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6"/>
  </p:notesMasterIdLst>
  <p:handoutMasterIdLst>
    <p:handoutMasterId r:id="rId27"/>
  </p:handoutMasterIdLst>
  <p:sldIdLst>
    <p:sldId id="256" r:id="rId2"/>
    <p:sldId id="387" r:id="rId3"/>
    <p:sldId id="402" r:id="rId4"/>
    <p:sldId id="394" r:id="rId5"/>
    <p:sldId id="395" r:id="rId6"/>
    <p:sldId id="396" r:id="rId7"/>
    <p:sldId id="400" r:id="rId8"/>
    <p:sldId id="368" r:id="rId9"/>
    <p:sldId id="362" r:id="rId10"/>
    <p:sldId id="398" r:id="rId11"/>
    <p:sldId id="360" r:id="rId12"/>
    <p:sldId id="390" r:id="rId13"/>
    <p:sldId id="399" r:id="rId14"/>
    <p:sldId id="367" r:id="rId15"/>
    <p:sldId id="397" r:id="rId16"/>
    <p:sldId id="401" r:id="rId17"/>
    <p:sldId id="346" r:id="rId18"/>
    <p:sldId id="379" r:id="rId19"/>
    <p:sldId id="392" r:id="rId20"/>
    <p:sldId id="325" r:id="rId21"/>
    <p:sldId id="371" r:id="rId22"/>
    <p:sldId id="378" r:id="rId23"/>
    <p:sldId id="279" r:id="rId24"/>
    <p:sldId id="3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6" autoAdjust="0"/>
    <p:restoredTop sz="94634" autoAdjust="0"/>
  </p:normalViewPr>
  <p:slideViewPr>
    <p:cSldViewPr snapToGrid="0" snapToObjects="1">
      <p:cViewPr>
        <p:scale>
          <a:sx n="103" d="100"/>
          <a:sy n="103" d="100"/>
        </p:scale>
        <p:origin x="-1264" y="560"/>
      </p:cViewPr>
      <p:guideLst>
        <p:guide orient="horz" pos="2160"/>
        <p:guide pos="2880"/>
      </p:guideLst>
    </p:cSldViewPr>
  </p:slideViewPr>
  <p:outlineViewPr>
    <p:cViewPr>
      <p:scale>
        <a:sx n="33" d="100"/>
        <a:sy n="33" d="100"/>
      </p:scale>
      <p:origin x="0" y="20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CF26B-541A-E548-9A8D-D084120CED7B}" type="datetimeFigureOut">
              <a:rPr lang="en-US" smtClean="0"/>
              <a:t>18/06/16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04E8E5-1EB1-714C-B9BC-8C57D616ABA9}" type="slidenum">
              <a:rPr lang="en-US" smtClean="0"/>
              <a:t>‹#›</a:t>
            </a:fld>
            <a:endParaRPr lang="en-US"/>
          </a:p>
        </p:txBody>
      </p:sp>
    </p:spTree>
    <p:extLst>
      <p:ext uri="{BB962C8B-B14F-4D97-AF65-F5344CB8AC3E}">
        <p14:creationId xmlns:p14="http://schemas.microsoft.com/office/powerpoint/2010/main" val="226542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06936-2AFC-2344-9015-82E660E4634B}" type="datetimeFigureOut">
              <a:rPr lang="en-US" smtClean="0"/>
              <a:t>18/06/16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39026-5059-AF42-A970-2D9B57B3B841}" type="slidenum">
              <a:rPr lang="en-US" smtClean="0"/>
              <a:t>‹#›</a:t>
            </a:fld>
            <a:endParaRPr lang="en-US"/>
          </a:p>
        </p:txBody>
      </p:sp>
    </p:spTree>
    <p:extLst>
      <p:ext uri="{BB962C8B-B14F-4D97-AF65-F5344CB8AC3E}">
        <p14:creationId xmlns:p14="http://schemas.microsoft.com/office/powerpoint/2010/main" val="42244048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t-IT" smtClean="0"/>
              <a:t>Venerdi' 18 Marzo 2016</a:t>
            </a:r>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it-IT" smtClean="0"/>
              <a:t>Venerdi' 18 Marzo 2016</a:t>
            </a:r>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4030" y="0"/>
            <a:ext cx="7779970" cy="924747"/>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t-IT" smtClean="0"/>
              <a:t>Venerdi' 18 Marzo 2016</a:t>
            </a:r>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it-IT" smtClean="0"/>
              <a:t>Venerdi' 18 Marzo 2016</a:t>
            </a:r>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it-IT" smtClean="0"/>
              <a:t>Venerdi' 18 Marzo 2016</a:t>
            </a:r>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it-IT" smtClean="0"/>
              <a:t>Venerdi' 18 Marzo 2016</a:t>
            </a:r>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Venerdi' 18 Marzo 2016</a:t>
            </a:r>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Venerdi' 18 Marzo 2016</a:t>
            </a:r>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Venerdi' 18 Marzo 2016</a:t>
            </a:r>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0"/>
            <a:ext cx="9143999" cy="924747"/>
          </a:xfrm>
          <a:prstGeom prst="rect">
            <a:avLst/>
          </a:prstGeom>
          <a:solidFill>
            <a:schemeClr val="bg2">
              <a:lumMod val="20000"/>
              <a:lumOff val="80000"/>
              <a:alpha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2675" y="6528816"/>
            <a:ext cx="2317896" cy="329184"/>
          </a:xfrm>
          <a:prstGeom prst="rect">
            <a:avLst/>
          </a:prstGeom>
        </p:spPr>
        <p:txBody>
          <a:bodyPr vert="horz" lIns="91440" tIns="45720" rIns="91440" bIns="45720" rtlCol="0" anchor="ctr"/>
          <a:lstStyle>
            <a:lvl1pPr algn="l">
              <a:defRPr sz="1200">
                <a:solidFill>
                  <a:schemeClr val="tx1"/>
                </a:solidFill>
              </a:defRPr>
            </a:lvl1pPr>
          </a:lstStyle>
          <a:p>
            <a:r>
              <a:rPr lang="it-IT" smtClean="0"/>
              <a:t>Venerdi' 18 Marzo 2016</a:t>
            </a:r>
            <a:endParaRPr lang="en-US" dirty="0"/>
          </a:p>
        </p:txBody>
      </p:sp>
      <p:sp>
        <p:nvSpPr>
          <p:cNvPr id="5" name="Footer Placeholder 4"/>
          <p:cNvSpPr>
            <a:spLocks noGrp="1"/>
          </p:cNvSpPr>
          <p:nvPr>
            <p:ph type="ftr" sz="quarter" idx="3"/>
          </p:nvPr>
        </p:nvSpPr>
        <p:spPr>
          <a:xfrm>
            <a:off x="3993426" y="6535346"/>
            <a:ext cx="4114800" cy="329184"/>
          </a:xfrm>
          <a:prstGeom prst="rect">
            <a:avLst/>
          </a:prstGeom>
        </p:spPr>
        <p:txBody>
          <a:bodyPr vert="horz" lIns="91440" tIns="45720" rIns="91440" bIns="45720" rtlCol="0" anchor="ctr"/>
          <a:lstStyle>
            <a:lvl1pPr algn="ctr">
              <a:defRPr sz="1200">
                <a:solidFill>
                  <a:schemeClr val="tx1"/>
                </a:solidFill>
              </a:defRPr>
            </a:lvl1pPr>
          </a:lstStyle>
          <a:p>
            <a:pPr algn="r"/>
            <a:endParaRPr lang="en-US" dirty="0"/>
          </a:p>
        </p:txBody>
      </p:sp>
      <p:sp>
        <p:nvSpPr>
          <p:cNvPr id="6" name="Slide Number Placeholder 5"/>
          <p:cNvSpPr>
            <a:spLocks noGrp="1"/>
          </p:cNvSpPr>
          <p:nvPr>
            <p:ph type="sldNum" sz="quarter" idx="4"/>
          </p:nvPr>
        </p:nvSpPr>
        <p:spPr>
          <a:xfrm>
            <a:off x="8231216" y="6535346"/>
            <a:ext cx="912783" cy="329184"/>
          </a:xfrm>
          <a:prstGeom prst="rect">
            <a:avLst/>
          </a:prstGeom>
        </p:spPr>
        <p:txBody>
          <a:bodyPr vert="horz" lIns="91440" tIns="45720" rIns="91440" bIns="45720" rtlCol="0" anchor="ctr"/>
          <a:lstStyle>
            <a:lvl1pPr algn="l">
              <a:defRPr sz="1400" b="1">
                <a:solidFill>
                  <a:schemeClr val="tx1"/>
                </a:solidFill>
              </a:defRPr>
            </a:lvl1pPr>
          </a:lstStyle>
          <a:p>
            <a:fld id="{0CFEC368-1D7A-4F81-ABF6-AE0E36BAF64C}" type="slidenum">
              <a:rPr lang="en-US" smtClean="0"/>
              <a:pPr/>
              <a:t>‹#›</a:t>
            </a:fld>
            <a:endParaRPr lang="en-US" dirty="0"/>
          </a:p>
        </p:txBody>
      </p:sp>
      <p:pic>
        <p:nvPicPr>
          <p:cNvPr id="9" name="Picture 2" descr="logoinfn-piccol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309007" cy="90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p:txStyles>
    <p:titleStyle>
      <a:lvl1pPr algn="ctr" defTabSz="914400" rtl="0" eaLnBrk="1" latinLnBrk="0" hangingPunct="1">
        <a:spcBef>
          <a:spcPct val="0"/>
        </a:spcBef>
        <a:buNone/>
        <a:defRPr sz="4000" kern="1200" spc="-100" baseline="0">
          <a:solidFill>
            <a:schemeClr val="tx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800" kern="1200">
          <a:solidFill>
            <a:srgbClr val="0000FF"/>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6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reventivi@mi.infn.i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60" y="2009625"/>
            <a:ext cx="7779970" cy="924747"/>
          </a:xfrm>
        </p:spPr>
        <p:txBody>
          <a:bodyPr/>
          <a:lstStyle/>
          <a:p>
            <a:r>
              <a:rPr lang="en-US" dirty="0" err="1" smtClean="0"/>
              <a:t>Cds</a:t>
            </a:r>
            <a:r>
              <a:rPr lang="en-US" dirty="0"/>
              <a:t> </a:t>
            </a:r>
            <a:r>
              <a:rPr lang="en-US" dirty="0" smtClean="0"/>
              <a:t>GIUGNO 2016</a:t>
            </a:r>
            <a:endParaRPr lang="en-US" dirty="0"/>
          </a:p>
        </p:txBody>
      </p:sp>
      <p:sp>
        <p:nvSpPr>
          <p:cNvPr id="3" name="Subtitle 2"/>
          <p:cNvSpPr>
            <a:spLocks noGrp="1"/>
          </p:cNvSpPr>
          <p:nvPr>
            <p:ph idx="1"/>
          </p:nvPr>
        </p:nvSpPr>
        <p:spPr>
          <a:xfrm>
            <a:off x="457200" y="3402874"/>
            <a:ext cx="8229600" cy="2519395"/>
          </a:xfrm>
        </p:spPr>
        <p:txBody>
          <a:bodyPr>
            <a:normAutofit/>
          </a:bodyPr>
          <a:lstStyle/>
          <a:p>
            <a:r>
              <a:rPr lang="en-US" dirty="0" err="1" smtClean="0"/>
              <a:t>comunicazioni</a:t>
            </a:r>
            <a:endParaRPr lang="en-US" dirty="0" smtClean="0"/>
          </a:p>
          <a:p>
            <a:r>
              <a:rPr lang="en-US" dirty="0" err="1"/>
              <a:t>p</a:t>
            </a:r>
            <a:r>
              <a:rPr lang="en-US" dirty="0" err="1" smtClean="0"/>
              <a:t>rossimi</a:t>
            </a:r>
            <a:r>
              <a:rPr lang="en-US" dirty="0" smtClean="0"/>
              <a:t> </a:t>
            </a:r>
            <a:r>
              <a:rPr lang="en-US" dirty="0" err="1" smtClean="0"/>
              <a:t>concorsi</a:t>
            </a:r>
            <a:r>
              <a:rPr lang="en-US" dirty="0" smtClean="0"/>
              <a:t> da </a:t>
            </a:r>
            <a:r>
              <a:rPr lang="en-US" dirty="0" err="1" smtClean="0"/>
              <a:t>ricercatore</a:t>
            </a:r>
            <a:endParaRPr lang="en-US" dirty="0" smtClean="0"/>
          </a:p>
          <a:p>
            <a:r>
              <a:rPr lang="en-US" dirty="0" err="1" smtClean="0"/>
              <a:t>notizie</a:t>
            </a:r>
            <a:r>
              <a:rPr lang="en-US" dirty="0" smtClean="0"/>
              <a:t> </a:t>
            </a:r>
            <a:r>
              <a:rPr lang="en-US" dirty="0" err="1" smtClean="0"/>
              <a:t>locali</a:t>
            </a:r>
            <a:endParaRPr lang="en-US" dirty="0" smtClean="0"/>
          </a:p>
          <a:p>
            <a:r>
              <a:rPr lang="en-US" dirty="0" err="1" smtClean="0"/>
              <a:t>Presentazioni</a:t>
            </a:r>
            <a:r>
              <a:rPr lang="en-US" dirty="0" smtClean="0"/>
              <a:t> </a:t>
            </a:r>
            <a:r>
              <a:rPr lang="en-US" dirty="0" err="1" smtClean="0"/>
              <a:t>dei</a:t>
            </a:r>
            <a:r>
              <a:rPr lang="en-US" dirty="0" smtClean="0"/>
              <a:t> </a:t>
            </a:r>
            <a:r>
              <a:rPr lang="en-US" dirty="0" err="1" smtClean="0"/>
              <a:t>servizi</a:t>
            </a:r>
            <a:r>
              <a:rPr lang="en-US" dirty="0" smtClean="0"/>
              <a:t> </a:t>
            </a:r>
            <a:r>
              <a:rPr lang="en-US" dirty="0"/>
              <a:t>d</a:t>
            </a:r>
            <a:r>
              <a:rPr lang="en-US" dirty="0" smtClean="0"/>
              <a:t>i </a:t>
            </a:r>
            <a:r>
              <a:rPr lang="en-US" dirty="0" err="1" smtClean="0"/>
              <a:t>Sezione</a:t>
            </a:r>
            <a:endParaRPr lang="en-US" dirty="0" smtClean="0"/>
          </a:p>
          <a:p>
            <a:r>
              <a:rPr lang="en-US" dirty="0" err="1" smtClean="0"/>
              <a:t>Nuovo</a:t>
            </a:r>
            <a:r>
              <a:rPr lang="en-US" dirty="0" smtClean="0"/>
              <a:t> </a:t>
            </a:r>
            <a:r>
              <a:rPr lang="en-US" dirty="0" err="1" smtClean="0"/>
              <a:t>codice</a:t>
            </a:r>
            <a:r>
              <a:rPr lang="en-US" dirty="0" smtClean="0"/>
              <a:t> </a:t>
            </a:r>
            <a:r>
              <a:rPr lang="en-US" dirty="0" err="1" smtClean="0"/>
              <a:t>degli</a:t>
            </a:r>
            <a:r>
              <a:rPr lang="en-US" dirty="0" smtClean="0"/>
              <a:t> </a:t>
            </a:r>
            <a:r>
              <a:rPr lang="en-US" dirty="0" err="1" smtClean="0"/>
              <a:t>appalti</a:t>
            </a:r>
            <a:r>
              <a:rPr lang="en-US" dirty="0" smtClean="0"/>
              <a:t>:   </a:t>
            </a:r>
            <a:r>
              <a:rPr lang="en-US" dirty="0" err="1" smtClean="0"/>
              <a:t>effetti</a:t>
            </a:r>
            <a:r>
              <a:rPr lang="en-US" dirty="0" smtClean="0"/>
              <a:t> </a:t>
            </a:r>
            <a:r>
              <a:rPr lang="en-US" dirty="0" err="1" smtClean="0"/>
              <a:t>pratici</a:t>
            </a:r>
            <a:r>
              <a:rPr lang="en-US" dirty="0" smtClean="0"/>
              <a:t> e </a:t>
            </a:r>
            <a:r>
              <a:rPr lang="en-US" dirty="0" err="1" smtClean="0"/>
              <a:t>nuova</a:t>
            </a:r>
            <a:r>
              <a:rPr lang="en-US" dirty="0" smtClean="0"/>
              <a:t> </a:t>
            </a:r>
            <a:r>
              <a:rPr lang="en-US" dirty="0" err="1" smtClean="0"/>
              <a:t>operativita</a:t>
            </a:r>
            <a:r>
              <a:rPr lang="en-US" dirty="0" smtClean="0"/>
              <a:t>’</a:t>
            </a:r>
          </a:p>
          <a:p>
            <a:endParaRPr lang="en-US" dirty="0"/>
          </a:p>
          <a:p>
            <a:pPr marL="0" indent="0">
              <a:buNone/>
            </a:pPr>
            <a:endParaRPr lang="en-US" dirty="0" smtClean="0"/>
          </a:p>
          <a:p>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a:t>
            </a:fld>
            <a:endParaRPr lang="en-US"/>
          </a:p>
        </p:txBody>
      </p:sp>
    </p:spTree>
    <p:extLst>
      <p:ext uri="{BB962C8B-B14F-4D97-AF65-F5344CB8AC3E}">
        <p14:creationId xmlns:p14="http://schemas.microsoft.com/office/powerpoint/2010/main" val="24939984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Direttivo</a:t>
            </a:r>
            <a:r>
              <a:rPr lang="en-US" dirty="0"/>
              <a:t> </a:t>
            </a:r>
            <a:r>
              <a:rPr lang="en-US" dirty="0" err="1" smtClean="0"/>
              <a:t>Marzo</a:t>
            </a:r>
            <a:r>
              <a:rPr lang="en-US" dirty="0" smtClean="0"/>
              <a:t> </a:t>
            </a:r>
            <a:r>
              <a:rPr lang="en-US" dirty="0"/>
              <a:t>2015</a:t>
            </a:r>
          </a:p>
        </p:txBody>
      </p:sp>
      <p:sp>
        <p:nvSpPr>
          <p:cNvPr id="3" name="Content Placeholder 2"/>
          <p:cNvSpPr>
            <a:spLocks noGrp="1"/>
          </p:cNvSpPr>
          <p:nvPr>
            <p:ph idx="1"/>
          </p:nvPr>
        </p:nvSpPr>
        <p:spPr>
          <a:xfrm>
            <a:off x="494190" y="959164"/>
            <a:ext cx="8229600" cy="5569652"/>
          </a:xfrm>
        </p:spPr>
        <p:txBody>
          <a:bodyPr>
            <a:noAutofit/>
          </a:bodyPr>
          <a:lstStyle/>
          <a:p>
            <a:r>
              <a:rPr lang="en-US" sz="900" b="1" dirty="0" smtClean="0"/>
              <a:t>14005-7 </a:t>
            </a:r>
            <a:r>
              <a:rPr lang="en-US" sz="900" dirty="0" err="1" smtClean="0"/>
              <a:t>nomina</a:t>
            </a:r>
            <a:r>
              <a:rPr lang="en-US" sz="900" dirty="0" smtClean="0"/>
              <a:t> </a:t>
            </a:r>
            <a:r>
              <a:rPr lang="en-US" sz="900" dirty="0" err="1"/>
              <a:t>Comitato</a:t>
            </a:r>
            <a:r>
              <a:rPr lang="en-US" sz="900" dirty="0"/>
              <a:t> di </a:t>
            </a:r>
            <a:r>
              <a:rPr lang="en-US" sz="900" dirty="0" err="1"/>
              <a:t>Valutazione</a:t>
            </a:r>
            <a:r>
              <a:rPr lang="en-US" sz="900" dirty="0"/>
              <a:t> </a:t>
            </a:r>
            <a:r>
              <a:rPr lang="en-US" sz="900" dirty="0" err="1" smtClean="0"/>
              <a:t>Internazionale</a:t>
            </a:r>
            <a:r>
              <a:rPr lang="en-US" sz="900" dirty="0" smtClean="0"/>
              <a:t>, </a:t>
            </a:r>
            <a:r>
              <a:rPr lang="en-US" sz="900" dirty="0" err="1" smtClean="0"/>
              <a:t>comitato</a:t>
            </a:r>
            <a:r>
              <a:rPr lang="en-US" sz="900" dirty="0" smtClean="0"/>
              <a:t> </a:t>
            </a:r>
            <a:r>
              <a:rPr lang="en-US" sz="900" dirty="0" err="1" smtClean="0"/>
              <a:t>scientifico</a:t>
            </a:r>
            <a:r>
              <a:rPr lang="en-US" sz="900" dirty="0" smtClean="0"/>
              <a:t> LNF e LNS</a:t>
            </a:r>
          </a:p>
          <a:p>
            <a:r>
              <a:rPr lang="en-US" sz="900" b="1" dirty="0" smtClean="0"/>
              <a:t>14008</a:t>
            </a:r>
            <a:r>
              <a:rPr lang="en-US" sz="900" dirty="0" smtClean="0"/>
              <a:t>variazioni </a:t>
            </a:r>
            <a:r>
              <a:rPr lang="en-US" sz="900" dirty="0"/>
              <a:t>al </a:t>
            </a:r>
            <a:r>
              <a:rPr lang="en-US" sz="900" dirty="0" err="1"/>
              <a:t>Bilancio</a:t>
            </a:r>
            <a:r>
              <a:rPr lang="en-US" sz="900" dirty="0"/>
              <a:t> </a:t>
            </a:r>
            <a:r>
              <a:rPr lang="en-US" sz="900" dirty="0" smtClean="0"/>
              <a:t>2016</a:t>
            </a:r>
          </a:p>
          <a:p>
            <a:r>
              <a:rPr lang="en-US" sz="900" b="1" dirty="0" smtClean="0"/>
              <a:t>14009</a:t>
            </a:r>
            <a:r>
              <a:rPr lang="en-US" sz="900" dirty="0" smtClean="0"/>
              <a:t>ratifica </a:t>
            </a:r>
            <a:r>
              <a:rPr lang="en-US" sz="900" dirty="0"/>
              <a:t>“</a:t>
            </a:r>
            <a:r>
              <a:rPr lang="en-US" sz="900" dirty="0" err="1"/>
              <a:t>proposta</a:t>
            </a:r>
            <a:r>
              <a:rPr lang="en-US" sz="900" dirty="0"/>
              <a:t> di </a:t>
            </a:r>
            <a:r>
              <a:rPr lang="en-US" sz="900" dirty="0" err="1"/>
              <a:t>Lettera</a:t>
            </a:r>
            <a:r>
              <a:rPr lang="en-US" sz="900" dirty="0"/>
              <a:t> di </a:t>
            </a:r>
            <a:r>
              <a:rPr lang="en-US" sz="900" dirty="0" err="1"/>
              <a:t>Attuazione</a:t>
            </a:r>
            <a:r>
              <a:rPr lang="en-US" sz="900" dirty="0"/>
              <a:t> n.2 XIPE 2015 – </a:t>
            </a:r>
            <a:r>
              <a:rPr lang="en-US" sz="900" dirty="0" err="1"/>
              <a:t>Accordo</a:t>
            </a:r>
            <a:r>
              <a:rPr lang="en-US" sz="900" dirty="0"/>
              <a:t> ASI/INAF 2015-034-R.O CUP F8I15000510005” </a:t>
            </a:r>
            <a:r>
              <a:rPr lang="en-US" sz="900" dirty="0" err="1"/>
              <a:t>relativa</a:t>
            </a:r>
            <a:r>
              <a:rPr lang="en-US" sz="900" dirty="0"/>
              <a:t> </a:t>
            </a:r>
            <a:r>
              <a:rPr lang="en-US" sz="900" dirty="0" err="1"/>
              <a:t>allAccordo</a:t>
            </a:r>
            <a:r>
              <a:rPr lang="en-US" sz="900" dirty="0"/>
              <a:t> 2015-034-R.O. ASI /INAF per la </a:t>
            </a:r>
            <a:r>
              <a:rPr lang="en-US" sz="900" dirty="0" err="1"/>
              <a:t>Missione</a:t>
            </a:r>
            <a:r>
              <a:rPr lang="en-US" sz="900" dirty="0"/>
              <a:t> M4 di ESA: </a:t>
            </a:r>
            <a:r>
              <a:rPr lang="en-US" sz="900" dirty="0" err="1"/>
              <a:t>Fase</a:t>
            </a:r>
            <a:r>
              <a:rPr lang="en-US" sz="900" dirty="0"/>
              <a:t> di assessment </a:t>
            </a:r>
            <a:r>
              <a:rPr lang="en-US" sz="900" dirty="0" err="1"/>
              <a:t>della</a:t>
            </a:r>
            <a:r>
              <a:rPr lang="en-US" sz="900" dirty="0"/>
              <a:t> </a:t>
            </a:r>
            <a:r>
              <a:rPr lang="en-US" sz="900" dirty="0" err="1"/>
              <a:t>missione</a:t>
            </a:r>
            <a:r>
              <a:rPr lang="en-US" sz="900" dirty="0"/>
              <a:t> XIPE”</a:t>
            </a:r>
            <a:r>
              <a:rPr lang="en-US" sz="900" b="1" dirty="0"/>
              <a:t>14010</a:t>
            </a:r>
            <a:r>
              <a:rPr lang="en-US" sz="900" dirty="0"/>
              <a:t>approvazione </a:t>
            </a:r>
            <a:r>
              <a:rPr lang="en-US" sz="900" dirty="0" err="1"/>
              <a:t>proposta</a:t>
            </a:r>
            <a:r>
              <a:rPr lang="en-US" sz="900" dirty="0"/>
              <a:t> “</a:t>
            </a:r>
            <a:r>
              <a:rPr lang="en-US" sz="900" dirty="0" err="1"/>
              <a:t>Convenzione</a:t>
            </a:r>
            <a:r>
              <a:rPr lang="en-US" sz="900" dirty="0"/>
              <a:t> </a:t>
            </a:r>
            <a:r>
              <a:rPr lang="en-US" sz="900" dirty="0" err="1"/>
              <a:t>tra</a:t>
            </a:r>
            <a:r>
              <a:rPr lang="en-US" sz="900" dirty="0"/>
              <a:t> INFN e la </a:t>
            </a:r>
            <a:r>
              <a:rPr lang="en-US" sz="900" dirty="0" err="1"/>
              <a:t>Fondazione</a:t>
            </a:r>
            <a:r>
              <a:rPr lang="en-US" sz="900" dirty="0"/>
              <a:t> Giuseppe </a:t>
            </a:r>
            <a:r>
              <a:rPr lang="en-US" sz="900" dirty="0" err="1" smtClean="0"/>
              <a:t>Occhialin</a:t>
            </a:r>
            <a:endParaRPr lang="en-US" sz="900" dirty="0" smtClean="0"/>
          </a:p>
          <a:p>
            <a:r>
              <a:rPr lang="en-US" sz="900" b="1" dirty="0" smtClean="0"/>
              <a:t>14011</a:t>
            </a:r>
            <a:r>
              <a:rPr lang="en-US" sz="900" dirty="0" smtClean="0"/>
              <a:t>approvazione </a:t>
            </a:r>
            <a:r>
              <a:rPr lang="en-US" sz="900" dirty="0"/>
              <a:t>“Agreement on Academic Exchange between the University of Tokyo and INFN</a:t>
            </a:r>
            <a:r>
              <a:rPr lang="en-US" sz="900" dirty="0" smtClean="0"/>
              <a:t>”</a:t>
            </a:r>
          </a:p>
          <a:p>
            <a:r>
              <a:rPr lang="en-US" sz="900" b="1" dirty="0" smtClean="0"/>
              <a:t>4012</a:t>
            </a:r>
            <a:r>
              <a:rPr lang="en-US" sz="900" dirty="0" smtClean="0"/>
              <a:t> </a:t>
            </a:r>
            <a:r>
              <a:rPr lang="en-US" sz="900" dirty="0" err="1" smtClean="0"/>
              <a:t>ratifica</a:t>
            </a:r>
            <a:r>
              <a:rPr lang="en-US" sz="900" dirty="0" smtClean="0"/>
              <a:t> </a:t>
            </a:r>
            <a:r>
              <a:rPr lang="en-US" sz="900" dirty="0"/>
              <a:t>"Trilateral Framework Agreement among INFN, Sharif University of Technology and Nuclear Science and Technology Research Institute of Iran” – “Memorandum of Understanding for Framework Agreement between INFN and the Institute for Research in Fundamental Sciences” – “Framework Agreement between INFN and the University of </a:t>
            </a:r>
            <a:r>
              <a:rPr lang="en-US" sz="900" dirty="0" err="1"/>
              <a:t>Kashan</a:t>
            </a:r>
            <a:r>
              <a:rPr lang="en-US" sz="900" dirty="0"/>
              <a:t>” – “Framework Memorandum of Understanding between INFN and the Isfahan University of </a:t>
            </a:r>
            <a:r>
              <a:rPr lang="en-US" sz="900" dirty="0" smtClean="0"/>
              <a:t>Technology</a:t>
            </a:r>
          </a:p>
          <a:p>
            <a:r>
              <a:rPr lang="en-US" sz="900" b="1" dirty="0" smtClean="0"/>
              <a:t>14013</a:t>
            </a:r>
            <a:r>
              <a:rPr lang="en-US" sz="900" dirty="0" smtClean="0"/>
              <a:t>approvazione </a:t>
            </a:r>
            <a:r>
              <a:rPr lang="en-US" sz="900" dirty="0"/>
              <a:t>“Amendment n. 2 to the Memorandum of Understanding for the construction and operation of the DARKSIDE-50 Experiment</a:t>
            </a:r>
            <a:r>
              <a:rPr lang="en-US" sz="900" dirty="0" smtClean="0"/>
              <a:t>”</a:t>
            </a:r>
          </a:p>
          <a:p>
            <a:r>
              <a:rPr lang="en-US" sz="900" b="1" dirty="0" smtClean="0"/>
              <a:t>14014</a:t>
            </a:r>
            <a:r>
              <a:rPr lang="en-US" sz="900" dirty="0" smtClean="0"/>
              <a:t>approvazione </a:t>
            </a:r>
            <a:r>
              <a:rPr lang="en-US" sz="900" dirty="0"/>
              <a:t>“Collaboration Agreement between INFN and the Technological and the Scientific and Educational Centre for the Development of Modern Technology (LEPL) concerning the execution of the Joint Program of Scientific Research and Education</a:t>
            </a:r>
            <a:r>
              <a:rPr lang="en-US" sz="900" dirty="0" smtClean="0"/>
              <a:t>”</a:t>
            </a:r>
          </a:p>
          <a:p>
            <a:r>
              <a:rPr lang="en-US" sz="900" b="1" dirty="0" smtClean="0"/>
              <a:t>14015</a:t>
            </a:r>
            <a:r>
              <a:rPr lang="en-US" sz="900" dirty="0" smtClean="0"/>
              <a:t>approvazione </a:t>
            </a:r>
            <a:r>
              <a:rPr lang="en-US" sz="900" dirty="0"/>
              <a:t>“Memorandum of Understanding on the INFN sponsorship for the cultural Association of Italians at </a:t>
            </a:r>
            <a:r>
              <a:rPr lang="en-US" sz="900" dirty="0" err="1"/>
              <a:t>Fermilab</a:t>
            </a:r>
            <a:r>
              <a:rPr lang="en-US" sz="900" dirty="0"/>
              <a:t> between CAIF and INFN</a:t>
            </a:r>
            <a:r>
              <a:rPr lang="en-US" sz="900" dirty="0" smtClean="0"/>
              <a:t>”</a:t>
            </a:r>
          </a:p>
          <a:p>
            <a:r>
              <a:rPr lang="en-US" sz="900" b="1" dirty="0" smtClean="0"/>
              <a:t>14016</a:t>
            </a:r>
            <a:r>
              <a:rPr lang="en-US" sz="900" dirty="0" smtClean="0"/>
              <a:t>approvazione </a:t>
            </a:r>
            <a:r>
              <a:rPr lang="en-US" sz="900" dirty="0" err="1"/>
              <a:t>accordo</a:t>
            </a:r>
            <a:r>
              <a:rPr lang="en-US" sz="900" dirty="0"/>
              <a:t> di partnership </a:t>
            </a:r>
            <a:r>
              <a:rPr lang="en-US" sz="900" dirty="0" err="1"/>
              <a:t>tra</a:t>
            </a:r>
            <a:r>
              <a:rPr lang="en-US" sz="900" dirty="0"/>
              <a:t> INFN e VELA </a:t>
            </a:r>
            <a:r>
              <a:rPr lang="en-US" sz="900" dirty="0" err="1"/>
              <a:t>SpA</a:t>
            </a:r>
            <a:r>
              <a:rPr lang="en-US" sz="900" dirty="0"/>
              <a:t> e </a:t>
            </a:r>
            <a:r>
              <a:rPr lang="en-US" sz="900" dirty="0" err="1"/>
              <a:t>approvazione</a:t>
            </a:r>
            <a:r>
              <a:rPr lang="en-US" sz="900" dirty="0"/>
              <a:t> </a:t>
            </a:r>
            <a:r>
              <a:rPr lang="en-US" sz="900" dirty="0" err="1"/>
              <a:t>contratto</a:t>
            </a:r>
            <a:r>
              <a:rPr lang="en-US" sz="900" dirty="0"/>
              <a:t> </a:t>
            </a:r>
            <a:r>
              <a:rPr lang="en-US" sz="900" dirty="0" err="1"/>
              <a:t>attuativo</a:t>
            </a:r>
            <a:r>
              <a:rPr lang="en-US" sz="900" dirty="0"/>
              <a:t> n. 1 </a:t>
            </a:r>
            <a:r>
              <a:rPr lang="en-US" sz="900" dirty="0" err="1"/>
              <a:t>dell’accordo</a:t>
            </a:r>
            <a:r>
              <a:rPr lang="en-US" sz="900" dirty="0"/>
              <a:t> di partnership, per la </a:t>
            </a:r>
            <a:r>
              <a:rPr lang="en-US" sz="900" dirty="0" err="1"/>
              <a:t>manifestazione</a:t>
            </a:r>
            <a:r>
              <a:rPr lang="en-US" sz="900" dirty="0"/>
              <a:t> </a:t>
            </a:r>
            <a:r>
              <a:rPr lang="en-US" sz="900" dirty="0" err="1"/>
              <a:t>denominata</a:t>
            </a:r>
            <a:r>
              <a:rPr lang="en-US" sz="900" dirty="0"/>
              <a:t> “EPS-HEP2017”, </a:t>
            </a:r>
            <a:r>
              <a:rPr lang="en-US" sz="900" dirty="0" err="1"/>
              <a:t>Sez</a:t>
            </a:r>
            <a:r>
              <a:rPr lang="en-US" sz="900" dirty="0"/>
              <a:t>. </a:t>
            </a:r>
            <a:r>
              <a:rPr lang="en-US" sz="900" dirty="0" err="1" smtClean="0"/>
              <a:t>Padova</a:t>
            </a:r>
            <a:endParaRPr lang="en-US" sz="900" dirty="0" smtClean="0"/>
          </a:p>
          <a:p>
            <a:r>
              <a:rPr lang="en-US" sz="900" b="1" dirty="0" smtClean="0"/>
              <a:t>14017</a:t>
            </a:r>
            <a:r>
              <a:rPr lang="en-US" sz="900" dirty="0" smtClean="0"/>
              <a:t>emissione </a:t>
            </a:r>
            <a:r>
              <a:rPr lang="en-US" sz="900" dirty="0" err="1"/>
              <a:t>bando</a:t>
            </a:r>
            <a:r>
              <a:rPr lang="en-US" sz="900" dirty="0"/>
              <a:t> </a:t>
            </a:r>
            <a:r>
              <a:rPr lang="en-US" sz="900" dirty="0" err="1"/>
              <a:t>concorso</a:t>
            </a:r>
            <a:r>
              <a:rPr lang="en-US" sz="900" dirty="0"/>
              <a:t> per </a:t>
            </a:r>
            <a:r>
              <a:rPr lang="en-US" sz="900" dirty="0" err="1"/>
              <a:t>assegnazione</a:t>
            </a:r>
            <a:r>
              <a:rPr lang="en-US" sz="900" dirty="0"/>
              <a:t> </a:t>
            </a:r>
            <a:r>
              <a:rPr lang="en-US" sz="900" dirty="0" err="1"/>
              <a:t>borse</a:t>
            </a:r>
            <a:r>
              <a:rPr lang="en-US" sz="900" dirty="0"/>
              <a:t> di studio, CNAF, LNF, </a:t>
            </a:r>
            <a:r>
              <a:rPr lang="en-US" sz="900" dirty="0" err="1"/>
              <a:t>Sezz</a:t>
            </a:r>
            <a:r>
              <a:rPr lang="en-US" sz="900" dirty="0"/>
              <a:t>. Milano, Napoli, </a:t>
            </a:r>
            <a:r>
              <a:rPr lang="en-US" sz="900" dirty="0" smtClean="0"/>
              <a:t>Roma</a:t>
            </a:r>
          </a:p>
          <a:p>
            <a:r>
              <a:rPr lang="en-US" sz="900" b="1" dirty="0" smtClean="0"/>
              <a:t>14018</a:t>
            </a:r>
            <a:r>
              <a:rPr lang="en-US" sz="900" dirty="0" smtClean="0"/>
              <a:t>approvazione </a:t>
            </a:r>
            <a:r>
              <a:rPr lang="en-US" sz="900" dirty="0" err="1"/>
              <a:t>atti</a:t>
            </a:r>
            <a:r>
              <a:rPr lang="en-US" sz="900" dirty="0"/>
              <a:t> </a:t>
            </a:r>
            <a:r>
              <a:rPr lang="en-US" sz="900" dirty="0" err="1"/>
              <a:t>concorso</a:t>
            </a:r>
            <a:r>
              <a:rPr lang="en-US" sz="900" dirty="0"/>
              <a:t> per </a:t>
            </a:r>
            <a:r>
              <a:rPr lang="en-US" sz="900" dirty="0" err="1"/>
              <a:t>conferimento</a:t>
            </a:r>
            <a:r>
              <a:rPr lang="en-US" sz="900" dirty="0"/>
              <a:t> </a:t>
            </a:r>
            <a:r>
              <a:rPr lang="en-US" sz="900" dirty="0" err="1"/>
              <a:t>borse</a:t>
            </a:r>
            <a:r>
              <a:rPr lang="en-US" sz="900" dirty="0"/>
              <a:t> di studio (</a:t>
            </a:r>
            <a:r>
              <a:rPr lang="en-US" sz="900" dirty="0" err="1"/>
              <a:t>rif</a:t>
            </a:r>
            <a:r>
              <a:rPr lang="en-US" sz="900" dirty="0"/>
              <a:t>. 17819/2015, 17632/2015, 17660/2015, 17752/2015, 17630/2015, 17817/2015</a:t>
            </a:r>
            <a:r>
              <a:rPr lang="en-US" sz="900" dirty="0" smtClean="0"/>
              <a:t>)</a:t>
            </a:r>
          </a:p>
          <a:p>
            <a:r>
              <a:rPr lang="en-US" sz="900" b="1" dirty="0" smtClean="0"/>
              <a:t>14019</a:t>
            </a:r>
            <a:r>
              <a:rPr lang="en-US" sz="900" dirty="0" smtClean="0"/>
              <a:t>trasferimento </a:t>
            </a:r>
            <a:r>
              <a:rPr lang="en-US" sz="900" dirty="0" err="1"/>
              <a:t>d’ufficio</a:t>
            </a:r>
            <a:r>
              <a:rPr lang="en-US" sz="900" dirty="0"/>
              <a:t> del </a:t>
            </a:r>
            <a:r>
              <a:rPr lang="en-US" sz="900" dirty="0" err="1"/>
              <a:t>Dott</a:t>
            </a:r>
            <a:r>
              <a:rPr lang="en-US" sz="900" dirty="0"/>
              <a:t>. A. </a:t>
            </a:r>
            <a:r>
              <a:rPr lang="en-US" sz="900" dirty="0" err="1"/>
              <a:t>Longhin</a:t>
            </a:r>
            <a:r>
              <a:rPr lang="en-US" sz="900" dirty="0"/>
              <a:t> </a:t>
            </a:r>
            <a:r>
              <a:rPr lang="en-US" sz="900" dirty="0" err="1"/>
              <a:t>dei</a:t>
            </a:r>
            <a:r>
              <a:rPr lang="en-US" sz="900" dirty="0"/>
              <a:t> LNF </a:t>
            </a:r>
            <a:r>
              <a:rPr lang="en-US" sz="900" dirty="0" err="1"/>
              <a:t>presso</a:t>
            </a:r>
            <a:r>
              <a:rPr lang="en-US" sz="900" dirty="0"/>
              <a:t> la </a:t>
            </a:r>
            <a:r>
              <a:rPr lang="en-US" sz="900" dirty="0" err="1"/>
              <a:t>Sez</a:t>
            </a:r>
            <a:r>
              <a:rPr lang="en-US" sz="900" dirty="0"/>
              <a:t>. </a:t>
            </a:r>
            <a:r>
              <a:rPr lang="en-US" sz="900" dirty="0" err="1" smtClean="0"/>
              <a:t>Padova</a:t>
            </a:r>
            <a:endParaRPr lang="en-US" sz="900" dirty="0" smtClean="0"/>
          </a:p>
          <a:p>
            <a:r>
              <a:rPr lang="en-US" sz="900" b="1" dirty="0" smtClean="0"/>
              <a:t>14020</a:t>
            </a:r>
            <a:r>
              <a:rPr lang="en-US" sz="900" dirty="0" smtClean="0"/>
              <a:t>trasferimento </a:t>
            </a:r>
            <a:r>
              <a:rPr lang="en-US" sz="900" dirty="0" err="1"/>
              <a:t>d’ufficio</a:t>
            </a:r>
            <a:r>
              <a:rPr lang="en-US" sz="900" dirty="0"/>
              <a:t> del </a:t>
            </a:r>
            <a:r>
              <a:rPr lang="en-US" sz="900" dirty="0" err="1"/>
              <a:t>Dott</a:t>
            </a:r>
            <a:r>
              <a:rPr lang="en-US" sz="900" dirty="0"/>
              <a:t>. M. </a:t>
            </a:r>
            <a:r>
              <a:rPr lang="en-US" sz="900" dirty="0" err="1"/>
              <a:t>Rotondo</a:t>
            </a:r>
            <a:r>
              <a:rPr lang="en-US" sz="900" dirty="0"/>
              <a:t> </a:t>
            </a:r>
            <a:r>
              <a:rPr lang="en-US" sz="900" dirty="0" err="1"/>
              <a:t>della</a:t>
            </a:r>
            <a:r>
              <a:rPr lang="en-US" sz="900" dirty="0"/>
              <a:t> </a:t>
            </a:r>
            <a:r>
              <a:rPr lang="en-US" sz="900" dirty="0" err="1"/>
              <a:t>Sez</a:t>
            </a:r>
            <a:r>
              <a:rPr lang="en-US" sz="900" dirty="0"/>
              <a:t>. </a:t>
            </a:r>
            <a:r>
              <a:rPr lang="en-US" sz="900" dirty="0" err="1"/>
              <a:t>Padova</a:t>
            </a:r>
            <a:r>
              <a:rPr lang="en-US" sz="900" dirty="0"/>
              <a:t> </a:t>
            </a:r>
            <a:r>
              <a:rPr lang="en-US" sz="900" dirty="0" err="1"/>
              <a:t>presso</a:t>
            </a:r>
            <a:r>
              <a:rPr lang="en-US" sz="900" dirty="0"/>
              <a:t> </a:t>
            </a:r>
            <a:r>
              <a:rPr lang="en-US" sz="900" dirty="0" err="1"/>
              <a:t>i</a:t>
            </a:r>
            <a:r>
              <a:rPr lang="en-US" sz="900" dirty="0"/>
              <a:t> </a:t>
            </a:r>
            <a:r>
              <a:rPr lang="en-US" sz="900" dirty="0" smtClean="0"/>
              <a:t>LNF</a:t>
            </a:r>
          </a:p>
          <a:p>
            <a:r>
              <a:rPr lang="en-US" sz="900" b="1" dirty="0" smtClean="0"/>
              <a:t>14021</a:t>
            </a:r>
            <a:r>
              <a:rPr lang="en-US" sz="900" dirty="0" smtClean="0"/>
              <a:t>assunzione </a:t>
            </a:r>
            <a:r>
              <a:rPr lang="en-US" sz="900" dirty="0"/>
              <a:t>a tempo </a:t>
            </a:r>
            <a:r>
              <a:rPr lang="en-US" sz="900" dirty="0" err="1"/>
              <a:t>indeterminato</a:t>
            </a:r>
            <a:r>
              <a:rPr lang="en-US" sz="900" dirty="0"/>
              <a:t> </a:t>
            </a:r>
            <a:r>
              <a:rPr lang="en-US" sz="900" dirty="0" err="1"/>
              <a:t>vincitore</a:t>
            </a:r>
            <a:r>
              <a:rPr lang="en-US" sz="900" dirty="0"/>
              <a:t> </a:t>
            </a:r>
            <a:r>
              <a:rPr lang="en-US" sz="900" dirty="0" err="1"/>
              <a:t>concorso</a:t>
            </a:r>
            <a:r>
              <a:rPr lang="en-US" sz="900" dirty="0"/>
              <a:t> 17132/2015, </a:t>
            </a:r>
            <a:r>
              <a:rPr lang="en-US" sz="900" dirty="0" smtClean="0"/>
              <a:t>LNS</a:t>
            </a:r>
          </a:p>
          <a:p>
            <a:r>
              <a:rPr lang="en-US" sz="900" b="1" dirty="0" smtClean="0"/>
              <a:t>14022</a:t>
            </a:r>
            <a:r>
              <a:rPr lang="en-US" sz="900" dirty="0" smtClean="0"/>
              <a:t>soppressione </a:t>
            </a:r>
            <a:r>
              <a:rPr lang="en-US" sz="900" dirty="0" err="1"/>
              <a:t>Gruppo</a:t>
            </a:r>
            <a:r>
              <a:rPr lang="en-US" sz="900" dirty="0"/>
              <a:t> </a:t>
            </a:r>
            <a:r>
              <a:rPr lang="en-US" sz="900" dirty="0" err="1"/>
              <a:t>Collegato</a:t>
            </a:r>
            <a:r>
              <a:rPr lang="en-US" sz="900" dirty="0"/>
              <a:t> di </a:t>
            </a:r>
            <a:r>
              <a:rPr lang="en-US" sz="900" dirty="0" smtClean="0"/>
              <a:t>Alessandria</a:t>
            </a:r>
          </a:p>
          <a:p>
            <a:r>
              <a:rPr lang="en-US" sz="900" b="1" dirty="0" smtClean="0"/>
              <a:t>14023</a:t>
            </a:r>
            <a:r>
              <a:rPr lang="en-US" sz="900" dirty="0" smtClean="0"/>
              <a:t>approvazione </a:t>
            </a:r>
            <a:r>
              <a:rPr lang="en-US" sz="900" dirty="0" err="1"/>
              <a:t>atto</a:t>
            </a:r>
            <a:r>
              <a:rPr lang="en-US" sz="900" dirty="0"/>
              <a:t> </a:t>
            </a:r>
            <a:r>
              <a:rPr lang="en-US" sz="900" dirty="0" err="1"/>
              <a:t>aggiuntivo</a:t>
            </a:r>
            <a:r>
              <a:rPr lang="en-US" sz="900" dirty="0"/>
              <a:t> di </a:t>
            </a:r>
            <a:r>
              <a:rPr lang="en-US" sz="900" dirty="0" err="1"/>
              <a:t>modifica</a:t>
            </a:r>
            <a:r>
              <a:rPr lang="en-US" sz="900" dirty="0"/>
              <a:t> e </a:t>
            </a:r>
            <a:r>
              <a:rPr lang="en-US" sz="900" dirty="0" err="1"/>
              <a:t>proroga</a:t>
            </a:r>
            <a:r>
              <a:rPr lang="en-US" sz="900" dirty="0"/>
              <a:t> </a:t>
            </a:r>
            <a:r>
              <a:rPr lang="en-US" sz="900" dirty="0" err="1"/>
              <a:t>alla</a:t>
            </a:r>
            <a:r>
              <a:rPr lang="en-US" sz="900" dirty="0"/>
              <a:t> </a:t>
            </a:r>
            <a:r>
              <a:rPr lang="en-US" sz="900" dirty="0" err="1"/>
              <a:t>Convenzione</a:t>
            </a:r>
            <a:r>
              <a:rPr lang="en-US" sz="900" dirty="0"/>
              <a:t> </a:t>
            </a:r>
            <a:r>
              <a:rPr lang="en-US" sz="900" dirty="0" err="1"/>
              <a:t>tra</a:t>
            </a:r>
            <a:r>
              <a:rPr lang="en-US" sz="900" dirty="0"/>
              <a:t> INFN e </a:t>
            </a:r>
            <a:r>
              <a:rPr lang="en-US" sz="900" dirty="0" err="1"/>
              <a:t>l’Università</a:t>
            </a:r>
            <a:r>
              <a:rPr lang="en-US" sz="900" dirty="0"/>
              <a:t> </a:t>
            </a:r>
            <a:r>
              <a:rPr lang="en-US" sz="900" dirty="0" err="1"/>
              <a:t>degli</a:t>
            </a:r>
            <a:r>
              <a:rPr lang="en-US" sz="900" dirty="0"/>
              <a:t> </a:t>
            </a:r>
            <a:r>
              <a:rPr lang="en-US" sz="900" dirty="0" err="1"/>
              <a:t>Studi</a:t>
            </a:r>
            <a:r>
              <a:rPr lang="en-US" sz="900" dirty="0"/>
              <a:t> di Bari per </a:t>
            </a:r>
            <a:r>
              <a:rPr lang="en-US" sz="900" dirty="0" err="1"/>
              <a:t>il</a:t>
            </a:r>
            <a:r>
              <a:rPr lang="en-US" sz="900" dirty="0"/>
              <a:t> </a:t>
            </a:r>
            <a:r>
              <a:rPr lang="en-US" sz="900" dirty="0" err="1"/>
              <a:t>finanziamento</a:t>
            </a:r>
            <a:r>
              <a:rPr lang="en-US" sz="900" dirty="0"/>
              <a:t> di due </a:t>
            </a:r>
            <a:r>
              <a:rPr lang="en-US" sz="900" dirty="0" err="1"/>
              <a:t>posti</a:t>
            </a:r>
            <a:r>
              <a:rPr lang="en-US" sz="900" dirty="0"/>
              <a:t> di </a:t>
            </a:r>
            <a:r>
              <a:rPr lang="en-US" sz="900" dirty="0" err="1"/>
              <a:t>ricercatore</a:t>
            </a:r>
            <a:r>
              <a:rPr lang="en-US" sz="900" dirty="0"/>
              <a:t> a tempo </a:t>
            </a:r>
            <a:r>
              <a:rPr lang="en-US" sz="900" dirty="0" err="1" smtClean="0"/>
              <a:t>determinato</a:t>
            </a:r>
            <a:endParaRPr lang="en-US" sz="900" dirty="0" smtClean="0"/>
          </a:p>
          <a:p>
            <a:r>
              <a:rPr lang="en-US" sz="900" b="1" dirty="0" smtClean="0"/>
              <a:t>14024</a:t>
            </a:r>
            <a:r>
              <a:rPr lang="en-US" sz="900" dirty="0" smtClean="0"/>
              <a:t>approvazione </a:t>
            </a:r>
            <a:r>
              <a:rPr lang="en-US" sz="900" dirty="0" err="1"/>
              <a:t>Convenzione</a:t>
            </a:r>
            <a:r>
              <a:rPr lang="en-US" sz="900" dirty="0"/>
              <a:t> </a:t>
            </a:r>
            <a:r>
              <a:rPr lang="en-US" sz="900" dirty="0" err="1"/>
              <a:t>tra</a:t>
            </a:r>
            <a:r>
              <a:rPr lang="en-US" sz="900" dirty="0"/>
              <a:t> INFN e </a:t>
            </a:r>
            <a:r>
              <a:rPr lang="en-US" sz="900" dirty="0" err="1"/>
              <a:t>l’Università</a:t>
            </a:r>
            <a:r>
              <a:rPr lang="en-US" sz="900" dirty="0"/>
              <a:t> </a:t>
            </a:r>
            <a:r>
              <a:rPr lang="en-US" sz="900" dirty="0" err="1"/>
              <a:t>degli</a:t>
            </a:r>
            <a:r>
              <a:rPr lang="en-US" sz="900" dirty="0"/>
              <a:t> </a:t>
            </a:r>
            <a:r>
              <a:rPr lang="en-US" sz="900" dirty="0" err="1"/>
              <a:t>Studi</a:t>
            </a:r>
            <a:r>
              <a:rPr lang="en-US" sz="900" dirty="0"/>
              <a:t> di Milano per </a:t>
            </a:r>
            <a:r>
              <a:rPr lang="en-US" sz="900" dirty="0" err="1"/>
              <a:t>il</a:t>
            </a:r>
            <a:r>
              <a:rPr lang="en-US" sz="900" dirty="0"/>
              <a:t> </a:t>
            </a:r>
            <a:r>
              <a:rPr lang="en-US" sz="900" dirty="0" err="1"/>
              <a:t>finanziamento</a:t>
            </a:r>
            <a:r>
              <a:rPr lang="en-US" sz="900" dirty="0"/>
              <a:t> di un </a:t>
            </a:r>
            <a:r>
              <a:rPr lang="en-US" sz="900" dirty="0" err="1"/>
              <a:t>posto</a:t>
            </a:r>
            <a:r>
              <a:rPr lang="en-US" sz="900" dirty="0"/>
              <a:t> di </a:t>
            </a:r>
            <a:r>
              <a:rPr lang="en-US" sz="900" dirty="0" err="1"/>
              <a:t>ricercatore</a:t>
            </a:r>
            <a:r>
              <a:rPr lang="en-US" sz="900" dirty="0"/>
              <a:t> a tempo </a:t>
            </a:r>
            <a:r>
              <a:rPr lang="en-US" sz="900" dirty="0" err="1" smtClean="0"/>
              <a:t>determinato</a:t>
            </a:r>
            <a:endParaRPr lang="en-US" sz="900" dirty="0" smtClean="0"/>
          </a:p>
          <a:p>
            <a:r>
              <a:rPr lang="en-US" sz="900" b="1" dirty="0" smtClean="0"/>
              <a:t>14025</a:t>
            </a:r>
            <a:r>
              <a:rPr lang="en-US" sz="900" dirty="0" smtClean="0"/>
              <a:t>ratifica </a:t>
            </a:r>
            <a:r>
              <a:rPr lang="en-US" sz="900" dirty="0"/>
              <a:t>“</a:t>
            </a:r>
            <a:r>
              <a:rPr lang="en-US" sz="900" dirty="0" err="1"/>
              <a:t>Accordo</a:t>
            </a:r>
            <a:r>
              <a:rPr lang="en-US" sz="900" dirty="0"/>
              <a:t> di </a:t>
            </a:r>
            <a:r>
              <a:rPr lang="en-US" sz="900" dirty="0" err="1"/>
              <a:t>Programma</a:t>
            </a:r>
            <a:r>
              <a:rPr lang="en-US" sz="900" dirty="0"/>
              <a:t> </a:t>
            </a:r>
            <a:r>
              <a:rPr lang="en-US" sz="900" dirty="0" err="1"/>
              <a:t>finalizzato</a:t>
            </a:r>
            <a:r>
              <a:rPr lang="en-US" sz="900" dirty="0"/>
              <a:t> </a:t>
            </a:r>
            <a:r>
              <a:rPr lang="en-US" sz="900" dirty="0" err="1"/>
              <a:t>alla</a:t>
            </a:r>
            <a:r>
              <a:rPr lang="en-US" sz="900" dirty="0"/>
              <a:t> </a:t>
            </a:r>
            <a:r>
              <a:rPr lang="en-US" sz="900" dirty="0" err="1"/>
              <a:t>realizzazione</a:t>
            </a:r>
            <a:r>
              <a:rPr lang="en-US" sz="900" dirty="0"/>
              <a:t> </a:t>
            </a:r>
            <a:r>
              <a:rPr lang="en-US" sz="900" dirty="0" err="1"/>
              <a:t>nella</a:t>
            </a:r>
            <a:r>
              <a:rPr lang="en-US" sz="900" dirty="0"/>
              <a:t> </a:t>
            </a:r>
            <a:r>
              <a:rPr lang="en-US" sz="900" dirty="0" err="1"/>
              <a:t>Regione</a:t>
            </a:r>
            <a:r>
              <a:rPr lang="en-US" sz="900" dirty="0"/>
              <a:t> </a:t>
            </a:r>
            <a:r>
              <a:rPr lang="en-US" sz="900" dirty="0" err="1"/>
              <a:t>Autonoma</a:t>
            </a:r>
            <a:r>
              <a:rPr lang="en-US" sz="900" dirty="0"/>
              <a:t> </a:t>
            </a:r>
            <a:r>
              <a:rPr lang="en-US" sz="900" dirty="0" err="1"/>
              <a:t>della</a:t>
            </a:r>
            <a:r>
              <a:rPr lang="en-US" sz="900" dirty="0"/>
              <a:t> </a:t>
            </a:r>
            <a:r>
              <a:rPr lang="en-US" sz="900" dirty="0" err="1"/>
              <a:t>Sardegna</a:t>
            </a:r>
            <a:r>
              <a:rPr lang="en-US" sz="900" dirty="0"/>
              <a:t> di </a:t>
            </a:r>
            <a:r>
              <a:rPr lang="en-US" sz="900" dirty="0" err="1"/>
              <a:t>una</a:t>
            </a:r>
            <a:r>
              <a:rPr lang="en-US" sz="900" dirty="0"/>
              <a:t> </a:t>
            </a:r>
            <a:r>
              <a:rPr lang="en-US" sz="900" dirty="0" err="1"/>
              <a:t>infrastruttura</a:t>
            </a:r>
            <a:r>
              <a:rPr lang="en-US" sz="900" dirty="0"/>
              <a:t> </a:t>
            </a:r>
            <a:r>
              <a:rPr lang="en-US" sz="900" dirty="0" err="1"/>
              <a:t>dedicata</a:t>
            </a:r>
            <a:r>
              <a:rPr lang="en-US" sz="900" dirty="0"/>
              <a:t> </a:t>
            </a:r>
            <a:r>
              <a:rPr lang="en-US" sz="900" dirty="0" err="1"/>
              <a:t>alla</a:t>
            </a:r>
            <a:r>
              <a:rPr lang="en-US" sz="900" dirty="0"/>
              <a:t> </a:t>
            </a:r>
            <a:r>
              <a:rPr lang="en-US" sz="900" dirty="0" err="1"/>
              <a:t>ricerca</a:t>
            </a:r>
            <a:r>
              <a:rPr lang="en-US" sz="900" dirty="0"/>
              <a:t> di base </a:t>
            </a:r>
            <a:r>
              <a:rPr lang="en-US" sz="900" dirty="0" err="1"/>
              <a:t>mediante</a:t>
            </a:r>
            <a:r>
              <a:rPr lang="en-US" sz="900" dirty="0"/>
              <a:t> </a:t>
            </a:r>
            <a:r>
              <a:rPr lang="en-US" sz="900" dirty="0" err="1"/>
              <a:t>distillazione</a:t>
            </a:r>
            <a:r>
              <a:rPr lang="en-US" sz="900" dirty="0"/>
              <a:t> </a:t>
            </a:r>
            <a:r>
              <a:rPr lang="en-US" sz="900" dirty="0" err="1"/>
              <a:t>criogenica</a:t>
            </a:r>
            <a:r>
              <a:rPr lang="en-US" sz="900" dirty="0"/>
              <a:t> (</a:t>
            </a:r>
            <a:r>
              <a:rPr lang="en-US" sz="900" dirty="0" err="1"/>
              <a:t>Progetto</a:t>
            </a:r>
            <a:r>
              <a:rPr lang="en-US" sz="900" dirty="0"/>
              <a:t> di </a:t>
            </a:r>
            <a:r>
              <a:rPr lang="en-US" sz="900" dirty="0" err="1"/>
              <a:t>Ricerca</a:t>
            </a:r>
            <a:r>
              <a:rPr lang="en-US" sz="900" dirty="0"/>
              <a:t> ARIA</a:t>
            </a:r>
            <a:r>
              <a:rPr lang="en-US" sz="900" dirty="0" smtClean="0"/>
              <a:t>)</a:t>
            </a:r>
          </a:p>
          <a:p>
            <a:r>
              <a:rPr lang="en-US" sz="900" b="1" dirty="0" smtClean="0"/>
              <a:t>14026</a:t>
            </a:r>
            <a:r>
              <a:rPr lang="en-US" sz="900" dirty="0" smtClean="0"/>
              <a:t>approvazione </a:t>
            </a:r>
            <a:r>
              <a:rPr lang="en-US" sz="900" dirty="0" err="1"/>
              <a:t>disciplinare</a:t>
            </a:r>
            <a:r>
              <a:rPr lang="en-US" sz="900" dirty="0"/>
              <a:t> per </a:t>
            </a:r>
            <a:r>
              <a:rPr lang="en-US" sz="900" dirty="0" err="1"/>
              <a:t>l’uso</a:t>
            </a:r>
            <a:r>
              <a:rPr lang="en-US" sz="900" dirty="0"/>
              <a:t> </a:t>
            </a:r>
            <a:r>
              <a:rPr lang="en-US" sz="900" dirty="0" err="1"/>
              <a:t>delle</a:t>
            </a:r>
            <a:r>
              <a:rPr lang="en-US" sz="900" dirty="0"/>
              <a:t> </a:t>
            </a:r>
            <a:r>
              <a:rPr lang="en-US" sz="900" dirty="0" err="1"/>
              <a:t>risorse</a:t>
            </a:r>
            <a:r>
              <a:rPr lang="en-US" sz="900" dirty="0"/>
              <a:t> </a:t>
            </a:r>
            <a:r>
              <a:rPr lang="en-US" sz="900" dirty="0" err="1"/>
              <a:t>informatiche</a:t>
            </a:r>
            <a:r>
              <a:rPr lang="en-US" sz="900" dirty="0"/>
              <a:t> </a:t>
            </a:r>
            <a:r>
              <a:rPr lang="en-US" sz="900" dirty="0" err="1" smtClean="0"/>
              <a:t>dell’INFN</a:t>
            </a:r>
            <a:endParaRPr lang="en-US" sz="900" dirty="0" smtClean="0"/>
          </a:p>
          <a:p>
            <a:r>
              <a:rPr lang="en-US" sz="900" b="1" dirty="0" smtClean="0"/>
              <a:t>14029</a:t>
            </a:r>
            <a:r>
              <a:rPr lang="en-US" sz="900" dirty="0" smtClean="0"/>
              <a:t>assunzione </a:t>
            </a:r>
            <a:r>
              <a:rPr lang="en-US" sz="900" dirty="0"/>
              <a:t>a tempo </a:t>
            </a:r>
            <a:r>
              <a:rPr lang="en-US" sz="900" dirty="0" err="1"/>
              <a:t>indeterminato</a:t>
            </a:r>
            <a:r>
              <a:rPr lang="en-US" sz="900" dirty="0"/>
              <a:t> (L.68/99 – art.1) Sig. A. </a:t>
            </a:r>
            <a:r>
              <a:rPr lang="en-US" sz="900" dirty="0" err="1"/>
              <a:t>Prosperini</a:t>
            </a:r>
            <a:r>
              <a:rPr lang="en-US" sz="900" dirty="0"/>
              <a:t> come CTER VI liv. </a:t>
            </a:r>
            <a:r>
              <a:rPr lang="en-US" sz="900" dirty="0" err="1"/>
              <a:t>presso</a:t>
            </a:r>
            <a:r>
              <a:rPr lang="en-US" sz="900" dirty="0"/>
              <a:t> </a:t>
            </a:r>
            <a:r>
              <a:rPr lang="en-US" sz="900" dirty="0" err="1"/>
              <a:t>il</a:t>
            </a:r>
            <a:r>
              <a:rPr lang="en-US" sz="900" dirty="0"/>
              <a:t> </a:t>
            </a:r>
            <a:r>
              <a:rPr lang="en-US" sz="900" dirty="0" smtClean="0"/>
              <a:t>CNAF</a:t>
            </a:r>
          </a:p>
          <a:p>
            <a:r>
              <a:rPr lang="en-US" sz="900" b="1" dirty="0" smtClean="0"/>
              <a:t>14030</a:t>
            </a:r>
            <a:r>
              <a:rPr lang="en-US" sz="900" dirty="0" smtClean="0"/>
              <a:t>assunzione </a:t>
            </a:r>
            <a:r>
              <a:rPr lang="en-US" sz="900" dirty="0"/>
              <a:t>a tempo </a:t>
            </a:r>
            <a:r>
              <a:rPr lang="en-US" sz="900" dirty="0" err="1"/>
              <a:t>indeterminato</a:t>
            </a:r>
            <a:r>
              <a:rPr lang="en-US" sz="900" dirty="0"/>
              <a:t> </a:t>
            </a:r>
            <a:r>
              <a:rPr lang="en-US" sz="900" dirty="0" err="1"/>
              <a:t>idoneo</a:t>
            </a:r>
            <a:r>
              <a:rPr lang="en-US" sz="900" dirty="0"/>
              <a:t> per </a:t>
            </a:r>
            <a:r>
              <a:rPr lang="en-US" sz="900" dirty="0" err="1"/>
              <a:t>scorrimento</a:t>
            </a:r>
            <a:r>
              <a:rPr lang="en-US" sz="900" dirty="0"/>
              <a:t> </a:t>
            </a:r>
            <a:r>
              <a:rPr lang="en-US" sz="900" dirty="0" err="1"/>
              <a:t>graduatoria</a:t>
            </a:r>
            <a:r>
              <a:rPr lang="en-US" sz="900" dirty="0"/>
              <a:t> </a:t>
            </a:r>
            <a:r>
              <a:rPr lang="en-US" sz="900" dirty="0" err="1"/>
              <a:t>concorso</a:t>
            </a:r>
            <a:r>
              <a:rPr lang="en-US" sz="900" dirty="0"/>
              <a:t> n. 17133/2015 LNS </a:t>
            </a:r>
            <a:endParaRPr lang="en-US" sz="900" dirty="0" smtClean="0"/>
          </a:p>
          <a:p>
            <a:r>
              <a:rPr lang="en-US" sz="900" b="1" dirty="0" smtClean="0"/>
              <a:t>14031 </a:t>
            </a:r>
            <a:r>
              <a:rPr lang="en-US" sz="900" dirty="0" err="1" smtClean="0"/>
              <a:t>assegnazione</a:t>
            </a:r>
            <a:r>
              <a:rPr lang="en-US" sz="900" dirty="0" smtClean="0"/>
              <a:t> </a:t>
            </a:r>
            <a:r>
              <a:rPr lang="en-US" sz="900" dirty="0" err="1"/>
              <a:t>contratto</a:t>
            </a:r>
            <a:r>
              <a:rPr lang="en-US" sz="900" dirty="0"/>
              <a:t> ex art. 2222 al Prof. F. </a:t>
            </a:r>
            <a:r>
              <a:rPr lang="en-US" sz="900" dirty="0" err="1"/>
              <a:t>Gliozzi</a:t>
            </a:r>
            <a:r>
              <a:rPr lang="en-US" sz="900" dirty="0"/>
              <a:t> per </a:t>
            </a:r>
            <a:r>
              <a:rPr lang="en-US" sz="900" dirty="0" err="1"/>
              <a:t>attività</a:t>
            </a:r>
            <a:r>
              <a:rPr lang="en-US" sz="900" dirty="0"/>
              <a:t> di </a:t>
            </a:r>
            <a:r>
              <a:rPr lang="en-US" sz="900" dirty="0" err="1"/>
              <a:t>docenza</a:t>
            </a:r>
            <a:r>
              <a:rPr lang="en-US" sz="900" dirty="0"/>
              <a:t> </a:t>
            </a:r>
            <a:r>
              <a:rPr lang="en-US" sz="900" dirty="0" err="1"/>
              <a:t>presso</a:t>
            </a:r>
            <a:r>
              <a:rPr lang="en-US" sz="900" dirty="0"/>
              <a:t> </a:t>
            </a:r>
            <a:r>
              <a:rPr lang="en-US" sz="900" dirty="0" err="1"/>
              <a:t>il</a:t>
            </a:r>
            <a:r>
              <a:rPr lang="en-US" sz="900" dirty="0"/>
              <a:t> GGI, </a:t>
            </a:r>
            <a:r>
              <a:rPr lang="en-US" sz="900" dirty="0" err="1"/>
              <a:t>Sez</a:t>
            </a:r>
            <a:r>
              <a:rPr lang="en-US" sz="900" dirty="0"/>
              <a:t>. Firenze  </a:t>
            </a:r>
            <a:endParaRPr lang="en-US" sz="900" dirty="0" smtClean="0"/>
          </a:p>
          <a:p>
            <a:r>
              <a:rPr lang="en-US" sz="900" b="1" dirty="0" smtClean="0"/>
              <a:t>14033</a:t>
            </a:r>
            <a:r>
              <a:rPr lang="en-US" sz="900" dirty="0" smtClean="0"/>
              <a:t>assegnazione </a:t>
            </a:r>
            <a:r>
              <a:rPr lang="en-US" sz="900" dirty="0" err="1"/>
              <a:t>contratto</a:t>
            </a:r>
            <a:r>
              <a:rPr lang="en-US" sz="900" dirty="0"/>
              <a:t> a tempo </a:t>
            </a:r>
            <a:r>
              <a:rPr lang="en-US" sz="900" dirty="0" err="1"/>
              <a:t>determinato</a:t>
            </a:r>
            <a:r>
              <a:rPr lang="en-US" sz="900" dirty="0"/>
              <a:t> art.20 </a:t>
            </a:r>
            <a:r>
              <a:rPr lang="en-US" sz="900" dirty="0" err="1"/>
              <a:t>alla</a:t>
            </a:r>
            <a:r>
              <a:rPr lang="en-US" sz="900" dirty="0"/>
              <a:t> </a:t>
            </a:r>
            <a:r>
              <a:rPr lang="en-US" sz="900" dirty="0" err="1"/>
              <a:t>Dott.ssa</a:t>
            </a:r>
            <a:r>
              <a:rPr lang="en-US" sz="900" dirty="0"/>
              <a:t> S. </a:t>
            </a:r>
            <a:r>
              <a:rPr lang="en-US" sz="900" dirty="0" err="1"/>
              <a:t>Bortolussi</a:t>
            </a:r>
            <a:r>
              <a:rPr lang="en-US" sz="900" dirty="0"/>
              <a:t> </a:t>
            </a:r>
            <a:r>
              <a:rPr lang="en-US" sz="900" dirty="0" err="1"/>
              <a:t>presso</a:t>
            </a:r>
            <a:r>
              <a:rPr lang="en-US" sz="900" dirty="0"/>
              <a:t> la </a:t>
            </a:r>
            <a:r>
              <a:rPr lang="en-US" sz="900" dirty="0" err="1"/>
              <a:t>Sez</a:t>
            </a:r>
            <a:r>
              <a:rPr lang="en-US" sz="900" dirty="0"/>
              <a:t>. </a:t>
            </a:r>
            <a:r>
              <a:rPr lang="en-US" sz="900" dirty="0" smtClean="0"/>
              <a:t>Pavia</a:t>
            </a:r>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10</a:t>
            </a:fld>
            <a:endParaRPr lang="en-US"/>
          </a:p>
        </p:txBody>
      </p:sp>
    </p:spTree>
    <p:extLst>
      <p:ext uri="{BB962C8B-B14F-4D97-AF65-F5344CB8AC3E}">
        <p14:creationId xmlns:p14="http://schemas.microsoft.com/office/powerpoint/2010/main" val="15581393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Direttivo</a:t>
            </a:r>
            <a:r>
              <a:rPr lang="en-US" dirty="0"/>
              <a:t> </a:t>
            </a:r>
            <a:r>
              <a:rPr lang="en-US" dirty="0" err="1" smtClean="0"/>
              <a:t>Aprile</a:t>
            </a:r>
            <a:r>
              <a:rPr lang="en-US" dirty="0" smtClean="0"/>
              <a:t> 2016</a:t>
            </a:r>
            <a:endParaRPr lang="en-US" strike="sngStrike" dirty="0"/>
          </a:p>
        </p:txBody>
      </p:sp>
      <p:sp>
        <p:nvSpPr>
          <p:cNvPr id="3" name="Content Placeholder 2"/>
          <p:cNvSpPr>
            <a:spLocks noGrp="1"/>
          </p:cNvSpPr>
          <p:nvPr>
            <p:ph idx="1"/>
          </p:nvPr>
        </p:nvSpPr>
        <p:spPr>
          <a:xfrm>
            <a:off x="330200" y="1066800"/>
            <a:ext cx="8534400" cy="5462016"/>
          </a:xfrm>
        </p:spPr>
        <p:txBody>
          <a:bodyPr>
            <a:normAutofit/>
          </a:bodyPr>
          <a:lstStyle/>
          <a:p>
            <a:pPr marL="0" indent="0">
              <a:lnSpc>
                <a:spcPct val="120000"/>
              </a:lnSpc>
              <a:buNone/>
            </a:pPr>
            <a:r>
              <a:rPr lang="en-US" dirty="0" err="1" smtClean="0"/>
              <a:t>Nuovi</a:t>
            </a:r>
            <a:r>
              <a:rPr lang="en-US" dirty="0" smtClean="0"/>
              <a:t> </a:t>
            </a:r>
            <a:r>
              <a:rPr lang="en-US" dirty="0" err="1" smtClean="0"/>
              <a:t>Direttori</a:t>
            </a:r>
            <a:r>
              <a:rPr lang="en-US" dirty="0" smtClean="0"/>
              <a:t> </a:t>
            </a:r>
          </a:p>
          <a:p>
            <a:pPr marL="0" indent="0">
              <a:lnSpc>
                <a:spcPct val="120000"/>
              </a:lnSpc>
              <a:buNone/>
            </a:pPr>
            <a:r>
              <a:rPr lang="en-US" dirty="0" smtClean="0"/>
              <a:t>Bari M. De Palma 32 </a:t>
            </a:r>
            <a:r>
              <a:rPr lang="en-US" dirty="0" err="1" smtClean="0"/>
              <a:t>voti</a:t>
            </a:r>
            <a:r>
              <a:rPr lang="en-US" dirty="0" smtClean="0"/>
              <a:t>  (</a:t>
            </a:r>
            <a:r>
              <a:rPr lang="en-US" dirty="0" err="1" smtClean="0"/>
              <a:t>votanti</a:t>
            </a:r>
            <a:r>
              <a:rPr lang="en-US" dirty="0" smtClean="0"/>
              <a:t> </a:t>
            </a:r>
            <a:r>
              <a:rPr lang="en-US" dirty="0" smtClean="0"/>
              <a:t>80</a:t>
            </a:r>
            <a:r>
              <a:rPr lang="en-US" dirty="0" smtClean="0"/>
              <a:t>, De Palma 63, </a:t>
            </a:r>
            <a:r>
              <a:rPr lang="en-US" dirty="0" err="1" smtClean="0"/>
              <a:t>bianche</a:t>
            </a:r>
            <a:r>
              <a:rPr lang="en-US" dirty="0" smtClean="0"/>
              <a:t> </a:t>
            </a:r>
            <a:r>
              <a:rPr lang="en-US" dirty="0" smtClean="0"/>
              <a:t>12) </a:t>
            </a:r>
          </a:p>
          <a:p>
            <a:pPr marL="0" indent="0">
              <a:lnSpc>
                <a:spcPct val="120000"/>
              </a:lnSpc>
              <a:buNone/>
            </a:pPr>
            <a:r>
              <a:rPr lang="en-US" dirty="0" err="1" smtClean="0"/>
              <a:t>Nuovo</a:t>
            </a:r>
            <a:r>
              <a:rPr lang="en-US" dirty="0" smtClean="0"/>
              <a:t> </a:t>
            </a:r>
            <a:r>
              <a:rPr lang="en-US" dirty="0" err="1" smtClean="0"/>
              <a:t>irrigidimento</a:t>
            </a:r>
            <a:r>
              <a:rPr lang="en-US" dirty="0" smtClean="0"/>
              <a:t> </a:t>
            </a:r>
            <a:r>
              <a:rPr lang="en-US" dirty="0" err="1" smtClean="0"/>
              <a:t>su</a:t>
            </a:r>
            <a:r>
              <a:rPr lang="en-US" dirty="0" smtClean="0"/>
              <a:t> </a:t>
            </a:r>
            <a:r>
              <a:rPr lang="en-US" dirty="0" err="1" smtClean="0"/>
              <a:t>riassegnazione</a:t>
            </a:r>
            <a:r>
              <a:rPr lang="en-US" dirty="0" smtClean="0"/>
              <a:t> </a:t>
            </a:r>
            <a:r>
              <a:rPr lang="en-US" dirty="0" err="1" smtClean="0"/>
              <a:t>avanzi</a:t>
            </a:r>
            <a:r>
              <a:rPr lang="en-US" dirty="0" smtClean="0"/>
              <a:t> di </a:t>
            </a:r>
            <a:r>
              <a:rPr lang="en-US" dirty="0" err="1" smtClean="0"/>
              <a:t>bilancio</a:t>
            </a:r>
            <a:r>
              <a:rPr lang="en-US" dirty="0" smtClean="0"/>
              <a:t> </a:t>
            </a:r>
            <a:r>
              <a:rPr lang="en-US" dirty="0" smtClean="0">
                <a:sym typeface="Wingdings"/>
              </a:rPr>
              <a:t></a:t>
            </a:r>
            <a:r>
              <a:rPr lang="en-US" dirty="0" err="1" smtClean="0">
                <a:sym typeface="Wingdings"/>
              </a:rPr>
              <a:t>maggio</a:t>
            </a:r>
            <a:endParaRPr lang="en-US" dirty="0" smtClean="0">
              <a:sym typeface="Wingdings"/>
            </a:endParaRPr>
          </a:p>
          <a:p>
            <a:pPr marL="0" indent="0">
              <a:lnSpc>
                <a:spcPct val="120000"/>
              </a:lnSpc>
              <a:buNone/>
            </a:pPr>
            <a:r>
              <a:rPr lang="en-US" dirty="0" err="1" smtClean="0">
                <a:sym typeface="Wingdings"/>
              </a:rPr>
              <a:t>Importante</a:t>
            </a:r>
            <a:r>
              <a:rPr lang="en-US" dirty="0" smtClean="0">
                <a:sym typeface="Wingdings"/>
              </a:rPr>
              <a:t> </a:t>
            </a:r>
            <a:r>
              <a:rPr lang="en-US" dirty="0" err="1" smtClean="0">
                <a:sym typeface="Wingdings"/>
              </a:rPr>
              <a:t>valutazione</a:t>
            </a:r>
            <a:r>
              <a:rPr lang="en-US" dirty="0" smtClean="0">
                <a:sym typeface="Wingdings"/>
              </a:rPr>
              <a:t> </a:t>
            </a:r>
            <a:r>
              <a:rPr lang="en-US" dirty="0" err="1" smtClean="0">
                <a:sym typeface="Wingdings"/>
              </a:rPr>
              <a:t>indice</a:t>
            </a:r>
            <a:r>
              <a:rPr lang="en-US" dirty="0" smtClean="0">
                <a:sym typeface="Wingdings"/>
              </a:rPr>
              <a:t> </a:t>
            </a:r>
            <a:r>
              <a:rPr lang="en-US" dirty="0" err="1" smtClean="0">
                <a:sym typeface="Wingdings"/>
              </a:rPr>
              <a:t>tempestivita</a:t>
            </a:r>
            <a:r>
              <a:rPr lang="en-US" dirty="0" smtClean="0">
                <a:sym typeface="Wingdings"/>
              </a:rPr>
              <a:t>’ </a:t>
            </a:r>
            <a:r>
              <a:rPr lang="en-US" dirty="0" err="1" smtClean="0">
                <a:sym typeface="Wingdings"/>
              </a:rPr>
              <a:t>pagamenti</a:t>
            </a:r>
            <a:r>
              <a:rPr lang="en-US" dirty="0" smtClean="0">
                <a:sym typeface="Wingdings"/>
              </a:rPr>
              <a:t> RUP </a:t>
            </a:r>
            <a:r>
              <a:rPr lang="en-US" dirty="0" err="1" smtClean="0">
                <a:sym typeface="Wingdings"/>
              </a:rPr>
              <a:t>rispondere</a:t>
            </a:r>
            <a:r>
              <a:rPr lang="en-US" dirty="0" smtClean="0">
                <a:sym typeface="Wingdings"/>
              </a:rPr>
              <a:t> al </a:t>
            </a:r>
            <a:r>
              <a:rPr lang="en-US" dirty="0" err="1" smtClean="0">
                <a:sym typeface="Wingdings"/>
              </a:rPr>
              <a:t>volo</a:t>
            </a:r>
            <a:r>
              <a:rPr lang="en-US" dirty="0" smtClean="0">
                <a:sym typeface="Wingdings"/>
              </a:rPr>
              <a:t> a </a:t>
            </a:r>
            <a:r>
              <a:rPr lang="en-US" dirty="0" err="1" smtClean="0">
                <a:sym typeface="Wingdings"/>
              </a:rPr>
              <a:t>richiesta</a:t>
            </a:r>
            <a:r>
              <a:rPr lang="en-US" dirty="0" smtClean="0">
                <a:sym typeface="Wingdings"/>
              </a:rPr>
              <a:t> </a:t>
            </a:r>
            <a:r>
              <a:rPr lang="en-US" dirty="0" err="1" smtClean="0">
                <a:sym typeface="Wingdings"/>
              </a:rPr>
              <a:t>controllo</a:t>
            </a:r>
            <a:r>
              <a:rPr lang="en-US" dirty="0" smtClean="0">
                <a:sym typeface="Wingdings"/>
              </a:rPr>
              <a:t> </a:t>
            </a:r>
            <a:r>
              <a:rPr lang="en-US" dirty="0" err="1" smtClean="0">
                <a:sym typeface="Wingdings"/>
              </a:rPr>
              <a:t>fatture</a:t>
            </a:r>
            <a:r>
              <a:rPr lang="en-US" dirty="0" smtClean="0">
                <a:sym typeface="Wingdings"/>
              </a:rPr>
              <a:t>, </a:t>
            </a:r>
            <a:r>
              <a:rPr lang="en-US" dirty="0" err="1" smtClean="0">
                <a:sym typeface="Wingdings"/>
              </a:rPr>
              <a:t>basta</a:t>
            </a:r>
            <a:r>
              <a:rPr lang="en-US" dirty="0" smtClean="0">
                <a:sym typeface="Wingdings"/>
              </a:rPr>
              <a:t> mail.</a:t>
            </a:r>
          </a:p>
          <a:p>
            <a:pPr marL="0" indent="0">
              <a:lnSpc>
                <a:spcPct val="120000"/>
              </a:lnSpc>
              <a:buNone/>
            </a:pPr>
            <a:r>
              <a:rPr lang="en-US" dirty="0" err="1" smtClean="0">
                <a:sym typeface="Wingdings"/>
              </a:rPr>
              <a:t>Oggi</a:t>
            </a:r>
            <a:r>
              <a:rPr lang="en-US" dirty="0" smtClean="0">
                <a:sym typeface="Wingdings"/>
              </a:rPr>
              <a:t> INFN </a:t>
            </a:r>
            <a:r>
              <a:rPr lang="en-US" dirty="0" err="1" smtClean="0">
                <a:sym typeface="Wingdings"/>
              </a:rPr>
              <a:t>paga</a:t>
            </a:r>
            <a:r>
              <a:rPr lang="en-US" dirty="0" smtClean="0">
                <a:sym typeface="Wingdings"/>
              </a:rPr>
              <a:t> in media a 29gg e  </a:t>
            </a:r>
            <a:r>
              <a:rPr lang="en-US" dirty="0" err="1" smtClean="0">
                <a:sym typeface="Wingdings"/>
              </a:rPr>
              <a:t>indice</a:t>
            </a:r>
            <a:r>
              <a:rPr lang="en-US" dirty="0" smtClean="0">
                <a:sym typeface="Wingdings"/>
              </a:rPr>
              <a:t> = 11.72gg</a:t>
            </a:r>
          </a:p>
          <a:p>
            <a:r>
              <a:rPr lang="en-US" dirty="0" err="1" smtClean="0"/>
              <a:t>Approvato</a:t>
            </a:r>
            <a:r>
              <a:rPr lang="en-US" dirty="0" smtClean="0"/>
              <a:t> PTA 2016-2018</a:t>
            </a:r>
          </a:p>
          <a:p>
            <a:r>
              <a:rPr lang="en-US" dirty="0" err="1" smtClean="0"/>
              <a:t>Approvato</a:t>
            </a:r>
            <a:r>
              <a:rPr lang="en-US" dirty="0" smtClean="0"/>
              <a:t> </a:t>
            </a:r>
            <a:r>
              <a:rPr lang="en-US" dirty="0" err="1" smtClean="0"/>
              <a:t>salario</a:t>
            </a:r>
            <a:r>
              <a:rPr lang="en-US" dirty="0" smtClean="0"/>
              <a:t> </a:t>
            </a:r>
            <a:r>
              <a:rPr lang="en-US" dirty="0" err="1" smtClean="0"/>
              <a:t>accessorio</a:t>
            </a:r>
            <a:endParaRPr lang="en-US" dirty="0"/>
          </a:p>
          <a:p>
            <a:r>
              <a:rPr lang="en-US" dirty="0" err="1"/>
              <a:t>Finanziati</a:t>
            </a:r>
            <a:r>
              <a:rPr lang="en-US" dirty="0"/>
              <a:t> </a:t>
            </a:r>
            <a:r>
              <a:rPr lang="en-US" dirty="0" err="1"/>
              <a:t>posti</a:t>
            </a:r>
            <a:r>
              <a:rPr lang="en-US" dirty="0"/>
              <a:t> di RTDA:  </a:t>
            </a:r>
            <a:r>
              <a:rPr lang="en-US" dirty="0" smtClean="0"/>
              <a:t>Firenze, Roma3, Torino 2</a:t>
            </a:r>
          </a:p>
          <a:p>
            <a:r>
              <a:rPr lang="en-US" dirty="0" smtClean="0"/>
              <a:t>2ndo </a:t>
            </a:r>
            <a:r>
              <a:rPr lang="en-US" dirty="0" err="1" smtClean="0"/>
              <a:t>contingente</a:t>
            </a:r>
            <a:r>
              <a:rPr lang="en-US" dirty="0" smtClean="0"/>
              <a:t> ore </a:t>
            </a:r>
            <a:r>
              <a:rPr lang="en-US" dirty="0" err="1" smtClean="0"/>
              <a:t>straordinario</a:t>
            </a:r>
            <a:endParaRPr lang="en-US" dirty="0"/>
          </a:p>
          <a:p>
            <a:pPr marL="0" indent="0">
              <a:lnSpc>
                <a:spcPct val="120000"/>
              </a:lnSpc>
              <a:buNone/>
            </a:pPr>
            <a:endParaRPr lang="en-US" dirty="0" smtClean="0"/>
          </a:p>
          <a:p>
            <a:pPr marL="0" indent="0">
              <a:lnSpc>
                <a:spcPct val="120000"/>
              </a:lnSpc>
              <a:buNone/>
            </a:pPr>
            <a:r>
              <a:rPr lang="en-US" dirty="0" err="1">
                <a:sym typeface="Wingdings"/>
              </a:rPr>
              <a:t>Tutte</a:t>
            </a:r>
            <a:r>
              <a:rPr lang="en-US" dirty="0">
                <a:sym typeface="Wingdings"/>
              </a:rPr>
              <a:t> le </a:t>
            </a:r>
            <a:r>
              <a:rPr lang="en-US" dirty="0" err="1">
                <a:sym typeface="Wingdings"/>
              </a:rPr>
              <a:t>delibere</a:t>
            </a:r>
            <a:r>
              <a:rPr lang="en-US" dirty="0">
                <a:sym typeface="Wingdings"/>
              </a:rPr>
              <a:t> </a:t>
            </a:r>
            <a:r>
              <a:rPr lang="en-US" dirty="0" err="1">
                <a:sym typeface="Wingdings"/>
              </a:rPr>
              <a:t>sono</a:t>
            </a:r>
            <a:r>
              <a:rPr lang="en-US" dirty="0">
                <a:sym typeface="Wingdings"/>
              </a:rPr>
              <a:t> </a:t>
            </a:r>
            <a:r>
              <a:rPr lang="en-US" dirty="0" err="1">
                <a:sym typeface="Wingdings"/>
              </a:rPr>
              <a:t>disponibili</a:t>
            </a:r>
            <a:r>
              <a:rPr lang="en-US" dirty="0">
                <a:sym typeface="Wingdings"/>
              </a:rPr>
              <a:t> </a:t>
            </a:r>
            <a:r>
              <a:rPr lang="en-US" dirty="0" err="1">
                <a:sym typeface="Wingdings"/>
              </a:rPr>
              <a:t>sul</a:t>
            </a:r>
            <a:r>
              <a:rPr lang="en-US" dirty="0">
                <a:sym typeface="Wingdings"/>
              </a:rPr>
              <a:t> </a:t>
            </a:r>
            <a:r>
              <a:rPr lang="en-US" dirty="0" err="1">
                <a:sym typeface="Wingdings"/>
              </a:rPr>
              <a:t>sito</a:t>
            </a:r>
            <a:r>
              <a:rPr lang="en-US" dirty="0">
                <a:sym typeface="Wingdings"/>
              </a:rPr>
              <a:t> </a:t>
            </a:r>
            <a:r>
              <a:rPr lang="en-US" dirty="0" err="1">
                <a:sym typeface="Wingdings"/>
              </a:rPr>
              <a:t>della</a:t>
            </a:r>
            <a:r>
              <a:rPr lang="en-US" dirty="0">
                <a:sym typeface="Wingdings"/>
              </a:rPr>
              <a:t> </a:t>
            </a:r>
            <a:r>
              <a:rPr lang="en-US" dirty="0" err="1">
                <a:sym typeface="Wingdings"/>
              </a:rPr>
              <a:t>Presidenza</a:t>
            </a:r>
            <a:r>
              <a:rPr lang="en-US" dirty="0">
                <a:sym typeface="Wingdings"/>
              </a:rPr>
              <a:t> </a:t>
            </a:r>
            <a:r>
              <a:rPr lang="en-US" dirty="0" err="1">
                <a:sym typeface="Wingdings"/>
              </a:rPr>
              <a:t>nel</a:t>
            </a:r>
            <a:r>
              <a:rPr lang="en-US" dirty="0">
                <a:sym typeface="Wingdings"/>
              </a:rPr>
              <a:t> DB </a:t>
            </a:r>
            <a:r>
              <a:rPr lang="en-US" dirty="0" err="1">
                <a:sym typeface="Wingdings"/>
              </a:rPr>
              <a:t>delibere</a:t>
            </a:r>
            <a:r>
              <a:rPr lang="en-US" dirty="0">
                <a:sym typeface="Wingdings"/>
              </a:rPr>
              <a:t> o </a:t>
            </a:r>
            <a:r>
              <a:rPr lang="en-US" dirty="0" err="1">
                <a:sym typeface="Wingdings"/>
              </a:rPr>
              <a:t>tramite</a:t>
            </a:r>
            <a:r>
              <a:rPr lang="en-US" dirty="0">
                <a:sym typeface="Wingdings"/>
              </a:rPr>
              <a:t> </a:t>
            </a:r>
            <a:r>
              <a:rPr lang="en-US" dirty="0" err="1">
                <a:sym typeface="Wingdings"/>
              </a:rPr>
              <a:t>Portale</a:t>
            </a:r>
            <a:r>
              <a:rPr lang="en-US" dirty="0">
                <a:sym typeface="Wingdings"/>
              </a:rPr>
              <a:t>  (https://</a:t>
            </a:r>
            <a:r>
              <a:rPr lang="en-US" dirty="0" err="1">
                <a:sym typeface="Wingdings"/>
              </a:rPr>
              <a:t>iam.infn.it</a:t>
            </a:r>
            <a:r>
              <a:rPr lang="en-US" dirty="0">
                <a:sym typeface="Wingdings"/>
              </a:rPr>
              <a:t>/</a:t>
            </a:r>
            <a:r>
              <a:rPr lang="en-US" dirty="0" err="1">
                <a:sym typeface="Wingdings"/>
              </a:rPr>
              <a:t>Portale</a:t>
            </a:r>
            <a:r>
              <a:rPr lang="en-US" dirty="0">
                <a:sym typeface="Wingdings"/>
              </a:rPr>
              <a:t>)</a:t>
            </a:r>
          </a:p>
          <a:p>
            <a:pPr marL="0" indent="0">
              <a:lnSpc>
                <a:spcPct val="120000"/>
              </a:lnSpc>
              <a:buNone/>
            </a:pPr>
            <a:endParaRPr lang="en-US" dirty="0"/>
          </a:p>
          <a:p>
            <a:pPr marL="0" indent="0">
              <a:lnSpc>
                <a:spcPct val="120000"/>
              </a:lnSpc>
              <a:buNone/>
            </a:pPr>
            <a:endParaRPr lang="en-US" dirty="0" smtClean="0"/>
          </a:p>
          <a:p>
            <a:pPr marL="0" indent="0">
              <a:lnSpc>
                <a:spcPct val="120000"/>
              </a:lnSpc>
              <a:buNone/>
            </a:pPr>
            <a:endParaRPr lang="en-US" dirty="0" smtClean="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11</a:t>
            </a:fld>
            <a:endParaRPr lang="en-US"/>
          </a:p>
        </p:txBody>
      </p:sp>
    </p:spTree>
    <p:extLst>
      <p:ext uri="{BB962C8B-B14F-4D97-AF65-F5344CB8AC3E}">
        <p14:creationId xmlns:p14="http://schemas.microsoft.com/office/powerpoint/2010/main" val="11516737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Direttivo</a:t>
            </a:r>
            <a:r>
              <a:rPr lang="en-US" dirty="0"/>
              <a:t> </a:t>
            </a:r>
            <a:r>
              <a:rPr lang="en-US" dirty="0" err="1" smtClean="0"/>
              <a:t>Aprile</a:t>
            </a:r>
            <a:r>
              <a:rPr lang="en-US" dirty="0" smtClean="0"/>
              <a:t> 2016</a:t>
            </a:r>
            <a:endParaRPr lang="en-US" dirty="0"/>
          </a:p>
        </p:txBody>
      </p:sp>
      <p:sp>
        <p:nvSpPr>
          <p:cNvPr id="3" name="Content Placeholder 2"/>
          <p:cNvSpPr>
            <a:spLocks noGrp="1"/>
          </p:cNvSpPr>
          <p:nvPr>
            <p:ph idx="1"/>
          </p:nvPr>
        </p:nvSpPr>
        <p:spPr>
          <a:xfrm>
            <a:off x="457200" y="924747"/>
            <a:ext cx="8229600" cy="5552253"/>
          </a:xfrm>
        </p:spPr>
        <p:txBody>
          <a:bodyPr>
            <a:normAutofit fontScale="55000" lnSpcReduction="20000"/>
          </a:bodyPr>
          <a:lstStyle/>
          <a:p>
            <a:r>
              <a:rPr lang="en-US" b="1" dirty="0" smtClean="0"/>
              <a:t>13953</a:t>
            </a:r>
            <a:r>
              <a:rPr lang="en-US" b="1" dirty="0"/>
              <a:t>*</a:t>
            </a:r>
            <a:r>
              <a:rPr lang="en-US" dirty="0" err="1"/>
              <a:t>Elezione</a:t>
            </a:r>
            <a:r>
              <a:rPr lang="en-US" dirty="0"/>
              <a:t> </a:t>
            </a:r>
            <a:r>
              <a:rPr lang="en-US" dirty="0" err="1"/>
              <a:t>Direttore</a:t>
            </a:r>
            <a:r>
              <a:rPr lang="en-US" dirty="0"/>
              <a:t> </a:t>
            </a:r>
            <a:r>
              <a:rPr lang="en-US" dirty="0" err="1"/>
              <a:t>Sez</a:t>
            </a:r>
            <a:r>
              <a:rPr lang="en-US" dirty="0"/>
              <a:t>. Pavia: </a:t>
            </a:r>
            <a:r>
              <a:rPr lang="en-US" dirty="0" err="1"/>
              <a:t>Dott</a:t>
            </a:r>
            <a:r>
              <a:rPr lang="en-US" dirty="0"/>
              <a:t>. V. </a:t>
            </a:r>
            <a:r>
              <a:rPr lang="en-US" dirty="0" err="1"/>
              <a:t>Vercesi</a:t>
            </a:r>
            <a:r>
              <a:rPr lang="en-US" dirty="0"/>
              <a:t> per </a:t>
            </a:r>
            <a:r>
              <a:rPr lang="en-US" dirty="0" err="1"/>
              <a:t>il</a:t>
            </a:r>
            <a:r>
              <a:rPr lang="en-US" dirty="0"/>
              <a:t> </a:t>
            </a:r>
            <a:r>
              <a:rPr lang="en-US" dirty="0" err="1"/>
              <a:t>prossimo</a:t>
            </a:r>
            <a:r>
              <a:rPr lang="en-US" dirty="0"/>
              <a:t> </a:t>
            </a:r>
            <a:r>
              <a:rPr lang="en-US" dirty="0" err="1" smtClean="0"/>
              <a:t>quedriennio</a:t>
            </a:r>
            <a:endParaRPr lang="en-US" dirty="0" smtClean="0"/>
          </a:p>
          <a:p>
            <a:r>
              <a:rPr lang="en-US" b="1" dirty="0"/>
              <a:t>14035</a:t>
            </a:r>
            <a:r>
              <a:rPr lang="en-US" dirty="0"/>
              <a:t>Elezione </a:t>
            </a:r>
            <a:r>
              <a:rPr lang="en-US" dirty="0" err="1"/>
              <a:t>cariche</a:t>
            </a:r>
            <a:r>
              <a:rPr lang="en-US" dirty="0"/>
              <a:t> </a:t>
            </a:r>
            <a:r>
              <a:rPr lang="en-US" dirty="0" err="1"/>
              <a:t>direttive</a:t>
            </a:r>
            <a:r>
              <a:rPr lang="en-US" dirty="0"/>
              <a:t>: </a:t>
            </a:r>
            <a:r>
              <a:rPr lang="en-US" dirty="0" err="1"/>
              <a:t>Elezione</a:t>
            </a:r>
            <a:r>
              <a:rPr lang="en-US" dirty="0"/>
              <a:t> </a:t>
            </a:r>
            <a:r>
              <a:rPr lang="en-US" dirty="0" err="1"/>
              <a:t>Direttore</a:t>
            </a:r>
            <a:r>
              <a:rPr lang="en-US" dirty="0"/>
              <a:t> </a:t>
            </a:r>
            <a:r>
              <a:rPr lang="en-US" dirty="0" err="1"/>
              <a:t>Sez</a:t>
            </a:r>
            <a:r>
              <a:rPr lang="en-US" dirty="0"/>
              <a:t>. Bari</a:t>
            </a:r>
            <a:r>
              <a:rPr lang="en-US" b="1" dirty="0"/>
              <a:t>14036</a:t>
            </a:r>
            <a:r>
              <a:rPr lang="en-US" dirty="0"/>
              <a:t>Riaccertamento </a:t>
            </a:r>
            <a:r>
              <a:rPr lang="en-US" dirty="0" err="1"/>
              <a:t>dei</a:t>
            </a:r>
            <a:r>
              <a:rPr lang="en-US" dirty="0"/>
              <a:t> </a:t>
            </a:r>
            <a:r>
              <a:rPr lang="en-US" dirty="0" err="1"/>
              <a:t>residui</a:t>
            </a:r>
            <a:r>
              <a:rPr lang="en-US" dirty="0"/>
              <a:t> </a:t>
            </a:r>
            <a:r>
              <a:rPr lang="en-US" dirty="0" err="1"/>
              <a:t>attivi</a:t>
            </a:r>
            <a:r>
              <a:rPr lang="en-US" dirty="0"/>
              <a:t> e passivi</a:t>
            </a:r>
            <a:r>
              <a:rPr lang="en-US" b="1" dirty="0"/>
              <a:t>14037</a:t>
            </a:r>
            <a:r>
              <a:rPr lang="en-US" dirty="0"/>
              <a:t>Rendiconto </a:t>
            </a:r>
            <a:r>
              <a:rPr lang="en-US" dirty="0" err="1"/>
              <a:t>Generale</a:t>
            </a:r>
            <a:r>
              <a:rPr lang="en-US" dirty="0"/>
              <a:t> per </a:t>
            </a:r>
            <a:r>
              <a:rPr lang="en-US" dirty="0" err="1"/>
              <a:t>l’esercizio</a:t>
            </a:r>
            <a:r>
              <a:rPr lang="en-US" dirty="0"/>
              <a:t> </a:t>
            </a:r>
            <a:r>
              <a:rPr lang="en-US" dirty="0" err="1"/>
              <a:t>finanziario</a:t>
            </a:r>
            <a:r>
              <a:rPr lang="en-US" dirty="0"/>
              <a:t> 2015</a:t>
            </a:r>
          </a:p>
          <a:p>
            <a:r>
              <a:rPr lang="en-US" b="1" dirty="0"/>
              <a:t>14038</a:t>
            </a:r>
            <a:r>
              <a:rPr lang="en-US" dirty="0"/>
              <a:t>Variazioni al </a:t>
            </a:r>
            <a:r>
              <a:rPr lang="en-US" dirty="0" err="1"/>
              <a:t>Bilancio</a:t>
            </a:r>
            <a:r>
              <a:rPr lang="en-US" dirty="0"/>
              <a:t> 2016</a:t>
            </a:r>
            <a:r>
              <a:rPr lang="en-US" b="1" dirty="0"/>
              <a:t>14039</a:t>
            </a:r>
            <a:r>
              <a:rPr lang="en-US" i="1" dirty="0"/>
              <a:t>ratifica </a:t>
            </a:r>
            <a:r>
              <a:rPr lang="en-US" i="1" dirty="0" err="1"/>
              <a:t>delibera</a:t>
            </a:r>
            <a:r>
              <a:rPr lang="en-US" i="1" dirty="0"/>
              <a:t> GE n. 11034 del 15.4.2016: </a:t>
            </a:r>
            <a:r>
              <a:rPr lang="en-US" dirty="0" err="1"/>
              <a:t>approvazione</a:t>
            </a:r>
            <a:r>
              <a:rPr lang="en-US" dirty="0"/>
              <a:t> </a:t>
            </a:r>
            <a:r>
              <a:rPr lang="en-US" dirty="0" err="1"/>
              <a:t>graduatoria</a:t>
            </a:r>
            <a:r>
              <a:rPr lang="en-US" dirty="0"/>
              <a:t> </a:t>
            </a:r>
            <a:r>
              <a:rPr lang="en-US" dirty="0" err="1"/>
              <a:t>concorso</a:t>
            </a:r>
            <a:r>
              <a:rPr lang="en-US" dirty="0"/>
              <a:t> per </a:t>
            </a:r>
            <a:r>
              <a:rPr lang="en-US" dirty="0" err="1"/>
              <a:t>conferimento</a:t>
            </a:r>
            <a:r>
              <a:rPr lang="en-US" dirty="0"/>
              <a:t> </a:t>
            </a:r>
            <a:r>
              <a:rPr lang="en-US" dirty="0" err="1"/>
              <a:t>borsa</a:t>
            </a:r>
            <a:r>
              <a:rPr lang="en-US" dirty="0"/>
              <a:t> di studio </a:t>
            </a:r>
            <a:r>
              <a:rPr lang="en-US" dirty="0" err="1"/>
              <a:t>bando</a:t>
            </a:r>
            <a:r>
              <a:rPr lang="en-US" dirty="0"/>
              <a:t> </a:t>
            </a:r>
            <a:r>
              <a:rPr lang="en-US" dirty="0" err="1"/>
              <a:t>concorso</a:t>
            </a:r>
            <a:r>
              <a:rPr lang="en-US" dirty="0"/>
              <a:t> n. 17636/2015, LNF</a:t>
            </a:r>
            <a:r>
              <a:rPr lang="en-US" b="1" dirty="0"/>
              <a:t>14040</a:t>
            </a:r>
            <a:r>
              <a:rPr lang="en-US" i="1" dirty="0"/>
              <a:t>ratifica </a:t>
            </a:r>
            <a:r>
              <a:rPr lang="en-US" i="1" dirty="0" err="1"/>
              <a:t>delibera</a:t>
            </a:r>
            <a:r>
              <a:rPr lang="en-US" i="1" dirty="0"/>
              <a:t> GE n. 11035 del 15.4.2016: </a:t>
            </a:r>
            <a:r>
              <a:rPr lang="en-US" dirty="0" err="1"/>
              <a:t>comando</a:t>
            </a:r>
            <a:r>
              <a:rPr lang="en-US" dirty="0"/>
              <a:t> del </a:t>
            </a:r>
            <a:r>
              <a:rPr lang="en-US" dirty="0" err="1"/>
              <a:t>Dott</a:t>
            </a:r>
            <a:r>
              <a:rPr lang="en-US" dirty="0"/>
              <a:t>. U. </a:t>
            </a:r>
            <a:r>
              <a:rPr lang="en-US" dirty="0" err="1"/>
              <a:t>Dosselli</a:t>
            </a:r>
            <a:r>
              <a:rPr lang="en-US" dirty="0"/>
              <a:t> </a:t>
            </a:r>
            <a:r>
              <a:rPr lang="en-US" dirty="0" err="1"/>
              <a:t>della</a:t>
            </a:r>
            <a:r>
              <a:rPr lang="en-US" dirty="0"/>
              <a:t> </a:t>
            </a:r>
            <a:r>
              <a:rPr lang="en-US" dirty="0" err="1"/>
              <a:t>Sez</a:t>
            </a:r>
            <a:r>
              <a:rPr lang="en-US" dirty="0"/>
              <a:t>. </a:t>
            </a:r>
            <a:r>
              <a:rPr lang="en-US" dirty="0" err="1"/>
              <a:t>Padova</a:t>
            </a:r>
            <a:r>
              <a:rPr lang="en-US" dirty="0"/>
              <a:t> </a:t>
            </a:r>
            <a:r>
              <a:rPr lang="en-US" dirty="0" err="1"/>
              <a:t>presso</a:t>
            </a:r>
            <a:r>
              <a:rPr lang="en-US" dirty="0"/>
              <a:t> </a:t>
            </a:r>
            <a:r>
              <a:rPr lang="en-US" dirty="0" err="1"/>
              <a:t>il</a:t>
            </a:r>
            <a:r>
              <a:rPr lang="en-US" dirty="0"/>
              <a:t> MAECI, per </a:t>
            </a:r>
            <a:r>
              <a:rPr lang="en-US" dirty="0" err="1"/>
              <a:t>incarico</a:t>
            </a:r>
            <a:r>
              <a:rPr lang="en-US" dirty="0"/>
              <a:t> </a:t>
            </a:r>
            <a:r>
              <a:rPr lang="en-US" dirty="0" err="1"/>
              <a:t>addetto</a:t>
            </a:r>
            <a:r>
              <a:rPr lang="en-US" dirty="0"/>
              <a:t> </a:t>
            </a:r>
            <a:r>
              <a:rPr lang="en-US" dirty="0" err="1"/>
              <a:t>scientifica</a:t>
            </a:r>
            <a:r>
              <a:rPr lang="en-US" dirty="0"/>
              <a:t> </a:t>
            </a:r>
            <a:r>
              <a:rPr lang="en-US" dirty="0" err="1"/>
              <a:t>alla</a:t>
            </a:r>
            <a:r>
              <a:rPr lang="en-US" dirty="0"/>
              <a:t> </a:t>
            </a:r>
            <a:r>
              <a:rPr lang="en-US" dirty="0" err="1"/>
              <a:t>rappresentanza</a:t>
            </a:r>
            <a:r>
              <a:rPr lang="en-US" dirty="0"/>
              <a:t> </a:t>
            </a:r>
            <a:r>
              <a:rPr lang="en-US" dirty="0" err="1"/>
              <a:t>permanente</a:t>
            </a:r>
            <a:r>
              <a:rPr lang="en-US" dirty="0"/>
              <a:t> </a:t>
            </a:r>
            <a:r>
              <a:rPr lang="en-US" dirty="0" err="1"/>
              <a:t>d’Italia</a:t>
            </a:r>
            <a:r>
              <a:rPr lang="en-US" dirty="0"/>
              <a:t> </a:t>
            </a:r>
            <a:r>
              <a:rPr lang="en-US" dirty="0" err="1"/>
              <a:t>presso</a:t>
            </a:r>
            <a:r>
              <a:rPr lang="en-US" dirty="0"/>
              <a:t> le </a:t>
            </a:r>
            <a:r>
              <a:rPr lang="en-US" dirty="0" err="1"/>
              <a:t>organizzazioni</a:t>
            </a:r>
            <a:r>
              <a:rPr lang="en-US" dirty="0"/>
              <a:t> </a:t>
            </a:r>
            <a:r>
              <a:rPr lang="en-US" dirty="0" err="1"/>
              <a:t>internazionali</a:t>
            </a:r>
            <a:r>
              <a:rPr lang="en-US" dirty="0"/>
              <a:t> in Ginevra</a:t>
            </a:r>
            <a:r>
              <a:rPr lang="en-US" b="1" dirty="0"/>
              <a:t>14041</a:t>
            </a:r>
            <a:r>
              <a:rPr lang="en-US" dirty="0"/>
              <a:t>approvazione schema ”</a:t>
            </a:r>
            <a:r>
              <a:rPr lang="en-US" dirty="0" err="1"/>
              <a:t>Accordo</a:t>
            </a:r>
            <a:r>
              <a:rPr lang="en-US" dirty="0"/>
              <a:t> di </a:t>
            </a:r>
            <a:r>
              <a:rPr lang="en-US" dirty="0" err="1"/>
              <a:t>collaborazione</a:t>
            </a:r>
            <a:r>
              <a:rPr lang="en-US" dirty="0"/>
              <a:t> ASI-INFN n. 2016-1-H.0. </a:t>
            </a:r>
            <a:r>
              <a:rPr lang="en-US" dirty="0" err="1"/>
              <a:t>Programma</a:t>
            </a:r>
            <a:r>
              <a:rPr lang="en-US" dirty="0"/>
              <a:t> PAMELA-</a:t>
            </a:r>
            <a:r>
              <a:rPr lang="en-US" dirty="0" err="1"/>
              <a:t>attività</a:t>
            </a:r>
            <a:r>
              <a:rPr lang="en-US" dirty="0"/>
              <a:t> </a:t>
            </a:r>
            <a:r>
              <a:rPr lang="en-US" dirty="0" err="1"/>
              <a:t>scientifica</a:t>
            </a:r>
            <a:r>
              <a:rPr lang="en-US" dirty="0"/>
              <a:t> di </a:t>
            </a:r>
            <a:r>
              <a:rPr lang="en-US" dirty="0" err="1"/>
              <a:t>analisi</a:t>
            </a:r>
            <a:r>
              <a:rPr lang="en-US" dirty="0"/>
              <a:t> </a:t>
            </a:r>
            <a:r>
              <a:rPr lang="en-US" dirty="0" err="1"/>
              <a:t>dati</a:t>
            </a:r>
            <a:r>
              <a:rPr lang="en-US" dirty="0"/>
              <a:t> </a:t>
            </a:r>
            <a:r>
              <a:rPr lang="en-US" dirty="0" err="1"/>
              <a:t>fase</a:t>
            </a:r>
            <a:r>
              <a:rPr lang="en-US" dirty="0"/>
              <a:t> E” CUP F12I16000040005 </a:t>
            </a:r>
            <a:r>
              <a:rPr lang="en-US" dirty="0" err="1"/>
              <a:t>tra</a:t>
            </a:r>
            <a:r>
              <a:rPr lang="en-US" dirty="0"/>
              <a:t> INFN e ASI </a:t>
            </a:r>
            <a:r>
              <a:rPr lang="en-US" dirty="0" err="1"/>
              <a:t>nonché</a:t>
            </a:r>
            <a:r>
              <a:rPr lang="en-US" dirty="0"/>
              <a:t> “</a:t>
            </a:r>
            <a:r>
              <a:rPr lang="en-US" dirty="0" err="1"/>
              <a:t>Accordo</a:t>
            </a:r>
            <a:r>
              <a:rPr lang="en-US" dirty="0"/>
              <a:t> di </a:t>
            </a:r>
            <a:r>
              <a:rPr lang="en-US" dirty="0" err="1"/>
              <a:t>collaborazione</a:t>
            </a:r>
            <a:r>
              <a:rPr lang="en-US" dirty="0"/>
              <a:t> per la </a:t>
            </a:r>
            <a:r>
              <a:rPr lang="en-US" dirty="0" err="1"/>
              <a:t>realizzazione</a:t>
            </a:r>
            <a:r>
              <a:rPr lang="en-US" dirty="0"/>
              <a:t> del </a:t>
            </a:r>
            <a:r>
              <a:rPr lang="en-US" dirty="0" err="1"/>
              <a:t>Programma</a:t>
            </a:r>
            <a:r>
              <a:rPr lang="en-US" dirty="0"/>
              <a:t> PAMELA - </a:t>
            </a:r>
            <a:r>
              <a:rPr lang="en-US" dirty="0" err="1"/>
              <a:t>attività</a:t>
            </a:r>
            <a:r>
              <a:rPr lang="en-US" dirty="0"/>
              <a:t> </a:t>
            </a:r>
            <a:r>
              <a:rPr lang="en-US" dirty="0" err="1"/>
              <a:t>scientifica</a:t>
            </a:r>
            <a:r>
              <a:rPr lang="en-US" dirty="0"/>
              <a:t> di </a:t>
            </a:r>
            <a:r>
              <a:rPr lang="en-US" dirty="0" err="1"/>
              <a:t>analisi</a:t>
            </a:r>
            <a:r>
              <a:rPr lang="en-US" dirty="0"/>
              <a:t> </a:t>
            </a:r>
            <a:r>
              <a:rPr lang="en-US" dirty="0" err="1"/>
              <a:t>dati</a:t>
            </a:r>
            <a:r>
              <a:rPr lang="en-US" dirty="0"/>
              <a:t> in </a:t>
            </a:r>
            <a:r>
              <a:rPr lang="en-US" dirty="0" err="1"/>
              <a:t>fase</a:t>
            </a:r>
            <a:r>
              <a:rPr lang="en-US" dirty="0"/>
              <a:t> E" </a:t>
            </a:r>
            <a:r>
              <a:rPr lang="en-US" dirty="0" err="1"/>
              <a:t>tra</a:t>
            </a:r>
            <a:r>
              <a:rPr lang="en-US" dirty="0"/>
              <a:t> INFN e </a:t>
            </a:r>
            <a:r>
              <a:rPr lang="en-US" dirty="0" err="1"/>
              <a:t>Università</a:t>
            </a:r>
            <a:r>
              <a:rPr lang="en-US" dirty="0"/>
              <a:t> di Tor </a:t>
            </a:r>
            <a:r>
              <a:rPr lang="en-US" dirty="0" err="1"/>
              <a:t>Vergata</a:t>
            </a:r>
            <a:r>
              <a:rPr lang="en-US" dirty="0"/>
              <a:t>, </a:t>
            </a:r>
            <a:r>
              <a:rPr lang="en-US" dirty="0" err="1"/>
              <a:t>Dipartimento</a:t>
            </a:r>
            <a:r>
              <a:rPr lang="en-US" dirty="0"/>
              <a:t> di Fisica</a:t>
            </a:r>
            <a:r>
              <a:rPr lang="en-US" b="1" dirty="0"/>
              <a:t>14042</a:t>
            </a:r>
            <a:r>
              <a:rPr lang="en-US" dirty="0"/>
              <a:t>approvazione </a:t>
            </a:r>
            <a:r>
              <a:rPr lang="en-US" dirty="0" err="1"/>
              <a:t>Convenzione</a:t>
            </a:r>
            <a:r>
              <a:rPr lang="en-US" dirty="0"/>
              <a:t> </a:t>
            </a:r>
            <a:r>
              <a:rPr lang="en-US" dirty="0" err="1"/>
              <a:t>tra</a:t>
            </a:r>
            <a:r>
              <a:rPr lang="en-US" dirty="0"/>
              <a:t> INAF e INFN per la </a:t>
            </a:r>
            <a:r>
              <a:rPr lang="en-US" dirty="0" err="1"/>
              <a:t>collaborazione</a:t>
            </a:r>
            <a:r>
              <a:rPr lang="en-US" dirty="0"/>
              <a:t> in </a:t>
            </a:r>
            <a:r>
              <a:rPr lang="en-US" dirty="0" err="1"/>
              <a:t>programmi</a:t>
            </a:r>
            <a:r>
              <a:rPr lang="en-US" dirty="0"/>
              <a:t> </a:t>
            </a:r>
            <a:r>
              <a:rPr lang="en-US" dirty="0" err="1"/>
              <a:t>scientifici</a:t>
            </a:r>
            <a:r>
              <a:rPr lang="en-US" dirty="0"/>
              <a:t> </a:t>
            </a:r>
            <a:r>
              <a:rPr lang="en-US" dirty="0" err="1"/>
              <a:t>dell'Area</a:t>
            </a:r>
            <a:r>
              <a:rPr lang="en-US" dirty="0"/>
              <a:t> Torinese</a:t>
            </a:r>
            <a:r>
              <a:rPr lang="en-US" b="1" dirty="0"/>
              <a:t>14043</a:t>
            </a:r>
            <a:endParaRPr lang="en-US" dirty="0"/>
          </a:p>
          <a:p>
            <a:r>
              <a:rPr lang="en-US" dirty="0" err="1"/>
              <a:t>approvazione</a:t>
            </a:r>
            <a:r>
              <a:rPr lang="en-US" dirty="0"/>
              <a:t> </a:t>
            </a:r>
            <a:r>
              <a:rPr lang="en-US" dirty="0" err="1"/>
              <a:t>Convenzione</a:t>
            </a:r>
            <a:r>
              <a:rPr lang="en-US" dirty="0"/>
              <a:t> per </a:t>
            </a:r>
            <a:r>
              <a:rPr lang="en-US" dirty="0" err="1"/>
              <a:t>il</a:t>
            </a:r>
            <a:r>
              <a:rPr lang="en-US" dirty="0"/>
              <a:t> </a:t>
            </a:r>
            <a:r>
              <a:rPr lang="en-US" dirty="0" err="1"/>
              <a:t>cofinanziamento</a:t>
            </a:r>
            <a:r>
              <a:rPr lang="en-US" dirty="0"/>
              <a:t> </a:t>
            </a:r>
            <a:r>
              <a:rPr lang="en-US" dirty="0" err="1"/>
              <a:t>della</a:t>
            </a:r>
            <a:r>
              <a:rPr lang="en-US" dirty="0"/>
              <a:t> </a:t>
            </a:r>
            <a:r>
              <a:rPr lang="en-US" dirty="0" err="1"/>
              <a:t>proroga</a:t>
            </a:r>
            <a:r>
              <a:rPr lang="en-US" dirty="0"/>
              <a:t> del </a:t>
            </a:r>
            <a:r>
              <a:rPr lang="en-US" dirty="0" err="1"/>
              <a:t>contratto</a:t>
            </a:r>
            <a:r>
              <a:rPr lang="en-US" dirty="0"/>
              <a:t> di </a:t>
            </a:r>
            <a:r>
              <a:rPr lang="en-US" dirty="0" err="1"/>
              <a:t>ricercatore</a:t>
            </a:r>
            <a:r>
              <a:rPr lang="en-US" dirty="0"/>
              <a:t> </a:t>
            </a:r>
            <a:r>
              <a:rPr lang="en-US" dirty="0" err="1"/>
              <a:t>universitario</a:t>
            </a:r>
            <a:r>
              <a:rPr lang="en-US" dirty="0"/>
              <a:t> a tempo </a:t>
            </a:r>
            <a:r>
              <a:rPr lang="en-US" dirty="0" err="1"/>
              <a:t>determinato-tipologia</a:t>
            </a:r>
            <a:r>
              <a:rPr lang="en-US" dirty="0"/>
              <a:t> a) </a:t>
            </a:r>
            <a:r>
              <a:rPr lang="en-US" dirty="0" err="1"/>
              <a:t>tra</a:t>
            </a:r>
            <a:r>
              <a:rPr lang="en-US" dirty="0"/>
              <a:t> </a:t>
            </a:r>
            <a:r>
              <a:rPr lang="en-US" dirty="0" err="1"/>
              <a:t>l'INFN</a:t>
            </a:r>
            <a:r>
              <a:rPr lang="en-US" dirty="0"/>
              <a:t> e </a:t>
            </a:r>
            <a:r>
              <a:rPr lang="en-US" dirty="0" err="1"/>
              <a:t>l'Università</a:t>
            </a:r>
            <a:r>
              <a:rPr lang="en-US" dirty="0"/>
              <a:t> di Firenze</a:t>
            </a:r>
            <a:r>
              <a:rPr lang="en-US" b="1" dirty="0"/>
              <a:t>14044</a:t>
            </a:r>
            <a:r>
              <a:rPr lang="en-US" dirty="0"/>
              <a:t>approvazione </a:t>
            </a:r>
            <a:r>
              <a:rPr lang="en-US" dirty="0" err="1"/>
              <a:t>Convenzione</a:t>
            </a:r>
            <a:r>
              <a:rPr lang="en-US" dirty="0"/>
              <a:t> </a:t>
            </a:r>
            <a:r>
              <a:rPr lang="en-US" dirty="0" err="1"/>
              <a:t>tra</a:t>
            </a:r>
            <a:r>
              <a:rPr lang="en-US" dirty="0"/>
              <a:t> </a:t>
            </a:r>
            <a:r>
              <a:rPr lang="en-US" dirty="0" err="1"/>
              <a:t>l'INFN</a:t>
            </a:r>
            <a:r>
              <a:rPr lang="en-US" dirty="0"/>
              <a:t> e </a:t>
            </a:r>
            <a:r>
              <a:rPr lang="en-US" dirty="0" err="1"/>
              <a:t>l'Università</a:t>
            </a:r>
            <a:r>
              <a:rPr lang="en-US" dirty="0"/>
              <a:t> </a:t>
            </a:r>
            <a:r>
              <a:rPr lang="en-US" dirty="0" err="1"/>
              <a:t>degli</a:t>
            </a:r>
            <a:r>
              <a:rPr lang="en-US" dirty="0"/>
              <a:t> </a:t>
            </a:r>
            <a:r>
              <a:rPr lang="en-US" dirty="0" err="1"/>
              <a:t>Studi</a:t>
            </a:r>
            <a:r>
              <a:rPr lang="en-US" dirty="0"/>
              <a:t> di Roma </a:t>
            </a:r>
            <a:r>
              <a:rPr lang="en-US" dirty="0" err="1"/>
              <a:t>Tre</a:t>
            </a:r>
            <a:r>
              <a:rPr lang="en-US" dirty="0"/>
              <a:t> per </a:t>
            </a:r>
            <a:r>
              <a:rPr lang="en-US" dirty="0" err="1"/>
              <a:t>il</a:t>
            </a:r>
            <a:r>
              <a:rPr lang="en-US" dirty="0"/>
              <a:t> </a:t>
            </a:r>
            <a:r>
              <a:rPr lang="en-US" dirty="0" err="1"/>
              <a:t>finanziamento</a:t>
            </a:r>
            <a:r>
              <a:rPr lang="en-US" dirty="0"/>
              <a:t> di un </a:t>
            </a:r>
            <a:r>
              <a:rPr lang="en-US" dirty="0" err="1"/>
              <a:t>posto</a:t>
            </a:r>
            <a:r>
              <a:rPr lang="en-US" dirty="0"/>
              <a:t> di </a:t>
            </a:r>
            <a:r>
              <a:rPr lang="en-US" dirty="0" err="1"/>
              <a:t>ricercatore</a:t>
            </a:r>
            <a:r>
              <a:rPr lang="en-US" dirty="0"/>
              <a:t> a tempo determinato</a:t>
            </a:r>
            <a:r>
              <a:rPr lang="en-US" b="1" dirty="0"/>
              <a:t>14045</a:t>
            </a:r>
            <a:r>
              <a:rPr lang="en-US" dirty="0"/>
              <a:t>approvazione </a:t>
            </a:r>
            <a:r>
              <a:rPr lang="en-US" dirty="0" err="1"/>
              <a:t>Convenzione</a:t>
            </a:r>
            <a:r>
              <a:rPr lang="en-US" dirty="0"/>
              <a:t> </a:t>
            </a:r>
            <a:r>
              <a:rPr lang="en-US" dirty="0" err="1"/>
              <a:t>tra</a:t>
            </a:r>
            <a:r>
              <a:rPr lang="en-US" dirty="0"/>
              <a:t> </a:t>
            </a:r>
            <a:r>
              <a:rPr lang="en-US" dirty="0" err="1"/>
              <a:t>l'INFN</a:t>
            </a:r>
            <a:r>
              <a:rPr lang="en-US" dirty="0"/>
              <a:t> e </a:t>
            </a:r>
            <a:r>
              <a:rPr lang="en-US" dirty="0" err="1"/>
              <a:t>l'Università</a:t>
            </a:r>
            <a:r>
              <a:rPr lang="en-US" dirty="0"/>
              <a:t> </a:t>
            </a:r>
            <a:r>
              <a:rPr lang="en-US" dirty="0" err="1"/>
              <a:t>degli</a:t>
            </a:r>
            <a:r>
              <a:rPr lang="en-US" dirty="0"/>
              <a:t> </a:t>
            </a:r>
            <a:r>
              <a:rPr lang="en-US" dirty="0" err="1"/>
              <a:t>Studi</a:t>
            </a:r>
            <a:r>
              <a:rPr lang="en-US" dirty="0"/>
              <a:t> di Torino per </a:t>
            </a:r>
            <a:r>
              <a:rPr lang="en-US" dirty="0" err="1"/>
              <a:t>il</a:t>
            </a:r>
            <a:r>
              <a:rPr lang="en-US" dirty="0"/>
              <a:t> </a:t>
            </a:r>
            <a:r>
              <a:rPr lang="en-US" dirty="0" err="1"/>
              <a:t>finanziamento</a:t>
            </a:r>
            <a:r>
              <a:rPr lang="en-US" dirty="0"/>
              <a:t> di due </a:t>
            </a:r>
            <a:r>
              <a:rPr lang="en-US" dirty="0" err="1"/>
              <a:t>posti</a:t>
            </a:r>
            <a:r>
              <a:rPr lang="en-US" dirty="0"/>
              <a:t> di </a:t>
            </a:r>
            <a:r>
              <a:rPr lang="en-US" dirty="0" err="1"/>
              <a:t>ricercatore</a:t>
            </a:r>
            <a:r>
              <a:rPr lang="en-US" dirty="0"/>
              <a:t> a tempo determinato</a:t>
            </a:r>
            <a:r>
              <a:rPr lang="en-US" b="1" dirty="0"/>
              <a:t>14046</a:t>
            </a:r>
            <a:r>
              <a:rPr lang="en-US" dirty="0"/>
              <a:t>approvazione " Addendum n. 47 to the Memorandum of Understanding for Collaboration in the Construction, the Maintenance and Operation of the ALICE Detector – Participation of </a:t>
            </a:r>
            <a:r>
              <a:rPr lang="en-US" dirty="0" err="1"/>
              <a:t>Sezione</a:t>
            </a:r>
            <a:r>
              <a:rPr lang="en-US" dirty="0"/>
              <a:t> INFN of Pavia, in association with the Pavia University and Brescia University, Pavia and Brescia Cluster” </a:t>
            </a:r>
            <a:r>
              <a:rPr lang="en-US" b="1" dirty="0"/>
              <a:t>14047</a:t>
            </a:r>
            <a:r>
              <a:rPr lang="en-US" dirty="0"/>
              <a:t>approvazione "</a:t>
            </a:r>
            <a:r>
              <a:rPr lang="en-US" dirty="0" err="1"/>
              <a:t>Contributo</a:t>
            </a:r>
            <a:r>
              <a:rPr lang="en-US" dirty="0"/>
              <a:t> </a:t>
            </a:r>
            <a:r>
              <a:rPr lang="en-US" dirty="0" err="1"/>
              <a:t>finanziario</a:t>
            </a:r>
            <a:r>
              <a:rPr lang="en-US" dirty="0"/>
              <a:t> 2016 </a:t>
            </a:r>
            <a:r>
              <a:rPr lang="en-US" dirty="0" err="1"/>
              <a:t>dell’INFN</a:t>
            </a:r>
            <a:r>
              <a:rPr lang="en-US" dirty="0"/>
              <a:t> </a:t>
            </a:r>
            <a:r>
              <a:rPr lang="en-US" dirty="0" err="1"/>
              <a:t>all’ECT</a:t>
            </a:r>
            <a:r>
              <a:rPr lang="en-US" dirty="0"/>
              <a:t>* di Trento, </a:t>
            </a:r>
            <a:r>
              <a:rPr lang="en-US" dirty="0" err="1"/>
              <a:t>attribuito</a:t>
            </a:r>
            <a:r>
              <a:rPr lang="en-US" dirty="0"/>
              <a:t> in </a:t>
            </a:r>
            <a:r>
              <a:rPr lang="en-US" dirty="0" err="1"/>
              <a:t>attuazione</a:t>
            </a:r>
            <a:r>
              <a:rPr lang="en-US" dirty="0"/>
              <a:t> del Protocol of Agreement </a:t>
            </a:r>
            <a:r>
              <a:rPr lang="en-US" dirty="0" err="1"/>
              <a:t>facente</a:t>
            </a:r>
            <a:r>
              <a:rPr lang="en-US" dirty="0"/>
              <a:t> parte del Memorandum of Understanding </a:t>
            </a:r>
            <a:r>
              <a:rPr lang="en-US" dirty="0" err="1"/>
              <a:t>tra</a:t>
            </a:r>
            <a:r>
              <a:rPr lang="en-US" dirty="0"/>
              <a:t> INFN, CEA, IN2P3, BMBF, GSI, ECT* e </a:t>
            </a:r>
            <a:r>
              <a:rPr lang="en-US" dirty="0" err="1"/>
              <a:t>Fondazione</a:t>
            </a:r>
            <a:r>
              <a:rPr lang="en-US" dirty="0"/>
              <a:t> Bruno Kessler </a:t>
            </a:r>
            <a:r>
              <a:rPr lang="en-US" dirty="0" err="1"/>
              <a:t>relativo</a:t>
            </a:r>
            <a:r>
              <a:rPr lang="en-US" dirty="0"/>
              <a:t> al </a:t>
            </a:r>
            <a:r>
              <a:rPr lang="en-US" dirty="0" err="1"/>
              <a:t>supporto</a:t>
            </a:r>
            <a:r>
              <a:rPr lang="en-US" dirty="0"/>
              <a:t> </a:t>
            </a:r>
            <a:r>
              <a:rPr lang="en-US" dirty="0" err="1"/>
              <a:t>finanziario</a:t>
            </a:r>
            <a:r>
              <a:rPr lang="en-US" dirty="0"/>
              <a:t> </a:t>
            </a:r>
            <a:r>
              <a:rPr lang="en-US" dirty="0" err="1"/>
              <a:t>all’ECT</a:t>
            </a:r>
            <a:r>
              <a:rPr lang="en-US" dirty="0"/>
              <a:t>*</a:t>
            </a:r>
            <a:r>
              <a:rPr lang="en-US" b="1" dirty="0"/>
              <a:t>14048</a:t>
            </a:r>
            <a:r>
              <a:rPr lang="en-US" dirty="0"/>
              <a:t>approvazione “Amendment to the Heads of Agreement between ESS EIRC and INFN”</a:t>
            </a:r>
            <a:r>
              <a:rPr lang="en-US" b="1" dirty="0"/>
              <a:t>14049</a:t>
            </a:r>
            <a:r>
              <a:rPr lang="en-US" dirty="0"/>
              <a:t>costituzione </a:t>
            </a:r>
            <a:r>
              <a:rPr lang="en-US" dirty="0" err="1"/>
              <a:t>Fondo</a:t>
            </a:r>
            <a:r>
              <a:rPr lang="en-US" dirty="0"/>
              <a:t> per </a:t>
            </a:r>
            <a:r>
              <a:rPr lang="en-US" dirty="0" err="1"/>
              <a:t>il</a:t>
            </a:r>
            <a:r>
              <a:rPr lang="en-US" dirty="0"/>
              <a:t> </a:t>
            </a:r>
            <a:r>
              <a:rPr lang="en-US" dirty="0" err="1"/>
              <a:t>trattamento</a:t>
            </a:r>
            <a:r>
              <a:rPr lang="en-US" dirty="0"/>
              <a:t> </a:t>
            </a:r>
            <a:r>
              <a:rPr lang="en-US" dirty="0" err="1"/>
              <a:t>accessorio</a:t>
            </a:r>
            <a:r>
              <a:rPr lang="en-US" dirty="0"/>
              <a:t> del </a:t>
            </a:r>
            <a:r>
              <a:rPr lang="en-US" dirty="0" err="1"/>
              <a:t>personale</a:t>
            </a:r>
            <a:r>
              <a:rPr lang="en-US" dirty="0"/>
              <a:t> </a:t>
            </a:r>
            <a:r>
              <a:rPr lang="en-US" dirty="0" err="1"/>
              <a:t>dei</a:t>
            </a:r>
            <a:r>
              <a:rPr lang="en-US" dirty="0"/>
              <a:t> </a:t>
            </a:r>
            <a:r>
              <a:rPr lang="en-US" dirty="0" err="1"/>
              <a:t>livelli</a:t>
            </a:r>
            <a:r>
              <a:rPr lang="en-US" dirty="0"/>
              <a:t> IV – VIII per </a:t>
            </a:r>
            <a:r>
              <a:rPr lang="en-US" dirty="0" err="1"/>
              <a:t>l’anno</a:t>
            </a:r>
            <a:r>
              <a:rPr lang="en-US" dirty="0"/>
              <a:t> 2014</a:t>
            </a:r>
            <a:r>
              <a:rPr lang="en-US" b="1" dirty="0"/>
              <a:t>14050</a:t>
            </a:r>
            <a:r>
              <a:rPr lang="en-US" dirty="0"/>
              <a:t>emissione </a:t>
            </a:r>
            <a:r>
              <a:rPr lang="en-US" dirty="0" err="1"/>
              <a:t>bando</a:t>
            </a:r>
            <a:r>
              <a:rPr lang="en-US" dirty="0"/>
              <a:t> </a:t>
            </a:r>
            <a:r>
              <a:rPr lang="en-US" dirty="0" err="1"/>
              <a:t>concorso</a:t>
            </a:r>
            <a:r>
              <a:rPr lang="en-US" dirty="0"/>
              <a:t> per un </a:t>
            </a:r>
            <a:r>
              <a:rPr lang="en-US" dirty="0" err="1"/>
              <a:t>posto</a:t>
            </a:r>
            <a:r>
              <a:rPr lang="en-US" dirty="0"/>
              <a:t> a tempo </a:t>
            </a:r>
            <a:r>
              <a:rPr lang="en-US" dirty="0" err="1"/>
              <a:t>indeterminato</a:t>
            </a:r>
            <a:r>
              <a:rPr lang="en-US" dirty="0"/>
              <a:t> di </a:t>
            </a:r>
            <a:r>
              <a:rPr lang="en-US" dirty="0" err="1"/>
              <a:t>Tecnologo</a:t>
            </a:r>
            <a:r>
              <a:rPr lang="en-US" dirty="0"/>
              <a:t> III liv., </a:t>
            </a:r>
            <a:r>
              <a:rPr lang="en-US" dirty="0" err="1"/>
              <a:t>Uff</a:t>
            </a:r>
            <a:r>
              <a:rPr lang="en-US" dirty="0"/>
              <a:t>. Comunicazione</a:t>
            </a:r>
            <a:r>
              <a:rPr lang="en-US" b="1" dirty="0"/>
              <a:t>14051</a:t>
            </a:r>
            <a:r>
              <a:rPr lang="en-US" dirty="0"/>
              <a:t>emissione </a:t>
            </a:r>
            <a:r>
              <a:rPr lang="en-US" dirty="0" err="1"/>
              <a:t>bando</a:t>
            </a:r>
            <a:r>
              <a:rPr lang="en-US" dirty="0"/>
              <a:t> </a:t>
            </a:r>
            <a:r>
              <a:rPr lang="en-US" dirty="0" err="1"/>
              <a:t>concorso</a:t>
            </a:r>
            <a:r>
              <a:rPr lang="en-US" dirty="0"/>
              <a:t> per </a:t>
            </a:r>
            <a:r>
              <a:rPr lang="en-US" dirty="0" err="1"/>
              <a:t>assegnazione</a:t>
            </a:r>
            <a:r>
              <a:rPr lang="en-US" dirty="0"/>
              <a:t> </a:t>
            </a:r>
            <a:r>
              <a:rPr lang="en-US" dirty="0" err="1"/>
              <a:t>borse</a:t>
            </a:r>
            <a:r>
              <a:rPr lang="en-US" dirty="0"/>
              <a:t> di studio, </a:t>
            </a:r>
            <a:r>
              <a:rPr lang="en-US" dirty="0" err="1"/>
              <a:t>Sezz</a:t>
            </a:r>
            <a:r>
              <a:rPr lang="en-US" dirty="0"/>
              <a:t>. Catania, LNF, LNS,  Roma, </a:t>
            </a:r>
            <a:r>
              <a:rPr lang="en-US" dirty="0" err="1"/>
              <a:t>Uff</a:t>
            </a:r>
            <a:r>
              <a:rPr lang="en-US" dirty="0"/>
              <a:t>. Comunicazione</a:t>
            </a:r>
            <a:r>
              <a:rPr lang="en-US" b="1" dirty="0"/>
              <a:t>14052</a:t>
            </a:r>
            <a:r>
              <a:rPr lang="en-US" dirty="0"/>
              <a:t>approvazione </a:t>
            </a:r>
            <a:r>
              <a:rPr lang="en-US" dirty="0" err="1"/>
              <a:t>graduatorie</a:t>
            </a:r>
            <a:r>
              <a:rPr lang="en-US" dirty="0"/>
              <a:t> </a:t>
            </a:r>
            <a:r>
              <a:rPr lang="en-US" dirty="0" err="1"/>
              <a:t>concorso</a:t>
            </a:r>
            <a:r>
              <a:rPr lang="en-US" dirty="0"/>
              <a:t> per </a:t>
            </a:r>
            <a:r>
              <a:rPr lang="en-US" dirty="0" err="1"/>
              <a:t>conferimento</a:t>
            </a:r>
            <a:r>
              <a:rPr lang="en-US" dirty="0"/>
              <a:t> </a:t>
            </a:r>
            <a:r>
              <a:rPr lang="en-US" dirty="0" err="1"/>
              <a:t>borse</a:t>
            </a:r>
            <a:r>
              <a:rPr lang="en-US" dirty="0"/>
              <a:t> di studio (</a:t>
            </a:r>
            <a:r>
              <a:rPr lang="en-US" dirty="0" err="1"/>
              <a:t>rif</a:t>
            </a:r>
            <a:r>
              <a:rPr lang="en-US" dirty="0"/>
              <a:t>. 17820/2015, 17821/2015, 17824/2015, 17825/2015, 17448/2015, 17856/2015, 17826/2015) </a:t>
            </a:r>
            <a:r>
              <a:rPr lang="en-US" b="1" dirty="0"/>
              <a:t>14053</a:t>
            </a:r>
            <a:r>
              <a:rPr lang="en-US" dirty="0"/>
              <a:t>autorizzazione </a:t>
            </a:r>
            <a:r>
              <a:rPr lang="en-US" dirty="0" err="1"/>
              <a:t>congedi</a:t>
            </a:r>
            <a:r>
              <a:rPr lang="en-US" dirty="0"/>
              <a:t> </a:t>
            </a:r>
            <a:r>
              <a:rPr lang="en-US" dirty="0" err="1"/>
              <a:t>straordinari</a:t>
            </a:r>
            <a:r>
              <a:rPr lang="en-US" dirty="0"/>
              <a:t> per </a:t>
            </a:r>
            <a:r>
              <a:rPr lang="en-US" dirty="0" err="1"/>
              <a:t>motivi</a:t>
            </a:r>
            <a:r>
              <a:rPr lang="en-US" dirty="0"/>
              <a:t> studio e </a:t>
            </a:r>
            <a:r>
              <a:rPr lang="en-US" dirty="0" err="1"/>
              <a:t>ricerca</a:t>
            </a:r>
            <a:r>
              <a:rPr lang="en-US" dirty="0"/>
              <a:t> (P. </a:t>
            </a:r>
            <a:r>
              <a:rPr lang="en-US" dirty="0" err="1"/>
              <a:t>Pierini</a:t>
            </a:r>
            <a:r>
              <a:rPr lang="en-US" dirty="0"/>
              <a:t>/Milano, F. </a:t>
            </a:r>
            <a:r>
              <a:rPr lang="en-US" dirty="0" err="1"/>
              <a:t>Pietropaolo</a:t>
            </a:r>
            <a:r>
              <a:rPr lang="en-US" dirty="0"/>
              <a:t>/</a:t>
            </a:r>
            <a:r>
              <a:rPr lang="en-US" dirty="0" err="1"/>
              <a:t>Padova</a:t>
            </a:r>
            <a:r>
              <a:rPr lang="en-US" dirty="0"/>
              <a:t>) </a:t>
            </a:r>
            <a:r>
              <a:rPr lang="en-US" b="1" dirty="0"/>
              <a:t>14054</a:t>
            </a:r>
            <a:r>
              <a:rPr lang="en-US" i="1" dirty="0"/>
              <a:t>ratifica </a:t>
            </a:r>
            <a:r>
              <a:rPr lang="en-US" i="1" dirty="0" err="1"/>
              <a:t>delibera</a:t>
            </a:r>
            <a:r>
              <a:rPr lang="en-US" i="1" dirty="0"/>
              <a:t> GE n. 11036 del 29.4.2016: </a:t>
            </a:r>
            <a:r>
              <a:rPr lang="en-US" dirty="0" err="1"/>
              <a:t>approvazione</a:t>
            </a:r>
            <a:r>
              <a:rPr lang="en-US" dirty="0"/>
              <a:t> Piano </a:t>
            </a:r>
            <a:r>
              <a:rPr lang="en-US" dirty="0" err="1"/>
              <a:t>Triennale</a:t>
            </a:r>
            <a:r>
              <a:rPr lang="en-US" dirty="0"/>
              <a:t> 2016-2018</a:t>
            </a:r>
            <a:r>
              <a:rPr lang="en-US" b="1" dirty="0"/>
              <a:t>14055</a:t>
            </a:r>
            <a:r>
              <a:rPr lang="en-US" dirty="0"/>
              <a:t>approvazione schema in “In-Kind Contribution Agreement between ESS ERIC and INFN Construction Phase e </a:t>
            </a:r>
            <a:r>
              <a:rPr lang="en-US" dirty="0" err="1"/>
              <a:t>annessa</a:t>
            </a:r>
            <a:r>
              <a:rPr lang="en-US" dirty="0"/>
              <a:t> Schedule AIK 3.6 Drift Tube </a:t>
            </a:r>
            <a:r>
              <a:rPr lang="en-US" dirty="0" err="1"/>
              <a:t>Linac</a:t>
            </a:r>
            <a:r>
              <a:rPr lang="en-US" dirty="0"/>
              <a:t> (DTL)”</a:t>
            </a:r>
            <a:r>
              <a:rPr lang="en-US" b="1" dirty="0"/>
              <a:t>14056</a:t>
            </a:r>
            <a:r>
              <a:rPr lang="en-US" dirty="0"/>
              <a:t>assegnazione secondo </a:t>
            </a:r>
            <a:r>
              <a:rPr lang="en-US" dirty="0" err="1"/>
              <a:t>contingente</a:t>
            </a:r>
            <a:r>
              <a:rPr lang="en-US" dirty="0"/>
              <a:t> ore </a:t>
            </a:r>
            <a:r>
              <a:rPr lang="en-US" dirty="0" err="1"/>
              <a:t>lavoro</a:t>
            </a:r>
            <a:r>
              <a:rPr lang="en-US" dirty="0"/>
              <a:t> </a:t>
            </a:r>
            <a:r>
              <a:rPr lang="en-US" dirty="0" err="1"/>
              <a:t>straordinario</a:t>
            </a:r>
            <a:r>
              <a:rPr lang="en-US" dirty="0"/>
              <a:t> anno 2016, </a:t>
            </a:r>
            <a:r>
              <a:rPr lang="en-US" dirty="0" err="1"/>
              <a:t>periodo</a:t>
            </a:r>
            <a:r>
              <a:rPr lang="en-US" dirty="0"/>
              <a:t> </a:t>
            </a:r>
            <a:r>
              <a:rPr lang="en-US" dirty="0" err="1"/>
              <a:t>maggio-settembre</a:t>
            </a:r>
            <a:r>
              <a:rPr lang="en-US" dirty="0"/>
              <a:t> </a:t>
            </a:r>
            <a:r>
              <a:rPr lang="en-US" b="1" dirty="0"/>
              <a:t>14057</a:t>
            </a:r>
            <a:r>
              <a:rPr lang="en-US" dirty="0"/>
              <a:t>autorizzazione </a:t>
            </a:r>
            <a:r>
              <a:rPr lang="en-US" dirty="0" err="1"/>
              <a:t>congedi</a:t>
            </a:r>
            <a:r>
              <a:rPr lang="en-US" dirty="0"/>
              <a:t> </a:t>
            </a:r>
            <a:r>
              <a:rPr lang="en-US" dirty="0" err="1"/>
              <a:t>straordinari</a:t>
            </a:r>
            <a:r>
              <a:rPr lang="en-US" dirty="0"/>
              <a:t> per </a:t>
            </a:r>
            <a:r>
              <a:rPr lang="en-US" dirty="0" err="1"/>
              <a:t>motivi</a:t>
            </a:r>
            <a:r>
              <a:rPr lang="en-US" dirty="0"/>
              <a:t> di studio e </a:t>
            </a:r>
            <a:r>
              <a:rPr lang="en-US" dirty="0" err="1"/>
              <a:t>ricerca</a:t>
            </a:r>
            <a:r>
              <a:rPr lang="en-US" dirty="0"/>
              <a:t> (A. </a:t>
            </a:r>
            <a:r>
              <a:rPr lang="en-US" dirty="0" err="1"/>
              <a:t>Bonasera</a:t>
            </a:r>
            <a:r>
              <a:rPr lang="en-US" dirty="0"/>
              <a:t>/LNS) </a:t>
            </a:r>
            <a:r>
              <a:rPr lang="en-US" b="1" dirty="0"/>
              <a:t>14058</a:t>
            </a:r>
            <a:r>
              <a:rPr lang="en-US" dirty="0"/>
              <a:t>rettifica </a:t>
            </a:r>
            <a:r>
              <a:rPr lang="en-US" dirty="0" err="1"/>
              <a:t>delibera</a:t>
            </a:r>
            <a:r>
              <a:rPr lang="en-US" dirty="0"/>
              <a:t> CD n. 14001 </a:t>
            </a:r>
            <a:r>
              <a:rPr lang="en-US" dirty="0" err="1"/>
              <a:t>relativa</a:t>
            </a:r>
            <a:r>
              <a:rPr lang="en-US" dirty="0"/>
              <a:t> </a:t>
            </a:r>
            <a:r>
              <a:rPr lang="en-US" dirty="0" err="1"/>
              <a:t>all’assegnazione</a:t>
            </a:r>
            <a:r>
              <a:rPr lang="en-US" dirty="0"/>
              <a:t> </a:t>
            </a:r>
            <a:r>
              <a:rPr lang="en-US" dirty="0" err="1"/>
              <a:t>contratti</a:t>
            </a:r>
            <a:r>
              <a:rPr lang="en-US" dirty="0"/>
              <a:t> a tempo </a:t>
            </a:r>
            <a:r>
              <a:rPr lang="en-US" dirty="0" err="1"/>
              <a:t>determinato</a:t>
            </a:r>
            <a:r>
              <a:rPr lang="en-US" dirty="0"/>
              <a:t> art. 36 e 15</a:t>
            </a:r>
            <a:r>
              <a:rPr lang="en-US" b="1" dirty="0"/>
              <a:t>14059</a:t>
            </a:r>
            <a:r>
              <a:rPr lang="en-US" dirty="0"/>
              <a:t>assegnazione </a:t>
            </a:r>
            <a:r>
              <a:rPr lang="en-US" dirty="0" err="1"/>
              <a:t>contratti</a:t>
            </a:r>
            <a:r>
              <a:rPr lang="en-US" dirty="0"/>
              <a:t> ex art. 2222</a:t>
            </a:r>
            <a:r>
              <a:rPr lang="en-US" b="1" dirty="0"/>
              <a:t>14060</a:t>
            </a:r>
            <a:r>
              <a:rPr lang="en-US" dirty="0"/>
              <a:t>assegnazione </a:t>
            </a:r>
            <a:r>
              <a:rPr lang="en-US" dirty="0" err="1"/>
              <a:t>contratti</a:t>
            </a:r>
            <a:r>
              <a:rPr lang="en-US" dirty="0"/>
              <a:t> a tempo </a:t>
            </a:r>
            <a:r>
              <a:rPr lang="en-US" dirty="0" err="1"/>
              <a:t>determinato</a:t>
            </a:r>
            <a:r>
              <a:rPr lang="en-US" dirty="0"/>
              <a:t> art. 36 e 15</a:t>
            </a:r>
            <a:endParaRPr lang="en-US" dirty="0" smtClean="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12609588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521" y="1066800"/>
            <a:ext cx="8697828" cy="5462016"/>
          </a:xfrm>
        </p:spPr>
        <p:txBody>
          <a:bodyPr>
            <a:normAutofit/>
          </a:bodyPr>
          <a:lstStyle/>
          <a:p>
            <a:pPr>
              <a:lnSpc>
                <a:spcPct val="120000"/>
              </a:lnSpc>
              <a:buFontTx/>
              <a:buChar char="-"/>
            </a:pPr>
            <a:r>
              <a:rPr lang="en-US" dirty="0" err="1" smtClean="0">
                <a:sym typeface="Wingdings"/>
              </a:rPr>
              <a:t>Nuovo</a:t>
            </a:r>
            <a:r>
              <a:rPr lang="en-US" dirty="0" smtClean="0">
                <a:sym typeface="Wingdings"/>
              </a:rPr>
              <a:t> DG B. </a:t>
            </a:r>
            <a:r>
              <a:rPr lang="en-US" dirty="0" err="1" smtClean="0">
                <a:sym typeface="Wingdings"/>
              </a:rPr>
              <a:t>Quarta</a:t>
            </a:r>
            <a:endParaRPr lang="en-US" dirty="0" smtClean="0">
              <a:sym typeface="Wingdings"/>
            </a:endParaRPr>
          </a:p>
          <a:p>
            <a:pPr>
              <a:lnSpc>
                <a:spcPct val="120000"/>
              </a:lnSpc>
              <a:buFontTx/>
              <a:buChar char="-"/>
            </a:pPr>
            <a:r>
              <a:rPr lang="en-US" dirty="0" err="1" smtClean="0">
                <a:solidFill>
                  <a:srgbClr val="103154"/>
                </a:solidFill>
                <a:sym typeface="Wingdings"/>
              </a:rPr>
              <a:t>Discussione</a:t>
            </a:r>
            <a:r>
              <a:rPr lang="en-US" dirty="0" smtClean="0">
                <a:solidFill>
                  <a:srgbClr val="103154"/>
                </a:solidFill>
                <a:sym typeface="Wingdings"/>
              </a:rPr>
              <a:t> </a:t>
            </a:r>
            <a:r>
              <a:rPr lang="en-US" dirty="0" err="1" smtClean="0">
                <a:solidFill>
                  <a:srgbClr val="103154"/>
                </a:solidFill>
                <a:sym typeface="Wingdings"/>
              </a:rPr>
              <a:t>su</a:t>
            </a:r>
            <a:r>
              <a:rPr lang="en-US" dirty="0" smtClean="0">
                <a:solidFill>
                  <a:srgbClr val="103154"/>
                </a:solidFill>
                <a:sym typeface="Wingdings"/>
              </a:rPr>
              <a:t> </a:t>
            </a:r>
            <a:r>
              <a:rPr lang="en-US" dirty="0" err="1" smtClean="0">
                <a:solidFill>
                  <a:srgbClr val="103154"/>
                </a:solidFill>
                <a:sym typeface="Wingdings"/>
              </a:rPr>
              <a:t>nuovo</a:t>
            </a:r>
            <a:r>
              <a:rPr lang="en-US" dirty="0" smtClean="0">
                <a:solidFill>
                  <a:srgbClr val="103154"/>
                </a:solidFill>
                <a:sym typeface="Wingdings"/>
              </a:rPr>
              <a:t> </a:t>
            </a:r>
            <a:r>
              <a:rPr lang="en-US" dirty="0" err="1" smtClean="0">
                <a:solidFill>
                  <a:srgbClr val="103154"/>
                </a:solidFill>
                <a:sym typeface="Wingdings"/>
              </a:rPr>
              <a:t>codice</a:t>
            </a:r>
            <a:r>
              <a:rPr lang="en-US" dirty="0" smtClean="0">
                <a:solidFill>
                  <a:srgbClr val="103154"/>
                </a:solidFill>
                <a:sym typeface="Wingdings"/>
              </a:rPr>
              <a:t> </a:t>
            </a:r>
            <a:r>
              <a:rPr lang="en-US" dirty="0" err="1" smtClean="0">
                <a:solidFill>
                  <a:srgbClr val="103154"/>
                </a:solidFill>
                <a:sym typeface="Wingdings"/>
              </a:rPr>
              <a:t>degli</a:t>
            </a:r>
            <a:r>
              <a:rPr lang="en-US" dirty="0" smtClean="0">
                <a:solidFill>
                  <a:srgbClr val="103154"/>
                </a:solidFill>
                <a:sym typeface="Wingdings"/>
              </a:rPr>
              <a:t> </a:t>
            </a:r>
            <a:r>
              <a:rPr lang="en-US" dirty="0" err="1" smtClean="0">
                <a:solidFill>
                  <a:srgbClr val="103154"/>
                </a:solidFill>
                <a:sym typeface="Wingdings"/>
              </a:rPr>
              <a:t>appalti</a:t>
            </a:r>
            <a:r>
              <a:rPr lang="en-US" dirty="0" smtClean="0">
                <a:solidFill>
                  <a:srgbClr val="103154"/>
                </a:solidFill>
                <a:sym typeface="Wingdings"/>
              </a:rPr>
              <a:t>  . </a:t>
            </a:r>
            <a:r>
              <a:rPr lang="en-US" dirty="0" err="1" smtClean="0">
                <a:solidFill>
                  <a:srgbClr val="103154"/>
                </a:solidFill>
                <a:sym typeface="Wingdings"/>
              </a:rPr>
              <a:t>Vedere</a:t>
            </a:r>
            <a:r>
              <a:rPr lang="en-US" dirty="0" smtClean="0">
                <a:solidFill>
                  <a:srgbClr val="103154"/>
                </a:solidFill>
                <a:sym typeface="Wingdings"/>
              </a:rPr>
              <a:t> slide Angela.</a:t>
            </a:r>
          </a:p>
          <a:p>
            <a:pPr>
              <a:lnSpc>
                <a:spcPct val="120000"/>
              </a:lnSpc>
              <a:buFontTx/>
              <a:buChar char="-"/>
            </a:pPr>
            <a:r>
              <a:rPr lang="en-US" dirty="0" err="1" smtClean="0">
                <a:solidFill>
                  <a:srgbClr val="103154"/>
                </a:solidFill>
                <a:sym typeface="Wingdings"/>
              </a:rPr>
              <a:t>Necessita</a:t>
            </a:r>
            <a:r>
              <a:rPr lang="en-US" dirty="0" smtClean="0">
                <a:solidFill>
                  <a:srgbClr val="103154"/>
                </a:solidFill>
                <a:sym typeface="Wingdings"/>
              </a:rPr>
              <a:t>’ di </a:t>
            </a:r>
            <a:r>
              <a:rPr lang="en-US" dirty="0" err="1" smtClean="0">
                <a:solidFill>
                  <a:srgbClr val="103154"/>
                </a:solidFill>
                <a:sym typeface="Wingdings"/>
              </a:rPr>
              <a:t>diminuire</a:t>
            </a:r>
            <a:r>
              <a:rPr lang="en-US" dirty="0" smtClean="0">
                <a:solidFill>
                  <a:srgbClr val="103154"/>
                </a:solidFill>
                <a:sym typeface="Wingdings"/>
              </a:rPr>
              <a:t> </a:t>
            </a:r>
            <a:r>
              <a:rPr lang="en-US" dirty="0" err="1" smtClean="0">
                <a:solidFill>
                  <a:srgbClr val="103154"/>
                </a:solidFill>
                <a:sym typeface="Wingdings"/>
              </a:rPr>
              <a:t>i</a:t>
            </a:r>
            <a:r>
              <a:rPr lang="en-US" dirty="0" smtClean="0">
                <a:solidFill>
                  <a:srgbClr val="103154"/>
                </a:solidFill>
                <a:sym typeface="Wingdings"/>
              </a:rPr>
              <a:t> tempi di </a:t>
            </a:r>
            <a:r>
              <a:rPr lang="en-US" dirty="0" err="1" smtClean="0">
                <a:solidFill>
                  <a:srgbClr val="103154"/>
                </a:solidFill>
                <a:sym typeface="Wingdings"/>
              </a:rPr>
              <a:t>pagamento</a:t>
            </a:r>
            <a:r>
              <a:rPr lang="en-US" dirty="0" smtClean="0">
                <a:solidFill>
                  <a:srgbClr val="103154"/>
                </a:solidFill>
                <a:sym typeface="Wingdings"/>
              </a:rPr>
              <a:t> </a:t>
            </a:r>
            <a:r>
              <a:rPr lang="en-US" dirty="0" err="1" smtClean="0">
                <a:solidFill>
                  <a:srgbClr val="103154"/>
                </a:solidFill>
                <a:sym typeface="Wingdings"/>
              </a:rPr>
              <a:t>delle</a:t>
            </a:r>
            <a:r>
              <a:rPr lang="en-US" dirty="0" smtClean="0">
                <a:solidFill>
                  <a:srgbClr val="103154"/>
                </a:solidFill>
                <a:sym typeface="Wingdings"/>
              </a:rPr>
              <a:t> </a:t>
            </a:r>
            <a:r>
              <a:rPr lang="en-US" dirty="0" err="1" smtClean="0">
                <a:solidFill>
                  <a:srgbClr val="103154"/>
                </a:solidFill>
                <a:sym typeface="Wingdings"/>
              </a:rPr>
              <a:t>fatture</a:t>
            </a:r>
            <a:r>
              <a:rPr lang="en-US" dirty="0" smtClean="0">
                <a:solidFill>
                  <a:srgbClr val="103154"/>
                </a:solidFill>
                <a:sym typeface="Wingdings"/>
              </a:rPr>
              <a:t>, </a:t>
            </a:r>
            <a:r>
              <a:rPr lang="en-US" dirty="0" err="1" smtClean="0">
                <a:solidFill>
                  <a:srgbClr val="103154"/>
                </a:solidFill>
                <a:sym typeface="Wingdings"/>
              </a:rPr>
              <a:t>perche</a:t>
            </a:r>
            <a:r>
              <a:rPr lang="en-US" dirty="0" smtClean="0">
                <a:solidFill>
                  <a:srgbClr val="103154"/>
                </a:solidFill>
                <a:sym typeface="Wingdings"/>
              </a:rPr>
              <a:t>’ e’ un </a:t>
            </a:r>
            <a:r>
              <a:rPr lang="en-US" dirty="0" err="1" smtClean="0">
                <a:solidFill>
                  <a:srgbClr val="103154"/>
                </a:solidFill>
                <a:sym typeface="Wingdings"/>
              </a:rPr>
              <a:t>parametro</a:t>
            </a:r>
            <a:r>
              <a:rPr lang="en-US" dirty="0" smtClean="0">
                <a:solidFill>
                  <a:srgbClr val="103154"/>
                </a:solidFill>
                <a:sym typeface="Wingdings"/>
              </a:rPr>
              <a:t> </a:t>
            </a:r>
            <a:r>
              <a:rPr lang="en-US" dirty="0" err="1" smtClean="0">
                <a:solidFill>
                  <a:srgbClr val="103154"/>
                </a:solidFill>
                <a:sym typeface="Wingdings"/>
              </a:rPr>
              <a:t>monitorato</a:t>
            </a:r>
            <a:endParaRPr lang="en-US" dirty="0" smtClean="0">
              <a:solidFill>
                <a:srgbClr val="103154"/>
              </a:solidFill>
              <a:sym typeface="Wingdings"/>
            </a:endParaRPr>
          </a:p>
          <a:p>
            <a:pPr>
              <a:lnSpc>
                <a:spcPct val="120000"/>
              </a:lnSpc>
              <a:buFontTx/>
              <a:buChar char="-"/>
            </a:pPr>
            <a:r>
              <a:rPr lang="en-US" dirty="0" smtClean="0">
                <a:solidFill>
                  <a:srgbClr val="103154"/>
                </a:solidFill>
                <a:sym typeface="Wingdings"/>
              </a:rPr>
              <a:t>2015 e’ </a:t>
            </a:r>
            <a:r>
              <a:rPr lang="en-US" dirty="0" err="1" smtClean="0">
                <a:solidFill>
                  <a:srgbClr val="103154"/>
                </a:solidFill>
                <a:sym typeface="Wingdings"/>
              </a:rPr>
              <a:t>statto</a:t>
            </a:r>
            <a:r>
              <a:rPr lang="en-US" dirty="0" smtClean="0">
                <a:solidFill>
                  <a:srgbClr val="103154"/>
                </a:solidFill>
                <a:sym typeface="Wingdings"/>
              </a:rPr>
              <a:t> </a:t>
            </a:r>
            <a:r>
              <a:rPr lang="en-US" dirty="0" err="1" smtClean="0">
                <a:solidFill>
                  <a:srgbClr val="103154"/>
                </a:solidFill>
                <a:sym typeface="Wingdings"/>
              </a:rPr>
              <a:t>misurato</a:t>
            </a:r>
            <a:r>
              <a:rPr lang="en-US" dirty="0" smtClean="0">
                <a:solidFill>
                  <a:srgbClr val="103154"/>
                </a:solidFill>
                <a:sym typeface="Wingdings"/>
              </a:rPr>
              <a:t> 11.73 </a:t>
            </a:r>
            <a:r>
              <a:rPr lang="en-US" dirty="0" err="1" smtClean="0">
                <a:solidFill>
                  <a:srgbClr val="103154"/>
                </a:solidFill>
                <a:sym typeface="Wingdings"/>
              </a:rPr>
              <a:t>giorni</a:t>
            </a:r>
            <a:r>
              <a:rPr lang="en-US" dirty="0" smtClean="0">
                <a:solidFill>
                  <a:srgbClr val="103154"/>
                </a:solidFill>
                <a:sym typeface="Wingdings"/>
              </a:rPr>
              <a:t> </a:t>
            </a:r>
            <a:r>
              <a:rPr lang="en-US" dirty="0" err="1" smtClean="0">
                <a:solidFill>
                  <a:srgbClr val="103154"/>
                </a:solidFill>
                <a:sym typeface="Wingdings"/>
              </a:rPr>
              <a:t>il</a:t>
            </a:r>
            <a:r>
              <a:rPr lang="en-US" dirty="0" smtClean="0">
                <a:solidFill>
                  <a:srgbClr val="103154"/>
                </a:solidFill>
                <a:sym typeface="Wingdings"/>
              </a:rPr>
              <a:t> </a:t>
            </a:r>
            <a:r>
              <a:rPr lang="en-US" dirty="0" err="1" smtClean="0">
                <a:solidFill>
                  <a:srgbClr val="103154"/>
                </a:solidFill>
                <a:sym typeface="Wingdings"/>
              </a:rPr>
              <a:t>ritardo</a:t>
            </a:r>
            <a:r>
              <a:rPr lang="en-US" dirty="0" smtClean="0">
                <a:solidFill>
                  <a:srgbClr val="103154"/>
                </a:solidFill>
                <a:sym typeface="Wingdings"/>
              </a:rPr>
              <a:t> </a:t>
            </a:r>
            <a:r>
              <a:rPr lang="en-US" dirty="0" err="1" smtClean="0">
                <a:solidFill>
                  <a:srgbClr val="103154"/>
                </a:solidFill>
                <a:sym typeface="Wingdings"/>
              </a:rPr>
              <a:t>pesato</a:t>
            </a:r>
            <a:r>
              <a:rPr lang="en-US" dirty="0" smtClean="0">
                <a:solidFill>
                  <a:srgbClr val="103154"/>
                </a:solidFill>
                <a:sym typeface="Wingdings"/>
              </a:rPr>
              <a:t> </a:t>
            </a:r>
          </a:p>
          <a:p>
            <a:pPr>
              <a:lnSpc>
                <a:spcPct val="120000"/>
              </a:lnSpc>
              <a:buFontTx/>
              <a:buChar char="-"/>
            </a:pPr>
            <a:r>
              <a:rPr lang="en-US" dirty="0" err="1" smtClean="0">
                <a:solidFill>
                  <a:srgbClr val="103154"/>
                </a:solidFill>
                <a:sym typeface="Wingdings"/>
              </a:rPr>
              <a:t>Dimezzato</a:t>
            </a:r>
            <a:r>
              <a:rPr lang="en-US" dirty="0" smtClean="0">
                <a:solidFill>
                  <a:srgbClr val="103154"/>
                </a:solidFill>
                <a:sym typeface="Wingdings"/>
              </a:rPr>
              <a:t> </a:t>
            </a:r>
            <a:r>
              <a:rPr lang="en-US" dirty="0" err="1" smtClean="0">
                <a:solidFill>
                  <a:srgbClr val="103154"/>
                </a:solidFill>
                <a:sym typeface="Wingdings"/>
              </a:rPr>
              <a:t>rispetto</a:t>
            </a:r>
            <a:r>
              <a:rPr lang="en-US" dirty="0" smtClean="0">
                <a:solidFill>
                  <a:srgbClr val="103154"/>
                </a:solidFill>
                <a:sym typeface="Wingdings"/>
              </a:rPr>
              <a:t> al 2014</a:t>
            </a:r>
          </a:p>
          <a:p>
            <a:pPr>
              <a:lnSpc>
                <a:spcPct val="120000"/>
              </a:lnSpc>
              <a:buFontTx/>
              <a:buChar char="-"/>
            </a:pPr>
            <a:r>
              <a:rPr lang="en-US" dirty="0" smtClean="0">
                <a:solidFill>
                  <a:srgbClr val="103154"/>
                </a:solidFill>
                <a:sym typeface="Wingdings"/>
              </a:rPr>
              <a:t>Eliminate </a:t>
            </a:r>
            <a:r>
              <a:rPr lang="en-US" dirty="0" err="1" smtClean="0">
                <a:solidFill>
                  <a:srgbClr val="103154"/>
                </a:solidFill>
                <a:sym typeface="Wingdings"/>
              </a:rPr>
              <a:t>associazioni</a:t>
            </a:r>
            <a:r>
              <a:rPr lang="en-US" dirty="0" smtClean="0">
                <a:solidFill>
                  <a:srgbClr val="103154"/>
                </a:solidFill>
                <a:sym typeface="Wingdings"/>
              </a:rPr>
              <a:t> per </a:t>
            </a:r>
            <a:r>
              <a:rPr lang="en-US" dirty="0" err="1" smtClean="0">
                <a:solidFill>
                  <a:srgbClr val="103154"/>
                </a:solidFill>
                <a:sym typeface="Wingdings"/>
              </a:rPr>
              <a:t>borsisti</a:t>
            </a:r>
            <a:r>
              <a:rPr lang="en-US" dirty="0">
                <a:solidFill>
                  <a:srgbClr val="103154"/>
                </a:solidFill>
                <a:sym typeface="Wingdings"/>
              </a:rPr>
              <a:t> e</a:t>
            </a:r>
            <a:r>
              <a:rPr lang="en-US" dirty="0" smtClean="0">
                <a:solidFill>
                  <a:srgbClr val="103154"/>
                </a:solidFill>
                <a:sym typeface="Wingdings"/>
              </a:rPr>
              <a:t> AR INFN, </a:t>
            </a:r>
            <a:r>
              <a:rPr lang="en-US" dirty="0" err="1" smtClean="0">
                <a:solidFill>
                  <a:srgbClr val="103154"/>
                </a:solidFill>
                <a:sym typeface="Wingdings"/>
              </a:rPr>
              <a:t>assimilati</a:t>
            </a:r>
            <a:r>
              <a:rPr lang="en-US" dirty="0" smtClean="0">
                <a:solidFill>
                  <a:srgbClr val="103154"/>
                </a:solidFill>
                <a:sym typeface="Wingdings"/>
              </a:rPr>
              <a:t> </a:t>
            </a:r>
            <a:r>
              <a:rPr lang="en-US" dirty="0" err="1" smtClean="0">
                <a:solidFill>
                  <a:srgbClr val="103154"/>
                </a:solidFill>
                <a:sym typeface="Wingdings"/>
              </a:rPr>
              <a:t>ai</a:t>
            </a:r>
            <a:r>
              <a:rPr lang="en-US" dirty="0" smtClean="0">
                <a:solidFill>
                  <a:srgbClr val="103154"/>
                </a:solidFill>
                <a:sym typeface="Wingdings"/>
              </a:rPr>
              <a:t> </a:t>
            </a:r>
            <a:r>
              <a:rPr lang="en-US" dirty="0" err="1" smtClean="0">
                <a:solidFill>
                  <a:srgbClr val="103154"/>
                </a:solidFill>
                <a:sym typeface="Wingdings"/>
              </a:rPr>
              <a:t>dipendenti</a:t>
            </a:r>
            <a:endParaRPr lang="en-US" dirty="0" smtClean="0">
              <a:solidFill>
                <a:srgbClr val="103154"/>
              </a:solidFill>
              <a:sym typeface="Wingdings"/>
            </a:endParaRPr>
          </a:p>
          <a:p>
            <a:pPr>
              <a:lnSpc>
                <a:spcPct val="120000"/>
              </a:lnSpc>
              <a:buFontTx/>
              <a:buChar char="-"/>
            </a:pPr>
            <a:endParaRPr lang="en-US" dirty="0" smtClean="0">
              <a:solidFill>
                <a:srgbClr val="103154"/>
              </a:solidFill>
              <a:sym typeface="Wingdings"/>
            </a:endParaRPr>
          </a:p>
          <a:p>
            <a:pPr>
              <a:lnSpc>
                <a:spcPct val="120000"/>
              </a:lnSpc>
              <a:buFontTx/>
              <a:buChar char="-"/>
            </a:pPr>
            <a:endParaRPr lang="en-US" dirty="0">
              <a:solidFill>
                <a:srgbClr val="FF0000"/>
              </a:solidFill>
            </a:endParaRPr>
          </a:p>
          <a:p>
            <a:pPr marL="0" indent="0">
              <a:lnSpc>
                <a:spcPct val="120000"/>
              </a:lnSpc>
              <a:buNone/>
            </a:pPr>
            <a:r>
              <a:rPr lang="en-US" dirty="0" smtClean="0"/>
              <a:t>Da </a:t>
            </a:r>
            <a:r>
              <a:rPr lang="en-US" dirty="0" err="1" smtClean="0"/>
              <a:t>Luglio</a:t>
            </a:r>
            <a:r>
              <a:rPr lang="en-US" dirty="0" smtClean="0"/>
              <a:t> 2016 </a:t>
            </a:r>
            <a:r>
              <a:rPr lang="en-US" dirty="0" err="1" smtClean="0"/>
              <a:t>nuova</a:t>
            </a:r>
            <a:r>
              <a:rPr lang="en-US" dirty="0" smtClean="0"/>
              <a:t> </a:t>
            </a:r>
            <a:r>
              <a:rPr lang="en-US" dirty="0" err="1" smtClean="0"/>
              <a:t>Polizza</a:t>
            </a:r>
            <a:r>
              <a:rPr lang="en-US" dirty="0" smtClean="0"/>
              <a:t> Sanitaria   </a:t>
            </a:r>
            <a:r>
              <a:rPr lang="en-US" dirty="0" err="1" smtClean="0"/>
              <a:t>ditta</a:t>
            </a:r>
            <a:r>
              <a:rPr lang="en-US" dirty="0" smtClean="0"/>
              <a:t> RBM </a:t>
            </a:r>
            <a:r>
              <a:rPr lang="en-US" dirty="0" err="1" smtClean="0"/>
              <a:t>che</a:t>
            </a:r>
            <a:r>
              <a:rPr lang="en-US" dirty="0" smtClean="0"/>
              <a:t> ha </a:t>
            </a:r>
            <a:r>
              <a:rPr lang="en-US" dirty="0" err="1" smtClean="0"/>
              <a:t>fatto</a:t>
            </a:r>
            <a:r>
              <a:rPr lang="en-US" dirty="0" smtClean="0"/>
              <a:t> </a:t>
            </a:r>
            <a:r>
              <a:rPr lang="en-US" dirty="0" err="1" smtClean="0"/>
              <a:t>offerta</a:t>
            </a:r>
            <a:r>
              <a:rPr lang="en-US" dirty="0" smtClean="0"/>
              <a:t> </a:t>
            </a:r>
            <a:r>
              <a:rPr lang="en-US" dirty="0" err="1" smtClean="0"/>
              <a:t>economica</a:t>
            </a:r>
            <a:r>
              <a:rPr lang="en-US" dirty="0" smtClean="0"/>
              <a:t> molto </a:t>
            </a:r>
            <a:r>
              <a:rPr lang="en-US" dirty="0" err="1" smtClean="0"/>
              <a:t>conveniente</a:t>
            </a:r>
            <a:endParaRPr lang="en-US" dirty="0" smtClean="0"/>
          </a:p>
          <a:p>
            <a:pPr marL="0" indent="0">
              <a:lnSpc>
                <a:spcPct val="120000"/>
              </a:lnSpc>
              <a:buNone/>
            </a:pPr>
            <a:endParaRPr lang="en-US" dirty="0"/>
          </a:p>
          <a:p>
            <a:pPr marL="0" indent="0">
              <a:lnSpc>
                <a:spcPct val="120000"/>
              </a:lnSpc>
              <a:buNone/>
            </a:pPr>
            <a:endParaRPr lang="en-US" dirty="0"/>
          </a:p>
          <a:p>
            <a:pPr marL="0" indent="0">
              <a:lnSpc>
                <a:spcPct val="120000"/>
              </a:lnSpc>
              <a:buNone/>
            </a:pPr>
            <a:endParaRPr lang="en-US"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13</a:t>
            </a:fld>
            <a:endParaRPr lang="en-US"/>
          </a:p>
        </p:txBody>
      </p:sp>
      <p:sp>
        <p:nvSpPr>
          <p:cNvPr id="6" name="Title 5"/>
          <p:cNvSpPr>
            <a:spLocks noGrp="1"/>
          </p:cNvSpPr>
          <p:nvPr>
            <p:ph type="title"/>
          </p:nvPr>
        </p:nvSpPr>
        <p:spPr/>
        <p:txBody>
          <a:bodyPr>
            <a:normAutofit fontScale="90000"/>
          </a:bodyPr>
          <a:lstStyle/>
          <a:p>
            <a:r>
              <a:rPr lang="en-US" dirty="0" smtClean="0"/>
              <a:t/>
            </a:r>
            <a:br>
              <a:rPr lang="en-US" dirty="0" smtClean="0"/>
            </a:br>
            <a:r>
              <a:rPr lang="en-US" dirty="0" err="1" smtClean="0"/>
              <a:t>Direttori</a:t>
            </a:r>
            <a:r>
              <a:rPr lang="en-US" dirty="0" smtClean="0"/>
              <a:t> </a:t>
            </a:r>
            <a:r>
              <a:rPr lang="en-US" dirty="0" smtClean="0"/>
              <a:t>Maggio </a:t>
            </a:r>
            <a:r>
              <a:rPr lang="en-US" dirty="0" smtClean="0"/>
              <a:t>2016</a:t>
            </a:r>
            <a:r>
              <a:rPr lang="en-US" strike="sngStrike" dirty="0"/>
              <a:t/>
            </a:r>
            <a:br>
              <a:rPr lang="en-US" strike="sngStrike" dirty="0"/>
            </a:br>
            <a:endParaRPr lang="en-US" dirty="0"/>
          </a:p>
        </p:txBody>
      </p:sp>
    </p:spTree>
    <p:extLst>
      <p:ext uri="{BB962C8B-B14F-4D97-AF65-F5344CB8AC3E}">
        <p14:creationId xmlns:p14="http://schemas.microsoft.com/office/powerpoint/2010/main" val="3764958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Direttivo</a:t>
            </a:r>
            <a:r>
              <a:rPr lang="en-US" dirty="0"/>
              <a:t> </a:t>
            </a:r>
            <a:r>
              <a:rPr lang="en-US" dirty="0" smtClean="0"/>
              <a:t>1 </a:t>
            </a:r>
            <a:r>
              <a:rPr lang="en-US" dirty="0" err="1" smtClean="0"/>
              <a:t>Giugno</a:t>
            </a:r>
            <a:r>
              <a:rPr lang="en-US" dirty="0" smtClean="0"/>
              <a:t> 2016</a:t>
            </a:r>
            <a:endParaRPr lang="en-US" strike="sngStrike" dirty="0"/>
          </a:p>
        </p:txBody>
      </p:sp>
      <p:sp>
        <p:nvSpPr>
          <p:cNvPr id="3" name="Content Placeholder 2"/>
          <p:cNvSpPr>
            <a:spLocks noGrp="1"/>
          </p:cNvSpPr>
          <p:nvPr>
            <p:ph idx="1"/>
          </p:nvPr>
        </p:nvSpPr>
        <p:spPr>
          <a:xfrm>
            <a:off x="330199" y="1066800"/>
            <a:ext cx="8682797" cy="5462016"/>
          </a:xfrm>
        </p:spPr>
        <p:txBody>
          <a:bodyPr>
            <a:normAutofit fontScale="92500" lnSpcReduction="20000"/>
          </a:bodyPr>
          <a:lstStyle/>
          <a:p>
            <a:pPr marL="0" indent="0">
              <a:lnSpc>
                <a:spcPct val="120000"/>
              </a:lnSpc>
              <a:buNone/>
            </a:pPr>
            <a:r>
              <a:rPr lang="en-US" dirty="0" err="1" smtClean="0"/>
              <a:t>Saluto</a:t>
            </a:r>
            <a:r>
              <a:rPr lang="en-US" dirty="0" smtClean="0"/>
              <a:t> al </a:t>
            </a:r>
            <a:r>
              <a:rPr lang="en-US" dirty="0" err="1" smtClean="0"/>
              <a:t>rappr</a:t>
            </a:r>
            <a:r>
              <a:rPr lang="en-US" dirty="0" smtClean="0"/>
              <a:t>. </a:t>
            </a:r>
            <a:r>
              <a:rPr lang="en-US" dirty="0" smtClean="0"/>
              <a:t>del </a:t>
            </a:r>
            <a:r>
              <a:rPr lang="en-US" dirty="0" err="1" smtClean="0"/>
              <a:t>MEF,prof</a:t>
            </a:r>
            <a:r>
              <a:rPr lang="en-US" dirty="0" smtClean="0"/>
              <a:t> </a:t>
            </a:r>
            <a:r>
              <a:rPr lang="en-US" dirty="0" err="1" smtClean="0"/>
              <a:t>Cumo</a:t>
            </a:r>
            <a:r>
              <a:rPr lang="en-US" dirty="0" smtClean="0"/>
              <a:t>, </a:t>
            </a:r>
            <a:r>
              <a:rPr lang="en-US" dirty="0" err="1" smtClean="0"/>
              <a:t>benventuto</a:t>
            </a:r>
            <a:r>
              <a:rPr lang="en-US" dirty="0" smtClean="0"/>
              <a:t> </a:t>
            </a:r>
            <a:r>
              <a:rPr lang="en-US" dirty="0" err="1" smtClean="0"/>
              <a:t>dir</a:t>
            </a:r>
            <a:r>
              <a:rPr lang="en-US" dirty="0" smtClean="0"/>
              <a:t> </a:t>
            </a:r>
            <a:r>
              <a:rPr lang="en-US" dirty="0" err="1" smtClean="0"/>
              <a:t>torino</a:t>
            </a:r>
            <a:r>
              <a:rPr lang="en-US" dirty="0" smtClean="0"/>
              <a:t>, </a:t>
            </a:r>
            <a:r>
              <a:rPr lang="en-US" dirty="0" err="1" smtClean="0"/>
              <a:t>Rivetti</a:t>
            </a:r>
            <a:endParaRPr lang="en-US" dirty="0" smtClean="0"/>
          </a:p>
          <a:p>
            <a:pPr marL="0" indent="0">
              <a:lnSpc>
                <a:spcPct val="120000"/>
              </a:lnSpc>
              <a:buNone/>
            </a:pPr>
            <a:r>
              <a:rPr lang="en-US" dirty="0" err="1" smtClean="0"/>
              <a:t>Soppresso</a:t>
            </a:r>
            <a:r>
              <a:rPr lang="en-US" dirty="0" smtClean="0"/>
              <a:t> </a:t>
            </a:r>
            <a:r>
              <a:rPr lang="en-US" dirty="0" err="1" smtClean="0"/>
              <a:t>gruppo</a:t>
            </a:r>
            <a:r>
              <a:rPr lang="en-US" dirty="0" smtClean="0"/>
              <a:t> </a:t>
            </a:r>
            <a:r>
              <a:rPr lang="en-US" dirty="0" err="1" smtClean="0"/>
              <a:t>collegato</a:t>
            </a:r>
            <a:r>
              <a:rPr lang="en-US" dirty="0" smtClean="0"/>
              <a:t> </a:t>
            </a:r>
            <a:r>
              <a:rPr lang="en-US" dirty="0" err="1" smtClean="0"/>
              <a:t>sanita</a:t>
            </a:r>
            <a:r>
              <a:rPr lang="en-US" dirty="0" smtClean="0"/>
              <a:t>’</a:t>
            </a:r>
          </a:p>
          <a:p>
            <a:pPr marL="0" indent="0">
              <a:lnSpc>
                <a:spcPct val="120000"/>
              </a:lnSpc>
              <a:buNone/>
            </a:pPr>
            <a:r>
              <a:rPr lang="en-US" dirty="0" smtClean="0"/>
              <a:t>16 </a:t>
            </a:r>
            <a:r>
              <a:rPr lang="en-US" dirty="0" err="1" smtClean="0"/>
              <a:t>borse</a:t>
            </a:r>
            <a:r>
              <a:rPr lang="en-US" dirty="0" smtClean="0"/>
              <a:t> di studio per </a:t>
            </a:r>
            <a:r>
              <a:rPr lang="en-US" dirty="0" err="1" smtClean="0"/>
              <a:t>l’estero</a:t>
            </a:r>
            <a:r>
              <a:rPr lang="en-US" dirty="0" smtClean="0"/>
              <a:t> </a:t>
            </a:r>
            <a:r>
              <a:rPr lang="en-US" dirty="0" err="1" smtClean="0"/>
              <a:t>presso</a:t>
            </a:r>
            <a:r>
              <a:rPr lang="en-US" dirty="0" smtClean="0"/>
              <a:t> </a:t>
            </a:r>
            <a:r>
              <a:rPr lang="en-US" dirty="0" err="1" smtClean="0"/>
              <a:t>laboratori</a:t>
            </a:r>
            <a:r>
              <a:rPr lang="en-US" dirty="0" smtClean="0"/>
              <a:t> </a:t>
            </a:r>
            <a:r>
              <a:rPr lang="en-US" dirty="0" err="1" smtClean="0"/>
              <a:t>internazionali</a:t>
            </a:r>
            <a:r>
              <a:rPr lang="en-US" dirty="0" smtClean="0"/>
              <a:t> (csn1)</a:t>
            </a:r>
          </a:p>
          <a:p>
            <a:pPr marL="0" indent="0">
              <a:lnSpc>
                <a:spcPct val="120000"/>
              </a:lnSpc>
              <a:buNone/>
            </a:pPr>
            <a:r>
              <a:rPr lang="en-US" dirty="0" smtClean="0"/>
              <a:t>MOU </a:t>
            </a:r>
            <a:r>
              <a:rPr lang="en-US" dirty="0" err="1" smtClean="0"/>
              <a:t>Borexino</a:t>
            </a:r>
            <a:endParaRPr lang="en-US" dirty="0" smtClean="0"/>
          </a:p>
          <a:p>
            <a:pPr marL="0" indent="0">
              <a:lnSpc>
                <a:spcPct val="120000"/>
              </a:lnSpc>
              <a:buNone/>
            </a:pPr>
            <a:r>
              <a:rPr lang="en-US" dirty="0" err="1" smtClean="0"/>
              <a:t>Banditi</a:t>
            </a:r>
            <a:r>
              <a:rPr lang="en-US" dirty="0" smtClean="0"/>
              <a:t> 6 grant </a:t>
            </a:r>
            <a:r>
              <a:rPr lang="en-US" dirty="0" err="1" smtClean="0"/>
              <a:t>giovani</a:t>
            </a:r>
            <a:r>
              <a:rPr lang="en-US" dirty="0" smtClean="0"/>
              <a:t> csn5</a:t>
            </a:r>
          </a:p>
          <a:p>
            <a:pPr marL="0" indent="0">
              <a:lnSpc>
                <a:spcPct val="120000"/>
              </a:lnSpc>
              <a:buNone/>
            </a:pPr>
            <a:r>
              <a:rPr lang="en-US" dirty="0" err="1" smtClean="0"/>
              <a:t>Approvazione</a:t>
            </a:r>
            <a:r>
              <a:rPr lang="en-US" dirty="0" smtClean="0"/>
              <a:t> </a:t>
            </a:r>
            <a:r>
              <a:rPr lang="en-US" dirty="0" err="1" smtClean="0"/>
              <a:t>passaggi</a:t>
            </a:r>
            <a:r>
              <a:rPr lang="en-US" dirty="0" smtClean="0"/>
              <a:t> di fascia </a:t>
            </a:r>
            <a:r>
              <a:rPr lang="en-US" dirty="0" err="1" smtClean="0"/>
              <a:t>stipendiale</a:t>
            </a:r>
            <a:r>
              <a:rPr lang="en-US" dirty="0" smtClean="0"/>
              <a:t> per </a:t>
            </a:r>
            <a:r>
              <a:rPr lang="en-US" dirty="0" err="1" smtClean="0"/>
              <a:t>rictec</a:t>
            </a:r>
            <a:endParaRPr lang="en-US" dirty="0" smtClean="0"/>
          </a:p>
          <a:p>
            <a:pPr marL="0" indent="0">
              <a:lnSpc>
                <a:spcPct val="120000"/>
              </a:lnSpc>
              <a:buNone/>
            </a:pPr>
            <a:r>
              <a:rPr lang="en-US" dirty="0" err="1" smtClean="0"/>
              <a:t>Nuovo</a:t>
            </a:r>
            <a:r>
              <a:rPr lang="en-US" dirty="0" smtClean="0"/>
              <a:t> </a:t>
            </a:r>
            <a:r>
              <a:rPr lang="en-US" dirty="0" err="1" smtClean="0"/>
              <a:t>disciplinare</a:t>
            </a:r>
            <a:r>
              <a:rPr lang="en-US" dirty="0" smtClean="0"/>
              <a:t> </a:t>
            </a:r>
            <a:r>
              <a:rPr lang="en-US" dirty="0" err="1" smtClean="0"/>
              <a:t>assunzioni</a:t>
            </a:r>
            <a:r>
              <a:rPr lang="en-US" dirty="0" smtClean="0"/>
              <a:t> TI</a:t>
            </a:r>
          </a:p>
          <a:p>
            <a:pPr marL="0" indent="0">
              <a:lnSpc>
                <a:spcPct val="120000"/>
              </a:lnSpc>
              <a:buNone/>
            </a:pPr>
            <a:r>
              <a:rPr lang="en-US" dirty="0" err="1" smtClean="0"/>
              <a:t>Nuovo</a:t>
            </a:r>
            <a:r>
              <a:rPr lang="en-US" dirty="0" smtClean="0"/>
              <a:t> </a:t>
            </a:r>
            <a:r>
              <a:rPr lang="en-US" dirty="0" err="1" smtClean="0"/>
              <a:t>disciplinare</a:t>
            </a:r>
            <a:r>
              <a:rPr lang="en-US" dirty="0" smtClean="0"/>
              <a:t> </a:t>
            </a:r>
            <a:r>
              <a:rPr lang="en-US" dirty="0" err="1" smtClean="0"/>
              <a:t>elezioni</a:t>
            </a:r>
            <a:r>
              <a:rPr lang="en-US" dirty="0" smtClean="0"/>
              <a:t> </a:t>
            </a:r>
            <a:r>
              <a:rPr lang="en-US" dirty="0" err="1" smtClean="0"/>
              <a:t>direttori</a:t>
            </a:r>
            <a:r>
              <a:rPr lang="en-US" dirty="0" smtClean="0"/>
              <a:t> , </a:t>
            </a:r>
            <a:r>
              <a:rPr lang="en-US" dirty="0" err="1" smtClean="0"/>
              <a:t>aperto</a:t>
            </a:r>
            <a:r>
              <a:rPr lang="en-US" dirty="0" smtClean="0"/>
              <a:t> </a:t>
            </a:r>
            <a:r>
              <a:rPr lang="en-US" dirty="0" err="1" smtClean="0"/>
              <a:t>ai</a:t>
            </a:r>
            <a:r>
              <a:rPr lang="en-US" dirty="0" smtClean="0"/>
              <a:t> TD</a:t>
            </a:r>
            <a:endParaRPr lang="en-US" dirty="0" smtClean="0"/>
          </a:p>
          <a:p>
            <a:pPr marL="0" indent="0">
              <a:lnSpc>
                <a:spcPct val="120000"/>
              </a:lnSpc>
              <a:buNone/>
            </a:pPr>
            <a:endParaRPr lang="en-US" dirty="0" smtClean="0"/>
          </a:p>
          <a:p>
            <a:pPr marL="0" indent="0">
              <a:lnSpc>
                <a:spcPct val="120000"/>
              </a:lnSpc>
              <a:buNone/>
            </a:pPr>
            <a:r>
              <a:rPr lang="en-US" dirty="0" err="1" smtClean="0"/>
              <a:t>Chiamate</a:t>
            </a:r>
            <a:r>
              <a:rPr lang="en-US" dirty="0" smtClean="0"/>
              <a:t> </a:t>
            </a:r>
            <a:r>
              <a:rPr lang="en-US" dirty="0" err="1" smtClean="0"/>
              <a:t>dirette</a:t>
            </a:r>
            <a:r>
              <a:rPr lang="en-US" dirty="0" smtClean="0"/>
              <a:t> 2015</a:t>
            </a:r>
            <a:endParaRPr lang="en-US" dirty="0"/>
          </a:p>
          <a:p>
            <a:r>
              <a:rPr lang="en-US" dirty="0" err="1" smtClean="0"/>
              <a:t>olcese</a:t>
            </a:r>
            <a:r>
              <a:rPr lang="en-US" dirty="0" smtClean="0"/>
              <a:t> – LNGS, </a:t>
            </a:r>
            <a:r>
              <a:rPr lang="en-US" dirty="0" err="1" smtClean="0"/>
              <a:t>cifoni</a:t>
            </a:r>
            <a:r>
              <a:rPr lang="en-US" dirty="0" smtClean="0"/>
              <a:t> </a:t>
            </a:r>
            <a:r>
              <a:rPr lang="en-US" dirty="0"/>
              <a:t>- </a:t>
            </a:r>
            <a:r>
              <a:rPr lang="en-US" dirty="0" err="1"/>
              <a:t>radiobiologo</a:t>
            </a:r>
            <a:r>
              <a:rPr lang="en-US" dirty="0"/>
              <a:t> </a:t>
            </a:r>
            <a:r>
              <a:rPr lang="en-US" dirty="0" smtClean="0"/>
              <a:t>–TN , </a:t>
            </a:r>
            <a:r>
              <a:rPr lang="en-US" dirty="0" err="1" smtClean="0"/>
              <a:t>serra</a:t>
            </a:r>
            <a:r>
              <a:rPr lang="en-US" dirty="0" smtClean="0"/>
              <a:t> </a:t>
            </a:r>
            <a:r>
              <a:rPr lang="en-US" dirty="0" err="1"/>
              <a:t>cagliari</a:t>
            </a:r>
            <a:r>
              <a:rPr lang="en-US" dirty="0"/>
              <a:t> (</a:t>
            </a:r>
            <a:r>
              <a:rPr lang="en-US" dirty="0" err="1"/>
              <a:t>erc</a:t>
            </a:r>
            <a:r>
              <a:rPr lang="en-US" dirty="0"/>
              <a:t> </a:t>
            </a:r>
            <a:r>
              <a:rPr lang="en-US" dirty="0" err="1"/>
              <a:t>svizzero</a:t>
            </a:r>
            <a:r>
              <a:rPr lang="en-US" dirty="0"/>
              <a:t>)</a:t>
            </a:r>
          </a:p>
          <a:p>
            <a:pPr marL="0" indent="0">
              <a:buNone/>
            </a:pPr>
            <a:r>
              <a:rPr lang="en-US" dirty="0"/>
              <a:t> </a:t>
            </a:r>
            <a:r>
              <a:rPr lang="en-US" dirty="0" smtClean="0"/>
              <a:t>  </a:t>
            </a:r>
            <a:r>
              <a:rPr lang="en-US" dirty="0" err="1" smtClean="0"/>
              <a:t>messina</a:t>
            </a:r>
            <a:r>
              <a:rPr lang="en-US" dirty="0" smtClean="0"/>
              <a:t> </a:t>
            </a:r>
            <a:r>
              <a:rPr lang="en-US" dirty="0"/>
              <a:t>LNGS - xenon 1ton - </a:t>
            </a:r>
            <a:r>
              <a:rPr lang="en-US" dirty="0" err="1"/>
              <a:t>columbia</a:t>
            </a:r>
            <a:r>
              <a:rPr lang="en-US" dirty="0"/>
              <a:t> </a:t>
            </a:r>
            <a:r>
              <a:rPr lang="en-US" dirty="0" smtClean="0"/>
              <a:t>university, </a:t>
            </a:r>
            <a:r>
              <a:rPr lang="en-US" dirty="0" err="1" smtClean="0"/>
              <a:t>voutier</a:t>
            </a:r>
            <a:r>
              <a:rPr lang="en-US" dirty="0" smtClean="0"/>
              <a:t> </a:t>
            </a:r>
            <a:r>
              <a:rPr lang="en-US" dirty="0"/>
              <a:t>- </a:t>
            </a:r>
            <a:r>
              <a:rPr lang="en-US" dirty="0" err="1"/>
              <a:t>torino</a:t>
            </a:r>
            <a:r>
              <a:rPr lang="en-US" dirty="0"/>
              <a:t> - </a:t>
            </a:r>
            <a:r>
              <a:rPr lang="en-US" dirty="0" err="1"/>
              <a:t>nucleare</a:t>
            </a:r>
            <a:r>
              <a:rPr lang="en-US" dirty="0"/>
              <a:t> </a:t>
            </a:r>
            <a:r>
              <a:rPr lang="en-US" dirty="0" smtClean="0"/>
              <a:t>– </a:t>
            </a:r>
            <a:endParaRPr lang="en-US" dirty="0"/>
          </a:p>
          <a:p>
            <a:pPr marL="0" indent="0">
              <a:lnSpc>
                <a:spcPct val="120000"/>
              </a:lnSpc>
              <a:buNone/>
            </a:pPr>
            <a:endParaRPr lang="en-US" dirty="0" smtClean="0">
              <a:sym typeface="Wingdings"/>
            </a:endParaRPr>
          </a:p>
          <a:p>
            <a:pPr marL="0" indent="0">
              <a:lnSpc>
                <a:spcPct val="120000"/>
              </a:lnSpc>
              <a:buNone/>
            </a:pPr>
            <a:r>
              <a:rPr lang="en-US" dirty="0" err="1">
                <a:sym typeface="Wingdings"/>
              </a:rPr>
              <a:t>Tutte</a:t>
            </a:r>
            <a:r>
              <a:rPr lang="en-US" dirty="0">
                <a:sym typeface="Wingdings"/>
              </a:rPr>
              <a:t> le </a:t>
            </a:r>
            <a:r>
              <a:rPr lang="en-US" dirty="0" err="1">
                <a:sym typeface="Wingdings"/>
              </a:rPr>
              <a:t>delibere</a:t>
            </a:r>
            <a:r>
              <a:rPr lang="en-US" dirty="0">
                <a:sym typeface="Wingdings"/>
              </a:rPr>
              <a:t> </a:t>
            </a:r>
            <a:r>
              <a:rPr lang="en-US" dirty="0" err="1">
                <a:sym typeface="Wingdings"/>
              </a:rPr>
              <a:t>sono</a:t>
            </a:r>
            <a:r>
              <a:rPr lang="en-US" dirty="0">
                <a:sym typeface="Wingdings"/>
              </a:rPr>
              <a:t> </a:t>
            </a:r>
            <a:r>
              <a:rPr lang="en-US" dirty="0" err="1">
                <a:sym typeface="Wingdings"/>
              </a:rPr>
              <a:t>disponibili</a:t>
            </a:r>
            <a:r>
              <a:rPr lang="en-US" dirty="0">
                <a:sym typeface="Wingdings"/>
              </a:rPr>
              <a:t> </a:t>
            </a:r>
            <a:r>
              <a:rPr lang="en-US" dirty="0" err="1">
                <a:sym typeface="Wingdings"/>
              </a:rPr>
              <a:t>sul</a:t>
            </a:r>
            <a:r>
              <a:rPr lang="en-US" dirty="0">
                <a:sym typeface="Wingdings"/>
              </a:rPr>
              <a:t> </a:t>
            </a:r>
            <a:r>
              <a:rPr lang="en-US" dirty="0" err="1">
                <a:sym typeface="Wingdings"/>
              </a:rPr>
              <a:t>sito</a:t>
            </a:r>
            <a:r>
              <a:rPr lang="en-US" dirty="0">
                <a:sym typeface="Wingdings"/>
              </a:rPr>
              <a:t> </a:t>
            </a:r>
            <a:r>
              <a:rPr lang="en-US" dirty="0" err="1">
                <a:sym typeface="Wingdings"/>
              </a:rPr>
              <a:t>della</a:t>
            </a:r>
            <a:r>
              <a:rPr lang="en-US" dirty="0">
                <a:sym typeface="Wingdings"/>
              </a:rPr>
              <a:t> </a:t>
            </a:r>
            <a:r>
              <a:rPr lang="en-US" dirty="0" err="1">
                <a:sym typeface="Wingdings"/>
              </a:rPr>
              <a:t>Presidenza</a:t>
            </a:r>
            <a:r>
              <a:rPr lang="en-US" dirty="0">
                <a:sym typeface="Wingdings"/>
              </a:rPr>
              <a:t> </a:t>
            </a:r>
            <a:r>
              <a:rPr lang="en-US" dirty="0" err="1">
                <a:sym typeface="Wingdings"/>
              </a:rPr>
              <a:t>nel</a:t>
            </a:r>
            <a:r>
              <a:rPr lang="en-US" dirty="0">
                <a:sym typeface="Wingdings"/>
              </a:rPr>
              <a:t> DB </a:t>
            </a:r>
            <a:r>
              <a:rPr lang="en-US" dirty="0" err="1">
                <a:sym typeface="Wingdings"/>
              </a:rPr>
              <a:t>delibere</a:t>
            </a:r>
            <a:r>
              <a:rPr lang="en-US" dirty="0">
                <a:sym typeface="Wingdings"/>
              </a:rPr>
              <a:t> o </a:t>
            </a:r>
            <a:r>
              <a:rPr lang="en-US" dirty="0" err="1">
                <a:sym typeface="Wingdings"/>
              </a:rPr>
              <a:t>tramite</a:t>
            </a:r>
            <a:r>
              <a:rPr lang="en-US" dirty="0">
                <a:sym typeface="Wingdings"/>
              </a:rPr>
              <a:t> </a:t>
            </a:r>
            <a:r>
              <a:rPr lang="en-US" dirty="0" err="1">
                <a:sym typeface="Wingdings"/>
              </a:rPr>
              <a:t>Portale</a:t>
            </a:r>
            <a:r>
              <a:rPr lang="en-US" dirty="0">
                <a:sym typeface="Wingdings"/>
              </a:rPr>
              <a:t>  (https://</a:t>
            </a:r>
            <a:r>
              <a:rPr lang="en-US" dirty="0" err="1">
                <a:sym typeface="Wingdings"/>
              </a:rPr>
              <a:t>iam.infn.it</a:t>
            </a:r>
            <a:r>
              <a:rPr lang="en-US" dirty="0">
                <a:sym typeface="Wingdings"/>
              </a:rPr>
              <a:t>/</a:t>
            </a:r>
            <a:r>
              <a:rPr lang="en-US" dirty="0" err="1">
                <a:sym typeface="Wingdings"/>
              </a:rPr>
              <a:t>Portale</a:t>
            </a:r>
            <a:r>
              <a:rPr lang="en-US" dirty="0">
                <a:sym typeface="Wingdings"/>
              </a:rPr>
              <a:t>)</a:t>
            </a:r>
          </a:p>
          <a:p>
            <a:pPr marL="0" indent="0">
              <a:lnSpc>
                <a:spcPct val="120000"/>
              </a:lnSpc>
              <a:buNone/>
            </a:pPr>
            <a:endParaRPr lang="en-US" dirty="0"/>
          </a:p>
          <a:p>
            <a:pPr>
              <a:buFont typeface="Wingdings" charset="0"/>
              <a:buChar char="à"/>
            </a:pPr>
            <a:endParaRPr lang="en-US" dirty="0"/>
          </a:p>
          <a:p>
            <a:pPr marL="0" indent="0">
              <a:lnSpc>
                <a:spcPct val="120000"/>
              </a:lnSpc>
              <a:buNone/>
            </a:pPr>
            <a:endParaRPr lang="en-US" dirty="0" smtClean="0">
              <a:sym typeface="Wingdings"/>
            </a:endParaRPr>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14</a:t>
            </a:fld>
            <a:endParaRPr lang="en-US"/>
          </a:p>
        </p:txBody>
      </p:sp>
    </p:spTree>
    <p:extLst>
      <p:ext uri="{BB962C8B-B14F-4D97-AF65-F5344CB8AC3E}">
        <p14:creationId xmlns:p14="http://schemas.microsoft.com/office/powerpoint/2010/main" val="742155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Direttivo</a:t>
            </a:r>
            <a:r>
              <a:rPr lang="en-US" dirty="0"/>
              <a:t> </a:t>
            </a:r>
            <a:r>
              <a:rPr lang="en-US" dirty="0" smtClean="0"/>
              <a:t>1 </a:t>
            </a:r>
            <a:r>
              <a:rPr lang="en-US" dirty="0" err="1" smtClean="0"/>
              <a:t>Giugno</a:t>
            </a:r>
            <a:r>
              <a:rPr lang="en-US" dirty="0" smtClean="0"/>
              <a:t> 2016</a:t>
            </a:r>
            <a:endParaRPr lang="en-US" dirty="0"/>
          </a:p>
        </p:txBody>
      </p:sp>
      <p:sp>
        <p:nvSpPr>
          <p:cNvPr id="3" name="Content Placeholder 2"/>
          <p:cNvSpPr>
            <a:spLocks noGrp="1"/>
          </p:cNvSpPr>
          <p:nvPr>
            <p:ph idx="1"/>
          </p:nvPr>
        </p:nvSpPr>
        <p:spPr>
          <a:xfrm>
            <a:off x="457200" y="924747"/>
            <a:ext cx="8229600" cy="5552253"/>
          </a:xfrm>
        </p:spPr>
        <p:txBody>
          <a:bodyPr>
            <a:normAutofit fontScale="70000" lnSpcReduction="20000"/>
          </a:bodyPr>
          <a:lstStyle/>
          <a:p>
            <a:r>
              <a:rPr lang="en-US" b="1" dirty="0" smtClean="0"/>
              <a:t>14061</a:t>
            </a:r>
            <a:r>
              <a:rPr lang="en-US" dirty="0" smtClean="0"/>
              <a:t>’assegnazione </a:t>
            </a:r>
            <a:r>
              <a:rPr lang="en-US" dirty="0"/>
              <a:t>di n.11 </a:t>
            </a:r>
            <a:r>
              <a:rPr lang="en-US" dirty="0" err="1"/>
              <a:t>borse</a:t>
            </a:r>
            <a:r>
              <a:rPr lang="en-US" dirty="0"/>
              <a:t> d studio </a:t>
            </a:r>
            <a:r>
              <a:rPr lang="en-US" dirty="0" smtClean="0"/>
              <a:t>del </a:t>
            </a:r>
            <a:r>
              <a:rPr lang="en-US" dirty="0" err="1"/>
              <a:t>programma</a:t>
            </a:r>
            <a:r>
              <a:rPr lang="en-US" dirty="0"/>
              <a:t> di </a:t>
            </a:r>
            <a:r>
              <a:rPr lang="en-US" dirty="0" err="1"/>
              <a:t>scambio</a:t>
            </a:r>
            <a:r>
              <a:rPr lang="en-US" dirty="0"/>
              <a:t> </a:t>
            </a:r>
            <a:r>
              <a:rPr lang="en-US" dirty="0" err="1"/>
              <a:t>estivo</a:t>
            </a:r>
            <a:r>
              <a:rPr lang="en-US" dirty="0"/>
              <a:t> </a:t>
            </a:r>
            <a:r>
              <a:rPr lang="en-US" dirty="0" err="1"/>
              <a:t>tra</a:t>
            </a:r>
            <a:r>
              <a:rPr lang="en-US" dirty="0"/>
              <a:t> INFN, DOE e </a:t>
            </a:r>
            <a:r>
              <a:rPr lang="en-US" dirty="0" smtClean="0"/>
              <a:t>NSF </a:t>
            </a:r>
          </a:p>
          <a:p>
            <a:r>
              <a:rPr lang="en-US" b="1" dirty="0" smtClean="0"/>
              <a:t>14062</a:t>
            </a:r>
            <a:r>
              <a:rPr lang="en-US" dirty="0" smtClean="0"/>
              <a:t>soppressione </a:t>
            </a:r>
            <a:r>
              <a:rPr lang="en-US" dirty="0" err="1"/>
              <a:t>Gruppo</a:t>
            </a:r>
            <a:r>
              <a:rPr lang="en-US" dirty="0"/>
              <a:t> </a:t>
            </a:r>
            <a:r>
              <a:rPr lang="en-US" dirty="0" err="1"/>
              <a:t>Collegato</a:t>
            </a:r>
            <a:r>
              <a:rPr lang="en-US" dirty="0"/>
              <a:t> </a:t>
            </a:r>
            <a:r>
              <a:rPr lang="en-US" dirty="0" err="1"/>
              <a:t>della</a:t>
            </a:r>
            <a:r>
              <a:rPr lang="en-US" dirty="0"/>
              <a:t> </a:t>
            </a:r>
            <a:r>
              <a:rPr lang="en-US" dirty="0" err="1"/>
              <a:t>Sanità</a:t>
            </a:r>
            <a:r>
              <a:rPr lang="en-US" dirty="0"/>
              <a:t> e </a:t>
            </a:r>
            <a:r>
              <a:rPr lang="en-US" dirty="0" err="1"/>
              <a:t>passaggio</a:t>
            </a:r>
            <a:r>
              <a:rPr lang="en-US" dirty="0"/>
              <a:t> </a:t>
            </a:r>
            <a:r>
              <a:rPr lang="en-US" dirty="0" err="1"/>
              <a:t>associazione</a:t>
            </a:r>
            <a:r>
              <a:rPr lang="en-US" dirty="0"/>
              <a:t> </a:t>
            </a:r>
            <a:r>
              <a:rPr lang="en-US" dirty="0" err="1" smtClean="0"/>
              <a:t>Sez</a:t>
            </a:r>
            <a:r>
              <a:rPr lang="en-US" dirty="0"/>
              <a:t>. </a:t>
            </a:r>
            <a:r>
              <a:rPr lang="en-US" dirty="0" smtClean="0"/>
              <a:t>Roma</a:t>
            </a:r>
          </a:p>
          <a:p>
            <a:r>
              <a:rPr lang="en-US" b="1" dirty="0" smtClean="0"/>
              <a:t>14063</a:t>
            </a:r>
            <a:r>
              <a:rPr lang="en-US" b="1" dirty="0"/>
              <a:t> </a:t>
            </a:r>
            <a:r>
              <a:rPr lang="en-US" dirty="0" err="1" smtClean="0"/>
              <a:t>avvio</a:t>
            </a:r>
            <a:r>
              <a:rPr lang="en-US" dirty="0" smtClean="0"/>
              <a:t> </a:t>
            </a:r>
            <a:r>
              <a:rPr lang="en-US" dirty="0"/>
              <a:t>procedure per </a:t>
            </a:r>
            <a:r>
              <a:rPr lang="en-US" dirty="0" err="1"/>
              <a:t>emissione</a:t>
            </a:r>
            <a:r>
              <a:rPr lang="en-US" dirty="0"/>
              <a:t> </a:t>
            </a:r>
            <a:r>
              <a:rPr lang="en-US" dirty="0" err="1"/>
              <a:t>bandi</a:t>
            </a:r>
            <a:r>
              <a:rPr lang="en-US" dirty="0"/>
              <a:t> </a:t>
            </a:r>
            <a:r>
              <a:rPr lang="en-US" dirty="0" err="1"/>
              <a:t>concorso</a:t>
            </a:r>
            <a:r>
              <a:rPr lang="en-US" dirty="0"/>
              <a:t> per </a:t>
            </a:r>
            <a:r>
              <a:rPr lang="en-US" dirty="0" err="1"/>
              <a:t>l'assunzione</a:t>
            </a:r>
            <a:r>
              <a:rPr lang="en-US" dirty="0"/>
              <a:t> a tempo </a:t>
            </a:r>
            <a:r>
              <a:rPr lang="en-US" dirty="0" err="1"/>
              <a:t>indeterminato</a:t>
            </a:r>
            <a:r>
              <a:rPr lang="en-US" dirty="0"/>
              <a:t> di n.73 </a:t>
            </a:r>
            <a:r>
              <a:rPr lang="en-US" dirty="0" err="1"/>
              <a:t>unità</a:t>
            </a:r>
            <a:r>
              <a:rPr lang="en-US" dirty="0"/>
              <a:t> di </a:t>
            </a:r>
            <a:r>
              <a:rPr lang="en-US" dirty="0" err="1"/>
              <a:t>personale</a:t>
            </a:r>
            <a:r>
              <a:rPr lang="en-US" dirty="0"/>
              <a:t> </a:t>
            </a:r>
            <a:r>
              <a:rPr lang="en-US" dirty="0" err="1"/>
              <a:t>Ric</a:t>
            </a:r>
            <a:r>
              <a:rPr lang="en-US" dirty="0"/>
              <a:t>. III lv. (DM 105 del 26 </a:t>
            </a:r>
            <a:r>
              <a:rPr lang="en-US" dirty="0" err="1"/>
              <a:t>feb.</a:t>
            </a:r>
            <a:r>
              <a:rPr lang="en-US" dirty="0"/>
              <a:t> 2016 – GU  27 </a:t>
            </a:r>
            <a:r>
              <a:rPr lang="en-US" dirty="0" err="1"/>
              <a:t>maggio</a:t>
            </a:r>
            <a:r>
              <a:rPr lang="en-US" dirty="0"/>
              <a:t> 2016</a:t>
            </a:r>
            <a:r>
              <a:rPr lang="en-US" dirty="0" smtClean="0"/>
              <a:t>)</a:t>
            </a:r>
          </a:p>
          <a:p>
            <a:r>
              <a:rPr lang="en-US" b="1" dirty="0" smtClean="0"/>
              <a:t>14064</a:t>
            </a:r>
            <a:r>
              <a:rPr lang="en-US" dirty="0" smtClean="0"/>
              <a:t>Variazioni </a:t>
            </a:r>
            <a:r>
              <a:rPr lang="en-US" dirty="0"/>
              <a:t>al </a:t>
            </a:r>
            <a:r>
              <a:rPr lang="en-US" dirty="0" err="1"/>
              <a:t>Bilancio</a:t>
            </a:r>
            <a:r>
              <a:rPr lang="en-US" dirty="0"/>
              <a:t> </a:t>
            </a:r>
            <a:r>
              <a:rPr lang="en-US" dirty="0" smtClean="0"/>
              <a:t>2016</a:t>
            </a:r>
          </a:p>
          <a:p>
            <a:r>
              <a:rPr lang="en-US" b="1" dirty="0" smtClean="0"/>
              <a:t>14065 </a:t>
            </a:r>
            <a:r>
              <a:rPr lang="en-US" dirty="0" err="1" smtClean="0"/>
              <a:t>autorizzazione</a:t>
            </a:r>
            <a:r>
              <a:rPr lang="en-US" dirty="0" smtClean="0"/>
              <a:t> </a:t>
            </a:r>
            <a:r>
              <a:rPr lang="en-US" dirty="0" err="1"/>
              <a:t>pagamento</a:t>
            </a:r>
            <a:r>
              <a:rPr lang="en-US" dirty="0"/>
              <a:t> in </a:t>
            </a:r>
            <a:r>
              <a:rPr lang="en-US" dirty="0" err="1"/>
              <a:t>favore</a:t>
            </a:r>
            <a:r>
              <a:rPr lang="en-US" dirty="0"/>
              <a:t> del </a:t>
            </a:r>
            <a:r>
              <a:rPr lang="en-US" dirty="0" err="1"/>
              <a:t>Consorzio</a:t>
            </a:r>
            <a:r>
              <a:rPr lang="en-US" dirty="0"/>
              <a:t> EGO per </a:t>
            </a:r>
            <a:r>
              <a:rPr lang="en-US" dirty="0" err="1"/>
              <a:t>il</a:t>
            </a:r>
            <a:r>
              <a:rPr lang="en-US" dirty="0"/>
              <a:t> </a:t>
            </a:r>
            <a:r>
              <a:rPr lang="en-US" dirty="0" smtClean="0"/>
              <a:t>2016(I quota) </a:t>
            </a:r>
          </a:p>
          <a:p>
            <a:r>
              <a:rPr lang="en-US" b="1" dirty="0" smtClean="0"/>
              <a:t>14066 </a:t>
            </a:r>
            <a:r>
              <a:rPr lang="en-US" dirty="0" err="1" smtClean="0"/>
              <a:t>autorizzazione</a:t>
            </a:r>
            <a:r>
              <a:rPr lang="en-US" dirty="0" smtClean="0"/>
              <a:t> </a:t>
            </a:r>
            <a:r>
              <a:rPr lang="en-US" dirty="0" err="1"/>
              <a:t>pagamento</a:t>
            </a:r>
            <a:r>
              <a:rPr lang="en-US" dirty="0"/>
              <a:t> in </a:t>
            </a:r>
            <a:r>
              <a:rPr lang="en-US" dirty="0" err="1"/>
              <a:t>favore</a:t>
            </a:r>
            <a:r>
              <a:rPr lang="en-US" dirty="0"/>
              <a:t> del </a:t>
            </a:r>
            <a:r>
              <a:rPr lang="en-US" dirty="0" err="1"/>
              <a:t>Consorzio</a:t>
            </a:r>
            <a:r>
              <a:rPr lang="en-US" dirty="0"/>
              <a:t> RFX per </a:t>
            </a:r>
            <a:r>
              <a:rPr lang="en-US" dirty="0" err="1"/>
              <a:t>il</a:t>
            </a:r>
            <a:r>
              <a:rPr lang="en-US" dirty="0"/>
              <a:t> 2016 (I° quota</a:t>
            </a:r>
            <a:r>
              <a:rPr lang="en-US" dirty="0" smtClean="0"/>
              <a:t>) </a:t>
            </a:r>
            <a:r>
              <a:rPr lang="en-US" b="1" dirty="0" smtClean="0"/>
              <a:t>14067</a:t>
            </a:r>
            <a:r>
              <a:rPr lang="en-US" dirty="0" smtClean="0"/>
              <a:t>approvazione </a:t>
            </a:r>
            <a:r>
              <a:rPr lang="en-US" dirty="0" err="1"/>
              <a:t>nuovo</a:t>
            </a:r>
            <a:r>
              <a:rPr lang="en-US" dirty="0"/>
              <a:t> </a:t>
            </a:r>
            <a:r>
              <a:rPr lang="en-US" dirty="0" err="1"/>
              <a:t>Statuto</a:t>
            </a:r>
            <a:r>
              <a:rPr lang="en-US" dirty="0"/>
              <a:t> </a:t>
            </a:r>
            <a:r>
              <a:rPr lang="en-US" dirty="0" smtClean="0"/>
              <a:t>“</a:t>
            </a:r>
            <a:r>
              <a:rPr lang="en-US" dirty="0" err="1"/>
              <a:t>Consorzio</a:t>
            </a:r>
            <a:r>
              <a:rPr lang="en-US" dirty="0"/>
              <a:t> IRICH (COIRICH) Italian Research Infrastructure  for Cultural Heritage</a:t>
            </a:r>
            <a:r>
              <a:rPr lang="en-US" dirty="0" smtClean="0"/>
              <a:t>”</a:t>
            </a:r>
          </a:p>
          <a:p>
            <a:r>
              <a:rPr lang="en-US" b="1" dirty="0" smtClean="0"/>
              <a:t>14068 </a:t>
            </a:r>
            <a:r>
              <a:rPr lang="en-US" dirty="0" err="1" smtClean="0"/>
              <a:t>adesione</a:t>
            </a:r>
            <a:r>
              <a:rPr lang="en-US" dirty="0" smtClean="0"/>
              <a:t> </a:t>
            </a:r>
            <a:r>
              <a:rPr lang="en-US" dirty="0" err="1"/>
              <a:t>Associazione</a:t>
            </a:r>
            <a:r>
              <a:rPr lang="en-US" dirty="0"/>
              <a:t> “Cluster ALISEI</a:t>
            </a:r>
            <a:r>
              <a:rPr lang="en-US" dirty="0" smtClean="0"/>
              <a:t>”</a:t>
            </a:r>
          </a:p>
          <a:p>
            <a:r>
              <a:rPr lang="en-US" b="1" dirty="0" smtClean="0"/>
              <a:t>14069 </a:t>
            </a:r>
            <a:r>
              <a:rPr lang="en-US" dirty="0" err="1" smtClean="0"/>
              <a:t>approvazione</a:t>
            </a:r>
            <a:r>
              <a:rPr lang="en-US" dirty="0" smtClean="0"/>
              <a:t> </a:t>
            </a:r>
            <a:r>
              <a:rPr lang="en-US" dirty="0" err="1"/>
              <a:t>Accordo</a:t>
            </a:r>
            <a:r>
              <a:rPr lang="en-US" dirty="0"/>
              <a:t> </a:t>
            </a:r>
            <a:r>
              <a:rPr lang="en-US" dirty="0" err="1"/>
              <a:t>Quadro</a:t>
            </a:r>
            <a:r>
              <a:rPr lang="en-US" dirty="0"/>
              <a:t> </a:t>
            </a:r>
            <a:r>
              <a:rPr lang="en-US" dirty="0" err="1"/>
              <a:t>tra</a:t>
            </a:r>
            <a:r>
              <a:rPr lang="en-US" dirty="0"/>
              <a:t> INFN e </a:t>
            </a:r>
            <a:r>
              <a:rPr lang="en-US" dirty="0" err="1"/>
              <a:t>Istituto</a:t>
            </a:r>
            <a:r>
              <a:rPr lang="en-US" dirty="0"/>
              <a:t> </a:t>
            </a:r>
            <a:r>
              <a:rPr lang="en-US" dirty="0" err="1"/>
              <a:t>Superiore</a:t>
            </a:r>
            <a:r>
              <a:rPr lang="en-US" dirty="0"/>
              <a:t> di </a:t>
            </a:r>
            <a:r>
              <a:rPr lang="en-US" dirty="0" err="1"/>
              <a:t>Sanità</a:t>
            </a:r>
            <a:r>
              <a:rPr lang="en-US" dirty="0"/>
              <a:t> </a:t>
            </a:r>
            <a:endParaRPr lang="en-US" dirty="0" smtClean="0"/>
          </a:p>
          <a:p>
            <a:r>
              <a:rPr lang="en-US" b="1" dirty="0" smtClean="0"/>
              <a:t>14070</a:t>
            </a:r>
            <a:r>
              <a:rPr lang="en-US" dirty="0" smtClean="0"/>
              <a:t>approvazione </a:t>
            </a:r>
            <a:r>
              <a:rPr lang="en-US" dirty="0" err="1"/>
              <a:t>convenzione</a:t>
            </a:r>
            <a:r>
              <a:rPr lang="en-US" dirty="0"/>
              <a:t> </a:t>
            </a:r>
            <a:r>
              <a:rPr lang="en-US" dirty="0" err="1"/>
              <a:t>tra</a:t>
            </a:r>
            <a:r>
              <a:rPr lang="en-US" dirty="0"/>
              <a:t> INFN e </a:t>
            </a:r>
            <a:r>
              <a:rPr lang="en-US" dirty="0" err="1"/>
              <a:t>Università</a:t>
            </a:r>
            <a:r>
              <a:rPr lang="en-US" dirty="0"/>
              <a:t> </a:t>
            </a:r>
            <a:r>
              <a:rPr lang="en-US" dirty="0" err="1"/>
              <a:t>degli</a:t>
            </a:r>
            <a:r>
              <a:rPr lang="en-US" dirty="0"/>
              <a:t> </a:t>
            </a:r>
            <a:r>
              <a:rPr lang="en-US" dirty="0" err="1"/>
              <a:t>Studi</a:t>
            </a:r>
            <a:r>
              <a:rPr lang="en-US" dirty="0"/>
              <a:t> di Parma per </a:t>
            </a:r>
            <a:r>
              <a:rPr lang="en-US" dirty="0" err="1"/>
              <a:t>attivazione</a:t>
            </a:r>
            <a:r>
              <a:rPr lang="en-US" dirty="0"/>
              <a:t> di un </a:t>
            </a:r>
            <a:r>
              <a:rPr lang="en-US" dirty="0" err="1"/>
              <a:t>posto</a:t>
            </a:r>
            <a:r>
              <a:rPr lang="en-US" dirty="0"/>
              <a:t> di </a:t>
            </a:r>
            <a:r>
              <a:rPr lang="en-US" dirty="0" err="1"/>
              <a:t>professore</a:t>
            </a:r>
            <a:r>
              <a:rPr lang="en-US" dirty="0"/>
              <a:t> </a:t>
            </a:r>
            <a:r>
              <a:rPr lang="en-US" dirty="0" err="1"/>
              <a:t>straordinario</a:t>
            </a:r>
            <a:r>
              <a:rPr lang="en-US" dirty="0"/>
              <a:t> a tempo </a:t>
            </a:r>
            <a:r>
              <a:rPr lang="en-US" dirty="0" err="1"/>
              <a:t>determinato</a:t>
            </a:r>
            <a:r>
              <a:rPr lang="en-US" dirty="0"/>
              <a:t> FIS/02 </a:t>
            </a:r>
            <a:r>
              <a:rPr lang="en-US" dirty="0" err="1"/>
              <a:t>Fisica</a:t>
            </a:r>
            <a:r>
              <a:rPr lang="en-US" dirty="0"/>
              <a:t> </a:t>
            </a:r>
            <a:r>
              <a:rPr lang="en-US" dirty="0" err="1"/>
              <a:t>Teorica</a:t>
            </a:r>
            <a:r>
              <a:rPr lang="en-US" dirty="0"/>
              <a:t>” (M. </a:t>
            </a:r>
            <a:r>
              <a:rPr lang="en-US" dirty="0" err="1"/>
              <a:t>Pietroni</a:t>
            </a:r>
            <a:r>
              <a:rPr lang="en-US" dirty="0" smtClean="0"/>
              <a:t>)</a:t>
            </a:r>
          </a:p>
          <a:p>
            <a:r>
              <a:rPr lang="en-US" b="1" dirty="0" smtClean="0"/>
              <a:t>14071</a:t>
            </a:r>
            <a:r>
              <a:rPr lang="en-US" dirty="0" smtClean="0"/>
              <a:t>ratifica </a:t>
            </a:r>
            <a:r>
              <a:rPr lang="en-US" dirty="0" err="1"/>
              <a:t>delibera</a:t>
            </a:r>
            <a:r>
              <a:rPr lang="en-US" dirty="0"/>
              <a:t> GE n. 11042bis del 18 </a:t>
            </a:r>
            <a:r>
              <a:rPr lang="en-US" dirty="0" err="1"/>
              <a:t>maggio</a:t>
            </a:r>
            <a:r>
              <a:rPr lang="en-US" dirty="0"/>
              <a:t> 2016:approvazione “Memorandum of Understanding between INFN and IHEP - 2016</a:t>
            </a:r>
            <a:r>
              <a:rPr lang="en-US" dirty="0" smtClean="0"/>
              <a:t>”</a:t>
            </a:r>
          </a:p>
          <a:p>
            <a:r>
              <a:rPr lang="en-US" b="1" dirty="0" smtClean="0"/>
              <a:t>14072</a:t>
            </a:r>
            <a:r>
              <a:rPr lang="en-US" dirty="0" smtClean="0"/>
              <a:t>approvazione The </a:t>
            </a:r>
            <a:r>
              <a:rPr lang="en-US" dirty="0"/>
              <a:t>Upgrade of the </a:t>
            </a:r>
            <a:r>
              <a:rPr lang="en-US" dirty="0" err="1"/>
              <a:t>LHCb</a:t>
            </a:r>
            <a:r>
              <a:rPr lang="en-US" dirty="0"/>
              <a:t> detector: Sub-Detector Systems” </a:t>
            </a:r>
            <a:r>
              <a:rPr lang="en-US" dirty="0" err="1"/>
              <a:t>tra</a:t>
            </a:r>
            <a:r>
              <a:rPr lang="en-US" dirty="0"/>
              <a:t> CERN e INFN </a:t>
            </a:r>
            <a:endParaRPr lang="en-US" dirty="0" smtClean="0"/>
          </a:p>
          <a:p>
            <a:r>
              <a:rPr lang="en-US" b="1" dirty="0" smtClean="0"/>
              <a:t>14073</a:t>
            </a:r>
            <a:r>
              <a:rPr lang="en-US" dirty="0" smtClean="0"/>
              <a:t>approvazione </a:t>
            </a:r>
            <a:r>
              <a:rPr lang="en-US" dirty="0"/>
              <a:t>schema di “CERN </a:t>
            </a:r>
            <a:r>
              <a:rPr lang="en-US" dirty="0" err="1"/>
              <a:t>Openlab</a:t>
            </a:r>
            <a:r>
              <a:rPr lang="en-US" dirty="0"/>
              <a:t> V Framework </a:t>
            </a:r>
            <a:r>
              <a:rPr lang="en-US" dirty="0" err="1" smtClean="0"/>
              <a:t>Agr.t</a:t>
            </a:r>
            <a:r>
              <a:rPr lang="en-US" dirty="0" smtClean="0"/>
              <a:t> </a:t>
            </a:r>
            <a:r>
              <a:rPr lang="en-US" dirty="0"/>
              <a:t>between CERN and INFN</a:t>
            </a:r>
            <a:r>
              <a:rPr lang="en-US" dirty="0" smtClean="0"/>
              <a:t>”</a:t>
            </a:r>
          </a:p>
          <a:p>
            <a:r>
              <a:rPr lang="en-US" b="1" dirty="0" smtClean="0"/>
              <a:t>14074</a:t>
            </a:r>
            <a:r>
              <a:rPr lang="en-US" dirty="0" smtClean="0"/>
              <a:t>approvazione </a:t>
            </a:r>
            <a:r>
              <a:rPr lang="en-US" dirty="0"/>
              <a:t>“Technical Assistance </a:t>
            </a:r>
            <a:r>
              <a:rPr lang="en-US" dirty="0" err="1" smtClean="0"/>
              <a:t>Agr.per</a:t>
            </a:r>
            <a:r>
              <a:rPr lang="en-US" dirty="0" smtClean="0"/>
              <a:t> EUCLID</a:t>
            </a:r>
          </a:p>
          <a:p>
            <a:r>
              <a:rPr lang="en-US" dirty="0"/>
              <a:t> </a:t>
            </a:r>
            <a:r>
              <a:rPr lang="en-US" b="1" dirty="0" smtClean="0"/>
              <a:t>14075 </a:t>
            </a:r>
            <a:r>
              <a:rPr lang="en-US" b="1" dirty="0" err="1" smtClean="0"/>
              <a:t>agreem</a:t>
            </a:r>
            <a:r>
              <a:rPr lang="en-US" b="1" dirty="0" smtClean="0"/>
              <a:t>. </a:t>
            </a:r>
            <a:r>
              <a:rPr lang="en-US" dirty="0" smtClean="0"/>
              <a:t>National </a:t>
            </a:r>
            <a:r>
              <a:rPr lang="en-US" dirty="0"/>
              <a:t>Research Centre-</a:t>
            </a:r>
            <a:r>
              <a:rPr lang="en-US" dirty="0" err="1"/>
              <a:t>Kurchatov</a:t>
            </a:r>
            <a:r>
              <a:rPr lang="en-US" dirty="0"/>
              <a:t> Institute and INFN on the cooperation in the field of Accelerator Physics and </a:t>
            </a:r>
            <a:r>
              <a:rPr lang="en-US" dirty="0" smtClean="0"/>
              <a:t>Technologies</a:t>
            </a:r>
          </a:p>
          <a:p>
            <a:r>
              <a:rPr lang="en-US" b="1" dirty="0" smtClean="0"/>
              <a:t>14076</a:t>
            </a:r>
            <a:r>
              <a:rPr lang="en-US" dirty="0" smtClean="0"/>
              <a:t>costituzione </a:t>
            </a:r>
            <a:r>
              <a:rPr lang="en-US" dirty="0" err="1"/>
              <a:t>Fondo</a:t>
            </a:r>
            <a:r>
              <a:rPr lang="en-US" dirty="0"/>
              <a:t> per </a:t>
            </a:r>
            <a:r>
              <a:rPr lang="en-US" dirty="0" err="1"/>
              <a:t>il</a:t>
            </a:r>
            <a:r>
              <a:rPr lang="en-US" dirty="0"/>
              <a:t> </a:t>
            </a:r>
            <a:r>
              <a:rPr lang="en-US" dirty="0" err="1"/>
              <a:t>trattamento</a:t>
            </a:r>
            <a:r>
              <a:rPr lang="en-US" dirty="0"/>
              <a:t> </a:t>
            </a:r>
            <a:r>
              <a:rPr lang="en-US" dirty="0" err="1"/>
              <a:t>accessorio</a:t>
            </a:r>
            <a:r>
              <a:rPr lang="en-US" dirty="0"/>
              <a:t> del </a:t>
            </a:r>
            <a:r>
              <a:rPr lang="en-US" dirty="0" err="1"/>
              <a:t>personale</a:t>
            </a:r>
            <a:r>
              <a:rPr lang="en-US" dirty="0"/>
              <a:t> </a:t>
            </a:r>
            <a:r>
              <a:rPr lang="en-US" dirty="0" err="1"/>
              <a:t>dei</a:t>
            </a:r>
            <a:r>
              <a:rPr lang="en-US" dirty="0"/>
              <a:t> </a:t>
            </a:r>
            <a:r>
              <a:rPr lang="en-US" dirty="0" err="1"/>
              <a:t>livelli</a:t>
            </a:r>
            <a:r>
              <a:rPr lang="en-US" dirty="0"/>
              <a:t> IV – VIII </a:t>
            </a:r>
            <a:r>
              <a:rPr lang="en-US" dirty="0" smtClean="0"/>
              <a:t>2015 </a:t>
            </a:r>
            <a:r>
              <a:rPr lang="en-US" b="1" dirty="0" smtClean="0"/>
              <a:t>14077 </a:t>
            </a:r>
            <a:r>
              <a:rPr lang="en-US" dirty="0" err="1" smtClean="0"/>
              <a:t>trasferimento</a:t>
            </a:r>
            <a:r>
              <a:rPr lang="en-US" dirty="0" smtClean="0"/>
              <a:t> </a:t>
            </a:r>
            <a:r>
              <a:rPr lang="en-US" dirty="0" err="1"/>
              <a:t>d’ufficio</a:t>
            </a:r>
            <a:r>
              <a:rPr lang="en-US" dirty="0"/>
              <a:t> del Sig. M. </a:t>
            </a:r>
            <a:r>
              <a:rPr lang="en-US" dirty="0" err="1"/>
              <a:t>Lobello</a:t>
            </a:r>
            <a:r>
              <a:rPr lang="en-US" dirty="0"/>
              <a:t> </a:t>
            </a:r>
            <a:r>
              <a:rPr lang="en-US" dirty="0" err="1"/>
              <a:t>della</a:t>
            </a:r>
            <a:r>
              <a:rPr lang="en-US" dirty="0"/>
              <a:t> </a:t>
            </a:r>
            <a:r>
              <a:rPr lang="en-US" dirty="0" err="1"/>
              <a:t>Sez</a:t>
            </a:r>
            <a:r>
              <a:rPr lang="en-US" dirty="0"/>
              <a:t>. Roma </a:t>
            </a:r>
            <a:r>
              <a:rPr lang="en-US" dirty="0" err="1"/>
              <a:t>Tre</a:t>
            </a:r>
            <a:r>
              <a:rPr lang="en-US" dirty="0"/>
              <a:t> </a:t>
            </a:r>
            <a:r>
              <a:rPr lang="en-US" dirty="0" err="1"/>
              <a:t>presso</a:t>
            </a:r>
            <a:r>
              <a:rPr lang="en-US" dirty="0"/>
              <a:t> </a:t>
            </a:r>
            <a:r>
              <a:rPr lang="en-US" dirty="0" err="1"/>
              <a:t>i</a:t>
            </a:r>
            <a:r>
              <a:rPr lang="en-US" dirty="0"/>
              <a:t> </a:t>
            </a:r>
            <a:r>
              <a:rPr lang="en-US" dirty="0" smtClean="0"/>
              <a:t>LNF</a:t>
            </a:r>
          </a:p>
          <a:p>
            <a:r>
              <a:rPr lang="en-US" b="1" dirty="0" smtClean="0"/>
              <a:t>14078</a:t>
            </a:r>
            <a:r>
              <a:rPr lang="en-US" dirty="0" smtClean="0"/>
              <a:t>trasferimento </a:t>
            </a:r>
            <a:r>
              <a:rPr lang="en-US" dirty="0" err="1"/>
              <a:t>d’ufficio</a:t>
            </a:r>
            <a:r>
              <a:rPr lang="en-US" dirty="0"/>
              <a:t> del Sig. D. </a:t>
            </a:r>
            <a:r>
              <a:rPr lang="en-US" dirty="0" err="1"/>
              <a:t>Riondino</a:t>
            </a:r>
            <a:r>
              <a:rPr lang="en-US" dirty="0"/>
              <a:t> </a:t>
            </a:r>
            <a:r>
              <a:rPr lang="en-US" dirty="0" err="1"/>
              <a:t>dei</a:t>
            </a:r>
            <a:r>
              <a:rPr lang="en-US" dirty="0"/>
              <a:t> LNF </a:t>
            </a:r>
            <a:r>
              <a:rPr lang="en-US" dirty="0" err="1"/>
              <a:t>presso</a:t>
            </a:r>
            <a:r>
              <a:rPr lang="en-US" dirty="0"/>
              <a:t> la </a:t>
            </a:r>
            <a:r>
              <a:rPr lang="en-US" dirty="0" err="1"/>
              <a:t>Sez</a:t>
            </a:r>
            <a:r>
              <a:rPr lang="en-US" dirty="0"/>
              <a:t>. Roma </a:t>
            </a:r>
            <a:r>
              <a:rPr lang="en-US" dirty="0" err="1" smtClean="0"/>
              <a:t>Tre</a:t>
            </a:r>
            <a:endParaRPr lang="en-US" dirty="0" smtClean="0"/>
          </a:p>
          <a:p>
            <a:r>
              <a:rPr lang="en-US" b="1" dirty="0" smtClean="0"/>
              <a:t>14079</a:t>
            </a:r>
            <a:r>
              <a:rPr lang="en-US" dirty="0" smtClean="0"/>
              <a:t>emissione </a:t>
            </a:r>
            <a:r>
              <a:rPr lang="en-US" dirty="0" err="1"/>
              <a:t>bandi</a:t>
            </a:r>
            <a:r>
              <a:rPr lang="en-US" dirty="0"/>
              <a:t> </a:t>
            </a:r>
            <a:r>
              <a:rPr lang="en-US" dirty="0" err="1" smtClean="0"/>
              <a:t>categorie</a:t>
            </a:r>
            <a:r>
              <a:rPr lang="en-US" dirty="0" smtClean="0"/>
              <a:t> </a:t>
            </a:r>
            <a:r>
              <a:rPr lang="en-US" dirty="0" err="1"/>
              <a:t>protette</a:t>
            </a:r>
            <a:r>
              <a:rPr lang="en-US" dirty="0"/>
              <a:t> di cui </a:t>
            </a:r>
            <a:r>
              <a:rPr lang="en-US" dirty="0" err="1"/>
              <a:t>agli</a:t>
            </a:r>
            <a:r>
              <a:rPr lang="en-US" dirty="0"/>
              <a:t> </a:t>
            </a:r>
            <a:r>
              <a:rPr lang="en-US" dirty="0" err="1"/>
              <a:t>artt</a:t>
            </a:r>
            <a:r>
              <a:rPr lang="en-US" dirty="0"/>
              <a:t>. 1 e 18 L.68/99 per </a:t>
            </a:r>
            <a:r>
              <a:rPr lang="en-US" dirty="0" err="1"/>
              <a:t>assunzione</a:t>
            </a:r>
            <a:r>
              <a:rPr lang="en-US" dirty="0"/>
              <a:t> a tempo </a:t>
            </a:r>
            <a:r>
              <a:rPr lang="en-US" dirty="0" err="1"/>
              <a:t>indeterminato</a:t>
            </a:r>
            <a:r>
              <a:rPr lang="en-US" dirty="0"/>
              <a:t> di un Op. Tec. VIII liv., </a:t>
            </a:r>
            <a:r>
              <a:rPr lang="en-US" dirty="0" err="1"/>
              <a:t>Sez</a:t>
            </a:r>
            <a:r>
              <a:rPr lang="en-US" dirty="0"/>
              <a:t>. </a:t>
            </a:r>
            <a:r>
              <a:rPr lang="en-US" dirty="0" smtClean="0"/>
              <a:t>Bologna</a:t>
            </a:r>
          </a:p>
          <a:p>
            <a:r>
              <a:rPr lang="en-US" b="1" dirty="0" smtClean="0"/>
              <a:t>14080</a:t>
            </a:r>
            <a:r>
              <a:rPr lang="en-US" dirty="0" smtClean="0"/>
              <a:t>emissione </a:t>
            </a:r>
            <a:r>
              <a:rPr lang="en-US" dirty="0" err="1"/>
              <a:t>bandi</a:t>
            </a:r>
            <a:r>
              <a:rPr lang="en-US" dirty="0"/>
              <a:t> </a:t>
            </a:r>
            <a:r>
              <a:rPr lang="en-US" dirty="0" err="1"/>
              <a:t>concorso</a:t>
            </a:r>
            <a:r>
              <a:rPr lang="en-US" dirty="0"/>
              <a:t> per </a:t>
            </a:r>
            <a:r>
              <a:rPr lang="en-US" dirty="0" err="1"/>
              <a:t>assegnazione</a:t>
            </a:r>
            <a:r>
              <a:rPr lang="en-US" dirty="0"/>
              <a:t> </a:t>
            </a:r>
            <a:r>
              <a:rPr lang="en-US" dirty="0" err="1"/>
              <a:t>borse</a:t>
            </a:r>
            <a:r>
              <a:rPr lang="en-US" dirty="0"/>
              <a:t> di studio, </a:t>
            </a:r>
            <a:r>
              <a:rPr lang="en-US" dirty="0" err="1"/>
              <a:t>Sezz</a:t>
            </a:r>
            <a:r>
              <a:rPr lang="en-US" dirty="0"/>
              <a:t>. Milano, Napoli, </a:t>
            </a:r>
            <a:r>
              <a:rPr lang="en-US" dirty="0" smtClean="0"/>
              <a:t>LNS</a:t>
            </a:r>
            <a:endParaRPr lang="en-US" dirty="0" smtClean="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15</a:t>
            </a:fld>
            <a:endParaRPr lang="en-US"/>
          </a:p>
        </p:txBody>
      </p:sp>
    </p:spTree>
    <p:extLst>
      <p:ext uri="{BB962C8B-B14F-4D97-AF65-F5344CB8AC3E}">
        <p14:creationId xmlns:p14="http://schemas.microsoft.com/office/powerpoint/2010/main" val="4924413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Direttivo</a:t>
            </a:r>
            <a:r>
              <a:rPr lang="en-US" dirty="0"/>
              <a:t> </a:t>
            </a:r>
            <a:r>
              <a:rPr lang="en-US" dirty="0" smtClean="0"/>
              <a:t>1 </a:t>
            </a:r>
            <a:r>
              <a:rPr lang="en-US" dirty="0" err="1" smtClean="0"/>
              <a:t>Giugno</a:t>
            </a:r>
            <a:r>
              <a:rPr lang="en-US" dirty="0" smtClean="0"/>
              <a:t> 2016</a:t>
            </a:r>
            <a:endParaRPr lang="en-US" dirty="0"/>
          </a:p>
        </p:txBody>
      </p:sp>
      <p:sp>
        <p:nvSpPr>
          <p:cNvPr id="3" name="Content Placeholder 2"/>
          <p:cNvSpPr>
            <a:spLocks noGrp="1"/>
          </p:cNvSpPr>
          <p:nvPr>
            <p:ph idx="1"/>
          </p:nvPr>
        </p:nvSpPr>
        <p:spPr>
          <a:xfrm>
            <a:off x="457200" y="924747"/>
            <a:ext cx="8229600" cy="5552253"/>
          </a:xfrm>
        </p:spPr>
        <p:txBody>
          <a:bodyPr>
            <a:normAutofit fontScale="62500" lnSpcReduction="20000"/>
          </a:bodyPr>
          <a:lstStyle/>
          <a:p>
            <a:r>
              <a:rPr lang="en-US" b="1" dirty="0" smtClean="0"/>
              <a:t>14081</a:t>
            </a:r>
            <a:r>
              <a:rPr lang="en-US" dirty="0" smtClean="0"/>
              <a:t>emissione </a:t>
            </a:r>
            <a:r>
              <a:rPr lang="en-US" dirty="0" err="1"/>
              <a:t>bando</a:t>
            </a:r>
            <a:r>
              <a:rPr lang="en-US" dirty="0"/>
              <a:t> </a:t>
            </a:r>
            <a:r>
              <a:rPr lang="en-US" dirty="0" err="1"/>
              <a:t>concorso</a:t>
            </a:r>
            <a:r>
              <a:rPr lang="en-US" dirty="0"/>
              <a:t> per </a:t>
            </a:r>
            <a:r>
              <a:rPr lang="en-US" dirty="0" err="1"/>
              <a:t>assegnazione</a:t>
            </a:r>
            <a:r>
              <a:rPr lang="en-US" dirty="0"/>
              <a:t> n. 16 </a:t>
            </a:r>
            <a:r>
              <a:rPr lang="en-US" dirty="0" err="1"/>
              <a:t>borse</a:t>
            </a:r>
            <a:r>
              <a:rPr lang="en-US" dirty="0"/>
              <a:t> di studio per </a:t>
            </a:r>
            <a:r>
              <a:rPr lang="en-US" dirty="0" err="1"/>
              <a:t>laureandi</a:t>
            </a:r>
            <a:r>
              <a:rPr lang="en-US" dirty="0"/>
              <a:t> e </a:t>
            </a:r>
            <a:r>
              <a:rPr lang="en-US" dirty="0" err="1"/>
              <a:t>neolaureati</a:t>
            </a:r>
            <a:r>
              <a:rPr lang="en-US" dirty="0"/>
              <a:t> </a:t>
            </a:r>
            <a:r>
              <a:rPr lang="en-US" dirty="0" err="1"/>
              <a:t>nell’ambito</a:t>
            </a:r>
            <a:r>
              <a:rPr lang="en-US" dirty="0"/>
              <a:t> del </a:t>
            </a:r>
            <a:r>
              <a:rPr lang="en-US" dirty="0" err="1"/>
              <a:t>progetto</a:t>
            </a:r>
            <a:r>
              <a:rPr lang="en-US" dirty="0"/>
              <a:t> </a:t>
            </a:r>
            <a:r>
              <a:rPr lang="en-US" dirty="0" err="1"/>
              <a:t>formativo</a:t>
            </a:r>
            <a:r>
              <a:rPr lang="en-US" dirty="0"/>
              <a:t> “La </a:t>
            </a:r>
            <a:r>
              <a:rPr lang="en-US" dirty="0" err="1"/>
              <a:t>fisica</a:t>
            </a:r>
            <a:r>
              <a:rPr lang="en-US" dirty="0"/>
              <a:t> </a:t>
            </a:r>
            <a:r>
              <a:rPr lang="en-US" dirty="0" err="1"/>
              <a:t>delle</a:t>
            </a:r>
            <a:r>
              <a:rPr lang="en-US" dirty="0"/>
              <a:t> </a:t>
            </a:r>
            <a:r>
              <a:rPr lang="en-US" dirty="0" err="1"/>
              <a:t>Particelle</a:t>
            </a:r>
            <a:r>
              <a:rPr lang="en-US" dirty="0"/>
              <a:t> per </a:t>
            </a:r>
            <a:r>
              <a:rPr lang="en-US" dirty="0" err="1"/>
              <a:t>esplorare</a:t>
            </a:r>
            <a:r>
              <a:rPr lang="en-US" dirty="0"/>
              <a:t> </a:t>
            </a:r>
            <a:r>
              <a:rPr lang="en-US" dirty="0" err="1"/>
              <a:t>l’Universo</a:t>
            </a:r>
            <a:r>
              <a:rPr lang="en-US" dirty="0"/>
              <a:t>” </a:t>
            </a:r>
            <a:r>
              <a:rPr lang="en-US" dirty="0" err="1"/>
              <a:t>promosso</a:t>
            </a:r>
            <a:r>
              <a:rPr lang="en-US" dirty="0"/>
              <a:t> </a:t>
            </a:r>
            <a:r>
              <a:rPr lang="en-US" dirty="0" err="1"/>
              <a:t>dalla</a:t>
            </a:r>
            <a:r>
              <a:rPr lang="en-US" dirty="0"/>
              <a:t> </a:t>
            </a:r>
            <a:r>
              <a:rPr lang="en-US" dirty="0" smtClean="0"/>
              <a:t>CSN1 </a:t>
            </a:r>
          </a:p>
          <a:p>
            <a:r>
              <a:rPr lang="en-US" b="1" dirty="0" smtClean="0"/>
              <a:t>14082</a:t>
            </a:r>
            <a:r>
              <a:rPr lang="en-US" dirty="0" smtClean="0"/>
              <a:t>trasferimento </a:t>
            </a:r>
            <a:r>
              <a:rPr lang="en-US" dirty="0" err="1"/>
              <a:t>spese</a:t>
            </a:r>
            <a:r>
              <a:rPr lang="en-US" dirty="0"/>
              <a:t> </a:t>
            </a:r>
            <a:r>
              <a:rPr lang="en-US" dirty="0" err="1"/>
              <a:t>personale</a:t>
            </a:r>
            <a:r>
              <a:rPr lang="en-US" dirty="0"/>
              <a:t> ex art. 15 sui </a:t>
            </a:r>
            <a:r>
              <a:rPr lang="en-US" dirty="0" err="1"/>
              <a:t>fondi</a:t>
            </a:r>
            <a:r>
              <a:rPr lang="en-US" dirty="0"/>
              <a:t> di </a:t>
            </a:r>
            <a:r>
              <a:rPr lang="en-US" dirty="0" err="1"/>
              <a:t>finanziamento</a:t>
            </a:r>
            <a:r>
              <a:rPr lang="en-US" dirty="0"/>
              <a:t> </a:t>
            </a:r>
            <a:r>
              <a:rPr lang="en-US" dirty="0" err="1"/>
              <a:t>dell’Istituto</a:t>
            </a:r>
            <a:r>
              <a:rPr lang="en-US" dirty="0"/>
              <a:t> </a:t>
            </a:r>
            <a:r>
              <a:rPr lang="en-US" dirty="0" err="1"/>
              <a:t>dell’anno</a:t>
            </a:r>
            <a:r>
              <a:rPr lang="en-US" dirty="0"/>
              <a:t> </a:t>
            </a:r>
            <a:r>
              <a:rPr lang="en-US" dirty="0" smtClean="0"/>
              <a:t>2016</a:t>
            </a:r>
          </a:p>
          <a:p>
            <a:r>
              <a:rPr lang="en-US" b="1" dirty="0" smtClean="0"/>
              <a:t>14083</a:t>
            </a:r>
            <a:r>
              <a:rPr lang="en-US" dirty="0" smtClean="0"/>
              <a:t>assegnazione </a:t>
            </a:r>
            <a:r>
              <a:rPr lang="en-US" dirty="0" err="1"/>
              <a:t>contratti</a:t>
            </a:r>
            <a:r>
              <a:rPr lang="en-US" dirty="0"/>
              <a:t> ex art. </a:t>
            </a:r>
            <a:r>
              <a:rPr lang="en-US" dirty="0" smtClean="0"/>
              <a:t>2222</a:t>
            </a:r>
          </a:p>
          <a:p>
            <a:r>
              <a:rPr lang="en-US" b="1" dirty="0" smtClean="0"/>
              <a:t>14084</a:t>
            </a:r>
            <a:r>
              <a:rPr lang="en-US" dirty="0" smtClean="0"/>
              <a:t>ratifica </a:t>
            </a:r>
            <a:r>
              <a:rPr lang="en-US" dirty="0" err="1"/>
              <a:t>delibera</a:t>
            </a:r>
            <a:r>
              <a:rPr lang="en-US" dirty="0"/>
              <a:t> n. 11063 </a:t>
            </a:r>
            <a:r>
              <a:rPr lang="en-US" dirty="0" err="1"/>
              <a:t>della</a:t>
            </a:r>
            <a:r>
              <a:rPr lang="en-US" dirty="0"/>
              <a:t> GE del 26 </a:t>
            </a:r>
            <a:r>
              <a:rPr lang="en-US" dirty="0" err="1"/>
              <a:t>maggio</a:t>
            </a:r>
            <a:r>
              <a:rPr lang="en-US" dirty="0"/>
              <a:t> 2016: </a:t>
            </a:r>
            <a:r>
              <a:rPr lang="en-US" dirty="0" err="1"/>
              <a:t>proposta</a:t>
            </a:r>
            <a:r>
              <a:rPr lang="en-US" dirty="0"/>
              <a:t> candidature di </a:t>
            </a:r>
            <a:r>
              <a:rPr lang="en-US" dirty="0" err="1"/>
              <a:t>personale</a:t>
            </a:r>
            <a:r>
              <a:rPr lang="en-US" dirty="0"/>
              <a:t> da </a:t>
            </a:r>
            <a:r>
              <a:rPr lang="en-US" dirty="0" err="1"/>
              <a:t>assumere</a:t>
            </a:r>
            <a:r>
              <a:rPr lang="en-US" dirty="0"/>
              <a:t> con </a:t>
            </a:r>
            <a:r>
              <a:rPr lang="en-US" dirty="0" err="1"/>
              <a:t>contratto</a:t>
            </a:r>
            <a:r>
              <a:rPr lang="en-US" dirty="0"/>
              <a:t> a tempo </a:t>
            </a:r>
            <a:r>
              <a:rPr lang="en-US" dirty="0" err="1"/>
              <a:t>indeterminato</a:t>
            </a:r>
            <a:r>
              <a:rPr lang="en-US" dirty="0"/>
              <a:t> </a:t>
            </a:r>
            <a:r>
              <a:rPr lang="en-US" dirty="0" err="1"/>
              <a:t>ai</a:t>
            </a:r>
            <a:r>
              <a:rPr lang="en-US" dirty="0"/>
              <a:t> </a:t>
            </a:r>
            <a:r>
              <a:rPr lang="en-US" dirty="0" err="1"/>
              <a:t>sensi</a:t>
            </a:r>
            <a:r>
              <a:rPr lang="en-US" dirty="0"/>
              <a:t> dell’art.13 del </a:t>
            </a:r>
            <a:r>
              <a:rPr lang="en-US" dirty="0" err="1"/>
              <a:t>D.lgs</a:t>
            </a:r>
            <a:r>
              <a:rPr lang="en-US" dirty="0"/>
              <a:t> n. 213/2009 per </a:t>
            </a:r>
            <a:r>
              <a:rPr lang="en-US" dirty="0" err="1"/>
              <a:t>concorrere</a:t>
            </a:r>
            <a:r>
              <a:rPr lang="en-US" dirty="0"/>
              <a:t> </a:t>
            </a:r>
            <a:r>
              <a:rPr lang="en-US" dirty="0" err="1"/>
              <a:t>alla</a:t>
            </a:r>
            <a:r>
              <a:rPr lang="en-US" dirty="0"/>
              <a:t> </a:t>
            </a:r>
            <a:r>
              <a:rPr lang="en-US" dirty="0" err="1"/>
              <a:t>destinazione</a:t>
            </a:r>
            <a:r>
              <a:rPr lang="en-US" dirty="0"/>
              <a:t> di parte </a:t>
            </a:r>
            <a:r>
              <a:rPr lang="en-US" dirty="0" err="1"/>
              <a:t>dello</a:t>
            </a:r>
            <a:r>
              <a:rPr lang="en-US" dirty="0"/>
              <a:t> </a:t>
            </a:r>
            <a:r>
              <a:rPr lang="en-US" dirty="0" err="1"/>
              <a:t>stanziamento</a:t>
            </a:r>
            <a:r>
              <a:rPr lang="en-US" dirty="0"/>
              <a:t> di cui all’art.1 del DM n.305/</a:t>
            </a:r>
            <a:r>
              <a:rPr lang="en-US" dirty="0" smtClean="0"/>
              <a:t>2016</a:t>
            </a:r>
          </a:p>
          <a:p>
            <a:r>
              <a:rPr lang="en-US" b="1" dirty="0" smtClean="0"/>
              <a:t>14085</a:t>
            </a:r>
            <a:r>
              <a:rPr lang="en-US" dirty="0" smtClean="0"/>
              <a:t>variazioni </a:t>
            </a:r>
            <a:r>
              <a:rPr lang="en-US" dirty="0"/>
              <a:t>al </a:t>
            </a:r>
            <a:r>
              <a:rPr lang="en-US" dirty="0" err="1"/>
              <a:t>Bilancio</a:t>
            </a:r>
            <a:r>
              <a:rPr lang="en-US" dirty="0"/>
              <a:t> 2016 </a:t>
            </a:r>
            <a:r>
              <a:rPr lang="en-US" i="1" dirty="0"/>
              <a:t>(</a:t>
            </a:r>
            <a:r>
              <a:rPr lang="en-US" i="1" dirty="0" err="1"/>
              <a:t>assegnazione</a:t>
            </a:r>
            <a:r>
              <a:rPr lang="en-US" i="1" dirty="0"/>
              <a:t> </a:t>
            </a:r>
            <a:r>
              <a:rPr lang="en-US" i="1" dirty="0" err="1"/>
              <a:t>Avanzo</a:t>
            </a:r>
            <a:r>
              <a:rPr lang="en-US" i="1" dirty="0"/>
              <a:t> 2015)</a:t>
            </a:r>
            <a:r>
              <a:rPr lang="en-US" dirty="0"/>
              <a:t> </a:t>
            </a:r>
            <a:endParaRPr lang="en-US" dirty="0" smtClean="0"/>
          </a:p>
          <a:p>
            <a:r>
              <a:rPr lang="en-US" b="1" dirty="0" smtClean="0"/>
              <a:t>14086</a:t>
            </a:r>
            <a:r>
              <a:rPr lang="en-US" dirty="0" smtClean="0"/>
              <a:t>approvazione </a:t>
            </a:r>
            <a:r>
              <a:rPr lang="en-US" dirty="0" err="1"/>
              <a:t>nuova</a:t>
            </a:r>
            <a:r>
              <a:rPr lang="en-US" dirty="0"/>
              <a:t> </a:t>
            </a:r>
            <a:r>
              <a:rPr lang="en-US" dirty="0" err="1"/>
              <a:t>proposta</a:t>
            </a:r>
            <a:r>
              <a:rPr lang="en-US" dirty="0"/>
              <a:t> di </a:t>
            </a:r>
            <a:r>
              <a:rPr lang="en-US" dirty="0" err="1"/>
              <a:t>Accordo</a:t>
            </a:r>
            <a:r>
              <a:rPr lang="en-US" dirty="0"/>
              <a:t> </a:t>
            </a:r>
            <a:r>
              <a:rPr lang="en-US" dirty="0" err="1"/>
              <a:t>commericiale</a:t>
            </a:r>
            <a:r>
              <a:rPr lang="en-US" dirty="0"/>
              <a:t> Corporate Travel di </a:t>
            </a:r>
            <a:r>
              <a:rPr lang="en-US" dirty="0" err="1"/>
              <a:t>Trenitalia</a:t>
            </a:r>
            <a:r>
              <a:rPr lang="en-US" dirty="0"/>
              <a:t> </a:t>
            </a:r>
            <a:r>
              <a:rPr lang="en-US" dirty="0" err="1"/>
              <a:t>Sp.A</a:t>
            </a:r>
            <a:r>
              <a:rPr lang="en-US" dirty="0"/>
              <a:t> </a:t>
            </a:r>
            <a:endParaRPr lang="en-US" dirty="0" smtClean="0"/>
          </a:p>
          <a:p>
            <a:r>
              <a:rPr lang="en-US" b="1" dirty="0" smtClean="0"/>
              <a:t>14087</a:t>
            </a:r>
            <a:r>
              <a:rPr lang="en-US" dirty="0" smtClean="0"/>
              <a:t>annullamento </a:t>
            </a:r>
            <a:r>
              <a:rPr lang="en-US" dirty="0" err="1"/>
              <a:t>delibera</a:t>
            </a:r>
            <a:r>
              <a:rPr lang="en-US" dirty="0"/>
              <a:t> CD n. 13888 e </a:t>
            </a:r>
            <a:r>
              <a:rPr lang="en-US" dirty="0" err="1"/>
              <a:t>approvazione</a:t>
            </a:r>
            <a:r>
              <a:rPr lang="en-US" dirty="0"/>
              <a:t> </a:t>
            </a:r>
            <a:r>
              <a:rPr lang="en-US" dirty="0" err="1"/>
              <a:t>nuovo</a:t>
            </a:r>
            <a:r>
              <a:rPr lang="en-US" dirty="0"/>
              <a:t> “Specific Scientific Collaboration </a:t>
            </a:r>
            <a:r>
              <a:rPr lang="en-US" dirty="0" err="1"/>
              <a:t>Agreeement</a:t>
            </a:r>
            <a:r>
              <a:rPr lang="en-US" dirty="0"/>
              <a:t> n. 2 between SESAME and INFN" </a:t>
            </a:r>
            <a:endParaRPr lang="en-US" dirty="0" smtClean="0"/>
          </a:p>
          <a:p>
            <a:r>
              <a:rPr lang="en-US" b="1" dirty="0" smtClean="0"/>
              <a:t>14088</a:t>
            </a:r>
            <a:r>
              <a:rPr lang="en-US" dirty="0" smtClean="0"/>
              <a:t>approvazione </a:t>
            </a:r>
            <a:r>
              <a:rPr lang="en-US" dirty="0"/>
              <a:t>Memorandum of Understanding for the Operation of the BOREXINO Experiment -2016 </a:t>
            </a:r>
            <a:endParaRPr lang="en-US" dirty="0" smtClean="0"/>
          </a:p>
          <a:p>
            <a:r>
              <a:rPr lang="en-US" b="1" dirty="0" smtClean="0"/>
              <a:t>14089</a:t>
            </a:r>
            <a:r>
              <a:rPr lang="en-US" dirty="0" smtClean="0"/>
              <a:t>approvazione </a:t>
            </a:r>
            <a:r>
              <a:rPr lang="en-US" dirty="0" err="1"/>
              <a:t>avviso</a:t>
            </a:r>
            <a:r>
              <a:rPr lang="en-US" dirty="0"/>
              <a:t> </a:t>
            </a:r>
            <a:r>
              <a:rPr lang="en-US" dirty="0" err="1"/>
              <a:t>intitolato</a:t>
            </a:r>
            <a:r>
              <a:rPr lang="en-US" dirty="0"/>
              <a:t> “Notice for expression of interest” e </a:t>
            </a:r>
            <a:r>
              <a:rPr lang="en-US" dirty="0" err="1"/>
              <a:t>relativi</a:t>
            </a:r>
            <a:r>
              <a:rPr lang="en-US" dirty="0"/>
              <a:t> </a:t>
            </a:r>
            <a:r>
              <a:rPr lang="en-US" dirty="0" err="1"/>
              <a:t>allegati</a:t>
            </a:r>
            <a:r>
              <a:rPr lang="en-US" dirty="0"/>
              <a:t> per </a:t>
            </a:r>
            <a:r>
              <a:rPr lang="en-US" dirty="0" err="1"/>
              <a:t>l’individuazione</a:t>
            </a:r>
            <a:r>
              <a:rPr lang="en-US" dirty="0"/>
              <a:t> di un </a:t>
            </a:r>
            <a:r>
              <a:rPr lang="en-US" dirty="0" err="1"/>
              <a:t>terzo</a:t>
            </a:r>
            <a:r>
              <a:rPr lang="en-US" dirty="0"/>
              <a:t> </a:t>
            </a:r>
            <a:r>
              <a:rPr lang="en-US" dirty="0" err="1"/>
              <a:t>contraente</a:t>
            </a:r>
            <a:r>
              <a:rPr lang="en-US" dirty="0"/>
              <a:t> cui </a:t>
            </a:r>
            <a:r>
              <a:rPr lang="en-US" dirty="0" err="1"/>
              <a:t>concedere</a:t>
            </a:r>
            <a:r>
              <a:rPr lang="en-US" dirty="0"/>
              <a:t> in </a:t>
            </a:r>
            <a:r>
              <a:rPr lang="en-US" dirty="0" err="1"/>
              <a:t>locazione</a:t>
            </a:r>
            <a:r>
              <a:rPr lang="en-US" dirty="0"/>
              <a:t> parte </a:t>
            </a:r>
            <a:r>
              <a:rPr lang="en-US" dirty="0" err="1"/>
              <a:t>dei</a:t>
            </a:r>
            <a:r>
              <a:rPr lang="en-US" dirty="0"/>
              <a:t> </a:t>
            </a:r>
            <a:r>
              <a:rPr lang="en-US" dirty="0" err="1"/>
              <a:t>locali</a:t>
            </a:r>
            <a:r>
              <a:rPr lang="en-US" dirty="0"/>
              <a:t> </a:t>
            </a:r>
            <a:r>
              <a:rPr lang="en-US" dirty="0" err="1"/>
              <a:t>dell’infrastruttura</a:t>
            </a:r>
            <a:r>
              <a:rPr lang="en-US" dirty="0"/>
              <a:t> SPES per la </a:t>
            </a:r>
            <a:r>
              <a:rPr lang="en-US" dirty="0" err="1"/>
              <a:t>durata</a:t>
            </a:r>
            <a:r>
              <a:rPr lang="en-US" dirty="0"/>
              <a:t> di 9 </a:t>
            </a:r>
            <a:r>
              <a:rPr lang="en-US" dirty="0" err="1"/>
              <a:t>anni</a:t>
            </a:r>
            <a:r>
              <a:rPr lang="en-US" dirty="0"/>
              <a:t> </a:t>
            </a:r>
            <a:r>
              <a:rPr lang="en-US" dirty="0" err="1"/>
              <a:t>nonché</a:t>
            </a:r>
            <a:r>
              <a:rPr lang="en-US" dirty="0"/>
              <a:t> la </a:t>
            </a:r>
            <a:r>
              <a:rPr lang="en-US" dirty="0" err="1"/>
              <a:t>somministrazione</a:t>
            </a:r>
            <a:r>
              <a:rPr lang="en-US" dirty="0"/>
              <a:t> del </a:t>
            </a:r>
            <a:r>
              <a:rPr lang="en-US" dirty="0" err="1"/>
              <a:t>fascio</a:t>
            </a:r>
            <a:r>
              <a:rPr lang="en-US" dirty="0"/>
              <a:t> del </a:t>
            </a:r>
            <a:r>
              <a:rPr lang="en-US" dirty="0" err="1"/>
              <a:t>ciclotrone</a:t>
            </a:r>
            <a:r>
              <a:rPr lang="en-US" dirty="0"/>
              <a:t> - LNL </a:t>
            </a:r>
            <a:endParaRPr lang="en-US" dirty="0" smtClean="0"/>
          </a:p>
          <a:p>
            <a:r>
              <a:rPr lang="en-US" b="1" dirty="0" smtClean="0"/>
              <a:t>14090</a:t>
            </a:r>
            <a:r>
              <a:rPr lang="en-US" dirty="0" smtClean="0"/>
              <a:t>emissione </a:t>
            </a:r>
            <a:r>
              <a:rPr lang="en-US" dirty="0" err="1"/>
              <a:t>bando</a:t>
            </a:r>
            <a:r>
              <a:rPr lang="en-US" dirty="0"/>
              <a:t> </a:t>
            </a:r>
            <a:r>
              <a:rPr lang="en-US" dirty="0" err="1"/>
              <a:t>concorso</a:t>
            </a:r>
            <a:r>
              <a:rPr lang="en-US" dirty="0"/>
              <a:t> per </a:t>
            </a:r>
            <a:r>
              <a:rPr lang="en-US" dirty="0" err="1"/>
              <a:t>finanziamento</a:t>
            </a:r>
            <a:r>
              <a:rPr lang="en-US" dirty="0"/>
              <a:t> di n.6 </a:t>
            </a:r>
            <a:r>
              <a:rPr lang="en-US" dirty="0" err="1"/>
              <a:t>progetti</a:t>
            </a:r>
            <a:r>
              <a:rPr lang="en-US" dirty="0"/>
              <a:t> di </a:t>
            </a:r>
            <a:r>
              <a:rPr lang="en-US" dirty="0" err="1"/>
              <a:t>ricerca</a:t>
            </a:r>
            <a:r>
              <a:rPr lang="en-US" dirty="0"/>
              <a:t> </a:t>
            </a:r>
            <a:r>
              <a:rPr lang="en-US" dirty="0" err="1"/>
              <a:t>destinati</a:t>
            </a:r>
            <a:r>
              <a:rPr lang="en-US" dirty="0"/>
              <a:t> a </a:t>
            </a:r>
            <a:r>
              <a:rPr lang="en-US" dirty="0" err="1"/>
              <a:t>giovani</a:t>
            </a:r>
            <a:r>
              <a:rPr lang="en-US" dirty="0"/>
              <a:t> </a:t>
            </a:r>
            <a:r>
              <a:rPr lang="en-US" dirty="0" err="1"/>
              <a:t>ricercatrici</a:t>
            </a:r>
            <a:r>
              <a:rPr lang="en-US" dirty="0"/>
              <a:t>/</a:t>
            </a:r>
            <a:r>
              <a:rPr lang="en-US" dirty="0" err="1"/>
              <a:t>ricercatori</a:t>
            </a:r>
            <a:r>
              <a:rPr lang="en-US" dirty="0"/>
              <a:t> </a:t>
            </a:r>
            <a:r>
              <a:rPr lang="en-US" dirty="0" err="1"/>
              <a:t>nell’ambito</a:t>
            </a:r>
            <a:r>
              <a:rPr lang="en-US" dirty="0"/>
              <a:t> </a:t>
            </a:r>
            <a:r>
              <a:rPr lang="en-US" dirty="0" err="1"/>
              <a:t>delle</a:t>
            </a:r>
            <a:r>
              <a:rPr lang="en-US" dirty="0"/>
              <a:t> </a:t>
            </a:r>
            <a:r>
              <a:rPr lang="en-US" dirty="0" err="1"/>
              <a:t>linee</a:t>
            </a:r>
            <a:r>
              <a:rPr lang="en-US" dirty="0"/>
              <a:t> di </a:t>
            </a:r>
            <a:r>
              <a:rPr lang="en-US" dirty="0" err="1"/>
              <a:t>ricerca</a:t>
            </a:r>
            <a:r>
              <a:rPr lang="en-US" dirty="0"/>
              <a:t> e </a:t>
            </a:r>
            <a:r>
              <a:rPr lang="en-US" dirty="0" err="1"/>
              <a:t>sviluppo</a:t>
            </a:r>
            <a:r>
              <a:rPr lang="en-US" dirty="0"/>
              <a:t> </a:t>
            </a:r>
            <a:r>
              <a:rPr lang="en-US" dirty="0" err="1"/>
              <a:t>tecnologico</a:t>
            </a:r>
            <a:r>
              <a:rPr lang="en-US" dirty="0"/>
              <a:t> (</a:t>
            </a:r>
            <a:r>
              <a:rPr lang="en-US" dirty="0" err="1"/>
              <a:t>acceleratori</a:t>
            </a:r>
            <a:r>
              <a:rPr lang="en-US" dirty="0"/>
              <a:t>, </a:t>
            </a:r>
            <a:r>
              <a:rPr lang="en-US" dirty="0" err="1"/>
              <a:t>elettronica</a:t>
            </a:r>
            <a:r>
              <a:rPr lang="en-US" dirty="0"/>
              <a:t>/</a:t>
            </a:r>
            <a:r>
              <a:rPr lang="en-US" dirty="0" err="1"/>
              <a:t>informatica</a:t>
            </a:r>
            <a:r>
              <a:rPr lang="en-US" dirty="0"/>
              <a:t>, </a:t>
            </a:r>
            <a:r>
              <a:rPr lang="en-US" dirty="0" err="1"/>
              <a:t>rivelatori</a:t>
            </a:r>
            <a:r>
              <a:rPr lang="en-US" dirty="0"/>
              <a:t>, </a:t>
            </a:r>
            <a:r>
              <a:rPr lang="en-US" dirty="0" err="1"/>
              <a:t>interdisciplinare</a:t>
            </a:r>
            <a:r>
              <a:rPr lang="en-US" dirty="0" smtClean="0"/>
              <a:t>)</a:t>
            </a:r>
          </a:p>
          <a:p>
            <a:r>
              <a:rPr lang="en-US" dirty="0"/>
              <a:t> </a:t>
            </a:r>
            <a:r>
              <a:rPr lang="en-US" b="1" dirty="0"/>
              <a:t>14091</a:t>
            </a:r>
            <a:r>
              <a:rPr lang="en-US" dirty="0"/>
              <a:t>passaggio </a:t>
            </a:r>
            <a:r>
              <a:rPr lang="en-US" dirty="0" err="1"/>
              <a:t>alla</a:t>
            </a:r>
            <a:r>
              <a:rPr lang="en-US" dirty="0"/>
              <a:t> </a:t>
            </a:r>
            <a:r>
              <a:rPr lang="en-US" dirty="0" err="1"/>
              <a:t>posizione</a:t>
            </a:r>
            <a:r>
              <a:rPr lang="en-US" dirty="0"/>
              <a:t> </a:t>
            </a:r>
            <a:r>
              <a:rPr lang="en-US" dirty="0" err="1"/>
              <a:t>successiva</a:t>
            </a:r>
            <a:r>
              <a:rPr lang="en-US" dirty="0"/>
              <a:t> </a:t>
            </a:r>
            <a:r>
              <a:rPr lang="en-US" dirty="0" err="1"/>
              <a:t>dei</a:t>
            </a:r>
            <a:r>
              <a:rPr lang="en-US" dirty="0"/>
              <a:t> </a:t>
            </a:r>
            <a:r>
              <a:rPr lang="en-US" dirty="0" err="1"/>
              <a:t>ricercatori</a:t>
            </a:r>
            <a:r>
              <a:rPr lang="en-US" dirty="0"/>
              <a:t> e </a:t>
            </a:r>
            <a:r>
              <a:rPr lang="en-US" dirty="0" err="1"/>
              <a:t>tecnologi</a:t>
            </a:r>
            <a:r>
              <a:rPr lang="en-US" dirty="0"/>
              <a:t>, </a:t>
            </a:r>
            <a:r>
              <a:rPr lang="en-US" dirty="0" err="1"/>
              <a:t>sulla</a:t>
            </a:r>
            <a:r>
              <a:rPr lang="en-US" dirty="0"/>
              <a:t> base </a:t>
            </a:r>
            <a:r>
              <a:rPr lang="en-US" dirty="0" err="1"/>
              <a:t>dell’accertamento</a:t>
            </a:r>
            <a:r>
              <a:rPr lang="en-US" dirty="0"/>
              <a:t> </a:t>
            </a:r>
            <a:r>
              <a:rPr lang="en-US" dirty="0" err="1"/>
              <a:t>della</a:t>
            </a:r>
            <a:r>
              <a:rPr lang="en-US" dirty="0"/>
              <a:t> </a:t>
            </a:r>
            <a:r>
              <a:rPr lang="en-US" dirty="0" err="1"/>
              <a:t>regolarità</a:t>
            </a:r>
            <a:r>
              <a:rPr lang="en-US" dirty="0"/>
              <a:t> </a:t>
            </a:r>
            <a:r>
              <a:rPr lang="en-US" dirty="0" err="1"/>
              <a:t>complessiva</a:t>
            </a:r>
            <a:r>
              <a:rPr lang="en-US" dirty="0"/>
              <a:t> </a:t>
            </a:r>
            <a:r>
              <a:rPr lang="en-US" dirty="0" err="1"/>
              <a:t>dell’attività</a:t>
            </a:r>
            <a:r>
              <a:rPr lang="en-US" dirty="0"/>
              <a:t>, </a:t>
            </a:r>
            <a:r>
              <a:rPr lang="en-US" dirty="0" err="1"/>
              <a:t>ai</a:t>
            </a:r>
            <a:r>
              <a:rPr lang="en-US" dirty="0"/>
              <a:t> </a:t>
            </a:r>
            <a:r>
              <a:rPr lang="en-US" dirty="0" err="1"/>
              <a:t>sensi</a:t>
            </a:r>
            <a:r>
              <a:rPr lang="en-US" dirty="0"/>
              <a:t> dell’art.4 CCNL – </a:t>
            </a:r>
            <a:r>
              <a:rPr lang="en-US" dirty="0" err="1"/>
              <a:t>biennio</a:t>
            </a:r>
            <a:r>
              <a:rPr lang="en-US" dirty="0"/>
              <a:t> </a:t>
            </a:r>
            <a:r>
              <a:rPr lang="en-US" dirty="0" err="1"/>
              <a:t>economico</a:t>
            </a:r>
            <a:r>
              <a:rPr lang="en-US" dirty="0"/>
              <a:t> 1996-1997 </a:t>
            </a:r>
            <a:endParaRPr lang="en-US" dirty="0" smtClean="0"/>
          </a:p>
          <a:p>
            <a:r>
              <a:rPr lang="en-US" b="1" dirty="0" smtClean="0"/>
              <a:t>14092</a:t>
            </a:r>
            <a:r>
              <a:rPr lang="en-US" dirty="0" smtClean="0"/>
              <a:t>assegnazione </a:t>
            </a:r>
            <a:r>
              <a:rPr lang="en-US" dirty="0" err="1"/>
              <a:t>contratti</a:t>
            </a:r>
            <a:r>
              <a:rPr lang="en-US" dirty="0"/>
              <a:t> ex art. 2222 </a:t>
            </a:r>
            <a:r>
              <a:rPr lang="en-US" dirty="0" err="1"/>
              <a:t>ai</a:t>
            </a:r>
            <a:r>
              <a:rPr lang="en-US" dirty="0"/>
              <a:t> Prof. V. </a:t>
            </a:r>
            <a:r>
              <a:rPr lang="en-US" dirty="0" err="1"/>
              <a:t>Berezinsky</a:t>
            </a:r>
            <a:r>
              <a:rPr lang="en-US" dirty="0"/>
              <a:t> e Prof. E. </a:t>
            </a:r>
            <a:r>
              <a:rPr lang="en-US" dirty="0" err="1"/>
              <a:t>Presutti</a:t>
            </a:r>
            <a:r>
              <a:rPr lang="en-US" dirty="0"/>
              <a:t> per </a:t>
            </a:r>
            <a:r>
              <a:rPr lang="en-US" dirty="0" err="1"/>
              <a:t>attività</a:t>
            </a:r>
            <a:r>
              <a:rPr lang="en-US" dirty="0"/>
              <a:t> di </a:t>
            </a:r>
            <a:r>
              <a:rPr lang="en-US" dirty="0" err="1"/>
              <a:t>docenza</a:t>
            </a:r>
            <a:r>
              <a:rPr lang="en-US" dirty="0"/>
              <a:t>, GSSI  </a:t>
            </a:r>
            <a:endParaRPr lang="en-US" dirty="0" smtClean="0"/>
          </a:p>
          <a:p>
            <a:r>
              <a:rPr lang="en-US" b="1" dirty="0" smtClean="0"/>
              <a:t>14093</a:t>
            </a:r>
            <a:r>
              <a:rPr lang="en-US" dirty="0" smtClean="0"/>
              <a:t>assegnazione </a:t>
            </a:r>
            <a:r>
              <a:rPr lang="en-US" dirty="0" err="1"/>
              <a:t>contratti</a:t>
            </a:r>
            <a:r>
              <a:rPr lang="en-US" dirty="0"/>
              <a:t> ex art. 2222  </a:t>
            </a:r>
            <a:endParaRPr lang="en-US" dirty="0" smtClean="0"/>
          </a:p>
          <a:p>
            <a:r>
              <a:rPr lang="en-US" b="1" dirty="0" smtClean="0"/>
              <a:t>14094</a:t>
            </a:r>
            <a:r>
              <a:rPr lang="en-US" dirty="0" smtClean="0"/>
              <a:t>assegnazione </a:t>
            </a:r>
            <a:r>
              <a:rPr lang="en-US" dirty="0" err="1"/>
              <a:t>contratti</a:t>
            </a:r>
            <a:r>
              <a:rPr lang="en-US" dirty="0"/>
              <a:t> a tempo </a:t>
            </a:r>
            <a:r>
              <a:rPr lang="en-US" dirty="0" err="1"/>
              <a:t>determinato</a:t>
            </a:r>
            <a:r>
              <a:rPr lang="en-US" dirty="0"/>
              <a:t> art. 36 e </a:t>
            </a:r>
            <a:r>
              <a:rPr lang="en-US" dirty="0" smtClean="0"/>
              <a:t>15</a:t>
            </a:r>
          </a:p>
          <a:p>
            <a:r>
              <a:rPr lang="en-US" dirty="0"/>
              <a:t> </a:t>
            </a:r>
            <a:r>
              <a:rPr lang="en-US" b="1" dirty="0"/>
              <a:t>14095</a:t>
            </a:r>
            <a:r>
              <a:rPr lang="en-US" dirty="0"/>
              <a:t>approvazione “</a:t>
            </a:r>
            <a:r>
              <a:rPr lang="en-US" dirty="0" err="1"/>
              <a:t>Disciplinare</a:t>
            </a:r>
            <a:r>
              <a:rPr lang="en-US" dirty="0"/>
              <a:t> </a:t>
            </a:r>
            <a:r>
              <a:rPr lang="en-US" dirty="0" err="1"/>
              <a:t>recante</a:t>
            </a:r>
            <a:r>
              <a:rPr lang="en-US" dirty="0"/>
              <a:t> le </a:t>
            </a:r>
            <a:r>
              <a:rPr lang="en-US" dirty="0" err="1"/>
              <a:t>norme</a:t>
            </a:r>
            <a:r>
              <a:rPr lang="en-US" dirty="0"/>
              <a:t> sui </a:t>
            </a:r>
            <a:r>
              <a:rPr lang="en-US" dirty="0" err="1"/>
              <a:t>concorsi</a:t>
            </a:r>
            <a:r>
              <a:rPr lang="en-US" dirty="0"/>
              <a:t> per </a:t>
            </a:r>
            <a:r>
              <a:rPr lang="en-US" dirty="0" err="1"/>
              <a:t>l’assunzione</a:t>
            </a:r>
            <a:r>
              <a:rPr lang="en-US" dirty="0"/>
              <a:t> di </a:t>
            </a:r>
            <a:r>
              <a:rPr lang="en-US" dirty="0" err="1"/>
              <a:t>personale</a:t>
            </a:r>
            <a:r>
              <a:rPr lang="en-US" dirty="0"/>
              <a:t> a tempo </a:t>
            </a:r>
            <a:r>
              <a:rPr lang="en-US" dirty="0" err="1"/>
              <a:t>indeterminato</a:t>
            </a:r>
            <a:r>
              <a:rPr lang="en-US" dirty="0"/>
              <a:t>” </a:t>
            </a:r>
            <a:endParaRPr lang="en-US" dirty="0" smtClean="0"/>
          </a:p>
          <a:p>
            <a:r>
              <a:rPr lang="en-US" dirty="0"/>
              <a:t> </a:t>
            </a:r>
            <a:r>
              <a:rPr lang="en-US" b="1" dirty="0"/>
              <a:t>14096</a:t>
            </a:r>
            <a:r>
              <a:rPr lang="en-US" dirty="0"/>
              <a:t>approvazione “</a:t>
            </a:r>
            <a:r>
              <a:rPr lang="en-US" dirty="0" err="1"/>
              <a:t>Disciplinare</a:t>
            </a:r>
            <a:r>
              <a:rPr lang="en-US" dirty="0"/>
              <a:t> per la </a:t>
            </a:r>
            <a:r>
              <a:rPr lang="en-US" dirty="0" err="1"/>
              <a:t>formazione</a:t>
            </a:r>
            <a:r>
              <a:rPr lang="en-US" dirty="0"/>
              <a:t> </a:t>
            </a:r>
            <a:r>
              <a:rPr lang="en-US" dirty="0" err="1"/>
              <a:t>della</a:t>
            </a:r>
            <a:r>
              <a:rPr lang="en-US" dirty="0"/>
              <a:t> </a:t>
            </a:r>
            <a:r>
              <a:rPr lang="en-US" dirty="0" err="1"/>
              <a:t>rosa</a:t>
            </a:r>
            <a:r>
              <a:rPr lang="en-US" dirty="0"/>
              <a:t> </a:t>
            </a:r>
            <a:r>
              <a:rPr lang="en-US" dirty="0" err="1"/>
              <a:t>indicativa</a:t>
            </a:r>
            <a:r>
              <a:rPr lang="en-US" dirty="0"/>
              <a:t> </a:t>
            </a:r>
            <a:r>
              <a:rPr lang="en-US" dirty="0" err="1"/>
              <a:t>dei</a:t>
            </a:r>
            <a:r>
              <a:rPr lang="en-US" dirty="0"/>
              <a:t> </a:t>
            </a:r>
            <a:r>
              <a:rPr lang="en-US" dirty="0" err="1"/>
              <a:t>candidati</a:t>
            </a:r>
            <a:r>
              <a:rPr lang="en-US" dirty="0"/>
              <a:t> a </a:t>
            </a:r>
            <a:r>
              <a:rPr lang="en-US" dirty="0" err="1"/>
              <a:t>dirigere</a:t>
            </a:r>
            <a:r>
              <a:rPr lang="en-US" dirty="0"/>
              <a:t> le </a:t>
            </a:r>
            <a:r>
              <a:rPr lang="en-US" dirty="0" err="1"/>
              <a:t>Sezioni</a:t>
            </a:r>
            <a:r>
              <a:rPr lang="en-US" dirty="0"/>
              <a:t>, </a:t>
            </a:r>
            <a:r>
              <a:rPr lang="en-US" dirty="0" err="1"/>
              <a:t>i</a:t>
            </a:r>
            <a:r>
              <a:rPr lang="en-US" dirty="0"/>
              <a:t> </a:t>
            </a:r>
            <a:r>
              <a:rPr lang="en-US" dirty="0" err="1"/>
              <a:t>Laboratori</a:t>
            </a:r>
            <a:r>
              <a:rPr lang="en-US" dirty="0"/>
              <a:t> </a:t>
            </a:r>
            <a:r>
              <a:rPr lang="en-US" dirty="0" err="1"/>
              <a:t>Nazionali</a:t>
            </a:r>
            <a:r>
              <a:rPr lang="en-US" dirty="0"/>
              <a:t> </a:t>
            </a:r>
            <a:r>
              <a:rPr lang="en-US" dirty="0" err="1"/>
              <a:t>ed</a:t>
            </a:r>
            <a:r>
              <a:rPr lang="en-US" dirty="0"/>
              <a:t> </a:t>
            </a:r>
            <a:r>
              <a:rPr lang="en-US" dirty="0" err="1"/>
              <a:t>i</a:t>
            </a:r>
            <a:r>
              <a:rPr lang="en-US" dirty="0"/>
              <a:t> </a:t>
            </a:r>
            <a:r>
              <a:rPr lang="en-US" dirty="0" err="1"/>
              <a:t>Centri</a:t>
            </a:r>
            <a:r>
              <a:rPr lang="en-US" dirty="0"/>
              <a:t> </a:t>
            </a:r>
            <a:r>
              <a:rPr lang="en-US" dirty="0" err="1"/>
              <a:t>Nazionali</a:t>
            </a:r>
            <a:r>
              <a:rPr lang="en-US" dirty="0"/>
              <a:t>, da </a:t>
            </a:r>
            <a:r>
              <a:rPr lang="en-US" dirty="0" err="1"/>
              <a:t>proporre</a:t>
            </a:r>
            <a:r>
              <a:rPr lang="en-US" dirty="0"/>
              <a:t> al </a:t>
            </a:r>
            <a:r>
              <a:rPr lang="en-US" dirty="0" err="1"/>
              <a:t>Consiglio</a:t>
            </a:r>
            <a:r>
              <a:rPr lang="en-US" dirty="0"/>
              <a:t> </a:t>
            </a:r>
            <a:r>
              <a:rPr lang="en-US" dirty="0" err="1"/>
              <a:t>Direttivo</a:t>
            </a:r>
            <a:r>
              <a:rPr lang="en-US" dirty="0"/>
              <a:t> </a:t>
            </a:r>
            <a:r>
              <a:rPr lang="en-US" dirty="0" err="1"/>
              <a:t>dell’INFN</a:t>
            </a:r>
            <a:r>
              <a:rPr lang="en-US" dirty="0"/>
              <a:t>”  </a:t>
            </a:r>
            <a:endParaRPr lang="en-US" dirty="0" smtClean="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16</a:t>
            </a:fld>
            <a:endParaRPr lang="en-US"/>
          </a:p>
        </p:txBody>
      </p:sp>
    </p:spTree>
    <p:extLst>
      <p:ext uri="{BB962C8B-B14F-4D97-AF65-F5344CB8AC3E}">
        <p14:creationId xmlns:p14="http://schemas.microsoft.com/office/powerpoint/2010/main" val="32139769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Notizie</a:t>
            </a:r>
            <a:r>
              <a:rPr lang="en-US" dirty="0" smtClean="0"/>
              <a:t> </a:t>
            </a:r>
            <a:r>
              <a:rPr lang="en-US" dirty="0" err="1" smtClean="0"/>
              <a:t>Locali</a:t>
            </a:r>
            <a:endParaRPr lang="en-US" dirty="0"/>
          </a:p>
        </p:txBody>
      </p:sp>
      <p:sp>
        <p:nvSpPr>
          <p:cNvPr id="3" name="Content Placeholder 2"/>
          <p:cNvSpPr>
            <a:spLocks noGrp="1"/>
          </p:cNvSpPr>
          <p:nvPr>
            <p:ph idx="1"/>
          </p:nvPr>
        </p:nvSpPr>
        <p:spPr>
          <a:xfrm>
            <a:off x="0" y="924747"/>
            <a:ext cx="9144000" cy="5933253"/>
          </a:xfrm>
        </p:spPr>
        <p:txBody>
          <a:bodyPr>
            <a:normAutofit/>
          </a:bodyPr>
          <a:lstStyle/>
          <a:p>
            <a:pPr marL="274320" lvl="1" indent="0">
              <a:buNone/>
            </a:pPr>
            <a:r>
              <a:rPr lang="en-US" dirty="0" err="1" smtClean="0">
                <a:solidFill>
                  <a:schemeClr val="tx1"/>
                </a:solidFill>
              </a:rPr>
              <a:t>Dalla</a:t>
            </a:r>
            <a:r>
              <a:rPr lang="en-US" dirty="0" smtClean="0">
                <a:solidFill>
                  <a:schemeClr val="tx1"/>
                </a:solidFill>
              </a:rPr>
              <a:t> </a:t>
            </a:r>
            <a:r>
              <a:rPr lang="en-US" dirty="0" err="1" smtClean="0">
                <a:solidFill>
                  <a:schemeClr val="tx1"/>
                </a:solidFill>
              </a:rPr>
              <a:t>stampa</a:t>
            </a:r>
            <a:endParaRPr lang="en-US" dirty="0" smtClean="0">
              <a:solidFill>
                <a:schemeClr val="tx1"/>
              </a:solidFill>
            </a:endParaRPr>
          </a:p>
          <a:p>
            <a:pPr marL="274320" lvl="1" indent="0">
              <a:buNone/>
            </a:pPr>
            <a:r>
              <a:rPr lang="en-US" b="1" dirty="0"/>
              <a:t>Via </a:t>
            </a:r>
            <a:r>
              <a:rPr lang="en-US" b="1" dirty="0" err="1"/>
              <a:t>libera</a:t>
            </a:r>
            <a:r>
              <a:rPr lang="en-US" b="1" dirty="0"/>
              <a:t> </a:t>
            </a:r>
            <a:r>
              <a:rPr lang="en-US" b="1" dirty="0" err="1"/>
              <a:t>definitivo</a:t>
            </a:r>
            <a:r>
              <a:rPr lang="en-US" b="1" dirty="0"/>
              <a:t> al </a:t>
            </a:r>
            <a:r>
              <a:rPr lang="en-US" b="1" dirty="0" err="1"/>
              <a:t>decreto</a:t>
            </a:r>
            <a:r>
              <a:rPr lang="en-US" b="1" dirty="0"/>
              <a:t> </a:t>
            </a:r>
            <a:r>
              <a:rPr lang="en-US" b="1" dirty="0" err="1"/>
              <a:t>che</a:t>
            </a:r>
            <a:r>
              <a:rPr lang="en-US" b="1" dirty="0"/>
              <a:t> </a:t>
            </a:r>
            <a:r>
              <a:rPr lang="en-US" b="1" dirty="0" err="1"/>
              <a:t>attua</a:t>
            </a:r>
            <a:r>
              <a:rPr lang="en-US" b="1" dirty="0"/>
              <a:t> la </a:t>
            </a:r>
            <a:r>
              <a:rPr lang="en-US" b="1" dirty="0" err="1"/>
              <a:t>riforma</a:t>
            </a:r>
            <a:r>
              <a:rPr lang="en-US" b="1" dirty="0"/>
              <a:t> </a:t>
            </a:r>
            <a:r>
              <a:rPr lang="en-US" b="1" dirty="0" err="1"/>
              <a:t>Madia</a:t>
            </a:r>
            <a:r>
              <a:rPr lang="en-US" b="1" dirty="0"/>
              <a:t>. </a:t>
            </a:r>
            <a:r>
              <a:rPr lang="en-US" b="1" dirty="0" err="1"/>
              <a:t>L’assenteista</a:t>
            </a:r>
            <a:r>
              <a:rPr lang="en-US" b="1" dirty="0"/>
              <a:t> </a:t>
            </a:r>
            <a:r>
              <a:rPr lang="en-US" b="1" dirty="0" err="1"/>
              <a:t>pagherà</a:t>
            </a:r>
            <a:r>
              <a:rPr lang="en-US" b="1" dirty="0"/>
              <a:t> </a:t>
            </a:r>
            <a:r>
              <a:rPr lang="en-US" b="1" dirty="0" err="1"/>
              <a:t>anche</a:t>
            </a:r>
            <a:r>
              <a:rPr lang="en-US" b="1" dirty="0"/>
              <a:t> </a:t>
            </a:r>
            <a:r>
              <a:rPr lang="en-US" b="1" dirty="0" err="1"/>
              <a:t>i</a:t>
            </a:r>
            <a:r>
              <a:rPr lang="en-US" b="1" dirty="0"/>
              <a:t> </a:t>
            </a:r>
            <a:r>
              <a:rPr lang="en-US" b="1" dirty="0" err="1"/>
              <a:t>danni</a:t>
            </a:r>
            <a:r>
              <a:rPr lang="en-US" b="1" dirty="0"/>
              <a:t> </a:t>
            </a:r>
            <a:r>
              <a:rPr lang="en-US" b="1" dirty="0" err="1"/>
              <a:t>all’immagine</a:t>
            </a:r>
            <a:r>
              <a:rPr lang="en-US" b="1" dirty="0"/>
              <a:t> </a:t>
            </a:r>
            <a:r>
              <a:rPr lang="en-US" b="1" dirty="0" err="1"/>
              <a:t>dell’ufficio</a:t>
            </a:r>
            <a:r>
              <a:rPr lang="en-US" b="1" dirty="0"/>
              <a:t>, la </a:t>
            </a:r>
            <a:r>
              <a:rPr lang="en-US" b="1" dirty="0" err="1"/>
              <a:t>sanzione</a:t>
            </a:r>
            <a:r>
              <a:rPr lang="en-US" b="1" dirty="0"/>
              <a:t> </a:t>
            </a:r>
            <a:r>
              <a:rPr lang="en-US" b="1" dirty="0" err="1"/>
              <a:t>legata</a:t>
            </a:r>
            <a:r>
              <a:rPr lang="en-US" b="1" dirty="0"/>
              <a:t> dal </a:t>
            </a:r>
            <a:r>
              <a:rPr lang="en-US" b="1" dirty="0" err="1"/>
              <a:t>clamore</a:t>
            </a:r>
            <a:r>
              <a:rPr lang="en-US" b="1" dirty="0"/>
              <a:t> del </a:t>
            </a:r>
            <a:r>
              <a:rPr lang="en-US" b="1" dirty="0" err="1"/>
              <a:t>caso</a:t>
            </a:r>
            <a:endParaRPr lang="en-US" b="1" dirty="0"/>
          </a:p>
          <a:p>
            <a:pPr marL="274320" lvl="1" indent="0">
              <a:buNone/>
            </a:pPr>
            <a:r>
              <a:rPr lang="en-US" b="1" dirty="0" err="1"/>
              <a:t>Furbetti</a:t>
            </a:r>
            <a:r>
              <a:rPr lang="en-US" b="1" dirty="0"/>
              <a:t> del </a:t>
            </a:r>
            <a:r>
              <a:rPr lang="en-US" b="1" dirty="0" err="1"/>
              <a:t>cartellino</a:t>
            </a:r>
            <a:r>
              <a:rPr lang="en-US" b="1" dirty="0"/>
              <a:t>, </a:t>
            </a:r>
            <a:r>
              <a:rPr lang="en-US" b="1" dirty="0" err="1" smtClean="0"/>
              <a:t>sospensione</a:t>
            </a:r>
            <a:r>
              <a:rPr lang="en-US" b="1" dirty="0" smtClean="0"/>
              <a:t> </a:t>
            </a:r>
            <a:r>
              <a:rPr lang="en-US" b="1" dirty="0" err="1" smtClean="0"/>
              <a:t>immediata</a:t>
            </a:r>
            <a:r>
              <a:rPr lang="en-US" b="1" dirty="0" smtClean="0"/>
              <a:t> </a:t>
            </a:r>
            <a:r>
              <a:rPr lang="en-US" b="1" dirty="0"/>
              <a:t>e </a:t>
            </a:r>
            <a:r>
              <a:rPr lang="en-US" b="1" dirty="0" err="1"/>
              <a:t>licenziamento</a:t>
            </a:r>
            <a:r>
              <a:rPr lang="en-US" b="1" dirty="0"/>
              <a:t> </a:t>
            </a:r>
            <a:r>
              <a:rPr lang="en-US" b="1" dirty="0" err="1"/>
              <a:t>veloce</a:t>
            </a:r>
            <a:endParaRPr lang="en-US" b="1" dirty="0"/>
          </a:p>
          <a:p>
            <a:pPr marL="274320" lvl="1" indent="0">
              <a:buNone/>
            </a:pPr>
            <a:endParaRPr lang="en-US" dirty="0" smtClean="0">
              <a:solidFill>
                <a:schemeClr val="tx1"/>
              </a:solidFill>
            </a:endParaRPr>
          </a:p>
          <a:p>
            <a:pPr marL="274320" lvl="1" indent="0">
              <a:buNone/>
            </a:pPr>
            <a:r>
              <a:rPr lang="en-US" dirty="0" err="1" smtClean="0">
                <a:solidFill>
                  <a:schemeClr val="tx1"/>
                </a:solidFill>
              </a:rPr>
              <a:t>Ricordo</a:t>
            </a:r>
            <a:r>
              <a:rPr lang="en-US" dirty="0" smtClean="0">
                <a:solidFill>
                  <a:schemeClr val="tx1"/>
                </a:solidFill>
              </a:rPr>
              <a:t> </a:t>
            </a:r>
            <a:r>
              <a:rPr lang="en-US" dirty="0" err="1" smtClean="0">
                <a:solidFill>
                  <a:schemeClr val="tx1"/>
                </a:solidFill>
              </a:rPr>
              <a:t>Buone</a:t>
            </a:r>
            <a:r>
              <a:rPr lang="en-US" dirty="0" smtClean="0">
                <a:solidFill>
                  <a:schemeClr val="tx1"/>
                </a:solidFill>
              </a:rPr>
              <a:t> </a:t>
            </a:r>
            <a:r>
              <a:rPr lang="en-US" dirty="0" err="1" smtClean="0">
                <a:solidFill>
                  <a:schemeClr val="tx1"/>
                </a:solidFill>
              </a:rPr>
              <a:t>pratiche</a:t>
            </a:r>
            <a:r>
              <a:rPr lang="en-US" dirty="0" smtClean="0">
                <a:solidFill>
                  <a:schemeClr val="tx1"/>
                </a:solidFill>
              </a:rPr>
              <a:t> </a:t>
            </a:r>
            <a:r>
              <a:rPr lang="en-US" dirty="0" err="1" smtClean="0">
                <a:solidFill>
                  <a:schemeClr val="tx1"/>
                </a:solidFill>
              </a:rPr>
              <a:t>timbratura</a:t>
            </a:r>
            <a:endParaRPr lang="en-US" dirty="0" smtClean="0">
              <a:solidFill>
                <a:schemeClr val="tx1"/>
              </a:solidFill>
            </a:endParaRPr>
          </a:p>
          <a:p>
            <a:pPr marL="274320" lvl="1" indent="0">
              <a:buNone/>
            </a:pPr>
            <a:r>
              <a:rPr lang="en-US" dirty="0" err="1" smtClean="0">
                <a:solidFill>
                  <a:schemeClr val="tx1"/>
                </a:solidFill>
              </a:rPr>
              <a:t>Inasprimento</a:t>
            </a:r>
            <a:r>
              <a:rPr lang="en-US" dirty="0" smtClean="0">
                <a:solidFill>
                  <a:schemeClr val="tx1"/>
                </a:solidFill>
              </a:rPr>
              <a:t> </a:t>
            </a:r>
            <a:r>
              <a:rPr lang="en-US" dirty="0" err="1" smtClean="0">
                <a:solidFill>
                  <a:schemeClr val="tx1"/>
                </a:solidFill>
              </a:rPr>
              <a:t>controlli</a:t>
            </a:r>
            <a:r>
              <a:rPr lang="en-US" dirty="0" smtClean="0">
                <a:solidFill>
                  <a:schemeClr val="tx1"/>
                </a:solidFill>
              </a:rPr>
              <a:t> e </a:t>
            </a:r>
            <a:r>
              <a:rPr lang="en-US" dirty="0" err="1" smtClean="0">
                <a:solidFill>
                  <a:schemeClr val="tx1"/>
                </a:solidFill>
              </a:rPr>
              <a:t>sanzioni</a:t>
            </a:r>
            <a:r>
              <a:rPr lang="en-US" dirty="0" smtClean="0">
                <a:solidFill>
                  <a:schemeClr val="tx1"/>
                </a:solidFill>
              </a:rPr>
              <a:t> se le </a:t>
            </a:r>
            <a:r>
              <a:rPr lang="en-US" dirty="0" err="1" smtClean="0">
                <a:solidFill>
                  <a:schemeClr val="tx1"/>
                </a:solidFill>
              </a:rPr>
              <a:t>persone</a:t>
            </a:r>
            <a:r>
              <a:rPr lang="en-US" dirty="0" smtClean="0">
                <a:solidFill>
                  <a:schemeClr val="tx1"/>
                </a:solidFill>
              </a:rPr>
              <a:t> non </a:t>
            </a:r>
            <a:r>
              <a:rPr lang="en-US" dirty="0" err="1" smtClean="0">
                <a:solidFill>
                  <a:schemeClr val="tx1"/>
                </a:solidFill>
              </a:rPr>
              <a:t>sono</a:t>
            </a:r>
            <a:r>
              <a:rPr lang="en-US" dirty="0" smtClean="0">
                <a:solidFill>
                  <a:schemeClr val="tx1"/>
                </a:solidFill>
              </a:rPr>
              <a:t> </a:t>
            </a:r>
            <a:r>
              <a:rPr lang="en-US" dirty="0" err="1" smtClean="0">
                <a:solidFill>
                  <a:schemeClr val="tx1"/>
                </a:solidFill>
              </a:rPr>
              <a:t>trovate</a:t>
            </a:r>
            <a:r>
              <a:rPr lang="en-US" dirty="0" smtClean="0">
                <a:solidFill>
                  <a:schemeClr val="tx1"/>
                </a:solidFill>
              </a:rPr>
              <a:t> </a:t>
            </a:r>
            <a:r>
              <a:rPr lang="en-US" dirty="0" err="1" smtClean="0">
                <a:solidFill>
                  <a:schemeClr val="tx1"/>
                </a:solidFill>
              </a:rPr>
              <a:t>sul</a:t>
            </a:r>
            <a:r>
              <a:rPr lang="en-US" dirty="0" smtClean="0">
                <a:solidFill>
                  <a:schemeClr val="tx1"/>
                </a:solidFill>
              </a:rPr>
              <a:t> </a:t>
            </a:r>
            <a:r>
              <a:rPr lang="en-US" dirty="0" err="1" smtClean="0">
                <a:solidFill>
                  <a:schemeClr val="tx1"/>
                </a:solidFill>
              </a:rPr>
              <a:t>luogo</a:t>
            </a:r>
            <a:r>
              <a:rPr lang="en-US" dirty="0" smtClean="0">
                <a:solidFill>
                  <a:schemeClr val="tx1"/>
                </a:solidFill>
              </a:rPr>
              <a:t> di </a:t>
            </a:r>
            <a:r>
              <a:rPr lang="en-US" dirty="0" err="1" smtClean="0">
                <a:solidFill>
                  <a:schemeClr val="tx1"/>
                </a:solidFill>
              </a:rPr>
              <a:t>lavoro</a:t>
            </a:r>
            <a:endParaRPr lang="en-US" dirty="0" smtClean="0">
              <a:solidFill>
                <a:schemeClr val="tx1"/>
              </a:solidFill>
            </a:endParaRPr>
          </a:p>
          <a:p>
            <a:pPr marL="274320" lvl="1" indent="0">
              <a:buNone/>
            </a:pPr>
            <a:r>
              <a:rPr lang="en-US" dirty="0" smtClean="0">
                <a:solidFill>
                  <a:schemeClr val="tx1"/>
                </a:solidFill>
              </a:rPr>
              <a:t>Se </a:t>
            </a:r>
            <a:r>
              <a:rPr lang="en-US" dirty="0" err="1" smtClean="0">
                <a:solidFill>
                  <a:schemeClr val="tx1"/>
                </a:solidFill>
              </a:rPr>
              <a:t>si</a:t>
            </a:r>
            <a:r>
              <a:rPr lang="en-US" dirty="0" smtClean="0">
                <a:solidFill>
                  <a:schemeClr val="tx1"/>
                </a:solidFill>
              </a:rPr>
              <a:t> </a:t>
            </a:r>
            <a:r>
              <a:rPr lang="en-US" dirty="0" err="1" smtClean="0">
                <a:solidFill>
                  <a:schemeClr val="tx1"/>
                </a:solidFill>
              </a:rPr>
              <a:t>esce</a:t>
            </a:r>
            <a:r>
              <a:rPr lang="en-US" dirty="0" smtClean="0">
                <a:solidFill>
                  <a:schemeClr val="tx1"/>
                </a:solidFill>
              </a:rPr>
              <a:t> </a:t>
            </a:r>
            <a:r>
              <a:rPr lang="en-US" dirty="0" err="1" smtClean="0">
                <a:solidFill>
                  <a:schemeClr val="tx1"/>
                </a:solidFill>
              </a:rPr>
              <a:t>dai</a:t>
            </a:r>
            <a:r>
              <a:rPr lang="en-US" dirty="0" smtClean="0">
                <a:solidFill>
                  <a:schemeClr val="tx1"/>
                </a:solidFill>
              </a:rPr>
              <a:t> </a:t>
            </a:r>
            <a:r>
              <a:rPr lang="en-US" dirty="0" err="1" smtClean="0">
                <a:solidFill>
                  <a:schemeClr val="tx1"/>
                </a:solidFill>
              </a:rPr>
              <a:t>locali</a:t>
            </a:r>
            <a:r>
              <a:rPr lang="en-US" dirty="0" smtClean="0">
                <a:solidFill>
                  <a:schemeClr val="tx1"/>
                </a:solidFill>
              </a:rPr>
              <a:t> del </a:t>
            </a:r>
            <a:r>
              <a:rPr lang="en-US" dirty="0" err="1" smtClean="0">
                <a:solidFill>
                  <a:schemeClr val="tx1"/>
                </a:solidFill>
              </a:rPr>
              <a:t>Dipartimento</a:t>
            </a:r>
            <a:r>
              <a:rPr lang="en-US" dirty="0" smtClean="0">
                <a:solidFill>
                  <a:schemeClr val="tx1"/>
                </a:solidFill>
              </a:rPr>
              <a:t> o del LASA , </a:t>
            </a:r>
            <a:r>
              <a:rPr lang="en-US" dirty="0" err="1" smtClean="0">
                <a:solidFill>
                  <a:schemeClr val="tx1"/>
                </a:solidFill>
              </a:rPr>
              <a:t>anche</a:t>
            </a:r>
            <a:r>
              <a:rPr lang="en-US" dirty="0" smtClean="0">
                <a:solidFill>
                  <a:schemeClr val="tx1"/>
                </a:solidFill>
              </a:rPr>
              <a:t> per </a:t>
            </a:r>
            <a:r>
              <a:rPr lang="en-US" dirty="0" err="1" smtClean="0">
                <a:solidFill>
                  <a:schemeClr val="tx1"/>
                </a:solidFill>
              </a:rPr>
              <a:t>delle</a:t>
            </a:r>
            <a:r>
              <a:rPr lang="en-US" dirty="0" smtClean="0">
                <a:solidFill>
                  <a:schemeClr val="tx1"/>
                </a:solidFill>
              </a:rPr>
              <a:t> </a:t>
            </a:r>
            <a:r>
              <a:rPr lang="en-US" dirty="0" err="1" smtClean="0">
                <a:solidFill>
                  <a:schemeClr val="tx1"/>
                </a:solidFill>
              </a:rPr>
              <a:t>commissioni</a:t>
            </a:r>
            <a:r>
              <a:rPr lang="en-US" dirty="0" smtClean="0">
                <a:solidFill>
                  <a:schemeClr val="tx1"/>
                </a:solidFill>
              </a:rPr>
              <a:t> di </a:t>
            </a:r>
            <a:r>
              <a:rPr lang="en-US" dirty="0" err="1" smtClean="0">
                <a:solidFill>
                  <a:schemeClr val="tx1"/>
                </a:solidFill>
              </a:rPr>
              <a:t>servizio</a:t>
            </a:r>
            <a:r>
              <a:rPr lang="en-US" dirty="0" smtClean="0">
                <a:solidFill>
                  <a:schemeClr val="tx1"/>
                </a:solidFill>
              </a:rPr>
              <a:t> o per </a:t>
            </a:r>
            <a:r>
              <a:rPr lang="en-US" dirty="0" err="1" smtClean="0">
                <a:solidFill>
                  <a:schemeClr val="tx1"/>
                </a:solidFill>
              </a:rPr>
              <a:t>trasferimenti</a:t>
            </a:r>
            <a:r>
              <a:rPr lang="en-US" dirty="0" smtClean="0">
                <a:solidFill>
                  <a:schemeClr val="tx1"/>
                </a:solidFill>
              </a:rPr>
              <a:t> da e per LASA </a:t>
            </a:r>
            <a:r>
              <a:rPr lang="en-US" dirty="0" err="1" smtClean="0">
                <a:solidFill>
                  <a:schemeClr val="tx1"/>
                </a:solidFill>
              </a:rPr>
              <a:t>occorre</a:t>
            </a:r>
            <a:r>
              <a:rPr lang="en-US" dirty="0" smtClean="0">
                <a:solidFill>
                  <a:schemeClr val="tx1"/>
                </a:solidFill>
              </a:rPr>
              <a:t> </a:t>
            </a:r>
            <a:r>
              <a:rPr lang="en-US" dirty="0" err="1" smtClean="0">
                <a:solidFill>
                  <a:schemeClr val="tx1"/>
                </a:solidFill>
              </a:rPr>
              <a:t>timbrare</a:t>
            </a:r>
            <a:r>
              <a:rPr lang="en-US" dirty="0" smtClean="0">
                <a:solidFill>
                  <a:schemeClr val="tx1"/>
                </a:solidFill>
              </a:rPr>
              <a:t> </a:t>
            </a:r>
            <a:r>
              <a:rPr lang="en-US" dirty="0" err="1" smtClean="0">
                <a:solidFill>
                  <a:schemeClr val="tx1"/>
                </a:solidFill>
              </a:rPr>
              <a:t>uscita</a:t>
            </a:r>
            <a:r>
              <a:rPr lang="en-US" dirty="0" smtClean="0">
                <a:solidFill>
                  <a:schemeClr val="tx1"/>
                </a:solidFill>
              </a:rPr>
              <a:t> e </a:t>
            </a:r>
            <a:r>
              <a:rPr lang="en-US" dirty="0" err="1" smtClean="0">
                <a:solidFill>
                  <a:schemeClr val="tx1"/>
                </a:solidFill>
              </a:rPr>
              <a:t>reingresso</a:t>
            </a:r>
            <a:r>
              <a:rPr lang="en-US" dirty="0" smtClean="0">
                <a:solidFill>
                  <a:schemeClr val="tx1"/>
                </a:solidFill>
              </a:rPr>
              <a:t>.</a:t>
            </a:r>
          </a:p>
          <a:p>
            <a:pPr marL="274320" lvl="1" indent="0">
              <a:buNone/>
            </a:pPr>
            <a:r>
              <a:rPr lang="en-US" dirty="0" err="1" smtClean="0">
                <a:solidFill>
                  <a:schemeClr val="tx1"/>
                </a:solidFill>
              </a:rPr>
              <a:t>Esiste</a:t>
            </a:r>
            <a:r>
              <a:rPr lang="en-US" dirty="0" smtClean="0">
                <a:solidFill>
                  <a:schemeClr val="tx1"/>
                </a:solidFill>
              </a:rPr>
              <a:t> la </a:t>
            </a:r>
            <a:r>
              <a:rPr lang="en-US" dirty="0" err="1" smtClean="0">
                <a:solidFill>
                  <a:schemeClr val="tx1"/>
                </a:solidFill>
              </a:rPr>
              <a:t>possibilita</a:t>
            </a:r>
            <a:r>
              <a:rPr lang="en-US" dirty="0" smtClean="0">
                <a:solidFill>
                  <a:schemeClr val="tx1"/>
                </a:solidFill>
              </a:rPr>
              <a:t>’ di </a:t>
            </a:r>
            <a:r>
              <a:rPr lang="en-US" dirty="0" err="1" smtClean="0">
                <a:solidFill>
                  <a:schemeClr val="tx1"/>
                </a:solidFill>
              </a:rPr>
              <a:t>utilizzare</a:t>
            </a:r>
            <a:r>
              <a:rPr lang="en-US" dirty="0" smtClean="0">
                <a:solidFill>
                  <a:schemeClr val="tx1"/>
                </a:solidFill>
              </a:rPr>
              <a:t> </a:t>
            </a:r>
            <a:r>
              <a:rPr lang="en-US" dirty="0" err="1" smtClean="0">
                <a:solidFill>
                  <a:schemeClr val="tx1"/>
                </a:solidFill>
              </a:rPr>
              <a:t>il</a:t>
            </a:r>
            <a:r>
              <a:rPr lang="en-US" dirty="0" smtClean="0">
                <a:solidFill>
                  <a:schemeClr val="tx1"/>
                </a:solidFill>
              </a:rPr>
              <a:t> ‘</a:t>
            </a:r>
            <a:r>
              <a:rPr lang="en-US" dirty="0" err="1" smtClean="0">
                <a:solidFill>
                  <a:schemeClr val="tx1"/>
                </a:solidFill>
              </a:rPr>
              <a:t>permesso</a:t>
            </a:r>
            <a:r>
              <a:rPr lang="en-US" dirty="0" smtClean="0">
                <a:solidFill>
                  <a:schemeClr val="tx1"/>
                </a:solidFill>
              </a:rPr>
              <a:t> di </a:t>
            </a:r>
            <a:r>
              <a:rPr lang="en-US" dirty="0" err="1" smtClean="0">
                <a:solidFill>
                  <a:schemeClr val="tx1"/>
                </a:solidFill>
              </a:rPr>
              <a:t>servizio</a:t>
            </a:r>
            <a:r>
              <a:rPr lang="en-US" dirty="0" smtClean="0">
                <a:solidFill>
                  <a:schemeClr val="tx1"/>
                </a:solidFill>
              </a:rPr>
              <a:t>’ </a:t>
            </a:r>
            <a:r>
              <a:rPr lang="en-US" dirty="0" err="1" smtClean="0">
                <a:solidFill>
                  <a:schemeClr val="tx1"/>
                </a:solidFill>
              </a:rPr>
              <a:t>che</a:t>
            </a:r>
            <a:r>
              <a:rPr lang="en-US" dirty="0" smtClean="0">
                <a:solidFill>
                  <a:schemeClr val="tx1"/>
                </a:solidFill>
              </a:rPr>
              <a:t> </a:t>
            </a:r>
            <a:r>
              <a:rPr lang="en-US" dirty="0" err="1" smtClean="0">
                <a:solidFill>
                  <a:schemeClr val="tx1"/>
                </a:solidFill>
              </a:rPr>
              <a:t>permette</a:t>
            </a:r>
            <a:r>
              <a:rPr lang="en-US" dirty="0" smtClean="0">
                <a:solidFill>
                  <a:schemeClr val="tx1"/>
                </a:solidFill>
              </a:rPr>
              <a:t> di non </a:t>
            </a:r>
            <a:r>
              <a:rPr lang="en-US" dirty="0" err="1" smtClean="0">
                <a:solidFill>
                  <a:schemeClr val="tx1"/>
                </a:solidFill>
              </a:rPr>
              <a:t>perdere</a:t>
            </a:r>
            <a:r>
              <a:rPr lang="en-US" dirty="0" smtClean="0">
                <a:solidFill>
                  <a:schemeClr val="tx1"/>
                </a:solidFill>
              </a:rPr>
              <a:t> ore di </a:t>
            </a:r>
            <a:r>
              <a:rPr lang="en-US" dirty="0" err="1" smtClean="0">
                <a:solidFill>
                  <a:schemeClr val="tx1"/>
                </a:solidFill>
              </a:rPr>
              <a:t>lavoro</a:t>
            </a:r>
            <a:endParaRPr lang="en-US" dirty="0" smtClean="0">
              <a:solidFill>
                <a:schemeClr val="tx1"/>
              </a:solidFill>
            </a:endParaRPr>
          </a:p>
          <a:p>
            <a:pPr marL="274320" lvl="1" indent="0">
              <a:buNone/>
            </a:pPr>
            <a:r>
              <a:rPr lang="en-US" dirty="0" err="1" smtClean="0">
                <a:solidFill>
                  <a:schemeClr val="tx1"/>
                </a:solidFill>
              </a:rPr>
              <a:t>Pausa</a:t>
            </a:r>
            <a:r>
              <a:rPr lang="en-US" dirty="0" smtClean="0">
                <a:solidFill>
                  <a:schemeClr val="tx1"/>
                </a:solidFill>
              </a:rPr>
              <a:t> </a:t>
            </a:r>
            <a:r>
              <a:rPr lang="en-US" dirty="0" err="1" smtClean="0">
                <a:solidFill>
                  <a:schemeClr val="tx1"/>
                </a:solidFill>
              </a:rPr>
              <a:t>pranzo</a:t>
            </a:r>
            <a:r>
              <a:rPr lang="en-US" dirty="0" smtClean="0">
                <a:solidFill>
                  <a:schemeClr val="tx1"/>
                </a:solidFill>
              </a:rPr>
              <a:t> di default a 45 min </a:t>
            </a:r>
            <a:r>
              <a:rPr lang="en-US" dirty="0" err="1" smtClean="0">
                <a:solidFill>
                  <a:schemeClr val="tx1"/>
                </a:solidFill>
              </a:rPr>
              <a:t>applicata</a:t>
            </a:r>
            <a:r>
              <a:rPr lang="en-US" dirty="0" smtClean="0">
                <a:solidFill>
                  <a:schemeClr val="tx1"/>
                </a:solidFill>
              </a:rPr>
              <a:t> dal  1 </a:t>
            </a:r>
            <a:r>
              <a:rPr lang="en-US" dirty="0" err="1" smtClean="0">
                <a:solidFill>
                  <a:schemeClr val="tx1"/>
                </a:solidFill>
              </a:rPr>
              <a:t>maggio</a:t>
            </a:r>
            <a:endParaRPr lang="en-US" dirty="0" smtClean="0">
              <a:solidFill>
                <a:schemeClr val="tx1"/>
              </a:solidFill>
            </a:endParaRPr>
          </a:p>
          <a:p>
            <a:pPr marL="274320" lvl="1" indent="0">
              <a:buNone/>
            </a:pPr>
            <a:endParaRPr lang="en-US" b="1" dirty="0">
              <a:solidFill>
                <a:schemeClr val="tx1"/>
              </a:solidFill>
            </a:endParaRPr>
          </a:p>
          <a:p>
            <a:pPr marL="274320" lvl="1" indent="0">
              <a:buNone/>
            </a:pPr>
            <a:endParaRPr lang="en-US" dirty="0" smtClean="0">
              <a:solidFill>
                <a:schemeClr val="tx1"/>
              </a:solidFill>
            </a:endParaRPr>
          </a:p>
          <a:p>
            <a:pPr marL="274320" lvl="1" indent="0">
              <a:buNone/>
            </a:pPr>
            <a:endParaRPr lang="en-US" dirty="0" smtClean="0">
              <a:solidFill>
                <a:schemeClr val="tx1"/>
              </a:solidFill>
            </a:endParaRPr>
          </a:p>
          <a:p>
            <a:pPr marL="274320" lvl="1" indent="0">
              <a:buNone/>
            </a:pPr>
            <a:endParaRPr lang="en-US" dirty="0" smtClean="0">
              <a:solidFill>
                <a:schemeClr val="tx1"/>
              </a:solidFill>
            </a:endParaRPr>
          </a:p>
          <a:p>
            <a:pPr marL="274320" lvl="1" indent="0">
              <a:buNone/>
            </a:pPr>
            <a:endParaRPr lang="en-US" b="1" dirty="0" smtClean="0">
              <a:solidFill>
                <a:schemeClr val="tx1"/>
              </a:solidFill>
            </a:endParaRPr>
          </a:p>
          <a:p>
            <a:endParaRPr lang="en-US" b="1"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42626909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63" y="0"/>
            <a:ext cx="7780337" cy="925513"/>
          </a:xfrm>
        </p:spPr>
        <p:txBody>
          <a:bodyPr/>
          <a:lstStyle/>
          <a:p>
            <a:pPr fontAlgn="auto">
              <a:spcAft>
                <a:spcPts val="0"/>
              </a:spcAft>
              <a:defRPr/>
            </a:pPr>
            <a:r>
              <a:rPr lang="en-US" dirty="0" err="1" smtClean="0">
                <a:ea typeface="+mj-ea"/>
                <a:cs typeface="+mj-cs"/>
              </a:rPr>
              <a:t>Notizie</a:t>
            </a:r>
            <a:r>
              <a:rPr lang="en-US" dirty="0" smtClean="0">
                <a:ea typeface="+mj-ea"/>
                <a:cs typeface="+mj-cs"/>
              </a:rPr>
              <a:t> </a:t>
            </a:r>
            <a:r>
              <a:rPr lang="en-US" dirty="0" err="1" smtClean="0">
                <a:ea typeface="+mj-ea"/>
                <a:cs typeface="+mj-cs"/>
              </a:rPr>
              <a:t>Locali</a:t>
            </a:r>
            <a:endParaRPr lang="en-US" dirty="0">
              <a:ea typeface="+mj-ea"/>
              <a:cs typeface="+mj-cs"/>
            </a:endParaRPr>
          </a:p>
        </p:txBody>
      </p:sp>
      <p:sp>
        <p:nvSpPr>
          <p:cNvPr id="3" name="Content Placeholder 2"/>
          <p:cNvSpPr>
            <a:spLocks noGrp="1"/>
          </p:cNvSpPr>
          <p:nvPr>
            <p:ph idx="1"/>
          </p:nvPr>
        </p:nvSpPr>
        <p:spPr>
          <a:xfrm>
            <a:off x="0" y="924747"/>
            <a:ext cx="9144000" cy="5933253"/>
          </a:xfrm>
        </p:spPr>
        <p:txBody>
          <a:bodyPr rtlCol="0">
            <a:normAutofit/>
          </a:bodyPr>
          <a:lstStyle/>
          <a:p>
            <a:pPr marL="0" indent="0">
              <a:buNone/>
              <a:defRPr/>
            </a:pPr>
            <a:r>
              <a:rPr lang="en-US" dirty="0" err="1" smtClean="0"/>
              <a:t>Domani</a:t>
            </a:r>
            <a:r>
              <a:rPr lang="en-US" dirty="0" smtClean="0"/>
              <a:t> 21 </a:t>
            </a:r>
            <a:r>
              <a:rPr lang="en-US" dirty="0" err="1" smtClean="0"/>
              <a:t>giugno</a:t>
            </a:r>
            <a:r>
              <a:rPr lang="en-US" dirty="0" smtClean="0"/>
              <a:t>, Aula </a:t>
            </a:r>
            <a:r>
              <a:rPr lang="en-US" dirty="0" err="1" smtClean="0"/>
              <a:t>Caldirola</a:t>
            </a:r>
            <a:r>
              <a:rPr lang="en-US" dirty="0" smtClean="0"/>
              <a:t>, h 9-16, </a:t>
            </a:r>
            <a:r>
              <a:rPr lang="en-US" dirty="0" smtClean="0"/>
              <a:t>ci </a:t>
            </a:r>
            <a:r>
              <a:rPr lang="en-US" dirty="0" err="1" smtClean="0"/>
              <a:t>saranno</a:t>
            </a:r>
            <a:r>
              <a:rPr lang="en-US" dirty="0" smtClean="0"/>
              <a:t>  </a:t>
            </a:r>
            <a:r>
              <a:rPr lang="en-US" dirty="0" err="1" smtClean="0"/>
              <a:t>Elezioni</a:t>
            </a:r>
            <a:r>
              <a:rPr lang="en-US" dirty="0" smtClean="0"/>
              <a:t> per</a:t>
            </a:r>
          </a:p>
          <a:p>
            <a:pPr marL="0" indent="0">
              <a:buNone/>
              <a:defRPr/>
            </a:pPr>
            <a:endParaRPr lang="en-US" dirty="0" smtClean="0"/>
          </a:p>
          <a:p>
            <a:pPr marL="0" indent="0">
              <a:buNone/>
              <a:defRPr/>
            </a:pPr>
            <a:r>
              <a:rPr lang="en-US" b="1" dirty="0" err="1"/>
              <a:t>Rappresentante</a:t>
            </a:r>
            <a:r>
              <a:rPr lang="en-US" b="1" dirty="0"/>
              <a:t> </a:t>
            </a:r>
            <a:r>
              <a:rPr lang="en-US" b="1" dirty="0" err="1"/>
              <a:t>personale</a:t>
            </a:r>
            <a:r>
              <a:rPr lang="en-US" b="1" dirty="0"/>
              <a:t> </a:t>
            </a:r>
            <a:r>
              <a:rPr lang="en-US" b="1" dirty="0" err="1" smtClean="0"/>
              <a:t>ricercatore</a:t>
            </a:r>
            <a:r>
              <a:rPr lang="en-US" dirty="0" smtClean="0"/>
              <a:t>    (</a:t>
            </a:r>
            <a:r>
              <a:rPr lang="en-US" dirty="0" err="1" smtClean="0"/>
              <a:t>Sertore</a:t>
            </a:r>
            <a:r>
              <a:rPr lang="en-US" dirty="0" smtClean="0"/>
              <a:t>, 1mo </a:t>
            </a:r>
            <a:r>
              <a:rPr lang="en-US" dirty="0" err="1"/>
              <a:t>mandato</a:t>
            </a:r>
            <a:r>
              <a:rPr lang="en-US" dirty="0" smtClean="0"/>
              <a:t>)</a:t>
            </a:r>
            <a:endParaRPr lang="en-US" dirty="0" smtClean="0"/>
          </a:p>
          <a:p>
            <a:pPr marL="0" indent="0">
              <a:buNone/>
              <a:defRPr/>
            </a:pPr>
            <a:r>
              <a:rPr lang="en-US" b="1" dirty="0" err="1"/>
              <a:t>R</a:t>
            </a:r>
            <a:r>
              <a:rPr lang="en-US" b="1" dirty="0" err="1" smtClean="0"/>
              <a:t>appresentante</a:t>
            </a:r>
            <a:r>
              <a:rPr lang="en-US" b="1" dirty="0" smtClean="0"/>
              <a:t> </a:t>
            </a:r>
            <a:r>
              <a:rPr lang="en-US" b="1" dirty="0" err="1" smtClean="0"/>
              <a:t>personale</a:t>
            </a:r>
            <a:r>
              <a:rPr lang="en-US" b="1" dirty="0" smtClean="0"/>
              <a:t> </a:t>
            </a:r>
            <a:r>
              <a:rPr lang="en-US" b="1" dirty="0" err="1" smtClean="0"/>
              <a:t>tecnologo</a:t>
            </a:r>
            <a:r>
              <a:rPr lang="en-US" dirty="0" smtClean="0"/>
              <a:t>     (</a:t>
            </a:r>
            <a:r>
              <a:rPr lang="en-US" dirty="0" err="1" smtClean="0"/>
              <a:t>Bosotti</a:t>
            </a:r>
            <a:r>
              <a:rPr lang="en-US" dirty="0" smtClean="0"/>
              <a:t>, 2ndo </a:t>
            </a:r>
            <a:r>
              <a:rPr lang="en-US" dirty="0" err="1" smtClean="0"/>
              <a:t>mandato</a:t>
            </a:r>
            <a:r>
              <a:rPr lang="en-US" dirty="0" smtClean="0"/>
              <a:t>)</a:t>
            </a:r>
          </a:p>
          <a:p>
            <a:pPr marL="0" indent="0">
              <a:buNone/>
              <a:defRPr/>
            </a:pPr>
            <a:r>
              <a:rPr lang="en-US" b="1" dirty="0" err="1"/>
              <a:t>Rappresentante</a:t>
            </a:r>
            <a:r>
              <a:rPr lang="en-US" b="1" dirty="0"/>
              <a:t> </a:t>
            </a:r>
            <a:r>
              <a:rPr lang="en-US" b="1" dirty="0" err="1"/>
              <a:t>personale</a:t>
            </a:r>
            <a:r>
              <a:rPr lang="en-US" b="1" dirty="0"/>
              <a:t> </a:t>
            </a:r>
            <a:r>
              <a:rPr lang="en-US" b="1" dirty="0" smtClean="0"/>
              <a:t>TA		</a:t>
            </a:r>
            <a:r>
              <a:rPr lang="en-US" dirty="0" smtClean="0"/>
              <a:t>    (</a:t>
            </a:r>
            <a:r>
              <a:rPr lang="en-US" dirty="0" err="1" smtClean="0"/>
              <a:t>Pedrini</a:t>
            </a:r>
            <a:r>
              <a:rPr lang="en-US" dirty="0" smtClean="0"/>
              <a:t>, </a:t>
            </a:r>
            <a:r>
              <a:rPr lang="en-US" dirty="0"/>
              <a:t>2ndo </a:t>
            </a:r>
            <a:r>
              <a:rPr lang="en-US" dirty="0" err="1"/>
              <a:t>mandato</a:t>
            </a:r>
            <a:r>
              <a:rPr lang="en-US" dirty="0"/>
              <a:t>)</a:t>
            </a:r>
          </a:p>
          <a:p>
            <a:pPr marL="0" indent="0">
              <a:buNone/>
              <a:defRPr/>
            </a:pPr>
            <a:endParaRPr lang="en-US" dirty="0" smtClean="0"/>
          </a:p>
          <a:p>
            <a:pPr marL="0" indent="0">
              <a:buNone/>
              <a:defRPr/>
            </a:pPr>
            <a:r>
              <a:rPr lang="en-US" b="1" dirty="0" err="1" smtClean="0"/>
              <a:t>Coordinatore</a:t>
            </a:r>
            <a:r>
              <a:rPr lang="en-US" b="1" dirty="0" smtClean="0"/>
              <a:t> csn1                                 </a:t>
            </a:r>
            <a:r>
              <a:rPr lang="en-US" dirty="0" smtClean="0"/>
              <a:t>(</a:t>
            </a:r>
            <a:r>
              <a:rPr lang="en-US" dirty="0" err="1" smtClean="0"/>
              <a:t>Andreazza</a:t>
            </a:r>
            <a:r>
              <a:rPr lang="en-US" dirty="0" smtClean="0"/>
              <a:t> </a:t>
            </a:r>
            <a:r>
              <a:rPr lang="en-US" dirty="0" smtClean="0"/>
              <a:t>, 1mo </a:t>
            </a:r>
            <a:r>
              <a:rPr lang="en-US" dirty="0" err="1" smtClean="0"/>
              <a:t>mandato</a:t>
            </a:r>
            <a:r>
              <a:rPr lang="en-US" dirty="0" smtClean="0"/>
              <a:t>)</a:t>
            </a:r>
          </a:p>
          <a:p>
            <a:pPr marL="0" indent="0">
              <a:buNone/>
              <a:defRPr/>
            </a:pPr>
            <a:r>
              <a:rPr lang="en-US" b="1" dirty="0" err="1"/>
              <a:t>Coordinatore</a:t>
            </a:r>
            <a:r>
              <a:rPr lang="en-US" b="1" dirty="0"/>
              <a:t> </a:t>
            </a:r>
            <a:r>
              <a:rPr lang="en-US" b="1" dirty="0" smtClean="0"/>
              <a:t>csn2                                 </a:t>
            </a:r>
            <a:r>
              <a:rPr lang="en-US" dirty="0" smtClean="0"/>
              <a:t>(</a:t>
            </a:r>
            <a:r>
              <a:rPr lang="en-US" dirty="0" err="1" smtClean="0"/>
              <a:t>Caccianiga</a:t>
            </a:r>
            <a:r>
              <a:rPr lang="en-US" dirty="0" smtClean="0"/>
              <a:t> </a:t>
            </a:r>
            <a:r>
              <a:rPr lang="en-US" dirty="0"/>
              <a:t>, </a:t>
            </a:r>
            <a:r>
              <a:rPr lang="en-US" dirty="0" smtClean="0"/>
              <a:t>1mo </a:t>
            </a:r>
            <a:r>
              <a:rPr lang="en-US" dirty="0" err="1"/>
              <a:t>mandato</a:t>
            </a:r>
            <a:r>
              <a:rPr lang="en-US" dirty="0"/>
              <a:t>)</a:t>
            </a:r>
          </a:p>
          <a:p>
            <a:pPr marL="0" indent="0">
              <a:buNone/>
              <a:defRPr/>
            </a:pPr>
            <a:endParaRPr lang="en-US" dirty="0" smtClean="0"/>
          </a:p>
          <a:p>
            <a:pPr marL="0" indent="0">
              <a:buNone/>
              <a:defRPr/>
            </a:pPr>
            <a:r>
              <a:rPr lang="is-IS" dirty="0" smtClean="0"/>
              <a:t>…</a:t>
            </a:r>
            <a:endParaRPr lang="en-US" dirty="0" smtClean="0"/>
          </a:p>
          <a:p>
            <a:pPr marL="0" indent="0">
              <a:buNone/>
              <a:defRPr/>
            </a:pPr>
            <a:endParaRPr lang="en-US" dirty="0"/>
          </a:p>
          <a:p>
            <a:pPr marL="0" indent="0">
              <a:buNone/>
              <a:defRPr/>
            </a:pPr>
            <a:endParaRPr lang="en-US" dirty="0" smtClean="0"/>
          </a:p>
          <a:p>
            <a:pPr marL="0" indent="0">
              <a:buNone/>
              <a:defRPr/>
            </a:pPr>
            <a:endParaRPr lang="en-US" dirty="0" smtClean="0"/>
          </a:p>
        </p:txBody>
      </p:sp>
      <p:sp>
        <p:nvSpPr>
          <p:cNvPr id="1843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r>
              <a:rPr lang="it-IT" smtClean="0"/>
              <a:t>Venerdi' 18 Marzo 2016</a:t>
            </a:r>
            <a:endParaRPr lang="en-US"/>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AEF78EE7-C8B6-324D-88C1-0447B0453FF0}"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13264285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Notizie</a:t>
            </a:r>
            <a:r>
              <a:rPr lang="en-US" dirty="0" smtClean="0"/>
              <a:t> </a:t>
            </a:r>
            <a:r>
              <a:rPr lang="en-US" dirty="0" err="1" smtClean="0"/>
              <a:t>Locali</a:t>
            </a:r>
            <a:endParaRPr lang="en-US" dirty="0"/>
          </a:p>
        </p:txBody>
      </p:sp>
      <p:sp>
        <p:nvSpPr>
          <p:cNvPr id="3" name="Content Placeholder 2"/>
          <p:cNvSpPr>
            <a:spLocks noGrp="1"/>
          </p:cNvSpPr>
          <p:nvPr>
            <p:ph idx="1"/>
          </p:nvPr>
        </p:nvSpPr>
        <p:spPr>
          <a:xfrm>
            <a:off x="0" y="924747"/>
            <a:ext cx="9144000" cy="5933253"/>
          </a:xfrm>
        </p:spPr>
        <p:txBody>
          <a:bodyPr>
            <a:normAutofit/>
          </a:bodyPr>
          <a:lstStyle/>
          <a:p>
            <a:pPr marL="274320" lvl="1" indent="0">
              <a:buNone/>
            </a:pPr>
            <a:endParaRPr lang="en-US" dirty="0">
              <a:solidFill>
                <a:schemeClr val="tx1"/>
              </a:solidFill>
            </a:endParaRPr>
          </a:p>
          <a:p>
            <a:pPr marL="274320" lvl="1" indent="0">
              <a:buNone/>
            </a:pPr>
            <a:r>
              <a:rPr lang="en-US" dirty="0" err="1" smtClean="0">
                <a:solidFill>
                  <a:schemeClr val="tx1"/>
                </a:solidFill>
              </a:rPr>
              <a:t>Completati</a:t>
            </a:r>
            <a:r>
              <a:rPr lang="en-US" dirty="0" smtClean="0">
                <a:solidFill>
                  <a:schemeClr val="tx1"/>
                </a:solidFill>
              </a:rPr>
              <a:t> </a:t>
            </a:r>
            <a:r>
              <a:rPr lang="en-US" dirty="0">
                <a:solidFill>
                  <a:schemeClr val="tx1"/>
                </a:solidFill>
              </a:rPr>
              <a:t>i</a:t>
            </a:r>
            <a:r>
              <a:rPr lang="en-US" dirty="0" smtClean="0">
                <a:solidFill>
                  <a:schemeClr val="tx1"/>
                </a:solidFill>
              </a:rPr>
              <a:t> </a:t>
            </a:r>
            <a:r>
              <a:rPr lang="en-US" dirty="0" err="1">
                <a:solidFill>
                  <a:schemeClr val="tx1"/>
                </a:solidFill>
              </a:rPr>
              <a:t>s</a:t>
            </a:r>
            <a:r>
              <a:rPr lang="en-US" dirty="0" err="1" smtClean="0">
                <a:solidFill>
                  <a:schemeClr val="tx1"/>
                </a:solidFill>
              </a:rPr>
              <a:t>opralluoghi</a:t>
            </a:r>
            <a:r>
              <a:rPr lang="en-US" dirty="0" smtClean="0">
                <a:solidFill>
                  <a:schemeClr val="tx1"/>
                </a:solidFill>
              </a:rPr>
              <a:t> </a:t>
            </a:r>
            <a:r>
              <a:rPr lang="en-US" dirty="0" smtClean="0">
                <a:solidFill>
                  <a:schemeClr val="tx1"/>
                </a:solidFill>
              </a:rPr>
              <a:t>di </a:t>
            </a:r>
            <a:r>
              <a:rPr lang="en-US" dirty="0" err="1" smtClean="0">
                <a:solidFill>
                  <a:schemeClr val="tx1"/>
                </a:solidFill>
              </a:rPr>
              <a:t>sicurezza</a:t>
            </a:r>
            <a:r>
              <a:rPr lang="en-US" dirty="0" smtClean="0">
                <a:solidFill>
                  <a:schemeClr val="tx1"/>
                </a:solidFill>
              </a:rPr>
              <a:t> in </a:t>
            </a:r>
            <a:r>
              <a:rPr lang="en-US" dirty="0" err="1" smtClean="0">
                <a:solidFill>
                  <a:schemeClr val="tx1"/>
                </a:solidFill>
              </a:rPr>
              <a:t>studi</a:t>
            </a:r>
            <a:r>
              <a:rPr lang="en-US" dirty="0" smtClean="0">
                <a:solidFill>
                  <a:schemeClr val="tx1"/>
                </a:solidFill>
              </a:rPr>
              <a:t> e </a:t>
            </a:r>
            <a:r>
              <a:rPr lang="en-US" dirty="0" err="1" smtClean="0">
                <a:solidFill>
                  <a:schemeClr val="tx1"/>
                </a:solidFill>
              </a:rPr>
              <a:t>laboratori</a:t>
            </a:r>
            <a:r>
              <a:rPr lang="en-US" dirty="0" smtClean="0">
                <a:solidFill>
                  <a:schemeClr val="tx1"/>
                </a:solidFill>
              </a:rPr>
              <a:t>, </a:t>
            </a:r>
          </a:p>
          <a:p>
            <a:pPr marL="274320" lvl="1" indent="0">
              <a:buNone/>
            </a:pPr>
            <a:endParaRPr lang="en-US" dirty="0">
              <a:solidFill>
                <a:schemeClr val="tx1"/>
              </a:solidFill>
            </a:endParaRPr>
          </a:p>
          <a:p>
            <a:pPr marL="274320" lvl="1" indent="0">
              <a:buNone/>
            </a:pPr>
            <a:r>
              <a:rPr lang="en-US" dirty="0" err="1" smtClean="0">
                <a:solidFill>
                  <a:schemeClr val="tx1"/>
                </a:solidFill>
              </a:rPr>
              <a:t>Nuovo</a:t>
            </a:r>
            <a:r>
              <a:rPr lang="en-US" dirty="0" smtClean="0">
                <a:solidFill>
                  <a:schemeClr val="tx1"/>
                </a:solidFill>
              </a:rPr>
              <a:t> </a:t>
            </a:r>
            <a:r>
              <a:rPr lang="en-US" dirty="0" err="1" smtClean="0">
                <a:solidFill>
                  <a:schemeClr val="tx1"/>
                </a:solidFill>
              </a:rPr>
              <a:t>portale</a:t>
            </a:r>
            <a:r>
              <a:rPr lang="en-US" dirty="0" smtClean="0">
                <a:solidFill>
                  <a:schemeClr val="tx1"/>
                </a:solidFill>
              </a:rPr>
              <a:t> web, </a:t>
            </a:r>
            <a:r>
              <a:rPr lang="en-US" dirty="0" err="1" smtClean="0">
                <a:solidFill>
                  <a:schemeClr val="tx1"/>
                </a:solidFill>
              </a:rPr>
              <a:t>l’ufficio</a:t>
            </a:r>
            <a:r>
              <a:rPr lang="en-US" dirty="0" smtClean="0">
                <a:solidFill>
                  <a:schemeClr val="tx1"/>
                </a:solidFill>
              </a:rPr>
              <a:t> </a:t>
            </a:r>
            <a:r>
              <a:rPr lang="en-US" dirty="0" err="1" smtClean="0">
                <a:solidFill>
                  <a:schemeClr val="tx1"/>
                </a:solidFill>
              </a:rPr>
              <a:t>comunicazione</a:t>
            </a:r>
            <a:r>
              <a:rPr lang="en-US" dirty="0" smtClean="0">
                <a:solidFill>
                  <a:schemeClr val="tx1"/>
                </a:solidFill>
              </a:rPr>
              <a:t> </a:t>
            </a:r>
            <a:r>
              <a:rPr lang="en-US" dirty="0" err="1" smtClean="0">
                <a:solidFill>
                  <a:schemeClr val="tx1"/>
                </a:solidFill>
              </a:rPr>
              <a:t>sta</a:t>
            </a:r>
            <a:r>
              <a:rPr lang="en-US" dirty="0" smtClean="0">
                <a:solidFill>
                  <a:schemeClr val="tx1"/>
                </a:solidFill>
              </a:rPr>
              <a:t> </a:t>
            </a:r>
            <a:r>
              <a:rPr lang="en-US" dirty="0" err="1" smtClean="0">
                <a:solidFill>
                  <a:schemeClr val="tx1"/>
                </a:solidFill>
              </a:rPr>
              <a:t>finalmente</a:t>
            </a:r>
            <a:r>
              <a:rPr lang="en-US" dirty="0" smtClean="0">
                <a:solidFill>
                  <a:schemeClr val="tx1"/>
                </a:solidFill>
              </a:rPr>
              <a:t> </a:t>
            </a:r>
            <a:r>
              <a:rPr lang="en-US" dirty="0" err="1" smtClean="0">
                <a:solidFill>
                  <a:schemeClr val="tx1"/>
                </a:solidFill>
              </a:rPr>
              <a:t>prendendo</a:t>
            </a:r>
            <a:r>
              <a:rPr lang="en-US" dirty="0" smtClean="0">
                <a:solidFill>
                  <a:schemeClr val="tx1"/>
                </a:solidFill>
              </a:rPr>
              <a:t> in </a:t>
            </a:r>
            <a:r>
              <a:rPr lang="en-US" dirty="0" err="1" smtClean="0">
                <a:solidFill>
                  <a:schemeClr val="tx1"/>
                </a:solidFill>
              </a:rPr>
              <a:t>carico</a:t>
            </a:r>
            <a:r>
              <a:rPr lang="en-US" dirty="0" smtClean="0">
                <a:solidFill>
                  <a:schemeClr val="tx1"/>
                </a:solidFill>
              </a:rPr>
              <a:t> </a:t>
            </a:r>
            <a:r>
              <a:rPr lang="en-US" dirty="0" err="1" smtClean="0">
                <a:solidFill>
                  <a:schemeClr val="tx1"/>
                </a:solidFill>
              </a:rPr>
              <a:t>il</a:t>
            </a:r>
            <a:r>
              <a:rPr lang="en-US" dirty="0" smtClean="0">
                <a:solidFill>
                  <a:schemeClr val="tx1"/>
                </a:solidFill>
              </a:rPr>
              <a:t> layout. </a:t>
            </a:r>
            <a:endParaRPr lang="en-US" dirty="0" smtClean="0">
              <a:solidFill>
                <a:schemeClr val="tx1"/>
              </a:solidFill>
            </a:endParaRPr>
          </a:p>
          <a:p>
            <a:pPr marL="274320" lvl="1" indent="0">
              <a:buNone/>
            </a:pPr>
            <a:endParaRPr lang="en-US" dirty="0">
              <a:solidFill>
                <a:schemeClr val="tx1"/>
              </a:solidFill>
            </a:endParaRPr>
          </a:p>
          <a:p>
            <a:pPr marL="274320" lvl="1" indent="0">
              <a:buNone/>
            </a:pPr>
            <a:r>
              <a:rPr lang="en-US" dirty="0" smtClean="0">
                <a:solidFill>
                  <a:schemeClr val="tx1"/>
                </a:solidFill>
              </a:rPr>
              <a:t>FERIE – </a:t>
            </a:r>
            <a:r>
              <a:rPr lang="en-US" dirty="0" err="1" smtClean="0">
                <a:solidFill>
                  <a:schemeClr val="tx1"/>
                </a:solidFill>
              </a:rPr>
              <a:t>seguiremo</a:t>
            </a:r>
            <a:r>
              <a:rPr lang="en-US" dirty="0" smtClean="0">
                <a:solidFill>
                  <a:schemeClr val="tx1"/>
                </a:solidFill>
              </a:rPr>
              <a:t> le </a:t>
            </a:r>
            <a:r>
              <a:rPr lang="en-US" dirty="0" err="1" smtClean="0">
                <a:solidFill>
                  <a:schemeClr val="tx1"/>
                </a:solidFill>
              </a:rPr>
              <a:t>chiusure</a:t>
            </a:r>
            <a:r>
              <a:rPr lang="en-US" dirty="0" smtClean="0">
                <a:solidFill>
                  <a:schemeClr val="tx1"/>
                </a:solidFill>
              </a:rPr>
              <a:t> </a:t>
            </a:r>
            <a:r>
              <a:rPr lang="en-US" dirty="0" err="1" smtClean="0">
                <a:solidFill>
                  <a:schemeClr val="tx1"/>
                </a:solidFill>
              </a:rPr>
              <a:t>obbligatorie</a:t>
            </a:r>
            <a:r>
              <a:rPr lang="en-US" dirty="0" smtClean="0">
                <a:solidFill>
                  <a:schemeClr val="tx1"/>
                </a:solidFill>
              </a:rPr>
              <a:t> del </a:t>
            </a:r>
            <a:r>
              <a:rPr lang="en-US" dirty="0" err="1" smtClean="0">
                <a:solidFill>
                  <a:schemeClr val="tx1"/>
                </a:solidFill>
              </a:rPr>
              <a:t>dipartimento</a:t>
            </a:r>
            <a:r>
              <a:rPr lang="en-US" dirty="0" smtClean="0">
                <a:solidFill>
                  <a:schemeClr val="tx1"/>
                </a:solidFill>
              </a:rPr>
              <a:t> </a:t>
            </a:r>
            <a:r>
              <a:rPr lang="en-US" dirty="0" smtClean="0">
                <a:solidFill>
                  <a:schemeClr val="tx1"/>
                </a:solidFill>
                <a:sym typeface="Wingdings"/>
              </a:rPr>
              <a:t></a:t>
            </a:r>
          </a:p>
          <a:p>
            <a:pPr marL="274320" lvl="1" indent="0">
              <a:buNone/>
            </a:pPr>
            <a:r>
              <a:rPr lang="en-US" dirty="0" err="1" smtClean="0">
                <a:solidFill>
                  <a:schemeClr val="tx1"/>
                </a:solidFill>
              </a:rPr>
              <a:t>Ricordo</a:t>
            </a:r>
            <a:r>
              <a:rPr lang="en-US" dirty="0" smtClean="0">
                <a:solidFill>
                  <a:schemeClr val="tx1"/>
                </a:solidFill>
              </a:rPr>
              <a:t> </a:t>
            </a:r>
            <a:r>
              <a:rPr lang="en-US" dirty="0" err="1" smtClean="0">
                <a:solidFill>
                  <a:schemeClr val="tx1"/>
                </a:solidFill>
              </a:rPr>
              <a:t>che</a:t>
            </a:r>
            <a:r>
              <a:rPr lang="en-US" dirty="0" smtClean="0">
                <a:solidFill>
                  <a:schemeClr val="tx1"/>
                </a:solidFill>
              </a:rPr>
              <a:t> </a:t>
            </a:r>
          </a:p>
          <a:p>
            <a:pPr marL="274320" lvl="1" indent="0">
              <a:buNone/>
            </a:pPr>
            <a:r>
              <a:rPr lang="en-US" dirty="0" err="1" smtClean="0">
                <a:solidFill>
                  <a:schemeClr val="tx1"/>
                </a:solidFill>
              </a:rPr>
              <a:t>Chiusura</a:t>
            </a:r>
            <a:r>
              <a:rPr lang="en-US" dirty="0" smtClean="0">
                <a:solidFill>
                  <a:schemeClr val="tx1"/>
                </a:solidFill>
              </a:rPr>
              <a:t> </a:t>
            </a:r>
            <a:r>
              <a:rPr lang="en-US" dirty="0" err="1" smtClean="0">
                <a:solidFill>
                  <a:schemeClr val="tx1"/>
                </a:solidFill>
              </a:rPr>
              <a:t>estiva</a:t>
            </a:r>
            <a:r>
              <a:rPr lang="en-US" dirty="0" smtClean="0">
                <a:solidFill>
                  <a:schemeClr val="tx1"/>
                </a:solidFill>
              </a:rPr>
              <a:t> 16-19 </a:t>
            </a:r>
            <a:r>
              <a:rPr lang="en-US" dirty="0" err="1" smtClean="0">
                <a:solidFill>
                  <a:schemeClr val="tx1"/>
                </a:solidFill>
              </a:rPr>
              <a:t>Agosto</a:t>
            </a:r>
            <a:endParaRPr lang="en-US" dirty="0" smtClean="0">
              <a:solidFill>
                <a:schemeClr val="tx1"/>
              </a:solidFill>
            </a:endParaRPr>
          </a:p>
          <a:p>
            <a:pPr marL="274320" lvl="1" indent="0">
              <a:buNone/>
            </a:pPr>
            <a:r>
              <a:rPr lang="en-US" dirty="0" err="1" smtClean="0">
                <a:solidFill>
                  <a:schemeClr val="tx1"/>
                </a:solidFill>
              </a:rPr>
              <a:t>Amministrazione</a:t>
            </a:r>
            <a:r>
              <a:rPr lang="en-US" dirty="0" smtClean="0">
                <a:solidFill>
                  <a:schemeClr val="tx1"/>
                </a:solidFill>
              </a:rPr>
              <a:t> dal 8 al 19 </a:t>
            </a:r>
            <a:r>
              <a:rPr lang="en-US" dirty="0" err="1" smtClean="0">
                <a:solidFill>
                  <a:schemeClr val="tx1"/>
                </a:solidFill>
              </a:rPr>
              <a:t>Agosto</a:t>
            </a:r>
            <a:endParaRPr lang="en-US" dirty="0" smtClean="0">
              <a:solidFill>
                <a:schemeClr val="tx1"/>
              </a:solidFill>
            </a:endParaRPr>
          </a:p>
          <a:p>
            <a:pPr marL="274320" lvl="1" indent="0">
              <a:buNone/>
            </a:pPr>
            <a:endParaRPr lang="en-US" dirty="0" smtClean="0">
              <a:solidFill>
                <a:schemeClr val="tx1"/>
              </a:solidFill>
            </a:endParaRPr>
          </a:p>
          <a:p>
            <a:pPr marL="274320" lvl="1" indent="0">
              <a:buNone/>
            </a:pPr>
            <a:endParaRPr lang="en-US" dirty="0" smtClean="0">
              <a:solidFill>
                <a:schemeClr val="tx1"/>
              </a:solidFill>
            </a:endParaRPr>
          </a:p>
          <a:p>
            <a:pPr marL="274320" lvl="1" indent="0">
              <a:buNone/>
            </a:pPr>
            <a:endParaRPr lang="en-US" dirty="0" smtClean="0">
              <a:solidFill>
                <a:schemeClr val="tx1"/>
              </a:solidFill>
            </a:endParaRPr>
          </a:p>
          <a:p>
            <a:pPr marL="274320" lvl="1" indent="0">
              <a:buNone/>
            </a:pPr>
            <a:endParaRPr lang="en-US" b="1" dirty="0" smtClean="0">
              <a:solidFill>
                <a:schemeClr val="tx1"/>
              </a:solidFill>
            </a:endParaRPr>
          </a:p>
          <a:p>
            <a:endParaRPr lang="en-US" b="1"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19</a:t>
            </a:fld>
            <a:endParaRPr lang="en-US"/>
          </a:p>
        </p:txBody>
      </p:sp>
    </p:spTree>
    <p:extLst>
      <p:ext uri="{BB962C8B-B14F-4D97-AF65-F5344CB8AC3E}">
        <p14:creationId xmlns:p14="http://schemas.microsoft.com/office/powerpoint/2010/main" val="40758946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evidenza</a:t>
            </a:r>
            <a:endParaRPr lang="en-US" strike="sngStrike" dirty="0"/>
          </a:p>
        </p:txBody>
      </p:sp>
      <p:sp>
        <p:nvSpPr>
          <p:cNvPr id="3" name="Content Placeholder 2"/>
          <p:cNvSpPr>
            <a:spLocks noGrp="1"/>
          </p:cNvSpPr>
          <p:nvPr>
            <p:ph idx="1"/>
          </p:nvPr>
        </p:nvSpPr>
        <p:spPr>
          <a:xfrm>
            <a:off x="253521" y="1066800"/>
            <a:ext cx="8697828" cy="5462016"/>
          </a:xfrm>
        </p:spPr>
        <p:txBody>
          <a:bodyPr>
            <a:normAutofit/>
          </a:bodyPr>
          <a:lstStyle/>
          <a:p>
            <a:pPr>
              <a:lnSpc>
                <a:spcPct val="120000"/>
              </a:lnSpc>
              <a:buFontTx/>
              <a:buChar char="-"/>
            </a:pPr>
            <a:r>
              <a:rPr lang="en-US" b="1" dirty="0"/>
              <a:t>ONDE GRAVITAZIONALI, LIGO E VIRGO ANNUNCIANO L'OSSERVAZIONE DEL SECONDO EVENTO: SIAMO NELL'ERA DELL'ASTRONOMIA GRAVITAZIONALE </a:t>
            </a:r>
            <a:endParaRPr lang="en-US" b="1" dirty="0" smtClean="0"/>
          </a:p>
          <a:p>
            <a:pPr>
              <a:lnSpc>
                <a:spcPct val="120000"/>
              </a:lnSpc>
              <a:buFontTx/>
              <a:buChar char="-"/>
            </a:pPr>
            <a:r>
              <a:rPr lang="it-IT" dirty="0"/>
              <a:t>alle ore 3:38:53 UTC del 26 dicembre 2015</a:t>
            </a:r>
            <a:r>
              <a:rPr lang="it-IT" dirty="0" smtClean="0"/>
              <a:t>.</a:t>
            </a:r>
          </a:p>
          <a:p>
            <a:pPr>
              <a:lnSpc>
                <a:spcPct val="120000"/>
              </a:lnSpc>
              <a:buFontTx/>
              <a:buChar char="-"/>
            </a:pPr>
            <a:r>
              <a:rPr lang="it-IT" dirty="0"/>
              <a:t>Le onde misurate in questa seconda osservazione si riferiscono alle ultime 27 orbite che i buchi neri, di massa pari a 14 e 8 masse solari, hanno percorso nello “spiraleggiare” vorticosamente l’uno attorno all’altro prima di fondersi e formare un unico buco nero più massiccio, con massa equivalente a 21 masse solari. L’energia liberata sotto forma di onde gravitazionali equivale quindi a circa una massa solare.</a:t>
            </a:r>
            <a:endParaRPr lang="en-US" b="1"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22838610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63" y="0"/>
            <a:ext cx="7780337" cy="925513"/>
          </a:xfrm>
        </p:spPr>
        <p:txBody>
          <a:bodyPr/>
          <a:lstStyle/>
          <a:p>
            <a:pPr fontAlgn="auto">
              <a:spcAft>
                <a:spcPts val="0"/>
              </a:spcAft>
              <a:defRPr/>
            </a:pPr>
            <a:r>
              <a:rPr lang="en-US" dirty="0" err="1" smtClean="0">
                <a:ea typeface="+mj-ea"/>
                <a:cs typeface="+mj-cs"/>
              </a:rPr>
              <a:t>Notizie</a:t>
            </a:r>
            <a:r>
              <a:rPr lang="en-US" dirty="0" smtClean="0">
                <a:ea typeface="+mj-ea"/>
                <a:cs typeface="+mj-cs"/>
              </a:rPr>
              <a:t> </a:t>
            </a:r>
            <a:r>
              <a:rPr lang="en-US" dirty="0" err="1" smtClean="0">
                <a:ea typeface="+mj-ea"/>
                <a:cs typeface="+mj-cs"/>
              </a:rPr>
              <a:t>Locali</a:t>
            </a:r>
            <a:endParaRPr lang="en-US" dirty="0">
              <a:ea typeface="+mj-ea"/>
              <a:cs typeface="+mj-cs"/>
            </a:endParaRPr>
          </a:p>
        </p:txBody>
      </p:sp>
      <p:sp>
        <p:nvSpPr>
          <p:cNvPr id="3" name="Content Placeholder 2"/>
          <p:cNvSpPr>
            <a:spLocks noGrp="1"/>
          </p:cNvSpPr>
          <p:nvPr>
            <p:ph idx="1"/>
          </p:nvPr>
        </p:nvSpPr>
        <p:spPr>
          <a:xfrm>
            <a:off x="0" y="924747"/>
            <a:ext cx="9144000" cy="5933253"/>
          </a:xfrm>
        </p:spPr>
        <p:txBody>
          <a:bodyPr rtlCol="0">
            <a:normAutofit/>
          </a:bodyPr>
          <a:lstStyle/>
          <a:p>
            <a:pPr marL="0" indent="0">
              <a:buNone/>
              <a:defRPr/>
            </a:pPr>
            <a:endParaRPr lang="en-US" dirty="0" smtClean="0"/>
          </a:p>
          <a:p>
            <a:pPr>
              <a:defRPr/>
            </a:pPr>
            <a:r>
              <a:rPr lang="en-US" dirty="0" smtClean="0"/>
              <a:t>Rocco </a:t>
            </a:r>
            <a:r>
              <a:rPr lang="en-US" dirty="0" err="1" smtClean="0"/>
              <a:t>Papparella</a:t>
            </a:r>
            <a:r>
              <a:rPr lang="en-US" dirty="0" smtClean="0"/>
              <a:t> ,6 </a:t>
            </a:r>
            <a:r>
              <a:rPr lang="en-US" dirty="0" err="1" smtClean="0"/>
              <a:t>giugno</a:t>
            </a:r>
            <a:r>
              <a:rPr lang="en-US" dirty="0" smtClean="0"/>
              <a:t>,  </a:t>
            </a:r>
            <a:r>
              <a:rPr lang="en-US" dirty="0" smtClean="0"/>
              <a:t>3Y </a:t>
            </a:r>
            <a:r>
              <a:rPr lang="en-US" dirty="0" smtClean="0"/>
              <a:t>art 36, (XFEL)</a:t>
            </a:r>
          </a:p>
          <a:p>
            <a:pPr>
              <a:defRPr/>
            </a:pPr>
            <a:endParaRPr lang="en-US" dirty="0" smtClean="0"/>
          </a:p>
          <a:p>
            <a:pPr>
              <a:defRPr/>
            </a:pPr>
            <a:r>
              <a:rPr lang="en-US" dirty="0" err="1" smtClean="0"/>
              <a:t>Borse</a:t>
            </a:r>
            <a:r>
              <a:rPr lang="en-US" dirty="0" smtClean="0"/>
              <a:t> </a:t>
            </a:r>
            <a:r>
              <a:rPr lang="en-US" dirty="0" err="1" smtClean="0"/>
              <a:t>neolaureati</a:t>
            </a:r>
            <a:r>
              <a:rPr lang="en-US" dirty="0" smtClean="0"/>
              <a:t>,    6 </a:t>
            </a:r>
            <a:r>
              <a:rPr lang="en-US" dirty="0" err="1" smtClean="0"/>
              <a:t>mesi</a:t>
            </a:r>
            <a:r>
              <a:rPr lang="en-US" dirty="0" smtClean="0"/>
              <a:t>, da </a:t>
            </a:r>
            <a:r>
              <a:rPr lang="en-US" dirty="0" err="1" smtClean="0"/>
              <a:t>inizio</a:t>
            </a:r>
            <a:r>
              <a:rPr lang="en-US" dirty="0" smtClean="0"/>
              <a:t> </a:t>
            </a:r>
            <a:r>
              <a:rPr lang="en-US" dirty="0" err="1" smtClean="0"/>
              <a:t>luglio</a:t>
            </a:r>
            <a:r>
              <a:rPr lang="en-US" dirty="0" smtClean="0"/>
              <a:t>, 5 </a:t>
            </a:r>
            <a:r>
              <a:rPr lang="en-US" dirty="0" err="1" smtClean="0"/>
              <a:t>concorrenti</a:t>
            </a:r>
            <a:r>
              <a:rPr lang="en-US" dirty="0" smtClean="0"/>
              <a:t>, 2 </a:t>
            </a:r>
            <a:r>
              <a:rPr lang="en-US" dirty="0" err="1" smtClean="0"/>
              <a:t>posti</a:t>
            </a:r>
            <a:endParaRPr lang="en-US" dirty="0" smtClean="0"/>
          </a:p>
          <a:p>
            <a:pPr marL="0" indent="0">
              <a:buNone/>
              <a:defRPr/>
            </a:pPr>
            <a:r>
              <a:rPr lang="en-US" dirty="0" smtClean="0"/>
              <a:t> </a:t>
            </a:r>
            <a:r>
              <a:rPr lang="en-US" dirty="0" smtClean="0"/>
              <a:t>Silvia </a:t>
            </a:r>
            <a:r>
              <a:rPr lang="en-US" dirty="0" err="1" smtClean="0"/>
              <a:t>Caprioli</a:t>
            </a:r>
            <a:r>
              <a:rPr lang="en-US" dirty="0" smtClean="0"/>
              <a:t> </a:t>
            </a:r>
            <a:r>
              <a:rPr lang="en-US" dirty="0" smtClean="0"/>
              <a:t> </a:t>
            </a:r>
            <a:endParaRPr lang="en-US" dirty="0" smtClean="0"/>
          </a:p>
          <a:p>
            <a:pPr marL="0" indent="0">
              <a:buNone/>
              <a:defRPr/>
            </a:pPr>
            <a:r>
              <a:rPr lang="en-US" dirty="0" err="1" smtClean="0"/>
              <a:t>Alessia</a:t>
            </a:r>
            <a:r>
              <a:rPr lang="en-US" dirty="0" smtClean="0"/>
              <a:t> </a:t>
            </a:r>
            <a:r>
              <a:rPr lang="en-US" dirty="0" err="1" smtClean="0"/>
              <a:t>Murrone</a:t>
            </a:r>
            <a:endParaRPr lang="en-US" dirty="0" smtClean="0"/>
          </a:p>
          <a:p>
            <a:pPr marL="0" indent="0">
              <a:buNone/>
              <a:defRPr/>
            </a:pPr>
            <a:endParaRPr lang="en-US" dirty="0"/>
          </a:p>
          <a:p>
            <a:pPr>
              <a:defRPr/>
            </a:pPr>
            <a:r>
              <a:rPr lang="en-US" dirty="0" err="1" smtClean="0"/>
              <a:t>Borse</a:t>
            </a:r>
            <a:r>
              <a:rPr lang="en-US" dirty="0" smtClean="0"/>
              <a:t> </a:t>
            </a:r>
            <a:r>
              <a:rPr lang="en-US" dirty="0" err="1" smtClean="0"/>
              <a:t>neodiplomati</a:t>
            </a:r>
            <a:r>
              <a:rPr lang="en-US" dirty="0" smtClean="0"/>
              <a:t>, 1Y , </a:t>
            </a:r>
            <a:r>
              <a:rPr lang="en-US" dirty="0" err="1" smtClean="0"/>
              <a:t>rinnovabile</a:t>
            </a:r>
            <a:r>
              <a:rPr lang="en-US" dirty="0" smtClean="0"/>
              <a:t>, </a:t>
            </a:r>
            <a:r>
              <a:rPr lang="en-US" dirty="0" err="1" smtClean="0"/>
              <a:t>scadenza</a:t>
            </a:r>
            <a:r>
              <a:rPr lang="en-US" dirty="0" smtClean="0"/>
              <a:t> 23-25 </a:t>
            </a:r>
            <a:r>
              <a:rPr lang="en-US" dirty="0" err="1" smtClean="0"/>
              <a:t>luglio</a:t>
            </a:r>
            <a:endParaRPr lang="en-US" dirty="0" smtClean="0"/>
          </a:p>
          <a:p>
            <a:pPr marL="0" indent="0">
              <a:buNone/>
              <a:defRPr/>
            </a:pPr>
            <a:r>
              <a:rPr lang="en-US" dirty="0" err="1" smtClean="0"/>
              <a:t>Amministrativo</a:t>
            </a:r>
            <a:endParaRPr lang="en-US" dirty="0" smtClean="0"/>
          </a:p>
          <a:p>
            <a:pPr marL="0" indent="0">
              <a:buNone/>
              <a:defRPr/>
            </a:pPr>
            <a:r>
              <a:rPr lang="en-US" dirty="0" err="1" smtClean="0"/>
              <a:t>Elettronico-Informatico</a:t>
            </a:r>
            <a:endParaRPr lang="en-US" dirty="0" smtClean="0"/>
          </a:p>
          <a:p>
            <a:pPr marL="0" indent="0">
              <a:buNone/>
              <a:defRPr/>
            </a:pPr>
            <a:endParaRPr lang="en-US" dirty="0"/>
          </a:p>
          <a:p>
            <a:pPr marL="0" indent="0">
              <a:buNone/>
              <a:defRPr/>
            </a:pPr>
            <a:r>
              <a:rPr lang="en-US" dirty="0" smtClean="0"/>
              <a:t>FATE PUBBLICITA’</a:t>
            </a:r>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smtClean="0"/>
          </a:p>
        </p:txBody>
      </p:sp>
      <p:sp>
        <p:nvSpPr>
          <p:cNvPr id="1843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r>
              <a:rPr lang="it-IT" smtClean="0"/>
              <a:t>Venerdi' 18 Marzo 2016</a:t>
            </a:r>
            <a:endParaRPr lang="en-US"/>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AEF78EE7-C8B6-324D-88C1-0447B0453FF0}"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24730548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63" y="0"/>
            <a:ext cx="7780337" cy="925513"/>
          </a:xfrm>
        </p:spPr>
        <p:txBody>
          <a:bodyPr/>
          <a:lstStyle/>
          <a:p>
            <a:pPr fontAlgn="auto">
              <a:spcAft>
                <a:spcPts val="0"/>
              </a:spcAft>
              <a:defRPr/>
            </a:pPr>
            <a:r>
              <a:rPr lang="en-US" dirty="0" err="1" smtClean="0">
                <a:ea typeface="+mj-ea"/>
                <a:cs typeface="+mj-cs"/>
              </a:rPr>
              <a:t>Notizie</a:t>
            </a:r>
            <a:r>
              <a:rPr lang="en-US" dirty="0" smtClean="0">
                <a:ea typeface="+mj-ea"/>
                <a:cs typeface="+mj-cs"/>
              </a:rPr>
              <a:t> </a:t>
            </a:r>
            <a:r>
              <a:rPr lang="en-US" dirty="0" err="1" smtClean="0">
                <a:ea typeface="+mj-ea"/>
                <a:cs typeface="+mj-cs"/>
              </a:rPr>
              <a:t>Locali</a:t>
            </a:r>
            <a:endParaRPr lang="en-US" dirty="0">
              <a:ea typeface="+mj-ea"/>
              <a:cs typeface="+mj-cs"/>
            </a:endParaRPr>
          </a:p>
        </p:txBody>
      </p:sp>
      <p:sp>
        <p:nvSpPr>
          <p:cNvPr id="3" name="Content Placeholder 2"/>
          <p:cNvSpPr>
            <a:spLocks noGrp="1"/>
          </p:cNvSpPr>
          <p:nvPr>
            <p:ph idx="1"/>
          </p:nvPr>
        </p:nvSpPr>
        <p:spPr>
          <a:xfrm>
            <a:off x="0" y="924747"/>
            <a:ext cx="9144000" cy="5933253"/>
          </a:xfrm>
        </p:spPr>
        <p:txBody>
          <a:bodyPr rtlCol="0">
            <a:normAutofit/>
          </a:bodyPr>
          <a:lstStyle/>
          <a:p>
            <a:pPr marL="0" indent="0">
              <a:buNone/>
              <a:defRPr/>
            </a:pPr>
            <a:r>
              <a:rPr lang="en-US" dirty="0" smtClean="0"/>
              <a:t>Da 1 </a:t>
            </a:r>
            <a:r>
              <a:rPr lang="en-US" dirty="0" err="1" smtClean="0"/>
              <a:t>luglio</a:t>
            </a:r>
            <a:r>
              <a:rPr lang="en-US" dirty="0" smtClean="0"/>
              <a:t> </a:t>
            </a:r>
            <a:r>
              <a:rPr lang="en-US" dirty="0" err="1" smtClean="0"/>
              <a:t>nuova</a:t>
            </a:r>
            <a:r>
              <a:rPr lang="en-US" dirty="0" smtClean="0"/>
              <a:t> </a:t>
            </a:r>
            <a:r>
              <a:rPr lang="en-US" dirty="0" err="1" smtClean="0"/>
              <a:t>assicurazione</a:t>
            </a:r>
            <a:r>
              <a:rPr lang="en-US" dirty="0" smtClean="0"/>
              <a:t> sanitaria, RBM</a:t>
            </a:r>
          </a:p>
          <a:p>
            <a:pPr marL="0" indent="0">
              <a:buNone/>
              <a:defRPr/>
            </a:pPr>
            <a:endParaRPr lang="en-US" dirty="0" smtClean="0"/>
          </a:p>
          <a:p>
            <a:pPr marL="0" indent="0">
              <a:buNone/>
              <a:defRPr/>
            </a:pPr>
            <a:r>
              <a:rPr lang="en-US" dirty="0" err="1" smtClean="0"/>
              <a:t>Completata</a:t>
            </a:r>
            <a:r>
              <a:rPr lang="en-US" dirty="0" smtClean="0"/>
              <a:t> </a:t>
            </a:r>
            <a:r>
              <a:rPr lang="en-US" dirty="0" err="1" smtClean="0"/>
              <a:t>sottomissione</a:t>
            </a:r>
            <a:r>
              <a:rPr lang="en-US" dirty="0" smtClean="0"/>
              <a:t> VQR – grazie a </a:t>
            </a:r>
            <a:r>
              <a:rPr lang="en-US" dirty="0" err="1" smtClean="0"/>
              <a:t>tutti</a:t>
            </a:r>
            <a:r>
              <a:rPr lang="en-US" dirty="0" smtClean="0"/>
              <a:t> per la </a:t>
            </a:r>
            <a:r>
              <a:rPr lang="en-US" dirty="0" err="1" smtClean="0"/>
              <a:t>collaborazione</a:t>
            </a:r>
            <a:r>
              <a:rPr lang="en-US" dirty="0" smtClean="0"/>
              <a:t>.</a:t>
            </a:r>
          </a:p>
          <a:p>
            <a:pPr marL="0" indent="0">
              <a:buNone/>
              <a:defRPr/>
            </a:pPr>
            <a:r>
              <a:rPr lang="en-US" dirty="0" err="1" smtClean="0"/>
              <a:t>Adesso</a:t>
            </a:r>
            <a:r>
              <a:rPr lang="en-US" dirty="0" smtClean="0"/>
              <a:t> </a:t>
            </a:r>
            <a:r>
              <a:rPr lang="en-US" dirty="0" err="1" smtClean="0"/>
              <a:t>il</a:t>
            </a:r>
            <a:r>
              <a:rPr lang="en-US" dirty="0" smtClean="0"/>
              <a:t> </a:t>
            </a:r>
            <a:r>
              <a:rPr lang="en-US" dirty="0" err="1" smtClean="0"/>
              <a:t>lavoro</a:t>
            </a:r>
            <a:r>
              <a:rPr lang="en-US" dirty="0" smtClean="0"/>
              <a:t> e’ al panel </a:t>
            </a:r>
            <a:r>
              <a:rPr lang="en-US" dirty="0" err="1" smtClean="0"/>
              <a:t>dei</a:t>
            </a:r>
            <a:r>
              <a:rPr lang="en-US" dirty="0" smtClean="0"/>
              <a:t> GEV</a:t>
            </a:r>
          </a:p>
          <a:p>
            <a:pPr marL="0" indent="0">
              <a:buNone/>
              <a:defRPr/>
            </a:pPr>
            <a:endParaRPr lang="en-US" dirty="0"/>
          </a:p>
          <a:p>
            <a:pPr marL="0" indent="0">
              <a:buNone/>
              <a:defRPr/>
            </a:pPr>
            <a:r>
              <a:rPr lang="en-US" dirty="0" err="1" smtClean="0"/>
              <a:t>Regione</a:t>
            </a:r>
            <a:r>
              <a:rPr lang="en-US" dirty="0" smtClean="0"/>
              <a:t> ha </a:t>
            </a:r>
            <a:r>
              <a:rPr lang="en-US" dirty="0" err="1" smtClean="0"/>
              <a:t>lanciato</a:t>
            </a:r>
            <a:r>
              <a:rPr lang="en-US" dirty="0" smtClean="0"/>
              <a:t> </a:t>
            </a:r>
            <a:r>
              <a:rPr lang="en-US" dirty="0" err="1" smtClean="0"/>
              <a:t>bando</a:t>
            </a:r>
            <a:r>
              <a:rPr lang="en-US" dirty="0" smtClean="0"/>
              <a:t> da </a:t>
            </a:r>
            <a:r>
              <a:rPr lang="en-US" dirty="0" smtClean="0"/>
              <a:t>40ML</a:t>
            </a:r>
            <a:endParaRPr lang="en-US" dirty="0" smtClean="0"/>
          </a:p>
          <a:p>
            <a:pPr marL="0" indent="0">
              <a:buNone/>
              <a:defRPr/>
            </a:pPr>
            <a:r>
              <a:rPr lang="en-US" dirty="0" err="1" smtClean="0"/>
              <a:t>Abbiamo</a:t>
            </a:r>
            <a:r>
              <a:rPr lang="en-US" dirty="0" smtClean="0"/>
              <a:t> </a:t>
            </a:r>
            <a:r>
              <a:rPr lang="en-US" dirty="0" err="1" smtClean="0"/>
              <a:t>partecipato</a:t>
            </a:r>
            <a:r>
              <a:rPr lang="en-US" dirty="0" smtClean="0"/>
              <a:t> al </a:t>
            </a:r>
            <a:r>
              <a:rPr lang="en-US" dirty="0" err="1" smtClean="0"/>
              <a:t>sondaggio</a:t>
            </a:r>
            <a:r>
              <a:rPr lang="en-US" dirty="0" smtClean="0"/>
              <a:t> </a:t>
            </a:r>
            <a:r>
              <a:rPr lang="en-US" dirty="0" err="1"/>
              <a:t>R</a:t>
            </a:r>
            <a:r>
              <a:rPr lang="en-US" dirty="0" err="1" smtClean="0"/>
              <a:t>egione</a:t>
            </a:r>
            <a:r>
              <a:rPr lang="en-US" dirty="0" smtClean="0"/>
              <a:t> </a:t>
            </a:r>
            <a:r>
              <a:rPr lang="en-US" dirty="0" err="1" smtClean="0"/>
              <a:t>Lombardia</a:t>
            </a:r>
            <a:r>
              <a:rPr lang="en-US" dirty="0" smtClean="0"/>
              <a:t> </a:t>
            </a:r>
            <a:r>
              <a:rPr lang="en-US" dirty="0" err="1" smtClean="0"/>
              <a:t>su</a:t>
            </a:r>
            <a:r>
              <a:rPr lang="en-US" dirty="0" smtClean="0"/>
              <a:t> </a:t>
            </a:r>
            <a:r>
              <a:rPr lang="en-US" dirty="0" err="1" smtClean="0"/>
              <a:t>linee</a:t>
            </a:r>
            <a:r>
              <a:rPr lang="en-US" dirty="0" smtClean="0"/>
              <a:t> </a:t>
            </a:r>
            <a:r>
              <a:rPr lang="en-US" dirty="0" err="1" smtClean="0"/>
              <a:t>strategiche</a:t>
            </a:r>
            <a:r>
              <a:rPr lang="en-US" dirty="0" smtClean="0"/>
              <a:t> </a:t>
            </a:r>
            <a:r>
              <a:rPr lang="en-US" dirty="0" err="1" smtClean="0"/>
              <a:t>innovazione</a:t>
            </a:r>
            <a:r>
              <a:rPr lang="en-US" dirty="0" smtClean="0"/>
              <a:t>.</a:t>
            </a:r>
            <a:endParaRPr lang="en-US" dirty="0"/>
          </a:p>
          <a:p>
            <a:pPr marL="0" indent="0">
              <a:buNone/>
              <a:defRPr/>
            </a:pPr>
            <a:r>
              <a:rPr lang="en-US" dirty="0" err="1" smtClean="0"/>
              <a:t>Incontro</a:t>
            </a:r>
            <a:r>
              <a:rPr lang="en-US" dirty="0" smtClean="0"/>
              <a:t> con </a:t>
            </a:r>
            <a:r>
              <a:rPr lang="en-US" dirty="0" smtClean="0"/>
              <a:t>De </a:t>
            </a:r>
            <a:r>
              <a:rPr lang="en-US" dirty="0" err="1"/>
              <a:t>C</a:t>
            </a:r>
            <a:r>
              <a:rPr lang="en-US" dirty="0" err="1" smtClean="0"/>
              <a:t>rinito</a:t>
            </a:r>
            <a:r>
              <a:rPr lang="en-US" dirty="0" smtClean="0"/>
              <a:t> </a:t>
            </a:r>
            <a:r>
              <a:rPr lang="en-US" dirty="0"/>
              <a:t>, DG </a:t>
            </a:r>
            <a:r>
              <a:rPr lang="en-US" dirty="0" err="1" smtClean="0"/>
              <a:t>ricerca</a:t>
            </a:r>
            <a:r>
              <a:rPr lang="en-US" dirty="0" smtClean="0"/>
              <a:t> </a:t>
            </a:r>
            <a:r>
              <a:rPr lang="en-US" dirty="0"/>
              <a:t>e </a:t>
            </a:r>
            <a:r>
              <a:rPr lang="en-US" dirty="0" err="1"/>
              <a:t>Universita</a:t>
            </a:r>
            <a:r>
              <a:rPr lang="en-US" dirty="0"/>
              <a:t>’ </a:t>
            </a:r>
            <a:r>
              <a:rPr lang="en-US" dirty="0" smtClean="0"/>
              <a:t>, </a:t>
            </a:r>
            <a:r>
              <a:rPr lang="en-US" dirty="0" err="1" smtClean="0"/>
              <a:t>che</a:t>
            </a:r>
            <a:r>
              <a:rPr lang="en-US" dirty="0" smtClean="0"/>
              <a:t> </a:t>
            </a:r>
            <a:r>
              <a:rPr lang="en-US" dirty="0" smtClean="0"/>
              <a:t>ha </a:t>
            </a:r>
            <a:r>
              <a:rPr lang="en-US" dirty="0" err="1" smtClean="0"/>
              <a:t>positivamente</a:t>
            </a:r>
            <a:r>
              <a:rPr lang="en-US" dirty="0" smtClean="0"/>
              <a:t> </a:t>
            </a:r>
            <a:r>
              <a:rPr lang="en-US" dirty="0" err="1" smtClean="0"/>
              <a:t>valutato</a:t>
            </a:r>
            <a:r>
              <a:rPr lang="en-US" dirty="0" smtClean="0"/>
              <a:t> </a:t>
            </a:r>
            <a:r>
              <a:rPr lang="en-US" dirty="0" err="1" smtClean="0"/>
              <a:t>i</a:t>
            </a:r>
            <a:r>
              <a:rPr lang="en-US" dirty="0" smtClean="0"/>
              <a:t> </a:t>
            </a:r>
            <a:r>
              <a:rPr lang="en-US" dirty="0" err="1" smtClean="0"/>
              <a:t>nostri</a:t>
            </a:r>
            <a:r>
              <a:rPr lang="en-US" dirty="0" smtClean="0"/>
              <a:t> </a:t>
            </a:r>
            <a:r>
              <a:rPr lang="en-US" dirty="0" err="1" smtClean="0"/>
              <a:t>progetti</a:t>
            </a:r>
            <a:r>
              <a:rPr lang="en-US" dirty="0" smtClean="0"/>
              <a:t>. </a:t>
            </a:r>
            <a:r>
              <a:rPr lang="en-US" dirty="0" smtClean="0"/>
              <a:t>INFN </a:t>
            </a:r>
            <a:r>
              <a:rPr lang="en-US" dirty="0" err="1" smtClean="0"/>
              <a:t>invitato</a:t>
            </a:r>
            <a:r>
              <a:rPr lang="en-US" dirty="0" smtClean="0"/>
              <a:t> </a:t>
            </a:r>
            <a:r>
              <a:rPr lang="en-US" dirty="0" smtClean="0"/>
              <a:t>a </a:t>
            </a:r>
            <a:r>
              <a:rPr lang="en-US" dirty="0" err="1" smtClean="0"/>
              <a:t>partecipare</a:t>
            </a:r>
            <a:r>
              <a:rPr lang="en-US" dirty="0" smtClean="0"/>
              <a:t> </a:t>
            </a:r>
            <a:r>
              <a:rPr lang="en-US" dirty="0" err="1" smtClean="0"/>
              <a:t>ai</a:t>
            </a:r>
            <a:r>
              <a:rPr lang="en-US" dirty="0" smtClean="0"/>
              <a:t> </a:t>
            </a:r>
            <a:r>
              <a:rPr lang="en-US" dirty="0" err="1" smtClean="0"/>
              <a:t>prossimi</a:t>
            </a:r>
            <a:r>
              <a:rPr lang="en-US" dirty="0" smtClean="0"/>
              <a:t> </a:t>
            </a:r>
            <a:r>
              <a:rPr lang="en-US" dirty="0" err="1" smtClean="0"/>
              <a:t>bandi</a:t>
            </a:r>
            <a:r>
              <a:rPr lang="en-US" dirty="0" smtClean="0"/>
              <a:t> </a:t>
            </a:r>
            <a:r>
              <a:rPr lang="en-US" dirty="0" smtClean="0"/>
              <a:t>.</a:t>
            </a:r>
          </a:p>
          <a:p>
            <a:pPr marL="0" indent="0">
              <a:buNone/>
              <a:defRPr/>
            </a:pPr>
            <a:r>
              <a:rPr lang="en-US" dirty="0" err="1"/>
              <a:t>Regione</a:t>
            </a:r>
            <a:r>
              <a:rPr lang="en-US" dirty="0"/>
              <a:t> ha </a:t>
            </a:r>
            <a:r>
              <a:rPr lang="en-US" dirty="0" err="1"/>
              <a:t>lanciato</a:t>
            </a:r>
            <a:r>
              <a:rPr lang="en-US" dirty="0"/>
              <a:t> </a:t>
            </a:r>
            <a:r>
              <a:rPr lang="en-US" dirty="0" err="1"/>
              <a:t>bando</a:t>
            </a:r>
            <a:r>
              <a:rPr lang="en-US" dirty="0"/>
              <a:t> da 40ML</a:t>
            </a:r>
          </a:p>
          <a:p>
            <a:pPr marL="0" indent="0">
              <a:buNone/>
              <a:defRPr/>
            </a:pPr>
            <a:endParaRPr lang="en-US" dirty="0" smtClean="0"/>
          </a:p>
          <a:p>
            <a:pPr marL="0" indent="0">
              <a:buNone/>
              <a:defRPr/>
            </a:pPr>
            <a:r>
              <a:rPr lang="en-US" dirty="0" err="1" smtClean="0"/>
              <a:t>Supporto</a:t>
            </a:r>
            <a:r>
              <a:rPr lang="en-US" dirty="0" smtClean="0"/>
              <a:t> per </a:t>
            </a:r>
            <a:r>
              <a:rPr lang="en-US" dirty="0" err="1" smtClean="0"/>
              <a:t>progetto</a:t>
            </a:r>
            <a:r>
              <a:rPr lang="en-US" dirty="0" smtClean="0"/>
              <a:t> </a:t>
            </a:r>
            <a:r>
              <a:rPr lang="en-US" dirty="0" err="1" smtClean="0"/>
              <a:t>Calcolo</a:t>
            </a:r>
            <a:r>
              <a:rPr lang="en-US" dirty="0" smtClean="0"/>
              <a:t> IPCEI, </a:t>
            </a:r>
            <a:r>
              <a:rPr lang="en-US" dirty="0" err="1" smtClean="0"/>
              <a:t>portato</a:t>
            </a:r>
            <a:r>
              <a:rPr lang="en-US" dirty="0" smtClean="0"/>
              <a:t> </a:t>
            </a:r>
            <a:r>
              <a:rPr lang="en-US" dirty="0" err="1" smtClean="0"/>
              <a:t>avanti</a:t>
            </a:r>
            <a:r>
              <a:rPr lang="en-US" dirty="0" smtClean="0"/>
              <a:t> a </a:t>
            </a:r>
            <a:r>
              <a:rPr lang="en-US" dirty="0" err="1" smtClean="0"/>
              <a:t>livello</a:t>
            </a:r>
            <a:r>
              <a:rPr lang="en-US" dirty="0" smtClean="0"/>
              <a:t> </a:t>
            </a:r>
            <a:r>
              <a:rPr lang="en-US" dirty="0" err="1" smtClean="0"/>
              <a:t>italiano</a:t>
            </a:r>
            <a:r>
              <a:rPr lang="en-US" dirty="0" smtClean="0"/>
              <a:t> </a:t>
            </a:r>
            <a:r>
              <a:rPr lang="en-US" dirty="0" err="1" smtClean="0"/>
              <a:t>ed</a:t>
            </a:r>
            <a:r>
              <a:rPr lang="en-US" dirty="0" smtClean="0"/>
              <a:t> </a:t>
            </a:r>
            <a:r>
              <a:rPr lang="en-US" dirty="0" smtClean="0"/>
              <a:t>EU</a:t>
            </a:r>
            <a:endParaRPr lang="en-US" dirty="0"/>
          </a:p>
          <a:p>
            <a:pPr marL="0" indent="0">
              <a:buNone/>
              <a:defRPr/>
            </a:pPr>
            <a:endParaRPr lang="en-US" dirty="0"/>
          </a:p>
          <a:p>
            <a:pPr marL="0" indent="0">
              <a:buNone/>
              <a:defRPr/>
            </a:pPr>
            <a:endParaRPr lang="en-US" dirty="0" smtClean="0"/>
          </a:p>
          <a:p>
            <a:pPr marL="0" indent="0">
              <a:buNone/>
              <a:defRPr/>
            </a:pPr>
            <a:endParaRPr lang="en-US" dirty="0" smtClean="0"/>
          </a:p>
          <a:p>
            <a:pPr marL="0" indent="0">
              <a:buNone/>
              <a:defRPr/>
            </a:pPr>
            <a:endParaRPr lang="en-US" dirty="0" smtClean="0"/>
          </a:p>
        </p:txBody>
      </p:sp>
      <p:sp>
        <p:nvSpPr>
          <p:cNvPr id="1843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r>
              <a:rPr lang="it-IT" smtClean="0"/>
              <a:t>Venerdi' 18 Marzo 2016</a:t>
            </a:r>
            <a:endParaRPr lang="en-US"/>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AEF78EE7-C8B6-324D-88C1-0447B0453FF0}"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22283165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63" y="0"/>
            <a:ext cx="7780337" cy="925513"/>
          </a:xfrm>
        </p:spPr>
        <p:txBody>
          <a:bodyPr/>
          <a:lstStyle/>
          <a:p>
            <a:pPr fontAlgn="auto">
              <a:spcAft>
                <a:spcPts val="0"/>
              </a:spcAft>
              <a:defRPr/>
            </a:pPr>
            <a:r>
              <a:rPr lang="en-US" dirty="0" err="1" smtClean="0">
                <a:ea typeface="+mj-ea"/>
                <a:cs typeface="+mj-cs"/>
              </a:rPr>
              <a:t>Notizie</a:t>
            </a:r>
            <a:r>
              <a:rPr lang="en-US" dirty="0" smtClean="0">
                <a:ea typeface="+mj-ea"/>
                <a:cs typeface="+mj-cs"/>
              </a:rPr>
              <a:t> </a:t>
            </a:r>
            <a:r>
              <a:rPr lang="en-US" dirty="0" err="1" smtClean="0">
                <a:ea typeface="+mj-ea"/>
                <a:cs typeface="+mj-cs"/>
              </a:rPr>
              <a:t>Locali</a:t>
            </a:r>
            <a:endParaRPr lang="en-US" dirty="0">
              <a:ea typeface="+mj-ea"/>
              <a:cs typeface="+mj-cs"/>
            </a:endParaRPr>
          </a:p>
        </p:txBody>
      </p:sp>
      <p:sp>
        <p:nvSpPr>
          <p:cNvPr id="3" name="Content Placeholder 2"/>
          <p:cNvSpPr>
            <a:spLocks noGrp="1"/>
          </p:cNvSpPr>
          <p:nvPr>
            <p:ph idx="1"/>
          </p:nvPr>
        </p:nvSpPr>
        <p:spPr>
          <a:xfrm>
            <a:off x="0" y="924747"/>
            <a:ext cx="9144000" cy="5933253"/>
          </a:xfrm>
        </p:spPr>
        <p:txBody>
          <a:bodyPr rtlCol="0">
            <a:normAutofit/>
          </a:bodyPr>
          <a:lstStyle/>
          <a:p>
            <a:pPr marL="0" indent="0">
              <a:buNone/>
              <a:defRPr/>
            </a:pPr>
            <a:endParaRPr lang="en-US" dirty="0" smtClean="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smtClean="0"/>
          </a:p>
        </p:txBody>
      </p:sp>
      <p:sp>
        <p:nvSpPr>
          <p:cNvPr id="1843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r>
              <a:rPr lang="it-IT" smtClean="0"/>
              <a:t>Venerdi' 18 Marzo 2016</a:t>
            </a:r>
            <a:endParaRPr lang="en-US"/>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AEF78EE7-C8B6-324D-88C1-0447B0453FF0}" type="slidenum">
              <a:rPr lang="en-US"/>
              <a:pPr fontAlgn="base">
                <a:spcBef>
                  <a:spcPct val="0"/>
                </a:spcBef>
                <a:spcAft>
                  <a:spcPct val="0"/>
                </a:spcAft>
              </a:pPr>
              <a:t>22</a:t>
            </a:fld>
            <a:endParaRPr lang="en-US"/>
          </a:p>
        </p:txBody>
      </p:sp>
      <p:sp>
        <p:nvSpPr>
          <p:cNvPr id="4" name="TextBox 3"/>
          <p:cNvSpPr txBox="1"/>
          <p:nvPr/>
        </p:nvSpPr>
        <p:spPr>
          <a:xfrm>
            <a:off x="493186" y="1417834"/>
            <a:ext cx="8396513" cy="4524316"/>
          </a:xfrm>
          <a:prstGeom prst="rect">
            <a:avLst/>
          </a:prstGeom>
          <a:noFill/>
        </p:spPr>
        <p:txBody>
          <a:bodyPr wrap="square" rtlCol="0">
            <a:spAutoFit/>
          </a:bodyPr>
          <a:lstStyle/>
          <a:p>
            <a:r>
              <a:rPr lang="en-US" dirty="0" smtClean="0">
                <a:solidFill>
                  <a:srgbClr val="FF0000"/>
                </a:solidFill>
              </a:rPr>
              <a:t>18 </a:t>
            </a:r>
            <a:r>
              <a:rPr lang="en-US" dirty="0" err="1" smtClean="0">
                <a:solidFill>
                  <a:srgbClr val="FF0000"/>
                </a:solidFill>
              </a:rPr>
              <a:t>marzo</a:t>
            </a:r>
            <a:r>
              <a:rPr lang="en-US" dirty="0" smtClean="0">
                <a:solidFill>
                  <a:srgbClr val="FF0000"/>
                </a:solidFill>
              </a:rPr>
              <a:t> </a:t>
            </a:r>
            <a:r>
              <a:rPr lang="en-US" dirty="0" smtClean="0">
                <a:solidFill>
                  <a:srgbClr val="FF0000"/>
                </a:solidFill>
              </a:rPr>
              <a:t>CDS</a:t>
            </a:r>
            <a:endParaRPr lang="en-US" dirty="0" smtClean="0">
              <a:solidFill>
                <a:srgbClr val="FF0000"/>
              </a:solidFill>
            </a:endParaRPr>
          </a:p>
          <a:p>
            <a:r>
              <a:rPr lang="en-US" dirty="0" err="1" smtClean="0"/>
              <a:t>Lavori</a:t>
            </a:r>
            <a:r>
              <a:rPr lang="en-US" dirty="0" smtClean="0"/>
              <a:t> al LASA- </a:t>
            </a:r>
          </a:p>
          <a:p>
            <a:r>
              <a:rPr lang="en-US" dirty="0" err="1" smtClean="0"/>
              <a:t>Mi</a:t>
            </a:r>
            <a:r>
              <a:rPr lang="en-US" dirty="0" smtClean="0"/>
              <a:t> e’ </a:t>
            </a:r>
            <a:r>
              <a:rPr lang="en-US" dirty="0" err="1" smtClean="0"/>
              <a:t>stato</a:t>
            </a:r>
            <a:r>
              <a:rPr lang="en-US" dirty="0" smtClean="0"/>
              <a:t> </a:t>
            </a:r>
            <a:r>
              <a:rPr lang="en-US" dirty="0" err="1" smtClean="0"/>
              <a:t>annunciato</a:t>
            </a:r>
            <a:r>
              <a:rPr lang="en-US" dirty="0" smtClean="0"/>
              <a:t> a </a:t>
            </a:r>
            <a:r>
              <a:rPr lang="en-US" dirty="0" err="1" smtClean="0"/>
              <a:t>inizio</a:t>
            </a:r>
            <a:r>
              <a:rPr lang="en-US" dirty="0" smtClean="0"/>
              <a:t> </a:t>
            </a:r>
            <a:r>
              <a:rPr lang="en-US" dirty="0" err="1" smtClean="0"/>
              <a:t>marzo</a:t>
            </a:r>
            <a:r>
              <a:rPr lang="en-US" dirty="0" smtClean="0"/>
              <a:t> </a:t>
            </a:r>
            <a:r>
              <a:rPr lang="en-US" dirty="0" err="1" smtClean="0"/>
              <a:t>che</a:t>
            </a:r>
            <a:r>
              <a:rPr lang="en-US" dirty="0" smtClean="0"/>
              <a:t> </a:t>
            </a:r>
            <a:r>
              <a:rPr lang="en-US" dirty="0" err="1" smtClean="0"/>
              <a:t>i</a:t>
            </a:r>
            <a:r>
              <a:rPr lang="en-US" dirty="0" smtClean="0"/>
              <a:t> </a:t>
            </a:r>
            <a:r>
              <a:rPr lang="en-US" dirty="0" err="1" smtClean="0"/>
              <a:t>lavori</a:t>
            </a:r>
            <a:r>
              <a:rPr lang="en-US" dirty="0" smtClean="0"/>
              <a:t> per </a:t>
            </a:r>
            <a:r>
              <a:rPr lang="en-US" dirty="0" err="1" smtClean="0"/>
              <a:t>perfezionamento</a:t>
            </a:r>
            <a:r>
              <a:rPr lang="en-US" dirty="0" smtClean="0"/>
              <a:t> </a:t>
            </a:r>
            <a:r>
              <a:rPr lang="en-US" dirty="0" err="1" smtClean="0"/>
              <a:t>contratto</a:t>
            </a:r>
            <a:r>
              <a:rPr lang="en-US" dirty="0" smtClean="0"/>
              <a:t> di </a:t>
            </a:r>
            <a:r>
              <a:rPr lang="en-US" dirty="0" err="1" smtClean="0"/>
              <a:t>appalto</a:t>
            </a:r>
            <a:r>
              <a:rPr lang="en-US" dirty="0" smtClean="0"/>
              <a:t> di </a:t>
            </a:r>
            <a:r>
              <a:rPr lang="en-US" dirty="0" err="1" smtClean="0"/>
              <a:t>sistemazione</a:t>
            </a:r>
            <a:r>
              <a:rPr lang="en-US" dirty="0" smtClean="0"/>
              <a:t> </a:t>
            </a:r>
            <a:r>
              <a:rPr lang="en-US" dirty="0" err="1" smtClean="0"/>
              <a:t>locali</a:t>
            </a:r>
            <a:r>
              <a:rPr lang="en-US" dirty="0" smtClean="0"/>
              <a:t> </a:t>
            </a:r>
            <a:r>
              <a:rPr lang="en-US" dirty="0" err="1" smtClean="0"/>
              <a:t>stavano</a:t>
            </a:r>
            <a:r>
              <a:rPr lang="en-US" dirty="0" smtClean="0"/>
              <a:t> per </a:t>
            </a:r>
            <a:r>
              <a:rPr lang="en-US" dirty="0" err="1" smtClean="0"/>
              <a:t>ripartire</a:t>
            </a:r>
            <a:r>
              <a:rPr lang="en-US" dirty="0" smtClean="0"/>
              <a:t> ma poi non ho </a:t>
            </a:r>
            <a:r>
              <a:rPr lang="en-US" dirty="0" err="1" smtClean="0"/>
              <a:t>piu</a:t>
            </a:r>
            <a:r>
              <a:rPr lang="en-US" dirty="0" smtClean="0"/>
              <a:t>’ </a:t>
            </a:r>
            <a:r>
              <a:rPr lang="en-US" dirty="0" err="1" smtClean="0"/>
              <a:t>avuto</a:t>
            </a:r>
            <a:r>
              <a:rPr lang="en-US" dirty="0" smtClean="0"/>
              <a:t> </a:t>
            </a:r>
            <a:r>
              <a:rPr lang="en-US" dirty="0" err="1" smtClean="0"/>
              <a:t>notizie</a:t>
            </a:r>
            <a:endParaRPr lang="en-US" dirty="0" smtClean="0"/>
          </a:p>
          <a:p>
            <a:endParaRPr lang="en-US" dirty="0" smtClean="0"/>
          </a:p>
          <a:p>
            <a:r>
              <a:rPr lang="en-US" dirty="0" smtClean="0">
                <a:solidFill>
                  <a:srgbClr val="FF0000"/>
                </a:solidFill>
              </a:rPr>
              <a:t>21Marzo</a:t>
            </a:r>
          </a:p>
          <a:p>
            <a:r>
              <a:rPr lang="en-US" dirty="0" err="1" smtClean="0"/>
              <a:t>Mi</a:t>
            </a:r>
            <a:r>
              <a:rPr lang="en-US" dirty="0" smtClean="0"/>
              <a:t> </a:t>
            </a:r>
            <a:r>
              <a:rPr lang="en-US" dirty="0" err="1" smtClean="0"/>
              <a:t>comunicano</a:t>
            </a:r>
            <a:r>
              <a:rPr lang="en-US" dirty="0" smtClean="0"/>
              <a:t> </a:t>
            </a:r>
            <a:r>
              <a:rPr lang="en-US" dirty="0" err="1" smtClean="0"/>
              <a:t>che</a:t>
            </a:r>
            <a:r>
              <a:rPr lang="en-US" dirty="0" smtClean="0"/>
              <a:t> la </a:t>
            </a:r>
            <a:r>
              <a:rPr lang="en-US" dirty="0" err="1" smtClean="0"/>
              <a:t>gara</a:t>
            </a:r>
            <a:r>
              <a:rPr lang="en-US" dirty="0" smtClean="0"/>
              <a:t> e’ </a:t>
            </a:r>
            <a:r>
              <a:rPr lang="en-US" dirty="0" err="1" smtClean="0"/>
              <a:t>stata</a:t>
            </a:r>
            <a:r>
              <a:rPr lang="en-US" dirty="0" smtClean="0"/>
              <a:t> </a:t>
            </a:r>
            <a:r>
              <a:rPr lang="en-US" dirty="0" err="1" smtClean="0"/>
              <a:t>aggiudicata</a:t>
            </a:r>
            <a:r>
              <a:rPr lang="en-US" dirty="0" smtClean="0"/>
              <a:t> e </a:t>
            </a:r>
            <a:r>
              <a:rPr lang="en-US" dirty="0" err="1" smtClean="0"/>
              <a:t>che</a:t>
            </a:r>
            <a:r>
              <a:rPr lang="en-US" dirty="0" smtClean="0"/>
              <a:t> ci </a:t>
            </a:r>
            <a:r>
              <a:rPr lang="en-US" dirty="0" err="1" smtClean="0"/>
              <a:t>sara</a:t>
            </a:r>
            <a:r>
              <a:rPr lang="en-US" dirty="0" smtClean="0"/>
              <a:t>’ un </a:t>
            </a:r>
            <a:r>
              <a:rPr lang="en-US" dirty="0" err="1" smtClean="0"/>
              <a:t>sopralluogo</a:t>
            </a:r>
            <a:r>
              <a:rPr lang="en-US" dirty="0" smtClean="0"/>
              <a:t> con la </a:t>
            </a:r>
            <a:r>
              <a:rPr lang="en-US" dirty="0" err="1" smtClean="0"/>
              <a:t>ditta</a:t>
            </a:r>
            <a:r>
              <a:rPr lang="en-US" dirty="0" smtClean="0"/>
              <a:t> per </a:t>
            </a:r>
            <a:r>
              <a:rPr lang="en-US" dirty="0" err="1" smtClean="0"/>
              <a:t>permetterle</a:t>
            </a:r>
            <a:r>
              <a:rPr lang="en-US" dirty="0" smtClean="0"/>
              <a:t> di fare </a:t>
            </a:r>
            <a:r>
              <a:rPr lang="en-US" dirty="0" err="1" smtClean="0"/>
              <a:t>progetto</a:t>
            </a:r>
            <a:r>
              <a:rPr lang="en-US" dirty="0" smtClean="0"/>
              <a:t> </a:t>
            </a:r>
            <a:r>
              <a:rPr lang="en-US" dirty="0" err="1" smtClean="0"/>
              <a:t>esecutivo</a:t>
            </a:r>
            <a:r>
              <a:rPr lang="en-US" dirty="0" smtClean="0"/>
              <a:t>.</a:t>
            </a:r>
            <a:endParaRPr lang="en-US" dirty="0"/>
          </a:p>
          <a:p>
            <a:r>
              <a:rPr lang="en-US" dirty="0" err="1" smtClean="0"/>
              <a:t>Sopralluogo</a:t>
            </a:r>
            <a:r>
              <a:rPr lang="en-US" dirty="0" smtClean="0"/>
              <a:t> </a:t>
            </a:r>
            <a:r>
              <a:rPr lang="en-US" dirty="0" err="1" smtClean="0"/>
              <a:t>avvenuto</a:t>
            </a:r>
            <a:r>
              <a:rPr lang="en-US" dirty="0" smtClean="0"/>
              <a:t> </a:t>
            </a:r>
            <a:r>
              <a:rPr lang="en-US" dirty="0" err="1" smtClean="0"/>
              <a:t>il</a:t>
            </a:r>
            <a:r>
              <a:rPr lang="en-US" dirty="0"/>
              <a:t> </a:t>
            </a:r>
            <a:r>
              <a:rPr lang="en-US" dirty="0" smtClean="0"/>
              <a:t>5 Maggio</a:t>
            </a:r>
            <a:endParaRPr lang="is-IS" dirty="0" smtClean="0"/>
          </a:p>
          <a:p>
            <a:r>
              <a:rPr lang="is-IS" dirty="0" smtClean="0"/>
              <a:t>Rispariti </a:t>
            </a:r>
            <a:r>
              <a:rPr lang="is-IS" dirty="0" smtClean="0"/>
              <a:t>tutti</a:t>
            </a:r>
          </a:p>
          <a:p>
            <a:endParaRPr lang="is-IS" dirty="0"/>
          </a:p>
          <a:p>
            <a:endParaRPr lang="is-IS" dirty="0" smtClean="0"/>
          </a:p>
          <a:p>
            <a:r>
              <a:rPr lang="is-IS" dirty="0" smtClean="0"/>
              <a:t>Iniziata procedura per sostituzione portiere LASA.</a:t>
            </a:r>
          </a:p>
          <a:p>
            <a:r>
              <a:rPr lang="is-IS" dirty="0" smtClean="0"/>
              <a:t>2 turni sorveglianza + sistema di allarmi notturno e festivo</a:t>
            </a:r>
          </a:p>
          <a:p>
            <a:r>
              <a:rPr lang="en-US" dirty="0" smtClean="0"/>
              <a:t>G</a:t>
            </a:r>
            <a:r>
              <a:rPr lang="is-IS" dirty="0" smtClean="0"/>
              <a:t>ia’ in funzione in Agosto, probabilmente</a:t>
            </a:r>
            <a:endParaRPr lang="en-US" dirty="0" err="1" smtClean="0"/>
          </a:p>
        </p:txBody>
      </p:sp>
    </p:spTree>
    <p:extLst>
      <p:ext uri="{BB962C8B-B14F-4D97-AF65-F5344CB8AC3E}">
        <p14:creationId xmlns:p14="http://schemas.microsoft.com/office/powerpoint/2010/main" val="10729449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 </a:t>
            </a:r>
            <a:r>
              <a:rPr lang="en-US" dirty="0" err="1" smtClean="0"/>
              <a:t>scorta</a:t>
            </a:r>
            <a:endParaRPr lang="en-US"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23</a:t>
            </a:fld>
            <a:endParaRPr lang="en-US"/>
          </a:p>
        </p:txBody>
      </p:sp>
      <p:sp>
        <p:nvSpPr>
          <p:cNvPr id="3" name="Content Placeholder 2"/>
          <p:cNvSpPr>
            <a:spLocks noGrp="1"/>
          </p:cNvSpPr>
          <p:nvPr>
            <p:ph idx="1"/>
          </p:nvPr>
        </p:nvSpPr>
        <p:spPr/>
        <p:txBody>
          <a:bodyPr/>
          <a:lstStyle/>
          <a:p>
            <a:r>
              <a:rPr lang="en-US" dirty="0" err="1" smtClean="0"/>
              <a:t>Preventivi</a:t>
            </a:r>
            <a:r>
              <a:rPr lang="en-US" dirty="0" smtClean="0"/>
              <a:t> 2017</a:t>
            </a:r>
          </a:p>
          <a:p>
            <a:r>
              <a:rPr lang="en-US" dirty="0" err="1" smtClean="0"/>
              <a:t>Aperto</a:t>
            </a:r>
            <a:r>
              <a:rPr lang="en-US" dirty="0" smtClean="0"/>
              <a:t> database</a:t>
            </a:r>
          </a:p>
          <a:p>
            <a:r>
              <a:rPr lang="en-US" dirty="0" err="1" smtClean="0"/>
              <a:t>Possibilita</a:t>
            </a:r>
            <a:r>
              <a:rPr lang="en-US" dirty="0" smtClean="0"/>
              <a:t>’ </a:t>
            </a:r>
            <a:r>
              <a:rPr lang="en-US" dirty="0" err="1" smtClean="0"/>
              <a:t>inserimento</a:t>
            </a:r>
            <a:r>
              <a:rPr lang="en-US" dirty="0" smtClean="0"/>
              <a:t> </a:t>
            </a:r>
            <a:r>
              <a:rPr lang="en-US" dirty="0" err="1" smtClean="0"/>
              <a:t>fino</a:t>
            </a:r>
            <a:r>
              <a:rPr lang="en-US" dirty="0" smtClean="0"/>
              <a:t> al 20 </a:t>
            </a:r>
            <a:r>
              <a:rPr lang="en-US" dirty="0" err="1" smtClean="0"/>
              <a:t>Luglio</a:t>
            </a:r>
            <a:r>
              <a:rPr lang="en-US" dirty="0" smtClean="0"/>
              <a:t> per I </a:t>
            </a:r>
            <a:r>
              <a:rPr lang="en-US" dirty="0" err="1" smtClean="0"/>
              <a:t>responsabili</a:t>
            </a:r>
            <a:r>
              <a:rPr lang="en-US" dirty="0" smtClean="0"/>
              <a:t>, ma</a:t>
            </a:r>
            <a:endParaRPr lang="en-US" dirty="0"/>
          </a:p>
          <a:p>
            <a:r>
              <a:rPr lang="en-US" dirty="0" smtClean="0"/>
              <a:t>12 LUGLIO  CDS </a:t>
            </a:r>
            <a:r>
              <a:rPr lang="en-US" dirty="0" err="1" smtClean="0"/>
              <a:t>preventivi</a:t>
            </a:r>
            <a:endParaRPr lang="en-US" dirty="0" smtClean="0"/>
          </a:p>
          <a:p>
            <a:endParaRPr lang="en-US" dirty="0"/>
          </a:p>
          <a:p>
            <a:r>
              <a:rPr lang="en-US" dirty="0" err="1" smtClean="0"/>
              <a:t>Quindi</a:t>
            </a:r>
            <a:r>
              <a:rPr lang="en-US" dirty="0" smtClean="0"/>
              <a:t> </a:t>
            </a:r>
            <a:r>
              <a:rPr lang="en-US" dirty="0" err="1" smtClean="0"/>
              <a:t>richiesta</a:t>
            </a:r>
            <a:r>
              <a:rPr lang="en-US" dirty="0" smtClean="0"/>
              <a:t> e’ di </a:t>
            </a:r>
            <a:r>
              <a:rPr lang="en-US" dirty="0" err="1" smtClean="0"/>
              <a:t>completare</a:t>
            </a:r>
            <a:r>
              <a:rPr lang="en-US" dirty="0" smtClean="0"/>
              <a:t> </a:t>
            </a:r>
            <a:r>
              <a:rPr lang="en-US" dirty="0" err="1" smtClean="0"/>
              <a:t>anagrafica</a:t>
            </a:r>
            <a:r>
              <a:rPr lang="en-US" dirty="0" smtClean="0"/>
              <a:t> per </a:t>
            </a:r>
            <a:r>
              <a:rPr lang="en-US" dirty="0" err="1" smtClean="0"/>
              <a:t>quella</a:t>
            </a:r>
            <a:r>
              <a:rPr lang="en-US" dirty="0" smtClean="0"/>
              <a:t> data</a:t>
            </a:r>
          </a:p>
          <a:p>
            <a:r>
              <a:rPr lang="en-US" dirty="0" err="1" smtClean="0"/>
              <a:t>Anagrafica</a:t>
            </a:r>
            <a:r>
              <a:rPr lang="en-US" dirty="0" smtClean="0"/>
              <a:t> </a:t>
            </a:r>
            <a:r>
              <a:rPr lang="en-US" dirty="0" err="1" smtClean="0"/>
              <a:t>puo</a:t>
            </a:r>
            <a:r>
              <a:rPr lang="en-US" dirty="0" smtClean="0"/>
              <a:t>’ </a:t>
            </a:r>
            <a:r>
              <a:rPr lang="en-US" dirty="0" err="1" smtClean="0"/>
              <a:t>essere</a:t>
            </a:r>
            <a:r>
              <a:rPr lang="en-US" dirty="0" smtClean="0"/>
              <a:t> </a:t>
            </a:r>
            <a:r>
              <a:rPr lang="en-US" dirty="0" err="1" smtClean="0"/>
              <a:t>inserita</a:t>
            </a:r>
            <a:r>
              <a:rPr lang="en-US" dirty="0" smtClean="0"/>
              <a:t> solo da </a:t>
            </a:r>
            <a:r>
              <a:rPr lang="en-US" dirty="0" err="1" smtClean="0"/>
              <a:t>segreterie</a:t>
            </a:r>
            <a:r>
              <a:rPr lang="en-US" dirty="0" smtClean="0"/>
              <a:t> e </a:t>
            </a:r>
            <a:r>
              <a:rPr lang="en-US" dirty="0" err="1" smtClean="0"/>
              <a:t>coordinatori</a:t>
            </a:r>
            <a:endParaRPr lang="en-US" dirty="0" smtClean="0"/>
          </a:p>
          <a:p>
            <a:r>
              <a:rPr lang="en-US" dirty="0"/>
              <a:t>Team locale :Ileana e Silvia</a:t>
            </a:r>
          </a:p>
          <a:p>
            <a:endParaRPr lang="en-US" dirty="0"/>
          </a:p>
          <a:p>
            <a:r>
              <a:rPr lang="en-US" dirty="0" err="1" smtClean="0"/>
              <a:t>Creato</a:t>
            </a:r>
            <a:r>
              <a:rPr lang="en-US" dirty="0" smtClean="0"/>
              <a:t> account </a:t>
            </a:r>
            <a:r>
              <a:rPr lang="en-US" dirty="0" smtClean="0">
                <a:hlinkClick r:id="rId2"/>
              </a:rPr>
              <a:t>preventivi@mi.infn.it</a:t>
            </a:r>
            <a:endParaRPr lang="en-US" dirty="0" smtClean="0"/>
          </a:p>
          <a:p>
            <a:endParaRPr lang="en-US" dirty="0" smtClean="0"/>
          </a:p>
          <a:p>
            <a:r>
              <a:rPr lang="en-US" dirty="0" err="1" smtClean="0">
                <a:solidFill>
                  <a:srgbClr val="FF0000"/>
                </a:solidFill>
              </a:rPr>
              <a:t>Tutte</a:t>
            </a:r>
            <a:r>
              <a:rPr lang="en-US" dirty="0" smtClean="0">
                <a:solidFill>
                  <a:srgbClr val="FF0000"/>
                </a:solidFill>
              </a:rPr>
              <a:t> le </a:t>
            </a:r>
            <a:r>
              <a:rPr lang="en-US" dirty="0" err="1" smtClean="0">
                <a:solidFill>
                  <a:srgbClr val="FF0000"/>
                </a:solidFill>
              </a:rPr>
              <a:t>comunicazioni</a:t>
            </a:r>
            <a:r>
              <a:rPr lang="en-US" dirty="0" smtClean="0">
                <a:solidFill>
                  <a:srgbClr val="FF0000"/>
                </a:solidFill>
              </a:rPr>
              <a:t> </a:t>
            </a:r>
            <a:r>
              <a:rPr lang="en-US" dirty="0" err="1" smtClean="0">
                <a:solidFill>
                  <a:srgbClr val="FF0000"/>
                </a:solidFill>
              </a:rPr>
              <a:t>devono</a:t>
            </a:r>
            <a:r>
              <a:rPr lang="en-US" dirty="0" smtClean="0">
                <a:solidFill>
                  <a:srgbClr val="FF0000"/>
                </a:solidFill>
              </a:rPr>
              <a:t> </a:t>
            </a:r>
            <a:r>
              <a:rPr lang="en-US" dirty="0" err="1" smtClean="0">
                <a:solidFill>
                  <a:srgbClr val="FF0000"/>
                </a:solidFill>
              </a:rPr>
              <a:t>passare</a:t>
            </a:r>
            <a:r>
              <a:rPr lang="en-US" dirty="0" smtClean="0">
                <a:solidFill>
                  <a:srgbClr val="FF0000"/>
                </a:solidFill>
              </a:rPr>
              <a:t> da li,  mediate </a:t>
            </a:r>
            <a:r>
              <a:rPr lang="en-US" dirty="0" err="1" smtClean="0">
                <a:solidFill>
                  <a:srgbClr val="FF0000"/>
                </a:solidFill>
              </a:rPr>
              <a:t>dai</a:t>
            </a:r>
            <a:r>
              <a:rPr lang="en-US" dirty="0" smtClean="0">
                <a:solidFill>
                  <a:srgbClr val="FF0000"/>
                </a:solidFill>
              </a:rPr>
              <a:t> </a:t>
            </a:r>
            <a:r>
              <a:rPr lang="en-US" dirty="0" err="1" smtClean="0">
                <a:solidFill>
                  <a:srgbClr val="FF0000"/>
                </a:solidFill>
              </a:rPr>
              <a:t>coordinatori</a:t>
            </a:r>
            <a:r>
              <a:rPr lang="en-US" dirty="0" smtClean="0">
                <a:solidFill>
                  <a:srgbClr val="FF0000"/>
                </a:solidFill>
              </a:rPr>
              <a:t>, o non </a:t>
            </a:r>
            <a:r>
              <a:rPr lang="en-US" dirty="0" err="1" smtClean="0">
                <a:solidFill>
                  <a:srgbClr val="FF0000"/>
                </a:solidFill>
              </a:rPr>
              <a:t>saranno</a:t>
            </a:r>
            <a:r>
              <a:rPr lang="en-US" dirty="0" smtClean="0">
                <a:solidFill>
                  <a:srgbClr val="FF0000"/>
                </a:solidFill>
              </a:rPr>
              <a:t> considerate</a:t>
            </a:r>
          </a:p>
        </p:txBody>
      </p:sp>
    </p:spTree>
    <p:extLst>
      <p:ext uri="{BB962C8B-B14F-4D97-AF65-F5344CB8AC3E}">
        <p14:creationId xmlns:p14="http://schemas.microsoft.com/office/powerpoint/2010/main" val="19982227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Concorsi</a:t>
            </a:r>
            <a:r>
              <a:rPr lang="en-US" dirty="0" smtClean="0"/>
              <a:t> </a:t>
            </a:r>
            <a:r>
              <a:rPr lang="en-US" dirty="0" err="1" smtClean="0"/>
              <a:t>ricercatore</a:t>
            </a:r>
            <a:r>
              <a:rPr lang="en-US" dirty="0" smtClean="0"/>
              <a:t> 2016</a:t>
            </a:r>
            <a:endParaRPr lang="en-US" strike="sngStrike" dirty="0"/>
          </a:p>
        </p:txBody>
      </p:sp>
      <p:sp>
        <p:nvSpPr>
          <p:cNvPr id="3" name="Content Placeholder 2"/>
          <p:cNvSpPr>
            <a:spLocks noGrp="1"/>
          </p:cNvSpPr>
          <p:nvPr>
            <p:ph idx="1"/>
          </p:nvPr>
        </p:nvSpPr>
        <p:spPr>
          <a:xfrm>
            <a:off x="330199" y="1066800"/>
            <a:ext cx="8813799" cy="1337353"/>
          </a:xfrm>
        </p:spPr>
        <p:txBody>
          <a:bodyPr>
            <a:normAutofit fontScale="85000" lnSpcReduction="20000"/>
          </a:bodyPr>
          <a:lstStyle/>
          <a:p>
            <a:pPr marL="0" indent="0">
              <a:lnSpc>
                <a:spcPct val="120000"/>
              </a:lnSpc>
              <a:buNone/>
            </a:pPr>
            <a:r>
              <a:rPr lang="en-US" dirty="0" smtClean="0">
                <a:sym typeface="Wingdings"/>
              </a:rPr>
              <a:t>INFN ha </a:t>
            </a:r>
            <a:r>
              <a:rPr lang="en-US" dirty="0" err="1" smtClean="0">
                <a:sym typeface="Wingdings"/>
              </a:rPr>
              <a:t>ottenuto</a:t>
            </a:r>
            <a:r>
              <a:rPr lang="en-US" dirty="0" smtClean="0">
                <a:sym typeface="Wingdings"/>
              </a:rPr>
              <a:t> 73 </a:t>
            </a:r>
            <a:r>
              <a:rPr lang="en-US" dirty="0" err="1" smtClean="0">
                <a:sym typeface="Wingdings"/>
              </a:rPr>
              <a:t>posti</a:t>
            </a:r>
            <a:r>
              <a:rPr lang="en-US" dirty="0" smtClean="0">
                <a:sym typeface="Wingdings"/>
              </a:rPr>
              <a:t> </a:t>
            </a:r>
            <a:r>
              <a:rPr lang="en-US" dirty="0" err="1" smtClean="0">
                <a:sym typeface="Wingdings"/>
              </a:rPr>
              <a:t>dei</a:t>
            </a:r>
            <a:r>
              <a:rPr lang="en-US" dirty="0" smtClean="0">
                <a:sym typeface="Wingdings"/>
              </a:rPr>
              <a:t> 215 da </a:t>
            </a:r>
            <a:r>
              <a:rPr lang="en-US" dirty="0" err="1" smtClean="0">
                <a:sym typeface="Wingdings"/>
              </a:rPr>
              <a:t>mettere</a:t>
            </a:r>
            <a:r>
              <a:rPr lang="en-US" dirty="0" smtClean="0">
                <a:sym typeface="Wingdings"/>
              </a:rPr>
              <a:t> a </a:t>
            </a:r>
            <a:r>
              <a:rPr lang="en-US" dirty="0" err="1" smtClean="0">
                <a:sym typeface="Wingdings"/>
              </a:rPr>
              <a:t>concorso</a:t>
            </a:r>
            <a:endParaRPr lang="en-US" dirty="0" smtClean="0">
              <a:sym typeface="Wingdings"/>
            </a:endParaRPr>
          </a:p>
          <a:p>
            <a:pPr marL="0" indent="0">
              <a:lnSpc>
                <a:spcPct val="120000"/>
              </a:lnSpc>
              <a:buNone/>
            </a:pPr>
            <a:r>
              <a:rPr lang="en-US" dirty="0" smtClean="0">
                <a:sym typeface="Wingdings"/>
              </a:rPr>
              <a:t>MIUR </a:t>
            </a:r>
            <a:r>
              <a:rPr lang="en-US" dirty="0" err="1" smtClean="0">
                <a:sym typeface="Wingdings"/>
              </a:rPr>
              <a:t>parla</a:t>
            </a:r>
            <a:r>
              <a:rPr lang="en-US" dirty="0" smtClean="0">
                <a:sym typeface="Wingdings"/>
              </a:rPr>
              <a:t> di dare </a:t>
            </a:r>
            <a:r>
              <a:rPr lang="en-US" dirty="0" err="1" smtClean="0">
                <a:sym typeface="Wingdings"/>
              </a:rPr>
              <a:t>priorita</a:t>
            </a:r>
            <a:r>
              <a:rPr lang="en-US" dirty="0" smtClean="0">
                <a:sym typeface="Wingdings"/>
              </a:rPr>
              <a:t>’ a </a:t>
            </a:r>
            <a:r>
              <a:rPr lang="en-US" dirty="0" err="1" smtClean="0">
                <a:sym typeface="Wingdings"/>
              </a:rPr>
              <a:t>giovani</a:t>
            </a:r>
            <a:r>
              <a:rPr lang="en-US" dirty="0" smtClean="0">
                <a:sym typeface="Wingdings"/>
              </a:rPr>
              <a:t> con &lt;5y PHD</a:t>
            </a:r>
          </a:p>
          <a:p>
            <a:pPr marL="0" indent="0">
              <a:lnSpc>
                <a:spcPct val="120000"/>
              </a:lnSpc>
              <a:buNone/>
            </a:pPr>
            <a:r>
              <a:rPr lang="en-US" dirty="0" smtClean="0">
                <a:sym typeface="Wingdings"/>
              </a:rPr>
              <a:t>E a chi ha </a:t>
            </a:r>
            <a:r>
              <a:rPr lang="en-US" dirty="0" err="1" smtClean="0">
                <a:sym typeface="Wingdings"/>
              </a:rPr>
              <a:t>avuto</a:t>
            </a:r>
            <a:r>
              <a:rPr lang="en-US" dirty="0" smtClean="0">
                <a:sym typeface="Wingdings"/>
              </a:rPr>
              <a:t> </a:t>
            </a:r>
            <a:r>
              <a:rPr lang="en-US" dirty="0" err="1" smtClean="0">
                <a:sym typeface="Wingdings"/>
              </a:rPr>
              <a:t>particolari</a:t>
            </a:r>
            <a:r>
              <a:rPr lang="en-US" dirty="0" smtClean="0">
                <a:sym typeface="Wingdings"/>
              </a:rPr>
              <a:t> </a:t>
            </a:r>
            <a:r>
              <a:rPr lang="en-US" dirty="0" err="1" smtClean="0">
                <a:sym typeface="Wingdings"/>
              </a:rPr>
              <a:t>riconoscimenti</a:t>
            </a:r>
            <a:r>
              <a:rPr lang="en-US" dirty="0" smtClean="0">
                <a:sym typeface="Wingdings"/>
              </a:rPr>
              <a:t> </a:t>
            </a:r>
            <a:r>
              <a:rPr lang="en-US" dirty="0" err="1" smtClean="0">
                <a:sym typeface="Wingdings"/>
              </a:rPr>
              <a:t>nazionali</a:t>
            </a:r>
            <a:r>
              <a:rPr lang="en-US" dirty="0" smtClean="0">
                <a:sym typeface="Wingdings"/>
              </a:rPr>
              <a:t> e </a:t>
            </a:r>
            <a:r>
              <a:rPr lang="en-US" dirty="0" err="1" smtClean="0">
                <a:sym typeface="Wingdings"/>
              </a:rPr>
              <a:t>internazionali</a:t>
            </a:r>
            <a:r>
              <a:rPr lang="en-US" dirty="0" smtClean="0">
                <a:sym typeface="Wingdings"/>
              </a:rPr>
              <a:t>, </a:t>
            </a:r>
            <a:r>
              <a:rPr lang="en-US" dirty="0" err="1" smtClean="0">
                <a:sym typeface="Wingdings"/>
              </a:rPr>
              <a:t>dirtto</a:t>
            </a:r>
            <a:r>
              <a:rPr lang="en-US" dirty="0" smtClean="0">
                <a:sym typeface="Wingdings"/>
              </a:rPr>
              <a:t> </a:t>
            </a:r>
            <a:r>
              <a:rPr lang="en-US" dirty="0" err="1" smtClean="0">
                <a:sym typeface="Wingdings"/>
              </a:rPr>
              <a:t>progetti</a:t>
            </a:r>
            <a:endParaRPr lang="en-US" dirty="0" smtClean="0">
              <a:sym typeface="Wingdings"/>
            </a:endParaRPr>
          </a:p>
          <a:p>
            <a:pPr marL="0" indent="0">
              <a:lnSpc>
                <a:spcPct val="120000"/>
              </a:lnSpc>
              <a:buNone/>
            </a:pPr>
            <a:r>
              <a:rPr lang="en-US" dirty="0" err="1" smtClean="0">
                <a:sym typeface="Wingdings"/>
              </a:rPr>
              <a:t>Avere</a:t>
            </a:r>
            <a:r>
              <a:rPr lang="en-US" dirty="0" smtClean="0">
                <a:sym typeface="Wingdings"/>
              </a:rPr>
              <a:t> </a:t>
            </a:r>
            <a:r>
              <a:rPr lang="en-US" dirty="0" err="1" smtClean="0">
                <a:sym typeface="Wingdings"/>
              </a:rPr>
              <a:t>almeno</a:t>
            </a:r>
            <a:r>
              <a:rPr lang="en-US" dirty="0" smtClean="0">
                <a:sym typeface="Wingdings"/>
              </a:rPr>
              <a:t> 3 </a:t>
            </a:r>
            <a:r>
              <a:rPr lang="en-US" dirty="0" err="1" smtClean="0">
                <a:sym typeface="Wingdings"/>
              </a:rPr>
              <a:t>anni</a:t>
            </a:r>
            <a:r>
              <a:rPr lang="en-US" dirty="0" smtClean="0">
                <a:sym typeface="Wingdings"/>
              </a:rPr>
              <a:t> di </a:t>
            </a:r>
            <a:r>
              <a:rPr lang="en-US" dirty="0" err="1" smtClean="0">
                <a:sym typeface="Wingdings"/>
              </a:rPr>
              <a:t>esperienza</a:t>
            </a:r>
            <a:r>
              <a:rPr lang="en-US" dirty="0" smtClean="0">
                <a:sym typeface="Wingdings"/>
              </a:rPr>
              <a:t> di </a:t>
            </a:r>
            <a:r>
              <a:rPr lang="en-US" dirty="0" err="1" smtClean="0">
                <a:sym typeface="Wingdings"/>
              </a:rPr>
              <a:t>ricerca</a:t>
            </a:r>
            <a:endParaRPr lang="en-US" dirty="0" smtClean="0">
              <a:sym typeface="Wingdings"/>
            </a:endParaRPr>
          </a:p>
          <a:p>
            <a:pPr marL="0" indent="0">
              <a:lnSpc>
                <a:spcPct val="120000"/>
              </a:lnSpc>
              <a:buNone/>
            </a:pPr>
            <a:endParaRPr lang="en-US" dirty="0">
              <a:sym typeface="Wingdings"/>
            </a:endParaRPr>
          </a:p>
          <a:p>
            <a:pPr marL="0" indent="0">
              <a:lnSpc>
                <a:spcPct val="120000"/>
              </a:lnSpc>
              <a:buNone/>
            </a:pPr>
            <a:endParaRPr lang="en-US" dirty="0" smtClean="0">
              <a:sym typeface="Wingdings"/>
            </a:endParaRPr>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24</a:t>
            </a:fld>
            <a:endParaRPr lang="en-US"/>
          </a:p>
        </p:txBody>
      </p:sp>
      <p:sp>
        <p:nvSpPr>
          <p:cNvPr id="6" name="TextBox 5"/>
          <p:cNvSpPr txBox="1"/>
          <p:nvPr/>
        </p:nvSpPr>
        <p:spPr>
          <a:xfrm>
            <a:off x="330199" y="2428811"/>
            <a:ext cx="4724970" cy="4348885"/>
          </a:xfrm>
          <a:prstGeom prst="rect">
            <a:avLst/>
          </a:prstGeom>
          <a:noFill/>
        </p:spPr>
        <p:txBody>
          <a:bodyPr wrap="square" rtlCol="0">
            <a:spAutoFit/>
          </a:bodyPr>
          <a:lstStyle/>
          <a:p>
            <a:pPr>
              <a:lnSpc>
                <a:spcPct val="120000"/>
              </a:lnSpc>
            </a:pPr>
            <a:r>
              <a:rPr lang="en-US" dirty="0" err="1">
                <a:sym typeface="Wingdings"/>
              </a:rPr>
              <a:t>Gruppo</a:t>
            </a:r>
            <a:r>
              <a:rPr lang="en-US" dirty="0">
                <a:sym typeface="Wingdings"/>
              </a:rPr>
              <a:t> di </a:t>
            </a:r>
            <a:r>
              <a:rPr lang="en-US" dirty="0" err="1">
                <a:sym typeface="Wingdings"/>
              </a:rPr>
              <a:t>lavoro</a:t>
            </a:r>
            <a:r>
              <a:rPr lang="en-US" dirty="0">
                <a:sym typeface="Wingdings"/>
              </a:rPr>
              <a:t> con </a:t>
            </a:r>
            <a:r>
              <a:rPr lang="en-US" dirty="0" err="1">
                <a:sym typeface="Wingdings"/>
              </a:rPr>
              <a:t>Diemoz,Cuttone,Ragazzi</a:t>
            </a:r>
            <a:r>
              <a:rPr lang="en-US" dirty="0">
                <a:sym typeface="Wingdings"/>
              </a:rPr>
              <a:t>, </a:t>
            </a:r>
            <a:r>
              <a:rPr lang="en-US" dirty="0" err="1">
                <a:sym typeface="Wingdings"/>
              </a:rPr>
              <a:t>Passeri</a:t>
            </a:r>
            <a:r>
              <a:rPr lang="en-US" dirty="0">
                <a:sym typeface="Wingdings"/>
              </a:rPr>
              <a:t> e </a:t>
            </a:r>
            <a:r>
              <a:rPr lang="en-US" dirty="0" err="1">
                <a:sym typeface="Wingdings"/>
              </a:rPr>
              <a:t>Gomezel,Carletti</a:t>
            </a:r>
            <a:r>
              <a:rPr lang="en-US" dirty="0">
                <a:sym typeface="Wingdings"/>
              </a:rPr>
              <a:t>, </a:t>
            </a:r>
            <a:r>
              <a:rPr lang="en-US" dirty="0" err="1">
                <a:sym typeface="Wingdings"/>
              </a:rPr>
              <a:t>Zoccoli</a:t>
            </a:r>
            <a:r>
              <a:rPr lang="en-US" dirty="0">
                <a:sym typeface="Wingdings"/>
              </a:rPr>
              <a:t> per </a:t>
            </a:r>
            <a:r>
              <a:rPr lang="en-US" dirty="0" err="1">
                <a:sym typeface="Wingdings"/>
              </a:rPr>
              <a:t>studiare</a:t>
            </a:r>
            <a:r>
              <a:rPr lang="en-US" dirty="0">
                <a:sym typeface="Wingdings"/>
              </a:rPr>
              <a:t> le </a:t>
            </a:r>
            <a:r>
              <a:rPr lang="en-US" dirty="0" err="1">
                <a:sym typeface="Wingdings"/>
              </a:rPr>
              <a:t>modalita</a:t>
            </a:r>
            <a:r>
              <a:rPr lang="en-US" dirty="0">
                <a:sym typeface="Wingdings"/>
              </a:rPr>
              <a:t>’ di </a:t>
            </a:r>
            <a:r>
              <a:rPr lang="en-US" dirty="0" err="1">
                <a:sym typeface="Wingdings"/>
              </a:rPr>
              <a:t>concorso</a:t>
            </a:r>
            <a:r>
              <a:rPr lang="en-US" dirty="0">
                <a:sym typeface="Wingdings"/>
              </a:rPr>
              <a:t> e di </a:t>
            </a:r>
            <a:r>
              <a:rPr lang="en-US" dirty="0" err="1">
                <a:sym typeface="Wingdings"/>
              </a:rPr>
              <a:t>attribuzione</a:t>
            </a:r>
            <a:r>
              <a:rPr lang="en-US" dirty="0">
                <a:sym typeface="Wingdings"/>
              </a:rPr>
              <a:t> </a:t>
            </a:r>
            <a:r>
              <a:rPr lang="en-US" dirty="0" err="1">
                <a:sym typeface="Wingdings"/>
              </a:rPr>
              <a:t>dei</a:t>
            </a:r>
            <a:r>
              <a:rPr lang="en-US" dirty="0">
                <a:sym typeface="Wingdings"/>
              </a:rPr>
              <a:t> </a:t>
            </a:r>
            <a:r>
              <a:rPr lang="en-US" dirty="0" err="1">
                <a:sym typeface="Wingdings"/>
              </a:rPr>
              <a:t>posti</a:t>
            </a:r>
            <a:r>
              <a:rPr lang="en-US" dirty="0">
                <a:sym typeface="Wingdings"/>
              </a:rPr>
              <a:t>.</a:t>
            </a:r>
          </a:p>
          <a:p>
            <a:pPr>
              <a:lnSpc>
                <a:spcPct val="120000"/>
              </a:lnSpc>
            </a:pPr>
            <a:endParaRPr lang="en-US" dirty="0">
              <a:sym typeface="Wingdings"/>
            </a:endParaRPr>
          </a:p>
          <a:p>
            <a:pPr>
              <a:lnSpc>
                <a:spcPct val="120000"/>
              </a:lnSpc>
            </a:pPr>
            <a:r>
              <a:rPr lang="en-US" dirty="0" err="1" smtClean="0">
                <a:sym typeface="Wingdings"/>
              </a:rPr>
              <a:t>Rappresentante</a:t>
            </a:r>
            <a:r>
              <a:rPr lang="en-US" dirty="0" smtClean="0">
                <a:sym typeface="Wingdings"/>
              </a:rPr>
              <a:t> </a:t>
            </a:r>
            <a:r>
              <a:rPr lang="en-US" dirty="0" err="1">
                <a:sym typeface="Wingdings"/>
              </a:rPr>
              <a:t>ricercatori</a:t>
            </a:r>
            <a:r>
              <a:rPr lang="en-US" dirty="0">
                <a:sym typeface="Wingdings"/>
              </a:rPr>
              <a:t> ha </a:t>
            </a:r>
            <a:r>
              <a:rPr lang="en-US" dirty="0" err="1">
                <a:sym typeface="Wingdings"/>
              </a:rPr>
              <a:t>fatto</a:t>
            </a:r>
            <a:r>
              <a:rPr lang="en-US" dirty="0">
                <a:sym typeface="Wingdings"/>
              </a:rPr>
              <a:t> </a:t>
            </a:r>
            <a:r>
              <a:rPr lang="en-US" dirty="0" err="1">
                <a:sym typeface="Wingdings"/>
              </a:rPr>
              <a:t>una</a:t>
            </a:r>
            <a:r>
              <a:rPr lang="en-US" dirty="0">
                <a:sym typeface="Wingdings"/>
              </a:rPr>
              <a:t> </a:t>
            </a:r>
            <a:r>
              <a:rPr lang="en-US" dirty="0" err="1">
                <a:sym typeface="Wingdings"/>
              </a:rPr>
              <a:t>indagine</a:t>
            </a:r>
            <a:r>
              <a:rPr lang="en-US" dirty="0">
                <a:sym typeface="Wingdings"/>
              </a:rPr>
              <a:t> </a:t>
            </a:r>
            <a:r>
              <a:rPr lang="en-US" dirty="0" err="1">
                <a:sym typeface="Wingdings"/>
              </a:rPr>
              <a:t>statistica</a:t>
            </a:r>
            <a:r>
              <a:rPr lang="en-US" dirty="0">
                <a:sym typeface="Wingdings"/>
              </a:rPr>
              <a:t> </a:t>
            </a:r>
            <a:r>
              <a:rPr lang="en-US" dirty="0" err="1">
                <a:sym typeface="Wingdings"/>
              </a:rPr>
              <a:t>su</a:t>
            </a:r>
            <a:r>
              <a:rPr lang="en-US" dirty="0">
                <a:sym typeface="Wingdings"/>
              </a:rPr>
              <a:t> </a:t>
            </a:r>
            <a:r>
              <a:rPr lang="en-US" dirty="0" err="1">
                <a:sym typeface="Wingdings"/>
              </a:rPr>
              <a:t>possibile</a:t>
            </a:r>
            <a:r>
              <a:rPr lang="en-US" dirty="0">
                <a:sym typeface="Wingdings"/>
              </a:rPr>
              <a:t> </a:t>
            </a:r>
            <a:r>
              <a:rPr lang="en-US" dirty="0" err="1">
                <a:sym typeface="Wingdings"/>
              </a:rPr>
              <a:t>platea</a:t>
            </a:r>
            <a:r>
              <a:rPr lang="en-US" dirty="0">
                <a:sym typeface="Wingdings"/>
              </a:rPr>
              <a:t> e </a:t>
            </a:r>
            <a:r>
              <a:rPr lang="en-US" dirty="0" err="1">
                <a:sym typeface="Wingdings"/>
              </a:rPr>
              <a:t>i</a:t>
            </a:r>
            <a:r>
              <a:rPr lang="en-US" dirty="0">
                <a:sym typeface="Wingdings"/>
              </a:rPr>
              <a:t> </a:t>
            </a:r>
            <a:r>
              <a:rPr lang="en-US" dirty="0" err="1">
                <a:sym typeface="Wingdings"/>
              </a:rPr>
              <a:t>risultati</a:t>
            </a:r>
            <a:r>
              <a:rPr lang="en-US" dirty="0">
                <a:sym typeface="Wingdings"/>
              </a:rPr>
              <a:t> </a:t>
            </a:r>
            <a:r>
              <a:rPr lang="en-US" dirty="0" err="1">
                <a:sym typeface="Wingdings"/>
              </a:rPr>
              <a:t>sono</a:t>
            </a:r>
            <a:r>
              <a:rPr lang="en-US" dirty="0">
                <a:sym typeface="Wingdings"/>
              </a:rPr>
              <a:t> </a:t>
            </a:r>
            <a:r>
              <a:rPr lang="en-US" dirty="0" err="1">
                <a:sym typeface="Wingdings"/>
              </a:rPr>
              <a:t>sul</a:t>
            </a:r>
            <a:r>
              <a:rPr lang="en-US" dirty="0">
                <a:sym typeface="Wingdings"/>
              </a:rPr>
              <a:t> </a:t>
            </a:r>
            <a:r>
              <a:rPr lang="en-US" dirty="0" err="1">
                <a:sym typeface="Wingdings"/>
              </a:rPr>
              <a:t>sito</a:t>
            </a:r>
            <a:r>
              <a:rPr lang="en-US" dirty="0">
                <a:sym typeface="Wingdings"/>
              </a:rPr>
              <a:t> del </a:t>
            </a:r>
            <a:r>
              <a:rPr lang="en-US" dirty="0" err="1">
                <a:sym typeface="Wingdings"/>
              </a:rPr>
              <a:t>rappresentante</a:t>
            </a:r>
            <a:r>
              <a:rPr lang="en-US" dirty="0">
                <a:sym typeface="Wingdings"/>
              </a:rPr>
              <a:t> </a:t>
            </a:r>
            <a:r>
              <a:rPr lang="en-US" dirty="0" err="1">
                <a:sym typeface="Wingdings"/>
              </a:rPr>
              <a:t>dei</a:t>
            </a:r>
            <a:r>
              <a:rPr lang="en-US" dirty="0">
                <a:sym typeface="Wingdings"/>
              </a:rPr>
              <a:t> </a:t>
            </a:r>
            <a:r>
              <a:rPr lang="en-US" dirty="0" err="1">
                <a:sym typeface="Wingdings"/>
              </a:rPr>
              <a:t>ricercatori</a:t>
            </a:r>
            <a:r>
              <a:rPr lang="en-US" dirty="0">
                <a:sym typeface="Wingdings"/>
              </a:rPr>
              <a:t> </a:t>
            </a:r>
          </a:p>
          <a:p>
            <a:pPr>
              <a:lnSpc>
                <a:spcPct val="120000"/>
              </a:lnSpc>
            </a:pPr>
            <a:r>
              <a:rPr lang="en-US" sz="1100" dirty="0">
                <a:sym typeface="Wingdings"/>
              </a:rPr>
              <a:t>https://</a:t>
            </a:r>
            <a:r>
              <a:rPr lang="en-US" sz="1100" dirty="0" err="1">
                <a:sym typeface="Wingdings"/>
              </a:rPr>
              <a:t>web.infn.it</a:t>
            </a:r>
            <a:r>
              <a:rPr lang="en-US" sz="1100" dirty="0">
                <a:sym typeface="Wingdings"/>
              </a:rPr>
              <a:t>/</a:t>
            </a:r>
            <a:r>
              <a:rPr lang="en-US" sz="1100" dirty="0" err="1">
                <a:sym typeface="Wingdings"/>
              </a:rPr>
              <a:t>rnric</a:t>
            </a:r>
            <a:r>
              <a:rPr lang="en-US" sz="1100" dirty="0">
                <a:sym typeface="Wingdings"/>
              </a:rPr>
              <a:t>/</a:t>
            </a:r>
            <a:r>
              <a:rPr lang="en-US" sz="1100" dirty="0" err="1">
                <a:sym typeface="Wingdings"/>
              </a:rPr>
              <a:t>index.php</a:t>
            </a:r>
            <a:r>
              <a:rPr lang="en-US" sz="1100" dirty="0">
                <a:sym typeface="Wingdings"/>
              </a:rPr>
              <a:t>/</a:t>
            </a:r>
            <a:r>
              <a:rPr lang="en-US" sz="1100" dirty="0" err="1">
                <a:sym typeface="Wingdings"/>
              </a:rPr>
              <a:t>organi-dellinfn</a:t>
            </a:r>
            <a:r>
              <a:rPr lang="en-US" sz="1100" dirty="0">
                <a:sym typeface="Wingdings"/>
              </a:rPr>
              <a:t>/assemblea-dei-rappresentanti-9433/</a:t>
            </a:r>
            <a:r>
              <a:rPr lang="en-US" sz="1100" dirty="0" err="1">
                <a:sym typeface="Wingdings"/>
              </a:rPr>
              <a:t>documenti-assemblea</a:t>
            </a:r>
            <a:r>
              <a:rPr lang="en-US" sz="1100" dirty="0">
                <a:sym typeface="Wingdings"/>
              </a:rPr>
              <a:t>/320-una-ricognizione-dei-giovani-ricercatori-non-strutturati-nell-infn</a:t>
            </a:r>
          </a:p>
          <a:p>
            <a:pPr>
              <a:lnSpc>
                <a:spcPct val="120000"/>
              </a:lnSpc>
            </a:pPr>
            <a:endParaRPr lang="en-US" dirty="0">
              <a:sym typeface="Wingdings"/>
            </a:endParaRPr>
          </a:p>
        </p:txBody>
      </p:sp>
      <p:pic>
        <p:nvPicPr>
          <p:cNvPr id="7" name="Picture 6" descr="giovan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027" y="2302936"/>
            <a:ext cx="3607971" cy="4555064"/>
          </a:xfrm>
          <a:prstGeom prst="rect">
            <a:avLst/>
          </a:prstGeom>
        </p:spPr>
      </p:pic>
    </p:spTree>
    <p:extLst>
      <p:ext uri="{BB962C8B-B14F-4D97-AF65-F5344CB8AC3E}">
        <p14:creationId xmlns:p14="http://schemas.microsoft.com/office/powerpoint/2010/main" val="3412709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evidenza</a:t>
            </a:r>
            <a:endParaRPr lang="en-US" strike="sngStrike" dirty="0"/>
          </a:p>
        </p:txBody>
      </p:sp>
      <p:sp>
        <p:nvSpPr>
          <p:cNvPr id="3" name="Content Placeholder 2"/>
          <p:cNvSpPr>
            <a:spLocks noGrp="1"/>
          </p:cNvSpPr>
          <p:nvPr>
            <p:ph idx="1"/>
          </p:nvPr>
        </p:nvSpPr>
        <p:spPr>
          <a:xfrm>
            <a:off x="253521" y="1066800"/>
            <a:ext cx="8697828" cy="5462016"/>
          </a:xfrm>
        </p:spPr>
        <p:txBody>
          <a:bodyPr>
            <a:normAutofit/>
          </a:bodyPr>
          <a:lstStyle/>
          <a:p>
            <a:pPr>
              <a:lnSpc>
                <a:spcPct val="120000"/>
              </a:lnSpc>
              <a:buFontTx/>
              <a:buChar char="-"/>
            </a:pPr>
            <a:r>
              <a:rPr lang="en-US" dirty="0" err="1" smtClean="0"/>
              <a:t>Matteo</a:t>
            </a:r>
            <a:r>
              <a:rPr lang="en-US" dirty="0" smtClean="0"/>
              <a:t> </a:t>
            </a:r>
            <a:r>
              <a:rPr lang="en-US" dirty="0" err="1" smtClean="0"/>
              <a:t>Renzi</a:t>
            </a:r>
            <a:r>
              <a:rPr lang="en-US" dirty="0" smtClean="0"/>
              <a:t> in </a:t>
            </a:r>
            <a:r>
              <a:rPr lang="en-US" dirty="0" err="1" smtClean="0"/>
              <a:t>visita</a:t>
            </a:r>
            <a:r>
              <a:rPr lang="en-US" dirty="0" smtClean="0"/>
              <a:t> </a:t>
            </a:r>
            <a:r>
              <a:rPr lang="en-US" dirty="0" smtClean="0"/>
              <a:t>al </a:t>
            </a:r>
            <a:r>
              <a:rPr lang="en-US" dirty="0" err="1" smtClean="0"/>
              <a:t>Fermilab</a:t>
            </a:r>
            <a:r>
              <a:rPr lang="en-US" dirty="0" smtClean="0"/>
              <a:t> </a:t>
            </a:r>
            <a:r>
              <a:rPr lang="en-US" dirty="0" err="1" smtClean="0"/>
              <a:t>il</a:t>
            </a:r>
            <a:r>
              <a:rPr lang="en-US" dirty="0" smtClean="0"/>
              <a:t> 30 </a:t>
            </a:r>
            <a:r>
              <a:rPr lang="en-US" dirty="0" err="1" smtClean="0"/>
              <a:t>Marzo</a:t>
            </a:r>
            <a:r>
              <a:rPr lang="en-US" dirty="0" smtClean="0"/>
              <a:t>, </a:t>
            </a:r>
            <a:r>
              <a:rPr lang="en-US" dirty="0" err="1" smtClean="0"/>
              <a:t>accolto</a:t>
            </a:r>
            <a:r>
              <a:rPr lang="en-US" dirty="0" smtClean="0"/>
              <a:t> da </a:t>
            </a:r>
            <a:r>
              <a:rPr lang="en-US" dirty="0" err="1" smtClean="0"/>
              <a:t>una</a:t>
            </a:r>
            <a:r>
              <a:rPr lang="en-US" dirty="0" smtClean="0"/>
              <a:t> </a:t>
            </a:r>
            <a:r>
              <a:rPr lang="en-US" dirty="0" err="1" smtClean="0"/>
              <a:t>delegazione</a:t>
            </a:r>
            <a:r>
              <a:rPr lang="en-US" dirty="0" smtClean="0"/>
              <a:t> </a:t>
            </a:r>
            <a:r>
              <a:rPr lang="en-US" dirty="0" err="1" smtClean="0"/>
              <a:t>composta</a:t>
            </a:r>
            <a:r>
              <a:rPr lang="en-US" dirty="0" smtClean="0"/>
              <a:t> da </a:t>
            </a:r>
            <a:r>
              <a:rPr lang="en-US" dirty="0" err="1" smtClean="0"/>
              <a:t>Masiero</a:t>
            </a:r>
            <a:r>
              <a:rPr lang="en-US" dirty="0" smtClean="0"/>
              <a:t>, Rubbia e </a:t>
            </a:r>
            <a:r>
              <a:rPr lang="en-US" dirty="0" err="1" smtClean="0"/>
              <a:t>Pagani</a:t>
            </a:r>
            <a:r>
              <a:rPr lang="en-US" dirty="0" smtClean="0"/>
              <a:t>.  </a:t>
            </a:r>
            <a:r>
              <a:rPr lang="en-US" dirty="0" err="1" smtClean="0"/>
              <a:t>Gli</a:t>
            </a:r>
            <a:r>
              <a:rPr lang="en-US" dirty="0" smtClean="0"/>
              <a:t> </a:t>
            </a:r>
            <a:r>
              <a:rPr lang="en-US" dirty="0" err="1" smtClean="0"/>
              <a:t>sono</a:t>
            </a:r>
            <a:r>
              <a:rPr lang="en-US" dirty="0" smtClean="0"/>
              <a:t> state </a:t>
            </a:r>
            <a:r>
              <a:rPr lang="en-US" dirty="0" err="1" smtClean="0"/>
              <a:t>mostrate</a:t>
            </a:r>
            <a:r>
              <a:rPr lang="en-US" dirty="0" smtClean="0"/>
              <a:t> le </a:t>
            </a:r>
            <a:r>
              <a:rPr lang="en-US" dirty="0" err="1" smtClean="0"/>
              <a:t>cavita</a:t>
            </a:r>
            <a:r>
              <a:rPr lang="en-US" dirty="0" smtClean="0"/>
              <a:t>’ SC </a:t>
            </a:r>
            <a:r>
              <a:rPr lang="en-US" dirty="0" err="1" smtClean="0"/>
              <a:t>realizzate</a:t>
            </a:r>
            <a:r>
              <a:rPr lang="en-US" dirty="0" smtClean="0"/>
              <a:t> </a:t>
            </a:r>
            <a:r>
              <a:rPr lang="en-US" dirty="0" err="1" smtClean="0"/>
              <a:t>alla</a:t>
            </a:r>
            <a:r>
              <a:rPr lang="en-US" dirty="0" smtClean="0"/>
              <a:t> </a:t>
            </a:r>
            <a:r>
              <a:rPr lang="en-US" dirty="0" err="1" smtClean="0"/>
              <a:t>Zanon</a:t>
            </a:r>
            <a:r>
              <a:rPr lang="en-US" dirty="0" smtClean="0"/>
              <a:t> e ha </a:t>
            </a:r>
            <a:r>
              <a:rPr lang="en-US" dirty="0" err="1" smtClean="0"/>
              <a:t>potuto</a:t>
            </a:r>
            <a:r>
              <a:rPr lang="en-US" dirty="0" smtClean="0"/>
              <a:t> </a:t>
            </a:r>
            <a:r>
              <a:rPr lang="en-US" dirty="0" err="1" smtClean="0"/>
              <a:t>apprezzare</a:t>
            </a:r>
            <a:r>
              <a:rPr lang="en-US" dirty="0" smtClean="0"/>
              <a:t> </a:t>
            </a:r>
            <a:r>
              <a:rPr lang="en-US" dirty="0" err="1" smtClean="0"/>
              <a:t>il</a:t>
            </a:r>
            <a:r>
              <a:rPr lang="en-US" dirty="0" smtClean="0"/>
              <a:t> </a:t>
            </a:r>
            <a:r>
              <a:rPr lang="en-US" dirty="0" err="1" smtClean="0"/>
              <a:t>coinvolgimento</a:t>
            </a:r>
            <a:r>
              <a:rPr lang="en-US" dirty="0" smtClean="0"/>
              <a:t> con </a:t>
            </a:r>
            <a:r>
              <a:rPr lang="en-US" dirty="0" err="1" smtClean="0"/>
              <a:t>l’industria</a:t>
            </a:r>
            <a:r>
              <a:rPr lang="en-US" dirty="0" smtClean="0"/>
              <a:t> </a:t>
            </a:r>
            <a:r>
              <a:rPr lang="en-US" dirty="0" err="1" smtClean="0"/>
              <a:t>nazionale</a:t>
            </a:r>
            <a:r>
              <a:rPr lang="en-US" dirty="0" smtClean="0"/>
              <a:t>.</a:t>
            </a:r>
            <a:endParaRPr lang="en-US" dirty="0" smtClean="0"/>
          </a:p>
          <a:p>
            <a:pPr>
              <a:lnSpc>
                <a:spcPct val="120000"/>
              </a:lnSpc>
              <a:buFontTx/>
              <a:buChar char="-"/>
            </a:pPr>
            <a:r>
              <a:rPr lang="en-US" dirty="0" smtClean="0"/>
              <a:t>Ha </a:t>
            </a:r>
            <a:r>
              <a:rPr lang="en-US" dirty="0" err="1" smtClean="0"/>
              <a:t>anche</a:t>
            </a:r>
            <a:r>
              <a:rPr lang="en-US" dirty="0" smtClean="0"/>
              <a:t> </a:t>
            </a:r>
            <a:r>
              <a:rPr lang="en-US" dirty="0" err="1" smtClean="0"/>
              <a:t>parlato</a:t>
            </a:r>
            <a:r>
              <a:rPr lang="en-US" dirty="0" smtClean="0"/>
              <a:t> </a:t>
            </a:r>
            <a:r>
              <a:rPr lang="en-US" dirty="0" err="1" smtClean="0"/>
              <a:t>della</a:t>
            </a:r>
            <a:r>
              <a:rPr lang="en-US" dirty="0" smtClean="0"/>
              <a:t> </a:t>
            </a:r>
            <a:r>
              <a:rPr lang="en-US" dirty="0" err="1" smtClean="0"/>
              <a:t>necessità</a:t>
            </a:r>
            <a:r>
              <a:rPr lang="en-US" dirty="0" smtClean="0"/>
              <a:t> di </a:t>
            </a:r>
            <a:r>
              <a:rPr lang="en-US" dirty="0" err="1" smtClean="0"/>
              <a:t>svincolare</a:t>
            </a:r>
            <a:r>
              <a:rPr lang="en-US" dirty="0" smtClean="0"/>
              <a:t> </a:t>
            </a:r>
            <a:r>
              <a:rPr lang="en-US" dirty="0" err="1" smtClean="0"/>
              <a:t>ricerca</a:t>
            </a:r>
            <a:r>
              <a:rPr lang="en-US" dirty="0" smtClean="0"/>
              <a:t> </a:t>
            </a:r>
            <a:r>
              <a:rPr lang="en-US" dirty="0" err="1" smtClean="0"/>
              <a:t>dai</a:t>
            </a:r>
            <a:r>
              <a:rPr lang="en-US" dirty="0" smtClean="0"/>
              <a:t> </a:t>
            </a:r>
            <a:r>
              <a:rPr lang="en-US" dirty="0" err="1" smtClean="0"/>
              <a:t>limiti</a:t>
            </a:r>
            <a:r>
              <a:rPr lang="en-US" dirty="0" smtClean="0"/>
              <a:t> </a:t>
            </a:r>
            <a:r>
              <a:rPr lang="en-US" dirty="0" err="1" smtClean="0"/>
              <a:t>della</a:t>
            </a:r>
            <a:r>
              <a:rPr lang="en-US" dirty="0" smtClean="0"/>
              <a:t> PA.</a:t>
            </a:r>
          </a:p>
          <a:p>
            <a:pPr>
              <a:lnSpc>
                <a:spcPct val="120000"/>
              </a:lnSpc>
              <a:buFontTx/>
              <a:buChar char="-"/>
            </a:pPr>
            <a:endParaRPr lang="en-US"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3</a:t>
            </a:fld>
            <a:endParaRPr lang="en-US"/>
          </a:p>
        </p:txBody>
      </p:sp>
      <p:pic>
        <p:nvPicPr>
          <p:cNvPr id="6" name="Content Placeholder 5" descr="Schermata 2016-06-19 alle 22.39.12.png"/>
          <p:cNvPicPr>
            <a:picLocks noChangeAspect="1"/>
          </p:cNvPicPr>
          <p:nvPr/>
        </p:nvPicPr>
        <p:blipFill>
          <a:blip r:embed="rId2">
            <a:extLst>
              <a:ext uri="{28A0092B-C50C-407E-A947-70E740481C1C}">
                <a14:useLocalDpi xmlns:a14="http://schemas.microsoft.com/office/drawing/2010/main" val="0"/>
              </a:ext>
            </a:extLst>
          </a:blip>
          <a:srcRect t="10025" b="10025"/>
          <a:stretch>
            <a:fillRect/>
          </a:stretch>
        </p:blipFill>
        <p:spPr>
          <a:xfrm>
            <a:off x="3353673" y="3316628"/>
            <a:ext cx="5333126" cy="3160371"/>
          </a:xfrm>
          <a:prstGeom prst="rect">
            <a:avLst/>
          </a:prstGeom>
        </p:spPr>
      </p:pic>
    </p:spTree>
    <p:extLst>
      <p:ext uri="{BB962C8B-B14F-4D97-AF65-F5344CB8AC3E}">
        <p14:creationId xmlns:p14="http://schemas.microsoft.com/office/powerpoint/2010/main" val="32044105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evidenza</a:t>
            </a:r>
            <a:endParaRPr lang="en-US" strike="sngStrike" dirty="0"/>
          </a:p>
        </p:txBody>
      </p:sp>
      <p:sp>
        <p:nvSpPr>
          <p:cNvPr id="3" name="Content Placeholder 2"/>
          <p:cNvSpPr>
            <a:spLocks noGrp="1"/>
          </p:cNvSpPr>
          <p:nvPr>
            <p:ph idx="1"/>
          </p:nvPr>
        </p:nvSpPr>
        <p:spPr>
          <a:xfrm>
            <a:off x="253521" y="1066800"/>
            <a:ext cx="8697828" cy="5462016"/>
          </a:xfrm>
        </p:spPr>
        <p:txBody>
          <a:bodyPr>
            <a:normAutofit/>
          </a:bodyPr>
          <a:lstStyle/>
          <a:p>
            <a:pPr marL="0" indent="0">
              <a:lnSpc>
                <a:spcPct val="120000"/>
              </a:lnSpc>
              <a:buNone/>
            </a:pPr>
            <a:r>
              <a:rPr lang="en-US" dirty="0"/>
              <a:t>I</a:t>
            </a:r>
            <a:r>
              <a:rPr lang="en-US" dirty="0" smtClean="0"/>
              <a:t>l </a:t>
            </a:r>
            <a:r>
              <a:rPr lang="en-US" dirty="0" err="1" smtClean="0"/>
              <a:t>Direttore</a:t>
            </a:r>
            <a:r>
              <a:rPr lang="en-US" dirty="0" smtClean="0"/>
              <a:t> di Milano, in </a:t>
            </a:r>
            <a:r>
              <a:rPr lang="en-US" dirty="0" err="1" smtClean="0"/>
              <a:t>visita</a:t>
            </a:r>
            <a:r>
              <a:rPr lang="en-US" dirty="0" smtClean="0"/>
              <a:t> a DESY  per </a:t>
            </a:r>
            <a:r>
              <a:rPr lang="en-US" dirty="0" err="1" smtClean="0"/>
              <a:t>il</a:t>
            </a:r>
            <a:r>
              <a:rPr lang="en-US" dirty="0" smtClean="0"/>
              <a:t> meeting </a:t>
            </a:r>
            <a:r>
              <a:rPr lang="en-US" dirty="0" err="1" smtClean="0"/>
              <a:t>annuale</a:t>
            </a:r>
            <a:r>
              <a:rPr lang="en-US" dirty="0" smtClean="0"/>
              <a:t> di AIDA2020, </a:t>
            </a:r>
            <a:r>
              <a:rPr lang="en-US" dirty="0" err="1" smtClean="0"/>
              <a:t>accolta</a:t>
            </a:r>
            <a:r>
              <a:rPr lang="en-US" dirty="0" smtClean="0"/>
              <a:t> da </a:t>
            </a:r>
            <a:r>
              <a:rPr lang="en-US" dirty="0" err="1" smtClean="0"/>
              <a:t>una</a:t>
            </a:r>
            <a:r>
              <a:rPr lang="en-US" dirty="0" smtClean="0"/>
              <a:t> </a:t>
            </a:r>
            <a:r>
              <a:rPr lang="en-US" dirty="0" err="1" smtClean="0"/>
              <a:t>folta</a:t>
            </a:r>
            <a:r>
              <a:rPr lang="en-US" dirty="0" smtClean="0"/>
              <a:t> </a:t>
            </a:r>
            <a:r>
              <a:rPr lang="en-US" dirty="0" err="1" smtClean="0"/>
              <a:t>delegazione</a:t>
            </a:r>
            <a:r>
              <a:rPr lang="en-US" dirty="0" smtClean="0"/>
              <a:t> </a:t>
            </a:r>
            <a:r>
              <a:rPr lang="en-US" dirty="0" err="1" smtClean="0"/>
              <a:t>composta</a:t>
            </a:r>
            <a:r>
              <a:rPr lang="en-US" dirty="0" smtClean="0"/>
              <a:t> da P. </a:t>
            </a:r>
            <a:r>
              <a:rPr lang="en-US" dirty="0" err="1" smtClean="0"/>
              <a:t>Pierini</a:t>
            </a:r>
            <a:r>
              <a:rPr lang="en-US" dirty="0" smtClean="0"/>
              <a:t>, </a:t>
            </a:r>
            <a:r>
              <a:rPr lang="en-US" dirty="0" err="1" smtClean="0"/>
              <a:t>fotografato</a:t>
            </a:r>
            <a:r>
              <a:rPr lang="en-US" dirty="0" smtClean="0"/>
              <a:t> </a:t>
            </a:r>
            <a:r>
              <a:rPr lang="en-US" dirty="0" err="1" smtClean="0"/>
              <a:t>davanti</a:t>
            </a:r>
            <a:r>
              <a:rPr lang="en-US" dirty="0" smtClean="0"/>
              <a:t> </a:t>
            </a:r>
            <a:r>
              <a:rPr lang="en-US" dirty="0" err="1" smtClean="0"/>
              <a:t>ai</a:t>
            </a:r>
            <a:r>
              <a:rPr lang="en-US" dirty="0" smtClean="0"/>
              <a:t> </a:t>
            </a:r>
            <a:r>
              <a:rPr lang="en-US" dirty="0" err="1" smtClean="0"/>
              <a:t>criomoduli</a:t>
            </a:r>
            <a:r>
              <a:rPr lang="en-US" dirty="0" smtClean="0"/>
              <a:t> </a:t>
            </a:r>
            <a:r>
              <a:rPr lang="en-US" dirty="0" err="1" smtClean="0"/>
              <a:t>della</a:t>
            </a:r>
            <a:r>
              <a:rPr lang="en-US" dirty="0" smtClean="0"/>
              <a:t> </a:t>
            </a:r>
            <a:r>
              <a:rPr lang="en-US" dirty="0" err="1" smtClean="0"/>
              <a:t>Zanon</a:t>
            </a:r>
            <a:endParaRPr lang="en-US" dirty="0" smtClean="0"/>
          </a:p>
          <a:p>
            <a:pPr marL="0" indent="0">
              <a:lnSpc>
                <a:spcPct val="120000"/>
              </a:lnSpc>
              <a:buNone/>
            </a:pPr>
            <a:endParaRPr lang="en-US" dirty="0"/>
          </a:p>
          <a:p>
            <a:pPr marL="0" indent="0">
              <a:lnSpc>
                <a:spcPct val="120000"/>
              </a:lnSpc>
              <a:buNone/>
            </a:pPr>
            <a:endParaRPr lang="en-US" dirty="0" smtClean="0"/>
          </a:p>
          <a:p>
            <a:pPr marL="0" indent="0">
              <a:lnSpc>
                <a:spcPct val="120000"/>
              </a:lnSpc>
              <a:buNone/>
            </a:pPr>
            <a:endParaRPr lang="en-US" dirty="0"/>
          </a:p>
          <a:p>
            <a:pPr marL="0" indent="0">
              <a:lnSpc>
                <a:spcPct val="120000"/>
              </a:lnSpc>
              <a:buNone/>
            </a:pPr>
            <a:endParaRPr lang="en-US" dirty="0" smtClean="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4</a:t>
            </a:fld>
            <a:endParaRPr lang="en-US"/>
          </a:p>
        </p:txBody>
      </p:sp>
      <p:pic>
        <p:nvPicPr>
          <p:cNvPr id="7" name="Picture 6"/>
          <p:cNvPicPr>
            <a:picLocks noChangeAspect="1"/>
          </p:cNvPicPr>
          <p:nvPr/>
        </p:nvPicPr>
        <p:blipFill>
          <a:blip r:embed="rId2"/>
          <a:stretch>
            <a:fillRect/>
          </a:stretch>
        </p:blipFill>
        <p:spPr>
          <a:xfrm>
            <a:off x="294169" y="2519398"/>
            <a:ext cx="8657180" cy="3969528"/>
          </a:xfrm>
          <a:prstGeom prst="rect">
            <a:avLst/>
          </a:prstGeom>
        </p:spPr>
      </p:pic>
    </p:spTree>
    <p:extLst>
      <p:ext uri="{BB962C8B-B14F-4D97-AF65-F5344CB8AC3E}">
        <p14:creationId xmlns:p14="http://schemas.microsoft.com/office/powerpoint/2010/main" val="32918826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RIFORMA EPR</a:t>
            </a:r>
            <a:endParaRPr lang="en-US" dirty="0"/>
          </a:p>
        </p:txBody>
      </p:sp>
      <p:sp>
        <p:nvSpPr>
          <p:cNvPr id="3" name="Content Placeholder 2"/>
          <p:cNvSpPr>
            <a:spLocks noGrp="1"/>
          </p:cNvSpPr>
          <p:nvPr>
            <p:ph idx="1"/>
          </p:nvPr>
        </p:nvSpPr>
        <p:spPr/>
        <p:txBody>
          <a:bodyPr/>
          <a:lstStyle/>
          <a:p>
            <a:r>
              <a:rPr lang="en-US" dirty="0" err="1" smtClean="0"/>
              <a:t>Ci</a:t>
            </a:r>
            <a:r>
              <a:rPr lang="en-US" dirty="0" smtClean="0"/>
              <a:t> </a:t>
            </a:r>
            <a:r>
              <a:rPr lang="en-US" dirty="0" err="1" smtClean="0"/>
              <a:t>sono</a:t>
            </a:r>
            <a:r>
              <a:rPr lang="en-US" dirty="0" smtClean="0"/>
              <a:t> solo </a:t>
            </a:r>
            <a:r>
              <a:rPr lang="en-US" dirty="0" err="1" smtClean="0"/>
              <a:t>bozze</a:t>
            </a:r>
            <a:r>
              <a:rPr lang="en-US" dirty="0" smtClean="0"/>
              <a:t> per </a:t>
            </a:r>
            <a:r>
              <a:rPr lang="en-US" dirty="0" err="1" smtClean="0"/>
              <a:t>ora</a:t>
            </a:r>
            <a:endParaRPr lang="en-US" dirty="0" smtClean="0"/>
          </a:p>
          <a:p>
            <a:endParaRPr lang="en-US" dirty="0" smtClean="0"/>
          </a:p>
          <a:p>
            <a:r>
              <a:rPr lang="en-US" sz="1400" dirty="0" err="1" smtClean="0"/>
              <a:t>Proposta</a:t>
            </a:r>
            <a:r>
              <a:rPr lang="en-US" sz="1400" dirty="0" smtClean="0"/>
              <a:t> </a:t>
            </a:r>
            <a:r>
              <a:rPr lang="en-US" sz="1400" dirty="0" err="1" smtClean="0"/>
              <a:t>ricercatori</a:t>
            </a:r>
            <a:r>
              <a:rPr lang="en-US" sz="1400" dirty="0" smtClean="0"/>
              <a:t> </a:t>
            </a:r>
            <a:r>
              <a:rPr lang="en-US" sz="1400" dirty="0"/>
              <a:t>e </a:t>
            </a:r>
            <a:r>
              <a:rPr lang="en-US" sz="1400" dirty="0" err="1"/>
              <a:t>tecnologi</a:t>
            </a:r>
            <a:r>
              <a:rPr lang="en-US" sz="1400" dirty="0"/>
              <a:t> </a:t>
            </a:r>
            <a:r>
              <a:rPr lang="en-US" sz="1400" dirty="0" err="1" smtClean="0"/>
              <a:t>allineati</a:t>
            </a:r>
            <a:r>
              <a:rPr lang="en-US" sz="1400" dirty="0" smtClean="0"/>
              <a:t> </a:t>
            </a:r>
            <a:r>
              <a:rPr lang="en-US" sz="1400" dirty="0" err="1"/>
              <a:t>ai</a:t>
            </a:r>
            <a:r>
              <a:rPr lang="en-US" sz="1400" dirty="0"/>
              <a:t> </a:t>
            </a:r>
            <a:r>
              <a:rPr lang="en-US" sz="1400" dirty="0" err="1"/>
              <a:t>docenti</a:t>
            </a:r>
            <a:r>
              <a:rPr lang="en-US" sz="1400" dirty="0"/>
              <a:t> </a:t>
            </a:r>
            <a:r>
              <a:rPr lang="en-US" sz="1400" dirty="0" err="1"/>
              <a:t>universitari</a:t>
            </a:r>
            <a:r>
              <a:rPr lang="en-US" sz="1400" dirty="0"/>
              <a:t>, </a:t>
            </a:r>
            <a:r>
              <a:rPr lang="en-US" sz="1400" dirty="0" err="1" smtClean="0"/>
              <a:t>decontrattualizzati</a:t>
            </a:r>
            <a:r>
              <a:rPr lang="en-US" sz="1400" dirty="0" smtClean="0"/>
              <a:t> </a:t>
            </a:r>
            <a:r>
              <a:rPr lang="en-US" sz="1400" dirty="0"/>
              <a:t>e </a:t>
            </a:r>
            <a:r>
              <a:rPr lang="en-US" sz="1400" dirty="0" err="1"/>
              <a:t>configurati</a:t>
            </a:r>
            <a:r>
              <a:rPr lang="en-US" sz="1400" dirty="0"/>
              <a:t> </a:t>
            </a:r>
            <a:r>
              <a:rPr lang="en-US" sz="1400" dirty="0" err="1"/>
              <a:t>su</a:t>
            </a:r>
            <a:r>
              <a:rPr lang="en-US" sz="1400" dirty="0"/>
              <a:t> due soli </a:t>
            </a:r>
            <a:r>
              <a:rPr lang="en-US" sz="1400" dirty="0" err="1"/>
              <a:t>livelli</a:t>
            </a:r>
            <a:r>
              <a:rPr lang="en-US" sz="1400" dirty="0"/>
              <a:t>. </a:t>
            </a:r>
            <a:endParaRPr lang="en-US" sz="1400" dirty="0" smtClean="0"/>
          </a:p>
          <a:p>
            <a:r>
              <a:rPr lang="en-US" sz="1400" dirty="0" smtClean="0"/>
              <a:t>Il </a:t>
            </a:r>
            <a:r>
              <a:rPr lang="en-US" sz="1400" dirty="0" err="1"/>
              <a:t>terzo</a:t>
            </a:r>
            <a:r>
              <a:rPr lang="en-US" sz="1400" dirty="0"/>
              <a:t> </a:t>
            </a:r>
            <a:r>
              <a:rPr lang="en-US" sz="1400" dirty="0" err="1"/>
              <a:t>livello</a:t>
            </a:r>
            <a:r>
              <a:rPr lang="en-US" sz="1400" dirty="0"/>
              <a:t> </a:t>
            </a:r>
            <a:r>
              <a:rPr lang="en-US" sz="1400" dirty="0" err="1"/>
              <a:t>verrebbe</a:t>
            </a:r>
            <a:r>
              <a:rPr lang="en-US" sz="1400" dirty="0"/>
              <a:t> </a:t>
            </a:r>
            <a:r>
              <a:rPr lang="en-US" sz="1400" dirty="0" err="1"/>
              <a:t>messo</a:t>
            </a:r>
            <a:r>
              <a:rPr lang="en-US" sz="1400" dirty="0"/>
              <a:t> </a:t>
            </a:r>
            <a:r>
              <a:rPr lang="en-US" sz="1400" dirty="0" smtClean="0"/>
              <a:t>ad </a:t>
            </a:r>
            <a:r>
              <a:rPr lang="en-US" sz="1400" dirty="0" err="1"/>
              <a:t>esaurimento</a:t>
            </a:r>
            <a:r>
              <a:rPr lang="en-US" sz="1400" dirty="0" smtClean="0"/>
              <a:t>,</a:t>
            </a:r>
          </a:p>
          <a:p>
            <a:r>
              <a:rPr lang="en-US" sz="1400" dirty="0" smtClean="0"/>
              <a:t> </a:t>
            </a:r>
            <a:r>
              <a:rPr lang="en-US" sz="1400" dirty="0" err="1" smtClean="0"/>
              <a:t>accesso</a:t>
            </a:r>
            <a:r>
              <a:rPr lang="en-US" sz="1400" dirty="0" smtClean="0"/>
              <a:t> </a:t>
            </a:r>
            <a:r>
              <a:rPr lang="en-US" sz="1400" dirty="0"/>
              <a:t>al </a:t>
            </a:r>
            <a:r>
              <a:rPr lang="en-US" sz="1400" dirty="0" err="1"/>
              <a:t>ruolo</a:t>
            </a:r>
            <a:r>
              <a:rPr lang="en-US" sz="1400" dirty="0"/>
              <a:t> </a:t>
            </a:r>
            <a:r>
              <a:rPr lang="en-US" sz="1400" dirty="0" err="1" smtClean="0"/>
              <a:t>tramite</a:t>
            </a:r>
            <a:r>
              <a:rPr lang="en-US" sz="1400" dirty="0" smtClean="0"/>
              <a:t> </a:t>
            </a:r>
            <a:r>
              <a:rPr lang="en-US" sz="1400" dirty="0"/>
              <a:t>tenure track </a:t>
            </a:r>
            <a:r>
              <a:rPr lang="en-US" sz="1400" dirty="0" err="1"/>
              <a:t>equivalenti</a:t>
            </a:r>
            <a:r>
              <a:rPr lang="en-US" sz="1400" dirty="0"/>
              <a:t> </a:t>
            </a:r>
            <a:r>
              <a:rPr lang="en-US" sz="1400" dirty="0" err="1"/>
              <a:t>agli</a:t>
            </a:r>
            <a:r>
              <a:rPr lang="en-US" sz="1400" dirty="0"/>
              <a:t> </a:t>
            </a:r>
            <a:r>
              <a:rPr lang="en-US" sz="1400" dirty="0" err="1"/>
              <a:t>RtdB</a:t>
            </a:r>
            <a:r>
              <a:rPr lang="en-US" sz="1400" dirty="0"/>
              <a:t> </a:t>
            </a:r>
            <a:r>
              <a:rPr lang="en-US" sz="1400" dirty="0" err="1"/>
              <a:t>su</a:t>
            </a:r>
            <a:r>
              <a:rPr lang="en-US" sz="1400" dirty="0"/>
              <a:t> </a:t>
            </a:r>
            <a:r>
              <a:rPr lang="en-US" sz="1400" dirty="0" err="1"/>
              <a:t>fondi</a:t>
            </a:r>
            <a:r>
              <a:rPr lang="en-US" sz="1400" dirty="0"/>
              <a:t> </a:t>
            </a:r>
            <a:r>
              <a:rPr lang="en-US" sz="1400" dirty="0" err="1"/>
              <a:t>interni</a:t>
            </a:r>
            <a:r>
              <a:rPr lang="en-US" sz="1400" dirty="0"/>
              <a:t> </a:t>
            </a:r>
            <a:r>
              <a:rPr lang="en-US" sz="1400" dirty="0" err="1"/>
              <a:t>degli</a:t>
            </a:r>
            <a:r>
              <a:rPr lang="en-US" sz="1400" dirty="0"/>
              <a:t> </a:t>
            </a:r>
            <a:r>
              <a:rPr lang="en-US" sz="1400" dirty="0" err="1"/>
              <a:t>Enti</a:t>
            </a:r>
            <a:r>
              <a:rPr lang="en-US" sz="1400" dirty="0"/>
              <a:t>, </a:t>
            </a:r>
            <a:r>
              <a:rPr lang="en-US" sz="1400" dirty="0" err="1"/>
              <a:t>ovvero</a:t>
            </a:r>
            <a:r>
              <a:rPr lang="en-US" sz="1400" dirty="0"/>
              <a:t> </a:t>
            </a:r>
            <a:r>
              <a:rPr lang="en-US" sz="1400" dirty="0" err="1"/>
              <a:t>contratti</a:t>
            </a:r>
            <a:r>
              <a:rPr lang="en-US" sz="1400" dirty="0"/>
              <a:t> </a:t>
            </a:r>
            <a:r>
              <a:rPr lang="en-US" sz="1400" dirty="0" err="1"/>
              <a:t>che</a:t>
            </a:r>
            <a:r>
              <a:rPr lang="en-US" sz="1400" dirty="0"/>
              <a:t> </a:t>
            </a:r>
            <a:r>
              <a:rPr lang="en-US" sz="1400" dirty="0" err="1"/>
              <a:t>dopo</a:t>
            </a:r>
            <a:r>
              <a:rPr lang="en-US" sz="1400" dirty="0"/>
              <a:t> 3 </a:t>
            </a:r>
            <a:r>
              <a:rPr lang="en-US" sz="1400" dirty="0" err="1"/>
              <a:t>anni</a:t>
            </a:r>
            <a:r>
              <a:rPr lang="en-US" sz="1400" dirty="0"/>
              <a:t> </a:t>
            </a:r>
            <a:r>
              <a:rPr lang="en-US" sz="1400" dirty="0" err="1"/>
              <a:t>possono</a:t>
            </a:r>
            <a:r>
              <a:rPr lang="en-US" sz="1400" dirty="0"/>
              <a:t> </a:t>
            </a:r>
            <a:r>
              <a:rPr lang="en-US" sz="1400" dirty="0" err="1"/>
              <a:t>essere</a:t>
            </a:r>
            <a:r>
              <a:rPr lang="en-US" sz="1400" dirty="0"/>
              <a:t> </a:t>
            </a:r>
            <a:r>
              <a:rPr lang="en-US" sz="1400" dirty="0" err="1"/>
              <a:t>confermati</a:t>
            </a:r>
            <a:r>
              <a:rPr lang="en-US" sz="1400" dirty="0"/>
              <a:t> e </a:t>
            </a:r>
            <a:r>
              <a:rPr lang="en-US" sz="1400" dirty="0" err="1"/>
              <a:t>convertiti</a:t>
            </a:r>
            <a:r>
              <a:rPr lang="en-US" sz="1400" dirty="0"/>
              <a:t> in tempi </a:t>
            </a:r>
            <a:r>
              <a:rPr lang="en-US" sz="1400" dirty="0" err="1"/>
              <a:t>indeterminati</a:t>
            </a:r>
            <a:r>
              <a:rPr lang="en-US" sz="1400" dirty="0"/>
              <a:t> </a:t>
            </a:r>
            <a:r>
              <a:rPr lang="en-US" sz="1400" dirty="0" err="1"/>
              <a:t>sull'attuale</a:t>
            </a:r>
            <a:r>
              <a:rPr lang="en-US" sz="1400" dirty="0"/>
              <a:t> </a:t>
            </a:r>
            <a:r>
              <a:rPr lang="en-US" sz="1400" dirty="0" err="1"/>
              <a:t>livello</a:t>
            </a:r>
            <a:r>
              <a:rPr lang="en-US" sz="1400" dirty="0"/>
              <a:t> 2. </a:t>
            </a:r>
            <a:endParaRPr lang="en-US" sz="1400" dirty="0" smtClean="0"/>
          </a:p>
          <a:p>
            <a:r>
              <a:rPr lang="en-US" sz="1400" dirty="0" smtClean="0"/>
              <a:t>Su </a:t>
            </a:r>
            <a:r>
              <a:rPr lang="en-US" sz="1400" dirty="0" err="1"/>
              <a:t>fondi</a:t>
            </a:r>
            <a:r>
              <a:rPr lang="en-US" sz="1400" dirty="0"/>
              <a:t> </a:t>
            </a:r>
            <a:r>
              <a:rPr lang="en-US" sz="1400" dirty="0" err="1"/>
              <a:t>esterni</a:t>
            </a:r>
            <a:r>
              <a:rPr lang="en-US" sz="1400" dirty="0"/>
              <a:t> </a:t>
            </a:r>
            <a:r>
              <a:rPr lang="en-US" sz="1400" dirty="0" err="1"/>
              <a:t>sarebbero</a:t>
            </a:r>
            <a:r>
              <a:rPr lang="en-US" sz="1400" dirty="0"/>
              <a:t> </a:t>
            </a:r>
            <a:r>
              <a:rPr lang="en-US" sz="1400" dirty="0" err="1"/>
              <a:t>invece</a:t>
            </a:r>
            <a:r>
              <a:rPr lang="en-US" sz="1400" dirty="0"/>
              <a:t> </a:t>
            </a:r>
            <a:r>
              <a:rPr lang="en-US" sz="1400" dirty="0" err="1"/>
              <a:t>disponibili</a:t>
            </a:r>
            <a:r>
              <a:rPr lang="en-US" sz="1400" dirty="0"/>
              <a:t> </a:t>
            </a:r>
            <a:r>
              <a:rPr lang="en-US" sz="1400" dirty="0" err="1"/>
              <a:t>dei</a:t>
            </a:r>
            <a:r>
              <a:rPr lang="en-US" sz="1400" dirty="0"/>
              <a:t> </a:t>
            </a:r>
            <a:r>
              <a:rPr lang="en-US" sz="1400" dirty="0" err="1"/>
              <a:t>contratti</a:t>
            </a:r>
            <a:r>
              <a:rPr lang="en-US" sz="1400" dirty="0"/>
              <a:t> post doc </a:t>
            </a:r>
            <a:r>
              <a:rPr lang="en-US" sz="1400" dirty="0" err="1"/>
              <a:t>equivalenti</a:t>
            </a:r>
            <a:r>
              <a:rPr lang="en-US" sz="1400" dirty="0"/>
              <a:t> </a:t>
            </a:r>
            <a:r>
              <a:rPr lang="en-US" sz="1400" dirty="0" err="1"/>
              <a:t>agli</a:t>
            </a:r>
            <a:r>
              <a:rPr lang="en-US" sz="1400" dirty="0"/>
              <a:t> </a:t>
            </a:r>
            <a:r>
              <a:rPr lang="en-US" sz="1400" dirty="0" err="1"/>
              <a:t>RtdA</a:t>
            </a:r>
            <a:r>
              <a:rPr lang="en-US" sz="1400" dirty="0"/>
              <a:t>, non </a:t>
            </a:r>
            <a:r>
              <a:rPr lang="en-US" sz="1400" dirty="0" err="1"/>
              <a:t>rinnovabili</a:t>
            </a:r>
            <a:r>
              <a:rPr lang="en-US" sz="1400" dirty="0" smtClean="0"/>
              <a:t>,</a:t>
            </a:r>
          </a:p>
          <a:p>
            <a:r>
              <a:rPr lang="en-US" sz="1400" dirty="0" err="1" smtClean="0"/>
              <a:t>Incerto</a:t>
            </a:r>
            <a:r>
              <a:rPr lang="en-US" sz="1400" dirty="0" smtClean="0"/>
              <a:t> </a:t>
            </a:r>
            <a:r>
              <a:rPr lang="en-US" sz="1400" dirty="0" err="1"/>
              <a:t>il</a:t>
            </a:r>
            <a:r>
              <a:rPr lang="en-US" sz="1400" dirty="0"/>
              <a:t> </a:t>
            </a:r>
            <a:r>
              <a:rPr lang="en-US" sz="1400" dirty="0" err="1"/>
              <a:t>destino</a:t>
            </a:r>
            <a:r>
              <a:rPr lang="en-US" sz="1400" dirty="0"/>
              <a:t> </a:t>
            </a:r>
            <a:r>
              <a:rPr lang="en-US" sz="1400" dirty="0" err="1"/>
              <a:t>degli</a:t>
            </a:r>
            <a:r>
              <a:rPr lang="en-US" sz="1400" dirty="0"/>
              <a:t> </a:t>
            </a:r>
            <a:r>
              <a:rPr lang="en-US" sz="1400" dirty="0" err="1"/>
              <a:t>assegni</a:t>
            </a:r>
            <a:r>
              <a:rPr lang="en-US" sz="1400" dirty="0"/>
              <a:t> di </a:t>
            </a:r>
            <a:r>
              <a:rPr lang="en-US" sz="1400" dirty="0" err="1"/>
              <a:t>ricerca</a:t>
            </a:r>
            <a:r>
              <a:rPr lang="en-US" sz="1400" dirty="0"/>
              <a:t> </a:t>
            </a:r>
            <a:endParaRPr lang="en-US" sz="1400" dirty="0" smtClean="0"/>
          </a:p>
          <a:p>
            <a:r>
              <a:rPr lang="en-US" sz="1400" dirty="0" err="1" smtClean="0"/>
              <a:t>Eliminata</a:t>
            </a:r>
            <a:r>
              <a:rPr lang="en-US" sz="1400" dirty="0" smtClean="0"/>
              <a:t> la </a:t>
            </a:r>
            <a:r>
              <a:rPr lang="en-US" sz="1400" dirty="0" err="1" smtClean="0"/>
              <a:t>Pianta</a:t>
            </a:r>
            <a:r>
              <a:rPr lang="en-US" sz="1400" dirty="0" smtClean="0"/>
              <a:t> </a:t>
            </a:r>
            <a:r>
              <a:rPr lang="en-US" sz="1400" dirty="0" err="1" smtClean="0"/>
              <a:t>Organica</a:t>
            </a:r>
            <a:r>
              <a:rPr lang="en-US" sz="1400" dirty="0" smtClean="0"/>
              <a:t>, </a:t>
            </a:r>
            <a:r>
              <a:rPr lang="en-US" sz="1400" dirty="0" err="1" smtClean="0"/>
              <a:t>limite</a:t>
            </a:r>
            <a:r>
              <a:rPr lang="en-US" sz="1400" dirty="0" smtClean="0"/>
              <a:t> 80% </a:t>
            </a:r>
            <a:r>
              <a:rPr lang="en-US" sz="1400" dirty="0" err="1" smtClean="0"/>
              <a:t>spesa</a:t>
            </a:r>
            <a:endParaRPr lang="en-US" sz="1400" dirty="0" smtClean="0"/>
          </a:p>
          <a:p>
            <a:endParaRPr lang="en-US" sz="1400" dirty="0"/>
          </a:p>
          <a:p>
            <a:endParaRPr lang="en-US" sz="1400" dirty="0"/>
          </a:p>
          <a:p>
            <a:r>
              <a:rPr lang="en-US" sz="1400" dirty="0"/>
              <a:t> </a:t>
            </a:r>
            <a:r>
              <a:rPr lang="en-US" sz="1400" dirty="0" err="1"/>
              <a:t>Sono</a:t>
            </a:r>
            <a:r>
              <a:rPr lang="en-US" sz="1400" dirty="0"/>
              <a:t> </a:t>
            </a:r>
            <a:r>
              <a:rPr lang="en-US" sz="1400" dirty="0" err="1"/>
              <a:t>rimaste</a:t>
            </a:r>
            <a:r>
              <a:rPr lang="en-US" sz="1400" dirty="0"/>
              <a:t> </a:t>
            </a:r>
            <a:r>
              <a:rPr lang="en-US" sz="1400" dirty="0" err="1"/>
              <a:t>infine</a:t>
            </a:r>
            <a:r>
              <a:rPr lang="en-US" sz="1400" dirty="0"/>
              <a:t> </a:t>
            </a:r>
            <a:r>
              <a:rPr lang="en-US" sz="1400" dirty="0" err="1"/>
              <a:t>nel</a:t>
            </a:r>
            <a:r>
              <a:rPr lang="en-US" sz="1400" dirty="0"/>
              <a:t> </a:t>
            </a:r>
            <a:r>
              <a:rPr lang="en-US" sz="1400" dirty="0" err="1"/>
              <a:t>decreto</a:t>
            </a:r>
            <a:r>
              <a:rPr lang="en-US" sz="1400" dirty="0"/>
              <a:t> le </a:t>
            </a:r>
            <a:r>
              <a:rPr lang="en-US" sz="1400" dirty="0" err="1"/>
              <a:t>norme</a:t>
            </a:r>
            <a:r>
              <a:rPr lang="en-US" sz="1400" dirty="0"/>
              <a:t> </a:t>
            </a:r>
            <a:r>
              <a:rPr lang="en-US" sz="1400" dirty="0" err="1"/>
              <a:t>che</a:t>
            </a:r>
            <a:r>
              <a:rPr lang="en-US" sz="1400" dirty="0"/>
              <a:t> </a:t>
            </a:r>
            <a:r>
              <a:rPr lang="en-US" sz="1400" dirty="0" err="1"/>
              <a:t>riguardano</a:t>
            </a:r>
            <a:r>
              <a:rPr lang="en-US" sz="1400" dirty="0"/>
              <a:t> la </a:t>
            </a:r>
            <a:r>
              <a:rPr lang="en-US" sz="1400" dirty="0" err="1"/>
              <a:t>piena</a:t>
            </a:r>
            <a:r>
              <a:rPr lang="en-US" sz="1400" dirty="0"/>
              <a:t> </a:t>
            </a:r>
            <a:r>
              <a:rPr lang="en-US" sz="1400" dirty="0" err="1"/>
              <a:t>attuazione</a:t>
            </a:r>
            <a:r>
              <a:rPr lang="en-US" sz="1400" dirty="0"/>
              <a:t> </a:t>
            </a:r>
            <a:r>
              <a:rPr lang="en-US" sz="1400" dirty="0" err="1"/>
              <a:t>della</a:t>
            </a:r>
            <a:r>
              <a:rPr lang="en-US" sz="1400" dirty="0"/>
              <a:t> </a:t>
            </a:r>
            <a:r>
              <a:rPr lang="en-US" sz="1400" dirty="0" err="1"/>
              <a:t>carta</a:t>
            </a:r>
            <a:r>
              <a:rPr lang="en-US" sz="1400" dirty="0"/>
              <a:t> </a:t>
            </a:r>
            <a:r>
              <a:rPr lang="en-US" sz="1400" dirty="0" err="1"/>
              <a:t>europea</a:t>
            </a:r>
            <a:r>
              <a:rPr lang="en-US" sz="1400" dirty="0"/>
              <a:t> </a:t>
            </a:r>
            <a:r>
              <a:rPr lang="en-US" sz="1400" dirty="0" err="1"/>
              <a:t>dei</a:t>
            </a:r>
            <a:r>
              <a:rPr lang="en-US" sz="1400" dirty="0"/>
              <a:t> </a:t>
            </a:r>
            <a:r>
              <a:rPr lang="en-US" sz="1400" dirty="0" err="1"/>
              <a:t>ricercatori</a:t>
            </a:r>
            <a:r>
              <a:rPr lang="en-US" sz="1400" dirty="0"/>
              <a:t> e la </a:t>
            </a:r>
            <a:r>
              <a:rPr lang="en-US" sz="1400" dirty="0" err="1"/>
              <a:t>semplificazione</a:t>
            </a:r>
            <a:r>
              <a:rPr lang="en-US" sz="1400" dirty="0"/>
              <a:t> di </a:t>
            </a:r>
            <a:r>
              <a:rPr lang="en-US" sz="1400" dirty="0" err="1"/>
              <a:t>acquisti</a:t>
            </a:r>
            <a:r>
              <a:rPr lang="en-US" sz="1400" dirty="0"/>
              <a:t> e </a:t>
            </a:r>
            <a:r>
              <a:rPr lang="en-US" sz="1400" dirty="0" err="1"/>
              <a:t>missioni</a:t>
            </a:r>
            <a:r>
              <a:rPr lang="en-US" sz="1400" dirty="0"/>
              <a:t>, con la </a:t>
            </a:r>
            <a:r>
              <a:rPr lang="en-US" sz="1400" dirty="0" err="1"/>
              <a:t>riduzione</a:t>
            </a:r>
            <a:r>
              <a:rPr lang="en-US" sz="1400" dirty="0"/>
              <a:t> </a:t>
            </a:r>
            <a:r>
              <a:rPr lang="en-US" sz="1400" dirty="0" err="1"/>
              <a:t>dei</a:t>
            </a:r>
            <a:r>
              <a:rPr lang="en-US" sz="1400" dirty="0"/>
              <a:t> </a:t>
            </a:r>
            <a:r>
              <a:rPr lang="en-US" sz="1400" dirty="0" err="1"/>
              <a:t>controlli</a:t>
            </a:r>
            <a:r>
              <a:rPr lang="en-US" sz="1400" dirty="0"/>
              <a:t> </a:t>
            </a:r>
            <a:r>
              <a:rPr lang="en-US" sz="1400" dirty="0" err="1"/>
              <a:t>preventivi</a:t>
            </a:r>
            <a:r>
              <a:rPr lang="en-US" sz="1400" dirty="0"/>
              <a:t>. </a:t>
            </a:r>
            <a:endParaRPr lang="en-US" sz="1400"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5</a:t>
            </a:fld>
            <a:endParaRPr lang="en-US"/>
          </a:p>
        </p:txBody>
      </p:sp>
    </p:spTree>
    <p:extLst>
      <p:ext uri="{BB962C8B-B14F-4D97-AF65-F5344CB8AC3E}">
        <p14:creationId xmlns:p14="http://schemas.microsoft.com/office/powerpoint/2010/main" val="31201406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Concorsi</a:t>
            </a:r>
            <a:r>
              <a:rPr lang="en-US" dirty="0" smtClean="0"/>
              <a:t> </a:t>
            </a:r>
            <a:r>
              <a:rPr lang="en-US" dirty="0" err="1" smtClean="0"/>
              <a:t>ricercatori</a:t>
            </a:r>
            <a:endParaRPr lang="en-US" dirty="0"/>
          </a:p>
        </p:txBody>
      </p:sp>
      <p:sp>
        <p:nvSpPr>
          <p:cNvPr id="3" name="Content Placeholder 2"/>
          <p:cNvSpPr>
            <a:spLocks noGrp="1"/>
          </p:cNvSpPr>
          <p:nvPr>
            <p:ph idx="1"/>
          </p:nvPr>
        </p:nvSpPr>
        <p:spPr/>
        <p:txBody>
          <a:bodyPr/>
          <a:lstStyle/>
          <a:p>
            <a:r>
              <a:rPr lang="en-US" dirty="0" smtClean="0"/>
              <a:t>INFN ha </a:t>
            </a:r>
            <a:r>
              <a:rPr lang="en-US" dirty="0" err="1" smtClean="0"/>
              <a:t>avuto</a:t>
            </a:r>
            <a:r>
              <a:rPr lang="en-US" dirty="0" smtClean="0"/>
              <a:t> 73 </a:t>
            </a:r>
            <a:r>
              <a:rPr lang="en-US" dirty="0" err="1" smtClean="0"/>
              <a:t>posti</a:t>
            </a:r>
            <a:r>
              <a:rPr lang="en-US" dirty="0" smtClean="0"/>
              <a:t> </a:t>
            </a:r>
            <a:r>
              <a:rPr lang="en-US" dirty="0" err="1" smtClean="0"/>
              <a:t>su</a:t>
            </a:r>
            <a:r>
              <a:rPr lang="en-US" dirty="0" smtClean="0"/>
              <a:t> 215</a:t>
            </a:r>
          </a:p>
          <a:p>
            <a:r>
              <a:rPr lang="en-US" dirty="0" err="1" smtClean="0"/>
              <a:t>Criteri</a:t>
            </a:r>
            <a:r>
              <a:rPr lang="en-US" dirty="0" smtClean="0"/>
              <a:t> </a:t>
            </a:r>
            <a:r>
              <a:rPr lang="en-US" dirty="0" err="1" smtClean="0"/>
              <a:t>basati</a:t>
            </a:r>
            <a:r>
              <a:rPr lang="en-US" dirty="0" smtClean="0"/>
              <a:t> </a:t>
            </a:r>
            <a:r>
              <a:rPr lang="en-US" dirty="0" err="1" smtClean="0"/>
              <a:t>su</a:t>
            </a:r>
            <a:r>
              <a:rPr lang="en-US" dirty="0" smtClean="0"/>
              <a:t> ANVUR, </a:t>
            </a:r>
            <a:r>
              <a:rPr lang="en-US" dirty="0" err="1" smtClean="0"/>
              <a:t>vacanze</a:t>
            </a:r>
            <a:r>
              <a:rPr lang="en-US" dirty="0" smtClean="0"/>
              <a:t> in </a:t>
            </a:r>
            <a:r>
              <a:rPr lang="en-US" dirty="0" err="1" smtClean="0"/>
              <a:t>pianta</a:t>
            </a:r>
            <a:r>
              <a:rPr lang="en-US" dirty="0" smtClean="0"/>
              <a:t> </a:t>
            </a:r>
            <a:r>
              <a:rPr lang="en-US" dirty="0" err="1" smtClean="0"/>
              <a:t>organica</a:t>
            </a:r>
            <a:r>
              <a:rPr lang="en-US" dirty="0" smtClean="0"/>
              <a:t> et al, </a:t>
            </a:r>
          </a:p>
          <a:p>
            <a:r>
              <a:rPr lang="en-US" dirty="0" err="1" smtClean="0"/>
              <a:t>Deliberato</a:t>
            </a:r>
            <a:r>
              <a:rPr lang="en-US" dirty="0" smtClean="0"/>
              <a:t> </a:t>
            </a:r>
            <a:r>
              <a:rPr lang="en-US" dirty="0" err="1" smtClean="0"/>
              <a:t>bandire</a:t>
            </a:r>
            <a:r>
              <a:rPr lang="en-US" dirty="0" smtClean="0"/>
              <a:t> 48 </a:t>
            </a:r>
            <a:r>
              <a:rPr lang="en-US" dirty="0" err="1" smtClean="0"/>
              <a:t>posti</a:t>
            </a:r>
            <a:r>
              <a:rPr lang="en-US" dirty="0" smtClean="0"/>
              <a:t> </a:t>
            </a:r>
            <a:r>
              <a:rPr lang="en-US" dirty="0" err="1" smtClean="0"/>
              <a:t>sperimentali</a:t>
            </a:r>
            <a:r>
              <a:rPr lang="en-US" dirty="0" smtClean="0"/>
              <a:t> e 15 </a:t>
            </a:r>
            <a:r>
              <a:rPr lang="en-US" dirty="0" err="1" smtClean="0"/>
              <a:t>posti</a:t>
            </a:r>
            <a:r>
              <a:rPr lang="en-US" dirty="0" smtClean="0"/>
              <a:t> </a:t>
            </a:r>
            <a:r>
              <a:rPr lang="en-US" dirty="0" err="1" smtClean="0"/>
              <a:t>teorici</a:t>
            </a:r>
            <a:endParaRPr lang="en-US" dirty="0" smtClean="0"/>
          </a:p>
          <a:p>
            <a:r>
              <a:rPr lang="en-US" dirty="0" err="1" smtClean="0"/>
              <a:t>Commissione</a:t>
            </a:r>
            <a:r>
              <a:rPr lang="en-US" dirty="0" smtClean="0"/>
              <a:t> 6 </a:t>
            </a:r>
            <a:r>
              <a:rPr lang="en-US" dirty="0" err="1" smtClean="0"/>
              <a:t>membri</a:t>
            </a:r>
            <a:r>
              <a:rPr lang="en-US" dirty="0" smtClean="0"/>
              <a:t> e 5 </a:t>
            </a:r>
            <a:r>
              <a:rPr lang="en-US" dirty="0" err="1" smtClean="0"/>
              <a:t>membri</a:t>
            </a:r>
            <a:r>
              <a:rPr lang="en-US" dirty="0" smtClean="0"/>
              <a:t> , </a:t>
            </a:r>
            <a:r>
              <a:rPr lang="en-US" dirty="0" err="1" smtClean="0"/>
              <a:t>rispettivamente</a:t>
            </a:r>
            <a:endParaRPr lang="en-US" dirty="0" smtClean="0"/>
          </a:p>
          <a:p>
            <a:r>
              <a:rPr lang="en-US" dirty="0" smtClean="0"/>
              <a:t>Bando in </a:t>
            </a:r>
            <a:r>
              <a:rPr lang="en-US" dirty="0" err="1" smtClean="0"/>
              <a:t>finalizzazione</a:t>
            </a:r>
            <a:endParaRPr lang="en-US" dirty="0" smtClean="0"/>
          </a:p>
          <a:p>
            <a:r>
              <a:rPr lang="en-US" dirty="0" err="1" smtClean="0"/>
              <a:t>Domanda</a:t>
            </a:r>
            <a:r>
              <a:rPr lang="en-US" dirty="0" smtClean="0"/>
              <a:t> di </a:t>
            </a:r>
            <a:r>
              <a:rPr lang="en-US" dirty="0" err="1" smtClean="0"/>
              <a:t>concorso</a:t>
            </a:r>
            <a:r>
              <a:rPr lang="en-US" dirty="0" smtClean="0"/>
              <a:t> online</a:t>
            </a:r>
          </a:p>
          <a:p>
            <a:endParaRPr lang="en-US" dirty="0"/>
          </a:p>
          <a:p>
            <a:endParaRPr lang="en-US" dirty="0" smtClean="0"/>
          </a:p>
          <a:p>
            <a:r>
              <a:rPr lang="en-US" dirty="0" smtClean="0"/>
              <a:t>E’ </a:t>
            </a:r>
            <a:r>
              <a:rPr lang="en-US" dirty="0" err="1" smtClean="0"/>
              <a:t>stato</a:t>
            </a:r>
            <a:r>
              <a:rPr lang="en-US" dirty="0" smtClean="0"/>
              <a:t> </a:t>
            </a:r>
            <a:r>
              <a:rPr lang="en-US" dirty="0" err="1" smtClean="0"/>
              <a:t>approvata</a:t>
            </a:r>
            <a:r>
              <a:rPr lang="en-US" dirty="0" smtClean="0"/>
              <a:t> </a:t>
            </a:r>
            <a:r>
              <a:rPr lang="en-US" dirty="0" err="1" smtClean="0"/>
              <a:t>una</a:t>
            </a:r>
            <a:r>
              <a:rPr lang="en-US" dirty="0" smtClean="0"/>
              <a:t> </a:t>
            </a:r>
            <a:r>
              <a:rPr lang="en-US" dirty="0" err="1" smtClean="0"/>
              <a:t>revisione</a:t>
            </a:r>
            <a:r>
              <a:rPr lang="en-US" dirty="0" smtClean="0"/>
              <a:t> del </a:t>
            </a:r>
            <a:r>
              <a:rPr lang="en-US" dirty="0" err="1" smtClean="0"/>
              <a:t>regolamento</a:t>
            </a:r>
            <a:r>
              <a:rPr lang="en-US" dirty="0" smtClean="0"/>
              <a:t> </a:t>
            </a:r>
            <a:r>
              <a:rPr lang="en-US" dirty="0" err="1" smtClean="0"/>
              <a:t>concorsi</a:t>
            </a:r>
            <a:r>
              <a:rPr lang="en-US" dirty="0" smtClean="0"/>
              <a:t> per </a:t>
            </a:r>
            <a:r>
              <a:rPr lang="en-US" dirty="0" err="1" smtClean="0"/>
              <a:t>tutte</a:t>
            </a:r>
            <a:r>
              <a:rPr lang="en-US" dirty="0" smtClean="0"/>
              <a:t> le </a:t>
            </a:r>
            <a:r>
              <a:rPr lang="en-US" dirty="0" err="1" smtClean="0"/>
              <a:t>posizioni</a:t>
            </a:r>
            <a:r>
              <a:rPr lang="en-US" dirty="0" smtClean="0"/>
              <a:t> TI</a:t>
            </a:r>
          </a:p>
          <a:p>
            <a:r>
              <a:rPr lang="en-US" dirty="0" err="1" smtClean="0"/>
              <a:t>Delibera</a:t>
            </a:r>
            <a:r>
              <a:rPr lang="en-US" dirty="0" smtClean="0"/>
              <a:t> 14095</a:t>
            </a:r>
            <a:endParaRPr lang="en-US"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20773107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Accordo</a:t>
            </a:r>
            <a:r>
              <a:rPr lang="en-US" dirty="0" smtClean="0"/>
              <a:t> </a:t>
            </a:r>
            <a:r>
              <a:rPr lang="en-US" dirty="0" err="1" smtClean="0"/>
              <a:t>su</a:t>
            </a:r>
            <a:r>
              <a:rPr lang="en-US" dirty="0" smtClean="0"/>
              <a:t> </a:t>
            </a:r>
            <a:r>
              <a:rPr lang="en-US" dirty="0" err="1" smtClean="0"/>
              <a:t>salario</a:t>
            </a:r>
            <a:r>
              <a:rPr lang="en-US" dirty="0" smtClean="0"/>
              <a:t> </a:t>
            </a:r>
            <a:r>
              <a:rPr lang="en-US" dirty="0" err="1" smtClean="0"/>
              <a:t>accessorio</a:t>
            </a:r>
            <a:endParaRPr lang="en-US" dirty="0"/>
          </a:p>
        </p:txBody>
      </p:sp>
      <p:sp>
        <p:nvSpPr>
          <p:cNvPr id="3" name="Content Placeholder 2"/>
          <p:cNvSpPr>
            <a:spLocks noGrp="1"/>
          </p:cNvSpPr>
          <p:nvPr>
            <p:ph idx="1"/>
          </p:nvPr>
        </p:nvSpPr>
        <p:spPr>
          <a:xfrm>
            <a:off x="457200" y="1084951"/>
            <a:ext cx="8229600" cy="5392049"/>
          </a:xfrm>
        </p:spPr>
        <p:txBody>
          <a:bodyPr>
            <a:noAutofit/>
          </a:bodyPr>
          <a:lstStyle/>
          <a:p>
            <a:r>
              <a:rPr lang="en-US" sz="1800" dirty="0" err="1" smtClean="0"/>
              <a:t>Nella</a:t>
            </a:r>
            <a:r>
              <a:rPr lang="en-US" sz="1800" dirty="0" smtClean="0"/>
              <a:t> </a:t>
            </a:r>
            <a:r>
              <a:rPr lang="en-US" sz="1800" dirty="0" err="1" smtClean="0"/>
              <a:t>trattativa</a:t>
            </a:r>
            <a:r>
              <a:rPr lang="en-US" sz="1800" dirty="0" smtClean="0"/>
              <a:t> </a:t>
            </a:r>
            <a:r>
              <a:rPr lang="en-US" sz="1800" dirty="0" err="1"/>
              <a:t>sindacale</a:t>
            </a:r>
            <a:r>
              <a:rPr lang="en-US" sz="1800" dirty="0"/>
              <a:t> </a:t>
            </a:r>
            <a:r>
              <a:rPr lang="en-US" sz="1800" dirty="0" err="1" smtClean="0"/>
              <a:t>si</a:t>
            </a:r>
            <a:r>
              <a:rPr lang="en-US" sz="1800" dirty="0" smtClean="0"/>
              <a:t> </a:t>
            </a:r>
            <a:r>
              <a:rPr lang="en-US" sz="1800" dirty="0" err="1"/>
              <a:t>è</a:t>
            </a:r>
            <a:r>
              <a:rPr lang="en-US" sz="1800" dirty="0"/>
              <a:t> </a:t>
            </a:r>
            <a:r>
              <a:rPr lang="en-US" sz="1800" dirty="0" err="1"/>
              <a:t>finalmente</a:t>
            </a:r>
            <a:r>
              <a:rPr lang="en-US" sz="1800" dirty="0"/>
              <a:t> </a:t>
            </a:r>
            <a:r>
              <a:rPr lang="en-US" sz="1800" dirty="0" err="1"/>
              <a:t>raggiunto</a:t>
            </a:r>
            <a:r>
              <a:rPr lang="en-US" sz="1800" dirty="0"/>
              <a:t> un </a:t>
            </a:r>
            <a:r>
              <a:rPr lang="en-US" sz="1800" dirty="0" err="1"/>
              <a:t>accordo</a:t>
            </a:r>
            <a:r>
              <a:rPr lang="en-US" sz="1800" dirty="0"/>
              <a:t> </a:t>
            </a:r>
            <a:r>
              <a:rPr lang="en-US" sz="1800" dirty="0" err="1"/>
              <a:t>sul</a:t>
            </a:r>
            <a:r>
              <a:rPr lang="en-US" sz="1800" dirty="0"/>
              <a:t> </a:t>
            </a:r>
            <a:r>
              <a:rPr lang="en-US" sz="1800" dirty="0" err="1"/>
              <a:t>salario</a:t>
            </a:r>
            <a:r>
              <a:rPr lang="en-US" sz="1800" dirty="0"/>
              <a:t> </a:t>
            </a:r>
            <a:r>
              <a:rPr lang="en-US" sz="1800" dirty="0" err="1" smtClean="0"/>
              <a:t>accessorio</a:t>
            </a:r>
            <a:r>
              <a:rPr lang="en-US" sz="1800" dirty="0" smtClean="0"/>
              <a:t>. </a:t>
            </a:r>
            <a:r>
              <a:rPr lang="en-US" sz="1800" dirty="0" err="1" smtClean="0"/>
              <a:t>Totale</a:t>
            </a:r>
            <a:r>
              <a:rPr lang="en-US" sz="1800" dirty="0" smtClean="0"/>
              <a:t> </a:t>
            </a:r>
            <a:r>
              <a:rPr lang="en-US" sz="1800" dirty="0"/>
              <a:t>=</a:t>
            </a:r>
            <a:r>
              <a:rPr lang="en-US" sz="1800" dirty="0" smtClean="0"/>
              <a:t> </a:t>
            </a:r>
            <a:r>
              <a:rPr lang="en-US" sz="1800" dirty="0"/>
              <a:t>9.33 </a:t>
            </a:r>
            <a:r>
              <a:rPr lang="en-US" sz="1800" dirty="0" smtClean="0"/>
              <a:t>M€, </a:t>
            </a:r>
            <a:r>
              <a:rPr lang="en-US" sz="1800" dirty="0"/>
              <a:t>come </a:t>
            </a:r>
            <a:r>
              <a:rPr lang="en-US" sz="1800" dirty="0" err="1"/>
              <a:t>concordato</a:t>
            </a:r>
            <a:r>
              <a:rPr lang="en-US" sz="1800" dirty="0"/>
              <a:t> </a:t>
            </a:r>
            <a:r>
              <a:rPr lang="en-US" sz="1800" dirty="0" err="1"/>
              <a:t>già</a:t>
            </a:r>
            <a:r>
              <a:rPr lang="en-US" sz="1800" dirty="0"/>
              <a:t> da tempo con le OO.SS. L’INFN ha </a:t>
            </a:r>
            <a:r>
              <a:rPr lang="en-US" sz="1800" dirty="0" err="1"/>
              <a:t>accettato</a:t>
            </a:r>
            <a:r>
              <a:rPr lang="en-US" sz="1800" dirty="0"/>
              <a:t> di </a:t>
            </a:r>
            <a:r>
              <a:rPr lang="en-US" sz="1800" dirty="0" err="1"/>
              <a:t>ridurre</a:t>
            </a:r>
            <a:r>
              <a:rPr lang="en-US" sz="1800" dirty="0"/>
              <a:t> la quota di </a:t>
            </a:r>
            <a:r>
              <a:rPr lang="en-US" sz="1800" dirty="0" err="1"/>
              <a:t>produttività</a:t>
            </a:r>
            <a:r>
              <a:rPr lang="en-US" sz="1800" dirty="0"/>
              <a:t> da 378 </a:t>
            </a:r>
            <a:r>
              <a:rPr lang="pt-BR" sz="1800" dirty="0" err="1" smtClean="0"/>
              <a:t>k</a:t>
            </a:r>
            <a:r>
              <a:rPr lang="pt-BR" sz="1800" dirty="0" smtClean="0"/>
              <a:t>€</a:t>
            </a:r>
            <a:r>
              <a:rPr lang="en-US" sz="1800" dirty="0" smtClean="0"/>
              <a:t> </a:t>
            </a:r>
            <a:r>
              <a:rPr lang="en-US" sz="1800" dirty="0"/>
              <a:t>(</a:t>
            </a:r>
            <a:r>
              <a:rPr lang="en-US" sz="1800" dirty="0" err="1"/>
              <a:t>proposta</a:t>
            </a:r>
            <a:r>
              <a:rPr lang="en-US" sz="1800" dirty="0"/>
              <a:t> </a:t>
            </a:r>
            <a:r>
              <a:rPr lang="en-US" sz="1800" dirty="0" err="1"/>
              <a:t>iniziale</a:t>
            </a:r>
            <a:r>
              <a:rPr lang="en-US" sz="1800" dirty="0"/>
              <a:t>) a 100 </a:t>
            </a:r>
            <a:r>
              <a:rPr lang="pt-BR" sz="1800" dirty="0" err="1" smtClean="0"/>
              <a:t>k</a:t>
            </a:r>
            <a:r>
              <a:rPr lang="pt-BR" sz="1800" dirty="0" smtClean="0"/>
              <a:t>€</a:t>
            </a:r>
            <a:r>
              <a:rPr lang="en-US" sz="1800" dirty="0" smtClean="0"/>
              <a:t>. </a:t>
            </a:r>
            <a:r>
              <a:rPr lang="en-US" sz="1800" dirty="0"/>
              <a:t>Di </a:t>
            </a:r>
            <a:r>
              <a:rPr lang="en-US" sz="1800" dirty="0" err="1"/>
              <a:t>contro</a:t>
            </a:r>
            <a:r>
              <a:rPr lang="en-US" sz="1800" dirty="0"/>
              <a:t>  </a:t>
            </a:r>
            <a:r>
              <a:rPr lang="en-US" sz="1800" dirty="0" err="1"/>
              <a:t>i</a:t>
            </a:r>
            <a:r>
              <a:rPr lang="en-US" sz="1800" dirty="0"/>
              <a:t> </a:t>
            </a:r>
            <a:r>
              <a:rPr lang="en-US" sz="1800" dirty="0" err="1"/>
              <a:t>sindacati</a:t>
            </a:r>
            <a:r>
              <a:rPr lang="en-US" sz="1800" dirty="0"/>
              <a:t> </a:t>
            </a:r>
            <a:r>
              <a:rPr lang="en-US" sz="1800" dirty="0" err="1"/>
              <a:t>hanno</a:t>
            </a:r>
            <a:r>
              <a:rPr lang="en-US" sz="1800" dirty="0"/>
              <a:t> </a:t>
            </a:r>
            <a:r>
              <a:rPr lang="en-US" sz="1800" dirty="0" err="1"/>
              <a:t>rinunciato</a:t>
            </a:r>
            <a:r>
              <a:rPr lang="en-US" sz="1800" dirty="0"/>
              <a:t> a </a:t>
            </a:r>
            <a:r>
              <a:rPr lang="en-US" sz="1800" dirty="0" err="1"/>
              <a:t>smuovere</a:t>
            </a:r>
            <a:r>
              <a:rPr lang="en-US" sz="1800" dirty="0"/>
              <a:t> </a:t>
            </a:r>
            <a:r>
              <a:rPr lang="en-US" sz="1800" dirty="0" err="1"/>
              <a:t>il</a:t>
            </a:r>
            <a:r>
              <a:rPr lang="en-US" sz="1800" dirty="0"/>
              <a:t> </a:t>
            </a:r>
            <a:r>
              <a:rPr lang="en-US" sz="1800" dirty="0" err="1"/>
              <a:t>totale</a:t>
            </a:r>
            <a:r>
              <a:rPr lang="en-US" sz="1800" dirty="0" smtClean="0"/>
              <a:t>.</a:t>
            </a:r>
          </a:p>
          <a:p>
            <a:endParaRPr lang="en-US" sz="1800" dirty="0" smtClean="0"/>
          </a:p>
          <a:p>
            <a:r>
              <a:rPr lang="en-US" sz="1800" dirty="0" smtClean="0"/>
              <a:t> </a:t>
            </a:r>
            <a:r>
              <a:rPr lang="en-US" sz="1800" dirty="0" err="1"/>
              <a:t>I</a:t>
            </a:r>
            <a:r>
              <a:rPr lang="en-US" sz="1800" dirty="0" err="1" smtClean="0"/>
              <a:t>ndennità</a:t>
            </a:r>
            <a:r>
              <a:rPr lang="en-US" sz="1800" dirty="0" smtClean="0"/>
              <a:t> </a:t>
            </a:r>
            <a:r>
              <a:rPr lang="en-US" sz="1800" dirty="0"/>
              <a:t>di </a:t>
            </a:r>
            <a:r>
              <a:rPr lang="en-US" sz="1800" dirty="0" err="1"/>
              <a:t>Ente</a:t>
            </a:r>
            <a:r>
              <a:rPr lang="en-US" sz="1800" dirty="0"/>
              <a:t> </a:t>
            </a:r>
            <a:r>
              <a:rPr lang="en-US" sz="1800" dirty="0" smtClean="0">
                <a:sym typeface="Wingdings"/>
              </a:rPr>
              <a:t></a:t>
            </a:r>
            <a:r>
              <a:rPr lang="en-US" sz="1800" dirty="0" smtClean="0"/>
              <a:t>6.450 </a:t>
            </a:r>
            <a:r>
              <a:rPr lang="pt-BR" sz="1800" dirty="0" err="1" smtClean="0"/>
              <a:t>k</a:t>
            </a:r>
            <a:r>
              <a:rPr lang="pt-BR" sz="1800" dirty="0" smtClean="0"/>
              <a:t>€</a:t>
            </a:r>
            <a:r>
              <a:rPr lang="en-US" sz="1800" dirty="0" smtClean="0"/>
              <a:t>. </a:t>
            </a:r>
            <a:r>
              <a:rPr lang="en-US" sz="1800" dirty="0" err="1"/>
              <a:t>N</a:t>
            </a:r>
            <a:r>
              <a:rPr lang="en-US" sz="1800" dirty="0" err="1" smtClean="0"/>
              <a:t>ecessario</a:t>
            </a:r>
            <a:r>
              <a:rPr lang="en-US" sz="1800" dirty="0" smtClean="0"/>
              <a:t> </a:t>
            </a:r>
            <a:r>
              <a:rPr lang="en-US" sz="1800" dirty="0" err="1"/>
              <a:t>reperire</a:t>
            </a:r>
            <a:r>
              <a:rPr lang="en-US" sz="1800" dirty="0"/>
              <a:t> 450 </a:t>
            </a:r>
            <a:r>
              <a:rPr lang="pt-BR" sz="1800" dirty="0" err="1" smtClean="0"/>
              <a:t>k</a:t>
            </a:r>
            <a:r>
              <a:rPr lang="pt-BR" sz="1800" dirty="0" smtClean="0"/>
              <a:t>€</a:t>
            </a:r>
            <a:r>
              <a:rPr lang="en-US" sz="1800" dirty="0" smtClean="0"/>
              <a:t>: 278</a:t>
            </a:r>
            <a:r>
              <a:rPr lang="pt-BR" sz="1800" dirty="0" err="1" smtClean="0"/>
              <a:t>k</a:t>
            </a:r>
            <a:r>
              <a:rPr lang="pt-BR" sz="1800" dirty="0" smtClean="0"/>
              <a:t>€</a:t>
            </a:r>
            <a:r>
              <a:rPr lang="en-US" sz="1800" dirty="0" smtClean="0"/>
              <a:t> </a:t>
            </a:r>
            <a:r>
              <a:rPr lang="en-US" sz="1800" dirty="0" err="1"/>
              <a:t>sono</a:t>
            </a:r>
            <a:r>
              <a:rPr lang="en-US" sz="1800" dirty="0"/>
              <a:t> </a:t>
            </a:r>
            <a:r>
              <a:rPr lang="en-US" sz="1800" dirty="0" err="1"/>
              <a:t>stati</a:t>
            </a:r>
            <a:r>
              <a:rPr lang="en-US" sz="1800" dirty="0"/>
              <a:t> </a:t>
            </a:r>
            <a:r>
              <a:rPr lang="en-US" sz="1800" dirty="0" err="1"/>
              <a:t>presi</a:t>
            </a:r>
            <a:r>
              <a:rPr lang="en-US" sz="1800" dirty="0"/>
              <a:t> </a:t>
            </a:r>
            <a:r>
              <a:rPr lang="en-US" sz="1800" dirty="0" err="1" smtClean="0"/>
              <a:t>dalla</a:t>
            </a:r>
            <a:r>
              <a:rPr lang="en-US" sz="1800" dirty="0" smtClean="0"/>
              <a:t> </a:t>
            </a:r>
            <a:r>
              <a:rPr lang="en-US" sz="1800" dirty="0" err="1"/>
              <a:t>produttività</a:t>
            </a:r>
            <a:r>
              <a:rPr lang="en-US" sz="1800" dirty="0"/>
              <a:t>, </a:t>
            </a:r>
            <a:r>
              <a:rPr lang="en-US" sz="1800" dirty="0" err="1"/>
              <a:t>gli</a:t>
            </a:r>
            <a:r>
              <a:rPr lang="en-US" sz="1800" dirty="0"/>
              <a:t> </a:t>
            </a:r>
            <a:r>
              <a:rPr lang="en-US" sz="1800" dirty="0" err="1"/>
              <a:t>altri</a:t>
            </a:r>
            <a:r>
              <a:rPr lang="en-US" sz="1800" dirty="0"/>
              <a:t> da </a:t>
            </a:r>
            <a:r>
              <a:rPr lang="en-US" sz="1800" dirty="0" err="1"/>
              <a:t>turni</a:t>
            </a:r>
            <a:r>
              <a:rPr lang="en-US" sz="1800" dirty="0"/>
              <a:t> e </a:t>
            </a:r>
            <a:r>
              <a:rPr lang="en-US" sz="1800" dirty="0" err="1" smtClean="0"/>
              <a:t>straordinari</a:t>
            </a:r>
            <a:r>
              <a:rPr lang="en-US" sz="1800" dirty="0"/>
              <a:t>,</a:t>
            </a:r>
            <a:r>
              <a:rPr lang="en-US" sz="1800" dirty="0" smtClean="0"/>
              <a:t> </a:t>
            </a:r>
            <a:r>
              <a:rPr lang="en-US" sz="1800" dirty="0" err="1"/>
              <a:t>calati</a:t>
            </a:r>
            <a:r>
              <a:rPr lang="en-US" sz="1800" dirty="0"/>
              <a:t> di 50 </a:t>
            </a:r>
            <a:r>
              <a:rPr lang="pt-BR" sz="1800" dirty="0" err="1" smtClean="0"/>
              <a:t>k</a:t>
            </a:r>
            <a:r>
              <a:rPr lang="pt-BR" sz="1800" dirty="0" smtClean="0"/>
              <a:t>€</a:t>
            </a:r>
            <a:r>
              <a:rPr lang="en-US" sz="1800" dirty="0" smtClean="0"/>
              <a:t> </a:t>
            </a:r>
            <a:r>
              <a:rPr lang="en-US" sz="1800" dirty="0" err="1"/>
              <a:t>ciascuno</a:t>
            </a:r>
            <a:r>
              <a:rPr lang="en-US" sz="1800" dirty="0"/>
              <a:t>, </a:t>
            </a:r>
            <a:r>
              <a:rPr lang="en-US" sz="1800" dirty="0" err="1"/>
              <a:t>pari</a:t>
            </a:r>
            <a:r>
              <a:rPr lang="en-US" sz="1800" dirty="0"/>
              <a:t> a circa </a:t>
            </a:r>
            <a:r>
              <a:rPr lang="en-US" sz="1800" dirty="0" err="1"/>
              <a:t>il</a:t>
            </a:r>
            <a:r>
              <a:rPr lang="en-US" sz="1800" dirty="0"/>
              <a:t> 10</a:t>
            </a:r>
            <a:r>
              <a:rPr lang="en-US" sz="1800" dirty="0" smtClean="0"/>
              <a:t>%.  </a:t>
            </a:r>
            <a:r>
              <a:rPr lang="en-US" sz="1800" dirty="0" err="1" smtClean="0"/>
              <a:t>Futura</a:t>
            </a:r>
            <a:r>
              <a:rPr lang="en-US" sz="1800" dirty="0" smtClean="0"/>
              <a:t> </a:t>
            </a:r>
            <a:r>
              <a:rPr lang="en-US" sz="1800" dirty="0" err="1" smtClean="0"/>
              <a:t>discussione</a:t>
            </a:r>
            <a:r>
              <a:rPr lang="en-US" sz="1800" dirty="0" smtClean="0"/>
              <a:t> </a:t>
            </a:r>
            <a:r>
              <a:rPr lang="en-US" sz="1800" dirty="0" err="1" smtClean="0"/>
              <a:t>sulle</a:t>
            </a:r>
            <a:r>
              <a:rPr lang="en-US" sz="1800" dirty="0" smtClean="0"/>
              <a:t> </a:t>
            </a:r>
            <a:r>
              <a:rPr lang="en-US" sz="1800" dirty="0" err="1" smtClean="0"/>
              <a:t>indennita</a:t>
            </a:r>
            <a:r>
              <a:rPr lang="en-US" sz="1800" dirty="0" smtClean="0"/>
              <a:t>’ di </a:t>
            </a:r>
            <a:r>
              <a:rPr lang="en-US" sz="1800" dirty="0" err="1" smtClean="0"/>
              <a:t>responsabilita</a:t>
            </a:r>
            <a:r>
              <a:rPr lang="en-US" sz="1800" dirty="0" smtClean="0"/>
              <a:t>’.</a:t>
            </a:r>
          </a:p>
          <a:p>
            <a:r>
              <a:rPr lang="en-US" sz="1800" dirty="0" smtClean="0"/>
              <a:t>Da </a:t>
            </a:r>
            <a:r>
              <a:rPr lang="en-US" sz="1800" dirty="0" err="1" smtClean="0"/>
              <a:t>studiare</a:t>
            </a:r>
            <a:r>
              <a:rPr lang="en-US" sz="1800" dirty="0" smtClean="0"/>
              <a:t> </a:t>
            </a:r>
            <a:r>
              <a:rPr lang="en-US" sz="1800" dirty="0" err="1" smtClean="0"/>
              <a:t>i</a:t>
            </a:r>
            <a:r>
              <a:rPr lang="en-US" sz="1800" dirty="0" smtClean="0"/>
              <a:t> </a:t>
            </a:r>
            <a:r>
              <a:rPr lang="en-US" sz="1800" dirty="0" err="1" smtClean="0"/>
              <a:t>criteri</a:t>
            </a:r>
            <a:r>
              <a:rPr lang="en-US" sz="1800" dirty="0" smtClean="0"/>
              <a:t> per </a:t>
            </a:r>
            <a:r>
              <a:rPr lang="en-US" sz="1800" dirty="0" err="1" smtClean="0"/>
              <a:t>assegnazione</a:t>
            </a:r>
            <a:r>
              <a:rPr lang="en-US" sz="1800" dirty="0" smtClean="0"/>
              <a:t> quota </a:t>
            </a:r>
            <a:r>
              <a:rPr lang="en-US" sz="1800" dirty="0" err="1" smtClean="0"/>
              <a:t>produttivita</a:t>
            </a:r>
            <a:r>
              <a:rPr lang="en-US" sz="1800" dirty="0" smtClean="0"/>
              <a:t>’</a:t>
            </a:r>
          </a:p>
          <a:p>
            <a:pPr marL="0" indent="0">
              <a:buNone/>
            </a:pPr>
            <a:endParaRPr lang="en-US" sz="1800" dirty="0" smtClean="0"/>
          </a:p>
          <a:p>
            <a:r>
              <a:rPr lang="en-US" sz="1800" dirty="0" err="1" smtClean="0"/>
              <a:t>Sindacati</a:t>
            </a:r>
            <a:r>
              <a:rPr lang="en-US" sz="1800" dirty="0" smtClean="0"/>
              <a:t> </a:t>
            </a:r>
            <a:r>
              <a:rPr lang="en-US" sz="1800" dirty="0" err="1" smtClean="0"/>
              <a:t>chiedono</a:t>
            </a:r>
            <a:r>
              <a:rPr lang="en-US" sz="1800" dirty="0" smtClean="0"/>
              <a:t> </a:t>
            </a:r>
            <a:r>
              <a:rPr lang="en-US" sz="1800" dirty="0" err="1" smtClean="0"/>
              <a:t>discussione</a:t>
            </a:r>
            <a:r>
              <a:rPr lang="en-US" sz="1800" dirty="0" smtClean="0"/>
              <a:t> </a:t>
            </a:r>
            <a:r>
              <a:rPr lang="en-US" sz="1800" dirty="0" err="1" smtClean="0"/>
              <a:t>su</a:t>
            </a:r>
            <a:r>
              <a:rPr lang="en-US" sz="1800" dirty="0" smtClean="0"/>
              <a:t> </a:t>
            </a:r>
            <a:r>
              <a:rPr lang="en-US" sz="1800" dirty="0" err="1" smtClean="0"/>
              <a:t>salario</a:t>
            </a:r>
            <a:r>
              <a:rPr lang="en-US" sz="1800" dirty="0" smtClean="0"/>
              <a:t> </a:t>
            </a:r>
            <a:r>
              <a:rPr lang="en-US" sz="1800" dirty="0" err="1"/>
              <a:t>accessorio</a:t>
            </a:r>
            <a:r>
              <a:rPr lang="en-US" sz="1800" dirty="0"/>
              <a:t> per </a:t>
            </a:r>
            <a:r>
              <a:rPr lang="en-US" sz="1800" dirty="0" err="1"/>
              <a:t>i</a:t>
            </a:r>
            <a:r>
              <a:rPr lang="en-US" sz="1800" dirty="0"/>
              <a:t> </a:t>
            </a:r>
            <a:r>
              <a:rPr lang="en-US" sz="1800" dirty="0" err="1"/>
              <a:t>livelli</a:t>
            </a:r>
            <a:r>
              <a:rPr lang="en-US" sz="1800" dirty="0"/>
              <a:t> 1-</a:t>
            </a:r>
            <a:r>
              <a:rPr lang="en-US" sz="1800" dirty="0" smtClean="0"/>
              <a:t>3. </a:t>
            </a:r>
            <a:r>
              <a:rPr lang="en-US" sz="1800" dirty="0"/>
              <a:t>Il </a:t>
            </a:r>
            <a:r>
              <a:rPr lang="en-US" sz="1800" dirty="0" err="1"/>
              <a:t>reperimento</a:t>
            </a:r>
            <a:r>
              <a:rPr lang="en-US" sz="1800" dirty="0"/>
              <a:t> </a:t>
            </a:r>
            <a:r>
              <a:rPr lang="en-US" sz="1800" dirty="0" err="1"/>
              <a:t>dei</a:t>
            </a:r>
            <a:r>
              <a:rPr lang="en-US" sz="1800" dirty="0"/>
              <a:t> </a:t>
            </a:r>
            <a:r>
              <a:rPr lang="en-US" sz="1800" dirty="0" err="1"/>
              <a:t>fondi</a:t>
            </a:r>
            <a:r>
              <a:rPr lang="en-US" sz="1800" dirty="0"/>
              <a:t> </a:t>
            </a:r>
            <a:r>
              <a:rPr lang="en-US" sz="1800" dirty="0" err="1"/>
              <a:t>esterni</a:t>
            </a:r>
            <a:r>
              <a:rPr lang="en-US" sz="1800" dirty="0"/>
              <a:t> </a:t>
            </a:r>
            <a:r>
              <a:rPr lang="en-US" sz="1800" dirty="0" err="1"/>
              <a:t>sicuramente</a:t>
            </a:r>
            <a:r>
              <a:rPr lang="en-US" sz="1800" dirty="0"/>
              <a:t> </a:t>
            </a:r>
            <a:r>
              <a:rPr lang="en-US" sz="1800" dirty="0" err="1"/>
              <a:t>deriva</a:t>
            </a:r>
            <a:r>
              <a:rPr lang="en-US" sz="1800" dirty="0"/>
              <a:t> da </a:t>
            </a:r>
            <a:r>
              <a:rPr lang="en-US" sz="1800" dirty="0" err="1"/>
              <a:t>azioni</a:t>
            </a:r>
            <a:r>
              <a:rPr lang="en-US" sz="1800" dirty="0"/>
              <a:t> precise </a:t>
            </a:r>
            <a:r>
              <a:rPr lang="en-US" sz="1800" dirty="0" err="1"/>
              <a:t>intraprese</a:t>
            </a:r>
            <a:r>
              <a:rPr lang="en-US" sz="1800" dirty="0"/>
              <a:t> da </a:t>
            </a:r>
            <a:r>
              <a:rPr lang="en-US" sz="1800" dirty="0" err="1"/>
              <a:t>ricercatori</a:t>
            </a:r>
            <a:r>
              <a:rPr lang="en-US" sz="1800" dirty="0"/>
              <a:t> e </a:t>
            </a:r>
            <a:r>
              <a:rPr lang="en-US" sz="1800" dirty="0" err="1"/>
              <a:t>tecnologi</a:t>
            </a:r>
            <a:r>
              <a:rPr lang="en-US" sz="1800" dirty="0"/>
              <a:t> e </a:t>
            </a:r>
            <a:r>
              <a:rPr lang="en-US" sz="1800" dirty="0" err="1"/>
              <a:t>si</a:t>
            </a:r>
            <a:r>
              <a:rPr lang="en-US" sz="1800" dirty="0"/>
              <a:t> </a:t>
            </a:r>
            <a:r>
              <a:rPr lang="en-US" sz="1800" dirty="0" err="1"/>
              <a:t>potrebbero</a:t>
            </a:r>
            <a:r>
              <a:rPr lang="en-US" sz="1800" dirty="0"/>
              <a:t> </a:t>
            </a:r>
            <a:r>
              <a:rPr lang="en-US" sz="1800" dirty="0" err="1"/>
              <a:t>introdurre</a:t>
            </a:r>
            <a:r>
              <a:rPr lang="en-US" sz="1800" dirty="0"/>
              <a:t> </a:t>
            </a:r>
            <a:r>
              <a:rPr lang="en-US" sz="1800" dirty="0" err="1"/>
              <a:t>degli</a:t>
            </a:r>
            <a:r>
              <a:rPr lang="en-US" sz="1800" dirty="0"/>
              <a:t> </a:t>
            </a:r>
            <a:r>
              <a:rPr lang="en-US" sz="1800" dirty="0" err="1"/>
              <a:t>incentivi</a:t>
            </a:r>
            <a:r>
              <a:rPr lang="en-US" sz="1800" dirty="0"/>
              <a:t> </a:t>
            </a:r>
            <a:r>
              <a:rPr lang="en-US" sz="1800" dirty="0" err="1"/>
              <a:t>che</a:t>
            </a:r>
            <a:r>
              <a:rPr lang="en-US" sz="1800" dirty="0"/>
              <a:t> </a:t>
            </a:r>
            <a:r>
              <a:rPr lang="en-US" sz="1800" dirty="0" err="1"/>
              <a:t>potenzialmente</a:t>
            </a:r>
            <a:r>
              <a:rPr lang="en-US" sz="1800" dirty="0"/>
              <a:t> </a:t>
            </a:r>
            <a:r>
              <a:rPr lang="en-US" sz="1800" dirty="0" err="1"/>
              <a:t>però</a:t>
            </a:r>
            <a:r>
              <a:rPr lang="en-US" sz="1800" dirty="0"/>
              <a:t> </a:t>
            </a:r>
            <a:r>
              <a:rPr lang="en-US" sz="1800" dirty="0" err="1"/>
              <a:t>creano</a:t>
            </a:r>
            <a:r>
              <a:rPr lang="en-US" sz="1800" dirty="0"/>
              <a:t> </a:t>
            </a:r>
            <a:r>
              <a:rPr lang="en-US" sz="1800" dirty="0" err="1"/>
              <a:t>distorsioni</a:t>
            </a:r>
            <a:r>
              <a:rPr lang="en-US" sz="1800" dirty="0"/>
              <a:t>. </a:t>
            </a:r>
            <a:endParaRPr lang="en-US" sz="1800" dirty="0" smtClean="0"/>
          </a:p>
          <a:p>
            <a:endParaRPr lang="en-US" sz="1800" dirty="0" smtClean="0"/>
          </a:p>
          <a:p>
            <a:r>
              <a:rPr lang="en-US" sz="1800" dirty="0" err="1"/>
              <a:t>N</a:t>
            </a:r>
            <a:r>
              <a:rPr lang="en-US" sz="1800" dirty="0" err="1" smtClean="0"/>
              <a:t>otevole</a:t>
            </a:r>
            <a:r>
              <a:rPr lang="en-US" sz="1800" dirty="0" smtClean="0"/>
              <a:t> </a:t>
            </a:r>
            <a:r>
              <a:rPr lang="en-US" sz="1800" dirty="0" err="1"/>
              <a:t>impegno</a:t>
            </a:r>
            <a:r>
              <a:rPr lang="en-US" sz="1800" dirty="0"/>
              <a:t> </a:t>
            </a:r>
            <a:r>
              <a:rPr lang="en-US" sz="1800" dirty="0" err="1"/>
              <a:t>finanziario</a:t>
            </a:r>
            <a:r>
              <a:rPr lang="en-US" sz="1800" dirty="0"/>
              <a:t> per </a:t>
            </a:r>
            <a:r>
              <a:rPr lang="en-US" sz="1800" dirty="0" err="1"/>
              <a:t>l’ente</a:t>
            </a:r>
            <a:r>
              <a:rPr lang="en-US" sz="1800" dirty="0"/>
              <a:t>, </a:t>
            </a:r>
            <a:endParaRPr lang="en-US" sz="1800" dirty="0" smtClean="0"/>
          </a:p>
          <a:p>
            <a:pPr marL="0" indent="0">
              <a:buNone/>
            </a:pPr>
            <a:r>
              <a:rPr lang="en-US" sz="1800" dirty="0" smtClean="0"/>
              <a:t>   9.333 </a:t>
            </a:r>
            <a:r>
              <a:rPr lang="pt-BR" sz="1800" dirty="0" err="1" smtClean="0"/>
              <a:t>k</a:t>
            </a:r>
            <a:r>
              <a:rPr lang="pt-BR" sz="1800" dirty="0" smtClean="0"/>
              <a:t>€</a:t>
            </a:r>
            <a:r>
              <a:rPr lang="en-US" sz="1800" dirty="0" smtClean="0"/>
              <a:t> =7.433 </a:t>
            </a:r>
            <a:r>
              <a:rPr lang="pt-BR" sz="1800" dirty="0" err="1" smtClean="0"/>
              <a:t>k</a:t>
            </a:r>
            <a:r>
              <a:rPr lang="pt-BR" sz="1800" dirty="0" smtClean="0"/>
              <a:t>€</a:t>
            </a:r>
            <a:r>
              <a:rPr lang="en-US" sz="1800" dirty="0" smtClean="0"/>
              <a:t> </a:t>
            </a:r>
            <a:r>
              <a:rPr lang="en-US" sz="1800" dirty="0" err="1" smtClean="0"/>
              <a:t>dovuti</a:t>
            </a:r>
            <a:r>
              <a:rPr lang="en-US" sz="1800" dirty="0" smtClean="0"/>
              <a:t> </a:t>
            </a:r>
            <a:r>
              <a:rPr lang="en-US" sz="1800" dirty="0"/>
              <a:t>per </a:t>
            </a:r>
            <a:r>
              <a:rPr lang="en-US" sz="1800" dirty="0" err="1"/>
              <a:t>legge</a:t>
            </a:r>
            <a:r>
              <a:rPr lang="en-US" sz="1800" dirty="0"/>
              <a:t> </a:t>
            </a:r>
            <a:r>
              <a:rPr lang="en-US" sz="1800" dirty="0" smtClean="0"/>
              <a:t>+1.9 M€ ( overheads, OVH)  </a:t>
            </a:r>
          </a:p>
          <a:p>
            <a:pPr marL="0" indent="0">
              <a:buNone/>
            </a:pPr>
            <a:r>
              <a:rPr lang="en-US" sz="1800" dirty="0" smtClean="0"/>
              <a:t>   2M€ &lt; OVH &lt; 3.5M€  per anno  </a:t>
            </a:r>
            <a:r>
              <a:rPr lang="en-US" sz="1800" dirty="0" smtClean="0">
                <a:sym typeface="Wingdings"/>
              </a:rPr>
              <a:t></a:t>
            </a:r>
            <a:r>
              <a:rPr lang="en-US" sz="1800" dirty="0" smtClean="0"/>
              <a:t> </a:t>
            </a:r>
            <a:r>
              <a:rPr lang="en-US" sz="1800" dirty="0" err="1"/>
              <a:t>vicini</a:t>
            </a:r>
            <a:r>
              <a:rPr lang="en-US" sz="1800" dirty="0"/>
              <a:t> </a:t>
            </a:r>
            <a:r>
              <a:rPr lang="en-US" sz="1800" dirty="0" err="1"/>
              <a:t>alla</a:t>
            </a:r>
            <a:r>
              <a:rPr lang="en-US" sz="1800" dirty="0"/>
              <a:t> </a:t>
            </a:r>
            <a:r>
              <a:rPr lang="en-US" sz="1800" dirty="0" err="1" smtClean="0"/>
              <a:t>soglia</a:t>
            </a:r>
            <a:r>
              <a:rPr lang="en-US" sz="1800" dirty="0" smtClean="0"/>
              <a:t>.</a:t>
            </a:r>
            <a:endParaRPr lang="en-US" sz="1800"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7</a:t>
            </a:fld>
            <a:endParaRPr lang="en-US"/>
          </a:p>
        </p:txBody>
      </p:sp>
    </p:spTree>
    <p:extLst>
      <p:ext uri="{BB962C8B-B14F-4D97-AF65-F5344CB8AC3E}">
        <p14:creationId xmlns:p14="http://schemas.microsoft.com/office/powerpoint/2010/main" val="14525816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521" y="1066800"/>
            <a:ext cx="8697828" cy="5462016"/>
          </a:xfrm>
        </p:spPr>
        <p:txBody>
          <a:bodyPr>
            <a:normAutofit/>
          </a:bodyPr>
          <a:lstStyle/>
          <a:p>
            <a:pPr marL="0" indent="0">
              <a:lnSpc>
                <a:spcPct val="120000"/>
              </a:lnSpc>
              <a:buNone/>
            </a:pPr>
            <a:r>
              <a:rPr lang="en-US" dirty="0" smtClean="0">
                <a:sym typeface="Wingdings"/>
              </a:rPr>
              <a:t>-GSSI . </a:t>
            </a:r>
            <a:r>
              <a:rPr lang="en-US" dirty="0" err="1" smtClean="0">
                <a:sym typeface="Wingdings"/>
              </a:rPr>
              <a:t>Costituito</a:t>
            </a:r>
            <a:r>
              <a:rPr lang="en-US" dirty="0" smtClean="0">
                <a:sym typeface="Wingdings"/>
              </a:rPr>
              <a:t> per </a:t>
            </a:r>
            <a:r>
              <a:rPr lang="en-US" dirty="0" err="1" smtClean="0">
                <a:sym typeface="Wingdings"/>
              </a:rPr>
              <a:t>decreto</a:t>
            </a:r>
            <a:r>
              <a:rPr lang="en-US" dirty="0" smtClean="0">
                <a:sym typeface="Wingdings"/>
              </a:rPr>
              <a:t> </a:t>
            </a:r>
            <a:r>
              <a:rPr lang="en-US" dirty="0" err="1" smtClean="0">
                <a:sym typeface="Wingdings"/>
              </a:rPr>
              <a:t>scuola</a:t>
            </a:r>
            <a:r>
              <a:rPr lang="en-US" dirty="0" smtClean="0">
                <a:sym typeface="Wingdings"/>
              </a:rPr>
              <a:t> </a:t>
            </a:r>
            <a:r>
              <a:rPr lang="en-US" dirty="0" err="1" smtClean="0">
                <a:sym typeface="Wingdings"/>
              </a:rPr>
              <a:t>speciale</a:t>
            </a:r>
            <a:r>
              <a:rPr lang="en-US" dirty="0" smtClean="0">
                <a:sym typeface="Wingdings"/>
              </a:rPr>
              <a:t> di </a:t>
            </a:r>
            <a:r>
              <a:rPr lang="en-US" dirty="0" err="1" smtClean="0">
                <a:sym typeface="Wingdings"/>
              </a:rPr>
              <a:t>dottorato</a:t>
            </a:r>
            <a:r>
              <a:rPr lang="en-US" dirty="0" smtClean="0">
                <a:sym typeface="Wingdings"/>
              </a:rPr>
              <a:t> , con </a:t>
            </a:r>
            <a:r>
              <a:rPr lang="en-US" dirty="0" err="1" smtClean="0">
                <a:sym typeface="Wingdings"/>
              </a:rPr>
              <a:t>risorse</a:t>
            </a:r>
            <a:r>
              <a:rPr lang="en-US" dirty="0" smtClean="0">
                <a:sym typeface="Wingdings"/>
              </a:rPr>
              <a:t> </a:t>
            </a:r>
            <a:r>
              <a:rPr lang="en-US" dirty="0" err="1" smtClean="0">
                <a:sym typeface="Wingdings"/>
              </a:rPr>
              <a:t>proprie</a:t>
            </a:r>
            <a:endParaRPr lang="en-US" dirty="0" smtClean="0">
              <a:sym typeface="Wingdings"/>
            </a:endParaRPr>
          </a:p>
          <a:p>
            <a:pPr marL="0" indent="0">
              <a:lnSpc>
                <a:spcPct val="120000"/>
              </a:lnSpc>
              <a:buNone/>
            </a:pPr>
            <a:r>
              <a:rPr lang="en-US" dirty="0" smtClean="0">
                <a:sym typeface="Wingdings"/>
              </a:rPr>
              <a:t>-</a:t>
            </a:r>
            <a:r>
              <a:rPr lang="en-US" dirty="0" err="1" smtClean="0">
                <a:sym typeface="Wingdings"/>
              </a:rPr>
              <a:t>Nel</a:t>
            </a:r>
            <a:r>
              <a:rPr lang="en-US" dirty="0" smtClean="0">
                <a:sym typeface="Wingdings"/>
              </a:rPr>
              <a:t> PT 2015-2017 </a:t>
            </a:r>
            <a:r>
              <a:rPr lang="en-US" dirty="0" err="1" smtClean="0">
                <a:sym typeface="Wingdings"/>
              </a:rPr>
              <a:t>previsti</a:t>
            </a:r>
            <a:r>
              <a:rPr lang="en-US" dirty="0" smtClean="0">
                <a:sym typeface="Wingdings"/>
              </a:rPr>
              <a:t> 5 </a:t>
            </a:r>
            <a:r>
              <a:rPr lang="en-US" dirty="0" err="1" smtClean="0">
                <a:sym typeface="Wingdings"/>
              </a:rPr>
              <a:t>posti</a:t>
            </a:r>
            <a:r>
              <a:rPr lang="en-US" dirty="0" smtClean="0">
                <a:sym typeface="Wingdings"/>
              </a:rPr>
              <a:t> CTER, di cui </a:t>
            </a:r>
            <a:r>
              <a:rPr lang="en-US" dirty="0" err="1" smtClean="0">
                <a:sym typeface="Wingdings"/>
              </a:rPr>
              <a:t>verra</a:t>
            </a:r>
            <a:r>
              <a:rPr lang="en-US" dirty="0" smtClean="0">
                <a:sym typeface="Wingdings"/>
              </a:rPr>
              <a:t> </a:t>
            </a:r>
            <a:r>
              <a:rPr lang="en-US" dirty="0" err="1" smtClean="0">
                <a:sym typeface="Wingdings"/>
              </a:rPr>
              <a:t>cominciato</a:t>
            </a:r>
            <a:r>
              <a:rPr lang="en-US" dirty="0" smtClean="0">
                <a:sym typeface="Wingdings"/>
              </a:rPr>
              <a:t> ITER (LNF,LNS,LNL, CNAF, GE, come da </a:t>
            </a:r>
            <a:r>
              <a:rPr lang="en-US" dirty="0" err="1" smtClean="0">
                <a:sym typeface="Wingdings"/>
              </a:rPr>
              <a:t>antichi</a:t>
            </a:r>
            <a:r>
              <a:rPr lang="en-US" dirty="0" smtClean="0">
                <a:sym typeface="Wingdings"/>
              </a:rPr>
              <a:t> </a:t>
            </a:r>
            <a:r>
              <a:rPr lang="en-US" dirty="0" err="1" smtClean="0">
                <a:sym typeface="Wingdings"/>
              </a:rPr>
              <a:t>piani</a:t>
            </a:r>
            <a:r>
              <a:rPr lang="en-US" dirty="0" smtClean="0">
                <a:sym typeface="Wingdings"/>
              </a:rPr>
              <a:t> </a:t>
            </a:r>
            <a:r>
              <a:rPr lang="en-US" dirty="0" err="1" smtClean="0">
                <a:sym typeface="Wingdings"/>
              </a:rPr>
              <a:t>assunzione</a:t>
            </a:r>
            <a:r>
              <a:rPr lang="en-US" dirty="0" smtClean="0">
                <a:sym typeface="Wingdings"/>
              </a:rPr>
              <a:t>)</a:t>
            </a:r>
          </a:p>
          <a:p>
            <a:pPr marL="0" indent="0">
              <a:lnSpc>
                <a:spcPct val="120000"/>
              </a:lnSpc>
              <a:buNone/>
            </a:pPr>
            <a:r>
              <a:rPr lang="en-US" dirty="0" smtClean="0">
                <a:sym typeface="Wingdings"/>
              </a:rPr>
              <a:t>-</a:t>
            </a:r>
            <a:r>
              <a:rPr lang="en-US" dirty="0" err="1" smtClean="0">
                <a:sym typeface="Wingdings"/>
              </a:rPr>
              <a:t>Nel</a:t>
            </a:r>
            <a:r>
              <a:rPr lang="en-US" dirty="0" smtClean="0">
                <a:sym typeface="Wingdings"/>
              </a:rPr>
              <a:t> PT 2016-2018 </a:t>
            </a:r>
            <a:r>
              <a:rPr lang="en-US" dirty="0" err="1" smtClean="0">
                <a:sym typeface="Wingdings"/>
              </a:rPr>
              <a:t>verranno</a:t>
            </a:r>
            <a:r>
              <a:rPr lang="en-US" dirty="0" smtClean="0">
                <a:sym typeface="Wingdings"/>
              </a:rPr>
              <a:t> </a:t>
            </a:r>
            <a:r>
              <a:rPr lang="en-US" dirty="0" err="1" smtClean="0">
                <a:sym typeface="Wingdings"/>
              </a:rPr>
              <a:t>previsti</a:t>
            </a:r>
            <a:r>
              <a:rPr lang="en-US" dirty="0" smtClean="0">
                <a:sym typeface="Wingdings"/>
              </a:rPr>
              <a:t> 13 </a:t>
            </a:r>
            <a:r>
              <a:rPr lang="en-US" dirty="0" err="1" smtClean="0">
                <a:sym typeface="Wingdings"/>
              </a:rPr>
              <a:t>posti</a:t>
            </a:r>
            <a:r>
              <a:rPr lang="en-US" dirty="0" smtClean="0">
                <a:sym typeface="Wingdings"/>
              </a:rPr>
              <a:t> TA e </a:t>
            </a:r>
            <a:r>
              <a:rPr lang="en-US" dirty="0" err="1" smtClean="0">
                <a:sym typeface="Wingdings"/>
              </a:rPr>
              <a:t>si</a:t>
            </a:r>
            <a:r>
              <a:rPr lang="en-US" dirty="0" smtClean="0">
                <a:sym typeface="Wingdings"/>
              </a:rPr>
              <a:t> propone </a:t>
            </a:r>
            <a:r>
              <a:rPr lang="en-US" dirty="0" err="1" smtClean="0">
                <a:sym typeface="Wingdings"/>
              </a:rPr>
              <a:t>assumere</a:t>
            </a:r>
            <a:r>
              <a:rPr lang="en-US" dirty="0" smtClean="0">
                <a:sym typeface="Wingdings"/>
              </a:rPr>
              <a:t> 24 </a:t>
            </a:r>
            <a:r>
              <a:rPr lang="en-US" dirty="0" err="1" smtClean="0">
                <a:sym typeface="Wingdings"/>
              </a:rPr>
              <a:t>tecnologi</a:t>
            </a:r>
            <a:r>
              <a:rPr lang="en-US" dirty="0" smtClean="0">
                <a:sym typeface="Wingdings"/>
              </a:rPr>
              <a:t>. </a:t>
            </a:r>
            <a:r>
              <a:rPr lang="en-US" dirty="0" err="1" smtClean="0">
                <a:sym typeface="Wingdings"/>
              </a:rPr>
              <a:t>Negli</a:t>
            </a:r>
            <a:r>
              <a:rPr lang="en-US" dirty="0" smtClean="0">
                <a:sym typeface="Wingdings"/>
              </a:rPr>
              <a:t> </a:t>
            </a:r>
            <a:r>
              <a:rPr lang="en-US" dirty="0" err="1" smtClean="0">
                <a:sym typeface="Wingdings"/>
              </a:rPr>
              <a:t>anni</a:t>
            </a:r>
            <a:r>
              <a:rPr lang="en-US" dirty="0" smtClean="0">
                <a:sym typeface="Wingdings"/>
              </a:rPr>
              <a:t> </a:t>
            </a:r>
            <a:r>
              <a:rPr lang="en-US" dirty="0" err="1" smtClean="0">
                <a:sym typeface="Wingdings"/>
              </a:rPr>
              <a:t>seguenti</a:t>
            </a:r>
            <a:r>
              <a:rPr lang="en-US" dirty="0" smtClean="0">
                <a:sym typeface="Wingdings"/>
              </a:rPr>
              <a:t> </a:t>
            </a:r>
            <a:r>
              <a:rPr lang="en-US" dirty="0" err="1" smtClean="0">
                <a:sym typeface="Wingdings"/>
              </a:rPr>
              <a:t>concorsi</a:t>
            </a:r>
            <a:r>
              <a:rPr lang="en-US" dirty="0" smtClean="0">
                <a:sym typeface="Wingdings"/>
              </a:rPr>
              <a:t> I </a:t>
            </a:r>
            <a:r>
              <a:rPr lang="en-US" dirty="0" err="1" smtClean="0">
                <a:sym typeface="Wingdings"/>
              </a:rPr>
              <a:t>tec</a:t>
            </a:r>
            <a:r>
              <a:rPr lang="en-US" dirty="0" smtClean="0">
                <a:sym typeface="Wingdings"/>
              </a:rPr>
              <a:t> e </a:t>
            </a:r>
            <a:r>
              <a:rPr lang="en-US" dirty="0" err="1" smtClean="0">
                <a:sym typeface="Wingdings"/>
              </a:rPr>
              <a:t>dir</a:t>
            </a:r>
            <a:r>
              <a:rPr lang="en-US" dirty="0" smtClean="0">
                <a:sym typeface="Wingdings"/>
              </a:rPr>
              <a:t> </a:t>
            </a:r>
            <a:r>
              <a:rPr lang="en-US" dirty="0" err="1" smtClean="0">
                <a:sym typeface="Wingdings"/>
              </a:rPr>
              <a:t>tec</a:t>
            </a:r>
            <a:r>
              <a:rPr lang="en-US" dirty="0" smtClean="0">
                <a:sym typeface="Wingdings"/>
              </a:rPr>
              <a:t> e </a:t>
            </a:r>
            <a:r>
              <a:rPr lang="en-US" dirty="0" err="1" smtClean="0">
                <a:sym typeface="Wingdings"/>
              </a:rPr>
              <a:t>ulteriori</a:t>
            </a:r>
            <a:r>
              <a:rPr lang="en-US" dirty="0" smtClean="0">
                <a:sym typeface="Wingdings"/>
              </a:rPr>
              <a:t> TA, e poi di </a:t>
            </a:r>
            <a:r>
              <a:rPr lang="en-US" dirty="0" err="1" smtClean="0">
                <a:sym typeface="Wingdings"/>
              </a:rPr>
              <a:t>nuovo</a:t>
            </a:r>
            <a:r>
              <a:rPr lang="en-US" dirty="0" smtClean="0">
                <a:sym typeface="Wingdings"/>
              </a:rPr>
              <a:t> </a:t>
            </a:r>
            <a:r>
              <a:rPr lang="en-US" dirty="0" err="1" smtClean="0">
                <a:sym typeface="Wingdings"/>
              </a:rPr>
              <a:t>ricercatori</a:t>
            </a:r>
            <a:endParaRPr lang="en-US" dirty="0" smtClean="0">
              <a:sym typeface="Wingdings"/>
            </a:endParaRPr>
          </a:p>
          <a:p>
            <a:pPr marL="0" indent="0">
              <a:lnSpc>
                <a:spcPct val="120000"/>
              </a:lnSpc>
              <a:buNone/>
            </a:pPr>
            <a:endParaRPr lang="en-US" dirty="0">
              <a:sym typeface="Wingdings"/>
            </a:endParaRPr>
          </a:p>
          <a:p>
            <a:pPr marL="0" indent="0">
              <a:lnSpc>
                <a:spcPct val="120000"/>
              </a:lnSpc>
              <a:buNone/>
            </a:pPr>
            <a:r>
              <a:rPr lang="en-US" dirty="0" err="1" smtClean="0">
                <a:sym typeface="Wingdings"/>
              </a:rPr>
              <a:t>Mettere</a:t>
            </a:r>
            <a:r>
              <a:rPr lang="en-US" dirty="0" smtClean="0">
                <a:sym typeface="Wingdings"/>
              </a:rPr>
              <a:t> </a:t>
            </a:r>
            <a:r>
              <a:rPr lang="en-US" dirty="0" err="1" smtClean="0">
                <a:sym typeface="Wingdings"/>
              </a:rPr>
              <a:t>tabella</a:t>
            </a:r>
            <a:endParaRPr lang="en-US" dirty="0" smtClean="0">
              <a:sym typeface="Wingdings"/>
            </a:endParaRPr>
          </a:p>
          <a:p>
            <a:pPr marL="0" indent="0">
              <a:lnSpc>
                <a:spcPct val="120000"/>
              </a:lnSpc>
              <a:buNone/>
            </a:pPr>
            <a:endParaRPr lang="en-US" dirty="0"/>
          </a:p>
          <a:p>
            <a:pPr marL="0" indent="0">
              <a:lnSpc>
                <a:spcPct val="120000"/>
              </a:lnSpc>
              <a:buNone/>
            </a:pPr>
            <a:endParaRPr lang="en-US" dirty="0" smtClean="0"/>
          </a:p>
          <a:p>
            <a:pPr marL="0" indent="0">
              <a:lnSpc>
                <a:spcPct val="120000"/>
              </a:lnSpc>
              <a:buNone/>
            </a:pPr>
            <a:r>
              <a:rPr lang="en-US" dirty="0" smtClean="0"/>
              <a:t>CIPE ha </a:t>
            </a:r>
            <a:r>
              <a:rPr lang="en-US" dirty="0" err="1" smtClean="0"/>
              <a:t>destinato</a:t>
            </a:r>
            <a:r>
              <a:rPr lang="en-US" dirty="0" smtClean="0"/>
              <a:t> 12.5ML al </a:t>
            </a:r>
            <a:r>
              <a:rPr lang="en-US" dirty="0" err="1" smtClean="0"/>
              <a:t>progetto</a:t>
            </a:r>
            <a:r>
              <a:rPr lang="en-US" dirty="0" smtClean="0"/>
              <a:t> </a:t>
            </a:r>
            <a:r>
              <a:rPr lang="en-US" dirty="0" err="1" smtClean="0"/>
              <a:t>sul</a:t>
            </a:r>
            <a:r>
              <a:rPr lang="en-US" dirty="0" smtClean="0"/>
              <a:t> </a:t>
            </a:r>
            <a:r>
              <a:rPr lang="en-US" dirty="0" err="1" smtClean="0"/>
              <a:t>calcolo</a:t>
            </a:r>
            <a:r>
              <a:rPr lang="en-US" dirty="0" smtClean="0"/>
              <a:t> </a:t>
            </a:r>
            <a:r>
              <a:rPr lang="en-US" dirty="0" err="1" smtClean="0"/>
              <a:t>scientifico</a:t>
            </a:r>
            <a:r>
              <a:rPr lang="en-US" dirty="0" smtClean="0"/>
              <a:t> IPCEI</a:t>
            </a:r>
            <a:endParaRPr lang="en-US" dirty="0"/>
          </a:p>
          <a:p>
            <a:pPr marL="0" indent="0">
              <a:lnSpc>
                <a:spcPct val="120000"/>
              </a:lnSpc>
              <a:buNone/>
            </a:pPr>
            <a:endParaRPr lang="en-US" dirty="0"/>
          </a:p>
          <a:p>
            <a:pPr marL="0" indent="0">
              <a:lnSpc>
                <a:spcPct val="120000"/>
              </a:lnSpc>
              <a:buNone/>
            </a:pPr>
            <a:endParaRPr lang="en-US" dirty="0"/>
          </a:p>
          <a:p>
            <a:pPr marL="0" indent="0">
              <a:lnSpc>
                <a:spcPct val="120000"/>
              </a:lnSpc>
              <a:buNone/>
            </a:pPr>
            <a:endParaRPr lang="en-US" dirty="0"/>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8</a:t>
            </a:fld>
            <a:endParaRPr lang="en-US"/>
          </a:p>
        </p:txBody>
      </p:sp>
      <p:sp>
        <p:nvSpPr>
          <p:cNvPr id="6" name="Title 5"/>
          <p:cNvSpPr>
            <a:spLocks noGrp="1"/>
          </p:cNvSpPr>
          <p:nvPr>
            <p:ph type="title"/>
          </p:nvPr>
        </p:nvSpPr>
        <p:spPr/>
        <p:txBody>
          <a:bodyPr>
            <a:normAutofit fontScale="90000"/>
          </a:bodyPr>
          <a:lstStyle/>
          <a:p>
            <a:r>
              <a:rPr lang="en-US" dirty="0" smtClean="0"/>
              <a:t/>
            </a:r>
            <a:br>
              <a:rPr lang="en-US" dirty="0" smtClean="0"/>
            </a:br>
            <a:r>
              <a:rPr lang="en-US" dirty="0" err="1" smtClean="0"/>
              <a:t>Direttori</a:t>
            </a:r>
            <a:r>
              <a:rPr lang="en-US" dirty="0" smtClean="0"/>
              <a:t> </a:t>
            </a:r>
            <a:r>
              <a:rPr lang="en-US" dirty="0" err="1" smtClean="0"/>
              <a:t>Marzo</a:t>
            </a:r>
            <a:r>
              <a:rPr lang="en-US" dirty="0" smtClean="0"/>
              <a:t> – </a:t>
            </a:r>
            <a:r>
              <a:rPr lang="en-US" dirty="0" err="1" smtClean="0"/>
              <a:t>Aprile</a:t>
            </a:r>
            <a:r>
              <a:rPr lang="en-US" dirty="0" smtClean="0"/>
              <a:t> </a:t>
            </a:r>
            <a:r>
              <a:rPr lang="en-US" dirty="0" smtClean="0"/>
              <a:t>2016</a:t>
            </a:r>
            <a:r>
              <a:rPr lang="en-US" strike="sngStrike" dirty="0"/>
              <a:t/>
            </a:r>
            <a:br>
              <a:rPr lang="en-US" strike="sngStrike" dirty="0"/>
            </a:br>
            <a:endParaRPr lang="en-US" dirty="0"/>
          </a:p>
        </p:txBody>
      </p:sp>
    </p:spTree>
    <p:extLst>
      <p:ext uri="{BB962C8B-B14F-4D97-AF65-F5344CB8AC3E}">
        <p14:creationId xmlns:p14="http://schemas.microsoft.com/office/powerpoint/2010/main" val="495150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Direttivo</a:t>
            </a:r>
            <a:r>
              <a:rPr lang="en-US" dirty="0" smtClean="0"/>
              <a:t> </a:t>
            </a:r>
            <a:r>
              <a:rPr lang="en-US" dirty="0" err="1" smtClean="0"/>
              <a:t>Marzo</a:t>
            </a:r>
            <a:r>
              <a:rPr lang="en-US" dirty="0" smtClean="0"/>
              <a:t> </a:t>
            </a:r>
            <a:r>
              <a:rPr lang="en-US" dirty="0" smtClean="0"/>
              <a:t>2016</a:t>
            </a:r>
            <a:endParaRPr lang="en-US" strike="sngStrike" dirty="0"/>
          </a:p>
        </p:txBody>
      </p:sp>
      <p:sp>
        <p:nvSpPr>
          <p:cNvPr id="3" name="Content Placeholder 2"/>
          <p:cNvSpPr>
            <a:spLocks noGrp="1"/>
          </p:cNvSpPr>
          <p:nvPr>
            <p:ph idx="1"/>
          </p:nvPr>
        </p:nvSpPr>
        <p:spPr>
          <a:xfrm>
            <a:off x="253521" y="1066800"/>
            <a:ext cx="8697828" cy="5462016"/>
          </a:xfrm>
        </p:spPr>
        <p:txBody>
          <a:bodyPr>
            <a:normAutofit/>
          </a:bodyPr>
          <a:lstStyle/>
          <a:p>
            <a:r>
              <a:rPr lang="en-US" dirty="0" err="1" smtClean="0"/>
              <a:t>Ripartizione</a:t>
            </a:r>
            <a:r>
              <a:rPr lang="en-US" dirty="0" smtClean="0"/>
              <a:t> </a:t>
            </a:r>
            <a:r>
              <a:rPr lang="en-US" dirty="0" err="1" smtClean="0"/>
              <a:t>de</a:t>
            </a:r>
            <a:r>
              <a:rPr lang="en-US" dirty="0" err="1" smtClean="0"/>
              <a:t>i</a:t>
            </a:r>
            <a:r>
              <a:rPr lang="en-US" dirty="0" smtClean="0"/>
              <a:t> </a:t>
            </a:r>
            <a:r>
              <a:rPr lang="en-US" dirty="0" err="1" smtClean="0"/>
              <a:t>premiali</a:t>
            </a:r>
            <a:r>
              <a:rPr lang="en-US" dirty="0" smtClean="0"/>
              <a:t> </a:t>
            </a:r>
            <a:r>
              <a:rPr lang="en-US" dirty="0" err="1" smtClean="0"/>
              <a:t>su</a:t>
            </a:r>
            <a:r>
              <a:rPr lang="en-US" dirty="0" smtClean="0"/>
              <a:t> FOE 2014, 32 ML ,  33% del Budget </a:t>
            </a:r>
            <a:r>
              <a:rPr lang="en-US" dirty="0" err="1" smtClean="0"/>
              <a:t>premiali</a:t>
            </a:r>
            <a:r>
              <a:rPr lang="en-US" dirty="0" smtClean="0"/>
              <a:t>, INFN </a:t>
            </a:r>
            <a:r>
              <a:rPr lang="en-US" dirty="0" err="1" smtClean="0"/>
              <a:t>pesa</a:t>
            </a:r>
            <a:r>
              <a:rPr lang="en-US" dirty="0" smtClean="0"/>
              <a:t> 14% </a:t>
            </a:r>
            <a:r>
              <a:rPr lang="en-US" dirty="0" err="1" smtClean="0"/>
              <a:t>sul</a:t>
            </a:r>
            <a:r>
              <a:rPr lang="en-US" dirty="0" smtClean="0"/>
              <a:t> FOE, </a:t>
            </a:r>
            <a:r>
              <a:rPr lang="en-US" dirty="0" err="1" smtClean="0"/>
              <a:t>valorizzata</a:t>
            </a:r>
            <a:r>
              <a:rPr lang="en-US" dirty="0" smtClean="0"/>
              <a:t> </a:t>
            </a:r>
            <a:r>
              <a:rPr lang="en-US" dirty="0" err="1" smtClean="0"/>
              <a:t>valutazione</a:t>
            </a:r>
            <a:r>
              <a:rPr lang="en-US" dirty="0" smtClean="0"/>
              <a:t> ANVUR</a:t>
            </a:r>
          </a:p>
          <a:p>
            <a:r>
              <a:rPr lang="en-US" dirty="0" err="1" smtClean="0"/>
              <a:t>Chiamate</a:t>
            </a:r>
            <a:r>
              <a:rPr lang="en-US" dirty="0" smtClean="0"/>
              <a:t> </a:t>
            </a:r>
            <a:r>
              <a:rPr lang="en-US" dirty="0" err="1"/>
              <a:t>dirette</a:t>
            </a:r>
            <a:r>
              <a:rPr lang="en-US" dirty="0"/>
              <a:t> </a:t>
            </a:r>
            <a:r>
              <a:rPr lang="en-US" dirty="0" err="1"/>
              <a:t>negli</a:t>
            </a:r>
            <a:r>
              <a:rPr lang="en-US" dirty="0"/>
              <a:t> </a:t>
            </a:r>
            <a:r>
              <a:rPr lang="en-US" dirty="0" smtClean="0"/>
              <a:t>EPR. </a:t>
            </a:r>
            <a:r>
              <a:rPr lang="en-US" dirty="0" err="1" smtClean="0"/>
              <a:t>Circolare</a:t>
            </a:r>
            <a:r>
              <a:rPr lang="en-US" dirty="0" smtClean="0"/>
              <a:t> MIUR &amp; FP (</a:t>
            </a:r>
            <a:r>
              <a:rPr lang="en-US" dirty="0" err="1" smtClean="0"/>
              <a:t>funz</a:t>
            </a:r>
            <a:r>
              <a:rPr lang="en-US" dirty="0" smtClean="0"/>
              <a:t> pub)  </a:t>
            </a:r>
            <a:r>
              <a:rPr lang="en-US" dirty="0" err="1"/>
              <a:t>permette</a:t>
            </a:r>
            <a:r>
              <a:rPr lang="en-US" dirty="0"/>
              <a:t> la </a:t>
            </a:r>
            <a:r>
              <a:rPr lang="en-US" dirty="0" err="1"/>
              <a:t>promozione</a:t>
            </a:r>
            <a:r>
              <a:rPr lang="en-US" dirty="0"/>
              <a:t> di </a:t>
            </a:r>
            <a:r>
              <a:rPr lang="en-US" dirty="0" err="1"/>
              <a:t>interni</a:t>
            </a:r>
            <a:r>
              <a:rPr lang="en-US" dirty="0"/>
              <a:t> </a:t>
            </a:r>
            <a:r>
              <a:rPr lang="en-US" dirty="0" err="1"/>
              <a:t>che</a:t>
            </a:r>
            <a:r>
              <a:rPr lang="en-US" dirty="0"/>
              <a:t> </a:t>
            </a:r>
            <a:r>
              <a:rPr lang="en-US" dirty="0" err="1"/>
              <a:t>abbiano</a:t>
            </a:r>
            <a:r>
              <a:rPr lang="en-US" dirty="0"/>
              <a:t> </a:t>
            </a:r>
            <a:r>
              <a:rPr lang="en-US" dirty="0" err="1"/>
              <a:t>vinto</a:t>
            </a:r>
            <a:r>
              <a:rPr lang="en-US" dirty="0"/>
              <a:t> </a:t>
            </a:r>
            <a:r>
              <a:rPr lang="en-US" dirty="0" err="1"/>
              <a:t>importanti</a:t>
            </a:r>
            <a:r>
              <a:rPr lang="en-US" dirty="0"/>
              <a:t> </a:t>
            </a:r>
            <a:r>
              <a:rPr lang="en-US" dirty="0" err="1"/>
              <a:t>progetti</a:t>
            </a:r>
            <a:r>
              <a:rPr lang="en-US" dirty="0"/>
              <a:t> (ERC, SIR), a </a:t>
            </a:r>
            <a:r>
              <a:rPr lang="en-US" dirty="0" err="1"/>
              <a:t>valere</a:t>
            </a:r>
            <a:r>
              <a:rPr lang="en-US" dirty="0"/>
              <a:t> sui </a:t>
            </a:r>
            <a:r>
              <a:rPr lang="en-US" dirty="0" err="1"/>
              <a:t>posti</a:t>
            </a:r>
            <a:r>
              <a:rPr lang="en-US" dirty="0"/>
              <a:t> </a:t>
            </a:r>
            <a:r>
              <a:rPr lang="en-US" dirty="0" err="1"/>
              <a:t>liberi</a:t>
            </a:r>
            <a:r>
              <a:rPr lang="en-US" dirty="0"/>
              <a:t> in </a:t>
            </a:r>
            <a:r>
              <a:rPr lang="en-US" dirty="0" err="1"/>
              <a:t>pianta</a:t>
            </a:r>
            <a:r>
              <a:rPr lang="en-US" dirty="0"/>
              <a:t> </a:t>
            </a:r>
            <a:r>
              <a:rPr lang="en-US" dirty="0" err="1"/>
              <a:t>organica</a:t>
            </a:r>
            <a:r>
              <a:rPr lang="en-US" dirty="0"/>
              <a:t> e </a:t>
            </a:r>
            <a:r>
              <a:rPr lang="en-US" dirty="0" err="1"/>
              <a:t>sempre</a:t>
            </a:r>
            <a:r>
              <a:rPr lang="en-US" dirty="0"/>
              <a:t> </a:t>
            </a:r>
            <a:r>
              <a:rPr lang="en-US" dirty="0" err="1"/>
              <a:t>previo</a:t>
            </a:r>
            <a:r>
              <a:rPr lang="en-US" dirty="0"/>
              <a:t> </a:t>
            </a:r>
            <a:r>
              <a:rPr lang="en-US" dirty="0" err="1"/>
              <a:t>parere</a:t>
            </a:r>
            <a:r>
              <a:rPr lang="en-US" dirty="0"/>
              <a:t> </a:t>
            </a:r>
            <a:r>
              <a:rPr lang="en-US" dirty="0" err="1"/>
              <a:t>positivo</a:t>
            </a:r>
            <a:r>
              <a:rPr lang="en-US" dirty="0"/>
              <a:t> del CEPR. </a:t>
            </a:r>
            <a:r>
              <a:rPr lang="en-US" dirty="0" smtClean="0"/>
              <a:t>INFN </a:t>
            </a:r>
            <a:r>
              <a:rPr lang="en-US" dirty="0" err="1" smtClean="0"/>
              <a:t>puo</a:t>
            </a:r>
            <a:r>
              <a:rPr lang="en-US" dirty="0" smtClean="0"/>
              <a:t>’ </a:t>
            </a:r>
            <a:r>
              <a:rPr lang="en-US" dirty="0" err="1" smtClean="0"/>
              <a:t>pagare</a:t>
            </a:r>
            <a:r>
              <a:rPr lang="en-US" dirty="0" smtClean="0"/>
              <a:t> 3 </a:t>
            </a:r>
            <a:r>
              <a:rPr lang="en-US" dirty="0" err="1" smtClean="0"/>
              <a:t>posizioni</a:t>
            </a:r>
            <a:r>
              <a:rPr lang="en-US" dirty="0" smtClean="0"/>
              <a:t>, ha </a:t>
            </a:r>
            <a:r>
              <a:rPr lang="en-US" dirty="0" err="1" smtClean="0"/>
              <a:t>inviato</a:t>
            </a:r>
            <a:r>
              <a:rPr lang="en-US" dirty="0" smtClean="0"/>
              <a:t> al CEPR I </a:t>
            </a:r>
            <a:r>
              <a:rPr lang="en-US" dirty="0" err="1" smtClean="0"/>
              <a:t>nomi</a:t>
            </a:r>
            <a:r>
              <a:rPr lang="en-US" dirty="0" smtClean="0"/>
              <a:t> </a:t>
            </a:r>
            <a:r>
              <a:rPr lang="en-US" dirty="0" err="1" smtClean="0"/>
              <a:t>dei</a:t>
            </a:r>
            <a:r>
              <a:rPr lang="en-US" dirty="0" smtClean="0"/>
              <a:t> </a:t>
            </a:r>
            <a:r>
              <a:rPr lang="en-US" dirty="0"/>
              <a:t>4 </a:t>
            </a:r>
            <a:r>
              <a:rPr lang="en-US" dirty="0" err="1"/>
              <a:t>vincitori</a:t>
            </a:r>
            <a:r>
              <a:rPr lang="en-US" dirty="0"/>
              <a:t> di ERC </a:t>
            </a:r>
            <a:r>
              <a:rPr lang="en-US" dirty="0" err="1" smtClean="0"/>
              <a:t>promuovibili</a:t>
            </a:r>
            <a:r>
              <a:rPr lang="en-US" dirty="0" smtClean="0"/>
              <a:t> </a:t>
            </a:r>
            <a:r>
              <a:rPr lang="en-US" dirty="0"/>
              <a:t>(</a:t>
            </a:r>
            <a:r>
              <a:rPr lang="en-US" dirty="0" err="1"/>
              <a:t>N.Cartiglia</a:t>
            </a:r>
            <a:r>
              <a:rPr lang="en-US" dirty="0"/>
              <a:t>, </a:t>
            </a:r>
            <a:r>
              <a:rPr lang="en-US" dirty="0" err="1"/>
              <a:t>G.Cavoto</a:t>
            </a:r>
            <a:r>
              <a:rPr lang="en-US" dirty="0"/>
              <a:t>, </a:t>
            </a:r>
            <a:r>
              <a:rPr lang="en-US" dirty="0" err="1"/>
              <a:t>L.Conti</a:t>
            </a:r>
            <a:r>
              <a:rPr lang="en-US" dirty="0"/>
              <a:t>, </a:t>
            </a:r>
            <a:r>
              <a:rPr lang="en-US" dirty="0" err="1"/>
              <a:t>A.Longhin</a:t>
            </a:r>
            <a:r>
              <a:rPr lang="en-US" dirty="0" smtClean="0"/>
              <a:t>) </a:t>
            </a:r>
          </a:p>
          <a:p>
            <a:r>
              <a:rPr lang="en-US" dirty="0" smtClean="0"/>
              <a:t>CVI – </a:t>
            </a:r>
            <a:r>
              <a:rPr lang="en-US" dirty="0" err="1" smtClean="0"/>
              <a:t>nuovo</a:t>
            </a:r>
            <a:r>
              <a:rPr lang="en-US" dirty="0" smtClean="0"/>
              <a:t> </a:t>
            </a:r>
            <a:r>
              <a:rPr lang="en-US" dirty="0" err="1" smtClean="0"/>
              <a:t>componente</a:t>
            </a:r>
            <a:r>
              <a:rPr lang="en-US" dirty="0" smtClean="0"/>
              <a:t> Martin </a:t>
            </a:r>
            <a:r>
              <a:rPr lang="en-US" dirty="0" err="1" smtClean="0"/>
              <a:t>Bosman</a:t>
            </a:r>
            <a:endParaRPr lang="en-US" dirty="0" smtClean="0"/>
          </a:p>
          <a:p>
            <a:r>
              <a:rPr lang="en-US" dirty="0" err="1" smtClean="0"/>
              <a:t>Firmati</a:t>
            </a:r>
            <a:r>
              <a:rPr lang="en-US" dirty="0" smtClean="0"/>
              <a:t> </a:t>
            </a:r>
            <a:r>
              <a:rPr lang="en-US" dirty="0" err="1" smtClean="0"/>
              <a:t>accordi</a:t>
            </a:r>
            <a:r>
              <a:rPr lang="en-US" dirty="0" smtClean="0"/>
              <a:t> di </a:t>
            </a:r>
            <a:r>
              <a:rPr lang="en-US" dirty="0" err="1" smtClean="0"/>
              <a:t>scambio</a:t>
            </a:r>
            <a:r>
              <a:rPr lang="en-US" dirty="0" smtClean="0"/>
              <a:t> con </a:t>
            </a:r>
            <a:r>
              <a:rPr lang="en-US" dirty="0" err="1" smtClean="0"/>
              <a:t>Tokio</a:t>
            </a:r>
            <a:r>
              <a:rPr lang="en-US" dirty="0" smtClean="0"/>
              <a:t>, 4 </a:t>
            </a:r>
            <a:r>
              <a:rPr lang="en-US" dirty="0" err="1" smtClean="0"/>
              <a:t>univ</a:t>
            </a:r>
            <a:r>
              <a:rPr lang="en-US" dirty="0" smtClean="0"/>
              <a:t> in IRAN e Georgia</a:t>
            </a:r>
          </a:p>
          <a:p>
            <a:r>
              <a:rPr lang="en-US" dirty="0" err="1" smtClean="0"/>
              <a:t>Soppresso</a:t>
            </a:r>
            <a:r>
              <a:rPr lang="en-US" dirty="0" smtClean="0"/>
              <a:t> </a:t>
            </a:r>
            <a:r>
              <a:rPr lang="en-US" dirty="0" err="1" smtClean="0"/>
              <a:t>il</a:t>
            </a:r>
            <a:r>
              <a:rPr lang="en-US" dirty="0" smtClean="0"/>
              <a:t> </a:t>
            </a:r>
            <a:r>
              <a:rPr lang="en-US" dirty="0" err="1" smtClean="0"/>
              <a:t>gruppo</a:t>
            </a:r>
            <a:r>
              <a:rPr lang="en-US" dirty="0" smtClean="0"/>
              <a:t> </a:t>
            </a:r>
            <a:r>
              <a:rPr lang="en-US" dirty="0" err="1" smtClean="0"/>
              <a:t>collegato</a:t>
            </a:r>
            <a:r>
              <a:rPr lang="en-US" dirty="0" smtClean="0"/>
              <a:t> di Parma</a:t>
            </a:r>
          </a:p>
          <a:p>
            <a:r>
              <a:rPr lang="en-US" dirty="0" err="1" smtClean="0"/>
              <a:t>Finanziati</a:t>
            </a:r>
            <a:r>
              <a:rPr lang="en-US" dirty="0" smtClean="0"/>
              <a:t> </a:t>
            </a:r>
            <a:r>
              <a:rPr lang="en-US" dirty="0" err="1" smtClean="0"/>
              <a:t>posti</a:t>
            </a:r>
            <a:r>
              <a:rPr lang="en-US" dirty="0" smtClean="0"/>
              <a:t> di RTDA:  2 Bari e 1 Milano</a:t>
            </a:r>
          </a:p>
          <a:p>
            <a:r>
              <a:rPr lang="en-US" dirty="0" err="1" smtClean="0"/>
              <a:t>Ratificato</a:t>
            </a:r>
            <a:r>
              <a:rPr lang="en-US" dirty="0" smtClean="0"/>
              <a:t> </a:t>
            </a:r>
            <a:r>
              <a:rPr lang="en-US" dirty="0" err="1" smtClean="0"/>
              <a:t>accordo</a:t>
            </a:r>
            <a:r>
              <a:rPr lang="en-US" dirty="0" smtClean="0"/>
              <a:t> </a:t>
            </a:r>
            <a:r>
              <a:rPr lang="en-US" dirty="0"/>
              <a:t>di </a:t>
            </a:r>
            <a:r>
              <a:rPr lang="en-US" dirty="0" err="1"/>
              <a:t>programma</a:t>
            </a:r>
            <a:r>
              <a:rPr lang="en-US" dirty="0"/>
              <a:t> con la </a:t>
            </a:r>
            <a:r>
              <a:rPr lang="en-US" dirty="0" err="1"/>
              <a:t>regione</a:t>
            </a:r>
            <a:r>
              <a:rPr lang="en-US" dirty="0"/>
              <a:t> </a:t>
            </a:r>
            <a:r>
              <a:rPr lang="en-US" dirty="0" err="1"/>
              <a:t>Sardegna</a:t>
            </a:r>
            <a:r>
              <a:rPr lang="en-US" dirty="0"/>
              <a:t> per la </a:t>
            </a:r>
            <a:r>
              <a:rPr lang="en-US" dirty="0" err="1"/>
              <a:t>realizzazione</a:t>
            </a:r>
            <a:r>
              <a:rPr lang="en-US" dirty="0"/>
              <a:t> del </a:t>
            </a:r>
            <a:r>
              <a:rPr lang="en-US" dirty="0" err="1"/>
              <a:t>progetto</a:t>
            </a:r>
            <a:r>
              <a:rPr lang="en-US" dirty="0"/>
              <a:t> ARIA (</a:t>
            </a:r>
            <a:r>
              <a:rPr lang="en-US" dirty="0" err="1"/>
              <a:t>produzione</a:t>
            </a:r>
            <a:r>
              <a:rPr lang="en-US" dirty="0"/>
              <a:t> di </a:t>
            </a:r>
            <a:r>
              <a:rPr lang="en-US" dirty="0" err="1"/>
              <a:t>isotopi</a:t>
            </a:r>
            <a:r>
              <a:rPr lang="en-US" dirty="0"/>
              <a:t> </a:t>
            </a:r>
            <a:r>
              <a:rPr lang="en-US" dirty="0" err="1"/>
              <a:t>stabili</a:t>
            </a:r>
            <a:r>
              <a:rPr lang="en-US" dirty="0"/>
              <a:t> </a:t>
            </a:r>
            <a:r>
              <a:rPr lang="en-US" dirty="0" err="1"/>
              <a:t>mediante</a:t>
            </a:r>
            <a:r>
              <a:rPr lang="en-US" dirty="0"/>
              <a:t> </a:t>
            </a:r>
            <a:r>
              <a:rPr lang="en-US" dirty="0" err="1"/>
              <a:t>distillazione</a:t>
            </a:r>
            <a:r>
              <a:rPr lang="en-US" dirty="0"/>
              <a:t> </a:t>
            </a:r>
            <a:r>
              <a:rPr lang="en-US" dirty="0" err="1"/>
              <a:t>criogenica</a:t>
            </a:r>
            <a:r>
              <a:rPr lang="en-US" dirty="0" smtClean="0"/>
              <a:t>). </a:t>
            </a:r>
            <a:r>
              <a:rPr lang="en-US" dirty="0" err="1" smtClean="0"/>
              <a:t>Chiesta</a:t>
            </a:r>
            <a:r>
              <a:rPr lang="en-US" dirty="0" smtClean="0"/>
              <a:t> review in CD del </a:t>
            </a:r>
            <a:r>
              <a:rPr lang="en-US" dirty="0" err="1" smtClean="0"/>
              <a:t>progetto</a:t>
            </a:r>
            <a:r>
              <a:rPr lang="en-US" dirty="0" smtClean="0"/>
              <a:t> </a:t>
            </a:r>
          </a:p>
          <a:p>
            <a:r>
              <a:rPr lang="en-US" dirty="0" err="1">
                <a:solidFill>
                  <a:srgbClr val="FF0000"/>
                </a:solidFill>
              </a:rPr>
              <a:t>approvato</a:t>
            </a:r>
            <a:r>
              <a:rPr lang="en-US" dirty="0">
                <a:solidFill>
                  <a:srgbClr val="FF0000"/>
                </a:solidFill>
              </a:rPr>
              <a:t> </a:t>
            </a:r>
            <a:r>
              <a:rPr lang="en-US" dirty="0" err="1">
                <a:solidFill>
                  <a:srgbClr val="FF0000"/>
                </a:solidFill>
              </a:rPr>
              <a:t>il</a:t>
            </a:r>
            <a:r>
              <a:rPr lang="en-US" dirty="0">
                <a:solidFill>
                  <a:srgbClr val="FF0000"/>
                </a:solidFill>
              </a:rPr>
              <a:t> </a:t>
            </a:r>
            <a:r>
              <a:rPr lang="en-US" dirty="0" err="1">
                <a:solidFill>
                  <a:srgbClr val="FF0000"/>
                </a:solidFill>
              </a:rPr>
              <a:t>disciplinare</a:t>
            </a:r>
            <a:r>
              <a:rPr lang="en-US" dirty="0">
                <a:solidFill>
                  <a:srgbClr val="FF0000"/>
                </a:solidFill>
              </a:rPr>
              <a:t> per </a:t>
            </a:r>
            <a:r>
              <a:rPr lang="en-US" dirty="0" err="1">
                <a:solidFill>
                  <a:srgbClr val="FF0000"/>
                </a:solidFill>
              </a:rPr>
              <a:t>l’uso</a:t>
            </a:r>
            <a:r>
              <a:rPr lang="en-US" dirty="0">
                <a:solidFill>
                  <a:srgbClr val="FF0000"/>
                </a:solidFill>
              </a:rPr>
              <a:t> </a:t>
            </a:r>
            <a:r>
              <a:rPr lang="en-US" dirty="0" err="1">
                <a:solidFill>
                  <a:srgbClr val="FF0000"/>
                </a:solidFill>
              </a:rPr>
              <a:t>delle</a:t>
            </a:r>
            <a:r>
              <a:rPr lang="en-US" dirty="0">
                <a:solidFill>
                  <a:srgbClr val="FF0000"/>
                </a:solidFill>
              </a:rPr>
              <a:t> </a:t>
            </a:r>
            <a:r>
              <a:rPr lang="en-US" dirty="0" err="1">
                <a:solidFill>
                  <a:srgbClr val="FF0000"/>
                </a:solidFill>
              </a:rPr>
              <a:t>risorse</a:t>
            </a:r>
            <a:r>
              <a:rPr lang="en-US" dirty="0">
                <a:solidFill>
                  <a:srgbClr val="FF0000"/>
                </a:solidFill>
              </a:rPr>
              <a:t> </a:t>
            </a:r>
            <a:r>
              <a:rPr lang="en-US" dirty="0" err="1">
                <a:solidFill>
                  <a:srgbClr val="FF0000"/>
                </a:solidFill>
              </a:rPr>
              <a:t>informatiche</a:t>
            </a:r>
            <a:r>
              <a:rPr lang="en-US" dirty="0">
                <a:solidFill>
                  <a:srgbClr val="FF0000"/>
                </a:solidFill>
              </a:rPr>
              <a:t> </a:t>
            </a:r>
            <a:r>
              <a:rPr lang="en-US" dirty="0" err="1">
                <a:solidFill>
                  <a:srgbClr val="FF0000"/>
                </a:solidFill>
              </a:rPr>
              <a:t>dell’INFN</a:t>
            </a:r>
            <a:r>
              <a:rPr lang="en-US" dirty="0">
                <a:solidFill>
                  <a:srgbClr val="FF0000"/>
                </a:solidFill>
              </a:rPr>
              <a:t>, </a:t>
            </a:r>
            <a:r>
              <a:rPr lang="en-US" dirty="0" err="1">
                <a:solidFill>
                  <a:srgbClr val="FF0000"/>
                </a:solidFill>
              </a:rPr>
              <a:t>contenente</a:t>
            </a:r>
            <a:r>
              <a:rPr lang="en-US" dirty="0">
                <a:solidFill>
                  <a:srgbClr val="FF0000"/>
                </a:solidFill>
              </a:rPr>
              <a:t> </a:t>
            </a:r>
            <a:r>
              <a:rPr lang="en-US" dirty="0" err="1">
                <a:solidFill>
                  <a:srgbClr val="FF0000"/>
                </a:solidFill>
              </a:rPr>
              <a:t>importanti</a:t>
            </a:r>
            <a:r>
              <a:rPr lang="en-US" dirty="0">
                <a:solidFill>
                  <a:srgbClr val="FF0000"/>
                </a:solidFill>
              </a:rPr>
              <a:t> </a:t>
            </a:r>
            <a:r>
              <a:rPr lang="en-US" dirty="0" err="1">
                <a:solidFill>
                  <a:srgbClr val="FF0000"/>
                </a:solidFill>
              </a:rPr>
              <a:t>norme</a:t>
            </a:r>
            <a:r>
              <a:rPr lang="en-US" dirty="0">
                <a:solidFill>
                  <a:srgbClr val="FF0000"/>
                </a:solidFill>
              </a:rPr>
              <a:t> </a:t>
            </a:r>
            <a:r>
              <a:rPr lang="en-US" dirty="0" err="1">
                <a:solidFill>
                  <a:srgbClr val="FF0000"/>
                </a:solidFill>
              </a:rPr>
              <a:t>sulla</a:t>
            </a:r>
            <a:r>
              <a:rPr lang="en-US" dirty="0">
                <a:solidFill>
                  <a:srgbClr val="FF0000"/>
                </a:solidFill>
              </a:rPr>
              <a:t> </a:t>
            </a:r>
            <a:r>
              <a:rPr lang="en-US" dirty="0" err="1">
                <a:solidFill>
                  <a:srgbClr val="FF0000"/>
                </a:solidFill>
              </a:rPr>
              <a:t>sicurezza</a:t>
            </a:r>
            <a:r>
              <a:rPr lang="en-US" dirty="0">
                <a:solidFill>
                  <a:srgbClr val="FF0000"/>
                </a:solidFill>
              </a:rPr>
              <a:t> </a:t>
            </a:r>
            <a:r>
              <a:rPr lang="en-US" dirty="0" err="1">
                <a:solidFill>
                  <a:srgbClr val="FF0000"/>
                </a:solidFill>
              </a:rPr>
              <a:t>informatica</a:t>
            </a:r>
            <a:r>
              <a:rPr lang="en-US" dirty="0">
                <a:solidFill>
                  <a:srgbClr val="FF0000"/>
                </a:solidFill>
              </a:rPr>
              <a:t> e la </a:t>
            </a:r>
            <a:r>
              <a:rPr lang="en-US" dirty="0" smtClean="0">
                <a:solidFill>
                  <a:srgbClr val="FF0000"/>
                </a:solidFill>
              </a:rPr>
              <a:t>privacy</a:t>
            </a:r>
            <a:endParaRPr lang="en-US" dirty="0" smtClean="0">
              <a:solidFill>
                <a:srgbClr val="FF0000"/>
              </a:solidFill>
            </a:endParaRPr>
          </a:p>
        </p:txBody>
      </p:sp>
      <p:sp>
        <p:nvSpPr>
          <p:cNvPr id="4" name="Date Placeholder 3"/>
          <p:cNvSpPr>
            <a:spLocks noGrp="1"/>
          </p:cNvSpPr>
          <p:nvPr>
            <p:ph type="dt" sz="half" idx="10"/>
          </p:nvPr>
        </p:nvSpPr>
        <p:spPr/>
        <p:txBody>
          <a:bodyPr/>
          <a:lstStyle/>
          <a:p>
            <a:r>
              <a:rPr lang="it-IT" smtClean="0"/>
              <a:t>Venerdi' 18 Marzo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322964761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27230</TotalTime>
  <Words>2761</Words>
  <Application>Microsoft Macintosh PowerPoint</Application>
  <PresentationFormat>On-screen Show (4:3)</PresentationFormat>
  <Paragraphs>336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Cds GIUGNO 2016</vt:lpstr>
      <vt:lpstr>In evidenza</vt:lpstr>
      <vt:lpstr>In evidenza</vt:lpstr>
      <vt:lpstr>In evidenza</vt:lpstr>
      <vt:lpstr>RIFORMA EPR</vt:lpstr>
      <vt:lpstr>Concorsi ricercatori</vt:lpstr>
      <vt:lpstr>Accordo su salario accessorio</vt:lpstr>
      <vt:lpstr> Direttori Marzo – Aprile 2016 </vt:lpstr>
      <vt:lpstr>Direttivo Marzo 2016</vt:lpstr>
      <vt:lpstr>Direttivo Marzo 2015</vt:lpstr>
      <vt:lpstr>Direttivo Aprile 2016</vt:lpstr>
      <vt:lpstr>Direttivo Aprile 2016</vt:lpstr>
      <vt:lpstr> Direttori Maggio 2016 </vt:lpstr>
      <vt:lpstr>Direttivo 1 Giugno 2016</vt:lpstr>
      <vt:lpstr>Direttivo 1 Giugno 2016</vt:lpstr>
      <vt:lpstr>Direttivo 1 Giugno 2016</vt:lpstr>
      <vt:lpstr>Notizie Locali</vt:lpstr>
      <vt:lpstr>Notizie Locali</vt:lpstr>
      <vt:lpstr>Notizie Locali</vt:lpstr>
      <vt:lpstr>Notizie Locali</vt:lpstr>
      <vt:lpstr>Notizie Locali</vt:lpstr>
      <vt:lpstr>Notizie Locali</vt:lpstr>
      <vt:lpstr>Di scorta</vt:lpstr>
      <vt:lpstr>Concorsi ricercatore 2016</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Cds luglio 2012</dc:title>
  <dc:creator>Chiara Meroni</dc:creator>
  <cp:lastModifiedBy>Chiara Meroni</cp:lastModifiedBy>
  <cp:revision>565</cp:revision>
  <cp:lastPrinted>2016-04-08T09:48:16Z</cp:lastPrinted>
  <dcterms:created xsi:type="dcterms:W3CDTF">2012-07-01T07:42:44Z</dcterms:created>
  <dcterms:modified xsi:type="dcterms:W3CDTF">2016-06-20T08:06:15Z</dcterms:modified>
</cp:coreProperties>
</file>