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handoutMasterIdLst>
    <p:handoutMasterId r:id="rId26"/>
  </p:handoutMasterIdLst>
  <p:sldIdLst>
    <p:sldId id="518" r:id="rId2"/>
    <p:sldId id="538" r:id="rId3"/>
    <p:sldId id="264" r:id="rId4"/>
    <p:sldId id="503" r:id="rId5"/>
    <p:sldId id="316" r:id="rId6"/>
    <p:sldId id="559" r:id="rId7"/>
    <p:sldId id="500" r:id="rId8"/>
    <p:sldId id="484" r:id="rId9"/>
    <p:sldId id="322" r:id="rId10"/>
    <p:sldId id="323" r:id="rId11"/>
    <p:sldId id="325" r:id="rId12"/>
    <p:sldId id="554" r:id="rId13"/>
    <p:sldId id="489" r:id="rId14"/>
    <p:sldId id="624" r:id="rId15"/>
    <p:sldId id="276" r:id="rId16"/>
    <p:sldId id="632" r:id="rId17"/>
    <p:sldId id="598" r:id="rId18"/>
    <p:sldId id="596" r:id="rId19"/>
    <p:sldId id="545" r:id="rId20"/>
    <p:sldId id="621" r:id="rId21"/>
    <p:sldId id="546" r:id="rId22"/>
    <p:sldId id="604" r:id="rId23"/>
    <p:sldId id="594" r:id="rId24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00"/>
    <a:srgbClr val="FFFF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587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0B69A3A-1367-4BE1-BFDC-8BAA40DBD799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F6F8C10-CB88-4FF8-B518-676AADB0117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31C76-B000-4DB2-9A14-304B2441A423}" type="slidenum">
              <a:rPr lang="en-US"/>
              <a:pPr/>
              <a:t>1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73113"/>
            <a:ext cx="4938713" cy="3703637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6938"/>
            <a:ext cx="4967288" cy="4478337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641CB-D7BF-419C-8517-419C71F9DB67}" type="slidenum">
              <a:rPr lang="en-US"/>
              <a:pPr/>
              <a:t>13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72F1E-EF89-420F-B331-D4C93F811865}" type="slidenum">
              <a:rPr lang="en-US"/>
              <a:pPr/>
              <a:t>14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E6E1B-F17A-4D83-B257-4EE2B6A3A9D5}" type="slidenum">
              <a:rPr lang="en-US"/>
              <a:pPr/>
              <a:t>15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 smtClean="0"/>
              <a:t>GRB090423 z=8.2, the </a:t>
            </a:r>
            <a:r>
              <a:rPr lang="it-IT" sz="1200" dirty="0" err="1" smtClean="0"/>
              <a:t>most</a:t>
            </a:r>
            <a:r>
              <a:rPr lang="it-IT" sz="1200" dirty="0" smtClean="0"/>
              <a:t> </a:t>
            </a:r>
            <a:r>
              <a:rPr lang="it-IT" sz="1200" dirty="0" err="1" smtClean="0"/>
              <a:t>distant</a:t>
            </a:r>
            <a:r>
              <a:rPr lang="it-IT" sz="1200" dirty="0" smtClean="0"/>
              <a:t> </a:t>
            </a:r>
            <a:r>
              <a:rPr lang="it-IT" sz="1200" dirty="0" err="1" smtClean="0"/>
              <a:t>object</a:t>
            </a:r>
            <a:r>
              <a:rPr lang="it-IT" sz="1200" dirty="0" smtClean="0"/>
              <a:t> </a:t>
            </a:r>
            <a:r>
              <a:rPr lang="it-IT" sz="1200" dirty="0" err="1" smtClean="0"/>
              <a:t>of</a:t>
            </a:r>
            <a:r>
              <a:rPr lang="it-IT" sz="1200" dirty="0" smtClean="0"/>
              <a:t> the </a:t>
            </a:r>
            <a:r>
              <a:rPr lang="it-IT" sz="1200" dirty="0" err="1" smtClean="0"/>
              <a:t>Universe</a:t>
            </a:r>
            <a:r>
              <a:rPr lang="it-IT" sz="1200" dirty="0" smtClean="0"/>
              <a:t>! (vs z=6.96 </a:t>
            </a:r>
            <a:r>
              <a:rPr lang="it-IT" sz="1200" dirty="0" err="1" smtClean="0"/>
              <a:t>for</a:t>
            </a:r>
            <a:r>
              <a:rPr lang="it-IT" sz="1200" dirty="0" smtClean="0"/>
              <a:t> </a:t>
            </a:r>
            <a:r>
              <a:rPr lang="it-IT" sz="1200" dirty="0" err="1" smtClean="0"/>
              <a:t>galaxies</a:t>
            </a:r>
            <a:r>
              <a:rPr lang="it-IT" sz="1200" dirty="0" smtClean="0"/>
              <a:t> and z=6.43 </a:t>
            </a:r>
            <a:r>
              <a:rPr lang="it-IT" sz="1200" dirty="0" err="1" smtClean="0"/>
              <a:t>for</a:t>
            </a:r>
            <a:r>
              <a:rPr lang="it-IT" sz="1200" dirty="0" smtClean="0"/>
              <a:t> </a:t>
            </a:r>
            <a:r>
              <a:rPr lang="it-IT" sz="1200" dirty="0" err="1" smtClean="0"/>
              <a:t>quasars</a:t>
            </a:r>
            <a:r>
              <a:rPr lang="it-IT" sz="1200" dirty="0" smtClean="0"/>
              <a:t>)</a:t>
            </a:r>
          </a:p>
          <a:p>
            <a:r>
              <a:rPr lang="en-US" sz="1200" dirty="0" smtClean="0"/>
              <a:t>625 </a:t>
            </a:r>
            <a:r>
              <a:rPr lang="en-US" sz="1200" dirty="0" err="1" smtClean="0"/>
              <a:t>Myrs</a:t>
            </a:r>
            <a:r>
              <a:rPr lang="en-US" sz="1200" dirty="0" smtClean="0"/>
              <a:t> after the Big Bang: massive star were being produced and ended as GRBs</a:t>
            </a:r>
            <a:endParaRPr lang="it-IT" sz="1200" dirty="0" smtClean="0"/>
          </a:p>
          <a:p>
            <a:r>
              <a:rPr lang="it-IT" sz="1200" dirty="0" err="1" smtClean="0"/>
              <a:t>Forming</a:t>
            </a:r>
            <a:r>
              <a:rPr lang="it-IT" sz="1200" dirty="0" smtClean="0"/>
              <a:t> </a:t>
            </a:r>
            <a:r>
              <a:rPr lang="it-IT" sz="1200" dirty="0" err="1" smtClean="0"/>
              <a:t>metals</a:t>
            </a:r>
            <a:r>
              <a:rPr lang="it-IT" sz="1200" dirty="0" smtClean="0"/>
              <a:t> at z&gt;10: 090423 and 050904 </a:t>
            </a:r>
            <a:r>
              <a:rPr lang="it-IT" sz="1200" dirty="0" err="1" smtClean="0"/>
              <a:t>have</a:t>
            </a:r>
            <a:r>
              <a:rPr lang="it-IT" sz="1200" dirty="0" smtClean="0"/>
              <a:t> </a:t>
            </a:r>
            <a:r>
              <a:rPr lang="it-IT" sz="1200" dirty="0" err="1" smtClean="0"/>
              <a:t>intrinsic</a:t>
            </a:r>
            <a:r>
              <a:rPr lang="it-IT" sz="1200" dirty="0" smtClean="0"/>
              <a:t> </a:t>
            </a:r>
            <a:r>
              <a:rPr lang="it-IT" sz="1200" dirty="0" err="1" smtClean="0"/>
              <a:t>X-ray</a:t>
            </a:r>
            <a:r>
              <a:rPr lang="it-IT" sz="1200" dirty="0" smtClean="0"/>
              <a:t> </a:t>
            </a:r>
            <a:r>
              <a:rPr lang="it-IT" sz="1200" dirty="0" err="1" smtClean="0"/>
              <a:t>absorption</a:t>
            </a:r>
            <a:r>
              <a:rPr lang="it-IT" sz="1200" dirty="0" smtClean="0"/>
              <a:t> a </a:t>
            </a:r>
            <a:r>
              <a:rPr lang="it-IT" sz="1200" dirty="0" err="1" smtClean="0"/>
              <a:t>few</a:t>
            </a:r>
            <a:r>
              <a:rPr lang="it-IT" sz="1200" dirty="0" smtClean="0"/>
              <a:t> 10</a:t>
            </a:r>
            <a:r>
              <a:rPr lang="it-IT" sz="1200" baseline="30000" dirty="0" smtClean="0"/>
              <a:t>22</a:t>
            </a:r>
            <a:r>
              <a:rPr lang="it-IT" sz="1200" dirty="0" smtClean="0"/>
              <a:t> cm</a:t>
            </a:r>
            <a:r>
              <a:rPr lang="it-IT" sz="1200" baseline="30000" dirty="0" smtClean="0"/>
              <a:t>-2</a:t>
            </a:r>
          </a:p>
          <a:p>
            <a:r>
              <a:rPr lang="en-US" sz="1200" b="1" dirty="0" smtClean="0"/>
              <a:t>The only way to measure the </a:t>
            </a:r>
            <a:r>
              <a:rPr lang="en-US" sz="1200" b="1" dirty="0" err="1" smtClean="0"/>
              <a:t>redshift</a:t>
            </a:r>
            <a:r>
              <a:rPr lang="en-US" sz="1200" b="1" dirty="0" smtClean="0"/>
              <a:t>: X-ray and IR</a:t>
            </a:r>
            <a:endParaRPr lang="it-IT" sz="1200" b="1" u="sng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8C10-CB88-4FF8-B518-676AADB011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0CA67-CD68-4332-92D9-50910F32B4F0}" type="slidenum">
              <a:rPr lang="en-US"/>
              <a:pPr/>
              <a:t>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E3974-BF0B-42FF-A5C0-5D21E70F563F}" type="slidenum">
              <a:rPr lang="en-US"/>
              <a:pPr/>
              <a:t>4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F31B7-85A8-4378-B0CB-88F86AA26F94}" type="slidenum">
              <a:rPr lang="en-US"/>
              <a:pPr/>
              <a:t>5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D6D68-2BF3-4A16-ACDD-B00CEC22F86D}" type="slidenum">
              <a:rPr lang="en-US"/>
              <a:pPr/>
              <a:t>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D72EB-BB94-4F7D-BDF6-E1AE0832B389}" type="slidenum">
              <a:rPr lang="en-US"/>
              <a:pPr/>
              <a:t>8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5700" cy="3724275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70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064BB-996E-43BB-88FC-10C202D55382}" type="slidenum">
              <a:rPr lang="en-US"/>
              <a:pPr/>
              <a:t>9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B4586-60AA-4610-A5CB-978C586F95B2}" type="slidenum">
              <a:rPr lang="en-US"/>
              <a:pPr/>
              <a:t>10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533D0-17C0-4212-92E5-8F194BF40115}" type="slidenum">
              <a:rPr lang="en-US"/>
              <a:pPr/>
              <a:t>11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4D17-4918-4F40-9E21-F37BB89675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E29C96-1396-451C-808F-06B4B079533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L. Piro  - GWDAW-14 -  Rome,  Jan. 2010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5B21-D591-4926-B4F4-8D41975A60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Piro  - GWDAW-14 -  Rome,  Jan. 2010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L. Piro  - GWDAW-14 -  Rome,  Jan. 2010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B8CF97-BCB2-4E56-BE8B-AE53CEF7240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L. Piro  - GWDAW-14 -  Rome,  Jan. 2010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93575DE2-B79D-453D-8F1F-A16AC5E5CAC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L. Piro  - GWDAW-14 -  Rome,  Jan. 2010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93575DE2-B79D-453D-8F1F-A16AC5E5CAC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60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5775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lo stile del </a:t>
            </a:r>
            <a:r>
              <a:rPr lang="en-US" dirty="0" err="1" smtClean="0"/>
              <a:t>titolo</a:t>
            </a:r>
            <a:endParaRPr lang="en-US" dirty="0" smtClean="0"/>
          </a:p>
        </p:txBody>
      </p:sp>
      <p:sp>
        <p:nvSpPr>
          <p:cNvPr id="1054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  <a:p>
            <a:pPr lvl="1"/>
            <a:r>
              <a:rPr lang="en-US" dirty="0" err="1" smtClean="0"/>
              <a:t>Secondo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2"/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</p:txBody>
      </p:sp>
      <p:pic>
        <p:nvPicPr>
          <p:cNvPr id="1054725" name="Picture 152" descr="ixoPPTFooterWPinline"/>
          <p:cNvPicPr>
            <a:picLocks noChangeArrowheads="1"/>
          </p:cNvPicPr>
          <p:nvPr userDrawn="1"/>
        </p:nvPicPr>
        <p:blipFill>
          <a:blip r:embed="rId21" cstate="print"/>
          <a:srcRect l="19530" t="-40617"/>
          <a:stretch>
            <a:fillRect/>
          </a:stretch>
        </p:blipFill>
        <p:spPr bwMode="auto">
          <a:xfrm>
            <a:off x="0" y="6184900"/>
            <a:ext cx="9197721" cy="67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54"/>
          <p:cNvSpPr>
            <a:spLocks noChangeArrowheads="1"/>
          </p:cNvSpPr>
          <p:nvPr/>
        </p:nvSpPr>
        <p:spPr bwMode="auto">
          <a:xfrm>
            <a:off x="6808788" y="6610350"/>
            <a:ext cx="2335212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eaLnBrk="1" hangingPunct="1"/>
            <a:fld id="{BC1285F8-114F-45DB-B946-FC28BDCE5AEE}" type="slidenum">
              <a:rPr lang="en-US" sz="800">
                <a:solidFill>
                  <a:srgbClr val="FFFFFF"/>
                </a:solidFill>
              </a:rPr>
              <a:pPr algn="r" eaLnBrk="1" hangingPunct="1"/>
              <a:t>‹N›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" name="Rectangle 153"/>
          <p:cNvSpPr>
            <a:spLocks noChangeArrowheads="1"/>
          </p:cNvSpPr>
          <p:nvPr/>
        </p:nvSpPr>
        <p:spPr bwMode="auto">
          <a:xfrm>
            <a:off x="3276600" y="6558318"/>
            <a:ext cx="372429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1" hangingPunct="1"/>
            <a:r>
              <a:rPr lang="en-US" sz="900" dirty="0">
                <a:solidFill>
                  <a:srgbClr val="FFFFFF"/>
                </a:solidFill>
              </a:rPr>
              <a:t>L. Piro </a:t>
            </a:r>
            <a:r>
              <a:rPr lang="en-US" sz="900" dirty="0" smtClean="0">
                <a:solidFill>
                  <a:srgbClr val="FFFFFF"/>
                </a:solidFill>
              </a:rPr>
              <a:t>:</a:t>
            </a:r>
            <a:r>
              <a:rPr lang="en-US" sz="900" baseline="0" dirty="0" smtClean="0">
                <a:solidFill>
                  <a:srgbClr val="FFFFFF"/>
                </a:solidFill>
              </a:rPr>
              <a:t> GRB - </a:t>
            </a:r>
            <a:r>
              <a:rPr lang="en-US" sz="900" dirty="0" smtClean="0">
                <a:solidFill>
                  <a:srgbClr val="FFFFFF"/>
                </a:solidFill>
              </a:rPr>
              <a:t> GWDAW14</a:t>
            </a:r>
            <a:r>
              <a:rPr lang="en-US" sz="900" baseline="0" dirty="0" smtClean="0">
                <a:solidFill>
                  <a:srgbClr val="FFFFFF"/>
                </a:solidFill>
              </a:rPr>
              <a:t>  -  Rome 2010</a:t>
            </a:r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054728" name="Picture 8" descr="Senza titolo-1"/>
          <p:cNvPicPr>
            <a:picLocks noChangeAspect="1" noChangeArrowheads="1"/>
          </p:cNvPicPr>
          <p:nvPr userDrawn="1"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90240" y="6429396"/>
            <a:ext cx="136724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ASF-Roma"/>
          <p:cNvPicPr>
            <a:picLocks noChangeAspect="1" noChangeArrowheads="1"/>
          </p:cNvPicPr>
          <p:nvPr userDrawn="1"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6084" y="6429396"/>
            <a:ext cx="135408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74" r:id="rId18"/>
    <p:sldLayoutId id="2147483675" r:id="rId19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Luigi%20Piro\Documenti\Conferences\filmati\simulation_movie.mpg.mpeg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Luigi%20Piro\Documenti\Conferences\filmati\112098main_SWIFTSAT_NASAWEBV_1.MPG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44575" y="228600"/>
            <a:ext cx="6408738" cy="16160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(Long)</a:t>
            </a:r>
            <a:br>
              <a:rPr lang="it-IT" b="1" dirty="0" smtClean="0">
                <a:solidFill>
                  <a:schemeClr val="tx1"/>
                </a:solidFill>
              </a:rPr>
            </a:br>
            <a:r>
              <a:rPr lang="it-IT" b="1" dirty="0" err="1" smtClean="0">
                <a:solidFill>
                  <a:schemeClr val="tx1"/>
                </a:solidFill>
              </a:rPr>
              <a:t>Gamma-Ray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/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 err="1">
                <a:solidFill>
                  <a:schemeClr val="tx1"/>
                </a:solidFill>
              </a:rPr>
              <a:t>Bursts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9255" name="Rectangle 7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52963" y="1600200"/>
            <a:ext cx="4033837" cy="4530725"/>
          </a:xfrm>
        </p:spPr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23850" y="2368550"/>
            <a:ext cx="35052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Luigi </a:t>
            </a:r>
            <a:r>
              <a:rPr lang="en-US" sz="3200" b="1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Piro</a:t>
            </a:r>
            <a:endParaRPr lang="en-US" sz="3200" b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Istituto</a:t>
            </a:r>
            <a:r>
              <a:rPr lang="en-US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Astrofisica</a:t>
            </a:r>
            <a:r>
              <a:rPr lang="en-US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Spaziale</a:t>
            </a:r>
            <a:r>
              <a:rPr lang="en-US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Fisica</a:t>
            </a:r>
            <a:r>
              <a:rPr lang="en-US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Cosmica</a:t>
            </a:r>
            <a:r>
              <a:rPr lang="it-IT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-  Roma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INAF</a:t>
            </a:r>
            <a:endParaRPr lang="en-US" sz="2800" dirty="0"/>
          </a:p>
        </p:txBody>
      </p:sp>
      <p:pic>
        <p:nvPicPr>
          <p:cNvPr id="309256" name="Picture 8" descr="scient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9463"/>
            <a:ext cx="4929190" cy="6298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0"/>
            <a:ext cx="7772400" cy="1143000"/>
          </a:xfrm>
        </p:spPr>
        <p:txBody>
          <a:bodyPr/>
          <a:lstStyle/>
          <a:p>
            <a:r>
              <a:rPr lang="it-IT"/>
              <a:t>GRB-Sn:  030329</a:t>
            </a: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143000"/>
            <a:ext cx="441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/>
              <a:t>Sn contribution should appear when the power-law GRB afterglow has decreased (Bloom et al 98: GRB980326)</a:t>
            </a:r>
          </a:p>
          <a:p>
            <a:pPr>
              <a:lnSpc>
                <a:spcPct val="90000"/>
              </a:lnSpc>
            </a:pPr>
            <a:r>
              <a:rPr lang="it-IT" sz="2800"/>
              <a:t>GRB030329: The nearest (and the brightest in HETE2 GRB) z=0.168 (Greiner et al, VLT)</a:t>
            </a:r>
          </a:p>
          <a:p>
            <a:pPr>
              <a:lnSpc>
                <a:spcPct val="90000"/>
              </a:lnSpc>
            </a:pPr>
            <a:r>
              <a:rPr lang="it-IT" sz="2800"/>
              <a:t>SN spectrum (similar to 1998bw) emerging at about 10 days (Matheson et al 03, Hjorth et al 03). 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5548313" y="3048000"/>
          <a:ext cx="3163887" cy="3810000"/>
        </p:xfrm>
        <a:graphic>
          <a:graphicData uri="http://schemas.openxmlformats.org/presentationml/2006/ole">
            <p:oleObj spid="_x0000_s73733" name="Fotografia di Photo Editor " r:id="rId5" imgW="6628571" imgH="798095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Group 1027"/>
          <p:cNvGrpSpPr>
            <a:grpSpLocks/>
          </p:cNvGrpSpPr>
          <p:nvPr/>
        </p:nvGrpSpPr>
        <p:grpSpPr bwMode="auto">
          <a:xfrm>
            <a:off x="1905000" y="152400"/>
            <a:ext cx="7391400" cy="4183063"/>
            <a:chOff x="1200" y="96"/>
            <a:chExt cx="4656" cy="2635"/>
          </a:xfrm>
        </p:grpSpPr>
        <p:sp>
          <p:nvSpPr>
            <p:cNvPr id="75780" name="Line 1028"/>
            <p:cNvSpPr>
              <a:spLocks noChangeShapeType="1"/>
            </p:cNvSpPr>
            <p:nvPr/>
          </p:nvSpPr>
          <p:spPr bwMode="auto">
            <a:xfrm flipV="1">
              <a:off x="3840" y="2064"/>
              <a:ext cx="105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5781" name="Line 1029"/>
            <p:cNvSpPr>
              <a:spLocks noChangeShapeType="1"/>
            </p:cNvSpPr>
            <p:nvPr/>
          </p:nvSpPr>
          <p:spPr bwMode="auto">
            <a:xfrm>
              <a:off x="3840" y="2400"/>
              <a:ext cx="1056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5782" name="Text Box 1030"/>
            <p:cNvSpPr txBox="1">
              <a:spLocks noChangeArrowheads="1"/>
            </p:cNvSpPr>
            <p:nvPr/>
          </p:nvSpPr>
          <p:spPr bwMode="auto">
            <a:xfrm>
              <a:off x="5040" y="2170"/>
              <a:ext cx="81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solidFill>
                    <a:srgbClr val="6666FF"/>
                  </a:solidFill>
                  <a:latin typeface="Times New Roman" pitchFamily="18" charset="0"/>
                </a:rPr>
                <a:t>GRB (high </a:t>
              </a:r>
              <a:r>
                <a:rPr lang="it-IT" sz="2400">
                  <a:solidFill>
                    <a:srgbClr val="6666FF"/>
                  </a:solidFill>
                  <a:latin typeface="Symbol" pitchFamily="18" charset="2"/>
                </a:rPr>
                <a:t>G</a:t>
              </a:r>
              <a:r>
                <a:rPr lang="it-IT" sz="2400">
                  <a:solidFill>
                    <a:srgbClr val="6666FF"/>
                  </a:solidFill>
                  <a:latin typeface="Times New Roman" pitchFamily="18" charset="0"/>
                </a:rPr>
                <a:t>)</a:t>
              </a:r>
              <a:endParaRPr lang="en-US" sz="2400">
                <a:solidFill>
                  <a:srgbClr val="6666FF"/>
                </a:solidFill>
                <a:latin typeface="Times New Roman" pitchFamily="18" charset="0"/>
              </a:endParaRPr>
            </a:p>
          </p:txBody>
        </p:sp>
        <p:sp>
          <p:nvSpPr>
            <p:cNvPr id="75783" name="Text Box 1031"/>
            <p:cNvSpPr txBox="1">
              <a:spLocks noChangeArrowheads="1"/>
            </p:cNvSpPr>
            <p:nvPr/>
          </p:nvSpPr>
          <p:spPr bwMode="auto">
            <a:xfrm>
              <a:off x="4848" y="1248"/>
              <a:ext cx="81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solidFill>
                    <a:srgbClr val="FF0000"/>
                  </a:solidFill>
                  <a:latin typeface="Times New Roman" pitchFamily="18" charset="0"/>
                </a:rPr>
                <a:t>XRF (low </a:t>
              </a:r>
              <a:r>
                <a:rPr lang="it-IT" sz="240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lang="it-IT" sz="240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5784" name="Text Box 1032"/>
            <p:cNvSpPr txBox="1">
              <a:spLocks noChangeArrowheads="1"/>
            </p:cNvSpPr>
            <p:nvPr/>
          </p:nvSpPr>
          <p:spPr bwMode="auto">
            <a:xfrm>
              <a:off x="2736" y="96"/>
              <a:ext cx="20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latin typeface="Times New Roman" pitchFamily="18" charset="0"/>
                </a:rPr>
                <a:t>Sub energetic X-ray flashes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5785" name="Arc 1033"/>
            <p:cNvSpPr>
              <a:spLocks/>
            </p:cNvSpPr>
            <p:nvPr/>
          </p:nvSpPr>
          <p:spPr bwMode="auto">
            <a:xfrm>
              <a:off x="4368" y="1768"/>
              <a:ext cx="432" cy="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786" name="Line 1034"/>
            <p:cNvSpPr>
              <a:spLocks noChangeShapeType="1"/>
            </p:cNvSpPr>
            <p:nvPr/>
          </p:nvSpPr>
          <p:spPr bwMode="auto">
            <a:xfrm flipV="1">
              <a:off x="3744" y="1584"/>
              <a:ext cx="1056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5787" name="Line 1035"/>
            <p:cNvSpPr>
              <a:spLocks noChangeShapeType="1"/>
            </p:cNvSpPr>
            <p:nvPr/>
          </p:nvSpPr>
          <p:spPr bwMode="auto">
            <a:xfrm flipV="1">
              <a:off x="1200" y="528"/>
              <a:ext cx="1392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5788" name="Text Box 1036"/>
          <p:cNvSpPr txBox="1">
            <a:spLocks noChangeArrowheads="1"/>
          </p:cNvSpPr>
          <p:nvPr/>
        </p:nvSpPr>
        <p:spPr bwMode="auto">
          <a:xfrm>
            <a:off x="14478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Times New Roman" pitchFamily="18" charset="0"/>
              </a:rPr>
              <a:t>Woosley et al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75789" name="Text Box 1037"/>
          <p:cNvSpPr txBox="1">
            <a:spLocks noChangeArrowheads="1"/>
          </p:cNvSpPr>
          <p:nvPr/>
        </p:nvSpPr>
        <p:spPr bwMode="auto">
          <a:xfrm>
            <a:off x="304800" y="228600"/>
            <a:ext cx="34290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 b="1">
                <a:latin typeface="Times New Roman" pitchFamily="18" charset="0"/>
              </a:rPr>
              <a:t>Collapsar model</a:t>
            </a:r>
            <a:endParaRPr lang="en-US" sz="3600" b="1">
              <a:latin typeface="Times New Roman" pitchFamily="18" charset="0"/>
            </a:endParaRPr>
          </a:p>
        </p:txBody>
      </p:sp>
      <p:pic>
        <p:nvPicPr>
          <p:cNvPr id="75790" name="simulation_movie.mpg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68413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4" fill="hold"/>
                                        <p:tgtEl>
                                          <p:spTgt spid="75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634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9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b="1">
                <a:solidFill>
                  <a:schemeClr val="tx1"/>
                </a:solidFill>
              </a:rPr>
              <a:t>X-ray flashes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36228" name="Rectangle 4"/>
          <p:cNvSpPr>
            <a:spLocks noGrp="1" noChangeArrowheads="1"/>
          </p:cNvSpPr>
          <p:nvPr>
            <p:ph idx="1"/>
          </p:nvPr>
        </p:nvSpPr>
        <p:spPr>
          <a:xfrm>
            <a:off x="-134938" y="285728"/>
            <a:ext cx="4059238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400" b="1" dirty="0"/>
          </a:p>
          <a:p>
            <a:pPr>
              <a:lnSpc>
                <a:spcPct val="90000"/>
              </a:lnSpc>
            </a:pPr>
            <a:r>
              <a:rPr lang="en-GB" sz="2400" b="1" dirty="0"/>
              <a:t>A New class discovered by BSAX and confirmed by HETE2: </a:t>
            </a:r>
            <a:r>
              <a:rPr lang="it-IT" sz="2400" b="1" dirty="0" err="1"/>
              <a:t>about</a:t>
            </a:r>
            <a:r>
              <a:rPr lang="it-IT" sz="2400" b="1" dirty="0"/>
              <a:t> </a:t>
            </a:r>
            <a:r>
              <a:rPr lang="it-IT" sz="2400" b="1" dirty="0" smtClean="0"/>
              <a:t>70</a:t>
            </a:r>
            <a:r>
              <a:rPr lang="it-IT" sz="2400" b="1" dirty="0"/>
              <a:t>% GRB’s </a:t>
            </a:r>
            <a:r>
              <a:rPr lang="it-IT" sz="2400" b="1" dirty="0" err="1"/>
              <a:t>with</a:t>
            </a:r>
            <a:r>
              <a:rPr lang="it-IT" sz="2400" b="1" dirty="0"/>
              <a:t> no or </a:t>
            </a:r>
            <a:r>
              <a:rPr lang="it-IT" sz="2400" b="1" dirty="0" err="1"/>
              <a:t>very</a:t>
            </a:r>
            <a:r>
              <a:rPr lang="it-IT" sz="2400" b="1" dirty="0"/>
              <a:t> </a:t>
            </a:r>
            <a:r>
              <a:rPr lang="it-IT" sz="2400" b="1" dirty="0" err="1"/>
              <a:t>faint</a:t>
            </a:r>
            <a:r>
              <a:rPr lang="it-IT" sz="2400" b="1" dirty="0"/>
              <a:t> or </a:t>
            </a:r>
            <a:r>
              <a:rPr lang="it-IT" sz="2400" b="1" dirty="0" err="1"/>
              <a:t>gamma-ray</a:t>
            </a:r>
            <a:r>
              <a:rPr lang="it-IT" sz="2400" b="1" dirty="0"/>
              <a:t> </a:t>
            </a:r>
            <a:r>
              <a:rPr lang="it-IT" sz="2400" b="1" dirty="0" err="1"/>
              <a:t>emission</a:t>
            </a:r>
            <a:r>
              <a:rPr lang="it-IT" sz="2400" b="1" dirty="0"/>
              <a:t> </a:t>
            </a:r>
            <a:endParaRPr lang="en-GB" sz="2400" b="1" dirty="0"/>
          </a:p>
          <a:p>
            <a:pPr>
              <a:lnSpc>
                <a:spcPct val="90000"/>
              </a:lnSpc>
            </a:pPr>
            <a:r>
              <a:rPr lang="it-IT" sz="2400" b="1" dirty="0"/>
              <a:t> high </a:t>
            </a:r>
            <a:r>
              <a:rPr lang="it-IT" sz="2400" b="1" dirty="0" err="1"/>
              <a:t>redshift</a:t>
            </a:r>
            <a:r>
              <a:rPr lang="it-IT" sz="2400" b="1" dirty="0"/>
              <a:t> </a:t>
            </a:r>
            <a:r>
              <a:rPr lang="it-IT" sz="2400" b="1" dirty="0" err="1"/>
              <a:t>GRBs</a:t>
            </a:r>
            <a:r>
              <a:rPr lang="it-IT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it-IT" sz="2400" b="1" dirty="0"/>
              <a:t> </a:t>
            </a:r>
            <a:r>
              <a:rPr lang="it-IT" sz="2400" b="1" dirty="0" err="1"/>
              <a:t>off-axis</a:t>
            </a:r>
            <a:r>
              <a:rPr lang="it-IT" sz="2400" b="1" dirty="0"/>
              <a:t> </a:t>
            </a:r>
            <a:r>
              <a:rPr lang="it-IT" sz="2400" b="1" dirty="0" err="1"/>
              <a:t>events</a:t>
            </a:r>
            <a:endParaRPr lang="it-IT" sz="2400" b="1" dirty="0"/>
          </a:p>
          <a:p>
            <a:pPr>
              <a:lnSpc>
                <a:spcPct val="90000"/>
              </a:lnSpc>
            </a:pPr>
            <a:r>
              <a:rPr lang="it-IT" sz="2400" b="1" dirty="0" err="1"/>
              <a:t>Subenergetic</a:t>
            </a:r>
            <a:r>
              <a:rPr lang="it-IT" sz="2400" b="1" dirty="0"/>
              <a:t> </a:t>
            </a:r>
            <a:r>
              <a:rPr lang="it-IT" sz="2400" b="1" dirty="0" err="1"/>
              <a:t>events</a:t>
            </a:r>
            <a:r>
              <a:rPr lang="it-IT" sz="2400" b="1" dirty="0"/>
              <a:t>, more </a:t>
            </a:r>
            <a:r>
              <a:rPr lang="it-IT" sz="2400" b="1" dirty="0" err="1"/>
              <a:t>numerous</a:t>
            </a:r>
            <a:r>
              <a:rPr lang="it-IT" sz="2400" b="1" dirty="0"/>
              <a:t> </a:t>
            </a:r>
            <a:r>
              <a:rPr lang="it-IT" sz="2400" b="1" dirty="0" err="1"/>
              <a:t>than</a:t>
            </a:r>
            <a:r>
              <a:rPr lang="it-IT" sz="2400" b="1" dirty="0"/>
              <a:t> </a:t>
            </a:r>
            <a:r>
              <a:rPr lang="it-IT" sz="2400" b="1" dirty="0" err="1"/>
              <a:t>normal</a:t>
            </a:r>
            <a:r>
              <a:rPr lang="it-IT" sz="2400" b="1" dirty="0"/>
              <a:t> </a:t>
            </a:r>
            <a:r>
              <a:rPr lang="it-IT" sz="2400" b="1" dirty="0" err="1"/>
              <a:t>GRBs</a:t>
            </a:r>
            <a:r>
              <a:rPr lang="it-IT" sz="2400" b="1" dirty="0"/>
              <a:t> </a:t>
            </a:r>
          </a:p>
          <a:p>
            <a:pPr>
              <a:lnSpc>
                <a:spcPct val="90000"/>
              </a:lnSpc>
            </a:pPr>
            <a:endParaRPr lang="it-IT" sz="2400" b="1" dirty="0"/>
          </a:p>
        </p:txBody>
      </p:sp>
      <p:pic>
        <p:nvPicPr>
          <p:cNvPr id="436226" name="Picture 2" descr="scher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19200"/>
            <a:ext cx="2840038" cy="4114800"/>
          </a:xfrm>
          <a:prstGeom prst="rect">
            <a:avLst/>
          </a:prstGeom>
          <a:noFill/>
        </p:spPr>
      </p:pic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3940175" y="1219200"/>
          <a:ext cx="5205413" cy="4064000"/>
        </p:xfrm>
        <a:graphic>
          <a:graphicData uri="http://schemas.openxmlformats.org/presentationml/2006/ole">
            <p:oleObj spid="_x0000_s436229" name="Fotografia di Photo Editor " r:id="rId4" imgW="9380952" imgH="7323810" progId="">
              <p:embed/>
            </p:oleObj>
          </a:graphicData>
        </a:graphic>
      </p:graphicFrame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5181600" y="5410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Heise et al 2001</a:t>
            </a:r>
          </a:p>
        </p:txBody>
      </p:sp>
      <p:pic>
        <p:nvPicPr>
          <p:cNvPr id="436231" name="Picture 7"/>
          <p:cNvPicPr>
            <a:picLocks noChangeAspect="1" noChangeArrowheads="1"/>
          </p:cNvPicPr>
          <p:nvPr/>
        </p:nvPicPr>
        <p:blipFill>
          <a:blip r:embed="rId5" cstate="print"/>
          <a:srcRect l="3361" t="28503" b="8254"/>
          <a:stretch>
            <a:fillRect/>
          </a:stretch>
        </p:blipFill>
        <p:spPr bwMode="auto">
          <a:xfrm>
            <a:off x="1142976" y="4035275"/>
            <a:ext cx="3048002" cy="28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214282" y="571501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Piro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2009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2667000" y="228600"/>
            <a:ext cx="952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 b="1">
                <a:effectLst>
                  <a:outerShdw blurRad="38100" dist="38100" dir="2700000" algn="tl">
                    <a:srgbClr val="010199"/>
                  </a:outerShdw>
                </a:effectLst>
              </a:rPr>
              <a:t>Entering  SWIFT</a:t>
            </a:r>
            <a:endParaRPr lang="it-IT" sz="40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263174" name="112098main_SWIFTSAT_NASAWEBV_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56" y="928670"/>
            <a:ext cx="7129462" cy="486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1" fill="hold"/>
                                        <p:tgtEl>
                                          <p:spTgt spid="263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31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3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3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17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8858280" cy="1143000"/>
          </a:xfrm>
        </p:spPr>
        <p:txBody>
          <a:bodyPr/>
          <a:lstStyle/>
          <a:p>
            <a:r>
              <a:rPr lang="it-IT" dirty="0" err="1"/>
              <a:t>X-ray</a:t>
            </a:r>
            <a:r>
              <a:rPr lang="it-IT" dirty="0"/>
              <a:t> </a:t>
            </a:r>
            <a:r>
              <a:rPr lang="it-IT" dirty="0" err="1" smtClean="0"/>
              <a:t>Flares</a:t>
            </a:r>
            <a:r>
              <a:rPr lang="it-IT" dirty="0" smtClean="0"/>
              <a:t> /</a:t>
            </a:r>
            <a:r>
              <a:rPr lang="it-IT" dirty="0" err="1" smtClean="0"/>
              <a:t>canonical</a:t>
            </a:r>
            <a:r>
              <a:rPr lang="it-IT" dirty="0" smtClean="0"/>
              <a:t> light curve</a:t>
            </a:r>
            <a:endParaRPr lang="en-US" dirty="0"/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392909" cy="33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38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493838"/>
            <a:ext cx="511333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5076825" y="90805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SWIFT: Burrows et al (2005)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3902" name="Text Box 14"/>
          <p:cNvSpPr txBox="1">
            <a:spLocks noChangeArrowheads="1"/>
          </p:cNvSpPr>
          <p:nvPr/>
        </p:nvSpPr>
        <p:spPr bwMode="auto">
          <a:xfrm>
            <a:off x="395288" y="981075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BeppoSAX: Piro et al (2005)</a:t>
            </a: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500298" y="1995482"/>
            <a:ext cx="0" cy="71913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2071670" y="2786058"/>
            <a:ext cx="2232025" cy="1871662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611188" y="5013325"/>
            <a:ext cx="77771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Signature of long duration activity of the central engine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SWIFT: about 40% X-ray afterglows showing X-ray flares on time scales &gt;100 sec (Chincarini et al 2007)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285860"/>
            <a:ext cx="5372108" cy="384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357686" y="47148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Salvaterra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et</a:t>
            </a:r>
            <a:r>
              <a:rPr lang="it-IT" dirty="0" smtClean="0">
                <a:solidFill>
                  <a:schemeClr val="bg1"/>
                </a:solidFill>
              </a:rPr>
              <a:t> al. 2009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ionization_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5" y="857232"/>
            <a:ext cx="4356646" cy="5451493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38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Dark GRBs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1071546"/>
            <a:ext cx="4772028" cy="5357850"/>
          </a:xfrm>
        </p:spPr>
        <p:txBody>
          <a:bodyPr/>
          <a:lstStyle/>
          <a:p>
            <a:r>
              <a:rPr lang="it-IT" dirty="0" err="1">
                <a:effectLst/>
              </a:rPr>
              <a:t>BeppoSAX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showed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that</a:t>
            </a:r>
            <a:r>
              <a:rPr lang="it-IT" dirty="0">
                <a:effectLst/>
              </a:rPr>
              <a:t> &gt;90% GRB are </a:t>
            </a:r>
            <a:r>
              <a:rPr lang="it-IT" dirty="0" err="1">
                <a:effectLst/>
              </a:rPr>
              <a:t>followed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by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X-ray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afterglows</a:t>
            </a:r>
            <a:r>
              <a:rPr lang="it-IT" dirty="0">
                <a:effectLst/>
              </a:rPr>
              <a:t>. </a:t>
            </a:r>
            <a:r>
              <a:rPr lang="it-IT" dirty="0" err="1">
                <a:effectLst/>
              </a:rPr>
              <a:t>Confirmed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by</a:t>
            </a:r>
            <a:r>
              <a:rPr lang="it-IT" dirty="0">
                <a:effectLst/>
              </a:rPr>
              <a:t> SWIFT. </a:t>
            </a:r>
          </a:p>
          <a:p>
            <a:r>
              <a:rPr lang="it-IT" dirty="0" err="1">
                <a:effectLst/>
              </a:rPr>
              <a:t>However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only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about</a:t>
            </a:r>
            <a:r>
              <a:rPr lang="it-IT" dirty="0">
                <a:effectLst/>
              </a:rPr>
              <a:t> 40% </a:t>
            </a:r>
            <a:r>
              <a:rPr lang="it-IT" dirty="0" err="1">
                <a:effectLst/>
              </a:rPr>
              <a:t>have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optical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afterglows</a:t>
            </a:r>
            <a:r>
              <a:rPr lang="it-IT" dirty="0">
                <a:effectLst/>
              </a:rPr>
              <a:t>. </a:t>
            </a:r>
          </a:p>
          <a:p>
            <a:r>
              <a:rPr lang="it-IT" dirty="0" smtClean="0">
                <a:effectLst/>
              </a:rPr>
              <a:t>Some: High </a:t>
            </a:r>
            <a:r>
              <a:rPr lang="it-IT" dirty="0">
                <a:effectLst/>
              </a:rPr>
              <a:t>z (</a:t>
            </a:r>
            <a:r>
              <a:rPr lang="it-IT" dirty="0" err="1">
                <a:effectLst/>
              </a:rPr>
              <a:t>z</a:t>
            </a:r>
            <a:r>
              <a:rPr lang="it-IT" dirty="0">
                <a:effectLst/>
              </a:rPr>
              <a:t>&gt;5) </a:t>
            </a:r>
            <a:r>
              <a:rPr lang="it-IT" dirty="0" err="1">
                <a:effectLst/>
              </a:rPr>
              <a:t>events</a:t>
            </a:r>
            <a:r>
              <a:rPr lang="it-IT" dirty="0">
                <a:effectLst/>
              </a:rPr>
              <a:t> </a:t>
            </a:r>
            <a:endParaRPr lang="it-IT" dirty="0" smtClean="0">
              <a:effectLst/>
            </a:endParaRPr>
          </a:p>
          <a:p>
            <a:r>
              <a:rPr lang="en-US" b="1" dirty="0" smtClean="0"/>
              <a:t> </a:t>
            </a:r>
            <a:r>
              <a:rPr lang="en-US" b="1" dirty="0" err="1" smtClean="0"/>
              <a:t>Redshift</a:t>
            </a:r>
            <a:r>
              <a:rPr lang="en-US" b="1" dirty="0" smtClean="0"/>
              <a:t> only in  X-ray or IR</a:t>
            </a:r>
            <a:endParaRPr lang="it-IT" b="1" u="sng" dirty="0" smtClean="0"/>
          </a:p>
          <a:p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GRB 090423 z=8.3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71582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286512" y="5786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Tanvir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et</a:t>
            </a:r>
            <a:r>
              <a:rPr lang="it-IT" dirty="0" smtClean="0">
                <a:solidFill>
                  <a:schemeClr val="bg1"/>
                </a:solidFill>
              </a:rPr>
              <a:t> al 2009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8229600" cy="1139825"/>
          </a:xfrm>
        </p:spPr>
        <p:txBody>
          <a:bodyPr/>
          <a:lstStyle/>
          <a:p>
            <a:pPr algn="l"/>
            <a:r>
              <a:rPr lang="it-IT" dirty="0" smtClean="0"/>
              <a:t>Fermi: </a:t>
            </a:r>
            <a:r>
              <a:rPr lang="it-IT" dirty="0" err="1" smtClean="0"/>
              <a:t>Delayed</a:t>
            </a:r>
            <a:r>
              <a:rPr lang="it-IT" dirty="0" smtClean="0"/>
              <a:t> HE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457200" y="1600201"/>
            <a:ext cx="6972320" cy="90010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95750"/>
            <a:ext cx="39243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589540" cy="44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000100" y="1214422"/>
            <a:ext cx="107949" cy="4286280"/>
          </a:xfrm>
          <a:prstGeom prst="rect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13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1142984"/>
            <a:ext cx="4914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5286380" y="1142984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080825C, </a:t>
            </a:r>
            <a:r>
              <a:rPr lang="en-US" dirty="0" err="1" smtClean="0">
                <a:solidFill>
                  <a:schemeClr val="bg1"/>
                </a:solidFill>
              </a:rPr>
              <a:t>Abdo</a:t>
            </a:r>
            <a:r>
              <a:rPr lang="en-US" dirty="0" smtClean="0">
                <a:solidFill>
                  <a:schemeClr val="bg1"/>
                </a:solidFill>
              </a:rPr>
              <a:t> et al 2009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357290" y="5857892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080916C, </a:t>
            </a:r>
            <a:r>
              <a:rPr lang="en-US" dirty="0" err="1" smtClean="0"/>
              <a:t>Abdo</a:t>
            </a:r>
            <a:r>
              <a:rPr lang="en-US" dirty="0" smtClean="0"/>
              <a:t> et al 2009</a:t>
            </a:r>
            <a:endParaRPr lang="it-IT" dirty="0"/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58148" y="1"/>
            <a:ext cx="1285852" cy="126356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High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Fermi </a:t>
            </a:r>
            <a:endParaRPr lang="en-US" dirty="0"/>
          </a:p>
        </p:txBody>
      </p:sp>
      <p:sp>
        <p:nvSpPr>
          <p:cNvPr id="432144" name="Rectangle 16"/>
          <p:cNvSpPr>
            <a:spLocks noGrp="1" noChangeArrowheads="1"/>
          </p:cNvSpPr>
          <p:nvPr>
            <p:ph idx="1"/>
          </p:nvPr>
        </p:nvSpPr>
        <p:spPr>
          <a:xfrm>
            <a:off x="468313" y="785794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Delayed (time scales of 10s): consistent with external shock</a:t>
            </a:r>
          </a:p>
          <a:p>
            <a:r>
              <a:rPr lang="en-US" dirty="0" smtClean="0"/>
              <a:t>HE counterpart of X-ray flares (so far UL)</a:t>
            </a:r>
          </a:p>
          <a:p>
            <a:r>
              <a:rPr lang="en-US" dirty="0" smtClean="0"/>
              <a:t>Variety of HE: presence/absence of additional (IC?) component: Y</a:t>
            </a:r>
            <a:r>
              <a:rPr lang="en-US" dirty="0" smtClean="0">
                <a:ea typeface="ＭＳ Ｐゴシック" pitchFamily="31" charset="-128"/>
              </a:rPr>
              <a:t> ~</a:t>
            </a:r>
            <a:r>
              <a:rPr lang="en-US" dirty="0" smtClean="0"/>
              <a:t> </a:t>
            </a:r>
            <a:r>
              <a:rPr lang="el-G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ε</a:t>
            </a:r>
            <a:r>
              <a:rPr lang="it-IT" b="1" baseline="-25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l-G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ε</a:t>
            </a:r>
            <a:r>
              <a:rPr lang="it-IT" b="1" baseline="-25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ea typeface="ＭＳ Ｐゴシック" pitchFamily="31" charset="-128"/>
              </a:rPr>
              <a:t>Optical thickness argument  </a:t>
            </a:r>
            <a:r>
              <a:rPr lang="en-US" dirty="0" err="1" smtClean="0">
                <a:latin typeface="Symbol" pitchFamily="18" charset="2"/>
                <a:ea typeface="ＭＳ Ｐゴシック" pitchFamily="31" charset="-128"/>
              </a:rPr>
              <a:t>G</a:t>
            </a:r>
            <a:r>
              <a:rPr lang="en-US" baseline="-25000" dirty="0" err="1" smtClean="0">
                <a:ea typeface="ＭＳ Ｐゴシック" pitchFamily="31" charset="-128"/>
              </a:rPr>
              <a:t>min</a:t>
            </a:r>
            <a:r>
              <a:rPr lang="en-US" dirty="0" smtClean="0">
                <a:ea typeface="ＭＳ Ｐゴシック" pitchFamily="31" charset="-128"/>
              </a:rPr>
              <a:t> ~ 1000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 smtClean="0"/>
              <a:t>And short bursts..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0" y="1398588"/>
            <a:ext cx="27717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FFFF00"/>
              </a:buClr>
              <a:buFont typeface="Wingdings" pitchFamily="2" charset="2"/>
              <a:buNone/>
            </a:pPr>
            <a:r>
              <a:rPr lang="en-US" sz="2400" b="1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1) Electromagnetic window: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None/>
            </a:pPr>
            <a:r>
              <a:rPr lang="en-US" sz="2400" b="1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 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 Afterglow: properties of the environment (host galaxy, density,..)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§"/>
            </a:pPr>
            <a:endParaRPr lang="en-US" sz="2400" b="1">
              <a:effectLst>
                <a:outerShdw blurRad="38100" dist="38100" dir="2700000" algn="tl">
                  <a:srgbClr val="010199"/>
                </a:outerShdw>
              </a:effectLst>
              <a:cs typeface="Arial" charset="0"/>
            </a:endParaRP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SN features</a:t>
            </a:r>
          </a:p>
          <a:p>
            <a:pPr marL="800100" lvl="1" indent="-3429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Long: Yes (outliers?)</a:t>
            </a:r>
          </a:p>
          <a:p>
            <a:pPr marL="800100" lvl="1" indent="-3429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Short. NO</a:t>
            </a:r>
            <a:endParaRPr lang="en-US" sz="2400" b="1">
              <a:effectLst>
                <a:outerShdw blurRad="38100" dist="38100" dir="2700000" algn="tl">
                  <a:srgbClr val="010199"/>
                </a:outerShdw>
              </a:effectLst>
              <a:cs typeface="Arial" charset="0"/>
              <a:sym typeface="Symbol" pitchFamily="18" charset="2"/>
            </a:endParaRPr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6732588" y="2206625"/>
            <a:ext cx="24114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2) Gravitational waves by GRBs:</a:t>
            </a:r>
          </a:p>
          <a:p>
            <a:pPr marL="457200" indent="-457200"/>
            <a:endParaRPr lang="en-US" sz="2400" b="1" dirty="0">
              <a:effectLst>
                <a:outerShdw blurRad="38100" dist="38100" dir="2700000" algn="tl">
                  <a:srgbClr val="010199"/>
                </a:outerShdw>
              </a:effectLst>
              <a:cs typeface="Arial" charset="0"/>
            </a:endParaRPr>
          </a:p>
          <a:p>
            <a:pPr marL="457200" indent="-457200"/>
            <a:r>
              <a:rPr lang="en-US" sz="2400" b="1" dirty="0" err="1" smtClean="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Collapsar</a:t>
            </a:r>
            <a:r>
              <a:rPr lang="en-US" sz="2400" b="1" dirty="0" smtClean="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10199"/>
                </a:outerShdw>
              </a:effectLst>
              <a:cs typeface="Arial" charset="0"/>
            </a:endParaRPr>
          </a:p>
          <a:p>
            <a:pPr marL="457200" indent="-457200">
              <a:buFontTx/>
              <a:buAutoNum type="alphaLcParenR"/>
            </a:pPr>
            <a:r>
              <a:rPr lang="en-US" sz="2400" b="1" dirty="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in-spiral</a:t>
            </a:r>
          </a:p>
          <a:p>
            <a:pPr marL="457200" indent="-457200"/>
            <a:r>
              <a:rPr lang="en-US" sz="2400" b="1" dirty="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b) merger,</a:t>
            </a:r>
          </a:p>
          <a:p>
            <a:pPr marL="457200" indent="-457200"/>
            <a:r>
              <a:rPr lang="en-US" sz="2400" b="1" dirty="0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c) ring down 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900113" y="0"/>
            <a:ext cx="73802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effectLst>
                  <a:outerShdw blurRad="38100" dist="38100" dir="2700000" algn="tl">
                    <a:srgbClr val="010199"/>
                  </a:outerShdw>
                </a:effectLst>
                <a:cs typeface="Arial" charset="0"/>
              </a:rPr>
              <a:t>THE GRB PROGENITORS </a:t>
            </a:r>
          </a:p>
          <a:p>
            <a:pPr algn="ctr"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10199"/>
                </a:outerShdw>
              </a:effectLst>
              <a:cs typeface="Arial" charset="0"/>
            </a:endParaRPr>
          </a:p>
        </p:txBody>
      </p:sp>
      <p:pic>
        <p:nvPicPr>
          <p:cNvPr id="425989" name="Picture 5" descr="HETEBHsmall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989138"/>
            <a:ext cx="2987675" cy="2017712"/>
          </a:xfrm>
          <a:prstGeom prst="rect">
            <a:avLst/>
          </a:prstGeom>
          <a:noFill/>
        </p:spPr>
      </p:pic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3471863" y="1216025"/>
            <a:ext cx="2468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3348038" y="14843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  <a:cs typeface="Arial" charset="0"/>
              </a:rPr>
              <a:t>LONG=COLLAPSAR</a:t>
            </a:r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1187450" y="62071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The tell tale feature from GW</a:t>
            </a:r>
          </a:p>
        </p:txBody>
      </p:sp>
      <p:sp>
        <p:nvSpPr>
          <p:cNvPr id="12" name="Per 11"/>
          <p:cNvSpPr/>
          <p:nvPr/>
        </p:nvSpPr>
        <p:spPr bwMode="auto">
          <a:xfrm>
            <a:off x="6357950" y="4000504"/>
            <a:ext cx="2500330" cy="642942"/>
          </a:xfrm>
          <a:prstGeom prst="mathMultiply">
            <a:avLst/>
          </a:prstGeom>
          <a:solidFill>
            <a:srgbClr val="FF0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86116" y="4357694"/>
            <a:ext cx="264320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Long </a:t>
            </a:r>
            <a:r>
              <a:rPr lang="it-IT" sz="2400" dirty="0" err="1" smtClean="0"/>
              <a:t>duration</a:t>
            </a:r>
            <a:r>
              <a:rPr lang="it-IT" sz="2400" dirty="0" smtClean="0"/>
              <a:t> </a:t>
            </a:r>
            <a:r>
              <a:rPr lang="it-IT" sz="2400" dirty="0" err="1" smtClean="0"/>
              <a:t>central</a:t>
            </a:r>
            <a:r>
              <a:rPr lang="it-IT" sz="2400" dirty="0" smtClean="0"/>
              <a:t> </a:t>
            </a:r>
            <a:r>
              <a:rPr lang="it-IT" sz="2400" dirty="0" err="1" smtClean="0"/>
              <a:t>engine</a:t>
            </a:r>
            <a:endParaRPr lang="it-IT" sz="2400" dirty="0" smtClean="0"/>
          </a:p>
          <a:p>
            <a:r>
              <a:rPr lang="it-IT" sz="2400" dirty="0" err="1" smtClean="0"/>
              <a:t>Accretion</a:t>
            </a:r>
            <a:r>
              <a:rPr lang="it-IT" sz="2400" dirty="0" smtClean="0"/>
              <a:t> </a:t>
            </a:r>
            <a:r>
              <a:rPr lang="it-IT" sz="2400" dirty="0" err="1" smtClean="0"/>
              <a:t>tails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disk-BH</a:t>
            </a:r>
            <a:endParaRPr lang="it-IT" sz="2400" dirty="0" smtClean="0"/>
          </a:p>
          <a:p>
            <a:r>
              <a:rPr lang="it-IT" sz="2400" dirty="0" err="1" smtClean="0"/>
              <a:t>magnetar</a:t>
            </a:r>
            <a:endParaRPr lang="it-IT" sz="2400" dirty="0"/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5929322" y="4643446"/>
            <a:ext cx="857256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/>
      <p:bldP spid="4259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GRB: the breakthroughs of the last decade</a:t>
            </a:r>
          </a:p>
          <a:p>
            <a:r>
              <a:rPr lang="en-US" dirty="0"/>
              <a:t>Main theoretical and observational background</a:t>
            </a:r>
          </a:p>
          <a:p>
            <a:r>
              <a:rPr lang="en-US" dirty="0"/>
              <a:t>Clues to the progenitors </a:t>
            </a:r>
          </a:p>
          <a:p>
            <a:r>
              <a:rPr lang="en-US" dirty="0"/>
              <a:t>Cosmological </a:t>
            </a:r>
            <a:r>
              <a:rPr lang="en-US" dirty="0" smtClean="0"/>
              <a:t>Perspectives</a:t>
            </a:r>
          </a:p>
          <a:p>
            <a:r>
              <a:rPr lang="en-US" dirty="0" smtClean="0"/>
              <a:t>GW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Time delay GW-GRB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Collapsar case (e.g. Waxman and Meszaros 2003):</a:t>
            </a:r>
          </a:p>
          <a:p>
            <a:pPr lvl="1"/>
            <a:r>
              <a:rPr lang="it-IT"/>
              <a:t> the jet inside the star can be subrelativistic</a:t>
            </a:r>
          </a:p>
          <a:p>
            <a:pPr lvl="1"/>
            <a:r>
              <a:rPr lang="it-IT"/>
              <a:t>The jet stream needs to be maintained for several tens of seconds to overcome the pressure inside the star (cork effect)</a:t>
            </a:r>
          </a:p>
          <a:p>
            <a:r>
              <a:rPr lang="it-IT"/>
              <a:t>NS-NS mergers</a:t>
            </a:r>
          </a:p>
          <a:p>
            <a:pPr lvl="1"/>
            <a:r>
              <a:rPr lang="it-IT"/>
              <a:t>Much shorter </a:t>
            </a:r>
          </a:p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4" name="Rectangle 6"/>
          <p:cNvSpPr>
            <a:spLocks noGrp="1" noChangeArrowheads="1"/>
          </p:cNvSpPr>
          <p:nvPr>
            <p:ph type="title"/>
          </p:nvPr>
        </p:nvSpPr>
        <p:spPr>
          <a:xfrm>
            <a:off x="1295400" y="15861"/>
            <a:ext cx="7092950" cy="148431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Long GRBs </a:t>
            </a:r>
            <a:r>
              <a:rPr lang="en-US" sz="4000" b="1" dirty="0">
                <a:solidFill>
                  <a:schemeClr val="tx1"/>
                </a:solidFill>
              </a:rPr>
              <a:t>by VIRGO and LIGO</a:t>
            </a:r>
          </a:p>
        </p:txBody>
      </p:sp>
      <p:pic>
        <p:nvPicPr>
          <p:cNvPr id="427011" name="Picture 3" descr="collapsar_virgo_advL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617805"/>
            <a:ext cx="4103687" cy="2808287"/>
          </a:xfrm>
          <a:prstGeom prst="rect">
            <a:avLst/>
          </a:prstGeom>
          <a:noFill/>
          <a:ln w="444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3076560" y="2500306"/>
            <a:ext cx="3316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Collapsar</a:t>
            </a:r>
            <a:r>
              <a:rPr 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    m</a:t>
            </a:r>
            <a:r>
              <a:rPr lang="en-US" sz="1600" b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= m</a:t>
            </a:r>
            <a:r>
              <a:rPr lang="en-US" sz="1600" b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=1 M</a:t>
            </a:r>
            <a:r>
              <a:rPr lang="en-US" sz="1600" b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  <a:sym typeface="Wingdings 2" pitchFamily="18" charset="2"/>
              </a:rPr>
              <a:t></a:t>
            </a:r>
          </a:p>
          <a:p>
            <a:r>
              <a:rPr 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  <a:sym typeface="Wingdings 2" pitchFamily="18" charset="2"/>
              </a:rPr>
              <a:t>               </a:t>
            </a: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Arial" charset="0"/>
                <a:sym typeface="Wingdings 2" pitchFamily="18" charset="2"/>
              </a:rPr>
              <a:t>- - - - merger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27026" name="Text Box 18"/>
          <p:cNvSpPr txBox="1">
            <a:spLocks noChangeArrowheads="1"/>
          </p:cNvSpPr>
          <p:nvPr/>
        </p:nvSpPr>
        <p:spPr bwMode="auto">
          <a:xfrm>
            <a:off x="4392613" y="2709863"/>
            <a:ext cx="91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2300 </a:t>
            </a:r>
            <a:r>
              <a:rPr lang="en-US" sz="1400" dirty="0" err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Mpc</a:t>
            </a:r>
            <a:endParaRPr lang="en-US" sz="14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7033" name="Text Box 25"/>
          <p:cNvSpPr txBox="1">
            <a:spLocks noChangeArrowheads="1"/>
          </p:cNvSpPr>
          <p:nvPr/>
        </p:nvSpPr>
        <p:spPr bwMode="auto">
          <a:xfrm>
            <a:off x="5164122" y="3292469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Upgraded</a:t>
            </a:r>
            <a:r>
              <a:rPr lang="en-US" sz="1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Virgo</a:t>
            </a:r>
          </a:p>
        </p:txBody>
      </p:sp>
      <p:sp>
        <p:nvSpPr>
          <p:cNvPr id="427034" name="Text Box 26"/>
          <p:cNvSpPr txBox="1">
            <a:spLocks noChangeArrowheads="1"/>
          </p:cNvSpPr>
          <p:nvPr/>
        </p:nvSpPr>
        <p:spPr bwMode="auto">
          <a:xfrm>
            <a:off x="3797285" y="3221031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Virgo</a:t>
            </a:r>
          </a:p>
        </p:txBody>
      </p:sp>
      <p:sp>
        <p:nvSpPr>
          <p:cNvPr id="427035" name="Text Box 27"/>
          <p:cNvSpPr txBox="1">
            <a:spLocks noChangeArrowheads="1"/>
          </p:cNvSpPr>
          <p:nvPr/>
        </p:nvSpPr>
        <p:spPr bwMode="auto">
          <a:xfrm>
            <a:off x="4732322" y="4084631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110 Mpc</a:t>
            </a:r>
          </a:p>
        </p:txBody>
      </p:sp>
      <p:sp>
        <p:nvSpPr>
          <p:cNvPr id="427036" name="Text Box 28"/>
          <p:cNvSpPr txBox="1">
            <a:spLocks noChangeArrowheads="1"/>
          </p:cNvSpPr>
          <p:nvPr/>
        </p:nvSpPr>
        <p:spPr bwMode="auto">
          <a:xfrm>
            <a:off x="2716197" y="3581394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27 Mpc</a:t>
            </a:r>
          </a:p>
        </p:txBody>
      </p:sp>
      <p:sp>
        <p:nvSpPr>
          <p:cNvPr id="427037" name="Text Box 29"/>
          <p:cNvSpPr txBox="1">
            <a:spLocks noChangeArrowheads="1"/>
          </p:cNvSpPr>
          <p:nvPr/>
        </p:nvSpPr>
        <p:spPr bwMode="auto">
          <a:xfrm>
            <a:off x="3652822" y="3508369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23 Mpc</a:t>
            </a:r>
          </a:p>
        </p:txBody>
      </p:sp>
      <p:sp>
        <p:nvSpPr>
          <p:cNvPr id="427040" name="Line 32"/>
          <p:cNvSpPr>
            <a:spLocks noChangeShapeType="1"/>
          </p:cNvSpPr>
          <p:nvPr/>
        </p:nvSpPr>
        <p:spPr bwMode="auto">
          <a:xfrm>
            <a:off x="5689600" y="1125538"/>
            <a:ext cx="0" cy="2159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7042" name="Line 34"/>
          <p:cNvSpPr>
            <a:spLocks noChangeShapeType="1"/>
          </p:cNvSpPr>
          <p:nvPr/>
        </p:nvSpPr>
        <p:spPr bwMode="auto">
          <a:xfrm flipV="1">
            <a:off x="2789222" y="3868731"/>
            <a:ext cx="3671888" cy="0"/>
          </a:xfrm>
          <a:prstGeom prst="line">
            <a:avLst/>
          </a:prstGeom>
          <a:noFill/>
          <a:ln w="31750">
            <a:solidFill>
              <a:srgbClr val="FF006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7043" name="Text Box 35"/>
          <p:cNvSpPr txBox="1">
            <a:spLocks noChangeArrowheads="1"/>
          </p:cNvSpPr>
          <p:nvPr/>
        </p:nvSpPr>
        <p:spPr bwMode="auto">
          <a:xfrm>
            <a:off x="4660885" y="3868731"/>
            <a:ext cx="2005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2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GRB 980425  d=40 Mpc</a:t>
            </a:r>
          </a:p>
        </p:txBody>
      </p:sp>
      <p:sp>
        <p:nvSpPr>
          <p:cNvPr id="427048" name="Text Box 40"/>
          <p:cNvSpPr txBox="1">
            <a:spLocks noChangeArrowheads="1"/>
          </p:cNvSpPr>
          <p:nvPr/>
        </p:nvSpPr>
        <p:spPr bwMode="auto">
          <a:xfrm>
            <a:off x="2789222" y="4013194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FF0066"/>
                </a:solidFill>
                <a:latin typeface="Arial" charset="0"/>
                <a:cs typeface="Arial" charset="0"/>
              </a:rPr>
              <a:t>GRB020618 D=130Mpc</a:t>
            </a:r>
          </a:p>
        </p:txBody>
      </p:sp>
      <p:sp>
        <p:nvSpPr>
          <p:cNvPr id="22" name="Segnaposto contenuto 21"/>
          <p:cNvSpPr>
            <a:spLocks noGrp="1"/>
          </p:cNvSpPr>
          <p:nvPr>
            <p:ph sz="half" idx="1"/>
          </p:nvPr>
        </p:nvSpPr>
        <p:spPr>
          <a:xfrm>
            <a:off x="642910" y="5403895"/>
            <a:ext cx="5429288" cy="4525963"/>
          </a:xfrm>
        </p:spPr>
        <p:txBody>
          <a:bodyPr/>
          <a:lstStyle/>
          <a:p>
            <a:r>
              <a:rPr lang="it-IT" dirty="0" err="1" smtClean="0"/>
              <a:t>Based</a:t>
            </a:r>
            <a:r>
              <a:rPr lang="it-IT" dirty="0" smtClean="0"/>
              <a:t> on  </a:t>
            </a:r>
            <a:r>
              <a:rPr lang="it-IT" dirty="0" err="1" smtClean="0"/>
              <a:t>Kobayashi</a:t>
            </a:r>
            <a:r>
              <a:rPr lang="it-IT" dirty="0" smtClean="0"/>
              <a:t> and </a:t>
            </a:r>
            <a:r>
              <a:rPr lang="it-IT" dirty="0" err="1" smtClean="0"/>
              <a:t>Meszaros</a:t>
            </a:r>
            <a:r>
              <a:rPr lang="it-IT" dirty="0" smtClean="0"/>
              <a:t> 2003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Prospect for </a:t>
            </a:r>
            <a:r>
              <a:rPr lang="en-US" dirty="0">
                <a:solidFill>
                  <a:schemeClr val="tx1"/>
                </a:solidFill>
              </a:rPr>
              <a:t>GW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8134350" cy="4683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800" dirty="0"/>
          </a:p>
          <a:p>
            <a:pPr>
              <a:lnSpc>
                <a:spcPct val="80000"/>
              </a:lnSpc>
            </a:pPr>
            <a:r>
              <a:rPr lang="it-IT" sz="2800" dirty="0"/>
              <a:t>GW </a:t>
            </a:r>
            <a:r>
              <a:rPr lang="it-IT" sz="2800" dirty="0" err="1"/>
              <a:t>provide</a:t>
            </a:r>
            <a:r>
              <a:rPr lang="it-IT" sz="2800" dirty="0"/>
              <a:t> </a:t>
            </a:r>
            <a:r>
              <a:rPr lang="it-IT" sz="2800" dirty="0" err="1"/>
              <a:t>direct</a:t>
            </a:r>
            <a:r>
              <a:rPr lang="it-IT" sz="2800" dirty="0"/>
              <a:t> information on the </a:t>
            </a:r>
            <a:r>
              <a:rPr lang="it-IT" sz="2800" dirty="0" err="1"/>
              <a:t>central</a:t>
            </a:r>
            <a:r>
              <a:rPr lang="it-IT" sz="2800" dirty="0"/>
              <a:t> </a:t>
            </a:r>
            <a:r>
              <a:rPr lang="it-IT" sz="2800" dirty="0" err="1"/>
              <a:t>engine</a:t>
            </a:r>
            <a:endParaRPr lang="it-IT" sz="2800" dirty="0"/>
          </a:p>
          <a:p>
            <a:pPr>
              <a:lnSpc>
                <a:spcPct val="80000"/>
              </a:lnSpc>
            </a:pPr>
            <a:r>
              <a:rPr lang="it-IT" sz="2800" dirty="0" err="1"/>
              <a:t>Good</a:t>
            </a:r>
            <a:r>
              <a:rPr lang="it-IT" sz="2800" dirty="0"/>
              <a:t> </a:t>
            </a:r>
            <a:r>
              <a:rPr lang="it-IT" sz="2800" dirty="0" err="1"/>
              <a:t>prospect</a:t>
            </a:r>
            <a:r>
              <a:rPr lang="it-IT" sz="2800" dirty="0"/>
              <a:t> </a:t>
            </a:r>
            <a:r>
              <a:rPr lang="it-IT" sz="2800" dirty="0" err="1"/>
              <a:t>of</a:t>
            </a:r>
            <a:r>
              <a:rPr lang="it-IT" sz="2800" dirty="0"/>
              <a:t> </a:t>
            </a:r>
            <a:r>
              <a:rPr lang="it-IT" sz="2800" dirty="0" err="1"/>
              <a:t>detections</a:t>
            </a:r>
            <a:r>
              <a:rPr lang="it-IT" sz="2800" dirty="0"/>
              <a:t> </a:t>
            </a:r>
            <a:r>
              <a:rPr lang="it-IT" sz="2800" dirty="0" err="1"/>
              <a:t>from</a:t>
            </a:r>
            <a:r>
              <a:rPr lang="it-IT" sz="2800" dirty="0"/>
              <a:t> </a:t>
            </a:r>
            <a:r>
              <a:rPr lang="it-IT" sz="2800" dirty="0" err="1"/>
              <a:t>nearby</a:t>
            </a:r>
            <a:r>
              <a:rPr lang="it-IT" sz="2800" dirty="0"/>
              <a:t> GRB </a:t>
            </a:r>
            <a:r>
              <a:rPr lang="it-IT" sz="2800" dirty="0" err="1"/>
              <a:t>with</a:t>
            </a:r>
            <a:r>
              <a:rPr lang="it-IT" sz="2800" dirty="0"/>
              <a:t> </a:t>
            </a:r>
            <a:r>
              <a:rPr lang="it-IT" sz="2800" dirty="0" err="1"/>
              <a:t>advanced</a:t>
            </a:r>
            <a:r>
              <a:rPr lang="it-IT" sz="2800" dirty="0"/>
              <a:t> LIGO/VIRGO </a:t>
            </a:r>
            <a:r>
              <a:rPr lang="it-IT" sz="2800" dirty="0" err="1"/>
              <a:t>using</a:t>
            </a:r>
            <a:r>
              <a:rPr lang="it-IT" sz="2800" dirty="0"/>
              <a:t> EM trigger</a:t>
            </a:r>
          </a:p>
          <a:p>
            <a:pPr>
              <a:lnSpc>
                <a:spcPct val="80000"/>
              </a:lnSpc>
            </a:pPr>
            <a:r>
              <a:rPr lang="it-IT" sz="2800" dirty="0"/>
              <a:t>Rate </a:t>
            </a:r>
            <a:r>
              <a:rPr lang="it-IT" sz="2800" dirty="0" err="1"/>
              <a:t>should</a:t>
            </a:r>
            <a:r>
              <a:rPr lang="it-IT" sz="2800" dirty="0"/>
              <a:t> </a:t>
            </a:r>
            <a:r>
              <a:rPr lang="it-IT" sz="2800" dirty="0" err="1"/>
              <a:t>be</a:t>
            </a:r>
            <a:r>
              <a:rPr lang="it-IT" sz="2800" dirty="0"/>
              <a:t> </a:t>
            </a:r>
            <a:r>
              <a:rPr lang="it-IT" sz="2800" dirty="0" smtClean="0"/>
              <a:t>10-100 </a:t>
            </a:r>
            <a:r>
              <a:rPr lang="it-IT" sz="2800" dirty="0" err="1"/>
              <a:t>times</a:t>
            </a:r>
            <a:r>
              <a:rPr lang="it-IT" sz="2800" dirty="0"/>
              <a:t> </a:t>
            </a:r>
            <a:r>
              <a:rPr lang="it-IT" sz="2800" dirty="0" err="1"/>
              <a:t>larger</a:t>
            </a:r>
            <a:r>
              <a:rPr lang="it-IT" sz="2800" dirty="0"/>
              <a:t> </a:t>
            </a:r>
            <a:r>
              <a:rPr lang="it-IT" sz="2800" dirty="0" err="1"/>
              <a:t>than</a:t>
            </a:r>
            <a:r>
              <a:rPr lang="it-IT" sz="2800" dirty="0"/>
              <a:t> EM </a:t>
            </a:r>
            <a:r>
              <a:rPr lang="it-IT" sz="2800" dirty="0" err="1"/>
              <a:t>burst</a:t>
            </a:r>
            <a:r>
              <a:rPr lang="it-IT" sz="2800" dirty="0"/>
              <a:t>, due </a:t>
            </a:r>
            <a:r>
              <a:rPr lang="it-IT" sz="2800" dirty="0" err="1"/>
              <a:t>to</a:t>
            </a:r>
            <a:r>
              <a:rPr lang="it-IT" sz="2800" dirty="0"/>
              <a:t> </a:t>
            </a:r>
            <a:r>
              <a:rPr lang="it-IT" sz="2800" dirty="0" err="1"/>
              <a:t>collimation</a:t>
            </a:r>
            <a:r>
              <a:rPr lang="it-IT" sz="2800" dirty="0"/>
              <a:t> (EM </a:t>
            </a:r>
            <a:r>
              <a:rPr lang="it-IT" sz="2800" dirty="0" err="1"/>
              <a:t>counterpart</a:t>
            </a:r>
            <a:r>
              <a:rPr lang="it-IT" sz="2800" dirty="0"/>
              <a:t>: XRF and </a:t>
            </a:r>
            <a:r>
              <a:rPr lang="it-IT" sz="2800" dirty="0" err="1"/>
              <a:t>Orphan</a:t>
            </a:r>
            <a:r>
              <a:rPr lang="it-IT" sz="2800" dirty="0"/>
              <a:t> </a:t>
            </a:r>
            <a:r>
              <a:rPr lang="it-IT" sz="2800" dirty="0" err="1"/>
              <a:t>afterglows</a:t>
            </a:r>
            <a:r>
              <a:rPr lang="it-IT" sz="2800" dirty="0"/>
              <a:t>)</a:t>
            </a:r>
          </a:p>
          <a:p>
            <a:pPr>
              <a:lnSpc>
                <a:spcPct val="80000"/>
              </a:lnSpc>
            </a:pPr>
            <a:r>
              <a:rPr lang="it-IT" sz="2800" dirty="0" err="1" smtClean="0"/>
              <a:t>Hopefully</a:t>
            </a:r>
            <a:r>
              <a:rPr lang="it-IT" sz="2800" dirty="0" smtClean="0"/>
              <a:t> </a:t>
            </a:r>
            <a:r>
              <a:rPr lang="it-IT" sz="2800" dirty="0"/>
              <a:t>future GW </a:t>
            </a:r>
            <a:r>
              <a:rPr lang="it-IT" sz="2800" dirty="0" err="1"/>
              <a:t>could</a:t>
            </a:r>
            <a:r>
              <a:rPr lang="it-IT" sz="2800" dirty="0"/>
              <a:t> </a:t>
            </a:r>
            <a:r>
              <a:rPr lang="it-IT" sz="2800" dirty="0" err="1"/>
              <a:t>provide</a:t>
            </a:r>
            <a:r>
              <a:rPr lang="it-IT" sz="2800" dirty="0"/>
              <a:t> the trigger and </a:t>
            </a:r>
            <a:r>
              <a:rPr lang="it-IT" sz="2800" dirty="0" err="1"/>
              <a:t>coarse</a:t>
            </a:r>
            <a:r>
              <a:rPr lang="it-IT" sz="2800" dirty="0"/>
              <a:t> (1 </a:t>
            </a:r>
            <a:r>
              <a:rPr lang="it-IT" sz="2800" dirty="0" err="1"/>
              <a:t>deg</a:t>
            </a:r>
            <a:r>
              <a:rPr lang="it-IT" sz="2800" dirty="0"/>
              <a:t> position) </a:t>
            </a:r>
            <a:r>
              <a:rPr lang="it-IT" sz="2800" dirty="0" err="1"/>
              <a:t>to</a:t>
            </a:r>
            <a:r>
              <a:rPr lang="it-IT" sz="2800" dirty="0"/>
              <a:t> </a:t>
            </a:r>
            <a:r>
              <a:rPr lang="it-IT" sz="2800" dirty="0" err="1"/>
              <a:t>carry</a:t>
            </a:r>
            <a:r>
              <a:rPr lang="it-IT" sz="2800" dirty="0"/>
              <a:t> out fast </a:t>
            </a:r>
            <a:r>
              <a:rPr lang="it-IT" sz="2800" dirty="0" err="1"/>
              <a:t>follow</a:t>
            </a:r>
            <a:r>
              <a:rPr lang="it-IT" sz="2800" dirty="0"/>
              <a:t> up </a:t>
            </a:r>
            <a:r>
              <a:rPr lang="it-IT" sz="2800" dirty="0" err="1"/>
              <a:t>observations</a:t>
            </a:r>
            <a:r>
              <a:rPr lang="it-IT" sz="2800" dirty="0"/>
              <a:t> in </a:t>
            </a:r>
            <a:r>
              <a:rPr lang="it-IT" sz="2800" dirty="0" err="1"/>
              <a:t>X-rays</a:t>
            </a:r>
            <a:r>
              <a:rPr lang="it-IT" sz="2800" dirty="0"/>
              <a:t> </a:t>
            </a:r>
            <a:r>
              <a:rPr lang="it-IT" sz="2800" dirty="0" err="1"/>
              <a:t>with</a:t>
            </a:r>
            <a:r>
              <a:rPr lang="it-IT" sz="2800" dirty="0"/>
              <a:t> </a:t>
            </a:r>
            <a:r>
              <a:rPr lang="it-IT" sz="2800" dirty="0" smtClean="0"/>
              <a:t>SWIFT or future </a:t>
            </a:r>
            <a:r>
              <a:rPr lang="it-IT" sz="2800" dirty="0" err="1" smtClean="0"/>
              <a:t>mission</a:t>
            </a:r>
            <a:r>
              <a:rPr lang="it-IT" sz="2800" dirty="0" smtClean="0"/>
              <a:t> </a:t>
            </a:r>
            <a:r>
              <a:rPr lang="it-IT" sz="2800" dirty="0" err="1"/>
              <a:t>like</a:t>
            </a:r>
            <a:r>
              <a:rPr lang="it-IT" sz="2800" dirty="0"/>
              <a:t> </a:t>
            </a:r>
            <a:r>
              <a:rPr lang="it-IT" sz="2800" dirty="0" err="1" smtClean="0"/>
              <a:t>Xenia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/>
              <a:t>detect</a:t>
            </a:r>
            <a:r>
              <a:rPr lang="it-IT" sz="2800" dirty="0"/>
              <a:t> the </a:t>
            </a:r>
            <a:r>
              <a:rPr lang="it-IT" sz="2800" dirty="0" err="1"/>
              <a:t>orphan</a:t>
            </a:r>
            <a:r>
              <a:rPr lang="it-IT" sz="2800" dirty="0"/>
              <a:t> </a:t>
            </a:r>
            <a:r>
              <a:rPr lang="it-IT" sz="2800" dirty="0" err="1"/>
              <a:t>afterglows</a:t>
            </a:r>
            <a:r>
              <a:rPr lang="it-IT" sz="2800" dirty="0"/>
              <a:t> </a:t>
            </a:r>
            <a:r>
              <a:rPr lang="it-IT" sz="2800" dirty="0" err="1"/>
              <a:t>of</a:t>
            </a:r>
            <a:r>
              <a:rPr lang="it-IT" sz="2800" dirty="0"/>
              <a:t>  GRB </a:t>
            </a:r>
            <a:r>
              <a:rPr lang="it-IT" sz="2800" dirty="0" err="1"/>
              <a:t>jets</a:t>
            </a:r>
            <a:r>
              <a:rPr lang="it-IT" sz="2800" dirty="0"/>
              <a:t> </a:t>
            </a:r>
            <a:r>
              <a:rPr lang="it-IT" sz="2800" dirty="0" err="1"/>
              <a:t>pointing</a:t>
            </a:r>
            <a:r>
              <a:rPr lang="it-IT" sz="2800" dirty="0"/>
              <a:t> </a:t>
            </a:r>
            <a:r>
              <a:rPr lang="it-IT" sz="2800" dirty="0" err="1"/>
              <a:t>away</a:t>
            </a:r>
            <a:r>
              <a:rPr lang="it-IT" sz="2800" dirty="0"/>
              <a:t> </a:t>
            </a:r>
            <a:r>
              <a:rPr lang="it-IT" sz="2800" dirty="0" err="1"/>
              <a:t>from</a:t>
            </a:r>
            <a:r>
              <a:rPr lang="it-IT" sz="2800" dirty="0"/>
              <a:t> </a:t>
            </a:r>
            <a:r>
              <a:rPr lang="it-IT" sz="2800" dirty="0" err="1"/>
              <a:t>earth</a:t>
            </a:r>
            <a:r>
              <a:rPr lang="it-IT" sz="2800" dirty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39825"/>
          </a:xfrm>
        </p:spPr>
        <p:txBody>
          <a:bodyPr/>
          <a:lstStyle/>
          <a:p>
            <a:r>
              <a:rPr lang="it-IT" sz="9600" dirty="0" smtClean="0"/>
              <a:t>End</a:t>
            </a:r>
            <a:endParaRPr lang="it-IT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 err="1" smtClean="0">
                <a:solidFill>
                  <a:schemeClr val="tx1"/>
                </a:solidFill>
              </a:rPr>
              <a:t>BeppoSAX</a:t>
            </a:r>
            <a:r>
              <a:rPr lang="en-US" b="1" dirty="0" smtClean="0">
                <a:solidFill>
                  <a:schemeClr val="tx1"/>
                </a:solidFill>
              </a:rPr>
              <a:t> era: afterglows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2" name="Picture 4" descr="gb970228_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3962400" cy="2382838"/>
          </a:xfrm>
          <a:prstGeom prst="rect">
            <a:avLst/>
          </a:prstGeom>
          <a:noFill/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4495800" y="4495800"/>
            <a:ext cx="3276600" cy="962025"/>
          </a:xfrm>
          <a:custGeom>
            <a:avLst/>
            <a:gdLst>
              <a:gd name="G0" fmla="+- 13803 0 0"/>
              <a:gd name="G1" fmla="+- 18544 0 0"/>
              <a:gd name="G2" fmla="+- 12832 0 0"/>
              <a:gd name="G3" fmla="*/ 13803 1 2"/>
              <a:gd name="G4" fmla="+- G3 10800 0"/>
              <a:gd name="G5" fmla="+- 21600 13803 18544"/>
              <a:gd name="G6" fmla="+- 18544 12832 0"/>
              <a:gd name="G7" fmla="*/ G6 1 2"/>
              <a:gd name="G8" fmla="*/ 1854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44 1 2"/>
              <a:gd name="G15" fmla="+- G5 0 G4"/>
              <a:gd name="G16" fmla="+- G0 0 G4"/>
              <a:gd name="G17" fmla="*/ G2 G15 G16"/>
              <a:gd name="T0" fmla="*/ 17702 w 21600"/>
              <a:gd name="T1" fmla="*/ 0 h 21600"/>
              <a:gd name="T2" fmla="*/ 13803 w 21600"/>
              <a:gd name="T3" fmla="*/ 12832 h 21600"/>
              <a:gd name="T4" fmla="*/ 0 w 21600"/>
              <a:gd name="T5" fmla="*/ 20619 h 21600"/>
              <a:gd name="T6" fmla="*/ 9272 w 21600"/>
              <a:gd name="T7" fmla="*/ 21600 h 21600"/>
              <a:gd name="T8" fmla="*/ 18544 w 21600"/>
              <a:gd name="T9" fmla="*/ 18273 h 21600"/>
              <a:gd name="T10" fmla="*/ 21600 w 21600"/>
              <a:gd name="T11" fmla="*/ 1283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02" y="0"/>
                </a:moveTo>
                <a:lnTo>
                  <a:pt x="13803" y="12832"/>
                </a:lnTo>
                <a:lnTo>
                  <a:pt x="16859" y="12832"/>
                </a:lnTo>
                <a:lnTo>
                  <a:pt x="16859" y="19637"/>
                </a:lnTo>
                <a:lnTo>
                  <a:pt x="0" y="19637"/>
                </a:lnTo>
                <a:lnTo>
                  <a:pt x="0" y="21600"/>
                </a:lnTo>
                <a:lnTo>
                  <a:pt x="18544" y="21600"/>
                </a:lnTo>
                <a:lnTo>
                  <a:pt x="18544" y="12832"/>
                </a:lnTo>
                <a:lnTo>
                  <a:pt x="21600" y="128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27088" y="3357563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Tx/>
              <a:buChar char="•"/>
            </a:pPr>
            <a:r>
              <a:rPr lang="en-US" sz="2400">
                <a:latin typeface="Times New Roman" pitchFamily="18" charset="0"/>
              </a:rPr>
              <a:t>A second pointing 3 days after the GRB: fading X-ray counterpart </a:t>
            </a:r>
            <a:r>
              <a:rPr lang="en-US" sz="1200">
                <a:latin typeface="Times New Roman" pitchFamily="18" charset="0"/>
              </a:rPr>
              <a:t>(Costa et al 1997)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5157788"/>
            <a:ext cx="3962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Optical fading source </a:t>
            </a:r>
            <a:r>
              <a:rPr lang="en-US" sz="1200">
                <a:latin typeface="Times New Roman" pitchFamily="18" charset="0"/>
              </a:rPr>
              <a:t>(van Paradijs et al 1997)</a:t>
            </a:r>
          </a:p>
        </p:txBody>
      </p:sp>
      <p:pic>
        <p:nvPicPr>
          <p:cNvPr id="12297" name="Picture 9" descr="gb970228_o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962400"/>
            <a:ext cx="4114800" cy="2073275"/>
          </a:xfrm>
          <a:prstGeom prst="rect">
            <a:avLst/>
          </a:prstGeom>
          <a:noFill/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85800" y="1989138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</a:rPr>
              <a:t>GRB970228: Fast </a:t>
            </a:r>
            <a:r>
              <a:rPr lang="en-US" sz="2400" dirty="0">
                <a:latin typeface="Times New Roman" pitchFamily="18" charset="0"/>
              </a:rPr>
              <a:t>follow up with NFI in 8 hrs: a bright unknown X-ray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6781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The fireball model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80578" name="Picture 2" descr="estremo2_ruot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-76200"/>
            <a:ext cx="2286000" cy="2286000"/>
          </a:xfrm>
          <a:prstGeom prst="rect">
            <a:avLst/>
          </a:prstGeom>
          <a:noFill/>
        </p:spPr>
      </p:pic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4495800" y="584200"/>
          <a:ext cx="3294063" cy="2921000"/>
        </p:xfrm>
        <a:graphic>
          <a:graphicData uri="http://schemas.openxmlformats.org/presentationml/2006/ole">
            <p:oleObj spid="_x0000_s280579" name="Immagine bitmap" r:id="rId5" imgW="2819794" imgH="2448267" progId="PBrush">
              <p:embed/>
            </p:oleObj>
          </a:graphicData>
        </a:graphic>
      </p:graphicFrame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609600" y="4565650"/>
          <a:ext cx="1447800" cy="1412875"/>
        </p:xfrm>
        <a:graphic>
          <a:graphicData uri="http://schemas.openxmlformats.org/presentationml/2006/ole">
            <p:oleObj spid="_x0000_s280581" name="Fotografia di Photo Editor " r:id="rId6" imgW="5380952" imgH="5249008" progId="">
              <p:embed/>
            </p:oleObj>
          </a:graphicData>
        </a:graphic>
      </p:graphicFrame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10</a:t>
            </a:r>
            <a:r>
              <a:rPr lang="it-IT" baseline="300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6</a:t>
            </a:r>
            <a:r>
              <a:rPr lang="it-IT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cm</a:t>
            </a:r>
            <a:endParaRPr lang="en-US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80583" name="Group 7"/>
          <p:cNvGrpSpPr>
            <a:grpSpLocks/>
          </p:cNvGrpSpPr>
          <p:nvPr/>
        </p:nvGrpSpPr>
        <p:grpSpPr bwMode="auto">
          <a:xfrm>
            <a:off x="457200" y="2819400"/>
            <a:ext cx="2833688" cy="2209800"/>
            <a:chOff x="288" y="1776"/>
            <a:chExt cx="1785" cy="1392"/>
          </a:xfrm>
        </p:grpSpPr>
        <p:grpSp>
          <p:nvGrpSpPr>
            <p:cNvPr id="280584" name="Group 8"/>
            <p:cNvGrpSpPr>
              <a:grpSpLocks/>
            </p:cNvGrpSpPr>
            <p:nvPr/>
          </p:nvGrpSpPr>
          <p:grpSpPr bwMode="auto">
            <a:xfrm>
              <a:off x="912" y="1776"/>
              <a:ext cx="1161" cy="1392"/>
              <a:chOff x="2583" y="1968"/>
              <a:chExt cx="1161" cy="1392"/>
            </a:xfrm>
          </p:grpSpPr>
          <p:sp>
            <p:nvSpPr>
              <p:cNvPr id="280585" name="Arc 9"/>
              <p:cNvSpPr>
                <a:spLocks/>
              </p:cNvSpPr>
              <p:nvPr/>
            </p:nvSpPr>
            <p:spPr bwMode="auto">
              <a:xfrm>
                <a:off x="2688" y="2784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0586" name="Arc 10"/>
              <p:cNvSpPr>
                <a:spLocks/>
              </p:cNvSpPr>
              <p:nvPr/>
            </p:nvSpPr>
            <p:spPr bwMode="auto">
              <a:xfrm>
                <a:off x="2832" y="2688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0587" name="Arc 11"/>
              <p:cNvSpPr>
                <a:spLocks/>
              </p:cNvSpPr>
              <p:nvPr/>
            </p:nvSpPr>
            <p:spPr bwMode="auto">
              <a:xfrm>
                <a:off x="3024" y="2352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0588" name="Arc 12"/>
              <p:cNvSpPr>
                <a:spLocks/>
              </p:cNvSpPr>
              <p:nvPr/>
            </p:nvSpPr>
            <p:spPr bwMode="auto">
              <a:xfrm>
                <a:off x="3168" y="2256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0589" name="Text Box 13"/>
              <p:cNvSpPr txBox="1">
                <a:spLocks noChangeArrowheads="1"/>
              </p:cNvSpPr>
              <p:nvPr/>
            </p:nvSpPr>
            <p:spPr bwMode="auto">
              <a:xfrm>
                <a:off x="2583" y="2422"/>
                <a:ext cx="2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400">
                    <a:solidFill>
                      <a:srgbClr val="FFFF00"/>
                    </a:solidFill>
                    <a:latin typeface="Symbol" pitchFamily="18" charset="2"/>
                    <a:cs typeface="Arial" charset="0"/>
                  </a:rPr>
                  <a:t>G</a:t>
                </a:r>
                <a:r>
                  <a:rPr lang="en-GB" sz="2400" baseline="-25000">
                    <a:solidFill>
                      <a:srgbClr val="FFFF00"/>
                    </a:solidFill>
                    <a:latin typeface="Symbol" pitchFamily="18" charset="2"/>
                    <a:cs typeface="Arial" charset="0"/>
                  </a:rPr>
                  <a:t>1</a:t>
                </a:r>
                <a:endParaRPr lang="en-GB" sz="2400">
                  <a:solidFill>
                    <a:srgbClr val="FFFF00"/>
                  </a:solidFill>
                  <a:latin typeface="Symbol" pitchFamily="18" charset="2"/>
                  <a:cs typeface="Arial" charset="0"/>
                </a:endParaRPr>
              </a:p>
            </p:txBody>
          </p:sp>
          <p:sp>
            <p:nvSpPr>
              <p:cNvPr id="280590" name="Text Box 14"/>
              <p:cNvSpPr txBox="1">
                <a:spLocks noChangeArrowheads="1"/>
              </p:cNvSpPr>
              <p:nvPr/>
            </p:nvSpPr>
            <p:spPr bwMode="auto">
              <a:xfrm>
                <a:off x="2928" y="1968"/>
                <a:ext cx="2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400">
                    <a:solidFill>
                      <a:srgbClr val="FFFF00"/>
                    </a:solidFill>
                    <a:latin typeface="Symbol" pitchFamily="18" charset="2"/>
                    <a:cs typeface="Arial" charset="0"/>
                  </a:rPr>
                  <a:t>G</a:t>
                </a:r>
                <a:r>
                  <a:rPr lang="en-GB" sz="2400" baseline="-25000">
                    <a:solidFill>
                      <a:srgbClr val="FFFF00"/>
                    </a:solidFill>
                    <a:latin typeface="Symbol" pitchFamily="18" charset="2"/>
                    <a:cs typeface="Arial" charset="0"/>
                  </a:rPr>
                  <a:t>2</a:t>
                </a:r>
                <a:endParaRPr lang="en-GB" sz="2400">
                  <a:solidFill>
                    <a:srgbClr val="FFFF00"/>
                  </a:solidFill>
                  <a:latin typeface="Symbol" pitchFamily="18" charset="2"/>
                  <a:cs typeface="Arial" charset="0"/>
                </a:endParaRPr>
              </a:p>
            </p:txBody>
          </p:sp>
        </p:grpSp>
        <p:sp>
          <p:nvSpPr>
            <p:cNvPr id="280591" name="Text Box 15"/>
            <p:cNvSpPr txBox="1">
              <a:spLocks noChangeArrowheads="1"/>
            </p:cNvSpPr>
            <p:nvPr/>
          </p:nvSpPr>
          <p:spPr bwMode="auto">
            <a:xfrm>
              <a:off x="288" y="254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t</a:t>
              </a:r>
              <a:r>
                <a:rPr lang="en-GB" sz="2400" baseline="-25000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-1</a:t>
              </a:r>
              <a:endParaRPr lang="en-GB" sz="2400">
                <a:solidFill>
                  <a:srgbClr val="FFFF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2743200" y="838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10</a:t>
            </a:r>
            <a:r>
              <a:rPr lang="it-IT" baseline="300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16</a:t>
            </a:r>
            <a:r>
              <a:rPr lang="it-IT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cm</a:t>
            </a:r>
            <a:endParaRPr lang="en-US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1600200" y="1447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10</a:t>
            </a:r>
            <a:r>
              <a:rPr lang="it-IT" baseline="300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13</a:t>
            </a:r>
            <a:r>
              <a:rPr lang="it-IT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cm</a:t>
            </a:r>
            <a:endParaRPr lang="en-US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80594" name="Line 18"/>
          <p:cNvSpPr>
            <a:spLocks noChangeShapeType="1"/>
          </p:cNvSpPr>
          <p:nvPr/>
        </p:nvSpPr>
        <p:spPr bwMode="auto">
          <a:xfrm>
            <a:off x="457200" y="1905000"/>
            <a:ext cx="32004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0595" name="Line 19"/>
          <p:cNvSpPr>
            <a:spLocks noChangeShapeType="1"/>
          </p:cNvSpPr>
          <p:nvPr/>
        </p:nvSpPr>
        <p:spPr bwMode="auto">
          <a:xfrm flipV="1">
            <a:off x="457200" y="1295400"/>
            <a:ext cx="5562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280596" name="Picture 20" descr="wfc_nfi_970228_l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657600"/>
            <a:ext cx="5943600" cy="3429000"/>
          </a:xfrm>
          <a:prstGeom prst="rect">
            <a:avLst/>
          </a:prstGeom>
          <a:noFill/>
        </p:spPr>
      </p:pic>
      <p:sp>
        <p:nvSpPr>
          <p:cNvPr id="280597" name="Line 21"/>
          <p:cNvSpPr>
            <a:spLocks noChangeShapeType="1"/>
          </p:cNvSpPr>
          <p:nvPr/>
        </p:nvSpPr>
        <p:spPr bwMode="auto">
          <a:xfrm>
            <a:off x="457200" y="2514600"/>
            <a:ext cx="762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280598" name="Group 22"/>
          <p:cNvGrpSpPr>
            <a:grpSpLocks/>
          </p:cNvGrpSpPr>
          <p:nvPr/>
        </p:nvGrpSpPr>
        <p:grpSpPr bwMode="auto">
          <a:xfrm>
            <a:off x="1524000" y="1292225"/>
            <a:ext cx="7391400" cy="5032375"/>
            <a:chOff x="960" y="814"/>
            <a:chExt cx="4656" cy="3170"/>
          </a:xfrm>
        </p:grpSpPr>
        <p:sp>
          <p:nvSpPr>
            <p:cNvPr id="280599" name="Text Box 23"/>
            <p:cNvSpPr txBox="1">
              <a:spLocks noChangeArrowheads="1"/>
            </p:cNvSpPr>
            <p:nvPr/>
          </p:nvSpPr>
          <p:spPr bwMode="auto">
            <a:xfrm>
              <a:off x="960" y="2496"/>
              <a:ext cx="3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t</a:t>
              </a:r>
              <a:r>
                <a:rPr lang="en-GB" sz="2400" baseline="-25000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aft</a:t>
              </a:r>
              <a:endParaRPr lang="en-GB" sz="2400">
                <a:solidFill>
                  <a:srgbClr val="FFFF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80600" name="Group 24"/>
            <p:cNvGrpSpPr>
              <a:grpSpLocks/>
            </p:cNvGrpSpPr>
            <p:nvPr/>
          </p:nvGrpSpPr>
          <p:grpSpPr bwMode="auto">
            <a:xfrm>
              <a:off x="3168" y="814"/>
              <a:ext cx="2448" cy="3170"/>
              <a:chOff x="3168" y="814"/>
              <a:chExt cx="2448" cy="3170"/>
            </a:xfrm>
          </p:grpSpPr>
          <p:grpSp>
            <p:nvGrpSpPr>
              <p:cNvPr id="280601" name="Group 25"/>
              <p:cNvGrpSpPr>
                <a:grpSpLocks/>
              </p:cNvGrpSpPr>
              <p:nvPr/>
            </p:nvGrpSpPr>
            <p:grpSpPr bwMode="auto">
              <a:xfrm>
                <a:off x="3168" y="814"/>
                <a:ext cx="1819" cy="1448"/>
                <a:chOff x="3168" y="814"/>
                <a:chExt cx="1819" cy="1448"/>
              </a:xfrm>
            </p:grpSpPr>
            <p:sp>
              <p:nvSpPr>
                <p:cNvPr id="28060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360" y="1968"/>
                  <a:ext cx="1627" cy="294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2400">
                      <a:solidFill>
                        <a:srgbClr val="FFFF00"/>
                      </a:solidFill>
                      <a:latin typeface="Times New Roman" pitchFamily="18" charset="0"/>
                      <a:cs typeface="Arial" charset="0"/>
                    </a:rPr>
                    <a:t>X-ray afterglow</a:t>
                  </a:r>
                </a:p>
              </p:txBody>
            </p:sp>
            <p:cxnSp>
              <p:nvCxnSpPr>
                <p:cNvPr id="280603" name="AutoShape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37" y="814"/>
                  <a:ext cx="336" cy="28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280604" name="AutoShape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85" y="910"/>
                  <a:ext cx="336" cy="288"/>
                </a:xfrm>
                <a:prstGeom prst="curvedConnector3">
                  <a:avLst>
                    <a:gd name="adj1" fmla="val 49699"/>
                  </a:avLst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280605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33" y="958"/>
                  <a:ext cx="336" cy="288"/>
                </a:xfrm>
                <a:prstGeom prst="curvedConnector3">
                  <a:avLst>
                    <a:gd name="adj1" fmla="val 49699"/>
                  </a:avLst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280606" name="Arc 30"/>
                <p:cNvSpPr>
                  <a:spLocks/>
                </p:cNvSpPr>
                <p:nvPr/>
              </p:nvSpPr>
              <p:spPr bwMode="auto">
                <a:xfrm>
                  <a:off x="3264" y="1102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0607" name="Arc 31"/>
                <p:cNvSpPr>
                  <a:spLocks/>
                </p:cNvSpPr>
                <p:nvPr/>
              </p:nvSpPr>
              <p:spPr bwMode="auto">
                <a:xfrm>
                  <a:off x="3168" y="1102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0608" name="Arc 32"/>
                <p:cNvSpPr>
                  <a:spLocks/>
                </p:cNvSpPr>
                <p:nvPr/>
              </p:nvSpPr>
              <p:spPr bwMode="auto">
                <a:xfrm>
                  <a:off x="3209" y="105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it-IT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80609" name="Arc 33"/>
                <p:cNvSpPr>
                  <a:spLocks/>
                </p:cNvSpPr>
                <p:nvPr/>
              </p:nvSpPr>
              <p:spPr bwMode="auto">
                <a:xfrm>
                  <a:off x="3216" y="1150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280610" name="Line 34"/>
              <p:cNvSpPr>
                <a:spLocks noChangeShapeType="1"/>
              </p:cNvSpPr>
              <p:nvPr/>
            </p:nvSpPr>
            <p:spPr bwMode="auto">
              <a:xfrm>
                <a:off x="3648" y="2832"/>
                <a:ext cx="1968" cy="11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0611" name="AutoShape 3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240" cy="1056"/>
              </a:xfrm>
              <a:prstGeom prst="downArrow">
                <a:avLst>
                  <a:gd name="adj1" fmla="val 50000"/>
                  <a:gd name="adj2" fmla="val 11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80612" name="Group 36"/>
          <p:cNvGrpSpPr>
            <a:grpSpLocks/>
          </p:cNvGrpSpPr>
          <p:nvPr/>
        </p:nvGrpSpPr>
        <p:grpSpPr bwMode="auto">
          <a:xfrm>
            <a:off x="914400" y="2133600"/>
            <a:ext cx="3886200" cy="2362200"/>
            <a:chOff x="576" y="1344"/>
            <a:chExt cx="2448" cy="1488"/>
          </a:xfrm>
        </p:grpSpPr>
        <p:grpSp>
          <p:nvGrpSpPr>
            <p:cNvPr id="280613" name="Group 37"/>
            <p:cNvGrpSpPr>
              <a:grpSpLocks/>
            </p:cNvGrpSpPr>
            <p:nvPr/>
          </p:nvGrpSpPr>
          <p:grpSpPr bwMode="auto">
            <a:xfrm>
              <a:off x="576" y="1344"/>
              <a:ext cx="2352" cy="1488"/>
              <a:chOff x="576" y="1344"/>
              <a:chExt cx="2352" cy="1488"/>
            </a:xfrm>
          </p:grpSpPr>
          <p:grpSp>
            <p:nvGrpSpPr>
              <p:cNvPr id="280614" name="Group 38"/>
              <p:cNvGrpSpPr>
                <a:grpSpLocks/>
              </p:cNvGrpSpPr>
              <p:nvPr/>
            </p:nvGrpSpPr>
            <p:grpSpPr bwMode="auto">
              <a:xfrm>
                <a:off x="1920" y="1344"/>
                <a:ext cx="1008" cy="1008"/>
                <a:chOff x="1632" y="1104"/>
                <a:chExt cx="1008" cy="1008"/>
              </a:xfrm>
            </p:grpSpPr>
            <p:sp>
              <p:nvSpPr>
                <p:cNvPr id="280615" name="Arc 39"/>
                <p:cNvSpPr>
                  <a:spLocks/>
                </p:cNvSpPr>
                <p:nvPr/>
              </p:nvSpPr>
              <p:spPr bwMode="auto">
                <a:xfrm>
                  <a:off x="1776" y="14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0616" name="Arc 40"/>
                <p:cNvSpPr>
                  <a:spLocks/>
                </p:cNvSpPr>
                <p:nvPr/>
              </p:nvSpPr>
              <p:spPr bwMode="auto">
                <a:xfrm>
                  <a:off x="1680" y="14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0617" name="Arc 41"/>
                <p:cNvSpPr>
                  <a:spLocks/>
                </p:cNvSpPr>
                <p:nvPr/>
              </p:nvSpPr>
              <p:spPr bwMode="auto">
                <a:xfrm>
                  <a:off x="1728" y="1440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0618" name="Arc 42"/>
                <p:cNvSpPr>
                  <a:spLocks/>
                </p:cNvSpPr>
                <p:nvPr/>
              </p:nvSpPr>
              <p:spPr bwMode="auto">
                <a:xfrm>
                  <a:off x="1728" y="1536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cxnSp>
              <p:nvCxnSpPr>
                <p:cNvPr id="280619" name="AutoShape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08" y="1104"/>
                  <a:ext cx="336" cy="28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280620" name="AutoShape 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56" y="1200"/>
                  <a:ext cx="336" cy="288"/>
                </a:xfrm>
                <a:prstGeom prst="curvedConnector3">
                  <a:avLst>
                    <a:gd name="adj1" fmla="val 49699"/>
                  </a:avLst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280621" name="AutoShape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04" y="1248"/>
                  <a:ext cx="336" cy="288"/>
                </a:xfrm>
                <a:prstGeom prst="curvedConnector3">
                  <a:avLst>
                    <a:gd name="adj1" fmla="val 49699"/>
                  </a:avLst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28062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632" y="1104"/>
                  <a:ext cx="6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2400">
                      <a:latin typeface="Symbol" pitchFamily="18" charset="2"/>
                      <a:cs typeface="Arial" charset="0"/>
                    </a:rPr>
                    <a:t> </a:t>
                  </a:r>
                  <a:r>
                    <a:rPr lang="en-GB" sz="2400">
                      <a:solidFill>
                        <a:srgbClr val="FFFF00"/>
                      </a:solidFill>
                      <a:latin typeface="Symbol" pitchFamily="18" charset="2"/>
                      <a:cs typeface="Arial" charset="0"/>
                    </a:rPr>
                    <a:t>g </a:t>
                  </a:r>
                  <a:r>
                    <a:rPr lang="en-GB" sz="2400">
                      <a:solidFill>
                        <a:srgbClr val="FFFF00"/>
                      </a:solidFill>
                      <a:latin typeface="Times New Roman" pitchFamily="18" charset="0"/>
                      <a:cs typeface="Arial" charset="0"/>
                    </a:rPr>
                    <a:t>RB</a:t>
                  </a:r>
                </a:p>
              </p:txBody>
            </p:sp>
          </p:grpSp>
          <p:sp>
            <p:nvSpPr>
              <p:cNvPr id="280623" name="Text Box 47"/>
              <p:cNvSpPr txBox="1">
                <a:spLocks noChangeArrowheads="1"/>
              </p:cNvSpPr>
              <p:nvPr/>
            </p:nvSpPr>
            <p:spPr bwMode="auto">
              <a:xfrm>
                <a:off x="576" y="2544"/>
                <a:ext cx="4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400">
                    <a:solidFill>
                      <a:srgbClr val="FFFF00"/>
                    </a:solidFill>
                    <a:latin typeface="Times New Roman" pitchFamily="18" charset="0"/>
                    <a:cs typeface="Arial" charset="0"/>
                  </a:rPr>
                  <a:t>t</a:t>
                </a:r>
                <a:r>
                  <a:rPr lang="en-GB" sz="2400" baseline="-25000">
                    <a:solidFill>
                      <a:srgbClr val="FFFF00"/>
                    </a:solidFill>
                    <a:latin typeface="Times New Roman" pitchFamily="18" charset="0"/>
                    <a:cs typeface="Arial" charset="0"/>
                  </a:rPr>
                  <a:t>GRB</a:t>
                </a:r>
                <a:endParaRPr lang="en-GB" sz="2400">
                  <a:solidFill>
                    <a:srgbClr val="FFFF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80624" name="AutoShape 48"/>
            <p:cNvSpPr>
              <a:spLocks noChangeArrowheads="1"/>
            </p:cNvSpPr>
            <p:nvPr/>
          </p:nvSpPr>
          <p:spPr bwMode="auto">
            <a:xfrm rot="-1594909">
              <a:off x="2784" y="1872"/>
              <a:ext cx="240" cy="72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9" name="CasellaDiTesto 48"/>
          <p:cNvSpPr txBox="1"/>
          <p:nvPr/>
        </p:nvSpPr>
        <p:spPr>
          <a:xfrm>
            <a:off x="500034" y="64291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</a:rPr>
              <a:t>t=R</a:t>
            </a:r>
            <a:r>
              <a:rPr lang="it-IT" sz="2400" b="1" dirty="0" smtClean="0">
                <a:solidFill>
                  <a:srgbClr val="FFFF00"/>
                </a:solidFill>
              </a:rPr>
              <a:t>/2c</a:t>
            </a:r>
            <a:r>
              <a:rPr lang="it-IT" sz="2400" b="1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it-IT" sz="2400" b="1" baseline="30000" dirty="0" smtClean="0">
                <a:solidFill>
                  <a:srgbClr val="FFFF00"/>
                </a:solidFill>
              </a:rPr>
              <a:t>2</a:t>
            </a:r>
            <a:endParaRPr lang="it-IT" sz="2400" b="1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0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The progenitors of GRB</a:t>
            </a:r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048000" cy="2819400"/>
          </a:xfrm>
        </p:spPr>
        <p:txBody>
          <a:bodyPr/>
          <a:lstStyle/>
          <a:p>
            <a:endParaRPr lang="en-GB" sz="2000" b="1">
              <a:effectLst/>
            </a:endParaRPr>
          </a:p>
          <a:p>
            <a:r>
              <a:rPr lang="en-GB" sz="2000" b="1">
                <a:effectLst/>
              </a:rPr>
              <a:t>NS-NS (BH-NS &amp; BH-WD) travel far from their formation sites before producing GRB’s (Fryer et al 2000) =&gt; “clean environment”</a:t>
            </a:r>
          </a:p>
          <a:p>
            <a:pPr>
              <a:buFont typeface="Wingdings" pitchFamily="2" charset="2"/>
              <a:buNone/>
            </a:pPr>
            <a:endParaRPr lang="en-GB" sz="2000" b="1">
              <a:effectLst/>
            </a:endParaRP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2819400" y="1752600"/>
            <a:ext cx="5181600" cy="3817938"/>
            <a:chOff x="2064" y="1056"/>
            <a:chExt cx="3264" cy="2405"/>
          </a:xfrm>
        </p:grpSpPr>
        <p:pic>
          <p:nvPicPr>
            <p:cNvPr id="66565" name="Picture 5" descr="carto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1056"/>
              <a:ext cx="3264" cy="2405"/>
            </a:xfrm>
            <a:prstGeom prst="rect">
              <a:avLst/>
            </a:prstGeom>
            <a:noFill/>
          </p:spPr>
        </p:pic>
        <p:sp>
          <p:nvSpPr>
            <p:cNvPr id="66566" name="AutoShape 6"/>
            <p:cNvSpPr>
              <a:spLocks noChangeArrowheads="1"/>
            </p:cNvSpPr>
            <p:nvPr/>
          </p:nvSpPr>
          <p:spPr bwMode="auto">
            <a:xfrm rot="1645876">
              <a:off x="4176" y="1872"/>
              <a:ext cx="96" cy="336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42888" y="1143000"/>
            <a:ext cx="890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latin typeface="Times New Roman" pitchFamily="18" charset="0"/>
              </a:rPr>
              <a:t>The nature of the progenitor can be inferred from the environment</a:t>
            </a:r>
            <a:endParaRPr lang="en-GB" b="1">
              <a:latin typeface="Times New Roman" pitchFamily="18" charset="0"/>
            </a:endParaRPr>
          </a:p>
        </p:txBody>
      </p: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371600" y="1600200"/>
            <a:ext cx="4114800" cy="4648200"/>
            <a:chOff x="864" y="1008"/>
            <a:chExt cx="2592" cy="2928"/>
          </a:xfrm>
        </p:grpSpPr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>
              <a:off x="1632" y="3696"/>
              <a:ext cx="1824" cy="240"/>
              <a:chOff x="1632" y="3696"/>
              <a:chExt cx="1824" cy="240"/>
            </a:xfrm>
          </p:grpSpPr>
          <p:sp>
            <p:nvSpPr>
              <p:cNvPr id="66570" name="Rectangle 10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182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itchFamily="2" charset="2"/>
                  <a:buChar char="l"/>
                </a:pPr>
                <a:r>
                  <a:rPr lang="en-GB" sz="2000">
                    <a:effectLst>
                      <a:outerShdw blurRad="38100" dist="38100" dir="2700000" algn="tl">
                        <a:srgbClr val="010199"/>
                      </a:outerShdw>
                    </a:effectLst>
                  </a:rPr>
                  <a:t>     </a:t>
                </a:r>
                <a:r>
                  <a:rPr lang="en-GB" sz="2000" b="1">
                    <a:effectLst>
                      <a:outerShdw blurRad="38100" dist="38100" dir="2700000" algn="tl">
                        <a:srgbClr val="010199"/>
                      </a:outerShdw>
                    </a:effectLst>
                  </a:rPr>
                  <a:t>NS- NS merging        </a:t>
                </a:r>
                <a:r>
                  <a:rPr lang="en-GB" sz="2000">
                    <a:effectLst>
                      <a:outerShdw blurRad="38100" dist="38100" dir="2700000" algn="tl">
                        <a:srgbClr val="010199"/>
                      </a:outerShdw>
                    </a:effectLst>
                  </a:rPr>
                  <a:t> </a:t>
                </a:r>
              </a:p>
            </p:txBody>
          </p:sp>
          <p:sp>
            <p:nvSpPr>
              <p:cNvPr id="66571" name="AutoShape 11"/>
              <p:cNvSpPr>
                <a:spLocks noChangeArrowheads="1"/>
              </p:cNvSpPr>
              <p:nvPr/>
            </p:nvSpPr>
            <p:spPr bwMode="auto">
              <a:xfrm rot="-5367282">
                <a:off x="1799" y="3714"/>
                <a:ext cx="226" cy="189"/>
              </a:xfrm>
              <a:custGeom>
                <a:avLst/>
                <a:gdLst>
                  <a:gd name="G0" fmla="+- 12427 0 0"/>
                  <a:gd name="G1" fmla="+- 2927 0 0"/>
                  <a:gd name="G2" fmla="+- 12158 0 2927"/>
                  <a:gd name="G3" fmla="+- G2 0 2927"/>
                  <a:gd name="G4" fmla="*/ G3 32768 32059"/>
                  <a:gd name="G5" fmla="*/ G4 1 2"/>
                  <a:gd name="G6" fmla="+- 21600 0 12427"/>
                  <a:gd name="G7" fmla="*/ G6 2927 6079"/>
                  <a:gd name="G8" fmla="+- G7 12427 0"/>
                  <a:gd name="T0" fmla="*/ 12427 w 21600"/>
                  <a:gd name="T1" fmla="*/ 0 h 21600"/>
                  <a:gd name="T2" fmla="*/ 12427 w 21600"/>
                  <a:gd name="T3" fmla="*/ 12158 h 21600"/>
                  <a:gd name="T4" fmla="*/ 3222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2427" y="0"/>
                    </a:lnTo>
                    <a:lnTo>
                      <a:pt x="12427" y="2927"/>
                    </a:lnTo>
                    <a:cubicBezTo>
                      <a:pt x="5564" y="2927"/>
                      <a:pt x="0" y="7060"/>
                      <a:pt x="0" y="12158"/>
                    </a:cubicBezTo>
                    <a:lnTo>
                      <a:pt x="0" y="21600"/>
                    </a:lnTo>
                    <a:lnTo>
                      <a:pt x="6443" y="21600"/>
                    </a:lnTo>
                    <a:lnTo>
                      <a:pt x="6443" y="12158"/>
                    </a:lnTo>
                    <a:cubicBezTo>
                      <a:pt x="6443" y="10541"/>
                      <a:pt x="9122" y="9231"/>
                      <a:pt x="12427" y="9231"/>
                    </a:cubicBezTo>
                    <a:lnTo>
                      <a:pt x="12427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6572" name="AutoShape 12"/>
            <p:cNvSpPr>
              <a:spLocks noChangeArrowheads="1"/>
            </p:cNvSpPr>
            <p:nvPr/>
          </p:nvSpPr>
          <p:spPr bwMode="auto">
            <a:xfrm>
              <a:off x="864" y="1008"/>
              <a:ext cx="306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-152400" y="3886200"/>
            <a:ext cx="9296400" cy="2590800"/>
            <a:chOff x="-96" y="2448"/>
            <a:chExt cx="5856" cy="1632"/>
          </a:xfrm>
        </p:grpSpPr>
        <p:grpSp>
          <p:nvGrpSpPr>
            <p:cNvPr id="66574" name="Group 14"/>
            <p:cNvGrpSpPr>
              <a:grpSpLocks/>
            </p:cNvGrpSpPr>
            <p:nvPr/>
          </p:nvGrpSpPr>
          <p:grpSpPr bwMode="auto">
            <a:xfrm>
              <a:off x="4180" y="3696"/>
              <a:ext cx="1580" cy="298"/>
              <a:chOff x="4180" y="3696"/>
              <a:chExt cx="1580" cy="298"/>
            </a:xfrm>
          </p:grpSpPr>
          <p:sp>
            <p:nvSpPr>
              <p:cNvPr id="66575" name="AutoShape 15"/>
              <p:cNvSpPr>
                <a:spLocks noChangeArrowheads="1"/>
              </p:cNvSpPr>
              <p:nvPr/>
            </p:nvSpPr>
            <p:spPr bwMode="auto">
              <a:xfrm rot="-5494182">
                <a:off x="4161" y="3715"/>
                <a:ext cx="226" cy="188"/>
              </a:xfrm>
              <a:custGeom>
                <a:avLst/>
                <a:gdLst>
                  <a:gd name="G0" fmla="+- 12427 0 0"/>
                  <a:gd name="G1" fmla="+- 2927 0 0"/>
                  <a:gd name="G2" fmla="+- 12158 0 2927"/>
                  <a:gd name="G3" fmla="+- G2 0 2927"/>
                  <a:gd name="G4" fmla="*/ G3 32768 32059"/>
                  <a:gd name="G5" fmla="*/ G4 1 2"/>
                  <a:gd name="G6" fmla="+- 21600 0 12427"/>
                  <a:gd name="G7" fmla="*/ G6 2927 6079"/>
                  <a:gd name="G8" fmla="+- G7 12427 0"/>
                  <a:gd name="T0" fmla="*/ 12427 w 21600"/>
                  <a:gd name="T1" fmla="*/ 0 h 21600"/>
                  <a:gd name="T2" fmla="*/ 12427 w 21600"/>
                  <a:gd name="T3" fmla="*/ 12158 h 21600"/>
                  <a:gd name="T4" fmla="*/ 3222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2427" y="0"/>
                    </a:lnTo>
                    <a:lnTo>
                      <a:pt x="12427" y="2927"/>
                    </a:lnTo>
                    <a:cubicBezTo>
                      <a:pt x="5564" y="2927"/>
                      <a:pt x="0" y="7060"/>
                      <a:pt x="0" y="12158"/>
                    </a:cubicBezTo>
                    <a:lnTo>
                      <a:pt x="0" y="21600"/>
                    </a:lnTo>
                    <a:lnTo>
                      <a:pt x="6443" y="21600"/>
                    </a:lnTo>
                    <a:lnTo>
                      <a:pt x="6443" y="12158"/>
                    </a:lnTo>
                    <a:cubicBezTo>
                      <a:pt x="6443" y="10541"/>
                      <a:pt x="9122" y="9231"/>
                      <a:pt x="12427" y="9231"/>
                    </a:cubicBezTo>
                    <a:lnTo>
                      <a:pt x="12427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it-IT" sz="2400">
                  <a:solidFill>
                    <a:srgbClr val="FF00FF"/>
                  </a:solidFill>
                </a:endParaRPr>
              </a:p>
            </p:txBody>
          </p:sp>
          <p:sp>
            <p:nvSpPr>
              <p:cNvPr id="66576" name="Text Box 16"/>
              <p:cNvSpPr txBox="1">
                <a:spLocks noChangeArrowheads="1"/>
              </p:cNvSpPr>
              <p:nvPr/>
            </p:nvSpPr>
            <p:spPr bwMode="auto">
              <a:xfrm>
                <a:off x="4464" y="3744"/>
                <a:ext cx="1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/>
                  <a:t>Collapsar</a:t>
                </a:r>
              </a:p>
            </p:txBody>
          </p:sp>
        </p:grpSp>
        <p:sp>
          <p:nvSpPr>
            <p:cNvPr id="66577" name="Rectangle 17"/>
            <p:cNvSpPr>
              <a:spLocks noChangeArrowheads="1"/>
            </p:cNvSpPr>
            <p:nvPr/>
          </p:nvSpPr>
          <p:spPr bwMode="auto">
            <a:xfrm>
              <a:off x="-96" y="2448"/>
              <a:ext cx="192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GB" sz="2000" b="1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GB" sz="2000" b="1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GB" sz="2000" b="1"/>
                <a:t>Hypernovae/collapsar evolve much faster, going off in their formation site =&gt; “mass-rich environment”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 advAuto="0"/>
      <p:bldP spid="665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39826"/>
          </a:xfrm>
        </p:spPr>
        <p:txBody>
          <a:bodyPr/>
          <a:lstStyle/>
          <a:p>
            <a:r>
              <a:rPr lang="en-US"/>
              <a:t>Progenitors and hosts</a:t>
            </a:r>
          </a:p>
        </p:txBody>
      </p:sp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268413"/>
            <a:ext cx="5308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5867400" y="6197600"/>
            <a:ext cx="336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</a:rPr>
              <a:t>Fryer, Woosley and Hartmann 1999</a:t>
            </a:r>
          </a:p>
        </p:txBody>
      </p:sp>
      <p:sp>
        <p:nvSpPr>
          <p:cNvPr id="446471" name="AutoShape 7"/>
          <p:cNvSpPr>
            <a:spLocks noChangeArrowheads="1"/>
          </p:cNvSpPr>
          <p:nvPr/>
        </p:nvSpPr>
        <p:spPr bwMode="auto">
          <a:xfrm>
            <a:off x="3276600" y="14128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46472" name="AutoShape 8"/>
          <p:cNvSpPr>
            <a:spLocks noChangeArrowheads="1"/>
          </p:cNvSpPr>
          <p:nvPr/>
        </p:nvSpPr>
        <p:spPr bwMode="auto">
          <a:xfrm>
            <a:off x="4500563" y="16287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4500563" y="765175"/>
            <a:ext cx="2951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</a:rPr>
              <a:t>NS merger</a:t>
            </a:r>
          </a:p>
        </p:txBody>
      </p:sp>
      <p:sp>
        <p:nvSpPr>
          <p:cNvPr id="446474" name="Text Box 10"/>
          <p:cNvSpPr txBox="1">
            <a:spLocks noChangeArrowheads="1"/>
          </p:cNvSpPr>
          <p:nvPr/>
        </p:nvSpPr>
        <p:spPr bwMode="auto">
          <a:xfrm>
            <a:off x="2627313" y="836613"/>
            <a:ext cx="165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Collapsar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29162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Host galaxies of long GRBs: Normal (spiral) showing star formation</a:t>
            </a:r>
          </a:p>
          <a:p>
            <a:pPr>
              <a:lnSpc>
                <a:spcPct val="90000"/>
              </a:lnSpc>
            </a:pPr>
            <a:r>
              <a:rPr lang="it-IT" sz="2400">
                <a:sym typeface="Tera Special" pitchFamily="2" charset="2"/>
              </a:rPr>
              <a:t>most GRB  within the half-light radius of the galaxy:  star-formation sites and massive progenitors</a:t>
            </a:r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88913"/>
            <a:ext cx="588327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/>
          <a:lstStyle/>
          <a:p>
            <a:r>
              <a:rPr lang="it-IT"/>
              <a:t>X-ray absorption in the </a:t>
            </a:r>
            <a:br>
              <a:rPr lang="it-IT"/>
            </a:br>
            <a:r>
              <a:rPr lang="it-IT"/>
              <a:t>GRB local environment</a:t>
            </a: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82738"/>
            <a:ext cx="7772400" cy="1341437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it-IT"/>
              <a:t>X-ray absorption column densities  in the afterglow:  NH=10</a:t>
            </a:r>
            <a:r>
              <a:rPr lang="it-IT" baseline="30000"/>
              <a:t>21-22 </a:t>
            </a:r>
            <a:r>
              <a:rPr lang="it-IT"/>
              <a:t>cm</a:t>
            </a:r>
            <a:r>
              <a:rPr lang="it-IT" baseline="30000"/>
              <a:t>-2</a:t>
            </a:r>
            <a:r>
              <a:rPr lang="it-IT"/>
              <a:t> </a:t>
            </a:r>
            <a:r>
              <a:rPr lang="it-IT" sz="1600"/>
              <a:t>(Stratta et al 2000, Campana et al 2006)  </a:t>
            </a:r>
            <a:r>
              <a:rPr lang="it-IT"/>
              <a:t>Consistent with Giant molecular clouds</a:t>
            </a:r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924175"/>
            <a:ext cx="46767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GRB-SN connection</a:t>
            </a:r>
            <a:endParaRPr lang="en-GB"/>
          </a:p>
        </p:txBody>
      </p:sp>
      <p:sp>
        <p:nvSpPr>
          <p:cNvPr id="72708" name="Rectangle 4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GB980425: in the BeppoSAX error box</a:t>
            </a:r>
            <a:r>
              <a:rPr lang="it-IT" sz="2800"/>
              <a:t>:</a:t>
            </a:r>
            <a:r>
              <a:rPr lang="en-GB" sz="2800"/>
              <a:t> SN1998bw</a:t>
            </a:r>
            <a:r>
              <a:rPr lang="it-IT" sz="2800"/>
              <a:t> </a:t>
            </a:r>
            <a:r>
              <a:rPr lang="it-IT" sz="1400"/>
              <a:t>(Pian et al. 99,Kulkarni et al, Galama et al al 98)</a:t>
            </a:r>
            <a:r>
              <a:rPr lang="en-GB" sz="1400"/>
              <a:t>.</a:t>
            </a:r>
            <a:r>
              <a:rPr lang="en-GB" sz="2800"/>
              <a:t> Exploded within 1 day from the GRB. Chance P=1E-4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038600" y="1371600"/>
          <a:ext cx="4905375" cy="5257800"/>
        </p:xfrm>
        <a:graphic>
          <a:graphicData uri="http://schemas.openxmlformats.org/presentationml/2006/ole">
            <p:oleObj spid="_x0000_s72706" name="PI3" r:id="rId4" imgW="7438095" imgH="7971429" progId="">
              <p:embed/>
            </p:oleObj>
          </a:graphicData>
        </a:graphic>
      </p:graphicFrame>
      <p:pic>
        <p:nvPicPr>
          <p:cNvPr id="72709" name="Picture 5" descr="SN98BW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7163" y="976313"/>
            <a:ext cx="4948237" cy="5957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XO">
  <a:themeElements>
    <a:clrScheme name="IXO 8">
      <a:dk1>
        <a:srgbClr val="6E673E"/>
      </a:dk1>
      <a:lt1>
        <a:srgbClr val="FFFFFF"/>
      </a:lt1>
      <a:dk2>
        <a:srgbClr val="333399"/>
      </a:dk2>
      <a:lt2>
        <a:srgbClr val="1F497D"/>
      </a:lt2>
      <a:accent1>
        <a:srgbClr val="4F81BD"/>
      </a:accent1>
      <a:accent2>
        <a:srgbClr val="C0504D"/>
      </a:accent2>
      <a:accent3>
        <a:srgbClr val="ADADC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IX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2">
        <a:dk1>
          <a:srgbClr val="000000"/>
        </a:dk1>
        <a:lt1>
          <a:srgbClr val="FFFFFF"/>
        </a:lt1>
        <a:dk2>
          <a:srgbClr val="1F497D"/>
        </a:dk2>
        <a:lt2>
          <a:srgbClr val="6E673E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3">
        <a:dk1>
          <a:srgbClr val="000000"/>
        </a:dk1>
        <a:lt1>
          <a:srgbClr val="6666FF"/>
        </a:lt1>
        <a:dk2>
          <a:srgbClr val="1F497D"/>
        </a:dk2>
        <a:lt2>
          <a:srgbClr val="6E673E"/>
        </a:lt2>
        <a:accent1>
          <a:srgbClr val="4F81BD"/>
        </a:accent1>
        <a:accent2>
          <a:srgbClr val="C0504D"/>
        </a:accent2>
        <a:accent3>
          <a:srgbClr val="B8B8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4">
        <a:dk1>
          <a:srgbClr val="000000"/>
        </a:dk1>
        <a:lt1>
          <a:srgbClr val="3333CC"/>
        </a:lt1>
        <a:dk2>
          <a:srgbClr val="1F497D"/>
        </a:dk2>
        <a:lt2>
          <a:srgbClr val="6E673E"/>
        </a:lt2>
        <a:accent1>
          <a:srgbClr val="4F81BD"/>
        </a:accent1>
        <a:accent2>
          <a:srgbClr val="C0504D"/>
        </a:accent2>
        <a:accent3>
          <a:srgbClr val="ADAD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O 5">
        <a:dk1>
          <a:srgbClr val="6E673E"/>
        </a:dk1>
        <a:lt1>
          <a:srgbClr val="FFFF00"/>
        </a:lt1>
        <a:dk2>
          <a:srgbClr val="3333CC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ADADE2"/>
        </a:accent3>
        <a:accent4>
          <a:srgbClr val="DADA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O 6">
        <a:dk1>
          <a:srgbClr val="2E2B1A"/>
        </a:dk1>
        <a:lt1>
          <a:srgbClr val="FFFFCC"/>
        </a:lt1>
        <a:dk2>
          <a:srgbClr val="3333CC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ADADE2"/>
        </a:accent3>
        <a:accent4>
          <a:srgbClr val="DADAAE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O 7">
        <a:dk1>
          <a:srgbClr val="6E673E"/>
        </a:dk1>
        <a:lt1>
          <a:srgbClr val="FFFF00"/>
        </a:lt1>
        <a:dk2>
          <a:srgbClr val="333399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ADADCA"/>
        </a:accent3>
        <a:accent4>
          <a:srgbClr val="DADA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O 8">
        <a:dk1>
          <a:srgbClr val="6E673E"/>
        </a:dk1>
        <a:lt1>
          <a:srgbClr val="FFFFFF"/>
        </a:lt1>
        <a:dk2>
          <a:srgbClr val="333399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ADADC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4938</TotalTime>
  <Words>911</Words>
  <Application>Microsoft Office PowerPoint</Application>
  <PresentationFormat>Presentazione su schermo (4:3)</PresentationFormat>
  <Paragraphs>147</Paragraphs>
  <Slides>23</Slides>
  <Notes>13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IXO</vt:lpstr>
      <vt:lpstr>Immagine bitmap</vt:lpstr>
      <vt:lpstr>Fotografia di Photo Editor </vt:lpstr>
      <vt:lpstr>PI3</vt:lpstr>
      <vt:lpstr>(Long) Gamma-Ray  Bursts</vt:lpstr>
      <vt:lpstr>Summary</vt:lpstr>
      <vt:lpstr>The BeppoSAX era: afterglows </vt:lpstr>
      <vt:lpstr>The fireball model</vt:lpstr>
      <vt:lpstr>The progenitors of GRB </vt:lpstr>
      <vt:lpstr>Progenitors and hosts</vt:lpstr>
      <vt:lpstr>Diapositiva 7</vt:lpstr>
      <vt:lpstr>X-ray absorption in the  GRB local environment</vt:lpstr>
      <vt:lpstr>GRB-SN connection</vt:lpstr>
      <vt:lpstr>GRB-Sn:  030329</vt:lpstr>
      <vt:lpstr>Diapositiva 11</vt:lpstr>
      <vt:lpstr>X-ray flashes</vt:lpstr>
      <vt:lpstr>Diapositiva 13</vt:lpstr>
      <vt:lpstr>X-ray Flares /canonical light curve</vt:lpstr>
      <vt:lpstr>Dark GRBs</vt:lpstr>
      <vt:lpstr>GRB 090423 z=8.3</vt:lpstr>
      <vt:lpstr>Fermi: Delayed HE</vt:lpstr>
      <vt:lpstr>High energy emission from Fermi </vt:lpstr>
      <vt:lpstr>Diapositiva 19</vt:lpstr>
      <vt:lpstr>Time delay GW-GRB</vt:lpstr>
      <vt:lpstr>Long GRBs by VIRGO and LIGO</vt:lpstr>
      <vt:lpstr>Prospect for GW</vt:lpstr>
      <vt:lpstr>End</vt:lpstr>
    </vt:vector>
  </TitlesOfParts>
  <Company>CNR-IAS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Luigi Piro</dc:creator>
  <cp:lastModifiedBy>Luigi Piro</cp:lastModifiedBy>
  <cp:revision>144</cp:revision>
  <dcterms:created xsi:type="dcterms:W3CDTF">2002-04-23T08:34:47Z</dcterms:created>
  <dcterms:modified xsi:type="dcterms:W3CDTF">2010-01-28T08:49:18Z</dcterms:modified>
</cp:coreProperties>
</file>