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Microsoft_Equation2.bin" ContentType="application/vnd.openxmlformats-officedocument.oleObject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Default Extension="pict" ContentType="image/pict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sldIdLst>
    <p:sldId id="266" r:id="rId2"/>
    <p:sldId id="274" r:id="rId3"/>
    <p:sldId id="307" r:id="rId4"/>
    <p:sldId id="302" r:id="rId5"/>
    <p:sldId id="275" r:id="rId6"/>
    <p:sldId id="317" r:id="rId7"/>
    <p:sldId id="258" r:id="rId8"/>
    <p:sldId id="324" r:id="rId9"/>
    <p:sldId id="305" r:id="rId10"/>
    <p:sldId id="309" r:id="rId11"/>
    <p:sldId id="321" r:id="rId12"/>
    <p:sldId id="323" r:id="rId13"/>
    <p:sldId id="310" r:id="rId14"/>
    <p:sldId id="278" r:id="rId15"/>
    <p:sldId id="316" r:id="rId16"/>
    <p:sldId id="267" r:id="rId17"/>
    <p:sldId id="318" r:id="rId18"/>
    <p:sldId id="320" r:id="rId19"/>
    <p:sldId id="289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8E8E8"/>
    <a:srgbClr val="FFC470"/>
    <a:srgbClr val="FF0000"/>
    <a:srgbClr val="FF8000"/>
    <a:srgbClr val="00FF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A0BC31-34D2-3D4B-BCD3-8A11FC460255}" type="datetime1">
              <a:rPr lang="en-US"/>
              <a:pPr>
                <a:defRPr/>
              </a:pPr>
              <a:t>1/25/10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7CE488-6385-5D47-8E39-10214FE8B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73A7B6-9015-C24B-9B4C-7016E681D358}" type="slidenum">
              <a:rPr lang="en-US">
                <a:latin typeface="Times" pitchFamily="-111" charset="0"/>
              </a:rPr>
              <a:pPr/>
              <a:t>2</a:t>
            </a:fld>
            <a:endParaRPr lang="en-US">
              <a:latin typeface="Times" pitchFamily="-111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62DC1A-3025-8E46-9976-80731199B256}" type="slidenum">
              <a:rPr lang="en-US" smtClean="0">
                <a:latin typeface="Times" charset="0"/>
              </a:rPr>
              <a:pPr/>
              <a:t>15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CE488-6385-5D47-8E39-10214FE8B7C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CE488-6385-5D47-8E39-10214FE8B7C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CE488-6385-5D47-8E39-10214FE8B7C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72F56-310A-5249-A673-531281C1CD59}" type="slidenum">
              <a:rPr lang="en-US">
                <a:latin typeface="Times" pitchFamily="-111" charset="0"/>
              </a:rPr>
              <a:pPr/>
              <a:t>19</a:t>
            </a:fld>
            <a:endParaRPr lang="en-US">
              <a:latin typeface="Times" pitchFamily="-111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baseline="0" dirty="0" smtClean="0">
              <a:latin typeface="Times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15FAD-262A-2446-A3A8-99B39DF80EFD}" type="slidenum">
              <a:rPr lang="en-US"/>
              <a:pPr/>
              <a:t>3</a:t>
            </a:fld>
            <a:endParaRPr lang="en-US"/>
          </a:p>
        </p:txBody>
      </p:sp>
      <p:sp>
        <p:nvSpPr>
          <p:cNvPr id="769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16B92-72F4-464D-966E-037506FD09A4}" type="slidenum">
              <a:rPr lang="en-US">
                <a:latin typeface="Times" pitchFamily="-111" charset="0"/>
              </a:rPr>
              <a:pPr/>
              <a:t>4</a:t>
            </a:fld>
            <a:endParaRPr lang="en-US">
              <a:latin typeface="Times" pitchFamily="-111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83CC5-C3A3-1940-8DA0-ED14821F2123}" type="slidenum">
              <a:rPr lang="en-US">
                <a:latin typeface="Times" pitchFamily="-111" charset="0"/>
              </a:rPr>
              <a:pPr>
                <a:defRPr/>
              </a:pPr>
              <a:t>5</a:t>
            </a:fld>
            <a:endParaRPr lang="en-US">
              <a:latin typeface="Times" pitchFamily="-111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399483-0427-EC4B-B258-B61707243A02}" type="slidenum">
              <a:rPr lang="en-US" smtClean="0">
                <a:latin typeface="Times" pitchFamily="-111" charset="0"/>
                <a:ea typeface="ヒラギノ角ゴ Pro W3" pitchFamily="-111" charset="-128"/>
                <a:cs typeface="ヒラギノ角ゴ Pro W3" pitchFamily="-11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>
              <a:latin typeface="Times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CE488-6385-5D47-8E39-10214FE8B7C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CE488-6385-5D47-8E39-10214FE8B7C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CE488-6385-5D47-8E39-10214FE8B7C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CE488-6385-5D47-8E39-10214FE8B7C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9F9DD-4B99-B640-8B31-B8EFC03AA344}" type="datetime1">
              <a:rPr lang="en-US"/>
              <a:pPr>
                <a:defRPr/>
              </a:pPr>
              <a:t>1/25/10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8319E-33EF-6348-8AB0-13C36A591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EBA71-CAFB-5F43-B13C-0FF4A38A2615}" type="datetime1">
              <a:rPr lang="en-US"/>
              <a:pPr>
                <a:defRPr/>
              </a:pPr>
              <a:t>1/25/10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26B8A-8645-4C4D-86FF-AD5DC6A25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F2521-D0E4-924E-9481-85047F1C752E}" type="datetime1">
              <a:rPr lang="en-US"/>
              <a:pPr>
                <a:defRPr/>
              </a:pPr>
              <a:t>1/25/10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74AAF-5F8E-1C41-A0EF-3E8BDB665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21020-087B-064C-B57F-8CF1D02C6667}" type="datetime1">
              <a:rPr lang="en-US"/>
              <a:pPr>
                <a:defRPr/>
              </a:pPr>
              <a:t>1/25/10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267-9A1E-524D-937D-E1727317C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E3925-3DE8-1640-8398-D0F794472B50}" type="datetime1">
              <a:rPr lang="en-US"/>
              <a:pPr>
                <a:defRPr/>
              </a:pPr>
              <a:t>1/25/10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AA83E-9C97-004A-890F-846D3CFB5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78D90-009E-3346-BB61-A931F5C7E889}" type="datetime1">
              <a:rPr lang="en-US"/>
              <a:pPr>
                <a:defRPr/>
              </a:pPr>
              <a:t>1/25/10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8DF3-46D4-8F42-B206-D164D5334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06C88-5497-0C46-BDA1-48F738C3A946}" type="datetime1">
              <a:rPr lang="en-US"/>
              <a:pPr>
                <a:defRPr/>
              </a:pPr>
              <a:t>1/25/10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ACFB-9513-5042-BF7D-CD420F514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0CEF4-D400-E842-A192-080DC7B20521}" type="datetime1">
              <a:rPr lang="en-US"/>
              <a:pPr>
                <a:defRPr/>
              </a:pPr>
              <a:t>1/25/10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D3692-187B-6B47-B40A-3EC603B7C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A0C45-6B18-3B4C-8625-B72AB1F08E00}" type="datetime1">
              <a:rPr lang="en-US"/>
              <a:pPr>
                <a:defRPr/>
              </a:pPr>
              <a:t>1/25/10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77FE6-2094-3042-8CA6-7E1C41E2B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AF144-658E-634D-AC24-A06112DC66FB}" type="datetime1">
              <a:rPr lang="en-US"/>
              <a:pPr>
                <a:defRPr/>
              </a:pPr>
              <a:t>1/25/10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C99AB-F2B4-494F-B779-00519C5FA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03AE9-7C60-7A43-90F3-E2893590C558}" type="datetime1">
              <a:rPr lang="en-US"/>
              <a:pPr>
                <a:defRPr/>
              </a:pPr>
              <a:t>1/25/10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FF7AC-D60D-1C48-B7A3-DA35934EB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0B74E4-82B8-8A42-889C-3257A8EDCE9E}" type="datetime1">
              <a:rPr lang="en-US"/>
              <a:pPr>
                <a:defRPr/>
              </a:pPr>
              <a:t>1/25/10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Anthony </a:t>
            </a:r>
            <a:r>
              <a:rPr lang="en-US" dirty="0" err="1" smtClean="0"/>
              <a:t>Mezzacappa</a:t>
            </a:r>
            <a:r>
              <a:rPr lang="en-US" dirty="0" smtClean="0"/>
              <a:t> (ORNL)</a:t>
            </a:r>
          </a:p>
          <a:p>
            <a:pPr>
              <a:defRPr/>
            </a:pPr>
            <a:r>
              <a:rPr lang="en-US" dirty="0" smtClean="0"/>
              <a:t>Stellar Death and Supernovae, KITP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E190C5-50E6-E245-8769-EF8C15CFD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11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11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1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1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1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7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8.xml"/><Relationship Id="rId6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d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23.png"/><Relationship Id="rId5" Type="http://schemas.openxmlformats.org/officeDocument/2006/relationships/image" Target="../media/image1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5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oleObject" Target="???" TargetMode="External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1" Type="http://schemas.openxmlformats.org/officeDocument/2006/relationships/video" Target="file://localhost/Users/9m9/Desktop/GWDAW-14%20Final%20Presentation/output_6.2-2%20copy.mov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pdf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oleObject" Target="???" TargetMode="External"/><Relationship Id="rId4" Type="http://schemas.openxmlformats.org/officeDocument/2006/relationships/image" Target="../media/image2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2.xml"/><Relationship Id="rId5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4" Type="http://schemas.openxmlformats.org/officeDocument/2006/relationships/image" Target="../media/image36.png"/><Relationship Id="rId10" Type="http://schemas.openxmlformats.org/officeDocument/2006/relationships/image" Target="../media/image42.png"/><Relationship Id="rId5" Type="http://schemas.openxmlformats.org/officeDocument/2006/relationships/image" Target="../media/image37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9" Type="http://schemas.openxmlformats.org/officeDocument/2006/relationships/image" Target="../media/image41.png"/><Relationship Id="rId3" Type="http://schemas.openxmlformats.org/officeDocument/2006/relationships/image" Target="../media/image35.jpeg"/><Relationship Id="rId6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5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4" Type="http://schemas.openxmlformats.org/officeDocument/2006/relationships/image" Target="../media/image1.jpeg"/><Relationship Id="rId5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Relationship Id="rId6" Type="http://schemas.openxmlformats.org/officeDocument/2006/relationships/oleObject" Target="../embeddings/Microsoft_Equation1.bin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d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Relationship Id="rId5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df"/><Relationship Id="rId4" Type="http://schemas.openxmlformats.org/officeDocument/2006/relationships/image" Target="../media/image13.pdf"/><Relationship Id="rId5" Type="http://schemas.openxmlformats.org/officeDocument/2006/relationships/image" Target="../media/image14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9" Type="http://schemas.openxmlformats.org/officeDocument/2006/relationships/image" Target="../media/image18.png"/><Relationship Id="rId3" Type="http://schemas.openxmlformats.org/officeDocument/2006/relationships/image" Target="../media/image12.png"/><Relationship Id="rId6" Type="http://schemas.openxmlformats.org/officeDocument/2006/relationships/image" Target="../media/image14.pd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4" Type="http://schemas.openxmlformats.org/officeDocument/2006/relationships/image" Target="../media/image201.png"/><Relationship Id="rId10" Type="http://schemas.openxmlformats.org/officeDocument/2006/relationships/image" Target="../media/image261.png"/><Relationship Id="rId5" Type="http://schemas.openxmlformats.org/officeDocument/2006/relationships/image" Target="../media/image17.pdf"/><Relationship Id="rId7" Type="http://schemas.openxmlformats.org/officeDocument/2006/relationships/image" Target="../media/image18.pd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9" Type="http://schemas.openxmlformats.org/officeDocument/2006/relationships/image" Target="../media/image19.pdf"/><Relationship Id="rId3" Type="http://schemas.openxmlformats.org/officeDocument/2006/relationships/image" Target="../media/image16.pdf"/><Relationship Id="rId6" Type="http://schemas.openxmlformats.org/officeDocument/2006/relationships/image" Target="../media/image22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video" Target="file://localhost/Users/9m9/Desktop/GWDAW-14%20Final%20Presentation/20090826_%20bruenn_brinkman_transition_400km_to_1000km_h264%20copy.mov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FB477BBF-DD95-FC4A-8589-A7E0F98C915E}" type="slidenum">
              <a:rPr lang="en-US">
                <a:latin typeface="Times" pitchFamily="-65" charset="0"/>
              </a:rPr>
              <a:pPr>
                <a:defRPr/>
              </a:pPr>
              <a:t>1</a:t>
            </a:fld>
            <a:endParaRPr lang="en-US">
              <a:latin typeface="Times" pitchFamily="-65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" pitchFamily="-65" charset="0"/>
              </a:rPr>
              <a:t>Anthony </a:t>
            </a:r>
            <a:r>
              <a:rPr lang="en-US" dirty="0" err="1">
                <a:latin typeface="Times" pitchFamily="-65" charset="0"/>
              </a:rPr>
              <a:t>Mezzacappa</a:t>
            </a:r>
            <a:r>
              <a:rPr lang="en-US" dirty="0">
                <a:latin typeface="Times" pitchFamily="-65" charset="0"/>
              </a:rPr>
              <a:t> (ORNL</a:t>
            </a:r>
            <a:r>
              <a:rPr lang="en-US" dirty="0" smtClean="0">
                <a:latin typeface="Times" pitchFamily="-65" charset="0"/>
              </a:rPr>
              <a:t>)</a:t>
            </a:r>
          </a:p>
          <a:p>
            <a:pPr>
              <a:defRPr/>
            </a:pPr>
            <a:r>
              <a:rPr lang="en-US" dirty="0" smtClean="0">
                <a:latin typeface="Times" pitchFamily="-65" charset="0"/>
              </a:rPr>
              <a:t>GWDAW-14, Rome</a:t>
            </a:r>
            <a:endParaRPr lang="en-US" dirty="0">
              <a:latin typeface="Times" pitchFamily="-65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79F68D23-8F18-2040-AD4D-397FB4042826}" type="datetime1">
              <a:rPr lang="en-US">
                <a:latin typeface="Times" pitchFamily="-65" charset="0"/>
              </a:rPr>
              <a:pPr>
                <a:defRPr/>
              </a:pPr>
              <a:t>1/25/10</a:t>
            </a:fld>
            <a:endParaRPr lang="en-US" dirty="0">
              <a:latin typeface="Times" pitchFamily="-65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665744"/>
            <a:ext cx="8118478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Toward the Computation</a:t>
            </a:r>
          </a:p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of</a:t>
            </a:r>
          </a:p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Gravitational Wave Signatures</a:t>
            </a:r>
          </a:p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from</a:t>
            </a:r>
          </a:p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Three-Dimensional Multi-Physics Simulations</a:t>
            </a:r>
          </a:p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of</a:t>
            </a:r>
          </a:p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Core Collapse Supernovae</a:t>
            </a: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01734"/>
            <a:ext cx="9203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with Konstantin </a:t>
            </a:r>
            <a:r>
              <a:rPr lang="en-US" sz="1600" i="1" dirty="0" err="1" smtClean="0"/>
              <a:t>Yakunin</a:t>
            </a:r>
            <a:r>
              <a:rPr lang="en-US" sz="1600" i="1" dirty="0" smtClean="0"/>
              <a:t> (FAU), </a:t>
            </a:r>
            <a:r>
              <a:rPr lang="en-US" sz="1600" i="1" dirty="0" smtClean="0"/>
              <a:t>Pedro </a:t>
            </a:r>
            <a:r>
              <a:rPr lang="en-US" sz="1600" i="1" dirty="0" err="1" smtClean="0"/>
              <a:t>Marronetti</a:t>
            </a:r>
            <a:r>
              <a:rPr lang="en-US" sz="1600" i="1" dirty="0" smtClean="0"/>
              <a:t> (FAU), </a:t>
            </a:r>
            <a:r>
              <a:rPr lang="en-US" sz="1600" i="1" dirty="0" smtClean="0"/>
              <a:t>and the ORNL-FAU-NCSU CHIMERA team</a:t>
            </a:r>
            <a:endParaRPr lang="en-US" sz="16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" pitchFamily="-65" charset="0"/>
              </a:rPr>
              <a:t>Anthony </a:t>
            </a:r>
            <a:r>
              <a:rPr lang="en-US" dirty="0" err="1">
                <a:latin typeface="Times" pitchFamily="-65" charset="0"/>
              </a:rPr>
              <a:t>Mezzacappa</a:t>
            </a:r>
            <a:r>
              <a:rPr lang="en-US" dirty="0">
                <a:latin typeface="Times" pitchFamily="-65" charset="0"/>
              </a:rPr>
              <a:t> (ORNL</a:t>
            </a:r>
            <a:r>
              <a:rPr lang="en-US" dirty="0" smtClean="0">
                <a:latin typeface="Times" pitchFamily="-65" charset="0"/>
              </a:rPr>
              <a:t>)</a:t>
            </a:r>
          </a:p>
          <a:p>
            <a:pPr>
              <a:defRPr/>
            </a:pPr>
            <a:r>
              <a:rPr lang="en-US" dirty="0" smtClean="0">
                <a:latin typeface="Times" pitchFamily="-65" charset="0"/>
              </a:rPr>
              <a:t>GWDAW-14, Rome</a:t>
            </a:r>
            <a:endParaRPr lang="en-US" dirty="0">
              <a:latin typeface="Times" pitchFamily="-65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79F68D23-8F18-2040-AD4D-397FB4042826}" type="datetime1">
              <a:rPr lang="en-US">
                <a:latin typeface="Times" pitchFamily="-65" charset="0"/>
              </a:rPr>
              <a:pPr>
                <a:defRPr/>
              </a:pPr>
              <a:t>1/25/10</a:t>
            </a:fld>
            <a:endParaRPr lang="en-US" dirty="0">
              <a:latin typeface="Times" pitchFamily="-65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FB477BBF-DD95-FC4A-8589-A7E0F98C915E}" type="slidenum">
              <a:rPr lang="en-US">
                <a:latin typeface="Times" pitchFamily="-65" charset="0"/>
              </a:rPr>
              <a:pPr>
                <a:defRPr/>
              </a:pPr>
              <a:t>10</a:t>
            </a:fld>
            <a:endParaRPr lang="en-US" dirty="0">
              <a:latin typeface="Times" pitchFamily="-65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5791200"/>
            <a:ext cx="3566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1200" dirty="0" smtClean="0"/>
              <a:t>Prediction from parameterized model.</a:t>
            </a:r>
          </a:p>
          <a:p>
            <a:r>
              <a:rPr lang="en-US" sz="1200" dirty="0" smtClean="0"/>
              <a:t>Murphy, </a:t>
            </a:r>
            <a:r>
              <a:rPr lang="en-US" sz="1200" dirty="0" err="1" smtClean="0"/>
              <a:t>Ott</a:t>
            </a:r>
            <a:r>
              <a:rPr lang="en-US" sz="1200" dirty="0" smtClean="0"/>
              <a:t>, and Burrows, </a:t>
            </a:r>
            <a:r>
              <a:rPr lang="en-US" sz="1200" i="1" dirty="0" err="1" smtClean="0"/>
              <a:t>Ap.J</a:t>
            </a:r>
            <a:r>
              <a:rPr lang="en-US" sz="1200" dirty="0" smtClean="0"/>
              <a:t>. </a:t>
            </a:r>
            <a:r>
              <a:rPr lang="en-US" sz="1200" b="1" dirty="0" smtClean="0"/>
              <a:t>707</a:t>
            </a:r>
            <a:r>
              <a:rPr lang="en-US" sz="1200" dirty="0" smtClean="0"/>
              <a:t>, 1173 (2009)</a:t>
            </a:r>
            <a:endParaRPr lang="en-US" sz="1200" dirty="0"/>
          </a:p>
        </p:txBody>
      </p:sp>
      <p:pic>
        <p:nvPicPr>
          <p:cNvPr id="11" name="Picture 10" descr="s12-matter-A20-tb_m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1" y="74087"/>
            <a:ext cx="3965575" cy="2977283"/>
          </a:xfrm>
          <a:prstGeom prst="rect">
            <a:avLst/>
          </a:prstGeom>
          <a:effectLst/>
        </p:spPr>
      </p:pic>
      <p:pic>
        <p:nvPicPr>
          <p:cNvPr id="12" name="Picture 11" descr="s15-matter-A20-tb_550m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3588" y="72831"/>
            <a:ext cx="3967248" cy="2978539"/>
          </a:xfrm>
          <a:prstGeom prst="rect">
            <a:avLst/>
          </a:prstGeom>
          <a:effectLst/>
        </p:spPr>
      </p:pic>
      <p:pic>
        <p:nvPicPr>
          <p:cNvPr id="13" name="Picture 12" descr="s25-matter-A20-tb_660m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2888006"/>
            <a:ext cx="3965575" cy="2977282"/>
          </a:xfrm>
          <a:prstGeom prst="rect">
            <a:avLst/>
          </a:prstGeom>
          <a:effectLst/>
        </p:spPr>
      </p:pic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828800" y="5994400"/>
          <a:ext cx="1435100" cy="406400"/>
        </p:xfrm>
        <a:graphic>
          <a:graphicData uri="http://schemas.openxmlformats.org/presentationml/2006/ole">
            <p:oleObj spid="_x0000_s267266" name="Equation" r:id="rId7" imgW="1435100" imgH="406400" progId="Equation.3">
              <p:embed/>
            </p:oleObj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2675" y="3250912"/>
            <a:ext cx="3483125" cy="2540288"/>
          </a:xfrm>
          <a:prstGeom prst="rect">
            <a:avLst/>
          </a:prstGeom>
          <a:effectLst/>
        </p:spPr>
      </p:pic>
      <p:cxnSp>
        <p:nvCxnSpPr>
          <p:cNvPr id="17" name="Straight Connector 16"/>
          <p:cNvCxnSpPr/>
          <p:nvPr/>
        </p:nvCxnSpPr>
        <p:spPr>
          <a:xfrm>
            <a:off x="4740039" y="3127570"/>
            <a:ext cx="356576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185416" y="4690217"/>
            <a:ext cx="312529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" pitchFamily="-65" charset="0"/>
              </a:rPr>
              <a:t>Anthony </a:t>
            </a:r>
            <a:r>
              <a:rPr lang="en-US" dirty="0" err="1">
                <a:latin typeface="Times" pitchFamily="-65" charset="0"/>
              </a:rPr>
              <a:t>Mezzacappa</a:t>
            </a:r>
            <a:r>
              <a:rPr lang="en-US" dirty="0">
                <a:latin typeface="Times" pitchFamily="-65" charset="0"/>
              </a:rPr>
              <a:t> (ORNL</a:t>
            </a:r>
            <a:r>
              <a:rPr lang="en-US" dirty="0" smtClean="0">
                <a:latin typeface="Times" pitchFamily="-65" charset="0"/>
              </a:rPr>
              <a:t>)</a:t>
            </a:r>
          </a:p>
          <a:p>
            <a:pPr>
              <a:defRPr/>
            </a:pPr>
            <a:r>
              <a:rPr lang="en-US" dirty="0" smtClean="0">
                <a:latin typeface="Times" pitchFamily="-65" charset="0"/>
              </a:rPr>
              <a:t>GWDAW-14, Rome</a:t>
            </a:r>
            <a:endParaRPr lang="en-US" dirty="0">
              <a:latin typeface="Times" pitchFamily="-65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FB477BBF-DD95-FC4A-8589-A7E0F98C915E}" type="slidenum">
              <a:rPr lang="en-US">
                <a:latin typeface="Times" pitchFamily="-65" charset="0"/>
              </a:rPr>
              <a:pPr>
                <a:defRPr/>
              </a:pPr>
              <a:t>11</a:t>
            </a:fld>
            <a:endParaRPr lang="en-US" dirty="0">
              <a:latin typeface="Times" pitchFamily="-65" charset="0"/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79F68D23-8F18-2040-AD4D-397FB4042826}" type="datetime1">
              <a:rPr lang="en-US">
                <a:latin typeface="Times" pitchFamily="-65" charset="0"/>
              </a:rPr>
              <a:pPr>
                <a:defRPr/>
              </a:pPr>
              <a:t>1/25/10</a:t>
            </a:fld>
            <a:endParaRPr lang="en-US" dirty="0">
              <a:latin typeface="Times" pitchFamily="-65" charset="0"/>
            </a:endParaRPr>
          </a:p>
        </p:txBody>
      </p:sp>
      <p:pic>
        <p:nvPicPr>
          <p:cNvPr id="15" name="Picture 5" descr="Shock_Radii_vs_M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28600"/>
            <a:ext cx="256341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s15-matter-A20-tb_550m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52" y="685800"/>
            <a:ext cx="3967248" cy="297853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3117" y="76200"/>
            <a:ext cx="60790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Anatomy 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of a Gravitational Wave Signal</a:t>
            </a:r>
            <a:endParaRPr lang="en-US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9" name="Picture 18" descr="Expl_E_vs_M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504163" y="2286000"/>
            <a:ext cx="2563637" cy="1981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0" y="3810000"/>
            <a:ext cx="25955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 Prompt Convection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Early Shock Deceleration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4572000"/>
            <a:ext cx="5929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 Lower-Frequency Envelope: SASI-Induced Shock Excursions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Higher-Frequency Variations: Impingement of </a:t>
            </a:r>
            <a:r>
              <a:rPr lang="en-US" sz="1600" dirty="0" err="1" smtClean="0"/>
              <a:t>Downflows</a:t>
            </a:r>
            <a:r>
              <a:rPr lang="en-US" sz="1600" dirty="0" smtClean="0"/>
              <a:t> on </a:t>
            </a:r>
          </a:p>
          <a:p>
            <a:r>
              <a:rPr lang="en-US" sz="1600" dirty="0" smtClean="0"/>
              <a:t>  PNS from Neutrino-Driven Convection and SASI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114800" y="5605046"/>
            <a:ext cx="5032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 Later Rise: </a:t>
            </a:r>
            <a:r>
              <a:rPr lang="en-US" sz="1600" dirty="0" err="1" smtClean="0"/>
              <a:t>Prolate</a:t>
            </a:r>
            <a:r>
              <a:rPr lang="en-US" sz="1600" dirty="0" smtClean="0"/>
              <a:t> Explosion/Deceleration at Shock </a:t>
            </a:r>
            <a:endParaRPr lang="en-US" sz="1600" dirty="0"/>
          </a:p>
        </p:txBody>
      </p:sp>
      <p:cxnSp>
        <p:nvCxnSpPr>
          <p:cNvPr id="24" name="Straight Connector 23"/>
          <p:cNvCxnSpPr/>
          <p:nvPr/>
        </p:nvCxnSpPr>
        <p:spPr>
          <a:xfrm rot="5400000" flipH="1" flipV="1">
            <a:off x="683376" y="2588376"/>
            <a:ext cx="1524000" cy="9192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2131615" y="3734197"/>
            <a:ext cx="152638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V="1">
            <a:off x="3407777" y="2459623"/>
            <a:ext cx="3852446" cy="243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" pitchFamily="-65" charset="0"/>
              </a:rPr>
              <a:t>Anthony </a:t>
            </a:r>
            <a:r>
              <a:rPr lang="en-US" dirty="0" err="1">
                <a:latin typeface="Times" pitchFamily="-65" charset="0"/>
              </a:rPr>
              <a:t>Mezzacappa</a:t>
            </a:r>
            <a:r>
              <a:rPr lang="en-US" dirty="0">
                <a:latin typeface="Times" pitchFamily="-65" charset="0"/>
              </a:rPr>
              <a:t> (ORNL</a:t>
            </a:r>
            <a:r>
              <a:rPr lang="en-US" dirty="0" smtClean="0">
                <a:latin typeface="Times" pitchFamily="-65" charset="0"/>
              </a:rPr>
              <a:t>)</a:t>
            </a:r>
          </a:p>
          <a:p>
            <a:pPr>
              <a:defRPr/>
            </a:pPr>
            <a:r>
              <a:rPr lang="en-US" dirty="0" smtClean="0">
                <a:latin typeface="Times" pitchFamily="-65" charset="0"/>
              </a:rPr>
              <a:t>GWDAW-14, Rome</a:t>
            </a:r>
            <a:endParaRPr lang="en-US" dirty="0">
              <a:latin typeface="Times" pitchFamily="-65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FB477BBF-DD95-FC4A-8589-A7E0F98C915E}" type="slidenum">
              <a:rPr lang="en-US">
                <a:latin typeface="Times" pitchFamily="-65" charset="0"/>
              </a:rPr>
              <a:pPr>
                <a:defRPr/>
              </a:pPr>
              <a:t>12</a:t>
            </a:fld>
            <a:endParaRPr lang="en-US" dirty="0">
              <a:latin typeface="Times" pitchFamily="-65" charset="0"/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79F68D23-8F18-2040-AD4D-397FB4042826}" type="datetime1">
              <a:rPr lang="en-US">
                <a:latin typeface="Times" pitchFamily="-65" charset="0"/>
              </a:rPr>
              <a:pPr>
                <a:defRPr/>
              </a:pPr>
              <a:t>1/25/10</a:t>
            </a:fld>
            <a:endParaRPr lang="en-US" dirty="0">
              <a:latin typeface="Times" pitchFamily="-65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3117" y="76200"/>
            <a:ext cx="60790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Anatomy 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of a Gravitational Wave Signal</a:t>
            </a:r>
            <a:endParaRPr lang="en-US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6" name="Picture 15" descr="s15-gw-zones-520ms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083" y="871706"/>
            <a:ext cx="4119965" cy="2742351"/>
          </a:xfrm>
          <a:prstGeom prst="rect">
            <a:avLst/>
          </a:prstGeom>
        </p:spPr>
      </p:pic>
      <p:pic>
        <p:nvPicPr>
          <p:cNvPr id="23" name="Picture 22" descr="s15-hydro_tracer-unified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85800"/>
            <a:ext cx="4306252" cy="3233057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rot="5400000">
            <a:off x="152797" y="3657203"/>
            <a:ext cx="22852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1410097" y="2705497"/>
            <a:ext cx="1599406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90800" y="4038600"/>
            <a:ext cx="1963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Shock Deceleration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1118465" y="4876800"/>
            <a:ext cx="1929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Prompt Convection</a:t>
            </a:r>
            <a:endParaRPr lang="en-US" sz="1600" dirty="0"/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6955423" y="3025983"/>
            <a:ext cx="254835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22901" y="4343400"/>
            <a:ext cx="1963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Shock Deceleration</a:t>
            </a:r>
            <a:endParaRPr lang="en-US" sz="1600" dirty="0"/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5355223" y="3331577"/>
            <a:ext cx="2395954" cy="1219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495800" y="5181600"/>
            <a:ext cx="46441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Convection/SASI-induced features emanate from</a:t>
            </a:r>
          </a:p>
          <a:p>
            <a:r>
              <a:rPr lang="en-US" sz="1600" dirty="0" smtClean="0"/>
              <a:t>&lt; 50 km (PNS)</a:t>
            </a:r>
            <a:r>
              <a:rPr lang="en-US" sz="1600" dirty="0" smtClean="0"/>
              <a:t>.</a:t>
            </a:r>
            <a:endParaRPr lang="en-US" sz="16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" pitchFamily="-65" charset="0"/>
              </a:rPr>
              <a:t>Anthony </a:t>
            </a:r>
            <a:r>
              <a:rPr lang="en-US" dirty="0" err="1">
                <a:latin typeface="Times" pitchFamily="-65" charset="0"/>
              </a:rPr>
              <a:t>Mezzacappa</a:t>
            </a:r>
            <a:r>
              <a:rPr lang="en-US" dirty="0">
                <a:latin typeface="Times" pitchFamily="-65" charset="0"/>
              </a:rPr>
              <a:t> (ORNL</a:t>
            </a:r>
            <a:r>
              <a:rPr lang="en-US" dirty="0" smtClean="0">
                <a:latin typeface="Times" pitchFamily="-65" charset="0"/>
              </a:rPr>
              <a:t>)</a:t>
            </a:r>
          </a:p>
          <a:p>
            <a:pPr>
              <a:defRPr/>
            </a:pPr>
            <a:r>
              <a:rPr lang="en-US" dirty="0" smtClean="0">
                <a:latin typeface="Times" pitchFamily="-65" charset="0"/>
              </a:rPr>
              <a:t>GWDAW-14, Rome</a:t>
            </a:r>
            <a:endParaRPr lang="en-US" dirty="0">
              <a:latin typeface="Times" pitchFamily="-65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FB477BBF-DD95-FC4A-8589-A7E0F98C915E}" type="slidenum">
              <a:rPr lang="en-US">
                <a:latin typeface="Times" pitchFamily="-65" charset="0"/>
              </a:rPr>
              <a:pPr>
                <a:defRPr/>
              </a:pPr>
              <a:t>13</a:t>
            </a:fld>
            <a:endParaRPr lang="en-US" dirty="0">
              <a:latin typeface="Times" pitchFamily="-65" charset="0"/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79F68D23-8F18-2040-AD4D-397FB4042826}" type="datetime1">
              <a:rPr lang="en-US">
                <a:latin typeface="Times" pitchFamily="-65" charset="0"/>
              </a:rPr>
              <a:pPr>
                <a:defRPr/>
              </a:pPr>
              <a:t>1/25/10</a:t>
            </a:fld>
            <a:endParaRPr lang="en-US" dirty="0">
              <a:latin typeface="Times" pitchFamily="-65" charset="0"/>
            </a:endParaRPr>
          </a:p>
        </p:txBody>
      </p:sp>
      <p:pic>
        <p:nvPicPr>
          <p:cNvPr id="14" name="Picture 13" descr="LIGO_detectabil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587" y="3124200"/>
            <a:ext cx="4011613" cy="3011846"/>
          </a:xfrm>
          <a:prstGeom prst="rect">
            <a:avLst/>
          </a:prstGeom>
        </p:spPr>
      </p:pic>
      <p:pic>
        <p:nvPicPr>
          <p:cNvPr id="16" name="Picture 15" descr="s12-matter-fft-Avsf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8600"/>
            <a:ext cx="3958770" cy="2971800"/>
          </a:xfrm>
          <a:prstGeom prst="rect">
            <a:avLst/>
          </a:prstGeom>
        </p:spPr>
      </p:pic>
      <p:pic>
        <p:nvPicPr>
          <p:cNvPr id="17" name="Picture 16" descr="s15-matter-fft-Avsf co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586" y="228600"/>
            <a:ext cx="3958757" cy="2971800"/>
          </a:xfrm>
          <a:prstGeom prst="rect">
            <a:avLst/>
          </a:prstGeom>
        </p:spPr>
      </p:pic>
      <p:pic>
        <p:nvPicPr>
          <p:cNvPr id="18" name="Picture 17" descr="s25-matter-fft-Avsf cop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124200"/>
            <a:ext cx="3958770" cy="2971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C5398072-CE68-F847-A925-6243FC57B364}" type="datetime1">
              <a:rPr lang="en-US">
                <a:latin typeface="Times" pitchFamily="-65" charset="0"/>
              </a:rPr>
              <a:pPr>
                <a:defRPr/>
              </a:pPr>
              <a:t>1/25/10</a:t>
            </a:fld>
            <a:endParaRPr lang="en-US" dirty="0">
              <a:latin typeface="Times" pitchFamily="-65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FB477BBF-DD95-FC4A-8589-A7E0F98C915E}" type="slidenum">
              <a:rPr lang="en-US">
                <a:latin typeface="Times" pitchFamily="-65" charset="0"/>
              </a:rPr>
              <a:pPr>
                <a:defRPr/>
              </a:pPr>
              <a:t>14</a:t>
            </a:fld>
            <a:endParaRPr lang="en-US">
              <a:latin typeface="Times" pitchFamily="-65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1076325"/>
            <a:ext cx="9144000" cy="48641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>
                  <a:alpha val="62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5780993" y="1143000"/>
          <a:ext cx="3286807" cy="3048000"/>
        </p:xfrm>
        <a:graphic>
          <a:graphicData uri="http://schemas.openxmlformats.org/presentationml/2006/ole">
            <p:oleObj spid="_x0000_s69635" name="Document" r:id="rId4" imgW="3670300" imgH="3403600" progId="Word.Document.12">
              <p:link updateAutomatic="1"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749439" y="76200"/>
            <a:ext cx="7708761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Ongoing 3D Multi-Physics 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Simulations</a:t>
            </a:r>
            <a:endParaRPr lang="en-US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182140" y="608111"/>
            <a:ext cx="48188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vl="1"/>
            <a:r>
              <a:rPr lang="en-US" sz="1400" dirty="0" err="1" smtClean="0">
                <a:ea typeface="ＭＳ Ｐゴシック" pitchFamily="84" charset="-128"/>
                <a:cs typeface="ＭＳ Ｐゴシック" pitchFamily="84" charset="-128"/>
              </a:rPr>
              <a:t>Bruenn</a:t>
            </a:r>
            <a:r>
              <a:rPr lang="en-US" sz="1400" dirty="0" smtClean="0">
                <a:ea typeface="ＭＳ Ｐゴシック" pitchFamily="84" charset="-128"/>
                <a:cs typeface="ＭＳ Ｐゴシック" pitchFamily="84" charset="-128"/>
              </a:rPr>
              <a:t> </a:t>
            </a:r>
            <a:r>
              <a:rPr lang="en-US" sz="1400" dirty="0">
                <a:ea typeface="ＭＳ Ｐゴシック" pitchFamily="84" charset="-128"/>
                <a:cs typeface="ＭＳ Ｐゴシック" pitchFamily="84" charset="-128"/>
              </a:rPr>
              <a:t>et al</a:t>
            </a:r>
            <a:r>
              <a:rPr lang="en-US" sz="1400" dirty="0" smtClean="0">
                <a:ea typeface="ＭＳ Ｐゴシック" pitchFamily="84" charset="-128"/>
                <a:cs typeface="ＭＳ Ｐゴシック" pitchFamily="84" charset="-128"/>
              </a:rPr>
              <a:t>., </a:t>
            </a:r>
            <a:r>
              <a:rPr lang="en-US" sz="1400" i="1" dirty="0" err="1" smtClean="0">
                <a:ea typeface="ＭＳ Ｐゴシック" pitchFamily="84" charset="-128"/>
                <a:cs typeface="ＭＳ Ｐゴシック" pitchFamily="84" charset="-128"/>
              </a:rPr>
              <a:t>Journ</a:t>
            </a:r>
            <a:r>
              <a:rPr lang="en-US" sz="1400" i="1" dirty="0" smtClean="0">
                <a:ea typeface="ＭＳ Ｐゴシック" pitchFamily="84" charset="-128"/>
                <a:cs typeface="ＭＳ Ｐゴシック" pitchFamily="84" charset="-128"/>
              </a:rPr>
              <a:t>. Phys. </a:t>
            </a:r>
            <a:r>
              <a:rPr lang="en-US" sz="1400" i="1" dirty="0">
                <a:ea typeface="ＭＳ Ｐゴシック" pitchFamily="84" charset="-128"/>
                <a:cs typeface="ＭＳ Ｐゴシック" pitchFamily="84" charset="-128"/>
              </a:rPr>
              <a:t>Conf.</a:t>
            </a:r>
            <a:r>
              <a:rPr lang="en-US" sz="1400" i="1" dirty="0" smtClean="0">
                <a:ea typeface="ＭＳ Ｐゴシック" pitchFamily="84" charset="-128"/>
                <a:cs typeface="ＭＳ Ｐゴシック" pitchFamily="84" charset="-128"/>
              </a:rPr>
              <a:t> Ser., </a:t>
            </a:r>
            <a:r>
              <a:rPr lang="en-US" sz="1400" b="1" dirty="0" smtClean="0">
                <a:ea typeface="ＭＳ Ｐゴシック" pitchFamily="84" charset="-128"/>
                <a:cs typeface="ＭＳ Ｐゴシック" pitchFamily="84" charset="-128"/>
              </a:rPr>
              <a:t>180</a:t>
            </a:r>
            <a:r>
              <a:rPr lang="en-US" sz="1400" dirty="0" smtClean="0">
                <a:ea typeface="ＭＳ Ｐゴシック" pitchFamily="84" charset="-128"/>
                <a:cs typeface="ＭＳ Ｐゴシック" pitchFamily="84" charset="-128"/>
              </a:rPr>
              <a:t>, 012018 (</a:t>
            </a:r>
            <a:r>
              <a:rPr lang="en-US" sz="1400" dirty="0">
                <a:ea typeface="ＭＳ Ｐゴシック" pitchFamily="84" charset="-128"/>
                <a:cs typeface="ＭＳ Ｐゴシック" pitchFamily="84" charset="-128"/>
              </a:rPr>
              <a:t>2009</a:t>
            </a:r>
            <a:r>
              <a:rPr lang="en-US" sz="1400" dirty="0" smtClean="0">
                <a:ea typeface="ＭＳ Ｐゴシック" pitchFamily="84" charset="-128"/>
                <a:cs typeface="ＭＳ Ｐゴシック" pitchFamily="84" charset="-128"/>
              </a:rPr>
              <a:t>)</a:t>
            </a:r>
            <a:endParaRPr lang="en-US" sz="1400" dirty="0"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28600" y="762000"/>
            <a:ext cx="5143228" cy="550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u="sng" dirty="0"/>
              <a:t>Simulation Building Blocks</a:t>
            </a:r>
          </a:p>
          <a:p>
            <a:endParaRPr lang="en-US" sz="1600" u="sng" dirty="0"/>
          </a:p>
          <a:p>
            <a:pPr>
              <a:buFont typeface="Wingdings" pitchFamily="-111" charset="2"/>
              <a:buChar char=""/>
            </a:pPr>
            <a:r>
              <a:rPr lang="en-US" sz="1600" i="1" dirty="0"/>
              <a:t> “</a:t>
            </a:r>
            <a:r>
              <a:rPr lang="en-US" sz="1600" i="1" dirty="0" err="1"/>
              <a:t>RbR</a:t>
            </a:r>
            <a:r>
              <a:rPr lang="en-US" sz="1600" i="1" dirty="0"/>
              <a:t>-Plus” MGFLD Neutrino </a:t>
            </a:r>
            <a:r>
              <a:rPr lang="en-US" sz="1600" i="1" dirty="0" smtClean="0"/>
              <a:t>Transport</a:t>
            </a:r>
          </a:p>
          <a:p>
            <a:pPr lvl="1">
              <a:buFont typeface="Arial"/>
              <a:buChar char="•"/>
            </a:pPr>
            <a:r>
              <a:rPr lang="en-US" sz="1600" i="1" dirty="0" smtClean="0"/>
              <a:t> </a:t>
            </a:r>
            <a:r>
              <a:rPr lang="en-US" sz="1600" i="1" dirty="0" err="1" smtClean="0"/>
              <a:t>O(v/c</a:t>
            </a:r>
            <a:r>
              <a:rPr lang="en-US" sz="1600" i="1" dirty="0" smtClean="0"/>
              <a:t>), GR time dilation and </a:t>
            </a:r>
            <a:r>
              <a:rPr lang="en-US" sz="1600" i="1" dirty="0" err="1" smtClean="0"/>
              <a:t>redshift</a:t>
            </a:r>
            <a:r>
              <a:rPr lang="en-US" sz="1600" i="1" dirty="0" smtClean="0"/>
              <a:t>, </a:t>
            </a:r>
          </a:p>
          <a:p>
            <a:pPr lvl="1"/>
            <a:r>
              <a:rPr lang="en-US" sz="1600" i="1" dirty="0" smtClean="0"/>
              <a:t>  GR aberration (in flux limiter)</a:t>
            </a:r>
          </a:p>
          <a:p>
            <a:pPr>
              <a:buFont typeface="Wingdings" pitchFamily="-111" charset="2"/>
              <a:buChar char=""/>
            </a:pPr>
            <a:endParaRPr lang="en-US" sz="1600" i="1" dirty="0"/>
          </a:p>
          <a:p>
            <a:pPr>
              <a:buFont typeface="Wingdings" pitchFamily="-111" charset="2"/>
              <a:buChar char=""/>
            </a:pPr>
            <a:r>
              <a:rPr lang="en-US" sz="1600" i="1" dirty="0" smtClean="0"/>
              <a:t> 3D </a:t>
            </a:r>
            <a:r>
              <a:rPr lang="en-US" sz="1600" i="1" dirty="0"/>
              <a:t>PPM </a:t>
            </a:r>
            <a:r>
              <a:rPr lang="en-US" sz="1600" i="1" dirty="0" smtClean="0"/>
              <a:t>Hydrodynamics</a:t>
            </a:r>
          </a:p>
          <a:p>
            <a:pPr lvl="1">
              <a:buFont typeface="Arial"/>
              <a:buChar char="•"/>
            </a:pPr>
            <a:r>
              <a:rPr lang="en-US" sz="1600" i="1" dirty="0" smtClean="0"/>
              <a:t> GR time dilation, effective gravitational potential,</a:t>
            </a:r>
          </a:p>
          <a:p>
            <a:pPr lvl="1"/>
            <a:r>
              <a:rPr lang="en-US" sz="1600" i="1" dirty="0" smtClean="0"/>
              <a:t>   adaptive radial grid</a:t>
            </a:r>
          </a:p>
          <a:p>
            <a:pPr>
              <a:buFont typeface="Wingdings" pitchFamily="-111" charset="2"/>
              <a:buChar char=""/>
            </a:pPr>
            <a:endParaRPr lang="en-US" sz="1600" i="1" dirty="0"/>
          </a:p>
          <a:p>
            <a:pPr>
              <a:buFont typeface="Wingdings" pitchFamily="-111" charset="2"/>
              <a:buChar char=""/>
            </a:pPr>
            <a:r>
              <a:rPr lang="en-US" sz="1600" i="1" dirty="0"/>
              <a:t> </a:t>
            </a:r>
            <a:r>
              <a:rPr lang="en-US" sz="1600" i="1" dirty="0" err="1"/>
              <a:t>Lattimer-Swesty</a:t>
            </a:r>
            <a:r>
              <a:rPr lang="en-US" sz="1600" i="1" dirty="0"/>
              <a:t> </a:t>
            </a:r>
            <a:r>
              <a:rPr lang="en-US" sz="1600" i="1" dirty="0" smtClean="0"/>
              <a:t>EOS</a:t>
            </a:r>
          </a:p>
          <a:p>
            <a:pPr lvl="1">
              <a:buFont typeface="Arial"/>
              <a:buChar char="•"/>
            </a:pPr>
            <a:r>
              <a:rPr lang="en-US" sz="1600" i="1" dirty="0" smtClean="0"/>
              <a:t> 180 </a:t>
            </a:r>
            <a:r>
              <a:rPr lang="en-US" sz="1600" i="1" dirty="0" err="1" smtClean="0"/>
              <a:t>MeV</a:t>
            </a:r>
            <a:r>
              <a:rPr lang="en-US" sz="1600" i="1" dirty="0" smtClean="0"/>
              <a:t> (nuclear compressibility),</a:t>
            </a:r>
          </a:p>
          <a:p>
            <a:pPr lvl="1"/>
            <a:r>
              <a:rPr lang="en-US" sz="1600" i="1" dirty="0" smtClean="0"/>
              <a:t>    29.3 </a:t>
            </a:r>
            <a:r>
              <a:rPr lang="en-US" sz="1600" i="1" dirty="0" err="1" smtClean="0"/>
              <a:t>MeV</a:t>
            </a:r>
            <a:r>
              <a:rPr lang="en-US" sz="1600" i="1" dirty="0" smtClean="0"/>
              <a:t> (symmetry energy)</a:t>
            </a:r>
          </a:p>
          <a:p>
            <a:pPr>
              <a:buFont typeface="Wingdings" pitchFamily="-111" charset="2"/>
              <a:buChar char=""/>
            </a:pPr>
            <a:endParaRPr lang="en-US" sz="1600" i="1" dirty="0"/>
          </a:p>
          <a:p>
            <a:pPr>
              <a:buFont typeface="Wingdings" pitchFamily="-111" charset="2"/>
              <a:buChar char=""/>
            </a:pPr>
            <a:r>
              <a:rPr lang="en-US" sz="1600" i="1" dirty="0"/>
              <a:t> Nuclear (Alpha) Network</a:t>
            </a:r>
          </a:p>
          <a:p>
            <a:pPr>
              <a:buFont typeface="Wingdings" pitchFamily="-111" charset="2"/>
              <a:buChar char=""/>
            </a:pPr>
            <a:endParaRPr lang="en-US" sz="1600" i="1" dirty="0"/>
          </a:p>
          <a:p>
            <a:pPr>
              <a:buFont typeface="Wingdings" pitchFamily="-111" charset="2"/>
              <a:buChar char=""/>
            </a:pPr>
            <a:r>
              <a:rPr lang="en-US" sz="1600" i="1" dirty="0" smtClean="0"/>
              <a:t> 3D Effective Gravitational Potential</a:t>
            </a:r>
          </a:p>
          <a:p>
            <a:pPr lvl="1">
              <a:buFont typeface="Arial"/>
              <a:buChar char="•"/>
            </a:pPr>
            <a:r>
              <a:rPr lang="en-US" sz="1600" i="1" dirty="0" smtClean="0"/>
              <a:t> </a:t>
            </a:r>
            <a:r>
              <a:rPr lang="en-US" sz="1600" dirty="0" err="1" smtClean="0"/>
              <a:t>Marek</a:t>
            </a:r>
            <a:r>
              <a:rPr lang="en-US" sz="1600" dirty="0" smtClean="0"/>
              <a:t> et al</a:t>
            </a:r>
            <a:r>
              <a:rPr lang="en-US" sz="1600" i="1" dirty="0" smtClean="0"/>
              <a:t>. A&amp;A, </a:t>
            </a:r>
            <a:r>
              <a:rPr lang="en-US" sz="1600" b="1" dirty="0" smtClean="0"/>
              <a:t>445</a:t>
            </a:r>
            <a:r>
              <a:rPr lang="en-US" sz="1600" i="1" dirty="0" smtClean="0"/>
              <a:t>, </a:t>
            </a:r>
            <a:r>
              <a:rPr lang="en-US" sz="1600" dirty="0" smtClean="0"/>
              <a:t>273 (2006)</a:t>
            </a:r>
            <a:endParaRPr lang="en-US" sz="1600" i="1" dirty="0" smtClean="0"/>
          </a:p>
          <a:p>
            <a:pPr>
              <a:buFont typeface="Wingdings" pitchFamily="-111" charset="2"/>
              <a:buChar char=""/>
            </a:pPr>
            <a:endParaRPr lang="en-US" sz="1600" i="1" dirty="0"/>
          </a:p>
          <a:p>
            <a:pPr>
              <a:buFont typeface="Wingdings" pitchFamily="-111" charset="2"/>
              <a:buChar char=""/>
            </a:pPr>
            <a:r>
              <a:rPr lang="en-US" sz="1600" i="1" dirty="0"/>
              <a:t> Neutrino </a:t>
            </a:r>
            <a:r>
              <a:rPr lang="en-US" sz="1600" i="1" dirty="0" err="1"/>
              <a:t>Emissivities</a:t>
            </a:r>
            <a:r>
              <a:rPr lang="en-US" sz="1600" i="1" dirty="0"/>
              <a:t>/</a:t>
            </a:r>
            <a:r>
              <a:rPr lang="en-US" sz="1600" i="1" dirty="0" smtClean="0"/>
              <a:t>Opacities</a:t>
            </a:r>
          </a:p>
          <a:p>
            <a:pPr lvl="1">
              <a:buFont typeface="Times" pitchFamily="-111" charset="0"/>
              <a:buChar char="•"/>
            </a:pPr>
            <a:r>
              <a:rPr lang="en-US" sz="1600" i="1" dirty="0"/>
              <a:t> “Standard” + Elastic Scattering on Nucleons</a:t>
            </a:r>
          </a:p>
          <a:p>
            <a:pPr lvl="1"/>
            <a:r>
              <a:rPr lang="en-US" sz="1600" i="1" dirty="0"/>
              <a:t>    + Nucleon–Nucleon </a:t>
            </a:r>
            <a:r>
              <a:rPr lang="en-US" sz="1600" i="1" dirty="0" err="1"/>
              <a:t>Bremsstrahlung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8908" y="4114800"/>
            <a:ext cx="277391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Resolution</a:t>
            </a:r>
            <a:endParaRPr lang="en-US" sz="1600" dirty="0" smtClean="0"/>
          </a:p>
          <a:p>
            <a:r>
              <a:rPr lang="en-US" sz="1600" dirty="0" smtClean="0"/>
              <a:t>304 X 76 X 152</a:t>
            </a:r>
          </a:p>
          <a:p>
            <a:pPr lvl="1">
              <a:buFont typeface="Lucida Grande"/>
              <a:buChar char="⇒"/>
            </a:pPr>
            <a:r>
              <a:rPr lang="en-US" sz="1600" dirty="0" smtClean="0"/>
              <a:t> 11,552 processors</a:t>
            </a:r>
          </a:p>
          <a:p>
            <a:r>
              <a:rPr lang="en-US" sz="1600" dirty="0" smtClean="0"/>
              <a:t>576 X 96 X 192 </a:t>
            </a:r>
          </a:p>
          <a:p>
            <a:pPr lvl="1">
              <a:buFont typeface="Lucida Grande"/>
              <a:buChar char="⇒"/>
            </a:pPr>
            <a:r>
              <a:rPr lang="en-US" sz="1600" dirty="0" smtClean="0"/>
              <a:t> 18,432 processors</a:t>
            </a:r>
          </a:p>
          <a:p>
            <a:r>
              <a:rPr lang="en-US" sz="1600" dirty="0" smtClean="0"/>
              <a:t>512 X 256 X 512</a:t>
            </a:r>
          </a:p>
          <a:p>
            <a:pPr lvl="1">
              <a:buFont typeface="Lucida Grande"/>
              <a:buChar char="⇒"/>
            </a:pPr>
            <a:r>
              <a:rPr lang="en-US" sz="1600" dirty="0" smtClean="0"/>
              <a:t> 131,072 processors</a:t>
            </a:r>
            <a:endParaRPr lang="en-US" sz="1600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" pitchFamily="-65" charset="0"/>
              </a:rPr>
              <a:t>Anthony </a:t>
            </a:r>
            <a:r>
              <a:rPr lang="en-US" dirty="0" err="1">
                <a:latin typeface="Times" pitchFamily="-65" charset="0"/>
              </a:rPr>
              <a:t>Mezzacappa</a:t>
            </a:r>
            <a:r>
              <a:rPr lang="en-US" dirty="0">
                <a:latin typeface="Times" pitchFamily="-65" charset="0"/>
              </a:rPr>
              <a:t> (ORNL</a:t>
            </a:r>
            <a:r>
              <a:rPr lang="en-US" dirty="0" smtClean="0">
                <a:latin typeface="Times" pitchFamily="-65" charset="0"/>
              </a:rPr>
              <a:t>)</a:t>
            </a:r>
          </a:p>
          <a:p>
            <a:pPr>
              <a:defRPr/>
            </a:pPr>
            <a:r>
              <a:rPr lang="en-US" dirty="0" smtClean="0">
                <a:latin typeface="Times" pitchFamily="-65" charset="0"/>
              </a:rPr>
              <a:t>GWDAW-14, Rome</a:t>
            </a:r>
            <a:endParaRPr lang="en-US" dirty="0">
              <a:latin typeface="Times" pitchFamily="-65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5371829" y="4572000"/>
            <a:ext cx="40916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522228" y="5421600"/>
            <a:ext cx="16992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371034" y="6271201"/>
            <a:ext cx="648766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19800" y="6019800"/>
            <a:ext cx="249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25 M processor-hours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AB8282C-61DD-D047-ABA7-A3018505E7D5}" type="datetime1">
              <a:rPr lang="en-US" smtClean="0">
                <a:latin typeface="Times" charset="0"/>
              </a:rPr>
              <a:pPr/>
              <a:t>1/25/10</a:t>
            </a:fld>
            <a:endParaRPr lang="en-US" smtClean="0">
              <a:latin typeface="Times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ED9A56-7F6E-0542-9231-9431A928D98A}" type="slidenum">
              <a:rPr lang="en-US" smtClean="0">
                <a:latin typeface="Times" charset="0"/>
              </a:rPr>
              <a:pPr/>
              <a:t>15</a:t>
            </a:fld>
            <a:endParaRPr lang="en-US" smtClean="0">
              <a:latin typeface="Times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" pitchFamily="-65" charset="0"/>
              </a:rPr>
              <a:t>Anthony </a:t>
            </a:r>
            <a:r>
              <a:rPr lang="en-US" dirty="0" err="1">
                <a:latin typeface="Times" pitchFamily="-65" charset="0"/>
              </a:rPr>
              <a:t>Mezzacappa</a:t>
            </a:r>
            <a:r>
              <a:rPr lang="en-US" dirty="0">
                <a:latin typeface="Times" pitchFamily="-65" charset="0"/>
              </a:rPr>
              <a:t> (ORNL</a:t>
            </a:r>
            <a:r>
              <a:rPr lang="en-US" dirty="0" smtClean="0">
                <a:latin typeface="Times" pitchFamily="-65" charset="0"/>
              </a:rPr>
              <a:t>)</a:t>
            </a:r>
          </a:p>
          <a:p>
            <a:pPr>
              <a:defRPr/>
            </a:pPr>
            <a:r>
              <a:rPr lang="en-US" dirty="0" smtClean="0">
                <a:latin typeface="Times" pitchFamily="-65" charset="0"/>
              </a:rPr>
              <a:t>GWDAW-14, Rome</a:t>
            </a:r>
            <a:endParaRPr lang="en-US" dirty="0">
              <a:latin typeface="Times" pitchFamily="-65" charset="0"/>
            </a:endParaRPr>
          </a:p>
        </p:txBody>
      </p:sp>
      <p:pic>
        <p:nvPicPr>
          <p:cNvPr id="7" name="output_6.2-2 copy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00200" y="152400"/>
            <a:ext cx="6019800" cy="6019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C5398072-CE68-F847-A925-6243FC57B364}" type="datetime1">
              <a:rPr lang="en-US">
                <a:latin typeface="Times" pitchFamily="-65" charset="0"/>
              </a:rPr>
              <a:pPr>
                <a:defRPr/>
              </a:pPr>
              <a:t>1/25/10</a:t>
            </a:fld>
            <a:endParaRPr lang="en-US" dirty="0">
              <a:latin typeface="Times" pitchFamily="-65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FB477BBF-DD95-FC4A-8589-A7E0F98C915E}" type="slidenum">
              <a:rPr lang="en-US">
                <a:latin typeface="Times" pitchFamily="-65" charset="0"/>
              </a:rPr>
              <a:pPr>
                <a:defRPr/>
              </a:pPr>
              <a:t>16</a:t>
            </a:fld>
            <a:endParaRPr lang="en-US">
              <a:latin typeface="Times" pitchFamily="-65" charset="0"/>
            </a:endParaRPr>
          </a:p>
        </p:txBody>
      </p:sp>
      <p:pic>
        <p:nvPicPr>
          <p:cNvPr id="8" name="Picture 7" descr="Shock_1D_2D_3D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33400" y="152400"/>
            <a:ext cx="8153400" cy="606552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" pitchFamily="-65" charset="0"/>
              </a:rPr>
              <a:t>Anthony </a:t>
            </a:r>
            <a:r>
              <a:rPr lang="en-US" dirty="0" err="1">
                <a:latin typeface="Times" pitchFamily="-65" charset="0"/>
              </a:rPr>
              <a:t>Mezzacappa</a:t>
            </a:r>
            <a:r>
              <a:rPr lang="en-US" dirty="0">
                <a:latin typeface="Times" pitchFamily="-65" charset="0"/>
              </a:rPr>
              <a:t> (ORNL</a:t>
            </a:r>
            <a:r>
              <a:rPr lang="en-US" dirty="0" smtClean="0">
                <a:latin typeface="Times" pitchFamily="-65" charset="0"/>
              </a:rPr>
              <a:t>)</a:t>
            </a:r>
          </a:p>
          <a:p>
            <a:pPr>
              <a:defRPr/>
            </a:pPr>
            <a:r>
              <a:rPr lang="en-US" dirty="0" smtClean="0">
                <a:latin typeface="Times" pitchFamily="-65" charset="0"/>
              </a:rPr>
              <a:t>GWDAW-14, Rome</a:t>
            </a:r>
            <a:endParaRPr lang="en-US" dirty="0">
              <a:latin typeface="Times" pitchFamily="-65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C5398072-CE68-F847-A925-6243FC57B364}" type="datetime1">
              <a:rPr lang="en-US">
                <a:latin typeface="Times" pitchFamily="-65" charset="0"/>
              </a:rPr>
              <a:pPr>
                <a:defRPr/>
              </a:pPr>
              <a:t>1/25/10</a:t>
            </a:fld>
            <a:endParaRPr lang="en-US" dirty="0">
              <a:latin typeface="Times" pitchFamily="-65" charset="0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FB477BBF-DD95-FC4A-8589-A7E0F98C915E}" type="slidenum">
              <a:rPr lang="en-US">
                <a:latin typeface="Times" pitchFamily="-65" charset="0"/>
              </a:rPr>
              <a:pPr>
                <a:defRPr/>
              </a:pPr>
              <a:t>17</a:t>
            </a:fld>
            <a:endParaRPr lang="en-US">
              <a:latin typeface="Times" pitchFamily="-65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" pitchFamily="-65" charset="0"/>
              </a:rPr>
              <a:t>Anthony </a:t>
            </a:r>
            <a:r>
              <a:rPr lang="en-US" dirty="0" err="1">
                <a:latin typeface="Times" pitchFamily="-65" charset="0"/>
              </a:rPr>
              <a:t>Mezzacappa</a:t>
            </a:r>
            <a:r>
              <a:rPr lang="en-US" dirty="0">
                <a:latin typeface="Times" pitchFamily="-65" charset="0"/>
              </a:rPr>
              <a:t> (ORNL</a:t>
            </a:r>
            <a:r>
              <a:rPr lang="en-US" dirty="0" smtClean="0">
                <a:latin typeface="Times" pitchFamily="-65" charset="0"/>
              </a:rPr>
              <a:t>)</a:t>
            </a:r>
          </a:p>
          <a:p>
            <a:pPr>
              <a:defRPr/>
            </a:pPr>
            <a:r>
              <a:rPr lang="en-US" dirty="0" smtClean="0">
                <a:latin typeface="Times" pitchFamily="-65" charset="0"/>
              </a:rPr>
              <a:t>GWDAW-14, Rome</a:t>
            </a:r>
            <a:endParaRPr lang="en-US" dirty="0">
              <a:latin typeface="Times" pitchFamily="-65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6452" y="0"/>
            <a:ext cx="285754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Conclusions</a:t>
            </a:r>
          </a:p>
          <a:p>
            <a:pPr algn="ctr"/>
            <a:r>
              <a:rPr lang="en-U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And Outlook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173063"/>
            <a:ext cx="8718753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Gravitational wave signatures, including the explosion phase, for a range of </a:t>
            </a:r>
          </a:p>
          <a:p>
            <a:r>
              <a:rPr lang="en-US" sz="1600" dirty="0" smtClean="0"/>
              <a:t>stellar progenitors have been computed </a:t>
            </a:r>
            <a:r>
              <a:rPr lang="en-US" sz="1600" i="1" dirty="0" smtClean="0">
                <a:solidFill>
                  <a:srgbClr val="FF0000"/>
                </a:solidFill>
              </a:rPr>
              <a:t>in non-parameterized models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A more complete gravitational wave “template” has emerged from this work.</a:t>
            </a:r>
          </a:p>
          <a:p>
            <a:endParaRPr lang="en-US" sz="1600" dirty="0" smtClean="0"/>
          </a:p>
          <a:p>
            <a:r>
              <a:rPr lang="en-US" sz="1600" dirty="0" smtClean="0"/>
              <a:t>The models predict signatures that should be detectable by Advanced LIGO for </a:t>
            </a:r>
          </a:p>
          <a:p>
            <a:r>
              <a:rPr lang="en-US" sz="1600" dirty="0" smtClean="0"/>
              <a:t>a Galactic event.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Fundamental limitation of the work reported here: The imposition of </a:t>
            </a:r>
            <a:r>
              <a:rPr lang="en-US" sz="1600" dirty="0" err="1" smtClean="0"/>
              <a:t>axisymmetry</a:t>
            </a:r>
            <a:r>
              <a:rPr lang="en-US" sz="1600" dirty="0" smtClean="0"/>
              <a:t> – i.e., it’s 2D.</a:t>
            </a:r>
          </a:p>
          <a:p>
            <a:endParaRPr lang="en-US" sz="1600" dirty="0" smtClean="0"/>
          </a:p>
          <a:p>
            <a:pPr lvl="1">
              <a:buFont typeface="Lucida Grande"/>
              <a:buChar char="✻"/>
            </a:pPr>
            <a:r>
              <a:rPr lang="en-US" sz="1600" dirty="0" smtClean="0">
                <a:solidFill>
                  <a:srgbClr val="FF0000"/>
                </a:solidFill>
              </a:rPr>
              <a:t> 3D simulations are ongoing.</a:t>
            </a:r>
          </a:p>
          <a:p>
            <a:endParaRPr lang="en-US" sz="1600" dirty="0" smtClean="0"/>
          </a:p>
          <a:p>
            <a:r>
              <a:rPr lang="en-US" sz="1600" dirty="0" smtClean="0"/>
              <a:t>Other model improvements completed or underway:</a:t>
            </a:r>
          </a:p>
          <a:p>
            <a:endParaRPr lang="en-US" sz="1600" dirty="0" smtClean="0"/>
          </a:p>
          <a:p>
            <a:pPr lvl="1">
              <a:buFont typeface="Arial"/>
              <a:buChar char="•"/>
            </a:pPr>
            <a:r>
              <a:rPr lang="en-US" sz="1600" dirty="0" smtClean="0"/>
              <a:t> Replacement of GR approximation with BSSN. 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 Replacement of </a:t>
            </a:r>
            <a:r>
              <a:rPr lang="en-US" sz="1600" dirty="0" err="1" smtClean="0"/>
              <a:t>RbR</a:t>
            </a:r>
            <a:r>
              <a:rPr lang="en-US" sz="1600" dirty="0" smtClean="0"/>
              <a:t> approximation with full GR transport. </a:t>
            </a:r>
          </a:p>
        </p:txBody>
      </p:sp>
      <p:pic>
        <p:nvPicPr>
          <p:cNvPr id="7" name="Picture 6" descr="s15-matter-A20-tb_550m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557" y="1348264"/>
            <a:ext cx="1496802" cy="1123772"/>
          </a:xfrm>
          <a:prstGeom prst="rect">
            <a:avLst/>
          </a:prstGeom>
        </p:spPr>
      </p:pic>
      <p:pic>
        <p:nvPicPr>
          <p:cNvPr id="8" name="Picture 7" descr="LIGO_detectabilit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8557" y="2548235"/>
            <a:ext cx="1496801" cy="1123771"/>
          </a:xfrm>
          <a:prstGeom prst="rect">
            <a:avLst/>
          </a:prstGeom>
        </p:spPr>
      </p:pic>
      <p:graphicFrame>
        <p:nvGraphicFramePr>
          <p:cNvPr id="279554" name="Object 2"/>
          <p:cNvGraphicFramePr>
            <a:graphicFrameLocks noChangeAspect="1"/>
          </p:cNvGraphicFramePr>
          <p:nvPr/>
        </p:nvGraphicFramePr>
        <p:xfrm>
          <a:off x="7239000" y="4548664"/>
          <a:ext cx="1478756" cy="1371600"/>
        </p:xfrm>
        <a:graphic>
          <a:graphicData uri="http://schemas.openxmlformats.org/presentationml/2006/ole">
            <p:oleObj spid="_x0000_s279554" name="Document" r:id="rId6" imgW="3670300" imgH="3403600" progId="Word.Document.12">
              <p:link updateAutomatic="1"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C5398072-CE68-F847-A925-6243FC57B364}" type="datetime1">
              <a:rPr lang="en-US">
                <a:latin typeface="Times" pitchFamily="-65" charset="0"/>
              </a:rPr>
              <a:pPr>
                <a:defRPr/>
              </a:pPr>
              <a:t>1/25/10</a:t>
            </a:fld>
            <a:endParaRPr lang="en-US" dirty="0">
              <a:latin typeface="Times" pitchFamily="-65" charset="0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FB477BBF-DD95-FC4A-8589-A7E0F98C915E}" type="slidenum">
              <a:rPr lang="en-US">
                <a:latin typeface="Times" pitchFamily="-65" charset="0"/>
              </a:rPr>
              <a:pPr>
                <a:defRPr/>
              </a:pPr>
              <a:t>18</a:t>
            </a:fld>
            <a:endParaRPr lang="en-US">
              <a:latin typeface="Times" pitchFamily="-65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" pitchFamily="-65" charset="0"/>
              </a:rPr>
              <a:t>Anthony </a:t>
            </a:r>
            <a:r>
              <a:rPr lang="en-US" dirty="0" err="1">
                <a:latin typeface="Times" pitchFamily="-65" charset="0"/>
              </a:rPr>
              <a:t>Mezzacappa</a:t>
            </a:r>
            <a:r>
              <a:rPr lang="en-US" dirty="0">
                <a:latin typeface="Times" pitchFamily="-65" charset="0"/>
              </a:rPr>
              <a:t> (ORNL</a:t>
            </a:r>
            <a:r>
              <a:rPr lang="en-US" dirty="0" smtClean="0">
                <a:latin typeface="Times" pitchFamily="-65" charset="0"/>
              </a:rPr>
              <a:t>)</a:t>
            </a:r>
          </a:p>
          <a:p>
            <a:pPr>
              <a:defRPr/>
            </a:pPr>
            <a:r>
              <a:rPr lang="en-US" dirty="0" smtClean="0">
                <a:latin typeface="Times" pitchFamily="-65" charset="0"/>
              </a:rPr>
              <a:t>GWDAW-14, Rome</a:t>
            </a:r>
            <a:endParaRPr lang="en-US" dirty="0">
              <a:latin typeface="Times" pitchFamily="-65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261610"/>
            <a:ext cx="40948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Bigger Picture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14484"/>
            <a:ext cx="9123010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These are exciting times for core collapse supernova modeling and their GW emission detection:</a:t>
            </a:r>
          </a:p>
          <a:p>
            <a:endParaRPr lang="en-US" sz="1600" dirty="0" smtClean="0"/>
          </a:p>
          <a:p>
            <a:pPr lvl="1">
              <a:buFont typeface="Arial"/>
              <a:buChar char="•"/>
            </a:pPr>
            <a:r>
              <a:rPr lang="en-US" sz="1600" dirty="0" smtClean="0"/>
              <a:t> We are rapidly approaching the point where realistic and detailed predictions of gravitational </a:t>
            </a:r>
          </a:p>
          <a:p>
            <a:pPr lvl="1"/>
            <a:r>
              <a:rPr lang="en-US" sz="1600" dirty="0" smtClean="0"/>
              <a:t>  wave emissions from core collapse supernovae are possible.</a:t>
            </a:r>
          </a:p>
          <a:p>
            <a:pPr lvl="1"/>
            <a:endParaRPr lang="en-US" sz="1600" dirty="0" smtClean="0"/>
          </a:p>
          <a:p>
            <a:pPr lvl="1">
              <a:buFont typeface="Arial"/>
              <a:buChar char="•"/>
            </a:pPr>
            <a:r>
              <a:rPr lang="en-US" sz="1600" dirty="0" smtClean="0"/>
              <a:t> There is significant consistency between the ORNL-FAU-NCSU and MPA 2D simulation </a:t>
            </a:r>
          </a:p>
          <a:p>
            <a:pPr lvl="1"/>
            <a:r>
              <a:rPr lang="en-US" sz="1600" dirty="0" smtClean="0"/>
              <a:t>   results: Both teams demonstrate robust neutrino-driven explosions over a range of </a:t>
            </a:r>
          </a:p>
          <a:p>
            <a:pPr lvl="1"/>
            <a:r>
              <a:rPr lang="en-US" sz="1600" dirty="0" smtClean="0"/>
              <a:t>   stellar progenitors. (We differ in details that likely result from the use of different </a:t>
            </a:r>
          </a:p>
          <a:p>
            <a:pPr lvl="1"/>
            <a:r>
              <a:rPr lang="en-US" sz="1600" dirty="0" smtClean="0"/>
              <a:t>   progenitors. More detailed comparisons are underway.)</a:t>
            </a:r>
          </a:p>
          <a:p>
            <a:pPr lvl="1"/>
            <a:endParaRPr lang="en-US" sz="1600" dirty="0" smtClean="0"/>
          </a:p>
          <a:p>
            <a:pPr lvl="2"/>
            <a:r>
              <a:rPr lang="en-US" sz="1600" i="1" dirty="0" smtClean="0">
                <a:solidFill>
                  <a:srgbClr val="FF0000"/>
                </a:solidFill>
              </a:rPr>
              <a:t>A significant step forward in supernova theory, and one with significant ramifications</a:t>
            </a:r>
          </a:p>
          <a:p>
            <a:pPr lvl="2"/>
            <a:r>
              <a:rPr lang="en-US" sz="1600" i="1" dirty="0" smtClean="0">
                <a:solidFill>
                  <a:srgbClr val="FF0000"/>
                </a:solidFill>
              </a:rPr>
              <a:t>for gravitational wave prediction.</a:t>
            </a:r>
          </a:p>
          <a:p>
            <a:pPr lvl="1"/>
            <a:endParaRPr lang="en-US" sz="1600" dirty="0" smtClean="0"/>
          </a:p>
          <a:p>
            <a:pPr lvl="1">
              <a:buFont typeface="Arial"/>
              <a:buChar char="•"/>
            </a:pPr>
            <a:r>
              <a:rPr lang="en-US" sz="1600" i="1" dirty="0" smtClean="0">
                <a:solidFill>
                  <a:srgbClr val="FF0000"/>
                </a:solidFill>
              </a:rPr>
              <a:t> Our ongoing 3D models will hopefully be completed in time for Advanced LIGO in early 2011</a:t>
            </a:r>
          </a:p>
          <a:p>
            <a:pPr lvl="1"/>
            <a:r>
              <a:rPr lang="en-US" sz="1600" dirty="0" smtClean="0"/>
              <a:t>  [Abbott et al., </a:t>
            </a:r>
            <a:r>
              <a:rPr lang="en-US" sz="1600" i="1" dirty="0" smtClean="0"/>
              <a:t>Rep. </a:t>
            </a:r>
            <a:r>
              <a:rPr lang="en-US" sz="1600" i="1" dirty="0" err="1" smtClean="0"/>
              <a:t>Prog</a:t>
            </a:r>
            <a:r>
              <a:rPr lang="en-US" sz="1600" i="1" dirty="0" smtClean="0"/>
              <a:t>. Phys</a:t>
            </a:r>
            <a:r>
              <a:rPr lang="en-US" sz="1600" dirty="0" smtClean="0"/>
              <a:t>. </a:t>
            </a:r>
            <a:r>
              <a:rPr lang="en-US" sz="1600" b="1" dirty="0" smtClean="0"/>
              <a:t>72</a:t>
            </a:r>
            <a:r>
              <a:rPr lang="en-US" sz="1600" dirty="0" smtClean="0"/>
              <a:t>, 076901 (2009)]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</a:p>
          <a:p>
            <a:pPr lvl="1"/>
            <a:endParaRPr lang="en-US" sz="1600" dirty="0" smtClean="0">
              <a:solidFill>
                <a:srgbClr val="FF0000"/>
              </a:solidFill>
            </a:endParaRPr>
          </a:p>
          <a:p>
            <a:pPr lvl="1"/>
            <a:endParaRPr lang="en-US" sz="1600" dirty="0" smtClean="0">
              <a:solidFill>
                <a:srgbClr val="FF0000"/>
              </a:solidFill>
            </a:endParaRPr>
          </a:p>
          <a:p>
            <a:pPr lvl="1">
              <a:buFont typeface="Lucida Grande"/>
              <a:buChar char="➱"/>
            </a:pPr>
            <a:r>
              <a:rPr lang="en-US" sz="1600" dirty="0" smtClean="0"/>
              <a:t> Can we move from “transient, </a:t>
            </a:r>
            <a:r>
              <a:rPr lang="en-US" sz="1600" dirty="0" err="1" smtClean="0"/>
              <a:t>unmodeled</a:t>
            </a:r>
            <a:r>
              <a:rPr lang="en-US" sz="1600" dirty="0" smtClean="0"/>
              <a:t>” to “transient, modeled”?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FB477BBF-DD95-FC4A-8589-A7E0F98C915E}" type="slidenum">
              <a:rPr lang="en-US">
                <a:latin typeface="Times" pitchFamily="-65" charset="0"/>
              </a:rPr>
              <a:pPr>
                <a:defRPr/>
              </a:pPr>
              <a:t>19</a:t>
            </a:fld>
            <a:endParaRPr lang="en-US">
              <a:latin typeface="Times" pitchFamily="-65" charset="0"/>
            </a:endParaRPr>
          </a:p>
        </p:txBody>
      </p:sp>
      <p:pic>
        <p:nvPicPr>
          <p:cNvPr id="16" name="Picture 3" descr="fa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8700" y="762000"/>
            <a:ext cx="1847850" cy="923925"/>
          </a:xfrm>
          <a:prstGeom prst="rect">
            <a:avLst/>
          </a:prstGeom>
          <a:noFill/>
          <a:effectLst/>
        </p:spPr>
      </p:pic>
      <p:pic>
        <p:nvPicPr>
          <p:cNvPr id="17" name="Picture 4" descr="UCSDa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5688" y="852488"/>
            <a:ext cx="1593850" cy="1216025"/>
          </a:xfrm>
          <a:prstGeom prst="rect">
            <a:avLst/>
          </a:prstGeom>
          <a:noFill/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200" y="787400"/>
            <a:ext cx="206216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42938" y="2854325"/>
            <a:ext cx="134954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>
                <a:latin typeface="Arial" pitchFamily="-111" charset="0"/>
              </a:rPr>
              <a:t>Budiardja</a:t>
            </a:r>
            <a:endParaRPr lang="en-US" sz="1600" dirty="0">
              <a:latin typeface="Arial" pitchFamily="-111" charset="0"/>
            </a:endParaRPr>
          </a:p>
          <a:p>
            <a:pPr algn="ctr"/>
            <a:r>
              <a:rPr lang="en-US" sz="1600" dirty="0" err="1">
                <a:latin typeface="Arial" pitchFamily="-111" charset="0"/>
              </a:rPr>
              <a:t>Cardall</a:t>
            </a:r>
            <a:endParaRPr lang="en-US" sz="1600" dirty="0">
              <a:latin typeface="Arial" pitchFamily="-111" charset="0"/>
            </a:endParaRPr>
          </a:p>
          <a:p>
            <a:pPr algn="ctr"/>
            <a:r>
              <a:rPr lang="en-US" sz="1600" dirty="0" err="1">
                <a:latin typeface="Arial" pitchFamily="-111" charset="0"/>
              </a:rPr>
              <a:t>Endeve</a:t>
            </a:r>
            <a:endParaRPr lang="en-US" sz="1600" dirty="0">
              <a:latin typeface="Arial" pitchFamily="-111" charset="0"/>
            </a:endParaRPr>
          </a:p>
          <a:p>
            <a:pPr algn="ctr"/>
            <a:r>
              <a:rPr lang="en-US" sz="1600" dirty="0" err="1" smtClean="0">
                <a:latin typeface="Arial" pitchFamily="-111" charset="0"/>
              </a:rPr>
              <a:t>Hix</a:t>
            </a:r>
            <a:endParaRPr lang="en-US" sz="1600" dirty="0" smtClean="0">
              <a:latin typeface="Arial" pitchFamily="-111" charset="0"/>
            </a:endParaRPr>
          </a:p>
          <a:p>
            <a:pPr algn="ctr"/>
            <a:r>
              <a:rPr lang="en-US" sz="1600" dirty="0">
                <a:latin typeface="Arial" pitchFamily="-111" charset="0"/>
              </a:rPr>
              <a:t>Lentz</a:t>
            </a:r>
          </a:p>
          <a:p>
            <a:pPr algn="ctr"/>
            <a:r>
              <a:rPr lang="en-US" sz="1600" dirty="0">
                <a:latin typeface="Arial" pitchFamily="-111" charset="0"/>
              </a:rPr>
              <a:t>Messer</a:t>
            </a:r>
          </a:p>
          <a:p>
            <a:pPr algn="ctr"/>
            <a:r>
              <a:rPr lang="en-US" sz="1600" dirty="0" err="1" smtClean="0">
                <a:latin typeface="Arial" pitchFamily="-111" charset="0"/>
              </a:rPr>
              <a:t>Mezzacappa</a:t>
            </a:r>
            <a:endParaRPr lang="en-US" sz="1600" dirty="0" smtClean="0">
              <a:latin typeface="Arial" pitchFamily="-111" charset="0"/>
            </a:endParaRPr>
          </a:p>
          <a:p>
            <a:pPr algn="ctr"/>
            <a:r>
              <a:rPr lang="en-US" sz="1600" dirty="0" err="1" smtClean="0"/>
              <a:t>Parete</a:t>
            </a:r>
            <a:r>
              <a:rPr lang="en-US" sz="1600" dirty="0" smtClean="0"/>
              <a:t>-Koon</a:t>
            </a:r>
            <a:endParaRPr lang="en-US" sz="1600" dirty="0">
              <a:latin typeface="Arial" pitchFamily="-111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5176838" y="1528763"/>
            <a:ext cx="8620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latin typeface="Arial" pitchFamily="-111" charset="0"/>
              </a:rPr>
              <a:t>Blondin</a:t>
            </a:r>
            <a:endParaRPr lang="en-US" sz="1600" dirty="0">
              <a:latin typeface="Arial" pitchFamily="-111" charset="0"/>
            </a:endParaRPr>
          </a:p>
          <a:p>
            <a:r>
              <a:rPr lang="en-US" sz="1600" dirty="0">
                <a:latin typeface="Arial" pitchFamily="-111" charset="0"/>
              </a:rPr>
              <a:t>Warren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2700338" y="1787525"/>
            <a:ext cx="1108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>
                <a:latin typeface="Arial" pitchFamily="-111" charset="0"/>
              </a:rPr>
              <a:t>Bruenn</a:t>
            </a:r>
            <a:endParaRPr lang="en-US" sz="1600" dirty="0">
              <a:latin typeface="Arial" pitchFamily="-111" charset="0"/>
            </a:endParaRPr>
          </a:p>
          <a:p>
            <a:pPr algn="ctr"/>
            <a:r>
              <a:rPr lang="en-US" sz="1600" dirty="0" err="1">
                <a:solidFill>
                  <a:srgbClr val="FF0000"/>
                </a:solidFill>
                <a:latin typeface="Arial" pitchFamily="-111" charset="0"/>
              </a:rPr>
              <a:t>Marronetti</a:t>
            </a:r>
            <a:endParaRPr lang="en-US" sz="1600" dirty="0">
              <a:solidFill>
                <a:srgbClr val="FF0000"/>
              </a:solidFill>
              <a:latin typeface="Arial" pitchFamily="-111" charset="0"/>
            </a:endParaRPr>
          </a:p>
          <a:p>
            <a:pPr algn="ctr"/>
            <a:r>
              <a:rPr lang="en-US" sz="1600" dirty="0" err="1" smtClean="0">
                <a:solidFill>
                  <a:srgbClr val="FF0000"/>
                </a:solidFill>
                <a:latin typeface="Arial" pitchFamily="-111" charset="0"/>
              </a:rPr>
              <a:t>Yakunin</a:t>
            </a:r>
            <a:endParaRPr lang="en-US" sz="1600" dirty="0" smtClean="0">
              <a:solidFill>
                <a:srgbClr val="FF0000"/>
              </a:solidFill>
              <a:latin typeface="Arial" pitchFamily="-111" charset="0"/>
            </a:endParaRPr>
          </a:p>
          <a:p>
            <a:pPr algn="ctr"/>
            <a:r>
              <a:rPr lang="en-US" sz="1600" dirty="0" smtClean="0"/>
              <a:t>Dirk</a:t>
            </a:r>
            <a:endParaRPr lang="en-US" sz="1600" dirty="0">
              <a:latin typeface="Arial" pitchFamily="-111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7920038" y="218757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Arial" pitchFamily="-111" charset="0"/>
              </a:rPr>
              <a:t>Fuller</a:t>
            </a:r>
          </a:p>
        </p:txBody>
      </p:sp>
      <p:pic>
        <p:nvPicPr>
          <p:cNvPr id="23" name="Picture 12" descr="National_Science_Founda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5029200"/>
            <a:ext cx="1050925" cy="1050925"/>
          </a:xfrm>
          <a:prstGeom prst="rect">
            <a:avLst/>
          </a:prstGeom>
          <a:noFill/>
        </p:spPr>
      </p:pic>
      <p:pic>
        <p:nvPicPr>
          <p:cNvPr id="24" name="Picture 13" descr="os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3886200"/>
            <a:ext cx="2741613" cy="976313"/>
          </a:xfrm>
          <a:prstGeom prst="rect">
            <a:avLst/>
          </a:prstGeom>
          <a:noFill/>
          <a:effectLst/>
        </p:spPr>
      </p:pic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6096000" y="3276600"/>
            <a:ext cx="162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u="sng" dirty="0">
                <a:latin typeface="Arial" pitchFamily="-111" charset="0"/>
              </a:rPr>
              <a:t>Funded by</a:t>
            </a:r>
          </a:p>
        </p:txBody>
      </p:sp>
      <p:pic>
        <p:nvPicPr>
          <p:cNvPr id="26" name="Picture 15" descr="ut-wordmark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0538" y="2055813"/>
            <a:ext cx="1752600" cy="728662"/>
          </a:xfrm>
          <a:prstGeom prst="rect">
            <a:avLst/>
          </a:prstGeom>
          <a:noFill/>
          <a:effectLst/>
        </p:spPr>
      </p:pic>
      <p:pic>
        <p:nvPicPr>
          <p:cNvPr id="27" name="Picture 18" descr="SEAL-C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0" y="5029200"/>
            <a:ext cx="990600" cy="990600"/>
          </a:xfrm>
          <a:prstGeom prst="rect">
            <a:avLst/>
          </a:prstGeom>
          <a:noFill/>
        </p:spPr>
      </p:pic>
      <p:pic>
        <p:nvPicPr>
          <p:cNvPr id="29" name="Picture 2" descr="24rev18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67200" y="850900"/>
            <a:ext cx="2882900" cy="4953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76200" y="4953000"/>
            <a:ext cx="505313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 u="sng" dirty="0">
                <a:latin typeface="Arial" pitchFamily="-111" charset="0"/>
              </a:rPr>
              <a:t>Collaborators</a:t>
            </a:r>
            <a:endParaRPr lang="en-US" sz="1400" i="1" u="sng" dirty="0" smtClean="0">
              <a:latin typeface="Arial" pitchFamily="-111" charset="0"/>
            </a:endParaRPr>
          </a:p>
          <a:p>
            <a:pPr>
              <a:buFont typeface="Arial"/>
              <a:buChar char="•"/>
            </a:pPr>
            <a:r>
              <a:rPr lang="en-US" sz="1400" i="1" dirty="0" smtClean="0">
                <a:latin typeface="Arial" pitchFamily="-111" charset="0"/>
              </a:rPr>
              <a:t> Solvers</a:t>
            </a:r>
            <a:r>
              <a:rPr lang="en-US" sz="1400" i="1" dirty="0">
                <a:latin typeface="Arial" pitchFamily="-111" charset="0"/>
              </a:rPr>
              <a:t>: </a:t>
            </a:r>
            <a:r>
              <a:rPr lang="en-US" sz="1400" i="1" dirty="0" err="1">
                <a:latin typeface="Arial" pitchFamily="-111" charset="0"/>
              </a:rPr>
              <a:t>D’Azevedo</a:t>
            </a:r>
            <a:endParaRPr lang="en-US" sz="1400" i="1" dirty="0" smtClean="0">
              <a:latin typeface="Arial" pitchFamily="-111" charset="0"/>
            </a:endParaRPr>
          </a:p>
          <a:p>
            <a:pPr>
              <a:buFont typeface="Arial"/>
              <a:buChar char="•"/>
            </a:pPr>
            <a:r>
              <a:rPr lang="en-US" sz="1400" i="1" dirty="0" smtClean="0">
                <a:latin typeface="Arial" pitchFamily="-111" charset="0"/>
              </a:rPr>
              <a:t> Data </a:t>
            </a:r>
            <a:r>
              <a:rPr lang="en-US" sz="1400" i="1" dirty="0">
                <a:latin typeface="Arial" pitchFamily="-111" charset="0"/>
              </a:rPr>
              <a:t>Management: </a:t>
            </a:r>
            <a:r>
              <a:rPr lang="en-US" sz="1400" i="1" dirty="0" err="1">
                <a:latin typeface="Arial" pitchFamily="-111" charset="0"/>
              </a:rPr>
              <a:t>Barreto</a:t>
            </a:r>
            <a:r>
              <a:rPr lang="en-US" sz="1400" i="1" dirty="0">
                <a:latin typeface="Arial" pitchFamily="-111" charset="0"/>
              </a:rPr>
              <a:t>, Canon, </a:t>
            </a:r>
            <a:r>
              <a:rPr lang="en-US" sz="1400" i="1" dirty="0" err="1">
                <a:latin typeface="Arial" pitchFamily="-111" charset="0"/>
              </a:rPr>
              <a:t>Klasky</a:t>
            </a:r>
            <a:r>
              <a:rPr lang="en-US" sz="1400" i="1" dirty="0" smtClean="0">
                <a:latin typeface="Arial" pitchFamily="-111" charset="0"/>
              </a:rPr>
              <a:t>,</a:t>
            </a:r>
            <a:r>
              <a:rPr lang="en-US" sz="1400" i="1" dirty="0" smtClean="0"/>
              <a:t> </a:t>
            </a:r>
            <a:r>
              <a:rPr lang="en-US" sz="1400" i="1" dirty="0" err="1" smtClean="0">
                <a:latin typeface="Arial" pitchFamily="-111" charset="0"/>
              </a:rPr>
              <a:t>Podhorszki</a:t>
            </a:r>
            <a:endParaRPr lang="en-US" sz="1400" i="1" dirty="0" smtClean="0">
              <a:latin typeface="Arial" pitchFamily="-111" charset="0"/>
            </a:endParaRPr>
          </a:p>
          <a:p>
            <a:pPr>
              <a:buFont typeface="Arial"/>
              <a:buChar char="•"/>
            </a:pPr>
            <a:r>
              <a:rPr lang="en-US" sz="1400" i="1" dirty="0" smtClean="0">
                <a:latin typeface="Arial" pitchFamily="-111" charset="0"/>
              </a:rPr>
              <a:t> Networking</a:t>
            </a:r>
            <a:r>
              <a:rPr lang="en-US" sz="1400" i="1" dirty="0">
                <a:latin typeface="Arial" pitchFamily="-111" charset="0"/>
              </a:rPr>
              <a:t>: Beck, Moore, </a:t>
            </a:r>
            <a:r>
              <a:rPr lang="en-US" sz="1400" i="1" dirty="0" err="1">
                <a:latin typeface="Arial" pitchFamily="-111" charset="0"/>
              </a:rPr>
              <a:t>Rao</a:t>
            </a:r>
            <a:endParaRPr lang="en-US" sz="1400" i="1" dirty="0" smtClean="0">
              <a:latin typeface="Arial" pitchFamily="-111" charset="0"/>
            </a:endParaRPr>
          </a:p>
          <a:p>
            <a:pPr>
              <a:buFont typeface="Arial"/>
              <a:buChar char="•"/>
            </a:pPr>
            <a:r>
              <a:rPr lang="en-US" sz="1400" i="1" dirty="0" smtClean="0">
                <a:latin typeface="Arial" pitchFamily="-111" charset="0"/>
              </a:rPr>
              <a:t> Visualization</a:t>
            </a:r>
            <a:r>
              <a:rPr lang="en-US" sz="1400" i="1" dirty="0">
                <a:latin typeface="Arial" pitchFamily="-111" charset="0"/>
              </a:rPr>
              <a:t>: Ahern,</a:t>
            </a:r>
            <a:r>
              <a:rPr lang="en-US" sz="1400" i="1" dirty="0" smtClean="0">
                <a:latin typeface="Arial" pitchFamily="-111" charset="0"/>
              </a:rPr>
              <a:t> Daniel, Ma</a:t>
            </a:r>
            <a:r>
              <a:rPr lang="en-US" sz="1400" i="1" dirty="0">
                <a:latin typeface="Arial" pitchFamily="-111" charset="0"/>
              </a:rPr>
              <a:t>,</a:t>
            </a:r>
            <a:r>
              <a:rPr lang="en-US" sz="1400" i="1" dirty="0" smtClean="0">
                <a:latin typeface="Arial" pitchFamily="-111" charset="0"/>
              </a:rPr>
              <a:t> Meredith, </a:t>
            </a:r>
            <a:r>
              <a:rPr lang="en-US" sz="1400" i="1" dirty="0" err="1" smtClean="0">
                <a:latin typeface="Arial" pitchFamily="-111" charset="0"/>
              </a:rPr>
              <a:t>Pugmire</a:t>
            </a:r>
            <a:r>
              <a:rPr lang="en-US" sz="1400" i="1" dirty="0" smtClean="0">
                <a:latin typeface="Arial" pitchFamily="-111" charset="0"/>
              </a:rPr>
              <a:t>, </a:t>
            </a:r>
            <a:r>
              <a:rPr lang="en-US" sz="1400" i="1" dirty="0" err="1" smtClean="0">
                <a:latin typeface="Arial" pitchFamily="-111" charset="0"/>
              </a:rPr>
              <a:t>Toedte</a:t>
            </a:r>
            <a:endParaRPr lang="en-US" sz="1400" i="1" dirty="0" smtClean="0">
              <a:latin typeface="Arial" pitchFamily="-111" charset="0"/>
            </a:endParaRPr>
          </a:p>
          <a:p>
            <a:pPr>
              <a:buFont typeface="Arial"/>
              <a:buChar char="•"/>
            </a:pPr>
            <a:r>
              <a:rPr lang="en-US" sz="1400" i="1" dirty="0" smtClean="0"/>
              <a:t> Cray Center of Excellence: Levesque, </a:t>
            </a:r>
            <a:r>
              <a:rPr lang="en-US" sz="1400" i="1" dirty="0" err="1" smtClean="0"/>
              <a:t>Wichmann</a:t>
            </a:r>
            <a:endParaRPr lang="en-US" sz="1400" i="1" dirty="0">
              <a:latin typeface="Arial" pitchFamily="-111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4329330" y="4737675"/>
            <a:ext cx="307455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867400" y="3200400"/>
            <a:ext cx="313213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24004" y="4951412"/>
            <a:ext cx="551479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958062" y="0"/>
            <a:ext cx="31859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Collaborators</a:t>
            </a:r>
            <a:endParaRPr lang="en-US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79F68D23-8F18-2040-AD4D-397FB4042826}" type="datetime1">
              <a:rPr lang="en-US">
                <a:latin typeface="Times" pitchFamily="-65" charset="0"/>
              </a:rPr>
              <a:pPr>
                <a:defRPr/>
              </a:pPr>
              <a:t>1/25/10</a:t>
            </a:fld>
            <a:endParaRPr lang="en-US" dirty="0">
              <a:latin typeface="Times" pitchFamily="-65" charset="0"/>
            </a:endParaRPr>
          </a:p>
        </p:txBody>
      </p:sp>
      <p:sp>
        <p:nvSpPr>
          <p:cNvPr id="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" pitchFamily="-65" charset="0"/>
              </a:rPr>
              <a:t>Anthony </a:t>
            </a:r>
            <a:r>
              <a:rPr lang="en-US" dirty="0" err="1">
                <a:latin typeface="Times" pitchFamily="-65" charset="0"/>
              </a:rPr>
              <a:t>Mezzacappa</a:t>
            </a:r>
            <a:r>
              <a:rPr lang="en-US" dirty="0">
                <a:latin typeface="Times" pitchFamily="-65" charset="0"/>
              </a:rPr>
              <a:t> (ORNL</a:t>
            </a:r>
            <a:r>
              <a:rPr lang="en-US" dirty="0" smtClean="0">
                <a:latin typeface="Times" pitchFamily="-65" charset="0"/>
              </a:rPr>
              <a:t>)</a:t>
            </a:r>
          </a:p>
          <a:p>
            <a:pPr>
              <a:defRPr/>
            </a:pPr>
            <a:r>
              <a:rPr lang="en-US" dirty="0" smtClean="0">
                <a:latin typeface="Times" pitchFamily="-65" charset="0"/>
              </a:rPr>
              <a:t>GWDAW-14, Rome</a:t>
            </a:r>
            <a:endParaRPr lang="en-US" dirty="0">
              <a:latin typeface="Times" pitchFamily="-65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2"/>
          <p:cNvSpPr>
            <a:spLocks noChangeArrowheads="1"/>
          </p:cNvSpPr>
          <p:nvPr/>
        </p:nvSpPr>
        <p:spPr bwMode="auto">
          <a:xfrm>
            <a:off x="0" y="825500"/>
            <a:ext cx="9144000" cy="53403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>
                  <a:alpha val="62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6675" name="Rectangle 3"/>
          <p:cNvSpPr>
            <a:spLocks noChangeArrowheads="1"/>
          </p:cNvSpPr>
          <p:nvPr/>
        </p:nvSpPr>
        <p:spPr bwMode="auto">
          <a:xfrm>
            <a:off x="381000" y="1003300"/>
            <a:ext cx="3987800" cy="525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6" charset="0"/>
            </a:endParaRPr>
          </a:p>
        </p:txBody>
      </p:sp>
      <p:pic>
        <p:nvPicPr>
          <p:cNvPr id="5120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463" y="1027113"/>
            <a:ext cx="3967162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66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463" y="1027113"/>
            <a:ext cx="396398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66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463" y="1027113"/>
            <a:ext cx="396398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12863" y="3998913"/>
            <a:ext cx="2205037" cy="576262"/>
            <a:chOff x="912" y="2256"/>
            <a:chExt cx="1488" cy="384"/>
          </a:xfrm>
        </p:grpSpPr>
        <p:sp>
          <p:nvSpPr>
            <p:cNvPr id="51223" name="AutoShape 10"/>
            <p:cNvSpPr>
              <a:spLocks noChangeArrowheads="1"/>
            </p:cNvSpPr>
            <p:nvPr/>
          </p:nvSpPr>
          <p:spPr bwMode="auto">
            <a:xfrm>
              <a:off x="912" y="2304"/>
              <a:ext cx="336" cy="336"/>
            </a:xfrm>
            <a:prstGeom prst="curvedRightArrow">
              <a:avLst>
                <a:gd name="adj1" fmla="val 20000"/>
                <a:gd name="adj2" fmla="val 4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4" name="AutoShape 11"/>
            <p:cNvSpPr>
              <a:spLocks noChangeArrowheads="1"/>
            </p:cNvSpPr>
            <p:nvPr/>
          </p:nvSpPr>
          <p:spPr bwMode="auto">
            <a:xfrm rot="10623325">
              <a:off x="2064" y="2256"/>
              <a:ext cx="336" cy="336"/>
            </a:xfrm>
            <a:prstGeom prst="curvedRightArrow">
              <a:avLst>
                <a:gd name="adj1" fmla="val 20000"/>
                <a:gd name="adj2" fmla="val 4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236663" y="3236913"/>
            <a:ext cx="2419350" cy="2087562"/>
            <a:chOff x="864" y="1728"/>
            <a:chExt cx="1632" cy="1392"/>
          </a:xfrm>
        </p:grpSpPr>
        <p:sp>
          <p:nvSpPr>
            <p:cNvPr id="51219" name="Oval 13"/>
            <p:cNvSpPr>
              <a:spLocks noChangeArrowheads="1"/>
            </p:cNvSpPr>
            <p:nvPr/>
          </p:nvSpPr>
          <p:spPr bwMode="auto">
            <a:xfrm>
              <a:off x="1824" y="1920"/>
              <a:ext cx="480" cy="1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0" name="Oval 14"/>
            <p:cNvSpPr>
              <a:spLocks noChangeArrowheads="1"/>
            </p:cNvSpPr>
            <p:nvPr/>
          </p:nvSpPr>
          <p:spPr bwMode="auto">
            <a:xfrm>
              <a:off x="1056" y="1920"/>
              <a:ext cx="480" cy="1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1" name="Oval 15"/>
            <p:cNvSpPr>
              <a:spLocks noChangeArrowheads="1"/>
            </p:cNvSpPr>
            <p:nvPr/>
          </p:nvSpPr>
          <p:spPr bwMode="auto">
            <a:xfrm>
              <a:off x="1776" y="1728"/>
              <a:ext cx="720" cy="13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2" name="Oval 16"/>
            <p:cNvSpPr>
              <a:spLocks noChangeArrowheads="1"/>
            </p:cNvSpPr>
            <p:nvPr/>
          </p:nvSpPr>
          <p:spPr bwMode="auto">
            <a:xfrm>
              <a:off x="864" y="1728"/>
              <a:ext cx="720" cy="13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214" name="Rectangle 17"/>
          <p:cNvSpPr>
            <a:spLocks noChangeArrowheads="1"/>
          </p:cNvSpPr>
          <p:nvPr/>
        </p:nvSpPr>
        <p:spPr bwMode="auto">
          <a:xfrm>
            <a:off x="5043488" y="2339975"/>
            <a:ext cx="3082895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pitchFamily="-111" charset="2"/>
              <a:buChar char=""/>
            </a:pPr>
            <a:r>
              <a:rPr lang="en-US" sz="2400" b="1" dirty="0">
                <a:latin typeface="Arial" pitchFamily="-111" charset="0"/>
              </a:rPr>
              <a:t> Gravity</a:t>
            </a:r>
          </a:p>
          <a:p>
            <a:pPr>
              <a:buFont typeface="Wingdings" pitchFamily="-111" charset="2"/>
              <a:buChar char=""/>
            </a:pPr>
            <a:r>
              <a:rPr lang="en-US" sz="2400" b="1" dirty="0">
                <a:latin typeface="Arial" pitchFamily="-111" charset="0"/>
              </a:rPr>
              <a:t> Neutrino Heating</a:t>
            </a:r>
          </a:p>
          <a:p>
            <a:pPr>
              <a:buFont typeface="Wingdings" pitchFamily="-111" charset="2"/>
              <a:buChar char=""/>
            </a:pPr>
            <a:r>
              <a:rPr lang="en-US" sz="2400" b="1" dirty="0">
                <a:latin typeface="Arial" pitchFamily="-111" charset="0"/>
              </a:rPr>
              <a:t> Convection</a:t>
            </a:r>
          </a:p>
          <a:p>
            <a:pPr>
              <a:buFont typeface="Wingdings" pitchFamily="-111" charset="2"/>
              <a:buChar char=""/>
            </a:pPr>
            <a:r>
              <a:rPr lang="en-US" sz="2400" b="1" dirty="0">
                <a:solidFill>
                  <a:srgbClr val="FF0000"/>
                </a:solidFill>
                <a:latin typeface="Arial" pitchFamily="-111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Arial" pitchFamily="-111" charset="0"/>
              </a:rPr>
              <a:t>Shock Instability</a:t>
            </a:r>
          </a:p>
          <a:p>
            <a:pPr>
              <a:buFont typeface="Wingdings" pitchFamily="-111" charset="2"/>
              <a:buChar char=""/>
            </a:pPr>
            <a:r>
              <a:rPr lang="en-US" sz="2400" b="1" dirty="0">
                <a:latin typeface="Arial" pitchFamily="-111" charset="0"/>
              </a:rPr>
              <a:t> Nuclear Burning</a:t>
            </a:r>
          </a:p>
          <a:p>
            <a:pPr>
              <a:buFont typeface="Wingdings" pitchFamily="-111" charset="2"/>
              <a:buChar char=""/>
            </a:pPr>
            <a:r>
              <a:rPr lang="en-US" sz="2400" b="1" dirty="0">
                <a:latin typeface="Arial" pitchFamily="-111" charset="0"/>
              </a:rPr>
              <a:t> Rotation</a:t>
            </a:r>
          </a:p>
          <a:p>
            <a:pPr>
              <a:buFont typeface="Wingdings" pitchFamily="-111" charset="2"/>
              <a:buChar char=""/>
            </a:pPr>
            <a:r>
              <a:rPr lang="en-US" sz="2400" b="1" dirty="0">
                <a:latin typeface="Arial" pitchFamily="-111" charset="0"/>
              </a:rPr>
              <a:t> Magnetic Fields</a:t>
            </a:r>
          </a:p>
        </p:txBody>
      </p:sp>
      <p:sp>
        <p:nvSpPr>
          <p:cNvPr id="796690" name="Rectangle 18"/>
          <p:cNvSpPr>
            <a:spLocks noChangeArrowheads="1"/>
          </p:cNvSpPr>
          <p:nvPr/>
        </p:nvSpPr>
        <p:spPr bwMode="auto">
          <a:xfrm>
            <a:off x="4497388" y="1047750"/>
            <a:ext cx="4541837" cy="83099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-106" charset="0"/>
              </a:rPr>
              <a:t>Known, Potentially Important Ingredients</a:t>
            </a:r>
            <a:endParaRPr lang="en-US" sz="2400" b="1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51218" name="Rectangle 21"/>
          <p:cNvSpPr>
            <a:spLocks noChangeArrowheads="1"/>
          </p:cNvSpPr>
          <p:nvPr/>
        </p:nvSpPr>
        <p:spPr bwMode="auto">
          <a:xfrm>
            <a:off x="6934200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FB477BBF-DD95-FC4A-8589-A7E0F98C915E}" type="slidenum">
              <a:rPr lang="en-US">
                <a:latin typeface="Times" pitchFamily="-65" charset="0"/>
              </a:rPr>
              <a:pPr>
                <a:defRPr/>
              </a:pPr>
              <a:t>2</a:t>
            </a:fld>
            <a:endParaRPr lang="en-US">
              <a:latin typeface="Times" pitchFamily="-65" charset="0"/>
            </a:endParaRPr>
          </a:p>
        </p:txBody>
      </p:sp>
      <p:sp>
        <p:nvSpPr>
          <p:cNvPr id="2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79F68D23-8F18-2040-AD4D-397FB4042826}" type="datetime1">
              <a:rPr lang="en-US">
                <a:latin typeface="Times" pitchFamily="-65" charset="0"/>
              </a:rPr>
              <a:pPr>
                <a:defRPr/>
              </a:pPr>
              <a:t>1/25/10</a:t>
            </a:fld>
            <a:endParaRPr lang="en-US" dirty="0">
              <a:latin typeface="Times" pitchFamily="-65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30809" y="5324475"/>
            <a:ext cx="4126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8000"/>
                </a:solidFill>
              </a:rPr>
              <a:t>Need 3D models with all of the above,</a:t>
            </a:r>
          </a:p>
          <a:p>
            <a:r>
              <a:rPr lang="en-US" i="1" dirty="0" smtClean="0">
                <a:solidFill>
                  <a:srgbClr val="008000"/>
                </a:solidFill>
              </a:rPr>
              <a:t>treated with sufficient realism.</a:t>
            </a:r>
            <a:endParaRPr lang="en-US" i="1" dirty="0">
              <a:solidFill>
                <a:srgbClr val="008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177224"/>
            <a:ext cx="8645917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How is the supernova shock wave revived?</a:t>
            </a:r>
            <a:endParaRPr lang="en-US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" pitchFamily="-65" charset="0"/>
              </a:rPr>
              <a:t>Anthony </a:t>
            </a:r>
            <a:r>
              <a:rPr lang="en-US" dirty="0" err="1">
                <a:latin typeface="Times" pitchFamily="-65" charset="0"/>
              </a:rPr>
              <a:t>Mezzacappa</a:t>
            </a:r>
            <a:r>
              <a:rPr lang="en-US" dirty="0">
                <a:latin typeface="Times" pitchFamily="-65" charset="0"/>
              </a:rPr>
              <a:t> (ORNL</a:t>
            </a:r>
            <a:r>
              <a:rPr lang="en-US" dirty="0" smtClean="0">
                <a:latin typeface="Times" pitchFamily="-65" charset="0"/>
              </a:rPr>
              <a:t>)</a:t>
            </a:r>
          </a:p>
          <a:p>
            <a:pPr>
              <a:defRPr/>
            </a:pPr>
            <a:r>
              <a:rPr lang="en-US" dirty="0" smtClean="0">
                <a:latin typeface="Times" pitchFamily="-65" charset="0"/>
              </a:rPr>
              <a:t>GWDAW-14, Rome</a:t>
            </a:r>
            <a:endParaRPr lang="en-US" dirty="0">
              <a:latin typeface="Times" pitchFamily="-65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1FCB-1ED7-4A46-97D5-B24760D9A586}" type="slidenum">
              <a:rPr lang="en-US"/>
              <a:pPr/>
              <a:t>3</a:t>
            </a:fld>
            <a:endParaRPr lang="en-US"/>
          </a:p>
        </p:txBody>
      </p:sp>
      <p:pic>
        <p:nvPicPr>
          <p:cNvPr id="7680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6574" y="707886"/>
            <a:ext cx="2169574" cy="2860814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7680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828800"/>
            <a:ext cx="3124200" cy="63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768004" name="Text Box 4"/>
          <p:cNvSpPr txBox="1">
            <a:spLocks noChangeArrowheads="1"/>
          </p:cNvSpPr>
          <p:nvPr/>
        </p:nvSpPr>
        <p:spPr bwMode="auto">
          <a:xfrm>
            <a:off x="4800600" y="381000"/>
            <a:ext cx="32718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10" charset="0"/>
              </a:rPr>
              <a:t>Neutrino heating depends on </a:t>
            </a:r>
          </a:p>
          <a:p>
            <a:r>
              <a:rPr lang="en-US">
                <a:latin typeface="Arial" pitchFamily="-110" charset="0"/>
              </a:rPr>
              <a:t>neutrino luminosities, spectra, </a:t>
            </a:r>
          </a:p>
          <a:p>
            <a:r>
              <a:rPr lang="en-US">
                <a:latin typeface="Arial" pitchFamily="-110" charset="0"/>
              </a:rPr>
              <a:t>and angular distributions.</a:t>
            </a:r>
          </a:p>
        </p:txBody>
      </p:sp>
      <p:sp>
        <p:nvSpPr>
          <p:cNvPr id="768005" name="Line 5"/>
          <p:cNvSpPr>
            <a:spLocks noChangeShapeType="1"/>
          </p:cNvSpPr>
          <p:nvPr/>
        </p:nvSpPr>
        <p:spPr bwMode="auto">
          <a:xfrm flipH="1">
            <a:off x="5715000" y="914400"/>
            <a:ext cx="6096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006" name="Line 6"/>
          <p:cNvSpPr>
            <a:spLocks noChangeShapeType="1"/>
          </p:cNvSpPr>
          <p:nvPr/>
        </p:nvSpPr>
        <p:spPr bwMode="auto">
          <a:xfrm flipH="1">
            <a:off x="6019800" y="914400"/>
            <a:ext cx="106680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007" name="Line 7"/>
          <p:cNvSpPr>
            <a:spLocks noChangeShapeType="1"/>
          </p:cNvSpPr>
          <p:nvPr/>
        </p:nvSpPr>
        <p:spPr bwMode="auto">
          <a:xfrm>
            <a:off x="5715000" y="1219200"/>
            <a:ext cx="6096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008" name="Text Box 8"/>
          <p:cNvSpPr txBox="1">
            <a:spLocks noChangeArrowheads="1"/>
          </p:cNvSpPr>
          <p:nvPr/>
        </p:nvSpPr>
        <p:spPr bwMode="auto">
          <a:xfrm>
            <a:off x="4572000" y="2667000"/>
            <a:ext cx="42957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FF0000"/>
                </a:solidFill>
                <a:latin typeface="Arial" pitchFamily="-110" charset="0"/>
              </a:rPr>
              <a:t>Neutrino heating is sensitive to all three (most</a:t>
            </a:r>
          </a:p>
          <a:p>
            <a:r>
              <a:rPr lang="en-US" sz="1600" i="1">
                <a:solidFill>
                  <a:srgbClr val="FF0000"/>
                </a:solidFill>
                <a:latin typeface="Arial" pitchFamily="-110" charset="0"/>
              </a:rPr>
              <a:t>sensitive to neutrino spectra).</a:t>
            </a:r>
          </a:p>
          <a:p>
            <a:pPr lvl="1">
              <a:buFont typeface="Wingdings" pitchFamily="-110" charset="2"/>
              <a:buChar char="ð"/>
            </a:pPr>
            <a:r>
              <a:rPr lang="en-US" sz="1600" i="1">
                <a:solidFill>
                  <a:srgbClr val="FF0000"/>
                </a:solidFill>
                <a:latin typeface="Arial" pitchFamily="-110" charset="0"/>
              </a:rPr>
              <a:t> Must compute neutrino distributions.</a:t>
            </a:r>
          </a:p>
        </p:txBody>
      </p:sp>
      <p:graphicFrame>
        <p:nvGraphicFramePr>
          <p:cNvPr id="768009" name="Object 9"/>
          <p:cNvGraphicFramePr>
            <a:graphicFrameLocks noChangeAspect="1"/>
          </p:cNvGraphicFramePr>
          <p:nvPr/>
        </p:nvGraphicFramePr>
        <p:xfrm>
          <a:off x="4191000" y="3962400"/>
          <a:ext cx="3049588" cy="2073275"/>
        </p:xfrm>
        <a:graphic>
          <a:graphicData uri="http://schemas.openxmlformats.org/presentationml/2006/ole">
            <p:oleObj spid="_x0000_s251906" name="Equation" r:id="rId6" imgW="1828800" imgH="1244600" progId="Equation.3">
              <p:embed/>
            </p:oleObj>
          </a:graphicData>
        </a:graphic>
      </p:graphicFrame>
      <p:sp>
        <p:nvSpPr>
          <p:cNvPr id="768010" name="Text Box 10"/>
          <p:cNvSpPr txBox="1">
            <a:spLocks noChangeArrowheads="1"/>
          </p:cNvSpPr>
          <p:nvPr/>
        </p:nvSpPr>
        <p:spPr bwMode="auto">
          <a:xfrm>
            <a:off x="7556500" y="3860800"/>
            <a:ext cx="1339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Arial" pitchFamily="-110" charset="0"/>
              </a:rPr>
              <a:t>Multifrequency</a:t>
            </a:r>
          </a:p>
          <a:p>
            <a:pPr algn="ctr"/>
            <a:r>
              <a:rPr lang="en-US" sz="1400">
                <a:latin typeface="Arial" pitchFamily="-110" charset="0"/>
              </a:rPr>
              <a:t>Multiangle</a:t>
            </a:r>
          </a:p>
        </p:txBody>
      </p:sp>
      <p:sp>
        <p:nvSpPr>
          <p:cNvPr id="768011" name="Text Box 11"/>
          <p:cNvSpPr txBox="1">
            <a:spLocks noChangeArrowheads="1"/>
          </p:cNvSpPr>
          <p:nvPr/>
        </p:nvSpPr>
        <p:spPr bwMode="auto">
          <a:xfrm>
            <a:off x="7543800" y="4648200"/>
            <a:ext cx="13398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Arial" pitchFamily="-110" charset="0"/>
              </a:rPr>
              <a:t>Multifrequency</a:t>
            </a:r>
          </a:p>
          <a:p>
            <a:pPr algn="ctr"/>
            <a:r>
              <a:rPr lang="en-US" sz="1400">
                <a:latin typeface="Arial" pitchFamily="-110" charset="0"/>
              </a:rPr>
              <a:t>(</a:t>
            </a:r>
            <a:r>
              <a:rPr lang="en-US" sz="1400" i="1">
                <a:solidFill>
                  <a:srgbClr val="FF0000"/>
                </a:solidFill>
                <a:latin typeface="Arial" pitchFamily="-110" charset="0"/>
              </a:rPr>
              <a:t>Parameterize</a:t>
            </a:r>
          </a:p>
          <a:p>
            <a:pPr algn="ctr"/>
            <a:r>
              <a:rPr lang="en-US" sz="1400" i="1">
                <a:solidFill>
                  <a:srgbClr val="FF0000"/>
                </a:solidFill>
                <a:latin typeface="Arial" pitchFamily="-110" charset="0"/>
              </a:rPr>
              <a:t>Isotropy</a:t>
            </a:r>
            <a:r>
              <a:rPr lang="en-US" sz="1400">
                <a:latin typeface="Arial" pitchFamily="-110" charset="0"/>
              </a:rPr>
              <a:t>)</a:t>
            </a:r>
          </a:p>
        </p:txBody>
      </p:sp>
      <p:sp>
        <p:nvSpPr>
          <p:cNvPr id="768012" name="Rectangle 12"/>
          <p:cNvSpPr>
            <a:spLocks noChangeArrowheads="1"/>
          </p:cNvSpPr>
          <p:nvPr/>
        </p:nvSpPr>
        <p:spPr bwMode="auto">
          <a:xfrm>
            <a:off x="7543800" y="5410200"/>
            <a:ext cx="13001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Arial" pitchFamily="-110" charset="0"/>
              </a:rPr>
              <a:t>Gray</a:t>
            </a:r>
          </a:p>
          <a:p>
            <a:pPr algn="ctr"/>
            <a:r>
              <a:rPr lang="en-US" sz="1400">
                <a:latin typeface="Arial" pitchFamily="-110" charset="0"/>
              </a:rPr>
              <a:t>(</a:t>
            </a:r>
            <a:r>
              <a:rPr lang="en-US" sz="1400" i="1">
                <a:solidFill>
                  <a:srgbClr val="FF0000"/>
                </a:solidFill>
                <a:latin typeface="Arial" pitchFamily="-110" charset="0"/>
              </a:rPr>
              <a:t>Parameterize</a:t>
            </a:r>
          </a:p>
          <a:p>
            <a:pPr algn="ctr"/>
            <a:r>
              <a:rPr lang="en-US" sz="1400" i="1">
                <a:solidFill>
                  <a:srgbClr val="FF0000"/>
                </a:solidFill>
                <a:latin typeface="Arial" pitchFamily="-110" charset="0"/>
              </a:rPr>
              <a:t>Isotropy and</a:t>
            </a:r>
          </a:p>
          <a:p>
            <a:pPr algn="ctr"/>
            <a:r>
              <a:rPr lang="en-US" sz="1400" i="1">
                <a:solidFill>
                  <a:srgbClr val="FF0000"/>
                </a:solidFill>
                <a:latin typeface="Arial" pitchFamily="-110" charset="0"/>
              </a:rPr>
              <a:t>Spectra</a:t>
            </a:r>
            <a:r>
              <a:rPr lang="en-US" sz="1400">
                <a:latin typeface="Arial" pitchFamily="-110" charset="0"/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200" y="0"/>
            <a:ext cx="43169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Neutrino Heating</a:t>
            </a:r>
            <a:endParaRPr lang="en-US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" pitchFamily="-65" charset="0"/>
              </a:rPr>
              <a:t>Anthony </a:t>
            </a:r>
            <a:r>
              <a:rPr lang="en-US" dirty="0" err="1">
                <a:latin typeface="Times" pitchFamily="-65" charset="0"/>
              </a:rPr>
              <a:t>Mezzacappa</a:t>
            </a:r>
            <a:r>
              <a:rPr lang="en-US" dirty="0">
                <a:latin typeface="Times" pitchFamily="-65" charset="0"/>
              </a:rPr>
              <a:t> (ORNL</a:t>
            </a:r>
            <a:r>
              <a:rPr lang="en-US" dirty="0" smtClean="0">
                <a:latin typeface="Times" pitchFamily="-65" charset="0"/>
              </a:rPr>
              <a:t>)</a:t>
            </a:r>
          </a:p>
          <a:p>
            <a:pPr>
              <a:defRPr/>
            </a:pPr>
            <a:r>
              <a:rPr lang="en-US" dirty="0" smtClean="0">
                <a:latin typeface="Times" pitchFamily="-65" charset="0"/>
              </a:rPr>
              <a:t>GWDAW-14, Rome</a:t>
            </a:r>
            <a:endParaRPr lang="en-US" dirty="0">
              <a:latin typeface="Times" pitchFamily="-65" charset="0"/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79F68D23-8F18-2040-AD4D-397FB4042826}" type="datetime1">
              <a:rPr lang="en-US">
                <a:latin typeface="Times" pitchFamily="-65" charset="0"/>
              </a:rPr>
              <a:pPr>
                <a:defRPr/>
              </a:pPr>
              <a:t>1/25/10</a:t>
            </a:fld>
            <a:endParaRPr lang="en-US" dirty="0">
              <a:latin typeface="Times" pitchFamily="-65" charset="0"/>
            </a:endParaRPr>
          </a:p>
        </p:txBody>
      </p:sp>
      <p:pic>
        <p:nvPicPr>
          <p:cNvPr id="17" name="Picture 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37357" y="5118100"/>
            <a:ext cx="999617" cy="6731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1" name="Rectangle 25"/>
          <p:cNvSpPr>
            <a:spLocks/>
          </p:cNvSpPr>
          <p:nvPr/>
        </p:nvSpPr>
        <p:spPr bwMode="auto">
          <a:xfrm>
            <a:off x="2514600" y="4702602"/>
            <a:ext cx="138499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38100" tIns="38100" rIns="38100" bIns="38100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200" b="1" dirty="0">
                <a:solidFill>
                  <a:srgbClr val="FFFF00"/>
                </a:solidFill>
                <a:latin typeface="Arial"/>
                <a:ea typeface="Optima" pitchFamily="-110" charset="0"/>
                <a:cs typeface="Arial"/>
                <a:sym typeface="Optima" pitchFamily="-110" charset="0"/>
              </a:rPr>
              <a:t>CHIMERA</a:t>
            </a:r>
          </a:p>
        </p:txBody>
      </p:sp>
      <p:pic>
        <p:nvPicPr>
          <p:cNvPr id="22" name="Picture 2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0800" y="3429000"/>
            <a:ext cx="125018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2"/>
          <p:cNvSpPr>
            <a:spLocks noChangeArrowheads="1"/>
          </p:cNvSpPr>
          <p:nvPr/>
        </p:nvSpPr>
        <p:spPr bwMode="auto">
          <a:xfrm>
            <a:off x="0" y="1076325"/>
            <a:ext cx="9144000" cy="48641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>
                  <a:alpha val="62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FB477BBF-DD95-FC4A-8589-A7E0F98C915E}" type="slidenum">
              <a:rPr lang="en-US">
                <a:latin typeface="Times" pitchFamily="-65" charset="0"/>
              </a:rPr>
              <a:pPr>
                <a:defRPr/>
              </a:pPr>
              <a:t>4</a:t>
            </a:fld>
            <a:endParaRPr lang="en-US">
              <a:latin typeface="Times" pitchFamily="-65" charset="0"/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79F68D23-8F18-2040-AD4D-397FB4042826}" type="datetime1">
              <a:rPr lang="en-US">
                <a:latin typeface="Times" pitchFamily="-65" charset="0"/>
              </a:rPr>
              <a:pPr>
                <a:defRPr/>
              </a:pPr>
              <a:t>1/25/10</a:t>
            </a:fld>
            <a:endParaRPr lang="en-US" dirty="0">
              <a:latin typeface="Times" pitchFamily="-65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43000"/>
            <a:ext cx="4343400" cy="2714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44450" y="3962400"/>
            <a:ext cx="47754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u="sng" dirty="0" err="1">
                <a:latin typeface="Arial" pitchFamily="-111" charset="0"/>
              </a:rPr>
              <a:t>Blondin</a:t>
            </a:r>
            <a:r>
              <a:rPr lang="en-US" sz="1400" u="sng" dirty="0">
                <a:latin typeface="Arial" pitchFamily="-111" charset="0"/>
              </a:rPr>
              <a:t>, </a:t>
            </a:r>
            <a:r>
              <a:rPr lang="en-US" sz="1400" u="sng" dirty="0" err="1">
                <a:latin typeface="Arial" pitchFamily="-111" charset="0"/>
              </a:rPr>
              <a:t>Mezzacappa</a:t>
            </a:r>
            <a:r>
              <a:rPr lang="en-US" sz="1400" u="sng" dirty="0">
                <a:latin typeface="Arial" pitchFamily="-111" charset="0"/>
              </a:rPr>
              <a:t>,</a:t>
            </a:r>
            <a:r>
              <a:rPr lang="en-US" sz="1400" u="sng" dirty="0" smtClean="0">
                <a:latin typeface="Arial" pitchFamily="-111" charset="0"/>
              </a:rPr>
              <a:t> </a:t>
            </a:r>
            <a:r>
              <a:rPr lang="en-US" sz="1400" u="sng" dirty="0" smtClean="0"/>
              <a:t>&amp; </a:t>
            </a:r>
            <a:r>
              <a:rPr lang="en-US" sz="1400" u="sng" dirty="0" err="1" smtClean="0">
                <a:latin typeface="Arial" pitchFamily="-111" charset="0"/>
              </a:rPr>
              <a:t>DeMarino</a:t>
            </a:r>
            <a:r>
              <a:rPr lang="en-US" sz="1400" u="sng" dirty="0">
                <a:latin typeface="Arial" pitchFamily="-111" charset="0"/>
              </a:rPr>
              <a:t>, </a:t>
            </a:r>
            <a:r>
              <a:rPr lang="en-US" sz="1400" i="1" u="sng" dirty="0" err="1">
                <a:latin typeface="Arial" pitchFamily="-111" charset="0"/>
              </a:rPr>
              <a:t>Ap.J</a:t>
            </a:r>
            <a:r>
              <a:rPr lang="en-US" sz="1400" i="1" u="sng" dirty="0">
                <a:latin typeface="Arial" pitchFamily="-111" charset="0"/>
              </a:rPr>
              <a:t>.</a:t>
            </a:r>
            <a:r>
              <a:rPr lang="en-US" sz="1400" u="sng" dirty="0">
                <a:latin typeface="Arial" pitchFamily="-111" charset="0"/>
              </a:rPr>
              <a:t> </a:t>
            </a:r>
            <a:r>
              <a:rPr lang="en-US" sz="1400" b="1" u="sng" dirty="0">
                <a:latin typeface="Arial" pitchFamily="-111" charset="0"/>
              </a:rPr>
              <a:t>584</a:t>
            </a:r>
            <a:r>
              <a:rPr lang="en-US" sz="1400" u="sng" dirty="0">
                <a:latin typeface="Arial" pitchFamily="-111" charset="0"/>
              </a:rPr>
              <a:t>, 971 (2003)</a:t>
            </a: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0" y="4790182"/>
            <a:ext cx="49625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Arial" pitchFamily="-111" charset="0"/>
              </a:rPr>
              <a:t>SASI has </a:t>
            </a:r>
            <a:r>
              <a:rPr lang="en-US" sz="1600" i="1" dirty="0" err="1">
                <a:solidFill>
                  <a:srgbClr val="FF0000"/>
                </a:solidFill>
                <a:latin typeface="Arial" pitchFamily="-111" charset="0"/>
              </a:rPr>
              <a:t>axisymmetric</a:t>
            </a:r>
            <a:r>
              <a:rPr lang="en-US" sz="1600" i="1" dirty="0">
                <a:solidFill>
                  <a:srgbClr val="FF0000"/>
                </a:solidFill>
                <a:latin typeface="Arial" pitchFamily="-111" charset="0"/>
              </a:rPr>
              <a:t> and </a:t>
            </a:r>
            <a:r>
              <a:rPr lang="en-US" sz="1600" i="1" dirty="0" err="1">
                <a:solidFill>
                  <a:srgbClr val="FF0000"/>
                </a:solidFill>
                <a:latin typeface="Arial" pitchFamily="-111" charset="0"/>
              </a:rPr>
              <a:t>nonaxisymmetric</a:t>
            </a:r>
            <a:r>
              <a:rPr lang="en-US" sz="1600" dirty="0">
                <a:latin typeface="Arial" pitchFamily="-111" charset="0"/>
              </a:rPr>
              <a:t> modes</a:t>
            </a:r>
            <a:r>
              <a:rPr lang="en-US" sz="1600" dirty="0" smtClean="0">
                <a:latin typeface="Arial" pitchFamily="-111" charset="0"/>
              </a:rPr>
              <a:t> </a:t>
            </a:r>
          </a:p>
          <a:p>
            <a:r>
              <a:rPr lang="en-US" sz="1600" dirty="0" smtClean="0">
                <a:latin typeface="Arial" pitchFamily="-111" charset="0"/>
              </a:rPr>
              <a:t>that </a:t>
            </a:r>
            <a:r>
              <a:rPr lang="en-US" sz="1600" dirty="0">
                <a:latin typeface="Arial" pitchFamily="-111" charset="0"/>
              </a:rPr>
              <a:t>are both linearly unstable!</a:t>
            </a:r>
          </a:p>
          <a:p>
            <a:pPr lvl="1"/>
            <a:r>
              <a:rPr lang="en-US" sz="1600" dirty="0">
                <a:latin typeface="Arial" pitchFamily="-111" charset="0"/>
              </a:rPr>
              <a:t>–</a:t>
            </a:r>
            <a:r>
              <a:rPr lang="en-US" sz="1400" dirty="0">
                <a:latin typeface="Arial" pitchFamily="-111" charset="0"/>
              </a:rPr>
              <a:t> </a:t>
            </a:r>
            <a:r>
              <a:rPr lang="en-US" sz="1400" dirty="0" err="1">
                <a:latin typeface="Arial" pitchFamily="-111" charset="0"/>
              </a:rPr>
              <a:t>Blondin</a:t>
            </a:r>
            <a:r>
              <a:rPr lang="en-US" sz="1400" dirty="0">
                <a:latin typeface="Arial" pitchFamily="-111" charset="0"/>
              </a:rPr>
              <a:t> and </a:t>
            </a:r>
            <a:r>
              <a:rPr lang="en-US" sz="1400" dirty="0" err="1">
                <a:latin typeface="Arial" pitchFamily="-111" charset="0"/>
              </a:rPr>
              <a:t>Mezzacappa</a:t>
            </a:r>
            <a:r>
              <a:rPr lang="en-US" sz="1400" dirty="0">
                <a:latin typeface="Arial" pitchFamily="-111" charset="0"/>
              </a:rPr>
              <a:t>, </a:t>
            </a:r>
            <a:r>
              <a:rPr lang="en-US" sz="1400" i="1" dirty="0" err="1">
                <a:latin typeface="Arial" pitchFamily="-111" charset="0"/>
              </a:rPr>
              <a:t>Ap.J</a:t>
            </a:r>
            <a:r>
              <a:rPr lang="en-US" sz="1400" dirty="0">
                <a:latin typeface="Arial" pitchFamily="-111" charset="0"/>
              </a:rPr>
              <a:t>. </a:t>
            </a:r>
            <a:r>
              <a:rPr lang="en-US" sz="1400" b="1" dirty="0">
                <a:latin typeface="Arial" pitchFamily="-111" charset="0"/>
              </a:rPr>
              <a:t>642</a:t>
            </a:r>
            <a:r>
              <a:rPr lang="en-US" sz="1400" dirty="0">
                <a:latin typeface="Arial" pitchFamily="-111" charset="0"/>
              </a:rPr>
              <a:t>, 401 (2006)</a:t>
            </a:r>
          </a:p>
          <a:p>
            <a:pPr lvl="1"/>
            <a:r>
              <a:rPr lang="en-US" sz="1600" dirty="0">
                <a:latin typeface="Arial" pitchFamily="-111" charset="0"/>
              </a:rPr>
              <a:t>–</a:t>
            </a:r>
            <a:r>
              <a:rPr lang="en-US" sz="1400" dirty="0">
                <a:latin typeface="Arial" pitchFamily="-111" charset="0"/>
              </a:rPr>
              <a:t> </a:t>
            </a:r>
            <a:r>
              <a:rPr lang="en-US" sz="1400" dirty="0" err="1">
                <a:latin typeface="Arial" pitchFamily="-111" charset="0"/>
              </a:rPr>
              <a:t>Blondin</a:t>
            </a:r>
            <a:r>
              <a:rPr lang="en-US" sz="1400" dirty="0">
                <a:latin typeface="Arial" pitchFamily="-111" charset="0"/>
              </a:rPr>
              <a:t> and Shaw, </a:t>
            </a:r>
            <a:r>
              <a:rPr lang="en-US" sz="1400" i="1" dirty="0" err="1">
                <a:latin typeface="Arial" pitchFamily="-111" charset="0"/>
              </a:rPr>
              <a:t>Ap.J</a:t>
            </a:r>
            <a:r>
              <a:rPr lang="en-US" sz="1400" i="1" dirty="0">
                <a:latin typeface="Arial" pitchFamily="-111" charset="0"/>
              </a:rPr>
              <a:t>.</a:t>
            </a:r>
            <a:r>
              <a:rPr lang="en-US" sz="1400" dirty="0">
                <a:latin typeface="Arial" pitchFamily="-111" charset="0"/>
              </a:rPr>
              <a:t> </a:t>
            </a:r>
            <a:r>
              <a:rPr lang="en-US" sz="1400" b="1" dirty="0">
                <a:latin typeface="Arial" pitchFamily="-111" charset="0"/>
              </a:rPr>
              <a:t>656</a:t>
            </a:r>
            <a:r>
              <a:rPr lang="en-US" sz="1400" dirty="0">
                <a:latin typeface="Arial" pitchFamily="-111" charset="0"/>
              </a:rPr>
              <a:t>, 366 (2007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– </a:t>
            </a:r>
            <a:r>
              <a:rPr lang="en-US" sz="1400" dirty="0" err="1" smtClean="0"/>
              <a:t>Blondin</a:t>
            </a:r>
            <a:r>
              <a:rPr lang="en-US" sz="1400" dirty="0" smtClean="0"/>
              <a:t> and </a:t>
            </a:r>
            <a:r>
              <a:rPr lang="en-US" sz="1400" dirty="0" err="1" smtClean="0"/>
              <a:t>Mezzacappa</a:t>
            </a:r>
            <a:r>
              <a:rPr lang="en-US" sz="1400" dirty="0" smtClean="0"/>
              <a:t>, </a:t>
            </a:r>
            <a:r>
              <a:rPr lang="en-US" sz="1400" i="1" dirty="0" smtClean="0"/>
              <a:t>Nature</a:t>
            </a:r>
            <a:r>
              <a:rPr lang="en-US" sz="1400" dirty="0" smtClean="0"/>
              <a:t>,</a:t>
            </a:r>
            <a:r>
              <a:rPr lang="en-US" sz="1400" dirty="0" smtClean="0"/>
              <a:t> </a:t>
            </a:r>
            <a:r>
              <a:rPr lang="en-US" sz="1400" b="1" dirty="0" smtClean="0"/>
              <a:t>445</a:t>
            </a:r>
            <a:r>
              <a:rPr lang="en-US" sz="1400" dirty="0" smtClean="0"/>
              <a:t>, 58 </a:t>
            </a:r>
            <a:r>
              <a:rPr lang="en-US" sz="1400" dirty="0" smtClean="0"/>
              <a:t>(2007)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4801" y="253424"/>
            <a:ext cx="8902999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Stationary Accretion Shock Instability (SASI)</a:t>
            </a:r>
            <a:endParaRPr lang="en-US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200" y="43434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Shock wave unstable to non-radial perturbations.</a:t>
            </a:r>
            <a:endParaRPr lang="en-US" sz="16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53000" y="4158734"/>
            <a:ext cx="44037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 Decreases advection velocity in gain region.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Increases time in the gain region.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Moves shock toward silicon/oxygen layers.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Generates convection.</a:t>
            </a:r>
          </a:p>
          <a:p>
            <a:pPr>
              <a:buFont typeface="Arial"/>
              <a:buChar char="•"/>
            </a:pPr>
            <a:endParaRPr lang="en-US" sz="1600" dirty="0" smtClean="0"/>
          </a:p>
          <a:p>
            <a:pPr lvl="1">
              <a:buFont typeface="Lucida Grande"/>
              <a:buChar char="⇒"/>
            </a:pPr>
            <a:r>
              <a:rPr lang="en-US" sz="1400" dirty="0" smtClean="0"/>
              <a:t> </a:t>
            </a:r>
            <a:r>
              <a:rPr lang="en-US" sz="1400" dirty="0" err="1" smtClean="0"/>
              <a:t>Marek</a:t>
            </a:r>
            <a:r>
              <a:rPr lang="en-US" sz="1400" dirty="0" smtClean="0"/>
              <a:t> and </a:t>
            </a:r>
            <a:r>
              <a:rPr lang="en-US" sz="1400" dirty="0" err="1" smtClean="0"/>
              <a:t>Janka</a:t>
            </a:r>
            <a:r>
              <a:rPr lang="en-US" sz="1400" dirty="0" smtClean="0"/>
              <a:t>, </a:t>
            </a:r>
            <a:r>
              <a:rPr lang="en-US" sz="1400" i="1" dirty="0" err="1" smtClean="0"/>
              <a:t>Ap.J</a:t>
            </a:r>
            <a:r>
              <a:rPr lang="en-US" sz="1400" i="1" dirty="0" smtClean="0"/>
              <a:t>.</a:t>
            </a:r>
            <a:r>
              <a:rPr lang="en-US" sz="1400" dirty="0" smtClean="0"/>
              <a:t> </a:t>
            </a:r>
            <a:r>
              <a:rPr lang="en-US" sz="1400" b="1" dirty="0" smtClean="0"/>
              <a:t>694</a:t>
            </a:r>
            <a:r>
              <a:rPr lang="en-US" sz="1400" dirty="0" smtClean="0"/>
              <a:t>, 664 (2009)</a:t>
            </a:r>
            <a:endParaRPr lang="en-US" sz="1400" dirty="0"/>
          </a:p>
        </p:txBody>
      </p:sp>
      <p:pic>
        <p:nvPicPr>
          <p:cNvPr id="13" name="Picture 12" descr="SASI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029200" y="1087247"/>
            <a:ext cx="4038600" cy="312106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" pitchFamily="-65" charset="0"/>
              </a:rPr>
              <a:t>Anthony </a:t>
            </a:r>
            <a:r>
              <a:rPr lang="en-US" dirty="0" err="1">
                <a:latin typeface="Times" pitchFamily="-65" charset="0"/>
              </a:rPr>
              <a:t>Mezzacappa</a:t>
            </a:r>
            <a:r>
              <a:rPr lang="en-US" dirty="0">
                <a:latin typeface="Times" pitchFamily="-65" charset="0"/>
              </a:rPr>
              <a:t> (ORNL</a:t>
            </a:r>
            <a:r>
              <a:rPr lang="en-US" dirty="0" smtClean="0">
                <a:latin typeface="Times" pitchFamily="-65" charset="0"/>
              </a:rPr>
              <a:t>)</a:t>
            </a:r>
          </a:p>
          <a:p>
            <a:pPr>
              <a:defRPr/>
            </a:pPr>
            <a:r>
              <a:rPr lang="en-US" dirty="0" smtClean="0">
                <a:latin typeface="Times" pitchFamily="-65" charset="0"/>
              </a:rPr>
              <a:t>GWDAW-14, Rome</a:t>
            </a:r>
            <a:endParaRPr lang="en-US" dirty="0">
              <a:latin typeface="Times" pitchFamily="-65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CCEB02C-47BE-084E-B654-F09122F43D33}" type="datetime1">
              <a:rPr lang="en-US" smtClean="0">
                <a:latin typeface="Times" pitchFamily="-111" charset="0"/>
              </a:rPr>
              <a:pPr>
                <a:defRPr/>
              </a:pPr>
              <a:t>1/25/10</a:t>
            </a:fld>
            <a:endParaRPr lang="en-US" smtClean="0">
              <a:latin typeface="Times" pitchFamily="-111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2995E-8F08-AD45-B08B-15FFF8F283F9}" type="slidenum">
              <a:rPr lang="en-US" smtClean="0">
                <a:latin typeface="Times" pitchFamily="-111" charset="0"/>
              </a:rPr>
              <a:pPr>
                <a:defRPr/>
              </a:pPr>
              <a:t>5</a:t>
            </a:fld>
            <a:endParaRPr lang="en-US" dirty="0" smtClean="0">
              <a:latin typeface="Times" pitchFamily="-111" charset="0"/>
            </a:endParaRPr>
          </a:p>
        </p:txBody>
      </p:sp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0" y="1076325"/>
            <a:ext cx="9144000" cy="48641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>
                  <a:alpha val="62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228600" y="762000"/>
            <a:ext cx="6750566" cy="550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u="sng" dirty="0"/>
              <a:t>Simulation Building Blocks</a:t>
            </a:r>
          </a:p>
          <a:p>
            <a:endParaRPr lang="en-US" sz="1600" u="sng" dirty="0"/>
          </a:p>
          <a:p>
            <a:pPr>
              <a:buFont typeface="Wingdings" pitchFamily="-111" charset="2"/>
              <a:buChar char=""/>
            </a:pPr>
            <a:r>
              <a:rPr lang="en-US" sz="1600" i="1" dirty="0"/>
              <a:t> “</a:t>
            </a:r>
            <a:r>
              <a:rPr lang="en-US" sz="1600" i="1" dirty="0" err="1"/>
              <a:t>RbR</a:t>
            </a:r>
            <a:r>
              <a:rPr lang="en-US" sz="1600" i="1" dirty="0"/>
              <a:t>-Plus</a:t>
            </a:r>
            <a:r>
              <a:rPr lang="en-US" sz="1600" i="1" dirty="0" smtClean="0"/>
              <a:t>” MGFLD Neutrino Transport</a:t>
            </a:r>
          </a:p>
          <a:p>
            <a:pPr lvl="1">
              <a:buFont typeface="Arial"/>
              <a:buChar char="•"/>
            </a:pPr>
            <a:r>
              <a:rPr lang="en-US" sz="1600" i="1" dirty="0" smtClean="0"/>
              <a:t> </a:t>
            </a:r>
            <a:r>
              <a:rPr lang="en-US" sz="1600" i="1" dirty="0" err="1" smtClean="0"/>
              <a:t>O(v/c</a:t>
            </a:r>
            <a:r>
              <a:rPr lang="en-US" sz="1600" i="1" dirty="0" smtClean="0"/>
              <a:t>), GR time dilation and </a:t>
            </a:r>
            <a:r>
              <a:rPr lang="en-US" sz="1600" i="1" dirty="0" err="1" smtClean="0"/>
              <a:t>redshift</a:t>
            </a:r>
            <a:r>
              <a:rPr lang="en-US" sz="1600" i="1" dirty="0" smtClean="0"/>
              <a:t>, GR aberration (in flux limiter)</a:t>
            </a:r>
          </a:p>
          <a:p>
            <a:pPr>
              <a:buFont typeface="Wingdings" pitchFamily="-111" charset="2"/>
              <a:buChar char=""/>
            </a:pPr>
            <a:endParaRPr lang="en-US" sz="1600" i="1" dirty="0"/>
          </a:p>
          <a:p>
            <a:pPr>
              <a:buFont typeface="Wingdings" pitchFamily="-111" charset="2"/>
              <a:buChar char=""/>
            </a:pPr>
            <a:r>
              <a:rPr lang="en-US" sz="1600" i="1" dirty="0"/>
              <a:t> 2D PPM </a:t>
            </a:r>
            <a:r>
              <a:rPr lang="en-US" sz="1600" i="1" dirty="0" smtClean="0"/>
              <a:t>Hydrodynamics</a:t>
            </a:r>
          </a:p>
          <a:p>
            <a:pPr lvl="1">
              <a:buFont typeface="Arial"/>
              <a:buChar char="•"/>
            </a:pPr>
            <a:r>
              <a:rPr lang="en-US" sz="1600" i="1" dirty="0" smtClean="0"/>
              <a:t> GR time dilation, effective gravitational potential,</a:t>
            </a:r>
          </a:p>
          <a:p>
            <a:pPr lvl="1"/>
            <a:r>
              <a:rPr lang="en-US" sz="1600" i="1" dirty="0" smtClean="0"/>
              <a:t>   adaptive radial grid</a:t>
            </a:r>
          </a:p>
          <a:p>
            <a:pPr>
              <a:buFont typeface="Wingdings" pitchFamily="-111" charset="2"/>
              <a:buChar char=""/>
            </a:pPr>
            <a:endParaRPr lang="en-US" sz="1600" i="1" dirty="0"/>
          </a:p>
          <a:p>
            <a:pPr>
              <a:buFont typeface="Wingdings" pitchFamily="-111" charset="2"/>
              <a:buChar char=""/>
            </a:pPr>
            <a:r>
              <a:rPr lang="en-US" sz="1600" i="1" dirty="0"/>
              <a:t> </a:t>
            </a:r>
            <a:r>
              <a:rPr lang="en-US" sz="1600" i="1" dirty="0" err="1"/>
              <a:t>Lattimer-Swesty</a:t>
            </a:r>
            <a:r>
              <a:rPr lang="en-US" sz="1600" i="1" dirty="0"/>
              <a:t> </a:t>
            </a:r>
            <a:r>
              <a:rPr lang="en-US" sz="1600" i="1" dirty="0" smtClean="0"/>
              <a:t>EOS</a:t>
            </a:r>
          </a:p>
          <a:p>
            <a:pPr lvl="1">
              <a:buFont typeface="Arial"/>
              <a:buChar char="•"/>
            </a:pPr>
            <a:r>
              <a:rPr lang="en-US" sz="1600" i="1" dirty="0" smtClean="0"/>
              <a:t> 180 </a:t>
            </a:r>
            <a:r>
              <a:rPr lang="en-US" sz="1600" i="1" dirty="0" err="1" smtClean="0"/>
              <a:t>MeV</a:t>
            </a:r>
            <a:r>
              <a:rPr lang="en-US" sz="1600" i="1" dirty="0" smtClean="0"/>
              <a:t> (nuclear compressibility),</a:t>
            </a:r>
          </a:p>
          <a:p>
            <a:pPr lvl="1"/>
            <a:r>
              <a:rPr lang="en-US" sz="1600" i="1" dirty="0" smtClean="0"/>
              <a:t>    29.3 </a:t>
            </a:r>
            <a:r>
              <a:rPr lang="en-US" sz="1600" i="1" dirty="0" err="1" smtClean="0"/>
              <a:t>MeV</a:t>
            </a:r>
            <a:r>
              <a:rPr lang="en-US" sz="1600" i="1" dirty="0" smtClean="0"/>
              <a:t> (symmetry energy)</a:t>
            </a:r>
          </a:p>
          <a:p>
            <a:pPr>
              <a:buFont typeface="Wingdings" pitchFamily="-111" charset="2"/>
              <a:buChar char=""/>
            </a:pPr>
            <a:endParaRPr lang="en-US" sz="1600" i="1" dirty="0"/>
          </a:p>
          <a:p>
            <a:pPr>
              <a:buFont typeface="Wingdings" pitchFamily="-111" charset="2"/>
              <a:buChar char=""/>
            </a:pPr>
            <a:r>
              <a:rPr lang="en-US" sz="1600" i="1" dirty="0"/>
              <a:t> Nuclear (Alpha) </a:t>
            </a:r>
            <a:r>
              <a:rPr lang="en-US" sz="1600" i="1" dirty="0" smtClean="0"/>
              <a:t>Network</a:t>
            </a:r>
          </a:p>
          <a:p>
            <a:pPr lvl="1">
              <a:buFont typeface="Arial"/>
              <a:buChar char="•"/>
            </a:pPr>
            <a:r>
              <a:rPr lang="en-US" sz="1600" i="1" dirty="0" smtClean="0"/>
              <a:t> 14 alpha nuclei between helium and zinc</a:t>
            </a:r>
          </a:p>
          <a:p>
            <a:pPr>
              <a:buFont typeface="Wingdings" pitchFamily="-111" charset="2"/>
              <a:buChar char=""/>
            </a:pPr>
            <a:endParaRPr lang="en-US" sz="1600" i="1" dirty="0"/>
          </a:p>
          <a:p>
            <a:pPr>
              <a:buFont typeface="Wingdings" pitchFamily="-111" charset="2"/>
              <a:buChar char=""/>
            </a:pPr>
            <a:r>
              <a:rPr lang="en-US" sz="1600" i="1" dirty="0"/>
              <a:t> 2D</a:t>
            </a:r>
            <a:r>
              <a:rPr lang="en-US" sz="1600" i="1" dirty="0" smtClean="0"/>
              <a:t> Effective Gravitational Potential</a:t>
            </a:r>
          </a:p>
          <a:p>
            <a:pPr lvl="1">
              <a:buFont typeface="Arial"/>
              <a:buChar char="•"/>
            </a:pPr>
            <a:r>
              <a:rPr lang="en-US" sz="1600" i="1" dirty="0" smtClean="0"/>
              <a:t> </a:t>
            </a:r>
            <a:r>
              <a:rPr lang="en-US" sz="1600" dirty="0" err="1" smtClean="0"/>
              <a:t>Marek</a:t>
            </a:r>
            <a:r>
              <a:rPr lang="en-US" sz="1600" dirty="0" smtClean="0"/>
              <a:t> et al</a:t>
            </a:r>
            <a:r>
              <a:rPr lang="en-US" sz="1600" i="1" dirty="0" smtClean="0"/>
              <a:t>. A&amp;A, </a:t>
            </a:r>
            <a:r>
              <a:rPr lang="en-US" sz="1600" b="1" dirty="0" smtClean="0"/>
              <a:t>445</a:t>
            </a:r>
            <a:r>
              <a:rPr lang="en-US" sz="1600" i="1" dirty="0" smtClean="0"/>
              <a:t>, </a:t>
            </a:r>
            <a:r>
              <a:rPr lang="en-US" sz="1600" dirty="0" smtClean="0"/>
              <a:t>273 (2006)</a:t>
            </a:r>
          </a:p>
          <a:p>
            <a:pPr>
              <a:buFont typeface="Wingdings" pitchFamily="-111" charset="2"/>
              <a:buChar char=""/>
            </a:pPr>
            <a:endParaRPr lang="en-US" sz="1600" i="1" dirty="0"/>
          </a:p>
          <a:p>
            <a:pPr>
              <a:buFont typeface="Wingdings" pitchFamily="-111" charset="2"/>
              <a:buChar char=""/>
            </a:pPr>
            <a:r>
              <a:rPr lang="en-US" sz="1600" i="1" dirty="0"/>
              <a:t> Neutrino </a:t>
            </a:r>
            <a:r>
              <a:rPr lang="en-US" sz="1600" i="1" dirty="0" err="1"/>
              <a:t>Emissivities</a:t>
            </a:r>
            <a:r>
              <a:rPr lang="en-US" sz="1600" i="1" dirty="0"/>
              <a:t>/</a:t>
            </a:r>
            <a:r>
              <a:rPr lang="en-US" sz="1600" i="1" dirty="0" smtClean="0"/>
              <a:t>Opacities</a:t>
            </a:r>
          </a:p>
          <a:p>
            <a:pPr lvl="1">
              <a:buFont typeface="Times" pitchFamily="-111" charset="0"/>
              <a:buChar char="•"/>
            </a:pPr>
            <a:r>
              <a:rPr lang="en-US" sz="1600" i="1" dirty="0"/>
              <a:t> “Standard” + Elastic Scattering on Nucleons</a:t>
            </a:r>
          </a:p>
          <a:p>
            <a:pPr lvl="1"/>
            <a:r>
              <a:rPr lang="en-US" sz="1600" i="1" dirty="0"/>
              <a:t>    + Nucleon–Nucleon </a:t>
            </a:r>
            <a:r>
              <a:rPr lang="en-US" sz="1600" i="1" dirty="0" err="1"/>
              <a:t>Bremsstrahlung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8806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750" y="1139825"/>
            <a:ext cx="1660525" cy="16764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3561" name="Line 6"/>
          <p:cNvSpPr>
            <a:spLocks noChangeShapeType="1"/>
          </p:cNvSpPr>
          <p:nvPr/>
        </p:nvSpPr>
        <p:spPr bwMode="auto">
          <a:xfrm flipV="1">
            <a:off x="8112125" y="1141413"/>
            <a:ext cx="808038" cy="836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Line 7"/>
          <p:cNvSpPr>
            <a:spLocks noChangeShapeType="1"/>
          </p:cNvSpPr>
          <p:nvPr/>
        </p:nvSpPr>
        <p:spPr bwMode="auto">
          <a:xfrm flipV="1">
            <a:off x="8112125" y="987425"/>
            <a:ext cx="381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3" name="Line 8"/>
          <p:cNvSpPr>
            <a:spLocks noChangeShapeType="1"/>
          </p:cNvSpPr>
          <p:nvPr/>
        </p:nvSpPr>
        <p:spPr bwMode="auto">
          <a:xfrm flipV="1">
            <a:off x="8115300" y="962025"/>
            <a:ext cx="1588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4" name="Line 9"/>
          <p:cNvSpPr>
            <a:spLocks noChangeShapeType="1"/>
          </p:cNvSpPr>
          <p:nvPr/>
        </p:nvSpPr>
        <p:spPr bwMode="auto">
          <a:xfrm flipV="1">
            <a:off x="8102600" y="1958975"/>
            <a:ext cx="96520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5" name="Line 10"/>
          <p:cNvSpPr>
            <a:spLocks noChangeShapeType="1"/>
          </p:cNvSpPr>
          <p:nvPr/>
        </p:nvSpPr>
        <p:spPr bwMode="auto">
          <a:xfrm flipV="1">
            <a:off x="8124825" y="1595438"/>
            <a:ext cx="936625" cy="369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5105400" y="2926140"/>
            <a:ext cx="412164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“Ray-by-</a:t>
            </a:r>
            <a:r>
              <a:rPr lang="en-US" sz="1600" dirty="0" smtClean="0"/>
              <a:t>Ray-Plus” </a:t>
            </a:r>
            <a:r>
              <a:rPr lang="en-US" sz="1600" dirty="0"/>
              <a:t>Approximation</a:t>
            </a:r>
          </a:p>
          <a:p>
            <a:endParaRPr lang="en-US" sz="1600" dirty="0"/>
          </a:p>
          <a:p>
            <a:pPr>
              <a:buFont typeface="Times" pitchFamily="-111" charset="0"/>
              <a:buChar char="•"/>
            </a:pPr>
            <a:r>
              <a:rPr lang="en-US" sz="1600" dirty="0"/>
              <a:t> Radial transport allowed.</a:t>
            </a:r>
          </a:p>
          <a:p>
            <a:pPr>
              <a:buFont typeface="Times" pitchFamily="-111" charset="0"/>
              <a:buChar char="•"/>
            </a:pPr>
            <a:r>
              <a:rPr lang="en-US" sz="1600" dirty="0"/>
              <a:t> Lateral transport</a:t>
            </a:r>
            <a:r>
              <a:rPr lang="en-US" sz="1600" dirty="0" smtClean="0"/>
              <a:t> suppressed.</a:t>
            </a:r>
          </a:p>
          <a:p>
            <a:pPr lvl="1">
              <a:buFont typeface="Times" pitchFamily="-111" charset="0"/>
              <a:buChar char="•"/>
            </a:pPr>
            <a:endParaRPr lang="en-US" sz="1600" dirty="0" smtClean="0"/>
          </a:p>
          <a:p>
            <a:pPr lvl="1" algn="dist">
              <a:buFont typeface="Lucida Grande"/>
              <a:buChar char="-"/>
            </a:pPr>
            <a:r>
              <a:rPr lang="en-US" sz="1600" dirty="0" smtClean="0"/>
              <a:t> Buras et al</a:t>
            </a:r>
            <a:r>
              <a:rPr lang="en-US" sz="1600" i="1" dirty="0" smtClean="0"/>
              <a:t>. A&amp;A, </a:t>
            </a:r>
            <a:r>
              <a:rPr lang="en-US" sz="1600" b="1" dirty="0" smtClean="0"/>
              <a:t>447</a:t>
            </a:r>
            <a:r>
              <a:rPr lang="en-US" sz="1600" i="1" dirty="0" smtClean="0"/>
              <a:t>, </a:t>
            </a:r>
            <a:r>
              <a:rPr lang="en-US" sz="1600" dirty="0" smtClean="0"/>
              <a:t>1049 (2003)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76200" y="101024"/>
            <a:ext cx="9031439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Ongoing 2D Multi-Physics Supernova Models</a:t>
            </a:r>
            <a:endParaRPr lang="en-US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7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5229225"/>
            <a:ext cx="1739900" cy="11715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8" name="Rectangle 25"/>
          <p:cNvSpPr>
            <a:spLocks/>
          </p:cNvSpPr>
          <p:nvPr/>
        </p:nvSpPr>
        <p:spPr bwMode="auto">
          <a:xfrm>
            <a:off x="6324600" y="4842302"/>
            <a:ext cx="138499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38100" tIns="38100" rIns="38100" bIns="38100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200" b="1" dirty="0">
                <a:solidFill>
                  <a:srgbClr val="FFFF00"/>
                </a:solidFill>
                <a:latin typeface="Arial"/>
                <a:ea typeface="Optima" pitchFamily="-110" charset="0"/>
                <a:cs typeface="Arial"/>
                <a:sym typeface="Optima" pitchFamily="-110" charset="0"/>
              </a:rPr>
              <a:t>CHIMERA</a:t>
            </a: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" pitchFamily="-65" charset="0"/>
              </a:rPr>
              <a:t>Anthony </a:t>
            </a:r>
            <a:r>
              <a:rPr lang="en-US" dirty="0" err="1">
                <a:latin typeface="Times" pitchFamily="-65" charset="0"/>
              </a:rPr>
              <a:t>Mezzacappa</a:t>
            </a:r>
            <a:r>
              <a:rPr lang="en-US" dirty="0">
                <a:latin typeface="Times" pitchFamily="-65" charset="0"/>
              </a:rPr>
              <a:t> (ORNL</a:t>
            </a:r>
            <a:r>
              <a:rPr lang="en-US" dirty="0" smtClean="0">
                <a:latin typeface="Times" pitchFamily="-65" charset="0"/>
              </a:rPr>
              <a:t>)</a:t>
            </a:r>
          </a:p>
          <a:p>
            <a:pPr>
              <a:defRPr/>
            </a:pPr>
            <a:r>
              <a:rPr lang="en-US" dirty="0" smtClean="0">
                <a:latin typeface="Times" pitchFamily="-65" charset="0"/>
              </a:rPr>
              <a:t>GWDAW-14, Rome</a:t>
            </a:r>
            <a:endParaRPr lang="en-US" dirty="0">
              <a:latin typeface="Times" pitchFamily="-65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3810000" y="609600"/>
            <a:ext cx="48188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vl="1"/>
            <a:r>
              <a:rPr lang="en-US" sz="1400" dirty="0" err="1" smtClean="0">
                <a:ea typeface="ＭＳ Ｐゴシック" pitchFamily="84" charset="-128"/>
                <a:cs typeface="ＭＳ Ｐゴシック" pitchFamily="84" charset="-128"/>
              </a:rPr>
              <a:t>Bruenn</a:t>
            </a:r>
            <a:r>
              <a:rPr lang="en-US" sz="1400" dirty="0" smtClean="0">
                <a:ea typeface="ＭＳ Ｐゴシック" pitchFamily="84" charset="-128"/>
                <a:cs typeface="ＭＳ Ｐゴシック" pitchFamily="84" charset="-128"/>
              </a:rPr>
              <a:t> </a:t>
            </a:r>
            <a:r>
              <a:rPr lang="en-US" sz="1400" dirty="0">
                <a:ea typeface="ＭＳ Ｐゴシック" pitchFamily="84" charset="-128"/>
                <a:cs typeface="ＭＳ Ｐゴシック" pitchFamily="84" charset="-128"/>
              </a:rPr>
              <a:t>et al</a:t>
            </a:r>
            <a:r>
              <a:rPr lang="en-US" sz="1400" dirty="0" smtClean="0">
                <a:ea typeface="ＭＳ Ｐゴシック" pitchFamily="84" charset="-128"/>
                <a:cs typeface="ＭＳ Ｐゴシック" pitchFamily="84" charset="-128"/>
              </a:rPr>
              <a:t>., </a:t>
            </a:r>
            <a:r>
              <a:rPr lang="en-US" sz="1400" i="1" dirty="0" err="1" smtClean="0">
                <a:ea typeface="ＭＳ Ｐゴシック" pitchFamily="84" charset="-128"/>
                <a:cs typeface="ＭＳ Ｐゴシック" pitchFamily="84" charset="-128"/>
              </a:rPr>
              <a:t>Journ</a:t>
            </a:r>
            <a:r>
              <a:rPr lang="en-US" sz="1400" i="1" dirty="0" smtClean="0">
                <a:ea typeface="ＭＳ Ｐゴシック" pitchFamily="84" charset="-128"/>
                <a:cs typeface="ＭＳ Ｐゴシック" pitchFamily="84" charset="-128"/>
              </a:rPr>
              <a:t>. Phys. </a:t>
            </a:r>
            <a:r>
              <a:rPr lang="en-US" sz="1400" i="1" dirty="0">
                <a:ea typeface="ＭＳ Ｐゴシック" pitchFamily="84" charset="-128"/>
                <a:cs typeface="ＭＳ Ｐゴシック" pitchFamily="84" charset="-128"/>
              </a:rPr>
              <a:t>Conf.</a:t>
            </a:r>
            <a:r>
              <a:rPr lang="en-US" sz="1400" i="1" dirty="0" smtClean="0">
                <a:ea typeface="ＭＳ Ｐゴシック" pitchFamily="84" charset="-128"/>
                <a:cs typeface="ＭＳ Ｐゴシック" pitchFamily="84" charset="-128"/>
              </a:rPr>
              <a:t> Ser., </a:t>
            </a:r>
            <a:r>
              <a:rPr lang="en-US" sz="1400" b="1" dirty="0" smtClean="0">
                <a:ea typeface="ＭＳ Ｐゴシック" pitchFamily="84" charset="-128"/>
                <a:cs typeface="ＭＳ Ｐゴシック" pitchFamily="84" charset="-128"/>
              </a:rPr>
              <a:t>180</a:t>
            </a:r>
            <a:r>
              <a:rPr lang="en-US" sz="1400" dirty="0" smtClean="0">
                <a:ea typeface="ＭＳ Ｐゴシック" pitchFamily="84" charset="-128"/>
                <a:cs typeface="ＭＳ Ｐゴシック" pitchFamily="84" charset="-128"/>
              </a:rPr>
              <a:t>, 012018 (</a:t>
            </a:r>
            <a:r>
              <a:rPr lang="en-US" sz="1400" dirty="0">
                <a:ea typeface="ＭＳ Ｐゴシック" pitchFamily="84" charset="-128"/>
                <a:cs typeface="ＭＳ Ｐゴシック" pitchFamily="84" charset="-128"/>
              </a:rPr>
              <a:t>2009</a:t>
            </a:r>
            <a:r>
              <a:rPr lang="en-US" sz="1400" dirty="0" smtClean="0">
                <a:ea typeface="ＭＳ Ｐゴシック" pitchFamily="84" charset="-128"/>
                <a:cs typeface="ＭＳ Ｐゴシック" pitchFamily="84" charset="-128"/>
              </a:rPr>
              <a:t>)</a:t>
            </a:r>
            <a:endParaRPr lang="en-US" sz="1400" dirty="0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73914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3962" y="990600"/>
            <a:ext cx="88176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 dirty="0">
                <a:latin typeface="Arial" charset="0"/>
              </a:rPr>
              <a:t>A comparison of key radii in a Newtonian versus a general relativistic model (25 Solar Masses):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05200" y="5715000"/>
            <a:ext cx="4789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latin typeface="Arial" charset="0"/>
              </a:rPr>
              <a:t>Bruenn</a:t>
            </a:r>
            <a:r>
              <a:rPr lang="en-US" sz="1400" dirty="0">
                <a:latin typeface="Arial" charset="0"/>
              </a:rPr>
              <a:t>, </a:t>
            </a:r>
            <a:r>
              <a:rPr lang="en-US" sz="1400" dirty="0" err="1">
                <a:latin typeface="Arial" charset="0"/>
              </a:rPr>
              <a:t>DeNisco</a:t>
            </a:r>
            <a:r>
              <a:rPr lang="en-US" sz="1400" dirty="0">
                <a:latin typeface="Arial" charset="0"/>
              </a:rPr>
              <a:t>, and </a:t>
            </a:r>
            <a:r>
              <a:rPr lang="en-US" sz="1400" dirty="0" err="1">
                <a:latin typeface="Arial" charset="0"/>
              </a:rPr>
              <a:t>Mezzacappa</a:t>
            </a:r>
            <a:r>
              <a:rPr lang="en-US" sz="1400" dirty="0">
                <a:latin typeface="Arial" charset="0"/>
              </a:rPr>
              <a:t>, </a:t>
            </a:r>
            <a:r>
              <a:rPr lang="en-US" sz="1400" i="1" dirty="0" err="1">
                <a:latin typeface="Arial" charset="0"/>
              </a:rPr>
              <a:t>Ap.J</a:t>
            </a:r>
            <a:r>
              <a:rPr lang="en-US" sz="1400" i="1" dirty="0">
                <a:latin typeface="Arial" charset="0"/>
              </a:rPr>
              <a:t>.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b="1" dirty="0">
                <a:latin typeface="Arial" charset="0"/>
              </a:rPr>
              <a:t>560</a:t>
            </a:r>
            <a:r>
              <a:rPr lang="en-US" sz="1400" dirty="0">
                <a:latin typeface="Arial" charset="0"/>
              </a:rPr>
              <a:t>, 326 (2001)</a:t>
            </a: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3124200" y="152400"/>
            <a:ext cx="2946400" cy="609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Newtonian versus GR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" pitchFamily="-65" charset="0"/>
              </a:rPr>
              <a:t>Anthony </a:t>
            </a:r>
            <a:r>
              <a:rPr lang="en-US" dirty="0" err="1">
                <a:latin typeface="Times" pitchFamily="-65" charset="0"/>
              </a:rPr>
              <a:t>Mezzacappa</a:t>
            </a:r>
            <a:r>
              <a:rPr lang="en-US" dirty="0">
                <a:latin typeface="Times" pitchFamily="-65" charset="0"/>
              </a:rPr>
              <a:t> (ORNL</a:t>
            </a:r>
            <a:r>
              <a:rPr lang="en-US" dirty="0" smtClean="0">
                <a:latin typeface="Times" pitchFamily="-65" charset="0"/>
              </a:rPr>
              <a:t>)</a:t>
            </a:r>
          </a:p>
          <a:p>
            <a:pPr>
              <a:defRPr/>
            </a:pPr>
            <a:r>
              <a:rPr lang="en-US" dirty="0" smtClean="0">
                <a:latin typeface="Times" pitchFamily="-65" charset="0"/>
              </a:rPr>
              <a:t>GWDAW-14, Rome</a:t>
            </a:r>
            <a:endParaRPr lang="en-US" dirty="0">
              <a:latin typeface="Times" pitchFamily="-65" charset="0"/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ACCEB02C-47BE-084E-B654-F09122F43D33}" type="datetime1">
              <a:rPr lang="en-US" smtClean="0">
                <a:latin typeface="Times" pitchFamily="-111" charset="0"/>
              </a:rPr>
              <a:pPr>
                <a:defRPr/>
              </a:pPr>
              <a:t>1/25/10</a:t>
            </a:fld>
            <a:endParaRPr lang="en-US" smtClean="0">
              <a:latin typeface="Times" pitchFamily="-111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462995E-8F08-AD45-B08B-15FFF8F283F9}" type="slidenum">
              <a:rPr lang="en-US" smtClean="0">
                <a:latin typeface="Times" pitchFamily="-111" charset="0"/>
              </a:rPr>
              <a:pPr>
                <a:defRPr/>
              </a:pPr>
              <a:t>6</a:t>
            </a:fld>
            <a:endParaRPr lang="en-US" dirty="0" smtClean="0">
              <a:latin typeface="Times" pitchFamily="-111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626C50-54BD-DE44-9836-3724B0A4889D}" type="datetime1">
              <a:rPr lang="en-US">
                <a:latin typeface="Times" pitchFamily="-65" charset="0"/>
              </a:rPr>
              <a:pPr>
                <a:defRPr/>
              </a:pPr>
              <a:t>1/25/10</a:t>
            </a:fld>
            <a:endParaRPr lang="en-US">
              <a:latin typeface="Times" pitchFamily="-65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ABF74-4383-944B-AA41-B6D9121CDCC2}" type="slidenum">
              <a:rPr lang="en-US">
                <a:latin typeface="Times" pitchFamily="-65" charset="0"/>
              </a:rPr>
              <a:pPr>
                <a:defRPr/>
              </a:pPr>
              <a:t>7</a:t>
            </a:fld>
            <a:endParaRPr lang="en-US">
              <a:latin typeface="Times" pitchFamily="-65" charset="0"/>
            </a:endParaRPr>
          </a:p>
        </p:txBody>
      </p:sp>
      <p:pic>
        <p:nvPicPr>
          <p:cNvPr id="16389" name="Picture 5" descr="Shock_Radii_vs_M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1"/>
            <a:ext cx="4114800" cy="318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Expl_E_vs_M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24400" y="76202"/>
            <a:ext cx="4115163" cy="3180232"/>
          </a:xfrm>
          <a:prstGeom prst="rect">
            <a:avLst/>
          </a:prstGeom>
          <a:effectLst/>
        </p:spPr>
      </p:pic>
      <p:pic>
        <p:nvPicPr>
          <p:cNvPr id="9" name="Picture 8" descr="Expl_e_vs_t_S25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24764" y="3124200"/>
            <a:ext cx="4119740" cy="3183769"/>
          </a:xfrm>
          <a:prstGeom prst="rect">
            <a:avLst/>
          </a:prstGeom>
          <a:effectLst/>
        </p:spPr>
      </p:pic>
      <p:pic>
        <p:nvPicPr>
          <p:cNvPr id="10" name="Picture 9" descr="S25_t_Heat_t_Adv_vs_t_b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81518" y="3110023"/>
            <a:ext cx="4138083" cy="3197945"/>
          </a:xfrm>
          <a:prstGeom prst="rect">
            <a:avLst/>
          </a:prstGeom>
          <a:effectLst/>
        </p:spPr>
      </p:pic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" pitchFamily="-65" charset="0"/>
              </a:rPr>
              <a:t>Anthony </a:t>
            </a:r>
            <a:r>
              <a:rPr lang="en-US" dirty="0" err="1">
                <a:latin typeface="Times" pitchFamily="-65" charset="0"/>
              </a:rPr>
              <a:t>Mezzacappa</a:t>
            </a:r>
            <a:r>
              <a:rPr lang="en-US" dirty="0">
                <a:latin typeface="Times" pitchFamily="-65" charset="0"/>
              </a:rPr>
              <a:t> (ORNL</a:t>
            </a:r>
            <a:r>
              <a:rPr lang="en-US" dirty="0" smtClean="0">
                <a:latin typeface="Times" pitchFamily="-65" charset="0"/>
              </a:rPr>
              <a:t>)</a:t>
            </a:r>
          </a:p>
          <a:p>
            <a:pPr>
              <a:defRPr/>
            </a:pPr>
            <a:r>
              <a:rPr lang="en-US" dirty="0" smtClean="0">
                <a:latin typeface="Times" pitchFamily="-65" charset="0"/>
              </a:rPr>
              <a:t>GWDAW-14, Rome</a:t>
            </a:r>
            <a:endParaRPr lang="en-US" dirty="0">
              <a:latin typeface="Times" pitchFamily="-65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C5398072-CE68-F847-A925-6243FC57B364}" type="datetime1">
              <a:rPr lang="en-US">
                <a:latin typeface="Times" pitchFamily="-65" charset="0"/>
              </a:rPr>
              <a:pPr>
                <a:defRPr/>
              </a:pPr>
              <a:t>1/25/10</a:t>
            </a:fld>
            <a:endParaRPr lang="en-US" dirty="0">
              <a:latin typeface="Times" pitchFamily="-65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FB477BBF-DD95-FC4A-8589-A7E0F98C915E}" type="slidenum">
              <a:rPr lang="en-US">
                <a:latin typeface="Times" pitchFamily="-65" charset="0"/>
              </a:rPr>
              <a:pPr>
                <a:defRPr/>
              </a:pPr>
              <a:t>8</a:t>
            </a:fld>
            <a:endParaRPr lang="en-US">
              <a:latin typeface="Times" pitchFamily="-65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" pitchFamily="-65" charset="0"/>
              </a:rPr>
              <a:t>Anthony </a:t>
            </a:r>
            <a:r>
              <a:rPr lang="en-US" dirty="0" err="1">
                <a:latin typeface="Times" pitchFamily="-65" charset="0"/>
              </a:rPr>
              <a:t>Mezzacappa</a:t>
            </a:r>
            <a:r>
              <a:rPr lang="en-US" dirty="0">
                <a:latin typeface="Times" pitchFamily="-65" charset="0"/>
              </a:rPr>
              <a:t> (ORNL</a:t>
            </a:r>
            <a:r>
              <a:rPr lang="en-US" dirty="0" smtClean="0">
                <a:latin typeface="Times" pitchFamily="-65" charset="0"/>
              </a:rPr>
              <a:t>)</a:t>
            </a:r>
          </a:p>
          <a:p>
            <a:pPr>
              <a:defRPr/>
            </a:pPr>
            <a:r>
              <a:rPr lang="en-US" dirty="0" smtClean="0">
                <a:latin typeface="Times" pitchFamily="-65" charset="0"/>
              </a:rPr>
              <a:t>GWDAW-14, Rome</a:t>
            </a:r>
            <a:endParaRPr lang="en-US" dirty="0">
              <a:latin typeface="Times" pitchFamily="-65" charset="0"/>
            </a:endParaRPr>
          </a:p>
        </p:txBody>
      </p:sp>
      <p:pic>
        <p:nvPicPr>
          <p:cNvPr id="11" name="Picture 10" descr="S25_2D_e_Lum_rays_tb_abv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9600" y="168826"/>
            <a:ext cx="3994944" cy="3087327"/>
          </a:xfrm>
          <a:prstGeom prst="rect">
            <a:avLst/>
          </a:prstGeom>
        </p:spPr>
      </p:pic>
      <p:pic>
        <p:nvPicPr>
          <p:cNvPr id="12" name="Picture 11" descr="S25_2D_eb_Lum_rays_tb_abv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487068" y="192203"/>
            <a:ext cx="3964693" cy="3063949"/>
          </a:xfrm>
          <a:prstGeom prst="rect">
            <a:avLst/>
          </a:prstGeom>
        </p:spPr>
      </p:pic>
      <p:pic>
        <p:nvPicPr>
          <p:cNvPr id="13" name="Picture 12" descr="S25_2D_e_Enuv_Rays_tb_abv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02456" y="3155553"/>
            <a:ext cx="4002088" cy="3092847"/>
          </a:xfrm>
          <a:prstGeom prst="rect">
            <a:avLst/>
          </a:prstGeom>
        </p:spPr>
      </p:pic>
      <p:pic>
        <p:nvPicPr>
          <p:cNvPr id="14" name="Picture 13" descr="S25_2D_eb_Enuv_rays_tb_abv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9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516438" y="3177022"/>
            <a:ext cx="3974306" cy="307137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C5398072-CE68-F847-A925-6243FC57B364}" type="datetime1">
              <a:rPr lang="en-US">
                <a:latin typeface="Times" pitchFamily="-65" charset="0"/>
              </a:rPr>
              <a:pPr>
                <a:defRPr/>
              </a:pPr>
              <a:t>1/25/10</a:t>
            </a:fld>
            <a:endParaRPr lang="en-US" dirty="0">
              <a:latin typeface="Times" pitchFamily="-65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FB477BBF-DD95-FC4A-8589-A7E0F98C915E}" type="slidenum">
              <a:rPr lang="en-US">
                <a:latin typeface="Times" pitchFamily="-65" charset="0"/>
              </a:rPr>
              <a:pPr>
                <a:defRPr/>
              </a:pPr>
              <a:t>9</a:t>
            </a:fld>
            <a:endParaRPr lang="en-US">
              <a:latin typeface="Times" pitchFamily="-65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" pitchFamily="-65" charset="0"/>
              </a:rPr>
              <a:t>Anthony </a:t>
            </a:r>
            <a:r>
              <a:rPr lang="en-US" dirty="0" err="1">
                <a:latin typeface="Times" pitchFamily="-65" charset="0"/>
              </a:rPr>
              <a:t>Mezzacappa</a:t>
            </a:r>
            <a:r>
              <a:rPr lang="en-US" dirty="0">
                <a:latin typeface="Times" pitchFamily="-65" charset="0"/>
              </a:rPr>
              <a:t> (ORNL</a:t>
            </a:r>
            <a:r>
              <a:rPr lang="en-US" dirty="0" smtClean="0">
                <a:latin typeface="Times" pitchFamily="-65" charset="0"/>
              </a:rPr>
              <a:t>)</a:t>
            </a:r>
          </a:p>
          <a:p>
            <a:pPr>
              <a:defRPr/>
            </a:pPr>
            <a:r>
              <a:rPr lang="en-US" dirty="0" smtClean="0">
                <a:latin typeface="Times" pitchFamily="-65" charset="0"/>
              </a:rPr>
              <a:t>GWDAW-14, Rome</a:t>
            </a:r>
            <a:endParaRPr lang="en-US" dirty="0">
              <a:latin typeface="Times" pitchFamily="-65" charset="0"/>
            </a:endParaRPr>
          </a:p>
        </p:txBody>
      </p:sp>
      <p:pic>
        <p:nvPicPr>
          <p:cNvPr id="8" name="20090826_ bruenn_brinkman_transition_400km_to_1000km_h264 copy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797633"/>
            <a:ext cx="9144000" cy="526273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24528</TotalTime>
  <Words>1361</Words>
  <Application>Microsoft Macintosh PowerPoint</Application>
  <PresentationFormat>On-screen Show (4:3)</PresentationFormat>
  <Paragraphs>284</Paragraphs>
  <Slides>19</Slides>
  <Notes>14</Notes>
  <HiddenSlides>0</HiddenSlides>
  <MMClips>2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???</vt:lpstr>
      <vt:lpstr>???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ORNL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Anthony Mezzacappa</dc:creator>
  <cp:lastModifiedBy>Anthony Mezzacappa</cp:lastModifiedBy>
  <cp:revision>520</cp:revision>
  <dcterms:created xsi:type="dcterms:W3CDTF">2010-01-25T20:56:30Z</dcterms:created>
  <dcterms:modified xsi:type="dcterms:W3CDTF">2010-01-25T21:21:42Z</dcterms:modified>
</cp:coreProperties>
</file>