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37" r:id="rId2"/>
    <p:sldId id="458" r:id="rId3"/>
    <p:sldId id="429" r:id="rId4"/>
    <p:sldId id="525" r:id="rId5"/>
    <p:sldId id="528" r:id="rId6"/>
    <p:sldId id="527" r:id="rId7"/>
    <p:sldId id="496" r:id="rId8"/>
    <p:sldId id="497" r:id="rId9"/>
    <p:sldId id="440" r:id="rId10"/>
    <p:sldId id="415" r:id="rId11"/>
    <p:sldId id="530" r:id="rId12"/>
    <p:sldId id="499" r:id="rId13"/>
    <p:sldId id="417" r:id="rId14"/>
    <p:sldId id="416" r:id="rId15"/>
    <p:sldId id="529" r:id="rId16"/>
    <p:sldId id="461" r:id="rId17"/>
    <p:sldId id="526" r:id="rId18"/>
    <p:sldId id="438" r:id="rId19"/>
    <p:sldId id="486" r:id="rId20"/>
    <p:sldId id="485" r:id="rId21"/>
    <p:sldId id="487" r:id="rId22"/>
    <p:sldId id="488" r:id="rId23"/>
    <p:sldId id="432" r:id="rId24"/>
    <p:sldId id="433" r:id="rId25"/>
    <p:sldId id="434" r:id="rId26"/>
    <p:sldId id="532" r:id="rId27"/>
    <p:sldId id="531" r:id="rId28"/>
    <p:sldId id="534" r:id="rId29"/>
    <p:sldId id="435" r:id="rId30"/>
    <p:sldId id="447" r:id="rId31"/>
    <p:sldId id="448" r:id="rId32"/>
    <p:sldId id="533" r:id="rId33"/>
    <p:sldId id="535" r:id="rId34"/>
    <p:sldId id="536" r:id="rId35"/>
    <p:sldId id="537" r:id="rId36"/>
    <p:sldId id="538" r:id="rId37"/>
    <p:sldId id="539" r:id="rId38"/>
    <p:sldId id="540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DD87"/>
    <a:srgbClr val="F9A5FD"/>
    <a:srgbClr val="0DA308"/>
    <a:srgbClr val="D6171A"/>
    <a:srgbClr val="B82A67"/>
    <a:srgbClr val="282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4" autoAdjust="0"/>
    <p:restoredTop sz="99820" autoAdjust="0"/>
  </p:normalViewPr>
  <p:slideViewPr>
    <p:cSldViewPr>
      <p:cViewPr varScale="1">
        <p:scale>
          <a:sx n="73" d="100"/>
          <a:sy n="73" d="100"/>
        </p:scale>
        <p:origin x="3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goldste:garygoldstein:physics_research:lambda_polzn_2010:fixed_pT_Polzn-vs-x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Pol @ pT=2.6 vs. xF at E=100</a:t>
            </a:r>
            <a:r>
              <a:rPr lang="en-US" baseline="0"/>
              <a:t> &amp; 1380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1614447266017"/>
          <c:y val="0.169832402234637"/>
          <c:w val="0.58172662001936504"/>
          <c:h val="0.78175046554934802"/>
        </c:manualLayout>
      </c:layout>
      <c:lineChart>
        <c:grouping val="standard"/>
        <c:varyColors val="0"/>
        <c:ser>
          <c:idx val="0"/>
          <c:order val="0"/>
          <c:tx>
            <c:v>pT=2.625, E=100GeV</c:v>
          </c:tx>
          <c:marker>
            <c:symbol val="none"/>
          </c:marker>
          <c:cat>
            <c:numRef>
              <c:f>Sheet1!$A$4:$A$44</c:f>
              <c:numCache>
                <c:formatCode>General</c:formatCode>
                <c:ptCount val="41"/>
                <c:pt idx="0">
                  <c:v>-988</c:v>
                </c:pt>
                <c:pt idx="1">
                  <c:v>-0.96199999999999997</c:v>
                </c:pt>
                <c:pt idx="2">
                  <c:v>-0.93799999999999994</c:v>
                </c:pt>
                <c:pt idx="3">
                  <c:v>-0.91300000000000003</c:v>
                </c:pt>
                <c:pt idx="4">
                  <c:v>-0.88700000000000001</c:v>
                </c:pt>
                <c:pt idx="5">
                  <c:v>-0.86299999999999999</c:v>
                </c:pt>
                <c:pt idx="6">
                  <c:v>-0.83699999999999997</c:v>
                </c:pt>
                <c:pt idx="7">
                  <c:v>-0.81200000000000006</c:v>
                </c:pt>
                <c:pt idx="8">
                  <c:v>-0.78800000000000003</c:v>
                </c:pt>
                <c:pt idx="9">
                  <c:v>-0.76200000000000001</c:v>
                </c:pt>
                <c:pt idx="10">
                  <c:v>-0.73799999999999999</c:v>
                </c:pt>
                <c:pt idx="11">
                  <c:v>-0.71199999999999997</c:v>
                </c:pt>
                <c:pt idx="12">
                  <c:v>-0.68799999999999994</c:v>
                </c:pt>
                <c:pt idx="13">
                  <c:v>-0.66300000000000003</c:v>
                </c:pt>
                <c:pt idx="14">
                  <c:v>-0.63700000000000001</c:v>
                </c:pt>
                <c:pt idx="15">
                  <c:v>-0.61299999999999999</c:v>
                </c:pt>
                <c:pt idx="16">
                  <c:v>-0.58699999999999997</c:v>
                </c:pt>
                <c:pt idx="17">
                  <c:v>-0.56200000000000006</c:v>
                </c:pt>
                <c:pt idx="18">
                  <c:v>-0.53800000000000003</c:v>
                </c:pt>
                <c:pt idx="19">
                  <c:v>-0.51200000000000001</c:v>
                </c:pt>
                <c:pt idx="20">
                  <c:v>-0.48799999999999999</c:v>
                </c:pt>
                <c:pt idx="21">
                  <c:v>-0.46300000000000002</c:v>
                </c:pt>
                <c:pt idx="22">
                  <c:v>-0.438</c:v>
                </c:pt>
                <c:pt idx="23">
                  <c:v>-0.41199999999999998</c:v>
                </c:pt>
                <c:pt idx="24">
                  <c:v>-0.38700000000000001</c:v>
                </c:pt>
                <c:pt idx="25">
                  <c:v>-0.36299999999999999</c:v>
                </c:pt>
                <c:pt idx="26">
                  <c:v>-0.33800000000000002</c:v>
                </c:pt>
                <c:pt idx="27">
                  <c:v>-0.312</c:v>
                </c:pt>
                <c:pt idx="28">
                  <c:v>-0.28699999999999998</c:v>
                </c:pt>
                <c:pt idx="29">
                  <c:v>-0.26200000000000001</c:v>
                </c:pt>
                <c:pt idx="30">
                  <c:v>-0.23699999999999999</c:v>
                </c:pt>
                <c:pt idx="31">
                  <c:v>-0.21299999999999999</c:v>
                </c:pt>
                <c:pt idx="32">
                  <c:v>-0.188</c:v>
                </c:pt>
                <c:pt idx="33">
                  <c:v>-0.16200000000000001</c:v>
                </c:pt>
                <c:pt idx="34">
                  <c:v>-0.13800000000000001</c:v>
                </c:pt>
                <c:pt idx="35">
                  <c:v>-0.112</c:v>
                </c:pt>
                <c:pt idx="36">
                  <c:v>-8.6999999999999994E-2</c:v>
                </c:pt>
                <c:pt idx="37">
                  <c:v>-6.2E-2</c:v>
                </c:pt>
                <c:pt idx="38">
                  <c:v>-3.7999999999999999E-2</c:v>
                </c:pt>
                <c:pt idx="39">
                  <c:v>-1.2999999999999999E-2</c:v>
                </c:pt>
                <c:pt idx="40">
                  <c:v>1.2999999999999999E-2</c:v>
                </c:pt>
              </c:numCache>
            </c:numRef>
          </c:cat>
          <c:val>
            <c:numRef>
              <c:f>Sheet1!$B$4:$B$44</c:f>
              <c:numCache>
                <c:formatCode>0.00E+00</c:formatCode>
                <c:ptCount val="41"/>
                <c:pt idx="0">
                  <c:v>-3.1399999999999999E-4</c:v>
                </c:pt>
                <c:pt idx="1">
                  <c:v>-8.2299999999999995E-4</c:v>
                </c:pt>
                <c:pt idx="2">
                  <c:v>-1.1800000000000001E-3</c:v>
                </c:pt>
                <c:pt idx="3">
                  <c:v>-1.64E-3</c:v>
                </c:pt>
                <c:pt idx="4">
                  <c:v>-2.5200000000000001E-3</c:v>
                </c:pt>
                <c:pt idx="5">
                  <c:v>-2.2699999999999999E-3</c:v>
                </c:pt>
                <c:pt idx="6">
                  <c:v>-2.5600000000000002E-3</c:v>
                </c:pt>
                <c:pt idx="7">
                  <c:v>-2.9099999999999998E-3</c:v>
                </c:pt>
                <c:pt idx="8">
                  <c:v>-3.0699999999999998E-3</c:v>
                </c:pt>
                <c:pt idx="9">
                  <c:v>-3.6800000000000001E-3</c:v>
                </c:pt>
                <c:pt idx="10">
                  <c:v>-5.3400000000000001E-3</c:v>
                </c:pt>
                <c:pt idx="11">
                  <c:v>-4.5700000000000003E-3</c:v>
                </c:pt>
                <c:pt idx="12">
                  <c:v>-4.47E-3</c:v>
                </c:pt>
                <c:pt idx="13">
                  <c:v>-4.3299999999999996E-3</c:v>
                </c:pt>
                <c:pt idx="14">
                  <c:v>-3.9399999999999999E-3</c:v>
                </c:pt>
                <c:pt idx="15">
                  <c:v>-6.2700000000000004E-3</c:v>
                </c:pt>
                <c:pt idx="16">
                  <c:v>-6.79E-3</c:v>
                </c:pt>
                <c:pt idx="17">
                  <c:v>-5.4999999999999997E-3</c:v>
                </c:pt>
                <c:pt idx="18">
                  <c:v>-7.5100000000000002E-3</c:v>
                </c:pt>
                <c:pt idx="19">
                  <c:v>-5.5500000000000002E-3</c:v>
                </c:pt>
                <c:pt idx="20">
                  <c:v>-8.4100000000000008E-3</c:v>
                </c:pt>
                <c:pt idx="21">
                  <c:v>-6.0600000000000003E-3</c:v>
                </c:pt>
                <c:pt idx="22">
                  <c:v>-9.0600000000000003E-3</c:v>
                </c:pt>
                <c:pt idx="23">
                  <c:v>-7.9699999999999997E-3</c:v>
                </c:pt>
                <c:pt idx="24">
                  <c:v>-8.9200000000000008E-3</c:v>
                </c:pt>
                <c:pt idx="25">
                  <c:v>-7.1399999999999996E-3</c:v>
                </c:pt>
                <c:pt idx="26">
                  <c:v>-6.6600000000000001E-3</c:v>
                </c:pt>
                <c:pt idx="27">
                  <c:v>-1.01E-2</c:v>
                </c:pt>
                <c:pt idx="28">
                  <c:v>-8.2000000000000007E-3</c:v>
                </c:pt>
                <c:pt idx="29">
                  <c:v>-8.9200000000000008E-3</c:v>
                </c:pt>
                <c:pt idx="30">
                  <c:v>-9.5200000000000007E-3</c:v>
                </c:pt>
                <c:pt idx="31">
                  <c:v>-7.43E-3</c:v>
                </c:pt>
                <c:pt idx="32">
                  <c:v>-8.0000000000000002E-3</c:v>
                </c:pt>
                <c:pt idx="33">
                  <c:v>-7.3000000000000001E-3</c:v>
                </c:pt>
                <c:pt idx="34">
                  <c:v>-6.9199999999999999E-3</c:v>
                </c:pt>
                <c:pt idx="35">
                  <c:v>-7.1399999999999996E-3</c:v>
                </c:pt>
                <c:pt idx="36">
                  <c:v>-4.7400000000000003E-3</c:v>
                </c:pt>
                <c:pt idx="37">
                  <c:v>-3.64E-3</c:v>
                </c:pt>
                <c:pt idx="38">
                  <c:v>-2.2000000000000001E-3</c:v>
                </c:pt>
                <c:pt idx="39">
                  <c:v>4.3300000000000001E-4</c:v>
                </c:pt>
                <c:pt idx="40">
                  <c:v>4.55E-4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79-4CCB-805C-EAE28CDCB223}"/>
            </c:ext>
          </c:extLst>
        </c:ser>
        <c:ser>
          <c:idx val="1"/>
          <c:order val="1"/>
          <c:tx>
            <c:v>pT=2.625, E=1380GeV</c:v>
          </c:tx>
          <c:marker>
            <c:symbol val="none"/>
          </c:marker>
          <c:cat>
            <c:numRef>
              <c:f>Sheet1!$A$4:$A$44</c:f>
              <c:numCache>
                <c:formatCode>General</c:formatCode>
                <c:ptCount val="41"/>
                <c:pt idx="0">
                  <c:v>-988</c:v>
                </c:pt>
                <c:pt idx="1">
                  <c:v>-0.96199999999999997</c:v>
                </c:pt>
                <c:pt idx="2">
                  <c:v>-0.93799999999999994</c:v>
                </c:pt>
                <c:pt idx="3">
                  <c:v>-0.91300000000000003</c:v>
                </c:pt>
                <c:pt idx="4">
                  <c:v>-0.88700000000000001</c:v>
                </c:pt>
                <c:pt idx="5">
                  <c:v>-0.86299999999999999</c:v>
                </c:pt>
                <c:pt idx="6">
                  <c:v>-0.83699999999999997</c:v>
                </c:pt>
                <c:pt idx="7">
                  <c:v>-0.81200000000000006</c:v>
                </c:pt>
                <c:pt idx="8">
                  <c:v>-0.78800000000000003</c:v>
                </c:pt>
                <c:pt idx="9">
                  <c:v>-0.76200000000000001</c:v>
                </c:pt>
                <c:pt idx="10">
                  <c:v>-0.73799999999999999</c:v>
                </c:pt>
                <c:pt idx="11">
                  <c:v>-0.71199999999999997</c:v>
                </c:pt>
                <c:pt idx="12">
                  <c:v>-0.68799999999999994</c:v>
                </c:pt>
                <c:pt idx="13">
                  <c:v>-0.66300000000000003</c:v>
                </c:pt>
                <c:pt idx="14">
                  <c:v>-0.63700000000000001</c:v>
                </c:pt>
                <c:pt idx="15">
                  <c:v>-0.61299999999999999</c:v>
                </c:pt>
                <c:pt idx="16">
                  <c:v>-0.58699999999999997</c:v>
                </c:pt>
                <c:pt idx="17">
                  <c:v>-0.56200000000000006</c:v>
                </c:pt>
                <c:pt idx="18">
                  <c:v>-0.53800000000000003</c:v>
                </c:pt>
                <c:pt idx="19">
                  <c:v>-0.51200000000000001</c:v>
                </c:pt>
                <c:pt idx="20">
                  <c:v>-0.48799999999999999</c:v>
                </c:pt>
                <c:pt idx="21">
                  <c:v>-0.46300000000000002</c:v>
                </c:pt>
                <c:pt idx="22">
                  <c:v>-0.438</c:v>
                </c:pt>
                <c:pt idx="23">
                  <c:v>-0.41199999999999998</c:v>
                </c:pt>
                <c:pt idx="24">
                  <c:v>-0.38700000000000001</c:v>
                </c:pt>
                <c:pt idx="25">
                  <c:v>-0.36299999999999999</c:v>
                </c:pt>
                <c:pt idx="26">
                  <c:v>-0.33800000000000002</c:v>
                </c:pt>
                <c:pt idx="27">
                  <c:v>-0.312</c:v>
                </c:pt>
                <c:pt idx="28">
                  <c:v>-0.28699999999999998</c:v>
                </c:pt>
                <c:pt idx="29">
                  <c:v>-0.26200000000000001</c:v>
                </c:pt>
                <c:pt idx="30">
                  <c:v>-0.23699999999999999</c:v>
                </c:pt>
                <c:pt idx="31">
                  <c:v>-0.21299999999999999</c:v>
                </c:pt>
                <c:pt idx="32">
                  <c:v>-0.188</c:v>
                </c:pt>
                <c:pt idx="33">
                  <c:v>-0.16200000000000001</c:v>
                </c:pt>
                <c:pt idx="34">
                  <c:v>-0.13800000000000001</c:v>
                </c:pt>
                <c:pt idx="35">
                  <c:v>-0.112</c:v>
                </c:pt>
                <c:pt idx="36">
                  <c:v>-8.6999999999999994E-2</c:v>
                </c:pt>
                <c:pt idx="37">
                  <c:v>-6.2E-2</c:v>
                </c:pt>
                <c:pt idx="38">
                  <c:v>-3.7999999999999999E-2</c:v>
                </c:pt>
                <c:pt idx="39">
                  <c:v>-1.2999999999999999E-2</c:v>
                </c:pt>
                <c:pt idx="40">
                  <c:v>1.2999999999999999E-2</c:v>
                </c:pt>
              </c:numCache>
            </c:numRef>
          </c:cat>
          <c:val>
            <c:numRef>
              <c:f>Sheet1!$C$4:$C$44</c:f>
              <c:numCache>
                <c:formatCode>0.00E+00</c:formatCode>
                <c:ptCount val="41"/>
                <c:pt idx="0">
                  <c:v>-2.5000000000000001E-3</c:v>
                </c:pt>
                <c:pt idx="1">
                  <c:v>-4.0000000000000001E-3</c:v>
                </c:pt>
                <c:pt idx="2">
                  <c:v>-4.3699999999999998E-3</c:v>
                </c:pt>
                <c:pt idx="3">
                  <c:v>-4.6600000000000001E-3</c:v>
                </c:pt>
                <c:pt idx="4">
                  <c:v>-6.9699999999999996E-3</c:v>
                </c:pt>
                <c:pt idx="5">
                  <c:v>-4.5799999999999999E-3</c:v>
                </c:pt>
                <c:pt idx="6">
                  <c:v>-6.5799999999999999E-3</c:v>
                </c:pt>
                <c:pt idx="7">
                  <c:v>-1.38E-2</c:v>
                </c:pt>
                <c:pt idx="8">
                  <c:v>-9.6100000000000005E-3</c:v>
                </c:pt>
                <c:pt idx="9">
                  <c:v>-9.5399999999999999E-3</c:v>
                </c:pt>
                <c:pt idx="10">
                  <c:v>-1.7500000000000002E-2</c:v>
                </c:pt>
                <c:pt idx="11">
                  <c:v>-1.67E-2</c:v>
                </c:pt>
                <c:pt idx="12">
                  <c:v>-9.8099999999999993E-3</c:v>
                </c:pt>
                <c:pt idx="13">
                  <c:v>-1.18E-2</c:v>
                </c:pt>
                <c:pt idx="14">
                  <c:v>-8.9599999999999992E-3</c:v>
                </c:pt>
                <c:pt idx="15">
                  <c:v>-1.18E-2</c:v>
                </c:pt>
                <c:pt idx="16">
                  <c:v>-2.3099999999999999E-2</c:v>
                </c:pt>
                <c:pt idx="17">
                  <c:v>-2.5899999999999999E-2</c:v>
                </c:pt>
                <c:pt idx="18">
                  <c:v>-2.5100000000000001E-2</c:v>
                </c:pt>
                <c:pt idx="19">
                  <c:v>-2.8400000000000002E-2</c:v>
                </c:pt>
                <c:pt idx="20">
                  <c:v>-3.2399999999999998E-2</c:v>
                </c:pt>
                <c:pt idx="21">
                  <c:v>-2.5899999999999999E-2</c:v>
                </c:pt>
                <c:pt idx="22">
                  <c:v>-1.8200000000000001E-2</c:v>
                </c:pt>
                <c:pt idx="23">
                  <c:v>-1.6899999999999998E-2</c:v>
                </c:pt>
                <c:pt idx="24">
                  <c:v>-3.3599999999999998E-2</c:v>
                </c:pt>
                <c:pt idx="25">
                  <c:v>-2.5600000000000001E-2</c:v>
                </c:pt>
                <c:pt idx="26">
                  <c:v>-3.49E-2</c:v>
                </c:pt>
                <c:pt idx="27">
                  <c:v>-2.4400000000000002E-2</c:v>
                </c:pt>
                <c:pt idx="28">
                  <c:v>-3.3300000000000003E-2</c:v>
                </c:pt>
                <c:pt idx="29">
                  <c:v>-3.8300000000000001E-2</c:v>
                </c:pt>
                <c:pt idx="30">
                  <c:v>-3.73E-2</c:v>
                </c:pt>
                <c:pt idx="31">
                  <c:v>-2.8199999999999999E-2</c:v>
                </c:pt>
                <c:pt idx="32">
                  <c:v>-2.7300000000000001E-2</c:v>
                </c:pt>
                <c:pt idx="33">
                  <c:v>-3.04E-2</c:v>
                </c:pt>
                <c:pt idx="34">
                  <c:v>-2.5899999999999999E-2</c:v>
                </c:pt>
                <c:pt idx="35">
                  <c:v>-2.86E-2</c:v>
                </c:pt>
                <c:pt idx="36">
                  <c:v>-2.7300000000000001E-2</c:v>
                </c:pt>
                <c:pt idx="37">
                  <c:v>-1.49E-2</c:v>
                </c:pt>
                <c:pt idx="38">
                  <c:v>-1.7299999999999999E-2</c:v>
                </c:pt>
                <c:pt idx="39">
                  <c:v>-1.49E-3</c:v>
                </c:pt>
                <c:pt idx="40">
                  <c:v>4.9500000000000004E-3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79-4CCB-805C-EAE28CDCB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2906776"/>
        <c:axId val="-1975064872"/>
      </c:lineChart>
      <c:catAx>
        <c:axId val="1862906776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crossAx val="-1975064872"/>
        <c:crosses val="autoZero"/>
        <c:auto val="1"/>
        <c:lblAlgn val="ctr"/>
        <c:lblOffset val="100"/>
        <c:noMultiLvlLbl val="0"/>
      </c:catAx>
      <c:valAx>
        <c:axId val="-19750648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 Polzn</a:t>
                </a:r>
              </a:p>
            </c:rich>
          </c:tx>
          <c:layout/>
          <c:overlay val="0"/>
        </c:title>
        <c:numFmt formatCode="0.00E+00" sourceLinked="1"/>
        <c:majorTickMark val="none"/>
        <c:minorTickMark val="none"/>
        <c:tickLblPos val="nextTo"/>
        <c:crossAx val="1862906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C0DAFF1-6DBA-B448-A2CB-DFCE50CADF1F}" type="datetime1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E06E28A-E392-3F4C-8E9B-0393A935B46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09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ヒラギノ角ゴ ProN W3" pitchFamily="-105" charset="-128"/>
                <a:cs typeface="ヒラギノ角ゴ ProN W3" pitchFamily="-105" charset="-128"/>
                <a:sym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E9CBEB-50A8-554C-9FBF-F4C7623CB60C}" type="datetime1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ヒラギノ角ゴ ProN W3" pitchFamily="-105" charset="-128"/>
                <a:cs typeface="ヒラギノ角ゴ ProN W3" pitchFamily="-105" charset="-128"/>
                <a:sym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D081DD0-E977-3B4B-AE84-40A42F80E66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7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0E966-F93A-ED4B-AFB7-1CFB120128C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62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82983-DF78-3D48-A351-016501610FD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690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FB488-C008-354F-A033-689D3B00E8F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586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E761-FEEF-B043-8517-6CB478C829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018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595A8-3B2D-7C45-A54A-3136412A63A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427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BB295-D982-5B4B-950E-C5D20487831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330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6A1E-98EB-FE47-9387-8B6614B7F52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22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B3D5C-3FD0-B04C-861E-4EAD42F0F62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777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D1CCE-B45C-2443-91AC-0CE7034C14A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93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B778-DA2F-5C48-AC8D-87DD3649E72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301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83E59-BDAB-7A40-BD6C-CAC1F6F857C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725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neva" charset="0"/>
              </a:rPr>
              <a:t>Click to edit Master text styles</a:t>
            </a:r>
          </a:p>
          <a:p>
            <a:pPr lvl="1"/>
            <a:r>
              <a:rPr lang="en-US">
                <a:sym typeface="Geneva" charset="0"/>
              </a:rPr>
              <a:t>Second level</a:t>
            </a:r>
          </a:p>
          <a:p>
            <a:pPr lvl="2"/>
            <a:r>
              <a:rPr lang="en-US">
                <a:sym typeface="Geneva" charset="0"/>
              </a:rPr>
              <a:t>Third level</a:t>
            </a:r>
          </a:p>
          <a:p>
            <a:pPr lvl="3"/>
            <a:r>
              <a:rPr lang="en-US">
                <a:sym typeface="Geneva" charset="0"/>
              </a:rPr>
              <a:t>Fourth level</a:t>
            </a:r>
          </a:p>
          <a:p>
            <a:pPr lvl="4"/>
            <a:r>
              <a:rPr lang="en-US">
                <a:sym typeface="Geneva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248400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7C537686-2A0A-ED41-BC06-CC0F2285DFF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442CA2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442CA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442CA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442CA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442CA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000">
          <a:solidFill>
            <a:srgbClr val="442CA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000">
          <a:solidFill>
            <a:srgbClr val="442CA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000">
          <a:solidFill>
            <a:srgbClr val="442CA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000">
          <a:solidFill>
            <a:srgbClr val="442CA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Geneva" charset="0"/>
        <a:buChar char="•"/>
        <a:defRPr sz="2800">
          <a:solidFill>
            <a:srgbClr val="BA28AF"/>
          </a:solidFill>
          <a:latin typeface="+mn-lt"/>
          <a:ea typeface="+mn-ea"/>
          <a:cs typeface="+mn-cs"/>
          <a:sym typeface="Geneva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442CA2"/>
        </a:buClr>
        <a:buSzPct val="100000"/>
        <a:buFont typeface="Wingdings" charset="0"/>
        <a:buChar char="§"/>
        <a:defRPr sz="2400">
          <a:solidFill>
            <a:srgbClr val="442CA2"/>
          </a:solidFill>
          <a:latin typeface="+mn-lt"/>
          <a:ea typeface="+mn-ea"/>
          <a:cs typeface="+mn-cs"/>
          <a:sym typeface="Geneva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Geneva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Geneva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Genev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Genev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Genev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Genev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Genev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contributionDisplay.py?contribId=27&amp;confId=1154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genda.infn.it/contributionDisplay.py?contribId=27&amp;confId=1154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5"/>
          <p:cNvSpPr txBox="1">
            <a:spLocks noGrp="1"/>
          </p:cNvSpPr>
          <p:nvPr/>
        </p:nvSpPr>
        <p:spPr bwMode="auto">
          <a:xfrm>
            <a:off x="3048000" y="62801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4000"/>
            <a:ext cx="5029200" cy="3206115"/>
          </a:xfrm>
          <a:prstGeom prst="rect">
            <a:avLst/>
          </a:prstGeom>
        </p:spPr>
      </p:pic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600200"/>
          </a:xfr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dirty="0" smtClean="0">
                <a:solidFill>
                  <a:schemeClr val="tx1"/>
                </a:solidFill>
                <a:hlinkClick r:id="rId3"/>
              </a:rPr>
              <a:t>Lambda polarization/Fracture Functions/Spin Directed Momentum Shifts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724400"/>
            <a:ext cx="6781800" cy="147732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Gary R. Goldstein</a:t>
            </a:r>
          </a:p>
          <a:p>
            <a:pPr algn="ctr"/>
            <a:r>
              <a:rPr lang="en-US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Tufts University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3d </a:t>
            </a:r>
            <a:r>
              <a:rPr lang="en-US" b="1" dirty="0" err="1">
                <a:solidFill>
                  <a:srgbClr val="FF0000"/>
                </a:solidFill>
              </a:rPr>
              <a:t>parton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distributions: path </a:t>
            </a:r>
            <a:r>
              <a:rPr lang="en-US" b="1" dirty="0">
                <a:solidFill>
                  <a:srgbClr val="FF0000"/>
                </a:solidFill>
              </a:rPr>
              <a:t>to the </a:t>
            </a:r>
            <a:r>
              <a:rPr lang="en-US" b="1" dirty="0" smtClean="0">
                <a:solidFill>
                  <a:srgbClr val="FF0000"/>
                </a:solidFill>
              </a:rPr>
              <a:t>LHC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Frascati</a:t>
            </a:r>
            <a:r>
              <a:rPr lang="en-US" b="1" dirty="0" smtClean="0">
                <a:solidFill>
                  <a:srgbClr val="FF0000"/>
                </a:solidFill>
              </a:rPr>
              <a:t>, Nov.2016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71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ChangeArrowheads="1"/>
          </p:cNvSpPr>
          <p:nvPr/>
        </p:nvSpPr>
        <p:spPr bwMode="auto">
          <a:xfrm>
            <a:off x="1247775" y="2314575"/>
            <a:ext cx="165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endParaRPr lang="en-US" sz="1600"/>
          </a:p>
        </p:txBody>
      </p:sp>
      <p:pic>
        <p:nvPicPr>
          <p:cNvPr id="45058" name="Picture 4" descr="P_lamb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90600"/>
            <a:ext cx="48387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152400" y="1143000"/>
            <a:ext cx="3772801" cy="562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800" dirty="0"/>
              <a:t>1. </a:t>
            </a:r>
            <a:r>
              <a:rPr lang="en-US" sz="1800" dirty="0" err="1"/>
              <a:t>p+p</a:t>
            </a:r>
            <a:r>
              <a:rPr lang="en-US" sz="1800" dirty="0"/>
              <a:t> </a:t>
            </a:r>
            <a:r>
              <a:rPr lang="en-US" sz="1800" dirty="0" smtClean="0"/>
              <a:t>→𝞚</a:t>
            </a:r>
            <a:r>
              <a:rPr lang="en-US" sz="1800" dirty="0" smtClean="0">
                <a:sym typeface="Symbol" charset="0"/>
              </a:rPr>
              <a:t>+</a:t>
            </a:r>
            <a:r>
              <a:rPr lang="en-US" sz="1800" dirty="0">
                <a:sym typeface="Symbol" charset="0"/>
              </a:rPr>
              <a:t>X  has large negative</a:t>
            </a:r>
          </a:p>
          <a:p>
            <a:pPr eaLnBrk="1" hangingPunct="1"/>
            <a:r>
              <a:rPr lang="en-US" sz="1800" dirty="0" smtClean="0">
                <a:sym typeface="Symbol" charset="0"/>
              </a:rPr>
              <a:t>P</a:t>
            </a:r>
            <a:r>
              <a:rPr lang="en-US" sz="1800" baseline="-25000" dirty="0" smtClean="0">
                <a:sym typeface="Symbol" charset="0"/>
              </a:rPr>
              <a:t>𝞚 </a:t>
            </a:r>
            <a:r>
              <a:rPr lang="en-US" sz="1800" dirty="0">
                <a:sym typeface="Symbol" charset="0"/>
              </a:rPr>
              <a:t>with flat s dependence &amp; </a:t>
            </a:r>
          </a:p>
          <a:p>
            <a:pPr eaLnBrk="1" hangingPunct="1"/>
            <a:r>
              <a:rPr lang="en-US" sz="1800" dirty="0">
                <a:sym typeface="Symbol" charset="0"/>
              </a:rPr>
              <a:t>growth with </a:t>
            </a:r>
            <a:r>
              <a:rPr lang="en-US" sz="1800" dirty="0" err="1">
                <a:sym typeface="Symbol" charset="0"/>
              </a:rPr>
              <a:t>p</a:t>
            </a:r>
            <a:r>
              <a:rPr lang="en-US" sz="1800" baseline="-25000" dirty="0" err="1">
                <a:sym typeface="Symbol" charset="0"/>
              </a:rPr>
              <a:t>T</a:t>
            </a:r>
            <a:r>
              <a:rPr lang="en-US" sz="1800" dirty="0">
                <a:sym typeface="Symbol" charset="0"/>
              </a:rPr>
              <a:t> (see Heller . . .)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2. Clues: K</a:t>
            </a:r>
            <a:r>
              <a:rPr lang="en-US" sz="1800" baseline="30000" dirty="0"/>
              <a:t>-</a:t>
            </a:r>
            <a:r>
              <a:rPr lang="en-US" sz="1800" dirty="0"/>
              <a:t> p </a:t>
            </a:r>
            <a:r>
              <a:rPr lang="en-US" sz="1800" dirty="0" smtClean="0">
                <a:sym typeface="Symbol" charset="0"/>
              </a:rPr>
              <a:t>→𝞚+</a:t>
            </a:r>
            <a:r>
              <a:rPr lang="en-US" sz="1800" dirty="0">
                <a:sym typeface="Symbol" charset="0"/>
              </a:rPr>
              <a:t>X at </a:t>
            </a:r>
          </a:p>
          <a:p>
            <a:pPr eaLnBrk="1" hangingPunct="1"/>
            <a:r>
              <a:rPr lang="en-US" sz="1800" dirty="0">
                <a:sym typeface="Symbol" charset="0"/>
              </a:rPr>
              <a:t>176 </a:t>
            </a:r>
            <a:r>
              <a:rPr lang="en-US" sz="1800" dirty="0" err="1">
                <a:sym typeface="Symbol" charset="0"/>
              </a:rPr>
              <a:t>GeV</a:t>
            </a:r>
            <a:r>
              <a:rPr lang="en-US" sz="1800" dirty="0">
                <a:sym typeface="Symbol" charset="0"/>
              </a:rPr>
              <a:t>/c or </a:t>
            </a:r>
            <a:r>
              <a:rPr lang="en-US" sz="1800" dirty="0" smtClean="0">
                <a:sym typeface="Symbol" charset="0"/>
              </a:rPr>
              <a:t>√s</a:t>
            </a:r>
            <a:r>
              <a:rPr lang="en-US" sz="1800" dirty="0">
                <a:sym typeface="Symbol" charset="0"/>
              </a:rPr>
              <a:t>=18GeV </a:t>
            </a:r>
          </a:p>
          <a:p>
            <a:pPr eaLnBrk="1" hangingPunct="1"/>
            <a:r>
              <a:rPr lang="en-US" sz="1800" dirty="0" err="1">
                <a:sym typeface="Symbol" charset="0"/>
              </a:rPr>
              <a:t>Polzn</a:t>
            </a:r>
            <a:r>
              <a:rPr lang="en-US" sz="1800" dirty="0">
                <a:sym typeface="Symbol" charset="0"/>
              </a:rPr>
              <a:t> even larger - need </a:t>
            </a:r>
            <a:r>
              <a:rPr lang="en-US" sz="1800" i="1" dirty="0">
                <a:sym typeface="Symbol" charset="0"/>
              </a:rPr>
              <a:t>s</a:t>
            </a:r>
            <a:r>
              <a:rPr lang="en-US" sz="1800" dirty="0">
                <a:sym typeface="Symbol" charset="0"/>
              </a:rPr>
              <a:t>-quark?</a:t>
            </a:r>
          </a:p>
          <a:p>
            <a:pPr eaLnBrk="1" hangingPunct="1"/>
            <a:endParaRPr lang="en-US" sz="1800" dirty="0">
              <a:sym typeface="Symbol" charset="0"/>
            </a:endParaRPr>
          </a:p>
          <a:p>
            <a:pPr eaLnBrk="1" hangingPunct="1"/>
            <a:r>
              <a:rPr lang="en-US" sz="1800" dirty="0">
                <a:sym typeface="Symbol" charset="0"/>
              </a:rPr>
              <a:t>3. Simple factorization expectation</a:t>
            </a:r>
          </a:p>
          <a:p>
            <a:pPr eaLnBrk="1" hangingPunct="1"/>
            <a:r>
              <a:rPr lang="en-US" sz="1800" dirty="0">
                <a:sym typeface="Symbol" charset="0"/>
              </a:rPr>
              <a:t>Kane, </a:t>
            </a:r>
            <a:r>
              <a:rPr lang="en-US" sz="1800" dirty="0" err="1">
                <a:sym typeface="Symbol" charset="0"/>
              </a:rPr>
              <a:t>Pumplin</a:t>
            </a:r>
            <a:r>
              <a:rPr lang="en-US" sz="1800" dirty="0">
                <a:sym typeface="Symbol" charset="0"/>
              </a:rPr>
              <a:t>, </a:t>
            </a:r>
            <a:r>
              <a:rPr lang="en-US" sz="1800" dirty="0" err="1">
                <a:sym typeface="Symbol" charset="0"/>
              </a:rPr>
              <a:t>Repko</a:t>
            </a:r>
            <a:r>
              <a:rPr lang="en-US" sz="1800" dirty="0">
                <a:sym typeface="Symbol" charset="0"/>
              </a:rPr>
              <a:t> </a:t>
            </a:r>
          </a:p>
          <a:p>
            <a:pPr eaLnBrk="1" hangingPunct="1"/>
            <a:r>
              <a:rPr lang="en-US" sz="1800" dirty="0" smtClean="0">
                <a:sym typeface="Symbol" charset="0"/>
              </a:rPr>
              <a:t>P</a:t>
            </a:r>
            <a:r>
              <a:rPr lang="en-US" sz="1800" baseline="-25000" dirty="0">
                <a:sym typeface="Symbol" charset="0"/>
              </a:rPr>
              <a:t>𝞚</a:t>
            </a:r>
            <a:r>
              <a:rPr lang="en-US" sz="1800" dirty="0" smtClean="0">
                <a:sym typeface="Symbol" charset="0"/>
              </a:rPr>
              <a:t> </a:t>
            </a:r>
            <a:r>
              <a:rPr lang="en-US" sz="1800" dirty="0">
                <a:sym typeface="Symbol" charset="0"/>
              </a:rPr>
              <a:t>~ </a:t>
            </a:r>
          </a:p>
          <a:p>
            <a:pPr eaLnBrk="1" hangingPunct="1"/>
            <a:endParaRPr lang="en-US" sz="1800" dirty="0">
              <a:sym typeface="Symbol" charset="0"/>
            </a:endParaRPr>
          </a:p>
          <a:p>
            <a:pPr eaLnBrk="1" hangingPunct="1"/>
            <a:r>
              <a:rPr lang="en-US" sz="1800" dirty="0" err="1"/>
              <a:t>helicity</a:t>
            </a:r>
            <a:r>
              <a:rPr lang="en-US" sz="1800" dirty="0"/>
              <a:t> flip ~ </a:t>
            </a:r>
            <a:r>
              <a:rPr lang="en-US" sz="1800" i="1" dirty="0" err="1"/>
              <a:t>m</a:t>
            </a:r>
            <a:r>
              <a:rPr lang="en-US" sz="1800" baseline="-25000" dirty="0" err="1"/>
              <a:t>q</a:t>
            </a:r>
            <a:r>
              <a:rPr lang="en-US" sz="1800" dirty="0"/>
              <a:t>/hard energy scale</a:t>
            </a:r>
          </a:p>
          <a:p>
            <a:pPr eaLnBrk="1" hangingPunct="1"/>
            <a:r>
              <a:rPr lang="en-US" sz="1800" dirty="0"/>
              <a:t>Soft phenomenon?</a:t>
            </a:r>
          </a:p>
          <a:p>
            <a:pPr eaLnBrk="1" hangingPunct="1"/>
            <a:endParaRPr lang="en-US" sz="1800" baseline="-25000" dirty="0">
              <a:sym typeface="Symbol" charset="0"/>
            </a:endParaRPr>
          </a:p>
          <a:p>
            <a:pPr eaLnBrk="1" hangingPunct="1"/>
            <a:r>
              <a:rPr lang="en-US" sz="1400" dirty="0" err="1"/>
              <a:t>Dharmaratna</a:t>
            </a:r>
            <a:r>
              <a:rPr lang="en-US" sz="1400" dirty="0"/>
              <a:t> &amp; GRG: </a:t>
            </a:r>
            <a:r>
              <a:rPr lang="en-US" sz="1400" dirty="0" smtClean="0"/>
              <a:t>1. Gluon </a:t>
            </a:r>
            <a:r>
              <a:rPr lang="en-US" sz="1400" dirty="0"/>
              <a:t>fusion</a:t>
            </a:r>
          </a:p>
          <a:p>
            <a:pPr eaLnBrk="1" hangingPunct="1"/>
            <a:r>
              <a:rPr lang="en-US" sz="1400" dirty="0"/>
              <a:t>dominant mechanism for producing </a:t>
            </a:r>
          </a:p>
          <a:p>
            <a:pPr eaLnBrk="1" hangingPunct="1"/>
            <a:r>
              <a:rPr lang="en-US" sz="1400" dirty="0"/>
              <a:t>polarized</a:t>
            </a:r>
          </a:p>
          <a:p>
            <a:pPr eaLnBrk="1" hangingPunct="1"/>
            <a:r>
              <a:rPr lang="en-US" sz="1400" dirty="0"/>
              <a:t>massive quark pair</a:t>
            </a:r>
          </a:p>
          <a:p>
            <a:pPr eaLnBrk="1" hangingPunct="1"/>
            <a:r>
              <a:rPr lang="en-US" sz="1400" dirty="0"/>
              <a:t>2. Low </a:t>
            </a:r>
            <a:r>
              <a:rPr lang="en-US" sz="1400" dirty="0" err="1"/>
              <a:t>p</a:t>
            </a:r>
            <a:r>
              <a:rPr lang="en-US" sz="1400" baseline="-25000" dirty="0" err="1"/>
              <a:t>T</a:t>
            </a:r>
            <a:r>
              <a:rPr lang="en-US" sz="1400" dirty="0"/>
              <a:t> phenomenon</a:t>
            </a:r>
          </a:p>
          <a:p>
            <a:pPr eaLnBrk="1" hangingPunct="1"/>
            <a:r>
              <a:rPr lang="en-US" sz="1400" dirty="0"/>
              <a:t>3. </a:t>
            </a:r>
            <a:r>
              <a:rPr lang="en-US" sz="1400" dirty="0" smtClean="0"/>
              <a:t>Acceleration mechanism </a:t>
            </a:r>
            <a:endParaRPr lang="en-US" sz="1400" dirty="0"/>
          </a:p>
          <a:p>
            <a:pPr eaLnBrk="1" hangingPunct="1"/>
            <a:endParaRPr lang="en-US" sz="1800" baseline="-25000" dirty="0">
              <a:sym typeface="Symbol" charset="0"/>
            </a:endParaRPr>
          </a:p>
        </p:txBody>
      </p: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552450" y="207963"/>
            <a:ext cx="70500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/>
          <a:p>
            <a:pPr algn="ctr"/>
            <a:r>
              <a:rPr lang="en-US" sz="2600">
                <a:solidFill>
                  <a:srgbClr val="0000FF"/>
                </a:solidFill>
                <a:latin typeface="Nimbus Roman No9 L" charset="0"/>
              </a:rPr>
              <a:t>Model of hyperon polarization</a:t>
            </a:r>
            <a:r>
              <a:rPr lang="en-US" sz="2600">
                <a:latin typeface="Nimbus Roman No9 L" charset="0"/>
              </a:rPr>
              <a:t/>
            </a:r>
            <a:br>
              <a:rPr lang="en-US" sz="2600">
                <a:latin typeface="Nimbus Roman No9 L" charset="0"/>
              </a:rPr>
            </a:br>
            <a:r>
              <a:rPr lang="en-US" sz="2600">
                <a:latin typeface="Nimbus Roman No9 L" charset="0"/>
              </a:rPr>
              <a:t>                              </a:t>
            </a:r>
            <a:r>
              <a:rPr lang="en-US" sz="1500">
                <a:latin typeface="Nimbus Roman No9 L" charset="0"/>
              </a:rPr>
              <a:t>Dharmaratna &amp; GRG (1990,96,99)</a:t>
            </a:r>
            <a:endParaRPr lang="en-US" sz="2600">
              <a:latin typeface="Nimbus Roman No9 L" charset="0"/>
            </a:endParaRPr>
          </a:p>
        </p:txBody>
      </p:sp>
      <p:sp>
        <p:nvSpPr>
          <p:cNvPr id="45061" name="Text Box 10"/>
          <p:cNvSpPr txBox="1">
            <a:spLocks noChangeArrowheads="1"/>
          </p:cNvSpPr>
          <p:nvPr/>
        </p:nvSpPr>
        <p:spPr bwMode="auto">
          <a:xfrm>
            <a:off x="4038600" y="990600"/>
            <a:ext cx="5000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800080"/>
                </a:solidFill>
              </a:rPr>
              <a:t>P</a:t>
            </a:r>
            <a:r>
              <a:rPr lang="en-US" baseline="-25000">
                <a:solidFill>
                  <a:srgbClr val="800080"/>
                </a:solidFill>
                <a:latin typeface="Lucida Grande" charset="0"/>
                <a:cs typeface="Lucida Grande" charset="0"/>
                <a:sym typeface="Symbol" charset="0"/>
              </a:rPr>
              <a:t>Λ</a:t>
            </a:r>
            <a:endParaRPr lang="en-US">
              <a:ea typeface="Lucida Grande" charset="0"/>
              <a:cs typeface="Lucida Grande" charset="0"/>
            </a:endParaRPr>
          </a:p>
        </p:txBody>
      </p:sp>
      <p:sp>
        <p:nvSpPr>
          <p:cNvPr id="45062" name="Text Box 11"/>
          <p:cNvSpPr txBox="1">
            <a:spLocks noChangeArrowheads="1"/>
          </p:cNvSpPr>
          <p:nvPr/>
        </p:nvSpPr>
        <p:spPr bwMode="auto">
          <a:xfrm>
            <a:off x="7726363" y="4078288"/>
            <a:ext cx="1328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800080"/>
                </a:solidFill>
              </a:rPr>
              <a:t>p</a:t>
            </a:r>
            <a:r>
              <a:rPr lang="en-US" baseline="-25000">
                <a:solidFill>
                  <a:srgbClr val="800080"/>
                </a:solidFill>
                <a:sym typeface="Symbol" charset="0"/>
              </a:rPr>
              <a:t>T </a:t>
            </a:r>
            <a:r>
              <a:rPr lang="en-US">
                <a:solidFill>
                  <a:srgbClr val="800080"/>
                </a:solidFill>
                <a:sym typeface="Symbol" charset="0"/>
              </a:rPr>
              <a:t>(GeV)</a:t>
            </a:r>
            <a:endParaRPr lang="en-US"/>
          </a:p>
        </p:txBody>
      </p:sp>
      <p:pic>
        <p:nvPicPr>
          <p:cNvPr id="45063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Footer Placeholder 15"/>
          <p:cNvSpPr txBox="1">
            <a:spLocks noGrp="1"/>
          </p:cNvSpPr>
          <p:nvPr/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762000" y="3886200"/>
          <a:ext cx="13970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0" name="Equation" r:id="rId6" imgW="787400" imgH="266700" progId="Equation.3">
                  <p:embed/>
                </p:oleObj>
              </mc:Choice>
              <mc:Fallback>
                <p:oleObj name="Equation" r:id="rId6" imgW="787400" imgH="266700" progId="Equation.3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86200"/>
                        <a:ext cx="13970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Text Box 3"/>
          <p:cNvSpPr>
            <a:spLocks noChangeArrowheads="1"/>
          </p:cNvSpPr>
          <p:nvPr/>
        </p:nvSpPr>
        <p:spPr bwMode="auto">
          <a:xfrm>
            <a:off x="4038600" y="4495800"/>
            <a:ext cx="281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57200" eaLnBrk="0" hangingPunct="0">
              <a:lnSpc>
                <a:spcPct val="90000"/>
              </a:lnSpc>
              <a:spcBef>
                <a:spcPct val="50000"/>
              </a:spcBef>
              <a:buSzPct val="100000"/>
            </a:pPr>
            <a:r>
              <a:rPr lang="en-US" sz="1400" dirty="0" err="1">
                <a:solidFill>
                  <a:srgbClr val="BA28AF"/>
                </a:solidFill>
                <a:latin typeface="Geneva" charset="0"/>
                <a:sym typeface="Geneva" charset="0"/>
              </a:rPr>
              <a:t>p+</a:t>
            </a:r>
            <a:r>
              <a:rPr lang="en-US" sz="1400" dirty="0" err="1" smtClean="0">
                <a:solidFill>
                  <a:srgbClr val="BA28AF"/>
                </a:solidFill>
                <a:latin typeface="Geneva" charset="0"/>
                <a:sym typeface="Geneva" charset="0"/>
              </a:rPr>
              <a:t>p</a:t>
            </a:r>
            <a:r>
              <a:rPr lang="en-US" sz="1400" dirty="0" smtClean="0">
                <a:solidFill>
                  <a:srgbClr val="BA28AF"/>
                </a:solidFill>
                <a:latin typeface="Geneva" charset="0"/>
                <a:sym typeface="Symbol" charset="0"/>
              </a:rPr>
              <a:t>→𝞚+ </a:t>
            </a:r>
            <a:r>
              <a:rPr lang="en-US" sz="1400" dirty="0">
                <a:solidFill>
                  <a:srgbClr val="BA28AF"/>
                </a:solidFill>
                <a:latin typeface="Geneva" charset="0"/>
                <a:sym typeface="Symbol" charset="0"/>
              </a:rPr>
              <a:t>X  </a:t>
            </a:r>
            <a:r>
              <a:rPr lang="en-US" sz="1400" dirty="0" err="1">
                <a:solidFill>
                  <a:srgbClr val="BA28AF"/>
                </a:solidFill>
                <a:latin typeface="Geneva" charset="0"/>
                <a:sym typeface="Symbol" charset="0"/>
              </a:rPr>
              <a:t>Polzn</a:t>
            </a:r>
            <a:r>
              <a:rPr lang="en-US" sz="1400" dirty="0" smtClean="0">
                <a:solidFill>
                  <a:srgbClr val="BA28AF"/>
                </a:solidFill>
                <a:latin typeface="Geneva" charset="0"/>
                <a:sym typeface="Symbol" charset="0"/>
              </a:rPr>
              <a:t>(𝞚)</a:t>
            </a:r>
            <a:endParaRPr lang="en-US" sz="1400" dirty="0">
              <a:solidFill>
                <a:srgbClr val="BA28AF"/>
              </a:solidFill>
              <a:latin typeface="Geneva" charset="0"/>
              <a:sym typeface="Symbol" charset="0"/>
            </a:endParaRPr>
          </a:p>
          <a:p>
            <a:pPr marL="342900" indent="-342900" defTabSz="457200" eaLnBrk="0" hangingPunct="0">
              <a:lnSpc>
                <a:spcPct val="90000"/>
              </a:lnSpc>
              <a:spcBef>
                <a:spcPct val="50000"/>
              </a:spcBef>
              <a:buSzPct val="100000"/>
            </a:pPr>
            <a:r>
              <a:rPr lang="en-US" sz="1400" dirty="0">
                <a:solidFill>
                  <a:srgbClr val="BA28AF"/>
                </a:solidFill>
                <a:latin typeface="Geneva" charset="0"/>
                <a:sym typeface="Symbol" charset="0"/>
              </a:rPr>
              <a:t>   compiled by </a:t>
            </a:r>
            <a:r>
              <a:rPr lang="en-US" sz="1400" dirty="0" err="1">
                <a:solidFill>
                  <a:srgbClr val="BA28AF"/>
                </a:solidFill>
                <a:latin typeface="Geneva" charset="0"/>
                <a:sym typeface="Symbol" charset="0"/>
              </a:rPr>
              <a:t>K.Heller</a:t>
            </a:r>
            <a:r>
              <a:rPr lang="en-US" sz="1400" dirty="0">
                <a:solidFill>
                  <a:srgbClr val="BA28AF"/>
                </a:solidFill>
                <a:latin typeface="Geneva" charset="0"/>
                <a:sym typeface="Symbol" charset="0"/>
              </a:rPr>
              <a:t> (1997)</a:t>
            </a:r>
            <a:endParaRPr lang="en-US" sz="900" dirty="0">
              <a:solidFill>
                <a:srgbClr val="BA28AF"/>
              </a:solidFill>
              <a:latin typeface="Geneva" charset="0"/>
              <a:sym typeface="Symbo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485900" y="1724025"/>
          <a:ext cx="6172200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5"/>
          <p:cNvSpPr txBox="1">
            <a:spLocks noGrp="1"/>
          </p:cNvSpPr>
          <p:nvPr/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1066800"/>
            <a:ext cx="764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Extending D&amp;G model to LHC for </a:t>
            </a:r>
            <a:r>
              <a:rPr lang="en-US" sz="2800" dirty="0" err="1" smtClean="0">
                <a:solidFill>
                  <a:srgbClr val="0000FF"/>
                </a:solidFill>
              </a:rPr>
              <a:t>p+p</a:t>
            </a:r>
            <a:r>
              <a:rPr lang="en-US" sz="2800" dirty="0" err="1" smtClean="0">
                <a:solidFill>
                  <a:srgbClr val="0000FF"/>
                </a:solidFill>
                <a:sym typeface="Wingdings"/>
              </a:rPr>
              <a:t>s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  <a:sym typeface="Wingdings"/>
              </a:rPr>
              <a:t>Λ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)+X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652922">
            <a:off x="1134463" y="5107631"/>
            <a:ext cx="6291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2000" i="1" dirty="0" smtClean="0"/>
              <a:t>Ignore the ups &amp; downs – imprecise MC simulations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30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Line 57"/>
          <p:cNvSpPr>
            <a:spLocks noChangeShapeType="1"/>
          </p:cNvSpPr>
          <p:nvPr/>
        </p:nvSpPr>
        <p:spPr bwMode="auto">
          <a:xfrm flipV="1">
            <a:off x="6289920" y="5046290"/>
            <a:ext cx="622080" cy="55301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42" name="Line 56"/>
          <p:cNvSpPr>
            <a:spLocks noChangeShapeType="1"/>
          </p:cNvSpPr>
          <p:nvPr/>
        </p:nvSpPr>
        <p:spPr bwMode="auto">
          <a:xfrm flipH="1" flipV="1">
            <a:off x="7464960" y="5046290"/>
            <a:ext cx="552960" cy="483891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43" name="Line 44"/>
          <p:cNvSpPr>
            <a:spLocks noChangeShapeType="1"/>
          </p:cNvSpPr>
          <p:nvPr/>
        </p:nvSpPr>
        <p:spPr bwMode="auto">
          <a:xfrm flipH="1">
            <a:off x="7464960" y="4562399"/>
            <a:ext cx="622080" cy="483891"/>
          </a:xfrm>
          <a:prstGeom prst="line">
            <a:avLst/>
          </a:prstGeom>
          <a:noFill/>
          <a:ln w="38100">
            <a:solidFill>
              <a:srgbClr val="FF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44" name="Date Placeholder 3"/>
          <p:cNvSpPr txBox="1">
            <a:spLocks noGrp="1"/>
          </p:cNvSpPr>
          <p:nvPr/>
        </p:nvSpPr>
        <p:spPr bwMode="auto">
          <a:xfrm>
            <a:off x="414720" y="5766366"/>
            <a:ext cx="1935360" cy="33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>
            <a:lvl1pPr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fld id="{05E759D2-C53B-F24E-A6FA-8C231CE7DBCC}" type="datetime1">
              <a:rPr lang="en-US" sz="1100">
                <a:solidFill>
                  <a:srgbClr val="898989"/>
                </a:solidFill>
                <a:latin typeface="Calibri" charset="0"/>
              </a:rPr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11/30/2016</a:t>
            </a:fld>
            <a:endParaRPr lang="en-US" sz="11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246" name="Slide Number Placeholder 5"/>
          <p:cNvSpPr txBox="1">
            <a:spLocks noGrp="1"/>
          </p:cNvSpPr>
          <p:nvPr/>
        </p:nvSpPr>
        <p:spPr bwMode="auto">
          <a:xfrm>
            <a:off x="5944320" y="5766366"/>
            <a:ext cx="1935360" cy="33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>
            <a:lvl1pPr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D62DA5C1-D7E7-5D41-B769-E1796EF2A44B}" type="slidenum">
              <a:rPr lang="en-US" sz="1100">
                <a:solidFill>
                  <a:srgbClr val="898989"/>
                </a:solidFill>
                <a:latin typeface="Calibri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12</a:t>
            </a:fld>
            <a:endParaRPr lang="en-US" sz="11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228600" y="152400"/>
            <a:ext cx="8028000" cy="69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/>
          <a:p>
            <a:pPr algn="ctr"/>
            <a:r>
              <a:rPr lang="en-US" dirty="0">
                <a:solidFill>
                  <a:srgbClr val="000000"/>
                </a:solidFill>
                <a:cs typeface="Comic Sans MS" charset="0"/>
              </a:rPr>
              <a:t>Hyperon and Charmed Hyperon Polarization </a:t>
            </a:r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967680" y="4742418"/>
            <a:ext cx="3041280" cy="9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pPr marL="311045" indent="-311045">
              <a:lnSpc>
                <a:spcPct val="90000"/>
              </a:lnSpc>
              <a:spcAft>
                <a:spcPts val="1293"/>
              </a:spcAft>
            </a:pPr>
            <a:r>
              <a:rPr lang="en-US" sz="1600">
                <a:latin typeface="Nimbus Roman No9 L" charset="0"/>
                <a:sym typeface="Symbol" charset="0"/>
              </a:rPr>
              <a:t>p+p </a:t>
            </a:r>
            <a:r>
              <a:rPr lang="en-US" sz="1600"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US" sz="1600">
                <a:latin typeface="Nimbus Roman No9 L" charset="0"/>
                <a:sym typeface="Symbol" charset="0"/>
              </a:rPr>
              <a:t>Λ</a:t>
            </a:r>
            <a:r>
              <a:rPr lang="en-US" sz="1600" baseline="-25000">
                <a:latin typeface="Nimbus Roman No9 L" charset="0"/>
                <a:sym typeface="Symbol" charset="0"/>
              </a:rPr>
              <a:t>C</a:t>
            </a:r>
            <a:r>
              <a:rPr lang="en-US" sz="1600">
                <a:latin typeface="Nimbus Roman No9 L" charset="0"/>
                <a:sym typeface="Symbol" charset="0"/>
              </a:rPr>
              <a:t>+X  Polzn(Λ</a:t>
            </a:r>
            <a:r>
              <a:rPr lang="en-US" sz="1600" baseline="-25000">
                <a:latin typeface="Nimbus Roman No9 L" charset="0"/>
                <a:sym typeface="Symbol" charset="0"/>
              </a:rPr>
              <a:t>C</a:t>
            </a:r>
            <a:r>
              <a:rPr lang="en-US" sz="1600">
                <a:latin typeface="Nimbus Roman No9 L" charset="0"/>
                <a:sym typeface="Symbol" charset="0"/>
              </a:rPr>
              <a:t>)  E791</a:t>
            </a:r>
          </a:p>
          <a:p>
            <a:pPr marL="311045" indent="-311045">
              <a:lnSpc>
                <a:spcPct val="90000"/>
              </a:lnSpc>
              <a:spcAft>
                <a:spcPts val="1293"/>
              </a:spcAft>
            </a:pPr>
            <a:r>
              <a:rPr lang="en-US" sz="1600">
                <a:latin typeface="Nimbus Roman No9 L" charset="0"/>
                <a:sym typeface="Symbol" charset="0"/>
              </a:rPr>
              <a:t>Large mass scale</a:t>
            </a:r>
          </a:p>
        </p:txBody>
      </p:sp>
      <p:pic>
        <p:nvPicPr>
          <p:cNvPr id="102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0" y="940419"/>
            <a:ext cx="4433760" cy="334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Freeform 5"/>
          <p:cNvSpPr>
            <a:spLocks/>
          </p:cNvSpPr>
          <p:nvPr/>
        </p:nvSpPr>
        <p:spPr bwMode="auto">
          <a:xfrm rot="-3693670">
            <a:off x="6153831" y="2919938"/>
            <a:ext cx="178579" cy="594720"/>
          </a:xfrm>
          <a:custGeom>
            <a:avLst/>
            <a:gdLst>
              <a:gd name="T0" fmla="*/ 2147483647 w 353"/>
              <a:gd name="T1" fmla="*/ 0 h 1200"/>
              <a:gd name="T2" fmla="*/ 2147483647 w 353"/>
              <a:gd name="T3" fmla="*/ 2120343717 h 1200"/>
              <a:gd name="T4" fmla="*/ 2147483647 w 353"/>
              <a:gd name="T5" fmla="*/ 2147483647 h 1200"/>
              <a:gd name="T6" fmla="*/ 2147483647 w 353"/>
              <a:gd name="T7" fmla="*/ 2147483647 h 1200"/>
              <a:gd name="T8" fmla="*/ 2147483647 w 353"/>
              <a:gd name="T9" fmla="*/ 2147483647 h 1200"/>
              <a:gd name="T10" fmla="*/ 2147483647 w 353"/>
              <a:gd name="T11" fmla="*/ 2147483647 h 1200"/>
              <a:gd name="T12" fmla="*/ 2147483647 w 353"/>
              <a:gd name="T13" fmla="*/ 2147483647 h 1200"/>
              <a:gd name="T14" fmla="*/ 2147483647 w 353"/>
              <a:gd name="T15" fmla="*/ 2147483647 h 1200"/>
              <a:gd name="T16" fmla="*/ 2147483647 w 353"/>
              <a:gd name="T17" fmla="*/ 2147483647 h 1200"/>
              <a:gd name="T18" fmla="*/ 2147483647 w 353"/>
              <a:gd name="T19" fmla="*/ 2147483647 h 1200"/>
              <a:gd name="T20" fmla="*/ 2147483647 w 353"/>
              <a:gd name="T21" fmla="*/ 2147483647 h 1200"/>
              <a:gd name="T22" fmla="*/ 2147483647 w 353"/>
              <a:gd name="T23" fmla="*/ 2147483647 h 1200"/>
              <a:gd name="T24" fmla="*/ 2147483647 w 353"/>
              <a:gd name="T25" fmla="*/ 2147483647 h 1200"/>
              <a:gd name="T26" fmla="*/ 2147483647 w 353"/>
              <a:gd name="T27" fmla="*/ 2147483647 h 1200"/>
              <a:gd name="T28" fmla="*/ 2147483647 w 353"/>
              <a:gd name="T29" fmla="*/ 2147483647 h 1200"/>
              <a:gd name="T30" fmla="*/ 2147483647 w 353"/>
              <a:gd name="T31" fmla="*/ 2147483647 h 1200"/>
              <a:gd name="T32" fmla="*/ 2147483647 w 353"/>
              <a:gd name="T33" fmla="*/ 2147483647 h 1200"/>
              <a:gd name="T34" fmla="*/ 2147483647 w 353"/>
              <a:gd name="T35" fmla="*/ 2147483647 h 1200"/>
              <a:gd name="T36" fmla="*/ 2147483647 w 353"/>
              <a:gd name="T37" fmla="*/ 2147483647 h 1200"/>
              <a:gd name="T38" fmla="*/ 2147483647 w 353"/>
              <a:gd name="T39" fmla="*/ 2147483647 h 1200"/>
              <a:gd name="T40" fmla="*/ 2147483647 w 353"/>
              <a:gd name="T41" fmla="*/ 2147483647 h 1200"/>
              <a:gd name="T42" fmla="*/ 2147483647 w 353"/>
              <a:gd name="T43" fmla="*/ 2147483647 h 1200"/>
              <a:gd name="T44" fmla="*/ 2147483647 w 353"/>
              <a:gd name="T45" fmla="*/ 2147483647 h 1200"/>
              <a:gd name="T46" fmla="*/ 2147483647 w 353"/>
              <a:gd name="T47" fmla="*/ 2147483647 h 1200"/>
              <a:gd name="T48" fmla="*/ 2147483647 w 353"/>
              <a:gd name="T49" fmla="*/ 2147483647 h 1200"/>
              <a:gd name="T50" fmla="*/ 2147483647 w 353"/>
              <a:gd name="T51" fmla="*/ 2147483647 h 1200"/>
              <a:gd name="T52" fmla="*/ 2147483647 w 353"/>
              <a:gd name="T53" fmla="*/ 2147483647 h 1200"/>
              <a:gd name="T54" fmla="*/ 2147483647 w 353"/>
              <a:gd name="T55" fmla="*/ 2147483647 h 1200"/>
              <a:gd name="T56" fmla="*/ 2147483647 w 353"/>
              <a:gd name="T57" fmla="*/ 2147483647 h 1200"/>
              <a:gd name="T58" fmla="*/ 2147483647 w 353"/>
              <a:gd name="T59" fmla="*/ 2147483647 h 1200"/>
              <a:gd name="T60" fmla="*/ 2147483647 w 353"/>
              <a:gd name="T61" fmla="*/ 2147483647 h 1200"/>
              <a:gd name="T62" fmla="*/ 1214035291 w 353"/>
              <a:gd name="T63" fmla="*/ 2147483647 h 1200"/>
              <a:gd name="T64" fmla="*/ 2147483647 w 353"/>
              <a:gd name="T65" fmla="*/ 2147483647 h 1200"/>
              <a:gd name="T66" fmla="*/ 2147483647 w 353"/>
              <a:gd name="T67" fmla="*/ 2147483647 h 1200"/>
              <a:gd name="T68" fmla="*/ 0 w 353"/>
              <a:gd name="T69" fmla="*/ 2147483647 h 1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3"/>
              <a:gd name="T106" fmla="*/ 0 h 1200"/>
              <a:gd name="T107" fmla="*/ 353 w 353"/>
              <a:gd name="T108" fmla="*/ 1200 h 1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3" h="1200">
                <a:moveTo>
                  <a:pt x="236" y="0"/>
                </a:moveTo>
                <a:cubicBezTo>
                  <a:pt x="229" y="4"/>
                  <a:pt x="219" y="5"/>
                  <a:pt x="217" y="13"/>
                </a:cubicBezTo>
                <a:cubicBezTo>
                  <a:pt x="208" y="33"/>
                  <a:pt x="203" y="78"/>
                  <a:pt x="203" y="78"/>
                </a:cubicBezTo>
                <a:cubicBezTo>
                  <a:pt x="205" y="108"/>
                  <a:pt x="197" y="141"/>
                  <a:pt x="210" y="170"/>
                </a:cubicBezTo>
                <a:cubicBezTo>
                  <a:pt x="215" y="182"/>
                  <a:pt x="249" y="183"/>
                  <a:pt x="249" y="183"/>
                </a:cubicBezTo>
                <a:cubicBezTo>
                  <a:pt x="305" y="175"/>
                  <a:pt x="306" y="167"/>
                  <a:pt x="341" y="124"/>
                </a:cubicBezTo>
                <a:cubicBezTo>
                  <a:pt x="353" y="89"/>
                  <a:pt x="337" y="88"/>
                  <a:pt x="308" y="78"/>
                </a:cubicBezTo>
                <a:cubicBezTo>
                  <a:pt x="270" y="86"/>
                  <a:pt x="256" y="99"/>
                  <a:pt x="236" y="131"/>
                </a:cubicBezTo>
                <a:cubicBezTo>
                  <a:pt x="228" y="156"/>
                  <a:pt x="234" y="277"/>
                  <a:pt x="256" y="308"/>
                </a:cubicBezTo>
                <a:cubicBezTo>
                  <a:pt x="260" y="314"/>
                  <a:pt x="269" y="316"/>
                  <a:pt x="276" y="321"/>
                </a:cubicBezTo>
                <a:cubicBezTo>
                  <a:pt x="313" y="307"/>
                  <a:pt x="283" y="293"/>
                  <a:pt x="321" y="282"/>
                </a:cubicBezTo>
                <a:cubicBezTo>
                  <a:pt x="292" y="237"/>
                  <a:pt x="270" y="250"/>
                  <a:pt x="217" y="255"/>
                </a:cubicBezTo>
                <a:cubicBezTo>
                  <a:pt x="190" y="274"/>
                  <a:pt x="175" y="289"/>
                  <a:pt x="164" y="321"/>
                </a:cubicBezTo>
                <a:cubicBezTo>
                  <a:pt x="157" y="369"/>
                  <a:pt x="151" y="484"/>
                  <a:pt x="210" y="505"/>
                </a:cubicBezTo>
                <a:cubicBezTo>
                  <a:pt x="229" y="502"/>
                  <a:pt x="250" y="505"/>
                  <a:pt x="269" y="498"/>
                </a:cubicBezTo>
                <a:cubicBezTo>
                  <a:pt x="289" y="489"/>
                  <a:pt x="267" y="439"/>
                  <a:pt x="256" y="433"/>
                </a:cubicBezTo>
                <a:cubicBezTo>
                  <a:pt x="246" y="427"/>
                  <a:pt x="234" y="428"/>
                  <a:pt x="223" y="426"/>
                </a:cubicBezTo>
                <a:cubicBezTo>
                  <a:pt x="183" y="443"/>
                  <a:pt x="160" y="455"/>
                  <a:pt x="131" y="485"/>
                </a:cubicBezTo>
                <a:cubicBezTo>
                  <a:pt x="129" y="491"/>
                  <a:pt x="127" y="498"/>
                  <a:pt x="125" y="505"/>
                </a:cubicBezTo>
                <a:cubicBezTo>
                  <a:pt x="116" y="522"/>
                  <a:pt x="104" y="538"/>
                  <a:pt x="98" y="557"/>
                </a:cubicBezTo>
                <a:cubicBezTo>
                  <a:pt x="90" y="578"/>
                  <a:pt x="90" y="601"/>
                  <a:pt x="85" y="623"/>
                </a:cubicBezTo>
                <a:cubicBezTo>
                  <a:pt x="80" y="642"/>
                  <a:pt x="72" y="682"/>
                  <a:pt x="72" y="682"/>
                </a:cubicBezTo>
                <a:cubicBezTo>
                  <a:pt x="81" y="795"/>
                  <a:pt x="64" y="778"/>
                  <a:pt x="171" y="767"/>
                </a:cubicBezTo>
                <a:cubicBezTo>
                  <a:pt x="177" y="764"/>
                  <a:pt x="186" y="766"/>
                  <a:pt x="190" y="760"/>
                </a:cubicBezTo>
                <a:cubicBezTo>
                  <a:pt x="195" y="748"/>
                  <a:pt x="167" y="722"/>
                  <a:pt x="164" y="721"/>
                </a:cubicBezTo>
                <a:cubicBezTo>
                  <a:pt x="151" y="715"/>
                  <a:pt x="138" y="716"/>
                  <a:pt x="125" y="714"/>
                </a:cubicBezTo>
                <a:cubicBezTo>
                  <a:pt x="96" y="721"/>
                  <a:pt x="77" y="729"/>
                  <a:pt x="59" y="754"/>
                </a:cubicBezTo>
                <a:cubicBezTo>
                  <a:pt x="49" y="766"/>
                  <a:pt x="33" y="793"/>
                  <a:pt x="33" y="793"/>
                </a:cubicBezTo>
                <a:cubicBezTo>
                  <a:pt x="39" y="902"/>
                  <a:pt x="9" y="914"/>
                  <a:pt x="105" y="924"/>
                </a:cubicBezTo>
                <a:cubicBezTo>
                  <a:pt x="130" y="916"/>
                  <a:pt x="141" y="918"/>
                  <a:pt x="151" y="892"/>
                </a:cubicBezTo>
                <a:cubicBezTo>
                  <a:pt x="120" y="881"/>
                  <a:pt x="89" y="881"/>
                  <a:pt x="59" y="872"/>
                </a:cubicBezTo>
                <a:cubicBezTo>
                  <a:pt x="25" y="938"/>
                  <a:pt x="23" y="1011"/>
                  <a:pt x="7" y="1082"/>
                </a:cubicBezTo>
                <a:cubicBezTo>
                  <a:pt x="34" y="1100"/>
                  <a:pt x="47" y="1096"/>
                  <a:pt x="66" y="1069"/>
                </a:cubicBezTo>
                <a:cubicBezTo>
                  <a:pt x="78" y="1027"/>
                  <a:pt x="52" y="1039"/>
                  <a:pt x="26" y="1049"/>
                </a:cubicBezTo>
                <a:cubicBezTo>
                  <a:pt x="0" y="1088"/>
                  <a:pt x="0" y="1152"/>
                  <a:pt x="0" y="1200"/>
                </a:cubicBezTo>
              </a:path>
            </a:pathLst>
          </a:custGeom>
          <a:noFill/>
          <a:ln w="19050">
            <a:solidFill>
              <a:srgbClr val="B815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1" name="Freeform 6"/>
          <p:cNvSpPr>
            <a:spLocks/>
          </p:cNvSpPr>
          <p:nvPr/>
        </p:nvSpPr>
        <p:spPr bwMode="auto">
          <a:xfrm rot="3015661">
            <a:off x="6155271" y="3333262"/>
            <a:ext cx="178579" cy="594720"/>
          </a:xfrm>
          <a:custGeom>
            <a:avLst/>
            <a:gdLst>
              <a:gd name="T0" fmla="*/ 2147483647 w 353"/>
              <a:gd name="T1" fmla="*/ 0 h 1200"/>
              <a:gd name="T2" fmla="*/ 2147483647 w 353"/>
              <a:gd name="T3" fmla="*/ 2120350229 h 1200"/>
              <a:gd name="T4" fmla="*/ 2147483647 w 353"/>
              <a:gd name="T5" fmla="*/ 2147483647 h 1200"/>
              <a:gd name="T6" fmla="*/ 2147483647 w 353"/>
              <a:gd name="T7" fmla="*/ 2147483647 h 1200"/>
              <a:gd name="T8" fmla="*/ 2147483647 w 353"/>
              <a:gd name="T9" fmla="*/ 2147483647 h 1200"/>
              <a:gd name="T10" fmla="*/ 2147483647 w 353"/>
              <a:gd name="T11" fmla="*/ 2147483647 h 1200"/>
              <a:gd name="T12" fmla="*/ 2147483647 w 353"/>
              <a:gd name="T13" fmla="*/ 2147483647 h 1200"/>
              <a:gd name="T14" fmla="*/ 2147483647 w 353"/>
              <a:gd name="T15" fmla="*/ 2147483647 h 1200"/>
              <a:gd name="T16" fmla="*/ 2147483647 w 353"/>
              <a:gd name="T17" fmla="*/ 2147483647 h 1200"/>
              <a:gd name="T18" fmla="*/ 2147483647 w 353"/>
              <a:gd name="T19" fmla="*/ 2147483647 h 1200"/>
              <a:gd name="T20" fmla="*/ 2147483647 w 353"/>
              <a:gd name="T21" fmla="*/ 2147483647 h 1200"/>
              <a:gd name="T22" fmla="*/ 2147483647 w 353"/>
              <a:gd name="T23" fmla="*/ 2147483647 h 1200"/>
              <a:gd name="T24" fmla="*/ 2147483647 w 353"/>
              <a:gd name="T25" fmla="*/ 2147483647 h 1200"/>
              <a:gd name="T26" fmla="*/ 2147483647 w 353"/>
              <a:gd name="T27" fmla="*/ 2147483647 h 1200"/>
              <a:gd name="T28" fmla="*/ 2147483647 w 353"/>
              <a:gd name="T29" fmla="*/ 2147483647 h 1200"/>
              <a:gd name="T30" fmla="*/ 2147483647 w 353"/>
              <a:gd name="T31" fmla="*/ 2147483647 h 1200"/>
              <a:gd name="T32" fmla="*/ 2147483647 w 353"/>
              <a:gd name="T33" fmla="*/ 2147483647 h 1200"/>
              <a:gd name="T34" fmla="*/ 2147483647 w 353"/>
              <a:gd name="T35" fmla="*/ 2147483647 h 1200"/>
              <a:gd name="T36" fmla="*/ 2147483647 w 353"/>
              <a:gd name="T37" fmla="*/ 2147483647 h 1200"/>
              <a:gd name="T38" fmla="*/ 2147483647 w 353"/>
              <a:gd name="T39" fmla="*/ 2147483647 h 1200"/>
              <a:gd name="T40" fmla="*/ 2147483647 w 353"/>
              <a:gd name="T41" fmla="*/ 2147483647 h 1200"/>
              <a:gd name="T42" fmla="*/ 2147483647 w 353"/>
              <a:gd name="T43" fmla="*/ 2147483647 h 1200"/>
              <a:gd name="T44" fmla="*/ 2147483647 w 353"/>
              <a:gd name="T45" fmla="*/ 2147483647 h 1200"/>
              <a:gd name="T46" fmla="*/ 2147483647 w 353"/>
              <a:gd name="T47" fmla="*/ 2147483647 h 1200"/>
              <a:gd name="T48" fmla="*/ 2147483647 w 353"/>
              <a:gd name="T49" fmla="*/ 2147483647 h 1200"/>
              <a:gd name="T50" fmla="*/ 2147483647 w 353"/>
              <a:gd name="T51" fmla="*/ 2147483647 h 1200"/>
              <a:gd name="T52" fmla="*/ 2147483647 w 353"/>
              <a:gd name="T53" fmla="*/ 2147483647 h 1200"/>
              <a:gd name="T54" fmla="*/ 2147483647 w 353"/>
              <a:gd name="T55" fmla="*/ 2147483647 h 1200"/>
              <a:gd name="T56" fmla="*/ 2147483647 w 353"/>
              <a:gd name="T57" fmla="*/ 2147483647 h 1200"/>
              <a:gd name="T58" fmla="*/ 2147483647 w 353"/>
              <a:gd name="T59" fmla="*/ 2147483647 h 1200"/>
              <a:gd name="T60" fmla="*/ 2147483647 w 353"/>
              <a:gd name="T61" fmla="*/ 2147483647 h 1200"/>
              <a:gd name="T62" fmla="*/ 1214035291 w 353"/>
              <a:gd name="T63" fmla="*/ 2147483647 h 1200"/>
              <a:gd name="T64" fmla="*/ 2147483647 w 353"/>
              <a:gd name="T65" fmla="*/ 2147483647 h 1200"/>
              <a:gd name="T66" fmla="*/ 2147483647 w 353"/>
              <a:gd name="T67" fmla="*/ 2147483647 h 1200"/>
              <a:gd name="T68" fmla="*/ 0 w 353"/>
              <a:gd name="T69" fmla="*/ 2147483647 h 1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3"/>
              <a:gd name="T106" fmla="*/ 0 h 1200"/>
              <a:gd name="T107" fmla="*/ 353 w 353"/>
              <a:gd name="T108" fmla="*/ 1200 h 1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3" h="1200">
                <a:moveTo>
                  <a:pt x="236" y="0"/>
                </a:moveTo>
                <a:cubicBezTo>
                  <a:pt x="229" y="4"/>
                  <a:pt x="219" y="5"/>
                  <a:pt x="217" y="13"/>
                </a:cubicBezTo>
                <a:cubicBezTo>
                  <a:pt x="208" y="33"/>
                  <a:pt x="203" y="78"/>
                  <a:pt x="203" y="78"/>
                </a:cubicBezTo>
                <a:cubicBezTo>
                  <a:pt x="205" y="108"/>
                  <a:pt x="197" y="141"/>
                  <a:pt x="210" y="170"/>
                </a:cubicBezTo>
                <a:cubicBezTo>
                  <a:pt x="215" y="182"/>
                  <a:pt x="249" y="183"/>
                  <a:pt x="249" y="183"/>
                </a:cubicBezTo>
                <a:cubicBezTo>
                  <a:pt x="305" y="175"/>
                  <a:pt x="306" y="167"/>
                  <a:pt x="341" y="124"/>
                </a:cubicBezTo>
                <a:cubicBezTo>
                  <a:pt x="353" y="89"/>
                  <a:pt x="337" y="88"/>
                  <a:pt x="308" y="78"/>
                </a:cubicBezTo>
                <a:cubicBezTo>
                  <a:pt x="270" y="86"/>
                  <a:pt x="256" y="99"/>
                  <a:pt x="236" y="131"/>
                </a:cubicBezTo>
                <a:cubicBezTo>
                  <a:pt x="228" y="156"/>
                  <a:pt x="234" y="277"/>
                  <a:pt x="256" y="308"/>
                </a:cubicBezTo>
                <a:cubicBezTo>
                  <a:pt x="260" y="314"/>
                  <a:pt x="269" y="316"/>
                  <a:pt x="276" y="321"/>
                </a:cubicBezTo>
                <a:cubicBezTo>
                  <a:pt x="313" y="307"/>
                  <a:pt x="283" y="293"/>
                  <a:pt x="321" y="282"/>
                </a:cubicBezTo>
                <a:cubicBezTo>
                  <a:pt x="292" y="237"/>
                  <a:pt x="270" y="250"/>
                  <a:pt x="217" y="255"/>
                </a:cubicBezTo>
                <a:cubicBezTo>
                  <a:pt x="190" y="274"/>
                  <a:pt x="175" y="289"/>
                  <a:pt x="164" y="321"/>
                </a:cubicBezTo>
                <a:cubicBezTo>
                  <a:pt x="157" y="369"/>
                  <a:pt x="151" y="484"/>
                  <a:pt x="210" y="505"/>
                </a:cubicBezTo>
                <a:cubicBezTo>
                  <a:pt x="229" y="502"/>
                  <a:pt x="250" y="505"/>
                  <a:pt x="269" y="498"/>
                </a:cubicBezTo>
                <a:cubicBezTo>
                  <a:pt x="289" y="489"/>
                  <a:pt x="267" y="439"/>
                  <a:pt x="256" y="433"/>
                </a:cubicBezTo>
                <a:cubicBezTo>
                  <a:pt x="246" y="427"/>
                  <a:pt x="234" y="428"/>
                  <a:pt x="223" y="426"/>
                </a:cubicBezTo>
                <a:cubicBezTo>
                  <a:pt x="183" y="443"/>
                  <a:pt x="160" y="455"/>
                  <a:pt x="131" y="485"/>
                </a:cubicBezTo>
                <a:cubicBezTo>
                  <a:pt x="129" y="491"/>
                  <a:pt x="127" y="498"/>
                  <a:pt x="125" y="505"/>
                </a:cubicBezTo>
                <a:cubicBezTo>
                  <a:pt x="116" y="522"/>
                  <a:pt x="104" y="538"/>
                  <a:pt x="98" y="557"/>
                </a:cubicBezTo>
                <a:cubicBezTo>
                  <a:pt x="90" y="578"/>
                  <a:pt x="90" y="601"/>
                  <a:pt x="85" y="623"/>
                </a:cubicBezTo>
                <a:cubicBezTo>
                  <a:pt x="80" y="642"/>
                  <a:pt x="72" y="682"/>
                  <a:pt x="72" y="682"/>
                </a:cubicBezTo>
                <a:cubicBezTo>
                  <a:pt x="81" y="795"/>
                  <a:pt x="64" y="778"/>
                  <a:pt x="171" y="767"/>
                </a:cubicBezTo>
                <a:cubicBezTo>
                  <a:pt x="177" y="764"/>
                  <a:pt x="186" y="766"/>
                  <a:pt x="190" y="760"/>
                </a:cubicBezTo>
                <a:cubicBezTo>
                  <a:pt x="195" y="748"/>
                  <a:pt x="167" y="722"/>
                  <a:pt x="164" y="721"/>
                </a:cubicBezTo>
                <a:cubicBezTo>
                  <a:pt x="151" y="715"/>
                  <a:pt x="138" y="716"/>
                  <a:pt x="125" y="714"/>
                </a:cubicBezTo>
                <a:cubicBezTo>
                  <a:pt x="96" y="721"/>
                  <a:pt x="77" y="729"/>
                  <a:pt x="59" y="754"/>
                </a:cubicBezTo>
                <a:cubicBezTo>
                  <a:pt x="49" y="766"/>
                  <a:pt x="33" y="793"/>
                  <a:pt x="33" y="793"/>
                </a:cubicBezTo>
                <a:cubicBezTo>
                  <a:pt x="39" y="902"/>
                  <a:pt x="9" y="914"/>
                  <a:pt x="105" y="924"/>
                </a:cubicBezTo>
                <a:cubicBezTo>
                  <a:pt x="130" y="916"/>
                  <a:pt x="141" y="918"/>
                  <a:pt x="151" y="892"/>
                </a:cubicBezTo>
                <a:cubicBezTo>
                  <a:pt x="120" y="881"/>
                  <a:pt x="89" y="881"/>
                  <a:pt x="59" y="872"/>
                </a:cubicBezTo>
                <a:cubicBezTo>
                  <a:pt x="25" y="938"/>
                  <a:pt x="23" y="1011"/>
                  <a:pt x="7" y="1082"/>
                </a:cubicBezTo>
                <a:cubicBezTo>
                  <a:pt x="34" y="1100"/>
                  <a:pt x="47" y="1096"/>
                  <a:pt x="66" y="1069"/>
                </a:cubicBezTo>
                <a:cubicBezTo>
                  <a:pt x="78" y="1027"/>
                  <a:pt x="52" y="1039"/>
                  <a:pt x="26" y="1049"/>
                </a:cubicBezTo>
                <a:cubicBezTo>
                  <a:pt x="0" y="1088"/>
                  <a:pt x="0" y="1152"/>
                  <a:pt x="0" y="1200"/>
                </a:cubicBezTo>
              </a:path>
            </a:pathLst>
          </a:custGeom>
          <a:noFill/>
          <a:ln w="19050">
            <a:solidFill>
              <a:srgbClr val="B815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2" name="Freeform 7"/>
          <p:cNvSpPr>
            <a:spLocks/>
          </p:cNvSpPr>
          <p:nvPr/>
        </p:nvSpPr>
        <p:spPr bwMode="auto">
          <a:xfrm rot="4718441">
            <a:off x="6708231" y="3195007"/>
            <a:ext cx="178579" cy="594720"/>
          </a:xfrm>
          <a:custGeom>
            <a:avLst/>
            <a:gdLst>
              <a:gd name="T0" fmla="*/ 2147483647 w 353"/>
              <a:gd name="T1" fmla="*/ 0 h 1200"/>
              <a:gd name="T2" fmla="*/ 2147483647 w 353"/>
              <a:gd name="T3" fmla="*/ 2120350229 h 1200"/>
              <a:gd name="T4" fmla="*/ 2147483647 w 353"/>
              <a:gd name="T5" fmla="*/ 2147483647 h 1200"/>
              <a:gd name="T6" fmla="*/ 2147483647 w 353"/>
              <a:gd name="T7" fmla="*/ 2147483647 h 1200"/>
              <a:gd name="T8" fmla="*/ 2147483647 w 353"/>
              <a:gd name="T9" fmla="*/ 2147483647 h 1200"/>
              <a:gd name="T10" fmla="*/ 2147483647 w 353"/>
              <a:gd name="T11" fmla="*/ 2147483647 h 1200"/>
              <a:gd name="T12" fmla="*/ 2147483647 w 353"/>
              <a:gd name="T13" fmla="*/ 2147483647 h 1200"/>
              <a:gd name="T14" fmla="*/ 2147483647 w 353"/>
              <a:gd name="T15" fmla="*/ 2147483647 h 1200"/>
              <a:gd name="T16" fmla="*/ 2147483647 w 353"/>
              <a:gd name="T17" fmla="*/ 2147483647 h 1200"/>
              <a:gd name="T18" fmla="*/ 2147483647 w 353"/>
              <a:gd name="T19" fmla="*/ 2147483647 h 1200"/>
              <a:gd name="T20" fmla="*/ 2147483647 w 353"/>
              <a:gd name="T21" fmla="*/ 2147483647 h 1200"/>
              <a:gd name="T22" fmla="*/ 2147483647 w 353"/>
              <a:gd name="T23" fmla="*/ 2147483647 h 1200"/>
              <a:gd name="T24" fmla="*/ 2147483647 w 353"/>
              <a:gd name="T25" fmla="*/ 2147483647 h 1200"/>
              <a:gd name="T26" fmla="*/ 2147483647 w 353"/>
              <a:gd name="T27" fmla="*/ 2147483647 h 1200"/>
              <a:gd name="T28" fmla="*/ 2147483647 w 353"/>
              <a:gd name="T29" fmla="*/ 2147483647 h 1200"/>
              <a:gd name="T30" fmla="*/ 2147483647 w 353"/>
              <a:gd name="T31" fmla="*/ 2147483647 h 1200"/>
              <a:gd name="T32" fmla="*/ 2147483647 w 353"/>
              <a:gd name="T33" fmla="*/ 2147483647 h 1200"/>
              <a:gd name="T34" fmla="*/ 2147483647 w 353"/>
              <a:gd name="T35" fmla="*/ 2147483647 h 1200"/>
              <a:gd name="T36" fmla="*/ 2147483647 w 353"/>
              <a:gd name="T37" fmla="*/ 2147483647 h 1200"/>
              <a:gd name="T38" fmla="*/ 2147483647 w 353"/>
              <a:gd name="T39" fmla="*/ 2147483647 h 1200"/>
              <a:gd name="T40" fmla="*/ 2147483647 w 353"/>
              <a:gd name="T41" fmla="*/ 2147483647 h 1200"/>
              <a:gd name="T42" fmla="*/ 2147483647 w 353"/>
              <a:gd name="T43" fmla="*/ 2147483647 h 1200"/>
              <a:gd name="T44" fmla="*/ 2147483647 w 353"/>
              <a:gd name="T45" fmla="*/ 2147483647 h 1200"/>
              <a:gd name="T46" fmla="*/ 2147483647 w 353"/>
              <a:gd name="T47" fmla="*/ 2147483647 h 1200"/>
              <a:gd name="T48" fmla="*/ 2147483647 w 353"/>
              <a:gd name="T49" fmla="*/ 2147483647 h 1200"/>
              <a:gd name="T50" fmla="*/ 2147483647 w 353"/>
              <a:gd name="T51" fmla="*/ 2147483647 h 1200"/>
              <a:gd name="T52" fmla="*/ 2147483647 w 353"/>
              <a:gd name="T53" fmla="*/ 2147483647 h 1200"/>
              <a:gd name="T54" fmla="*/ 2147483647 w 353"/>
              <a:gd name="T55" fmla="*/ 2147483647 h 1200"/>
              <a:gd name="T56" fmla="*/ 2147483647 w 353"/>
              <a:gd name="T57" fmla="*/ 2147483647 h 1200"/>
              <a:gd name="T58" fmla="*/ 2147483647 w 353"/>
              <a:gd name="T59" fmla="*/ 2147483647 h 1200"/>
              <a:gd name="T60" fmla="*/ 2147483647 w 353"/>
              <a:gd name="T61" fmla="*/ 2147483647 h 1200"/>
              <a:gd name="T62" fmla="*/ 1214035291 w 353"/>
              <a:gd name="T63" fmla="*/ 2147483647 h 1200"/>
              <a:gd name="T64" fmla="*/ 2147483647 w 353"/>
              <a:gd name="T65" fmla="*/ 2147483647 h 1200"/>
              <a:gd name="T66" fmla="*/ 2147483647 w 353"/>
              <a:gd name="T67" fmla="*/ 2147483647 h 1200"/>
              <a:gd name="T68" fmla="*/ 0 w 353"/>
              <a:gd name="T69" fmla="*/ 2147483647 h 1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3"/>
              <a:gd name="T106" fmla="*/ 0 h 1200"/>
              <a:gd name="T107" fmla="*/ 353 w 353"/>
              <a:gd name="T108" fmla="*/ 1200 h 1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3" h="1200">
                <a:moveTo>
                  <a:pt x="236" y="0"/>
                </a:moveTo>
                <a:cubicBezTo>
                  <a:pt x="229" y="4"/>
                  <a:pt x="219" y="5"/>
                  <a:pt x="217" y="13"/>
                </a:cubicBezTo>
                <a:cubicBezTo>
                  <a:pt x="208" y="33"/>
                  <a:pt x="203" y="78"/>
                  <a:pt x="203" y="78"/>
                </a:cubicBezTo>
                <a:cubicBezTo>
                  <a:pt x="205" y="108"/>
                  <a:pt x="197" y="141"/>
                  <a:pt x="210" y="170"/>
                </a:cubicBezTo>
                <a:cubicBezTo>
                  <a:pt x="215" y="182"/>
                  <a:pt x="249" y="183"/>
                  <a:pt x="249" y="183"/>
                </a:cubicBezTo>
                <a:cubicBezTo>
                  <a:pt x="305" y="175"/>
                  <a:pt x="306" y="167"/>
                  <a:pt x="341" y="124"/>
                </a:cubicBezTo>
                <a:cubicBezTo>
                  <a:pt x="353" y="89"/>
                  <a:pt x="337" y="88"/>
                  <a:pt x="308" y="78"/>
                </a:cubicBezTo>
                <a:cubicBezTo>
                  <a:pt x="270" y="86"/>
                  <a:pt x="256" y="99"/>
                  <a:pt x="236" y="131"/>
                </a:cubicBezTo>
                <a:cubicBezTo>
                  <a:pt x="228" y="156"/>
                  <a:pt x="234" y="277"/>
                  <a:pt x="256" y="308"/>
                </a:cubicBezTo>
                <a:cubicBezTo>
                  <a:pt x="260" y="314"/>
                  <a:pt x="269" y="316"/>
                  <a:pt x="276" y="321"/>
                </a:cubicBezTo>
                <a:cubicBezTo>
                  <a:pt x="313" y="307"/>
                  <a:pt x="283" y="293"/>
                  <a:pt x="321" y="282"/>
                </a:cubicBezTo>
                <a:cubicBezTo>
                  <a:pt x="292" y="237"/>
                  <a:pt x="270" y="250"/>
                  <a:pt x="217" y="255"/>
                </a:cubicBezTo>
                <a:cubicBezTo>
                  <a:pt x="190" y="274"/>
                  <a:pt x="175" y="289"/>
                  <a:pt x="164" y="321"/>
                </a:cubicBezTo>
                <a:cubicBezTo>
                  <a:pt x="157" y="369"/>
                  <a:pt x="151" y="484"/>
                  <a:pt x="210" y="505"/>
                </a:cubicBezTo>
                <a:cubicBezTo>
                  <a:pt x="229" y="502"/>
                  <a:pt x="250" y="505"/>
                  <a:pt x="269" y="498"/>
                </a:cubicBezTo>
                <a:cubicBezTo>
                  <a:pt x="289" y="489"/>
                  <a:pt x="267" y="439"/>
                  <a:pt x="256" y="433"/>
                </a:cubicBezTo>
                <a:cubicBezTo>
                  <a:pt x="246" y="427"/>
                  <a:pt x="234" y="428"/>
                  <a:pt x="223" y="426"/>
                </a:cubicBezTo>
                <a:cubicBezTo>
                  <a:pt x="183" y="443"/>
                  <a:pt x="160" y="455"/>
                  <a:pt x="131" y="485"/>
                </a:cubicBezTo>
                <a:cubicBezTo>
                  <a:pt x="129" y="491"/>
                  <a:pt x="127" y="498"/>
                  <a:pt x="125" y="505"/>
                </a:cubicBezTo>
                <a:cubicBezTo>
                  <a:pt x="116" y="522"/>
                  <a:pt x="104" y="538"/>
                  <a:pt x="98" y="557"/>
                </a:cubicBezTo>
                <a:cubicBezTo>
                  <a:pt x="90" y="578"/>
                  <a:pt x="90" y="601"/>
                  <a:pt x="85" y="623"/>
                </a:cubicBezTo>
                <a:cubicBezTo>
                  <a:pt x="80" y="642"/>
                  <a:pt x="72" y="682"/>
                  <a:pt x="72" y="682"/>
                </a:cubicBezTo>
                <a:cubicBezTo>
                  <a:pt x="81" y="795"/>
                  <a:pt x="64" y="778"/>
                  <a:pt x="171" y="767"/>
                </a:cubicBezTo>
                <a:cubicBezTo>
                  <a:pt x="177" y="764"/>
                  <a:pt x="186" y="766"/>
                  <a:pt x="190" y="760"/>
                </a:cubicBezTo>
                <a:cubicBezTo>
                  <a:pt x="195" y="748"/>
                  <a:pt x="167" y="722"/>
                  <a:pt x="164" y="721"/>
                </a:cubicBezTo>
                <a:cubicBezTo>
                  <a:pt x="151" y="715"/>
                  <a:pt x="138" y="716"/>
                  <a:pt x="125" y="714"/>
                </a:cubicBezTo>
                <a:cubicBezTo>
                  <a:pt x="96" y="721"/>
                  <a:pt x="77" y="729"/>
                  <a:pt x="59" y="754"/>
                </a:cubicBezTo>
                <a:cubicBezTo>
                  <a:pt x="49" y="766"/>
                  <a:pt x="33" y="793"/>
                  <a:pt x="33" y="793"/>
                </a:cubicBezTo>
                <a:cubicBezTo>
                  <a:pt x="39" y="902"/>
                  <a:pt x="9" y="914"/>
                  <a:pt x="105" y="924"/>
                </a:cubicBezTo>
                <a:cubicBezTo>
                  <a:pt x="130" y="916"/>
                  <a:pt x="141" y="918"/>
                  <a:pt x="151" y="892"/>
                </a:cubicBezTo>
                <a:cubicBezTo>
                  <a:pt x="120" y="881"/>
                  <a:pt x="89" y="881"/>
                  <a:pt x="59" y="872"/>
                </a:cubicBezTo>
                <a:cubicBezTo>
                  <a:pt x="25" y="938"/>
                  <a:pt x="23" y="1011"/>
                  <a:pt x="7" y="1082"/>
                </a:cubicBezTo>
                <a:cubicBezTo>
                  <a:pt x="34" y="1100"/>
                  <a:pt x="47" y="1096"/>
                  <a:pt x="66" y="1069"/>
                </a:cubicBezTo>
                <a:cubicBezTo>
                  <a:pt x="78" y="1027"/>
                  <a:pt x="52" y="1039"/>
                  <a:pt x="26" y="1049"/>
                </a:cubicBezTo>
                <a:cubicBezTo>
                  <a:pt x="0" y="1088"/>
                  <a:pt x="0" y="1152"/>
                  <a:pt x="0" y="1200"/>
                </a:cubicBezTo>
              </a:path>
            </a:pathLst>
          </a:custGeom>
          <a:noFill/>
          <a:ln w="19050">
            <a:solidFill>
              <a:srgbClr val="B815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3" name="Freeform 8"/>
          <p:cNvSpPr>
            <a:spLocks/>
          </p:cNvSpPr>
          <p:nvPr/>
        </p:nvSpPr>
        <p:spPr bwMode="auto">
          <a:xfrm rot="4718441">
            <a:off x="7538393" y="3263404"/>
            <a:ext cx="138255" cy="414720"/>
          </a:xfrm>
          <a:custGeom>
            <a:avLst/>
            <a:gdLst>
              <a:gd name="T0" fmla="*/ 2147483647 w 353"/>
              <a:gd name="T1" fmla="*/ 0 h 1200"/>
              <a:gd name="T2" fmla="*/ 2147483647 w 353"/>
              <a:gd name="T3" fmla="*/ 718982433 h 1200"/>
              <a:gd name="T4" fmla="*/ 2147483647 w 353"/>
              <a:gd name="T5" fmla="*/ 2147483647 h 1200"/>
              <a:gd name="T6" fmla="*/ 2147483647 w 353"/>
              <a:gd name="T7" fmla="*/ 2147483647 h 1200"/>
              <a:gd name="T8" fmla="*/ 2147483647 w 353"/>
              <a:gd name="T9" fmla="*/ 2147483647 h 1200"/>
              <a:gd name="T10" fmla="*/ 2147483647 w 353"/>
              <a:gd name="T11" fmla="*/ 2147483647 h 1200"/>
              <a:gd name="T12" fmla="*/ 2147483647 w 353"/>
              <a:gd name="T13" fmla="*/ 2147483647 h 1200"/>
              <a:gd name="T14" fmla="*/ 2147483647 w 353"/>
              <a:gd name="T15" fmla="*/ 2147483647 h 1200"/>
              <a:gd name="T16" fmla="*/ 2147483647 w 353"/>
              <a:gd name="T17" fmla="*/ 2147483647 h 1200"/>
              <a:gd name="T18" fmla="*/ 2147483647 w 353"/>
              <a:gd name="T19" fmla="*/ 2147483647 h 1200"/>
              <a:gd name="T20" fmla="*/ 2147483647 w 353"/>
              <a:gd name="T21" fmla="*/ 2147483647 h 1200"/>
              <a:gd name="T22" fmla="*/ 2147483647 w 353"/>
              <a:gd name="T23" fmla="*/ 2147483647 h 1200"/>
              <a:gd name="T24" fmla="*/ 2147483647 w 353"/>
              <a:gd name="T25" fmla="*/ 2147483647 h 1200"/>
              <a:gd name="T26" fmla="*/ 2147483647 w 353"/>
              <a:gd name="T27" fmla="*/ 2147483647 h 1200"/>
              <a:gd name="T28" fmla="*/ 2147483647 w 353"/>
              <a:gd name="T29" fmla="*/ 2147483647 h 1200"/>
              <a:gd name="T30" fmla="*/ 2147483647 w 353"/>
              <a:gd name="T31" fmla="*/ 2147483647 h 1200"/>
              <a:gd name="T32" fmla="*/ 2147483647 w 353"/>
              <a:gd name="T33" fmla="*/ 2147483647 h 1200"/>
              <a:gd name="T34" fmla="*/ 2147483647 w 353"/>
              <a:gd name="T35" fmla="*/ 2147483647 h 1200"/>
              <a:gd name="T36" fmla="*/ 2147483647 w 353"/>
              <a:gd name="T37" fmla="*/ 2147483647 h 1200"/>
              <a:gd name="T38" fmla="*/ 2147483647 w 353"/>
              <a:gd name="T39" fmla="*/ 2147483647 h 1200"/>
              <a:gd name="T40" fmla="*/ 2147483647 w 353"/>
              <a:gd name="T41" fmla="*/ 2147483647 h 1200"/>
              <a:gd name="T42" fmla="*/ 2147483647 w 353"/>
              <a:gd name="T43" fmla="*/ 2147483647 h 1200"/>
              <a:gd name="T44" fmla="*/ 2147483647 w 353"/>
              <a:gd name="T45" fmla="*/ 2147483647 h 1200"/>
              <a:gd name="T46" fmla="*/ 2147483647 w 353"/>
              <a:gd name="T47" fmla="*/ 2147483647 h 1200"/>
              <a:gd name="T48" fmla="*/ 2147483647 w 353"/>
              <a:gd name="T49" fmla="*/ 2147483647 h 1200"/>
              <a:gd name="T50" fmla="*/ 2147483647 w 353"/>
              <a:gd name="T51" fmla="*/ 2147483647 h 1200"/>
              <a:gd name="T52" fmla="*/ 2147483647 w 353"/>
              <a:gd name="T53" fmla="*/ 2147483647 h 1200"/>
              <a:gd name="T54" fmla="*/ 2147483647 w 353"/>
              <a:gd name="T55" fmla="*/ 2147483647 h 1200"/>
              <a:gd name="T56" fmla="*/ 2147483647 w 353"/>
              <a:gd name="T57" fmla="*/ 2147483647 h 1200"/>
              <a:gd name="T58" fmla="*/ 2147483647 w 353"/>
              <a:gd name="T59" fmla="*/ 2147483647 h 1200"/>
              <a:gd name="T60" fmla="*/ 2147483647 w 353"/>
              <a:gd name="T61" fmla="*/ 2147483647 h 1200"/>
              <a:gd name="T62" fmla="*/ 563267810 w 353"/>
              <a:gd name="T63" fmla="*/ 2147483647 h 1200"/>
              <a:gd name="T64" fmla="*/ 2147483647 w 353"/>
              <a:gd name="T65" fmla="*/ 2147483647 h 1200"/>
              <a:gd name="T66" fmla="*/ 2092217572 w 353"/>
              <a:gd name="T67" fmla="*/ 2147483647 h 1200"/>
              <a:gd name="T68" fmla="*/ 0 w 353"/>
              <a:gd name="T69" fmla="*/ 2147483647 h 1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3"/>
              <a:gd name="T106" fmla="*/ 0 h 1200"/>
              <a:gd name="T107" fmla="*/ 353 w 353"/>
              <a:gd name="T108" fmla="*/ 1200 h 1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3" h="1200">
                <a:moveTo>
                  <a:pt x="236" y="0"/>
                </a:moveTo>
                <a:cubicBezTo>
                  <a:pt x="229" y="4"/>
                  <a:pt x="219" y="5"/>
                  <a:pt x="217" y="13"/>
                </a:cubicBezTo>
                <a:cubicBezTo>
                  <a:pt x="208" y="33"/>
                  <a:pt x="203" y="78"/>
                  <a:pt x="203" y="78"/>
                </a:cubicBezTo>
                <a:cubicBezTo>
                  <a:pt x="205" y="108"/>
                  <a:pt x="197" y="141"/>
                  <a:pt x="210" y="170"/>
                </a:cubicBezTo>
                <a:cubicBezTo>
                  <a:pt x="215" y="182"/>
                  <a:pt x="249" y="183"/>
                  <a:pt x="249" y="183"/>
                </a:cubicBezTo>
                <a:cubicBezTo>
                  <a:pt x="305" y="175"/>
                  <a:pt x="306" y="167"/>
                  <a:pt x="341" y="124"/>
                </a:cubicBezTo>
                <a:cubicBezTo>
                  <a:pt x="353" y="89"/>
                  <a:pt x="337" y="88"/>
                  <a:pt x="308" y="78"/>
                </a:cubicBezTo>
                <a:cubicBezTo>
                  <a:pt x="270" y="86"/>
                  <a:pt x="256" y="99"/>
                  <a:pt x="236" y="131"/>
                </a:cubicBezTo>
                <a:cubicBezTo>
                  <a:pt x="228" y="156"/>
                  <a:pt x="234" y="277"/>
                  <a:pt x="256" y="308"/>
                </a:cubicBezTo>
                <a:cubicBezTo>
                  <a:pt x="260" y="314"/>
                  <a:pt x="269" y="316"/>
                  <a:pt x="276" y="321"/>
                </a:cubicBezTo>
                <a:cubicBezTo>
                  <a:pt x="313" y="307"/>
                  <a:pt x="283" y="293"/>
                  <a:pt x="321" y="282"/>
                </a:cubicBezTo>
                <a:cubicBezTo>
                  <a:pt x="292" y="237"/>
                  <a:pt x="270" y="250"/>
                  <a:pt x="217" y="255"/>
                </a:cubicBezTo>
                <a:cubicBezTo>
                  <a:pt x="190" y="274"/>
                  <a:pt x="175" y="289"/>
                  <a:pt x="164" y="321"/>
                </a:cubicBezTo>
                <a:cubicBezTo>
                  <a:pt x="157" y="369"/>
                  <a:pt x="151" y="484"/>
                  <a:pt x="210" y="505"/>
                </a:cubicBezTo>
                <a:cubicBezTo>
                  <a:pt x="229" y="502"/>
                  <a:pt x="250" y="505"/>
                  <a:pt x="269" y="498"/>
                </a:cubicBezTo>
                <a:cubicBezTo>
                  <a:pt x="289" y="489"/>
                  <a:pt x="267" y="439"/>
                  <a:pt x="256" y="433"/>
                </a:cubicBezTo>
                <a:cubicBezTo>
                  <a:pt x="246" y="427"/>
                  <a:pt x="234" y="428"/>
                  <a:pt x="223" y="426"/>
                </a:cubicBezTo>
                <a:cubicBezTo>
                  <a:pt x="183" y="443"/>
                  <a:pt x="160" y="455"/>
                  <a:pt x="131" y="485"/>
                </a:cubicBezTo>
                <a:cubicBezTo>
                  <a:pt x="129" y="491"/>
                  <a:pt x="127" y="498"/>
                  <a:pt x="125" y="505"/>
                </a:cubicBezTo>
                <a:cubicBezTo>
                  <a:pt x="116" y="522"/>
                  <a:pt x="104" y="538"/>
                  <a:pt x="98" y="557"/>
                </a:cubicBezTo>
                <a:cubicBezTo>
                  <a:pt x="90" y="578"/>
                  <a:pt x="90" y="601"/>
                  <a:pt x="85" y="623"/>
                </a:cubicBezTo>
                <a:cubicBezTo>
                  <a:pt x="80" y="642"/>
                  <a:pt x="72" y="682"/>
                  <a:pt x="72" y="682"/>
                </a:cubicBezTo>
                <a:cubicBezTo>
                  <a:pt x="81" y="795"/>
                  <a:pt x="64" y="778"/>
                  <a:pt x="171" y="767"/>
                </a:cubicBezTo>
                <a:cubicBezTo>
                  <a:pt x="177" y="764"/>
                  <a:pt x="186" y="766"/>
                  <a:pt x="190" y="760"/>
                </a:cubicBezTo>
                <a:cubicBezTo>
                  <a:pt x="195" y="748"/>
                  <a:pt x="167" y="722"/>
                  <a:pt x="164" y="721"/>
                </a:cubicBezTo>
                <a:cubicBezTo>
                  <a:pt x="151" y="715"/>
                  <a:pt x="138" y="716"/>
                  <a:pt x="125" y="714"/>
                </a:cubicBezTo>
                <a:cubicBezTo>
                  <a:pt x="96" y="721"/>
                  <a:pt x="77" y="729"/>
                  <a:pt x="59" y="754"/>
                </a:cubicBezTo>
                <a:cubicBezTo>
                  <a:pt x="49" y="766"/>
                  <a:pt x="33" y="793"/>
                  <a:pt x="33" y="793"/>
                </a:cubicBezTo>
                <a:cubicBezTo>
                  <a:pt x="39" y="902"/>
                  <a:pt x="9" y="914"/>
                  <a:pt x="105" y="924"/>
                </a:cubicBezTo>
                <a:cubicBezTo>
                  <a:pt x="130" y="916"/>
                  <a:pt x="141" y="918"/>
                  <a:pt x="151" y="892"/>
                </a:cubicBezTo>
                <a:cubicBezTo>
                  <a:pt x="120" y="881"/>
                  <a:pt x="89" y="881"/>
                  <a:pt x="59" y="872"/>
                </a:cubicBezTo>
                <a:cubicBezTo>
                  <a:pt x="25" y="938"/>
                  <a:pt x="23" y="1011"/>
                  <a:pt x="7" y="1082"/>
                </a:cubicBezTo>
                <a:cubicBezTo>
                  <a:pt x="34" y="1100"/>
                  <a:pt x="47" y="1096"/>
                  <a:pt x="66" y="1069"/>
                </a:cubicBezTo>
                <a:cubicBezTo>
                  <a:pt x="78" y="1027"/>
                  <a:pt x="52" y="1039"/>
                  <a:pt x="26" y="1049"/>
                </a:cubicBezTo>
                <a:cubicBezTo>
                  <a:pt x="0" y="1088"/>
                  <a:pt x="0" y="1152"/>
                  <a:pt x="0" y="1200"/>
                </a:cubicBezTo>
              </a:path>
            </a:pathLst>
          </a:custGeom>
          <a:noFill/>
          <a:ln w="19050">
            <a:solidFill>
              <a:srgbClr val="B815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4" name="AutoShape 9"/>
          <p:cNvSpPr>
            <a:spLocks noChangeArrowheads="1"/>
          </p:cNvSpPr>
          <p:nvPr/>
        </p:nvSpPr>
        <p:spPr bwMode="auto">
          <a:xfrm>
            <a:off x="7122240" y="3333950"/>
            <a:ext cx="276480" cy="2073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alibri" charset="0"/>
            </a:endParaRPr>
          </a:p>
        </p:txBody>
      </p:sp>
      <p:sp>
        <p:nvSpPr>
          <p:cNvPr id="10255" name="Line 10"/>
          <p:cNvSpPr>
            <a:spLocks noChangeShapeType="1"/>
          </p:cNvSpPr>
          <p:nvPr/>
        </p:nvSpPr>
        <p:spPr bwMode="auto">
          <a:xfrm flipV="1">
            <a:off x="7813440" y="3057442"/>
            <a:ext cx="41472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6" name="Line 11"/>
          <p:cNvSpPr>
            <a:spLocks noChangeShapeType="1"/>
          </p:cNvSpPr>
          <p:nvPr/>
        </p:nvSpPr>
        <p:spPr bwMode="auto">
          <a:xfrm rot="4394436" flipV="1">
            <a:off x="7847978" y="3437660"/>
            <a:ext cx="414764" cy="34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7" name="Line 12"/>
          <p:cNvSpPr>
            <a:spLocks noChangeShapeType="1"/>
          </p:cNvSpPr>
          <p:nvPr/>
        </p:nvSpPr>
        <p:spPr bwMode="auto">
          <a:xfrm rot="2374537" flipV="1">
            <a:off x="5601600" y="2850060"/>
            <a:ext cx="41472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8" name="Line 13"/>
          <p:cNvSpPr>
            <a:spLocks noChangeShapeType="1"/>
          </p:cNvSpPr>
          <p:nvPr/>
        </p:nvSpPr>
        <p:spPr bwMode="auto">
          <a:xfrm rot="2374537" flipV="1">
            <a:off x="5601600" y="3610460"/>
            <a:ext cx="41472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9" name="Line 14"/>
          <p:cNvSpPr>
            <a:spLocks noChangeShapeType="1"/>
          </p:cNvSpPr>
          <p:nvPr/>
        </p:nvSpPr>
        <p:spPr bwMode="auto">
          <a:xfrm rot="2374537" flipV="1">
            <a:off x="5739840" y="2988314"/>
            <a:ext cx="41472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0" name="Line 15"/>
          <p:cNvSpPr>
            <a:spLocks noChangeShapeType="1"/>
          </p:cNvSpPr>
          <p:nvPr/>
        </p:nvSpPr>
        <p:spPr bwMode="auto">
          <a:xfrm rot="2374537" flipV="1">
            <a:off x="5601600" y="2919187"/>
            <a:ext cx="41472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1" name="Line 16"/>
          <p:cNvSpPr>
            <a:spLocks noChangeShapeType="1"/>
          </p:cNvSpPr>
          <p:nvPr/>
        </p:nvSpPr>
        <p:spPr bwMode="auto">
          <a:xfrm rot="2374537" flipV="1">
            <a:off x="5601600" y="3679587"/>
            <a:ext cx="41472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2" name="Line 17"/>
          <p:cNvSpPr>
            <a:spLocks noChangeShapeType="1"/>
          </p:cNvSpPr>
          <p:nvPr/>
        </p:nvSpPr>
        <p:spPr bwMode="auto">
          <a:xfrm rot="2374537" flipV="1">
            <a:off x="5601600" y="3748714"/>
            <a:ext cx="41472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3" name="Line 18"/>
          <p:cNvSpPr>
            <a:spLocks noChangeShapeType="1"/>
          </p:cNvSpPr>
          <p:nvPr/>
        </p:nvSpPr>
        <p:spPr bwMode="auto">
          <a:xfrm rot="3407090" flipV="1">
            <a:off x="6154538" y="3679605"/>
            <a:ext cx="414764" cy="34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4" name="Line 19"/>
          <p:cNvSpPr>
            <a:spLocks noChangeShapeType="1"/>
          </p:cNvSpPr>
          <p:nvPr/>
        </p:nvSpPr>
        <p:spPr bwMode="auto">
          <a:xfrm rot="3407090" flipV="1">
            <a:off x="6154538" y="3748732"/>
            <a:ext cx="414764" cy="34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5" name="Line 20"/>
          <p:cNvSpPr>
            <a:spLocks noChangeShapeType="1"/>
          </p:cNvSpPr>
          <p:nvPr/>
        </p:nvSpPr>
        <p:spPr bwMode="auto">
          <a:xfrm rot="3407090" flipV="1">
            <a:off x="6154538" y="3817859"/>
            <a:ext cx="414764" cy="34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6" name="Line 21"/>
          <p:cNvSpPr>
            <a:spLocks noChangeShapeType="1"/>
          </p:cNvSpPr>
          <p:nvPr/>
        </p:nvSpPr>
        <p:spPr bwMode="auto">
          <a:xfrm rot="2374537" flipV="1">
            <a:off x="6348960" y="2305683"/>
            <a:ext cx="1589760" cy="138254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7" name="Line 22"/>
          <p:cNvSpPr>
            <a:spLocks noChangeShapeType="1"/>
          </p:cNvSpPr>
          <p:nvPr/>
        </p:nvSpPr>
        <p:spPr bwMode="auto">
          <a:xfrm rot="2374537" flipV="1">
            <a:off x="6361920" y="2366169"/>
            <a:ext cx="1589760" cy="138254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8" name="Text Box 23"/>
          <p:cNvSpPr txBox="1">
            <a:spLocks noChangeArrowheads="1"/>
          </p:cNvSpPr>
          <p:nvPr/>
        </p:nvSpPr>
        <p:spPr bwMode="auto">
          <a:xfrm>
            <a:off x="6707521" y="2780933"/>
            <a:ext cx="274492" cy="5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500">
                <a:latin typeface="Arial" charset="0"/>
              </a:rPr>
              <a:t>u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500">
                <a:latin typeface="Arial" charset="0"/>
              </a:rPr>
              <a:t>d</a:t>
            </a:r>
          </a:p>
        </p:txBody>
      </p:sp>
      <p:sp>
        <p:nvSpPr>
          <p:cNvPr id="10269" name="Text Box 24"/>
          <p:cNvSpPr txBox="1">
            <a:spLocks noChangeArrowheads="1"/>
          </p:cNvSpPr>
          <p:nvPr/>
        </p:nvSpPr>
        <p:spPr bwMode="auto">
          <a:xfrm>
            <a:off x="8297280" y="2850060"/>
            <a:ext cx="167510" cy="3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500">
                <a:latin typeface="Arial" charset="0"/>
              </a:rPr>
              <a:t> </a:t>
            </a:r>
          </a:p>
        </p:txBody>
      </p:sp>
      <p:sp>
        <p:nvSpPr>
          <p:cNvPr id="10270" name="Text Box 26"/>
          <p:cNvSpPr txBox="1">
            <a:spLocks noChangeArrowheads="1"/>
          </p:cNvSpPr>
          <p:nvPr/>
        </p:nvSpPr>
        <p:spPr bwMode="auto">
          <a:xfrm>
            <a:off x="8020800" y="3817841"/>
            <a:ext cx="637891" cy="3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500">
                <a:latin typeface="Arial" charset="0"/>
              </a:rPr>
              <a:t>anti-c</a:t>
            </a:r>
          </a:p>
        </p:txBody>
      </p:sp>
      <p:sp>
        <p:nvSpPr>
          <p:cNvPr id="10271" name="Line 30"/>
          <p:cNvSpPr>
            <a:spLocks noChangeShapeType="1"/>
          </p:cNvSpPr>
          <p:nvPr/>
        </p:nvSpPr>
        <p:spPr bwMode="auto">
          <a:xfrm flipV="1">
            <a:off x="6842880" y="5046290"/>
            <a:ext cx="62208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20543" name="Line 31"/>
          <p:cNvSpPr>
            <a:spLocks noChangeShapeType="1"/>
          </p:cNvSpPr>
          <p:nvPr/>
        </p:nvSpPr>
        <p:spPr bwMode="auto">
          <a:xfrm flipV="1">
            <a:off x="8156160" y="5599308"/>
            <a:ext cx="622080" cy="0"/>
          </a:xfrm>
          <a:prstGeom prst="line">
            <a:avLst/>
          </a:prstGeom>
          <a:noFill/>
          <a:ln w="57150" cmpd="thickThin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10273" name="Line 34"/>
          <p:cNvSpPr>
            <a:spLocks noChangeShapeType="1"/>
          </p:cNvSpPr>
          <p:nvPr/>
        </p:nvSpPr>
        <p:spPr bwMode="auto">
          <a:xfrm flipV="1">
            <a:off x="4838400" y="5599308"/>
            <a:ext cx="1313280" cy="1441"/>
          </a:xfrm>
          <a:prstGeom prst="line">
            <a:avLst/>
          </a:prstGeom>
          <a:noFill/>
          <a:ln w="79375" cmpd="tri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74" name="Line 35"/>
          <p:cNvSpPr>
            <a:spLocks noChangeShapeType="1"/>
          </p:cNvSpPr>
          <p:nvPr/>
        </p:nvSpPr>
        <p:spPr bwMode="auto">
          <a:xfrm flipV="1">
            <a:off x="8916480" y="5135579"/>
            <a:ext cx="1440" cy="276509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20550" name="Text Box 38"/>
          <p:cNvSpPr txBox="1">
            <a:spLocks noChangeArrowheads="1"/>
          </p:cNvSpPr>
          <p:nvPr/>
        </p:nvSpPr>
        <p:spPr bwMode="auto">
          <a:xfrm>
            <a:off x="8363521" y="5088055"/>
            <a:ext cx="632160" cy="3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en-US" sz="2500" baseline="-25000" dirty="0" err="1">
                <a:latin typeface="Lucida Grande"/>
                <a:ea typeface="Lucida Grande"/>
                <a:cs typeface="Lucida Grande"/>
                <a:sym typeface="Symbol" charset="0"/>
              </a:rPr>
              <a:t>Λ</a:t>
            </a:r>
            <a:r>
              <a:rPr lang="en-US" sz="2500" baseline="-25000" dirty="0" err="1">
                <a:cs typeface="msmincho" charset="0"/>
                <a:sym typeface="Symbol" charset="0"/>
              </a:rPr>
              <a:t>c</a:t>
            </a:r>
            <a:endParaRPr lang="en-US" dirty="0">
              <a:cs typeface="msmincho" charset="0"/>
            </a:endParaRPr>
          </a:p>
        </p:txBody>
      </p:sp>
      <p:sp>
        <p:nvSpPr>
          <p:cNvPr id="320551" name="Text Box 39"/>
          <p:cNvSpPr txBox="1">
            <a:spLocks noChangeArrowheads="1"/>
          </p:cNvSpPr>
          <p:nvPr/>
        </p:nvSpPr>
        <p:spPr bwMode="auto">
          <a:xfrm>
            <a:off x="4423680" y="5412089"/>
            <a:ext cx="401548" cy="46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2500" i="1">
                <a:latin typeface="Lucida Grande" charset="0"/>
                <a:cs typeface="msmincho" charset="0"/>
              </a:rPr>
              <a:t>p</a:t>
            </a:r>
            <a:endParaRPr lang="en-US" sz="2500">
              <a:latin typeface="Euclid Math One" charset="0"/>
              <a:cs typeface="msmincho" charset="0"/>
            </a:endParaRPr>
          </a:p>
        </p:txBody>
      </p:sp>
      <p:sp>
        <p:nvSpPr>
          <p:cNvPr id="320553" name="Oval 41"/>
          <p:cNvSpPr>
            <a:spLocks noChangeArrowheads="1"/>
          </p:cNvSpPr>
          <p:nvPr/>
        </p:nvSpPr>
        <p:spPr bwMode="auto">
          <a:xfrm>
            <a:off x="6151680" y="5461053"/>
            <a:ext cx="276480" cy="276509"/>
          </a:xfrm>
          <a:prstGeom prst="ellipse">
            <a:avLst/>
          </a:prstGeom>
          <a:solidFill>
            <a:srgbClr val="FF0080"/>
          </a:solidFill>
          <a:ln w="57150" cmpd="thickThin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10278" name="Freeform 46"/>
          <p:cNvSpPr>
            <a:spLocks/>
          </p:cNvSpPr>
          <p:nvPr/>
        </p:nvSpPr>
        <p:spPr bwMode="auto">
          <a:xfrm rot="9080427">
            <a:off x="6428161" y="4631526"/>
            <a:ext cx="378720" cy="483891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800080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79" name="Line 47"/>
          <p:cNvSpPr>
            <a:spLocks noChangeShapeType="1"/>
          </p:cNvSpPr>
          <p:nvPr/>
        </p:nvSpPr>
        <p:spPr bwMode="auto">
          <a:xfrm flipV="1">
            <a:off x="6428160" y="5599308"/>
            <a:ext cx="1589760" cy="0"/>
          </a:xfrm>
          <a:prstGeom prst="line">
            <a:avLst/>
          </a:prstGeom>
          <a:noFill/>
          <a:ln w="79375" cmpd="tri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80" name="Line 51"/>
          <p:cNvSpPr>
            <a:spLocks noChangeShapeType="1"/>
          </p:cNvSpPr>
          <p:nvPr/>
        </p:nvSpPr>
        <p:spPr bwMode="auto">
          <a:xfrm flipV="1">
            <a:off x="7630561" y="5599308"/>
            <a:ext cx="4176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20545" name="Oval 33"/>
          <p:cNvSpPr>
            <a:spLocks noChangeArrowheads="1"/>
          </p:cNvSpPr>
          <p:nvPr/>
        </p:nvSpPr>
        <p:spPr bwMode="auto">
          <a:xfrm>
            <a:off x="7050240" y="4977162"/>
            <a:ext cx="276480" cy="69127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320570" name="Text Box 58"/>
          <p:cNvSpPr txBox="1">
            <a:spLocks noChangeArrowheads="1"/>
          </p:cNvSpPr>
          <p:nvPr/>
        </p:nvSpPr>
        <p:spPr bwMode="auto">
          <a:xfrm>
            <a:off x="7004161" y="3895610"/>
            <a:ext cx="498912" cy="53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29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2900" dirty="0">
              <a:solidFill>
                <a:srgbClr val="FF0000"/>
              </a:solidFill>
              <a:cs typeface="msmincho" charset="0"/>
            </a:endParaRPr>
          </a:p>
        </p:txBody>
      </p:sp>
      <p:sp>
        <p:nvSpPr>
          <p:cNvPr id="320571" name="Text Box 59"/>
          <p:cNvSpPr txBox="1">
            <a:spLocks noChangeArrowheads="1"/>
          </p:cNvSpPr>
          <p:nvPr/>
        </p:nvSpPr>
        <p:spPr bwMode="auto">
          <a:xfrm>
            <a:off x="276480" y="1382545"/>
            <a:ext cx="611442" cy="4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rgbClr val="800080"/>
                </a:solidFill>
                <a:cs typeface="msmincho" charset="0"/>
              </a:rPr>
              <a:t>P</a:t>
            </a:r>
            <a:r>
              <a:rPr lang="en-US" baseline="-25000" dirty="0" err="1" smtClean="0">
                <a:solidFill>
                  <a:srgbClr val="800080"/>
                </a:solidFill>
                <a:latin typeface="Lucida Grande"/>
                <a:ea typeface="Lucida Grande"/>
                <a:cs typeface="Lucida Grande"/>
              </a:rPr>
              <a:t>Λc</a:t>
            </a:r>
            <a:endParaRPr lang="en-US" baseline="-25000" dirty="0">
              <a:cs typeface="msmincho" charset="0"/>
            </a:endParaRPr>
          </a:p>
        </p:txBody>
      </p:sp>
      <p:sp>
        <p:nvSpPr>
          <p:cNvPr id="320573" name="Text Box 61"/>
          <p:cNvSpPr txBox="1">
            <a:spLocks noChangeArrowheads="1"/>
          </p:cNvSpPr>
          <p:nvPr/>
        </p:nvSpPr>
        <p:spPr bwMode="auto">
          <a:xfrm>
            <a:off x="3581400" y="3810000"/>
            <a:ext cx="1045492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800080"/>
                </a:solidFill>
                <a:cs typeface="msmincho" charset="0"/>
              </a:rPr>
              <a:t>p</a:t>
            </a:r>
            <a:r>
              <a:rPr lang="en-US" sz="1800" baseline="-25000" dirty="0" err="1">
                <a:solidFill>
                  <a:srgbClr val="800080"/>
                </a:solidFill>
                <a:cs typeface="msmincho" charset="0"/>
                <a:sym typeface="Symbol" charset="0"/>
              </a:rPr>
              <a:t>T</a:t>
            </a:r>
            <a:r>
              <a:rPr lang="en-US" sz="1800" baseline="-25000" dirty="0">
                <a:solidFill>
                  <a:srgbClr val="800080"/>
                </a:solidFill>
                <a:cs typeface="msmincho" charset="0"/>
                <a:sym typeface="Symbol" charset="0"/>
              </a:rPr>
              <a:t> </a:t>
            </a:r>
            <a:r>
              <a:rPr lang="en-US" sz="1800" dirty="0">
                <a:solidFill>
                  <a:srgbClr val="800080"/>
                </a:solidFill>
                <a:cs typeface="msmincho" charset="0"/>
                <a:sym typeface="Symbol" charset="0"/>
              </a:rPr>
              <a:t>(</a:t>
            </a:r>
            <a:r>
              <a:rPr lang="en-US" sz="1800" dirty="0" err="1">
                <a:solidFill>
                  <a:srgbClr val="800080"/>
                </a:solidFill>
                <a:cs typeface="msmincho" charset="0"/>
                <a:sym typeface="Symbol" charset="0"/>
              </a:rPr>
              <a:t>GeV</a:t>
            </a:r>
            <a:r>
              <a:rPr lang="en-US" sz="1800" dirty="0">
                <a:solidFill>
                  <a:srgbClr val="800080"/>
                </a:solidFill>
                <a:cs typeface="msmincho" charset="0"/>
                <a:sym typeface="Symbol" charset="0"/>
              </a:rPr>
              <a:t>)</a:t>
            </a:r>
            <a:endParaRPr lang="en-US" sz="1800" dirty="0">
              <a:cs typeface="msmincho" charset="0"/>
            </a:endParaRPr>
          </a:p>
        </p:txBody>
      </p:sp>
      <p:sp>
        <p:nvSpPr>
          <p:cNvPr id="320574" name="Line 62"/>
          <p:cNvSpPr>
            <a:spLocks noChangeShapeType="1"/>
          </p:cNvSpPr>
          <p:nvPr/>
        </p:nvSpPr>
        <p:spPr bwMode="auto">
          <a:xfrm>
            <a:off x="1036800" y="2626836"/>
            <a:ext cx="311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10287" name="TextBox 1"/>
          <p:cNvSpPr txBox="1">
            <a:spLocks noChangeArrowheads="1"/>
          </p:cNvSpPr>
          <p:nvPr/>
        </p:nvSpPr>
        <p:spPr bwMode="auto">
          <a:xfrm>
            <a:off x="8238241" y="2684442"/>
            <a:ext cx="472932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/>
            <a:r>
              <a:rPr lang="en-US">
                <a:latin typeface="Lucida Grande" charset="0"/>
                <a:cs typeface="Lucida Grande" charset="0"/>
              </a:rPr>
              <a:t>Λ</a:t>
            </a:r>
            <a:r>
              <a:rPr lang="en-US" baseline="-25000">
                <a:latin typeface="Lucida Grande" charset="0"/>
                <a:cs typeface="Lucida Grande" charset="0"/>
              </a:rPr>
              <a:t>c</a:t>
            </a:r>
            <a:endParaRPr lang="en-US"/>
          </a:p>
        </p:txBody>
      </p:sp>
      <p:sp>
        <p:nvSpPr>
          <p:cNvPr id="320555" name="Oval 43"/>
          <p:cNvSpPr>
            <a:spLocks noChangeArrowheads="1"/>
          </p:cNvSpPr>
          <p:nvPr/>
        </p:nvSpPr>
        <p:spPr bwMode="auto">
          <a:xfrm>
            <a:off x="7879680" y="5461053"/>
            <a:ext cx="276480" cy="276509"/>
          </a:xfrm>
          <a:prstGeom prst="ellipse">
            <a:avLst/>
          </a:prstGeom>
          <a:solidFill>
            <a:srgbClr val="0000FF"/>
          </a:solidFill>
          <a:ln w="57150" cmpd="thickThin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2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pic>
        <p:nvPicPr>
          <p:cNvPr id="50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2" y="0"/>
            <a:ext cx="144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168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Text Box 11"/>
          <p:cNvSpPr txBox="1">
            <a:spLocks noChangeArrowheads="1"/>
          </p:cNvSpPr>
          <p:nvPr/>
        </p:nvSpPr>
        <p:spPr bwMode="auto">
          <a:xfrm>
            <a:off x="7848600" y="3810000"/>
            <a:ext cx="9445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600" dirty="0" err="1">
                <a:solidFill>
                  <a:srgbClr val="800080"/>
                </a:solidFill>
              </a:rPr>
              <a:t>p</a:t>
            </a:r>
            <a:r>
              <a:rPr lang="en-US" sz="1600" baseline="-25000" dirty="0" err="1">
                <a:solidFill>
                  <a:srgbClr val="800080"/>
                </a:solidFill>
                <a:sym typeface="Symbol" charset="0"/>
              </a:rPr>
              <a:t>T</a:t>
            </a:r>
            <a:r>
              <a:rPr lang="en-US" sz="1600" baseline="-25000" dirty="0">
                <a:solidFill>
                  <a:srgbClr val="800080"/>
                </a:solidFill>
                <a:sym typeface="Symbol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sym typeface="Symbol" charset="0"/>
              </a:rPr>
              <a:t>(</a:t>
            </a:r>
            <a:r>
              <a:rPr lang="en-US" sz="1600" dirty="0" err="1">
                <a:solidFill>
                  <a:srgbClr val="800080"/>
                </a:solidFill>
                <a:sym typeface="Symbol" charset="0"/>
              </a:rPr>
              <a:t>GeV</a:t>
            </a:r>
            <a:r>
              <a:rPr lang="en-US" sz="1600" dirty="0">
                <a:solidFill>
                  <a:srgbClr val="800080"/>
                </a:solidFill>
                <a:sym typeface="Symbol" charset="0"/>
              </a:rPr>
              <a:t>)</a:t>
            </a:r>
            <a:endParaRPr lang="en-US" dirty="0"/>
          </a:p>
        </p:txBody>
      </p:sp>
      <p:sp>
        <p:nvSpPr>
          <p:cNvPr id="63494" name="Text Box 11"/>
          <p:cNvSpPr txBox="1">
            <a:spLocks noChangeArrowheads="1"/>
          </p:cNvSpPr>
          <p:nvPr/>
        </p:nvSpPr>
        <p:spPr bwMode="auto">
          <a:xfrm>
            <a:off x="304800" y="4267200"/>
            <a:ext cx="3843229" cy="3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800080"/>
                </a:solidFill>
              </a:rPr>
              <a:t>P</a:t>
            </a:r>
            <a:r>
              <a:rPr lang="en-US" sz="1600" dirty="0" smtClean="0">
                <a:solidFill>
                  <a:srgbClr val="800080"/>
                </a:solidFill>
              </a:rPr>
              <a:t>(</a:t>
            </a:r>
            <a:r>
              <a:rPr lang="en-US" sz="1600" dirty="0" smtClean="0">
                <a:solidFill>
                  <a:srgbClr val="800080"/>
                </a:solidFill>
                <a:sym typeface="Symbol" charset="0"/>
              </a:rPr>
              <a:t>𝞚</a:t>
            </a:r>
            <a:r>
              <a:rPr lang="en-US" sz="1600" baseline="-25000" dirty="0" smtClean="0">
                <a:solidFill>
                  <a:srgbClr val="800080"/>
                </a:solidFill>
                <a:sym typeface="Symbol" charset="0"/>
              </a:rPr>
              <a:t>c</a:t>
            </a:r>
            <a:r>
              <a:rPr lang="en-US" sz="1600" dirty="0">
                <a:solidFill>
                  <a:srgbClr val="800080"/>
                </a:solidFill>
                <a:sym typeface="Symbol" charset="0"/>
              </a:rPr>
              <a:t>)</a:t>
            </a:r>
            <a:r>
              <a:rPr lang="en-US" sz="1600" dirty="0">
                <a:solidFill>
                  <a:srgbClr val="800080"/>
                </a:solidFill>
              </a:rPr>
              <a:t>  vs. </a:t>
            </a:r>
            <a:r>
              <a:rPr lang="en-US" sz="1600" dirty="0" err="1">
                <a:solidFill>
                  <a:srgbClr val="800080"/>
                </a:solidFill>
              </a:rPr>
              <a:t>p</a:t>
            </a:r>
            <a:r>
              <a:rPr lang="en-US" sz="1600" baseline="-25000" dirty="0" err="1">
                <a:solidFill>
                  <a:srgbClr val="800080"/>
                </a:solidFill>
                <a:sym typeface="Symbol" charset="0"/>
              </a:rPr>
              <a:t>T</a:t>
            </a:r>
            <a:r>
              <a:rPr lang="en-US" sz="1600" baseline="-25000" dirty="0">
                <a:solidFill>
                  <a:srgbClr val="800080"/>
                </a:solidFill>
                <a:sym typeface="Symbol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sym typeface="Symbol" charset="0"/>
              </a:rPr>
              <a:t>(</a:t>
            </a:r>
            <a:r>
              <a:rPr lang="en-US" sz="1600" dirty="0" err="1">
                <a:solidFill>
                  <a:srgbClr val="800080"/>
                </a:solidFill>
                <a:sym typeface="Symbol" charset="0"/>
              </a:rPr>
              <a:t>GeV</a:t>
            </a:r>
            <a:r>
              <a:rPr lang="en-US" sz="1600" dirty="0">
                <a:solidFill>
                  <a:srgbClr val="800080"/>
                </a:solidFill>
                <a:sym typeface="Symbol" charset="0"/>
              </a:rPr>
              <a:t>) for several </a:t>
            </a:r>
            <a:r>
              <a:rPr lang="en-US" sz="1600" dirty="0" err="1">
                <a:solidFill>
                  <a:srgbClr val="800080"/>
                </a:solidFill>
                <a:sym typeface="Symbol" charset="0"/>
              </a:rPr>
              <a:t>x</a:t>
            </a:r>
            <a:r>
              <a:rPr lang="en-US" sz="1600" baseline="-25000" dirty="0" err="1">
                <a:solidFill>
                  <a:srgbClr val="800080"/>
                </a:solidFill>
                <a:sym typeface="Symbol" charset="0"/>
              </a:rPr>
              <a:t>F</a:t>
            </a:r>
            <a:r>
              <a:rPr lang="en-US" sz="1600" dirty="0">
                <a:solidFill>
                  <a:srgbClr val="800080"/>
                </a:solidFill>
                <a:sym typeface="Symbol" charset="0"/>
              </a:rPr>
              <a:t> values)</a:t>
            </a:r>
            <a:endParaRPr lang="en-US" dirty="0"/>
          </a:p>
        </p:txBody>
      </p:sp>
      <p:sp>
        <p:nvSpPr>
          <p:cNvPr id="63495" name="Text Box 1031"/>
          <p:cNvSpPr txBox="1">
            <a:spLocks/>
          </p:cNvSpPr>
          <p:nvPr/>
        </p:nvSpPr>
        <p:spPr bwMode="auto">
          <a:xfrm>
            <a:off x="136525" y="515302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63496" name="Text Box 1032"/>
          <p:cNvSpPr txBox="1">
            <a:spLocks/>
          </p:cNvSpPr>
          <p:nvPr/>
        </p:nvSpPr>
        <p:spPr bwMode="auto">
          <a:xfrm>
            <a:off x="174625" y="5173663"/>
            <a:ext cx="378777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800080"/>
                </a:solidFill>
              </a:rPr>
              <a:t>P</a:t>
            </a:r>
            <a:r>
              <a:rPr lang="en-US" sz="1600" dirty="0" smtClean="0">
                <a:solidFill>
                  <a:srgbClr val="800080"/>
                </a:solidFill>
              </a:rPr>
              <a:t>(</a:t>
            </a:r>
            <a:r>
              <a:rPr lang="en-US" sz="1600" dirty="0" smtClean="0">
                <a:solidFill>
                  <a:srgbClr val="800080"/>
                </a:solidFill>
                <a:sym typeface="Symbol" charset="0"/>
              </a:rPr>
              <a:t>𝞚</a:t>
            </a:r>
            <a:r>
              <a:rPr lang="en-US" sz="1600" baseline="-25000" dirty="0" smtClean="0">
                <a:solidFill>
                  <a:srgbClr val="800080"/>
                </a:solidFill>
                <a:sym typeface="Symbol" charset="0"/>
              </a:rPr>
              <a:t>c</a:t>
            </a:r>
            <a:r>
              <a:rPr lang="en-US" sz="1600" dirty="0">
                <a:solidFill>
                  <a:srgbClr val="800080"/>
                </a:solidFill>
                <a:sym typeface="Symbol" charset="0"/>
              </a:rPr>
              <a:t>)</a:t>
            </a:r>
            <a:r>
              <a:rPr lang="en-US" sz="1600" dirty="0">
                <a:solidFill>
                  <a:srgbClr val="800080"/>
                </a:solidFill>
              </a:rPr>
              <a:t>  does not fall off with </a:t>
            </a:r>
            <a:r>
              <a:rPr lang="en-US" sz="1600" dirty="0" err="1">
                <a:solidFill>
                  <a:srgbClr val="800080"/>
                </a:solidFill>
              </a:rPr>
              <a:t>p</a:t>
            </a:r>
            <a:r>
              <a:rPr lang="en-US" sz="1600" baseline="-25000" dirty="0" err="1">
                <a:solidFill>
                  <a:srgbClr val="800080"/>
                </a:solidFill>
                <a:sym typeface="Symbol" charset="0"/>
              </a:rPr>
              <a:t>T</a:t>
            </a:r>
            <a:endParaRPr lang="en-US" sz="1600" baseline="-25000" dirty="0">
              <a:solidFill>
                <a:srgbClr val="800080"/>
              </a:solidFill>
              <a:sym typeface="Symbol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800080"/>
                </a:solidFill>
                <a:sym typeface="Symbol" charset="0"/>
              </a:rPr>
              <a:t>Important Trend </a:t>
            </a:r>
            <a:r>
              <a:rPr lang="en-US" sz="1600" dirty="0">
                <a:solidFill>
                  <a:srgbClr val="800080"/>
                </a:solidFill>
                <a:sym typeface="Symbol" charset="0"/>
              </a:rPr>
              <a:t>to be tested</a:t>
            </a:r>
            <a:r>
              <a:rPr lang="en-US" sz="1600" dirty="0" smtClean="0">
                <a:solidFill>
                  <a:srgbClr val="800080"/>
                </a:solidFill>
                <a:sym typeface="Symbol" charset="0"/>
              </a:rPr>
              <a:t>?  </a:t>
            </a:r>
            <a:endParaRPr lang="en-US" sz="1600" baseline="-25000" dirty="0">
              <a:solidFill>
                <a:srgbClr val="800080"/>
              </a:solidFill>
              <a:sym typeface="Symbol" charset="0"/>
            </a:endParaRPr>
          </a:p>
        </p:txBody>
      </p:sp>
      <p:pic>
        <p:nvPicPr>
          <p:cNvPr id="10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2590800" y="304800"/>
            <a:ext cx="439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Charmed Hyperon Polarization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lambda_c_x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5037647" cy="3403600"/>
          </a:xfrm>
          <a:prstGeom prst="rect">
            <a:avLst/>
          </a:prstGeom>
        </p:spPr>
      </p:pic>
      <p:pic>
        <p:nvPicPr>
          <p:cNvPr id="4" name="Picture 3" descr="lambda_c_polz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19200"/>
            <a:ext cx="3124200" cy="2504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4419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200" dirty="0"/>
              <a:t>E.M. </a:t>
            </a:r>
            <a:r>
              <a:rPr lang="da-DK" sz="1200" dirty="0" err="1"/>
              <a:t>Aitala</a:t>
            </a:r>
            <a:r>
              <a:rPr lang="da-DK" sz="1200" dirty="0"/>
              <a:t>, et al. (E791 Collaboration) “</a:t>
            </a:r>
            <a:r>
              <a:rPr lang="da-DK" sz="1200" dirty="0" err="1"/>
              <a:t>Multidimensional</a:t>
            </a:r>
            <a:r>
              <a:rPr lang="da-DK" sz="1200" dirty="0"/>
              <a:t> </a:t>
            </a:r>
            <a:r>
              <a:rPr lang="da-DK" sz="1200" dirty="0" err="1"/>
              <a:t>Resonance</a:t>
            </a:r>
            <a:r>
              <a:rPr lang="da-DK" sz="1200" dirty="0"/>
              <a:t> </a:t>
            </a:r>
            <a:r>
              <a:rPr lang="en-US" sz="1200" dirty="0" smtClean="0"/>
              <a:t>Analysis </a:t>
            </a:r>
            <a:r>
              <a:rPr lang="en-US" sz="1200" dirty="0"/>
              <a:t>of </a:t>
            </a:r>
            <a:r>
              <a:rPr lang="en-US" sz="1200" dirty="0" err="1" smtClean="0"/>
              <a:t>Λ</a:t>
            </a:r>
            <a:r>
              <a:rPr lang="en-US" sz="1200" baseline="-25000" dirty="0" err="1" smtClean="0"/>
              <a:t>c</a:t>
            </a:r>
            <a:r>
              <a:rPr lang="en-US" sz="1200" dirty="0" smtClean="0"/>
              <a:t>+ → </a:t>
            </a:r>
            <a:r>
              <a:rPr lang="en-US" sz="1200" dirty="0" err="1" smtClean="0"/>
              <a:t>pK</a:t>
            </a:r>
            <a:r>
              <a:rPr lang="en-US" sz="1200" dirty="0" smtClean="0"/>
              <a:t>− </a:t>
            </a:r>
            <a:r>
              <a:rPr lang="el-GR" sz="1200" dirty="0" smtClean="0"/>
              <a:t>π</a:t>
            </a:r>
            <a:r>
              <a:rPr lang="el-GR" sz="1200" dirty="0"/>
              <a:t>+” </a:t>
            </a:r>
            <a:r>
              <a:rPr lang="el-GR" sz="1200" dirty="0" smtClean="0"/>
              <a:t>, </a:t>
            </a:r>
            <a:r>
              <a:rPr lang="el-GR" sz="1200" dirty="0"/>
              <a:t>Fermilab 1999. 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Theory Curves: GG, </a:t>
            </a:r>
            <a:r>
              <a:rPr lang="en-US" sz="1200" dirty="0" err="1"/>
              <a:t>h</a:t>
            </a:r>
            <a:r>
              <a:rPr lang="en-US" sz="1200" dirty="0" err="1" smtClean="0"/>
              <a:t>ep-ph</a:t>
            </a:r>
            <a:r>
              <a:rPr lang="en-US" sz="1200" dirty="0" smtClean="0"/>
              <a:t>/9907573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1447800"/>
            <a:ext cx="1899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Polarization 𝞚</a:t>
            </a:r>
            <a:r>
              <a:rPr lang="en-US" sz="2000" baseline="-25000" dirty="0" smtClean="0">
                <a:solidFill>
                  <a:srgbClr val="660066"/>
                </a:solidFill>
              </a:rPr>
              <a:t>C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69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ig11gg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12286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Text Box 3"/>
          <p:cNvSpPr txBox="1">
            <a:spLocks/>
          </p:cNvSpPr>
          <p:nvPr/>
        </p:nvSpPr>
        <p:spPr bwMode="auto">
          <a:xfrm>
            <a:off x="1066800" y="304800"/>
            <a:ext cx="2682044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quark</a:t>
            </a:r>
            <a:r>
              <a:rPr lang="en-US" dirty="0"/>
              <a:t> vs. flavor</a:t>
            </a:r>
          </a:p>
          <a:p>
            <a:r>
              <a:rPr lang="en-US" dirty="0">
                <a:solidFill>
                  <a:srgbClr val="282CBA"/>
                </a:solidFill>
              </a:rPr>
              <a:t>from gluon fusion</a:t>
            </a:r>
          </a:p>
          <a:p>
            <a:r>
              <a:rPr lang="en-US" dirty="0">
                <a:solidFill>
                  <a:srgbClr val="D6171A"/>
                </a:solidFill>
              </a:rPr>
              <a:t>grows with flavor</a:t>
            </a:r>
            <a:endParaRPr lang="en-US" dirty="0">
              <a:solidFill>
                <a:srgbClr val="282CBA"/>
              </a:solidFill>
            </a:endParaRPr>
          </a:p>
          <a:p>
            <a:endParaRPr lang="en-US" dirty="0">
              <a:solidFill>
                <a:srgbClr val="282CBA"/>
              </a:solidFill>
            </a:endParaRPr>
          </a:p>
          <a:p>
            <a:r>
              <a:rPr lang="en-US" dirty="0">
                <a:solidFill>
                  <a:srgbClr val="282CBA"/>
                </a:solidFill>
              </a:rPr>
              <a:t>Does this give</a:t>
            </a:r>
          </a:p>
          <a:p>
            <a:r>
              <a:rPr lang="en-US" dirty="0">
                <a:solidFill>
                  <a:srgbClr val="282CBA"/>
                </a:solidFill>
              </a:rPr>
              <a:t>larger </a:t>
            </a:r>
            <a:r>
              <a:rPr lang="en-US" dirty="0" err="1">
                <a:solidFill>
                  <a:srgbClr val="282CBA"/>
                </a:solidFill>
              </a:rPr>
              <a:t>P</a:t>
            </a:r>
            <a:r>
              <a:rPr lang="en-US" baseline="-25000" dirty="0" err="1">
                <a:solidFill>
                  <a:srgbClr val="282CBA"/>
                </a:solidFill>
              </a:rPr>
              <a:t>hadron</a:t>
            </a:r>
            <a:r>
              <a:rPr lang="en-US" dirty="0">
                <a:solidFill>
                  <a:srgbClr val="282CBA"/>
                </a:solidFill>
              </a:rPr>
              <a:t> for</a:t>
            </a:r>
          </a:p>
          <a:p>
            <a:r>
              <a:rPr lang="en-US" dirty="0">
                <a:solidFill>
                  <a:srgbClr val="282CBA"/>
                </a:solidFill>
              </a:rPr>
              <a:t>heavier flavor?  </a:t>
            </a:r>
          </a:p>
          <a:p>
            <a:endParaRPr lang="en-US" dirty="0">
              <a:solidFill>
                <a:srgbClr val="282CBA"/>
              </a:solidFill>
            </a:endParaRPr>
          </a:p>
          <a:p>
            <a:r>
              <a:rPr lang="en-US" dirty="0">
                <a:solidFill>
                  <a:srgbClr val="282CBA"/>
                </a:solidFill>
              </a:rPr>
              <a:t>What sets scales</a:t>
            </a:r>
            <a:r>
              <a:rPr lang="en-US" dirty="0" smtClean="0">
                <a:solidFill>
                  <a:srgbClr val="282CBA"/>
                </a:solidFill>
              </a:rPr>
              <a:t>?</a:t>
            </a:r>
          </a:p>
          <a:p>
            <a:r>
              <a:rPr lang="en-US" dirty="0">
                <a:solidFill>
                  <a:srgbClr val="282CBA"/>
                </a:solidFill>
              </a:rPr>
              <a:t>q</a:t>
            </a:r>
            <a:r>
              <a:rPr lang="en-US" dirty="0" smtClean="0">
                <a:solidFill>
                  <a:srgbClr val="282CBA"/>
                </a:solidFill>
              </a:rPr>
              <a:t>uark “mass” or </a:t>
            </a:r>
          </a:p>
          <a:p>
            <a:r>
              <a:rPr lang="en-US" dirty="0">
                <a:solidFill>
                  <a:srgbClr val="282CBA"/>
                </a:solidFill>
              </a:rPr>
              <a:t>h</a:t>
            </a:r>
            <a:r>
              <a:rPr lang="en-US" dirty="0" smtClean="0">
                <a:solidFill>
                  <a:srgbClr val="282CBA"/>
                </a:solidFill>
              </a:rPr>
              <a:t>yperon mass</a:t>
            </a:r>
            <a:endParaRPr lang="en-US" dirty="0">
              <a:solidFill>
                <a:srgbClr val="282CBA"/>
              </a:solidFill>
            </a:endParaRP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4114800" y="4876800"/>
            <a:ext cx="2362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defTabSz="4572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err="1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</a:rPr>
              <a:t>g+</a:t>
            </a:r>
            <a:r>
              <a:rPr lang="en-US" sz="1800" dirty="0" err="1" smtClean="0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1800" dirty="0" err="1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→</a:t>
            </a:r>
            <a:r>
              <a:rPr lang="en-US" sz="1800" dirty="0" err="1" smtClean="0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sz="1800" dirty="0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+ X 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 err="1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Polzn</a:t>
            </a:r>
            <a:r>
              <a:rPr lang="en-US" sz="1800" dirty="0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(Q)~ </a:t>
            </a:r>
            <a:r>
              <a:rPr lang="en-US" sz="1800" dirty="0" err="1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m</a:t>
            </a:r>
            <a:r>
              <a:rPr lang="en-US" sz="1800" baseline="-25000" dirty="0" err="1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sz="1800" dirty="0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/√s</a:t>
            </a:r>
            <a:endParaRPr lang="en-US" sz="1400" dirty="0">
              <a:solidFill>
                <a:srgbClr val="0000CC"/>
              </a:solidFill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pic>
        <p:nvPicPr>
          <p:cNvPr id="6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6654563" y="2586335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4563" y="3048000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4563" y="3805535"/>
            <a:ext cx="3558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4563" y="1900535"/>
            <a:ext cx="3558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0165" y="1676400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quark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4953000"/>
            <a:ext cx="27579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cs typeface="Symbol" charset="2"/>
                <a:sym typeface="Wingdings"/>
              </a:rPr>
              <a:t>(</a:t>
            </a:r>
            <a:r>
              <a:rPr lang="en-US" sz="1400" dirty="0" err="1">
                <a:solidFill>
                  <a:srgbClr val="0000FF"/>
                </a:solidFill>
                <a:cs typeface="Symbol" charset="2"/>
                <a:sym typeface="Wingdings"/>
              </a:rPr>
              <a:t>Dharmaratna</a:t>
            </a:r>
            <a:r>
              <a:rPr lang="en-US" sz="1400" dirty="0">
                <a:solidFill>
                  <a:srgbClr val="0000FF"/>
                </a:solidFill>
                <a:cs typeface="Symbol" charset="2"/>
                <a:sym typeface="Wingdings"/>
              </a:rPr>
              <a:t> &amp; GG 1990,1996)</a:t>
            </a:r>
          </a:p>
          <a:p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05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ig11gg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12286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Text Box 3"/>
          <p:cNvSpPr txBox="1">
            <a:spLocks/>
          </p:cNvSpPr>
          <p:nvPr/>
        </p:nvSpPr>
        <p:spPr bwMode="auto">
          <a:xfrm>
            <a:off x="990600" y="304800"/>
            <a:ext cx="331478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quark</a:t>
            </a:r>
            <a:r>
              <a:rPr lang="en-US" dirty="0"/>
              <a:t> vs. flavor</a:t>
            </a:r>
          </a:p>
          <a:p>
            <a:r>
              <a:rPr lang="en-US" dirty="0">
                <a:solidFill>
                  <a:srgbClr val="282CBA"/>
                </a:solidFill>
              </a:rPr>
              <a:t>from gluon fusion</a:t>
            </a:r>
          </a:p>
          <a:p>
            <a:r>
              <a:rPr lang="en-US" dirty="0">
                <a:solidFill>
                  <a:srgbClr val="D6171A"/>
                </a:solidFill>
              </a:rPr>
              <a:t>grows with flavor</a:t>
            </a:r>
            <a:endParaRPr lang="en-US" dirty="0">
              <a:solidFill>
                <a:srgbClr val="282CBA"/>
              </a:solidFill>
            </a:endParaRPr>
          </a:p>
          <a:p>
            <a:endParaRPr lang="en-US" dirty="0">
              <a:solidFill>
                <a:srgbClr val="282CBA"/>
              </a:solidFill>
            </a:endParaRPr>
          </a:p>
          <a:p>
            <a:r>
              <a:rPr lang="en-US" dirty="0">
                <a:solidFill>
                  <a:srgbClr val="282CBA"/>
                </a:solidFill>
              </a:rPr>
              <a:t>Does this give</a:t>
            </a:r>
          </a:p>
          <a:p>
            <a:r>
              <a:rPr lang="en-US" dirty="0">
                <a:solidFill>
                  <a:srgbClr val="282CBA"/>
                </a:solidFill>
              </a:rPr>
              <a:t>larger </a:t>
            </a:r>
            <a:r>
              <a:rPr lang="en-US" dirty="0" err="1">
                <a:solidFill>
                  <a:srgbClr val="282CBA"/>
                </a:solidFill>
              </a:rPr>
              <a:t>P</a:t>
            </a:r>
            <a:r>
              <a:rPr lang="en-US" baseline="-25000" dirty="0" err="1">
                <a:solidFill>
                  <a:srgbClr val="282CBA"/>
                </a:solidFill>
              </a:rPr>
              <a:t>hadron</a:t>
            </a:r>
            <a:r>
              <a:rPr lang="en-US" dirty="0">
                <a:solidFill>
                  <a:srgbClr val="282CBA"/>
                </a:solidFill>
              </a:rPr>
              <a:t> for</a:t>
            </a:r>
          </a:p>
          <a:p>
            <a:r>
              <a:rPr lang="en-US" dirty="0">
                <a:solidFill>
                  <a:srgbClr val="282CBA"/>
                </a:solidFill>
              </a:rPr>
              <a:t>heavier flavor? </a:t>
            </a:r>
            <a:endParaRPr lang="en-US" dirty="0" smtClean="0">
              <a:solidFill>
                <a:srgbClr val="282CBA"/>
              </a:solidFill>
            </a:endParaRPr>
          </a:p>
          <a:p>
            <a:endParaRPr lang="en-US" dirty="0">
              <a:solidFill>
                <a:srgbClr val="282CBA"/>
              </a:solidFill>
            </a:endParaRPr>
          </a:p>
          <a:p>
            <a:r>
              <a:rPr lang="en-US" dirty="0" smtClean="0">
                <a:solidFill>
                  <a:srgbClr val="282CBA"/>
                </a:solidFill>
              </a:rPr>
              <a:t>No </a:t>
            </a:r>
            <a:r>
              <a:rPr lang="en-US" dirty="0" err="1" smtClean="0">
                <a:solidFill>
                  <a:srgbClr val="282CBA"/>
                </a:solidFill>
              </a:rPr>
              <a:t>Λ</a:t>
            </a:r>
            <a:r>
              <a:rPr lang="en-US" baseline="-25000" dirty="0" err="1" smtClean="0">
                <a:solidFill>
                  <a:srgbClr val="282CBA"/>
                </a:solidFill>
              </a:rPr>
              <a:t>b</a:t>
            </a:r>
            <a:r>
              <a:rPr lang="en-US" dirty="0" smtClean="0">
                <a:solidFill>
                  <a:srgbClr val="282CBA"/>
                </a:solidFill>
              </a:rPr>
              <a:t> </a:t>
            </a:r>
            <a:r>
              <a:rPr lang="en-US" dirty="0" err="1" smtClean="0">
                <a:solidFill>
                  <a:srgbClr val="282CBA"/>
                </a:solidFill>
              </a:rPr>
              <a:t>Polzn</a:t>
            </a:r>
            <a:r>
              <a:rPr lang="en-US" dirty="0" smtClean="0">
                <a:solidFill>
                  <a:srgbClr val="282CBA"/>
                </a:solidFill>
              </a:rPr>
              <a:t> @</a:t>
            </a:r>
          </a:p>
          <a:p>
            <a:r>
              <a:rPr lang="en-US" dirty="0" smtClean="0">
                <a:solidFill>
                  <a:srgbClr val="282CBA"/>
                </a:solidFill>
              </a:rPr>
              <a:t>LHC</a:t>
            </a:r>
          </a:p>
          <a:p>
            <a:r>
              <a:rPr lang="en-US" dirty="0" err="1" smtClean="0">
                <a:solidFill>
                  <a:srgbClr val="282CBA"/>
                </a:solidFill>
              </a:rPr>
              <a:t>LHCb</a:t>
            </a:r>
            <a:r>
              <a:rPr lang="en-US" dirty="0" smtClean="0">
                <a:solidFill>
                  <a:srgbClr val="282CBA"/>
                </a:solidFill>
              </a:rPr>
              <a:t>:</a:t>
            </a:r>
          </a:p>
          <a:p>
            <a:r>
              <a:rPr lang="en-US" dirty="0" smtClean="0">
                <a:solidFill>
                  <a:srgbClr val="282CBA"/>
                </a:solidFill>
              </a:rPr>
              <a:t>P(</a:t>
            </a:r>
            <a:r>
              <a:rPr lang="en-US" dirty="0" err="1" smtClean="0">
                <a:solidFill>
                  <a:srgbClr val="282CBA"/>
                </a:solidFill>
              </a:rPr>
              <a:t>Λ</a:t>
            </a:r>
            <a:r>
              <a:rPr lang="en-US" baseline="-25000" dirty="0" err="1" smtClean="0">
                <a:solidFill>
                  <a:srgbClr val="282CBA"/>
                </a:solidFill>
              </a:rPr>
              <a:t>b</a:t>
            </a:r>
            <a:r>
              <a:rPr lang="en-US" dirty="0" smtClean="0">
                <a:solidFill>
                  <a:srgbClr val="282CBA"/>
                </a:solidFill>
              </a:rPr>
              <a:t>)=0.06±0.07±0.02</a:t>
            </a:r>
          </a:p>
          <a:p>
            <a:r>
              <a:rPr lang="en-US" dirty="0" smtClean="0">
                <a:solidFill>
                  <a:srgbClr val="282CBA"/>
                </a:solidFill>
              </a:rPr>
              <a:t>all small </a:t>
            </a:r>
            <a:r>
              <a:rPr lang="en-US" dirty="0" err="1" smtClean="0">
                <a:solidFill>
                  <a:srgbClr val="282CBA"/>
                </a:solidFill>
              </a:rPr>
              <a:t>x</a:t>
            </a:r>
            <a:r>
              <a:rPr lang="en-US" baseline="-25000" dirty="0" err="1" smtClean="0">
                <a:solidFill>
                  <a:srgbClr val="282CBA"/>
                </a:solidFill>
              </a:rPr>
              <a:t>F</a:t>
            </a:r>
            <a:r>
              <a:rPr lang="en-US" dirty="0" smtClean="0">
                <a:solidFill>
                  <a:srgbClr val="282CBA"/>
                </a:solidFill>
              </a:rPr>
              <a:t>  </a:t>
            </a:r>
            <a:endParaRPr lang="en-US" dirty="0">
              <a:solidFill>
                <a:srgbClr val="282CBA"/>
              </a:solidFill>
            </a:endParaRP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4114800" y="4876800"/>
            <a:ext cx="2362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defTabSz="4572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err="1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</a:rPr>
              <a:t>g+</a:t>
            </a:r>
            <a:r>
              <a:rPr lang="en-US" sz="1800" dirty="0" err="1" smtClean="0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1800" dirty="0" err="1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→</a:t>
            </a:r>
            <a:r>
              <a:rPr lang="en-US" sz="1800" dirty="0" err="1" smtClean="0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sz="1800" dirty="0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+ X 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 err="1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Polzn</a:t>
            </a:r>
            <a:r>
              <a:rPr lang="en-US" sz="1800" dirty="0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(Q)~ </a:t>
            </a:r>
            <a:r>
              <a:rPr lang="en-US" sz="1800" dirty="0" err="1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m</a:t>
            </a:r>
            <a:r>
              <a:rPr lang="en-US" sz="1800" baseline="-25000" dirty="0" err="1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sz="1800" dirty="0">
                <a:solidFill>
                  <a:srgbClr val="0000CC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/√s</a:t>
            </a:r>
            <a:endParaRPr lang="en-US" sz="1400" dirty="0">
              <a:solidFill>
                <a:srgbClr val="0000CC"/>
              </a:solidFill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pic>
        <p:nvPicPr>
          <p:cNvPr id="6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6654563" y="2586335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4563" y="3048000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4563" y="3805535"/>
            <a:ext cx="3558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4563" y="1900535"/>
            <a:ext cx="3558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0165" y="1676400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quark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4953000"/>
            <a:ext cx="27579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cs typeface="Symbol" charset="2"/>
                <a:sym typeface="Wingdings"/>
              </a:rPr>
              <a:t>(</a:t>
            </a:r>
            <a:r>
              <a:rPr lang="en-US" sz="1400" dirty="0" err="1">
                <a:solidFill>
                  <a:srgbClr val="0000FF"/>
                </a:solidFill>
                <a:cs typeface="Symbol" charset="2"/>
                <a:sym typeface="Wingdings"/>
              </a:rPr>
              <a:t>Dharmaratna</a:t>
            </a:r>
            <a:r>
              <a:rPr lang="en-US" sz="1400" dirty="0">
                <a:solidFill>
                  <a:srgbClr val="0000FF"/>
                </a:solidFill>
                <a:cs typeface="Symbol" charset="2"/>
                <a:sym typeface="Wingdings"/>
              </a:rPr>
              <a:t> &amp; GG 1990,1996)</a:t>
            </a:r>
          </a:p>
          <a:p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1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lhc_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6375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Text Box 3"/>
          <p:cNvSpPr txBox="1">
            <a:spLocks/>
          </p:cNvSpPr>
          <p:nvPr/>
        </p:nvSpPr>
        <p:spPr bwMode="auto">
          <a:xfrm>
            <a:off x="1066800" y="152400"/>
            <a:ext cx="7367672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82A67"/>
                </a:solidFill>
              </a:rPr>
              <a:t>Direct measure of hard process - top </a:t>
            </a:r>
            <a:r>
              <a:rPr lang="en-US" b="1" dirty="0" smtClean="0">
                <a:solidFill>
                  <a:srgbClr val="B82A67"/>
                </a:solidFill>
              </a:rPr>
              <a:t>polarization</a:t>
            </a:r>
          </a:p>
          <a:p>
            <a:r>
              <a:rPr lang="en-US" b="1" dirty="0">
                <a:solidFill>
                  <a:srgbClr val="B82A67"/>
                </a:solidFill>
              </a:rPr>
              <a:t> </a:t>
            </a:r>
            <a:r>
              <a:rPr lang="en-US" b="1" dirty="0" smtClean="0">
                <a:solidFill>
                  <a:srgbClr val="B82A67"/>
                </a:solidFill>
              </a:rPr>
              <a:t> preliminary predictions of D&amp;G PQCD </a:t>
            </a:r>
          </a:p>
          <a:p>
            <a:r>
              <a:rPr lang="en-US" b="1" dirty="0">
                <a:solidFill>
                  <a:srgbClr val="B82A67"/>
                </a:solidFill>
              </a:rPr>
              <a:t>	</a:t>
            </a:r>
            <a:r>
              <a:rPr lang="en-US" b="1" dirty="0" smtClean="0">
                <a:solidFill>
                  <a:srgbClr val="B82A67"/>
                </a:solidFill>
              </a:rPr>
              <a:t>			(</a:t>
            </a:r>
            <a:r>
              <a:rPr lang="en-US" sz="1800" b="1" dirty="0" smtClean="0">
                <a:solidFill>
                  <a:srgbClr val="B82A67"/>
                </a:solidFill>
              </a:rPr>
              <a:t>GG &amp; </a:t>
            </a:r>
            <a:r>
              <a:rPr lang="en-US" sz="1800" b="1" dirty="0" err="1" smtClean="0">
                <a:solidFill>
                  <a:srgbClr val="B82A67"/>
                </a:solidFill>
              </a:rPr>
              <a:t>S.Liuti</a:t>
            </a:r>
            <a:r>
              <a:rPr lang="en-US" sz="1800" b="1" dirty="0" smtClean="0">
                <a:solidFill>
                  <a:srgbClr val="B82A67"/>
                </a:solidFill>
              </a:rPr>
              <a:t>, arXiv:1201:0193)</a:t>
            </a:r>
            <a:endParaRPr lang="en-US" sz="2000" b="1" dirty="0">
              <a:solidFill>
                <a:srgbClr val="B82A67"/>
              </a:solidFill>
            </a:endParaRPr>
          </a:p>
        </p:txBody>
      </p:sp>
      <p:sp>
        <p:nvSpPr>
          <p:cNvPr id="65540" name="Text Box 4"/>
          <p:cNvSpPr txBox="1">
            <a:spLocks/>
          </p:cNvSpPr>
          <p:nvPr/>
        </p:nvSpPr>
        <p:spPr bwMode="auto">
          <a:xfrm rot="-3026166">
            <a:off x="4558022" y="3720812"/>
            <a:ext cx="269336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D6171A"/>
                </a:solidFill>
              </a:rPr>
              <a:t>Preliminary!!</a:t>
            </a:r>
            <a:endParaRPr lang="en-US" sz="2800" dirty="0">
              <a:solidFill>
                <a:srgbClr val="D6171A"/>
              </a:solidFill>
            </a:endParaRPr>
          </a:p>
        </p:txBody>
      </p:sp>
      <p:sp>
        <p:nvSpPr>
          <p:cNvPr id="65541" name="Text Box 5"/>
          <p:cNvSpPr txBox="1">
            <a:spLocks/>
          </p:cNvSpPr>
          <p:nvPr/>
        </p:nvSpPr>
        <p:spPr bwMode="auto">
          <a:xfrm>
            <a:off x="381000" y="5334000"/>
            <a:ext cx="5140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Analyze t--&gt; W</a:t>
            </a:r>
            <a:r>
              <a:rPr lang="en-US" sz="2400" baseline="30000" dirty="0"/>
              <a:t>+ </a:t>
            </a:r>
            <a:r>
              <a:rPr lang="en-US" sz="2400" dirty="0" smtClean="0"/>
              <a:t>b </a:t>
            </a:r>
          </a:p>
          <a:p>
            <a:r>
              <a:rPr lang="en-US" dirty="0" smtClean="0"/>
              <a:t>ATLAS: 𝛼</a:t>
            </a:r>
            <a:r>
              <a:rPr lang="en-US" baseline="-25000" dirty="0" smtClean="0"/>
              <a:t>ℓ</a:t>
            </a:r>
            <a:r>
              <a:rPr lang="en-US" i="1" dirty="0" smtClean="0"/>
              <a:t>P</a:t>
            </a:r>
            <a:r>
              <a:rPr lang="en-US" baseline="-25000" dirty="0" smtClean="0"/>
              <a:t>CPC</a:t>
            </a:r>
            <a:r>
              <a:rPr lang="en-US" dirty="0" smtClean="0"/>
              <a:t>=-0.035±0.014±0.037</a:t>
            </a:r>
            <a:endParaRPr lang="en-US" sz="2400" dirty="0"/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Line 57"/>
          <p:cNvSpPr>
            <a:spLocks noChangeShapeType="1"/>
          </p:cNvSpPr>
          <p:nvPr/>
        </p:nvSpPr>
        <p:spPr bwMode="auto">
          <a:xfrm flipV="1">
            <a:off x="6289920" y="5046290"/>
            <a:ext cx="622080" cy="55301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42" name="Line 56"/>
          <p:cNvSpPr>
            <a:spLocks noChangeShapeType="1"/>
          </p:cNvSpPr>
          <p:nvPr/>
        </p:nvSpPr>
        <p:spPr bwMode="auto">
          <a:xfrm flipH="1" flipV="1">
            <a:off x="7464960" y="5046290"/>
            <a:ext cx="552960" cy="483891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43" name="Line 44"/>
          <p:cNvSpPr>
            <a:spLocks noChangeShapeType="1"/>
          </p:cNvSpPr>
          <p:nvPr/>
        </p:nvSpPr>
        <p:spPr bwMode="auto">
          <a:xfrm flipH="1">
            <a:off x="7464960" y="4562399"/>
            <a:ext cx="622080" cy="483891"/>
          </a:xfrm>
          <a:prstGeom prst="line">
            <a:avLst/>
          </a:prstGeom>
          <a:noFill/>
          <a:ln w="38100">
            <a:solidFill>
              <a:srgbClr val="FF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44" name="Date Placeholder 3"/>
          <p:cNvSpPr txBox="1">
            <a:spLocks noGrp="1"/>
          </p:cNvSpPr>
          <p:nvPr/>
        </p:nvSpPr>
        <p:spPr bwMode="auto">
          <a:xfrm>
            <a:off x="414720" y="5766366"/>
            <a:ext cx="1935360" cy="33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>
            <a:lvl1pPr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fld id="{05E759D2-C53B-F24E-A6FA-8C231CE7DBCC}" type="datetime1">
              <a:rPr lang="en-US" sz="1100">
                <a:solidFill>
                  <a:srgbClr val="898989"/>
                </a:solidFill>
                <a:latin typeface="Calibri" charset="0"/>
              </a:rPr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11/30/2016</a:t>
            </a:fld>
            <a:endParaRPr lang="en-US" sz="11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246" name="Slide Number Placeholder 5"/>
          <p:cNvSpPr txBox="1">
            <a:spLocks noGrp="1"/>
          </p:cNvSpPr>
          <p:nvPr/>
        </p:nvSpPr>
        <p:spPr bwMode="auto">
          <a:xfrm>
            <a:off x="5944320" y="5766366"/>
            <a:ext cx="1935360" cy="33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>
            <a:lvl1pPr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D62DA5C1-D7E7-5D41-B769-E1796EF2A44B}" type="slidenum">
              <a:rPr lang="en-US" sz="1100">
                <a:solidFill>
                  <a:srgbClr val="898989"/>
                </a:solidFill>
                <a:latin typeface="Calibri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17</a:t>
            </a:fld>
            <a:endParaRPr lang="en-US" sz="11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914400" y="0"/>
            <a:ext cx="8028000" cy="69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/>
          <a:p>
            <a:pPr algn="ctr"/>
            <a:r>
              <a:rPr lang="en-US" dirty="0">
                <a:solidFill>
                  <a:srgbClr val="000000"/>
                </a:solidFill>
                <a:cs typeface="Comic Sans MS" charset="0"/>
              </a:rPr>
              <a:t>Hyperon and Charmed Hyperon Polarization </a:t>
            </a:r>
          </a:p>
          <a:p>
            <a:pPr algn="ctr"/>
            <a:r>
              <a:rPr lang="en-US" sz="1800" dirty="0">
                <a:solidFill>
                  <a:srgbClr val="3366FF"/>
                </a:solidFill>
                <a:cs typeface="Comic Sans MS" charset="0"/>
              </a:rPr>
              <a:t>work with </a:t>
            </a:r>
            <a:r>
              <a:rPr lang="en-US" sz="1800" dirty="0" smtClean="0">
                <a:solidFill>
                  <a:srgbClr val="3366FF"/>
                </a:solidFill>
                <a:cs typeface="Comic Sans MS" charset="0"/>
              </a:rPr>
              <a:t>S. </a:t>
            </a:r>
            <a:r>
              <a:rPr lang="en-US" sz="1800" dirty="0" err="1" smtClean="0">
                <a:solidFill>
                  <a:srgbClr val="3366FF"/>
                </a:solidFill>
                <a:cs typeface="Comic Sans MS" charset="0"/>
              </a:rPr>
              <a:t>Liuti</a:t>
            </a:r>
            <a:r>
              <a:rPr lang="en-US" sz="1800" dirty="0" smtClean="0">
                <a:solidFill>
                  <a:srgbClr val="3366FF"/>
                </a:solidFill>
                <a:cs typeface="Comic Sans MS" charset="0"/>
              </a:rPr>
              <a:t>, P</a:t>
            </a:r>
            <a:r>
              <a:rPr lang="en-US" sz="1800" dirty="0">
                <a:solidFill>
                  <a:srgbClr val="3366FF"/>
                </a:solidFill>
                <a:cs typeface="Comic Sans MS" charset="0"/>
              </a:rPr>
              <a:t>. Di </a:t>
            </a:r>
            <a:r>
              <a:rPr lang="en-US" sz="1800" dirty="0" err="1" smtClean="0">
                <a:solidFill>
                  <a:srgbClr val="3366FF"/>
                </a:solidFill>
                <a:cs typeface="Comic Sans MS" charset="0"/>
              </a:rPr>
              <a:t>Nezza</a:t>
            </a:r>
            <a:r>
              <a:rPr lang="en-US" sz="1800" dirty="0" smtClean="0">
                <a:solidFill>
                  <a:srgbClr val="3366FF"/>
                </a:solidFill>
                <a:cs typeface="Comic Sans MS" charset="0"/>
              </a:rPr>
              <a:t>, L. </a:t>
            </a:r>
            <a:r>
              <a:rPr lang="en-US" sz="1800" dirty="0" err="1" smtClean="0">
                <a:solidFill>
                  <a:srgbClr val="3366FF"/>
                </a:solidFill>
                <a:cs typeface="Comic Sans MS" charset="0"/>
              </a:rPr>
              <a:t>Calero</a:t>
            </a:r>
            <a:r>
              <a:rPr lang="en-US" sz="1800" dirty="0" smtClean="0">
                <a:solidFill>
                  <a:srgbClr val="3366FF"/>
                </a:solidFill>
                <a:cs typeface="Comic Sans MS" charset="0"/>
              </a:rPr>
              <a:t> Diaz</a:t>
            </a:r>
            <a:endParaRPr lang="en-US" sz="1800" dirty="0">
              <a:solidFill>
                <a:srgbClr val="3366FF"/>
              </a:solidFill>
              <a:cs typeface="Comic Sans MS" charset="0"/>
            </a:endParaRPr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967680" y="4742418"/>
            <a:ext cx="3041280" cy="9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pPr marL="311045" indent="-311045">
              <a:lnSpc>
                <a:spcPct val="90000"/>
              </a:lnSpc>
              <a:spcAft>
                <a:spcPts val="1293"/>
              </a:spcAft>
            </a:pPr>
            <a:r>
              <a:rPr lang="en-US" sz="1600">
                <a:latin typeface="Nimbus Roman No9 L" charset="0"/>
                <a:sym typeface="Symbol" charset="0"/>
              </a:rPr>
              <a:t>p+p </a:t>
            </a:r>
            <a:r>
              <a:rPr lang="en-US" sz="1600"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US" sz="1600">
                <a:latin typeface="Nimbus Roman No9 L" charset="0"/>
                <a:sym typeface="Symbol" charset="0"/>
              </a:rPr>
              <a:t>Λ</a:t>
            </a:r>
            <a:r>
              <a:rPr lang="en-US" sz="1600" baseline="-25000">
                <a:latin typeface="Nimbus Roman No9 L" charset="0"/>
                <a:sym typeface="Symbol" charset="0"/>
              </a:rPr>
              <a:t>C</a:t>
            </a:r>
            <a:r>
              <a:rPr lang="en-US" sz="1600">
                <a:latin typeface="Nimbus Roman No9 L" charset="0"/>
                <a:sym typeface="Symbol" charset="0"/>
              </a:rPr>
              <a:t>+X  Polzn(Λ</a:t>
            </a:r>
            <a:r>
              <a:rPr lang="en-US" sz="1600" baseline="-25000">
                <a:latin typeface="Nimbus Roman No9 L" charset="0"/>
                <a:sym typeface="Symbol" charset="0"/>
              </a:rPr>
              <a:t>C</a:t>
            </a:r>
            <a:r>
              <a:rPr lang="en-US" sz="1600">
                <a:latin typeface="Nimbus Roman No9 L" charset="0"/>
                <a:sym typeface="Symbol" charset="0"/>
              </a:rPr>
              <a:t>)  E791</a:t>
            </a:r>
          </a:p>
          <a:p>
            <a:pPr marL="311045" indent="-311045">
              <a:lnSpc>
                <a:spcPct val="90000"/>
              </a:lnSpc>
              <a:spcAft>
                <a:spcPts val="1293"/>
              </a:spcAft>
            </a:pPr>
            <a:r>
              <a:rPr lang="en-US" sz="1600">
                <a:latin typeface="Nimbus Roman No9 L" charset="0"/>
                <a:sym typeface="Symbol" charset="0"/>
              </a:rPr>
              <a:t>Large mass scale</a:t>
            </a:r>
          </a:p>
        </p:txBody>
      </p:sp>
      <p:pic>
        <p:nvPicPr>
          <p:cNvPr id="102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0" y="940419"/>
            <a:ext cx="4433760" cy="334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Freeform 5"/>
          <p:cNvSpPr>
            <a:spLocks/>
          </p:cNvSpPr>
          <p:nvPr/>
        </p:nvSpPr>
        <p:spPr bwMode="auto">
          <a:xfrm rot="-3693670">
            <a:off x="6153831" y="2919938"/>
            <a:ext cx="178579" cy="594720"/>
          </a:xfrm>
          <a:custGeom>
            <a:avLst/>
            <a:gdLst>
              <a:gd name="T0" fmla="*/ 2147483647 w 353"/>
              <a:gd name="T1" fmla="*/ 0 h 1200"/>
              <a:gd name="T2" fmla="*/ 2147483647 w 353"/>
              <a:gd name="T3" fmla="*/ 2120343717 h 1200"/>
              <a:gd name="T4" fmla="*/ 2147483647 w 353"/>
              <a:gd name="T5" fmla="*/ 2147483647 h 1200"/>
              <a:gd name="T6" fmla="*/ 2147483647 w 353"/>
              <a:gd name="T7" fmla="*/ 2147483647 h 1200"/>
              <a:gd name="T8" fmla="*/ 2147483647 w 353"/>
              <a:gd name="T9" fmla="*/ 2147483647 h 1200"/>
              <a:gd name="T10" fmla="*/ 2147483647 w 353"/>
              <a:gd name="T11" fmla="*/ 2147483647 h 1200"/>
              <a:gd name="T12" fmla="*/ 2147483647 w 353"/>
              <a:gd name="T13" fmla="*/ 2147483647 h 1200"/>
              <a:gd name="T14" fmla="*/ 2147483647 w 353"/>
              <a:gd name="T15" fmla="*/ 2147483647 h 1200"/>
              <a:gd name="T16" fmla="*/ 2147483647 w 353"/>
              <a:gd name="T17" fmla="*/ 2147483647 h 1200"/>
              <a:gd name="T18" fmla="*/ 2147483647 w 353"/>
              <a:gd name="T19" fmla="*/ 2147483647 h 1200"/>
              <a:gd name="T20" fmla="*/ 2147483647 w 353"/>
              <a:gd name="T21" fmla="*/ 2147483647 h 1200"/>
              <a:gd name="T22" fmla="*/ 2147483647 w 353"/>
              <a:gd name="T23" fmla="*/ 2147483647 h 1200"/>
              <a:gd name="T24" fmla="*/ 2147483647 w 353"/>
              <a:gd name="T25" fmla="*/ 2147483647 h 1200"/>
              <a:gd name="T26" fmla="*/ 2147483647 w 353"/>
              <a:gd name="T27" fmla="*/ 2147483647 h 1200"/>
              <a:gd name="T28" fmla="*/ 2147483647 w 353"/>
              <a:gd name="T29" fmla="*/ 2147483647 h 1200"/>
              <a:gd name="T30" fmla="*/ 2147483647 w 353"/>
              <a:gd name="T31" fmla="*/ 2147483647 h 1200"/>
              <a:gd name="T32" fmla="*/ 2147483647 w 353"/>
              <a:gd name="T33" fmla="*/ 2147483647 h 1200"/>
              <a:gd name="T34" fmla="*/ 2147483647 w 353"/>
              <a:gd name="T35" fmla="*/ 2147483647 h 1200"/>
              <a:gd name="T36" fmla="*/ 2147483647 w 353"/>
              <a:gd name="T37" fmla="*/ 2147483647 h 1200"/>
              <a:gd name="T38" fmla="*/ 2147483647 w 353"/>
              <a:gd name="T39" fmla="*/ 2147483647 h 1200"/>
              <a:gd name="T40" fmla="*/ 2147483647 w 353"/>
              <a:gd name="T41" fmla="*/ 2147483647 h 1200"/>
              <a:gd name="T42" fmla="*/ 2147483647 w 353"/>
              <a:gd name="T43" fmla="*/ 2147483647 h 1200"/>
              <a:gd name="T44" fmla="*/ 2147483647 w 353"/>
              <a:gd name="T45" fmla="*/ 2147483647 h 1200"/>
              <a:gd name="T46" fmla="*/ 2147483647 w 353"/>
              <a:gd name="T47" fmla="*/ 2147483647 h 1200"/>
              <a:gd name="T48" fmla="*/ 2147483647 w 353"/>
              <a:gd name="T49" fmla="*/ 2147483647 h 1200"/>
              <a:gd name="T50" fmla="*/ 2147483647 w 353"/>
              <a:gd name="T51" fmla="*/ 2147483647 h 1200"/>
              <a:gd name="T52" fmla="*/ 2147483647 w 353"/>
              <a:gd name="T53" fmla="*/ 2147483647 h 1200"/>
              <a:gd name="T54" fmla="*/ 2147483647 w 353"/>
              <a:gd name="T55" fmla="*/ 2147483647 h 1200"/>
              <a:gd name="T56" fmla="*/ 2147483647 w 353"/>
              <a:gd name="T57" fmla="*/ 2147483647 h 1200"/>
              <a:gd name="T58" fmla="*/ 2147483647 w 353"/>
              <a:gd name="T59" fmla="*/ 2147483647 h 1200"/>
              <a:gd name="T60" fmla="*/ 2147483647 w 353"/>
              <a:gd name="T61" fmla="*/ 2147483647 h 1200"/>
              <a:gd name="T62" fmla="*/ 1214035291 w 353"/>
              <a:gd name="T63" fmla="*/ 2147483647 h 1200"/>
              <a:gd name="T64" fmla="*/ 2147483647 w 353"/>
              <a:gd name="T65" fmla="*/ 2147483647 h 1200"/>
              <a:gd name="T66" fmla="*/ 2147483647 w 353"/>
              <a:gd name="T67" fmla="*/ 2147483647 h 1200"/>
              <a:gd name="T68" fmla="*/ 0 w 353"/>
              <a:gd name="T69" fmla="*/ 2147483647 h 1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3"/>
              <a:gd name="T106" fmla="*/ 0 h 1200"/>
              <a:gd name="T107" fmla="*/ 353 w 353"/>
              <a:gd name="T108" fmla="*/ 1200 h 1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3" h="1200">
                <a:moveTo>
                  <a:pt x="236" y="0"/>
                </a:moveTo>
                <a:cubicBezTo>
                  <a:pt x="229" y="4"/>
                  <a:pt x="219" y="5"/>
                  <a:pt x="217" y="13"/>
                </a:cubicBezTo>
                <a:cubicBezTo>
                  <a:pt x="208" y="33"/>
                  <a:pt x="203" y="78"/>
                  <a:pt x="203" y="78"/>
                </a:cubicBezTo>
                <a:cubicBezTo>
                  <a:pt x="205" y="108"/>
                  <a:pt x="197" y="141"/>
                  <a:pt x="210" y="170"/>
                </a:cubicBezTo>
                <a:cubicBezTo>
                  <a:pt x="215" y="182"/>
                  <a:pt x="249" y="183"/>
                  <a:pt x="249" y="183"/>
                </a:cubicBezTo>
                <a:cubicBezTo>
                  <a:pt x="305" y="175"/>
                  <a:pt x="306" y="167"/>
                  <a:pt x="341" y="124"/>
                </a:cubicBezTo>
                <a:cubicBezTo>
                  <a:pt x="353" y="89"/>
                  <a:pt x="337" y="88"/>
                  <a:pt x="308" y="78"/>
                </a:cubicBezTo>
                <a:cubicBezTo>
                  <a:pt x="270" y="86"/>
                  <a:pt x="256" y="99"/>
                  <a:pt x="236" y="131"/>
                </a:cubicBezTo>
                <a:cubicBezTo>
                  <a:pt x="228" y="156"/>
                  <a:pt x="234" y="277"/>
                  <a:pt x="256" y="308"/>
                </a:cubicBezTo>
                <a:cubicBezTo>
                  <a:pt x="260" y="314"/>
                  <a:pt x="269" y="316"/>
                  <a:pt x="276" y="321"/>
                </a:cubicBezTo>
                <a:cubicBezTo>
                  <a:pt x="313" y="307"/>
                  <a:pt x="283" y="293"/>
                  <a:pt x="321" y="282"/>
                </a:cubicBezTo>
                <a:cubicBezTo>
                  <a:pt x="292" y="237"/>
                  <a:pt x="270" y="250"/>
                  <a:pt x="217" y="255"/>
                </a:cubicBezTo>
                <a:cubicBezTo>
                  <a:pt x="190" y="274"/>
                  <a:pt x="175" y="289"/>
                  <a:pt x="164" y="321"/>
                </a:cubicBezTo>
                <a:cubicBezTo>
                  <a:pt x="157" y="369"/>
                  <a:pt x="151" y="484"/>
                  <a:pt x="210" y="505"/>
                </a:cubicBezTo>
                <a:cubicBezTo>
                  <a:pt x="229" y="502"/>
                  <a:pt x="250" y="505"/>
                  <a:pt x="269" y="498"/>
                </a:cubicBezTo>
                <a:cubicBezTo>
                  <a:pt x="289" y="489"/>
                  <a:pt x="267" y="439"/>
                  <a:pt x="256" y="433"/>
                </a:cubicBezTo>
                <a:cubicBezTo>
                  <a:pt x="246" y="427"/>
                  <a:pt x="234" y="428"/>
                  <a:pt x="223" y="426"/>
                </a:cubicBezTo>
                <a:cubicBezTo>
                  <a:pt x="183" y="443"/>
                  <a:pt x="160" y="455"/>
                  <a:pt x="131" y="485"/>
                </a:cubicBezTo>
                <a:cubicBezTo>
                  <a:pt x="129" y="491"/>
                  <a:pt x="127" y="498"/>
                  <a:pt x="125" y="505"/>
                </a:cubicBezTo>
                <a:cubicBezTo>
                  <a:pt x="116" y="522"/>
                  <a:pt x="104" y="538"/>
                  <a:pt x="98" y="557"/>
                </a:cubicBezTo>
                <a:cubicBezTo>
                  <a:pt x="90" y="578"/>
                  <a:pt x="90" y="601"/>
                  <a:pt x="85" y="623"/>
                </a:cubicBezTo>
                <a:cubicBezTo>
                  <a:pt x="80" y="642"/>
                  <a:pt x="72" y="682"/>
                  <a:pt x="72" y="682"/>
                </a:cubicBezTo>
                <a:cubicBezTo>
                  <a:pt x="81" y="795"/>
                  <a:pt x="64" y="778"/>
                  <a:pt x="171" y="767"/>
                </a:cubicBezTo>
                <a:cubicBezTo>
                  <a:pt x="177" y="764"/>
                  <a:pt x="186" y="766"/>
                  <a:pt x="190" y="760"/>
                </a:cubicBezTo>
                <a:cubicBezTo>
                  <a:pt x="195" y="748"/>
                  <a:pt x="167" y="722"/>
                  <a:pt x="164" y="721"/>
                </a:cubicBezTo>
                <a:cubicBezTo>
                  <a:pt x="151" y="715"/>
                  <a:pt x="138" y="716"/>
                  <a:pt x="125" y="714"/>
                </a:cubicBezTo>
                <a:cubicBezTo>
                  <a:pt x="96" y="721"/>
                  <a:pt x="77" y="729"/>
                  <a:pt x="59" y="754"/>
                </a:cubicBezTo>
                <a:cubicBezTo>
                  <a:pt x="49" y="766"/>
                  <a:pt x="33" y="793"/>
                  <a:pt x="33" y="793"/>
                </a:cubicBezTo>
                <a:cubicBezTo>
                  <a:pt x="39" y="902"/>
                  <a:pt x="9" y="914"/>
                  <a:pt x="105" y="924"/>
                </a:cubicBezTo>
                <a:cubicBezTo>
                  <a:pt x="130" y="916"/>
                  <a:pt x="141" y="918"/>
                  <a:pt x="151" y="892"/>
                </a:cubicBezTo>
                <a:cubicBezTo>
                  <a:pt x="120" y="881"/>
                  <a:pt x="89" y="881"/>
                  <a:pt x="59" y="872"/>
                </a:cubicBezTo>
                <a:cubicBezTo>
                  <a:pt x="25" y="938"/>
                  <a:pt x="23" y="1011"/>
                  <a:pt x="7" y="1082"/>
                </a:cubicBezTo>
                <a:cubicBezTo>
                  <a:pt x="34" y="1100"/>
                  <a:pt x="47" y="1096"/>
                  <a:pt x="66" y="1069"/>
                </a:cubicBezTo>
                <a:cubicBezTo>
                  <a:pt x="78" y="1027"/>
                  <a:pt x="52" y="1039"/>
                  <a:pt x="26" y="1049"/>
                </a:cubicBezTo>
                <a:cubicBezTo>
                  <a:pt x="0" y="1088"/>
                  <a:pt x="0" y="1152"/>
                  <a:pt x="0" y="1200"/>
                </a:cubicBezTo>
              </a:path>
            </a:pathLst>
          </a:custGeom>
          <a:noFill/>
          <a:ln w="19050">
            <a:solidFill>
              <a:srgbClr val="B815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1" name="Freeform 6"/>
          <p:cNvSpPr>
            <a:spLocks/>
          </p:cNvSpPr>
          <p:nvPr/>
        </p:nvSpPr>
        <p:spPr bwMode="auto">
          <a:xfrm rot="3015661">
            <a:off x="6155271" y="3333262"/>
            <a:ext cx="178579" cy="594720"/>
          </a:xfrm>
          <a:custGeom>
            <a:avLst/>
            <a:gdLst>
              <a:gd name="T0" fmla="*/ 2147483647 w 353"/>
              <a:gd name="T1" fmla="*/ 0 h 1200"/>
              <a:gd name="T2" fmla="*/ 2147483647 w 353"/>
              <a:gd name="T3" fmla="*/ 2120350229 h 1200"/>
              <a:gd name="T4" fmla="*/ 2147483647 w 353"/>
              <a:gd name="T5" fmla="*/ 2147483647 h 1200"/>
              <a:gd name="T6" fmla="*/ 2147483647 w 353"/>
              <a:gd name="T7" fmla="*/ 2147483647 h 1200"/>
              <a:gd name="T8" fmla="*/ 2147483647 w 353"/>
              <a:gd name="T9" fmla="*/ 2147483647 h 1200"/>
              <a:gd name="T10" fmla="*/ 2147483647 w 353"/>
              <a:gd name="T11" fmla="*/ 2147483647 h 1200"/>
              <a:gd name="T12" fmla="*/ 2147483647 w 353"/>
              <a:gd name="T13" fmla="*/ 2147483647 h 1200"/>
              <a:gd name="T14" fmla="*/ 2147483647 w 353"/>
              <a:gd name="T15" fmla="*/ 2147483647 h 1200"/>
              <a:gd name="T16" fmla="*/ 2147483647 w 353"/>
              <a:gd name="T17" fmla="*/ 2147483647 h 1200"/>
              <a:gd name="T18" fmla="*/ 2147483647 w 353"/>
              <a:gd name="T19" fmla="*/ 2147483647 h 1200"/>
              <a:gd name="T20" fmla="*/ 2147483647 w 353"/>
              <a:gd name="T21" fmla="*/ 2147483647 h 1200"/>
              <a:gd name="T22" fmla="*/ 2147483647 w 353"/>
              <a:gd name="T23" fmla="*/ 2147483647 h 1200"/>
              <a:gd name="T24" fmla="*/ 2147483647 w 353"/>
              <a:gd name="T25" fmla="*/ 2147483647 h 1200"/>
              <a:gd name="T26" fmla="*/ 2147483647 w 353"/>
              <a:gd name="T27" fmla="*/ 2147483647 h 1200"/>
              <a:gd name="T28" fmla="*/ 2147483647 w 353"/>
              <a:gd name="T29" fmla="*/ 2147483647 h 1200"/>
              <a:gd name="T30" fmla="*/ 2147483647 w 353"/>
              <a:gd name="T31" fmla="*/ 2147483647 h 1200"/>
              <a:gd name="T32" fmla="*/ 2147483647 w 353"/>
              <a:gd name="T33" fmla="*/ 2147483647 h 1200"/>
              <a:gd name="T34" fmla="*/ 2147483647 w 353"/>
              <a:gd name="T35" fmla="*/ 2147483647 h 1200"/>
              <a:gd name="T36" fmla="*/ 2147483647 w 353"/>
              <a:gd name="T37" fmla="*/ 2147483647 h 1200"/>
              <a:gd name="T38" fmla="*/ 2147483647 w 353"/>
              <a:gd name="T39" fmla="*/ 2147483647 h 1200"/>
              <a:gd name="T40" fmla="*/ 2147483647 w 353"/>
              <a:gd name="T41" fmla="*/ 2147483647 h 1200"/>
              <a:gd name="T42" fmla="*/ 2147483647 w 353"/>
              <a:gd name="T43" fmla="*/ 2147483647 h 1200"/>
              <a:gd name="T44" fmla="*/ 2147483647 w 353"/>
              <a:gd name="T45" fmla="*/ 2147483647 h 1200"/>
              <a:gd name="T46" fmla="*/ 2147483647 w 353"/>
              <a:gd name="T47" fmla="*/ 2147483647 h 1200"/>
              <a:gd name="T48" fmla="*/ 2147483647 w 353"/>
              <a:gd name="T49" fmla="*/ 2147483647 h 1200"/>
              <a:gd name="T50" fmla="*/ 2147483647 w 353"/>
              <a:gd name="T51" fmla="*/ 2147483647 h 1200"/>
              <a:gd name="T52" fmla="*/ 2147483647 w 353"/>
              <a:gd name="T53" fmla="*/ 2147483647 h 1200"/>
              <a:gd name="T54" fmla="*/ 2147483647 w 353"/>
              <a:gd name="T55" fmla="*/ 2147483647 h 1200"/>
              <a:gd name="T56" fmla="*/ 2147483647 w 353"/>
              <a:gd name="T57" fmla="*/ 2147483647 h 1200"/>
              <a:gd name="T58" fmla="*/ 2147483647 w 353"/>
              <a:gd name="T59" fmla="*/ 2147483647 h 1200"/>
              <a:gd name="T60" fmla="*/ 2147483647 w 353"/>
              <a:gd name="T61" fmla="*/ 2147483647 h 1200"/>
              <a:gd name="T62" fmla="*/ 1214035291 w 353"/>
              <a:gd name="T63" fmla="*/ 2147483647 h 1200"/>
              <a:gd name="T64" fmla="*/ 2147483647 w 353"/>
              <a:gd name="T65" fmla="*/ 2147483647 h 1200"/>
              <a:gd name="T66" fmla="*/ 2147483647 w 353"/>
              <a:gd name="T67" fmla="*/ 2147483647 h 1200"/>
              <a:gd name="T68" fmla="*/ 0 w 353"/>
              <a:gd name="T69" fmla="*/ 2147483647 h 1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3"/>
              <a:gd name="T106" fmla="*/ 0 h 1200"/>
              <a:gd name="T107" fmla="*/ 353 w 353"/>
              <a:gd name="T108" fmla="*/ 1200 h 1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3" h="1200">
                <a:moveTo>
                  <a:pt x="236" y="0"/>
                </a:moveTo>
                <a:cubicBezTo>
                  <a:pt x="229" y="4"/>
                  <a:pt x="219" y="5"/>
                  <a:pt x="217" y="13"/>
                </a:cubicBezTo>
                <a:cubicBezTo>
                  <a:pt x="208" y="33"/>
                  <a:pt x="203" y="78"/>
                  <a:pt x="203" y="78"/>
                </a:cubicBezTo>
                <a:cubicBezTo>
                  <a:pt x="205" y="108"/>
                  <a:pt x="197" y="141"/>
                  <a:pt x="210" y="170"/>
                </a:cubicBezTo>
                <a:cubicBezTo>
                  <a:pt x="215" y="182"/>
                  <a:pt x="249" y="183"/>
                  <a:pt x="249" y="183"/>
                </a:cubicBezTo>
                <a:cubicBezTo>
                  <a:pt x="305" y="175"/>
                  <a:pt x="306" y="167"/>
                  <a:pt x="341" y="124"/>
                </a:cubicBezTo>
                <a:cubicBezTo>
                  <a:pt x="353" y="89"/>
                  <a:pt x="337" y="88"/>
                  <a:pt x="308" y="78"/>
                </a:cubicBezTo>
                <a:cubicBezTo>
                  <a:pt x="270" y="86"/>
                  <a:pt x="256" y="99"/>
                  <a:pt x="236" y="131"/>
                </a:cubicBezTo>
                <a:cubicBezTo>
                  <a:pt x="228" y="156"/>
                  <a:pt x="234" y="277"/>
                  <a:pt x="256" y="308"/>
                </a:cubicBezTo>
                <a:cubicBezTo>
                  <a:pt x="260" y="314"/>
                  <a:pt x="269" y="316"/>
                  <a:pt x="276" y="321"/>
                </a:cubicBezTo>
                <a:cubicBezTo>
                  <a:pt x="313" y="307"/>
                  <a:pt x="283" y="293"/>
                  <a:pt x="321" y="282"/>
                </a:cubicBezTo>
                <a:cubicBezTo>
                  <a:pt x="292" y="237"/>
                  <a:pt x="270" y="250"/>
                  <a:pt x="217" y="255"/>
                </a:cubicBezTo>
                <a:cubicBezTo>
                  <a:pt x="190" y="274"/>
                  <a:pt x="175" y="289"/>
                  <a:pt x="164" y="321"/>
                </a:cubicBezTo>
                <a:cubicBezTo>
                  <a:pt x="157" y="369"/>
                  <a:pt x="151" y="484"/>
                  <a:pt x="210" y="505"/>
                </a:cubicBezTo>
                <a:cubicBezTo>
                  <a:pt x="229" y="502"/>
                  <a:pt x="250" y="505"/>
                  <a:pt x="269" y="498"/>
                </a:cubicBezTo>
                <a:cubicBezTo>
                  <a:pt x="289" y="489"/>
                  <a:pt x="267" y="439"/>
                  <a:pt x="256" y="433"/>
                </a:cubicBezTo>
                <a:cubicBezTo>
                  <a:pt x="246" y="427"/>
                  <a:pt x="234" y="428"/>
                  <a:pt x="223" y="426"/>
                </a:cubicBezTo>
                <a:cubicBezTo>
                  <a:pt x="183" y="443"/>
                  <a:pt x="160" y="455"/>
                  <a:pt x="131" y="485"/>
                </a:cubicBezTo>
                <a:cubicBezTo>
                  <a:pt x="129" y="491"/>
                  <a:pt x="127" y="498"/>
                  <a:pt x="125" y="505"/>
                </a:cubicBezTo>
                <a:cubicBezTo>
                  <a:pt x="116" y="522"/>
                  <a:pt x="104" y="538"/>
                  <a:pt x="98" y="557"/>
                </a:cubicBezTo>
                <a:cubicBezTo>
                  <a:pt x="90" y="578"/>
                  <a:pt x="90" y="601"/>
                  <a:pt x="85" y="623"/>
                </a:cubicBezTo>
                <a:cubicBezTo>
                  <a:pt x="80" y="642"/>
                  <a:pt x="72" y="682"/>
                  <a:pt x="72" y="682"/>
                </a:cubicBezTo>
                <a:cubicBezTo>
                  <a:pt x="81" y="795"/>
                  <a:pt x="64" y="778"/>
                  <a:pt x="171" y="767"/>
                </a:cubicBezTo>
                <a:cubicBezTo>
                  <a:pt x="177" y="764"/>
                  <a:pt x="186" y="766"/>
                  <a:pt x="190" y="760"/>
                </a:cubicBezTo>
                <a:cubicBezTo>
                  <a:pt x="195" y="748"/>
                  <a:pt x="167" y="722"/>
                  <a:pt x="164" y="721"/>
                </a:cubicBezTo>
                <a:cubicBezTo>
                  <a:pt x="151" y="715"/>
                  <a:pt x="138" y="716"/>
                  <a:pt x="125" y="714"/>
                </a:cubicBezTo>
                <a:cubicBezTo>
                  <a:pt x="96" y="721"/>
                  <a:pt x="77" y="729"/>
                  <a:pt x="59" y="754"/>
                </a:cubicBezTo>
                <a:cubicBezTo>
                  <a:pt x="49" y="766"/>
                  <a:pt x="33" y="793"/>
                  <a:pt x="33" y="793"/>
                </a:cubicBezTo>
                <a:cubicBezTo>
                  <a:pt x="39" y="902"/>
                  <a:pt x="9" y="914"/>
                  <a:pt x="105" y="924"/>
                </a:cubicBezTo>
                <a:cubicBezTo>
                  <a:pt x="130" y="916"/>
                  <a:pt x="141" y="918"/>
                  <a:pt x="151" y="892"/>
                </a:cubicBezTo>
                <a:cubicBezTo>
                  <a:pt x="120" y="881"/>
                  <a:pt x="89" y="881"/>
                  <a:pt x="59" y="872"/>
                </a:cubicBezTo>
                <a:cubicBezTo>
                  <a:pt x="25" y="938"/>
                  <a:pt x="23" y="1011"/>
                  <a:pt x="7" y="1082"/>
                </a:cubicBezTo>
                <a:cubicBezTo>
                  <a:pt x="34" y="1100"/>
                  <a:pt x="47" y="1096"/>
                  <a:pt x="66" y="1069"/>
                </a:cubicBezTo>
                <a:cubicBezTo>
                  <a:pt x="78" y="1027"/>
                  <a:pt x="52" y="1039"/>
                  <a:pt x="26" y="1049"/>
                </a:cubicBezTo>
                <a:cubicBezTo>
                  <a:pt x="0" y="1088"/>
                  <a:pt x="0" y="1152"/>
                  <a:pt x="0" y="1200"/>
                </a:cubicBezTo>
              </a:path>
            </a:pathLst>
          </a:custGeom>
          <a:noFill/>
          <a:ln w="19050">
            <a:solidFill>
              <a:srgbClr val="B815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2" name="Freeform 7"/>
          <p:cNvSpPr>
            <a:spLocks/>
          </p:cNvSpPr>
          <p:nvPr/>
        </p:nvSpPr>
        <p:spPr bwMode="auto">
          <a:xfrm rot="4718441">
            <a:off x="6708231" y="3195007"/>
            <a:ext cx="178579" cy="594720"/>
          </a:xfrm>
          <a:custGeom>
            <a:avLst/>
            <a:gdLst>
              <a:gd name="T0" fmla="*/ 2147483647 w 353"/>
              <a:gd name="T1" fmla="*/ 0 h 1200"/>
              <a:gd name="T2" fmla="*/ 2147483647 w 353"/>
              <a:gd name="T3" fmla="*/ 2120350229 h 1200"/>
              <a:gd name="T4" fmla="*/ 2147483647 w 353"/>
              <a:gd name="T5" fmla="*/ 2147483647 h 1200"/>
              <a:gd name="T6" fmla="*/ 2147483647 w 353"/>
              <a:gd name="T7" fmla="*/ 2147483647 h 1200"/>
              <a:gd name="T8" fmla="*/ 2147483647 w 353"/>
              <a:gd name="T9" fmla="*/ 2147483647 h 1200"/>
              <a:gd name="T10" fmla="*/ 2147483647 w 353"/>
              <a:gd name="T11" fmla="*/ 2147483647 h 1200"/>
              <a:gd name="T12" fmla="*/ 2147483647 w 353"/>
              <a:gd name="T13" fmla="*/ 2147483647 h 1200"/>
              <a:gd name="T14" fmla="*/ 2147483647 w 353"/>
              <a:gd name="T15" fmla="*/ 2147483647 h 1200"/>
              <a:gd name="T16" fmla="*/ 2147483647 w 353"/>
              <a:gd name="T17" fmla="*/ 2147483647 h 1200"/>
              <a:gd name="T18" fmla="*/ 2147483647 w 353"/>
              <a:gd name="T19" fmla="*/ 2147483647 h 1200"/>
              <a:gd name="T20" fmla="*/ 2147483647 w 353"/>
              <a:gd name="T21" fmla="*/ 2147483647 h 1200"/>
              <a:gd name="T22" fmla="*/ 2147483647 w 353"/>
              <a:gd name="T23" fmla="*/ 2147483647 h 1200"/>
              <a:gd name="T24" fmla="*/ 2147483647 w 353"/>
              <a:gd name="T25" fmla="*/ 2147483647 h 1200"/>
              <a:gd name="T26" fmla="*/ 2147483647 w 353"/>
              <a:gd name="T27" fmla="*/ 2147483647 h 1200"/>
              <a:gd name="T28" fmla="*/ 2147483647 w 353"/>
              <a:gd name="T29" fmla="*/ 2147483647 h 1200"/>
              <a:gd name="T30" fmla="*/ 2147483647 w 353"/>
              <a:gd name="T31" fmla="*/ 2147483647 h 1200"/>
              <a:gd name="T32" fmla="*/ 2147483647 w 353"/>
              <a:gd name="T33" fmla="*/ 2147483647 h 1200"/>
              <a:gd name="T34" fmla="*/ 2147483647 w 353"/>
              <a:gd name="T35" fmla="*/ 2147483647 h 1200"/>
              <a:gd name="T36" fmla="*/ 2147483647 w 353"/>
              <a:gd name="T37" fmla="*/ 2147483647 h 1200"/>
              <a:gd name="T38" fmla="*/ 2147483647 w 353"/>
              <a:gd name="T39" fmla="*/ 2147483647 h 1200"/>
              <a:gd name="T40" fmla="*/ 2147483647 w 353"/>
              <a:gd name="T41" fmla="*/ 2147483647 h 1200"/>
              <a:gd name="T42" fmla="*/ 2147483647 w 353"/>
              <a:gd name="T43" fmla="*/ 2147483647 h 1200"/>
              <a:gd name="T44" fmla="*/ 2147483647 w 353"/>
              <a:gd name="T45" fmla="*/ 2147483647 h 1200"/>
              <a:gd name="T46" fmla="*/ 2147483647 w 353"/>
              <a:gd name="T47" fmla="*/ 2147483647 h 1200"/>
              <a:gd name="T48" fmla="*/ 2147483647 w 353"/>
              <a:gd name="T49" fmla="*/ 2147483647 h 1200"/>
              <a:gd name="T50" fmla="*/ 2147483647 w 353"/>
              <a:gd name="T51" fmla="*/ 2147483647 h 1200"/>
              <a:gd name="T52" fmla="*/ 2147483647 w 353"/>
              <a:gd name="T53" fmla="*/ 2147483647 h 1200"/>
              <a:gd name="T54" fmla="*/ 2147483647 w 353"/>
              <a:gd name="T55" fmla="*/ 2147483647 h 1200"/>
              <a:gd name="T56" fmla="*/ 2147483647 w 353"/>
              <a:gd name="T57" fmla="*/ 2147483647 h 1200"/>
              <a:gd name="T58" fmla="*/ 2147483647 w 353"/>
              <a:gd name="T59" fmla="*/ 2147483647 h 1200"/>
              <a:gd name="T60" fmla="*/ 2147483647 w 353"/>
              <a:gd name="T61" fmla="*/ 2147483647 h 1200"/>
              <a:gd name="T62" fmla="*/ 1214035291 w 353"/>
              <a:gd name="T63" fmla="*/ 2147483647 h 1200"/>
              <a:gd name="T64" fmla="*/ 2147483647 w 353"/>
              <a:gd name="T65" fmla="*/ 2147483647 h 1200"/>
              <a:gd name="T66" fmla="*/ 2147483647 w 353"/>
              <a:gd name="T67" fmla="*/ 2147483647 h 1200"/>
              <a:gd name="T68" fmla="*/ 0 w 353"/>
              <a:gd name="T69" fmla="*/ 2147483647 h 1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3"/>
              <a:gd name="T106" fmla="*/ 0 h 1200"/>
              <a:gd name="T107" fmla="*/ 353 w 353"/>
              <a:gd name="T108" fmla="*/ 1200 h 1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3" h="1200">
                <a:moveTo>
                  <a:pt x="236" y="0"/>
                </a:moveTo>
                <a:cubicBezTo>
                  <a:pt x="229" y="4"/>
                  <a:pt x="219" y="5"/>
                  <a:pt x="217" y="13"/>
                </a:cubicBezTo>
                <a:cubicBezTo>
                  <a:pt x="208" y="33"/>
                  <a:pt x="203" y="78"/>
                  <a:pt x="203" y="78"/>
                </a:cubicBezTo>
                <a:cubicBezTo>
                  <a:pt x="205" y="108"/>
                  <a:pt x="197" y="141"/>
                  <a:pt x="210" y="170"/>
                </a:cubicBezTo>
                <a:cubicBezTo>
                  <a:pt x="215" y="182"/>
                  <a:pt x="249" y="183"/>
                  <a:pt x="249" y="183"/>
                </a:cubicBezTo>
                <a:cubicBezTo>
                  <a:pt x="305" y="175"/>
                  <a:pt x="306" y="167"/>
                  <a:pt x="341" y="124"/>
                </a:cubicBezTo>
                <a:cubicBezTo>
                  <a:pt x="353" y="89"/>
                  <a:pt x="337" y="88"/>
                  <a:pt x="308" y="78"/>
                </a:cubicBezTo>
                <a:cubicBezTo>
                  <a:pt x="270" y="86"/>
                  <a:pt x="256" y="99"/>
                  <a:pt x="236" y="131"/>
                </a:cubicBezTo>
                <a:cubicBezTo>
                  <a:pt x="228" y="156"/>
                  <a:pt x="234" y="277"/>
                  <a:pt x="256" y="308"/>
                </a:cubicBezTo>
                <a:cubicBezTo>
                  <a:pt x="260" y="314"/>
                  <a:pt x="269" y="316"/>
                  <a:pt x="276" y="321"/>
                </a:cubicBezTo>
                <a:cubicBezTo>
                  <a:pt x="313" y="307"/>
                  <a:pt x="283" y="293"/>
                  <a:pt x="321" y="282"/>
                </a:cubicBezTo>
                <a:cubicBezTo>
                  <a:pt x="292" y="237"/>
                  <a:pt x="270" y="250"/>
                  <a:pt x="217" y="255"/>
                </a:cubicBezTo>
                <a:cubicBezTo>
                  <a:pt x="190" y="274"/>
                  <a:pt x="175" y="289"/>
                  <a:pt x="164" y="321"/>
                </a:cubicBezTo>
                <a:cubicBezTo>
                  <a:pt x="157" y="369"/>
                  <a:pt x="151" y="484"/>
                  <a:pt x="210" y="505"/>
                </a:cubicBezTo>
                <a:cubicBezTo>
                  <a:pt x="229" y="502"/>
                  <a:pt x="250" y="505"/>
                  <a:pt x="269" y="498"/>
                </a:cubicBezTo>
                <a:cubicBezTo>
                  <a:pt x="289" y="489"/>
                  <a:pt x="267" y="439"/>
                  <a:pt x="256" y="433"/>
                </a:cubicBezTo>
                <a:cubicBezTo>
                  <a:pt x="246" y="427"/>
                  <a:pt x="234" y="428"/>
                  <a:pt x="223" y="426"/>
                </a:cubicBezTo>
                <a:cubicBezTo>
                  <a:pt x="183" y="443"/>
                  <a:pt x="160" y="455"/>
                  <a:pt x="131" y="485"/>
                </a:cubicBezTo>
                <a:cubicBezTo>
                  <a:pt x="129" y="491"/>
                  <a:pt x="127" y="498"/>
                  <a:pt x="125" y="505"/>
                </a:cubicBezTo>
                <a:cubicBezTo>
                  <a:pt x="116" y="522"/>
                  <a:pt x="104" y="538"/>
                  <a:pt x="98" y="557"/>
                </a:cubicBezTo>
                <a:cubicBezTo>
                  <a:pt x="90" y="578"/>
                  <a:pt x="90" y="601"/>
                  <a:pt x="85" y="623"/>
                </a:cubicBezTo>
                <a:cubicBezTo>
                  <a:pt x="80" y="642"/>
                  <a:pt x="72" y="682"/>
                  <a:pt x="72" y="682"/>
                </a:cubicBezTo>
                <a:cubicBezTo>
                  <a:pt x="81" y="795"/>
                  <a:pt x="64" y="778"/>
                  <a:pt x="171" y="767"/>
                </a:cubicBezTo>
                <a:cubicBezTo>
                  <a:pt x="177" y="764"/>
                  <a:pt x="186" y="766"/>
                  <a:pt x="190" y="760"/>
                </a:cubicBezTo>
                <a:cubicBezTo>
                  <a:pt x="195" y="748"/>
                  <a:pt x="167" y="722"/>
                  <a:pt x="164" y="721"/>
                </a:cubicBezTo>
                <a:cubicBezTo>
                  <a:pt x="151" y="715"/>
                  <a:pt x="138" y="716"/>
                  <a:pt x="125" y="714"/>
                </a:cubicBezTo>
                <a:cubicBezTo>
                  <a:pt x="96" y="721"/>
                  <a:pt x="77" y="729"/>
                  <a:pt x="59" y="754"/>
                </a:cubicBezTo>
                <a:cubicBezTo>
                  <a:pt x="49" y="766"/>
                  <a:pt x="33" y="793"/>
                  <a:pt x="33" y="793"/>
                </a:cubicBezTo>
                <a:cubicBezTo>
                  <a:pt x="39" y="902"/>
                  <a:pt x="9" y="914"/>
                  <a:pt x="105" y="924"/>
                </a:cubicBezTo>
                <a:cubicBezTo>
                  <a:pt x="130" y="916"/>
                  <a:pt x="141" y="918"/>
                  <a:pt x="151" y="892"/>
                </a:cubicBezTo>
                <a:cubicBezTo>
                  <a:pt x="120" y="881"/>
                  <a:pt x="89" y="881"/>
                  <a:pt x="59" y="872"/>
                </a:cubicBezTo>
                <a:cubicBezTo>
                  <a:pt x="25" y="938"/>
                  <a:pt x="23" y="1011"/>
                  <a:pt x="7" y="1082"/>
                </a:cubicBezTo>
                <a:cubicBezTo>
                  <a:pt x="34" y="1100"/>
                  <a:pt x="47" y="1096"/>
                  <a:pt x="66" y="1069"/>
                </a:cubicBezTo>
                <a:cubicBezTo>
                  <a:pt x="78" y="1027"/>
                  <a:pt x="52" y="1039"/>
                  <a:pt x="26" y="1049"/>
                </a:cubicBezTo>
                <a:cubicBezTo>
                  <a:pt x="0" y="1088"/>
                  <a:pt x="0" y="1152"/>
                  <a:pt x="0" y="1200"/>
                </a:cubicBezTo>
              </a:path>
            </a:pathLst>
          </a:custGeom>
          <a:noFill/>
          <a:ln w="19050">
            <a:solidFill>
              <a:srgbClr val="B815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3" name="Freeform 8"/>
          <p:cNvSpPr>
            <a:spLocks/>
          </p:cNvSpPr>
          <p:nvPr/>
        </p:nvSpPr>
        <p:spPr bwMode="auto">
          <a:xfrm rot="4718441">
            <a:off x="7538393" y="3263404"/>
            <a:ext cx="138255" cy="414720"/>
          </a:xfrm>
          <a:custGeom>
            <a:avLst/>
            <a:gdLst>
              <a:gd name="T0" fmla="*/ 2147483647 w 353"/>
              <a:gd name="T1" fmla="*/ 0 h 1200"/>
              <a:gd name="T2" fmla="*/ 2147483647 w 353"/>
              <a:gd name="T3" fmla="*/ 718982433 h 1200"/>
              <a:gd name="T4" fmla="*/ 2147483647 w 353"/>
              <a:gd name="T5" fmla="*/ 2147483647 h 1200"/>
              <a:gd name="T6" fmla="*/ 2147483647 w 353"/>
              <a:gd name="T7" fmla="*/ 2147483647 h 1200"/>
              <a:gd name="T8" fmla="*/ 2147483647 w 353"/>
              <a:gd name="T9" fmla="*/ 2147483647 h 1200"/>
              <a:gd name="T10" fmla="*/ 2147483647 w 353"/>
              <a:gd name="T11" fmla="*/ 2147483647 h 1200"/>
              <a:gd name="T12" fmla="*/ 2147483647 w 353"/>
              <a:gd name="T13" fmla="*/ 2147483647 h 1200"/>
              <a:gd name="T14" fmla="*/ 2147483647 w 353"/>
              <a:gd name="T15" fmla="*/ 2147483647 h 1200"/>
              <a:gd name="T16" fmla="*/ 2147483647 w 353"/>
              <a:gd name="T17" fmla="*/ 2147483647 h 1200"/>
              <a:gd name="T18" fmla="*/ 2147483647 w 353"/>
              <a:gd name="T19" fmla="*/ 2147483647 h 1200"/>
              <a:gd name="T20" fmla="*/ 2147483647 w 353"/>
              <a:gd name="T21" fmla="*/ 2147483647 h 1200"/>
              <a:gd name="T22" fmla="*/ 2147483647 w 353"/>
              <a:gd name="T23" fmla="*/ 2147483647 h 1200"/>
              <a:gd name="T24" fmla="*/ 2147483647 w 353"/>
              <a:gd name="T25" fmla="*/ 2147483647 h 1200"/>
              <a:gd name="T26" fmla="*/ 2147483647 w 353"/>
              <a:gd name="T27" fmla="*/ 2147483647 h 1200"/>
              <a:gd name="T28" fmla="*/ 2147483647 w 353"/>
              <a:gd name="T29" fmla="*/ 2147483647 h 1200"/>
              <a:gd name="T30" fmla="*/ 2147483647 w 353"/>
              <a:gd name="T31" fmla="*/ 2147483647 h 1200"/>
              <a:gd name="T32" fmla="*/ 2147483647 w 353"/>
              <a:gd name="T33" fmla="*/ 2147483647 h 1200"/>
              <a:gd name="T34" fmla="*/ 2147483647 w 353"/>
              <a:gd name="T35" fmla="*/ 2147483647 h 1200"/>
              <a:gd name="T36" fmla="*/ 2147483647 w 353"/>
              <a:gd name="T37" fmla="*/ 2147483647 h 1200"/>
              <a:gd name="T38" fmla="*/ 2147483647 w 353"/>
              <a:gd name="T39" fmla="*/ 2147483647 h 1200"/>
              <a:gd name="T40" fmla="*/ 2147483647 w 353"/>
              <a:gd name="T41" fmla="*/ 2147483647 h 1200"/>
              <a:gd name="T42" fmla="*/ 2147483647 w 353"/>
              <a:gd name="T43" fmla="*/ 2147483647 h 1200"/>
              <a:gd name="T44" fmla="*/ 2147483647 w 353"/>
              <a:gd name="T45" fmla="*/ 2147483647 h 1200"/>
              <a:gd name="T46" fmla="*/ 2147483647 w 353"/>
              <a:gd name="T47" fmla="*/ 2147483647 h 1200"/>
              <a:gd name="T48" fmla="*/ 2147483647 w 353"/>
              <a:gd name="T49" fmla="*/ 2147483647 h 1200"/>
              <a:gd name="T50" fmla="*/ 2147483647 w 353"/>
              <a:gd name="T51" fmla="*/ 2147483647 h 1200"/>
              <a:gd name="T52" fmla="*/ 2147483647 w 353"/>
              <a:gd name="T53" fmla="*/ 2147483647 h 1200"/>
              <a:gd name="T54" fmla="*/ 2147483647 w 353"/>
              <a:gd name="T55" fmla="*/ 2147483647 h 1200"/>
              <a:gd name="T56" fmla="*/ 2147483647 w 353"/>
              <a:gd name="T57" fmla="*/ 2147483647 h 1200"/>
              <a:gd name="T58" fmla="*/ 2147483647 w 353"/>
              <a:gd name="T59" fmla="*/ 2147483647 h 1200"/>
              <a:gd name="T60" fmla="*/ 2147483647 w 353"/>
              <a:gd name="T61" fmla="*/ 2147483647 h 1200"/>
              <a:gd name="T62" fmla="*/ 563267810 w 353"/>
              <a:gd name="T63" fmla="*/ 2147483647 h 1200"/>
              <a:gd name="T64" fmla="*/ 2147483647 w 353"/>
              <a:gd name="T65" fmla="*/ 2147483647 h 1200"/>
              <a:gd name="T66" fmla="*/ 2092217572 w 353"/>
              <a:gd name="T67" fmla="*/ 2147483647 h 1200"/>
              <a:gd name="T68" fmla="*/ 0 w 353"/>
              <a:gd name="T69" fmla="*/ 2147483647 h 1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3"/>
              <a:gd name="T106" fmla="*/ 0 h 1200"/>
              <a:gd name="T107" fmla="*/ 353 w 353"/>
              <a:gd name="T108" fmla="*/ 1200 h 1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3" h="1200">
                <a:moveTo>
                  <a:pt x="236" y="0"/>
                </a:moveTo>
                <a:cubicBezTo>
                  <a:pt x="229" y="4"/>
                  <a:pt x="219" y="5"/>
                  <a:pt x="217" y="13"/>
                </a:cubicBezTo>
                <a:cubicBezTo>
                  <a:pt x="208" y="33"/>
                  <a:pt x="203" y="78"/>
                  <a:pt x="203" y="78"/>
                </a:cubicBezTo>
                <a:cubicBezTo>
                  <a:pt x="205" y="108"/>
                  <a:pt x="197" y="141"/>
                  <a:pt x="210" y="170"/>
                </a:cubicBezTo>
                <a:cubicBezTo>
                  <a:pt x="215" y="182"/>
                  <a:pt x="249" y="183"/>
                  <a:pt x="249" y="183"/>
                </a:cubicBezTo>
                <a:cubicBezTo>
                  <a:pt x="305" y="175"/>
                  <a:pt x="306" y="167"/>
                  <a:pt x="341" y="124"/>
                </a:cubicBezTo>
                <a:cubicBezTo>
                  <a:pt x="353" y="89"/>
                  <a:pt x="337" y="88"/>
                  <a:pt x="308" y="78"/>
                </a:cubicBezTo>
                <a:cubicBezTo>
                  <a:pt x="270" y="86"/>
                  <a:pt x="256" y="99"/>
                  <a:pt x="236" y="131"/>
                </a:cubicBezTo>
                <a:cubicBezTo>
                  <a:pt x="228" y="156"/>
                  <a:pt x="234" y="277"/>
                  <a:pt x="256" y="308"/>
                </a:cubicBezTo>
                <a:cubicBezTo>
                  <a:pt x="260" y="314"/>
                  <a:pt x="269" y="316"/>
                  <a:pt x="276" y="321"/>
                </a:cubicBezTo>
                <a:cubicBezTo>
                  <a:pt x="313" y="307"/>
                  <a:pt x="283" y="293"/>
                  <a:pt x="321" y="282"/>
                </a:cubicBezTo>
                <a:cubicBezTo>
                  <a:pt x="292" y="237"/>
                  <a:pt x="270" y="250"/>
                  <a:pt x="217" y="255"/>
                </a:cubicBezTo>
                <a:cubicBezTo>
                  <a:pt x="190" y="274"/>
                  <a:pt x="175" y="289"/>
                  <a:pt x="164" y="321"/>
                </a:cubicBezTo>
                <a:cubicBezTo>
                  <a:pt x="157" y="369"/>
                  <a:pt x="151" y="484"/>
                  <a:pt x="210" y="505"/>
                </a:cubicBezTo>
                <a:cubicBezTo>
                  <a:pt x="229" y="502"/>
                  <a:pt x="250" y="505"/>
                  <a:pt x="269" y="498"/>
                </a:cubicBezTo>
                <a:cubicBezTo>
                  <a:pt x="289" y="489"/>
                  <a:pt x="267" y="439"/>
                  <a:pt x="256" y="433"/>
                </a:cubicBezTo>
                <a:cubicBezTo>
                  <a:pt x="246" y="427"/>
                  <a:pt x="234" y="428"/>
                  <a:pt x="223" y="426"/>
                </a:cubicBezTo>
                <a:cubicBezTo>
                  <a:pt x="183" y="443"/>
                  <a:pt x="160" y="455"/>
                  <a:pt x="131" y="485"/>
                </a:cubicBezTo>
                <a:cubicBezTo>
                  <a:pt x="129" y="491"/>
                  <a:pt x="127" y="498"/>
                  <a:pt x="125" y="505"/>
                </a:cubicBezTo>
                <a:cubicBezTo>
                  <a:pt x="116" y="522"/>
                  <a:pt x="104" y="538"/>
                  <a:pt x="98" y="557"/>
                </a:cubicBezTo>
                <a:cubicBezTo>
                  <a:pt x="90" y="578"/>
                  <a:pt x="90" y="601"/>
                  <a:pt x="85" y="623"/>
                </a:cubicBezTo>
                <a:cubicBezTo>
                  <a:pt x="80" y="642"/>
                  <a:pt x="72" y="682"/>
                  <a:pt x="72" y="682"/>
                </a:cubicBezTo>
                <a:cubicBezTo>
                  <a:pt x="81" y="795"/>
                  <a:pt x="64" y="778"/>
                  <a:pt x="171" y="767"/>
                </a:cubicBezTo>
                <a:cubicBezTo>
                  <a:pt x="177" y="764"/>
                  <a:pt x="186" y="766"/>
                  <a:pt x="190" y="760"/>
                </a:cubicBezTo>
                <a:cubicBezTo>
                  <a:pt x="195" y="748"/>
                  <a:pt x="167" y="722"/>
                  <a:pt x="164" y="721"/>
                </a:cubicBezTo>
                <a:cubicBezTo>
                  <a:pt x="151" y="715"/>
                  <a:pt x="138" y="716"/>
                  <a:pt x="125" y="714"/>
                </a:cubicBezTo>
                <a:cubicBezTo>
                  <a:pt x="96" y="721"/>
                  <a:pt x="77" y="729"/>
                  <a:pt x="59" y="754"/>
                </a:cubicBezTo>
                <a:cubicBezTo>
                  <a:pt x="49" y="766"/>
                  <a:pt x="33" y="793"/>
                  <a:pt x="33" y="793"/>
                </a:cubicBezTo>
                <a:cubicBezTo>
                  <a:pt x="39" y="902"/>
                  <a:pt x="9" y="914"/>
                  <a:pt x="105" y="924"/>
                </a:cubicBezTo>
                <a:cubicBezTo>
                  <a:pt x="130" y="916"/>
                  <a:pt x="141" y="918"/>
                  <a:pt x="151" y="892"/>
                </a:cubicBezTo>
                <a:cubicBezTo>
                  <a:pt x="120" y="881"/>
                  <a:pt x="89" y="881"/>
                  <a:pt x="59" y="872"/>
                </a:cubicBezTo>
                <a:cubicBezTo>
                  <a:pt x="25" y="938"/>
                  <a:pt x="23" y="1011"/>
                  <a:pt x="7" y="1082"/>
                </a:cubicBezTo>
                <a:cubicBezTo>
                  <a:pt x="34" y="1100"/>
                  <a:pt x="47" y="1096"/>
                  <a:pt x="66" y="1069"/>
                </a:cubicBezTo>
                <a:cubicBezTo>
                  <a:pt x="78" y="1027"/>
                  <a:pt x="52" y="1039"/>
                  <a:pt x="26" y="1049"/>
                </a:cubicBezTo>
                <a:cubicBezTo>
                  <a:pt x="0" y="1088"/>
                  <a:pt x="0" y="1152"/>
                  <a:pt x="0" y="1200"/>
                </a:cubicBezTo>
              </a:path>
            </a:pathLst>
          </a:custGeom>
          <a:noFill/>
          <a:ln w="19050">
            <a:solidFill>
              <a:srgbClr val="B815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4" name="AutoShape 9"/>
          <p:cNvSpPr>
            <a:spLocks noChangeArrowheads="1"/>
          </p:cNvSpPr>
          <p:nvPr/>
        </p:nvSpPr>
        <p:spPr bwMode="auto">
          <a:xfrm>
            <a:off x="7122240" y="3333950"/>
            <a:ext cx="276480" cy="2073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alibri" charset="0"/>
            </a:endParaRPr>
          </a:p>
        </p:txBody>
      </p:sp>
      <p:sp>
        <p:nvSpPr>
          <p:cNvPr id="10255" name="Line 10"/>
          <p:cNvSpPr>
            <a:spLocks noChangeShapeType="1"/>
          </p:cNvSpPr>
          <p:nvPr/>
        </p:nvSpPr>
        <p:spPr bwMode="auto">
          <a:xfrm flipV="1">
            <a:off x="7813440" y="3057442"/>
            <a:ext cx="41472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6" name="Line 11"/>
          <p:cNvSpPr>
            <a:spLocks noChangeShapeType="1"/>
          </p:cNvSpPr>
          <p:nvPr/>
        </p:nvSpPr>
        <p:spPr bwMode="auto">
          <a:xfrm rot="4394436" flipV="1">
            <a:off x="7847978" y="3437660"/>
            <a:ext cx="414764" cy="34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7" name="Line 12"/>
          <p:cNvSpPr>
            <a:spLocks noChangeShapeType="1"/>
          </p:cNvSpPr>
          <p:nvPr/>
        </p:nvSpPr>
        <p:spPr bwMode="auto">
          <a:xfrm rot="2374537" flipV="1">
            <a:off x="5601600" y="2850060"/>
            <a:ext cx="41472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8" name="Line 13"/>
          <p:cNvSpPr>
            <a:spLocks noChangeShapeType="1"/>
          </p:cNvSpPr>
          <p:nvPr/>
        </p:nvSpPr>
        <p:spPr bwMode="auto">
          <a:xfrm rot="2374537" flipV="1">
            <a:off x="5601600" y="3610460"/>
            <a:ext cx="41472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9" name="Line 14"/>
          <p:cNvSpPr>
            <a:spLocks noChangeShapeType="1"/>
          </p:cNvSpPr>
          <p:nvPr/>
        </p:nvSpPr>
        <p:spPr bwMode="auto">
          <a:xfrm rot="2374537" flipV="1">
            <a:off x="5739840" y="2988314"/>
            <a:ext cx="41472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0" name="Line 15"/>
          <p:cNvSpPr>
            <a:spLocks noChangeShapeType="1"/>
          </p:cNvSpPr>
          <p:nvPr/>
        </p:nvSpPr>
        <p:spPr bwMode="auto">
          <a:xfrm rot="2374537" flipV="1">
            <a:off x="5601600" y="2919187"/>
            <a:ext cx="41472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1" name="Line 16"/>
          <p:cNvSpPr>
            <a:spLocks noChangeShapeType="1"/>
          </p:cNvSpPr>
          <p:nvPr/>
        </p:nvSpPr>
        <p:spPr bwMode="auto">
          <a:xfrm rot="2374537" flipV="1">
            <a:off x="5601600" y="3679587"/>
            <a:ext cx="41472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2" name="Line 17"/>
          <p:cNvSpPr>
            <a:spLocks noChangeShapeType="1"/>
          </p:cNvSpPr>
          <p:nvPr/>
        </p:nvSpPr>
        <p:spPr bwMode="auto">
          <a:xfrm rot="2374537" flipV="1">
            <a:off x="5601600" y="3748714"/>
            <a:ext cx="41472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3" name="Line 18"/>
          <p:cNvSpPr>
            <a:spLocks noChangeShapeType="1"/>
          </p:cNvSpPr>
          <p:nvPr/>
        </p:nvSpPr>
        <p:spPr bwMode="auto">
          <a:xfrm rot="3407090" flipV="1">
            <a:off x="6154538" y="3679605"/>
            <a:ext cx="414764" cy="34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4" name="Line 19"/>
          <p:cNvSpPr>
            <a:spLocks noChangeShapeType="1"/>
          </p:cNvSpPr>
          <p:nvPr/>
        </p:nvSpPr>
        <p:spPr bwMode="auto">
          <a:xfrm rot="3407090" flipV="1">
            <a:off x="6154538" y="3748732"/>
            <a:ext cx="414764" cy="34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5" name="Line 20"/>
          <p:cNvSpPr>
            <a:spLocks noChangeShapeType="1"/>
          </p:cNvSpPr>
          <p:nvPr/>
        </p:nvSpPr>
        <p:spPr bwMode="auto">
          <a:xfrm rot="3407090" flipV="1">
            <a:off x="6154538" y="3817859"/>
            <a:ext cx="414764" cy="34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6" name="Line 21"/>
          <p:cNvSpPr>
            <a:spLocks noChangeShapeType="1"/>
          </p:cNvSpPr>
          <p:nvPr/>
        </p:nvSpPr>
        <p:spPr bwMode="auto">
          <a:xfrm rot="2374537" flipV="1">
            <a:off x="6348960" y="2305683"/>
            <a:ext cx="1589760" cy="138254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7" name="Line 22"/>
          <p:cNvSpPr>
            <a:spLocks noChangeShapeType="1"/>
          </p:cNvSpPr>
          <p:nvPr/>
        </p:nvSpPr>
        <p:spPr bwMode="auto">
          <a:xfrm rot="2374537" flipV="1">
            <a:off x="6361920" y="2366169"/>
            <a:ext cx="1589760" cy="138254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8" name="Text Box 23"/>
          <p:cNvSpPr txBox="1">
            <a:spLocks noChangeArrowheads="1"/>
          </p:cNvSpPr>
          <p:nvPr/>
        </p:nvSpPr>
        <p:spPr bwMode="auto">
          <a:xfrm>
            <a:off x="6707521" y="2780933"/>
            <a:ext cx="274492" cy="5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500">
                <a:latin typeface="Arial" charset="0"/>
              </a:rPr>
              <a:t>u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500">
                <a:latin typeface="Arial" charset="0"/>
              </a:rPr>
              <a:t>d</a:t>
            </a:r>
          </a:p>
        </p:txBody>
      </p:sp>
      <p:sp>
        <p:nvSpPr>
          <p:cNvPr id="10269" name="Text Box 24"/>
          <p:cNvSpPr txBox="1">
            <a:spLocks noChangeArrowheads="1"/>
          </p:cNvSpPr>
          <p:nvPr/>
        </p:nvSpPr>
        <p:spPr bwMode="auto">
          <a:xfrm>
            <a:off x="8297280" y="2850060"/>
            <a:ext cx="167510" cy="3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500">
                <a:latin typeface="Arial" charset="0"/>
              </a:rPr>
              <a:t> </a:t>
            </a:r>
          </a:p>
        </p:txBody>
      </p:sp>
      <p:sp>
        <p:nvSpPr>
          <p:cNvPr id="10270" name="Text Box 26"/>
          <p:cNvSpPr txBox="1">
            <a:spLocks noChangeArrowheads="1"/>
          </p:cNvSpPr>
          <p:nvPr/>
        </p:nvSpPr>
        <p:spPr bwMode="auto">
          <a:xfrm>
            <a:off x="8020800" y="3817841"/>
            <a:ext cx="637891" cy="3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500">
                <a:latin typeface="Arial" charset="0"/>
              </a:rPr>
              <a:t>anti-c</a:t>
            </a:r>
          </a:p>
        </p:txBody>
      </p:sp>
      <p:sp>
        <p:nvSpPr>
          <p:cNvPr id="10271" name="Line 30"/>
          <p:cNvSpPr>
            <a:spLocks noChangeShapeType="1"/>
          </p:cNvSpPr>
          <p:nvPr/>
        </p:nvSpPr>
        <p:spPr bwMode="auto">
          <a:xfrm flipV="1">
            <a:off x="6842880" y="5046290"/>
            <a:ext cx="62208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20543" name="Line 31"/>
          <p:cNvSpPr>
            <a:spLocks noChangeShapeType="1"/>
          </p:cNvSpPr>
          <p:nvPr/>
        </p:nvSpPr>
        <p:spPr bwMode="auto">
          <a:xfrm flipV="1">
            <a:off x="8156160" y="5599308"/>
            <a:ext cx="622080" cy="0"/>
          </a:xfrm>
          <a:prstGeom prst="line">
            <a:avLst/>
          </a:prstGeom>
          <a:noFill/>
          <a:ln w="57150" cmpd="thickThin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10273" name="Line 34"/>
          <p:cNvSpPr>
            <a:spLocks noChangeShapeType="1"/>
          </p:cNvSpPr>
          <p:nvPr/>
        </p:nvSpPr>
        <p:spPr bwMode="auto">
          <a:xfrm flipV="1">
            <a:off x="4838400" y="5599308"/>
            <a:ext cx="1313280" cy="1441"/>
          </a:xfrm>
          <a:prstGeom prst="line">
            <a:avLst/>
          </a:prstGeom>
          <a:noFill/>
          <a:ln w="79375" cmpd="tri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74" name="Line 35"/>
          <p:cNvSpPr>
            <a:spLocks noChangeShapeType="1"/>
          </p:cNvSpPr>
          <p:nvPr/>
        </p:nvSpPr>
        <p:spPr bwMode="auto">
          <a:xfrm flipV="1">
            <a:off x="8916480" y="5135579"/>
            <a:ext cx="1440" cy="276509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20550" name="Text Box 38"/>
          <p:cNvSpPr txBox="1">
            <a:spLocks noChangeArrowheads="1"/>
          </p:cNvSpPr>
          <p:nvPr/>
        </p:nvSpPr>
        <p:spPr bwMode="auto">
          <a:xfrm>
            <a:off x="8363521" y="5088055"/>
            <a:ext cx="632160" cy="3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en-US" sz="2500" baseline="-25000" dirty="0" err="1">
                <a:latin typeface="Lucida Grande"/>
                <a:ea typeface="Lucida Grande"/>
                <a:cs typeface="Lucida Grande"/>
                <a:sym typeface="Symbol" charset="0"/>
              </a:rPr>
              <a:t>Λ</a:t>
            </a:r>
            <a:r>
              <a:rPr lang="en-US" sz="2500" baseline="-25000" dirty="0" err="1">
                <a:cs typeface="msmincho" charset="0"/>
                <a:sym typeface="Symbol" charset="0"/>
              </a:rPr>
              <a:t>c</a:t>
            </a:r>
            <a:endParaRPr lang="en-US" dirty="0">
              <a:cs typeface="msmincho" charset="0"/>
            </a:endParaRPr>
          </a:p>
        </p:txBody>
      </p:sp>
      <p:sp>
        <p:nvSpPr>
          <p:cNvPr id="320551" name="Text Box 39"/>
          <p:cNvSpPr txBox="1">
            <a:spLocks noChangeArrowheads="1"/>
          </p:cNvSpPr>
          <p:nvPr/>
        </p:nvSpPr>
        <p:spPr bwMode="auto">
          <a:xfrm>
            <a:off x="4423680" y="5412089"/>
            <a:ext cx="401548" cy="46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2500" i="1">
                <a:latin typeface="Lucida Grande" charset="0"/>
                <a:cs typeface="msmincho" charset="0"/>
              </a:rPr>
              <a:t>p</a:t>
            </a:r>
            <a:endParaRPr lang="en-US" sz="2500">
              <a:latin typeface="Euclid Math One" charset="0"/>
              <a:cs typeface="msmincho" charset="0"/>
            </a:endParaRPr>
          </a:p>
        </p:txBody>
      </p:sp>
      <p:sp>
        <p:nvSpPr>
          <p:cNvPr id="320553" name="Oval 41"/>
          <p:cNvSpPr>
            <a:spLocks noChangeArrowheads="1"/>
          </p:cNvSpPr>
          <p:nvPr/>
        </p:nvSpPr>
        <p:spPr bwMode="auto">
          <a:xfrm>
            <a:off x="6151680" y="5461053"/>
            <a:ext cx="276480" cy="276509"/>
          </a:xfrm>
          <a:prstGeom prst="ellipse">
            <a:avLst/>
          </a:prstGeom>
          <a:solidFill>
            <a:srgbClr val="FF0080"/>
          </a:solidFill>
          <a:ln w="57150" cmpd="thickThin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10278" name="Freeform 46"/>
          <p:cNvSpPr>
            <a:spLocks/>
          </p:cNvSpPr>
          <p:nvPr/>
        </p:nvSpPr>
        <p:spPr bwMode="auto">
          <a:xfrm rot="9080427">
            <a:off x="6428161" y="4631526"/>
            <a:ext cx="378720" cy="483891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800080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79" name="Line 47"/>
          <p:cNvSpPr>
            <a:spLocks noChangeShapeType="1"/>
          </p:cNvSpPr>
          <p:nvPr/>
        </p:nvSpPr>
        <p:spPr bwMode="auto">
          <a:xfrm flipV="1">
            <a:off x="6428160" y="5599308"/>
            <a:ext cx="1589760" cy="0"/>
          </a:xfrm>
          <a:prstGeom prst="line">
            <a:avLst/>
          </a:prstGeom>
          <a:noFill/>
          <a:ln w="79375" cmpd="tri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80" name="Line 51"/>
          <p:cNvSpPr>
            <a:spLocks noChangeShapeType="1"/>
          </p:cNvSpPr>
          <p:nvPr/>
        </p:nvSpPr>
        <p:spPr bwMode="auto">
          <a:xfrm flipV="1">
            <a:off x="7630561" y="5599308"/>
            <a:ext cx="4176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20545" name="Oval 33"/>
          <p:cNvSpPr>
            <a:spLocks noChangeArrowheads="1"/>
          </p:cNvSpPr>
          <p:nvPr/>
        </p:nvSpPr>
        <p:spPr bwMode="auto">
          <a:xfrm>
            <a:off x="7050240" y="4977162"/>
            <a:ext cx="276480" cy="69127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320570" name="Text Box 58"/>
          <p:cNvSpPr txBox="1">
            <a:spLocks noChangeArrowheads="1"/>
          </p:cNvSpPr>
          <p:nvPr/>
        </p:nvSpPr>
        <p:spPr bwMode="auto">
          <a:xfrm>
            <a:off x="7004161" y="3895610"/>
            <a:ext cx="498912" cy="53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29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2900" dirty="0">
              <a:solidFill>
                <a:srgbClr val="FF0000"/>
              </a:solidFill>
              <a:cs typeface="msmincho" charset="0"/>
            </a:endParaRPr>
          </a:p>
        </p:txBody>
      </p:sp>
      <p:sp>
        <p:nvSpPr>
          <p:cNvPr id="320571" name="Text Box 59"/>
          <p:cNvSpPr txBox="1">
            <a:spLocks noChangeArrowheads="1"/>
          </p:cNvSpPr>
          <p:nvPr/>
        </p:nvSpPr>
        <p:spPr bwMode="auto">
          <a:xfrm>
            <a:off x="276480" y="1382545"/>
            <a:ext cx="611442" cy="4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rgbClr val="800080"/>
                </a:solidFill>
                <a:cs typeface="msmincho" charset="0"/>
              </a:rPr>
              <a:t>P</a:t>
            </a:r>
            <a:r>
              <a:rPr lang="en-US" baseline="-25000" dirty="0" err="1" smtClean="0">
                <a:solidFill>
                  <a:srgbClr val="800080"/>
                </a:solidFill>
                <a:latin typeface="Lucida Grande"/>
                <a:ea typeface="Lucida Grande"/>
                <a:cs typeface="Lucida Grande"/>
              </a:rPr>
              <a:t>Λc</a:t>
            </a:r>
            <a:endParaRPr lang="en-US" baseline="-25000" dirty="0">
              <a:cs typeface="msmincho" charset="0"/>
            </a:endParaRPr>
          </a:p>
        </p:txBody>
      </p:sp>
      <p:sp>
        <p:nvSpPr>
          <p:cNvPr id="320573" name="Text Box 61"/>
          <p:cNvSpPr txBox="1">
            <a:spLocks noChangeArrowheads="1"/>
          </p:cNvSpPr>
          <p:nvPr/>
        </p:nvSpPr>
        <p:spPr bwMode="auto">
          <a:xfrm>
            <a:off x="3581400" y="3810000"/>
            <a:ext cx="1045492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800080"/>
                </a:solidFill>
                <a:cs typeface="msmincho" charset="0"/>
              </a:rPr>
              <a:t>p</a:t>
            </a:r>
            <a:r>
              <a:rPr lang="en-US" sz="1800" baseline="-25000" dirty="0" err="1">
                <a:solidFill>
                  <a:srgbClr val="800080"/>
                </a:solidFill>
                <a:cs typeface="msmincho" charset="0"/>
                <a:sym typeface="Symbol" charset="0"/>
              </a:rPr>
              <a:t>T</a:t>
            </a:r>
            <a:r>
              <a:rPr lang="en-US" sz="1800" baseline="-25000" dirty="0">
                <a:solidFill>
                  <a:srgbClr val="800080"/>
                </a:solidFill>
                <a:cs typeface="msmincho" charset="0"/>
                <a:sym typeface="Symbol" charset="0"/>
              </a:rPr>
              <a:t> </a:t>
            </a:r>
            <a:r>
              <a:rPr lang="en-US" sz="1800" dirty="0">
                <a:solidFill>
                  <a:srgbClr val="800080"/>
                </a:solidFill>
                <a:cs typeface="msmincho" charset="0"/>
                <a:sym typeface="Symbol" charset="0"/>
              </a:rPr>
              <a:t>(</a:t>
            </a:r>
            <a:r>
              <a:rPr lang="en-US" sz="1800" dirty="0" err="1">
                <a:solidFill>
                  <a:srgbClr val="800080"/>
                </a:solidFill>
                <a:cs typeface="msmincho" charset="0"/>
                <a:sym typeface="Symbol" charset="0"/>
              </a:rPr>
              <a:t>GeV</a:t>
            </a:r>
            <a:r>
              <a:rPr lang="en-US" sz="1800" dirty="0">
                <a:solidFill>
                  <a:srgbClr val="800080"/>
                </a:solidFill>
                <a:cs typeface="msmincho" charset="0"/>
                <a:sym typeface="Symbol" charset="0"/>
              </a:rPr>
              <a:t>)</a:t>
            </a:r>
            <a:endParaRPr lang="en-US" sz="1800" dirty="0">
              <a:cs typeface="msmincho" charset="0"/>
            </a:endParaRPr>
          </a:p>
        </p:txBody>
      </p:sp>
      <p:sp>
        <p:nvSpPr>
          <p:cNvPr id="320574" name="Line 62"/>
          <p:cNvSpPr>
            <a:spLocks noChangeShapeType="1"/>
          </p:cNvSpPr>
          <p:nvPr/>
        </p:nvSpPr>
        <p:spPr bwMode="auto">
          <a:xfrm>
            <a:off x="1036800" y="2626836"/>
            <a:ext cx="311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320575" name="Text Box 63"/>
          <p:cNvSpPr txBox="1">
            <a:spLocks noChangeArrowheads="1"/>
          </p:cNvSpPr>
          <p:nvPr/>
        </p:nvSpPr>
        <p:spPr bwMode="auto">
          <a:xfrm>
            <a:off x="4433760" y="652389"/>
            <a:ext cx="3850234" cy="91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cs typeface="msmincho" charset="0"/>
              </a:rPr>
              <a:t>Interpretation </a:t>
            </a:r>
            <a:r>
              <a:rPr lang="en-US" sz="1800" dirty="0" smtClean="0">
                <a:solidFill>
                  <a:srgbClr val="FF0000"/>
                </a:solidFill>
                <a:cs typeface="msmincho" charset="0"/>
              </a:rPr>
              <a:t>in </a:t>
            </a:r>
            <a:r>
              <a:rPr lang="en-US" sz="1800" dirty="0">
                <a:solidFill>
                  <a:srgbClr val="FF0000"/>
                </a:solidFill>
                <a:cs typeface="msmincho" charset="0"/>
              </a:rPr>
              <a:t>language of GPDs:</a:t>
            </a:r>
          </a:p>
          <a:p>
            <a:pPr>
              <a:defRPr/>
            </a:pPr>
            <a:r>
              <a:rPr lang="en-US" sz="1800" b="1" dirty="0">
                <a:solidFill>
                  <a:srgbClr val="000090"/>
                </a:solidFill>
                <a:cs typeface="msmincho" charset="0"/>
              </a:rPr>
              <a:t>Generalized Fracture Functions</a:t>
            </a:r>
          </a:p>
          <a:p>
            <a:pPr>
              <a:defRPr/>
            </a:pPr>
            <a:r>
              <a:rPr lang="en-US" sz="1800" dirty="0" smtClean="0">
                <a:solidFill>
                  <a:srgbClr val="FF0000"/>
                </a:solidFill>
                <a:cs typeface="msmincho" charset="0"/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  <a:cs typeface="msmincho" charset="0"/>
              </a:rPr>
              <a:t>Trentadue</a:t>
            </a:r>
            <a:r>
              <a:rPr lang="en-US" sz="1800" dirty="0" smtClean="0">
                <a:solidFill>
                  <a:srgbClr val="FF0000"/>
                </a:solidFill>
                <a:cs typeface="msmincho" charset="0"/>
              </a:rPr>
              <a:t> &amp; </a:t>
            </a:r>
            <a:r>
              <a:rPr lang="en-US" sz="1800" dirty="0" err="1" smtClean="0">
                <a:solidFill>
                  <a:srgbClr val="FF0000"/>
                </a:solidFill>
                <a:cs typeface="msmincho" charset="0"/>
              </a:rPr>
              <a:t>Veneziano</a:t>
            </a:r>
            <a:r>
              <a:rPr lang="en-US" sz="1800" dirty="0" smtClean="0">
                <a:solidFill>
                  <a:srgbClr val="FF0000"/>
                </a:solidFill>
                <a:cs typeface="msmincho" charset="0"/>
              </a:rPr>
              <a:t>)</a:t>
            </a:r>
            <a:endParaRPr lang="en-US" sz="1800" dirty="0">
              <a:solidFill>
                <a:srgbClr val="FF0000"/>
              </a:solidFill>
              <a:cs typeface="msmincho" charset="0"/>
            </a:endParaRPr>
          </a:p>
        </p:txBody>
      </p:sp>
      <p:sp>
        <p:nvSpPr>
          <p:cNvPr id="10287" name="TextBox 1"/>
          <p:cNvSpPr txBox="1">
            <a:spLocks noChangeArrowheads="1"/>
          </p:cNvSpPr>
          <p:nvPr/>
        </p:nvSpPr>
        <p:spPr bwMode="auto">
          <a:xfrm>
            <a:off x="8238241" y="2684442"/>
            <a:ext cx="472932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/>
            <a:r>
              <a:rPr lang="en-US">
                <a:latin typeface="Lucida Grande" charset="0"/>
                <a:cs typeface="Lucida Grande" charset="0"/>
              </a:rPr>
              <a:t>Λ</a:t>
            </a:r>
            <a:r>
              <a:rPr lang="en-US" baseline="-25000">
                <a:latin typeface="Lucida Grande" charset="0"/>
                <a:cs typeface="Lucida Grande" charset="0"/>
              </a:rPr>
              <a:t>c</a:t>
            </a:r>
            <a:endParaRPr lang="en-US"/>
          </a:p>
        </p:txBody>
      </p:sp>
      <p:sp>
        <p:nvSpPr>
          <p:cNvPr id="320555" name="Oval 43"/>
          <p:cNvSpPr>
            <a:spLocks noChangeArrowheads="1"/>
          </p:cNvSpPr>
          <p:nvPr/>
        </p:nvSpPr>
        <p:spPr bwMode="auto">
          <a:xfrm>
            <a:off x="7879680" y="5461053"/>
            <a:ext cx="276480" cy="276509"/>
          </a:xfrm>
          <a:prstGeom prst="ellipse">
            <a:avLst/>
          </a:prstGeom>
          <a:solidFill>
            <a:srgbClr val="0000FF"/>
          </a:solidFill>
          <a:ln w="57150" cmpd="thickThin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graphicFrame>
        <p:nvGraphicFramePr>
          <p:cNvPr id="10289" name="Object 1"/>
          <p:cNvGraphicFramePr>
            <a:graphicFrameLocks noChangeAspect="1"/>
          </p:cNvGraphicFramePr>
          <p:nvPr/>
        </p:nvGraphicFramePr>
        <p:xfrm>
          <a:off x="5885281" y="1746904"/>
          <a:ext cx="2064960" cy="64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6" name="Equation" r:id="rId5" imgW="812800" imgH="254000" progId="Equation.DSMT4">
                  <p:embed/>
                </p:oleObj>
              </mc:Choice>
              <mc:Fallback>
                <p:oleObj name="Equation" r:id="rId5" imgW="812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281" y="1746904"/>
                        <a:ext cx="2064960" cy="64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2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pic>
        <p:nvPicPr>
          <p:cNvPr id="53" name="Picture 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2" y="0"/>
            <a:ext cx="144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43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3657600" y="457200"/>
            <a:ext cx="5029200" cy="685800"/>
          </a:xfrm>
          <a:prstGeom prst="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 rot="3015661">
            <a:off x="2191544" y="2075656"/>
            <a:ext cx="177800" cy="595313"/>
          </a:xfrm>
          <a:custGeom>
            <a:avLst/>
            <a:gdLst>
              <a:gd name="T0" fmla="*/ 2147483647 w 353"/>
              <a:gd name="T1" fmla="*/ 0 h 1200"/>
              <a:gd name="T2" fmla="*/ 2147483647 w 353"/>
              <a:gd name="T3" fmla="*/ 2147483647 h 1200"/>
              <a:gd name="T4" fmla="*/ 2147483647 w 353"/>
              <a:gd name="T5" fmla="*/ 2147483647 h 1200"/>
              <a:gd name="T6" fmla="*/ 2147483647 w 353"/>
              <a:gd name="T7" fmla="*/ 2147483647 h 1200"/>
              <a:gd name="T8" fmla="*/ 2147483647 w 353"/>
              <a:gd name="T9" fmla="*/ 2147483647 h 1200"/>
              <a:gd name="T10" fmla="*/ 2147483647 w 353"/>
              <a:gd name="T11" fmla="*/ 2147483647 h 1200"/>
              <a:gd name="T12" fmla="*/ 2147483647 w 353"/>
              <a:gd name="T13" fmla="*/ 2147483647 h 1200"/>
              <a:gd name="T14" fmla="*/ 2147483647 w 353"/>
              <a:gd name="T15" fmla="*/ 2147483647 h 1200"/>
              <a:gd name="T16" fmla="*/ 2147483647 w 353"/>
              <a:gd name="T17" fmla="*/ 2147483647 h 1200"/>
              <a:gd name="T18" fmla="*/ 2147483647 w 353"/>
              <a:gd name="T19" fmla="*/ 2147483647 h 1200"/>
              <a:gd name="T20" fmla="*/ 2147483647 w 353"/>
              <a:gd name="T21" fmla="*/ 2147483647 h 1200"/>
              <a:gd name="T22" fmla="*/ 2147483647 w 353"/>
              <a:gd name="T23" fmla="*/ 2147483647 h 1200"/>
              <a:gd name="T24" fmla="*/ 2147483647 w 353"/>
              <a:gd name="T25" fmla="*/ 2147483647 h 1200"/>
              <a:gd name="T26" fmla="*/ 2147483647 w 353"/>
              <a:gd name="T27" fmla="*/ 2147483647 h 1200"/>
              <a:gd name="T28" fmla="*/ 2147483647 w 353"/>
              <a:gd name="T29" fmla="*/ 2147483647 h 1200"/>
              <a:gd name="T30" fmla="*/ 2147483647 w 353"/>
              <a:gd name="T31" fmla="*/ 2147483647 h 1200"/>
              <a:gd name="T32" fmla="*/ 2147483647 w 353"/>
              <a:gd name="T33" fmla="*/ 2147483647 h 1200"/>
              <a:gd name="T34" fmla="*/ 2147483647 w 353"/>
              <a:gd name="T35" fmla="*/ 2147483647 h 1200"/>
              <a:gd name="T36" fmla="*/ 2147483647 w 353"/>
              <a:gd name="T37" fmla="*/ 2147483647 h 1200"/>
              <a:gd name="T38" fmla="*/ 2147483647 w 353"/>
              <a:gd name="T39" fmla="*/ 2147483647 h 1200"/>
              <a:gd name="T40" fmla="*/ 2147483647 w 353"/>
              <a:gd name="T41" fmla="*/ 2147483647 h 1200"/>
              <a:gd name="T42" fmla="*/ 2147483647 w 353"/>
              <a:gd name="T43" fmla="*/ 2147483647 h 1200"/>
              <a:gd name="T44" fmla="*/ 2147483647 w 353"/>
              <a:gd name="T45" fmla="*/ 2147483647 h 1200"/>
              <a:gd name="T46" fmla="*/ 2147483647 w 353"/>
              <a:gd name="T47" fmla="*/ 2147483647 h 1200"/>
              <a:gd name="T48" fmla="*/ 2147483647 w 353"/>
              <a:gd name="T49" fmla="*/ 2147483647 h 1200"/>
              <a:gd name="T50" fmla="*/ 2147483647 w 353"/>
              <a:gd name="T51" fmla="*/ 2147483647 h 1200"/>
              <a:gd name="T52" fmla="*/ 2147483647 w 353"/>
              <a:gd name="T53" fmla="*/ 2147483647 h 1200"/>
              <a:gd name="T54" fmla="*/ 2147483647 w 353"/>
              <a:gd name="T55" fmla="*/ 2147483647 h 1200"/>
              <a:gd name="T56" fmla="*/ 2147483647 w 353"/>
              <a:gd name="T57" fmla="*/ 2147483647 h 1200"/>
              <a:gd name="T58" fmla="*/ 2147483647 w 353"/>
              <a:gd name="T59" fmla="*/ 2147483647 h 1200"/>
              <a:gd name="T60" fmla="*/ 2147483647 w 353"/>
              <a:gd name="T61" fmla="*/ 2147483647 h 1200"/>
              <a:gd name="T62" fmla="*/ 2147483647 w 353"/>
              <a:gd name="T63" fmla="*/ 2147483647 h 1200"/>
              <a:gd name="T64" fmla="*/ 2147483647 w 353"/>
              <a:gd name="T65" fmla="*/ 2147483647 h 1200"/>
              <a:gd name="T66" fmla="*/ 2147483647 w 353"/>
              <a:gd name="T67" fmla="*/ 2147483647 h 1200"/>
              <a:gd name="T68" fmla="*/ 0 w 353"/>
              <a:gd name="T69" fmla="*/ 2147483647 h 1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3"/>
              <a:gd name="T106" fmla="*/ 0 h 1200"/>
              <a:gd name="T107" fmla="*/ 353 w 353"/>
              <a:gd name="T108" fmla="*/ 1200 h 1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3" h="1200">
                <a:moveTo>
                  <a:pt x="236" y="0"/>
                </a:moveTo>
                <a:cubicBezTo>
                  <a:pt x="229" y="4"/>
                  <a:pt x="219" y="5"/>
                  <a:pt x="217" y="13"/>
                </a:cubicBezTo>
                <a:cubicBezTo>
                  <a:pt x="208" y="33"/>
                  <a:pt x="203" y="78"/>
                  <a:pt x="203" y="78"/>
                </a:cubicBezTo>
                <a:cubicBezTo>
                  <a:pt x="205" y="108"/>
                  <a:pt x="197" y="141"/>
                  <a:pt x="210" y="170"/>
                </a:cubicBezTo>
                <a:cubicBezTo>
                  <a:pt x="215" y="182"/>
                  <a:pt x="249" y="183"/>
                  <a:pt x="249" y="183"/>
                </a:cubicBezTo>
                <a:cubicBezTo>
                  <a:pt x="305" y="175"/>
                  <a:pt x="306" y="167"/>
                  <a:pt x="341" y="124"/>
                </a:cubicBezTo>
                <a:cubicBezTo>
                  <a:pt x="353" y="89"/>
                  <a:pt x="337" y="88"/>
                  <a:pt x="308" y="78"/>
                </a:cubicBezTo>
                <a:cubicBezTo>
                  <a:pt x="270" y="86"/>
                  <a:pt x="256" y="99"/>
                  <a:pt x="236" y="131"/>
                </a:cubicBezTo>
                <a:cubicBezTo>
                  <a:pt x="228" y="156"/>
                  <a:pt x="234" y="277"/>
                  <a:pt x="256" y="308"/>
                </a:cubicBezTo>
                <a:cubicBezTo>
                  <a:pt x="260" y="314"/>
                  <a:pt x="269" y="316"/>
                  <a:pt x="276" y="321"/>
                </a:cubicBezTo>
                <a:cubicBezTo>
                  <a:pt x="313" y="307"/>
                  <a:pt x="283" y="293"/>
                  <a:pt x="321" y="282"/>
                </a:cubicBezTo>
                <a:cubicBezTo>
                  <a:pt x="292" y="237"/>
                  <a:pt x="270" y="250"/>
                  <a:pt x="217" y="255"/>
                </a:cubicBezTo>
                <a:cubicBezTo>
                  <a:pt x="190" y="274"/>
                  <a:pt x="175" y="289"/>
                  <a:pt x="164" y="321"/>
                </a:cubicBezTo>
                <a:cubicBezTo>
                  <a:pt x="157" y="369"/>
                  <a:pt x="151" y="484"/>
                  <a:pt x="210" y="505"/>
                </a:cubicBezTo>
                <a:cubicBezTo>
                  <a:pt x="229" y="502"/>
                  <a:pt x="250" y="505"/>
                  <a:pt x="269" y="498"/>
                </a:cubicBezTo>
                <a:cubicBezTo>
                  <a:pt x="289" y="489"/>
                  <a:pt x="267" y="439"/>
                  <a:pt x="256" y="433"/>
                </a:cubicBezTo>
                <a:cubicBezTo>
                  <a:pt x="246" y="427"/>
                  <a:pt x="234" y="428"/>
                  <a:pt x="223" y="426"/>
                </a:cubicBezTo>
                <a:cubicBezTo>
                  <a:pt x="183" y="443"/>
                  <a:pt x="160" y="455"/>
                  <a:pt x="131" y="485"/>
                </a:cubicBezTo>
                <a:cubicBezTo>
                  <a:pt x="129" y="491"/>
                  <a:pt x="127" y="498"/>
                  <a:pt x="125" y="505"/>
                </a:cubicBezTo>
                <a:cubicBezTo>
                  <a:pt x="116" y="522"/>
                  <a:pt x="104" y="538"/>
                  <a:pt x="98" y="557"/>
                </a:cubicBezTo>
                <a:cubicBezTo>
                  <a:pt x="90" y="578"/>
                  <a:pt x="90" y="601"/>
                  <a:pt x="85" y="623"/>
                </a:cubicBezTo>
                <a:cubicBezTo>
                  <a:pt x="80" y="642"/>
                  <a:pt x="72" y="682"/>
                  <a:pt x="72" y="682"/>
                </a:cubicBezTo>
                <a:cubicBezTo>
                  <a:pt x="81" y="795"/>
                  <a:pt x="64" y="778"/>
                  <a:pt x="171" y="767"/>
                </a:cubicBezTo>
                <a:cubicBezTo>
                  <a:pt x="177" y="764"/>
                  <a:pt x="186" y="766"/>
                  <a:pt x="190" y="760"/>
                </a:cubicBezTo>
                <a:cubicBezTo>
                  <a:pt x="195" y="748"/>
                  <a:pt x="167" y="722"/>
                  <a:pt x="164" y="721"/>
                </a:cubicBezTo>
                <a:cubicBezTo>
                  <a:pt x="151" y="715"/>
                  <a:pt x="138" y="716"/>
                  <a:pt x="125" y="714"/>
                </a:cubicBezTo>
                <a:cubicBezTo>
                  <a:pt x="96" y="721"/>
                  <a:pt x="77" y="729"/>
                  <a:pt x="59" y="754"/>
                </a:cubicBezTo>
                <a:cubicBezTo>
                  <a:pt x="49" y="766"/>
                  <a:pt x="33" y="793"/>
                  <a:pt x="33" y="793"/>
                </a:cubicBezTo>
                <a:cubicBezTo>
                  <a:pt x="39" y="902"/>
                  <a:pt x="9" y="914"/>
                  <a:pt x="105" y="924"/>
                </a:cubicBezTo>
                <a:cubicBezTo>
                  <a:pt x="130" y="916"/>
                  <a:pt x="141" y="918"/>
                  <a:pt x="151" y="892"/>
                </a:cubicBezTo>
                <a:cubicBezTo>
                  <a:pt x="120" y="881"/>
                  <a:pt x="89" y="881"/>
                  <a:pt x="59" y="872"/>
                </a:cubicBezTo>
                <a:cubicBezTo>
                  <a:pt x="25" y="938"/>
                  <a:pt x="23" y="1011"/>
                  <a:pt x="7" y="1082"/>
                </a:cubicBezTo>
                <a:cubicBezTo>
                  <a:pt x="34" y="1100"/>
                  <a:pt x="47" y="1096"/>
                  <a:pt x="66" y="1069"/>
                </a:cubicBezTo>
                <a:cubicBezTo>
                  <a:pt x="78" y="1027"/>
                  <a:pt x="52" y="1039"/>
                  <a:pt x="26" y="1049"/>
                </a:cubicBezTo>
                <a:cubicBezTo>
                  <a:pt x="0" y="1088"/>
                  <a:pt x="0" y="1152"/>
                  <a:pt x="0" y="1200"/>
                </a:cubicBezTo>
              </a:path>
            </a:pathLst>
          </a:custGeom>
          <a:noFill/>
          <a:ln w="19050">
            <a:solidFill>
              <a:srgbClr val="B815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 rot="4718441">
            <a:off x="3885657" y="2215870"/>
            <a:ext cx="458285" cy="374267"/>
          </a:xfrm>
          <a:custGeom>
            <a:avLst/>
            <a:gdLst>
              <a:gd name="T0" fmla="*/ 2147483647 w 353"/>
              <a:gd name="T1" fmla="*/ 0 h 1200"/>
              <a:gd name="T2" fmla="*/ 2147483647 w 353"/>
              <a:gd name="T3" fmla="*/ 2147483647 h 1200"/>
              <a:gd name="T4" fmla="*/ 2147483647 w 353"/>
              <a:gd name="T5" fmla="*/ 2147483647 h 1200"/>
              <a:gd name="T6" fmla="*/ 2147483647 w 353"/>
              <a:gd name="T7" fmla="*/ 2147483647 h 1200"/>
              <a:gd name="T8" fmla="*/ 2147483647 w 353"/>
              <a:gd name="T9" fmla="*/ 2147483647 h 1200"/>
              <a:gd name="T10" fmla="*/ 2147483647 w 353"/>
              <a:gd name="T11" fmla="*/ 2147483647 h 1200"/>
              <a:gd name="T12" fmla="*/ 2147483647 w 353"/>
              <a:gd name="T13" fmla="*/ 2147483647 h 1200"/>
              <a:gd name="T14" fmla="*/ 2147483647 w 353"/>
              <a:gd name="T15" fmla="*/ 2147483647 h 1200"/>
              <a:gd name="T16" fmla="*/ 2147483647 w 353"/>
              <a:gd name="T17" fmla="*/ 2147483647 h 1200"/>
              <a:gd name="T18" fmla="*/ 2147483647 w 353"/>
              <a:gd name="T19" fmla="*/ 2147483647 h 1200"/>
              <a:gd name="T20" fmla="*/ 2147483647 w 353"/>
              <a:gd name="T21" fmla="*/ 2147483647 h 1200"/>
              <a:gd name="T22" fmla="*/ 2147483647 w 353"/>
              <a:gd name="T23" fmla="*/ 2147483647 h 1200"/>
              <a:gd name="T24" fmla="*/ 2147483647 w 353"/>
              <a:gd name="T25" fmla="*/ 2147483647 h 1200"/>
              <a:gd name="T26" fmla="*/ 2147483647 w 353"/>
              <a:gd name="T27" fmla="*/ 2147483647 h 1200"/>
              <a:gd name="T28" fmla="*/ 2147483647 w 353"/>
              <a:gd name="T29" fmla="*/ 2147483647 h 1200"/>
              <a:gd name="T30" fmla="*/ 2147483647 w 353"/>
              <a:gd name="T31" fmla="*/ 2147483647 h 1200"/>
              <a:gd name="T32" fmla="*/ 2147483647 w 353"/>
              <a:gd name="T33" fmla="*/ 2147483647 h 1200"/>
              <a:gd name="T34" fmla="*/ 2147483647 w 353"/>
              <a:gd name="T35" fmla="*/ 2147483647 h 1200"/>
              <a:gd name="T36" fmla="*/ 2147483647 w 353"/>
              <a:gd name="T37" fmla="*/ 2147483647 h 1200"/>
              <a:gd name="T38" fmla="*/ 2147483647 w 353"/>
              <a:gd name="T39" fmla="*/ 2147483647 h 1200"/>
              <a:gd name="T40" fmla="*/ 2147483647 w 353"/>
              <a:gd name="T41" fmla="*/ 2147483647 h 1200"/>
              <a:gd name="T42" fmla="*/ 2147483647 w 353"/>
              <a:gd name="T43" fmla="*/ 2147483647 h 1200"/>
              <a:gd name="T44" fmla="*/ 2147483647 w 353"/>
              <a:gd name="T45" fmla="*/ 2147483647 h 1200"/>
              <a:gd name="T46" fmla="*/ 2147483647 w 353"/>
              <a:gd name="T47" fmla="*/ 2147483647 h 1200"/>
              <a:gd name="T48" fmla="*/ 2147483647 w 353"/>
              <a:gd name="T49" fmla="*/ 2147483647 h 1200"/>
              <a:gd name="T50" fmla="*/ 2147483647 w 353"/>
              <a:gd name="T51" fmla="*/ 2147483647 h 1200"/>
              <a:gd name="T52" fmla="*/ 2147483647 w 353"/>
              <a:gd name="T53" fmla="*/ 2147483647 h 1200"/>
              <a:gd name="T54" fmla="*/ 2147483647 w 353"/>
              <a:gd name="T55" fmla="*/ 2147483647 h 1200"/>
              <a:gd name="T56" fmla="*/ 2147483647 w 353"/>
              <a:gd name="T57" fmla="*/ 2147483647 h 1200"/>
              <a:gd name="T58" fmla="*/ 2147483647 w 353"/>
              <a:gd name="T59" fmla="*/ 2147483647 h 1200"/>
              <a:gd name="T60" fmla="*/ 2147483647 w 353"/>
              <a:gd name="T61" fmla="*/ 2147483647 h 1200"/>
              <a:gd name="T62" fmla="*/ 2147483647 w 353"/>
              <a:gd name="T63" fmla="*/ 2147483647 h 1200"/>
              <a:gd name="T64" fmla="*/ 2147483647 w 353"/>
              <a:gd name="T65" fmla="*/ 2147483647 h 1200"/>
              <a:gd name="T66" fmla="*/ 2147483647 w 353"/>
              <a:gd name="T67" fmla="*/ 2147483647 h 1200"/>
              <a:gd name="T68" fmla="*/ 0 w 353"/>
              <a:gd name="T69" fmla="*/ 2147483647 h 1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3"/>
              <a:gd name="T106" fmla="*/ 0 h 1200"/>
              <a:gd name="T107" fmla="*/ 353 w 353"/>
              <a:gd name="T108" fmla="*/ 1200 h 1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3" h="1200">
                <a:moveTo>
                  <a:pt x="236" y="0"/>
                </a:moveTo>
                <a:cubicBezTo>
                  <a:pt x="229" y="4"/>
                  <a:pt x="219" y="5"/>
                  <a:pt x="217" y="13"/>
                </a:cubicBezTo>
                <a:cubicBezTo>
                  <a:pt x="208" y="33"/>
                  <a:pt x="203" y="78"/>
                  <a:pt x="203" y="78"/>
                </a:cubicBezTo>
                <a:cubicBezTo>
                  <a:pt x="205" y="108"/>
                  <a:pt x="197" y="141"/>
                  <a:pt x="210" y="170"/>
                </a:cubicBezTo>
                <a:cubicBezTo>
                  <a:pt x="215" y="182"/>
                  <a:pt x="249" y="183"/>
                  <a:pt x="249" y="183"/>
                </a:cubicBezTo>
                <a:cubicBezTo>
                  <a:pt x="305" y="175"/>
                  <a:pt x="306" y="167"/>
                  <a:pt x="341" y="124"/>
                </a:cubicBezTo>
                <a:cubicBezTo>
                  <a:pt x="353" y="89"/>
                  <a:pt x="337" y="88"/>
                  <a:pt x="308" y="78"/>
                </a:cubicBezTo>
                <a:cubicBezTo>
                  <a:pt x="270" y="86"/>
                  <a:pt x="256" y="99"/>
                  <a:pt x="236" y="131"/>
                </a:cubicBezTo>
                <a:cubicBezTo>
                  <a:pt x="228" y="156"/>
                  <a:pt x="234" y="277"/>
                  <a:pt x="256" y="308"/>
                </a:cubicBezTo>
                <a:cubicBezTo>
                  <a:pt x="260" y="314"/>
                  <a:pt x="269" y="316"/>
                  <a:pt x="276" y="321"/>
                </a:cubicBezTo>
                <a:cubicBezTo>
                  <a:pt x="313" y="307"/>
                  <a:pt x="283" y="293"/>
                  <a:pt x="321" y="282"/>
                </a:cubicBezTo>
                <a:cubicBezTo>
                  <a:pt x="292" y="237"/>
                  <a:pt x="270" y="250"/>
                  <a:pt x="217" y="255"/>
                </a:cubicBezTo>
                <a:cubicBezTo>
                  <a:pt x="190" y="274"/>
                  <a:pt x="175" y="289"/>
                  <a:pt x="164" y="321"/>
                </a:cubicBezTo>
                <a:cubicBezTo>
                  <a:pt x="157" y="369"/>
                  <a:pt x="151" y="484"/>
                  <a:pt x="210" y="505"/>
                </a:cubicBezTo>
                <a:cubicBezTo>
                  <a:pt x="229" y="502"/>
                  <a:pt x="250" y="505"/>
                  <a:pt x="269" y="498"/>
                </a:cubicBezTo>
                <a:cubicBezTo>
                  <a:pt x="289" y="489"/>
                  <a:pt x="267" y="439"/>
                  <a:pt x="256" y="433"/>
                </a:cubicBezTo>
                <a:cubicBezTo>
                  <a:pt x="246" y="427"/>
                  <a:pt x="234" y="428"/>
                  <a:pt x="223" y="426"/>
                </a:cubicBezTo>
                <a:cubicBezTo>
                  <a:pt x="183" y="443"/>
                  <a:pt x="160" y="455"/>
                  <a:pt x="131" y="485"/>
                </a:cubicBezTo>
                <a:cubicBezTo>
                  <a:pt x="129" y="491"/>
                  <a:pt x="127" y="498"/>
                  <a:pt x="125" y="505"/>
                </a:cubicBezTo>
                <a:cubicBezTo>
                  <a:pt x="116" y="522"/>
                  <a:pt x="104" y="538"/>
                  <a:pt x="98" y="557"/>
                </a:cubicBezTo>
                <a:cubicBezTo>
                  <a:pt x="90" y="578"/>
                  <a:pt x="90" y="601"/>
                  <a:pt x="85" y="623"/>
                </a:cubicBezTo>
                <a:cubicBezTo>
                  <a:pt x="80" y="642"/>
                  <a:pt x="72" y="682"/>
                  <a:pt x="72" y="682"/>
                </a:cubicBezTo>
                <a:cubicBezTo>
                  <a:pt x="81" y="795"/>
                  <a:pt x="64" y="778"/>
                  <a:pt x="171" y="767"/>
                </a:cubicBezTo>
                <a:cubicBezTo>
                  <a:pt x="177" y="764"/>
                  <a:pt x="186" y="766"/>
                  <a:pt x="190" y="760"/>
                </a:cubicBezTo>
                <a:cubicBezTo>
                  <a:pt x="195" y="748"/>
                  <a:pt x="167" y="722"/>
                  <a:pt x="164" y="721"/>
                </a:cubicBezTo>
                <a:cubicBezTo>
                  <a:pt x="151" y="715"/>
                  <a:pt x="138" y="716"/>
                  <a:pt x="125" y="714"/>
                </a:cubicBezTo>
                <a:cubicBezTo>
                  <a:pt x="96" y="721"/>
                  <a:pt x="77" y="729"/>
                  <a:pt x="59" y="754"/>
                </a:cubicBezTo>
                <a:cubicBezTo>
                  <a:pt x="49" y="766"/>
                  <a:pt x="33" y="793"/>
                  <a:pt x="33" y="793"/>
                </a:cubicBezTo>
                <a:cubicBezTo>
                  <a:pt x="39" y="902"/>
                  <a:pt x="9" y="914"/>
                  <a:pt x="105" y="924"/>
                </a:cubicBezTo>
                <a:cubicBezTo>
                  <a:pt x="130" y="916"/>
                  <a:pt x="141" y="918"/>
                  <a:pt x="151" y="892"/>
                </a:cubicBezTo>
                <a:cubicBezTo>
                  <a:pt x="120" y="881"/>
                  <a:pt x="89" y="881"/>
                  <a:pt x="59" y="872"/>
                </a:cubicBezTo>
                <a:cubicBezTo>
                  <a:pt x="25" y="938"/>
                  <a:pt x="23" y="1011"/>
                  <a:pt x="7" y="1082"/>
                </a:cubicBezTo>
                <a:cubicBezTo>
                  <a:pt x="34" y="1100"/>
                  <a:pt x="47" y="1096"/>
                  <a:pt x="66" y="1069"/>
                </a:cubicBezTo>
                <a:cubicBezTo>
                  <a:pt x="78" y="1027"/>
                  <a:pt x="52" y="1039"/>
                  <a:pt x="26" y="1049"/>
                </a:cubicBezTo>
                <a:cubicBezTo>
                  <a:pt x="0" y="1088"/>
                  <a:pt x="0" y="1152"/>
                  <a:pt x="0" y="1200"/>
                </a:cubicBezTo>
              </a:path>
            </a:pathLst>
          </a:custGeom>
          <a:noFill/>
          <a:ln w="19050">
            <a:solidFill>
              <a:srgbClr val="B815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157537" y="2076450"/>
            <a:ext cx="277813" cy="207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600">
              <a:latin typeface="Calibri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3849687" y="1800225"/>
            <a:ext cx="414338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rot="4394436" flipV="1">
            <a:off x="3051733" y="1589612"/>
            <a:ext cx="373531" cy="1240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rot="2374537" flipV="1">
            <a:off x="1638300" y="1592263"/>
            <a:ext cx="414337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rot="2374537" flipV="1">
            <a:off x="1638300" y="2352675"/>
            <a:ext cx="414337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rot="2374537" flipV="1">
            <a:off x="1662956" y="1692523"/>
            <a:ext cx="414338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rot="2374537" flipV="1">
            <a:off x="1638300" y="1662113"/>
            <a:ext cx="414337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rot="2374537" flipV="1">
            <a:off x="1638300" y="2422525"/>
            <a:ext cx="414337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rot="2374537" flipV="1">
            <a:off x="1638300" y="2490788"/>
            <a:ext cx="414337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rot="3407090" flipV="1">
            <a:off x="2190750" y="2422525"/>
            <a:ext cx="414338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rot="3407090" flipV="1">
            <a:off x="2190750" y="2492375"/>
            <a:ext cx="414338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rot="3407090" flipV="1">
            <a:off x="2190750" y="2560638"/>
            <a:ext cx="41433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743200" y="1524000"/>
            <a:ext cx="271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500"/>
              <a:t>u</a:t>
            </a:r>
          </a:p>
          <a:p>
            <a:pPr eaLnBrk="1" hangingPunct="1"/>
            <a:r>
              <a:rPr lang="en-US" sz="1500"/>
              <a:t>d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4333875" y="1592263"/>
            <a:ext cx="2174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500"/>
              <a:t> </a:t>
            </a:r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3040062" y="2638425"/>
            <a:ext cx="493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2900">
                <a:solidFill>
                  <a:srgbClr val="FF0000"/>
                </a:solidFill>
                <a:latin typeface="Wingdings" charset="0"/>
                <a:cs typeface="Wingdings" charset="0"/>
                <a:sym typeface="Wingdings" charset="0"/>
              </a:rPr>
              <a:t></a:t>
            </a:r>
            <a:endParaRPr lang="en-US" sz="2900">
              <a:solidFill>
                <a:srgbClr val="FF0000"/>
              </a:solidFill>
              <a:ea typeface="Wingdings" charset="0"/>
              <a:cs typeface="Wingdings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4332288" y="1427163"/>
            <a:ext cx="367835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dirty="0" err="1" smtClean="0">
                <a:latin typeface="Lucida Grande" charset="0"/>
                <a:cs typeface="Lucida Grande" charset="0"/>
              </a:rPr>
              <a:t>Λ</a:t>
            </a:r>
            <a:endParaRPr lang="en-US" dirty="0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rot="2374537" flipV="1">
            <a:off x="2453345" y="1048000"/>
            <a:ext cx="1590675" cy="13827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rot="2374537" flipV="1">
            <a:off x="2467632" y="1109913"/>
            <a:ext cx="1589088" cy="13811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90600" y="16002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43000" y="2438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1" name="Freeform 7"/>
          <p:cNvSpPr>
            <a:spLocks/>
          </p:cNvSpPr>
          <p:nvPr/>
        </p:nvSpPr>
        <p:spPr bwMode="auto">
          <a:xfrm rot="4718441">
            <a:off x="2981326" y="4024312"/>
            <a:ext cx="177800" cy="593725"/>
          </a:xfrm>
          <a:custGeom>
            <a:avLst/>
            <a:gdLst>
              <a:gd name="T0" fmla="*/ 2147483647 w 353"/>
              <a:gd name="T1" fmla="*/ 0 h 1200"/>
              <a:gd name="T2" fmla="*/ 2147483647 w 353"/>
              <a:gd name="T3" fmla="*/ 2147483647 h 1200"/>
              <a:gd name="T4" fmla="*/ 2147483647 w 353"/>
              <a:gd name="T5" fmla="*/ 2147483647 h 1200"/>
              <a:gd name="T6" fmla="*/ 2147483647 w 353"/>
              <a:gd name="T7" fmla="*/ 2147483647 h 1200"/>
              <a:gd name="T8" fmla="*/ 2147483647 w 353"/>
              <a:gd name="T9" fmla="*/ 2147483647 h 1200"/>
              <a:gd name="T10" fmla="*/ 2147483647 w 353"/>
              <a:gd name="T11" fmla="*/ 2147483647 h 1200"/>
              <a:gd name="T12" fmla="*/ 2147483647 w 353"/>
              <a:gd name="T13" fmla="*/ 2147483647 h 1200"/>
              <a:gd name="T14" fmla="*/ 2147483647 w 353"/>
              <a:gd name="T15" fmla="*/ 2147483647 h 1200"/>
              <a:gd name="T16" fmla="*/ 2147483647 w 353"/>
              <a:gd name="T17" fmla="*/ 2147483647 h 1200"/>
              <a:gd name="T18" fmla="*/ 2147483647 w 353"/>
              <a:gd name="T19" fmla="*/ 2147483647 h 1200"/>
              <a:gd name="T20" fmla="*/ 2147483647 w 353"/>
              <a:gd name="T21" fmla="*/ 2147483647 h 1200"/>
              <a:gd name="T22" fmla="*/ 2147483647 w 353"/>
              <a:gd name="T23" fmla="*/ 2147483647 h 1200"/>
              <a:gd name="T24" fmla="*/ 2147483647 w 353"/>
              <a:gd name="T25" fmla="*/ 2147483647 h 1200"/>
              <a:gd name="T26" fmla="*/ 2147483647 w 353"/>
              <a:gd name="T27" fmla="*/ 2147483647 h 1200"/>
              <a:gd name="T28" fmla="*/ 2147483647 w 353"/>
              <a:gd name="T29" fmla="*/ 2147483647 h 1200"/>
              <a:gd name="T30" fmla="*/ 2147483647 w 353"/>
              <a:gd name="T31" fmla="*/ 2147483647 h 1200"/>
              <a:gd name="T32" fmla="*/ 2147483647 w 353"/>
              <a:gd name="T33" fmla="*/ 2147483647 h 1200"/>
              <a:gd name="T34" fmla="*/ 2147483647 w 353"/>
              <a:gd name="T35" fmla="*/ 2147483647 h 1200"/>
              <a:gd name="T36" fmla="*/ 2147483647 w 353"/>
              <a:gd name="T37" fmla="*/ 2147483647 h 1200"/>
              <a:gd name="T38" fmla="*/ 2147483647 w 353"/>
              <a:gd name="T39" fmla="*/ 2147483647 h 1200"/>
              <a:gd name="T40" fmla="*/ 2147483647 w 353"/>
              <a:gd name="T41" fmla="*/ 2147483647 h 1200"/>
              <a:gd name="T42" fmla="*/ 2147483647 w 353"/>
              <a:gd name="T43" fmla="*/ 2147483647 h 1200"/>
              <a:gd name="T44" fmla="*/ 2147483647 w 353"/>
              <a:gd name="T45" fmla="*/ 2147483647 h 1200"/>
              <a:gd name="T46" fmla="*/ 2147483647 w 353"/>
              <a:gd name="T47" fmla="*/ 2147483647 h 1200"/>
              <a:gd name="T48" fmla="*/ 2147483647 w 353"/>
              <a:gd name="T49" fmla="*/ 2147483647 h 1200"/>
              <a:gd name="T50" fmla="*/ 2147483647 w 353"/>
              <a:gd name="T51" fmla="*/ 2147483647 h 1200"/>
              <a:gd name="T52" fmla="*/ 2147483647 w 353"/>
              <a:gd name="T53" fmla="*/ 2147483647 h 1200"/>
              <a:gd name="T54" fmla="*/ 2147483647 w 353"/>
              <a:gd name="T55" fmla="*/ 2147483647 h 1200"/>
              <a:gd name="T56" fmla="*/ 2147483647 w 353"/>
              <a:gd name="T57" fmla="*/ 2147483647 h 1200"/>
              <a:gd name="T58" fmla="*/ 2147483647 w 353"/>
              <a:gd name="T59" fmla="*/ 2147483647 h 1200"/>
              <a:gd name="T60" fmla="*/ 2147483647 w 353"/>
              <a:gd name="T61" fmla="*/ 2147483647 h 1200"/>
              <a:gd name="T62" fmla="*/ 2147483647 w 353"/>
              <a:gd name="T63" fmla="*/ 2147483647 h 1200"/>
              <a:gd name="T64" fmla="*/ 2147483647 w 353"/>
              <a:gd name="T65" fmla="*/ 2147483647 h 1200"/>
              <a:gd name="T66" fmla="*/ 2147483647 w 353"/>
              <a:gd name="T67" fmla="*/ 2147483647 h 1200"/>
              <a:gd name="T68" fmla="*/ 0 w 353"/>
              <a:gd name="T69" fmla="*/ 2147483647 h 1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3"/>
              <a:gd name="T106" fmla="*/ 0 h 1200"/>
              <a:gd name="T107" fmla="*/ 353 w 353"/>
              <a:gd name="T108" fmla="*/ 1200 h 1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3" h="1200">
                <a:moveTo>
                  <a:pt x="236" y="0"/>
                </a:moveTo>
                <a:cubicBezTo>
                  <a:pt x="229" y="4"/>
                  <a:pt x="219" y="5"/>
                  <a:pt x="217" y="13"/>
                </a:cubicBezTo>
                <a:cubicBezTo>
                  <a:pt x="208" y="33"/>
                  <a:pt x="203" y="78"/>
                  <a:pt x="203" y="78"/>
                </a:cubicBezTo>
                <a:cubicBezTo>
                  <a:pt x="205" y="108"/>
                  <a:pt x="197" y="141"/>
                  <a:pt x="210" y="170"/>
                </a:cubicBezTo>
                <a:cubicBezTo>
                  <a:pt x="215" y="182"/>
                  <a:pt x="249" y="183"/>
                  <a:pt x="249" y="183"/>
                </a:cubicBezTo>
                <a:cubicBezTo>
                  <a:pt x="305" y="175"/>
                  <a:pt x="306" y="167"/>
                  <a:pt x="341" y="124"/>
                </a:cubicBezTo>
                <a:cubicBezTo>
                  <a:pt x="353" y="89"/>
                  <a:pt x="337" y="88"/>
                  <a:pt x="308" y="78"/>
                </a:cubicBezTo>
                <a:cubicBezTo>
                  <a:pt x="270" y="86"/>
                  <a:pt x="256" y="99"/>
                  <a:pt x="236" y="131"/>
                </a:cubicBezTo>
                <a:cubicBezTo>
                  <a:pt x="228" y="156"/>
                  <a:pt x="234" y="277"/>
                  <a:pt x="256" y="308"/>
                </a:cubicBezTo>
                <a:cubicBezTo>
                  <a:pt x="260" y="314"/>
                  <a:pt x="269" y="316"/>
                  <a:pt x="276" y="321"/>
                </a:cubicBezTo>
                <a:cubicBezTo>
                  <a:pt x="313" y="307"/>
                  <a:pt x="283" y="293"/>
                  <a:pt x="321" y="282"/>
                </a:cubicBezTo>
                <a:cubicBezTo>
                  <a:pt x="292" y="237"/>
                  <a:pt x="270" y="250"/>
                  <a:pt x="217" y="255"/>
                </a:cubicBezTo>
                <a:cubicBezTo>
                  <a:pt x="190" y="274"/>
                  <a:pt x="175" y="289"/>
                  <a:pt x="164" y="321"/>
                </a:cubicBezTo>
                <a:cubicBezTo>
                  <a:pt x="157" y="369"/>
                  <a:pt x="151" y="484"/>
                  <a:pt x="210" y="505"/>
                </a:cubicBezTo>
                <a:cubicBezTo>
                  <a:pt x="229" y="502"/>
                  <a:pt x="250" y="505"/>
                  <a:pt x="269" y="498"/>
                </a:cubicBezTo>
                <a:cubicBezTo>
                  <a:pt x="289" y="489"/>
                  <a:pt x="267" y="439"/>
                  <a:pt x="256" y="433"/>
                </a:cubicBezTo>
                <a:cubicBezTo>
                  <a:pt x="246" y="427"/>
                  <a:pt x="234" y="428"/>
                  <a:pt x="223" y="426"/>
                </a:cubicBezTo>
                <a:cubicBezTo>
                  <a:pt x="183" y="443"/>
                  <a:pt x="160" y="455"/>
                  <a:pt x="131" y="485"/>
                </a:cubicBezTo>
                <a:cubicBezTo>
                  <a:pt x="129" y="491"/>
                  <a:pt x="127" y="498"/>
                  <a:pt x="125" y="505"/>
                </a:cubicBezTo>
                <a:cubicBezTo>
                  <a:pt x="116" y="522"/>
                  <a:pt x="104" y="538"/>
                  <a:pt x="98" y="557"/>
                </a:cubicBezTo>
                <a:cubicBezTo>
                  <a:pt x="90" y="578"/>
                  <a:pt x="90" y="601"/>
                  <a:pt x="85" y="623"/>
                </a:cubicBezTo>
                <a:cubicBezTo>
                  <a:pt x="80" y="642"/>
                  <a:pt x="72" y="682"/>
                  <a:pt x="72" y="682"/>
                </a:cubicBezTo>
                <a:cubicBezTo>
                  <a:pt x="81" y="795"/>
                  <a:pt x="64" y="778"/>
                  <a:pt x="171" y="767"/>
                </a:cubicBezTo>
                <a:cubicBezTo>
                  <a:pt x="177" y="764"/>
                  <a:pt x="186" y="766"/>
                  <a:pt x="190" y="760"/>
                </a:cubicBezTo>
                <a:cubicBezTo>
                  <a:pt x="195" y="748"/>
                  <a:pt x="167" y="722"/>
                  <a:pt x="164" y="721"/>
                </a:cubicBezTo>
                <a:cubicBezTo>
                  <a:pt x="151" y="715"/>
                  <a:pt x="138" y="716"/>
                  <a:pt x="125" y="714"/>
                </a:cubicBezTo>
                <a:cubicBezTo>
                  <a:pt x="96" y="721"/>
                  <a:pt x="77" y="729"/>
                  <a:pt x="59" y="754"/>
                </a:cubicBezTo>
                <a:cubicBezTo>
                  <a:pt x="49" y="766"/>
                  <a:pt x="33" y="793"/>
                  <a:pt x="33" y="793"/>
                </a:cubicBezTo>
                <a:cubicBezTo>
                  <a:pt x="39" y="902"/>
                  <a:pt x="9" y="914"/>
                  <a:pt x="105" y="924"/>
                </a:cubicBezTo>
                <a:cubicBezTo>
                  <a:pt x="130" y="916"/>
                  <a:pt x="141" y="918"/>
                  <a:pt x="151" y="892"/>
                </a:cubicBezTo>
                <a:cubicBezTo>
                  <a:pt x="120" y="881"/>
                  <a:pt x="89" y="881"/>
                  <a:pt x="59" y="872"/>
                </a:cubicBezTo>
                <a:cubicBezTo>
                  <a:pt x="25" y="938"/>
                  <a:pt x="23" y="1011"/>
                  <a:pt x="7" y="1082"/>
                </a:cubicBezTo>
                <a:cubicBezTo>
                  <a:pt x="34" y="1100"/>
                  <a:pt x="47" y="1096"/>
                  <a:pt x="66" y="1069"/>
                </a:cubicBezTo>
                <a:cubicBezTo>
                  <a:pt x="78" y="1027"/>
                  <a:pt x="52" y="1039"/>
                  <a:pt x="26" y="1049"/>
                </a:cubicBezTo>
                <a:cubicBezTo>
                  <a:pt x="0" y="1088"/>
                  <a:pt x="0" y="1152"/>
                  <a:pt x="0" y="1200"/>
                </a:cubicBezTo>
              </a:path>
            </a:pathLst>
          </a:custGeom>
          <a:noFill/>
          <a:ln w="19050">
            <a:solidFill>
              <a:srgbClr val="B815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 rot="4718441">
            <a:off x="3811588" y="4092575"/>
            <a:ext cx="138112" cy="414338"/>
          </a:xfrm>
          <a:custGeom>
            <a:avLst/>
            <a:gdLst>
              <a:gd name="T0" fmla="*/ 2147483647 w 353"/>
              <a:gd name="T1" fmla="*/ 0 h 1200"/>
              <a:gd name="T2" fmla="*/ 2147483647 w 353"/>
              <a:gd name="T3" fmla="*/ 2147483647 h 1200"/>
              <a:gd name="T4" fmla="*/ 2147483647 w 353"/>
              <a:gd name="T5" fmla="*/ 2147483647 h 1200"/>
              <a:gd name="T6" fmla="*/ 2147483647 w 353"/>
              <a:gd name="T7" fmla="*/ 2147483647 h 1200"/>
              <a:gd name="T8" fmla="*/ 2147483647 w 353"/>
              <a:gd name="T9" fmla="*/ 2147483647 h 1200"/>
              <a:gd name="T10" fmla="*/ 2147483647 w 353"/>
              <a:gd name="T11" fmla="*/ 2147483647 h 1200"/>
              <a:gd name="T12" fmla="*/ 2147483647 w 353"/>
              <a:gd name="T13" fmla="*/ 2147483647 h 1200"/>
              <a:gd name="T14" fmla="*/ 2147483647 w 353"/>
              <a:gd name="T15" fmla="*/ 2147483647 h 1200"/>
              <a:gd name="T16" fmla="*/ 2147483647 w 353"/>
              <a:gd name="T17" fmla="*/ 2147483647 h 1200"/>
              <a:gd name="T18" fmla="*/ 2147483647 w 353"/>
              <a:gd name="T19" fmla="*/ 2147483647 h 1200"/>
              <a:gd name="T20" fmla="*/ 2147483647 w 353"/>
              <a:gd name="T21" fmla="*/ 2147483647 h 1200"/>
              <a:gd name="T22" fmla="*/ 2147483647 w 353"/>
              <a:gd name="T23" fmla="*/ 2147483647 h 1200"/>
              <a:gd name="T24" fmla="*/ 2147483647 w 353"/>
              <a:gd name="T25" fmla="*/ 2147483647 h 1200"/>
              <a:gd name="T26" fmla="*/ 2147483647 w 353"/>
              <a:gd name="T27" fmla="*/ 2147483647 h 1200"/>
              <a:gd name="T28" fmla="*/ 2147483647 w 353"/>
              <a:gd name="T29" fmla="*/ 2147483647 h 1200"/>
              <a:gd name="T30" fmla="*/ 2147483647 w 353"/>
              <a:gd name="T31" fmla="*/ 2147483647 h 1200"/>
              <a:gd name="T32" fmla="*/ 2147483647 w 353"/>
              <a:gd name="T33" fmla="*/ 2147483647 h 1200"/>
              <a:gd name="T34" fmla="*/ 2147483647 w 353"/>
              <a:gd name="T35" fmla="*/ 2147483647 h 1200"/>
              <a:gd name="T36" fmla="*/ 2147483647 w 353"/>
              <a:gd name="T37" fmla="*/ 2147483647 h 1200"/>
              <a:gd name="T38" fmla="*/ 2147483647 w 353"/>
              <a:gd name="T39" fmla="*/ 2147483647 h 1200"/>
              <a:gd name="T40" fmla="*/ 2147483647 w 353"/>
              <a:gd name="T41" fmla="*/ 2147483647 h 1200"/>
              <a:gd name="T42" fmla="*/ 2147483647 w 353"/>
              <a:gd name="T43" fmla="*/ 2147483647 h 1200"/>
              <a:gd name="T44" fmla="*/ 2147483647 w 353"/>
              <a:gd name="T45" fmla="*/ 2147483647 h 1200"/>
              <a:gd name="T46" fmla="*/ 2147483647 w 353"/>
              <a:gd name="T47" fmla="*/ 2147483647 h 1200"/>
              <a:gd name="T48" fmla="*/ 2147483647 w 353"/>
              <a:gd name="T49" fmla="*/ 2147483647 h 1200"/>
              <a:gd name="T50" fmla="*/ 2147483647 w 353"/>
              <a:gd name="T51" fmla="*/ 2147483647 h 1200"/>
              <a:gd name="T52" fmla="*/ 2147483647 w 353"/>
              <a:gd name="T53" fmla="*/ 2147483647 h 1200"/>
              <a:gd name="T54" fmla="*/ 2147483647 w 353"/>
              <a:gd name="T55" fmla="*/ 2147483647 h 1200"/>
              <a:gd name="T56" fmla="*/ 2147483647 w 353"/>
              <a:gd name="T57" fmla="*/ 2147483647 h 1200"/>
              <a:gd name="T58" fmla="*/ 2147483647 w 353"/>
              <a:gd name="T59" fmla="*/ 2147483647 h 1200"/>
              <a:gd name="T60" fmla="*/ 2147483647 w 353"/>
              <a:gd name="T61" fmla="*/ 2147483647 h 1200"/>
              <a:gd name="T62" fmla="*/ 2147483647 w 353"/>
              <a:gd name="T63" fmla="*/ 2147483647 h 1200"/>
              <a:gd name="T64" fmla="*/ 2147483647 w 353"/>
              <a:gd name="T65" fmla="*/ 2147483647 h 1200"/>
              <a:gd name="T66" fmla="*/ 2147483647 w 353"/>
              <a:gd name="T67" fmla="*/ 2147483647 h 1200"/>
              <a:gd name="T68" fmla="*/ 0 w 353"/>
              <a:gd name="T69" fmla="*/ 2147483647 h 1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3"/>
              <a:gd name="T106" fmla="*/ 0 h 1200"/>
              <a:gd name="T107" fmla="*/ 353 w 353"/>
              <a:gd name="T108" fmla="*/ 1200 h 1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3" h="1200">
                <a:moveTo>
                  <a:pt x="236" y="0"/>
                </a:moveTo>
                <a:cubicBezTo>
                  <a:pt x="229" y="4"/>
                  <a:pt x="219" y="5"/>
                  <a:pt x="217" y="13"/>
                </a:cubicBezTo>
                <a:cubicBezTo>
                  <a:pt x="208" y="33"/>
                  <a:pt x="203" y="78"/>
                  <a:pt x="203" y="78"/>
                </a:cubicBezTo>
                <a:cubicBezTo>
                  <a:pt x="205" y="108"/>
                  <a:pt x="197" y="141"/>
                  <a:pt x="210" y="170"/>
                </a:cubicBezTo>
                <a:cubicBezTo>
                  <a:pt x="215" y="182"/>
                  <a:pt x="249" y="183"/>
                  <a:pt x="249" y="183"/>
                </a:cubicBezTo>
                <a:cubicBezTo>
                  <a:pt x="305" y="175"/>
                  <a:pt x="306" y="167"/>
                  <a:pt x="341" y="124"/>
                </a:cubicBezTo>
                <a:cubicBezTo>
                  <a:pt x="353" y="89"/>
                  <a:pt x="337" y="88"/>
                  <a:pt x="308" y="78"/>
                </a:cubicBezTo>
                <a:cubicBezTo>
                  <a:pt x="270" y="86"/>
                  <a:pt x="256" y="99"/>
                  <a:pt x="236" y="131"/>
                </a:cubicBezTo>
                <a:cubicBezTo>
                  <a:pt x="228" y="156"/>
                  <a:pt x="234" y="277"/>
                  <a:pt x="256" y="308"/>
                </a:cubicBezTo>
                <a:cubicBezTo>
                  <a:pt x="260" y="314"/>
                  <a:pt x="269" y="316"/>
                  <a:pt x="276" y="321"/>
                </a:cubicBezTo>
                <a:cubicBezTo>
                  <a:pt x="313" y="307"/>
                  <a:pt x="283" y="293"/>
                  <a:pt x="321" y="282"/>
                </a:cubicBezTo>
                <a:cubicBezTo>
                  <a:pt x="292" y="237"/>
                  <a:pt x="270" y="250"/>
                  <a:pt x="217" y="255"/>
                </a:cubicBezTo>
                <a:cubicBezTo>
                  <a:pt x="190" y="274"/>
                  <a:pt x="175" y="289"/>
                  <a:pt x="164" y="321"/>
                </a:cubicBezTo>
                <a:cubicBezTo>
                  <a:pt x="157" y="369"/>
                  <a:pt x="151" y="484"/>
                  <a:pt x="210" y="505"/>
                </a:cubicBezTo>
                <a:cubicBezTo>
                  <a:pt x="229" y="502"/>
                  <a:pt x="250" y="505"/>
                  <a:pt x="269" y="498"/>
                </a:cubicBezTo>
                <a:cubicBezTo>
                  <a:pt x="289" y="489"/>
                  <a:pt x="267" y="439"/>
                  <a:pt x="256" y="433"/>
                </a:cubicBezTo>
                <a:cubicBezTo>
                  <a:pt x="246" y="427"/>
                  <a:pt x="234" y="428"/>
                  <a:pt x="223" y="426"/>
                </a:cubicBezTo>
                <a:cubicBezTo>
                  <a:pt x="183" y="443"/>
                  <a:pt x="160" y="455"/>
                  <a:pt x="131" y="485"/>
                </a:cubicBezTo>
                <a:cubicBezTo>
                  <a:pt x="129" y="491"/>
                  <a:pt x="127" y="498"/>
                  <a:pt x="125" y="505"/>
                </a:cubicBezTo>
                <a:cubicBezTo>
                  <a:pt x="116" y="522"/>
                  <a:pt x="104" y="538"/>
                  <a:pt x="98" y="557"/>
                </a:cubicBezTo>
                <a:cubicBezTo>
                  <a:pt x="90" y="578"/>
                  <a:pt x="90" y="601"/>
                  <a:pt x="85" y="623"/>
                </a:cubicBezTo>
                <a:cubicBezTo>
                  <a:pt x="80" y="642"/>
                  <a:pt x="72" y="682"/>
                  <a:pt x="72" y="682"/>
                </a:cubicBezTo>
                <a:cubicBezTo>
                  <a:pt x="81" y="795"/>
                  <a:pt x="64" y="778"/>
                  <a:pt x="171" y="767"/>
                </a:cubicBezTo>
                <a:cubicBezTo>
                  <a:pt x="177" y="764"/>
                  <a:pt x="186" y="766"/>
                  <a:pt x="190" y="760"/>
                </a:cubicBezTo>
                <a:cubicBezTo>
                  <a:pt x="195" y="748"/>
                  <a:pt x="167" y="722"/>
                  <a:pt x="164" y="721"/>
                </a:cubicBezTo>
                <a:cubicBezTo>
                  <a:pt x="151" y="715"/>
                  <a:pt x="138" y="716"/>
                  <a:pt x="125" y="714"/>
                </a:cubicBezTo>
                <a:cubicBezTo>
                  <a:pt x="96" y="721"/>
                  <a:pt x="77" y="729"/>
                  <a:pt x="59" y="754"/>
                </a:cubicBezTo>
                <a:cubicBezTo>
                  <a:pt x="49" y="766"/>
                  <a:pt x="33" y="793"/>
                  <a:pt x="33" y="793"/>
                </a:cubicBezTo>
                <a:cubicBezTo>
                  <a:pt x="39" y="902"/>
                  <a:pt x="9" y="914"/>
                  <a:pt x="105" y="924"/>
                </a:cubicBezTo>
                <a:cubicBezTo>
                  <a:pt x="130" y="916"/>
                  <a:pt x="141" y="918"/>
                  <a:pt x="151" y="892"/>
                </a:cubicBezTo>
                <a:cubicBezTo>
                  <a:pt x="120" y="881"/>
                  <a:pt x="89" y="881"/>
                  <a:pt x="59" y="872"/>
                </a:cubicBezTo>
                <a:cubicBezTo>
                  <a:pt x="25" y="938"/>
                  <a:pt x="23" y="1011"/>
                  <a:pt x="7" y="1082"/>
                </a:cubicBezTo>
                <a:cubicBezTo>
                  <a:pt x="34" y="1100"/>
                  <a:pt x="47" y="1096"/>
                  <a:pt x="66" y="1069"/>
                </a:cubicBezTo>
                <a:cubicBezTo>
                  <a:pt x="78" y="1027"/>
                  <a:pt x="52" y="1039"/>
                  <a:pt x="26" y="1049"/>
                </a:cubicBezTo>
                <a:cubicBezTo>
                  <a:pt x="0" y="1088"/>
                  <a:pt x="0" y="1152"/>
                  <a:pt x="0" y="1200"/>
                </a:cubicBezTo>
              </a:path>
            </a:pathLst>
          </a:custGeom>
          <a:noFill/>
          <a:ln w="19050">
            <a:solidFill>
              <a:srgbClr val="B815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3394075" y="4162425"/>
            <a:ext cx="277813" cy="207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600">
              <a:latin typeface="Calibri" charset="0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V="1">
            <a:off x="4086225" y="3886200"/>
            <a:ext cx="414338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rot="4394436" flipH="1">
            <a:off x="4120756" y="4298438"/>
            <a:ext cx="613561" cy="4518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 rot="2374537" flipV="1">
            <a:off x="1874838" y="3678238"/>
            <a:ext cx="414337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rot="2374537" flipV="1">
            <a:off x="1874838" y="4438650"/>
            <a:ext cx="414337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 rot="2374537" flipV="1">
            <a:off x="2012950" y="3816350"/>
            <a:ext cx="414338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rot="2374537" flipV="1">
            <a:off x="1874838" y="3748088"/>
            <a:ext cx="414337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rot="2374537" flipV="1">
            <a:off x="1874838" y="4508500"/>
            <a:ext cx="414337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rot="2374537" flipV="1">
            <a:off x="1874838" y="4576763"/>
            <a:ext cx="414337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rot="3407090" flipV="1">
            <a:off x="2427288" y="4508500"/>
            <a:ext cx="414338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 rot="3407090" flipV="1">
            <a:off x="2427288" y="4578350"/>
            <a:ext cx="414338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 rot="3407090" flipV="1">
            <a:off x="2427288" y="4646613"/>
            <a:ext cx="41433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2971800" y="3505200"/>
            <a:ext cx="271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500"/>
              <a:t>u</a:t>
            </a:r>
          </a:p>
          <a:p>
            <a:pPr eaLnBrk="1" hangingPunct="1"/>
            <a:r>
              <a:rPr lang="en-US" sz="1500"/>
              <a:t>d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4570413" y="3678238"/>
            <a:ext cx="2174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500"/>
              <a:t> </a:t>
            </a: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4292600" y="4646613"/>
            <a:ext cx="637891" cy="3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500" dirty="0" smtClean="0"/>
              <a:t>anti-s</a:t>
            </a:r>
            <a:endParaRPr lang="en-US" sz="1500" dirty="0"/>
          </a:p>
        </p:txBody>
      </p:sp>
      <p:sp>
        <p:nvSpPr>
          <p:cNvPr id="48" name="Text Box 58"/>
          <p:cNvSpPr txBox="1">
            <a:spLocks noChangeArrowheads="1"/>
          </p:cNvSpPr>
          <p:nvPr/>
        </p:nvSpPr>
        <p:spPr bwMode="auto">
          <a:xfrm>
            <a:off x="3276600" y="4724400"/>
            <a:ext cx="493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2900">
                <a:solidFill>
                  <a:srgbClr val="FF0000"/>
                </a:solidFill>
                <a:latin typeface="Wingdings" charset="0"/>
                <a:cs typeface="Wingdings" charset="0"/>
                <a:sym typeface="Wingdings" charset="0"/>
              </a:rPr>
              <a:t></a:t>
            </a:r>
            <a:endParaRPr lang="en-US" sz="2900">
              <a:solidFill>
                <a:srgbClr val="FF0000"/>
              </a:solidFill>
              <a:ea typeface="Wingdings" charset="0"/>
              <a:cs typeface="Wingdings" charset="0"/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4568826" y="3513138"/>
            <a:ext cx="367835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dirty="0" err="1" smtClean="0">
                <a:latin typeface="Lucida Grande" charset="0"/>
                <a:cs typeface="Lucida Grande" charset="0"/>
              </a:rPr>
              <a:t>Λ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227138" y="368617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379538" y="452437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 rot="2374537" flipV="1">
            <a:off x="2085517" y="2000592"/>
            <a:ext cx="629565" cy="75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3" name="Line 21"/>
          <p:cNvSpPr>
            <a:spLocks noChangeShapeType="1"/>
          </p:cNvSpPr>
          <p:nvPr/>
        </p:nvSpPr>
        <p:spPr bwMode="auto">
          <a:xfrm rot="2374537" flipV="1">
            <a:off x="2681945" y="3105400"/>
            <a:ext cx="1590675" cy="13827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4" name="Line 22"/>
          <p:cNvSpPr>
            <a:spLocks noChangeShapeType="1"/>
          </p:cNvSpPr>
          <p:nvPr/>
        </p:nvSpPr>
        <p:spPr bwMode="auto">
          <a:xfrm rot="2374537" flipV="1">
            <a:off x="2696232" y="3167313"/>
            <a:ext cx="1589088" cy="13811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667000" y="2362200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Need sea s-quark</a:t>
            </a:r>
            <a:endParaRPr lang="en-US" sz="2000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>
            <a:off x="2362200" y="4343400"/>
            <a:ext cx="381000" cy="3810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2362200" y="3962400"/>
            <a:ext cx="457200" cy="3810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2057400" y="5105400"/>
            <a:ext cx="2467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Need light antiquark</a:t>
            </a:r>
            <a:endParaRPr lang="en-US" sz="2000" dirty="0"/>
          </a:p>
        </p:txBody>
      </p:sp>
      <p:sp>
        <p:nvSpPr>
          <p:cNvPr id="62" name="Freeform 5"/>
          <p:cNvSpPr>
            <a:spLocks/>
          </p:cNvSpPr>
          <p:nvPr/>
        </p:nvSpPr>
        <p:spPr bwMode="auto">
          <a:xfrm rot="17906330">
            <a:off x="6153150" y="2919413"/>
            <a:ext cx="179388" cy="595312"/>
          </a:xfrm>
          <a:custGeom>
            <a:avLst/>
            <a:gdLst>
              <a:gd name="T0" fmla="*/ 2147483647 w 353"/>
              <a:gd name="T1" fmla="*/ 0 h 1200"/>
              <a:gd name="T2" fmla="*/ 2147483647 w 353"/>
              <a:gd name="T3" fmla="*/ 2147483647 h 1200"/>
              <a:gd name="T4" fmla="*/ 2147483647 w 353"/>
              <a:gd name="T5" fmla="*/ 2147483647 h 1200"/>
              <a:gd name="T6" fmla="*/ 2147483647 w 353"/>
              <a:gd name="T7" fmla="*/ 2147483647 h 1200"/>
              <a:gd name="T8" fmla="*/ 2147483647 w 353"/>
              <a:gd name="T9" fmla="*/ 2147483647 h 1200"/>
              <a:gd name="T10" fmla="*/ 2147483647 w 353"/>
              <a:gd name="T11" fmla="*/ 2147483647 h 1200"/>
              <a:gd name="T12" fmla="*/ 2147483647 w 353"/>
              <a:gd name="T13" fmla="*/ 2147483647 h 1200"/>
              <a:gd name="T14" fmla="*/ 2147483647 w 353"/>
              <a:gd name="T15" fmla="*/ 2147483647 h 1200"/>
              <a:gd name="T16" fmla="*/ 2147483647 w 353"/>
              <a:gd name="T17" fmla="*/ 2147483647 h 1200"/>
              <a:gd name="T18" fmla="*/ 2147483647 w 353"/>
              <a:gd name="T19" fmla="*/ 2147483647 h 1200"/>
              <a:gd name="T20" fmla="*/ 2147483647 w 353"/>
              <a:gd name="T21" fmla="*/ 2147483647 h 1200"/>
              <a:gd name="T22" fmla="*/ 2147483647 w 353"/>
              <a:gd name="T23" fmla="*/ 2147483647 h 1200"/>
              <a:gd name="T24" fmla="*/ 2147483647 w 353"/>
              <a:gd name="T25" fmla="*/ 2147483647 h 1200"/>
              <a:gd name="T26" fmla="*/ 2147483647 w 353"/>
              <a:gd name="T27" fmla="*/ 2147483647 h 1200"/>
              <a:gd name="T28" fmla="*/ 2147483647 w 353"/>
              <a:gd name="T29" fmla="*/ 2147483647 h 1200"/>
              <a:gd name="T30" fmla="*/ 2147483647 w 353"/>
              <a:gd name="T31" fmla="*/ 2147483647 h 1200"/>
              <a:gd name="T32" fmla="*/ 2147483647 w 353"/>
              <a:gd name="T33" fmla="*/ 2147483647 h 1200"/>
              <a:gd name="T34" fmla="*/ 2147483647 w 353"/>
              <a:gd name="T35" fmla="*/ 2147483647 h 1200"/>
              <a:gd name="T36" fmla="*/ 2147483647 w 353"/>
              <a:gd name="T37" fmla="*/ 2147483647 h 1200"/>
              <a:gd name="T38" fmla="*/ 2147483647 w 353"/>
              <a:gd name="T39" fmla="*/ 2147483647 h 1200"/>
              <a:gd name="T40" fmla="*/ 2147483647 w 353"/>
              <a:gd name="T41" fmla="*/ 2147483647 h 1200"/>
              <a:gd name="T42" fmla="*/ 2147483647 w 353"/>
              <a:gd name="T43" fmla="*/ 2147483647 h 1200"/>
              <a:gd name="T44" fmla="*/ 2147483647 w 353"/>
              <a:gd name="T45" fmla="*/ 2147483647 h 1200"/>
              <a:gd name="T46" fmla="*/ 2147483647 w 353"/>
              <a:gd name="T47" fmla="*/ 2147483647 h 1200"/>
              <a:gd name="T48" fmla="*/ 2147483647 w 353"/>
              <a:gd name="T49" fmla="*/ 2147483647 h 1200"/>
              <a:gd name="T50" fmla="*/ 2147483647 w 353"/>
              <a:gd name="T51" fmla="*/ 2147483647 h 1200"/>
              <a:gd name="T52" fmla="*/ 2147483647 w 353"/>
              <a:gd name="T53" fmla="*/ 2147483647 h 1200"/>
              <a:gd name="T54" fmla="*/ 2147483647 w 353"/>
              <a:gd name="T55" fmla="*/ 2147483647 h 1200"/>
              <a:gd name="T56" fmla="*/ 2147483647 w 353"/>
              <a:gd name="T57" fmla="*/ 2147483647 h 1200"/>
              <a:gd name="T58" fmla="*/ 2147483647 w 353"/>
              <a:gd name="T59" fmla="*/ 2147483647 h 1200"/>
              <a:gd name="T60" fmla="*/ 2147483647 w 353"/>
              <a:gd name="T61" fmla="*/ 2147483647 h 1200"/>
              <a:gd name="T62" fmla="*/ 2147483647 w 353"/>
              <a:gd name="T63" fmla="*/ 2147483647 h 1200"/>
              <a:gd name="T64" fmla="*/ 2147483647 w 353"/>
              <a:gd name="T65" fmla="*/ 2147483647 h 1200"/>
              <a:gd name="T66" fmla="*/ 2147483647 w 353"/>
              <a:gd name="T67" fmla="*/ 2147483647 h 1200"/>
              <a:gd name="T68" fmla="*/ 0 w 353"/>
              <a:gd name="T69" fmla="*/ 2147483647 h 1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3"/>
              <a:gd name="T106" fmla="*/ 0 h 1200"/>
              <a:gd name="T107" fmla="*/ 353 w 353"/>
              <a:gd name="T108" fmla="*/ 1200 h 1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3" h="1200">
                <a:moveTo>
                  <a:pt x="236" y="0"/>
                </a:moveTo>
                <a:cubicBezTo>
                  <a:pt x="229" y="4"/>
                  <a:pt x="219" y="5"/>
                  <a:pt x="217" y="13"/>
                </a:cubicBezTo>
                <a:cubicBezTo>
                  <a:pt x="208" y="33"/>
                  <a:pt x="203" y="78"/>
                  <a:pt x="203" y="78"/>
                </a:cubicBezTo>
                <a:cubicBezTo>
                  <a:pt x="205" y="108"/>
                  <a:pt x="197" y="141"/>
                  <a:pt x="210" y="170"/>
                </a:cubicBezTo>
                <a:cubicBezTo>
                  <a:pt x="215" y="182"/>
                  <a:pt x="249" y="183"/>
                  <a:pt x="249" y="183"/>
                </a:cubicBezTo>
                <a:cubicBezTo>
                  <a:pt x="305" y="175"/>
                  <a:pt x="306" y="167"/>
                  <a:pt x="341" y="124"/>
                </a:cubicBezTo>
                <a:cubicBezTo>
                  <a:pt x="353" y="89"/>
                  <a:pt x="337" y="88"/>
                  <a:pt x="308" y="78"/>
                </a:cubicBezTo>
                <a:cubicBezTo>
                  <a:pt x="270" y="86"/>
                  <a:pt x="256" y="99"/>
                  <a:pt x="236" y="131"/>
                </a:cubicBezTo>
                <a:cubicBezTo>
                  <a:pt x="228" y="156"/>
                  <a:pt x="234" y="277"/>
                  <a:pt x="256" y="308"/>
                </a:cubicBezTo>
                <a:cubicBezTo>
                  <a:pt x="260" y="314"/>
                  <a:pt x="269" y="316"/>
                  <a:pt x="276" y="321"/>
                </a:cubicBezTo>
                <a:cubicBezTo>
                  <a:pt x="313" y="307"/>
                  <a:pt x="283" y="293"/>
                  <a:pt x="321" y="282"/>
                </a:cubicBezTo>
                <a:cubicBezTo>
                  <a:pt x="292" y="237"/>
                  <a:pt x="270" y="250"/>
                  <a:pt x="217" y="255"/>
                </a:cubicBezTo>
                <a:cubicBezTo>
                  <a:pt x="190" y="274"/>
                  <a:pt x="175" y="289"/>
                  <a:pt x="164" y="321"/>
                </a:cubicBezTo>
                <a:cubicBezTo>
                  <a:pt x="157" y="369"/>
                  <a:pt x="151" y="484"/>
                  <a:pt x="210" y="505"/>
                </a:cubicBezTo>
                <a:cubicBezTo>
                  <a:pt x="229" y="502"/>
                  <a:pt x="250" y="505"/>
                  <a:pt x="269" y="498"/>
                </a:cubicBezTo>
                <a:cubicBezTo>
                  <a:pt x="289" y="489"/>
                  <a:pt x="267" y="439"/>
                  <a:pt x="256" y="433"/>
                </a:cubicBezTo>
                <a:cubicBezTo>
                  <a:pt x="246" y="427"/>
                  <a:pt x="234" y="428"/>
                  <a:pt x="223" y="426"/>
                </a:cubicBezTo>
                <a:cubicBezTo>
                  <a:pt x="183" y="443"/>
                  <a:pt x="160" y="455"/>
                  <a:pt x="131" y="485"/>
                </a:cubicBezTo>
                <a:cubicBezTo>
                  <a:pt x="129" y="491"/>
                  <a:pt x="127" y="498"/>
                  <a:pt x="125" y="505"/>
                </a:cubicBezTo>
                <a:cubicBezTo>
                  <a:pt x="116" y="522"/>
                  <a:pt x="104" y="538"/>
                  <a:pt x="98" y="557"/>
                </a:cubicBezTo>
                <a:cubicBezTo>
                  <a:pt x="90" y="578"/>
                  <a:pt x="90" y="601"/>
                  <a:pt x="85" y="623"/>
                </a:cubicBezTo>
                <a:cubicBezTo>
                  <a:pt x="80" y="642"/>
                  <a:pt x="72" y="682"/>
                  <a:pt x="72" y="682"/>
                </a:cubicBezTo>
                <a:cubicBezTo>
                  <a:pt x="81" y="795"/>
                  <a:pt x="64" y="778"/>
                  <a:pt x="171" y="767"/>
                </a:cubicBezTo>
                <a:cubicBezTo>
                  <a:pt x="177" y="764"/>
                  <a:pt x="186" y="766"/>
                  <a:pt x="190" y="760"/>
                </a:cubicBezTo>
                <a:cubicBezTo>
                  <a:pt x="195" y="748"/>
                  <a:pt x="167" y="722"/>
                  <a:pt x="164" y="721"/>
                </a:cubicBezTo>
                <a:cubicBezTo>
                  <a:pt x="151" y="715"/>
                  <a:pt x="138" y="716"/>
                  <a:pt x="125" y="714"/>
                </a:cubicBezTo>
                <a:cubicBezTo>
                  <a:pt x="96" y="721"/>
                  <a:pt x="77" y="729"/>
                  <a:pt x="59" y="754"/>
                </a:cubicBezTo>
                <a:cubicBezTo>
                  <a:pt x="49" y="766"/>
                  <a:pt x="33" y="793"/>
                  <a:pt x="33" y="793"/>
                </a:cubicBezTo>
                <a:cubicBezTo>
                  <a:pt x="39" y="902"/>
                  <a:pt x="9" y="914"/>
                  <a:pt x="105" y="924"/>
                </a:cubicBezTo>
                <a:cubicBezTo>
                  <a:pt x="130" y="916"/>
                  <a:pt x="141" y="918"/>
                  <a:pt x="151" y="892"/>
                </a:cubicBezTo>
                <a:cubicBezTo>
                  <a:pt x="120" y="881"/>
                  <a:pt x="89" y="881"/>
                  <a:pt x="59" y="872"/>
                </a:cubicBezTo>
                <a:cubicBezTo>
                  <a:pt x="25" y="938"/>
                  <a:pt x="23" y="1011"/>
                  <a:pt x="7" y="1082"/>
                </a:cubicBezTo>
                <a:cubicBezTo>
                  <a:pt x="34" y="1100"/>
                  <a:pt x="47" y="1096"/>
                  <a:pt x="66" y="1069"/>
                </a:cubicBezTo>
                <a:cubicBezTo>
                  <a:pt x="78" y="1027"/>
                  <a:pt x="52" y="1039"/>
                  <a:pt x="26" y="1049"/>
                </a:cubicBezTo>
                <a:cubicBezTo>
                  <a:pt x="0" y="1088"/>
                  <a:pt x="0" y="1152"/>
                  <a:pt x="0" y="1200"/>
                </a:cubicBezTo>
              </a:path>
            </a:pathLst>
          </a:custGeom>
          <a:noFill/>
          <a:ln w="19050">
            <a:solidFill>
              <a:srgbClr val="B815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3" name="Freeform 6"/>
          <p:cNvSpPr>
            <a:spLocks/>
          </p:cNvSpPr>
          <p:nvPr/>
        </p:nvSpPr>
        <p:spPr bwMode="auto">
          <a:xfrm rot="3015661">
            <a:off x="6216620" y="3313794"/>
            <a:ext cx="177800" cy="595313"/>
          </a:xfrm>
          <a:custGeom>
            <a:avLst/>
            <a:gdLst>
              <a:gd name="T0" fmla="*/ 2147483647 w 353"/>
              <a:gd name="T1" fmla="*/ 0 h 1200"/>
              <a:gd name="T2" fmla="*/ 2147483647 w 353"/>
              <a:gd name="T3" fmla="*/ 2147483647 h 1200"/>
              <a:gd name="T4" fmla="*/ 2147483647 w 353"/>
              <a:gd name="T5" fmla="*/ 2147483647 h 1200"/>
              <a:gd name="T6" fmla="*/ 2147483647 w 353"/>
              <a:gd name="T7" fmla="*/ 2147483647 h 1200"/>
              <a:gd name="T8" fmla="*/ 2147483647 w 353"/>
              <a:gd name="T9" fmla="*/ 2147483647 h 1200"/>
              <a:gd name="T10" fmla="*/ 2147483647 w 353"/>
              <a:gd name="T11" fmla="*/ 2147483647 h 1200"/>
              <a:gd name="T12" fmla="*/ 2147483647 w 353"/>
              <a:gd name="T13" fmla="*/ 2147483647 h 1200"/>
              <a:gd name="T14" fmla="*/ 2147483647 w 353"/>
              <a:gd name="T15" fmla="*/ 2147483647 h 1200"/>
              <a:gd name="T16" fmla="*/ 2147483647 w 353"/>
              <a:gd name="T17" fmla="*/ 2147483647 h 1200"/>
              <a:gd name="T18" fmla="*/ 2147483647 w 353"/>
              <a:gd name="T19" fmla="*/ 2147483647 h 1200"/>
              <a:gd name="T20" fmla="*/ 2147483647 w 353"/>
              <a:gd name="T21" fmla="*/ 2147483647 h 1200"/>
              <a:gd name="T22" fmla="*/ 2147483647 w 353"/>
              <a:gd name="T23" fmla="*/ 2147483647 h 1200"/>
              <a:gd name="T24" fmla="*/ 2147483647 w 353"/>
              <a:gd name="T25" fmla="*/ 2147483647 h 1200"/>
              <a:gd name="T26" fmla="*/ 2147483647 w 353"/>
              <a:gd name="T27" fmla="*/ 2147483647 h 1200"/>
              <a:gd name="T28" fmla="*/ 2147483647 w 353"/>
              <a:gd name="T29" fmla="*/ 2147483647 h 1200"/>
              <a:gd name="T30" fmla="*/ 2147483647 w 353"/>
              <a:gd name="T31" fmla="*/ 2147483647 h 1200"/>
              <a:gd name="T32" fmla="*/ 2147483647 w 353"/>
              <a:gd name="T33" fmla="*/ 2147483647 h 1200"/>
              <a:gd name="T34" fmla="*/ 2147483647 w 353"/>
              <a:gd name="T35" fmla="*/ 2147483647 h 1200"/>
              <a:gd name="T36" fmla="*/ 2147483647 w 353"/>
              <a:gd name="T37" fmla="*/ 2147483647 h 1200"/>
              <a:gd name="T38" fmla="*/ 2147483647 w 353"/>
              <a:gd name="T39" fmla="*/ 2147483647 h 1200"/>
              <a:gd name="T40" fmla="*/ 2147483647 w 353"/>
              <a:gd name="T41" fmla="*/ 2147483647 h 1200"/>
              <a:gd name="T42" fmla="*/ 2147483647 w 353"/>
              <a:gd name="T43" fmla="*/ 2147483647 h 1200"/>
              <a:gd name="T44" fmla="*/ 2147483647 w 353"/>
              <a:gd name="T45" fmla="*/ 2147483647 h 1200"/>
              <a:gd name="T46" fmla="*/ 2147483647 w 353"/>
              <a:gd name="T47" fmla="*/ 2147483647 h 1200"/>
              <a:gd name="T48" fmla="*/ 2147483647 w 353"/>
              <a:gd name="T49" fmla="*/ 2147483647 h 1200"/>
              <a:gd name="T50" fmla="*/ 2147483647 w 353"/>
              <a:gd name="T51" fmla="*/ 2147483647 h 1200"/>
              <a:gd name="T52" fmla="*/ 2147483647 w 353"/>
              <a:gd name="T53" fmla="*/ 2147483647 h 1200"/>
              <a:gd name="T54" fmla="*/ 2147483647 w 353"/>
              <a:gd name="T55" fmla="*/ 2147483647 h 1200"/>
              <a:gd name="T56" fmla="*/ 2147483647 w 353"/>
              <a:gd name="T57" fmla="*/ 2147483647 h 1200"/>
              <a:gd name="T58" fmla="*/ 2147483647 w 353"/>
              <a:gd name="T59" fmla="*/ 2147483647 h 1200"/>
              <a:gd name="T60" fmla="*/ 2147483647 w 353"/>
              <a:gd name="T61" fmla="*/ 2147483647 h 1200"/>
              <a:gd name="T62" fmla="*/ 2147483647 w 353"/>
              <a:gd name="T63" fmla="*/ 2147483647 h 1200"/>
              <a:gd name="T64" fmla="*/ 2147483647 w 353"/>
              <a:gd name="T65" fmla="*/ 2147483647 h 1200"/>
              <a:gd name="T66" fmla="*/ 2147483647 w 353"/>
              <a:gd name="T67" fmla="*/ 2147483647 h 1200"/>
              <a:gd name="T68" fmla="*/ 0 w 353"/>
              <a:gd name="T69" fmla="*/ 2147483647 h 1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3"/>
              <a:gd name="T106" fmla="*/ 0 h 1200"/>
              <a:gd name="T107" fmla="*/ 353 w 353"/>
              <a:gd name="T108" fmla="*/ 1200 h 1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3" h="1200">
                <a:moveTo>
                  <a:pt x="236" y="0"/>
                </a:moveTo>
                <a:cubicBezTo>
                  <a:pt x="229" y="4"/>
                  <a:pt x="219" y="5"/>
                  <a:pt x="217" y="13"/>
                </a:cubicBezTo>
                <a:cubicBezTo>
                  <a:pt x="208" y="33"/>
                  <a:pt x="203" y="78"/>
                  <a:pt x="203" y="78"/>
                </a:cubicBezTo>
                <a:cubicBezTo>
                  <a:pt x="205" y="108"/>
                  <a:pt x="197" y="141"/>
                  <a:pt x="210" y="170"/>
                </a:cubicBezTo>
                <a:cubicBezTo>
                  <a:pt x="215" y="182"/>
                  <a:pt x="249" y="183"/>
                  <a:pt x="249" y="183"/>
                </a:cubicBezTo>
                <a:cubicBezTo>
                  <a:pt x="305" y="175"/>
                  <a:pt x="306" y="167"/>
                  <a:pt x="341" y="124"/>
                </a:cubicBezTo>
                <a:cubicBezTo>
                  <a:pt x="353" y="89"/>
                  <a:pt x="337" y="88"/>
                  <a:pt x="308" y="78"/>
                </a:cubicBezTo>
                <a:cubicBezTo>
                  <a:pt x="270" y="86"/>
                  <a:pt x="256" y="99"/>
                  <a:pt x="236" y="131"/>
                </a:cubicBezTo>
                <a:cubicBezTo>
                  <a:pt x="228" y="156"/>
                  <a:pt x="234" y="277"/>
                  <a:pt x="256" y="308"/>
                </a:cubicBezTo>
                <a:cubicBezTo>
                  <a:pt x="260" y="314"/>
                  <a:pt x="269" y="316"/>
                  <a:pt x="276" y="321"/>
                </a:cubicBezTo>
                <a:cubicBezTo>
                  <a:pt x="313" y="307"/>
                  <a:pt x="283" y="293"/>
                  <a:pt x="321" y="282"/>
                </a:cubicBezTo>
                <a:cubicBezTo>
                  <a:pt x="292" y="237"/>
                  <a:pt x="270" y="250"/>
                  <a:pt x="217" y="255"/>
                </a:cubicBezTo>
                <a:cubicBezTo>
                  <a:pt x="190" y="274"/>
                  <a:pt x="175" y="289"/>
                  <a:pt x="164" y="321"/>
                </a:cubicBezTo>
                <a:cubicBezTo>
                  <a:pt x="157" y="369"/>
                  <a:pt x="151" y="484"/>
                  <a:pt x="210" y="505"/>
                </a:cubicBezTo>
                <a:cubicBezTo>
                  <a:pt x="229" y="502"/>
                  <a:pt x="250" y="505"/>
                  <a:pt x="269" y="498"/>
                </a:cubicBezTo>
                <a:cubicBezTo>
                  <a:pt x="289" y="489"/>
                  <a:pt x="267" y="439"/>
                  <a:pt x="256" y="433"/>
                </a:cubicBezTo>
                <a:cubicBezTo>
                  <a:pt x="246" y="427"/>
                  <a:pt x="234" y="428"/>
                  <a:pt x="223" y="426"/>
                </a:cubicBezTo>
                <a:cubicBezTo>
                  <a:pt x="183" y="443"/>
                  <a:pt x="160" y="455"/>
                  <a:pt x="131" y="485"/>
                </a:cubicBezTo>
                <a:cubicBezTo>
                  <a:pt x="129" y="491"/>
                  <a:pt x="127" y="498"/>
                  <a:pt x="125" y="505"/>
                </a:cubicBezTo>
                <a:cubicBezTo>
                  <a:pt x="116" y="522"/>
                  <a:pt x="104" y="538"/>
                  <a:pt x="98" y="557"/>
                </a:cubicBezTo>
                <a:cubicBezTo>
                  <a:pt x="90" y="578"/>
                  <a:pt x="90" y="601"/>
                  <a:pt x="85" y="623"/>
                </a:cubicBezTo>
                <a:cubicBezTo>
                  <a:pt x="80" y="642"/>
                  <a:pt x="72" y="682"/>
                  <a:pt x="72" y="682"/>
                </a:cubicBezTo>
                <a:cubicBezTo>
                  <a:pt x="81" y="795"/>
                  <a:pt x="64" y="778"/>
                  <a:pt x="171" y="767"/>
                </a:cubicBezTo>
                <a:cubicBezTo>
                  <a:pt x="177" y="764"/>
                  <a:pt x="186" y="766"/>
                  <a:pt x="190" y="760"/>
                </a:cubicBezTo>
                <a:cubicBezTo>
                  <a:pt x="195" y="748"/>
                  <a:pt x="167" y="722"/>
                  <a:pt x="164" y="721"/>
                </a:cubicBezTo>
                <a:cubicBezTo>
                  <a:pt x="151" y="715"/>
                  <a:pt x="138" y="716"/>
                  <a:pt x="125" y="714"/>
                </a:cubicBezTo>
                <a:cubicBezTo>
                  <a:pt x="96" y="721"/>
                  <a:pt x="77" y="729"/>
                  <a:pt x="59" y="754"/>
                </a:cubicBezTo>
                <a:cubicBezTo>
                  <a:pt x="49" y="766"/>
                  <a:pt x="33" y="793"/>
                  <a:pt x="33" y="793"/>
                </a:cubicBezTo>
                <a:cubicBezTo>
                  <a:pt x="39" y="902"/>
                  <a:pt x="9" y="914"/>
                  <a:pt x="105" y="924"/>
                </a:cubicBezTo>
                <a:cubicBezTo>
                  <a:pt x="130" y="916"/>
                  <a:pt x="141" y="918"/>
                  <a:pt x="151" y="892"/>
                </a:cubicBezTo>
                <a:cubicBezTo>
                  <a:pt x="120" y="881"/>
                  <a:pt x="89" y="881"/>
                  <a:pt x="59" y="872"/>
                </a:cubicBezTo>
                <a:cubicBezTo>
                  <a:pt x="25" y="938"/>
                  <a:pt x="23" y="1011"/>
                  <a:pt x="7" y="1082"/>
                </a:cubicBezTo>
                <a:cubicBezTo>
                  <a:pt x="34" y="1100"/>
                  <a:pt x="47" y="1096"/>
                  <a:pt x="66" y="1069"/>
                </a:cubicBezTo>
                <a:cubicBezTo>
                  <a:pt x="78" y="1027"/>
                  <a:pt x="52" y="1039"/>
                  <a:pt x="26" y="1049"/>
                </a:cubicBezTo>
                <a:cubicBezTo>
                  <a:pt x="0" y="1088"/>
                  <a:pt x="0" y="1152"/>
                  <a:pt x="0" y="1200"/>
                </a:cubicBezTo>
              </a:path>
            </a:pathLst>
          </a:custGeom>
          <a:noFill/>
          <a:ln w="19050">
            <a:solidFill>
              <a:srgbClr val="B815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4" name="Freeform 7"/>
          <p:cNvSpPr>
            <a:spLocks/>
          </p:cNvSpPr>
          <p:nvPr/>
        </p:nvSpPr>
        <p:spPr bwMode="auto">
          <a:xfrm rot="4718441">
            <a:off x="6708776" y="3195637"/>
            <a:ext cx="177800" cy="593725"/>
          </a:xfrm>
          <a:custGeom>
            <a:avLst/>
            <a:gdLst>
              <a:gd name="T0" fmla="*/ 2147483647 w 353"/>
              <a:gd name="T1" fmla="*/ 0 h 1200"/>
              <a:gd name="T2" fmla="*/ 2147483647 w 353"/>
              <a:gd name="T3" fmla="*/ 2147483647 h 1200"/>
              <a:gd name="T4" fmla="*/ 2147483647 w 353"/>
              <a:gd name="T5" fmla="*/ 2147483647 h 1200"/>
              <a:gd name="T6" fmla="*/ 2147483647 w 353"/>
              <a:gd name="T7" fmla="*/ 2147483647 h 1200"/>
              <a:gd name="T8" fmla="*/ 2147483647 w 353"/>
              <a:gd name="T9" fmla="*/ 2147483647 h 1200"/>
              <a:gd name="T10" fmla="*/ 2147483647 w 353"/>
              <a:gd name="T11" fmla="*/ 2147483647 h 1200"/>
              <a:gd name="T12" fmla="*/ 2147483647 w 353"/>
              <a:gd name="T13" fmla="*/ 2147483647 h 1200"/>
              <a:gd name="T14" fmla="*/ 2147483647 w 353"/>
              <a:gd name="T15" fmla="*/ 2147483647 h 1200"/>
              <a:gd name="T16" fmla="*/ 2147483647 w 353"/>
              <a:gd name="T17" fmla="*/ 2147483647 h 1200"/>
              <a:gd name="T18" fmla="*/ 2147483647 w 353"/>
              <a:gd name="T19" fmla="*/ 2147483647 h 1200"/>
              <a:gd name="T20" fmla="*/ 2147483647 w 353"/>
              <a:gd name="T21" fmla="*/ 2147483647 h 1200"/>
              <a:gd name="T22" fmla="*/ 2147483647 w 353"/>
              <a:gd name="T23" fmla="*/ 2147483647 h 1200"/>
              <a:gd name="T24" fmla="*/ 2147483647 w 353"/>
              <a:gd name="T25" fmla="*/ 2147483647 h 1200"/>
              <a:gd name="T26" fmla="*/ 2147483647 w 353"/>
              <a:gd name="T27" fmla="*/ 2147483647 h 1200"/>
              <a:gd name="T28" fmla="*/ 2147483647 w 353"/>
              <a:gd name="T29" fmla="*/ 2147483647 h 1200"/>
              <a:gd name="T30" fmla="*/ 2147483647 w 353"/>
              <a:gd name="T31" fmla="*/ 2147483647 h 1200"/>
              <a:gd name="T32" fmla="*/ 2147483647 w 353"/>
              <a:gd name="T33" fmla="*/ 2147483647 h 1200"/>
              <a:gd name="T34" fmla="*/ 2147483647 w 353"/>
              <a:gd name="T35" fmla="*/ 2147483647 h 1200"/>
              <a:gd name="T36" fmla="*/ 2147483647 w 353"/>
              <a:gd name="T37" fmla="*/ 2147483647 h 1200"/>
              <a:gd name="T38" fmla="*/ 2147483647 w 353"/>
              <a:gd name="T39" fmla="*/ 2147483647 h 1200"/>
              <a:gd name="T40" fmla="*/ 2147483647 w 353"/>
              <a:gd name="T41" fmla="*/ 2147483647 h 1200"/>
              <a:gd name="T42" fmla="*/ 2147483647 w 353"/>
              <a:gd name="T43" fmla="*/ 2147483647 h 1200"/>
              <a:gd name="T44" fmla="*/ 2147483647 w 353"/>
              <a:gd name="T45" fmla="*/ 2147483647 h 1200"/>
              <a:gd name="T46" fmla="*/ 2147483647 w 353"/>
              <a:gd name="T47" fmla="*/ 2147483647 h 1200"/>
              <a:gd name="T48" fmla="*/ 2147483647 w 353"/>
              <a:gd name="T49" fmla="*/ 2147483647 h 1200"/>
              <a:gd name="T50" fmla="*/ 2147483647 w 353"/>
              <a:gd name="T51" fmla="*/ 2147483647 h 1200"/>
              <a:gd name="T52" fmla="*/ 2147483647 w 353"/>
              <a:gd name="T53" fmla="*/ 2147483647 h 1200"/>
              <a:gd name="T54" fmla="*/ 2147483647 w 353"/>
              <a:gd name="T55" fmla="*/ 2147483647 h 1200"/>
              <a:gd name="T56" fmla="*/ 2147483647 w 353"/>
              <a:gd name="T57" fmla="*/ 2147483647 h 1200"/>
              <a:gd name="T58" fmla="*/ 2147483647 w 353"/>
              <a:gd name="T59" fmla="*/ 2147483647 h 1200"/>
              <a:gd name="T60" fmla="*/ 2147483647 w 353"/>
              <a:gd name="T61" fmla="*/ 2147483647 h 1200"/>
              <a:gd name="T62" fmla="*/ 2147483647 w 353"/>
              <a:gd name="T63" fmla="*/ 2147483647 h 1200"/>
              <a:gd name="T64" fmla="*/ 2147483647 w 353"/>
              <a:gd name="T65" fmla="*/ 2147483647 h 1200"/>
              <a:gd name="T66" fmla="*/ 2147483647 w 353"/>
              <a:gd name="T67" fmla="*/ 2147483647 h 1200"/>
              <a:gd name="T68" fmla="*/ 0 w 353"/>
              <a:gd name="T69" fmla="*/ 2147483647 h 1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3"/>
              <a:gd name="T106" fmla="*/ 0 h 1200"/>
              <a:gd name="T107" fmla="*/ 353 w 353"/>
              <a:gd name="T108" fmla="*/ 1200 h 1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3" h="1200">
                <a:moveTo>
                  <a:pt x="236" y="0"/>
                </a:moveTo>
                <a:cubicBezTo>
                  <a:pt x="229" y="4"/>
                  <a:pt x="219" y="5"/>
                  <a:pt x="217" y="13"/>
                </a:cubicBezTo>
                <a:cubicBezTo>
                  <a:pt x="208" y="33"/>
                  <a:pt x="203" y="78"/>
                  <a:pt x="203" y="78"/>
                </a:cubicBezTo>
                <a:cubicBezTo>
                  <a:pt x="205" y="108"/>
                  <a:pt x="197" y="141"/>
                  <a:pt x="210" y="170"/>
                </a:cubicBezTo>
                <a:cubicBezTo>
                  <a:pt x="215" y="182"/>
                  <a:pt x="249" y="183"/>
                  <a:pt x="249" y="183"/>
                </a:cubicBezTo>
                <a:cubicBezTo>
                  <a:pt x="305" y="175"/>
                  <a:pt x="306" y="167"/>
                  <a:pt x="341" y="124"/>
                </a:cubicBezTo>
                <a:cubicBezTo>
                  <a:pt x="353" y="89"/>
                  <a:pt x="337" y="88"/>
                  <a:pt x="308" y="78"/>
                </a:cubicBezTo>
                <a:cubicBezTo>
                  <a:pt x="270" y="86"/>
                  <a:pt x="256" y="99"/>
                  <a:pt x="236" y="131"/>
                </a:cubicBezTo>
                <a:cubicBezTo>
                  <a:pt x="228" y="156"/>
                  <a:pt x="234" y="277"/>
                  <a:pt x="256" y="308"/>
                </a:cubicBezTo>
                <a:cubicBezTo>
                  <a:pt x="260" y="314"/>
                  <a:pt x="269" y="316"/>
                  <a:pt x="276" y="321"/>
                </a:cubicBezTo>
                <a:cubicBezTo>
                  <a:pt x="313" y="307"/>
                  <a:pt x="283" y="293"/>
                  <a:pt x="321" y="282"/>
                </a:cubicBezTo>
                <a:cubicBezTo>
                  <a:pt x="292" y="237"/>
                  <a:pt x="270" y="250"/>
                  <a:pt x="217" y="255"/>
                </a:cubicBezTo>
                <a:cubicBezTo>
                  <a:pt x="190" y="274"/>
                  <a:pt x="175" y="289"/>
                  <a:pt x="164" y="321"/>
                </a:cubicBezTo>
                <a:cubicBezTo>
                  <a:pt x="157" y="369"/>
                  <a:pt x="151" y="484"/>
                  <a:pt x="210" y="505"/>
                </a:cubicBezTo>
                <a:cubicBezTo>
                  <a:pt x="229" y="502"/>
                  <a:pt x="250" y="505"/>
                  <a:pt x="269" y="498"/>
                </a:cubicBezTo>
                <a:cubicBezTo>
                  <a:pt x="289" y="489"/>
                  <a:pt x="267" y="439"/>
                  <a:pt x="256" y="433"/>
                </a:cubicBezTo>
                <a:cubicBezTo>
                  <a:pt x="246" y="427"/>
                  <a:pt x="234" y="428"/>
                  <a:pt x="223" y="426"/>
                </a:cubicBezTo>
                <a:cubicBezTo>
                  <a:pt x="183" y="443"/>
                  <a:pt x="160" y="455"/>
                  <a:pt x="131" y="485"/>
                </a:cubicBezTo>
                <a:cubicBezTo>
                  <a:pt x="129" y="491"/>
                  <a:pt x="127" y="498"/>
                  <a:pt x="125" y="505"/>
                </a:cubicBezTo>
                <a:cubicBezTo>
                  <a:pt x="116" y="522"/>
                  <a:pt x="104" y="538"/>
                  <a:pt x="98" y="557"/>
                </a:cubicBezTo>
                <a:cubicBezTo>
                  <a:pt x="90" y="578"/>
                  <a:pt x="90" y="601"/>
                  <a:pt x="85" y="623"/>
                </a:cubicBezTo>
                <a:cubicBezTo>
                  <a:pt x="80" y="642"/>
                  <a:pt x="72" y="682"/>
                  <a:pt x="72" y="682"/>
                </a:cubicBezTo>
                <a:cubicBezTo>
                  <a:pt x="81" y="795"/>
                  <a:pt x="64" y="778"/>
                  <a:pt x="171" y="767"/>
                </a:cubicBezTo>
                <a:cubicBezTo>
                  <a:pt x="177" y="764"/>
                  <a:pt x="186" y="766"/>
                  <a:pt x="190" y="760"/>
                </a:cubicBezTo>
                <a:cubicBezTo>
                  <a:pt x="195" y="748"/>
                  <a:pt x="167" y="722"/>
                  <a:pt x="164" y="721"/>
                </a:cubicBezTo>
                <a:cubicBezTo>
                  <a:pt x="151" y="715"/>
                  <a:pt x="138" y="716"/>
                  <a:pt x="125" y="714"/>
                </a:cubicBezTo>
                <a:cubicBezTo>
                  <a:pt x="96" y="721"/>
                  <a:pt x="77" y="729"/>
                  <a:pt x="59" y="754"/>
                </a:cubicBezTo>
                <a:cubicBezTo>
                  <a:pt x="49" y="766"/>
                  <a:pt x="33" y="793"/>
                  <a:pt x="33" y="793"/>
                </a:cubicBezTo>
                <a:cubicBezTo>
                  <a:pt x="39" y="902"/>
                  <a:pt x="9" y="914"/>
                  <a:pt x="105" y="924"/>
                </a:cubicBezTo>
                <a:cubicBezTo>
                  <a:pt x="130" y="916"/>
                  <a:pt x="141" y="918"/>
                  <a:pt x="151" y="892"/>
                </a:cubicBezTo>
                <a:cubicBezTo>
                  <a:pt x="120" y="881"/>
                  <a:pt x="89" y="881"/>
                  <a:pt x="59" y="872"/>
                </a:cubicBezTo>
                <a:cubicBezTo>
                  <a:pt x="25" y="938"/>
                  <a:pt x="23" y="1011"/>
                  <a:pt x="7" y="1082"/>
                </a:cubicBezTo>
                <a:cubicBezTo>
                  <a:pt x="34" y="1100"/>
                  <a:pt x="47" y="1096"/>
                  <a:pt x="66" y="1069"/>
                </a:cubicBezTo>
                <a:cubicBezTo>
                  <a:pt x="78" y="1027"/>
                  <a:pt x="52" y="1039"/>
                  <a:pt x="26" y="1049"/>
                </a:cubicBezTo>
                <a:cubicBezTo>
                  <a:pt x="0" y="1088"/>
                  <a:pt x="0" y="1152"/>
                  <a:pt x="0" y="1200"/>
                </a:cubicBezTo>
              </a:path>
            </a:pathLst>
          </a:custGeom>
          <a:noFill/>
          <a:ln w="19050">
            <a:solidFill>
              <a:srgbClr val="B815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5" name="Freeform 8"/>
          <p:cNvSpPr>
            <a:spLocks/>
          </p:cNvSpPr>
          <p:nvPr/>
        </p:nvSpPr>
        <p:spPr bwMode="auto">
          <a:xfrm rot="4718441">
            <a:off x="7539038" y="3263900"/>
            <a:ext cx="138112" cy="414338"/>
          </a:xfrm>
          <a:custGeom>
            <a:avLst/>
            <a:gdLst>
              <a:gd name="T0" fmla="*/ 2147483647 w 353"/>
              <a:gd name="T1" fmla="*/ 0 h 1200"/>
              <a:gd name="T2" fmla="*/ 2147483647 w 353"/>
              <a:gd name="T3" fmla="*/ 2147483647 h 1200"/>
              <a:gd name="T4" fmla="*/ 2147483647 w 353"/>
              <a:gd name="T5" fmla="*/ 2147483647 h 1200"/>
              <a:gd name="T6" fmla="*/ 2147483647 w 353"/>
              <a:gd name="T7" fmla="*/ 2147483647 h 1200"/>
              <a:gd name="T8" fmla="*/ 2147483647 w 353"/>
              <a:gd name="T9" fmla="*/ 2147483647 h 1200"/>
              <a:gd name="T10" fmla="*/ 2147483647 w 353"/>
              <a:gd name="T11" fmla="*/ 2147483647 h 1200"/>
              <a:gd name="T12" fmla="*/ 2147483647 w 353"/>
              <a:gd name="T13" fmla="*/ 2147483647 h 1200"/>
              <a:gd name="T14" fmla="*/ 2147483647 w 353"/>
              <a:gd name="T15" fmla="*/ 2147483647 h 1200"/>
              <a:gd name="T16" fmla="*/ 2147483647 w 353"/>
              <a:gd name="T17" fmla="*/ 2147483647 h 1200"/>
              <a:gd name="T18" fmla="*/ 2147483647 w 353"/>
              <a:gd name="T19" fmla="*/ 2147483647 h 1200"/>
              <a:gd name="T20" fmla="*/ 2147483647 w 353"/>
              <a:gd name="T21" fmla="*/ 2147483647 h 1200"/>
              <a:gd name="T22" fmla="*/ 2147483647 w 353"/>
              <a:gd name="T23" fmla="*/ 2147483647 h 1200"/>
              <a:gd name="T24" fmla="*/ 2147483647 w 353"/>
              <a:gd name="T25" fmla="*/ 2147483647 h 1200"/>
              <a:gd name="T26" fmla="*/ 2147483647 w 353"/>
              <a:gd name="T27" fmla="*/ 2147483647 h 1200"/>
              <a:gd name="T28" fmla="*/ 2147483647 w 353"/>
              <a:gd name="T29" fmla="*/ 2147483647 h 1200"/>
              <a:gd name="T30" fmla="*/ 2147483647 w 353"/>
              <a:gd name="T31" fmla="*/ 2147483647 h 1200"/>
              <a:gd name="T32" fmla="*/ 2147483647 w 353"/>
              <a:gd name="T33" fmla="*/ 2147483647 h 1200"/>
              <a:gd name="T34" fmla="*/ 2147483647 w 353"/>
              <a:gd name="T35" fmla="*/ 2147483647 h 1200"/>
              <a:gd name="T36" fmla="*/ 2147483647 w 353"/>
              <a:gd name="T37" fmla="*/ 2147483647 h 1200"/>
              <a:gd name="T38" fmla="*/ 2147483647 w 353"/>
              <a:gd name="T39" fmla="*/ 2147483647 h 1200"/>
              <a:gd name="T40" fmla="*/ 2147483647 w 353"/>
              <a:gd name="T41" fmla="*/ 2147483647 h 1200"/>
              <a:gd name="T42" fmla="*/ 2147483647 w 353"/>
              <a:gd name="T43" fmla="*/ 2147483647 h 1200"/>
              <a:gd name="T44" fmla="*/ 2147483647 w 353"/>
              <a:gd name="T45" fmla="*/ 2147483647 h 1200"/>
              <a:gd name="T46" fmla="*/ 2147483647 w 353"/>
              <a:gd name="T47" fmla="*/ 2147483647 h 1200"/>
              <a:gd name="T48" fmla="*/ 2147483647 w 353"/>
              <a:gd name="T49" fmla="*/ 2147483647 h 1200"/>
              <a:gd name="T50" fmla="*/ 2147483647 w 353"/>
              <a:gd name="T51" fmla="*/ 2147483647 h 1200"/>
              <a:gd name="T52" fmla="*/ 2147483647 w 353"/>
              <a:gd name="T53" fmla="*/ 2147483647 h 1200"/>
              <a:gd name="T54" fmla="*/ 2147483647 w 353"/>
              <a:gd name="T55" fmla="*/ 2147483647 h 1200"/>
              <a:gd name="T56" fmla="*/ 2147483647 w 353"/>
              <a:gd name="T57" fmla="*/ 2147483647 h 1200"/>
              <a:gd name="T58" fmla="*/ 2147483647 w 353"/>
              <a:gd name="T59" fmla="*/ 2147483647 h 1200"/>
              <a:gd name="T60" fmla="*/ 2147483647 w 353"/>
              <a:gd name="T61" fmla="*/ 2147483647 h 1200"/>
              <a:gd name="T62" fmla="*/ 2147483647 w 353"/>
              <a:gd name="T63" fmla="*/ 2147483647 h 1200"/>
              <a:gd name="T64" fmla="*/ 2147483647 w 353"/>
              <a:gd name="T65" fmla="*/ 2147483647 h 1200"/>
              <a:gd name="T66" fmla="*/ 2147483647 w 353"/>
              <a:gd name="T67" fmla="*/ 2147483647 h 1200"/>
              <a:gd name="T68" fmla="*/ 0 w 353"/>
              <a:gd name="T69" fmla="*/ 2147483647 h 1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3"/>
              <a:gd name="T106" fmla="*/ 0 h 1200"/>
              <a:gd name="T107" fmla="*/ 353 w 353"/>
              <a:gd name="T108" fmla="*/ 1200 h 1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3" h="1200">
                <a:moveTo>
                  <a:pt x="236" y="0"/>
                </a:moveTo>
                <a:cubicBezTo>
                  <a:pt x="229" y="4"/>
                  <a:pt x="219" y="5"/>
                  <a:pt x="217" y="13"/>
                </a:cubicBezTo>
                <a:cubicBezTo>
                  <a:pt x="208" y="33"/>
                  <a:pt x="203" y="78"/>
                  <a:pt x="203" y="78"/>
                </a:cubicBezTo>
                <a:cubicBezTo>
                  <a:pt x="205" y="108"/>
                  <a:pt x="197" y="141"/>
                  <a:pt x="210" y="170"/>
                </a:cubicBezTo>
                <a:cubicBezTo>
                  <a:pt x="215" y="182"/>
                  <a:pt x="249" y="183"/>
                  <a:pt x="249" y="183"/>
                </a:cubicBezTo>
                <a:cubicBezTo>
                  <a:pt x="305" y="175"/>
                  <a:pt x="306" y="167"/>
                  <a:pt x="341" y="124"/>
                </a:cubicBezTo>
                <a:cubicBezTo>
                  <a:pt x="353" y="89"/>
                  <a:pt x="337" y="88"/>
                  <a:pt x="308" y="78"/>
                </a:cubicBezTo>
                <a:cubicBezTo>
                  <a:pt x="270" y="86"/>
                  <a:pt x="256" y="99"/>
                  <a:pt x="236" y="131"/>
                </a:cubicBezTo>
                <a:cubicBezTo>
                  <a:pt x="228" y="156"/>
                  <a:pt x="234" y="277"/>
                  <a:pt x="256" y="308"/>
                </a:cubicBezTo>
                <a:cubicBezTo>
                  <a:pt x="260" y="314"/>
                  <a:pt x="269" y="316"/>
                  <a:pt x="276" y="321"/>
                </a:cubicBezTo>
                <a:cubicBezTo>
                  <a:pt x="313" y="307"/>
                  <a:pt x="283" y="293"/>
                  <a:pt x="321" y="282"/>
                </a:cubicBezTo>
                <a:cubicBezTo>
                  <a:pt x="292" y="237"/>
                  <a:pt x="270" y="250"/>
                  <a:pt x="217" y="255"/>
                </a:cubicBezTo>
                <a:cubicBezTo>
                  <a:pt x="190" y="274"/>
                  <a:pt x="175" y="289"/>
                  <a:pt x="164" y="321"/>
                </a:cubicBezTo>
                <a:cubicBezTo>
                  <a:pt x="157" y="369"/>
                  <a:pt x="151" y="484"/>
                  <a:pt x="210" y="505"/>
                </a:cubicBezTo>
                <a:cubicBezTo>
                  <a:pt x="229" y="502"/>
                  <a:pt x="250" y="505"/>
                  <a:pt x="269" y="498"/>
                </a:cubicBezTo>
                <a:cubicBezTo>
                  <a:pt x="289" y="489"/>
                  <a:pt x="267" y="439"/>
                  <a:pt x="256" y="433"/>
                </a:cubicBezTo>
                <a:cubicBezTo>
                  <a:pt x="246" y="427"/>
                  <a:pt x="234" y="428"/>
                  <a:pt x="223" y="426"/>
                </a:cubicBezTo>
                <a:cubicBezTo>
                  <a:pt x="183" y="443"/>
                  <a:pt x="160" y="455"/>
                  <a:pt x="131" y="485"/>
                </a:cubicBezTo>
                <a:cubicBezTo>
                  <a:pt x="129" y="491"/>
                  <a:pt x="127" y="498"/>
                  <a:pt x="125" y="505"/>
                </a:cubicBezTo>
                <a:cubicBezTo>
                  <a:pt x="116" y="522"/>
                  <a:pt x="104" y="538"/>
                  <a:pt x="98" y="557"/>
                </a:cubicBezTo>
                <a:cubicBezTo>
                  <a:pt x="90" y="578"/>
                  <a:pt x="90" y="601"/>
                  <a:pt x="85" y="623"/>
                </a:cubicBezTo>
                <a:cubicBezTo>
                  <a:pt x="80" y="642"/>
                  <a:pt x="72" y="682"/>
                  <a:pt x="72" y="682"/>
                </a:cubicBezTo>
                <a:cubicBezTo>
                  <a:pt x="81" y="795"/>
                  <a:pt x="64" y="778"/>
                  <a:pt x="171" y="767"/>
                </a:cubicBezTo>
                <a:cubicBezTo>
                  <a:pt x="177" y="764"/>
                  <a:pt x="186" y="766"/>
                  <a:pt x="190" y="760"/>
                </a:cubicBezTo>
                <a:cubicBezTo>
                  <a:pt x="195" y="748"/>
                  <a:pt x="167" y="722"/>
                  <a:pt x="164" y="721"/>
                </a:cubicBezTo>
                <a:cubicBezTo>
                  <a:pt x="151" y="715"/>
                  <a:pt x="138" y="716"/>
                  <a:pt x="125" y="714"/>
                </a:cubicBezTo>
                <a:cubicBezTo>
                  <a:pt x="96" y="721"/>
                  <a:pt x="77" y="729"/>
                  <a:pt x="59" y="754"/>
                </a:cubicBezTo>
                <a:cubicBezTo>
                  <a:pt x="49" y="766"/>
                  <a:pt x="33" y="793"/>
                  <a:pt x="33" y="793"/>
                </a:cubicBezTo>
                <a:cubicBezTo>
                  <a:pt x="39" y="902"/>
                  <a:pt x="9" y="914"/>
                  <a:pt x="105" y="924"/>
                </a:cubicBezTo>
                <a:cubicBezTo>
                  <a:pt x="130" y="916"/>
                  <a:pt x="141" y="918"/>
                  <a:pt x="151" y="892"/>
                </a:cubicBezTo>
                <a:cubicBezTo>
                  <a:pt x="120" y="881"/>
                  <a:pt x="89" y="881"/>
                  <a:pt x="59" y="872"/>
                </a:cubicBezTo>
                <a:cubicBezTo>
                  <a:pt x="25" y="938"/>
                  <a:pt x="23" y="1011"/>
                  <a:pt x="7" y="1082"/>
                </a:cubicBezTo>
                <a:cubicBezTo>
                  <a:pt x="34" y="1100"/>
                  <a:pt x="47" y="1096"/>
                  <a:pt x="66" y="1069"/>
                </a:cubicBezTo>
                <a:cubicBezTo>
                  <a:pt x="78" y="1027"/>
                  <a:pt x="52" y="1039"/>
                  <a:pt x="26" y="1049"/>
                </a:cubicBezTo>
                <a:cubicBezTo>
                  <a:pt x="0" y="1088"/>
                  <a:pt x="0" y="1152"/>
                  <a:pt x="0" y="1200"/>
                </a:cubicBezTo>
              </a:path>
            </a:pathLst>
          </a:custGeom>
          <a:noFill/>
          <a:ln w="19050">
            <a:solidFill>
              <a:srgbClr val="B815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6" name="AutoShape 9"/>
          <p:cNvSpPr>
            <a:spLocks noChangeArrowheads="1"/>
          </p:cNvSpPr>
          <p:nvPr/>
        </p:nvSpPr>
        <p:spPr bwMode="auto">
          <a:xfrm>
            <a:off x="7121525" y="3333750"/>
            <a:ext cx="277813" cy="207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sz="1600">
              <a:latin typeface="Calibri" charset="0"/>
            </a:endParaRPr>
          </a:p>
        </p:txBody>
      </p:sp>
      <p:sp>
        <p:nvSpPr>
          <p:cNvPr id="69" name="Line 12"/>
          <p:cNvSpPr>
            <a:spLocks noChangeShapeType="1"/>
          </p:cNvSpPr>
          <p:nvPr/>
        </p:nvSpPr>
        <p:spPr bwMode="auto">
          <a:xfrm rot="2374537" flipV="1">
            <a:off x="5602288" y="2849563"/>
            <a:ext cx="414337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0" name="Line 13"/>
          <p:cNvSpPr>
            <a:spLocks noChangeShapeType="1"/>
          </p:cNvSpPr>
          <p:nvPr/>
        </p:nvSpPr>
        <p:spPr bwMode="auto">
          <a:xfrm rot="2374537" flipV="1">
            <a:off x="5602288" y="3609975"/>
            <a:ext cx="414337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1" name="Line 14"/>
          <p:cNvSpPr>
            <a:spLocks noChangeShapeType="1"/>
          </p:cNvSpPr>
          <p:nvPr/>
        </p:nvSpPr>
        <p:spPr bwMode="auto">
          <a:xfrm rot="2374537" flipV="1">
            <a:off x="5740400" y="2987675"/>
            <a:ext cx="414338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2" name="Line 15"/>
          <p:cNvSpPr>
            <a:spLocks noChangeShapeType="1"/>
          </p:cNvSpPr>
          <p:nvPr/>
        </p:nvSpPr>
        <p:spPr bwMode="auto">
          <a:xfrm rot="2374537" flipV="1">
            <a:off x="5602288" y="2919413"/>
            <a:ext cx="414337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3" name="Line 16"/>
          <p:cNvSpPr>
            <a:spLocks noChangeShapeType="1"/>
          </p:cNvSpPr>
          <p:nvPr/>
        </p:nvSpPr>
        <p:spPr bwMode="auto">
          <a:xfrm rot="2374537" flipV="1">
            <a:off x="5602288" y="3679825"/>
            <a:ext cx="414337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4" name="Line 17"/>
          <p:cNvSpPr>
            <a:spLocks noChangeShapeType="1"/>
          </p:cNvSpPr>
          <p:nvPr/>
        </p:nvSpPr>
        <p:spPr bwMode="auto">
          <a:xfrm rot="2374537" flipV="1">
            <a:off x="5602288" y="3748088"/>
            <a:ext cx="414337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5" name="Line 18"/>
          <p:cNvSpPr>
            <a:spLocks noChangeShapeType="1"/>
          </p:cNvSpPr>
          <p:nvPr/>
        </p:nvSpPr>
        <p:spPr bwMode="auto">
          <a:xfrm rot="3407090" flipV="1">
            <a:off x="6154738" y="3679825"/>
            <a:ext cx="414338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6" name="Line 19"/>
          <p:cNvSpPr>
            <a:spLocks noChangeShapeType="1"/>
          </p:cNvSpPr>
          <p:nvPr/>
        </p:nvSpPr>
        <p:spPr bwMode="auto">
          <a:xfrm rot="3407090" flipV="1">
            <a:off x="6154738" y="3749675"/>
            <a:ext cx="414338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7" name="Line 20"/>
          <p:cNvSpPr>
            <a:spLocks noChangeShapeType="1"/>
          </p:cNvSpPr>
          <p:nvPr/>
        </p:nvSpPr>
        <p:spPr bwMode="auto">
          <a:xfrm rot="3407090" flipV="1">
            <a:off x="6154738" y="3817938"/>
            <a:ext cx="41433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8" name="Text Box 23"/>
          <p:cNvSpPr txBox="1">
            <a:spLocks noChangeArrowheads="1"/>
          </p:cNvSpPr>
          <p:nvPr/>
        </p:nvSpPr>
        <p:spPr bwMode="auto">
          <a:xfrm>
            <a:off x="6705600" y="2667000"/>
            <a:ext cx="1140489" cy="3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500" dirty="0" smtClean="0"/>
              <a:t>uud-color-8</a:t>
            </a:r>
            <a:endParaRPr lang="en-US" sz="1500" dirty="0"/>
          </a:p>
        </p:txBody>
      </p:sp>
      <p:sp>
        <p:nvSpPr>
          <p:cNvPr id="79" name="Text Box 24"/>
          <p:cNvSpPr txBox="1">
            <a:spLocks noChangeArrowheads="1"/>
          </p:cNvSpPr>
          <p:nvPr/>
        </p:nvSpPr>
        <p:spPr bwMode="auto">
          <a:xfrm>
            <a:off x="8297863" y="2849563"/>
            <a:ext cx="2174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500"/>
              <a:t> </a:t>
            </a:r>
          </a:p>
        </p:txBody>
      </p:sp>
      <p:sp>
        <p:nvSpPr>
          <p:cNvPr id="81" name="Text Box 58"/>
          <p:cNvSpPr txBox="1">
            <a:spLocks noChangeArrowheads="1"/>
          </p:cNvSpPr>
          <p:nvPr/>
        </p:nvSpPr>
        <p:spPr bwMode="auto">
          <a:xfrm>
            <a:off x="7004050" y="3895725"/>
            <a:ext cx="493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2900">
                <a:solidFill>
                  <a:srgbClr val="FF0000"/>
                </a:solidFill>
                <a:latin typeface="Wingdings" charset="0"/>
                <a:cs typeface="Wingdings" charset="0"/>
                <a:sym typeface="Wingdings" charset="0"/>
              </a:rPr>
              <a:t></a:t>
            </a:r>
            <a:endParaRPr lang="en-US" sz="2900">
              <a:solidFill>
                <a:srgbClr val="FF0000"/>
              </a:solidFill>
              <a:ea typeface="Wingdings" charset="0"/>
              <a:cs typeface="Wingdings" charset="0"/>
            </a:endParaRPr>
          </a:p>
        </p:txBody>
      </p:sp>
      <p:sp>
        <p:nvSpPr>
          <p:cNvPr id="82" name="TextBox 1"/>
          <p:cNvSpPr txBox="1">
            <a:spLocks noChangeArrowheads="1"/>
          </p:cNvSpPr>
          <p:nvPr/>
        </p:nvSpPr>
        <p:spPr bwMode="auto">
          <a:xfrm>
            <a:off x="8686800" y="2819400"/>
            <a:ext cx="367835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dirty="0" err="1" smtClean="0">
                <a:latin typeface="Lucida Grande" charset="0"/>
                <a:cs typeface="Lucida Grande" charset="0"/>
              </a:rPr>
              <a:t>Λ</a:t>
            </a:r>
            <a:endParaRPr lang="en-US" dirty="0"/>
          </a:p>
        </p:txBody>
      </p:sp>
      <p:sp>
        <p:nvSpPr>
          <p:cNvPr id="83" name="Line 12"/>
          <p:cNvSpPr>
            <a:spLocks noChangeShapeType="1"/>
          </p:cNvSpPr>
          <p:nvPr/>
        </p:nvSpPr>
        <p:spPr bwMode="auto">
          <a:xfrm rot="2374537" flipV="1">
            <a:off x="6600296" y="2461804"/>
            <a:ext cx="1429807" cy="11406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4" name="Line 14"/>
          <p:cNvSpPr>
            <a:spLocks noChangeShapeType="1"/>
          </p:cNvSpPr>
          <p:nvPr/>
        </p:nvSpPr>
        <p:spPr bwMode="auto">
          <a:xfrm rot="2374537" flipV="1">
            <a:off x="6501189" y="2633376"/>
            <a:ext cx="1399421" cy="105784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5" name="Line 15"/>
          <p:cNvSpPr>
            <a:spLocks noChangeShapeType="1"/>
          </p:cNvSpPr>
          <p:nvPr/>
        </p:nvSpPr>
        <p:spPr bwMode="auto">
          <a:xfrm rot="2374537" flipV="1">
            <a:off x="6589540" y="2561551"/>
            <a:ext cx="1375119" cy="108724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6" name="Freeform 5"/>
          <p:cNvSpPr>
            <a:spLocks/>
          </p:cNvSpPr>
          <p:nvPr/>
        </p:nvSpPr>
        <p:spPr bwMode="auto">
          <a:xfrm rot="17906330">
            <a:off x="7987157" y="3351964"/>
            <a:ext cx="179388" cy="595312"/>
          </a:xfrm>
          <a:custGeom>
            <a:avLst/>
            <a:gdLst>
              <a:gd name="T0" fmla="*/ 2147483647 w 353"/>
              <a:gd name="T1" fmla="*/ 0 h 1200"/>
              <a:gd name="T2" fmla="*/ 2147483647 w 353"/>
              <a:gd name="T3" fmla="*/ 2147483647 h 1200"/>
              <a:gd name="T4" fmla="*/ 2147483647 w 353"/>
              <a:gd name="T5" fmla="*/ 2147483647 h 1200"/>
              <a:gd name="T6" fmla="*/ 2147483647 w 353"/>
              <a:gd name="T7" fmla="*/ 2147483647 h 1200"/>
              <a:gd name="T8" fmla="*/ 2147483647 w 353"/>
              <a:gd name="T9" fmla="*/ 2147483647 h 1200"/>
              <a:gd name="T10" fmla="*/ 2147483647 w 353"/>
              <a:gd name="T11" fmla="*/ 2147483647 h 1200"/>
              <a:gd name="T12" fmla="*/ 2147483647 w 353"/>
              <a:gd name="T13" fmla="*/ 2147483647 h 1200"/>
              <a:gd name="T14" fmla="*/ 2147483647 w 353"/>
              <a:gd name="T15" fmla="*/ 2147483647 h 1200"/>
              <a:gd name="T16" fmla="*/ 2147483647 w 353"/>
              <a:gd name="T17" fmla="*/ 2147483647 h 1200"/>
              <a:gd name="T18" fmla="*/ 2147483647 w 353"/>
              <a:gd name="T19" fmla="*/ 2147483647 h 1200"/>
              <a:gd name="T20" fmla="*/ 2147483647 w 353"/>
              <a:gd name="T21" fmla="*/ 2147483647 h 1200"/>
              <a:gd name="T22" fmla="*/ 2147483647 w 353"/>
              <a:gd name="T23" fmla="*/ 2147483647 h 1200"/>
              <a:gd name="T24" fmla="*/ 2147483647 w 353"/>
              <a:gd name="T25" fmla="*/ 2147483647 h 1200"/>
              <a:gd name="T26" fmla="*/ 2147483647 w 353"/>
              <a:gd name="T27" fmla="*/ 2147483647 h 1200"/>
              <a:gd name="T28" fmla="*/ 2147483647 w 353"/>
              <a:gd name="T29" fmla="*/ 2147483647 h 1200"/>
              <a:gd name="T30" fmla="*/ 2147483647 w 353"/>
              <a:gd name="T31" fmla="*/ 2147483647 h 1200"/>
              <a:gd name="T32" fmla="*/ 2147483647 w 353"/>
              <a:gd name="T33" fmla="*/ 2147483647 h 1200"/>
              <a:gd name="T34" fmla="*/ 2147483647 w 353"/>
              <a:gd name="T35" fmla="*/ 2147483647 h 1200"/>
              <a:gd name="T36" fmla="*/ 2147483647 w 353"/>
              <a:gd name="T37" fmla="*/ 2147483647 h 1200"/>
              <a:gd name="T38" fmla="*/ 2147483647 w 353"/>
              <a:gd name="T39" fmla="*/ 2147483647 h 1200"/>
              <a:gd name="T40" fmla="*/ 2147483647 w 353"/>
              <a:gd name="T41" fmla="*/ 2147483647 h 1200"/>
              <a:gd name="T42" fmla="*/ 2147483647 w 353"/>
              <a:gd name="T43" fmla="*/ 2147483647 h 1200"/>
              <a:gd name="T44" fmla="*/ 2147483647 w 353"/>
              <a:gd name="T45" fmla="*/ 2147483647 h 1200"/>
              <a:gd name="T46" fmla="*/ 2147483647 w 353"/>
              <a:gd name="T47" fmla="*/ 2147483647 h 1200"/>
              <a:gd name="T48" fmla="*/ 2147483647 w 353"/>
              <a:gd name="T49" fmla="*/ 2147483647 h 1200"/>
              <a:gd name="T50" fmla="*/ 2147483647 w 353"/>
              <a:gd name="T51" fmla="*/ 2147483647 h 1200"/>
              <a:gd name="T52" fmla="*/ 2147483647 w 353"/>
              <a:gd name="T53" fmla="*/ 2147483647 h 1200"/>
              <a:gd name="T54" fmla="*/ 2147483647 w 353"/>
              <a:gd name="T55" fmla="*/ 2147483647 h 1200"/>
              <a:gd name="T56" fmla="*/ 2147483647 w 353"/>
              <a:gd name="T57" fmla="*/ 2147483647 h 1200"/>
              <a:gd name="T58" fmla="*/ 2147483647 w 353"/>
              <a:gd name="T59" fmla="*/ 2147483647 h 1200"/>
              <a:gd name="T60" fmla="*/ 2147483647 w 353"/>
              <a:gd name="T61" fmla="*/ 2147483647 h 1200"/>
              <a:gd name="T62" fmla="*/ 2147483647 w 353"/>
              <a:gd name="T63" fmla="*/ 2147483647 h 1200"/>
              <a:gd name="T64" fmla="*/ 2147483647 w 353"/>
              <a:gd name="T65" fmla="*/ 2147483647 h 1200"/>
              <a:gd name="T66" fmla="*/ 2147483647 w 353"/>
              <a:gd name="T67" fmla="*/ 2147483647 h 1200"/>
              <a:gd name="T68" fmla="*/ 0 w 353"/>
              <a:gd name="T69" fmla="*/ 2147483647 h 1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3"/>
              <a:gd name="T106" fmla="*/ 0 h 1200"/>
              <a:gd name="T107" fmla="*/ 353 w 353"/>
              <a:gd name="T108" fmla="*/ 1200 h 1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3" h="1200">
                <a:moveTo>
                  <a:pt x="236" y="0"/>
                </a:moveTo>
                <a:cubicBezTo>
                  <a:pt x="229" y="4"/>
                  <a:pt x="219" y="5"/>
                  <a:pt x="217" y="13"/>
                </a:cubicBezTo>
                <a:cubicBezTo>
                  <a:pt x="208" y="33"/>
                  <a:pt x="203" y="78"/>
                  <a:pt x="203" y="78"/>
                </a:cubicBezTo>
                <a:cubicBezTo>
                  <a:pt x="205" y="108"/>
                  <a:pt x="197" y="141"/>
                  <a:pt x="210" y="170"/>
                </a:cubicBezTo>
                <a:cubicBezTo>
                  <a:pt x="215" y="182"/>
                  <a:pt x="249" y="183"/>
                  <a:pt x="249" y="183"/>
                </a:cubicBezTo>
                <a:cubicBezTo>
                  <a:pt x="305" y="175"/>
                  <a:pt x="306" y="167"/>
                  <a:pt x="341" y="124"/>
                </a:cubicBezTo>
                <a:cubicBezTo>
                  <a:pt x="353" y="89"/>
                  <a:pt x="337" y="88"/>
                  <a:pt x="308" y="78"/>
                </a:cubicBezTo>
                <a:cubicBezTo>
                  <a:pt x="270" y="86"/>
                  <a:pt x="256" y="99"/>
                  <a:pt x="236" y="131"/>
                </a:cubicBezTo>
                <a:cubicBezTo>
                  <a:pt x="228" y="156"/>
                  <a:pt x="234" y="277"/>
                  <a:pt x="256" y="308"/>
                </a:cubicBezTo>
                <a:cubicBezTo>
                  <a:pt x="260" y="314"/>
                  <a:pt x="269" y="316"/>
                  <a:pt x="276" y="321"/>
                </a:cubicBezTo>
                <a:cubicBezTo>
                  <a:pt x="313" y="307"/>
                  <a:pt x="283" y="293"/>
                  <a:pt x="321" y="282"/>
                </a:cubicBezTo>
                <a:cubicBezTo>
                  <a:pt x="292" y="237"/>
                  <a:pt x="270" y="250"/>
                  <a:pt x="217" y="255"/>
                </a:cubicBezTo>
                <a:cubicBezTo>
                  <a:pt x="190" y="274"/>
                  <a:pt x="175" y="289"/>
                  <a:pt x="164" y="321"/>
                </a:cubicBezTo>
                <a:cubicBezTo>
                  <a:pt x="157" y="369"/>
                  <a:pt x="151" y="484"/>
                  <a:pt x="210" y="505"/>
                </a:cubicBezTo>
                <a:cubicBezTo>
                  <a:pt x="229" y="502"/>
                  <a:pt x="250" y="505"/>
                  <a:pt x="269" y="498"/>
                </a:cubicBezTo>
                <a:cubicBezTo>
                  <a:pt x="289" y="489"/>
                  <a:pt x="267" y="439"/>
                  <a:pt x="256" y="433"/>
                </a:cubicBezTo>
                <a:cubicBezTo>
                  <a:pt x="246" y="427"/>
                  <a:pt x="234" y="428"/>
                  <a:pt x="223" y="426"/>
                </a:cubicBezTo>
                <a:cubicBezTo>
                  <a:pt x="183" y="443"/>
                  <a:pt x="160" y="455"/>
                  <a:pt x="131" y="485"/>
                </a:cubicBezTo>
                <a:cubicBezTo>
                  <a:pt x="129" y="491"/>
                  <a:pt x="127" y="498"/>
                  <a:pt x="125" y="505"/>
                </a:cubicBezTo>
                <a:cubicBezTo>
                  <a:pt x="116" y="522"/>
                  <a:pt x="104" y="538"/>
                  <a:pt x="98" y="557"/>
                </a:cubicBezTo>
                <a:cubicBezTo>
                  <a:pt x="90" y="578"/>
                  <a:pt x="90" y="601"/>
                  <a:pt x="85" y="623"/>
                </a:cubicBezTo>
                <a:cubicBezTo>
                  <a:pt x="80" y="642"/>
                  <a:pt x="72" y="682"/>
                  <a:pt x="72" y="682"/>
                </a:cubicBezTo>
                <a:cubicBezTo>
                  <a:pt x="81" y="795"/>
                  <a:pt x="64" y="778"/>
                  <a:pt x="171" y="767"/>
                </a:cubicBezTo>
                <a:cubicBezTo>
                  <a:pt x="177" y="764"/>
                  <a:pt x="186" y="766"/>
                  <a:pt x="190" y="760"/>
                </a:cubicBezTo>
                <a:cubicBezTo>
                  <a:pt x="195" y="748"/>
                  <a:pt x="167" y="722"/>
                  <a:pt x="164" y="721"/>
                </a:cubicBezTo>
                <a:cubicBezTo>
                  <a:pt x="151" y="715"/>
                  <a:pt x="138" y="716"/>
                  <a:pt x="125" y="714"/>
                </a:cubicBezTo>
                <a:cubicBezTo>
                  <a:pt x="96" y="721"/>
                  <a:pt x="77" y="729"/>
                  <a:pt x="59" y="754"/>
                </a:cubicBezTo>
                <a:cubicBezTo>
                  <a:pt x="49" y="766"/>
                  <a:pt x="33" y="793"/>
                  <a:pt x="33" y="793"/>
                </a:cubicBezTo>
                <a:cubicBezTo>
                  <a:pt x="39" y="902"/>
                  <a:pt x="9" y="914"/>
                  <a:pt x="105" y="924"/>
                </a:cubicBezTo>
                <a:cubicBezTo>
                  <a:pt x="130" y="916"/>
                  <a:pt x="141" y="918"/>
                  <a:pt x="151" y="892"/>
                </a:cubicBezTo>
                <a:cubicBezTo>
                  <a:pt x="120" y="881"/>
                  <a:pt x="89" y="881"/>
                  <a:pt x="59" y="872"/>
                </a:cubicBezTo>
                <a:cubicBezTo>
                  <a:pt x="25" y="938"/>
                  <a:pt x="23" y="1011"/>
                  <a:pt x="7" y="1082"/>
                </a:cubicBezTo>
                <a:cubicBezTo>
                  <a:pt x="34" y="1100"/>
                  <a:pt x="47" y="1096"/>
                  <a:pt x="66" y="1069"/>
                </a:cubicBezTo>
                <a:cubicBezTo>
                  <a:pt x="78" y="1027"/>
                  <a:pt x="52" y="1039"/>
                  <a:pt x="26" y="1049"/>
                </a:cubicBezTo>
                <a:cubicBezTo>
                  <a:pt x="0" y="1088"/>
                  <a:pt x="0" y="1152"/>
                  <a:pt x="0" y="1200"/>
                </a:cubicBezTo>
              </a:path>
            </a:pathLst>
          </a:custGeom>
          <a:noFill/>
          <a:ln w="19050">
            <a:solidFill>
              <a:srgbClr val="B815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7" name="Freeform 6"/>
          <p:cNvSpPr>
            <a:spLocks/>
          </p:cNvSpPr>
          <p:nvPr/>
        </p:nvSpPr>
        <p:spPr bwMode="auto">
          <a:xfrm rot="3015661">
            <a:off x="8047786" y="3003170"/>
            <a:ext cx="58595" cy="546156"/>
          </a:xfrm>
          <a:custGeom>
            <a:avLst/>
            <a:gdLst>
              <a:gd name="T0" fmla="*/ 2147483647 w 353"/>
              <a:gd name="T1" fmla="*/ 0 h 1200"/>
              <a:gd name="T2" fmla="*/ 2147483647 w 353"/>
              <a:gd name="T3" fmla="*/ 2147483647 h 1200"/>
              <a:gd name="T4" fmla="*/ 2147483647 w 353"/>
              <a:gd name="T5" fmla="*/ 2147483647 h 1200"/>
              <a:gd name="T6" fmla="*/ 2147483647 w 353"/>
              <a:gd name="T7" fmla="*/ 2147483647 h 1200"/>
              <a:gd name="T8" fmla="*/ 2147483647 w 353"/>
              <a:gd name="T9" fmla="*/ 2147483647 h 1200"/>
              <a:gd name="T10" fmla="*/ 2147483647 w 353"/>
              <a:gd name="T11" fmla="*/ 2147483647 h 1200"/>
              <a:gd name="T12" fmla="*/ 2147483647 w 353"/>
              <a:gd name="T13" fmla="*/ 2147483647 h 1200"/>
              <a:gd name="T14" fmla="*/ 2147483647 w 353"/>
              <a:gd name="T15" fmla="*/ 2147483647 h 1200"/>
              <a:gd name="T16" fmla="*/ 2147483647 w 353"/>
              <a:gd name="T17" fmla="*/ 2147483647 h 1200"/>
              <a:gd name="T18" fmla="*/ 2147483647 w 353"/>
              <a:gd name="T19" fmla="*/ 2147483647 h 1200"/>
              <a:gd name="T20" fmla="*/ 2147483647 w 353"/>
              <a:gd name="T21" fmla="*/ 2147483647 h 1200"/>
              <a:gd name="T22" fmla="*/ 2147483647 w 353"/>
              <a:gd name="T23" fmla="*/ 2147483647 h 1200"/>
              <a:gd name="T24" fmla="*/ 2147483647 w 353"/>
              <a:gd name="T25" fmla="*/ 2147483647 h 1200"/>
              <a:gd name="T26" fmla="*/ 2147483647 w 353"/>
              <a:gd name="T27" fmla="*/ 2147483647 h 1200"/>
              <a:gd name="T28" fmla="*/ 2147483647 w 353"/>
              <a:gd name="T29" fmla="*/ 2147483647 h 1200"/>
              <a:gd name="T30" fmla="*/ 2147483647 w 353"/>
              <a:gd name="T31" fmla="*/ 2147483647 h 1200"/>
              <a:gd name="T32" fmla="*/ 2147483647 w 353"/>
              <a:gd name="T33" fmla="*/ 2147483647 h 1200"/>
              <a:gd name="T34" fmla="*/ 2147483647 w 353"/>
              <a:gd name="T35" fmla="*/ 2147483647 h 1200"/>
              <a:gd name="T36" fmla="*/ 2147483647 w 353"/>
              <a:gd name="T37" fmla="*/ 2147483647 h 1200"/>
              <a:gd name="T38" fmla="*/ 2147483647 w 353"/>
              <a:gd name="T39" fmla="*/ 2147483647 h 1200"/>
              <a:gd name="T40" fmla="*/ 2147483647 w 353"/>
              <a:gd name="T41" fmla="*/ 2147483647 h 1200"/>
              <a:gd name="T42" fmla="*/ 2147483647 w 353"/>
              <a:gd name="T43" fmla="*/ 2147483647 h 1200"/>
              <a:gd name="T44" fmla="*/ 2147483647 w 353"/>
              <a:gd name="T45" fmla="*/ 2147483647 h 1200"/>
              <a:gd name="T46" fmla="*/ 2147483647 w 353"/>
              <a:gd name="T47" fmla="*/ 2147483647 h 1200"/>
              <a:gd name="T48" fmla="*/ 2147483647 w 353"/>
              <a:gd name="T49" fmla="*/ 2147483647 h 1200"/>
              <a:gd name="T50" fmla="*/ 2147483647 w 353"/>
              <a:gd name="T51" fmla="*/ 2147483647 h 1200"/>
              <a:gd name="T52" fmla="*/ 2147483647 w 353"/>
              <a:gd name="T53" fmla="*/ 2147483647 h 1200"/>
              <a:gd name="T54" fmla="*/ 2147483647 w 353"/>
              <a:gd name="T55" fmla="*/ 2147483647 h 1200"/>
              <a:gd name="T56" fmla="*/ 2147483647 w 353"/>
              <a:gd name="T57" fmla="*/ 2147483647 h 1200"/>
              <a:gd name="T58" fmla="*/ 2147483647 w 353"/>
              <a:gd name="T59" fmla="*/ 2147483647 h 1200"/>
              <a:gd name="T60" fmla="*/ 2147483647 w 353"/>
              <a:gd name="T61" fmla="*/ 2147483647 h 1200"/>
              <a:gd name="T62" fmla="*/ 2147483647 w 353"/>
              <a:gd name="T63" fmla="*/ 2147483647 h 1200"/>
              <a:gd name="T64" fmla="*/ 2147483647 w 353"/>
              <a:gd name="T65" fmla="*/ 2147483647 h 1200"/>
              <a:gd name="T66" fmla="*/ 2147483647 w 353"/>
              <a:gd name="T67" fmla="*/ 2147483647 h 1200"/>
              <a:gd name="T68" fmla="*/ 0 w 353"/>
              <a:gd name="T69" fmla="*/ 2147483647 h 1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3"/>
              <a:gd name="T106" fmla="*/ 0 h 1200"/>
              <a:gd name="T107" fmla="*/ 353 w 353"/>
              <a:gd name="T108" fmla="*/ 1200 h 1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3" h="1200">
                <a:moveTo>
                  <a:pt x="236" y="0"/>
                </a:moveTo>
                <a:cubicBezTo>
                  <a:pt x="229" y="4"/>
                  <a:pt x="219" y="5"/>
                  <a:pt x="217" y="13"/>
                </a:cubicBezTo>
                <a:cubicBezTo>
                  <a:pt x="208" y="33"/>
                  <a:pt x="203" y="78"/>
                  <a:pt x="203" y="78"/>
                </a:cubicBezTo>
                <a:cubicBezTo>
                  <a:pt x="205" y="108"/>
                  <a:pt x="197" y="141"/>
                  <a:pt x="210" y="170"/>
                </a:cubicBezTo>
                <a:cubicBezTo>
                  <a:pt x="215" y="182"/>
                  <a:pt x="249" y="183"/>
                  <a:pt x="249" y="183"/>
                </a:cubicBezTo>
                <a:cubicBezTo>
                  <a:pt x="305" y="175"/>
                  <a:pt x="306" y="167"/>
                  <a:pt x="341" y="124"/>
                </a:cubicBezTo>
                <a:cubicBezTo>
                  <a:pt x="353" y="89"/>
                  <a:pt x="337" y="88"/>
                  <a:pt x="308" y="78"/>
                </a:cubicBezTo>
                <a:cubicBezTo>
                  <a:pt x="270" y="86"/>
                  <a:pt x="256" y="99"/>
                  <a:pt x="236" y="131"/>
                </a:cubicBezTo>
                <a:cubicBezTo>
                  <a:pt x="228" y="156"/>
                  <a:pt x="234" y="277"/>
                  <a:pt x="256" y="308"/>
                </a:cubicBezTo>
                <a:cubicBezTo>
                  <a:pt x="260" y="314"/>
                  <a:pt x="269" y="316"/>
                  <a:pt x="276" y="321"/>
                </a:cubicBezTo>
                <a:cubicBezTo>
                  <a:pt x="313" y="307"/>
                  <a:pt x="283" y="293"/>
                  <a:pt x="321" y="282"/>
                </a:cubicBezTo>
                <a:cubicBezTo>
                  <a:pt x="292" y="237"/>
                  <a:pt x="270" y="250"/>
                  <a:pt x="217" y="255"/>
                </a:cubicBezTo>
                <a:cubicBezTo>
                  <a:pt x="190" y="274"/>
                  <a:pt x="175" y="289"/>
                  <a:pt x="164" y="321"/>
                </a:cubicBezTo>
                <a:cubicBezTo>
                  <a:pt x="157" y="369"/>
                  <a:pt x="151" y="484"/>
                  <a:pt x="210" y="505"/>
                </a:cubicBezTo>
                <a:cubicBezTo>
                  <a:pt x="229" y="502"/>
                  <a:pt x="250" y="505"/>
                  <a:pt x="269" y="498"/>
                </a:cubicBezTo>
                <a:cubicBezTo>
                  <a:pt x="289" y="489"/>
                  <a:pt x="267" y="439"/>
                  <a:pt x="256" y="433"/>
                </a:cubicBezTo>
                <a:cubicBezTo>
                  <a:pt x="246" y="427"/>
                  <a:pt x="234" y="428"/>
                  <a:pt x="223" y="426"/>
                </a:cubicBezTo>
                <a:cubicBezTo>
                  <a:pt x="183" y="443"/>
                  <a:pt x="160" y="455"/>
                  <a:pt x="131" y="485"/>
                </a:cubicBezTo>
                <a:cubicBezTo>
                  <a:pt x="129" y="491"/>
                  <a:pt x="127" y="498"/>
                  <a:pt x="125" y="505"/>
                </a:cubicBezTo>
                <a:cubicBezTo>
                  <a:pt x="116" y="522"/>
                  <a:pt x="104" y="538"/>
                  <a:pt x="98" y="557"/>
                </a:cubicBezTo>
                <a:cubicBezTo>
                  <a:pt x="90" y="578"/>
                  <a:pt x="90" y="601"/>
                  <a:pt x="85" y="623"/>
                </a:cubicBezTo>
                <a:cubicBezTo>
                  <a:pt x="80" y="642"/>
                  <a:pt x="72" y="682"/>
                  <a:pt x="72" y="682"/>
                </a:cubicBezTo>
                <a:cubicBezTo>
                  <a:pt x="81" y="795"/>
                  <a:pt x="64" y="778"/>
                  <a:pt x="171" y="767"/>
                </a:cubicBezTo>
                <a:cubicBezTo>
                  <a:pt x="177" y="764"/>
                  <a:pt x="186" y="766"/>
                  <a:pt x="190" y="760"/>
                </a:cubicBezTo>
                <a:cubicBezTo>
                  <a:pt x="195" y="748"/>
                  <a:pt x="167" y="722"/>
                  <a:pt x="164" y="721"/>
                </a:cubicBezTo>
                <a:cubicBezTo>
                  <a:pt x="151" y="715"/>
                  <a:pt x="138" y="716"/>
                  <a:pt x="125" y="714"/>
                </a:cubicBezTo>
                <a:cubicBezTo>
                  <a:pt x="96" y="721"/>
                  <a:pt x="77" y="729"/>
                  <a:pt x="59" y="754"/>
                </a:cubicBezTo>
                <a:cubicBezTo>
                  <a:pt x="49" y="766"/>
                  <a:pt x="33" y="793"/>
                  <a:pt x="33" y="793"/>
                </a:cubicBezTo>
                <a:cubicBezTo>
                  <a:pt x="39" y="902"/>
                  <a:pt x="9" y="914"/>
                  <a:pt x="105" y="924"/>
                </a:cubicBezTo>
                <a:cubicBezTo>
                  <a:pt x="130" y="916"/>
                  <a:pt x="141" y="918"/>
                  <a:pt x="151" y="892"/>
                </a:cubicBezTo>
                <a:cubicBezTo>
                  <a:pt x="120" y="881"/>
                  <a:pt x="89" y="881"/>
                  <a:pt x="59" y="872"/>
                </a:cubicBezTo>
                <a:cubicBezTo>
                  <a:pt x="25" y="938"/>
                  <a:pt x="23" y="1011"/>
                  <a:pt x="7" y="1082"/>
                </a:cubicBezTo>
                <a:cubicBezTo>
                  <a:pt x="34" y="1100"/>
                  <a:pt x="47" y="1096"/>
                  <a:pt x="66" y="1069"/>
                </a:cubicBezTo>
                <a:cubicBezTo>
                  <a:pt x="78" y="1027"/>
                  <a:pt x="52" y="1039"/>
                  <a:pt x="26" y="1049"/>
                </a:cubicBezTo>
                <a:cubicBezTo>
                  <a:pt x="0" y="1088"/>
                  <a:pt x="0" y="1152"/>
                  <a:pt x="0" y="1200"/>
                </a:cubicBezTo>
              </a:path>
            </a:pathLst>
          </a:custGeom>
          <a:noFill/>
          <a:ln w="19050">
            <a:solidFill>
              <a:srgbClr val="B815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8" name="Line 10"/>
          <p:cNvSpPr>
            <a:spLocks noChangeShapeType="1"/>
          </p:cNvSpPr>
          <p:nvPr/>
        </p:nvSpPr>
        <p:spPr bwMode="auto">
          <a:xfrm flipV="1">
            <a:off x="8305800" y="2590800"/>
            <a:ext cx="414338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" name="Line 10"/>
          <p:cNvSpPr>
            <a:spLocks noChangeShapeType="1"/>
          </p:cNvSpPr>
          <p:nvPr/>
        </p:nvSpPr>
        <p:spPr bwMode="auto">
          <a:xfrm flipH="1">
            <a:off x="8229600" y="2590800"/>
            <a:ext cx="381000" cy="3047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" name="Line 20"/>
          <p:cNvSpPr>
            <a:spLocks noChangeShapeType="1"/>
          </p:cNvSpPr>
          <p:nvPr/>
        </p:nvSpPr>
        <p:spPr bwMode="auto">
          <a:xfrm rot="3407090" flipV="1">
            <a:off x="8280019" y="2991030"/>
            <a:ext cx="41433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" name="Line 20"/>
          <p:cNvSpPr>
            <a:spLocks noChangeShapeType="1"/>
          </p:cNvSpPr>
          <p:nvPr/>
        </p:nvSpPr>
        <p:spPr bwMode="auto">
          <a:xfrm rot="3407090" flipV="1">
            <a:off x="8356217" y="2914830"/>
            <a:ext cx="41433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" name="Line 20"/>
          <p:cNvSpPr>
            <a:spLocks noChangeShapeType="1"/>
          </p:cNvSpPr>
          <p:nvPr/>
        </p:nvSpPr>
        <p:spPr bwMode="auto">
          <a:xfrm rot="3407090" flipV="1">
            <a:off x="8280018" y="3067230"/>
            <a:ext cx="41433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810000" y="4572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Symbol" charset="2"/>
                <a:sym typeface="Wingdings"/>
              </a:rPr>
              <a:t>s</a:t>
            </a:r>
            <a:r>
              <a:rPr lang="en-US" sz="2000" dirty="0" smtClean="0">
                <a:cs typeface="Symbol" charset="2"/>
                <a:sym typeface="Wingdings"/>
              </a:rPr>
              <a:t> quark accelerates toward (</a:t>
            </a:r>
            <a:r>
              <a:rPr lang="en-US" sz="2000" dirty="0" err="1">
                <a:cs typeface="Symbol" charset="2"/>
                <a:sym typeface="Wingdings"/>
              </a:rPr>
              <a:t>ud</a:t>
            </a:r>
            <a:r>
              <a:rPr lang="en-US" sz="2000" dirty="0">
                <a:cs typeface="Symbol" charset="2"/>
                <a:sym typeface="Wingdings"/>
              </a:rPr>
              <a:t>) remnant of </a:t>
            </a:r>
            <a:r>
              <a:rPr lang="en-US" sz="2000" dirty="0" smtClean="0">
                <a:cs typeface="Symbol" charset="2"/>
                <a:sym typeface="Wingdings"/>
              </a:rPr>
              <a:t>proton </a:t>
            </a:r>
            <a:endParaRPr lang="en-US" sz="2000" dirty="0">
              <a:cs typeface="Symbol" charset="2"/>
              <a:sym typeface="Wingdings"/>
            </a:endParaRPr>
          </a:p>
        </p:txBody>
      </p:sp>
      <p:cxnSp>
        <p:nvCxnSpPr>
          <p:cNvPr id="95" name="Straight Arrow Connector 94"/>
          <p:cNvCxnSpPr/>
          <p:nvPr/>
        </p:nvCxnSpPr>
        <p:spPr bwMode="auto">
          <a:xfrm flipH="1">
            <a:off x="3733800" y="1219200"/>
            <a:ext cx="990600" cy="457200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533400" y="381000"/>
            <a:ext cx="25785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How to get to</a:t>
            </a:r>
          </a:p>
          <a:p>
            <a:r>
              <a:rPr lang="en-US" b="1" dirty="0">
                <a:solidFill>
                  <a:srgbClr val="800000"/>
                </a:solidFill>
              </a:rPr>
              <a:t>h</a:t>
            </a:r>
            <a:r>
              <a:rPr lang="en-US" b="1" dirty="0" smtClean="0">
                <a:solidFill>
                  <a:srgbClr val="800000"/>
                </a:solidFill>
              </a:rPr>
              <a:t>yperon </a:t>
            </a:r>
            <a:r>
              <a:rPr lang="en-US" b="1" dirty="0" err="1" smtClean="0">
                <a:solidFill>
                  <a:srgbClr val="800000"/>
                </a:solidFill>
              </a:rPr>
              <a:t>Polz’n</a:t>
            </a:r>
            <a:r>
              <a:rPr lang="en-US" b="1" dirty="0" smtClean="0">
                <a:solidFill>
                  <a:srgbClr val="800000"/>
                </a:solidFill>
              </a:rPr>
              <a:t>?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181600" y="4648200"/>
            <a:ext cx="3829895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82A67"/>
                </a:solidFill>
              </a:rPr>
              <a:t>Box represents loop</a:t>
            </a:r>
          </a:p>
          <a:p>
            <a:r>
              <a:rPr lang="en-US" b="1" dirty="0">
                <a:solidFill>
                  <a:srgbClr val="B82A67"/>
                </a:solidFill>
              </a:rPr>
              <a:t>c</a:t>
            </a:r>
            <a:r>
              <a:rPr lang="en-US" b="1" dirty="0" smtClean="0">
                <a:solidFill>
                  <a:srgbClr val="B82A67"/>
                </a:solidFill>
              </a:rPr>
              <a:t>ontributions to </a:t>
            </a:r>
            <a:r>
              <a:rPr lang="en-US" b="1" dirty="0" err="1" smtClean="0">
                <a:solidFill>
                  <a:srgbClr val="B82A67"/>
                </a:solidFill>
              </a:rPr>
              <a:t>Im</a:t>
            </a:r>
            <a:r>
              <a:rPr lang="en-US" b="1" dirty="0" smtClean="0">
                <a:solidFill>
                  <a:srgbClr val="B82A67"/>
                </a:solidFill>
              </a:rPr>
              <a:t> part.</a:t>
            </a:r>
          </a:p>
          <a:p>
            <a:r>
              <a:rPr lang="en-US" b="1" dirty="0" smtClean="0">
                <a:solidFill>
                  <a:srgbClr val="B82A67"/>
                </a:solidFill>
              </a:rPr>
              <a:t>Seen as </a:t>
            </a:r>
            <a:r>
              <a:rPr lang="en-US" b="1" i="1" dirty="0" smtClean="0">
                <a:solidFill>
                  <a:srgbClr val="B82A67"/>
                </a:solidFill>
              </a:rPr>
              <a:t>GPD</a:t>
            </a:r>
            <a:r>
              <a:rPr lang="en-US" b="1" dirty="0" smtClean="0">
                <a:solidFill>
                  <a:srgbClr val="B82A67"/>
                </a:solidFill>
              </a:rPr>
              <a:t> already </a:t>
            </a:r>
          </a:p>
          <a:p>
            <a:r>
              <a:rPr lang="en-US" b="1" dirty="0">
                <a:solidFill>
                  <a:srgbClr val="B82A67"/>
                </a:solidFill>
              </a:rPr>
              <a:t>h</a:t>
            </a:r>
            <a:r>
              <a:rPr lang="en-US" b="1" dirty="0" smtClean="0">
                <a:solidFill>
                  <a:srgbClr val="B82A67"/>
                </a:solidFill>
              </a:rPr>
              <a:t>ave </a:t>
            </a:r>
            <a:r>
              <a:rPr lang="en-US" b="1" dirty="0" err="1" smtClean="0">
                <a:solidFill>
                  <a:srgbClr val="B82A67"/>
                </a:solidFill>
              </a:rPr>
              <a:t>Im</a:t>
            </a:r>
            <a:r>
              <a:rPr lang="en-US" b="1" dirty="0" smtClean="0">
                <a:solidFill>
                  <a:srgbClr val="B82A67"/>
                </a:solidFill>
              </a:rPr>
              <a:t> part!</a:t>
            </a:r>
            <a:endParaRPr lang="en-US" b="1" dirty="0">
              <a:solidFill>
                <a:srgbClr val="B82A67"/>
              </a:solidFill>
            </a:endParaRPr>
          </a:p>
        </p:txBody>
      </p:sp>
      <p:sp>
        <p:nvSpPr>
          <p:cNvPr id="94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20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2954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How are quark polarizations measured? </a:t>
            </a:r>
          </a:p>
        </p:txBody>
      </p:sp>
      <p:pic>
        <p:nvPicPr>
          <p:cNvPr id="4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25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914400"/>
          </a:xfrm>
        </p:spPr>
        <p:txBody>
          <a:bodyPr/>
          <a:lstStyle/>
          <a:p>
            <a:r>
              <a:rPr lang="en-US" sz="3600" dirty="0" smtClean="0"/>
              <a:t>Collaborators </a:t>
            </a:r>
            <a:endParaRPr lang="en-US" sz="3600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85800" y="3048000"/>
            <a:ext cx="7772400" cy="191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 indent="0" algn="ctr">
              <a:buNone/>
            </a:pPr>
            <a:r>
              <a:rPr lang="en-US" sz="2000" dirty="0" smtClean="0">
                <a:latin typeface="Comic Sans MS"/>
                <a:cs typeface="Comic Sans MS"/>
              </a:rPr>
              <a:t>Work in preparation done in collaboration with </a:t>
            </a:r>
            <a:r>
              <a:rPr lang="en-US" sz="2000" dirty="0" err="1" smtClean="0">
                <a:latin typeface="Comic Sans MS"/>
                <a:cs typeface="Comic Sans MS"/>
              </a:rPr>
              <a:t>Simonetta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Liuti</a:t>
            </a:r>
            <a:r>
              <a:rPr lang="en-US" sz="2000" dirty="0" smtClean="0">
                <a:latin typeface="Comic Sans MS"/>
                <a:cs typeface="Comic Sans MS"/>
              </a:rPr>
              <a:t>, Dennis </a:t>
            </a:r>
            <a:r>
              <a:rPr lang="en-US" sz="2000" dirty="0" err="1" smtClean="0">
                <a:latin typeface="Comic Sans MS"/>
                <a:cs typeface="Comic Sans MS"/>
              </a:rPr>
              <a:t>Sivers</a:t>
            </a:r>
            <a:endParaRPr lang="en-US" sz="2000" dirty="0" smtClean="0">
              <a:latin typeface="Comic Sans MS"/>
              <a:cs typeface="Comic Sans MS"/>
            </a:endParaRPr>
          </a:p>
          <a:p>
            <a:endParaRPr lang="en-US" sz="2000" dirty="0">
              <a:latin typeface="Comic Sans MS"/>
              <a:cs typeface="Comic Sans MS"/>
            </a:endParaRPr>
          </a:p>
          <a:p>
            <a:pPr marL="39688" indent="0" algn="ctr">
              <a:buNone/>
            </a:pPr>
            <a:r>
              <a:rPr lang="en-US" sz="2000" dirty="0">
                <a:latin typeface="Comic Sans MS"/>
                <a:cs typeface="Comic Sans MS"/>
              </a:rPr>
              <a:t>E</a:t>
            </a:r>
            <a:r>
              <a:rPr lang="en-US" sz="2000" dirty="0" smtClean="0">
                <a:latin typeface="Comic Sans MS"/>
                <a:cs typeface="Comic Sans MS"/>
              </a:rPr>
              <a:t>xperimental communications with Pasquale Di </a:t>
            </a:r>
            <a:r>
              <a:rPr lang="en-US" sz="2000" dirty="0" err="1" smtClean="0">
                <a:latin typeface="Comic Sans MS"/>
                <a:cs typeface="Comic Sans MS"/>
              </a:rPr>
              <a:t>Nezza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</a:p>
          <a:p>
            <a:pPr marL="39688" indent="0" algn="ctr">
              <a:buNone/>
            </a:pPr>
            <a:r>
              <a:rPr lang="en-US" sz="2000" dirty="0">
                <a:latin typeface="Comic Sans MS"/>
                <a:cs typeface="Comic Sans MS"/>
              </a:rPr>
              <a:t>a</a:t>
            </a:r>
            <a:r>
              <a:rPr lang="en-US" sz="2000" dirty="0" smtClean="0">
                <a:latin typeface="Comic Sans MS"/>
                <a:cs typeface="Comic Sans MS"/>
              </a:rPr>
              <a:t>nd </a:t>
            </a:r>
            <a:r>
              <a:rPr lang="en-US" sz="2000" dirty="0" err="1" smtClean="0">
                <a:latin typeface="Comic Sans MS"/>
                <a:cs typeface="Comic Sans MS"/>
              </a:rPr>
              <a:t>Liliet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Calero</a:t>
            </a:r>
            <a:r>
              <a:rPr lang="en-US" sz="2000" dirty="0" smtClean="0">
                <a:latin typeface="Comic Sans MS"/>
                <a:cs typeface="Comic Sans MS"/>
              </a:rPr>
              <a:t> Diaz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6248400"/>
            <a:ext cx="2209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Grande"/>
                <a:ea typeface="Lucida Grande"/>
                <a:cs typeface="Lucida Grande"/>
              </a:rPr>
              <a:t>3d-2016 </a:t>
            </a:r>
            <a:r>
              <a:rPr lang="en-US" sz="1400" dirty="0" err="1">
                <a:latin typeface="Lucida Grande"/>
                <a:ea typeface="Lucida Grande"/>
                <a:cs typeface="Lucida Grande"/>
              </a:rPr>
              <a:t>G.R.Goldstein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914400" y="304800"/>
            <a:ext cx="7353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Lambda polarization/Fracture Functions/Spin Directed Momentum Shifts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983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954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Hadronization</a:t>
            </a:r>
            <a:r>
              <a:rPr lang="en-US" dirty="0">
                <a:solidFill>
                  <a:srgbClr val="0000FF"/>
                </a:solidFill>
              </a:rPr>
              <a:t> of polarized or </a:t>
            </a:r>
            <a:r>
              <a:rPr lang="en-US" dirty="0" err="1">
                <a:solidFill>
                  <a:srgbClr val="0000FF"/>
                </a:solidFill>
              </a:rPr>
              <a:t>unpolarized</a:t>
            </a:r>
            <a:r>
              <a:rPr lang="en-US" dirty="0">
                <a:solidFill>
                  <a:srgbClr val="0000FF"/>
                </a:solidFill>
              </a:rPr>
              <a:t> heavy flavor quark</a:t>
            </a:r>
          </a:p>
          <a:p>
            <a:r>
              <a:rPr lang="en-US" dirty="0">
                <a:solidFill>
                  <a:srgbClr val="0000FF"/>
                </a:solidFill>
              </a:rPr>
              <a:t> mixes Fragmentation Functions (</a:t>
            </a:r>
            <a:r>
              <a:rPr lang="en-US" dirty="0" err="1">
                <a:solidFill>
                  <a:srgbClr val="0000FF"/>
                </a:solidFill>
              </a:rPr>
              <a:t>Anselmino</a:t>
            </a:r>
            <a:r>
              <a:rPr lang="en-US" dirty="0">
                <a:solidFill>
                  <a:srgbClr val="0000FF"/>
                </a:solidFill>
              </a:rPr>
              <a:t>, Boer, et al.) </a:t>
            </a:r>
          </a:p>
          <a:p>
            <a:r>
              <a:rPr lang="en-US" dirty="0">
                <a:solidFill>
                  <a:srgbClr val="0000FF"/>
                </a:solidFill>
              </a:rPr>
              <a:t> with small </a:t>
            </a:r>
            <a:r>
              <a:rPr lang="en-US" b="1" i="1" dirty="0" err="1">
                <a:solidFill>
                  <a:srgbClr val="0000FF"/>
                </a:solidFill>
              </a:rPr>
              <a:t>p</a:t>
            </a:r>
            <a:r>
              <a:rPr lang="en-US" b="1" baseline="-25000" dirty="0" err="1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production mechanisms – factorization? </a:t>
            </a:r>
          </a:p>
          <a:p>
            <a:r>
              <a:rPr lang="en-US" dirty="0">
                <a:solidFill>
                  <a:srgbClr val="0000FF"/>
                </a:solidFill>
              </a:rPr>
              <a:t> Initial or Final state interactions?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How are quark polarizations measured?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15"/>
          <p:cNvSpPr txBox="1">
            <a:spLocks noGrp="1"/>
          </p:cNvSpPr>
          <p:nvPr/>
        </p:nvSpPr>
        <p:spPr bwMode="auto">
          <a:xfrm>
            <a:off x="3048000" y="62801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56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954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Hadronization</a:t>
            </a:r>
            <a:r>
              <a:rPr lang="en-US" dirty="0">
                <a:solidFill>
                  <a:srgbClr val="0000FF"/>
                </a:solidFill>
              </a:rPr>
              <a:t> of polarized or </a:t>
            </a:r>
            <a:r>
              <a:rPr lang="en-US" dirty="0" err="1">
                <a:solidFill>
                  <a:srgbClr val="0000FF"/>
                </a:solidFill>
              </a:rPr>
              <a:t>unpolarized</a:t>
            </a:r>
            <a:r>
              <a:rPr lang="en-US" dirty="0">
                <a:solidFill>
                  <a:srgbClr val="0000FF"/>
                </a:solidFill>
              </a:rPr>
              <a:t> heavy flavor quark</a:t>
            </a:r>
          </a:p>
          <a:p>
            <a:r>
              <a:rPr lang="en-US" dirty="0">
                <a:solidFill>
                  <a:srgbClr val="0000FF"/>
                </a:solidFill>
              </a:rPr>
              <a:t> mixes Fragmentation Functions (</a:t>
            </a:r>
            <a:r>
              <a:rPr lang="en-US" dirty="0" err="1">
                <a:solidFill>
                  <a:srgbClr val="0000FF"/>
                </a:solidFill>
              </a:rPr>
              <a:t>Anselmino</a:t>
            </a:r>
            <a:r>
              <a:rPr lang="en-US" dirty="0">
                <a:solidFill>
                  <a:srgbClr val="0000FF"/>
                </a:solidFill>
              </a:rPr>
              <a:t>, Boer, et al.) </a:t>
            </a:r>
          </a:p>
          <a:p>
            <a:r>
              <a:rPr lang="en-US" dirty="0">
                <a:solidFill>
                  <a:srgbClr val="0000FF"/>
                </a:solidFill>
              </a:rPr>
              <a:t> with small </a:t>
            </a:r>
            <a:r>
              <a:rPr lang="en-US" b="1" i="1" dirty="0" err="1">
                <a:solidFill>
                  <a:srgbClr val="0000FF"/>
                </a:solidFill>
              </a:rPr>
              <a:t>p</a:t>
            </a:r>
            <a:r>
              <a:rPr lang="en-US" b="1" baseline="-25000" dirty="0" err="1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production mechanisms – factorization? </a:t>
            </a:r>
          </a:p>
          <a:p>
            <a:r>
              <a:rPr lang="en-US" dirty="0">
                <a:solidFill>
                  <a:srgbClr val="0000FF"/>
                </a:solidFill>
              </a:rPr>
              <a:t> Initial or Final state interactions?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How are quark polarizations measured?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1242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Unpolarized</a:t>
            </a:r>
            <a:r>
              <a:rPr lang="en-US" dirty="0">
                <a:solidFill>
                  <a:srgbClr val="0000FF"/>
                </a:solidFill>
              </a:rPr>
              <a:t> quark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 hadron ⇑ + X  for larger </a:t>
            </a:r>
            <a:r>
              <a:rPr lang="en-US" b="1" i="1" dirty="0" err="1">
                <a:solidFill>
                  <a:srgbClr val="0000FF"/>
                </a:solidFill>
              </a:rPr>
              <a:t>p</a:t>
            </a:r>
            <a:r>
              <a:rPr lang="en-US" b="1" baseline="-25000" dirty="0" err="1">
                <a:solidFill>
                  <a:srgbClr val="0000FF"/>
                </a:solidFill>
              </a:rPr>
              <a:t>T</a:t>
            </a:r>
            <a:r>
              <a:rPr lang="en-US" b="1" baseline="-250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6" name="Footer Placeholder 15"/>
          <p:cNvSpPr txBox="1">
            <a:spLocks noGrp="1"/>
          </p:cNvSpPr>
          <p:nvPr/>
        </p:nvSpPr>
        <p:spPr bwMode="auto">
          <a:xfrm>
            <a:off x="3048000" y="62801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49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954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Hadronization</a:t>
            </a:r>
            <a:r>
              <a:rPr lang="en-US" dirty="0">
                <a:solidFill>
                  <a:srgbClr val="0000FF"/>
                </a:solidFill>
              </a:rPr>
              <a:t> of polarized or </a:t>
            </a:r>
            <a:r>
              <a:rPr lang="en-US" dirty="0" err="1">
                <a:solidFill>
                  <a:srgbClr val="0000FF"/>
                </a:solidFill>
              </a:rPr>
              <a:t>unpolarized</a:t>
            </a:r>
            <a:r>
              <a:rPr lang="en-US" dirty="0">
                <a:solidFill>
                  <a:srgbClr val="0000FF"/>
                </a:solidFill>
              </a:rPr>
              <a:t> heavy flavor quark</a:t>
            </a:r>
          </a:p>
          <a:p>
            <a:r>
              <a:rPr lang="en-US" dirty="0">
                <a:solidFill>
                  <a:srgbClr val="0000FF"/>
                </a:solidFill>
              </a:rPr>
              <a:t> mixes Fragmentation Functions (</a:t>
            </a:r>
            <a:r>
              <a:rPr lang="en-US" dirty="0" err="1">
                <a:solidFill>
                  <a:srgbClr val="0000FF"/>
                </a:solidFill>
              </a:rPr>
              <a:t>Anselmino</a:t>
            </a:r>
            <a:r>
              <a:rPr lang="en-US" dirty="0">
                <a:solidFill>
                  <a:srgbClr val="0000FF"/>
                </a:solidFill>
              </a:rPr>
              <a:t>, Boer, et al.) </a:t>
            </a:r>
          </a:p>
          <a:p>
            <a:r>
              <a:rPr lang="en-US" dirty="0">
                <a:solidFill>
                  <a:srgbClr val="0000FF"/>
                </a:solidFill>
              </a:rPr>
              <a:t> with small </a:t>
            </a:r>
            <a:r>
              <a:rPr lang="en-US" b="1" i="1" dirty="0" err="1">
                <a:solidFill>
                  <a:srgbClr val="0000FF"/>
                </a:solidFill>
              </a:rPr>
              <a:t>p</a:t>
            </a:r>
            <a:r>
              <a:rPr lang="en-US" b="1" baseline="-25000" dirty="0" err="1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production mechanisms – factorization? </a:t>
            </a:r>
          </a:p>
          <a:p>
            <a:r>
              <a:rPr lang="en-US" dirty="0">
                <a:solidFill>
                  <a:srgbClr val="0000FF"/>
                </a:solidFill>
              </a:rPr>
              <a:t> Initial or Final state interactions?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How are quark polarizations measured?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1242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Unpolarized</a:t>
            </a:r>
            <a:r>
              <a:rPr lang="en-US" dirty="0">
                <a:solidFill>
                  <a:srgbClr val="0000FF"/>
                </a:solidFill>
              </a:rPr>
              <a:t> quark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 hadron ⇑ + X  for larger </a:t>
            </a:r>
            <a:r>
              <a:rPr lang="en-US" b="1" i="1" dirty="0" err="1">
                <a:solidFill>
                  <a:srgbClr val="0000FF"/>
                </a:solidFill>
              </a:rPr>
              <a:t>p</a:t>
            </a:r>
            <a:r>
              <a:rPr lang="en-US" b="1" baseline="-25000" dirty="0" err="1">
                <a:solidFill>
                  <a:srgbClr val="0000FF"/>
                </a:solidFill>
              </a:rPr>
              <a:t>T</a:t>
            </a:r>
            <a:r>
              <a:rPr lang="en-US" b="1" baseline="-250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411480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Top quarks decay before </a:t>
            </a:r>
            <a:r>
              <a:rPr lang="en-US" dirty="0" err="1">
                <a:solidFill>
                  <a:srgbClr val="0000FF"/>
                </a:solidFill>
              </a:rPr>
              <a:t>hadronizing</a:t>
            </a:r>
            <a:r>
              <a:rPr lang="en-US" dirty="0">
                <a:solidFill>
                  <a:srgbClr val="0000FF"/>
                </a:solidFill>
              </a:rPr>
              <a:t> ⇒ </a:t>
            </a:r>
          </a:p>
          <a:p>
            <a:r>
              <a:rPr lang="en-US" dirty="0">
                <a:solidFill>
                  <a:srgbClr val="0000FF"/>
                </a:solidFill>
              </a:rPr>
              <a:t>    decays are “self analyzing”</a:t>
            </a:r>
          </a:p>
          <a:p>
            <a:r>
              <a:rPr lang="en-US" dirty="0">
                <a:solidFill>
                  <a:srgbClr val="0000FF"/>
                </a:solidFill>
              </a:rPr>
              <a:t>     Unique feature of heavy flavors</a:t>
            </a:r>
          </a:p>
          <a:p>
            <a:r>
              <a:rPr lang="en-US" dirty="0">
                <a:solidFill>
                  <a:srgbClr val="0000FF"/>
                </a:solidFill>
              </a:rPr>
              <a:t>     ⇒ provide window into heavy flavor QCD</a:t>
            </a:r>
          </a:p>
        </p:txBody>
      </p:sp>
      <p:sp>
        <p:nvSpPr>
          <p:cNvPr id="7" name="Footer Placeholder 15"/>
          <p:cNvSpPr txBox="1">
            <a:spLocks noGrp="1"/>
          </p:cNvSpPr>
          <p:nvPr/>
        </p:nvSpPr>
        <p:spPr bwMode="auto">
          <a:xfrm>
            <a:off x="3048000" y="62801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93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Evolving Ideas about Source of </a:t>
            </a:r>
            <a:r>
              <a:rPr lang="en-US" sz="3200" dirty="0" smtClean="0">
                <a:latin typeface="Symbol" charset="2"/>
                <a:cs typeface="Symbol" charset="2"/>
              </a:rPr>
              <a:t>L</a:t>
            </a:r>
            <a:r>
              <a:rPr lang="en-US" sz="3200" dirty="0" smtClean="0">
                <a:cs typeface="Symbol" charset="2"/>
              </a:rPr>
              <a:t> Polarization in Hadrons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Semi-classical: Lund; Thomas precession; SU(6)</a:t>
            </a: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Q Field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: Single polarization requires interference =&gt;Real x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Im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part &amp;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helicity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flip</a:t>
            </a: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Kane,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Pumplin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Repko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: PQCD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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P</a:t>
            </a:r>
            <a:r>
              <a:rPr lang="en-US" sz="2000" baseline="-25000" dirty="0" smtClean="0">
                <a:solidFill>
                  <a:schemeClr val="accent3">
                    <a:lumMod val="75000"/>
                  </a:schemeClr>
                </a:solidFill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cs typeface="Symbol" charset="2"/>
                <a:sym typeface="Wingdings"/>
              </a:rPr>
              <a:t>~</a:t>
            </a: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cs typeface="Symbol" charset="2"/>
                <a:sym typeface="Wingdings"/>
              </a:rPr>
              <a:t>Complete order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Symbol" charset="2"/>
                <a:cs typeface="Symbol" charset="2"/>
                <a:sym typeface="Wingdings"/>
              </a:rPr>
              <a:t>α</a:t>
            </a:r>
            <a:r>
              <a:rPr lang="en-US" sz="2000" baseline="-25000" dirty="0" smtClean="0">
                <a:solidFill>
                  <a:schemeClr val="accent3">
                    <a:lumMod val="75000"/>
                  </a:schemeClr>
                </a:solidFill>
                <a:cs typeface="Symbol" charset="2"/>
                <a:sym typeface="Wingdings"/>
              </a:rPr>
              <a:t>s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cs typeface="Symbol" charset="2"/>
                <a:sym typeface="Wingdings"/>
              </a:rPr>
              <a:t> calculation of quark, antiquark, gluon 2-body scattering 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cs typeface="Symbol" charset="2"/>
                <a:sym typeface="Wingdings"/>
              </a:rPr>
              <a:t>s 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cs typeface="Symbol" charset="2"/>
                <a:sym typeface="Wingdings"/>
              </a:rPr>
              <a:t>+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  <a:cs typeface="Symbol" charset="2"/>
                <a:sym typeface="Wingdings"/>
              </a:rPr>
              <a:t>s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cs typeface="Symbol" charset="2"/>
                <a:sym typeface="Wingdings"/>
              </a:rPr>
              <a:t>bar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cs typeface="Symbol" charset="2"/>
                <a:sym typeface="Wingdings"/>
              </a:rPr>
              <a:t> imbedded in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cs typeface="Symbol" charset="2"/>
                <a:sym typeface="Wingdings"/>
              </a:rPr>
              <a:t>hadron+hadron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cs typeface="Symbol" charset="2"/>
                <a:sym typeface="Wingdings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cs typeface="Symbol" charset="2"/>
                <a:sym typeface="Wingdings"/>
              </a:rPr>
              <a:t>pdf’s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cs typeface="Symbol" charset="2"/>
                <a:sym typeface="Wingdings"/>
              </a:rPr>
              <a:t> (</a:t>
            </a:r>
            <a:r>
              <a:rPr lang="en-US" sz="1800" dirty="0" err="1" smtClean="0">
                <a:solidFill>
                  <a:schemeClr val="accent3">
                    <a:lumMod val="75000"/>
                  </a:schemeClr>
                </a:solidFill>
                <a:cs typeface="Symbol" charset="2"/>
                <a:sym typeface="Wingdings"/>
              </a:rPr>
              <a:t>Dharmaratna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cs typeface="Symbol" charset="2"/>
                <a:sym typeface="Wingdings"/>
              </a:rPr>
              <a:t> &amp; GG 1990,1996)</a:t>
            </a: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cs typeface="Symbol" charset="2"/>
                <a:sym typeface="Wingdings"/>
              </a:rPr>
              <a:t>How does s   get translated to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Symbol" charset="2"/>
                <a:cs typeface="Symbol" charset="2"/>
                <a:sym typeface="Wingdings"/>
              </a:rPr>
              <a:t>𝜦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cs typeface="Symbol" charset="2"/>
                <a:sym typeface="Wingdings"/>
              </a:rPr>
              <a:t>   ? </a:t>
            </a:r>
          </a:p>
          <a:p>
            <a:r>
              <a:rPr lang="en-US" sz="1800" dirty="0" smtClean="0">
                <a:cs typeface="Symbol" charset="2"/>
                <a:sym typeface="Wingdings"/>
              </a:rPr>
              <a:t>Consider </a:t>
            </a:r>
            <a:r>
              <a:rPr lang="en-US" sz="1800" dirty="0" err="1">
                <a:cs typeface="Symbol" charset="2"/>
                <a:sym typeface="Wingdings"/>
              </a:rPr>
              <a:t>electroproduction</a:t>
            </a:r>
            <a:r>
              <a:rPr lang="en-US" sz="1800" dirty="0">
                <a:cs typeface="Symbol" charset="2"/>
                <a:sym typeface="Wingdings"/>
              </a:rPr>
              <a:t> of </a:t>
            </a:r>
            <a:r>
              <a:rPr lang="en-US" sz="1800" dirty="0" smtClean="0">
                <a:latin typeface="Symbol" charset="2"/>
                <a:cs typeface="Symbol" charset="2"/>
                <a:sym typeface="Wingdings"/>
              </a:rPr>
              <a:t>𝜦</a:t>
            </a:r>
            <a:r>
              <a:rPr lang="en-US" sz="1800" dirty="0" smtClean="0">
                <a:cs typeface="Symbol" charset="2"/>
                <a:sym typeface="Wingdings"/>
              </a:rPr>
              <a:t>’s. Prelude to hadron production. </a:t>
            </a:r>
            <a:r>
              <a:rPr lang="en-US" sz="1800" dirty="0">
                <a:cs typeface="Symbol" charset="2"/>
                <a:sym typeface="Wingdings"/>
              </a:rPr>
              <a:t>QCD more under control</a:t>
            </a:r>
            <a:r>
              <a:rPr lang="en-US" sz="1800" dirty="0" smtClean="0">
                <a:cs typeface="Symbol" charset="2"/>
                <a:sym typeface="Wingdings"/>
              </a:rPr>
              <a:t>.</a:t>
            </a:r>
          </a:p>
          <a:p>
            <a:pPr lvl="1"/>
            <a:r>
              <a:rPr lang="en-US" sz="1800" dirty="0" smtClean="0">
                <a:cs typeface="Symbol" charset="2"/>
                <a:sym typeface="Wingdings"/>
              </a:rPr>
              <a:t>Soft matrix elements from TMDs &amp; SIDIS or GPDs &amp;/or </a:t>
            </a:r>
            <a:r>
              <a:rPr lang="en-US" sz="1800" i="1" u="sng" dirty="0" smtClean="0">
                <a:cs typeface="Symbol" charset="2"/>
                <a:sym typeface="Wingdings"/>
              </a:rPr>
              <a:t>Fracture Functions</a:t>
            </a:r>
            <a:endParaRPr lang="en-US" sz="1800" i="1" u="sng" dirty="0"/>
          </a:p>
          <a:p>
            <a:endParaRPr lang="en-US" sz="1800" dirty="0" smtClean="0">
              <a:cs typeface="Symbol" charset="2"/>
              <a:sym typeface="Wingdings"/>
            </a:endParaRP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365778"/>
              </p:ext>
            </p:extLst>
          </p:nvPr>
        </p:nvGraphicFramePr>
        <p:xfrm>
          <a:off x="5334000" y="3048000"/>
          <a:ext cx="13970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8" name="Equation" r:id="rId3" imgW="787400" imgH="266700" progId="Equation.3">
                  <p:embed/>
                </p:oleObj>
              </mc:Choice>
              <mc:Fallback>
                <p:oleObj name="Equation" r:id="rId3" imgW="787400" imgH="266700" progId="Equation.3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048000"/>
                        <a:ext cx="13970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 bwMode="auto">
          <a:xfrm>
            <a:off x="3429000" y="3886200"/>
            <a:ext cx="103632" cy="216408"/>
          </a:xfrm>
          <a:prstGeom prst="up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2334768" y="4572000"/>
            <a:ext cx="103632" cy="216408"/>
          </a:xfrm>
          <a:prstGeom prst="up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4392168" y="4572000"/>
            <a:ext cx="103632" cy="216408"/>
          </a:xfrm>
          <a:prstGeom prst="up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pic>
        <p:nvPicPr>
          <p:cNvPr id="11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31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 bwMode="auto">
          <a:xfrm flipV="1">
            <a:off x="1905000" y="3733800"/>
            <a:ext cx="152400" cy="8382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282C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>
          <a:xfrm flipV="1">
            <a:off x="2362200" y="4567535"/>
            <a:ext cx="762000" cy="162770"/>
          </a:xfrm>
          <a:prstGeom prst="line">
            <a:avLst/>
          </a:prstGeom>
          <a:ln w="381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9600" y="762000"/>
            <a:ext cx="813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xtended fracture function </a:t>
            </a:r>
            <a:r>
              <a:rPr lang="en-US" sz="1800" dirty="0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800" dirty="0" err="1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Trentadue</a:t>
            </a:r>
            <a:r>
              <a:rPr lang="en-US" sz="1800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&amp; </a:t>
            </a:r>
            <a:r>
              <a:rPr lang="en-US" sz="1800" dirty="0" err="1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Veneziano</a:t>
            </a:r>
            <a:r>
              <a:rPr lang="en-US" sz="1800" dirty="0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 PLB323 1994)</a:t>
            </a:r>
            <a:endParaRPr lang="en-US" sz="1800" dirty="0">
              <a:solidFill>
                <a:srgbClr val="660066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pic>
        <p:nvPicPr>
          <p:cNvPr id="3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667000" y="152400"/>
            <a:ext cx="3724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B82A67"/>
                </a:solidFill>
              </a:rPr>
              <a:t>Electroproduction</a:t>
            </a:r>
            <a:r>
              <a:rPr lang="en-US" sz="2800" dirty="0" smtClean="0">
                <a:solidFill>
                  <a:srgbClr val="B82A67"/>
                </a:solidFill>
              </a:rPr>
              <a:t> of </a:t>
            </a:r>
            <a:r>
              <a:rPr lang="en-US" sz="2800" dirty="0" smtClean="0">
                <a:solidFill>
                  <a:srgbClr val="B82A67"/>
                </a:solidFill>
                <a:latin typeface="Symbol" charset="2"/>
                <a:cs typeface="Symbol" charset="2"/>
              </a:rPr>
              <a:t>𝜦</a:t>
            </a:r>
            <a:endParaRPr lang="en-US" sz="2800" dirty="0">
              <a:solidFill>
                <a:srgbClr val="B82A67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6800" y="1295400"/>
            <a:ext cx="769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Fracture Functions represent a joint probability</a:t>
            </a:r>
          </a:p>
          <a:p>
            <a:r>
              <a:rPr lang="en-US" dirty="0" smtClean="0"/>
              <a:t>for current quark (or antiquark or gluon) at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nd target hadron at fraction of target momentum z,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.</a:t>
            </a:r>
          </a:p>
        </p:txBody>
      </p:sp>
      <p:sp>
        <p:nvSpPr>
          <p:cNvPr id="37" name="Slide Number Placeholder 4"/>
          <p:cNvSpPr txBox="1">
            <a:spLocks/>
          </p:cNvSpPr>
          <p:nvPr/>
        </p:nvSpPr>
        <p:spPr bwMode="auto">
          <a:xfrm>
            <a:off x="7500938" y="6400800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972847" y="4267200"/>
            <a:ext cx="5224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z</a:t>
            </a:r>
            <a:r>
              <a:rPr lang="en-US" dirty="0" smtClean="0">
                <a:solidFill>
                  <a:srgbClr val="800000"/>
                </a:solidFill>
              </a:rPr>
              <a:t>=E</a:t>
            </a:r>
            <a:r>
              <a:rPr lang="en-US" baseline="-25000" dirty="0">
                <a:solidFill>
                  <a:srgbClr val="800000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800000"/>
                </a:solidFill>
                <a:latin typeface="+mj-lt"/>
                <a:cs typeface="Symbol" charset="2"/>
              </a:rPr>
              <a:t> /</a:t>
            </a:r>
            <a:r>
              <a:rPr lang="en-US" dirty="0" smtClean="0">
                <a:solidFill>
                  <a:srgbClr val="800000"/>
                </a:solidFill>
              </a:rPr>
              <a:t>(1-x)</a:t>
            </a:r>
            <a:r>
              <a:rPr lang="en-US" dirty="0" err="1" smtClean="0">
                <a:solidFill>
                  <a:srgbClr val="800000"/>
                </a:solidFill>
              </a:rPr>
              <a:t>E</a:t>
            </a:r>
            <a:r>
              <a:rPr lang="en-US" baseline="-250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-25000" dirty="0" err="1" smtClean="0">
                <a:solidFill>
                  <a:srgbClr val="800000"/>
                </a:solidFill>
                <a:latin typeface="+mj-lt"/>
                <a:cs typeface="Symbol" charset="2"/>
              </a:rPr>
              <a:t>P</a:t>
            </a:r>
            <a:r>
              <a:rPr lang="en-US" baseline="-25000" dirty="0" smtClean="0">
                <a:solidFill>
                  <a:srgbClr val="800000"/>
                </a:solidFill>
                <a:latin typeface="+mj-lt"/>
                <a:cs typeface="Symbol" charset="2"/>
              </a:rPr>
              <a:t> CM</a:t>
            </a:r>
            <a:r>
              <a:rPr lang="en-US" dirty="0" smtClean="0">
                <a:solidFill>
                  <a:srgbClr val="800000"/>
                </a:solidFill>
                <a:latin typeface="+mj-lt"/>
                <a:cs typeface="Symbol" charset="2"/>
              </a:rPr>
              <a:t>  for target fragment</a:t>
            </a:r>
          </a:p>
          <a:p>
            <a:r>
              <a:rPr lang="en-US" dirty="0" smtClean="0">
                <a:solidFill>
                  <a:srgbClr val="800000"/>
                </a:solidFill>
                <a:latin typeface="+mj-lt"/>
                <a:cs typeface="Symbol" charset="2"/>
              </a:rPr>
              <a:t>P</a:t>
            </a:r>
            <a:r>
              <a:rPr lang="en-US" baseline="-25000" dirty="0">
                <a:solidFill>
                  <a:srgbClr val="800000"/>
                </a:solidFill>
                <a:latin typeface="Symbol" charset="2"/>
                <a:cs typeface="Symbol" charset="2"/>
              </a:rPr>
              <a:t>B</a:t>
            </a:r>
            <a:r>
              <a:rPr lang="en-US" baseline="30000" dirty="0" smtClean="0">
                <a:solidFill>
                  <a:srgbClr val="800000"/>
                </a:solidFill>
                <a:latin typeface="+mj-lt"/>
                <a:cs typeface="Symbol" charset="2"/>
              </a:rPr>
              <a:t>+</a:t>
            </a:r>
            <a:r>
              <a:rPr lang="en-US" dirty="0" smtClean="0">
                <a:solidFill>
                  <a:srgbClr val="800000"/>
                </a:solidFill>
                <a:latin typeface="+mj-lt"/>
                <a:cs typeface="Symbol" charset="2"/>
              </a:rPr>
              <a:t>=z(1-x)P</a:t>
            </a:r>
            <a:r>
              <a:rPr lang="en-US" baseline="30000" dirty="0" smtClean="0">
                <a:solidFill>
                  <a:srgbClr val="800000"/>
                </a:solidFill>
                <a:latin typeface="+mj-lt"/>
                <a:cs typeface="Symbol" charset="2"/>
              </a:rPr>
              <a:t>+</a:t>
            </a:r>
            <a:r>
              <a:rPr lang="en-US" dirty="0" smtClean="0">
                <a:solidFill>
                  <a:srgbClr val="800000"/>
                </a:solidFill>
                <a:latin typeface="+mj-lt"/>
                <a:cs typeface="Symbol" charset="2"/>
              </a:rPr>
              <a:t>	</a:t>
            </a:r>
            <a:r>
              <a:rPr lang="en-US" dirty="0" smtClean="0">
                <a:latin typeface="+mj-lt"/>
                <a:cs typeface="Symbol" charset="2"/>
              </a:rPr>
              <a:t>	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09600" y="3124200"/>
            <a:ext cx="914400" cy="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1524000" y="2590800"/>
            <a:ext cx="762000" cy="53340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Freeform 15"/>
          <p:cNvSpPr>
            <a:spLocks/>
          </p:cNvSpPr>
          <p:nvPr/>
        </p:nvSpPr>
        <p:spPr bwMode="auto">
          <a:xfrm rot="17051021" flipV="1">
            <a:off x="1503296" y="3123122"/>
            <a:ext cx="531813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 flipV="1">
            <a:off x="685800" y="4796135"/>
            <a:ext cx="1371600" cy="608013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 flipV="1">
            <a:off x="1371600" y="5024735"/>
            <a:ext cx="1524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8" descr="Light upward diagonal"/>
          <p:cNvSpPr>
            <a:spLocks noChangeArrowheads="1"/>
          </p:cNvSpPr>
          <p:nvPr/>
        </p:nvSpPr>
        <p:spPr bwMode="auto">
          <a:xfrm>
            <a:off x="1676400" y="4338935"/>
            <a:ext cx="838200" cy="76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dirty="0" smtClean="0"/>
              <a:t> M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2438400" y="4948535"/>
            <a:ext cx="762000" cy="3810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B82A6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457200" y="4867870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200400" y="5177135"/>
            <a:ext cx="1336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B=Λ,Σ,Ξ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276600" y="42627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2057400" y="3581400"/>
            <a:ext cx="838200" cy="1524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282C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66744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03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39402"/>
              </p:ext>
            </p:extLst>
          </p:nvPr>
        </p:nvGraphicFramePr>
        <p:xfrm>
          <a:off x="3429000" y="2971800"/>
          <a:ext cx="5105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04" name="Equation" r:id="rId6" imgW="2552700" imgH="457200" progId="Equation.3">
                  <p:embed/>
                </p:oleObj>
              </mc:Choice>
              <mc:Fallback>
                <p:oleObj name="Equation" r:id="rId6" imgW="2552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9000" y="2971800"/>
                        <a:ext cx="5105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40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on-shell-diquark.pic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886200"/>
            <a:ext cx="5765800" cy="914400"/>
          </a:xfrm>
          <a:prstGeom prst="rect">
            <a:avLst/>
          </a:prstGeom>
        </p:spPr>
      </p:pic>
      <p:pic>
        <p:nvPicPr>
          <p:cNvPr id="56" name="Picture 55" descr="k^2_offshell.pic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4" y="4800600"/>
            <a:ext cx="4235116" cy="9144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257800" y="5029200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Symbol" charset="2"/>
                <a:cs typeface="Symbol" charset="2"/>
              </a:rPr>
              <a:t>(</a:t>
            </a:r>
            <a:r>
              <a:rPr lang="en-US" dirty="0" smtClean="0">
                <a:latin typeface="+mj-lt"/>
                <a:cs typeface="Symbol" charset="2"/>
              </a:rPr>
              <a:t>(</a:t>
            </a:r>
            <a:r>
              <a:rPr lang="en-US" dirty="0" err="1" smtClean="0">
                <a:latin typeface="+mj-lt"/>
                <a:cs typeface="Symbol" charset="2"/>
              </a:rPr>
              <a:t>k+q</a:t>
            </a:r>
            <a:r>
              <a:rPr lang="en-US" dirty="0" smtClean="0">
                <a:latin typeface="+mj-lt"/>
                <a:cs typeface="Symbol" charset="2"/>
              </a:rPr>
              <a:t>)</a:t>
            </a:r>
            <a:r>
              <a:rPr lang="en-US" baseline="30000" dirty="0" smtClean="0">
                <a:latin typeface="+mj-lt"/>
                <a:cs typeface="Symbol" charset="2"/>
              </a:rPr>
              <a:t>2</a:t>
            </a:r>
            <a:r>
              <a:rPr lang="en-US" dirty="0" smtClean="0">
                <a:latin typeface="+mj-lt"/>
                <a:cs typeface="Symbol" charset="2"/>
              </a:rPr>
              <a:t>)</a:t>
            </a:r>
            <a:r>
              <a:rPr lang="en-US" dirty="0" smtClean="0">
                <a:latin typeface="+mj-lt"/>
                <a:cs typeface="Symbol" charset="2"/>
                <a:sym typeface="Wingdings"/>
              </a:rPr>
              <a:t>x=</a:t>
            </a:r>
            <a:r>
              <a:rPr lang="en-US" dirty="0" err="1" smtClean="0">
                <a:latin typeface="+mj-lt"/>
                <a:cs typeface="Symbol" charset="2"/>
                <a:sym typeface="Wingdings"/>
              </a:rPr>
              <a:t>x</a:t>
            </a:r>
            <a:r>
              <a:rPr lang="en-US" baseline="-25000" dirty="0" err="1" smtClean="0">
                <a:latin typeface="+mj-lt"/>
                <a:cs typeface="Symbol" charset="2"/>
                <a:sym typeface="Wingdings"/>
              </a:rPr>
              <a:t>Bj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58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pic>
        <p:nvPicPr>
          <p:cNvPr id="5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54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1600" y="228600"/>
            <a:ext cx="586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Diquark</a:t>
            </a:r>
            <a:r>
              <a:rPr lang="en-US" b="1" dirty="0" smtClean="0">
                <a:solidFill>
                  <a:srgbClr val="0000FF"/>
                </a:solidFill>
              </a:rPr>
              <a:t> model for Fracture Functions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371600" y="609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660066"/>
                </a:solidFill>
              </a:rPr>
              <a:t> GG </a:t>
            </a:r>
            <a:r>
              <a:rPr lang="en-US" sz="1800" dirty="0">
                <a:solidFill>
                  <a:srgbClr val="660066"/>
                </a:solidFill>
              </a:rPr>
              <a:t>&amp; </a:t>
            </a:r>
            <a:r>
              <a:rPr lang="en-US" sz="1800" dirty="0" err="1">
                <a:solidFill>
                  <a:srgbClr val="660066"/>
                </a:solidFill>
              </a:rPr>
              <a:t>S.Liuti</a:t>
            </a:r>
            <a:r>
              <a:rPr lang="en-US" sz="1800" dirty="0">
                <a:solidFill>
                  <a:srgbClr val="660066"/>
                </a:solidFill>
              </a:rPr>
              <a:t>, </a:t>
            </a:r>
            <a:r>
              <a:rPr lang="it-IT" sz="1800" dirty="0">
                <a:solidFill>
                  <a:srgbClr val="660066"/>
                </a:solidFill>
              </a:rPr>
              <a:t>Nuovo </a:t>
            </a:r>
            <a:r>
              <a:rPr lang="it-IT" sz="1800" dirty="0" smtClean="0">
                <a:solidFill>
                  <a:srgbClr val="660066"/>
                </a:solidFill>
              </a:rPr>
              <a:t>Cim.C035N2 </a:t>
            </a:r>
            <a:r>
              <a:rPr lang="it-IT" sz="1800" dirty="0">
                <a:solidFill>
                  <a:srgbClr val="660066"/>
                </a:solidFill>
              </a:rPr>
              <a:t>(2012) 327; </a:t>
            </a:r>
            <a:r>
              <a:rPr lang="it-IT" sz="1800" dirty="0" smtClean="0">
                <a:solidFill>
                  <a:srgbClr val="660066"/>
                </a:solidFill>
              </a:rPr>
              <a:t>arXiv:hep</a:t>
            </a:r>
            <a:r>
              <a:rPr lang="it-IT" sz="1800" dirty="0">
                <a:solidFill>
                  <a:srgbClr val="660066"/>
                </a:solidFill>
              </a:rPr>
              <a:t>-ph:1201.0193 </a:t>
            </a:r>
          </a:p>
        </p:txBody>
      </p:sp>
      <p:pic>
        <p:nvPicPr>
          <p:cNvPr id="27" name="Picture 26" descr="diagram_frac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066800"/>
            <a:ext cx="3759200" cy="2819400"/>
          </a:xfrm>
          <a:prstGeom prst="rect">
            <a:avLst/>
          </a:prstGeom>
        </p:spPr>
      </p:pic>
      <p:pic>
        <p:nvPicPr>
          <p:cNvPr id="28" name="Picture 27" descr="diagram_frac0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3733800" cy="2800350"/>
          </a:xfrm>
          <a:prstGeom prst="rect">
            <a:avLst/>
          </a:prstGeom>
        </p:spPr>
      </p:pic>
      <p:sp>
        <p:nvSpPr>
          <p:cNvPr id="35" name="Right Arrow 34"/>
          <p:cNvSpPr/>
          <p:nvPr/>
        </p:nvSpPr>
        <p:spPr bwMode="auto">
          <a:xfrm>
            <a:off x="4191000" y="2438400"/>
            <a:ext cx="609600" cy="3048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61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Picture 2" descr="diagram_fra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37592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3191" y="457200"/>
            <a:ext cx="78291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Spin directed momentum transfers in </a:t>
            </a:r>
            <a:r>
              <a:rPr lang="en-US" b="1" dirty="0" err="1">
                <a:solidFill>
                  <a:srgbClr val="0000FF"/>
                </a:solidFill>
              </a:rPr>
              <a:t>d</a:t>
            </a:r>
            <a:r>
              <a:rPr lang="en-US" b="1" dirty="0" err="1" smtClean="0">
                <a:solidFill>
                  <a:srgbClr val="0000FF"/>
                </a:solidFill>
              </a:rPr>
              <a:t>iquark</a:t>
            </a:r>
            <a:r>
              <a:rPr lang="en-US" b="1" dirty="0" smtClean="0">
                <a:solidFill>
                  <a:srgbClr val="0000FF"/>
                </a:solidFill>
              </a:rPr>
              <a:t> model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(D. </a:t>
            </a:r>
            <a:r>
              <a:rPr lang="en-US" sz="1800" dirty="0" err="1" smtClean="0">
                <a:solidFill>
                  <a:srgbClr val="660066"/>
                </a:solidFill>
              </a:rPr>
              <a:t>Sivers</a:t>
            </a:r>
            <a:r>
              <a:rPr lang="en-US" sz="1800" dirty="0" smtClean="0">
                <a:solidFill>
                  <a:srgbClr val="660066"/>
                </a:solidFill>
              </a:rPr>
              <a:t>, </a:t>
            </a:r>
            <a:r>
              <a:rPr lang="en-US" sz="1800" dirty="0" err="1" smtClean="0">
                <a:solidFill>
                  <a:srgbClr val="660066"/>
                </a:solidFill>
              </a:rPr>
              <a:t>hep</a:t>
            </a:r>
            <a:r>
              <a:rPr lang="en-US" sz="1800" dirty="0" smtClean="0">
                <a:solidFill>
                  <a:srgbClr val="660066"/>
                </a:solidFill>
              </a:rPr>
              <a:t> 2016, and GG, </a:t>
            </a:r>
            <a:r>
              <a:rPr lang="en-US" sz="1800" dirty="0" err="1" smtClean="0">
                <a:solidFill>
                  <a:srgbClr val="660066"/>
                </a:solidFill>
              </a:rPr>
              <a:t>S.Liuti</a:t>
            </a:r>
            <a:r>
              <a:rPr lang="en-US" sz="1800" dirty="0" smtClean="0">
                <a:solidFill>
                  <a:srgbClr val="660066"/>
                </a:solidFill>
              </a:rPr>
              <a:t> and D. </a:t>
            </a:r>
            <a:r>
              <a:rPr lang="en-US" sz="1800" dirty="0" err="1" smtClean="0">
                <a:solidFill>
                  <a:srgbClr val="660066"/>
                </a:solidFill>
              </a:rPr>
              <a:t>Sivers</a:t>
            </a:r>
            <a:r>
              <a:rPr lang="en-US" sz="1800" dirty="0" smtClean="0">
                <a:solidFill>
                  <a:srgbClr val="660066"/>
                </a:solidFill>
              </a:rPr>
              <a:t> work in progress)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5" name="Picture 44" descr="diagram_frac_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600"/>
            <a:ext cx="4038600" cy="302895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4343400" y="2895600"/>
            <a:ext cx="609600" cy="3048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4267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Hyperon (</a:t>
            </a:r>
            <a:r>
              <a:rPr lang="en-US" dirty="0" err="1" smtClean="0"/>
              <a:t>Λ</a:t>
            </a:r>
            <a:r>
              <a:rPr lang="en-US" dirty="0" smtClean="0"/>
              <a:t>) polarization is generated from the correlation of the strange quark spin and transverse momentum: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T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2" y="0"/>
            <a:ext cx="108075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976596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 descr="Screen Shot 2016-11-28 at 12.34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6591300" cy="469900"/>
          </a:xfrm>
          <a:prstGeom prst="rect">
            <a:avLst/>
          </a:prstGeom>
        </p:spPr>
      </p:pic>
      <p:pic>
        <p:nvPicPr>
          <p:cNvPr id="4" name="Picture 3" descr="Screen Shot 2016-11-28 at 12.35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72285"/>
            <a:ext cx="3200400" cy="418514"/>
          </a:xfrm>
          <a:prstGeom prst="rect">
            <a:avLst/>
          </a:prstGeom>
        </p:spPr>
      </p:pic>
      <p:pic>
        <p:nvPicPr>
          <p:cNvPr id="6" name="Picture 5" descr="Screen Shot 2016-11-28 at 12.35.5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6200"/>
            <a:ext cx="3302000" cy="457200"/>
          </a:xfrm>
          <a:prstGeom prst="rect">
            <a:avLst/>
          </a:prstGeom>
        </p:spPr>
      </p:pic>
      <p:pic>
        <p:nvPicPr>
          <p:cNvPr id="7" name="Picture 6" descr="Screen Shot 2016-11-28 at 12.35.3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276600"/>
            <a:ext cx="3238500" cy="495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1828800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Fractured Collins </a:t>
            </a:r>
            <a:r>
              <a:rPr lang="en-US" sz="1800" dirty="0" err="1" smtClean="0">
                <a:latin typeface="Times New Roman"/>
                <a:cs typeface="Times New Roman"/>
              </a:rPr>
              <a:t>Heppelman</a:t>
            </a:r>
            <a:r>
              <a:rPr lang="en-US" sz="1800" dirty="0" smtClean="0">
                <a:latin typeface="Times New Roman"/>
                <a:cs typeface="Times New Roman"/>
              </a:rPr>
              <a:t>, </a:t>
            </a:r>
            <a:r>
              <a:rPr lang="en-US" sz="1800" dirty="0" err="1" smtClean="0">
                <a:latin typeface="Times New Roman"/>
                <a:cs typeface="Times New Roman"/>
              </a:rPr>
              <a:t>Ladinsky</a:t>
            </a:r>
            <a:r>
              <a:rPr lang="en-US" sz="1800" dirty="0" smtClean="0">
                <a:latin typeface="Times New Roman"/>
                <a:cs typeface="Times New Roman"/>
              </a:rPr>
              <a:t> Functions FCHLF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352800"/>
            <a:ext cx="337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Polarizing Fracture Functions PFF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886200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Fractured Boer Mulders Functions FBMF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33400"/>
            <a:ext cx="89053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Different nomenclatures for spin dependent fracture functions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(</a:t>
            </a:r>
            <a:r>
              <a:rPr lang="en-US" sz="1800" dirty="0" err="1" smtClean="0">
                <a:solidFill>
                  <a:srgbClr val="660066"/>
                </a:solidFill>
              </a:rPr>
              <a:t>Anselmino</a:t>
            </a:r>
            <a:r>
              <a:rPr lang="en-US" sz="1800" dirty="0" smtClean="0">
                <a:solidFill>
                  <a:srgbClr val="660066"/>
                </a:solidFill>
              </a:rPr>
              <a:t>, </a:t>
            </a:r>
            <a:r>
              <a:rPr lang="en-US" sz="1800" dirty="0" err="1" smtClean="0">
                <a:solidFill>
                  <a:srgbClr val="660066"/>
                </a:solidFill>
              </a:rPr>
              <a:t>Barone</a:t>
            </a:r>
            <a:r>
              <a:rPr lang="en-US" sz="1800" dirty="0" smtClean="0">
                <a:solidFill>
                  <a:srgbClr val="660066"/>
                </a:solidFill>
              </a:rPr>
              <a:t>, </a:t>
            </a:r>
            <a:r>
              <a:rPr lang="en-US" sz="1800" dirty="0" err="1" smtClean="0">
                <a:solidFill>
                  <a:srgbClr val="660066"/>
                </a:solidFill>
              </a:rPr>
              <a:t>Kotzinian</a:t>
            </a:r>
            <a:r>
              <a:rPr lang="en-US" sz="1800" dirty="0" smtClean="0">
                <a:solidFill>
                  <a:srgbClr val="660066"/>
                </a:solidFill>
              </a:rPr>
              <a:t>, PLB 699,108 (2011)  see also </a:t>
            </a:r>
            <a:r>
              <a:rPr lang="en-US" sz="1800" dirty="0" err="1" smtClean="0">
                <a:solidFill>
                  <a:srgbClr val="660066"/>
                </a:solidFill>
              </a:rPr>
              <a:t>Ceccopieri</a:t>
            </a:r>
            <a:r>
              <a:rPr lang="en-US" sz="1800" dirty="0" smtClean="0">
                <a:solidFill>
                  <a:srgbClr val="660066"/>
                </a:solidFill>
              </a:rPr>
              <a:t> &amp; </a:t>
            </a:r>
            <a:r>
              <a:rPr lang="en-US" sz="1800" dirty="0" err="1" smtClean="0">
                <a:solidFill>
                  <a:srgbClr val="660066"/>
                </a:solidFill>
              </a:rPr>
              <a:t>Mancusi</a:t>
            </a:r>
            <a:r>
              <a:rPr lang="en-US" sz="1800" dirty="0" smtClean="0">
                <a:solidFill>
                  <a:srgbClr val="660066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	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4" name="Pictur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1283" y="25146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 additional functions introduced in D. </a:t>
            </a:r>
            <a:r>
              <a:rPr lang="en-US" dirty="0" err="1" smtClean="0">
                <a:solidFill>
                  <a:srgbClr val="FF0000"/>
                </a:solidFill>
              </a:rPr>
              <a:t>Sivers</a:t>
            </a:r>
            <a:r>
              <a:rPr lang="en-US" dirty="0" smtClean="0">
                <a:solidFill>
                  <a:srgbClr val="FF0000"/>
                </a:solidFill>
              </a:rPr>
              <a:t> correspond to polarized </a:t>
            </a:r>
            <a:r>
              <a:rPr lang="en-US" dirty="0" err="1" smtClean="0">
                <a:solidFill>
                  <a:srgbClr val="FF0000"/>
                </a:solidFill>
              </a:rPr>
              <a:t>Λ</a:t>
            </a:r>
            <a:r>
              <a:rPr lang="en-US" dirty="0" smtClean="0">
                <a:solidFill>
                  <a:srgbClr val="FF0000"/>
                </a:solidFill>
              </a:rPr>
              <a:t> production (</a:t>
            </a:r>
            <a:r>
              <a:rPr lang="en-US" dirty="0" err="1" smtClean="0">
                <a:solidFill>
                  <a:srgbClr val="FF0000"/>
                </a:solidFill>
              </a:rPr>
              <a:t>hep</a:t>
            </a:r>
            <a:r>
              <a:rPr lang="en-US" dirty="0" smtClean="0">
                <a:solidFill>
                  <a:srgbClr val="FF0000"/>
                </a:solidFill>
              </a:rPr>
              <a:t>…)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4572000"/>
            <a:ext cx="4654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</a:t>
            </a:r>
            <a:r>
              <a:rPr lang="en-US" sz="1800" dirty="0" smtClean="0"/>
              <a:t>here Δ</a:t>
            </a:r>
            <a:r>
              <a:rPr lang="en-US" sz="1800" i="1" baseline="30000" dirty="0" smtClean="0"/>
              <a:t>N</a:t>
            </a:r>
            <a:r>
              <a:rPr lang="en-US" sz="1800" dirty="0" smtClean="0"/>
              <a:t> represents asymmetry </a:t>
            </a:r>
          </a:p>
          <a:p>
            <a:r>
              <a:rPr lang="en-US" sz="1800" i="1" dirty="0"/>
              <a:t> </a:t>
            </a:r>
            <a:r>
              <a:rPr lang="en-US" sz="1800" i="1" dirty="0" smtClean="0"/>
              <a:t>    </a:t>
            </a:r>
            <a:r>
              <a:rPr lang="en-US" sz="1800" dirty="0" smtClean="0"/>
              <a:t>(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q,q</a:t>
            </a:r>
            <a:r>
              <a:rPr lang="en-US" sz="1800" i="1" dirty="0" smtClean="0"/>
              <a:t> </a:t>
            </a:r>
            <a:r>
              <a:rPr lang="en-US" sz="1800" dirty="0" smtClean="0"/>
              <a:t>) scalar &amp; {</a:t>
            </a:r>
            <a:r>
              <a:rPr lang="en-US" sz="1800" i="1" dirty="0" err="1"/>
              <a:t>q,</a:t>
            </a:r>
            <a:r>
              <a:rPr lang="en-US" sz="1800" i="1" dirty="0" err="1" smtClean="0"/>
              <a:t>q</a:t>
            </a:r>
            <a:r>
              <a:rPr lang="en-US" sz="1800" dirty="0" smtClean="0"/>
              <a:t>} axial vector </a:t>
            </a:r>
            <a:r>
              <a:rPr lang="en-US" sz="1800" dirty="0" err="1" smtClean="0"/>
              <a:t>diquark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255130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609600"/>
            <a:ext cx="753506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Every case of SSA requires both </a:t>
            </a:r>
            <a:r>
              <a:rPr lang="en-US" sz="2000" dirty="0">
                <a:solidFill>
                  <a:srgbClr val="FF0000"/>
                </a:solidFill>
              </a:rPr>
              <a:t>transverse momentum &amp;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Spin asymmetry. </a:t>
            </a:r>
          </a:p>
          <a:p>
            <a:endParaRPr lang="en-US" sz="2000" dirty="0"/>
          </a:p>
          <a:p>
            <a:r>
              <a:rPr lang="en-US" sz="2000" dirty="0"/>
              <a:t>e.g. </a:t>
            </a:r>
            <a:r>
              <a:rPr lang="en-US" sz="2000" dirty="0" err="1" smtClean="0"/>
              <a:t>e+</a:t>
            </a:r>
            <a:r>
              <a:rPr lang="en-US" sz="2000" dirty="0" err="1"/>
              <a:t>p</a:t>
            </a:r>
            <a:r>
              <a:rPr lang="en-US" sz="2000" dirty="0"/>
              <a:t>↑</a:t>
            </a:r>
            <a:r>
              <a:rPr lang="en-US" sz="2000" dirty="0">
                <a:sym typeface="Wingdings"/>
              </a:rPr>
              <a:t> e +π +X   with “𝛾” &amp; p collinear in ±z direction</a:t>
            </a:r>
          </a:p>
          <a:p>
            <a:r>
              <a:rPr lang="en-US" sz="2000" dirty="0">
                <a:sym typeface="Wingdings"/>
              </a:rPr>
              <a:t>		then asymmetry for </a:t>
            </a:r>
            <a:r>
              <a:rPr lang="en-US" sz="2000" dirty="0" err="1">
                <a:sym typeface="Wingdings"/>
              </a:rPr>
              <a:t>S</a:t>
            </a:r>
            <a:r>
              <a:rPr lang="en-US" sz="2000" baseline="-25000" dirty="0" err="1">
                <a:sym typeface="Wingdings"/>
              </a:rPr>
              <a:t>p</a:t>
            </a:r>
            <a:r>
              <a:rPr lang="en-US" sz="2000" dirty="0">
                <a:sym typeface="Wingdings"/>
              </a:rPr>
              <a:t> ∙ </a:t>
            </a:r>
            <a:r>
              <a:rPr lang="en-US" sz="2000" dirty="0" err="1">
                <a:sym typeface="Wingdings"/>
              </a:rPr>
              <a:t>k</a:t>
            </a:r>
            <a:r>
              <a:rPr lang="en-US" sz="2000" baseline="-25000" dirty="0" err="1">
                <a:sym typeface="Wingdings"/>
              </a:rPr>
              <a:t>T</a:t>
            </a:r>
            <a:r>
              <a:rPr lang="en-US" sz="2000" dirty="0">
                <a:sym typeface="Wingdings"/>
              </a:rPr>
              <a:t> × p where </a:t>
            </a:r>
          </a:p>
          <a:p>
            <a:r>
              <a:rPr lang="en-US" sz="2000" dirty="0">
                <a:sym typeface="Wingdings"/>
              </a:rPr>
              <a:t>		</a:t>
            </a:r>
            <a:r>
              <a:rPr lang="en-US" sz="2000" dirty="0" err="1">
                <a:sym typeface="Wingdings"/>
              </a:rPr>
              <a:t>k</a:t>
            </a:r>
            <a:r>
              <a:rPr lang="en-US" sz="2000" baseline="-25000" dirty="0" err="1">
                <a:sym typeface="Wingdings"/>
              </a:rPr>
              <a:t>T</a:t>
            </a:r>
            <a:r>
              <a:rPr lang="en-US" sz="2000" dirty="0">
                <a:sym typeface="Wingdings"/>
              </a:rPr>
              <a:t> &amp; p form plane.</a:t>
            </a:r>
            <a:r>
              <a:rPr lang="en-US" sz="2000" dirty="0"/>
              <a:t> </a:t>
            </a:r>
          </a:p>
          <a:p>
            <a:r>
              <a:rPr lang="en-US" sz="2000" dirty="0"/>
              <a:t>              </a:t>
            </a:r>
            <a:r>
              <a:rPr lang="en-US" sz="2000" dirty="0" err="1"/>
              <a:t>k</a:t>
            </a:r>
            <a:r>
              <a:rPr lang="en-US" sz="2000" baseline="-25000" dirty="0" err="1"/>
              <a:t>T</a:t>
            </a:r>
            <a:r>
              <a:rPr lang="en-US" sz="2000" dirty="0"/>
              <a:t> is “</a:t>
            </a:r>
            <a:r>
              <a:rPr lang="en-US" sz="2000" dirty="0">
                <a:solidFill>
                  <a:srgbClr val="FF0000"/>
                </a:solidFill>
              </a:rPr>
              <a:t>Spin Directed Momentum Transfer</a:t>
            </a:r>
            <a:r>
              <a:rPr lang="en-US" sz="2000" dirty="0"/>
              <a:t>”</a:t>
            </a:r>
          </a:p>
          <a:p>
            <a:r>
              <a:rPr lang="en-US" sz="2000" dirty="0"/>
              <a:t>		see D. </a:t>
            </a:r>
            <a:r>
              <a:rPr lang="en-US" sz="2000" dirty="0" err="1"/>
              <a:t>Sivers</a:t>
            </a: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err="1" smtClean="0"/>
              <a:t>δ</a:t>
            </a:r>
            <a:r>
              <a:rPr lang="en-US" sz="2000" dirty="0" smtClean="0"/>
              <a:t> 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TN</a:t>
            </a:r>
            <a:r>
              <a:rPr lang="en-US" sz="2000" dirty="0" smtClean="0"/>
              <a:t> for target nucleon</a:t>
            </a:r>
          </a:p>
          <a:p>
            <a:r>
              <a:rPr lang="en-US" sz="2000" dirty="0" smtClean="0"/>
              <a:t>Or   </a:t>
            </a:r>
            <a:r>
              <a:rPr lang="en-US" sz="2000" dirty="0" err="1" smtClean="0"/>
              <a:t>e+p</a:t>
            </a:r>
            <a:r>
              <a:rPr lang="en-US" sz="2000" dirty="0" err="1" smtClean="0">
                <a:sym typeface="Wingdings"/>
              </a:rPr>
              <a:t>e</a:t>
            </a:r>
            <a:r>
              <a:rPr lang="en-US" sz="2000" dirty="0" smtClean="0">
                <a:sym typeface="Wingdings"/>
              </a:rPr>
              <a:t>+ </a:t>
            </a:r>
            <a:r>
              <a:rPr lang="en-US" sz="2000" dirty="0" err="1" smtClean="0">
                <a:sym typeface="Wingdings"/>
              </a:rPr>
              <a:t>Λ</a:t>
            </a:r>
            <a:r>
              <a:rPr lang="en-US" sz="2000" dirty="0" smtClean="0">
                <a:sym typeface="Wingdings"/>
              </a:rPr>
              <a:t>↑ + X  asymmetry for S</a:t>
            </a:r>
            <a:r>
              <a:rPr lang="en-US" sz="2000" baseline="-25000" dirty="0" smtClean="0">
                <a:sym typeface="Wingdings"/>
              </a:rPr>
              <a:t>Λ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>
                <a:sym typeface="Wingdings"/>
              </a:rPr>
              <a:t>∙ </a:t>
            </a:r>
            <a:r>
              <a:rPr lang="en-US" sz="2000" i="1" dirty="0" err="1">
                <a:sym typeface="Wingdings"/>
              </a:rPr>
              <a:t>l</a:t>
            </a:r>
            <a:r>
              <a:rPr lang="en-US" sz="2000" baseline="-25000" dirty="0" err="1" smtClean="0">
                <a:sym typeface="Wingdings"/>
              </a:rPr>
              <a:t>T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>
                <a:sym typeface="Wingdings"/>
              </a:rPr>
              <a:t>× p </a:t>
            </a:r>
            <a:endParaRPr lang="en-US" sz="2000" dirty="0" smtClean="0">
              <a:sym typeface="Wingdings"/>
            </a:endParaRPr>
          </a:p>
          <a:p>
            <a:r>
              <a:rPr lang="en-US" sz="2000" dirty="0">
                <a:sym typeface="Wingdings"/>
              </a:rPr>
              <a:t>	</a:t>
            </a:r>
            <a:r>
              <a:rPr lang="en-US" sz="2000" i="1" dirty="0" err="1" smtClean="0">
                <a:sym typeface="Wingdings"/>
              </a:rPr>
              <a:t>l</a:t>
            </a:r>
            <a:r>
              <a:rPr lang="en-US" sz="2000" baseline="-25000" dirty="0" err="1" smtClean="0">
                <a:sym typeface="Wingdings"/>
              </a:rPr>
              <a:t>T</a:t>
            </a:r>
            <a:r>
              <a:rPr lang="en-US" sz="2000" dirty="0" smtClean="0">
                <a:sym typeface="Wingdings"/>
              </a:rPr>
              <a:t> is SDM  </a:t>
            </a:r>
          </a:p>
          <a:p>
            <a:r>
              <a:rPr lang="en-US" sz="2000" dirty="0" smtClean="0">
                <a:sym typeface="Wingdings"/>
              </a:rPr>
              <a:t>		</a:t>
            </a:r>
            <a:r>
              <a:rPr lang="en-US" sz="2000" dirty="0" err="1"/>
              <a:t>δ</a:t>
            </a:r>
            <a:r>
              <a:rPr lang="en-US" sz="2000" dirty="0"/>
              <a:t> </a:t>
            </a:r>
            <a:r>
              <a:rPr lang="en-US" sz="2000" dirty="0" err="1"/>
              <a:t>p</a:t>
            </a:r>
            <a:r>
              <a:rPr lang="en-US" sz="2000" baseline="-25000" dirty="0" err="1" smtClean="0"/>
              <a:t>TΛ</a:t>
            </a:r>
            <a:r>
              <a:rPr lang="en-US" sz="2000" dirty="0" smtClean="0"/>
              <a:t> for quark or </a:t>
            </a:r>
            <a:r>
              <a:rPr lang="en-US" sz="2000" dirty="0" err="1" smtClean="0"/>
              <a:t>diquark</a:t>
            </a:r>
            <a:r>
              <a:rPr lang="en-US" sz="2000" dirty="0" smtClean="0"/>
              <a:t> fragmenting into </a:t>
            </a:r>
            <a:r>
              <a:rPr lang="en-US" sz="2000" dirty="0" err="1" smtClean="0"/>
              <a:t>Λ</a:t>
            </a:r>
            <a:endParaRPr lang="en-US" sz="2000" dirty="0" smtClean="0"/>
          </a:p>
          <a:p>
            <a:r>
              <a:rPr lang="en-US" sz="2000" dirty="0" smtClean="0"/>
              <a:t>Spin in each case is transverse – </a:t>
            </a:r>
            <a:r>
              <a:rPr lang="en-US" sz="2000" i="1" dirty="0" err="1" smtClean="0">
                <a:solidFill>
                  <a:srgbClr val="FF0000"/>
                </a:solidFill>
              </a:rPr>
              <a:t>transversity</a:t>
            </a:r>
            <a:r>
              <a:rPr lang="en-US" sz="2000" i="1" dirty="0" smtClean="0">
                <a:solidFill>
                  <a:srgbClr val="FF0000"/>
                </a:solidFill>
              </a:rPr>
              <a:t> basis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SDM’s carry information from target region to/from current region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>
                <a:sym typeface="Wingdings"/>
              </a:rPr>
              <a:t>	</a:t>
            </a:r>
            <a:r>
              <a:rPr lang="en-US" sz="2000" dirty="0" smtClean="0">
                <a:sym typeface="Wingdings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Quantum Entanglement</a:t>
            </a:r>
          </a:p>
          <a:p>
            <a:endParaRPr lang="en-US" sz="2000" dirty="0">
              <a:solidFill>
                <a:srgbClr val="FF0000"/>
              </a:solidFill>
              <a:sym typeface="Wingdings"/>
            </a:endParaRPr>
          </a:p>
          <a:p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Ongoing collaboration with D.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Sivers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, S.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Liuti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, GG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489369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533400"/>
            <a:ext cx="6361387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dirty="0" err="1" smtClean="0">
                <a:solidFill>
                  <a:srgbClr val="0000FF"/>
                </a:solidFill>
              </a:rPr>
              <a:t>iquark</a:t>
            </a:r>
            <a:r>
              <a:rPr lang="en-US" dirty="0" smtClean="0">
                <a:solidFill>
                  <a:srgbClr val="0000FF"/>
                </a:solidFill>
              </a:rPr>
              <a:t> model extended fracture function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racfun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9" y="1828800"/>
            <a:ext cx="8946356" cy="86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3090208"/>
            <a:ext cx="71609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660066"/>
                </a:solidFill>
              </a:rPr>
              <a:t>q</a:t>
            </a:r>
            <a:r>
              <a:rPr lang="en-US" dirty="0" smtClean="0">
                <a:solidFill>
                  <a:srgbClr val="660066"/>
                </a:solidFill>
              </a:rPr>
              <a:t>uark </a:t>
            </a:r>
            <a:r>
              <a:rPr lang="en-US" dirty="0" err="1" smtClean="0">
                <a:solidFill>
                  <a:srgbClr val="660066"/>
                </a:solidFill>
              </a:rPr>
              <a:t>correlator</a:t>
            </a:r>
            <a:r>
              <a:rPr lang="en-US" dirty="0" smtClean="0">
                <a:solidFill>
                  <a:srgbClr val="660066"/>
                </a:solidFill>
              </a:rPr>
              <a:t> for Extended Fracture Functions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>
                <a:solidFill>
                  <a:srgbClr val="660066"/>
                </a:solidFill>
              </a:rPr>
              <a:t>h</a:t>
            </a:r>
            <a:r>
              <a:rPr lang="en-US" dirty="0" err="1" smtClean="0">
                <a:solidFill>
                  <a:srgbClr val="660066"/>
                </a:solidFill>
              </a:rPr>
              <a:t>elicity</a:t>
            </a:r>
            <a:r>
              <a:rPr lang="en-US" dirty="0" smtClean="0">
                <a:solidFill>
                  <a:srgbClr val="660066"/>
                </a:solidFill>
              </a:rPr>
              <a:t> labels  &lt;</a:t>
            </a:r>
            <a:r>
              <a:rPr lang="en-US" i="1" dirty="0" smtClean="0">
                <a:solidFill>
                  <a:srgbClr val="660066"/>
                </a:solidFill>
              </a:rPr>
              <a:t>P</a:t>
            </a:r>
            <a:r>
              <a:rPr lang="en-US" dirty="0" smtClean="0">
                <a:solidFill>
                  <a:srgbClr val="660066"/>
                </a:solidFill>
              </a:rPr>
              <a:t>, 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𝜦</a:t>
            </a:r>
            <a:r>
              <a:rPr lang="en-US" baseline="-25000" dirty="0" smtClean="0">
                <a:solidFill>
                  <a:srgbClr val="660066"/>
                </a:solidFill>
                <a:latin typeface="+mj-lt"/>
                <a:cs typeface="Symbol" charset="2"/>
              </a:rPr>
              <a:t>N</a:t>
            </a:r>
            <a:r>
              <a:rPr lang="en-US" dirty="0" smtClean="0">
                <a:solidFill>
                  <a:srgbClr val="660066"/>
                </a:solidFill>
                <a:latin typeface="+mj-lt"/>
                <a:cs typeface="Symbol" charset="2"/>
              </a:rPr>
              <a:t>|  &amp; |</a:t>
            </a:r>
            <a:r>
              <a:rPr lang="en-US" i="1" dirty="0" err="1" smtClean="0">
                <a:solidFill>
                  <a:srgbClr val="660066"/>
                </a:solidFill>
                <a:latin typeface="+mj-lt"/>
                <a:cs typeface="Symbol" charset="2"/>
              </a:rPr>
              <a:t>P</a:t>
            </a:r>
            <a:r>
              <a:rPr lang="en-US" baseline="-25000" dirty="0" err="1" smtClean="0">
                <a:solidFill>
                  <a:srgbClr val="660066"/>
                </a:solidFill>
                <a:latin typeface="+mj-lt"/>
                <a:cs typeface="Symbol" charset="2"/>
              </a:rPr>
              <a:t>h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 ,𝜦</a:t>
            </a:r>
            <a:r>
              <a:rPr lang="en-US" baseline="-25000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𝜦</a:t>
            </a:r>
            <a:r>
              <a:rPr lang="en-US" dirty="0" smtClean="0">
                <a:solidFill>
                  <a:srgbClr val="660066"/>
                </a:solidFill>
                <a:latin typeface="+mj-lt"/>
                <a:cs typeface="Symbol" charset="2"/>
              </a:rPr>
              <a:t> ; </a:t>
            </a:r>
            <a:r>
              <a:rPr lang="en-US" i="1" dirty="0" smtClean="0">
                <a:solidFill>
                  <a:srgbClr val="660066"/>
                </a:solidFill>
                <a:latin typeface="+mj-lt"/>
                <a:cs typeface="Symbol" charset="2"/>
              </a:rPr>
              <a:t>X</a:t>
            </a:r>
            <a:r>
              <a:rPr lang="en-US" dirty="0" smtClean="0">
                <a:solidFill>
                  <a:srgbClr val="660066"/>
                </a:solidFill>
                <a:latin typeface="+mj-lt"/>
                <a:cs typeface="Symbol" charset="2"/>
              </a:rPr>
              <a:t> &gt;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660066"/>
                </a:solidFill>
                <a:latin typeface="+mj-lt"/>
                <a:cs typeface="Symbol" charset="2"/>
              </a:rPr>
              <a:t>For </a:t>
            </a:r>
            <a:r>
              <a:rPr lang="en-US" dirty="0" err="1" smtClean="0">
                <a:solidFill>
                  <a:srgbClr val="660066"/>
                </a:solidFill>
                <a:latin typeface="+mj-lt"/>
                <a:cs typeface="Symbol" charset="2"/>
              </a:rPr>
              <a:t>unpolarized</a:t>
            </a:r>
            <a:r>
              <a:rPr lang="en-US" dirty="0" smtClean="0">
                <a:solidFill>
                  <a:srgbClr val="660066"/>
                </a:solidFill>
                <a:latin typeface="+mj-lt"/>
                <a:cs typeface="Symbol" charset="2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+mj-lt"/>
                <a:cs typeface="Symbol" charset="2"/>
              </a:rPr>
              <a:t>d</a:t>
            </a:r>
            <a:r>
              <a:rPr lang="en-US" dirty="0">
                <a:solidFill>
                  <a:srgbClr val="660066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>
                <a:solidFill>
                  <a:srgbClr val="660066"/>
                </a:solidFill>
                <a:latin typeface="Arial"/>
                <a:cs typeface="Arial"/>
              </a:rPr>
              <a:t>, </a:t>
            </a:r>
            <a:r>
              <a:rPr lang="en-US" dirty="0" smtClean="0">
                <a:solidFill>
                  <a:srgbClr val="660066"/>
                </a:solidFill>
                <a:latin typeface="Arial"/>
                <a:cs typeface="Arial"/>
              </a:rPr>
              <a:t>sum over all helicity labels.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660066"/>
                </a:solidFill>
                <a:latin typeface="Arial"/>
                <a:cs typeface="Arial"/>
              </a:rPr>
              <a:t>Normed by momentum sum rule.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660066"/>
                </a:solidFill>
                <a:latin typeface="Arial"/>
                <a:cs typeface="Arial"/>
              </a:rPr>
              <a:t>For polarized 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𝜦, </a:t>
            </a:r>
            <a:r>
              <a:rPr lang="en-US" dirty="0" smtClean="0">
                <a:solidFill>
                  <a:srgbClr val="660066"/>
                </a:solidFill>
                <a:latin typeface="Arial"/>
                <a:cs typeface="Arial"/>
              </a:rPr>
              <a:t>keep floating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5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Large polarization in </a:t>
            </a:r>
            <a:r>
              <a:rPr lang="en-US" sz="3600" dirty="0" err="1" smtClean="0"/>
              <a:t>hadron+hadron</a:t>
            </a:r>
            <a:endParaRPr lang="en-US" sz="3600" dirty="0"/>
          </a:p>
        </p:txBody>
      </p:sp>
      <p:pic>
        <p:nvPicPr>
          <p:cNvPr id="5" name="Picture 4" descr="Ramberg_FNAL_80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6400"/>
            <a:ext cx="4988167" cy="412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5867400"/>
            <a:ext cx="3697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Ramberg</a:t>
            </a:r>
            <a:r>
              <a:rPr lang="en-US" sz="1400" dirty="0" smtClean="0"/>
              <a:t>, et al.,(FNAL) PLB338, 403 (1994) </a:t>
            </a:r>
            <a:endParaRPr lang="en-US" sz="1400" dirty="0"/>
          </a:p>
        </p:txBody>
      </p:sp>
      <p:pic>
        <p:nvPicPr>
          <p:cNvPr id="7" name="Picture 4" descr="P_lamb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424265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>
            <a:spLocks noChangeArrowheads="1"/>
          </p:cNvSpPr>
          <p:nvPr/>
        </p:nvSpPr>
        <p:spPr bwMode="auto">
          <a:xfrm>
            <a:off x="381000" y="4724400"/>
            <a:ext cx="281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57200" eaLnBrk="0" hangingPunct="0">
              <a:lnSpc>
                <a:spcPct val="90000"/>
              </a:lnSpc>
              <a:spcBef>
                <a:spcPct val="50000"/>
              </a:spcBef>
              <a:buSzPct val="100000"/>
            </a:pPr>
            <a:r>
              <a:rPr lang="en-US" sz="1400" dirty="0" err="1">
                <a:solidFill>
                  <a:srgbClr val="BA28AF"/>
                </a:solidFill>
                <a:latin typeface="Geneva" charset="0"/>
                <a:sym typeface="Geneva" charset="0"/>
              </a:rPr>
              <a:t>p+</a:t>
            </a:r>
            <a:r>
              <a:rPr lang="en-US" sz="1400" dirty="0" err="1" smtClean="0">
                <a:solidFill>
                  <a:srgbClr val="BA28AF"/>
                </a:solidFill>
                <a:latin typeface="Geneva" charset="0"/>
                <a:sym typeface="Geneva" charset="0"/>
              </a:rPr>
              <a:t>p</a:t>
            </a:r>
            <a:r>
              <a:rPr lang="en-US" sz="1400" dirty="0" smtClean="0">
                <a:solidFill>
                  <a:srgbClr val="BA28AF"/>
                </a:solidFill>
                <a:latin typeface="Geneva" charset="0"/>
                <a:sym typeface="Geneva" charset="0"/>
              </a:rPr>
              <a:t>→ 𝞚</a:t>
            </a:r>
            <a:r>
              <a:rPr lang="en-US" sz="1400" dirty="0">
                <a:solidFill>
                  <a:srgbClr val="BA28AF"/>
                </a:solidFill>
                <a:latin typeface="Geneva" charset="0"/>
                <a:sym typeface="Symbol" charset="0"/>
              </a:rPr>
              <a:t> </a:t>
            </a:r>
            <a:r>
              <a:rPr lang="en-US" sz="1400" dirty="0" smtClean="0">
                <a:solidFill>
                  <a:srgbClr val="BA28AF"/>
                </a:solidFill>
                <a:latin typeface="Geneva" charset="0"/>
                <a:sym typeface="Symbol" charset="0"/>
              </a:rPr>
              <a:t>+ </a:t>
            </a:r>
            <a:r>
              <a:rPr lang="en-US" sz="1400" dirty="0">
                <a:solidFill>
                  <a:srgbClr val="BA28AF"/>
                </a:solidFill>
                <a:latin typeface="Geneva" charset="0"/>
                <a:sym typeface="Symbol" charset="0"/>
              </a:rPr>
              <a:t>X  </a:t>
            </a:r>
            <a:r>
              <a:rPr lang="en-US" sz="1400" dirty="0" err="1">
                <a:solidFill>
                  <a:srgbClr val="BA28AF"/>
                </a:solidFill>
                <a:latin typeface="Geneva" charset="0"/>
                <a:sym typeface="Symbol" charset="0"/>
              </a:rPr>
              <a:t>Polzn</a:t>
            </a:r>
            <a:r>
              <a:rPr lang="en-US" sz="1400" dirty="0" smtClean="0">
                <a:solidFill>
                  <a:srgbClr val="BA28AF"/>
                </a:solidFill>
                <a:latin typeface="Geneva" charset="0"/>
                <a:sym typeface="Symbol" charset="0"/>
              </a:rPr>
              <a:t>(</a:t>
            </a:r>
            <a:r>
              <a:rPr lang="en-US" sz="1400" dirty="0" err="1" smtClean="0">
                <a:solidFill>
                  <a:srgbClr val="BA28AF"/>
                </a:solidFill>
                <a:latin typeface="Geneva" charset="0"/>
                <a:sym typeface="Symbol" charset="0"/>
              </a:rPr>
              <a:t>x</a:t>
            </a:r>
            <a:r>
              <a:rPr lang="en-US" sz="1400" baseline="-25000" dirty="0" err="1" smtClean="0">
                <a:solidFill>
                  <a:srgbClr val="BA28AF"/>
                </a:solidFill>
                <a:latin typeface="Geneva" charset="0"/>
                <a:sym typeface="Symbol" charset="0"/>
              </a:rPr>
              <a:t>F</a:t>
            </a:r>
            <a:r>
              <a:rPr lang="en-US" sz="1400" dirty="0" smtClean="0">
                <a:solidFill>
                  <a:srgbClr val="BA28AF"/>
                </a:solidFill>
                <a:latin typeface="Geneva" charset="0"/>
                <a:sym typeface="Symbol" charset="0"/>
              </a:rPr>
              <a:t>, </a:t>
            </a:r>
            <a:r>
              <a:rPr lang="en-US" sz="1400" dirty="0" err="1" smtClean="0">
                <a:solidFill>
                  <a:srgbClr val="BA28AF"/>
                </a:solidFill>
                <a:latin typeface="Geneva" charset="0"/>
                <a:sym typeface="Symbol" charset="0"/>
              </a:rPr>
              <a:t>p</a:t>
            </a:r>
            <a:r>
              <a:rPr lang="en-US" sz="1400" baseline="-25000" dirty="0" err="1" smtClean="0">
                <a:solidFill>
                  <a:srgbClr val="BA28AF"/>
                </a:solidFill>
                <a:latin typeface="Geneva" charset="0"/>
                <a:sym typeface="Symbol" charset="0"/>
              </a:rPr>
              <a:t>T</a:t>
            </a:r>
            <a:r>
              <a:rPr lang="en-US" sz="1400" dirty="0" smtClean="0">
                <a:solidFill>
                  <a:srgbClr val="BA28AF"/>
                </a:solidFill>
                <a:latin typeface="Geneva" charset="0"/>
                <a:sym typeface="Symbol" charset="0"/>
              </a:rPr>
              <a:t>) </a:t>
            </a:r>
            <a:endParaRPr lang="en-US" sz="1400" dirty="0">
              <a:solidFill>
                <a:srgbClr val="BA28AF"/>
              </a:solidFill>
              <a:latin typeface="Geneva" charset="0"/>
              <a:sym typeface="Symbol" charset="0"/>
            </a:endParaRPr>
          </a:p>
          <a:p>
            <a:pPr marL="342900" indent="-342900" defTabSz="457200" eaLnBrk="0" hangingPunct="0">
              <a:lnSpc>
                <a:spcPct val="90000"/>
              </a:lnSpc>
              <a:spcBef>
                <a:spcPct val="50000"/>
              </a:spcBef>
              <a:buSzPct val="100000"/>
            </a:pPr>
            <a:r>
              <a:rPr lang="en-US" sz="1400" dirty="0">
                <a:solidFill>
                  <a:srgbClr val="BA28AF"/>
                </a:solidFill>
                <a:latin typeface="Geneva" charset="0"/>
                <a:sym typeface="Symbol" charset="0"/>
              </a:rPr>
              <a:t>   compiled by </a:t>
            </a:r>
            <a:r>
              <a:rPr lang="en-US" sz="1400" dirty="0" err="1">
                <a:solidFill>
                  <a:srgbClr val="BA28AF"/>
                </a:solidFill>
                <a:latin typeface="Geneva" charset="0"/>
                <a:sym typeface="Symbol" charset="0"/>
              </a:rPr>
              <a:t>K.Heller</a:t>
            </a:r>
            <a:r>
              <a:rPr lang="en-US" sz="1400" dirty="0">
                <a:solidFill>
                  <a:srgbClr val="BA28AF"/>
                </a:solidFill>
                <a:latin typeface="Geneva" charset="0"/>
                <a:sym typeface="Symbol" charset="0"/>
              </a:rPr>
              <a:t> (1997</a:t>
            </a:r>
            <a:r>
              <a:rPr lang="en-US" sz="1400" dirty="0" smtClean="0">
                <a:solidFill>
                  <a:srgbClr val="BA28AF"/>
                </a:solidFill>
                <a:latin typeface="Geneva" charset="0"/>
                <a:sym typeface="Symbol" charset="0"/>
              </a:rPr>
              <a:t>)</a:t>
            </a:r>
          </a:p>
          <a:p>
            <a:pPr marL="342900" indent="-342900" defTabSz="457200" eaLnBrk="0" hangingPunct="0">
              <a:lnSpc>
                <a:spcPct val="90000"/>
              </a:lnSpc>
              <a:spcBef>
                <a:spcPct val="50000"/>
              </a:spcBef>
              <a:buSzPct val="100000"/>
            </a:pPr>
            <a:r>
              <a:rPr lang="en-US" sz="1400" dirty="0" smtClean="0">
                <a:solidFill>
                  <a:srgbClr val="BA28AF"/>
                </a:solidFill>
                <a:latin typeface="Geneva" charset="0"/>
                <a:sym typeface="Symbol" charset="0"/>
              </a:rPr>
              <a:t>Curves </a:t>
            </a:r>
            <a:r>
              <a:rPr lang="en-US" sz="1400" dirty="0" err="1" smtClean="0">
                <a:solidFill>
                  <a:srgbClr val="BA28AF"/>
                </a:solidFill>
                <a:latin typeface="Geneva" charset="0"/>
                <a:sym typeface="Symbol" charset="0"/>
              </a:rPr>
              <a:t>Dharmaratna</a:t>
            </a:r>
            <a:r>
              <a:rPr lang="en-US" sz="1400" dirty="0" smtClean="0">
                <a:solidFill>
                  <a:srgbClr val="BA28AF"/>
                </a:solidFill>
                <a:latin typeface="Geneva" charset="0"/>
                <a:sym typeface="Symbol" charset="0"/>
              </a:rPr>
              <a:t> &amp; GG </a:t>
            </a:r>
            <a:endParaRPr lang="en-US" sz="900" dirty="0">
              <a:solidFill>
                <a:srgbClr val="BA28AF"/>
              </a:solidFill>
              <a:latin typeface="Geneva" charset="0"/>
              <a:sym typeface="Symbol" charset="0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44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68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28600"/>
            <a:ext cx="6361387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dirty="0" err="1" smtClean="0">
                <a:solidFill>
                  <a:srgbClr val="0000FF"/>
                </a:solidFill>
              </a:rPr>
              <a:t>iquark</a:t>
            </a:r>
            <a:r>
              <a:rPr lang="en-US" dirty="0" smtClean="0">
                <a:solidFill>
                  <a:srgbClr val="0000FF"/>
                </a:solidFill>
              </a:rPr>
              <a:t> model extended fracture function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fracfun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4400"/>
            <a:ext cx="4495800" cy="5348662"/>
          </a:xfrm>
          <a:prstGeom prst="rect">
            <a:avLst/>
          </a:prstGeom>
        </p:spPr>
      </p:pic>
      <p:sp>
        <p:nvSpPr>
          <p:cNvPr id="5" name="Footer Placeholder 15"/>
          <p:cNvSpPr txBox="1">
            <a:spLocks noGrp="1"/>
          </p:cNvSpPr>
          <p:nvPr/>
        </p:nvSpPr>
        <p:spPr bwMode="auto">
          <a:xfrm>
            <a:off x="3048000" y="62801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62600" y="685800"/>
            <a:ext cx="3366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GG &amp; </a:t>
            </a:r>
            <a:r>
              <a:rPr lang="en-US" sz="1200" dirty="0" err="1">
                <a:solidFill>
                  <a:srgbClr val="0000FF"/>
                </a:solidFill>
              </a:rPr>
              <a:t>S.Liuti</a:t>
            </a:r>
            <a:r>
              <a:rPr lang="en-US" sz="1200" dirty="0">
                <a:solidFill>
                  <a:srgbClr val="0000FF"/>
                </a:solidFill>
              </a:rPr>
              <a:t>, </a:t>
            </a:r>
            <a:r>
              <a:rPr lang="it-IT" sz="1200" dirty="0">
                <a:solidFill>
                  <a:srgbClr val="0000FF"/>
                </a:solidFill>
              </a:rPr>
              <a:t>Nuovo </a:t>
            </a:r>
            <a:r>
              <a:rPr lang="it-IT" sz="1200" dirty="0" err="1">
                <a:solidFill>
                  <a:srgbClr val="0000FF"/>
                </a:solidFill>
              </a:rPr>
              <a:t>Cim</a:t>
            </a:r>
            <a:r>
              <a:rPr lang="it-IT" sz="1200" dirty="0">
                <a:solidFill>
                  <a:srgbClr val="0000FF"/>
                </a:solidFill>
              </a:rPr>
              <a:t>. C035N2 (2012) 327; </a:t>
            </a:r>
          </a:p>
          <a:p>
            <a:r>
              <a:rPr lang="it-IT" sz="1200" dirty="0" smtClean="0">
                <a:solidFill>
                  <a:srgbClr val="0000FF"/>
                </a:solidFill>
              </a:rPr>
              <a:t>And GG, </a:t>
            </a:r>
            <a:r>
              <a:rPr lang="it-IT" sz="1200" dirty="0" err="1" smtClean="0">
                <a:solidFill>
                  <a:srgbClr val="0000FF"/>
                </a:solidFill>
              </a:rPr>
              <a:t>S.Liuti</a:t>
            </a:r>
            <a:r>
              <a:rPr lang="it-IT" sz="1200" dirty="0" smtClean="0">
                <a:solidFill>
                  <a:srgbClr val="0000FF"/>
                </a:solidFill>
              </a:rPr>
              <a:t>, D. </a:t>
            </a:r>
            <a:r>
              <a:rPr lang="it-IT" sz="1200" dirty="0" err="1" smtClean="0">
                <a:solidFill>
                  <a:srgbClr val="0000FF"/>
                </a:solidFill>
              </a:rPr>
              <a:t>Sivers</a:t>
            </a:r>
            <a:r>
              <a:rPr lang="it-IT" sz="1200" dirty="0" smtClean="0">
                <a:solidFill>
                  <a:srgbClr val="0000FF"/>
                </a:solidFill>
              </a:rPr>
              <a:t>, work in progress</a:t>
            </a:r>
            <a:endParaRPr lang="it-IT" sz="1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7418" y="4953000"/>
            <a:ext cx="2993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diquark</a:t>
            </a:r>
            <a:r>
              <a:rPr lang="en-US" sz="2000" dirty="0" smtClean="0">
                <a:solidFill>
                  <a:srgbClr val="FF0000"/>
                </a:solidFill>
              </a:rPr>
              <a:t> Lambda process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9468" y="2343090"/>
            <a:ext cx="2793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roton </a:t>
            </a:r>
            <a:r>
              <a:rPr lang="en-US" sz="2000" dirty="0" err="1" smtClean="0">
                <a:solidFill>
                  <a:srgbClr val="FF0000"/>
                </a:solidFill>
              </a:rPr>
              <a:t>diquark</a:t>
            </a:r>
            <a:r>
              <a:rPr lang="en-US" sz="2000" dirty="0" smtClean="0">
                <a:solidFill>
                  <a:srgbClr val="FF0000"/>
                </a:solidFill>
              </a:rPr>
              <a:t> process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01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28600"/>
            <a:ext cx="6361387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dirty="0" err="1" smtClean="0">
                <a:solidFill>
                  <a:srgbClr val="0000FF"/>
                </a:solidFill>
              </a:rPr>
              <a:t>iquark</a:t>
            </a:r>
            <a:r>
              <a:rPr lang="en-US" dirty="0" smtClean="0">
                <a:solidFill>
                  <a:srgbClr val="0000FF"/>
                </a:solidFill>
              </a:rPr>
              <a:t> model extended fracture function 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001407"/>
              </p:ext>
            </p:extLst>
          </p:nvPr>
        </p:nvGraphicFramePr>
        <p:xfrm>
          <a:off x="623888" y="914400"/>
          <a:ext cx="6000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4" name="Equation" r:id="rId3" imgW="3200400" imgH="406400" progId="Equation.3">
                  <p:embed/>
                </p:oleObj>
              </mc:Choice>
              <mc:Fallback>
                <p:oleObj name="Equation" r:id="rId3" imgW="32004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888" y="914400"/>
                        <a:ext cx="600075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339028"/>
              </p:ext>
            </p:extLst>
          </p:nvPr>
        </p:nvGraphicFramePr>
        <p:xfrm>
          <a:off x="990600" y="2057400"/>
          <a:ext cx="5021036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5" name="Equation" r:id="rId5" imgW="2603500" imgH="533400" progId="Equation.3">
                  <p:embed/>
                </p:oleObj>
              </mc:Choice>
              <mc:Fallback>
                <p:oleObj name="Equation" r:id="rId5" imgW="26035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2057400"/>
                        <a:ext cx="5021036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ff_lambda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14600"/>
            <a:ext cx="3886200" cy="3886200"/>
          </a:xfrm>
          <a:prstGeom prst="rect">
            <a:avLst/>
          </a:prstGeom>
        </p:spPr>
      </p:pic>
      <p:sp>
        <p:nvSpPr>
          <p:cNvPr id="7" name="Footer Placeholder 15"/>
          <p:cNvSpPr txBox="1">
            <a:spLocks noGrp="1"/>
          </p:cNvSpPr>
          <p:nvPr/>
        </p:nvSpPr>
        <p:spPr bwMode="auto">
          <a:xfrm>
            <a:off x="3048000" y="62801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9512242">
            <a:off x="1385618" y="4056357"/>
            <a:ext cx="2954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preliminary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575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3200">
                <a:latin typeface="Arial" charset="0"/>
                <a:ea typeface="ヒラギノ角ゴ ProN W3" charset="0"/>
                <a:cs typeface="ヒラギノ角ゴ ProN W3" charset="0"/>
              </a:rPr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001000" cy="5105400"/>
          </a:xfrm>
        </p:spPr>
        <p:txBody>
          <a:bodyPr/>
          <a:lstStyle/>
          <a:p>
            <a:pPr marL="39688" indent="0">
              <a:buSzPct val="91000"/>
              <a:buNone/>
            </a:pPr>
            <a:r>
              <a:rPr lang="en-US" sz="2000" dirty="0" err="1" smtClean="0">
                <a:latin typeface="Geneva" charset="0"/>
                <a:ea typeface="ヒラギノ角ゴ ProN W3" charset="0"/>
                <a:cs typeface="ヒラギノ角ゴ ProN W3" charset="0"/>
              </a:rPr>
              <a:t>Λ</a:t>
            </a:r>
            <a:r>
              <a:rPr lang="en-US" sz="2000" baseline="-25000" dirty="0" err="1" smtClean="0">
                <a:latin typeface="Geneva" charset="0"/>
                <a:ea typeface="ヒラギノ角ゴ ProN W3" charset="0"/>
                <a:cs typeface="ヒラギノ角ゴ ProN W3" charset="0"/>
              </a:rPr>
              <a:t>s</a:t>
            </a:r>
            <a:r>
              <a:rPr lang="en-US" sz="2000" baseline="-25000" dirty="0" err="1">
                <a:latin typeface="Geneva" charset="0"/>
                <a:ea typeface="ヒラギノ角ゴ ProN W3" charset="0"/>
                <a:cs typeface="ヒラギノ角ゴ ProN W3" charset="0"/>
              </a:rPr>
              <a:t>,c,b</a:t>
            </a:r>
            <a:r>
              <a:rPr lang="en-US" sz="2000" dirty="0">
                <a:latin typeface="Geneva" charset="0"/>
                <a:ea typeface="ヒラギノ角ゴ ProN W3" charset="0"/>
                <a:cs typeface="ヒラギノ角ゴ ProN W3" charset="0"/>
              </a:rPr>
              <a:t> polarization </a:t>
            </a:r>
            <a:r>
              <a:rPr lang="en-US" sz="2000" dirty="0" smtClean="0">
                <a:latin typeface="Geneva" charset="0"/>
                <a:ea typeface="ヒラギノ角ゴ ProN W3" charset="0"/>
                <a:cs typeface="ヒラギノ角ゴ ProN W3" charset="0"/>
              </a:rPr>
              <a:t>Puzzles and Uses</a:t>
            </a:r>
          </a:p>
          <a:p>
            <a:pPr marL="39688" indent="0">
              <a:buSzPct val="91000"/>
              <a:buNone/>
            </a:pPr>
            <a:r>
              <a:rPr lang="en-US" sz="2000" dirty="0" smtClean="0">
                <a:latin typeface="Geneva" charset="0"/>
                <a:ea typeface="ヒラギノ角ゴ ProN W3" charset="0"/>
                <a:cs typeface="ヒラギノ角ゴ ProN W3" charset="0"/>
              </a:rPr>
              <a:t>Large polarization in hadron processes</a:t>
            </a:r>
          </a:p>
          <a:p>
            <a:pPr marL="903288" lvl="1" indent="-514350">
              <a:buSzPct val="91000"/>
              <a:buAutoNum type="romanUcPeriod"/>
            </a:pP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Very large </a:t>
            </a:r>
            <a:r>
              <a:rPr lang="en-US" sz="1400" dirty="0" err="1" smtClean="0">
                <a:latin typeface="Geneva" charset="0"/>
                <a:ea typeface="ヒラギノ角ゴ ProN W3" charset="0"/>
                <a:cs typeface="ヒラギノ角ゴ ProN W3" charset="0"/>
              </a:rPr>
              <a:t>p+p</a:t>
            </a: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  <a:sym typeface="Wingdings"/>
              </a:rPr>
              <a:t></a:t>
            </a: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 A</a:t>
            </a:r>
            <a:r>
              <a:rPr lang="en-US" sz="1400" baseline="-25000" dirty="0" smtClean="0">
                <a:latin typeface="Geneva" charset="0"/>
                <a:ea typeface="ヒラギノ角ゴ ProN W3" charset="0"/>
                <a:cs typeface="ヒラギノ角ゴ ProN W3" charset="0"/>
              </a:rPr>
              <a:t>N</a:t>
            </a:r>
            <a:r>
              <a:rPr lang="en-US" sz="1400" dirty="0">
                <a:latin typeface="Geneva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, A</a:t>
            </a:r>
            <a:r>
              <a:rPr lang="en-US" sz="1400" baseline="-25000" dirty="0" smtClean="0">
                <a:latin typeface="Geneva" charset="0"/>
                <a:ea typeface="ヒラギノ角ゴ ProN W3" charset="0"/>
                <a:cs typeface="ヒラギノ角ゴ ProN W3" charset="0"/>
              </a:rPr>
              <a:t>NN</a:t>
            </a: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 , </a:t>
            </a:r>
            <a:r>
              <a:rPr lang="en-US" sz="1400" dirty="0" smtClean="0">
                <a:latin typeface="Symbol" charset="2"/>
                <a:ea typeface="ヒラギノ角ゴ ProN W3" charset="0"/>
                <a:cs typeface="Symbol" charset="2"/>
              </a:rPr>
              <a:t>p</a:t>
            </a:r>
            <a:r>
              <a:rPr lang="en-US" sz="1400" dirty="0" smtClean="0">
                <a:latin typeface="Arial"/>
                <a:ea typeface="ヒラギノ角ゴ ProN W3" charset="0"/>
                <a:cs typeface="Arial"/>
              </a:rPr>
              <a:t>’s </a:t>
            </a:r>
          </a:p>
          <a:p>
            <a:pPr marL="903288" lvl="1" indent="-514350">
              <a:buSzPct val="91000"/>
              <a:buAutoNum type="romanUcPeriod"/>
            </a:pPr>
            <a:r>
              <a:rPr lang="en-US" sz="1400" dirty="0" smtClean="0">
                <a:latin typeface="Arial"/>
                <a:ea typeface="ヒラギノ角ゴ ProN W3" charset="0"/>
                <a:cs typeface="Arial"/>
              </a:rPr>
              <a:t>Very large </a:t>
            </a:r>
            <a:r>
              <a:rPr lang="en-US" sz="1400" dirty="0" err="1" smtClean="0">
                <a:latin typeface="Arial"/>
                <a:ea typeface="ヒラギノ角ゴ ProN W3" charset="0"/>
                <a:cs typeface="Arial"/>
              </a:rPr>
              <a:t>Pol’zn</a:t>
            </a:r>
            <a:r>
              <a:rPr lang="en-US" sz="1400" dirty="0" smtClean="0">
                <a:latin typeface="Arial"/>
                <a:ea typeface="ヒラギノ角ゴ ProN W3" charset="0"/>
                <a:cs typeface="Arial"/>
              </a:rPr>
              <a:t> for inclusive 𝞚</a:t>
            </a:r>
            <a:r>
              <a:rPr lang="en-US" sz="1400" dirty="0" smtClean="0">
                <a:latin typeface="Symbol" charset="2"/>
                <a:ea typeface="ヒラギノ角ゴ ProN W3" charset="0"/>
                <a:cs typeface="Symbol" charset="2"/>
              </a:rPr>
              <a:t> </a:t>
            </a:r>
            <a:r>
              <a:rPr lang="en-US" sz="1400" dirty="0" smtClean="0">
                <a:latin typeface="Arial"/>
                <a:ea typeface="ヒラギノ角ゴ ProN W3" charset="0"/>
                <a:cs typeface="Arial"/>
              </a:rPr>
              <a:t>&amp;</a:t>
            </a:r>
            <a:r>
              <a:rPr lang="en-US" sz="1400" dirty="0" smtClean="0">
                <a:latin typeface="Symbol" charset="2"/>
                <a:ea typeface="ヒラギノ角ゴ ProN W3" charset="0"/>
                <a:cs typeface="Symbol" charset="2"/>
              </a:rPr>
              <a:t>   𝛴 </a:t>
            </a:r>
            <a:endParaRPr lang="en-US" sz="1400" dirty="0" smtClean="0">
              <a:latin typeface="Geneva" charset="0"/>
              <a:ea typeface="ヒラギノ角ゴ ProN W3" charset="0"/>
              <a:cs typeface="ヒラギノ角ゴ ProN W3" charset="0"/>
            </a:endParaRPr>
          </a:p>
          <a:p>
            <a:pPr marL="903288" lvl="1" indent="-514350">
              <a:buSzPct val="91000"/>
              <a:buAutoNum type="romanUcPeriod"/>
            </a:pP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Intriguing Systematics</a:t>
            </a:r>
          </a:p>
          <a:p>
            <a:pPr marL="903288" lvl="1" indent="-514350">
              <a:buSzPct val="91000"/>
              <a:buAutoNum type="romanUcPeriod"/>
            </a:pP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Explanations? </a:t>
            </a:r>
            <a:r>
              <a:rPr lang="en-US" sz="1400" b="1" dirty="0" smtClean="0">
                <a:solidFill>
                  <a:srgbClr val="FF0000"/>
                </a:solidFill>
                <a:latin typeface="Geneva" charset="0"/>
                <a:ea typeface="ヒラギノ角ゴ ProN W3" charset="0"/>
                <a:cs typeface="ヒラギノ角ゴ ProN W3" charset="0"/>
              </a:rPr>
              <a:t>Basic evidence</a:t>
            </a: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 for non-</a:t>
            </a:r>
            <a:r>
              <a:rPr lang="en-US" sz="1400" dirty="0" err="1" smtClean="0">
                <a:latin typeface="Geneva" charset="0"/>
                <a:ea typeface="ヒラギノ角ゴ ProN W3" charset="0"/>
                <a:cs typeface="ヒラギノ角ゴ ProN W3" charset="0"/>
              </a:rPr>
              <a:t>perturbative</a:t>
            </a: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 systematics of hadron structure &amp; formation. </a:t>
            </a:r>
          </a:p>
          <a:p>
            <a:pPr marL="903288" lvl="1" indent="-514350">
              <a:buSzPct val="91000"/>
              <a:buAutoNum type="romanUcPeriod"/>
            </a:pP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Charmed &amp; heavy hyperons (</a:t>
            </a:r>
            <a:r>
              <a:rPr lang="en-US" sz="1400" dirty="0" err="1" smtClean="0">
                <a:latin typeface="Geneva" charset="0"/>
                <a:ea typeface="ヒラギノ角ゴ ProN W3" charset="0"/>
                <a:cs typeface="ヒラギノ角ゴ ProN W3" charset="0"/>
              </a:rPr>
              <a:t>Fermilab</a:t>
            </a: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 fixed target)</a:t>
            </a:r>
          </a:p>
          <a:p>
            <a:pPr marL="903288" lvl="1" indent="-514350">
              <a:buSzPct val="91000"/>
              <a:buAutoNum type="romanUcPeriod"/>
            </a:pP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Interpret within </a:t>
            </a:r>
            <a:r>
              <a:rPr lang="en-US" sz="1400" dirty="0" err="1" smtClean="0">
                <a:latin typeface="Geneva" charset="0"/>
                <a:ea typeface="ヒラギノ角ゴ ProN W3" charset="0"/>
                <a:cs typeface="ヒラギノ角ゴ ProN W3" charset="0"/>
              </a:rPr>
              <a:t>diquark</a:t>
            </a: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 picture as an instantiation of quantum entanglement.</a:t>
            </a:r>
          </a:p>
          <a:p>
            <a:pPr marL="903288" lvl="1" indent="-514350">
              <a:buSzPct val="91000"/>
              <a:buAutoNum type="romanUcPeriod"/>
            </a:pP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Will hyperons maintain large </a:t>
            </a:r>
            <a:r>
              <a:rPr lang="en-US" sz="1400" dirty="0" err="1" smtClean="0">
                <a:latin typeface="Geneva" charset="0"/>
                <a:ea typeface="ヒラギノ角ゴ ProN W3" charset="0"/>
                <a:cs typeface="ヒラギノ角ゴ ProN W3" charset="0"/>
              </a:rPr>
              <a:t>Pol’zn</a:t>
            </a: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?? Need understanding of NPQCD mechanism</a:t>
            </a:r>
          </a:p>
          <a:p>
            <a:pPr marL="903288" lvl="1" indent="-514350">
              <a:buSzPct val="91000"/>
              <a:buAutoNum type="romanUcPeriod"/>
            </a:pP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Future program at </a:t>
            </a:r>
            <a:r>
              <a:rPr lang="en-US" sz="1400" dirty="0" err="1" smtClean="0">
                <a:latin typeface="Geneva" charset="0"/>
                <a:ea typeface="ヒラギノ角ゴ ProN W3" charset="0"/>
                <a:cs typeface="ヒラギノ角ゴ ProN W3" charset="0"/>
              </a:rPr>
              <a:t>LHCe</a:t>
            </a: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 ?</a:t>
            </a:r>
          </a:p>
          <a:p>
            <a:pPr marL="903288" lvl="1" indent="-514350">
              <a:buSzPct val="91000"/>
              <a:buAutoNum type="romanUcPeriod"/>
            </a:pPr>
            <a:r>
              <a:rPr lang="en-US" sz="1400" dirty="0" smtClean="0">
                <a:solidFill>
                  <a:srgbClr val="FF0000"/>
                </a:solidFill>
                <a:latin typeface="Geneva" charset="0"/>
                <a:ea typeface="ヒラギノ角ゴ ProN W3" charset="0"/>
                <a:cs typeface="ヒラギノ角ゴ ProN W3" charset="0"/>
              </a:rPr>
              <a:t>If we do not understand large SSA’s we do not understand NPQCD !            </a:t>
            </a:r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</a:t>
            </a:r>
            <a:endParaRPr lang="en-US" sz="1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25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772400" cy="1828800"/>
          </a:xfrm>
        </p:spPr>
        <p:txBody>
          <a:bodyPr/>
          <a:lstStyle/>
          <a:p>
            <a:r>
              <a:rPr lang="en-US" dirty="0" smtClean="0"/>
              <a:t>Backup?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33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" name="Picture 2" descr="Screen Shot 2016-11-28 at 12.34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"/>
            <a:ext cx="6591300" cy="469900"/>
          </a:xfrm>
          <a:prstGeom prst="rect">
            <a:avLst/>
          </a:prstGeom>
        </p:spPr>
      </p:pic>
      <p:pic>
        <p:nvPicPr>
          <p:cNvPr id="4" name="Picture 3" descr="Screen Shot 2016-11-28 at 12.35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95400"/>
            <a:ext cx="4078941" cy="533400"/>
          </a:xfrm>
          <a:prstGeom prst="rect">
            <a:avLst/>
          </a:prstGeom>
        </p:spPr>
      </p:pic>
      <p:pic>
        <p:nvPicPr>
          <p:cNvPr id="5" name="Picture 4" descr="Screen Shot 2016-11-28 at 12.35.5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200400"/>
            <a:ext cx="3302000" cy="457200"/>
          </a:xfrm>
          <a:prstGeom prst="rect">
            <a:avLst/>
          </a:prstGeom>
        </p:spPr>
      </p:pic>
      <p:pic>
        <p:nvPicPr>
          <p:cNvPr id="6" name="Picture 5" descr="Screen Shot 2016-11-28 at 12.35.3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3238500" cy="49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914400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Fractured Collins </a:t>
            </a:r>
            <a:r>
              <a:rPr lang="en-US" sz="1800" dirty="0" err="1" smtClean="0">
                <a:latin typeface="Times New Roman"/>
                <a:cs typeface="Times New Roman"/>
              </a:rPr>
              <a:t>Heppelman</a:t>
            </a:r>
            <a:r>
              <a:rPr lang="en-US" sz="1800" dirty="0" smtClean="0">
                <a:latin typeface="Times New Roman"/>
                <a:cs typeface="Times New Roman"/>
              </a:rPr>
              <a:t>, </a:t>
            </a:r>
            <a:r>
              <a:rPr lang="en-US" sz="1800" dirty="0" err="1" smtClean="0">
                <a:latin typeface="Times New Roman"/>
                <a:cs typeface="Times New Roman"/>
              </a:rPr>
              <a:t>Ladinsky</a:t>
            </a:r>
            <a:r>
              <a:rPr lang="en-US" sz="1800" dirty="0" smtClean="0">
                <a:latin typeface="Times New Roman"/>
                <a:cs typeface="Times New Roman"/>
              </a:rPr>
              <a:t> Functions FCHLF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905000"/>
            <a:ext cx="337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Polarizing Fracture Functions PFF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819400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Fractured Boer Mulders Functions FBMF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763725" y="3657600"/>
            <a:ext cx="83554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Every case of SSA requires both transverse momentum &amp;</a:t>
            </a:r>
          </a:p>
          <a:p>
            <a:r>
              <a:rPr lang="en-US" dirty="0" smtClean="0"/>
              <a:t>Spin asymmetry. Consider LUND model::</a:t>
            </a:r>
          </a:p>
          <a:p>
            <a:r>
              <a:rPr lang="en-US" dirty="0" smtClean="0"/>
              <a:t>For B↑ visualize via </a:t>
            </a:r>
            <a:r>
              <a:rPr lang="en-US" dirty="0" err="1" smtClean="0"/>
              <a:t>diquark</a:t>
            </a:r>
            <a:r>
              <a:rPr lang="en-US" dirty="0" smtClean="0"/>
              <a:t> (q) pulling color flux tube </a:t>
            </a:r>
          </a:p>
          <a:p>
            <a:r>
              <a:rPr lang="en-US" dirty="0" smtClean="0"/>
              <a:t>&amp; breaking into q anti-q pair carrying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&amp; -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to form Baryon</a:t>
            </a:r>
          </a:p>
          <a:p>
            <a:r>
              <a:rPr lang="en-US" dirty="0" smtClean="0"/>
              <a:t>Positive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with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T</a:t>
            </a:r>
            <a:r>
              <a:rPr lang="en-US" dirty="0" smtClean="0"/>
              <a:t> forms baryon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err="1" smtClean="0"/>
              <a:t>⋍k</a:t>
            </a:r>
            <a:r>
              <a:rPr lang="en-US" baseline="-25000" dirty="0" err="1" smtClean="0"/>
              <a:t>T</a:t>
            </a:r>
            <a:r>
              <a:rPr lang="en-US" dirty="0" smtClean="0"/>
              <a:t> +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Wingdings" charset="0"/>
              <a:buChar char="à"/>
            </a:pPr>
            <a:r>
              <a:rPr lang="en-US" i="1" dirty="0" smtClean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 ⋍ 1, </a:t>
            </a:r>
            <a:r>
              <a:rPr lang="en-US" baseline="30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P</a:t>
            </a:r>
            <a:r>
              <a:rPr lang="en-US" baseline="-25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  so </a:t>
            </a:r>
            <a:r>
              <a:rPr lang="en-US" i="1" dirty="0" err="1" smtClean="0">
                <a:sym typeface="Wingdings"/>
              </a:rPr>
              <a:t>L</a:t>
            </a:r>
            <a:r>
              <a:rPr lang="en-US" baseline="-25000" dirty="0" err="1" smtClean="0">
                <a:sym typeface="Wingdings"/>
              </a:rPr>
              <a:t>z</a:t>
            </a:r>
            <a:r>
              <a:rPr lang="en-US" dirty="0" smtClean="0">
                <a:sym typeface="Wingdings"/>
              </a:rPr>
              <a:t> =±1, 0 . +1 favored by </a:t>
            </a:r>
            <a:r>
              <a:rPr lang="en-US" dirty="0" err="1" smtClean="0">
                <a:sym typeface="Wingdings"/>
              </a:rPr>
              <a:t>k</a:t>
            </a:r>
            <a:r>
              <a:rPr lang="en-US" baseline="-25000" dirty="0" err="1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&gt;0. </a:t>
            </a:r>
          </a:p>
          <a:p>
            <a:pPr lvl="1"/>
            <a:r>
              <a:rPr lang="en-US" dirty="0" smtClean="0">
                <a:sym typeface="Wingdings"/>
              </a:rPr>
              <a:t>Then </a:t>
            </a:r>
            <a:r>
              <a:rPr lang="en-US" i="1" dirty="0" smtClean="0">
                <a:sym typeface="Wingdings"/>
              </a:rPr>
              <a:t>q</a:t>
            </a:r>
            <a:r>
              <a:rPr lang="en-US" dirty="0" smtClean="0">
                <a:sym typeface="Wingdings"/>
              </a:rPr>
              <a:t> (</a:t>
            </a:r>
            <a:r>
              <a:rPr lang="en-US" i="1" dirty="0" err="1" smtClean="0">
                <a:sym typeface="Wingdings"/>
              </a:rPr>
              <a:t>q,q</a:t>
            </a:r>
            <a:r>
              <a:rPr lang="en-US" dirty="0" smtClean="0">
                <a:sym typeface="Wingdings"/>
              </a:rPr>
              <a:t>)  baryon system has spin -1/2.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6286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914400"/>
            <a:ext cx="82695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Every case of SSA requires both transverse momentum &amp;</a:t>
            </a:r>
          </a:p>
          <a:p>
            <a:r>
              <a:rPr lang="en-US" dirty="0" smtClean="0"/>
              <a:t>Spin asymmetry. Consider LUND model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en-US" sz="2000" dirty="0" smtClean="0"/>
              <a:t>(</a:t>
            </a:r>
            <a:r>
              <a:rPr lang="en-US" sz="2000" dirty="0" err="1" smtClean="0"/>
              <a:t>Andersson</a:t>
            </a:r>
            <a:r>
              <a:rPr lang="en-US" sz="2000" dirty="0" smtClean="0"/>
              <a:t>, et al. PLB85, 417 (1979))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Λ</a:t>
            </a:r>
            <a:r>
              <a:rPr lang="en-US" dirty="0" smtClean="0"/>
              <a:t>↑ visualize via </a:t>
            </a:r>
            <a:r>
              <a:rPr lang="en-US" dirty="0" err="1" smtClean="0"/>
              <a:t>diquark</a:t>
            </a:r>
            <a:r>
              <a:rPr lang="en-US" dirty="0" smtClean="0"/>
              <a:t> (</a:t>
            </a:r>
            <a:r>
              <a:rPr lang="en-US" dirty="0" err="1" smtClean="0"/>
              <a:t>ud</a:t>
            </a:r>
            <a:r>
              <a:rPr lang="en-US" dirty="0" smtClean="0"/>
              <a:t>) pulling color flux tube </a:t>
            </a:r>
          </a:p>
          <a:p>
            <a:r>
              <a:rPr lang="en-US" dirty="0" smtClean="0"/>
              <a:t>&amp; breaking into s s-bar pair carrying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&amp; -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to form Baryon</a:t>
            </a:r>
          </a:p>
          <a:p>
            <a:r>
              <a:rPr lang="en-US" dirty="0" smtClean="0"/>
              <a:t>Positive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with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T</a:t>
            </a:r>
            <a:r>
              <a:rPr lang="en-US" dirty="0" smtClean="0"/>
              <a:t> forms baryon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err="1" smtClean="0"/>
              <a:t>⋍k</a:t>
            </a:r>
            <a:r>
              <a:rPr lang="en-US" baseline="-25000" dirty="0" err="1" smtClean="0"/>
              <a:t>T</a:t>
            </a:r>
            <a:r>
              <a:rPr lang="en-US" dirty="0" smtClean="0"/>
              <a:t> +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Wingdings" charset="0"/>
              <a:buChar char="à"/>
            </a:pPr>
            <a:r>
              <a:rPr lang="en-US" i="1" dirty="0" smtClean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 ⋍ 1, </a:t>
            </a:r>
            <a:r>
              <a:rPr lang="en-US" baseline="30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P</a:t>
            </a:r>
            <a:r>
              <a:rPr lang="en-US" baseline="-25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  so </a:t>
            </a:r>
            <a:r>
              <a:rPr lang="en-US" i="1" dirty="0" err="1" smtClean="0">
                <a:sym typeface="Wingdings"/>
              </a:rPr>
              <a:t>L</a:t>
            </a:r>
            <a:r>
              <a:rPr lang="en-US" baseline="-25000" dirty="0" err="1" smtClean="0">
                <a:sym typeface="Wingdings"/>
              </a:rPr>
              <a:t>z</a:t>
            </a:r>
            <a:r>
              <a:rPr lang="en-US" dirty="0" smtClean="0">
                <a:sym typeface="Wingdings"/>
              </a:rPr>
              <a:t> =±1, 0 . +1 favored by </a:t>
            </a:r>
            <a:r>
              <a:rPr lang="en-US" dirty="0" err="1" smtClean="0">
                <a:sym typeface="Wingdings"/>
              </a:rPr>
              <a:t>k</a:t>
            </a:r>
            <a:r>
              <a:rPr lang="en-US" baseline="-25000" dirty="0" err="1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&gt;0. </a:t>
            </a:r>
          </a:p>
          <a:p>
            <a:pPr lvl="1"/>
            <a:r>
              <a:rPr lang="en-US" dirty="0" smtClean="0">
                <a:sym typeface="Wingdings"/>
              </a:rPr>
              <a:t>Then </a:t>
            </a:r>
            <a:r>
              <a:rPr lang="en-US" i="1" dirty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 (</a:t>
            </a:r>
            <a:r>
              <a:rPr lang="en-US" i="1" dirty="0" err="1">
                <a:sym typeface="Wingdings"/>
              </a:rPr>
              <a:t>u</a:t>
            </a:r>
            <a:r>
              <a:rPr lang="en-US" i="1" dirty="0" err="1" smtClean="0">
                <a:sym typeface="Wingdings"/>
              </a:rPr>
              <a:t>,</a:t>
            </a:r>
            <a:r>
              <a:rPr lang="en-US" i="1" dirty="0" err="1">
                <a:sym typeface="Wingdings"/>
              </a:rPr>
              <a:t>d</a:t>
            </a:r>
            <a:r>
              <a:rPr lang="en-US" dirty="0" smtClean="0">
                <a:sym typeface="Wingdings"/>
              </a:rPr>
              <a:t>)  baryon system has spin -1/2.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8866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/>
        </p:nvSpPr>
        <p:spPr bwMode="auto">
          <a:xfrm flipH="1" flipV="1">
            <a:off x="673099" y="2115342"/>
            <a:ext cx="1457326" cy="3969"/>
          </a:xfrm>
          <a:prstGeom prst="line">
            <a:avLst/>
          </a:prstGeom>
          <a:noFill/>
          <a:ln w="79375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4518431" y="2119312"/>
            <a:ext cx="14564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4600" y="838200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33475" y="1922463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61348" y="2853777"/>
            <a:ext cx="193459" cy="174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2154047" y="1922405"/>
            <a:ext cx="382776" cy="389806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33823" y="2069683"/>
            <a:ext cx="1283109" cy="20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20948" y="2260183"/>
            <a:ext cx="1283109" cy="2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33823" y="2164933"/>
            <a:ext cx="1283109" cy="2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6" idx="7"/>
          </p:cNvCxnSpPr>
          <p:nvPr/>
        </p:nvCxnSpPr>
        <p:spPr>
          <a:xfrm flipV="1">
            <a:off x="3973017" y="1159940"/>
            <a:ext cx="529538" cy="819551"/>
          </a:xfrm>
          <a:prstGeom prst="line">
            <a:avLst/>
          </a:prstGeom>
          <a:ln w="76200" cmpd="tri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36823" y="2164933"/>
            <a:ext cx="1283109" cy="2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36823" y="2069683"/>
            <a:ext cx="1283109" cy="2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288802" y="1421460"/>
            <a:ext cx="66484" cy="782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3646297" y="1922405"/>
            <a:ext cx="382776" cy="389806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8682" y="1572690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X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04411" y="1554362"/>
            <a:ext cx="2326245" cy="1096043"/>
          </a:xfrm>
          <a:prstGeom prst="ellipse">
            <a:avLst/>
          </a:prstGeom>
          <a:noFill/>
          <a:ln w="28575" cmpd="sng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597431" y="2119312"/>
            <a:ext cx="14564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" name="Straight Arrow Connector 19"/>
          <p:cNvCxnSpPr>
            <a:stCxn id="8" idx="5"/>
          </p:cNvCxnSpPr>
          <p:nvPr/>
        </p:nvCxnSpPr>
        <p:spPr bwMode="auto">
          <a:xfrm>
            <a:off x="2480767" y="2255125"/>
            <a:ext cx="832830" cy="66244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Freeform 46"/>
          <p:cNvSpPr>
            <a:spLocks/>
          </p:cNvSpPr>
          <p:nvPr/>
        </p:nvSpPr>
        <p:spPr bwMode="auto">
          <a:xfrm rot="14193728">
            <a:off x="3035662" y="2975575"/>
            <a:ext cx="379412" cy="484187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6"/>
              <a:gd name="T31" fmla="*/ 0 h 672"/>
              <a:gd name="T32" fmla="*/ 456 w 456"/>
              <a:gd name="T33" fmla="*/ 672 h 6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376011" y="3002162"/>
            <a:ext cx="2567589" cy="458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09211" y="2544962"/>
            <a:ext cx="703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dirty="0" err="1" smtClean="0"/>
              <a:t>,k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5213350" y="1905000"/>
            <a:ext cx="382776" cy="389806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596126" y="2052278"/>
            <a:ext cx="1283109" cy="2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6705600" y="1905000"/>
            <a:ext cx="382776" cy="389806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562600" y="2133600"/>
            <a:ext cx="1283109" cy="2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62600" y="2209800"/>
            <a:ext cx="1283109" cy="2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876800" y="1143000"/>
            <a:ext cx="381000" cy="819552"/>
          </a:xfrm>
          <a:prstGeom prst="line">
            <a:avLst/>
          </a:prstGeom>
          <a:ln w="76200" cmpd="tri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029200" y="1447800"/>
            <a:ext cx="54598" cy="252882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Line 10"/>
          <p:cNvSpPr>
            <a:spLocks noChangeShapeType="1"/>
          </p:cNvSpPr>
          <p:nvPr/>
        </p:nvSpPr>
        <p:spPr bwMode="auto">
          <a:xfrm flipH="1" flipV="1">
            <a:off x="7086600" y="2133600"/>
            <a:ext cx="1457326" cy="3969"/>
          </a:xfrm>
          <a:prstGeom prst="line">
            <a:avLst/>
          </a:prstGeom>
          <a:noFill/>
          <a:ln w="79375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>
            <a:off x="8010932" y="2137570"/>
            <a:ext cx="14564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46"/>
          <p:cNvSpPr>
            <a:spLocks/>
          </p:cNvSpPr>
          <p:nvPr/>
        </p:nvSpPr>
        <p:spPr bwMode="auto">
          <a:xfrm rot="10052722">
            <a:off x="5889449" y="3035150"/>
            <a:ext cx="379412" cy="484187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6"/>
              <a:gd name="T31" fmla="*/ 0 h 672"/>
              <a:gd name="T32" fmla="*/ 456 w 456"/>
              <a:gd name="T33" fmla="*/ 672 h 6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cxnSp>
        <p:nvCxnSpPr>
          <p:cNvPr id="34" name="Straight Arrow Connector 33"/>
          <p:cNvCxnSpPr>
            <a:endCxn id="26" idx="4"/>
          </p:cNvCxnSpPr>
          <p:nvPr/>
        </p:nvCxnSpPr>
        <p:spPr bwMode="auto">
          <a:xfrm flipV="1">
            <a:off x="5943600" y="2294806"/>
            <a:ext cx="953388" cy="7531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67200" y="3124200"/>
            <a:ext cx="68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</a:t>
            </a:r>
            <a:r>
              <a:rPr lang="en-US" dirty="0" err="1" smtClean="0"/>
              <a:t>+q</a:t>
            </a:r>
            <a:endParaRPr lang="en-US" dirty="0"/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3733800" y="685800"/>
            <a:ext cx="482600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>
            <a:spAutoFit/>
          </a:bodyPr>
          <a:lstStyle/>
          <a:p>
            <a:pPr defTabSz="915988"/>
            <a:r>
              <a:rPr lang="en-US" sz="2500" dirty="0" smtClean="0">
                <a:latin typeface="Symbol" charset="2"/>
                <a:cs typeface="Symbol" charset="2"/>
              </a:rPr>
              <a:t>𝜦</a:t>
            </a:r>
            <a:endParaRPr lang="en-US" sz="2500" baseline="30000" dirty="0">
              <a:latin typeface="Times" charset="0"/>
            </a:endParaRPr>
          </a:p>
        </p:txBody>
      </p:sp>
      <p:sp>
        <p:nvSpPr>
          <p:cNvPr id="37" name="Freeform 74"/>
          <p:cNvSpPr>
            <a:spLocks/>
          </p:cNvSpPr>
          <p:nvPr/>
        </p:nvSpPr>
        <p:spPr bwMode="auto">
          <a:xfrm rot="5911224">
            <a:off x="3406165" y="2397463"/>
            <a:ext cx="967642" cy="324989"/>
          </a:xfrm>
          <a:custGeom>
            <a:avLst/>
            <a:gdLst>
              <a:gd name="T0" fmla="*/ 136 w 3725"/>
              <a:gd name="T1" fmla="*/ 986 h 1067"/>
              <a:gd name="T2" fmla="*/ 3 w 3725"/>
              <a:gd name="T3" fmla="*/ 728 h 1067"/>
              <a:gd name="T4" fmla="*/ 129 w 3725"/>
              <a:gd name="T5" fmla="*/ 503 h 1067"/>
              <a:gd name="T6" fmla="*/ 327 w 3725"/>
              <a:gd name="T7" fmla="*/ 404 h 1067"/>
              <a:gd name="T8" fmla="*/ 506 w 3725"/>
              <a:gd name="T9" fmla="*/ 397 h 1067"/>
              <a:gd name="T10" fmla="*/ 797 w 3725"/>
              <a:gd name="T11" fmla="*/ 648 h 1067"/>
              <a:gd name="T12" fmla="*/ 863 w 3725"/>
              <a:gd name="T13" fmla="*/ 787 h 1067"/>
              <a:gd name="T14" fmla="*/ 678 w 3725"/>
              <a:gd name="T15" fmla="*/ 1038 h 1067"/>
              <a:gd name="T16" fmla="*/ 499 w 3725"/>
              <a:gd name="T17" fmla="*/ 999 h 1067"/>
              <a:gd name="T18" fmla="*/ 407 w 3725"/>
              <a:gd name="T19" fmla="*/ 754 h 1067"/>
              <a:gd name="T20" fmla="*/ 473 w 3725"/>
              <a:gd name="T21" fmla="*/ 543 h 1067"/>
              <a:gd name="T22" fmla="*/ 665 w 3725"/>
              <a:gd name="T23" fmla="*/ 391 h 1067"/>
              <a:gd name="T24" fmla="*/ 843 w 3725"/>
              <a:gd name="T25" fmla="*/ 305 h 1067"/>
              <a:gd name="T26" fmla="*/ 1094 w 3725"/>
              <a:gd name="T27" fmla="*/ 298 h 1067"/>
              <a:gd name="T28" fmla="*/ 1253 w 3725"/>
              <a:gd name="T29" fmla="*/ 483 h 1067"/>
              <a:gd name="T30" fmla="*/ 1293 w 3725"/>
              <a:gd name="T31" fmla="*/ 800 h 1067"/>
              <a:gd name="T32" fmla="*/ 1041 w 3725"/>
              <a:gd name="T33" fmla="*/ 847 h 1067"/>
              <a:gd name="T34" fmla="*/ 975 w 3725"/>
              <a:gd name="T35" fmla="*/ 754 h 1067"/>
              <a:gd name="T36" fmla="*/ 936 w 3725"/>
              <a:gd name="T37" fmla="*/ 655 h 1067"/>
              <a:gd name="T38" fmla="*/ 962 w 3725"/>
              <a:gd name="T39" fmla="*/ 450 h 1067"/>
              <a:gd name="T40" fmla="*/ 1121 w 3725"/>
              <a:gd name="T41" fmla="*/ 298 h 1067"/>
              <a:gd name="T42" fmla="*/ 1498 w 3725"/>
              <a:gd name="T43" fmla="*/ 212 h 1067"/>
              <a:gd name="T44" fmla="*/ 1702 w 3725"/>
              <a:gd name="T45" fmla="*/ 271 h 1067"/>
              <a:gd name="T46" fmla="*/ 1775 w 3725"/>
              <a:gd name="T47" fmla="*/ 536 h 1067"/>
              <a:gd name="T48" fmla="*/ 1683 w 3725"/>
              <a:gd name="T49" fmla="*/ 840 h 1067"/>
              <a:gd name="T50" fmla="*/ 1544 w 3725"/>
              <a:gd name="T51" fmla="*/ 966 h 1067"/>
              <a:gd name="T52" fmla="*/ 1504 w 3725"/>
              <a:gd name="T53" fmla="*/ 900 h 1067"/>
              <a:gd name="T54" fmla="*/ 1392 w 3725"/>
              <a:gd name="T55" fmla="*/ 648 h 1067"/>
              <a:gd name="T56" fmla="*/ 1491 w 3725"/>
              <a:gd name="T57" fmla="*/ 192 h 1067"/>
              <a:gd name="T58" fmla="*/ 1795 w 3725"/>
              <a:gd name="T59" fmla="*/ 0 h 1067"/>
              <a:gd name="T60" fmla="*/ 2053 w 3725"/>
              <a:gd name="T61" fmla="*/ 73 h 1067"/>
              <a:gd name="T62" fmla="*/ 2370 w 3725"/>
              <a:gd name="T63" fmla="*/ 384 h 1067"/>
              <a:gd name="T64" fmla="*/ 2350 w 3725"/>
              <a:gd name="T65" fmla="*/ 774 h 1067"/>
              <a:gd name="T66" fmla="*/ 2172 w 3725"/>
              <a:gd name="T67" fmla="*/ 787 h 1067"/>
              <a:gd name="T68" fmla="*/ 2053 w 3725"/>
              <a:gd name="T69" fmla="*/ 397 h 1067"/>
              <a:gd name="T70" fmla="*/ 2212 w 3725"/>
              <a:gd name="T71" fmla="*/ 179 h 1067"/>
              <a:gd name="T72" fmla="*/ 2297 w 3725"/>
              <a:gd name="T73" fmla="*/ 146 h 1067"/>
              <a:gd name="T74" fmla="*/ 2555 w 3725"/>
              <a:gd name="T75" fmla="*/ 186 h 1067"/>
              <a:gd name="T76" fmla="*/ 2654 w 3725"/>
              <a:gd name="T77" fmla="*/ 258 h 1067"/>
              <a:gd name="T78" fmla="*/ 2833 w 3725"/>
              <a:gd name="T79" fmla="*/ 430 h 1067"/>
              <a:gd name="T80" fmla="*/ 2800 w 3725"/>
              <a:gd name="T81" fmla="*/ 701 h 1067"/>
              <a:gd name="T82" fmla="*/ 2721 w 3725"/>
              <a:gd name="T83" fmla="*/ 695 h 1067"/>
              <a:gd name="T84" fmla="*/ 2621 w 3725"/>
              <a:gd name="T85" fmla="*/ 305 h 1067"/>
              <a:gd name="T86" fmla="*/ 2714 w 3725"/>
              <a:gd name="T87" fmla="*/ 232 h 1067"/>
              <a:gd name="T88" fmla="*/ 2886 w 3725"/>
              <a:gd name="T89" fmla="*/ 113 h 1067"/>
              <a:gd name="T90" fmla="*/ 3150 w 3725"/>
              <a:gd name="T91" fmla="*/ 126 h 1067"/>
              <a:gd name="T92" fmla="*/ 3448 w 3725"/>
              <a:gd name="T93" fmla="*/ 344 h 1067"/>
              <a:gd name="T94" fmla="*/ 3534 w 3725"/>
              <a:gd name="T95" fmla="*/ 476 h 1067"/>
              <a:gd name="T96" fmla="*/ 3514 w 3725"/>
              <a:gd name="T97" fmla="*/ 589 h 1067"/>
              <a:gd name="T98" fmla="*/ 3309 w 3725"/>
              <a:gd name="T99" fmla="*/ 615 h 1067"/>
              <a:gd name="T100" fmla="*/ 3223 w 3725"/>
              <a:gd name="T101" fmla="*/ 529 h 1067"/>
              <a:gd name="T102" fmla="*/ 3395 w 3725"/>
              <a:gd name="T103" fmla="*/ 40 h 1067"/>
              <a:gd name="T104" fmla="*/ 3606 w 3725"/>
              <a:gd name="T105" fmla="*/ 20 h 1067"/>
              <a:gd name="T106" fmla="*/ 3725 w 3725"/>
              <a:gd name="T107" fmla="*/ 119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25" h="1067">
                <a:moveTo>
                  <a:pt x="169" y="1052"/>
                </a:moveTo>
                <a:cubicBezTo>
                  <a:pt x="133" y="1016"/>
                  <a:pt x="180" y="1067"/>
                  <a:pt x="136" y="986"/>
                </a:cubicBezTo>
                <a:cubicBezTo>
                  <a:pt x="121" y="959"/>
                  <a:pt x="55" y="847"/>
                  <a:pt x="30" y="814"/>
                </a:cubicBezTo>
                <a:cubicBezTo>
                  <a:pt x="22" y="783"/>
                  <a:pt x="9" y="758"/>
                  <a:pt x="3" y="728"/>
                </a:cubicBezTo>
                <a:cubicBezTo>
                  <a:pt x="6" y="694"/>
                  <a:pt x="0" y="658"/>
                  <a:pt x="17" y="629"/>
                </a:cubicBezTo>
                <a:cubicBezTo>
                  <a:pt x="38" y="589"/>
                  <a:pt x="88" y="523"/>
                  <a:pt x="129" y="503"/>
                </a:cubicBezTo>
                <a:cubicBezTo>
                  <a:pt x="129" y="503"/>
                  <a:pt x="194" y="483"/>
                  <a:pt x="195" y="483"/>
                </a:cubicBezTo>
                <a:cubicBezTo>
                  <a:pt x="240" y="460"/>
                  <a:pt x="282" y="426"/>
                  <a:pt x="327" y="404"/>
                </a:cubicBezTo>
                <a:cubicBezTo>
                  <a:pt x="348" y="393"/>
                  <a:pt x="377" y="391"/>
                  <a:pt x="400" y="384"/>
                </a:cubicBezTo>
                <a:cubicBezTo>
                  <a:pt x="435" y="388"/>
                  <a:pt x="471" y="390"/>
                  <a:pt x="506" y="397"/>
                </a:cubicBezTo>
                <a:cubicBezTo>
                  <a:pt x="594" y="414"/>
                  <a:pt x="649" y="500"/>
                  <a:pt x="711" y="556"/>
                </a:cubicBezTo>
                <a:cubicBezTo>
                  <a:pt x="745" y="587"/>
                  <a:pt x="771" y="608"/>
                  <a:pt x="797" y="648"/>
                </a:cubicBezTo>
                <a:cubicBezTo>
                  <a:pt x="808" y="665"/>
                  <a:pt x="830" y="701"/>
                  <a:pt x="830" y="701"/>
                </a:cubicBezTo>
                <a:cubicBezTo>
                  <a:pt x="839" y="731"/>
                  <a:pt x="849" y="759"/>
                  <a:pt x="863" y="787"/>
                </a:cubicBezTo>
                <a:cubicBezTo>
                  <a:pt x="869" y="837"/>
                  <a:pt x="879" y="879"/>
                  <a:pt x="856" y="933"/>
                </a:cubicBezTo>
                <a:cubicBezTo>
                  <a:pt x="827" y="998"/>
                  <a:pt x="734" y="1015"/>
                  <a:pt x="678" y="1038"/>
                </a:cubicBezTo>
                <a:cubicBezTo>
                  <a:pt x="629" y="1036"/>
                  <a:pt x="580" y="1037"/>
                  <a:pt x="532" y="1032"/>
                </a:cubicBezTo>
                <a:cubicBezTo>
                  <a:pt x="512" y="1029"/>
                  <a:pt x="509" y="1010"/>
                  <a:pt x="499" y="999"/>
                </a:cubicBezTo>
                <a:cubicBezTo>
                  <a:pt x="466" y="961"/>
                  <a:pt x="455" y="950"/>
                  <a:pt x="433" y="906"/>
                </a:cubicBezTo>
                <a:cubicBezTo>
                  <a:pt x="424" y="850"/>
                  <a:pt x="411" y="813"/>
                  <a:pt x="407" y="754"/>
                </a:cubicBezTo>
                <a:cubicBezTo>
                  <a:pt x="409" y="718"/>
                  <a:pt x="407" y="682"/>
                  <a:pt x="413" y="648"/>
                </a:cubicBezTo>
                <a:cubicBezTo>
                  <a:pt x="418" y="613"/>
                  <a:pt x="455" y="568"/>
                  <a:pt x="473" y="543"/>
                </a:cubicBezTo>
                <a:cubicBezTo>
                  <a:pt x="502" y="498"/>
                  <a:pt x="536" y="455"/>
                  <a:pt x="585" y="430"/>
                </a:cubicBezTo>
                <a:cubicBezTo>
                  <a:pt x="611" y="416"/>
                  <a:pt x="641" y="409"/>
                  <a:pt x="665" y="391"/>
                </a:cubicBezTo>
                <a:cubicBezTo>
                  <a:pt x="711" y="355"/>
                  <a:pt x="760" y="330"/>
                  <a:pt x="817" y="318"/>
                </a:cubicBezTo>
                <a:cubicBezTo>
                  <a:pt x="825" y="313"/>
                  <a:pt x="834" y="308"/>
                  <a:pt x="843" y="305"/>
                </a:cubicBezTo>
                <a:cubicBezTo>
                  <a:pt x="856" y="299"/>
                  <a:pt x="883" y="291"/>
                  <a:pt x="883" y="291"/>
                </a:cubicBezTo>
                <a:cubicBezTo>
                  <a:pt x="953" y="293"/>
                  <a:pt x="1023" y="291"/>
                  <a:pt x="1094" y="298"/>
                </a:cubicBezTo>
                <a:cubicBezTo>
                  <a:pt x="1123" y="300"/>
                  <a:pt x="1139" y="336"/>
                  <a:pt x="1160" y="357"/>
                </a:cubicBezTo>
                <a:cubicBezTo>
                  <a:pt x="1197" y="394"/>
                  <a:pt x="1222" y="441"/>
                  <a:pt x="1253" y="483"/>
                </a:cubicBezTo>
                <a:cubicBezTo>
                  <a:pt x="1270" y="507"/>
                  <a:pt x="1294" y="524"/>
                  <a:pt x="1312" y="549"/>
                </a:cubicBezTo>
                <a:cubicBezTo>
                  <a:pt x="1325" y="627"/>
                  <a:pt x="1382" y="771"/>
                  <a:pt x="1293" y="800"/>
                </a:cubicBezTo>
                <a:cubicBezTo>
                  <a:pt x="1243" y="849"/>
                  <a:pt x="1179" y="848"/>
                  <a:pt x="1114" y="853"/>
                </a:cubicBezTo>
                <a:cubicBezTo>
                  <a:pt x="1089" y="851"/>
                  <a:pt x="1064" y="854"/>
                  <a:pt x="1041" y="847"/>
                </a:cubicBezTo>
                <a:cubicBezTo>
                  <a:pt x="1033" y="844"/>
                  <a:pt x="1033" y="833"/>
                  <a:pt x="1028" y="827"/>
                </a:cubicBezTo>
                <a:cubicBezTo>
                  <a:pt x="1009" y="804"/>
                  <a:pt x="988" y="780"/>
                  <a:pt x="975" y="754"/>
                </a:cubicBezTo>
                <a:cubicBezTo>
                  <a:pt x="964" y="732"/>
                  <a:pt x="957" y="710"/>
                  <a:pt x="949" y="688"/>
                </a:cubicBezTo>
                <a:cubicBezTo>
                  <a:pt x="944" y="677"/>
                  <a:pt x="936" y="655"/>
                  <a:pt x="936" y="655"/>
                </a:cubicBezTo>
                <a:cubicBezTo>
                  <a:pt x="926" y="586"/>
                  <a:pt x="922" y="580"/>
                  <a:pt x="936" y="496"/>
                </a:cubicBezTo>
                <a:cubicBezTo>
                  <a:pt x="938" y="478"/>
                  <a:pt x="951" y="464"/>
                  <a:pt x="962" y="450"/>
                </a:cubicBezTo>
                <a:cubicBezTo>
                  <a:pt x="976" y="429"/>
                  <a:pt x="1008" y="391"/>
                  <a:pt x="1008" y="391"/>
                </a:cubicBezTo>
                <a:cubicBezTo>
                  <a:pt x="1026" y="337"/>
                  <a:pt x="1071" y="322"/>
                  <a:pt x="1121" y="298"/>
                </a:cubicBezTo>
                <a:cubicBezTo>
                  <a:pt x="1194" y="261"/>
                  <a:pt x="1273" y="232"/>
                  <a:pt x="1352" y="205"/>
                </a:cubicBezTo>
                <a:cubicBezTo>
                  <a:pt x="1400" y="207"/>
                  <a:pt x="1449" y="207"/>
                  <a:pt x="1498" y="212"/>
                </a:cubicBezTo>
                <a:cubicBezTo>
                  <a:pt x="1522" y="214"/>
                  <a:pt x="1528" y="238"/>
                  <a:pt x="1550" y="245"/>
                </a:cubicBezTo>
                <a:cubicBezTo>
                  <a:pt x="1595" y="258"/>
                  <a:pt x="1655" y="265"/>
                  <a:pt x="1702" y="271"/>
                </a:cubicBezTo>
                <a:cubicBezTo>
                  <a:pt x="1768" y="294"/>
                  <a:pt x="1722" y="280"/>
                  <a:pt x="1769" y="324"/>
                </a:cubicBezTo>
                <a:cubicBezTo>
                  <a:pt x="1790" y="397"/>
                  <a:pt x="1782" y="452"/>
                  <a:pt x="1775" y="536"/>
                </a:cubicBezTo>
                <a:cubicBezTo>
                  <a:pt x="1767" y="619"/>
                  <a:pt x="1762" y="581"/>
                  <a:pt x="1742" y="655"/>
                </a:cubicBezTo>
                <a:cubicBezTo>
                  <a:pt x="1724" y="719"/>
                  <a:pt x="1706" y="777"/>
                  <a:pt x="1683" y="840"/>
                </a:cubicBezTo>
                <a:cubicBezTo>
                  <a:pt x="1660" y="900"/>
                  <a:pt x="1648" y="955"/>
                  <a:pt x="1577" y="972"/>
                </a:cubicBezTo>
                <a:cubicBezTo>
                  <a:pt x="1566" y="970"/>
                  <a:pt x="1553" y="972"/>
                  <a:pt x="1544" y="966"/>
                </a:cubicBezTo>
                <a:cubicBezTo>
                  <a:pt x="1538" y="962"/>
                  <a:pt x="1540" y="951"/>
                  <a:pt x="1537" y="946"/>
                </a:cubicBezTo>
                <a:cubicBezTo>
                  <a:pt x="1485" y="869"/>
                  <a:pt x="1546" y="985"/>
                  <a:pt x="1504" y="900"/>
                </a:cubicBezTo>
                <a:cubicBezTo>
                  <a:pt x="1495" y="852"/>
                  <a:pt x="1471" y="828"/>
                  <a:pt x="1451" y="781"/>
                </a:cubicBezTo>
                <a:cubicBezTo>
                  <a:pt x="1432" y="737"/>
                  <a:pt x="1417" y="686"/>
                  <a:pt x="1392" y="648"/>
                </a:cubicBezTo>
                <a:cubicBezTo>
                  <a:pt x="1378" y="560"/>
                  <a:pt x="1364" y="479"/>
                  <a:pt x="1379" y="391"/>
                </a:cubicBezTo>
                <a:cubicBezTo>
                  <a:pt x="1391" y="314"/>
                  <a:pt x="1445" y="251"/>
                  <a:pt x="1491" y="192"/>
                </a:cubicBezTo>
                <a:cubicBezTo>
                  <a:pt x="1513" y="162"/>
                  <a:pt x="1521" y="128"/>
                  <a:pt x="1544" y="100"/>
                </a:cubicBezTo>
                <a:cubicBezTo>
                  <a:pt x="1604" y="24"/>
                  <a:pt x="1704" y="8"/>
                  <a:pt x="1795" y="0"/>
                </a:cubicBezTo>
                <a:cubicBezTo>
                  <a:pt x="1837" y="2"/>
                  <a:pt x="1879" y="2"/>
                  <a:pt x="1921" y="7"/>
                </a:cubicBezTo>
                <a:cubicBezTo>
                  <a:pt x="1970" y="12"/>
                  <a:pt x="2011" y="49"/>
                  <a:pt x="2053" y="73"/>
                </a:cubicBezTo>
                <a:cubicBezTo>
                  <a:pt x="2157" y="130"/>
                  <a:pt x="2264" y="170"/>
                  <a:pt x="2331" y="278"/>
                </a:cubicBezTo>
                <a:cubicBezTo>
                  <a:pt x="2350" y="309"/>
                  <a:pt x="2355" y="350"/>
                  <a:pt x="2370" y="384"/>
                </a:cubicBezTo>
                <a:cubicBezTo>
                  <a:pt x="2395" y="441"/>
                  <a:pt x="2421" y="500"/>
                  <a:pt x="2436" y="562"/>
                </a:cubicBezTo>
                <a:cubicBezTo>
                  <a:pt x="2430" y="632"/>
                  <a:pt x="2421" y="732"/>
                  <a:pt x="2350" y="774"/>
                </a:cubicBezTo>
                <a:cubicBezTo>
                  <a:pt x="2340" y="779"/>
                  <a:pt x="2292" y="793"/>
                  <a:pt x="2271" y="800"/>
                </a:cubicBezTo>
                <a:cubicBezTo>
                  <a:pt x="2238" y="795"/>
                  <a:pt x="2203" y="797"/>
                  <a:pt x="2172" y="787"/>
                </a:cubicBezTo>
                <a:cubicBezTo>
                  <a:pt x="2106" y="764"/>
                  <a:pt x="2079" y="689"/>
                  <a:pt x="2053" y="635"/>
                </a:cubicBezTo>
                <a:cubicBezTo>
                  <a:pt x="2041" y="547"/>
                  <a:pt x="2037" y="489"/>
                  <a:pt x="2053" y="397"/>
                </a:cubicBezTo>
                <a:cubicBezTo>
                  <a:pt x="2059" y="355"/>
                  <a:pt x="2106" y="307"/>
                  <a:pt x="2132" y="271"/>
                </a:cubicBezTo>
                <a:cubicBezTo>
                  <a:pt x="2154" y="238"/>
                  <a:pt x="2175" y="197"/>
                  <a:pt x="2212" y="179"/>
                </a:cubicBezTo>
                <a:cubicBezTo>
                  <a:pt x="2226" y="171"/>
                  <a:pt x="2242" y="165"/>
                  <a:pt x="2258" y="159"/>
                </a:cubicBezTo>
                <a:cubicBezTo>
                  <a:pt x="2270" y="153"/>
                  <a:pt x="2297" y="146"/>
                  <a:pt x="2297" y="146"/>
                </a:cubicBezTo>
                <a:cubicBezTo>
                  <a:pt x="2355" y="107"/>
                  <a:pt x="2430" y="132"/>
                  <a:pt x="2496" y="146"/>
                </a:cubicBezTo>
                <a:cubicBezTo>
                  <a:pt x="2503" y="150"/>
                  <a:pt x="2548" y="175"/>
                  <a:pt x="2555" y="186"/>
                </a:cubicBezTo>
                <a:cubicBezTo>
                  <a:pt x="2562" y="197"/>
                  <a:pt x="2557" y="217"/>
                  <a:pt x="2569" y="225"/>
                </a:cubicBezTo>
                <a:cubicBezTo>
                  <a:pt x="2596" y="243"/>
                  <a:pt x="2621" y="252"/>
                  <a:pt x="2654" y="258"/>
                </a:cubicBezTo>
                <a:cubicBezTo>
                  <a:pt x="2715" y="281"/>
                  <a:pt x="2780" y="332"/>
                  <a:pt x="2813" y="391"/>
                </a:cubicBezTo>
                <a:cubicBezTo>
                  <a:pt x="2820" y="403"/>
                  <a:pt x="2827" y="416"/>
                  <a:pt x="2833" y="430"/>
                </a:cubicBezTo>
                <a:cubicBezTo>
                  <a:pt x="2841" y="449"/>
                  <a:pt x="2853" y="490"/>
                  <a:pt x="2853" y="490"/>
                </a:cubicBezTo>
                <a:cubicBezTo>
                  <a:pt x="2850" y="518"/>
                  <a:pt x="2842" y="676"/>
                  <a:pt x="2800" y="701"/>
                </a:cubicBezTo>
                <a:cubicBezTo>
                  <a:pt x="2790" y="706"/>
                  <a:pt x="2778" y="705"/>
                  <a:pt x="2767" y="708"/>
                </a:cubicBezTo>
                <a:cubicBezTo>
                  <a:pt x="2751" y="702"/>
                  <a:pt x="2735" y="702"/>
                  <a:pt x="2721" y="695"/>
                </a:cubicBezTo>
                <a:cubicBezTo>
                  <a:pt x="2653" y="658"/>
                  <a:pt x="2639" y="607"/>
                  <a:pt x="2621" y="536"/>
                </a:cubicBezTo>
                <a:cubicBezTo>
                  <a:pt x="2614" y="475"/>
                  <a:pt x="2592" y="354"/>
                  <a:pt x="2621" y="305"/>
                </a:cubicBezTo>
                <a:cubicBezTo>
                  <a:pt x="2630" y="288"/>
                  <a:pt x="2644" y="274"/>
                  <a:pt x="2661" y="265"/>
                </a:cubicBezTo>
                <a:cubicBezTo>
                  <a:pt x="2678" y="254"/>
                  <a:pt x="2714" y="232"/>
                  <a:pt x="2714" y="232"/>
                </a:cubicBezTo>
                <a:cubicBezTo>
                  <a:pt x="2728" y="212"/>
                  <a:pt x="2761" y="164"/>
                  <a:pt x="2780" y="159"/>
                </a:cubicBezTo>
                <a:cubicBezTo>
                  <a:pt x="2817" y="146"/>
                  <a:pt x="2850" y="125"/>
                  <a:pt x="2886" y="113"/>
                </a:cubicBezTo>
                <a:cubicBezTo>
                  <a:pt x="2913" y="103"/>
                  <a:pt x="2943" y="100"/>
                  <a:pt x="2972" y="93"/>
                </a:cubicBezTo>
                <a:cubicBezTo>
                  <a:pt x="3034" y="99"/>
                  <a:pt x="3087" y="115"/>
                  <a:pt x="3150" y="126"/>
                </a:cubicBezTo>
                <a:cubicBezTo>
                  <a:pt x="3178" y="135"/>
                  <a:pt x="3207" y="143"/>
                  <a:pt x="3236" y="152"/>
                </a:cubicBezTo>
                <a:cubicBezTo>
                  <a:pt x="3292" y="227"/>
                  <a:pt x="3382" y="272"/>
                  <a:pt x="3448" y="344"/>
                </a:cubicBezTo>
                <a:cubicBezTo>
                  <a:pt x="3467" y="364"/>
                  <a:pt x="3488" y="384"/>
                  <a:pt x="3501" y="410"/>
                </a:cubicBezTo>
                <a:cubicBezTo>
                  <a:pt x="3512" y="432"/>
                  <a:pt x="3534" y="476"/>
                  <a:pt x="3534" y="476"/>
                </a:cubicBezTo>
                <a:cubicBezTo>
                  <a:pt x="3540" y="514"/>
                  <a:pt x="3548" y="539"/>
                  <a:pt x="3534" y="582"/>
                </a:cubicBezTo>
                <a:cubicBezTo>
                  <a:pt x="3531" y="588"/>
                  <a:pt x="3520" y="586"/>
                  <a:pt x="3514" y="589"/>
                </a:cubicBezTo>
                <a:cubicBezTo>
                  <a:pt x="3476" y="603"/>
                  <a:pt x="3441" y="620"/>
                  <a:pt x="3402" y="629"/>
                </a:cubicBezTo>
                <a:cubicBezTo>
                  <a:pt x="3305" y="619"/>
                  <a:pt x="3356" y="630"/>
                  <a:pt x="3309" y="615"/>
                </a:cubicBezTo>
                <a:cubicBezTo>
                  <a:pt x="3288" y="608"/>
                  <a:pt x="3249" y="595"/>
                  <a:pt x="3249" y="595"/>
                </a:cubicBezTo>
                <a:cubicBezTo>
                  <a:pt x="3234" y="573"/>
                  <a:pt x="3231" y="553"/>
                  <a:pt x="3223" y="529"/>
                </a:cubicBezTo>
                <a:cubicBezTo>
                  <a:pt x="3215" y="429"/>
                  <a:pt x="3188" y="222"/>
                  <a:pt x="3269" y="133"/>
                </a:cubicBezTo>
                <a:cubicBezTo>
                  <a:pt x="3303" y="94"/>
                  <a:pt x="3348" y="57"/>
                  <a:pt x="3395" y="40"/>
                </a:cubicBezTo>
                <a:cubicBezTo>
                  <a:pt x="3423" y="29"/>
                  <a:pt x="3481" y="14"/>
                  <a:pt x="3481" y="14"/>
                </a:cubicBezTo>
                <a:cubicBezTo>
                  <a:pt x="3522" y="16"/>
                  <a:pt x="3564" y="16"/>
                  <a:pt x="3606" y="20"/>
                </a:cubicBezTo>
                <a:cubicBezTo>
                  <a:pt x="3619" y="21"/>
                  <a:pt x="3634" y="19"/>
                  <a:pt x="3646" y="27"/>
                </a:cubicBezTo>
                <a:cubicBezTo>
                  <a:pt x="3687" y="52"/>
                  <a:pt x="3693" y="87"/>
                  <a:pt x="3725" y="119"/>
                </a:cubicBezTo>
              </a:path>
            </a:pathLst>
          </a:custGeom>
          <a:noFill/>
          <a:ln w="28575" cmpd="sng">
            <a:solidFill>
              <a:srgbClr val="00B8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F0507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52400" y="4191000"/>
            <a:ext cx="87511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Symbol" charset="2"/>
              </a:rPr>
              <a:t>Spin dependence? </a:t>
            </a:r>
          </a:p>
          <a:p>
            <a:r>
              <a:rPr lang="en-US" dirty="0">
                <a:cs typeface="Symbol" charset="2"/>
              </a:rPr>
              <a:t>a. non-trivial quark or proton</a:t>
            </a:r>
            <a:r>
              <a:rPr lang="en-US" dirty="0" smtClean="0">
                <a:cs typeface="Symbol" charset="2"/>
              </a:rPr>
              <a:t>-</a:t>
            </a:r>
            <a:r>
              <a:rPr lang="en-US" dirty="0" smtClean="0">
                <a:latin typeface="Symbol" charset="2"/>
                <a:cs typeface="Symbol" charset="2"/>
              </a:rPr>
              <a:t>𝞚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spin correlation </a:t>
            </a:r>
            <a:r>
              <a:rPr lang="en-US" dirty="0">
                <a:cs typeface="Symbol" charset="2"/>
                <a:sym typeface="Wingdings"/>
              </a:rPr>
              <a:t></a:t>
            </a:r>
            <a:r>
              <a:rPr lang="en-US" dirty="0">
                <a:cs typeface="Symbol" charset="2"/>
              </a:rPr>
              <a:t> axial </a:t>
            </a:r>
            <a:r>
              <a:rPr lang="en-US" dirty="0" err="1">
                <a:cs typeface="Symbol" charset="2"/>
              </a:rPr>
              <a:t>diquark</a:t>
            </a:r>
            <a:endParaRPr lang="en-US" dirty="0">
              <a:cs typeface="Symbol" charset="2"/>
            </a:endParaRPr>
          </a:p>
          <a:p>
            <a:r>
              <a:rPr lang="en-US" dirty="0">
                <a:cs typeface="Symbol" charset="2"/>
              </a:rPr>
              <a:t>b. SSA need phase </a:t>
            </a:r>
            <a:r>
              <a:rPr lang="en-US" dirty="0">
                <a:cs typeface="Symbol" charset="2"/>
                <a:sym typeface="Wingdings"/>
              </a:rPr>
              <a:t> beyond </a:t>
            </a:r>
            <a:r>
              <a:rPr lang="en-US" dirty="0" smtClean="0">
                <a:cs typeface="Symbol" charset="2"/>
                <a:sym typeface="Wingdings"/>
              </a:rPr>
              <a:t>tree</a:t>
            </a:r>
            <a:endParaRPr lang="en-US" dirty="0"/>
          </a:p>
          <a:p>
            <a:r>
              <a:rPr lang="en-US" dirty="0" smtClean="0"/>
              <a:t>Figure shows final state interaction contribution to 𝜦 </a:t>
            </a:r>
          </a:p>
        </p:txBody>
      </p:sp>
      <p:sp>
        <p:nvSpPr>
          <p:cNvPr id="40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pic>
        <p:nvPicPr>
          <p:cNvPr id="4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Up Arrow 41"/>
          <p:cNvSpPr/>
          <p:nvPr/>
        </p:nvSpPr>
        <p:spPr bwMode="auto">
          <a:xfrm>
            <a:off x="7239000" y="5334000"/>
            <a:ext cx="152400" cy="304800"/>
          </a:xfrm>
          <a:prstGeom prst="up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4648200" y="838200"/>
            <a:ext cx="0" cy="327660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Slide Number Placeholder 4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334000" y="3886200"/>
            <a:ext cx="3366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GG &amp; </a:t>
            </a:r>
            <a:r>
              <a:rPr lang="en-US" sz="1200" dirty="0" err="1">
                <a:solidFill>
                  <a:srgbClr val="0000FF"/>
                </a:solidFill>
              </a:rPr>
              <a:t>S.Liuti</a:t>
            </a:r>
            <a:r>
              <a:rPr lang="en-US" sz="1200" dirty="0">
                <a:solidFill>
                  <a:srgbClr val="0000FF"/>
                </a:solidFill>
              </a:rPr>
              <a:t>, </a:t>
            </a:r>
            <a:r>
              <a:rPr lang="it-IT" sz="1200" dirty="0">
                <a:solidFill>
                  <a:srgbClr val="0000FF"/>
                </a:solidFill>
              </a:rPr>
              <a:t>Nuovo </a:t>
            </a:r>
            <a:r>
              <a:rPr lang="it-IT" sz="1200" dirty="0" err="1">
                <a:solidFill>
                  <a:srgbClr val="0000FF"/>
                </a:solidFill>
              </a:rPr>
              <a:t>Cim</a:t>
            </a:r>
            <a:r>
              <a:rPr lang="it-IT" sz="1200" dirty="0">
                <a:solidFill>
                  <a:srgbClr val="0000FF"/>
                </a:solidFill>
              </a:rPr>
              <a:t>. C035N2 (2012) 327; </a:t>
            </a:r>
          </a:p>
        </p:txBody>
      </p:sp>
    </p:spTree>
    <p:extLst>
      <p:ext uri="{BB962C8B-B14F-4D97-AF65-F5344CB8AC3E}">
        <p14:creationId xmlns:p14="http://schemas.microsoft.com/office/powerpoint/2010/main" val="1991431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/>
        </p:nvSpPr>
        <p:spPr bwMode="auto">
          <a:xfrm flipH="1" flipV="1">
            <a:off x="673099" y="2115342"/>
            <a:ext cx="1457326" cy="3969"/>
          </a:xfrm>
          <a:prstGeom prst="line">
            <a:avLst/>
          </a:prstGeom>
          <a:noFill/>
          <a:ln w="79375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4518431" y="2119312"/>
            <a:ext cx="14564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4600" y="838200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33475" y="1922463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61348" y="2853777"/>
            <a:ext cx="193459" cy="174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2154047" y="1922405"/>
            <a:ext cx="382776" cy="389806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33823" y="2069683"/>
            <a:ext cx="1283109" cy="20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20948" y="2260183"/>
            <a:ext cx="1283109" cy="2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33823" y="2164933"/>
            <a:ext cx="1283109" cy="2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6" idx="7"/>
          </p:cNvCxnSpPr>
          <p:nvPr/>
        </p:nvCxnSpPr>
        <p:spPr>
          <a:xfrm flipV="1">
            <a:off x="3973017" y="1159940"/>
            <a:ext cx="529538" cy="819551"/>
          </a:xfrm>
          <a:prstGeom prst="line">
            <a:avLst/>
          </a:prstGeom>
          <a:ln w="76200" cmpd="tri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36823" y="2164933"/>
            <a:ext cx="1283109" cy="2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36823" y="2069683"/>
            <a:ext cx="1283109" cy="2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288802" y="1421460"/>
            <a:ext cx="66484" cy="782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3646297" y="1922405"/>
            <a:ext cx="382776" cy="389806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8682" y="1572690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X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04411" y="1554362"/>
            <a:ext cx="2326245" cy="1096043"/>
          </a:xfrm>
          <a:prstGeom prst="ellipse">
            <a:avLst/>
          </a:prstGeom>
          <a:noFill/>
          <a:ln w="28575" cmpd="sng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597431" y="2119312"/>
            <a:ext cx="14564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" name="Straight Arrow Connector 19"/>
          <p:cNvCxnSpPr>
            <a:stCxn id="8" idx="5"/>
          </p:cNvCxnSpPr>
          <p:nvPr/>
        </p:nvCxnSpPr>
        <p:spPr bwMode="auto">
          <a:xfrm>
            <a:off x="2480767" y="2255125"/>
            <a:ext cx="832830" cy="66244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Freeform 46"/>
          <p:cNvSpPr>
            <a:spLocks/>
          </p:cNvSpPr>
          <p:nvPr/>
        </p:nvSpPr>
        <p:spPr bwMode="auto">
          <a:xfrm rot="14193728">
            <a:off x="3035662" y="2975575"/>
            <a:ext cx="379412" cy="484187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6"/>
              <a:gd name="T31" fmla="*/ 0 h 672"/>
              <a:gd name="T32" fmla="*/ 456 w 456"/>
              <a:gd name="T33" fmla="*/ 672 h 6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376011" y="3002162"/>
            <a:ext cx="2567589" cy="458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09211" y="2544962"/>
            <a:ext cx="703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dirty="0" err="1" smtClean="0"/>
              <a:t>,k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5213350" y="1905000"/>
            <a:ext cx="382776" cy="389806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596126" y="2052278"/>
            <a:ext cx="1283109" cy="2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6705600" y="1905000"/>
            <a:ext cx="382776" cy="389806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562600" y="2133600"/>
            <a:ext cx="1283109" cy="2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62600" y="2209800"/>
            <a:ext cx="1283109" cy="2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876800" y="1143000"/>
            <a:ext cx="381000" cy="819552"/>
          </a:xfrm>
          <a:prstGeom prst="line">
            <a:avLst/>
          </a:prstGeom>
          <a:ln w="76200" cmpd="tri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029200" y="1447800"/>
            <a:ext cx="54598" cy="252882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Line 10"/>
          <p:cNvSpPr>
            <a:spLocks noChangeShapeType="1"/>
          </p:cNvSpPr>
          <p:nvPr/>
        </p:nvSpPr>
        <p:spPr bwMode="auto">
          <a:xfrm flipH="1" flipV="1">
            <a:off x="7086600" y="2133600"/>
            <a:ext cx="1457326" cy="3969"/>
          </a:xfrm>
          <a:prstGeom prst="line">
            <a:avLst/>
          </a:prstGeom>
          <a:noFill/>
          <a:ln w="79375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>
            <a:off x="8010932" y="2137570"/>
            <a:ext cx="14564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46"/>
          <p:cNvSpPr>
            <a:spLocks/>
          </p:cNvSpPr>
          <p:nvPr/>
        </p:nvSpPr>
        <p:spPr bwMode="auto">
          <a:xfrm rot="10052722">
            <a:off x="5889449" y="3035150"/>
            <a:ext cx="379412" cy="484187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6"/>
              <a:gd name="T31" fmla="*/ 0 h 672"/>
              <a:gd name="T32" fmla="*/ 456 w 456"/>
              <a:gd name="T33" fmla="*/ 672 h 6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cxnSp>
        <p:nvCxnSpPr>
          <p:cNvPr id="34" name="Straight Arrow Connector 33"/>
          <p:cNvCxnSpPr>
            <a:endCxn id="26" idx="4"/>
          </p:cNvCxnSpPr>
          <p:nvPr/>
        </p:nvCxnSpPr>
        <p:spPr bwMode="auto">
          <a:xfrm flipV="1">
            <a:off x="5943600" y="2294806"/>
            <a:ext cx="953388" cy="7531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67200" y="3124200"/>
            <a:ext cx="68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</a:t>
            </a:r>
            <a:r>
              <a:rPr lang="en-US" dirty="0" err="1" smtClean="0"/>
              <a:t>+q</a:t>
            </a:r>
            <a:endParaRPr lang="en-US" dirty="0"/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3733800" y="685800"/>
            <a:ext cx="482600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>
            <a:spAutoFit/>
          </a:bodyPr>
          <a:lstStyle/>
          <a:p>
            <a:pPr defTabSz="915988"/>
            <a:r>
              <a:rPr lang="en-US" sz="2500" dirty="0" smtClean="0">
                <a:latin typeface="Symbol" charset="2"/>
                <a:cs typeface="Symbol" charset="2"/>
              </a:rPr>
              <a:t>𝜦</a:t>
            </a:r>
            <a:endParaRPr lang="en-US" sz="2500" baseline="30000" dirty="0">
              <a:latin typeface="Times" charset="0"/>
            </a:endParaRPr>
          </a:p>
        </p:txBody>
      </p:sp>
      <p:sp>
        <p:nvSpPr>
          <p:cNvPr id="37" name="Freeform 74"/>
          <p:cNvSpPr>
            <a:spLocks/>
          </p:cNvSpPr>
          <p:nvPr/>
        </p:nvSpPr>
        <p:spPr bwMode="auto">
          <a:xfrm rot="5911224">
            <a:off x="3406165" y="2397463"/>
            <a:ext cx="967642" cy="324989"/>
          </a:xfrm>
          <a:custGeom>
            <a:avLst/>
            <a:gdLst>
              <a:gd name="T0" fmla="*/ 136 w 3725"/>
              <a:gd name="T1" fmla="*/ 986 h 1067"/>
              <a:gd name="T2" fmla="*/ 3 w 3725"/>
              <a:gd name="T3" fmla="*/ 728 h 1067"/>
              <a:gd name="T4" fmla="*/ 129 w 3725"/>
              <a:gd name="T5" fmla="*/ 503 h 1067"/>
              <a:gd name="T6" fmla="*/ 327 w 3725"/>
              <a:gd name="T7" fmla="*/ 404 h 1067"/>
              <a:gd name="T8" fmla="*/ 506 w 3725"/>
              <a:gd name="T9" fmla="*/ 397 h 1067"/>
              <a:gd name="T10" fmla="*/ 797 w 3725"/>
              <a:gd name="T11" fmla="*/ 648 h 1067"/>
              <a:gd name="T12" fmla="*/ 863 w 3725"/>
              <a:gd name="T13" fmla="*/ 787 h 1067"/>
              <a:gd name="T14" fmla="*/ 678 w 3725"/>
              <a:gd name="T15" fmla="*/ 1038 h 1067"/>
              <a:gd name="T16" fmla="*/ 499 w 3725"/>
              <a:gd name="T17" fmla="*/ 999 h 1067"/>
              <a:gd name="T18" fmla="*/ 407 w 3725"/>
              <a:gd name="T19" fmla="*/ 754 h 1067"/>
              <a:gd name="T20" fmla="*/ 473 w 3725"/>
              <a:gd name="T21" fmla="*/ 543 h 1067"/>
              <a:gd name="T22" fmla="*/ 665 w 3725"/>
              <a:gd name="T23" fmla="*/ 391 h 1067"/>
              <a:gd name="T24" fmla="*/ 843 w 3725"/>
              <a:gd name="T25" fmla="*/ 305 h 1067"/>
              <a:gd name="T26" fmla="*/ 1094 w 3725"/>
              <a:gd name="T27" fmla="*/ 298 h 1067"/>
              <a:gd name="T28" fmla="*/ 1253 w 3725"/>
              <a:gd name="T29" fmla="*/ 483 h 1067"/>
              <a:gd name="T30" fmla="*/ 1293 w 3725"/>
              <a:gd name="T31" fmla="*/ 800 h 1067"/>
              <a:gd name="T32" fmla="*/ 1041 w 3725"/>
              <a:gd name="T33" fmla="*/ 847 h 1067"/>
              <a:gd name="T34" fmla="*/ 975 w 3725"/>
              <a:gd name="T35" fmla="*/ 754 h 1067"/>
              <a:gd name="T36" fmla="*/ 936 w 3725"/>
              <a:gd name="T37" fmla="*/ 655 h 1067"/>
              <a:gd name="T38" fmla="*/ 962 w 3725"/>
              <a:gd name="T39" fmla="*/ 450 h 1067"/>
              <a:gd name="T40" fmla="*/ 1121 w 3725"/>
              <a:gd name="T41" fmla="*/ 298 h 1067"/>
              <a:gd name="T42" fmla="*/ 1498 w 3725"/>
              <a:gd name="T43" fmla="*/ 212 h 1067"/>
              <a:gd name="T44" fmla="*/ 1702 w 3725"/>
              <a:gd name="T45" fmla="*/ 271 h 1067"/>
              <a:gd name="T46" fmla="*/ 1775 w 3725"/>
              <a:gd name="T47" fmla="*/ 536 h 1067"/>
              <a:gd name="T48" fmla="*/ 1683 w 3725"/>
              <a:gd name="T49" fmla="*/ 840 h 1067"/>
              <a:gd name="T50" fmla="*/ 1544 w 3725"/>
              <a:gd name="T51" fmla="*/ 966 h 1067"/>
              <a:gd name="T52" fmla="*/ 1504 w 3725"/>
              <a:gd name="T53" fmla="*/ 900 h 1067"/>
              <a:gd name="T54" fmla="*/ 1392 w 3725"/>
              <a:gd name="T55" fmla="*/ 648 h 1067"/>
              <a:gd name="T56" fmla="*/ 1491 w 3725"/>
              <a:gd name="T57" fmla="*/ 192 h 1067"/>
              <a:gd name="T58" fmla="*/ 1795 w 3725"/>
              <a:gd name="T59" fmla="*/ 0 h 1067"/>
              <a:gd name="T60" fmla="*/ 2053 w 3725"/>
              <a:gd name="T61" fmla="*/ 73 h 1067"/>
              <a:gd name="T62" fmla="*/ 2370 w 3725"/>
              <a:gd name="T63" fmla="*/ 384 h 1067"/>
              <a:gd name="T64" fmla="*/ 2350 w 3725"/>
              <a:gd name="T65" fmla="*/ 774 h 1067"/>
              <a:gd name="T66" fmla="*/ 2172 w 3725"/>
              <a:gd name="T67" fmla="*/ 787 h 1067"/>
              <a:gd name="T68" fmla="*/ 2053 w 3725"/>
              <a:gd name="T69" fmla="*/ 397 h 1067"/>
              <a:gd name="T70" fmla="*/ 2212 w 3725"/>
              <a:gd name="T71" fmla="*/ 179 h 1067"/>
              <a:gd name="T72" fmla="*/ 2297 w 3725"/>
              <a:gd name="T73" fmla="*/ 146 h 1067"/>
              <a:gd name="T74" fmla="*/ 2555 w 3725"/>
              <a:gd name="T75" fmla="*/ 186 h 1067"/>
              <a:gd name="T76" fmla="*/ 2654 w 3725"/>
              <a:gd name="T77" fmla="*/ 258 h 1067"/>
              <a:gd name="T78" fmla="*/ 2833 w 3725"/>
              <a:gd name="T79" fmla="*/ 430 h 1067"/>
              <a:gd name="T80" fmla="*/ 2800 w 3725"/>
              <a:gd name="T81" fmla="*/ 701 h 1067"/>
              <a:gd name="T82" fmla="*/ 2721 w 3725"/>
              <a:gd name="T83" fmla="*/ 695 h 1067"/>
              <a:gd name="T84" fmla="*/ 2621 w 3725"/>
              <a:gd name="T85" fmla="*/ 305 h 1067"/>
              <a:gd name="T86" fmla="*/ 2714 w 3725"/>
              <a:gd name="T87" fmla="*/ 232 h 1067"/>
              <a:gd name="T88" fmla="*/ 2886 w 3725"/>
              <a:gd name="T89" fmla="*/ 113 h 1067"/>
              <a:gd name="T90" fmla="*/ 3150 w 3725"/>
              <a:gd name="T91" fmla="*/ 126 h 1067"/>
              <a:gd name="T92" fmla="*/ 3448 w 3725"/>
              <a:gd name="T93" fmla="*/ 344 h 1067"/>
              <a:gd name="T94" fmla="*/ 3534 w 3725"/>
              <a:gd name="T95" fmla="*/ 476 h 1067"/>
              <a:gd name="T96" fmla="*/ 3514 w 3725"/>
              <a:gd name="T97" fmla="*/ 589 h 1067"/>
              <a:gd name="T98" fmla="*/ 3309 w 3725"/>
              <a:gd name="T99" fmla="*/ 615 h 1067"/>
              <a:gd name="T100" fmla="*/ 3223 w 3725"/>
              <a:gd name="T101" fmla="*/ 529 h 1067"/>
              <a:gd name="T102" fmla="*/ 3395 w 3725"/>
              <a:gd name="T103" fmla="*/ 40 h 1067"/>
              <a:gd name="T104" fmla="*/ 3606 w 3725"/>
              <a:gd name="T105" fmla="*/ 20 h 1067"/>
              <a:gd name="T106" fmla="*/ 3725 w 3725"/>
              <a:gd name="T107" fmla="*/ 119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25" h="1067">
                <a:moveTo>
                  <a:pt x="169" y="1052"/>
                </a:moveTo>
                <a:cubicBezTo>
                  <a:pt x="133" y="1016"/>
                  <a:pt x="180" y="1067"/>
                  <a:pt x="136" y="986"/>
                </a:cubicBezTo>
                <a:cubicBezTo>
                  <a:pt x="121" y="959"/>
                  <a:pt x="55" y="847"/>
                  <a:pt x="30" y="814"/>
                </a:cubicBezTo>
                <a:cubicBezTo>
                  <a:pt x="22" y="783"/>
                  <a:pt x="9" y="758"/>
                  <a:pt x="3" y="728"/>
                </a:cubicBezTo>
                <a:cubicBezTo>
                  <a:pt x="6" y="694"/>
                  <a:pt x="0" y="658"/>
                  <a:pt x="17" y="629"/>
                </a:cubicBezTo>
                <a:cubicBezTo>
                  <a:pt x="38" y="589"/>
                  <a:pt x="88" y="523"/>
                  <a:pt x="129" y="503"/>
                </a:cubicBezTo>
                <a:cubicBezTo>
                  <a:pt x="129" y="503"/>
                  <a:pt x="194" y="483"/>
                  <a:pt x="195" y="483"/>
                </a:cubicBezTo>
                <a:cubicBezTo>
                  <a:pt x="240" y="460"/>
                  <a:pt x="282" y="426"/>
                  <a:pt x="327" y="404"/>
                </a:cubicBezTo>
                <a:cubicBezTo>
                  <a:pt x="348" y="393"/>
                  <a:pt x="377" y="391"/>
                  <a:pt x="400" y="384"/>
                </a:cubicBezTo>
                <a:cubicBezTo>
                  <a:pt x="435" y="388"/>
                  <a:pt x="471" y="390"/>
                  <a:pt x="506" y="397"/>
                </a:cubicBezTo>
                <a:cubicBezTo>
                  <a:pt x="594" y="414"/>
                  <a:pt x="649" y="500"/>
                  <a:pt x="711" y="556"/>
                </a:cubicBezTo>
                <a:cubicBezTo>
                  <a:pt x="745" y="587"/>
                  <a:pt x="771" y="608"/>
                  <a:pt x="797" y="648"/>
                </a:cubicBezTo>
                <a:cubicBezTo>
                  <a:pt x="808" y="665"/>
                  <a:pt x="830" y="701"/>
                  <a:pt x="830" y="701"/>
                </a:cubicBezTo>
                <a:cubicBezTo>
                  <a:pt x="839" y="731"/>
                  <a:pt x="849" y="759"/>
                  <a:pt x="863" y="787"/>
                </a:cubicBezTo>
                <a:cubicBezTo>
                  <a:pt x="869" y="837"/>
                  <a:pt x="879" y="879"/>
                  <a:pt x="856" y="933"/>
                </a:cubicBezTo>
                <a:cubicBezTo>
                  <a:pt x="827" y="998"/>
                  <a:pt x="734" y="1015"/>
                  <a:pt x="678" y="1038"/>
                </a:cubicBezTo>
                <a:cubicBezTo>
                  <a:pt x="629" y="1036"/>
                  <a:pt x="580" y="1037"/>
                  <a:pt x="532" y="1032"/>
                </a:cubicBezTo>
                <a:cubicBezTo>
                  <a:pt x="512" y="1029"/>
                  <a:pt x="509" y="1010"/>
                  <a:pt x="499" y="999"/>
                </a:cubicBezTo>
                <a:cubicBezTo>
                  <a:pt x="466" y="961"/>
                  <a:pt x="455" y="950"/>
                  <a:pt x="433" y="906"/>
                </a:cubicBezTo>
                <a:cubicBezTo>
                  <a:pt x="424" y="850"/>
                  <a:pt x="411" y="813"/>
                  <a:pt x="407" y="754"/>
                </a:cubicBezTo>
                <a:cubicBezTo>
                  <a:pt x="409" y="718"/>
                  <a:pt x="407" y="682"/>
                  <a:pt x="413" y="648"/>
                </a:cubicBezTo>
                <a:cubicBezTo>
                  <a:pt x="418" y="613"/>
                  <a:pt x="455" y="568"/>
                  <a:pt x="473" y="543"/>
                </a:cubicBezTo>
                <a:cubicBezTo>
                  <a:pt x="502" y="498"/>
                  <a:pt x="536" y="455"/>
                  <a:pt x="585" y="430"/>
                </a:cubicBezTo>
                <a:cubicBezTo>
                  <a:pt x="611" y="416"/>
                  <a:pt x="641" y="409"/>
                  <a:pt x="665" y="391"/>
                </a:cubicBezTo>
                <a:cubicBezTo>
                  <a:pt x="711" y="355"/>
                  <a:pt x="760" y="330"/>
                  <a:pt x="817" y="318"/>
                </a:cubicBezTo>
                <a:cubicBezTo>
                  <a:pt x="825" y="313"/>
                  <a:pt x="834" y="308"/>
                  <a:pt x="843" y="305"/>
                </a:cubicBezTo>
                <a:cubicBezTo>
                  <a:pt x="856" y="299"/>
                  <a:pt x="883" y="291"/>
                  <a:pt x="883" y="291"/>
                </a:cubicBezTo>
                <a:cubicBezTo>
                  <a:pt x="953" y="293"/>
                  <a:pt x="1023" y="291"/>
                  <a:pt x="1094" y="298"/>
                </a:cubicBezTo>
                <a:cubicBezTo>
                  <a:pt x="1123" y="300"/>
                  <a:pt x="1139" y="336"/>
                  <a:pt x="1160" y="357"/>
                </a:cubicBezTo>
                <a:cubicBezTo>
                  <a:pt x="1197" y="394"/>
                  <a:pt x="1222" y="441"/>
                  <a:pt x="1253" y="483"/>
                </a:cubicBezTo>
                <a:cubicBezTo>
                  <a:pt x="1270" y="507"/>
                  <a:pt x="1294" y="524"/>
                  <a:pt x="1312" y="549"/>
                </a:cubicBezTo>
                <a:cubicBezTo>
                  <a:pt x="1325" y="627"/>
                  <a:pt x="1382" y="771"/>
                  <a:pt x="1293" y="800"/>
                </a:cubicBezTo>
                <a:cubicBezTo>
                  <a:pt x="1243" y="849"/>
                  <a:pt x="1179" y="848"/>
                  <a:pt x="1114" y="853"/>
                </a:cubicBezTo>
                <a:cubicBezTo>
                  <a:pt x="1089" y="851"/>
                  <a:pt x="1064" y="854"/>
                  <a:pt x="1041" y="847"/>
                </a:cubicBezTo>
                <a:cubicBezTo>
                  <a:pt x="1033" y="844"/>
                  <a:pt x="1033" y="833"/>
                  <a:pt x="1028" y="827"/>
                </a:cubicBezTo>
                <a:cubicBezTo>
                  <a:pt x="1009" y="804"/>
                  <a:pt x="988" y="780"/>
                  <a:pt x="975" y="754"/>
                </a:cubicBezTo>
                <a:cubicBezTo>
                  <a:pt x="964" y="732"/>
                  <a:pt x="957" y="710"/>
                  <a:pt x="949" y="688"/>
                </a:cubicBezTo>
                <a:cubicBezTo>
                  <a:pt x="944" y="677"/>
                  <a:pt x="936" y="655"/>
                  <a:pt x="936" y="655"/>
                </a:cubicBezTo>
                <a:cubicBezTo>
                  <a:pt x="926" y="586"/>
                  <a:pt x="922" y="580"/>
                  <a:pt x="936" y="496"/>
                </a:cubicBezTo>
                <a:cubicBezTo>
                  <a:pt x="938" y="478"/>
                  <a:pt x="951" y="464"/>
                  <a:pt x="962" y="450"/>
                </a:cubicBezTo>
                <a:cubicBezTo>
                  <a:pt x="976" y="429"/>
                  <a:pt x="1008" y="391"/>
                  <a:pt x="1008" y="391"/>
                </a:cubicBezTo>
                <a:cubicBezTo>
                  <a:pt x="1026" y="337"/>
                  <a:pt x="1071" y="322"/>
                  <a:pt x="1121" y="298"/>
                </a:cubicBezTo>
                <a:cubicBezTo>
                  <a:pt x="1194" y="261"/>
                  <a:pt x="1273" y="232"/>
                  <a:pt x="1352" y="205"/>
                </a:cubicBezTo>
                <a:cubicBezTo>
                  <a:pt x="1400" y="207"/>
                  <a:pt x="1449" y="207"/>
                  <a:pt x="1498" y="212"/>
                </a:cubicBezTo>
                <a:cubicBezTo>
                  <a:pt x="1522" y="214"/>
                  <a:pt x="1528" y="238"/>
                  <a:pt x="1550" y="245"/>
                </a:cubicBezTo>
                <a:cubicBezTo>
                  <a:pt x="1595" y="258"/>
                  <a:pt x="1655" y="265"/>
                  <a:pt x="1702" y="271"/>
                </a:cubicBezTo>
                <a:cubicBezTo>
                  <a:pt x="1768" y="294"/>
                  <a:pt x="1722" y="280"/>
                  <a:pt x="1769" y="324"/>
                </a:cubicBezTo>
                <a:cubicBezTo>
                  <a:pt x="1790" y="397"/>
                  <a:pt x="1782" y="452"/>
                  <a:pt x="1775" y="536"/>
                </a:cubicBezTo>
                <a:cubicBezTo>
                  <a:pt x="1767" y="619"/>
                  <a:pt x="1762" y="581"/>
                  <a:pt x="1742" y="655"/>
                </a:cubicBezTo>
                <a:cubicBezTo>
                  <a:pt x="1724" y="719"/>
                  <a:pt x="1706" y="777"/>
                  <a:pt x="1683" y="840"/>
                </a:cubicBezTo>
                <a:cubicBezTo>
                  <a:pt x="1660" y="900"/>
                  <a:pt x="1648" y="955"/>
                  <a:pt x="1577" y="972"/>
                </a:cubicBezTo>
                <a:cubicBezTo>
                  <a:pt x="1566" y="970"/>
                  <a:pt x="1553" y="972"/>
                  <a:pt x="1544" y="966"/>
                </a:cubicBezTo>
                <a:cubicBezTo>
                  <a:pt x="1538" y="962"/>
                  <a:pt x="1540" y="951"/>
                  <a:pt x="1537" y="946"/>
                </a:cubicBezTo>
                <a:cubicBezTo>
                  <a:pt x="1485" y="869"/>
                  <a:pt x="1546" y="985"/>
                  <a:pt x="1504" y="900"/>
                </a:cubicBezTo>
                <a:cubicBezTo>
                  <a:pt x="1495" y="852"/>
                  <a:pt x="1471" y="828"/>
                  <a:pt x="1451" y="781"/>
                </a:cubicBezTo>
                <a:cubicBezTo>
                  <a:pt x="1432" y="737"/>
                  <a:pt x="1417" y="686"/>
                  <a:pt x="1392" y="648"/>
                </a:cubicBezTo>
                <a:cubicBezTo>
                  <a:pt x="1378" y="560"/>
                  <a:pt x="1364" y="479"/>
                  <a:pt x="1379" y="391"/>
                </a:cubicBezTo>
                <a:cubicBezTo>
                  <a:pt x="1391" y="314"/>
                  <a:pt x="1445" y="251"/>
                  <a:pt x="1491" y="192"/>
                </a:cubicBezTo>
                <a:cubicBezTo>
                  <a:pt x="1513" y="162"/>
                  <a:pt x="1521" y="128"/>
                  <a:pt x="1544" y="100"/>
                </a:cubicBezTo>
                <a:cubicBezTo>
                  <a:pt x="1604" y="24"/>
                  <a:pt x="1704" y="8"/>
                  <a:pt x="1795" y="0"/>
                </a:cubicBezTo>
                <a:cubicBezTo>
                  <a:pt x="1837" y="2"/>
                  <a:pt x="1879" y="2"/>
                  <a:pt x="1921" y="7"/>
                </a:cubicBezTo>
                <a:cubicBezTo>
                  <a:pt x="1970" y="12"/>
                  <a:pt x="2011" y="49"/>
                  <a:pt x="2053" y="73"/>
                </a:cubicBezTo>
                <a:cubicBezTo>
                  <a:pt x="2157" y="130"/>
                  <a:pt x="2264" y="170"/>
                  <a:pt x="2331" y="278"/>
                </a:cubicBezTo>
                <a:cubicBezTo>
                  <a:pt x="2350" y="309"/>
                  <a:pt x="2355" y="350"/>
                  <a:pt x="2370" y="384"/>
                </a:cubicBezTo>
                <a:cubicBezTo>
                  <a:pt x="2395" y="441"/>
                  <a:pt x="2421" y="500"/>
                  <a:pt x="2436" y="562"/>
                </a:cubicBezTo>
                <a:cubicBezTo>
                  <a:pt x="2430" y="632"/>
                  <a:pt x="2421" y="732"/>
                  <a:pt x="2350" y="774"/>
                </a:cubicBezTo>
                <a:cubicBezTo>
                  <a:pt x="2340" y="779"/>
                  <a:pt x="2292" y="793"/>
                  <a:pt x="2271" y="800"/>
                </a:cubicBezTo>
                <a:cubicBezTo>
                  <a:pt x="2238" y="795"/>
                  <a:pt x="2203" y="797"/>
                  <a:pt x="2172" y="787"/>
                </a:cubicBezTo>
                <a:cubicBezTo>
                  <a:pt x="2106" y="764"/>
                  <a:pt x="2079" y="689"/>
                  <a:pt x="2053" y="635"/>
                </a:cubicBezTo>
                <a:cubicBezTo>
                  <a:pt x="2041" y="547"/>
                  <a:pt x="2037" y="489"/>
                  <a:pt x="2053" y="397"/>
                </a:cubicBezTo>
                <a:cubicBezTo>
                  <a:pt x="2059" y="355"/>
                  <a:pt x="2106" y="307"/>
                  <a:pt x="2132" y="271"/>
                </a:cubicBezTo>
                <a:cubicBezTo>
                  <a:pt x="2154" y="238"/>
                  <a:pt x="2175" y="197"/>
                  <a:pt x="2212" y="179"/>
                </a:cubicBezTo>
                <a:cubicBezTo>
                  <a:pt x="2226" y="171"/>
                  <a:pt x="2242" y="165"/>
                  <a:pt x="2258" y="159"/>
                </a:cubicBezTo>
                <a:cubicBezTo>
                  <a:pt x="2270" y="153"/>
                  <a:pt x="2297" y="146"/>
                  <a:pt x="2297" y="146"/>
                </a:cubicBezTo>
                <a:cubicBezTo>
                  <a:pt x="2355" y="107"/>
                  <a:pt x="2430" y="132"/>
                  <a:pt x="2496" y="146"/>
                </a:cubicBezTo>
                <a:cubicBezTo>
                  <a:pt x="2503" y="150"/>
                  <a:pt x="2548" y="175"/>
                  <a:pt x="2555" y="186"/>
                </a:cubicBezTo>
                <a:cubicBezTo>
                  <a:pt x="2562" y="197"/>
                  <a:pt x="2557" y="217"/>
                  <a:pt x="2569" y="225"/>
                </a:cubicBezTo>
                <a:cubicBezTo>
                  <a:pt x="2596" y="243"/>
                  <a:pt x="2621" y="252"/>
                  <a:pt x="2654" y="258"/>
                </a:cubicBezTo>
                <a:cubicBezTo>
                  <a:pt x="2715" y="281"/>
                  <a:pt x="2780" y="332"/>
                  <a:pt x="2813" y="391"/>
                </a:cubicBezTo>
                <a:cubicBezTo>
                  <a:pt x="2820" y="403"/>
                  <a:pt x="2827" y="416"/>
                  <a:pt x="2833" y="430"/>
                </a:cubicBezTo>
                <a:cubicBezTo>
                  <a:pt x="2841" y="449"/>
                  <a:pt x="2853" y="490"/>
                  <a:pt x="2853" y="490"/>
                </a:cubicBezTo>
                <a:cubicBezTo>
                  <a:pt x="2850" y="518"/>
                  <a:pt x="2842" y="676"/>
                  <a:pt x="2800" y="701"/>
                </a:cubicBezTo>
                <a:cubicBezTo>
                  <a:pt x="2790" y="706"/>
                  <a:pt x="2778" y="705"/>
                  <a:pt x="2767" y="708"/>
                </a:cubicBezTo>
                <a:cubicBezTo>
                  <a:pt x="2751" y="702"/>
                  <a:pt x="2735" y="702"/>
                  <a:pt x="2721" y="695"/>
                </a:cubicBezTo>
                <a:cubicBezTo>
                  <a:pt x="2653" y="658"/>
                  <a:pt x="2639" y="607"/>
                  <a:pt x="2621" y="536"/>
                </a:cubicBezTo>
                <a:cubicBezTo>
                  <a:pt x="2614" y="475"/>
                  <a:pt x="2592" y="354"/>
                  <a:pt x="2621" y="305"/>
                </a:cubicBezTo>
                <a:cubicBezTo>
                  <a:pt x="2630" y="288"/>
                  <a:pt x="2644" y="274"/>
                  <a:pt x="2661" y="265"/>
                </a:cubicBezTo>
                <a:cubicBezTo>
                  <a:pt x="2678" y="254"/>
                  <a:pt x="2714" y="232"/>
                  <a:pt x="2714" y="232"/>
                </a:cubicBezTo>
                <a:cubicBezTo>
                  <a:pt x="2728" y="212"/>
                  <a:pt x="2761" y="164"/>
                  <a:pt x="2780" y="159"/>
                </a:cubicBezTo>
                <a:cubicBezTo>
                  <a:pt x="2817" y="146"/>
                  <a:pt x="2850" y="125"/>
                  <a:pt x="2886" y="113"/>
                </a:cubicBezTo>
                <a:cubicBezTo>
                  <a:pt x="2913" y="103"/>
                  <a:pt x="2943" y="100"/>
                  <a:pt x="2972" y="93"/>
                </a:cubicBezTo>
                <a:cubicBezTo>
                  <a:pt x="3034" y="99"/>
                  <a:pt x="3087" y="115"/>
                  <a:pt x="3150" y="126"/>
                </a:cubicBezTo>
                <a:cubicBezTo>
                  <a:pt x="3178" y="135"/>
                  <a:pt x="3207" y="143"/>
                  <a:pt x="3236" y="152"/>
                </a:cubicBezTo>
                <a:cubicBezTo>
                  <a:pt x="3292" y="227"/>
                  <a:pt x="3382" y="272"/>
                  <a:pt x="3448" y="344"/>
                </a:cubicBezTo>
                <a:cubicBezTo>
                  <a:pt x="3467" y="364"/>
                  <a:pt x="3488" y="384"/>
                  <a:pt x="3501" y="410"/>
                </a:cubicBezTo>
                <a:cubicBezTo>
                  <a:pt x="3512" y="432"/>
                  <a:pt x="3534" y="476"/>
                  <a:pt x="3534" y="476"/>
                </a:cubicBezTo>
                <a:cubicBezTo>
                  <a:pt x="3540" y="514"/>
                  <a:pt x="3548" y="539"/>
                  <a:pt x="3534" y="582"/>
                </a:cubicBezTo>
                <a:cubicBezTo>
                  <a:pt x="3531" y="588"/>
                  <a:pt x="3520" y="586"/>
                  <a:pt x="3514" y="589"/>
                </a:cubicBezTo>
                <a:cubicBezTo>
                  <a:pt x="3476" y="603"/>
                  <a:pt x="3441" y="620"/>
                  <a:pt x="3402" y="629"/>
                </a:cubicBezTo>
                <a:cubicBezTo>
                  <a:pt x="3305" y="619"/>
                  <a:pt x="3356" y="630"/>
                  <a:pt x="3309" y="615"/>
                </a:cubicBezTo>
                <a:cubicBezTo>
                  <a:pt x="3288" y="608"/>
                  <a:pt x="3249" y="595"/>
                  <a:pt x="3249" y="595"/>
                </a:cubicBezTo>
                <a:cubicBezTo>
                  <a:pt x="3234" y="573"/>
                  <a:pt x="3231" y="553"/>
                  <a:pt x="3223" y="529"/>
                </a:cubicBezTo>
                <a:cubicBezTo>
                  <a:pt x="3215" y="429"/>
                  <a:pt x="3188" y="222"/>
                  <a:pt x="3269" y="133"/>
                </a:cubicBezTo>
                <a:cubicBezTo>
                  <a:pt x="3303" y="94"/>
                  <a:pt x="3348" y="57"/>
                  <a:pt x="3395" y="40"/>
                </a:cubicBezTo>
                <a:cubicBezTo>
                  <a:pt x="3423" y="29"/>
                  <a:pt x="3481" y="14"/>
                  <a:pt x="3481" y="14"/>
                </a:cubicBezTo>
                <a:cubicBezTo>
                  <a:pt x="3522" y="16"/>
                  <a:pt x="3564" y="16"/>
                  <a:pt x="3606" y="20"/>
                </a:cubicBezTo>
                <a:cubicBezTo>
                  <a:pt x="3619" y="21"/>
                  <a:pt x="3634" y="19"/>
                  <a:pt x="3646" y="27"/>
                </a:cubicBezTo>
                <a:cubicBezTo>
                  <a:pt x="3687" y="52"/>
                  <a:pt x="3693" y="87"/>
                  <a:pt x="3725" y="119"/>
                </a:cubicBezTo>
              </a:path>
            </a:pathLst>
          </a:custGeom>
          <a:noFill/>
          <a:ln w="28575" cmpd="sng">
            <a:solidFill>
              <a:srgbClr val="00B8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F0507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81000" y="3581400"/>
            <a:ext cx="7238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shows final state interaction contribution to </a:t>
            </a:r>
            <a:r>
              <a:rPr lang="en-US" dirty="0" smtClean="0">
                <a:latin typeface="Symbol" charset="2"/>
                <a:cs typeface="Symbol" charset="2"/>
              </a:rPr>
              <a:t>𝞚</a:t>
            </a:r>
            <a:r>
              <a:rPr lang="en-US" dirty="0" smtClean="0"/>
              <a:t> </a:t>
            </a:r>
          </a:p>
        </p:txBody>
      </p:sp>
      <p:pic>
        <p:nvPicPr>
          <p:cNvPr id="4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Up Arrow 41"/>
          <p:cNvSpPr/>
          <p:nvPr/>
        </p:nvSpPr>
        <p:spPr bwMode="auto">
          <a:xfrm>
            <a:off x="7467600" y="3733800"/>
            <a:ext cx="152400" cy="304800"/>
          </a:xfrm>
          <a:prstGeom prst="up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44" name="Freeform 6"/>
          <p:cNvSpPr>
            <a:spLocks/>
          </p:cNvSpPr>
          <p:nvPr/>
        </p:nvSpPr>
        <p:spPr bwMode="auto">
          <a:xfrm rot="2679526">
            <a:off x="6832492" y="4379574"/>
            <a:ext cx="609600" cy="177800"/>
          </a:xfrm>
          <a:custGeom>
            <a:avLst/>
            <a:gdLst>
              <a:gd name="T0" fmla="*/ 0 w 960"/>
              <a:gd name="T1" fmla="*/ 16 h 168"/>
              <a:gd name="T2" fmla="*/ 144 w 960"/>
              <a:gd name="T3" fmla="*/ 16 h 168"/>
              <a:gd name="T4" fmla="*/ 192 w 960"/>
              <a:gd name="T5" fmla="*/ 112 h 168"/>
              <a:gd name="T6" fmla="*/ 432 w 960"/>
              <a:gd name="T7" fmla="*/ 16 h 168"/>
              <a:gd name="T8" fmla="*/ 624 w 960"/>
              <a:gd name="T9" fmla="*/ 160 h 168"/>
              <a:gd name="T10" fmla="*/ 816 w 960"/>
              <a:gd name="T11" fmla="*/ 64 h 168"/>
              <a:gd name="T12" fmla="*/ 960 w 960"/>
              <a:gd name="T13" fmla="*/ 16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0" h="168">
                <a:moveTo>
                  <a:pt x="0" y="16"/>
                </a:moveTo>
                <a:cubicBezTo>
                  <a:pt x="56" y="8"/>
                  <a:pt x="112" y="0"/>
                  <a:pt x="144" y="16"/>
                </a:cubicBezTo>
                <a:cubicBezTo>
                  <a:pt x="176" y="32"/>
                  <a:pt x="144" y="112"/>
                  <a:pt x="192" y="112"/>
                </a:cubicBezTo>
                <a:cubicBezTo>
                  <a:pt x="240" y="112"/>
                  <a:pt x="360" y="8"/>
                  <a:pt x="432" y="16"/>
                </a:cubicBezTo>
                <a:cubicBezTo>
                  <a:pt x="504" y="24"/>
                  <a:pt x="560" y="152"/>
                  <a:pt x="624" y="160"/>
                </a:cubicBezTo>
                <a:cubicBezTo>
                  <a:pt x="688" y="168"/>
                  <a:pt x="760" y="64"/>
                  <a:pt x="816" y="64"/>
                </a:cubicBezTo>
                <a:cubicBezTo>
                  <a:pt x="872" y="64"/>
                  <a:pt x="936" y="144"/>
                  <a:pt x="960" y="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7315200" y="4724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7315200" y="4724400"/>
            <a:ext cx="685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Freeform 9"/>
          <p:cNvSpPr>
            <a:spLocks/>
          </p:cNvSpPr>
          <p:nvPr/>
        </p:nvSpPr>
        <p:spPr bwMode="auto">
          <a:xfrm>
            <a:off x="8001000" y="4724400"/>
            <a:ext cx="214313" cy="660400"/>
          </a:xfrm>
          <a:custGeom>
            <a:avLst/>
            <a:gdLst>
              <a:gd name="T0" fmla="*/ 0 w 135"/>
              <a:gd name="T1" fmla="*/ 0 h 416"/>
              <a:gd name="T2" fmla="*/ 49 w 135"/>
              <a:gd name="T3" fmla="*/ 24 h 416"/>
              <a:gd name="T4" fmla="*/ 66 w 135"/>
              <a:gd name="T5" fmla="*/ 41 h 416"/>
              <a:gd name="T6" fmla="*/ 49 w 135"/>
              <a:gd name="T7" fmla="*/ 98 h 416"/>
              <a:gd name="T8" fmla="*/ 106 w 135"/>
              <a:gd name="T9" fmla="*/ 114 h 416"/>
              <a:gd name="T10" fmla="*/ 90 w 135"/>
              <a:gd name="T11" fmla="*/ 139 h 416"/>
              <a:gd name="T12" fmla="*/ 106 w 135"/>
              <a:gd name="T13" fmla="*/ 163 h 416"/>
              <a:gd name="T14" fmla="*/ 98 w 135"/>
              <a:gd name="T15" fmla="*/ 188 h 416"/>
              <a:gd name="T16" fmla="*/ 131 w 135"/>
              <a:gd name="T17" fmla="*/ 228 h 416"/>
              <a:gd name="T18" fmla="*/ 115 w 135"/>
              <a:gd name="T19" fmla="*/ 245 h 416"/>
              <a:gd name="T20" fmla="*/ 115 w 135"/>
              <a:gd name="T21" fmla="*/ 294 h 416"/>
              <a:gd name="T22" fmla="*/ 98 w 135"/>
              <a:gd name="T23" fmla="*/ 310 h 416"/>
              <a:gd name="T24" fmla="*/ 74 w 135"/>
              <a:gd name="T25" fmla="*/ 318 h 416"/>
              <a:gd name="T26" fmla="*/ 98 w 135"/>
              <a:gd name="T27" fmla="*/ 302 h 416"/>
              <a:gd name="T28" fmla="*/ 66 w 135"/>
              <a:gd name="T29" fmla="*/ 343 h 416"/>
              <a:gd name="T30" fmla="*/ 98 w 135"/>
              <a:gd name="T31" fmla="*/ 343 h 416"/>
              <a:gd name="T32" fmla="*/ 57 w 135"/>
              <a:gd name="T33" fmla="*/ 383 h 416"/>
              <a:gd name="T34" fmla="*/ 57 w 135"/>
              <a:gd name="T35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5" h="416">
                <a:moveTo>
                  <a:pt x="0" y="0"/>
                </a:moveTo>
                <a:cubicBezTo>
                  <a:pt x="10" y="3"/>
                  <a:pt x="44" y="11"/>
                  <a:pt x="49" y="24"/>
                </a:cubicBezTo>
                <a:cubicBezTo>
                  <a:pt x="59" y="50"/>
                  <a:pt x="11" y="58"/>
                  <a:pt x="66" y="41"/>
                </a:cubicBezTo>
                <a:cubicBezTo>
                  <a:pt x="89" y="76"/>
                  <a:pt x="91" y="84"/>
                  <a:pt x="49" y="98"/>
                </a:cubicBezTo>
                <a:cubicBezTo>
                  <a:pt x="79" y="67"/>
                  <a:pt x="85" y="82"/>
                  <a:pt x="106" y="114"/>
                </a:cubicBezTo>
                <a:cubicBezTo>
                  <a:pt x="100" y="122"/>
                  <a:pt x="90" y="129"/>
                  <a:pt x="90" y="139"/>
                </a:cubicBezTo>
                <a:cubicBezTo>
                  <a:pt x="90" y="148"/>
                  <a:pt x="104" y="153"/>
                  <a:pt x="106" y="163"/>
                </a:cubicBezTo>
                <a:cubicBezTo>
                  <a:pt x="107" y="171"/>
                  <a:pt x="100" y="179"/>
                  <a:pt x="98" y="188"/>
                </a:cubicBezTo>
                <a:cubicBezTo>
                  <a:pt x="111" y="196"/>
                  <a:pt x="135" y="204"/>
                  <a:pt x="131" y="228"/>
                </a:cubicBezTo>
                <a:cubicBezTo>
                  <a:pt x="129" y="235"/>
                  <a:pt x="115" y="245"/>
                  <a:pt x="115" y="245"/>
                </a:cubicBezTo>
                <a:cubicBezTo>
                  <a:pt x="122" y="267"/>
                  <a:pt x="128" y="271"/>
                  <a:pt x="115" y="294"/>
                </a:cubicBezTo>
                <a:cubicBezTo>
                  <a:pt x="110" y="300"/>
                  <a:pt x="104" y="306"/>
                  <a:pt x="98" y="310"/>
                </a:cubicBezTo>
                <a:cubicBezTo>
                  <a:pt x="90" y="314"/>
                  <a:pt x="74" y="326"/>
                  <a:pt x="74" y="318"/>
                </a:cubicBezTo>
                <a:cubicBezTo>
                  <a:pt x="74" y="308"/>
                  <a:pt x="90" y="307"/>
                  <a:pt x="98" y="302"/>
                </a:cubicBezTo>
                <a:cubicBezTo>
                  <a:pt x="110" y="338"/>
                  <a:pt x="109" y="357"/>
                  <a:pt x="66" y="343"/>
                </a:cubicBezTo>
                <a:cubicBezTo>
                  <a:pt x="66" y="343"/>
                  <a:pt x="98" y="297"/>
                  <a:pt x="98" y="343"/>
                </a:cubicBezTo>
                <a:cubicBezTo>
                  <a:pt x="98" y="375"/>
                  <a:pt x="67" y="361"/>
                  <a:pt x="57" y="383"/>
                </a:cubicBezTo>
                <a:cubicBezTo>
                  <a:pt x="52" y="392"/>
                  <a:pt x="57" y="405"/>
                  <a:pt x="57" y="416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>
            <a:off x="73152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V="1">
            <a:off x="7010400" y="53340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 flipV="1">
            <a:off x="8001000" y="4572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3"/>
          <p:cNvSpPr>
            <a:spLocks noChangeShapeType="1"/>
          </p:cNvSpPr>
          <p:nvPr/>
        </p:nvSpPr>
        <p:spPr bwMode="auto">
          <a:xfrm>
            <a:off x="8153400" y="533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6705600" y="5638800"/>
            <a:ext cx="1981200" cy="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Freeform 6"/>
          <p:cNvSpPr>
            <a:spLocks/>
          </p:cNvSpPr>
          <p:nvPr/>
        </p:nvSpPr>
        <p:spPr bwMode="auto">
          <a:xfrm>
            <a:off x="6629400" y="5765800"/>
            <a:ext cx="609600" cy="177800"/>
          </a:xfrm>
          <a:custGeom>
            <a:avLst/>
            <a:gdLst>
              <a:gd name="T0" fmla="*/ 0 w 960"/>
              <a:gd name="T1" fmla="*/ 16 h 168"/>
              <a:gd name="T2" fmla="*/ 144 w 960"/>
              <a:gd name="T3" fmla="*/ 16 h 168"/>
              <a:gd name="T4" fmla="*/ 192 w 960"/>
              <a:gd name="T5" fmla="*/ 112 h 168"/>
              <a:gd name="T6" fmla="*/ 432 w 960"/>
              <a:gd name="T7" fmla="*/ 16 h 168"/>
              <a:gd name="T8" fmla="*/ 624 w 960"/>
              <a:gd name="T9" fmla="*/ 160 h 168"/>
              <a:gd name="T10" fmla="*/ 816 w 960"/>
              <a:gd name="T11" fmla="*/ 64 h 168"/>
              <a:gd name="T12" fmla="*/ 960 w 960"/>
              <a:gd name="T13" fmla="*/ 16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0" h="168">
                <a:moveTo>
                  <a:pt x="0" y="16"/>
                </a:moveTo>
                <a:cubicBezTo>
                  <a:pt x="56" y="8"/>
                  <a:pt x="112" y="0"/>
                  <a:pt x="144" y="16"/>
                </a:cubicBezTo>
                <a:cubicBezTo>
                  <a:pt x="176" y="32"/>
                  <a:pt x="144" y="112"/>
                  <a:pt x="192" y="112"/>
                </a:cubicBezTo>
                <a:cubicBezTo>
                  <a:pt x="240" y="112"/>
                  <a:pt x="360" y="8"/>
                  <a:pt x="432" y="16"/>
                </a:cubicBezTo>
                <a:cubicBezTo>
                  <a:pt x="504" y="24"/>
                  <a:pt x="560" y="152"/>
                  <a:pt x="624" y="160"/>
                </a:cubicBezTo>
                <a:cubicBezTo>
                  <a:pt x="688" y="168"/>
                  <a:pt x="760" y="64"/>
                  <a:pt x="816" y="64"/>
                </a:cubicBezTo>
                <a:cubicBezTo>
                  <a:pt x="872" y="64"/>
                  <a:pt x="936" y="144"/>
                  <a:pt x="960" y="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7239000" y="5943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>
            <a:off x="7239000" y="6553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 flipV="1">
            <a:off x="6934200" y="6553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 flipV="1">
            <a:off x="7239000" y="5791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7"/>
          <p:cNvSpPr>
            <a:spLocks noChangeShapeType="1"/>
          </p:cNvSpPr>
          <p:nvPr/>
        </p:nvSpPr>
        <p:spPr bwMode="auto">
          <a:xfrm>
            <a:off x="8686800" y="4724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11"/>
          <p:cNvSpPr>
            <a:spLocks noChangeShapeType="1"/>
          </p:cNvSpPr>
          <p:nvPr/>
        </p:nvSpPr>
        <p:spPr bwMode="auto">
          <a:xfrm flipH="1" flipV="1">
            <a:off x="8686800" y="53340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12"/>
          <p:cNvSpPr>
            <a:spLocks noChangeShapeType="1"/>
          </p:cNvSpPr>
          <p:nvPr/>
        </p:nvSpPr>
        <p:spPr bwMode="auto">
          <a:xfrm>
            <a:off x="8458200" y="4572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Freeform 6"/>
          <p:cNvSpPr>
            <a:spLocks/>
          </p:cNvSpPr>
          <p:nvPr/>
        </p:nvSpPr>
        <p:spPr bwMode="auto">
          <a:xfrm rot="18497037" flipV="1">
            <a:off x="8529196" y="4313795"/>
            <a:ext cx="609600" cy="211633"/>
          </a:xfrm>
          <a:custGeom>
            <a:avLst/>
            <a:gdLst>
              <a:gd name="T0" fmla="*/ 0 w 960"/>
              <a:gd name="T1" fmla="*/ 16 h 168"/>
              <a:gd name="T2" fmla="*/ 144 w 960"/>
              <a:gd name="T3" fmla="*/ 16 h 168"/>
              <a:gd name="T4" fmla="*/ 192 w 960"/>
              <a:gd name="T5" fmla="*/ 112 h 168"/>
              <a:gd name="T6" fmla="*/ 432 w 960"/>
              <a:gd name="T7" fmla="*/ 16 h 168"/>
              <a:gd name="T8" fmla="*/ 624 w 960"/>
              <a:gd name="T9" fmla="*/ 160 h 168"/>
              <a:gd name="T10" fmla="*/ 816 w 960"/>
              <a:gd name="T11" fmla="*/ 64 h 168"/>
              <a:gd name="T12" fmla="*/ 960 w 960"/>
              <a:gd name="T13" fmla="*/ 16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0" h="168">
                <a:moveTo>
                  <a:pt x="0" y="16"/>
                </a:moveTo>
                <a:cubicBezTo>
                  <a:pt x="56" y="8"/>
                  <a:pt x="112" y="0"/>
                  <a:pt x="144" y="16"/>
                </a:cubicBezTo>
                <a:cubicBezTo>
                  <a:pt x="176" y="32"/>
                  <a:pt x="144" y="112"/>
                  <a:pt x="192" y="112"/>
                </a:cubicBezTo>
                <a:cubicBezTo>
                  <a:pt x="240" y="112"/>
                  <a:pt x="360" y="8"/>
                  <a:pt x="432" y="16"/>
                </a:cubicBezTo>
                <a:cubicBezTo>
                  <a:pt x="504" y="24"/>
                  <a:pt x="560" y="152"/>
                  <a:pt x="624" y="160"/>
                </a:cubicBezTo>
                <a:cubicBezTo>
                  <a:pt x="688" y="168"/>
                  <a:pt x="760" y="64"/>
                  <a:pt x="816" y="64"/>
                </a:cubicBezTo>
                <a:cubicBezTo>
                  <a:pt x="872" y="64"/>
                  <a:pt x="936" y="144"/>
                  <a:pt x="960" y="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8153400" y="5943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H="1" flipV="1">
            <a:off x="8153400" y="6553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7924800" y="5791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6"/>
          <p:cNvSpPr>
            <a:spLocks/>
          </p:cNvSpPr>
          <p:nvPr/>
        </p:nvSpPr>
        <p:spPr bwMode="auto">
          <a:xfrm rot="20977083" flipV="1">
            <a:off x="8167479" y="5691995"/>
            <a:ext cx="609600" cy="211633"/>
          </a:xfrm>
          <a:custGeom>
            <a:avLst/>
            <a:gdLst>
              <a:gd name="T0" fmla="*/ 0 w 960"/>
              <a:gd name="T1" fmla="*/ 16 h 168"/>
              <a:gd name="T2" fmla="*/ 144 w 960"/>
              <a:gd name="T3" fmla="*/ 16 h 168"/>
              <a:gd name="T4" fmla="*/ 192 w 960"/>
              <a:gd name="T5" fmla="*/ 112 h 168"/>
              <a:gd name="T6" fmla="*/ 432 w 960"/>
              <a:gd name="T7" fmla="*/ 16 h 168"/>
              <a:gd name="T8" fmla="*/ 624 w 960"/>
              <a:gd name="T9" fmla="*/ 160 h 168"/>
              <a:gd name="T10" fmla="*/ 816 w 960"/>
              <a:gd name="T11" fmla="*/ 64 h 168"/>
              <a:gd name="T12" fmla="*/ 960 w 960"/>
              <a:gd name="T13" fmla="*/ 16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0" h="168">
                <a:moveTo>
                  <a:pt x="0" y="16"/>
                </a:moveTo>
                <a:cubicBezTo>
                  <a:pt x="56" y="8"/>
                  <a:pt x="112" y="0"/>
                  <a:pt x="144" y="16"/>
                </a:cubicBezTo>
                <a:cubicBezTo>
                  <a:pt x="176" y="32"/>
                  <a:pt x="144" y="112"/>
                  <a:pt x="192" y="112"/>
                </a:cubicBezTo>
                <a:cubicBezTo>
                  <a:pt x="240" y="112"/>
                  <a:pt x="360" y="8"/>
                  <a:pt x="432" y="16"/>
                </a:cubicBezTo>
                <a:cubicBezTo>
                  <a:pt x="504" y="24"/>
                  <a:pt x="560" y="152"/>
                  <a:pt x="624" y="160"/>
                </a:cubicBezTo>
                <a:cubicBezTo>
                  <a:pt x="688" y="168"/>
                  <a:pt x="760" y="64"/>
                  <a:pt x="816" y="64"/>
                </a:cubicBezTo>
                <a:cubicBezTo>
                  <a:pt x="872" y="64"/>
                  <a:pt x="936" y="144"/>
                  <a:pt x="960" y="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629400" y="4800600"/>
            <a:ext cx="60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Im</a:t>
            </a:r>
            <a:endParaRPr lang="en-US" i="1" dirty="0"/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4648200" y="838200"/>
            <a:ext cx="0" cy="327660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8382000" y="4495800"/>
            <a:ext cx="0" cy="91440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7772400" y="5791200"/>
            <a:ext cx="0" cy="91440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Footer Placeholder 15"/>
          <p:cNvSpPr txBox="1">
            <a:spLocks noGrp="1"/>
          </p:cNvSpPr>
          <p:nvPr/>
        </p:nvSpPr>
        <p:spPr bwMode="auto">
          <a:xfrm>
            <a:off x="3048000" y="62801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75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457200"/>
            <a:ext cx="7315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B82A67"/>
                </a:solidFill>
              </a:rPr>
              <a:t>Final State Interactions or gauge links . . . .</a:t>
            </a:r>
          </a:p>
          <a:p>
            <a:endParaRPr lang="en-US" b="1" dirty="0" smtClean="0">
              <a:solidFill>
                <a:srgbClr val="B82A67"/>
              </a:solidFill>
            </a:endParaRPr>
          </a:p>
          <a:p>
            <a:r>
              <a:rPr lang="en-US" dirty="0" smtClean="0"/>
              <a:t>Recall </a:t>
            </a:r>
            <a:r>
              <a:rPr lang="en-US" dirty="0" err="1"/>
              <a:t>f.s.i</a:t>
            </a:r>
            <a:r>
              <a:rPr lang="en-US" sz="1600" dirty="0"/>
              <a:t>. (e.g. Brodsky, Hwang &amp; Schmidt; </a:t>
            </a:r>
            <a:r>
              <a:rPr lang="en-US" sz="1600" dirty="0" err="1"/>
              <a:t>Gamberg</a:t>
            </a:r>
            <a:r>
              <a:rPr lang="en-US" sz="1600" dirty="0"/>
              <a:t> &amp; </a:t>
            </a:r>
            <a:r>
              <a:rPr lang="en-US" sz="1600" dirty="0" smtClean="0"/>
              <a:t>GG, </a:t>
            </a:r>
            <a:r>
              <a:rPr lang="en-US" sz="1600" dirty="0"/>
              <a:t>etc.)</a:t>
            </a:r>
            <a:endParaRPr lang="en-US" dirty="0"/>
          </a:p>
        </p:txBody>
      </p:sp>
      <p:pic>
        <p:nvPicPr>
          <p:cNvPr id="4" name="Picture 3" descr="Lambda_kt^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600"/>
            <a:ext cx="4954932" cy="838200"/>
          </a:xfrm>
          <a:prstGeom prst="rect">
            <a:avLst/>
          </a:prstGeom>
        </p:spPr>
      </p:pic>
      <p:pic>
        <p:nvPicPr>
          <p:cNvPr id="5" name="Picture 4" descr="bhs_polz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5638800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286000"/>
            <a:ext cx="1987560" cy="4616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dirty="0" smtClean="0"/>
              <a:t>=</a:t>
            </a:r>
            <a:r>
              <a:rPr lang="en-US" i="1" dirty="0" smtClean="0"/>
              <a:t>C</a:t>
            </a:r>
            <a:r>
              <a:rPr lang="en-US" baseline="-25000" dirty="0" smtClean="0"/>
              <a:t>F</a:t>
            </a:r>
            <a:r>
              <a:rPr lang="en-US" dirty="0" smtClean="0">
                <a:latin typeface="Symbol" charset="2"/>
                <a:cs typeface="Symbol" charset="2"/>
              </a:rPr>
              <a:t>α</a:t>
            </a:r>
            <a:r>
              <a:rPr lang="en-US" baseline="-25000" dirty="0" smtClean="0">
                <a:latin typeface="+mj-lt"/>
                <a:cs typeface="Symbol" charset="2"/>
              </a:rPr>
              <a:t>s</a:t>
            </a:r>
            <a:r>
              <a:rPr lang="en-US" dirty="0" smtClean="0">
                <a:latin typeface="+mj-lt"/>
                <a:cs typeface="Symbol" charset="2"/>
              </a:rPr>
              <a:t>(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i="1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7086600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086600" y="3200400"/>
            <a:ext cx="685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7772400" y="3200400"/>
            <a:ext cx="214313" cy="660400"/>
          </a:xfrm>
          <a:custGeom>
            <a:avLst/>
            <a:gdLst>
              <a:gd name="T0" fmla="*/ 0 w 135"/>
              <a:gd name="T1" fmla="*/ 0 h 416"/>
              <a:gd name="T2" fmla="*/ 49 w 135"/>
              <a:gd name="T3" fmla="*/ 24 h 416"/>
              <a:gd name="T4" fmla="*/ 66 w 135"/>
              <a:gd name="T5" fmla="*/ 41 h 416"/>
              <a:gd name="T6" fmla="*/ 49 w 135"/>
              <a:gd name="T7" fmla="*/ 98 h 416"/>
              <a:gd name="T8" fmla="*/ 106 w 135"/>
              <a:gd name="T9" fmla="*/ 114 h 416"/>
              <a:gd name="T10" fmla="*/ 90 w 135"/>
              <a:gd name="T11" fmla="*/ 139 h 416"/>
              <a:gd name="T12" fmla="*/ 106 w 135"/>
              <a:gd name="T13" fmla="*/ 163 h 416"/>
              <a:gd name="T14" fmla="*/ 98 w 135"/>
              <a:gd name="T15" fmla="*/ 188 h 416"/>
              <a:gd name="T16" fmla="*/ 131 w 135"/>
              <a:gd name="T17" fmla="*/ 228 h 416"/>
              <a:gd name="T18" fmla="*/ 115 w 135"/>
              <a:gd name="T19" fmla="*/ 245 h 416"/>
              <a:gd name="T20" fmla="*/ 115 w 135"/>
              <a:gd name="T21" fmla="*/ 294 h 416"/>
              <a:gd name="T22" fmla="*/ 98 w 135"/>
              <a:gd name="T23" fmla="*/ 310 h 416"/>
              <a:gd name="T24" fmla="*/ 74 w 135"/>
              <a:gd name="T25" fmla="*/ 318 h 416"/>
              <a:gd name="T26" fmla="*/ 98 w 135"/>
              <a:gd name="T27" fmla="*/ 302 h 416"/>
              <a:gd name="T28" fmla="*/ 66 w 135"/>
              <a:gd name="T29" fmla="*/ 343 h 416"/>
              <a:gd name="T30" fmla="*/ 98 w 135"/>
              <a:gd name="T31" fmla="*/ 343 h 416"/>
              <a:gd name="T32" fmla="*/ 57 w 135"/>
              <a:gd name="T33" fmla="*/ 383 h 416"/>
              <a:gd name="T34" fmla="*/ 57 w 135"/>
              <a:gd name="T35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5" h="416">
                <a:moveTo>
                  <a:pt x="0" y="0"/>
                </a:moveTo>
                <a:cubicBezTo>
                  <a:pt x="10" y="3"/>
                  <a:pt x="44" y="11"/>
                  <a:pt x="49" y="24"/>
                </a:cubicBezTo>
                <a:cubicBezTo>
                  <a:pt x="59" y="50"/>
                  <a:pt x="11" y="58"/>
                  <a:pt x="66" y="41"/>
                </a:cubicBezTo>
                <a:cubicBezTo>
                  <a:pt x="89" y="76"/>
                  <a:pt x="91" y="84"/>
                  <a:pt x="49" y="98"/>
                </a:cubicBezTo>
                <a:cubicBezTo>
                  <a:pt x="79" y="67"/>
                  <a:pt x="85" y="82"/>
                  <a:pt x="106" y="114"/>
                </a:cubicBezTo>
                <a:cubicBezTo>
                  <a:pt x="100" y="122"/>
                  <a:pt x="90" y="129"/>
                  <a:pt x="90" y="139"/>
                </a:cubicBezTo>
                <a:cubicBezTo>
                  <a:pt x="90" y="148"/>
                  <a:pt x="104" y="153"/>
                  <a:pt x="106" y="163"/>
                </a:cubicBezTo>
                <a:cubicBezTo>
                  <a:pt x="107" y="171"/>
                  <a:pt x="100" y="179"/>
                  <a:pt x="98" y="188"/>
                </a:cubicBezTo>
                <a:cubicBezTo>
                  <a:pt x="111" y="196"/>
                  <a:pt x="135" y="204"/>
                  <a:pt x="131" y="228"/>
                </a:cubicBezTo>
                <a:cubicBezTo>
                  <a:pt x="129" y="235"/>
                  <a:pt x="115" y="245"/>
                  <a:pt x="115" y="245"/>
                </a:cubicBezTo>
                <a:cubicBezTo>
                  <a:pt x="122" y="267"/>
                  <a:pt x="128" y="271"/>
                  <a:pt x="115" y="294"/>
                </a:cubicBezTo>
                <a:cubicBezTo>
                  <a:pt x="110" y="300"/>
                  <a:pt x="104" y="306"/>
                  <a:pt x="98" y="310"/>
                </a:cubicBezTo>
                <a:cubicBezTo>
                  <a:pt x="90" y="314"/>
                  <a:pt x="74" y="326"/>
                  <a:pt x="74" y="318"/>
                </a:cubicBezTo>
                <a:cubicBezTo>
                  <a:pt x="74" y="308"/>
                  <a:pt x="90" y="307"/>
                  <a:pt x="98" y="302"/>
                </a:cubicBezTo>
                <a:cubicBezTo>
                  <a:pt x="110" y="338"/>
                  <a:pt x="109" y="357"/>
                  <a:pt x="66" y="343"/>
                </a:cubicBezTo>
                <a:cubicBezTo>
                  <a:pt x="66" y="343"/>
                  <a:pt x="98" y="297"/>
                  <a:pt x="98" y="343"/>
                </a:cubicBezTo>
                <a:cubicBezTo>
                  <a:pt x="98" y="375"/>
                  <a:pt x="67" y="361"/>
                  <a:pt x="57" y="383"/>
                </a:cubicBezTo>
                <a:cubicBezTo>
                  <a:pt x="52" y="392"/>
                  <a:pt x="57" y="405"/>
                  <a:pt x="57" y="416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086600" y="3810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6781800" y="38100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7772400" y="3048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7924800" y="3810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6477000" y="4114800"/>
            <a:ext cx="1981200" cy="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Freeform 6"/>
          <p:cNvSpPr>
            <a:spLocks/>
          </p:cNvSpPr>
          <p:nvPr/>
        </p:nvSpPr>
        <p:spPr bwMode="auto">
          <a:xfrm>
            <a:off x="6781800" y="4241800"/>
            <a:ext cx="609600" cy="177800"/>
          </a:xfrm>
          <a:custGeom>
            <a:avLst/>
            <a:gdLst>
              <a:gd name="T0" fmla="*/ 0 w 960"/>
              <a:gd name="T1" fmla="*/ 16 h 168"/>
              <a:gd name="T2" fmla="*/ 144 w 960"/>
              <a:gd name="T3" fmla="*/ 16 h 168"/>
              <a:gd name="T4" fmla="*/ 192 w 960"/>
              <a:gd name="T5" fmla="*/ 112 h 168"/>
              <a:gd name="T6" fmla="*/ 432 w 960"/>
              <a:gd name="T7" fmla="*/ 16 h 168"/>
              <a:gd name="T8" fmla="*/ 624 w 960"/>
              <a:gd name="T9" fmla="*/ 160 h 168"/>
              <a:gd name="T10" fmla="*/ 816 w 960"/>
              <a:gd name="T11" fmla="*/ 64 h 168"/>
              <a:gd name="T12" fmla="*/ 960 w 960"/>
              <a:gd name="T13" fmla="*/ 16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0" h="168">
                <a:moveTo>
                  <a:pt x="0" y="16"/>
                </a:moveTo>
                <a:cubicBezTo>
                  <a:pt x="56" y="8"/>
                  <a:pt x="112" y="0"/>
                  <a:pt x="144" y="16"/>
                </a:cubicBezTo>
                <a:cubicBezTo>
                  <a:pt x="176" y="32"/>
                  <a:pt x="144" y="112"/>
                  <a:pt x="192" y="112"/>
                </a:cubicBezTo>
                <a:cubicBezTo>
                  <a:pt x="240" y="112"/>
                  <a:pt x="360" y="8"/>
                  <a:pt x="432" y="16"/>
                </a:cubicBezTo>
                <a:cubicBezTo>
                  <a:pt x="504" y="24"/>
                  <a:pt x="560" y="152"/>
                  <a:pt x="624" y="160"/>
                </a:cubicBezTo>
                <a:cubicBezTo>
                  <a:pt x="688" y="168"/>
                  <a:pt x="760" y="64"/>
                  <a:pt x="816" y="64"/>
                </a:cubicBezTo>
                <a:cubicBezTo>
                  <a:pt x="872" y="64"/>
                  <a:pt x="936" y="144"/>
                  <a:pt x="960" y="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7391400" y="441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7391400" y="5029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V="1">
            <a:off x="7086600" y="5029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7391400" y="4267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8458200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 flipV="1">
            <a:off x="8458200" y="38100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8229600" y="3048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8305800" y="441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 flipH="1" flipV="1">
            <a:off x="8305800" y="5029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8077200" y="4267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 rot="20977083" flipV="1">
            <a:off x="8243680" y="4167995"/>
            <a:ext cx="609600" cy="211633"/>
          </a:xfrm>
          <a:custGeom>
            <a:avLst/>
            <a:gdLst>
              <a:gd name="T0" fmla="*/ 0 w 960"/>
              <a:gd name="T1" fmla="*/ 16 h 168"/>
              <a:gd name="T2" fmla="*/ 144 w 960"/>
              <a:gd name="T3" fmla="*/ 16 h 168"/>
              <a:gd name="T4" fmla="*/ 192 w 960"/>
              <a:gd name="T5" fmla="*/ 112 h 168"/>
              <a:gd name="T6" fmla="*/ 432 w 960"/>
              <a:gd name="T7" fmla="*/ 16 h 168"/>
              <a:gd name="T8" fmla="*/ 624 w 960"/>
              <a:gd name="T9" fmla="*/ 160 h 168"/>
              <a:gd name="T10" fmla="*/ 816 w 960"/>
              <a:gd name="T11" fmla="*/ 64 h 168"/>
              <a:gd name="T12" fmla="*/ 960 w 960"/>
              <a:gd name="T13" fmla="*/ 16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0" h="168">
                <a:moveTo>
                  <a:pt x="0" y="16"/>
                </a:moveTo>
                <a:cubicBezTo>
                  <a:pt x="56" y="8"/>
                  <a:pt x="112" y="0"/>
                  <a:pt x="144" y="16"/>
                </a:cubicBezTo>
                <a:cubicBezTo>
                  <a:pt x="176" y="32"/>
                  <a:pt x="144" y="112"/>
                  <a:pt x="192" y="112"/>
                </a:cubicBezTo>
                <a:cubicBezTo>
                  <a:pt x="240" y="112"/>
                  <a:pt x="360" y="8"/>
                  <a:pt x="432" y="16"/>
                </a:cubicBezTo>
                <a:cubicBezTo>
                  <a:pt x="504" y="24"/>
                  <a:pt x="560" y="152"/>
                  <a:pt x="624" y="160"/>
                </a:cubicBezTo>
                <a:cubicBezTo>
                  <a:pt x="688" y="168"/>
                  <a:pt x="760" y="64"/>
                  <a:pt x="816" y="64"/>
                </a:cubicBezTo>
                <a:cubicBezTo>
                  <a:pt x="872" y="64"/>
                  <a:pt x="936" y="144"/>
                  <a:pt x="960" y="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400800" y="3276600"/>
            <a:ext cx="60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Im</a:t>
            </a:r>
            <a:endParaRPr lang="en-US" i="1" dirty="0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8153400" y="2971800"/>
            <a:ext cx="0" cy="91440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924800" y="4267200"/>
            <a:ext cx="0" cy="91440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Freeform 6"/>
          <p:cNvSpPr>
            <a:spLocks/>
          </p:cNvSpPr>
          <p:nvPr/>
        </p:nvSpPr>
        <p:spPr bwMode="auto">
          <a:xfrm rot="20977083" flipV="1">
            <a:off x="8494921" y="2948796"/>
            <a:ext cx="609600" cy="211633"/>
          </a:xfrm>
          <a:custGeom>
            <a:avLst/>
            <a:gdLst>
              <a:gd name="T0" fmla="*/ 0 w 960"/>
              <a:gd name="T1" fmla="*/ 16 h 168"/>
              <a:gd name="T2" fmla="*/ 144 w 960"/>
              <a:gd name="T3" fmla="*/ 16 h 168"/>
              <a:gd name="T4" fmla="*/ 192 w 960"/>
              <a:gd name="T5" fmla="*/ 112 h 168"/>
              <a:gd name="T6" fmla="*/ 432 w 960"/>
              <a:gd name="T7" fmla="*/ 16 h 168"/>
              <a:gd name="T8" fmla="*/ 624 w 960"/>
              <a:gd name="T9" fmla="*/ 160 h 168"/>
              <a:gd name="T10" fmla="*/ 816 w 960"/>
              <a:gd name="T11" fmla="*/ 64 h 168"/>
              <a:gd name="T12" fmla="*/ 960 w 960"/>
              <a:gd name="T13" fmla="*/ 16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0" h="168">
                <a:moveTo>
                  <a:pt x="0" y="16"/>
                </a:moveTo>
                <a:cubicBezTo>
                  <a:pt x="56" y="8"/>
                  <a:pt x="112" y="0"/>
                  <a:pt x="144" y="16"/>
                </a:cubicBezTo>
                <a:cubicBezTo>
                  <a:pt x="176" y="32"/>
                  <a:pt x="144" y="112"/>
                  <a:pt x="192" y="112"/>
                </a:cubicBezTo>
                <a:cubicBezTo>
                  <a:pt x="240" y="112"/>
                  <a:pt x="360" y="8"/>
                  <a:pt x="432" y="16"/>
                </a:cubicBezTo>
                <a:cubicBezTo>
                  <a:pt x="504" y="24"/>
                  <a:pt x="560" y="152"/>
                  <a:pt x="624" y="160"/>
                </a:cubicBezTo>
                <a:cubicBezTo>
                  <a:pt x="688" y="168"/>
                  <a:pt x="760" y="64"/>
                  <a:pt x="816" y="64"/>
                </a:cubicBezTo>
                <a:cubicBezTo>
                  <a:pt x="872" y="64"/>
                  <a:pt x="936" y="144"/>
                  <a:pt x="960" y="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6400800" y="3124200"/>
            <a:ext cx="609600" cy="177800"/>
          </a:xfrm>
          <a:custGeom>
            <a:avLst/>
            <a:gdLst>
              <a:gd name="T0" fmla="*/ 0 w 960"/>
              <a:gd name="T1" fmla="*/ 16 h 168"/>
              <a:gd name="T2" fmla="*/ 144 w 960"/>
              <a:gd name="T3" fmla="*/ 16 h 168"/>
              <a:gd name="T4" fmla="*/ 192 w 960"/>
              <a:gd name="T5" fmla="*/ 112 h 168"/>
              <a:gd name="T6" fmla="*/ 432 w 960"/>
              <a:gd name="T7" fmla="*/ 16 h 168"/>
              <a:gd name="T8" fmla="*/ 624 w 960"/>
              <a:gd name="T9" fmla="*/ 160 h 168"/>
              <a:gd name="T10" fmla="*/ 816 w 960"/>
              <a:gd name="T11" fmla="*/ 64 h 168"/>
              <a:gd name="T12" fmla="*/ 960 w 960"/>
              <a:gd name="T13" fmla="*/ 16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0" h="168">
                <a:moveTo>
                  <a:pt x="0" y="16"/>
                </a:moveTo>
                <a:cubicBezTo>
                  <a:pt x="56" y="8"/>
                  <a:pt x="112" y="0"/>
                  <a:pt x="144" y="16"/>
                </a:cubicBezTo>
                <a:cubicBezTo>
                  <a:pt x="176" y="32"/>
                  <a:pt x="144" y="112"/>
                  <a:pt x="192" y="112"/>
                </a:cubicBezTo>
                <a:cubicBezTo>
                  <a:pt x="240" y="112"/>
                  <a:pt x="360" y="8"/>
                  <a:pt x="432" y="16"/>
                </a:cubicBezTo>
                <a:cubicBezTo>
                  <a:pt x="504" y="24"/>
                  <a:pt x="560" y="152"/>
                  <a:pt x="624" y="160"/>
                </a:cubicBezTo>
                <a:cubicBezTo>
                  <a:pt x="688" y="168"/>
                  <a:pt x="760" y="64"/>
                  <a:pt x="816" y="64"/>
                </a:cubicBezTo>
                <a:cubicBezTo>
                  <a:pt x="872" y="64"/>
                  <a:pt x="936" y="144"/>
                  <a:pt x="960" y="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8093"/>
              </p:ext>
            </p:extLst>
          </p:nvPr>
        </p:nvGraphicFramePr>
        <p:xfrm>
          <a:off x="76200" y="4495800"/>
          <a:ext cx="744034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6" name="Equation" r:id="rId5" imgW="4229100" imgH="952500" progId="Equation.DSMT4">
                  <p:embed/>
                </p:oleObj>
              </mc:Choice>
              <mc:Fallback>
                <p:oleObj name="Equation" r:id="rId5" imgW="42291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4495800"/>
                        <a:ext cx="7440347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ooter Placeholder 15"/>
          <p:cNvSpPr txBox="1">
            <a:spLocks noGrp="1"/>
          </p:cNvSpPr>
          <p:nvPr/>
        </p:nvSpPr>
        <p:spPr bwMode="auto">
          <a:xfrm>
            <a:off x="3048000" y="62801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4038600"/>
            <a:ext cx="181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GG, in progress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20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1371600"/>
          </a:xfrm>
        </p:spPr>
        <p:txBody>
          <a:bodyPr/>
          <a:lstStyle/>
          <a:p>
            <a:r>
              <a:rPr lang="en-US" sz="3200" dirty="0" smtClean="0"/>
              <a:t>LHC </a:t>
            </a:r>
            <a:r>
              <a:rPr lang="en-US" sz="3200" dirty="0" err="1" smtClean="0"/>
              <a:t>Λ</a:t>
            </a:r>
            <a:r>
              <a:rPr lang="en-US" sz="3200" dirty="0" smtClean="0"/>
              <a:t>↑ polarization</a:t>
            </a:r>
            <a:br>
              <a:rPr lang="en-US" sz="3200" dirty="0" smtClean="0"/>
            </a:br>
            <a:r>
              <a:rPr lang="en-US" sz="3200" dirty="0" smtClean="0"/>
              <a:t>ATLAS at 7 </a:t>
            </a:r>
            <a:r>
              <a:rPr lang="en-US" sz="3200" dirty="0" err="1" smtClean="0"/>
              <a:t>TeV</a:t>
            </a:r>
            <a:r>
              <a:rPr lang="en-US" sz="3200" dirty="0" smtClean="0"/>
              <a:t> (</a:t>
            </a:r>
            <a:r>
              <a:rPr lang="en-US" sz="1800" dirty="0" smtClean="0"/>
              <a:t>Phys.Rev.D91,032004 (2015)</a:t>
            </a:r>
            <a:r>
              <a:rPr lang="en-US" sz="3200" dirty="0" smtClean="0"/>
              <a:t>) 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very small </a:t>
            </a:r>
            <a:r>
              <a:rPr lang="en-US" sz="3200" dirty="0" err="1" smtClean="0">
                <a:solidFill>
                  <a:srgbClr val="FF0000"/>
                </a:solidFill>
              </a:rPr>
              <a:t>x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3200" i="1" dirty="0" smtClean="0"/>
              <a:t>P</a:t>
            </a:r>
            <a:r>
              <a:rPr lang="en-US" sz="3200" dirty="0" smtClean="0"/>
              <a:t>(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F</a:t>
            </a:r>
            <a:r>
              <a:rPr lang="en-US" sz="3200" dirty="0" err="1" smtClean="0"/>
              <a:t>,p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, s)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Screen Shot 2016-11-17 at 7.41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5943600" cy="2068975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pic>
        <p:nvPicPr>
          <p:cNvPr id="8" name="Picture 7" descr="Screen Shot 2016-11-17 at 7.58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16" y="3429000"/>
            <a:ext cx="3481975" cy="2578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410200"/>
            <a:ext cx="563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x</a:t>
            </a:r>
            <a:r>
              <a:rPr lang="en-US" b="1" baseline="-25000" dirty="0" err="1">
                <a:solidFill>
                  <a:srgbClr val="FF0000"/>
                </a:solidFill>
              </a:rPr>
              <a:t>F</a:t>
            </a:r>
            <a:r>
              <a:rPr lang="en-US" b="1" dirty="0" err="1">
                <a:solidFill>
                  <a:srgbClr val="FF0000"/>
                </a:solidFill>
              </a:rPr>
              <a:t>,p</a:t>
            </a:r>
            <a:r>
              <a:rPr lang="en-US" b="1" baseline="-25000" dirty="0" err="1">
                <a:solidFill>
                  <a:srgbClr val="FF0000"/>
                </a:solidFill>
              </a:rPr>
              <a:t>T</a:t>
            </a:r>
            <a:r>
              <a:rPr lang="en-US" b="1" dirty="0">
                <a:solidFill>
                  <a:srgbClr val="FF0000"/>
                </a:solidFill>
              </a:rPr>
              <a:t>, s</a:t>
            </a:r>
            <a:r>
              <a:rPr lang="en-US" b="1" dirty="0" smtClean="0">
                <a:solidFill>
                  <a:srgbClr val="FF0000"/>
                </a:solidFill>
              </a:rPr>
              <a:t>)=-</a:t>
            </a:r>
            <a:r>
              <a:rPr lang="en-US" b="1" i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(-</a:t>
            </a:r>
            <a:r>
              <a:rPr lang="en-US" b="1" dirty="0" err="1" smtClean="0">
                <a:solidFill>
                  <a:srgbClr val="FF0000"/>
                </a:solidFill>
              </a:rPr>
              <a:t>x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F</a:t>
            </a:r>
            <a:r>
              <a:rPr lang="en-US" b="1" dirty="0" err="1">
                <a:solidFill>
                  <a:srgbClr val="FF0000"/>
                </a:solidFill>
              </a:rPr>
              <a:t>,p</a:t>
            </a:r>
            <a:r>
              <a:rPr lang="en-US" b="1" baseline="-25000" dirty="0" err="1">
                <a:solidFill>
                  <a:srgbClr val="FF0000"/>
                </a:solidFill>
              </a:rPr>
              <a:t>T</a:t>
            </a:r>
            <a:r>
              <a:rPr lang="en-US" b="1" dirty="0">
                <a:solidFill>
                  <a:srgbClr val="FF0000"/>
                </a:solidFill>
              </a:rPr>
              <a:t>, s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baseline="-25000" dirty="0">
                <a:solidFill>
                  <a:srgbClr val="FF0000"/>
                </a:solidFill>
              </a:rPr>
              <a:t>T</a:t>
            </a:r>
            <a:r>
              <a:rPr lang="en-US" b="1" dirty="0">
                <a:solidFill>
                  <a:srgbClr val="FF0000"/>
                </a:solidFill>
              </a:rPr>
              <a:t>, s</a:t>
            </a:r>
            <a:r>
              <a:rPr lang="en-US" b="1" dirty="0" smtClean="0">
                <a:solidFill>
                  <a:srgbClr val="FF0000"/>
                </a:solidFill>
              </a:rPr>
              <a:t>)=0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343400"/>
            <a:ext cx="4773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i="1" dirty="0" smtClean="0"/>
              <a:t>P</a:t>
            </a:r>
            <a:r>
              <a:rPr lang="en-US" baseline="-25000" dirty="0" smtClean="0"/>
              <a:t>Λ</a:t>
            </a:r>
            <a:r>
              <a:rPr lang="en-US" dirty="0" smtClean="0"/>
              <a:t>&gt;=-0.010±0.005±0.004</a:t>
            </a:r>
          </a:p>
          <a:p>
            <a:r>
              <a:rPr lang="en-US" dirty="0" smtClean="0"/>
              <a:t>0.8&lt;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&lt;1.5 </a:t>
            </a:r>
            <a:r>
              <a:rPr lang="en-US" dirty="0" err="1" smtClean="0"/>
              <a:t>GeV</a:t>
            </a:r>
            <a:r>
              <a:rPr lang="en-US" dirty="0" smtClean="0"/>
              <a:t>,  5x10</a:t>
            </a:r>
            <a:r>
              <a:rPr lang="en-US" baseline="30000" dirty="0" smtClean="0"/>
              <a:t>-5</a:t>
            </a:r>
            <a:r>
              <a:rPr lang="en-US" dirty="0" smtClean="0"/>
              <a:t>&lt;</a:t>
            </a:r>
            <a:r>
              <a:rPr lang="en-US" i="1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&lt;0.01</a:t>
            </a:r>
            <a:endParaRPr lang="en-US" i="1" dirty="0"/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2" y="0"/>
            <a:ext cx="144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912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990600"/>
          </a:xfrm>
        </p:spPr>
        <p:txBody>
          <a:bodyPr/>
          <a:lstStyle/>
          <a:p>
            <a:r>
              <a:rPr lang="en-US" dirty="0" smtClean="0"/>
              <a:t>Polarized </a:t>
            </a:r>
            <a:r>
              <a:rPr lang="en-US" u="sng" dirty="0" smtClean="0"/>
              <a:t>fragmentation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pic>
        <p:nvPicPr>
          <p:cNvPr id="7" name="Picture 6" descr="Screen Shot 2016-11-26 at 11.50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23200"/>
            <a:ext cx="5842000" cy="3842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219200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Yinghui</a:t>
            </a:r>
            <a:r>
              <a:rPr lang="en-US" dirty="0"/>
              <a:t> </a:t>
            </a:r>
            <a:r>
              <a:rPr lang="en-US" dirty="0" smtClean="0"/>
              <a:t>Guan BELLE  </a:t>
            </a:r>
            <a:r>
              <a:rPr lang="en-US" i="1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i="1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err="1" smtClean="0">
                <a:sym typeface="Wingdings"/>
              </a:rPr>
              <a:t>Λ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antiΛ</a:t>
            </a:r>
            <a:r>
              <a:rPr lang="en-US" dirty="0" smtClean="0">
                <a:sym typeface="Wingdings"/>
              </a:rPr>
              <a:t> + X     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SPIN2016 </a:t>
            </a:r>
          </a:p>
          <a:p>
            <a:r>
              <a:rPr lang="en-US" sz="1800" dirty="0" smtClean="0"/>
              <a:t>Indiana </a:t>
            </a:r>
            <a:r>
              <a:rPr lang="en-US" sz="1800" dirty="0"/>
              <a:t>University &amp; KEK </a:t>
            </a:r>
          </a:p>
        </p:txBody>
      </p:sp>
      <p:pic>
        <p:nvPicPr>
          <p:cNvPr id="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2" y="0"/>
            <a:ext cx="144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31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78" y="231422"/>
            <a:ext cx="8153400" cy="4914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4554" y="5160717"/>
            <a:ext cx="7828846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(at quark level? m=0 &amp; PQCD - no SSA</a:t>
            </a:r>
            <a:r>
              <a:rPr lang="en-US" sz="2000" dirty="0" smtClean="0"/>
              <a:t>)  Kane, </a:t>
            </a:r>
            <a:r>
              <a:rPr lang="en-US" sz="2000" dirty="0" err="1" smtClean="0"/>
              <a:t>Pumplin</a:t>
            </a:r>
            <a:r>
              <a:rPr lang="en-US" sz="2000" dirty="0" smtClean="0"/>
              <a:t>, </a:t>
            </a:r>
            <a:r>
              <a:rPr lang="en-US" sz="2000" dirty="0" err="1" smtClean="0"/>
              <a:t>Repko</a:t>
            </a:r>
            <a:r>
              <a:rPr lang="en-US" sz="2000" dirty="0" smtClean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                                                                                  </a:t>
            </a:r>
            <a:r>
              <a:rPr lang="en-US" sz="2000" i="1" dirty="0" smtClean="0">
                <a:sym typeface="Wingdings"/>
              </a:rPr>
              <a:t>P</a:t>
            </a:r>
            <a:r>
              <a:rPr lang="en-US" sz="2000" baseline="-25000" dirty="0">
                <a:sym typeface="Wingdings"/>
              </a:rPr>
              <a:t>Λ</a:t>
            </a:r>
            <a:r>
              <a:rPr lang="en-US" sz="2000" baseline="-25000" dirty="0" smtClean="0">
                <a:sym typeface="Wingdings"/>
              </a:rPr>
              <a:t>  </a:t>
            </a:r>
            <a:r>
              <a:rPr lang="en-US" sz="2000" dirty="0" smtClean="0">
                <a:sym typeface="Wingdings"/>
              </a:rPr>
              <a:t>~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FF"/>
                </a:solidFill>
              </a:rPr>
              <a:t>Inclusive A+B-</a:t>
            </a:r>
            <a:r>
              <a:rPr lang="en-US" sz="2000" dirty="0" smtClean="0">
                <a:solidFill>
                  <a:srgbClr val="0000FF"/>
                </a:solidFill>
              </a:rPr>
              <a:t>&gt;C+X: </a:t>
            </a:r>
            <a:r>
              <a:rPr lang="en-US" sz="2000" dirty="0">
                <a:solidFill>
                  <a:srgbClr val="0000FF"/>
                </a:solidFill>
              </a:rPr>
              <a:t>sum over all </a:t>
            </a:r>
            <a:r>
              <a:rPr lang="en-US" sz="2000" dirty="0" smtClean="0">
                <a:solidFill>
                  <a:srgbClr val="0000FF"/>
                </a:solidFill>
              </a:rPr>
              <a:t>X </a:t>
            </a:r>
            <a:r>
              <a:rPr lang="en-US" sz="2000" dirty="0">
                <a:solidFill>
                  <a:srgbClr val="0000FF"/>
                </a:solidFill>
              </a:rPr>
              <a:t>particles </a:t>
            </a:r>
            <a:endParaRPr lang="en-US" sz="200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Possibly </a:t>
            </a:r>
            <a:r>
              <a:rPr lang="en-US" sz="2000" dirty="0">
                <a:solidFill>
                  <a:srgbClr val="0000FF"/>
                </a:solidFill>
              </a:rPr>
              <a:t>relate to </a:t>
            </a:r>
            <a:r>
              <a:rPr lang="en-US" sz="2000" dirty="0" err="1">
                <a:solidFill>
                  <a:srgbClr val="0000FF"/>
                </a:solidFill>
              </a:rPr>
              <a:t>A+B+anti</a:t>
            </a:r>
            <a:r>
              <a:rPr lang="en-US" sz="2000" dirty="0" err="1" smtClean="0">
                <a:solidFill>
                  <a:srgbClr val="0000FF"/>
                </a:solidFill>
              </a:rPr>
              <a:t>-C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forward elastic. </a:t>
            </a:r>
            <a:r>
              <a:rPr lang="en-US" sz="1400" dirty="0">
                <a:solidFill>
                  <a:srgbClr val="0000FF"/>
                </a:solidFill>
              </a:rPr>
              <a:t>GRG &amp; </a:t>
            </a:r>
            <a:r>
              <a:rPr lang="en-US" sz="1400" dirty="0" err="1">
                <a:solidFill>
                  <a:srgbClr val="0000FF"/>
                </a:solidFill>
              </a:rPr>
              <a:t>J.F.Owens</a:t>
            </a:r>
            <a:r>
              <a:rPr lang="en-US" sz="1400" dirty="0">
                <a:solidFill>
                  <a:srgbClr val="0000FF"/>
                </a:solidFill>
              </a:rPr>
              <a:t> (76)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36985"/>
              </p:ext>
            </p:extLst>
          </p:nvPr>
        </p:nvGraphicFramePr>
        <p:xfrm>
          <a:off x="7315200" y="5410200"/>
          <a:ext cx="13970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7" name="Equation" r:id="rId4" imgW="787400" imgH="266700" progId="Equation.DSMT4">
                  <p:embed/>
                </p:oleObj>
              </mc:Choice>
              <mc:Fallback>
                <p:oleObj name="Equation" r:id="rId4" imgW="787400" imgH="266700" progId="Equation.DSMT4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410200"/>
                        <a:ext cx="13970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197A-CF51-4D4D-BBD4-FD8E35277B27}" type="datetime1">
              <a:rPr lang="en-US" smtClean="0"/>
              <a:t>11/30/2016</a:t>
            </a:fld>
            <a:endParaRPr lang="en-US"/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2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563366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400320" y="138254"/>
            <a:ext cx="243360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331200" y="276509"/>
            <a:ext cx="181152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1905000" y="152400"/>
            <a:ext cx="628992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msmincho" charset="0"/>
              </a:rPr>
              <a:t>Spin degrees of freedom in </a:t>
            </a:r>
            <a:r>
              <a:rPr lang="en-US" dirty="0" err="1">
                <a:solidFill>
                  <a:srgbClr val="FF0000"/>
                </a:solidFill>
                <a:cs typeface="msmincho" charset="0"/>
              </a:rPr>
              <a:t>pp</a:t>
            </a:r>
            <a:r>
              <a:rPr lang="en-US" dirty="0">
                <a:solidFill>
                  <a:srgbClr val="FF0000"/>
                </a:solidFill>
                <a:cs typeface="msmincho" charset="0"/>
              </a:rPr>
              <a:t> scattering </a:t>
            </a:r>
          </a:p>
        </p:txBody>
      </p:sp>
      <p:pic>
        <p:nvPicPr>
          <p:cNvPr id="318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80" y="3299387"/>
            <a:ext cx="305280" cy="6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84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20" y="3437641"/>
            <a:ext cx="305280" cy="6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84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5944320" cy="296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6441120" y="1368144"/>
            <a:ext cx="1922400" cy="63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00000"/>
                </a:solidFill>
              </a:rPr>
              <a:t>Outstanding puzzle!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108001" y="3980579"/>
            <a:ext cx="3486240" cy="33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/>
              <a:t>Collinear Factorization</a:t>
            </a:r>
            <a:endParaRPr lang="en-US" sz="1800"/>
          </a:p>
        </p:txBody>
      </p:sp>
      <p:pic>
        <p:nvPicPr>
          <p:cNvPr id="3184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1" y="4267169"/>
            <a:ext cx="5427360" cy="70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84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1" y="4395341"/>
            <a:ext cx="3083040" cy="58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4572000" y="5715000"/>
            <a:ext cx="4321440" cy="36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rgbClr val="3366FF"/>
                </a:solidFill>
                <a:latin typeface="Wingdings" charset="0"/>
                <a:cs typeface="Wingdings" charset="0"/>
                <a:sym typeface="Wingdings" charset="0"/>
              </a:rPr>
              <a:t> </a:t>
            </a:r>
            <a:r>
              <a:rPr lang="en-US" sz="1800" dirty="0"/>
              <a:t>Polarizing Fragmentation Function</a:t>
            </a:r>
            <a:endParaRPr lang="en-US" sz="1800" dirty="0">
              <a:latin typeface="Arial" charset="0"/>
            </a:endParaRPr>
          </a:p>
        </p:txBody>
      </p:sp>
      <p:pic>
        <p:nvPicPr>
          <p:cNvPr id="31847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40" y="2070938"/>
            <a:ext cx="2452320" cy="173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4324321" y="3980579"/>
            <a:ext cx="3486240" cy="33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dirty="0"/>
              <a:t>Non Collinear </a:t>
            </a:r>
            <a:r>
              <a:rPr lang="en-US" sz="1600" dirty="0" smtClean="0"/>
              <a:t>Factorization?</a:t>
            </a:r>
            <a:endParaRPr lang="en-US" sz="1800" dirty="0"/>
          </a:p>
        </p:txBody>
      </p:sp>
      <p:sp>
        <p:nvSpPr>
          <p:cNvPr id="4110" name="Line 15"/>
          <p:cNvSpPr>
            <a:spLocks noChangeShapeType="1"/>
          </p:cNvSpPr>
          <p:nvPr/>
        </p:nvSpPr>
        <p:spPr bwMode="auto">
          <a:xfrm flipH="1" flipV="1">
            <a:off x="3663360" y="4631526"/>
            <a:ext cx="622080" cy="7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416161" y="5931984"/>
            <a:ext cx="1608480" cy="3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7086600" y="4724400"/>
            <a:ext cx="1792560" cy="26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200" dirty="0">
                <a:solidFill>
                  <a:srgbClr val="B30080"/>
                </a:solidFill>
              </a:rPr>
              <a:t>D. Boer, DIS 2010</a:t>
            </a:r>
            <a:endParaRPr lang="en-US" sz="1200" dirty="0"/>
          </a:p>
        </p:txBody>
      </p:sp>
      <p:sp>
        <p:nvSpPr>
          <p:cNvPr id="318482" name="Text Box 18"/>
          <p:cNvSpPr txBox="1">
            <a:spLocks noChangeArrowheads="1"/>
          </p:cNvSpPr>
          <p:nvPr/>
        </p:nvSpPr>
        <p:spPr bwMode="auto">
          <a:xfrm>
            <a:off x="0" y="1752600"/>
            <a:ext cx="3417899" cy="32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/>
                </a:solidFill>
                <a:cs typeface="msmincho" charset="0"/>
              </a:rPr>
              <a:t>Set of all data compiled by K. Heller</a:t>
            </a:r>
          </a:p>
        </p:txBody>
      </p:sp>
      <p:sp>
        <p:nvSpPr>
          <p:cNvPr id="4114" name="TextBox 1"/>
          <p:cNvSpPr txBox="1">
            <a:spLocks noChangeArrowheads="1"/>
          </p:cNvSpPr>
          <p:nvPr/>
        </p:nvSpPr>
        <p:spPr bwMode="auto">
          <a:xfrm>
            <a:off x="217441" y="5433691"/>
            <a:ext cx="4113865" cy="91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/>
            <a:r>
              <a:rPr lang="en-US" sz="1800" dirty="0"/>
              <a:t>Go beyond collinear factorization,</a:t>
            </a:r>
          </a:p>
          <a:p>
            <a:pPr eaLnBrk="1"/>
            <a:r>
              <a:rPr lang="en-US" sz="1800" dirty="0"/>
              <a:t>Insert </a:t>
            </a:r>
            <a:r>
              <a:rPr lang="en-US" sz="1800" dirty="0" err="1"/>
              <a:t>k</a:t>
            </a:r>
            <a:r>
              <a:rPr lang="en-US" sz="1800" baseline="-25000" dirty="0" err="1"/>
              <a:t>T</a:t>
            </a:r>
            <a:r>
              <a:rPr lang="en-US" sz="1800" baseline="-25000" dirty="0"/>
              <a:t> </a:t>
            </a:r>
            <a:r>
              <a:rPr lang="en-US" sz="1800" dirty="0"/>
              <a:t>and polarization dependent </a:t>
            </a:r>
          </a:p>
          <a:p>
            <a:pPr eaLnBrk="1"/>
            <a:r>
              <a:rPr lang="en-US" sz="1800" dirty="0"/>
              <a:t>Fragmentation function</a:t>
            </a:r>
            <a:endParaRPr lang="en-US" sz="1800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1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pic>
        <p:nvPicPr>
          <p:cNvPr id="22" name="Picture 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2" y="0"/>
            <a:ext cx="144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889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2"/>
          <p:cNvSpPr>
            <a:spLocks noChangeShapeType="1"/>
          </p:cNvSpPr>
          <p:nvPr/>
        </p:nvSpPr>
        <p:spPr bwMode="auto">
          <a:xfrm flipV="1">
            <a:off x="3663360" y="3940253"/>
            <a:ext cx="760320" cy="414764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9491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640000" cy="85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cs typeface="msmincho" charset="0"/>
              </a:rPr>
              <a:t>Spin: Problem of Polarization of Hyperons and Charmed Baryons in </a:t>
            </a:r>
            <a:r>
              <a:rPr lang="en-US" dirty="0" err="1">
                <a:cs typeface="msmincho" charset="0"/>
              </a:rPr>
              <a:t>pp</a:t>
            </a:r>
            <a:r>
              <a:rPr lang="en-US" dirty="0">
                <a:cs typeface="msmincho" charset="0"/>
              </a:rPr>
              <a:t> collisions</a:t>
            </a:r>
          </a:p>
        </p:txBody>
      </p:sp>
      <p:sp>
        <p:nvSpPr>
          <p:cNvPr id="319492" name="Line 4"/>
          <p:cNvSpPr>
            <a:spLocks noChangeShapeType="1"/>
          </p:cNvSpPr>
          <p:nvPr/>
        </p:nvSpPr>
        <p:spPr bwMode="auto">
          <a:xfrm flipV="1">
            <a:off x="5667840" y="2695963"/>
            <a:ext cx="483840" cy="483891"/>
          </a:xfrm>
          <a:prstGeom prst="line">
            <a:avLst/>
          </a:prstGeom>
          <a:noFill/>
          <a:ln w="57150" cmpd="thickThin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3646080" y="3179854"/>
            <a:ext cx="777600" cy="483891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9494" name="Oval 6"/>
          <p:cNvSpPr>
            <a:spLocks noChangeArrowheads="1"/>
          </p:cNvSpPr>
          <p:nvPr/>
        </p:nvSpPr>
        <p:spPr bwMode="auto">
          <a:xfrm>
            <a:off x="4285440" y="3594617"/>
            <a:ext cx="760320" cy="414764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 flipV="1">
            <a:off x="2211840" y="4355017"/>
            <a:ext cx="1313280" cy="0"/>
          </a:xfrm>
          <a:prstGeom prst="line">
            <a:avLst/>
          </a:prstGeom>
          <a:noFill/>
          <a:ln w="79375" cmpd="tri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 flipV="1">
            <a:off x="6566400" y="2765090"/>
            <a:ext cx="0" cy="276509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9497" name="Oval 9"/>
          <p:cNvSpPr>
            <a:spLocks noChangeArrowheads="1"/>
          </p:cNvSpPr>
          <p:nvPr/>
        </p:nvSpPr>
        <p:spPr bwMode="auto">
          <a:xfrm>
            <a:off x="3525120" y="3041599"/>
            <a:ext cx="276480" cy="276509"/>
          </a:xfrm>
          <a:prstGeom prst="ellipse">
            <a:avLst/>
          </a:prstGeom>
          <a:solidFill>
            <a:srgbClr val="FF0080"/>
          </a:solidFill>
          <a:ln w="57150" cmpd="thickThin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319498" name="Text Box 10"/>
          <p:cNvSpPr txBox="1">
            <a:spLocks noChangeArrowheads="1"/>
          </p:cNvSpPr>
          <p:nvPr/>
        </p:nvSpPr>
        <p:spPr bwMode="auto">
          <a:xfrm>
            <a:off x="1728000" y="2646998"/>
            <a:ext cx="401548" cy="46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2500" i="1">
                <a:latin typeface="Lucida Grande" charset="0"/>
                <a:cs typeface="msmincho" charset="0"/>
              </a:rPr>
              <a:t>p</a:t>
            </a:r>
            <a:endParaRPr lang="en-US" sz="2500">
              <a:latin typeface="Euclid Math One" charset="0"/>
              <a:cs typeface="msmincho" charset="0"/>
            </a:endParaRPr>
          </a:p>
        </p:txBody>
      </p:sp>
      <p:sp>
        <p:nvSpPr>
          <p:cNvPr id="319501" name="Text Box 13"/>
          <p:cNvSpPr txBox="1">
            <a:spLocks noChangeArrowheads="1"/>
          </p:cNvSpPr>
          <p:nvPr/>
        </p:nvSpPr>
        <p:spPr bwMode="auto">
          <a:xfrm>
            <a:off x="6013440" y="2626836"/>
            <a:ext cx="376182" cy="46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2500" dirty="0" err="1">
                <a:latin typeface="Lucida Grande"/>
                <a:ea typeface="Lucida Grande"/>
                <a:cs typeface="Lucida Grande"/>
                <a:sym typeface="Symbol" charset="0"/>
              </a:rPr>
              <a:t>Λ</a:t>
            </a:r>
            <a:endParaRPr lang="en-US" dirty="0">
              <a:cs typeface="msmincho" charset="0"/>
            </a:endParaRPr>
          </a:p>
        </p:txBody>
      </p:sp>
      <p:sp>
        <p:nvSpPr>
          <p:cNvPr id="319502" name="Text Box 14"/>
          <p:cNvSpPr txBox="1">
            <a:spLocks noChangeArrowheads="1"/>
          </p:cNvSpPr>
          <p:nvPr/>
        </p:nvSpPr>
        <p:spPr bwMode="auto">
          <a:xfrm>
            <a:off x="1589760" y="4375180"/>
            <a:ext cx="401548" cy="46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2500" i="1">
                <a:latin typeface="Lucida Grande" charset="0"/>
                <a:cs typeface="msmincho" charset="0"/>
              </a:rPr>
              <a:t>p</a:t>
            </a:r>
            <a:endParaRPr lang="en-US" sz="2500">
              <a:latin typeface="Euclid Math One" charset="0"/>
              <a:cs typeface="msmincho" charset="0"/>
            </a:endParaRPr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 flipV="1">
            <a:off x="2211840" y="3179854"/>
            <a:ext cx="1313280" cy="0"/>
          </a:xfrm>
          <a:prstGeom prst="line">
            <a:avLst/>
          </a:prstGeom>
          <a:noFill/>
          <a:ln w="79375" cmpd="tri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9505" name="Oval 17"/>
          <p:cNvSpPr>
            <a:spLocks noChangeArrowheads="1"/>
          </p:cNvSpPr>
          <p:nvPr/>
        </p:nvSpPr>
        <p:spPr bwMode="auto">
          <a:xfrm>
            <a:off x="3525120" y="4216763"/>
            <a:ext cx="276480" cy="276509"/>
          </a:xfrm>
          <a:prstGeom prst="ellipse">
            <a:avLst/>
          </a:prstGeom>
          <a:solidFill>
            <a:srgbClr val="FF0080"/>
          </a:solidFill>
          <a:ln w="57150" cmpd="thickThin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6158" name="Line 18"/>
          <p:cNvSpPr>
            <a:spLocks noChangeShapeType="1"/>
          </p:cNvSpPr>
          <p:nvPr/>
        </p:nvSpPr>
        <p:spPr bwMode="auto">
          <a:xfrm flipH="1">
            <a:off x="4976640" y="3248981"/>
            <a:ext cx="622080" cy="414764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9507" name="Oval 19"/>
          <p:cNvSpPr>
            <a:spLocks noChangeArrowheads="1"/>
          </p:cNvSpPr>
          <p:nvPr/>
        </p:nvSpPr>
        <p:spPr bwMode="auto">
          <a:xfrm>
            <a:off x="5460480" y="3110727"/>
            <a:ext cx="276480" cy="276509"/>
          </a:xfrm>
          <a:prstGeom prst="ellipse">
            <a:avLst/>
          </a:prstGeom>
          <a:solidFill>
            <a:srgbClr val="0000FF"/>
          </a:solidFill>
          <a:ln w="57150" cmpd="thickThin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319508" name="Text Box 20"/>
          <p:cNvSpPr txBox="1">
            <a:spLocks noChangeArrowheads="1"/>
          </p:cNvSpPr>
          <p:nvPr/>
        </p:nvSpPr>
        <p:spPr bwMode="auto">
          <a:xfrm>
            <a:off x="5045761" y="4424144"/>
            <a:ext cx="4171010" cy="4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>
                <a:cs typeface="msmincho" charset="0"/>
              </a:rPr>
              <a:t>What generates polarization?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9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pic>
        <p:nvPicPr>
          <p:cNvPr id="2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2" y="0"/>
            <a:ext cx="144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237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Evolving Ideas about Source of </a:t>
            </a:r>
            <a:r>
              <a:rPr lang="en-US" sz="3200" dirty="0" smtClean="0">
                <a:latin typeface="Symbol" charset="2"/>
                <a:cs typeface="Symbol" charset="2"/>
              </a:rPr>
              <a:t>𝜦</a:t>
            </a:r>
            <a:r>
              <a:rPr lang="en-US" sz="3200" dirty="0" smtClean="0">
                <a:cs typeface="Symbol" charset="2"/>
              </a:rPr>
              <a:t> Polarization in Hadrons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sz="2000" dirty="0" smtClean="0"/>
              <a:t>Semi-classical: Lund; Thomas precession; SU(6); </a:t>
            </a:r>
            <a:r>
              <a:rPr lang="en-US" sz="2000" dirty="0" err="1" smtClean="0"/>
              <a:t>Soffer</a:t>
            </a:r>
            <a:r>
              <a:rPr lang="en-US" sz="2000" dirty="0" smtClean="0"/>
              <a:t>, et al.</a:t>
            </a:r>
          </a:p>
          <a:p>
            <a:r>
              <a:rPr lang="en-US" sz="2000" dirty="0" smtClean="0"/>
              <a:t>Q Field </a:t>
            </a:r>
            <a:r>
              <a:rPr lang="en-US" sz="2000" dirty="0" err="1" smtClean="0"/>
              <a:t>Th</a:t>
            </a:r>
            <a:r>
              <a:rPr lang="en-US" sz="2000" dirty="0" smtClean="0"/>
              <a:t>: Single polarization requires interference =&gt;Real x </a:t>
            </a:r>
            <a:r>
              <a:rPr lang="en-US" sz="2000" dirty="0" err="1" smtClean="0"/>
              <a:t>Im</a:t>
            </a:r>
            <a:r>
              <a:rPr lang="en-US" sz="2000" dirty="0" smtClean="0"/>
              <a:t> part &amp; </a:t>
            </a:r>
            <a:r>
              <a:rPr lang="en-US" sz="2000" dirty="0" err="1" smtClean="0"/>
              <a:t>helicity</a:t>
            </a:r>
            <a:r>
              <a:rPr lang="en-US" sz="2000" dirty="0" smtClean="0"/>
              <a:t> flip</a:t>
            </a:r>
          </a:p>
          <a:p>
            <a:r>
              <a:rPr lang="en-US" sz="2000" dirty="0" smtClean="0"/>
              <a:t>Kane, </a:t>
            </a:r>
            <a:r>
              <a:rPr lang="en-US" sz="2000" dirty="0" err="1" smtClean="0"/>
              <a:t>Pumplin</a:t>
            </a:r>
            <a:r>
              <a:rPr lang="en-US" sz="2000" dirty="0" smtClean="0"/>
              <a:t>, </a:t>
            </a:r>
            <a:r>
              <a:rPr lang="en-US" sz="2000" dirty="0" err="1" smtClean="0"/>
              <a:t>Repko</a:t>
            </a:r>
            <a:r>
              <a:rPr lang="en-US" sz="2000" dirty="0" smtClean="0"/>
              <a:t>: </a:t>
            </a:r>
            <a:r>
              <a:rPr lang="en-US" sz="1600" dirty="0" smtClean="0"/>
              <a:t>PQCD (PRL41,1689(1978)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800" i="1" dirty="0" smtClean="0">
                <a:sym typeface="Wingdings"/>
              </a:rPr>
              <a:t>P</a:t>
            </a:r>
            <a:r>
              <a:rPr lang="en-US" sz="1800" baseline="-25000" dirty="0" smtClean="0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sz="2000" dirty="0" smtClean="0">
                <a:cs typeface="Symbol" charset="2"/>
                <a:sym typeface="Wingdings"/>
              </a:rPr>
              <a:t>~</a:t>
            </a:r>
          </a:p>
          <a:p>
            <a:r>
              <a:rPr lang="en-US" sz="2000" dirty="0" smtClean="0">
                <a:cs typeface="Symbol" charset="2"/>
                <a:sym typeface="Wingdings"/>
              </a:rPr>
              <a:t>Complete order </a:t>
            </a:r>
            <a:r>
              <a:rPr lang="en-US" sz="2000" dirty="0" smtClean="0">
                <a:latin typeface="Symbol" charset="2"/>
                <a:cs typeface="Symbol" charset="2"/>
                <a:sym typeface="Wingdings"/>
              </a:rPr>
              <a:t>α</a:t>
            </a:r>
            <a:r>
              <a:rPr lang="en-US" sz="2000" baseline="-25000" dirty="0" smtClean="0">
                <a:cs typeface="Symbol" charset="2"/>
                <a:sym typeface="Wingdings"/>
              </a:rPr>
              <a:t>s</a:t>
            </a:r>
            <a:r>
              <a:rPr lang="en-US" sz="2000" dirty="0" smtClean="0">
                <a:cs typeface="Symbol" charset="2"/>
                <a:sym typeface="Wingdings"/>
              </a:rPr>
              <a:t> calculation of quark, antiquark, gluon 2-body scattering </a:t>
            </a:r>
            <a:r>
              <a:rPr lang="en-US" sz="2000" i="1" dirty="0" smtClean="0">
                <a:cs typeface="Symbol" charset="2"/>
                <a:sym typeface="Wingdings"/>
              </a:rPr>
              <a:t>s  </a:t>
            </a:r>
            <a:r>
              <a:rPr lang="en-US" sz="2000" dirty="0" smtClean="0">
                <a:cs typeface="Symbol" charset="2"/>
                <a:sym typeface="Wingdings"/>
              </a:rPr>
              <a:t>+</a:t>
            </a:r>
            <a:r>
              <a:rPr lang="en-US" sz="2000" i="1" dirty="0" err="1" smtClean="0">
                <a:cs typeface="Symbol" charset="2"/>
                <a:sym typeface="Wingdings"/>
              </a:rPr>
              <a:t>s</a:t>
            </a:r>
            <a:r>
              <a:rPr lang="en-US" sz="2000" dirty="0" err="1" smtClean="0">
                <a:cs typeface="Symbol" charset="2"/>
                <a:sym typeface="Wingdings"/>
              </a:rPr>
              <a:t>bar</a:t>
            </a:r>
            <a:r>
              <a:rPr lang="en-US" sz="2000" dirty="0" smtClean="0">
                <a:cs typeface="Symbol" charset="2"/>
                <a:sym typeface="Wingdings"/>
              </a:rPr>
              <a:t> imbedded in </a:t>
            </a:r>
            <a:r>
              <a:rPr lang="en-US" sz="2000" dirty="0" err="1" smtClean="0">
                <a:cs typeface="Symbol" charset="2"/>
                <a:sym typeface="Wingdings"/>
              </a:rPr>
              <a:t>hadron+hadron</a:t>
            </a:r>
            <a:r>
              <a:rPr lang="en-US" sz="2000" dirty="0" smtClean="0">
                <a:cs typeface="Symbol" charset="2"/>
                <a:sym typeface="Wingdings"/>
              </a:rPr>
              <a:t> </a:t>
            </a:r>
            <a:r>
              <a:rPr lang="en-US" sz="2000" dirty="0" err="1" smtClean="0">
                <a:cs typeface="Symbol" charset="2"/>
                <a:sym typeface="Wingdings"/>
              </a:rPr>
              <a:t>pdf’s</a:t>
            </a:r>
            <a:r>
              <a:rPr lang="en-US" sz="2000" dirty="0" smtClean="0">
                <a:cs typeface="Symbol" charset="2"/>
                <a:sym typeface="Wingdings"/>
              </a:rPr>
              <a:t> (but small </a:t>
            </a:r>
            <a:r>
              <a:rPr lang="en-US" sz="2000" i="1" dirty="0" err="1" smtClean="0">
                <a:cs typeface="Symbol" charset="2"/>
                <a:sym typeface="Wingdings"/>
              </a:rPr>
              <a:t>m</a:t>
            </a:r>
            <a:r>
              <a:rPr lang="en-US" sz="2000" baseline="-25000" dirty="0" err="1" smtClean="0">
                <a:cs typeface="Symbol" charset="2"/>
                <a:sym typeface="Wingdings"/>
              </a:rPr>
              <a:t>S</a:t>
            </a:r>
            <a:r>
              <a:rPr lang="en-US" sz="2000" dirty="0" smtClean="0">
                <a:cs typeface="Symbol" charset="2"/>
                <a:sym typeface="Wingdings"/>
              </a:rPr>
              <a:t>) (</a:t>
            </a:r>
            <a:r>
              <a:rPr lang="en-US" sz="1800" dirty="0" err="1" smtClean="0">
                <a:cs typeface="Symbol" charset="2"/>
                <a:sym typeface="Wingdings"/>
              </a:rPr>
              <a:t>Dharmaratna</a:t>
            </a:r>
            <a:r>
              <a:rPr lang="en-US" sz="1800" dirty="0" smtClean="0">
                <a:cs typeface="Symbol" charset="2"/>
                <a:sym typeface="Wingdings"/>
              </a:rPr>
              <a:t> &amp; GG 1990,1996)</a:t>
            </a:r>
          </a:p>
          <a:p>
            <a:r>
              <a:rPr lang="en-US" sz="1800" dirty="0" smtClean="0">
                <a:cs typeface="Symbol" charset="2"/>
                <a:sym typeface="Wingdings"/>
              </a:rPr>
              <a:t>How does s   get translated to </a:t>
            </a:r>
            <a:r>
              <a:rPr lang="en-US" sz="1800" dirty="0" smtClean="0">
                <a:latin typeface="Symbol" charset="2"/>
                <a:cs typeface="Symbol" charset="2"/>
                <a:sym typeface="Wingdings"/>
              </a:rPr>
              <a:t>𝜦 </a:t>
            </a:r>
            <a:r>
              <a:rPr lang="en-US" sz="1800" dirty="0" smtClean="0">
                <a:cs typeface="Symbol" charset="2"/>
                <a:sym typeface="Wingdings"/>
              </a:rPr>
              <a:t>   &amp; enhanced? </a:t>
            </a:r>
          </a:p>
          <a:p>
            <a:r>
              <a:rPr lang="en-US" sz="1800" dirty="0" smtClean="0">
                <a:cs typeface="Symbol" charset="2"/>
                <a:sym typeface="Wingdings"/>
              </a:rPr>
              <a:t>Acceleration of s to (</a:t>
            </a:r>
            <a:r>
              <a:rPr lang="en-US" sz="1800" dirty="0" err="1" smtClean="0">
                <a:cs typeface="Symbol" charset="2"/>
                <a:sym typeface="Wingdings"/>
              </a:rPr>
              <a:t>ud</a:t>
            </a:r>
            <a:r>
              <a:rPr lang="en-US" sz="1800" dirty="0" smtClean="0">
                <a:cs typeface="Symbol" charset="2"/>
                <a:sym typeface="Wingdings"/>
              </a:rPr>
              <a:t>) remnant of N (Thomas precession effect?)</a:t>
            </a:r>
          </a:p>
          <a:p>
            <a:r>
              <a:rPr lang="en-US" sz="1800" b="1" dirty="0" smtClean="0">
                <a:solidFill>
                  <a:srgbClr val="0000FF"/>
                </a:solidFill>
                <a:cs typeface="Symbol" charset="2"/>
                <a:sym typeface="Wingdings"/>
              </a:rPr>
              <a:t>NPQCD must play a significant role in our understanding of orbital angular momentum &amp; hadron formation.</a:t>
            </a: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811609"/>
              </p:ext>
            </p:extLst>
          </p:nvPr>
        </p:nvGraphicFramePr>
        <p:xfrm>
          <a:off x="7162800" y="3048000"/>
          <a:ext cx="13970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45" name="Equation" r:id="rId3" imgW="787400" imgH="266700" progId="Equation.3">
                  <p:embed/>
                </p:oleObj>
              </mc:Choice>
              <mc:Fallback>
                <p:oleObj name="Equation" r:id="rId3" imgW="787400" imgH="266700" progId="Equation.3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048000"/>
                        <a:ext cx="13970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 bwMode="auto">
          <a:xfrm>
            <a:off x="3429000" y="3886200"/>
            <a:ext cx="103632" cy="216408"/>
          </a:xfrm>
          <a:prstGeom prst="up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2334768" y="4572000"/>
            <a:ext cx="103632" cy="216408"/>
          </a:xfrm>
          <a:prstGeom prst="up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4343400" y="4572000"/>
            <a:ext cx="103632" cy="216408"/>
          </a:xfrm>
          <a:prstGeom prst="up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3d-2016   </a:t>
            </a:r>
            <a:r>
              <a:rPr lang="en-US" sz="1300" dirty="0" err="1" smtClean="0"/>
              <a:t>GR.Goldstein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pic>
        <p:nvPicPr>
          <p:cNvPr id="11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42300" y="64643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24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57614</TotalTime>
  <Pages>0</Pages>
  <Words>2001</Words>
  <Characters>0</Characters>
  <Application>Microsoft Office PowerPoint</Application>
  <PresentationFormat>Presentazione su schermo (4:3)</PresentationFormat>
  <Lines>0</Lines>
  <Paragraphs>411</Paragraphs>
  <Slides>38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55" baseType="lpstr">
      <vt:lpstr>ＭＳ Ｐゴシック</vt:lpstr>
      <vt:lpstr>Arial</vt:lpstr>
      <vt:lpstr>Calibri</vt:lpstr>
      <vt:lpstr>Comic Sans MS</vt:lpstr>
      <vt:lpstr>Euclid Math One</vt:lpstr>
      <vt:lpstr>Geneva</vt:lpstr>
      <vt:lpstr>Lucida Grande</vt:lpstr>
      <vt:lpstr>msmincho</vt:lpstr>
      <vt:lpstr>Nimbus Roman No9 L</vt:lpstr>
      <vt:lpstr>StarSymbol</vt:lpstr>
      <vt:lpstr>Symbol</vt:lpstr>
      <vt:lpstr>Times</vt:lpstr>
      <vt:lpstr>Times New Roman</vt:lpstr>
      <vt:lpstr>Wingdings</vt:lpstr>
      <vt:lpstr>ヒラギノ角ゴ ProN W3</vt:lpstr>
      <vt:lpstr>Title &amp; Bullets</vt:lpstr>
      <vt:lpstr>Equation</vt:lpstr>
      <vt:lpstr>Lambda polarization/Fracture Functions/Spin Directed Momentum Shifts</vt:lpstr>
      <vt:lpstr>Collaborators </vt:lpstr>
      <vt:lpstr>Large polarization in hadron+hadron</vt:lpstr>
      <vt:lpstr>LHC Λ↑ polarization ATLAS at 7 TeV (Phys.Rev.D91,032004 (2015))  very small xF    P(xF,pT, s)</vt:lpstr>
      <vt:lpstr>Polarized fragmentation function</vt:lpstr>
      <vt:lpstr>Presentazione standard di PowerPoint</vt:lpstr>
      <vt:lpstr>Presentazione standard di PowerPoint</vt:lpstr>
      <vt:lpstr>Presentazione standard di PowerPoint</vt:lpstr>
      <vt:lpstr>Evolving Ideas about Source of 𝜦 Polarization in Hadrons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Evolving Ideas about Source of L Polarization in Hadrons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Outline</vt:lpstr>
      <vt:lpstr>Backup?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Q2 meson production, tensor charge, transversity and related subjects</dc:title>
  <dc:subject/>
  <dc:creator>Gary Goldstein</dc:creator>
  <cp:keywords/>
  <dc:description/>
  <cp:lastModifiedBy>Guest</cp:lastModifiedBy>
  <cp:revision>489</cp:revision>
  <cp:lastPrinted>2011-04-14T18:57:13Z</cp:lastPrinted>
  <dcterms:created xsi:type="dcterms:W3CDTF">2011-04-14T18:46:55Z</dcterms:created>
  <dcterms:modified xsi:type="dcterms:W3CDTF">2016-11-30T15:32:47Z</dcterms:modified>
</cp:coreProperties>
</file>