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293" r:id="rId2"/>
    <p:sldId id="879" r:id="rId3"/>
    <p:sldId id="933" r:id="rId4"/>
    <p:sldId id="932" r:id="rId5"/>
    <p:sldId id="898" r:id="rId6"/>
    <p:sldId id="938" r:id="rId7"/>
    <p:sldId id="940" r:id="rId8"/>
    <p:sldId id="951" r:id="rId9"/>
    <p:sldId id="1005" r:id="rId10"/>
    <p:sldId id="1041" r:id="rId11"/>
    <p:sldId id="970" r:id="rId12"/>
    <p:sldId id="1042" r:id="rId13"/>
    <p:sldId id="1016" r:id="rId14"/>
    <p:sldId id="1030" r:id="rId15"/>
    <p:sldId id="1029" r:id="rId16"/>
    <p:sldId id="1031" r:id="rId17"/>
    <p:sldId id="1027" r:id="rId18"/>
    <p:sldId id="962" r:id="rId19"/>
    <p:sldId id="960" r:id="rId20"/>
    <p:sldId id="961" r:id="rId21"/>
    <p:sldId id="1040" r:id="rId22"/>
    <p:sldId id="967" r:id="rId23"/>
    <p:sldId id="1036" r:id="rId24"/>
    <p:sldId id="920" r:id="rId25"/>
    <p:sldId id="921" r:id="rId26"/>
    <p:sldId id="963" r:id="rId27"/>
    <p:sldId id="1006" r:id="rId28"/>
    <p:sldId id="1007" r:id="rId29"/>
    <p:sldId id="1032" r:id="rId30"/>
    <p:sldId id="1039" r:id="rId31"/>
    <p:sldId id="1043" r:id="rId32"/>
    <p:sldId id="856" r:id="rId33"/>
    <p:sldId id="987" r:id="rId34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B8DFE0"/>
    <a:srgbClr val="FF33CC"/>
    <a:srgbClr val="1C1C1C"/>
    <a:srgbClr val="FF9933"/>
    <a:srgbClr val="008000"/>
    <a:srgbClr val="66FF33"/>
    <a:srgbClr val="FFFF99"/>
    <a:srgbClr val="FFFF6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7554" autoAdjust="0"/>
  </p:normalViewPr>
  <p:slideViewPr>
    <p:cSldViewPr>
      <p:cViewPr varScale="1">
        <p:scale>
          <a:sx n="140" d="100"/>
          <a:sy n="140" d="100"/>
        </p:scale>
        <p:origin x="522" y="102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61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052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46782" y="9429970"/>
            <a:ext cx="2949354" cy="494975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54479" y="9429969"/>
            <a:ext cx="2943197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41363"/>
            <a:ext cx="5961062" cy="3725862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66" y="4714137"/>
            <a:ext cx="4984345" cy="4470038"/>
          </a:xfrm>
          <a:noFill/>
        </p:spPr>
        <p:txBody>
          <a:bodyPr lIns="88201" tIns="44101" rIns="88201" bIns="44101"/>
          <a:lstStyle/>
          <a:p>
            <a:pPr defTabSz="864931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169118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46782" y="9429970"/>
            <a:ext cx="2949354" cy="494975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54479" y="9429969"/>
            <a:ext cx="2943197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41363"/>
            <a:ext cx="5961062" cy="3725862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66" y="4714137"/>
            <a:ext cx="4984345" cy="4470038"/>
          </a:xfrm>
          <a:noFill/>
        </p:spPr>
        <p:txBody>
          <a:bodyPr lIns="88201" tIns="44101" rIns="88201" bIns="44101"/>
          <a:lstStyle/>
          <a:p>
            <a:pPr defTabSz="864931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92590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59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5747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943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733"/>
            <a:ext cx="6627813" cy="18401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493295" y="36195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Andrea </a:t>
            </a:r>
            <a:r>
              <a:rPr lang="en-GB" sz="28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Bressan</a:t>
            </a:r>
            <a:br>
              <a:rPr lang="en-GB" sz="28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0673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3D PARTON DISTRIBUTIONS: PATH TO THE LHC, 29/11 - 2/12/2016     INFN-</a:t>
            </a:r>
            <a:r>
              <a:rPr lang="en-US" sz="2000" cap="small" baseline="0" dirty="0" err="1" smtClean="0">
                <a:solidFill>
                  <a:srgbClr val="CC9900"/>
                </a:solidFill>
                <a:latin typeface="High Tower Text" panose="02040502050506030303" pitchFamily="18" charset="0"/>
              </a:rPr>
              <a:t>Laboratori</a:t>
            </a:r>
            <a:r>
              <a:rPr lang="en-US" sz="20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 </a:t>
            </a:r>
            <a:r>
              <a:rPr lang="en-US" sz="2000" cap="small" baseline="0" dirty="0" err="1" smtClean="0">
                <a:solidFill>
                  <a:srgbClr val="CC9900"/>
                </a:solidFill>
                <a:latin typeface="High Tower Text" panose="02040502050506030303" pitchFamily="18" charset="0"/>
              </a:rPr>
              <a:t>Nazionali</a:t>
            </a:r>
            <a:r>
              <a:rPr lang="en-US" sz="20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 di </a:t>
            </a:r>
            <a:r>
              <a:rPr lang="en-US" sz="2000" cap="small" baseline="0" dirty="0" err="1" smtClean="0">
                <a:solidFill>
                  <a:srgbClr val="CC9900"/>
                </a:solidFill>
                <a:latin typeface="High Tower Text" panose="02040502050506030303" pitchFamily="18" charset="0"/>
              </a:rPr>
              <a:t>Frascati</a:t>
            </a:r>
            <a:r>
              <a:rPr lang="en-US" sz="20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 </a:t>
            </a:r>
            <a:endParaRPr lang="en-GB" sz="2000" cap="small" dirty="0">
              <a:solidFill>
                <a:srgbClr val="CC9900"/>
              </a:solidFill>
              <a:latin typeface="High Tower Text" panose="020405020505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alphaModFix amt="21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6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alphaModFix amt="1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080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Date Placeholder 29"/>
          <p:cNvSpPr>
            <a:spLocks noGrp="1"/>
          </p:cNvSpPr>
          <p:nvPr>
            <p:ph type="dt" sz="half" idx="10"/>
          </p:nvPr>
        </p:nvSpPr>
        <p:spPr>
          <a:xfrm>
            <a:off x="0" y="5524500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4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0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3D Parton Distributions</a:t>
            </a:r>
            <a:endParaRPr lang="en-US" dirty="0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0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0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75000"/>
            <a:ext cx="8763000" cy="4774500"/>
          </a:xfrm>
          <a:prstGeom prst="rect">
            <a:avLst/>
          </a:prstGeo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63" indent="-284163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0" y="5524500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0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9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0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676245"/>
            <a:ext cx="8449434" cy="46871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5" y="5363404"/>
            <a:ext cx="1012382" cy="30427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5058" y="5363404"/>
            <a:ext cx="990600" cy="304271"/>
          </a:xfrm>
          <a:prstGeom prst="rect">
            <a:avLst/>
          </a:prstGeom>
        </p:spPr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7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1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78" r:id="rId2"/>
    <p:sldLayoutId id="2147484095" r:id="rId3"/>
    <p:sldLayoutId id="2147484079" r:id="rId4"/>
    <p:sldLayoutId id="2147484096" r:id="rId5"/>
    <p:sldLayoutId id="2147484097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3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2" Type="http://schemas.openxmlformats.org/officeDocument/2006/relationships/image" Target="../media/image20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87.png"/><Relationship Id="rId10" Type="http://schemas.openxmlformats.org/officeDocument/2006/relationships/image" Target="../media/image2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3.png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60.png"/><Relationship Id="rId4" Type="http://schemas.openxmlformats.org/officeDocument/2006/relationships/image" Target="../media/image5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66.jpe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11" Type="http://schemas.openxmlformats.org/officeDocument/2006/relationships/image" Target="../media/image30.png"/><Relationship Id="rId5" Type="http://schemas.openxmlformats.org/officeDocument/2006/relationships/image" Target="../media/image7.jpeg"/><Relationship Id="rId15" Type="http://schemas.openxmlformats.org/officeDocument/2006/relationships/image" Target="../media/image28.png"/><Relationship Id="rId4" Type="http://schemas.openxmlformats.org/officeDocument/2006/relationships/image" Target="../media/image6.jpe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0500"/>
            <a:ext cx="6096000" cy="1840178"/>
          </a:xfrm>
        </p:spPr>
        <p:txBody>
          <a:bodyPr/>
          <a:lstStyle/>
          <a:p>
            <a:r>
              <a:rPr lang="en-US" b="1" dirty="0"/>
              <a:t>Hadron transverse momentum distributions from SIDIS and pp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Kinematic coverage</a:t>
            </a:r>
            <a:endParaRPr lang="it-IT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13888"/>
              </p:ext>
            </p:extLst>
          </p:nvPr>
        </p:nvGraphicFramePr>
        <p:xfrm>
          <a:off x="228600" y="1257300"/>
          <a:ext cx="8499871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6" r:id="rId4" imgW="18488880" imgH="6628320" progId="">
                  <p:embed/>
                </p:oleObj>
              </mc:Choice>
              <mc:Fallback>
                <p:oleObj r:id="rId4" imgW="18488880" imgH="6628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257300"/>
                        <a:ext cx="8499871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2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89" y="647700"/>
            <a:ext cx="312419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Kinematic coverage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5708845" cy="4190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1912" y="1160196"/>
            <a:ext cx="1321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COMPASS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HERMES</a:t>
            </a:r>
          </a:p>
          <a:p>
            <a:r>
              <a:rPr lang="it-IT" dirty="0" smtClean="0">
                <a:solidFill>
                  <a:srgbClr val="FF33CC"/>
                </a:solidFill>
              </a:rPr>
              <a:t>JLAB12</a:t>
            </a:r>
            <a:endParaRPr lang="it-IT" dirty="0">
              <a:solidFill>
                <a:srgbClr val="FF33CC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13" descr="w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1901" y="3390900"/>
            <a:ext cx="3245899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8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163632"/>
            <a:ext cx="1435351" cy="420214"/>
          </a:xfrm>
          <a:prstGeom prst="rect">
            <a:avLst/>
          </a:prstGeom>
          <a:noFill/>
        </p:spPr>
      </p:pic>
      <p:sp>
        <p:nvSpPr>
          <p:cNvPr id="6148" name="AutoShap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333" b="1" dirty="0" smtClean="0"/>
              <a:t>Berger </a:t>
            </a:r>
            <a:r>
              <a:rPr lang="en-US" altLang="en-US" sz="2333" b="1" dirty="0"/>
              <a:t>criterion (separation of CFR &amp;TFR)</a:t>
            </a:r>
            <a:endParaRPr lang="en-US" altLang="en-US" sz="2333" dirty="0"/>
          </a:p>
        </p:txBody>
      </p:sp>
      <p:pic>
        <p:nvPicPr>
          <p:cNvPr id="6150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90700"/>
            <a:ext cx="3333750" cy="2822575"/>
          </a:xfrm>
          <a:prstGeom prst="rect">
            <a:avLst/>
          </a:prstGeom>
          <a:noFill/>
        </p:spPr>
      </p:pic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1844146" y="644261"/>
            <a:ext cx="55354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2000"/>
              <a:t>The typical hadronic correlation length in rapidity 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496992"/>
              </p:ext>
            </p:extLst>
          </p:nvPr>
        </p:nvGraphicFramePr>
        <p:xfrm>
          <a:off x="3477303" y="1714500"/>
          <a:ext cx="5410200" cy="115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6" r:id="rId5" imgW="19733040" imgH="4228560" progId="">
                  <p:embed/>
                </p:oleObj>
              </mc:Choice>
              <mc:Fallback>
                <p:oleObj r:id="rId5" imgW="19733040" imgH="4228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77303" y="1714500"/>
                        <a:ext cx="5410200" cy="115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955890"/>
              </p:ext>
            </p:extLst>
          </p:nvPr>
        </p:nvGraphicFramePr>
        <p:xfrm>
          <a:off x="3474720" y="2950230"/>
          <a:ext cx="5412783" cy="2518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7" r:id="rId7" imgW="19263240" imgH="8964720" progId="">
                  <p:embed/>
                </p:oleObj>
              </mc:Choice>
              <mc:Fallback>
                <p:oleObj r:id="rId7" imgW="19263240" imgH="8964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74720" y="2950230"/>
                        <a:ext cx="5412783" cy="2518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Unpolarised</a:t>
            </a:r>
            <a:r>
              <a:rPr lang="it-IT" dirty="0" smtClean="0"/>
              <a:t> </a:t>
            </a:r>
            <a:r>
              <a:rPr lang="en-US" dirty="0" smtClean="0"/>
              <a:t>Azimuthal</a:t>
            </a:r>
            <a:r>
              <a:rPr lang="it-IT" dirty="0" smtClean="0"/>
              <a:t> </a:t>
            </a:r>
            <a:r>
              <a:rPr lang="en-US" dirty="0" smtClean="0"/>
              <a:t>Modulation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0" y="876300"/>
                <a:ext cx="91440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 smtClean="0"/>
                  <a:t>The semi inclusive cross-</a:t>
                </a:r>
                <a:r>
                  <a:rPr lang="it-IT" sz="2000" kern="0" dirty="0" err="1" smtClean="0"/>
                  <a:t>section</a:t>
                </a:r>
                <a:r>
                  <a:rPr lang="it-IT" sz="2000" kern="0" dirty="0" smtClean="0"/>
                  <a:t> for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h𝑋</m:t>
                    </m:r>
                  </m:oMath>
                </a14:m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is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given</a:t>
                </a:r>
                <a:r>
                  <a:rPr lang="it-IT" sz="2000" kern="0" dirty="0" smtClean="0"/>
                  <a:t> by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h𝑋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bSup>
                    <m:d>
                      <m:d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000" kern="0" dirty="0" smtClean="0"/>
                  <a:t>. The cross </a:t>
                </a:r>
                <a:r>
                  <a:rPr lang="it-IT" sz="2000" kern="0" dirty="0" err="1" smtClean="0"/>
                  <a:t>section</a:t>
                </a:r>
                <a:r>
                  <a:rPr lang="it-IT" sz="2000" kern="0" dirty="0" smtClean="0"/>
                  <a:t> for the partonic </a:t>
                </a:r>
                <a:r>
                  <a:rPr lang="it-IT" sz="2000" kern="0" dirty="0" err="1" smtClean="0"/>
                  <a:t>process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is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simply</a:t>
                </a:r>
                <a:r>
                  <a:rPr lang="it-IT" sz="2000" kern="0" dirty="0" smtClean="0"/>
                  <a:t> </a:t>
                </a:r>
                <a:r>
                  <a:rPr lang="en-US" sz="2000" kern="0" dirty="0" smtClean="0"/>
                  <a:t>given by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it-IT" sz="2000" kern="0" dirty="0" smtClean="0"/>
                  <a:t>In </a:t>
                </a:r>
                <a:r>
                  <a:rPr lang="it-IT" sz="2000" kern="0" dirty="0" err="1" smtClean="0"/>
                  <a:t>collinear</a:t>
                </a:r>
                <a:r>
                  <a:rPr lang="it-IT" sz="2000" kern="0" dirty="0" smtClean="0"/>
                  <a:t> PM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000" kern="0" dirty="0" smtClean="0"/>
                  <a:t>, i.e.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dependence</a:t>
                </a:r>
                <a:r>
                  <a:rPr lang="it-IT" sz="2000" kern="0" dirty="0" smtClean="0"/>
                  <a:t>. </a:t>
                </a: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 smtClean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6300"/>
                <a:ext cx="9144000" cy="4572000"/>
              </a:xfrm>
              <a:prstGeom prst="rect">
                <a:avLst/>
              </a:prstGeom>
              <a:blipFill rotWithShape="0">
                <a:blip r:embed="rId2"/>
                <a:stretch>
                  <a:fillRect l="-4067" t="-21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" y="2452996"/>
            <a:ext cx="3610903" cy="198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18" y="2541257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4834" y="2170212"/>
                <a:ext cx="261840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2ℓ∙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834" y="2170212"/>
                <a:ext cx="2618409" cy="120032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2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Unpolarised</a:t>
            </a:r>
            <a:r>
              <a:rPr lang="it-IT" dirty="0" smtClean="0"/>
              <a:t> </a:t>
            </a:r>
            <a:r>
              <a:rPr lang="en-US" dirty="0" smtClean="0"/>
              <a:t>Azimuthal</a:t>
            </a:r>
            <a:r>
              <a:rPr lang="it-IT" dirty="0" smtClean="0"/>
              <a:t> </a:t>
            </a:r>
            <a:r>
              <a:rPr lang="en-US" dirty="0" smtClean="0"/>
              <a:t>Modulation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0" y="876300"/>
                <a:ext cx="91440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has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only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components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outside</a:t>
                </a:r>
                <a:r>
                  <a:rPr lang="it-IT" sz="2000" kern="0" dirty="0" smtClean="0"/>
                  <a:t> the </a:t>
                </a:r>
                <a:r>
                  <a:rPr lang="it-IT" sz="2000" kern="0" dirty="0" err="1" smtClean="0"/>
                  <a:t>lepton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scattering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plane</a:t>
                </a:r>
                <a:r>
                  <a:rPr lang="it-IT" sz="2000" kern="0" dirty="0" smtClean="0"/>
                  <a:t>: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altLang="en-US" sz="2000" dirty="0" smtClean="0">
                    <a:solidFill>
                      <a:schemeClr val="tx1"/>
                    </a:solidFill>
                  </a:rPr>
                  <a:t>Taking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into account the </a:t>
                </a:r>
                <a:r>
                  <a:rPr lang="en-US" altLang="en-US" sz="2000" dirty="0" err="1">
                    <a:solidFill>
                      <a:schemeClr val="tx1"/>
                    </a:solidFill>
                  </a:rPr>
                  <a:t>parton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 transverse momentum in the kinematics leads to:</a:t>
                </a:r>
                <a:endParaRPr lang="it-IT" sz="2000" kern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begChr m:val="["/>
                        <m:endChr m:val="]"/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  <m:func>
                          <m:func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b="0" i="0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ad>
                              <m:radPr>
                                <m:degHide m:val="on"/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rad>
                          </m:den>
                        </m:f>
                        <m:func>
                          <m:func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</a:rPr>
                  <a:t> Resulting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in </a:t>
                </a:r>
                <a:r>
                  <a:rPr lang="en-US" altLang="en-US" sz="2000" dirty="0" smtClean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</a:rPr>
                  <a:t> modulations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observed in the azimuthal distributions </a:t>
                </a:r>
              </a:p>
              <a:p>
                <a:pPr marL="0" indent="0">
                  <a:buNone/>
                </a:pPr>
                <a:r>
                  <a:rPr lang="it-IT" sz="2000" kern="0" dirty="0" smtClean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6300"/>
                <a:ext cx="9144000" cy="4572000"/>
              </a:xfrm>
              <a:prstGeom prst="rect">
                <a:avLst/>
              </a:prstGeom>
              <a:blipFill rotWithShape="0">
                <a:blip r:embed="rId5"/>
                <a:stretch>
                  <a:fillRect l="-667" t="-1067" b="-2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8" y="1333500"/>
            <a:ext cx="3610903" cy="198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97" y="1586221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1714500"/>
                <a:ext cx="3304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714500"/>
                <a:ext cx="3304303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9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Unpolarised</a:t>
            </a:r>
            <a:r>
              <a:rPr lang="it-IT" dirty="0" smtClean="0"/>
              <a:t> </a:t>
            </a:r>
            <a:r>
              <a:rPr lang="it-IT" dirty="0" err="1" smtClean="0"/>
              <a:t>Azimuthal</a:t>
            </a:r>
            <a:r>
              <a:rPr lang="it-IT" dirty="0" smtClean="0"/>
              <a:t> </a:t>
            </a:r>
            <a:r>
              <a:rPr lang="it-IT" dirty="0" err="1" smtClean="0"/>
              <a:t>Modulation</a:t>
            </a: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0" y="759125"/>
                <a:ext cx="91440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it-IT" sz="2000" kern="0" dirty="0" smtClean="0"/>
                  <a:t>The full cross </a:t>
                </a:r>
                <a:r>
                  <a:rPr lang="it-IT" sz="2000" kern="0" dirty="0" err="1" smtClean="0"/>
                  <a:t>section</a:t>
                </a:r>
                <a:r>
                  <a:rPr lang="it-IT" sz="2000" kern="0" dirty="0" smtClean="0"/>
                  <a:t> for the </a:t>
                </a:r>
                <a:r>
                  <a:rPr lang="it-IT" sz="2000" kern="0" dirty="0" err="1" smtClean="0"/>
                  <a:t>unpolarised</a:t>
                </a:r>
                <a:r>
                  <a:rPr lang="it-IT" sz="2000" kern="0" dirty="0" smtClean="0"/>
                  <a:t> case </a:t>
                </a:r>
                <a:r>
                  <a:rPr lang="it-IT" sz="2000" kern="0" dirty="0" err="1" smtClean="0"/>
                  <a:t>is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written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as</a:t>
                </a:r>
                <a:r>
                  <a:rPr lang="it-IT" sz="2000" kern="0" dirty="0" smtClean="0"/>
                  <a:t>:</a:t>
                </a: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kern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kern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den>
                      </m:f>
                      <m:r>
                        <a:rPr lang="en-US" sz="2000" b="0" i="1" kern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kern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000" b="0" i="1" kern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20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rad>
                            <m:radPr>
                              <m:degHide m:val="on"/>
                              <m:ctrlP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sz="2000" b="0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b="0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sSubSup>
                            <m:sSubSupPr>
                              <m:ctrlPr>
                                <a:rPr lang="en-US" sz="20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sz="2000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b="0" i="1" kern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sz="2000" b="0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000" b="0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000" b="0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000" b="0" i="1" kern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kern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kern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000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𝑈𝑈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sz="2000" i="1" ker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ker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kern="0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i="1" ker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func>
                        </m:e>
                      </m:d>
                    </m:oMath>
                  </m:oMathPara>
                </a14:m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 smtClean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9125"/>
                <a:ext cx="9144000" cy="4572000"/>
              </a:xfrm>
              <a:prstGeom prst="rect">
                <a:avLst/>
              </a:prstGeom>
              <a:blipFill rotWithShape="0">
                <a:blip r:embed="rId2"/>
                <a:stretch>
                  <a:fillRect l="-667" t="-10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793435" y="17145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Bacchetta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Diehl,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Goeke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Metz, Mulders and Schlegel JHEP 0702:093 (2007)</a:t>
            </a:r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4800" y="3853244"/>
                <a:ext cx="3829061" cy="698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d>
                        <m:d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53244"/>
                <a:ext cx="3829061" cy="6987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82824" y="3695700"/>
                <a:ext cx="4508607" cy="101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 ker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 ker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kern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𝑥𝑀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it-IT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824" y="3695700"/>
                <a:ext cx="4508607" cy="101380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4911688"/>
                <a:ext cx="8421793" cy="45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</m:sSub>
                    <m:r>
                      <a:rPr lang="en-US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begChr m:val="["/>
                        <m:endChr m:val="]"/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nary>
                    <m:sSup>
                      <m:sSupPr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b>
                          <m:sSub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h𝑇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d>
                      <m:dPr>
                        <m:ctrlP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dirty="0" smtClean="0"/>
                  <a:t>=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911688"/>
                <a:ext cx="8421793" cy="454227"/>
              </a:xfrm>
              <a:prstGeom prst="rect">
                <a:avLst/>
              </a:prstGeom>
              <a:blipFill rotWithShape="0">
                <a:blip r:embed="rId11"/>
                <a:stretch>
                  <a:fillRect t="-112162" b="-1770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7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Unpolarised</a:t>
            </a:r>
            <a:r>
              <a:rPr lang="it-IT" dirty="0" smtClean="0"/>
              <a:t> </a:t>
            </a:r>
            <a:r>
              <a:rPr lang="it-IT" dirty="0" err="1" smtClean="0"/>
              <a:t>Azimuthal</a:t>
            </a:r>
            <a:r>
              <a:rPr lang="it-IT" dirty="0" smtClean="0"/>
              <a:t> </a:t>
            </a:r>
            <a:r>
              <a:rPr lang="it-IT" dirty="0" err="1" smtClean="0"/>
              <a:t>Modulation</a:t>
            </a: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8600" y="759125"/>
                <a:ext cx="89154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 smtClean="0"/>
                  <a:t>When </a:t>
                </a:r>
                <a:r>
                  <a:rPr lang="it-IT" sz="2000" kern="0" dirty="0" err="1" smtClean="0"/>
                  <a:t>looking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at</a:t>
                </a:r>
                <a:r>
                  <a:rPr lang="it-IT" sz="2000" kern="0" dirty="0" smtClean="0"/>
                  <a:t> the </a:t>
                </a:r>
                <a:r>
                  <a:rPr lang="it-IT" sz="2000" kern="0" dirty="0" err="1" smtClean="0"/>
                  <a:t>content</a:t>
                </a:r>
                <a:r>
                  <a:rPr lang="it-IT" sz="2000" kern="0" dirty="0" smtClean="0"/>
                  <a:t> of the </a:t>
                </a:r>
                <a:r>
                  <a:rPr lang="it-IT" sz="2000" kern="0" dirty="0" err="1" smtClean="0"/>
                  <a:t>structure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functions</a:t>
                </a:r>
                <a:r>
                  <a:rPr lang="it-IT" sz="2000" kern="0" dirty="0" smtClean="0"/>
                  <a:t>/</a:t>
                </a:r>
                <a:r>
                  <a:rPr lang="it-IT" sz="2000" kern="0" dirty="0" err="1" smtClean="0"/>
                  <a:t>modulations</a:t>
                </a:r>
                <a:r>
                  <a:rPr lang="it-IT" sz="2000" kern="0" dirty="0" smtClean="0"/>
                  <a:t> in </a:t>
                </a:r>
                <a:r>
                  <a:rPr lang="it-IT" sz="2000" kern="0" dirty="0" err="1" smtClean="0"/>
                  <a:t>terms</a:t>
                </a:r>
                <a:r>
                  <a:rPr lang="it-IT" sz="2000" kern="0" dirty="0" smtClean="0"/>
                  <a:t> of TMD </a:t>
                </a:r>
                <a:r>
                  <a:rPr lang="it-IT" sz="2000" kern="0" dirty="0" err="1" smtClean="0"/>
                  <a:t>PDFs</a:t>
                </a:r>
                <a:r>
                  <a:rPr lang="it-IT" sz="2000" kern="0" dirty="0" smtClean="0"/>
                  <a:t> for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kern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 smtClean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we</a:t>
                </a:r>
                <a:r>
                  <a:rPr lang="it-IT" sz="2000" kern="0" dirty="0" smtClean="0"/>
                  <a:t> can </a:t>
                </a:r>
                <a:r>
                  <a:rPr lang="it-IT" sz="2000" kern="0" dirty="0" err="1" smtClean="0"/>
                  <a:t>write</a:t>
                </a:r>
                <a:r>
                  <a:rPr lang="it-IT" sz="2000" kern="0" dirty="0" smtClean="0"/>
                  <a:t>:</a:t>
                </a: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None/>
                </a:pPr>
                <a:r>
                  <a:rPr lang="it-IT" sz="2000" kern="0" dirty="0" smtClean="0"/>
                  <a:t>In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 smtClean="0"/>
                  <a:t> Cahn </a:t>
                </a:r>
                <a:r>
                  <a:rPr lang="it-IT" sz="2000" kern="0" dirty="0" err="1" smtClean="0"/>
                  <a:t>effects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enters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only</a:t>
                </a:r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at</a:t>
                </a:r>
                <a:r>
                  <a:rPr lang="it-IT" sz="2000" kern="0" dirty="0" smtClean="0"/>
                  <a:t> twist4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 smtClean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59125"/>
                <a:ext cx="8915400" cy="4572000"/>
              </a:xfrm>
              <a:prstGeom prst="rect">
                <a:avLst/>
              </a:prstGeom>
              <a:blipFill rotWithShape="0">
                <a:blip r:embed="rId2"/>
                <a:stretch>
                  <a:fillRect l="-752" t="-1067" r="-9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5800" y="1638300"/>
                <a:ext cx="8229600" cy="81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38300"/>
                <a:ext cx="8229600" cy="8116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47800" y="2781300"/>
                <a:ext cx="6087179" cy="811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twists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6087179" cy="8116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27913" y="4446870"/>
                <a:ext cx="4331699" cy="653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Cahn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913" y="4446870"/>
                <a:ext cx="4331699" cy="6539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1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339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 smtClean="0"/>
                  <a:t>Azimuthal modulations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h𝑋</m:t>
                    </m:r>
                  </m:oMath>
                </a14:m>
                <a:r>
                  <a:rPr lang="it-IT" dirty="0"/>
                  <a:t> </a:t>
                </a:r>
                <a:r>
                  <a:rPr lang="en-US" altLang="en-US" dirty="0" smtClean="0"/>
                  <a:t>measured by</a:t>
                </a:r>
              </a:p>
              <a:p>
                <a:endParaRPr lang="en-US" altLang="en-US" dirty="0" smtClean="0"/>
              </a:p>
              <a:p>
                <a:pPr lvl="2"/>
                <a:r>
                  <a:rPr lang="en-US" altLang="en-US" dirty="0" smtClean="0"/>
                  <a:t>EMC</a:t>
                </a:r>
              </a:p>
              <a:p>
                <a:pPr lvl="2"/>
                <a:r>
                  <a:rPr lang="en-US" altLang="en-US" dirty="0" smtClean="0"/>
                  <a:t>E665</a:t>
                </a:r>
              </a:p>
              <a:p>
                <a:pPr lvl="2"/>
                <a:endParaRPr lang="en-US" altLang="en-US" dirty="0" smtClean="0"/>
              </a:p>
              <a:p>
                <a:pPr lvl="2"/>
                <a:endParaRPr lang="en-US" altLang="en-US" dirty="0" smtClean="0"/>
              </a:p>
              <a:p>
                <a:pPr lvl="2"/>
                <a:endParaRPr lang="en-US" altLang="en-US" dirty="0" smtClean="0"/>
              </a:p>
              <a:p>
                <a:pPr lvl="1"/>
                <a:r>
                  <a:rPr lang="en-US" altLang="en-US" dirty="0" smtClean="0"/>
                  <a:t>Large modulations up to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40%</m:t>
                    </m:r>
                  </m:oMath>
                </a14:m>
                <a:r>
                  <a:rPr lang="en-US" altLang="en-US" dirty="0" smtClean="0"/>
                  <a:t>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altLang="en-US" dirty="0" smtClean="0"/>
                  <a:t>, </a:t>
                </a:r>
                <a:r>
                  <a:rPr lang="en-US" altLang="en-US" dirty="0" smtClean="0"/>
                  <a:t>while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 5%</m:t>
                    </m:r>
                  </m:oMath>
                </a14:m>
                <a:endParaRPr lang="en-US" altLang="en-US" dirty="0" smtClean="0"/>
              </a:p>
              <a:p>
                <a:pPr marL="457200" lvl="1" indent="0">
                  <a:buNone/>
                </a:pPr>
                <a:endParaRPr lang="en-US" altLang="en-US" dirty="0" smtClean="0"/>
              </a:p>
            </p:txBody>
          </p:sp>
        </mc:Choice>
        <mc:Fallback>
          <p:sp>
            <p:nvSpPr>
              <p:cNvPr id="1433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5" t="-12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Experimental status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24" y="1281186"/>
            <a:ext cx="2240055" cy="15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48" y="1395254"/>
            <a:ext cx="1914261" cy="139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4864974" y="1406558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EMC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7706909" y="1371002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E665</a:t>
            </a: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3022601" y="2890491"/>
            <a:ext cx="508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C00000"/>
                </a:solidFill>
              </a:rPr>
              <a:t>Fits from </a:t>
            </a:r>
            <a:r>
              <a:rPr lang="it-IT" altLang="en-US" sz="1000" b="1" dirty="0">
                <a:solidFill>
                  <a:srgbClr val="C00000"/>
                </a:solidFill>
              </a:rPr>
              <a:t>M. Anselmino, V. Barone, E. Boglione,</a:t>
            </a:r>
            <a:r>
              <a:rPr lang="en-US" altLang="en-US" sz="1000" b="1" dirty="0">
                <a:solidFill>
                  <a:srgbClr val="C00000"/>
                </a:solidFill>
              </a:rPr>
              <a:t>U. </a:t>
            </a:r>
            <a:r>
              <a:rPr lang="en-US" altLang="en-US" sz="1000" b="1" dirty="0" err="1">
                <a:solidFill>
                  <a:srgbClr val="C00000"/>
                </a:solidFill>
              </a:rPr>
              <a:t>D’Alesio</a:t>
            </a:r>
            <a:r>
              <a:rPr lang="en-US" altLang="en-US" sz="1000" b="1" dirty="0">
                <a:solidFill>
                  <a:srgbClr val="C00000"/>
                </a:solidFill>
              </a:rPr>
              <a:t>, F. </a:t>
            </a:r>
            <a:r>
              <a:rPr lang="en-US" altLang="en-US" sz="1000" b="1" dirty="0" err="1">
                <a:solidFill>
                  <a:srgbClr val="C00000"/>
                </a:solidFill>
              </a:rPr>
              <a:t>Murgia</a:t>
            </a:r>
            <a:r>
              <a:rPr lang="en-US" altLang="en-US" sz="1000" b="1" dirty="0">
                <a:solidFill>
                  <a:srgbClr val="C00000"/>
                </a:solidFill>
              </a:rPr>
              <a:t>, A. </a:t>
            </a:r>
            <a:r>
              <a:rPr lang="en-US" altLang="en-US" sz="1000" b="1" dirty="0" err="1">
                <a:solidFill>
                  <a:srgbClr val="C00000"/>
                </a:solidFill>
              </a:rPr>
              <a:t>Prokudin</a:t>
            </a:r>
            <a:r>
              <a:rPr lang="en-US" altLang="en-US" sz="1000" b="1" dirty="0">
                <a:solidFill>
                  <a:srgbClr val="C00000"/>
                </a:solidFill>
              </a:rPr>
              <a:t>, A. </a:t>
            </a:r>
            <a:r>
              <a:rPr lang="en-US" altLang="en-US" sz="1000" b="1" dirty="0" err="1">
                <a:solidFill>
                  <a:srgbClr val="C00000"/>
                </a:solidFill>
              </a:rPr>
              <a:t>Kotzinian</a:t>
            </a:r>
            <a:r>
              <a:rPr lang="en-US" altLang="en-US" sz="1000" b="1" dirty="0">
                <a:solidFill>
                  <a:srgbClr val="C00000"/>
                </a:solidFill>
              </a:rPr>
              <a:t>, and C. Turk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073857" y="2453185"/>
                <a:ext cx="2039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32BCFFB9-0C66-4CE6-8F1E-80CC4ED92219}" type="mathplaceholder">
                        <a:rPr lang="it-IT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857" y="2453185"/>
                <a:ext cx="203908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687" r="-1791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4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Unpolarized hadron multiplicity distributions are the basic material for studying the mechanisms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generation and the applicability of TMD factorization.</a:t>
                </a:r>
                <a:endParaRPr lang="it-IT" dirty="0">
                  <a:solidFill>
                    <a:schemeClr val="accent2"/>
                  </a:solidFill>
                  <a:latin typeface="CMSS10"/>
                </a:endParaRPr>
              </a:p>
              <a:p>
                <a:endParaRPr lang="it-IT" dirty="0">
                  <a:solidFill>
                    <a:schemeClr val="accent2"/>
                  </a:solidFill>
                  <a:latin typeface="CMSS10"/>
                </a:endParaRP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It is important to have differential distributions in kinematic variables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besides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endParaRPr lang="it-IT" dirty="0">
                  <a:solidFill>
                    <a:schemeClr val="accent2"/>
                  </a:solidFill>
                  <a:latin typeface="CMSS10"/>
                </a:endParaRPr>
              </a:p>
              <a:p>
                <a:endParaRPr lang="it-IT" dirty="0">
                  <a:solidFill>
                    <a:schemeClr val="accent2"/>
                  </a:solidFill>
                  <a:latin typeface="CMSS10"/>
                </a:endParaRPr>
              </a:p>
              <a:p>
                <a:r>
                  <a:rPr lang="it-IT" dirty="0" err="1">
                    <a:solidFill>
                      <a:schemeClr val="accent2"/>
                    </a:solidFill>
                  </a:rPr>
                  <a:t>Not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only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low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2"/>
                    </a:solidFill>
                  </a:rPr>
                  <a:t>.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Tails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at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it-IT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GeV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carries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:r>
                  <a:rPr lang="it-IT" dirty="0" err="1">
                    <a:solidFill>
                      <a:schemeClr val="accent2"/>
                    </a:solidFill>
                  </a:rPr>
                  <a:t>important</a:t>
                </a:r>
                <a:r>
                  <a:rPr lang="it-IT" dirty="0">
                    <a:solidFill>
                      <a:schemeClr val="accent2"/>
                    </a:solidFill>
                  </a:rPr>
                  <a:t> </a:t>
                </a:r>
                <a:r>
                  <a:rPr lang="it-IT" dirty="0" smtClean="0">
                    <a:solidFill>
                      <a:schemeClr val="accent2"/>
                    </a:solidFill>
                  </a:rPr>
                  <a:t>perturbative </a:t>
                </a:r>
                <a:r>
                  <a:rPr lang="it-IT" dirty="0">
                    <a:solidFill>
                      <a:schemeClr val="accent2"/>
                    </a:solidFill>
                  </a:rPr>
                  <a:t>&amp; </a:t>
                </a:r>
                <a:r>
                  <a:rPr lang="it-IT" dirty="0" smtClean="0">
                    <a:solidFill>
                      <a:schemeClr val="accent2"/>
                    </a:solidFill>
                  </a:rPr>
                  <a:t>non-perturbative </a:t>
                </a:r>
                <a:r>
                  <a:rPr lang="it-IT" dirty="0">
                    <a:solidFill>
                      <a:schemeClr val="accent2"/>
                    </a:solidFill>
                  </a:rPr>
                  <a:t>information</a:t>
                </a:r>
                <a:endParaRPr lang="it-IT" dirty="0">
                  <a:solidFill>
                    <a:schemeClr val="accent2"/>
                  </a:solidFill>
                  <a:latin typeface="CMSS10"/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chemeClr val="accent2"/>
                  </a:solidFill>
                  <a:latin typeface="CMSS1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5" t="-1277" r="-11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ultiplicity </a:t>
            </a:r>
            <a:r>
              <a:rPr lang="en-US" dirty="0"/>
              <a:t>distributions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5067300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Weiss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/>
                  <a:t>The cross-section dependence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sz="2000" dirty="0"/>
                  <a:t> results from:</a:t>
                </a:r>
              </a:p>
              <a:p>
                <a:pPr lvl="1"/>
                <a:r>
                  <a:rPr lang="en-US" sz="1800" dirty="0"/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of the quarks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generated in the quark fragmentation </a:t>
                </a:r>
                <a:endParaRPr lang="en-US" sz="1800" dirty="0" smtClean="0"/>
              </a:p>
              <a:p>
                <a:pPr lvl="1"/>
                <a:r>
                  <a:rPr lang="en-US" sz="1800" dirty="0" smtClean="0"/>
                  <a:t>A Gaussian </a:t>
                </a:r>
                <a:r>
                  <a:rPr lang="en-US" sz="1800" dirty="0" err="1" smtClean="0"/>
                  <a:t>ansatz</a:t>
                </a:r>
                <a:r>
                  <a:rPr lang="en-US" sz="1800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 smtClean="0"/>
                  <a:t> leads to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8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8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80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The azimuthal modulations in the </a:t>
                </a:r>
                <a:r>
                  <a:rPr lang="en-US" sz="2000" dirty="0" err="1"/>
                  <a:t>unpolarized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cross sections </a:t>
                </a:r>
                <a:r>
                  <a:rPr lang="en-US" sz="2000" dirty="0"/>
                  <a:t>comes from:</a:t>
                </a:r>
              </a:p>
              <a:p>
                <a:pPr lvl="1"/>
                <a:r>
                  <a:rPr lang="en-US" sz="1800" dirty="0"/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of the quarks</a:t>
                </a:r>
              </a:p>
              <a:p>
                <a:pPr lvl="1"/>
                <a:r>
                  <a:rPr lang="en-US" sz="1800" dirty="0"/>
                  <a:t>The Boer-Mulders </a:t>
                </a:r>
                <a:r>
                  <a:rPr lang="en-US" sz="1800" dirty="0" smtClean="0"/>
                  <a:t>PDF</a:t>
                </a:r>
                <a:endParaRPr lang="en-GB" sz="1800" dirty="0"/>
              </a:p>
              <a:p>
                <a:r>
                  <a:rPr lang="en-US" sz="2000" dirty="0" smtClean="0"/>
                  <a:t>Difficult </a:t>
                </a:r>
                <a:r>
                  <a:rPr lang="en-US" sz="2000" dirty="0"/>
                  <a:t>measurements were one has to correct for the apparatus </a:t>
                </a:r>
                <a:r>
                  <a:rPr lang="en-US" sz="2000" dirty="0" smtClean="0"/>
                  <a:t>acceptance</a:t>
                </a:r>
              </a:p>
              <a:p>
                <a:pPr marL="285750" indent="-285750"/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COMPASS and HERMES </a:t>
                </a:r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have</a:t>
                </a:r>
                <a:endParaRPr lang="en-US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685800" lvl="1" indent="-285750"/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results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and on p (Hermes only) </a:t>
                </a:r>
              </a:p>
              <a:p>
                <a:pPr marL="685800" lvl="1" indent="-285750"/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No COMPASS measurements on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since on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𝑁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nuclear effects may be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important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/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COMPASS-II, measurements on LH</a:t>
                </a:r>
                <a:r>
                  <a:rPr lang="en-US" sz="1800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sz="1800" dirty="0">
                    <a:solidFill>
                      <a:srgbClr val="C00000"/>
                    </a:solidFill>
                  </a:rPr>
                  <a:t> in parallel with DVCS</a:t>
                </a:r>
              </a:p>
              <a:p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87" t="-766" b="-43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Importance of unpolarized SIDIS 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81100"/>
            <a:ext cx="3886200" cy="153974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Transverse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of the </a:t>
            </a:r>
            <a:r>
              <a:rPr lang="it-IT" dirty="0" err="1" smtClean="0"/>
              <a:t>Nucleon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154" y="677379"/>
            <a:ext cx="6576260" cy="504302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2054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34148" y="4919722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216833" y="429376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63256" y="3552803"/>
                <a:ext cx="2093843" cy="578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Longitudinal</a:t>
                </a:r>
                <a:r>
                  <a:rPr lang="en-US" sz="1400" dirty="0" smtClean="0"/>
                  <a:t> 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momentum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𝑥𝑃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i="1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256" y="3552803"/>
                <a:ext cx="2093843" cy="578428"/>
              </a:xfrm>
              <a:prstGeom prst="rect">
                <a:avLst/>
              </a:prstGeom>
              <a:blipFill rotWithShape="0">
                <a:blip r:embed="rId3"/>
                <a:stretch>
                  <a:fillRect l="-875" t="-2105" r="-5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5617366" y="2344768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821166">
            <a:off x="6705039" y="4810329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235702" y="1464842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216038" y="2360610"/>
            <a:ext cx="383259" cy="8699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40571" y="1560974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9430" y="2871115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408775" y="4123734"/>
                <a:ext cx="2916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′</m:t>
                      </m:r>
                    </m:oMath>
                  </m:oMathPara>
                </a14:m>
                <a:endParaRPr lang="en-US" baseline="30000" dirty="0">
                  <a:solidFill>
                    <a:srgbClr val="FF0000"/>
                  </a:solidFill>
                  <a:latin typeface="Savoye LET"/>
                  <a:cs typeface="Savoye LE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775" y="4123734"/>
                <a:ext cx="291627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72729" y="5402655"/>
                <a:ext cx="34817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</m:oMath>
                  </m:oMathPara>
                </a14:m>
                <a:endParaRPr lang="en-US" baseline="30000" dirty="0">
                  <a:solidFill>
                    <a:srgbClr val="FF0000"/>
                  </a:solidFill>
                  <a:latin typeface="Savoye LET"/>
                  <a:cs typeface="Savoye LE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729" y="5402655"/>
                <a:ext cx="348172" cy="3629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550128" y="4752830"/>
            <a:ext cx="21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Photon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Virtuality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i="1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i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 rot="19437630">
                <a:off x="839590" y="1342912"/>
                <a:ext cx="52872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i="1" baseline="30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200" i="1" baseline="-25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b="0" baseline="30000" dirty="0">
                  <a:solidFill>
                    <a:schemeClr val="accent2">
                      <a:lumMod val="75000"/>
                    </a:schemeClr>
                  </a:solidFill>
                  <a:latin typeface="Arial" pitchFamily="-108" charset="0"/>
                </a:endParaRPr>
              </a:p>
            </p:txBody>
          </p:sp>
        </mc:Choice>
        <mc:Fallback xmlns="">
          <p:sp>
            <p:nvSpPr>
              <p:cNvPr id="31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437630">
                <a:off x="839590" y="1342912"/>
                <a:ext cx="528722" cy="2769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877454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948480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6"/>
              <p:cNvSpPr txBox="1">
                <a:spLocks noChangeArrowheads="1"/>
              </p:cNvSpPr>
              <p:nvPr/>
            </p:nvSpPr>
            <p:spPr bwMode="auto">
              <a:xfrm rot="2481873">
                <a:off x="2417426" y="1381162"/>
                <a:ext cx="529312" cy="272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1200" b="0" baseline="-25000" dirty="0">
                  <a:solidFill>
                    <a:schemeClr val="accent2">
                      <a:lumMod val="75000"/>
                    </a:schemeClr>
                  </a:solidFill>
                  <a:latin typeface="Arial" pitchFamily="-108" charset="0"/>
                </a:endParaRPr>
              </a:p>
            </p:txBody>
          </p:sp>
        </mc:Choice>
        <mc:Fallback xmlns="">
          <p:sp>
            <p:nvSpPr>
              <p:cNvPr id="3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481873">
                <a:off x="2417426" y="1381162"/>
                <a:ext cx="529312" cy="2727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12"/>
              <p:cNvSpPr txBox="1">
                <a:spLocks noChangeArrowheads="1"/>
              </p:cNvSpPr>
              <p:nvPr/>
            </p:nvSpPr>
            <p:spPr bwMode="auto">
              <a:xfrm rot="19437630">
                <a:off x="2128577" y="2400161"/>
                <a:ext cx="52872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i="1" baseline="30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200" i="1" baseline="-25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b="0" baseline="30000" dirty="0">
                  <a:solidFill>
                    <a:schemeClr val="accent2">
                      <a:lumMod val="75000"/>
                    </a:schemeClr>
                  </a:solidFill>
                  <a:latin typeface="Arial" pitchFamily="-108" charset="0"/>
                </a:endParaRPr>
              </a:p>
            </p:txBody>
          </p:sp>
        </mc:Choice>
        <mc:Fallback xmlns="">
          <p:sp>
            <p:nvSpPr>
              <p:cNvPr id="3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437630">
                <a:off x="2128577" y="2400161"/>
                <a:ext cx="528722" cy="2769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ine 13"/>
          <p:cNvSpPr>
            <a:spLocks noChangeShapeType="1"/>
          </p:cNvSpPr>
          <p:nvPr/>
        </p:nvSpPr>
        <p:spPr bwMode="auto">
          <a:xfrm flipH="1">
            <a:off x="2176933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>
            <a:off x="2271423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064945" y="677380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Confinement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5979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7003592" y="2530451"/>
                <a:ext cx="308866" cy="317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592" y="2530451"/>
                <a:ext cx="308866" cy="317972"/>
              </a:xfrm>
              <a:prstGeom prst="rect">
                <a:avLst/>
              </a:prstGeom>
              <a:blipFill rotWithShape="0">
                <a:blip r:embed="rId9"/>
                <a:stretch>
                  <a:fillRect l="-17647" r="-1961" b="-173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905534" y="1765999"/>
                <a:ext cx="502445" cy="410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534" y="1765999"/>
                <a:ext cx="502445" cy="410305"/>
              </a:xfrm>
              <a:prstGeom prst="rect">
                <a:avLst/>
              </a:prstGeom>
              <a:blipFill rotWithShape="0">
                <a:blip r:embed="rId10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258914" y="914312"/>
                <a:ext cx="1424236" cy="354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914" y="914312"/>
                <a:ext cx="1424236" cy="354777"/>
              </a:xfrm>
              <a:prstGeom prst="rect">
                <a:avLst/>
              </a:prstGeom>
              <a:blipFill rotWithShape="0">
                <a:blip r:embed="rId11"/>
                <a:stretch>
                  <a:fillRect l="-3433" b="-17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47959" y="1849830"/>
                <a:ext cx="999569" cy="354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59" y="1849830"/>
                <a:ext cx="999569" cy="354777"/>
              </a:xfrm>
              <a:prstGeom prst="rect">
                <a:avLst/>
              </a:prstGeom>
              <a:blipFill rotWithShape="0">
                <a:blip r:embed="rId12"/>
                <a:stretch>
                  <a:fillRect l="-7317" b="-16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2097687" y="1863035"/>
                <a:ext cx="2401298" cy="354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,0,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687" y="1863035"/>
                <a:ext cx="2401298" cy="354777"/>
              </a:xfrm>
              <a:prstGeom prst="rect">
                <a:avLst/>
              </a:prstGeom>
              <a:blipFill rotWithShape="0">
                <a:blip r:embed="rId13"/>
                <a:stretch>
                  <a:fillRect l="-2792" b="-189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586606" y="2888646"/>
                <a:ext cx="642419" cy="324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606" y="2888646"/>
                <a:ext cx="642419" cy="324063"/>
              </a:xfrm>
              <a:prstGeom prst="rect">
                <a:avLst/>
              </a:prstGeom>
              <a:blipFill rotWithShape="0">
                <a:blip r:embed="rId14"/>
                <a:stretch>
                  <a:fillRect l="-11321" b="-207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 Box 6"/>
              <p:cNvSpPr txBox="1">
                <a:spLocks noChangeArrowheads="1"/>
              </p:cNvSpPr>
              <p:nvPr/>
            </p:nvSpPr>
            <p:spPr bwMode="auto">
              <a:xfrm rot="2481873">
                <a:off x="1137029" y="2334801"/>
                <a:ext cx="529312" cy="272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1200" b="0" baseline="-25000" dirty="0">
                  <a:solidFill>
                    <a:schemeClr val="accent2">
                      <a:lumMod val="75000"/>
                    </a:schemeClr>
                  </a:solidFill>
                  <a:latin typeface="Arial" pitchFamily="-108" charset="0"/>
                </a:endParaRPr>
              </a:p>
            </p:txBody>
          </p:sp>
        </mc:Choice>
        <mc:Fallback xmlns="">
          <p:sp>
            <p:nvSpPr>
              <p:cNvPr id="6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481873">
                <a:off x="1137029" y="2334801"/>
                <a:ext cx="529312" cy="27276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3962400" y="2534868"/>
            <a:ext cx="5138572" cy="26467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Importance of unpolarized SIDIS 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0100"/>
            <a:ext cx="4492749" cy="438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49" y="800100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52800" y="2628900"/>
                <a:ext cx="5748172" cy="13746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628900"/>
                <a:ext cx="5748172" cy="1374672"/>
              </a:xfrm>
              <a:prstGeom prst="rect">
                <a:avLst/>
              </a:prstGeom>
              <a:blipFill rotWithShape="0">
                <a:blip r:embed="rId4"/>
                <a:stretch>
                  <a:fillRect b="-707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923377" y="4145088"/>
                <a:ext cx="6228372" cy="731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h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1C1C1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h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𝑑𝑧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1C1C1C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𝐷𝐼𝑆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solidFill>
                    <a:srgbClr val="1C1C1C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377" y="4145088"/>
                <a:ext cx="6228372" cy="7319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2" y="685668"/>
            <a:ext cx="5078488" cy="4952735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Importance of unpolarized SIDIS </a:t>
            </a:r>
            <a:endParaRPr lang="it-IT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4067"/>
            <a:ext cx="5100638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38" y="448129"/>
            <a:ext cx="3337662" cy="198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smtClean="0"/>
              <a:t>Mean values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" y="1146281"/>
            <a:ext cx="6211943" cy="453009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3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471266"/>
              </p:ext>
            </p:extLst>
          </p:nvPr>
        </p:nvGraphicFramePr>
        <p:xfrm>
          <a:off x="1330799" y="17907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20" r:id="rId3" imgW="14590440" imgH="5472720" progId="">
                  <p:embed/>
                </p:oleObj>
              </mc:Choice>
              <mc:Fallback>
                <p:oleObj r:id="rId3" imgW="14590440" imgH="5472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0799" y="1790700"/>
                        <a:ext cx="60960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04271"/>
              </p:ext>
            </p:extLst>
          </p:nvPr>
        </p:nvGraphicFramePr>
        <p:xfrm>
          <a:off x="1351581" y="851453"/>
          <a:ext cx="6248400" cy="458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21" r:id="rId5" imgW="14704560" imgH="10780920" progId="">
                  <p:embed/>
                </p:oleObj>
              </mc:Choice>
              <mc:Fallback>
                <p:oleObj r:id="rId5" imgW="14704560" imgH="10780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1581" y="851453"/>
                        <a:ext cx="6248400" cy="4580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89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Comparison to COMPASS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evolution: multiplicity distribution in SIDIS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8500" y="5364163"/>
            <a:ext cx="825500" cy="303212"/>
          </a:xfrm>
          <a:prstGeom prst="rect">
            <a:avLst/>
          </a:prstGeom>
        </p:spPr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40" y="1175875"/>
            <a:ext cx="3521106" cy="4187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80" y="1175875"/>
            <a:ext cx="3521106" cy="41875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78428" y="798612"/>
            <a:ext cx="2226892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7" dirty="0" err="1">
                <a:solidFill>
                  <a:srgbClr val="0000FF"/>
                </a:solidFill>
              </a:rPr>
              <a:t>Echevarria</a:t>
            </a:r>
            <a:r>
              <a:rPr lang="en-US" sz="1167" dirty="0">
                <a:solidFill>
                  <a:srgbClr val="0000FF"/>
                </a:solidFill>
              </a:rPr>
              <a:t>, </a:t>
            </a:r>
            <a:r>
              <a:rPr lang="en-US" sz="1167" dirty="0" err="1">
                <a:solidFill>
                  <a:srgbClr val="0000FF"/>
                </a:solidFill>
              </a:rPr>
              <a:t>Idilbi</a:t>
            </a:r>
            <a:r>
              <a:rPr lang="en-US" sz="1167" dirty="0">
                <a:solidFill>
                  <a:srgbClr val="0000FF"/>
                </a:solidFill>
              </a:rPr>
              <a:t>, Kang, </a:t>
            </a:r>
            <a:r>
              <a:rPr lang="en-US" sz="1167" dirty="0" err="1" smtClean="0">
                <a:solidFill>
                  <a:srgbClr val="0000FF"/>
                </a:solidFill>
              </a:rPr>
              <a:t>Vitev</a:t>
            </a:r>
            <a:endParaRPr lang="en-US" sz="1167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Comparison with DY, W/Z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/>
                  <a:t> distribution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5" t="-12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TMD evolution works: Drell-Yan and W/Z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8500" y="5364163"/>
            <a:ext cx="825500" cy="303212"/>
          </a:xfrm>
          <a:prstGeom prst="rect">
            <a:avLst/>
          </a:prstGeom>
        </p:spPr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24" y="1143954"/>
            <a:ext cx="2595050" cy="2221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837" y="1099970"/>
            <a:ext cx="2609712" cy="2265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225" y="3402504"/>
            <a:ext cx="2602381" cy="2265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9836" y="3649450"/>
            <a:ext cx="379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Wingdings" charset="2"/>
              <a:buChar char="§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Works for SIDIS, DY, and W/Z in all the energy ranges </a:t>
            </a:r>
          </a:p>
          <a:p>
            <a:pPr marL="238115" indent="-238115">
              <a:buFont typeface="Wingdings" charset="2"/>
              <a:buChar char="§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Make predictions for future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12, COMPASS,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Fermilab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RHIC experiments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0" y="1828704"/>
            <a:ext cx="598571" cy="16090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97" y="2075729"/>
            <a:ext cx="598571" cy="160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10" y="2329589"/>
            <a:ext cx="598571" cy="16090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0" y="2536697"/>
            <a:ext cx="598571" cy="160906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73" y="1780646"/>
            <a:ext cx="663230" cy="208963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18" y="4711812"/>
            <a:ext cx="663230" cy="208963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asymmetries are: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sup>
                    </m:sSub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𝑈𝑈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𝑈𝑈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</m:oMath>
                </a14:m>
                <a:endParaRPr lang="it-IT" dirty="0"/>
              </a:p>
              <a:p>
                <a:r>
                  <a:rPr lang="it-IT" dirty="0" err="1" smtClean="0"/>
                  <a:t>When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we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measure</a:t>
                </a:r>
                <a:r>
                  <a:rPr lang="it-IT" dirty="0" smtClean="0"/>
                  <a:t> on 1D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sup>
                    </m:sSub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  <m:sup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b>
                          <m:sup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p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nary>
                              <m:nary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sub>
                              <m:sup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sup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  <m:nary>
                                  <m:nary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𝑚𝑖𝑛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</m:d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  <m:sup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>
                                                    <a:latin typeface="Cambria Math" panose="02040503050406030204" pitchFamily="18" charset="0"/>
                                                  </a:rPr>
                                                  <m:t>𝑆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sup>
                                    </m:sSubSup>
                                  </m:e>
                                </m:nary>
                              </m:e>
                            </m:nary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b>
                          <m: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p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nary>
                              <m:nary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sup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  <m:nary>
                                  <m:nary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𝑚𝑖𝑛</m:t>
                                        </m:r>
                                      </m:sub>
                                    </m:sSub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  <m:sub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𝑈𝑈</m:t>
                                            </m:r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  <m:sub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𝑈𝑈</m:t>
                                            </m:r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nary>
                              </m:e>
                            </m:nary>
                          </m:e>
                        </m:nary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76300"/>
                <a:ext cx="9144000" cy="4267200"/>
              </a:xfrm>
              <a:blipFill rotWithShape="0">
                <a:blip r:embed="rId2"/>
                <a:stretch>
                  <a:fillRect l="-667" t="-1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The asymmetries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Boer-Mulders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067" t="-17143" b="-3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304800" y="4331494"/>
                <a:ext cx="9304090" cy="1116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4331494"/>
                <a:ext cx="9304090" cy="1116011"/>
              </a:xfrm>
              <a:prstGeom prst="rect">
                <a:avLst/>
              </a:prstGeom>
              <a:blipFill rotWithShape="0">
                <a:blip r:embed="rId5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914400" y="757442"/>
          <a:ext cx="7502525" cy="349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7" r:id="rId6" imgW="16901280" imgH="7872840" progId="">
                  <p:embed/>
                </p:oleObj>
              </mc:Choice>
              <mc:Fallback>
                <p:oleObj r:id="rId6" imgW="16901280" imgH="7872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4400" y="757442"/>
                        <a:ext cx="7502525" cy="3494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Boer-Mulders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067" t="-17143" b="-3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648200" y="0"/>
          <a:ext cx="453732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8" r:id="rId5" imgW="7974360" imgH="10044360" progId="">
                  <p:embed/>
                </p:oleObj>
              </mc:Choice>
              <mc:Fallback>
                <p:oleObj r:id="rId5" imgW="7974360" imgH="10044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0"/>
                        <a:ext cx="453732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640080"/>
          <a:ext cx="4648200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9" r:id="rId7" imgW="8787240" imgH="10120320" progId="">
                  <p:embed/>
                </p:oleObj>
              </mc:Choice>
              <mc:Fallback>
                <p:oleObj r:id="rId7" imgW="8787240" imgH="10120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640080"/>
                        <a:ext cx="4648200" cy="506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it-IT" dirty="0" smtClean="0"/>
                  <a:t> modulation</a:t>
                </a:r>
                <a:endParaRPr lang="it-IT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t="-11392" b="-22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48860"/>
              </p:ext>
            </p:extLst>
          </p:nvPr>
        </p:nvGraphicFramePr>
        <p:xfrm>
          <a:off x="4343400" y="876300"/>
          <a:ext cx="4595813" cy="4276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08" r:id="rId5" imgW="11860200" imgH="11034720" progId="">
                  <p:embed/>
                </p:oleObj>
              </mc:Choice>
              <mc:Fallback>
                <p:oleObj r:id="rId5" imgW="11860200" imgH="11034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3400" y="876300"/>
                        <a:ext cx="4595813" cy="4276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469560"/>
              </p:ext>
            </p:extLst>
          </p:nvPr>
        </p:nvGraphicFramePr>
        <p:xfrm>
          <a:off x="76200" y="622789"/>
          <a:ext cx="4038600" cy="4826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09" r:id="rId7" imgW="10222200" imgH="12215520" progId="">
                  <p:embed/>
                </p:oleObj>
              </mc:Choice>
              <mc:Fallback>
                <p:oleObj r:id="rId7" imgW="10222200" imgH="12215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00" y="622789"/>
                        <a:ext cx="4038600" cy="4826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94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723900"/>
                <a:ext cx="7620000" cy="4376100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Scattering </a:t>
                </a:r>
                <a:r>
                  <a:rPr lang="en-US" dirty="0">
                    <a:solidFill>
                      <a:schemeClr val="accent2"/>
                    </a:solidFill>
                  </a:rPr>
                  <a:t>with a large momentum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transfer</a:t>
                </a:r>
              </a:p>
              <a:p>
                <a:pPr lvl="1"/>
                <a:r>
                  <a:rPr lang="en-US" dirty="0" smtClean="0"/>
                  <a:t>Momentum </a:t>
                </a:r>
                <a:r>
                  <a:rPr lang="en-US" dirty="0"/>
                  <a:t>scale of the hard </a:t>
                </a:r>
                <a:r>
                  <a:rPr lang="en-US" dirty="0" smtClean="0"/>
                  <a:t>probe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≫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it-IT" dirty="0" smtClean="0"/>
              </a:p>
              <a:p>
                <a:pPr lvl="1"/>
                <a:r>
                  <a:rPr lang="en-US" dirty="0"/>
                  <a:t>Combined motion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too week to be sensitive to the hard </a:t>
                </a:r>
                <a:r>
                  <a:rPr lang="en-US" dirty="0" smtClean="0"/>
                  <a:t>probe</a:t>
                </a:r>
              </a:p>
              <a:p>
                <a:pPr lvl="1"/>
                <a:r>
                  <a:rPr lang="en-US" dirty="0"/>
                  <a:t>Collinear factorization – integrated into </a:t>
                </a:r>
                <a:r>
                  <a:rPr lang="en-US" dirty="0" smtClean="0"/>
                  <a:t>PDFs</a:t>
                </a: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Scattering with multiple momentum scales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observed</a:t>
                </a:r>
              </a:p>
              <a:p>
                <a:pPr lvl="1"/>
                <a:r>
                  <a:rPr lang="en-US" dirty="0"/>
                  <a:t>Two-scale </a:t>
                </a:r>
                <a:r>
                  <a:rPr lang="en-US" dirty="0" smtClean="0"/>
                  <a:t>observables (such </a:t>
                </a:r>
                <a:r>
                  <a:rPr lang="en-US" dirty="0"/>
                  <a:t>as SIDIS,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Drell</a:t>
                </a:r>
                <a:r>
                  <a:rPr lang="en-US" dirty="0" smtClean="0"/>
                  <a:t>-Yan)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it-IT" dirty="0" smtClean="0"/>
              </a:p>
              <a:p>
                <a:pPr lvl="1"/>
                <a:r>
                  <a:rPr lang="en-US" dirty="0" smtClean="0"/>
                  <a:t>“Hard” </a:t>
                </a:r>
                <a:r>
                  <a:rPr lang="en-US" dirty="0"/>
                  <a:t>scale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localizes the probe to see the quark or gluon </a:t>
                </a:r>
                <a:r>
                  <a:rPr lang="en-US" dirty="0" err="1"/>
                  <a:t>d.o.f</a:t>
                </a:r>
                <a:r>
                  <a:rPr lang="en-US" dirty="0" smtClean="0"/>
                  <a:t>.</a:t>
                </a:r>
              </a:p>
              <a:p>
                <a:pPr lvl="1"/>
                <a:r>
                  <a:rPr lang="en-US" dirty="0"/>
                  <a:t>“Soft”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could be sensitive to the confined </a:t>
                </a:r>
                <a:r>
                  <a:rPr lang="en-US" dirty="0" smtClean="0"/>
                  <a:t>motion</a:t>
                </a:r>
              </a:p>
              <a:p>
                <a:pPr lvl="1"/>
                <a:r>
                  <a:rPr lang="en-US" dirty="0"/>
                  <a:t>TMD factorization: the confined motion is encoded into TMDs</a:t>
                </a:r>
                <a:endParaRPr lang="it-IT" dirty="0"/>
              </a:p>
              <a:p>
                <a:pPr lvl="1"/>
                <a:endParaRPr lang="it-IT" dirty="0" smtClean="0"/>
              </a:p>
              <a:p>
                <a:pPr lvl="1"/>
                <a:endParaRPr lang="it-IT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723900"/>
                <a:ext cx="7620000" cy="4376100"/>
              </a:xfrm>
              <a:blipFill rotWithShape="0">
                <a:blip r:embed="rId3"/>
                <a:stretch>
                  <a:fillRect l="-880" t="-1393" r="-560" b="-1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Confined parton motion in a hadron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655853"/>
              </p:ext>
            </p:extLst>
          </p:nvPr>
        </p:nvGraphicFramePr>
        <p:xfrm>
          <a:off x="7391400" y="952500"/>
          <a:ext cx="1553294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4" r:id="rId4" imgW="5460120" imgH="6729840" progId="">
                  <p:embed/>
                </p:oleObj>
              </mc:Choice>
              <mc:Fallback>
                <p:oleObj r:id="rId4" imgW="5460120" imgH="6729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1400" y="952500"/>
                        <a:ext cx="1553294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7620000" y="1603826"/>
            <a:ext cx="553010" cy="26307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44596" y="1333500"/>
            <a:ext cx="137404" cy="2046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224933" y="1619669"/>
            <a:ext cx="157068" cy="323432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12486" y="1789509"/>
                <a:ext cx="308866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486" y="1789509"/>
                <a:ext cx="308866" cy="317972"/>
              </a:xfrm>
              <a:prstGeom prst="rect">
                <a:avLst/>
              </a:prstGeom>
              <a:blipFill rotWithShape="0">
                <a:blip r:embed="rId6"/>
                <a:stretch>
                  <a:fillRect l="-17647" r="-3922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914428" y="1025057"/>
                <a:ext cx="502445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28" y="1025057"/>
                <a:ext cx="502445" cy="410305"/>
              </a:xfrm>
              <a:prstGeom prst="rect">
                <a:avLst/>
              </a:prstGeom>
              <a:blipFill rotWithShape="0">
                <a:blip r:embed="rId7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3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The </a:t>
            </a:r>
            <a:r>
              <a:rPr lang="it-IT" sz="2000" dirty="0" err="1" smtClean="0"/>
              <a:t>study</a:t>
            </a:r>
            <a:r>
              <a:rPr lang="it-IT" sz="2000" dirty="0" smtClean="0"/>
              <a:t> of </a:t>
            </a:r>
            <a:r>
              <a:rPr lang="it-IT" sz="2000" dirty="0" err="1" smtClean="0"/>
              <a:t>TMDs</a:t>
            </a:r>
            <a:r>
              <a:rPr lang="it-IT" sz="2000" dirty="0" smtClean="0"/>
              <a:t> </a:t>
            </a:r>
            <a:r>
              <a:rPr lang="it-IT" sz="2000" dirty="0" err="1" smtClean="0"/>
              <a:t>has</a:t>
            </a:r>
            <a:r>
              <a:rPr lang="it-IT" sz="2000" dirty="0" smtClean="0"/>
              <a:t> </a:t>
            </a:r>
            <a:r>
              <a:rPr lang="it-IT" sz="2000" dirty="0" err="1" smtClean="0"/>
              <a:t>entered</a:t>
            </a:r>
            <a:r>
              <a:rPr lang="it-IT" sz="2000" dirty="0" smtClean="0"/>
              <a:t> the </a:t>
            </a:r>
            <a:r>
              <a:rPr lang="it-IT" sz="2000" dirty="0" err="1" smtClean="0"/>
              <a:t>phase</a:t>
            </a:r>
            <a:r>
              <a:rPr lang="it-IT" sz="2000" dirty="0" smtClean="0"/>
              <a:t> of </a:t>
            </a:r>
            <a:r>
              <a:rPr lang="it-IT" sz="2000" dirty="0" err="1" smtClean="0"/>
              <a:t>multidimensional</a:t>
            </a:r>
            <a:r>
              <a:rPr lang="it-IT" sz="2000" dirty="0" smtClean="0"/>
              <a:t> </a:t>
            </a:r>
            <a:r>
              <a:rPr lang="it-IT" sz="2000" dirty="0" err="1" smtClean="0"/>
              <a:t>analysis</a:t>
            </a:r>
            <a:endParaRPr lang="it-IT" sz="2000" dirty="0"/>
          </a:p>
          <a:p>
            <a:r>
              <a:rPr lang="it-IT" sz="2000" dirty="0" smtClean="0"/>
              <a:t>An </a:t>
            </a:r>
            <a:r>
              <a:rPr lang="it-IT" sz="2000" dirty="0" err="1" smtClean="0"/>
              <a:t>important</a:t>
            </a:r>
            <a:r>
              <a:rPr lang="it-IT" sz="2000" dirty="0" smtClean="0"/>
              <a:t> </a:t>
            </a:r>
            <a:r>
              <a:rPr lang="it-IT" sz="2000" dirty="0" err="1" smtClean="0"/>
              <a:t>step</a:t>
            </a:r>
            <a:r>
              <a:rPr lang="it-IT" sz="2000" dirty="0" smtClean="0"/>
              <a:t> in </a:t>
            </a:r>
            <a:r>
              <a:rPr lang="it-IT" sz="2000" dirty="0" err="1" smtClean="0"/>
              <a:t>this</a:t>
            </a:r>
            <a:r>
              <a:rPr lang="it-IT" sz="2000" dirty="0" smtClean="0"/>
              <a:t> </a:t>
            </a:r>
            <a:r>
              <a:rPr lang="it-IT" sz="2000" dirty="0" err="1" smtClean="0"/>
              <a:t>direction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the large sample of precise </a:t>
            </a:r>
            <a:r>
              <a:rPr lang="it-IT" sz="2000" dirty="0" err="1" smtClean="0"/>
              <a:t>unpolarised</a:t>
            </a:r>
            <a:r>
              <a:rPr lang="it-IT" sz="2000" dirty="0" smtClean="0"/>
              <a:t> data, </a:t>
            </a:r>
            <a:r>
              <a:rPr lang="it-IT" sz="2000" dirty="0" err="1" smtClean="0"/>
              <a:t>both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 err="1" smtClean="0"/>
              <a:t>multiplicities</a:t>
            </a:r>
            <a:r>
              <a:rPr lang="it-IT" sz="2000" dirty="0" smtClean="0"/>
              <a:t> and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 err="1" smtClean="0"/>
              <a:t>azimuthal</a:t>
            </a:r>
            <a:r>
              <a:rPr lang="it-IT" sz="2000" dirty="0" smtClean="0"/>
              <a:t> </a:t>
            </a:r>
            <a:r>
              <a:rPr lang="it-IT" sz="2000" dirty="0" err="1" smtClean="0"/>
              <a:t>modulations</a:t>
            </a:r>
            <a:endParaRPr lang="it-IT" sz="2000" dirty="0" smtClean="0"/>
          </a:p>
          <a:p>
            <a:r>
              <a:rPr lang="it-IT" sz="2000" dirty="0" smtClean="0"/>
              <a:t>In the </a:t>
            </a:r>
            <a:r>
              <a:rPr lang="it-IT" sz="2000" dirty="0" err="1" smtClean="0"/>
              <a:t>next</a:t>
            </a:r>
            <a:r>
              <a:rPr lang="it-IT" sz="2000" dirty="0" smtClean="0"/>
              <a:t> </a:t>
            </a:r>
            <a:r>
              <a:rPr lang="it-IT" sz="2000" dirty="0" err="1" smtClean="0"/>
              <a:t>years</a:t>
            </a:r>
            <a:r>
              <a:rPr lang="it-IT" sz="2000" dirty="0" smtClean="0"/>
              <a:t> more of </a:t>
            </a:r>
            <a:r>
              <a:rPr lang="it-IT" sz="2000" dirty="0" err="1" smtClean="0"/>
              <a:t>such</a:t>
            </a:r>
            <a:r>
              <a:rPr lang="it-IT" sz="2000" dirty="0" smtClean="0"/>
              <a:t> data </a:t>
            </a:r>
            <a:r>
              <a:rPr lang="it-IT" sz="2000" dirty="0" err="1" smtClean="0"/>
              <a:t>will</a:t>
            </a:r>
            <a:r>
              <a:rPr lang="it-IT" sz="2000" dirty="0" smtClean="0"/>
              <a:t> be </a:t>
            </a:r>
            <a:r>
              <a:rPr lang="it-IT" sz="2000" dirty="0" err="1" smtClean="0"/>
              <a:t>available</a:t>
            </a:r>
            <a:r>
              <a:rPr lang="it-IT" sz="2000" dirty="0" smtClean="0"/>
              <a:t> </a:t>
            </a:r>
            <a:r>
              <a:rPr lang="it-IT" sz="2000" dirty="0" err="1" smtClean="0"/>
              <a:t>both</a:t>
            </a:r>
            <a:r>
              <a:rPr lang="it-IT" sz="2000" dirty="0" smtClean="0"/>
              <a:t> from COMPASS and from JLab12</a:t>
            </a:r>
          </a:p>
          <a:p>
            <a:r>
              <a:rPr lang="it-IT" sz="2000" dirty="0" err="1" smtClean="0"/>
              <a:t>Waiting</a:t>
            </a:r>
            <a:r>
              <a:rPr lang="it-IT" sz="2000" dirty="0" smtClean="0"/>
              <a:t> for the EIC to </a:t>
            </a:r>
            <a:r>
              <a:rPr lang="it-IT" sz="2000" dirty="0" err="1" smtClean="0"/>
              <a:t>extend</a:t>
            </a:r>
            <a:r>
              <a:rPr lang="it-IT" sz="2000" dirty="0" smtClean="0"/>
              <a:t> the </a:t>
            </a:r>
            <a:r>
              <a:rPr lang="it-IT" sz="2000" dirty="0" err="1" smtClean="0"/>
              <a:t>accessible</a:t>
            </a:r>
            <a:r>
              <a:rPr lang="it-IT" sz="2000" dirty="0" smtClean="0"/>
              <a:t> </a:t>
            </a:r>
            <a:r>
              <a:rPr lang="it-IT" sz="2000" dirty="0" err="1" smtClean="0"/>
              <a:t>phase</a:t>
            </a:r>
            <a:r>
              <a:rPr lang="it-IT" sz="2000" dirty="0" smtClean="0"/>
              <a:t> </a:t>
            </a:r>
            <a:r>
              <a:rPr lang="it-IT" sz="2000" dirty="0" err="1" smtClean="0"/>
              <a:t>space</a:t>
            </a:r>
            <a:r>
              <a:rPr lang="it-IT" sz="2000" dirty="0" smtClean="0"/>
              <a:t>, the </a:t>
            </a:r>
            <a:r>
              <a:rPr lang="it-IT" sz="2000" dirty="0" err="1" smtClean="0"/>
              <a:t>description</a:t>
            </a:r>
            <a:r>
              <a:rPr lang="it-IT" sz="2000" dirty="0" smtClean="0"/>
              <a:t> of </a:t>
            </a:r>
            <a:r>
              <a:rPr lang="it-IT" sz="2000" dirty="0" err="1" smtClean="0"/>
              <a:t>such</a:t>
            </a:r>
            <a:r>
              <a:rPr lang="it-IT" sz="2000" dirty="0" smtClean="0"/>
              <a:t> data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mandatory</a:t>
            </a:r>
            <a:r>
              <a:rPr lang="it-IT" sz="2000" dirty="0" smtClean="0"/>
              <a:t> task for the </a:t>
            </a:r>
            <a:r>
              <a:rPr lang="it-IT" sz="2000" dirty="0" err="1" smtClean="0"/>
              <a:t>theory</a:t>
            </a:r>
            <a:r>
              <a:rPr lang="it-IT" sz="2000" dirty="0" smtClean="0"/>
              <a:t> of </a:t>
            </a:r>
            <a:r>
              <a:rPr lang="it-IT" sz="2000" dirty="0" err="1" smtClean="0"/>
              <a:t>TMDs</a:t>
            </a:r>
            <a:r>
              <a:rPr lang="it-IT" sz="2000" dirty="0" smtClean="0"/>
              <a:t>    </a:t>
            </a:r>
            <a:endParaRPr lang="it-IT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r>
              <a:rPr lang="it-IT" dirty="0" smtClean="0"/>
              <a:t>	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511422"/>
              </p:ext>
            </p:extLst>
          </p:nvPr>
        </p:nvGraphicFramePr>
        <p:xfrm>
          <a:off x="4266469" y="3211773"/>
          <a:ext cx="4496531" cy="2237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4" r:id="rId3" imgW="16939440" imgH="8431560" progId="">
                  <p:embed/>
                </p:oleObj>
              </mc:Choice>
              <mc:Fallback>
                <p:oleObj r:id="rId3" imgW="16939440" imgH="8431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6469" y="3211773"/>
                        <a:ext cx="4496531" cy="2237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77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4" name="Text Box 2"/>
              <p:cNvSpPr txBox="1">
                <a:spLocks noChangeArrowheads="1"/>
              </p:cNvSpPr>
              <p:nvPr/>
            </p:nvSpPr>
            <p:spPr bwMode="auto">
              <a:xfrm>
                <a:off x="2242375" y="949178"/>
                <a:ext cx="2070375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𝑭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𝟐</m:t>
                        </m:r>
                      </m:sub>
                      <m:sup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2375" y="949178"/>
                <a:ext cx="2070375" cy="403380"/>
              </a:xfrm>
              <a:prstGeom prst="rect">
                <a:avLst/>
              </a:prstGeom>
              <a:blipFill rotWithShape="0">
                <a:blip r:embed="rId2"/>
                <a:stretch>
                  <a:fillRect l="-2655" t="-4545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1" name="Picture 3" descr="prev"/>
          <p:cNvPicPr>
            <a:picLocks noChangeAspect="1" noChangeArrowheads="1"/>
          </p:cNvPicPr>
          <p:nvPr/>
        </p:nvPicPr>
        <p:blipFill rotWithShape="1">
          <a:blip r:embed="rId3"/>
          <a:srcRect t="2709"/>
          <a:stretch/>
        </p:blipFill>
        <p:spPr bwMode="auto">
          <a:xfrm>
            <a:off x="2105124" y="1333501"/>
            <a:ext cx="2151698" cy="31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6" name="Text Box 4"/>
              <p:cNvSpPr txBox="1">
                <a:spLocks noChangeArrowheads="1"/>
              </p:cNvSpPr>
              <p:nvPr/>
            </p:nvSpPr>
            <p:spPr bwMode="auto">
              <a:xfrm>
                <a:off x="4527061" y="955413"/>
                <a:ext cx="2070375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𝒈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7061" y="955413"/>
                <a:ext cx="2070375" cy="403380"/>
              </a:xfrm>
              <a:prstGeom prst="rect">
                <a:avLst/>
              </a:prstGeom>
              <a:blipFill rotWithShape="0">
                <a:blip r:embed="rId4"/>
                <a:stretch>
                  <a:fillRect l="-2655" t="-4545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g1_eic_onl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333500"/>
            <a:ext cx="2392706" cy="318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6748707" y="951253"/>
                <a:ext cx="2078389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𝒇</m:t>
                        </m:r>
                      </m:e>
                      <m:sub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8707" y="951253"/>
                <a:ext cx="2078389" cy="403380"/>
              </a:xfrm>
              <a:prstGeom prst="rect">
                <a:avLst/>
              </a:prstGeom>
              <a:blipFill rotWithShape="0">
                <a:blip r:embed="rId6"/>
                <a:stretch>
                  <a:fillRect l="-2346" t="-3030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/>
          <a:stretch/>
        </p:blipFill>
        <p:spPr>
          <a:xfrm>
            <a:off x="6745129" y="1343297"/>
            <a:ext cx="2133328" cy="3145686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 bwMode="auto">
          <a:xfrm>
            <a:off x="6845606" y="4031422"/>
            <a:ext cx="79553" cy="68580"/>
          </a:xfrm>
          <a:prstGeom prst="triangl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3188" y="3992232"/>
            <a:ext cx="5148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HERMES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845606" y="3904058"/>
            <a:ext cx="79553" cy="88175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9920" y="3871398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COMPASS</a:t>
            </a:r>
          </a:p>
        </p:txBody>
      </p:sp>
      <p:sp>
        <p:nvSpPr>
          <p:cNvPr id="17" name="TextBox 16"/>
          <p:cNvSpPr txBox="1"/>
          <p:nvPr/>
        </p:nvSpPr>
        <p:spPr>
          <a:xfrm rot="3420000">
            <a:off x="7924725" y="2906891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0033CC"/>
                </a:solidFill>
                <a:cs typeface="Arial" pitchFamily="34" charset="0"/>
              </a:rPr>
              <a:t>EIC coverage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 Future </a:t>
            </a:r>
            <a:r>
              <a:rPr lang="it-IT" dirty="0" err="1" smtClean="0"/>
              <a:t>perspective</a:t>
            </a:r>
            <a:endParaRPr lang="it-IT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206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5715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7391400" cy="1447800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4800" dirty="0" smtClean="0"/>
              <a:t>Thank you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and see you all in Trieste for the EICUG meeting (July 18-22</a:t>
            </a:r>
            <a:r>
              <a:rPr lang="en-US" sz="4000" dirty="0" smtClean="0">
                <a:solidFill>
                  <a:schemeClr val="bg1"/>
                </a:solidFill>
              </a:rPr>
              <a:t>, 2017)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3968750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3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9" y="1028700"/>
            <a:ext cx="4361260" cy="412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43000" y="297046"/>
            <a:ext cx="68580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ea typeface="+mj-ea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502721" y="4155622"/>
            <a:ext cx="176348" cy="41148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9040" y="803971"/>
            <a:ext cx="377495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CEIC1 = Chinese version</a:t>
            </a: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of Electron-Ion Collider</a:t>
            </a:r>
          </a:p>
          <a:p>
            <a:r>
              <a:rPr lang="en-US" sz="900" i="1" dirty="0">
                <a:solidFill>
                  <a:schemeClr val="accent2"/>
                </a:solidFill>
                <a:cs typeface="Arial" panose="020B0604020202020204" pitchFamily="34" charset="0"/>
              </a:rPr>
              <a:t>      (“A dilution-free mini-COMPASS”)</a:t>
            </a:r>
          </a:p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MEIC1 =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EIC@Jlab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eRHIC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EIC@BNL</a:t>
            </a:r>
          </a:p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  		      @ CERN</a:t>
            </a:r>
          </a:p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CEIC2</a:t>
            </a: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MEIC2</a:t>
            </a: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HL-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eRHIC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FCC-he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224894" y="3685360"/>
            <a:ext cx="318407" cy="1775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598297" y="3273878"/>
            <a:ext cx="395672" cy="137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4278086" y="3528606"/>
            <a:ext cx="333103" cy="156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5022669" y="3342458"/>
            <a:ext cx="235132" cy="68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660494" y="3667591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cs typeface="Arial" panose="020B0604020202020204" pitchFamily="34" charset="0"/>
              </a:rPr>
              <a:t>}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dirty="0">
                <a:latin typeface="Arial" pitchFamily="34" charset="0"/>
                <a:cs typeface="Arial" pitchFamily="34" charset="0"/>
              </a:rPr>
              <a:t>The CM Energy vs Luminosity 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Landscape</a:t>
            </a:r>
            <a:endParaRPr lang="it-IT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7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723900"/>
                <a:ext cx="8860200" cy="4800600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/>
                  <a:t>Transverse Momentum Dependent </a:t>
                </a:r>
                <a:r>
                  <a:rPr lang="en-US" sz="1800" dirty="0" err="1" smtClean="0"/>
                  <a:t>parton</a:t>
                </a:r>
                <a:r>
                  <a:rPr lang="en-US" sz="1800" dirty="0" smtClean="0"/>
                  <a:t> distribution (TMDs)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</a:p>
              <a:p>
                <a:pPr marL="0" indent="0">
                  <a:buNone/>
                </a:pPr>
                <a:r>
                  <a:rPr lang="en-US" sz="1800" dirty="0"/>
                  <a:t>			</a:t>
                </a:r>
              </a:p>
              <a:p>
                <a:endParaRPr lang="en-US" sz="1800" dirty="0"/>
              </a:p>
              <a:p>
                <a:endParaRPr lang="en-US" sz="1800" dirty="0" smtClean="0"/>
              </a:p>
              <a:p>
                <a:pPr marL="0" indent="0">
                  <a:buNone/>
                </a:pPr>
                <a:endParaRPr lang="en-US" sz="1800" dirty="0"/>
              </a:p>
              <a:p>
                <a:r>
                  <a:rPr lang="en-US" sz="1800" dirty="0" err="1" smtClean="0"/>
                  <a:t>Sivers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function: an asymmetric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 distribution in a transversely polarized nucleon </a:t>
                </a:r>
                <a:r>
                  <a:rPr lang="en-US" sz="1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correlated with the spin of the nucleon</a:t>
                </a:r>
                <a:r>
                  <a:rPr lang="en-US" sz="1800" dirty="0" smtClean="0"/>
                  <a:t>)</a:t>
                </a:r>
              </a:p>
              <a:p>
                <a:endParaRPr lang="en-US" sz="1800" dirty="0"/>
              </a:p>
              <a:p>
                <a:r>
                  <a:rPr lang="en-US" sz="1800" dirty="0" smtClean="0"/>
                  <a:t>Boer-Mulders </a:t>
                </a:r>
                <a:r>
                  <a:rPr lang="en-US" sz="1800" dirty="0"/>
                  <a:t>function: an asymmetric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 distribution in </a:t>
                </a:r>
                <a:r>
                  <a:rPr lang="en-US" sz="1800" dirty="0" smtClean="0"/>
                  <a:t>an </a:t>
                </a:r>
                <a:r>
                  <a:rPr lang="en-US" sz="1800" dirty="0" err="1" smtClean="0"/>
                  <a:t>unpolarised</a:t>
                </a:r>
                <a:r>
                  <a:rPr lang="en-US" sz="1800" dirty="0" smtClean="0"/>
                  <a:t> nucleon </a:t>
                </a: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correlated with the spin of the </a:t>
                </a:r>
                <a:r>
                  <a:rPr lang="en-US" sz="1800" dirty="0" smtClean="0"/>
                  <a:t>quark)</a:t>
                </a:r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723900"/>
                <a:ext cx="8860200" cy="4800600"/>
              </a:xfrm>
              <a:blipFill rotWithShape="0">
                <a:blip r:embed="rId3"/>
                <a:stretch>
                  <a:fillRect l="-275" t="-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11" y="1214707"/>
            <a:ext cx="1416489" cy="1675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57" y="1553867"/>
            <a:ext cx="1416489" cy="1336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proton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44203" y="2962617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Longitudinal </a:t>
            </a: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motion only</a:t>
            </a:r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3460" y="2988328"/>
            <a:ext cx="254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Longitudinal + transverse motion</a:t>
            </a:r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71" y="1347225"/>
            <a:ext cx="179917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87991" y="3770564"/>
                <a:ext cx="5817042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it-IT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991" y="3770564"/>
                <a:ext cx="5817042" cy="6109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087991" y="4799110"/>
                <a:ext cx="5817042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991" y="4799110"/>
                <a:ext cx="5817042" cy="61093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82072" y="2459473"/>
                <a:ext cx="704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72" y="2459473"/>
                <a:ext cx="704167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363827" y="2459473"/>
                <a:ext cx="1082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827" y="2459473"/>
                <a:ext cx="1082411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435710" y="2006977"/>
                <a:ext cx="140728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710" y="2006977"/>
                <a:ext cx="1407283" cy="390748"/>
              </a:xfrm>
              <a:prstGeom prst="rect">
                <a:avLst/>
              </a:prstGeom>
              <a:blipFill rotWithShape="0"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216555" y="1383504"/>
                <a:ext cx="5035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555" y="1383504"/>
                <a:ext cx="503599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not only need to know that </a:t>
            </a:r>
            <a:r>
              <a:rPr lang="en-US" dirty="0" err="1" smtClean="0"/>
              <a:t>partons</a:t>
            </a:r>
            <a:r>
              <a:rPr lang="en-US" dirty="0" smtClean="0"/>
              <a:t> have longitudinal momentum, but must have transverse degrees of freedom as well </a:t>
            </a:r>
          </a:p>
          <a:p>
            <a:r>
              <a:rPr lang="en-US" dirty="0" err="1" smtClean="0"/>
              <a:t>Partons</a:t>
            </a:r>
            <a:r>
              <a:rPr lang="en-US" dirty="0" smtClean="0"/>
              <a:t> in transverse coordinate space </a:t>
            </a:r>
          </a:p>
          <a:p>
            <a:pPr lvl="1"/>
            <a:r>
              <a:rPr lang="en-US" dirty="0" smtClean="0"/>
              <a:t>Generalized </a:t>
            </a:r>
            <a:r>
              <a:rPr lang="en-US" dirty="0" err="1" smtClean="0"/>
              <a:t>parton</a:t>
            </a:r>
            <a:r>
              <a:rPr lang="en-US" dirty="0" smtClean="0"/>
              <a:t> distributions (GPDs)</a:t>
            </a:r>
          </a:p>
          <a:p>
            <a:r>
              <a:rPr lang="en-US" dirty="0" err="1" smtClean="0"/>
              <a:t>Partons</a:t>
            </a:r>
            <a:r>
              <a:rPr lang="en-US" dirty="0" smtClean="0"/>
              <a:t> in transverse momentum space </a:t>
            </a:r>
          </a:p>
          <a:p>
            <a:pPr lvl="1"/>
            <a:r>
              <a:rPr lang="en-US" dirty="0" smtClean="0"/>
              <a:t>Transverse-momentum distributions (TMDs)</a:t>
            </a:r>
          </a:p>
          <a:p>
            <a:r>
              <a:rPr lang="en-US" dirty="0" smtClean="0"/>
              <a:t>Both? </a:t>
            </a:r>
            <a:r>
              <a:rPr lang="en-US" dirty="0" smtClean="0">
                <a:solidFill>
                  <a:srgbClr val="FF0000"/>
                </a:solidFill>
              </a:rPr>
              <a:t>Wigner distributions!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372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ways to look at partons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altLang="zh-CN" smtClean="0"/>
              <a:t>LNF 1/12/2016</a:t>
            </a: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D356-38A8-EB4B-8803-B23CD1EF0A9E}" type="slidenum">
              <a:rPr lang="en-US" altLang="zh-CN" smtClean="0"/>
              <a:pPr/>
              <a:t>5</a:t>
            </a:fld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0867"/>
            <a:ext cx="3094483" cy="2578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559225"/>
                <a:ext cx="8763000" cy="4774500"/>
              </a:xfrm>
            </p:spPr>
            <p:txBody>
              <a:bodyPr/>
              <a:lstStyle/>
              <a:p>
                <a:r>
                  <a:rPr lang="en-US" b="1" dirty="0" smtClean="0"/>
                  <a:t>Perturbative definition – in terms of TMD factorization:</a:t>
                </a:r>
                <a:endParaRPr lang="it-IT" dirty="0" smtClean="0"/>
              </a:p>
              <a:p>
                <a:endParaRPr lang="en-US" dirty="0" smtClean="0"/>
              </a:p>
              <a:p>
                <a:endParaRPr lang="en-US" sz="1800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 smtClean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/>
                  <a:t> – TMD factorization: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2000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/>
                  <a:t> – Collinear factorization: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Integrated </a:t>
                </a:r>
                <a:r>
                  <a:rPr lang="en-US" sz="2000" dirty="0"/>
                  <a:t>– Collinear factorization: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5" name="Content Placeholder 1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559225"/>
                <a:ext cx="8763000" cy="4774500"/>
              </a:xfrm>
              <a:blipFill rotWithShape="0">
                <a:blip r:embed="rId3"/>
                <a:stretch>
                  <a:fillRect l="-765" t="-1277" b="-70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Factorization in QCD – SIDIS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10287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TMD </a:t>
            </a:r>
            <a:r>
              <a:rPr lang="it-IT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Fragmentation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7390" y="21717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TMD Distribution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410" y="156516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Soft </a:t>
            </a:r>
            <a:r>
              <a:rPr lang="it-IT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Factor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 bwMode="auto">
          <a:xfrm>
            <a:off x="4446310" y="1213366"/>
            <a:ext cx="256409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>
            <a:stCxn id="11" idx="3"/>
          </p:cNvCxnSpPr>
          <p:nvPr/>
        </p:nvCxnSpPr>
        <p:spPr bwMode="auto">
          <a:xfrm>
            <a:off x="4200475" y="2356366"/>
            <a:ext cx="2352725" cy="5011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530590" y="1749832"/>
            <a:ext cx="3632210" cy="34566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992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Inclusive </a:t>
                </a:r>
                <a:r>
                  <a:rPr lang="en-US" dirty="0"/>
                  <a:t>processes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collinear </a:t>
                </a:r>
                <a:r>
                  <a:rPr lang="en-US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factorisation</a:t>
                </a:r>
                <a:r>
                  <a:rPr lang="en-US" dirty="0"/>
                  <a:t>: one or less </a:t>
                </a:r>
                <a:r>
                  <a:rPr lang="en-US" dirty="0" smtClean="0"/>
                  <a:t>hadrons detected</a:t>
                </a:r>
              </a:p>
              <a:p>
                <a:r>
                  <a:rPr lang="en-US" b="1" dirty="0" smtClean="0"/>
                  <a:t>“More inclusive” </a:t>
                </a:r>
                <a:r>
                  <a:rPr lang="en-US" dirty="0"/>
                  <a:t>processes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TMD </a:t>
                </a:r>
                <a:r>
                  <a:rPr lang="en-US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factorisation</a:t>
                </a:r>
                <a:r>
                  <a:rPr lang="en-US" dirty="0"/>
                  <a:t>: two or </a:t>
                </a:r>
                <a:r>
                  <a:rPr lang="en-US" dirty="0" smtClean="0"/>
                  <a:t>more hadrons </a:t>
                </a:r>
                <a:r>
                  <a:rPr lang="en-US" dirty="0"/>
                  <a:t>in the initial or </a:t>
                </a:r>
                <a:r>
                  <a:rPr lang="en-US" dirty="0" smtClean="0"/>
                  <a:t>final </a:t>
                </a:r>
                <a:r>
                  <a:rPr lang="en-US" dirty="0"/>
                  <a:t>state </a:t>
                </a:r>
                <a:r>
                  <a:rPr lang="en-US" dirty="0" smtClean="0"/>
                  <a:t>detected</a:t>
                </a:r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Collinear </a:t>
                </a:r>
                <a:r>
                  <a:rPr lang="en-US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factorisation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CC9900"/>
                    </a:solidFill>
                  </a:rPr>
                  <a:t>longitudinal</a:t>
                </a:r>
                <a:r>
                  <a:rPr lang="en-US" dirty="0"/>
                  <a:t> momenta of the patrons </a:t>
                </a:r>
                <a:r>
                  <a:rPr lang="en-US" dirty="0" smtClean="0"/>
                  <a:t>are intrinsic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CC9900"/>
                    </a:solidFill>
                  </a:rPr>
                  <a:t>transverse</a:t>
                </a:r>
                <a:r>
                  <a:rPr lang="en-US" dirty="0"/>
                  <a:t> momenta can be created by </a:t>
                </a:r>
                <a:r>
                  <a:rPr lang="en-US" dirty="0" smtClean="0"/>
                  <a:t>perturbative radiation effects </a:t>
                </a:r>
                <a:r>
                  <a:rPr lang="en-US" dirty="0"/>
                  <a:t>(</a:t>
                </a:r>
                <a:r>
                  <a:rPr lang="en-US" dirty="0" err="1"/>
                  <a:t>parton</a:t>
                </a:r>
                <a:r>
                  <a:rPr lang="en-US" dirty="0"/>
                  <a:t> showers)</a:t>
                </a:r>
              </a:p>
              <a:p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TMD </a:t>
                </a:r>
                <a:r>
                  <a:rPr lang="en-US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factorisation</a:t>
                </a:r>
                <a:r>
                  <a:rPr lang="en-US" dirty="0"/>
                  <a:t>: a unifying QCD-based framework with </a:t>
                </a:r>
                <a:r>
                  <a:rPr lang="en-US" dirty="0" smtClean="0"/>
                  <a:t>both mechanisms </a:t>
                </a:r>
                <a:r>
                  <a:rPr lang="en-US" dirty="0"/>
                  <a:t>of the </a:t>
                </a:r>
                <a:r>
                  <a:rPr lang="en-US" dirty="0">
                    <a:solidFill>
                      <a:srgbClr val="CC9900"/>
                    </a:solidFill>
                  </a:rPr>
                  <a:t>transverse</a:t>
                </a:r>
                <a:r>
                  <a:rPr lang="en-US" dirty="0"/>
                  <a:t>-momentum creation taken </a:t>
                </a:r>
                <a:r>
                  <a:rPr lang="en-US" dirty="0" smtClean="0"/>
                  <a:t>into account: intrinsic </a:t>
                </a:r>
                <a:r>
                  <a:rPr lang="en-US" dirty="0"/>
                  <a:t>(essentially non-perturbative) and </a:t>
                </a:r>
                <a:r>
                  <a:rPr lang="en-US" dirty="0" smtClean="0"/>
                  <a:t>perturbative radiation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5" t="-1277" b="-48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 err="1"/>
              <a:t>Transverse-Momentum</a:t>
            </a:r>
            <a:r>
              <a:rPr lang="it-IT" b="0" dirty="0"/>
              <a:t> </a:t>
            </a:r>
            <a:r>
              <a:rPr lang="it-IT" b="0" dirty="0" err="1"/>
              <a:t>Dependent</a:t>
            </a:r>
            <a:r>
              <a:rPr lang="it-IT" b="0" dirty="0"/>
              <a:t> </a:t>
            </a:r>
            <a:r>
              <a:rPr lang="it-IT" b="0" dirty="0" err="1" smtClean="0"/>
              <a:t>PDFs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QCD evolution of TMDs in Fourier space (solution of equation)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r>
                  <a:rPr lang="en-US" sz="2000" dirty="0"/>
                  <a:t>P</a:t>
                </a:r>
                <a:r>
                  <a:rPr lang="en-US" sz="2000" dirty="0" smtClean="0"/>
                  <a:t>olarized scattering data comes as ratio: 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𝑈𝑈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r>
                  <a:rPr lang="en-US" sz="2000" dirty="0" err="1"/>
                  <a:t>U</a:t>
                </a:r>
                <a:r>
                  <a:rPr lang="en-US" sz="2000" dirty="0" err="1" smtClean="0"/>
                  <a:t>npolarized</a:t>
                </a:r>
                <a:r>
                  <a:rPr lang="en-US" sz="2000" dirty="0" smtClean="0"/>
                  <a:t> data is very important to constrain/extract the key ingredient for the non-perturbative part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5" t="-12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 evolution: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8500" y="5364163"/>
            <a:ext cx="825500" cy="303212"/>
          </a:xfrm>
          <a:prstGeom prst="rect">
            <a:avLst/>
          </a:prstGeom>
        </p:spPr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56645" y="1074798"/>
            <a:ext cx="2859229" cy="807720"/>
          </a:xfrm>
          <a:prstGeom prst="rect">
            <a:avLst/>
          </a:prstGeom>
          <a:solidFill>
            <a:schemeClr val="tx2">
              <a:lumMod val="25000"/>
              <a:lumOff val="75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074798"/>
            <a:ext cx="1620231" cy="807720"/>
          </a:xfrm>
          <a:prstGeom prst="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321269" y="1074798"/>
            <a:ext cx="2026920" cy="807720"/>
          </a:xfrm>
          <a:prstGeom prst="rect">
            <a:avLst/>
          </a:prstGeom>
          <a:solidFill>
            <a:schemeClr val="accent5">
              <a:lumMod val="60000"/>
              <a:lumOff val="4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52600" y="1876614"/>
            <a:ext cx="485957" cy="701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6800" y="2628639"/>
            <a:ext cx="164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Evolution of longitudinal/ collinear part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4825" y="2635205"/>
            <a:ext cx="164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Evolution of transverse part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Sudakov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form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factor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9854" y="2323586"/>
            <a:ext cx="2417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Non-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perturbative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part has to be fitted to experimental data </a:t>
            </a:r>
          </a:p>
          <a:p>
            <a:pPr algn="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key ingredient is spin-independent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64450" y="1898316"/>
            <a:ext cx="7550" cy="679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4729" y="1904968"/>
            <a:ext cx="132871" cy="342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8600" y="1064853"/>
                <a:ext cx="8386653" cy="811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nary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func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non</m:t>
                                      </m:r>
                                      <m: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pert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64853"/>
                <a:ext cx="8386653" cy="8117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2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SIDIS Experiment must:</a:t>
                </a:r>
              </a:p>
              <a:p>
                <a:r>
                  <a:rPr lang="en-US" dirty="0" smtClean="0"/>
                  <a:t>Have large acceptances on all the relevant variables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h𝑇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Use different targets (p, d, n) and identify hadrons to allow </a:t>
                </a:r>
                <a:r>
                  <a:rPr lang="en-US" dirty="0" err="1" smtClean="0"/>
                  <a:t>flavour</a:t>
                </a:r>
                <a:r>
                  <a:rPr lang="en-US" dirty="0" smtClean="0"/>
                  <a:t> separation</a:t>
                </a:r>
              </a:p>
              <a:p>
                <a:r>
                  <a:rPr lang="en-US" dirty="0" smtClean="0"/>
                  <a:t>Be ad different energies for to cover PDFs from the valence region down to small-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Large luminosity to allow multidimensional results needed by the complexity of TMDs </a:t>
                </a:r>
              </a:p>
              <a:p>
                <a:endParaRPr lang="en-US" dirty="0"/>
              </a:p>
              <a:p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The polarized lepton-nucleon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collider </a:t>
                </a:r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will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be a mandatory </a:t>
                </a:r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Calibri" pitchFamily="34" charset="0"/>
                  </a:rPr>
                  <a:t>tool to reach the level of ordinary PDF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13" t="-1277" r="-209" b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SIDIS </a:t>
            </a:r>
            <a:r>
              <a:rPr lang="it-IT" dirty="0" err="1" smtClean="0"/>
              <a:t>Experiments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LNF 1/12/2016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3D Parton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174316</TotalTime>
  <Words>877</Words>
  <Application>Microsoft Office PowerPoint</Application>
  <PresentationFormat>On-screen Show (16:10)</PresentationFormat>
  <Paragraphs>354</Paragraphs>
  <Slides>33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ＭＳ Ｐゴシック</vt:lpstr>
      <vt:lpstr>Arial</vt:lpstr>
      <vt:lpstr>Arial Black</vt:lpstr>
      <vt:lpstr>Calibri</vt:lpstr>
      <vt:lpstr>Calibri Light</vt:lpstr>
      <vt:lpstr>Cambria Math</vt:lpstr>
      <vt:lpstr>CMSS10</vt:lpstr>
      <vt:lpstr>High Tower Text</vt:lpstr>
      <vt:lpstr>Savoye LET</vt:lpstr>
      <vt:lpstr>Times</vt:lpstr>
      <vt:lpstr>Times New Roman</vt:lpstr>
      <vt:lpstr>Wingdings</vt:lpstr>
      <vt:lpstr>Default Design</vt:lpstr>
      <vt:lpstr>Hadron transverse momentum distributions from SIDIS and pp</vt:lpstr>
      <vt:lpstr>Transverse structure of the Nucleon</vt:lpstr>
      <vt:lpstr>Confined parton motion in a hadron</vt:lpstr>
      <vt:lpstr>Structure of proton</vt:lpstr>
      <vt:lpstr>New ways to look at partons</vt:lpstr>
      <vt:lpstr>Factorization in QCD – SIDIS</vt:lpstr>
      <vt:lpstr>Transverse-Momentum Dependent PDFs</vt:lpstr>
      <vt:lpstr>TMD evolution:</vt:lpstr>
      <vt:lpstr>SIDIS Experiments</vt:lpstr>
      <vt:lpstr>Kinematic coverage</vt:lpstr>
      <vt:lpstr>Kinematic coverage</vt:lpstr>
      <vt:lpstr>Berger criterion (separation of CFR &amp;TFR)</vt:lpstr>
      <vt:lpstr>Unpolarised Azimuthal Modulation</vt:lpstr>
      <vt:lpstr>Unpolarised Azimuthal Modulation</vt:lpstr>
      <vt:lpstr>Unpolarised Azimuthal Modulation</vt:lpstr>
      <vt:lpstr>Unpolarised Azimuthal Modulation</vt:lpstr>
      <vt:lpstr>Experimental status</vt:lpstr>
      <vt:lpstr>Multiplicity distributions</vt:lpstr>
      <vt:lpstr>Importance of unpolarized SIDIS </vt:lpstr>
      <vt:lpstr>Importance of unpolarized SIDIS </vt:lpstr>
      <vt:lpstr>Importance of unpolarized SIDIS </vt:lpstr>
      <vt:lpstr>Mean values</vt:lpstr>
      <vt:lpstr>PowerPoint Presentation</vt:lpstr>
      <vt:lpstr>TMD evolution: multiplicity distribution in SIDIS</vt:lpstr>
      <vt:lpstr>TMD evolution works: Drell-Yan and W/Z production</vt:lpstr>
      <vt:lpstr>The asymmetries</vt:lpstr>
      <vt:lpstr>Boer-Mulders in cos⁡2ϕ</vt:lpstr>
      <vt:lpstr>Boer-Mulders in cos⁡2ϕ</vt:lpstr>
      <vt:lpstr> cos⁡ϕ modulation</vt:lpstr>
      <vt:lpstr>Conclusions </vt:lpstr>
      <vt:lpstr>Far Future perspective</vt:lpstr>
      <vt:lpstr>Thank you and see you all in Trieste for the EICUG meeting (July 18-22, 2017) </vt:lpstr>
      <vt:lpstr>The CM Energy vs Luminosity Landscape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</dc:title>
  <dc:creator>bressan</dc:creator>
  <cp:lastModifiedBy>Andrea Bressan</cp:lastModifiedBy>
  <cp:revision>1061</cp:revision>
  <cp:lastPrinted>2016-11-28T09:42:09Z</cp:lastPrinted>
  <dcterms:modified xsi:type="dcterms:W3CDTF">2016-12-01T08:57:48Z</dcterms:modified>
</cp:coreProperties>
</file>