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7" r:id="rId2"/>
    <p:sldId id="279" r:id="rId3"/>
    <p:sldId id="280" r:id="rId4"/>
    <p:sldId id="271" r:id="rId5"/>
    <p:sldId id="272" r:id="rId6"/>
    <p:sldId id="273" r:id="rId7"/>
    <p:sldId id="274" r:id="rId8"/>
    <p:sldId id="275" r:id="rId9"/>
    <p:sldId id="258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67" r:id="rId19"/>
    <p:sldId id="278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CC"/>
    <a:srgbClr val="FFFFFF"/>
    <a:srgbClr val="C6D9F1"/>
    <a:srgbClr val="FF9900"/>
    <a:srgbClr val="FFFF66"/>
    <a:srgbClr val="22F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9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gem%20Test%20beam\Desktop\paschen-curve_clip_image0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790082691276"/>
          <c:y val="0.14743907188477401"/>
          <c:w val="0.82997601106313301"/>
          <c:h val="0.62581234592108403"/>
        </c:manualLayout>
      </c:layout>
      <c:scatterChart>
        <c:scatterStyle val="lineMarker"/>
        <c:varyColors val="0"/>
        <c:ser>
          <c:idx val="0"/>
          <c:order val="0"/>
          <c:xVal>
            <c:numRef>
              <c:f>'paschen-curve_clip_image002'!$A$2:$A$18</c:f>
              <c:numCache>
                <c:formatCode>0.000000</c:formatCode>
                <c:ptCount val="17"/>
                <c:pt idx="0">
                  <c:v>2.8585099999999999E-2</c:v>
                </c:pt>
                <c:pt idx="1">
                  <c:v>5.9146600000000001E-2</c:v>
                </c:pt>
                <c:pt idx="2">
                  <c:v>0.117537</c:v>
                </c:pt>
                <c:pt idx="3">
                  <c:v>0.18329799999999999</c:v>
                </c:pt>
                <c:pt idx="4">
                  <c:v>0.28585100000000002</c:v>
                </c:pt>
                <c:pt idx="5">
                  <c:v>0.59146600000000005</c:v>
                </c:pt>
                <c:pt idx="6">
                  <c:v>1.17537</c:v>
                </c:pt>
                <c:pt idx="7">
                  <c:v>1.8329800000000001</c:v>
                </c:pt>
                <c:pt idx="8">
                  <c:v>3.0990500000000001</c:v>
                </c:pt>
                <c:pt idx="9">
                  <c:v>6.1584799999999982</c:v>
                </c:pt>
                <c:pt idx="10">
                  <c:v>11.7537</c:v>
                </c:pt>
                <c:pt idx="11">
                  <c:v>17.604099999999999</c:v>
                </c:pt>
                <c:pt idx="12">
                  <c:v>29.763500000000001</c:v>
                </c:pt>
                <c:pt idx="13">
                  <c:v>59.146600000000007</c:v>
                </c:pt>
                <c:pt idx="14">
                  <c:v>122.38200000000001</c:v>
                </c:pt>
                <c:pt idx="15">
                  <c:v>176.041</c:v>
                </c:pt>
                <c:pt idx="16">
                  <c:v>309.90499999999992</c:v>
                </c:pt>
              </c:numCache>
            </c:numRef>
          </c:xVal>
          <c:yVal>
            <c:numRef>
              <c:f>'paschen-curve_clip_image002'!$B$2:$B$18</c:f>
              <c:numCache>
                <c:formatCode>0.000000</c:formatCode>
                <c:ptCount val="17"/>
                <c:pt idx="0">
                  <c:v>4052.61</c:v>
                </c:pt>
                <c:pt idx="1">
                  <c:v>674.10799999999972</c:v>
                </c:pt>
                <c:pt idx="2">
                  <c:v>410.44900000000001</c:v>
                </c:pt>
                <c:pt idx="3">
                  <c:v>366.04599999999999</c:v>
                </c:pt>
                <c:pt idx="4">
                  <c:v>380.28599999999977</c:v>
                </c:pt>
                <c:pt idx="5">
                  <c:v>426.4169999999998</c:v>
                </c:pt>
                <c:pt idx="6">
                  <c:v>624.56899999999996</c:v>
                </c:pt>
                <c:pt idx="7">
                  <c:v>727.57600000000002</c:v>
                </c:pt>
                <c:pt idx="8">
                  <c:v>987.35899999999981</c:v>
                </c:pt>
                <c:pt idx="9">
                  <c:v>1446.18</c:v>
                </c:pt>
                <c:pt idx="10">
                  <c:v>2467.5500000000002</c:v>
                </c:pt>
                <c:pt idx="11">
                  <c:v>3102.51</c:v>
                </c:pt>
                <c:pt idx="12">
                  <c:v>5095.45</c:v>
                </c:pt>
                <c:pt idx="13">
                  <c:v>8055.22</c:v>
                </c:pt>
                <c:pt idx="14">
                  <c:v>15411.5</c:v>
                </c:pt>
                <c:pt idx="15">
                  <c:v>20914.2</c:v>
                </c:pt>
                <c:pt idx="16">
                  <c:v>37073.300000000003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D5-488A-AF5A-EEBF1104A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438728"/>
        <c:axId val="-2099457960"/>
      </c:scatterChart>
      <c:valAx>
        <c:axId val="-2099438728"/>
        <c:scaling>
          <c:logBase val="10"/>
          <c:orientation val="minMax"/>
          <c:max val="1000"/>
          <c:min val="0.01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 X Gap in Torr-Inch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out"/>
        <c:tickLblPos val="nextTo"/>
        <c:crossAx val="-2099457960"/>
        <c:crossesAt val="9.9999999999999995E-7"/>
        <c:crossBetween val="midCat"/>
        <c:majorUnit val="10"/>
        <c:minorUnit val="10"/>
      </c:valAx>
      <c:valAx>
        <c:axId val="-2099457960"/>
        <c:scaling>
          <c:logBase val="10"/>
          <c:orientation val="minMax"/>
          <c:max val="100000"/>
          <c:min val="10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Breakdown Voltage in V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-2099438728"/>
        <c:crossesAt val="0.01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8B109-B6B8-4D5C-897D-A1F15807FC6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07110-528A-4F9A-8878-32B841B9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8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07110-528A-4F9A-8878-32B841B9A2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07110-528A-4F9A-8878-32B841B9A2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66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07110-528A-4F9A-8878-32B841B9A2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5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07110-528A-4F9A-8878-32B841B9A2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4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46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0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79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12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19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46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74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61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4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43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193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29285-4EA0-F442-8F9D-6A33BE2ED6E6}" type="datetimeFigureOut">
              <a:rPr lang="fr-FR" smtClean="0"/>
              <a:t>24/05/2016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639CA-BB87-F848-8407-D3F5D9BDB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6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chart" Target="../charts/chart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19.e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159" y="1"/>
            <a:ext cx="4941264" cy="1113183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WP13 – JRA 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98" y="1340427"/>
            <a:ext cx="8183865" cy="4977246"/>
          </a:xfrm>
          <a:noFill/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innovative </a:t>
            </a:r>
            <a:r>
              <a:rPr lang="en-US" sz="3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work package WP13 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</a:rPr>
              <a:t>                         Silvia </a:t>
            </a:r>
            <a:r>
              <a:rPr lang="en-US" sz="2400" dirty="0" err="1" smtClean="0">
                <a:solidFill>
                  <a:srgbClr val="0000CC"/>
                </a:solidFill>
              </a:rPr>
              <a:t>Dalla</a:t>
            </a:r>
            <a:r>
              <a:rPr lang="en-US" sz="2400" dirty="0" smtClean="0">
                <a:solidFill>
                  <a:srgbClr val="0000CC"/>
                </a:solidFill>
              </a:rPr>
              <a:t> Torre, </a:t>
            </a:r>
            <a:r>
              <a:rPr lang="en-US" sz="2400" dirty="0" err="1" smtClean="0">
                <a:solidFill>
                  <a:srgbClr val="0000CC"/>
                </a:solidFill>
              </a:rPr>
              <a:t>Imad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</a:rPr>
              <a:t>Laktineh</a:t>
            </a:r>
            <a:endParaRPr lang="en-US" sz="24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AutoShape 4" descr="https://indico.cern.ch/event/382133/picture/13.png"/>
          <p:cNvSpPr>
            <a:spLocks noChangeAspect="1" noChangeArrowheads="1"/>
          </p:cNvSpPr>
          <p:nvPr/>
        </p:nvSpPr>
        <p:spPr bwMode="auto">
          <a:xfrm>
            <a:off x="143654" y="-144463"/>
            <a:ext cx="28144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indico.cern.ch/event/382133/picture/13.png"/>
          <p:cNvSpPr>
            <a:spLocks noChangeAspect="1" noChangeArrowheads="1"/>
          </p:cNvSpPr>
          <p:nvPr/>
        </p:nvSpPr>
        <p:spPr bwMode="auto">
          <a:xfrm>
            <a:off x="284376" y="7938"/>
            <a:ext cx="28144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https://indico.cern.ch/event/382133/picture/13.png"/>
          <p:cNvSpPr>
            <a:spLocks noChangeAspect="1" noChangeArrowheads="1"/>
          </p:cNvSpPr>
          <p:nvPr/>
        </p:nvSpPr>
        <p:spPr bwMode="auto">
          <a:xfrm>
            <a:off x="425098" y="160338"/>
            <a:ext cx="28144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98" y="160338"/>
            <a:ext cx="3822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0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027" y="4563114"/>
            <a:ext cx="3034523" cy="211334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0838" y="94079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WP13.2.5</a:t>
            </a:r>
            <a:endParaRPr lang="en-GB" dirty="0"/>
          </a:p>
        </p:txBody>
      </p:sp>
      <p:sp>
        <p:nvSpPr>
          <p:cNvPr id="32" name="Titolo 1"/>
          <p:cNvSpPr txBox="1">
            <a:spLocks/>
          </p:cNvSpPr>
          <p:nvPr/>
        </p:nvSpPr>
        <p:spPr>
          <a:xfrm>
            <a:off x="1374745" y="199077"/>
            <a:ext cx="4580739" cy="430858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DISCHARGE STUDIES IN THGEMs</a:t>
            </a:r>
            <a:endParaRPr lang="en-GB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asellaDiTesto 20"/>
          <p:cNvSpPr txBox="1"/>
          <p:nvPr/>
        </p:nvSpPr>
        <p:spPr>
          <a:xfrm>
            <a:off x="5543550" y="2828423"/>
            <a:ext cx="3418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In parallel: </a:t>
            </a:r>
            <a:r>
              <a:rPr lang="en-US" dirty="0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polishing protocol to increase THGEM production yield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0207" y="2779612"/>
            <a:ext cx="3633405" cy="3896848"/>
          </a:xfrm>
          <a:prstGeom prst="rect">
            <a:avLst/>
          </a:prstGeom>
          <a:solidFill>
            <a:srgbClr val="FFFF66">
              <a:alpha val="2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384310" y="712361"/>
            <a:ext cx="2081739" cy="1745089"/>
            <a:chOff x="275870" y="1773471"/>
            <a:chExt cx="4471693" cy="39990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870" y="1773471"/>
              <a:ext cx="4471693" cy="3999075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2072640" y="3429000"/>
              <a:ext cx="78486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10560" y="3429000"/>
              <a:ext cx="78232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341120" y="3429000"/>
              <a:ext cx="39624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328160" y="3429000"/>
              <a:ext cx="398673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225102" y="94079"/>
            <a:ext cx="2809076" cy="255454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6"/>
                </a:solidFill>
              </a:rPr>
              <a:t>Hybrid Detector </a:t>
            </a:r>
          </a:p>
          <a:p>
            <a:pPr algn="ctr"/>
            <a:r>
              <a:rPr lang="en-GB" sz="2000" b="1" dirty="0" smtClean="0">
                <a:solidFill>
                  <a:schemeClr val="accent6"/>
                </a:solidFill>
              </a:rPr>
              <a:t>(2  THGEMs + Micromesh)</a:t>
            </a:r>
          </a:p>
          <a:p>
            <a:pPr algn="ctr"/>
            <a:endParaRPr lang="en-GB" sz="2000" b="1" dirty="0">
              <a:solidFill>
                <a:schemeClr val="accent6"/>
              </a:solidFill>
            </a:endParaRPr>
          </a:p>
          <a:p>
            <a:pPr algn="ctr"/>
            <a:endParaRPr lang="en-GB" sz="2000" b="1" dirty="0" smtClean="0">
              <a:solidFill>
                <a:schemeClr val="accent6"/>
              </a:solidFill>
            </a:endParaRPr>
          </a:p>
          <a:p>
            <a:pPr algn="ctr"/>
            <a:endParaRPr lang="en-GB" sz="2000" b="1" dirty="0">
              <a:solidFill>
                <a:schemeClr val="accent6"/>
              </a:solidFill>
            </a:endParaRPr>
          </a:p>
          <a:p>
            <a:pPr algn="ctr"/>
            <a:endParaRPr lang="en-GB" sz="2000" b="1" dirty="0" smtClean="0">
              <a:solidFill>
                <a:schemeClr val="accent6"/>
              </a:solidFill>
            </a:endParaRPr>
          </a:p>
          <a:p>
            <a:pPr algn="ctr"/>
            <a:endParaRPr lang="en-GB" sz="2000" b="1" dirty="0">
              <a:solidFill>
                <a:schemeClr val="accent6"/>
              </a:solidFill>
            </a:endParaRPr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974284"/>
              </p:ext>
            </p:extLst>
          </p:nvPr>
        </p:nvGraphicFramePr>
        <p:xfrm>
          <a:off x="19158" y="1438665"/>
          <a:ext cx="4979739" cy="1770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itolo 1"/>
          <p:cNvSpPr txBox="1">
            <a:spLocks/>
          </p:cNvSpPr>
          <p:nvPr/>
        </p:nvSpPr>
        <p:spPr>
          <a:xfrm>
            <a:off x="19158" y="703569"/>
            <a:ext cx="4979739" cy="87804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TOOL: </a:t>
            </a:r>
            <a:r>
              <a:rPr lang="en-GB" sz="2000" u="sng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the phenomenological </a:t>
            </a:r>
            <a:r>
              <a:rPr lang="en-GB" sz="2000" u="sng" dirty="0" err="1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Paschen</a:t>
            </a:r>
            <a:r>
              <a:rPr lang="en-GB" sz="2000" u="sng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 curve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The breakdown V vs P, electrode distance and specific gas </a:t>
            </a:r>
            <a:endParaRPr lang="en-GB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3" y="3803379"/>
            <a:ext cx="2749695" cy="2044927"/>
          </a:xfrm>
          <a:prstGeom prst="rect">
            <a:avLst/>
          </a:prstGeom>
        </p:spPr>
      </p:pic>
      <p:sp>
        <p:nvSpPr>
          <p:cNvPr id="49" name="Titolo 1"/>
          <p:cNvSpPr txBox="1">
            <a:spLocks/>
          </p:cNvSpPr>
          <p:nvPr/>
        </p:nvSpPr>
        <p:spPr>
          <a:xfrm>
            <a:off x="120454" y="3366803"/>
            <a:ext cx="2533176" cy="60912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u="sng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THGEM </a:t>
            </a:r>
          </a:p>
          <a:p>
            <a:pPr algn="l"/>
            <a:r>
              <a:rPr lang="en-GB" sz="2000" u="sng" dirty="0" err="1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Paschen</a:t>
            </a:r>
            <a:r>
              <a:rPr lang="en-GB" sz="2000" u="sng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 measurements</a:t>
            </a:r>
            <a:endParaRPr lang="en-GB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itolo 1"/>
          <p:cNvSpPr txBox="1">
            <a:spLocks/>
          </p:cNvSpPr>
          <p:nvPr/>
        </p:nvSpPr>
        <p:spPr>
          <a:xfrm>
            <a:off x="2800331" y="3671366"/>
            <a:ext cx="2533176" cy="89278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u="sng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Correlation between the </a:t>
            </a:r>
            <a:r>
              <a:rPr lang="en-GB" sz="1800" u="sng" dirty="0" err="1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Paschen</a:t>
            </a:r>
            <a:r>
              <a:rPr lang="en-GB" sz="1800" u="sng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 measurements and the discharge rates</a:t>
            </a:r>
            <a:endParaRPr lang="en-GB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624810" y="3584466"/>
            <a:ext cx="2069783" cy="1591961"/>
            <a:chOff x="554366" y="3177902"/>
            <a:chExt cx="4004236" cy="3024336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66" y="3177902"/>
              <a:ext cx="4004236" cy="30031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3" name="Straight Arrow Connector 52"/>
            <p:cNvCxnSpPr/>
            <p:nvPr/>
          </p:nvCxnSpPr>
          <p:spPr>
            <a:xfrm flipV="1">
              <a:off x="1390250" y="4871020"/>
              <a:ext cx="504056" cy="576064"/>
            </a:xfrm>
            <a:prstGeom prst="straightConnector1">
              <a:avLst/>
            </a:prstGeom>
            <a:ln w="76200" cmpd="sng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2686394" y="4049872"/>
              <a:ext cx="504056" cy="576064"/>
            </a:xfrm>
            <a:prstGeom prst="straightConnector1">
              <a:avLst/>
            </a:prstGeom>
            <a:ln w="76200" cmpd="sng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2867766" y="5626174"/>
              <a:ext cx="504056" cy="576064"/>
            </a:xfrm>
            <a:prstGeom prst="straightConnector1">
              <a:avLst/>
            </a:prstGeom>
            <a:ln w="76200" cmpd="sng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39" y="5091909"/>
            <a:ext cx="2052953" cy="15214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7" name="Titolo 1"/>
          <p:cNvSpPr txBox="1">
            <a:spLocks/>
          </p:cNvSpPr>
          <p:nvPr/>
        </p:nvSpPr>
        <p:spPr>
          <a:xfrm>
            <a:off x="7182715" y="3453094"/>
            <a:ext cx="1776377" cy="609127"/>
          </a:xfrm>
          <a:prstGeom prst="rect">
            <a:avLst/>
          </a:prstGeom>
          <a:solidFill>
            <a:srgbClr val="FFC000"/>
          </a:solidFill>
          <a:ln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u="sng" dirty="0" smtClean="0">
                <a:solidFill>
                  <a:srgbClr val="0000CC"/>
                </a:solidFill>
                <a:latin typeface="Comic Sans MS" panose="030F0702030302020204" pitchFamily="66" charset="0"/>
                <a:ea typeface="Adobe Ming Std L" pitchFamily="18" charset="-128"/>
                <a:cs typeface="Times New Roman" panose="02020603050405020304" pitchFamily="18" charset="0"/>
              </a:rPr>
              <a:t>Before polishing</a:t>
            </a:r>
          </a:p>
          <a:p>
            <a:pPr algn="l"/>
            <a:r>
              <a:rPr lang="en-GB" sz="1600" u="sng" dirty="0" smtClean="0">
                <a:solidFill>
                  <a:srgbClr val="0000CC"/>
                </a:solidFill>
                <a:latin typeface="Comic Sans MS" panose="030F0702030302020204" pitchFamily="66" charset="0"/>
                <a:ea typeface="Adobe Ming Std L" pitchFamily="18" charset="-128"/>
                <a:cs typeface="Times New Roman" panose="02020603050405020304" pitchFamily="18" charset="0"/>
              </a:rPr>
              <a:t>MAX V: 1390 V</a:t>
            </a:r>
            <a:endParaRPr lang="en-GB" sz="1600" u="sng" dirty="0">
              <a:solidFill>
                <a:srgbClr val="0000CC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8" name="Titolo 1"/>
          <p:cNvSpPr txBox="1">
            <a:spLocks/>
          </p:cNvSpPr>
          <p:nvPr/>
        </p:nvSpPr>
        <p:spPr>
          <a:xfrm>
            <a:off x="5520532" y="6026024"/>
            <a:ext cx="1776377" cy="609127"/>
          </a:xfrm>
          <a:prstGeom prst="rect">
            <a:avLst/>
          </a:prstGeom>
          <a:solidFill>
            <a:srgbClr val="FFC000"/>
          </a:solidFill>
          <a:ln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u="sng" dirty="0" smtClean="0">
                <a:solidFill>
                  <a:srgbClr val="0000CC"/>
                </a:solidFill>
                <a:latin typeface="Comic Sans MS" panose="030F0702030302020204" pitchFamily="66" charset="0"/>
                <a:ea typeface="Adobe Ming Std L" pitchFamily="18" charset="-128"/>
                <a:cs typeface="Times New Roman" panose="02020603050405020304" pitchFamily="18" charset="0"/>
              </a:rPr>
              <a:t>After polishing</a:t>
            </a:r>
          </a:p>
          <a:p>
            <a:pPr algn="l"/>
            <a:r>
              <a:rPr lang="en-GB" sz="1600" u="sng" dirty="0" smtClean="0">
                <a:solidFill>
                  <a:srgbClr val="0000CC"/>
                </a:solidFill>
                <a:latin typeface="Comic Sans MS" panose="030F0702030302020204" pitchFamily="66" charset="0"/>
                <a:ea typeface="Adobe Ming Std L" pitchFamily="18" charset="-128"/>
                <a:cs typeface="Times New Roman" panose="02020603050405020304" pitchFamily="18" charset="0"/>
              </a:rPr>
              <a:t>MAX V: 2180 V</a:t>
            </a:r>
            <a:endParaRPr lang="en-GB" sz="1600" u="sng" dirty="0">
              <a:solidFill>
                <a:srgbClr val="0000CC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9411496">
            <a:off x="4898763" y="918778"/>
            <a:ext cx="1375698" cy="369332"/>
          </a:xfrm>
          <a:prstGeom prst="rect">
            <a:avLst/>
          </a:prstGeom>
          <a:solidFill>
            <a:srgbClr val="0066F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INFN activity</a:t>
            </a:r>
          </a:p>
        </p:txBody>
      </p:sp>
    </p:spTree>
    <p:extLst>
      <p:ext uri="{BB962C8B-B14F-4D97-AF65-F5344CB8AC3E}">
        <p14:creationId xmlns:p14="http://schemas.microsoft.com/office/powerpoint/2010/main" val="16949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38" y="25804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WP13.3.1</a:t>
            </a:r>
            <a:endParaRPr lang="en-GB" dirty="0"/>
          </a:p>
        </p:txBody>
      </p:sp>
      <p:sp>
        <p:nvSpPr>
          <p:cNvPr id="32" name="Titolo 1"/>
          <p:cNvSpPr txBox="1">
            <a:spLocks/>
          </p:cNvSpPr>
          <p:nvPr/>
        </p:nvSpPr>
        <p:spPr>
          <a:xfrm>
            <a:off x="137937" y="381481"/>
            <a:ext cx="8787024" cy="45099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/>
              <a:t>Interfacing FE-chips specific to gas detectors to the Scalable Read-out System (</a:t>
            </a:r>
            <a:r>
              <a:rPr lang="en-GB" sz="2000" dirty="0" smtClean="0"/>
              <a:t>SRS)</a:t>
            </a:r>
            <a:endParaRPr lang="en-GB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45696" y="1056553"/>
            <a:ext cx="3633405" cy="4707509"/>
          </a:xfrm>
          <a:prstGeom prst="rect">
            <a:avLst/>
          </a:prstGeom>
          <a:solidFill>
            <a:srgbClr val="FFFF66">
              <a:alpha val="2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584" y="4653502"/>
            <a:ext cx="2654848" cy="155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447109" y="6412039"/>
            <a:ext cx="2012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ysClr val="windowText" lastClr="000000"/>
                </a:solidFill>
              </a:rPr>
              <a:t>New design from A. Rusu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65246" y="3779443"/>
            <a:ext cx="2885516" cy="297179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92589" y="3968625"/>
            <a:ext cx="3104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Design of the new SRS Hybrid with wire bonding finalized. 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165245" y="3359498"/>
            <a:ext cx="2912860" cy="609127"/>
          </a:xfrm>
          <a:prstGeom prst="rect">
            <a:avLst/>
          </a:prstGeom>
          <a:solidFill>
            <a:srgbClr val="FFC000"/>
          </a:solidFill>
          <a:ln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u="sng" dirty="0" smtClean="0">
                <a:solidFill>
                  <a:srgbClr val="0000CC"/>
                </a:solidFill>
                <a:latin typeface="Comic Sans MS" panose="030F0702030302020204" pitchFamily="66" charset="0"/>
                <a:ea typeface="Adobe Ming Std L" pitchFamily="18" charset="-128"/>
                <a:cs typeface="Times New Roman" panose="02020603050405020304" pitchFamily="18" charset="0"/>
              </a:rPr>
              <a:t>Interfacing VMM2 /VMM3</a:t>
            </a:r>
            <a:endParaRPr lang="en-GB" sz="1600" u="sng" dirty="0">
              <a:solidFill>
                <a:srgbClr val="0000CC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7" name="Picture 2" descr="F:\DropBox\Dropbox\Camera Uploads\2016-03-14 13.04.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251" y="1149361"/>
            <a:ext cx="2901636" cy="2176227"/>
          </a:xfrm>
          <a:prstGeom prst="rect">
            <a:avLst/>
          </a:prstGeom>
          <a:noFill/>
        </p:spPr>
      </p:pic>
      <p:pic>
        <p:nvPicPr>
          <p:cNvPr id="38" name="Picture 3" descr="F:\DropBox\Dropbox\Camera Uploads\2016-03-14 13.05.03.jpg"/>
          <p:cNvPicPr>
            <a:picLocks noChangeAspect="1" noChangeArrowheads="1"/>
          </p:cNvPicPr>
          <p:nvPr/>
        </p:nvPicPr>
        <p:blipFill>
          <a:blip r:embed="rId5" cstate="print"/>
          <a:srcRect l="30312" t="40000" r="11526" b="10833"/>
          <a:stretch>
            <a:fillRect/>
          </a:stretch>
        </p:blipFill>
        <p:spPr bwMode="auto">
          <a:xfrm>
            <a:off x="2509604" y="833448"/>
            <a:ext cx="1649441" cy="1295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Rounded Rectangle 38"/>
          <p:cNvSpPr/>
          <p:nvPr/>
        </p:nvSpPr>
        <p:spPr>
          <a:xfrm>
            <a:off x="1981045" y="2586048"/>
            <a:ext cx="933450" cy="55245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2514445" y="833448"/>
            <a:ext cx="1644600" cy="127635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038195" y="909648"/>
            <a:ext cx="514350" cy="1676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912432" y="2040954"/>
            <a:ext cx="1227100" cy="9465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4062" y="1487728"/>
            <a:ext cx="2612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SRS Readout Electronics for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VMM 128 (laboratory setup)</a:t>
            </a:r>
            <a:endParaRPr lang="en-US" sz="1600" b="1" dirty="0" smtClean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1982" y="1894367"/>
            <a:ext cx="3305737" cy="178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TextBox 62"/>
          <p:cNvSpPr txBox="1"/>
          <p:nvPr/>
        </p:nvSpPr>
        <p:spPr>
          <a:xfrm>
            <a:off x="6448445" y="1557655"/>
            <a:ext cx="2420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Intermediate Interface CARD (keeping the AGH hybrid)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5757863" y="3784797"/>
            <a:ext cx="2058520" cy="1786215"/>
            <a:chOff x="7936005" y="2785785"/>
            <a:chExt cx="1733550" cy="1495539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52975" y="3052737"/>
              <a:ext cx="1666435" cy="12285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6" name="TextBox 65"/>
            <p:cNvSpPr txBox="1"/>
            <p:nvPr/>
          </p:nvSpPr>
          <p:spPr>
            <a:xfrm>
              <a:off x="7936005" y="2785785"/>
              <a:ext cx="1733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Final Hybrid</a:t>
              </a:r>
              <a:endParaRPr lang="en-US" sz="1400" dirty="0"/>
            </a:p>
          </p:txBody>
        </p:sp>
      </p:grpSp>
      <p:sp>
        <p:nvSpPr>
          <p:cNvPr id="68" name="Rectangle 67"/>
          <p:cNvSpPr/>
          <p:nvPr/>
        </p:nvSpPr>
        <p:spPr>
          <a:xfrm rot="20077112">
            <a:off x="5093281" y="1815928"/>
            <a:ext cx="1244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First Step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200733" y="1059677"/>
            <a:ext cx="1919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9900"/>
                </a:solidFill>
              </a:rPr>
              <a:t>GEMROC</a:t>
            </a:r>
            <a:endParaRPr lang="en-US" sz="3600" b="1" dirty="0" smtClean="0">
              <a:solidFill>
                <a:srgbClr val="FF9900"/>
              </a:solidFill>
              <a:sym typeface="Wingdings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2625" y="5850995"/>
            <a:ext cx="5655652" cy="954107"/>
          </a:xfrm>
          <a:prstGeom prst="rect">
            <a:avLst/>
          </a:prstGeom>
          <a:solidFill>
            <a:srgbClr val="FFC0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 smtClean="0"/>
              <a:t>Integration of </a:t>
            </a:r>
            <a:r>
              <a:rPr lang="en-US" sz="2800" dirty="0" smtClean="0">
                <a:solidFill>
                  <a:srgbClr val="660066"/>
                </a:solidFill>
              </a:rPr>
              <a:t>TIMEPIX3</a:t>
            </a:r>
            <a:r>
              <a:rPr lang="en-US" sz="2800" dirty="0" smtClean="0"/>
              <a:t> starting now</a:t>
            </a:r>
            <a:endParaRPr lang="en-US" sz="2800" dirty="0"/>
          </a:p>
        </p:txBody>
      </p:sp>
      <p:sp>
        <p:nvSpPr>
          <p:cNvPr id="70" name="Rectangle 69"/>
          <p:cNvSpPr/>
          <p:nvPr/>
        </p:nvSpPr>
        <p:spPr>
          <a:xfrm rot="17775788">
            <a:off x="2996277" y="2935302"/>
            <a:ext cx="1265090" cy="646331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9900"/>
                </a:solidFill>
              </a:rPr>
              <a:t>VMM</a:t>
            </a:r>
            <a:endParaRPr lang="en-US" sz="3600" b="1" dirty="0" smtClean="0">
              <a:solidFill>
                <a:srgbClr val="FF99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1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38" y="94079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WP13.3.2</a:t>
            </a:r>
            <a:endParaRPr lang="en-GB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250837" y="507472"/>
            <a:ext cx="8701433" cy="521818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/>
              <a:t>Development of cheap, standard MPGD dedicated laboratory instruments</a:t>
            </a:r>
            <a:endParaRPr lang="en-GB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54174"/>
              </p:ext>
            </p:extLst>
          </p:nvPr>
        </p:nvGraphicFramePr>
        <p:xfrm>
          <a:off x="400471" y="1572907"/>
          <a:ext cx="3271837" cy="23466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4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7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Task 13.3.2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4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6345" algn="ctr"/>
                        </a:tabLst>
                      </a:pPr>
                      <a:r>
                        <a:rPr lang="en-US" sz="1400" kern="120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Deliverable [M24]</a:t>
                      </a:r>
                      <a:endParaRPr lang="en-US" sz="14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6345" algn="ctr"/>
                        </a:tabLst>
                      </a:pPr>
                      <a:r>
                        <a:rPr lang="en-US" sz="14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Voltage Power Supply for MPGD</a:t>
                      </a:r>
                      <a:endParaRPr lang="en-US" sz="14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(Floating) Pico ammeter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Signal Processing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Monitoring and Control Unit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Regeneration Gas System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4" marR="580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1331259" y="1809218"/>
            <a:ext cx="2447365" cy="51098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349189" y="2320207"/>
            <a:ext cx="2447365" cy="39982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340225" y="2720030"/>
            <a:ext cx="2447365" cy="4213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3"/>
          <p:cNvGrpSpPr/>
          <p:nvPr/>
        </p:nvGrpSpPr>
        <p:grpSpPr>
          <a:xfrm>
            <a:off x="3958659" y="1217615"/>
            <a:ext cx="2308972" cy="1259373"/>
            <a:chOff x="268941" y="2380129"/>
            <a:chExt cx="6113931" cy="3525931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94804" y="2741556"/>
              <a:ext cx="5388068" cy="3164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ounded Rectangle 20"/>
            <p:cNvSpPr/>
            <p:nvPr/>
          </p:nvSpPr>
          <p:spPr>
            <a:xfrm>
              <a:off x="268941" y="2380129"/>
              <a:ext cx="3388659" cy="204395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51162" b="47823"/>
            <a:stretch>
              <a:fillRect/>
            </a:stretch>
          </p:blipFill>
          <p:spPr bwMode="auto">
            <a:xfrm>
              <a:off x="999287" y="2746039"/>
              <a:ext cx="2631419" cy="165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6751725" y="1347435"/>
            <a:ext cx="1869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AVD (Active Voltage Divider)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Suitable for multistage MPGDs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4837" y="1992893"/>
            <a:ext cx="1131424" cy="536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1725" y="2433197"/>
            <a:ext cx="1677296" cy="99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947" y="4763749"/>
            <a:ext cx="2556621" cy="1436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99108" y="4246587"/>
            <a:ext cx="4236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FemtoBox</a:t>
            </a:r>
            <a:r>
              <a:rPr lang="en-US" sz="2400" i="1" dirty="0" smtClean="0"/>
              <a:t>: </a:t>
            </a:r>
            <a:r>
              <a:rPr lang="en-US" sz="2400" i="1" dirty="0" err="1" smtClean="0"/>
              <a:t>femto</a:t>
            </a:r>
            <a:r>
              <a:rPr lang="en-US" sz="2400" i="1" dirty="0" smtClean="0"/>
              <a:t>-ammeter et al.</a:t>
            </a:r>
            <a:endParaRPr lang="en-US" sz="2400" i="1" dirty="0"/>
          </a:p>
        </p:txBody>
      </p:sp>
      <p:grpSp>
        <p:nvGrpSpPr>
          <p:cNvPr id="29" name="Group 21"/>
          <p:cNvGrpSpPr/>
          <p:nvPr/>
        </p:nvGrpSpPr>
        <p:grpSpPr>
          <a:xfrm>
            <a:off x="5174796" y="4114275"/>
            <a:ext cx="2298415" cy="1367743"/>
            <a:chOff x="731918" y="3724836"/>
            <a:chExt cx="3503906" cy="2085022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31918" y="3803946"/>
              <a:ext cx="3436670" cy="2005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ounded Rectangle 30"/>
            <p:cNvSpPr/>
            <p:nvPr/>
          </p:nvSpPr>
          <p:spPr>
            <a:xfrm>
              <a:off x="3119717" y="3724836"/>
              <a:ext cx="1116107" cy="1169894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71354" r="474" b="47823"/>
            <a:stretch>
              <a:fillRect/>
            </a:stretch>
          </p:blipFill>
          <p:spPr bwMode="auto">
            <a:xfrm>
              <a:off x="3186953" y="3806787"/>
              <a:ext cx="968188" cy="1046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Box 32"/>
          <p:cNvSpPr txBox="1"/>
          <p:nvPr/>
        </p:nvSpPr>
        <p:spPr>
          <a:xfrm>
            <a:off x="4266140" y="3707656"/>
            <a:ext cx="497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APIC: Charge Preamplifier – Shaper Amplifier Chain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661295" y="5664368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CERN</a:t>
            </a:r>
            <a:endParaRPr lang="en-US" sz="12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5125241" y="4603008"/>
            <a:ext cx="3827029" cy="2022670"/>
            <a:chOff x="4346300" y="3160059"/>
            <a:chExt cx="5332312" cy="2731226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6300" y="4062485"/>
              <a:ext cx="4138863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30403" y="3160059"/>
              <a:ext cx="1748209" cy="1366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Oval 37"/>
            <p:cNvSpPr/>
            <p:nvPr/>
          </p:nvSpPr>
          <p:spPr>
            <a:xfrm>
              <a:off x="8807824" y="3536576"/>
              <a:ext cx="551329" cy="53788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746377" y="4563035"/>
              <a:ext cx="1219199" cy="735106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6696635" y="3792071"/>
              <a:ext cx="2111189" cy="806823"/>
            </a:xfrm>
            <a:custGeom>
              <a:avLst/>
              <a:gdLst>
                <a:gd name="connsiteX0" fmla="*/ 2111189 w 2111189"/>
                <a:gd name="connsiteY0" fmla="*/ 0 h 806823"/>
                <a:gd name="connsiteX1" fmla="*/ 806824 w 2111189"/>
                <a:gd name="connsiteY1" fmla="*/ 80682 h 806823"/>
                <a:gd name="connsiteX2" fmla="*/ 0 w 2111189"/>
                <a:gd name="connsiteY2" fmla="*/ 806823 h 806823"/>
                <a:gd name="connsiteX3" fmla="*/ 0 w 2111189"/>
                <a:gd name="connsiteY3" fmla="*/ 806823 h 80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189" h="806823">
                  <a:moveTo>
                    <a:pt x="2111189" y="0"/>
                  </a:moveTo>
                  <a:lnTo>
                    <a:pt x="806824" y="80682"/>
                  </a:lnTo>
                  <a:cubicBezTo>
                    <a:pt x="454959" y="215153"/>
                    <a:pt x="0" y="806823"/>
                    <a:pt x="0" y="806823"/>
                  </a:cubicBezTo>
                  <a:lnTo>
                    <a:pt x="0" y="806823"/>
                  </a:ln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785196" y="6474519"/>
            <a:ext cx="2318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Chips commercially available 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958660" y="1056554"/>
            <a:ext cx="4820442" cy="2524570"/>
          </a:xfrm>
          <a:prstGeom prst="rect">
            <a:avLst/>
          </a:prstGeom>
          <a:solidFill>
            <a:srgbClr val="FFFF66">
              <a:alpha val="2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356374" y="3723276"/>
            <a:ext cx="4747727" cy="3059019"/>
          </a:xfrm>
          <a:prstGeom prst="rect">
            <a:avLst/>
          </a:prstGeom>
          <a:solidFill>
            <a:srgbClr val="FFFF66">
              <a:alpha val="2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5522" y="4076988"/>
            <a:ext cx="4139792" cy="2524570"/>
          </a:xfrm>
          <a:prstGeom prst="rect">
            <a:avLst/>
          </a:prstGeom>
          <a:solidFill>
            <a:srgbClr val="FFFF66">
              <a:alpha val="2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3577436" y="2071524"/>
            <a:ext cx="923128" cy="648507"/>
          </a:xfrm>
          <a:prstGeom prst="straightConnector1">
            <a:avLst/>
          </a:prstGeom>
          <a:ln>
            <a:solidFill>
              <a:srgbClr val="0000CC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3671346" y="2486673"/>
            <a:ext cx="311093" cy="1759915"/>
          </a:xfrm>
          <a:prstGeom prst="straightConnector1">
            <a:avLst/>
          </a:prstGeom>
          <a:ln>
            <a:solidFill>
              <a:srgbClr val="0000CC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3536755" y="2939546"/>
            <a:ext cx="819619" cy="931732"/>
          </a:xfrm>
          <a:prstGeom prst="straightConnector1">
            <a:avLst/>
          </a:prstGeom>
          <a:ln>
            <a:solidFill>
              <a:srgbClr val="0000CC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111060" y="1208954"/>
            <a:ext cx="4820442" cy="2524570"/>
          </a:xfrm>
          <a:prstGeom prst="rect">
            <a:avLst/>
          </a:prstGeom>
          <a:solidFill>
            <a:srgbClr val="FFFF66">
              <a:alpha val="2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 rot="19411496">
            <a:off x="7573573" y="662000"/>
            <a:ext cx="1375698" cy="369332"/>
          </a:xfrm>
          <a:prstGeom prst="rect">
            <a:avLst/>
          </a:prstGeom>
          <a:solidFill>
            <a:srgbClr val="0066F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INFN activity</a:t>
            </a:r>
          </a:p>
        </p:txBody>
      </p:sp>
    </p:spTree>
    <p:extLst>
      <p:ext uri="{BB962C8B-B14F-4D97-AF65-F5344CB8AC3E}">
        <p14:creationId xmlns:p14="http://schemas.microsoft.com/office/powerpoint/2010/main" val="186593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38" y="94079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WP13.3.3</a:t>
            </a:r>
            <a:endParaRPr lang="en-GB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250837" y="507472"/>
            <a:ext cx="8701433" cy="521818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Development of a general purpose readout electronics for </a:t>
            </a:r>
            <a:r>
              <a:rPr lang="sv-SE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MPGDs</a:t>
            </a:r>
            <a:endParaRPr lang="sv-SE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6281" y="1348583"/>
            <a:ext cx="2829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Test </a:t>
            </a:r>
            <a:r>
              <a:rPr lang="sv-SE" dirty="0">
                <a:solidFill>
                  <a:srgbClr val="FF0000"/>
                </a:solidFill>
                <a:latin typeface="Comic Sans MS" panose="030F0702030302020204" pitchFamily="66" charset="0"/>
              </a:rPr>
              <a:t>set –</a:t>
            </a:r>
            <a:r>
              <a:rPr lang="sv-S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up for the </a:t>
            </a:r>
          </a:p>
          <a:p>
            <a:r>
              <a:rPr lang="sv-S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MultiChip Module (MCM)</a:t>
            </a:r>
            <a:endParaRPr lang="sv-S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http://www.hep.lu.se/eudet/pictures/carrier2pga/IMG_2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2" y="1215630"/>
            <a:ext cx="4367108" cy="260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hep.lu.se/eudet/pictures/carrier2pga/IMG_2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25" y="4445544"/>
            <a:ext cx="2712704" cy="19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hep.lu.se/eudet/pictures/carrier2pga/IMG_2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1" y="4500068"/>
            <a:ext cx="2741796" cy="186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6196" y="3823653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Adaptor board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122" y="4459969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Top side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5467" y="4364484"/>
            <a:ext cx="133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Bottom side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1621396" y="2145126"/>
            <a:ext cx="743140" cy="178627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364536" y="58363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911" y="4459969"/>
            <a:ext cx="2182941" cy="1849188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7241550" y="2610158"/>
            <a:ext cx="18053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Upper surface</a:t>
            </a:r>
          </a:p>
          <a:p>
            <a:r>
              <a:rPr lang="sv-SE" dirty="0">
                <a:solidFill>
                  <a:srgbClr val="002060"/>
                </a:solidFill>
                <a:latin typeface="Comic Sans MS" panose="030F0702030302020204" pitchFamily="66" charset="0"/>
              </a:rPr>
              <a:t>o</a:t>
            </a:r>
            <a:r>
              <a:rPr lang="sv-SE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 adaptor </a:t>
            </a:r>
          </a:p>
          <a:p>
            <a:r>
              <a:rPr lang="sv-SE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board with </a:t>
            </a:r>
          </a:p>
          <a:p>
            <a:r>
              <a:rPr lang="sv-SE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mounted </a:t>
            </a:r>
          </a:p>
          <a:p>
            <a:r>
              <a:rPr lang="sv-S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SALTRO-chip</a:t>
            </a:r>
            <a:r>
              <a:rPr lang="sv-SE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sv-SE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(12 x 8.9 mm</a:t>
            </a:r>
            <a:r>
              <a:rPr lang="sv-SE" baseline="30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sv-SE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) </a:t>
            </a:r>
            <a:endParaRPr lang="sv-SE" dirty="0">
              <a:solidFill>
                <a:srgbClr val="00206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0" y="6322667"/>
            <a:ext cx="794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Carrier Board ok but some problems related  to soldering.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51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38" y="94079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WP13.4.2</a:t>
            </a:r>
            <a:endParaRPr lang="en-GB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1793888" y="118250"/>
            <a:ext cx="6064238" cy="521818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err="1"/>
              <a:t>Resistive</a:t>
            </a:r>
            <a:r>
              <a:rPr lang="fr-FR" sz="2400" b="1" dirty="0"/>
              <a:t> anode </a:t>
            </a:r>
            <a:r>
              <a:rPr lang="fr-FR" sz="2400" b="1" dirty="0" err="1"/>
              <a:t>Micromegas</a:t>
            </a:r>
            <a:endParaRPr lang="sv-SE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105776" y="787565"/>
            <a:ext cx="4122950" cy="609127"/>
          </a:xfrm>
          <a:prstGeom prst="rect">
            <a:avLst/>
          </a:prstGeom>
          <a:solidFill>
            <a:srgbClr val="FFC000"/>
          </a:solidFill>
          <a:ln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u="sng" dirty="0" smtClean="0">
                <a:solidFill>
                  <a:srgbClr val="0000CC"/>
                </a:solidFill>
                <a:latin typeface="Comic Sans MS" panose="030F0702030302020204" pitchFamily="66" charset="0"/>
                <a:ea typeface="Adobe Ming Std L" pitchFamily="18" charset="-128"/>
                <a:cs typeface="Times New Roman" panose="02020603050405020304" pitchFamily="18" charset="0"/>
              </a:rPr>
              <a:t>Production by silk screen</a:t>
            </a:r>
            <a:r>
              <a:rPr lang="en-GB" sz="1600" u="sng" dirty="0">
                <a:solidFill>
                  <a:srgbClr val="0000CC"/>
                </a:solidFill>
                <a:latin typeface="Comic Sans MS" panose="030F0702030302020204" pitchFamily="66" charset="0"/>
                <a:ea typeface="Adobe Ming Std L" pitchFamily="18" charset="-128"/>
                <a:cs typeface="Times New Roman" panose="02020603050405020304" pitchFamily="18" charset="0"/>
              </a:rPr>
              <a:t> </a:t>
            </a:r>
            <a:r>
              <a:rPr lang="en-GB" sz="1600" u="sng" dirty="0" smtClean="0">
                <a:solidFill>
                  <a:srgbClr val="0000CC"/>
                </a:solidFill>
                <a:latin typeface="Comic Sans MS" panose="030F0702030302020204" pitchFamily="66" charset="0"/>
                <a:ea typeface="Adobe Ming Std L" pitchFamily="18" charset="-128"/>
                <a:cs typeface="Times New Roman" panose="02020603050405020304" pitchFamily="18" charset="0"/>
              </a:rPr>
              <a:t>printing</a:t>
            </a:r>
            <a:endParaRPr lang="en-GB" sz="1600" u="sng" dirty="0">
              <a:solidFill>
                <a:srgbClr val="0000CC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Paul\FP8\AIDA2\20160316-WP13\IMG_20151020_101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5" y="847102"/>
            <a:ext cx="2391794" cy="17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Paul\FP8\AIDA2\20160316-WP13\sprea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988" y="895632"/>
            <a:ext cx="2406275" cy="180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Paul\FP8\AIDA2\20160316-WP13\IMG_20151030_092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54" y="1617771"/>
            <a:ext cx="2406274" cy="130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Paul\FP8\AIDA2\20160316-WP13\accid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43" y="1617771"/>
            <a:ext cx="1745590" cy="130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299088" y="3024639"/>
            <a:ext cx="8618592" cy="51308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smtClean="0">
                <a:solidFill>
                  <a:srgbClr val="C00000"/>
                </a:solidFill>
              </a:rPr>
              <a:t>The machine and associated equipment, are also used for other WP13 activities :</a:t>
            </a:r>
          </a:p>
          <a:p>
            <a:r>
              <a:rPr lang="en-GB" sz="2000" dirty="0" smtClean="0"/>
              <a:t>Tests on about 30 glass plates, combining  </a:t>
            </a:r>
          </a:p>
          <a:p>
            <a:pPr lvl="1"/>
            <a:r>
              <a:rPr lang="en-GB" sz="2000" dirty="0" smtClean="0"/>
              <a:t>3 pastes : RS 12115 (100 </a:t>
            </a:r>
            <a:r>
              <a:rPr lang="en-GB" sz="2000" dirty="0" err="1" smtClean="0"/>
              <a:t>kΩ</a:t>
            </a:r>
            <a:r>
              <a:rPr lang="en-GB" sz="2000" dirty="0" smtClean="0"/>
              <a:t>/</a:t>
            </a:r>
            <a:r>
              <a:rPr lang="en-GB" sz="2000" dirty="0" err="1" smtClean="0"/>
              <a:t>sq</a:t>
            </a:r>
            <a:r>
              <a:rPr lang="en-GB" sz="2000" dirty="0" smtClean="0"/>
              <a:t>) ,  RS 12116 1 MΩ/</a:t>
            </a:r>
            <a:r>
              <a:rPr lang="en-GB" sz="2000" dirty="0" err="1" smtClean="0"/>
              <a:t>sq</a:t>
            </a:r>
            <a:r>
              <a:rPr lang="en-GB" sz="2000" dirty="0" smtClean="0"/>
              <a:t> + bi component from IN2P3</a:t>
            </a:r>
          </a:p>
          <a:p>
            <a:pPr lvl="1"/>
            <a:r>
              <a:rPr lang="en-GB" sz="2000" dirty="0" smtClean="0"/>
              <a:t>3 glasses : Leroy-Merlin 2 mm, IN2P3, « </a:t>
            </a:r>
            <a:r>
              <a:rPr lang="en-GB" sz="2000" dirty="0" err="1" smtClean="0"/>
              <a:t>chinese</a:t>
            </a:r>
            <a:r>
              <a:rPr lang="en-GB" sz="2000" dirty="0" smtClean="0"/>
              <a:t> » 1 mm thick</a:t>
            </a:r>
          </a:p>
          <a:p>
            <a:pPr lvl="1"/>
            <a:r>
              <a:rPr lang="en-GB" sz="2000" dirty="0" smtClean="0"/>
              <a:t>Several baking temperatures around 200 °C during 4 hours   </a:t>
            </a:r>
          </a:p>
          <a:p>
            <a:pPr lvl="1"/>
            <a:endParaRPr lang="en-GB" sz="2000" dirty="0" smtClean="0"/>
          </a:p>
          <a:p>
            <a:r>
              <a:rPr lang="en-GB" sz="2000" dirty="0" smtClean="0"/>
              <a:t>Resistivity meas. on Carbon-Loaded </a:t>
            </a:r>
            <a:r>
              <a:rPr lang="en-GB" sz="2000" dirty="0" err="1" smtClean="0"/>
              <a:t>Kapton</a:t>
            </a:r>
            <a:r>
              <a:rPr lang="en-GB" sz="2000" dirty="0" smtClean="0"/>
              <a:t> with a circular probe and with the strip method.</a:t>
            </a:r>
          </a:p>
          <a:p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1889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38" y="94079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WP13.4.3</a:t>
            </a:r>
            <a:endParaRPr lang="en-GB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57553" y="463411"/>
            <a:ext cx="8872135" cy="521818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 smtClean="0">
                <a:latin typeface="Calibri Light" panose="020F0302020204030204" pitchFamily="34" charset="0"/>
              </a:rPr>
              <a:t>Control </a:t>
            </a:r>
            <a:r>
              <a:rPr lang="en-US" altLang="en-US" sz="2400" b="1" dirty="0">
                <a:latin typeface="Calibri Light" panose="020F0302020204030204" pitchFamily="34" charset="0"/>
              </a:rPr>
              <a:t>of foil/micromesh mechanical tensioning by optical inspection</a:t>
            </a:r>
            <a:endParaRPr lang="sv-SE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873" y="1112553"/>
            <a:ext cx="66114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err="1">
                <a:latin typeface="Calibri Light" panose="020F0302020204030204" pitchFamily="34" charset="0"/>
              </a:rPr>
              <a:t>Moire</a:t>
            </a:r>
            <a:r>
              <a:rPr lang="en-US" altLang="en-US" sz="2000" dirty="0">
                <a:latin typeface="Calibri Light" panose="020F0302020204030204" pitchFamily="34" charset="0"/>
              </a:rPr>
              <a:t>’ interferometry for large area </a:t>
            </a:r>
            <a:r>
              <a:rPr lang="en-US" altLang="en-US" sz="2000" dirty="0" smtClean="0">
                <a:latin typeface="Calibri Light" panose="020F0302020204030204" pitchFamily="34" charset="0"/>
              </a:rPr>
              <a:t>surfaces: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Phase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shift algorithm double n. of fringes, lowers noise enhances contrast: </a:t>
            </a:r>
            <a:r>
              <a:rPr lang="en-US" alt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fraction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of fringe can be appreciated 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02953" y="2287878"/>
            <a:ext cx="4080882" cy="1653913"/>
            <a:chOff x="454" y="2653"/>
            <a:chExt cx="3768" cy="136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8"/>
            <a:stretch>
              <a:fillRect/>
            </a:stretch>
          </p:blipFill>
          <p:spPr bwMode="auto">
            <a:xfrm>
              <a:off x="2522" y="2775"/>
              <a:ext cx="1542" cy="1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b="905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27"/>
            <a:stretch>
              <a:fillRect/>
            </a:stretch>
          </p:blipFill>
          <p:spPr bwMode="auto">
            <a:xfrm>
              <a:off x="454" y="2739"/>
              <a:ext cx="1502" cy="1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b="962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2522" y="2653"/>
              <a:ext cx="1700" cy="1360"/>
            </a:xfrm>
            <a:prstGeom prst="roundRect">
              <a:avLst>
                <a:gd name="adj" fmla="val 69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1320" y="2948"/>
              <a:ext cx="521" cy="416"/>
            </a:xfrm>
            <a:prstGeom prst="roundRect">
              <a:avLst>
                <a:gd name="adj" fmla="val 236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1841" y="2652"/>
              <a:ext cx="679" cy="34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841" y="3334"/>
              <a:ext cx="679" cy="67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8"/>
          <a:stretch>
            <a:fillRect/>
          </a:stretch>
        </p:blipFill>
        <p:spPr bwMode="auto">
          <a:xfrm>
            <a:off x="160873" y="4812350"/>
            <a:ext cx="2082521" cy="18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90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8"/>
          <a:stretch>
            <a:fillRect/>
          </a:stretch>
        </p:blipFill>
        <p:spPr bwMode="auto">
          <a:xfrm>
            <a:off x="2270795" y="4895475"/>
            <a:ext cx="2293799" cy="174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90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12288" y="4465369"/>
            <a:ext cx="190308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WITH PHASESHIFT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425" y="4465369"/>
            <a:ext cx="198805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W/T PHASESHIFT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931712">
            <a:off x="3265487" y="5912948"/>
            <a:ext cx="24696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+-30um RESOLUTION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064229" y="3257774"/>
            <a:ext cx="3228897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MILESTONE 13.8  -  M12</a:t>
            </a:r>
          </a:p>
          <a:p>
            <a:r>
              <a:rPr lang="en-US" sz="2400" b="1" dirty="0" smtClean="0"/>
              <a:t>Report ready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57553" y="1121343"/>
            <a:ext cx="6157510" cy="5736657"/>
          </a:xfrm>
          <a:prstGeom prst="rect">
            <a:avLst/>
          </a:prstGeom>
          <a:solidFill>
            <a:srgbClr val="FFFF66">
              <a:alpha val="2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23575" y="1158367"/>
            <a:ext cx="2825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</a:rPr>
              <a:t>FBG sensors embedded </a:t>
            </a:r>
            <a:endParaRPr lang="en-US" b="1" dirty="0" smtClean="0">
              <a:latin typeface="Calibri Light" panose="020F0302020204030204" pitchFamily="34" charset="0"/>
            </a:endParaRPr>
          </a:p>
          <a:p>
            <a:r>
              <a:rPr lang="en-US" b="1" dirty="0" smtClean="0">
                <a:latin typeface="Calibri Light" panose="020F0302020204030204" pitchFamily="34" charset="0"/>
              </a:rPr>
              <a:t>in </a:t>
            </a:r>
            <a:r>
              <a:rPr lang="en-US" b="1" dirty="0">
                <a:latin typeface="Calibri Light" panose="020F0302020204030204" pitchFamily="34" charset="0"/>
              </a:rPr>
              <a:t>MPGD detectors</a:t>
            </a:r>
            <a:endParaRPr lang="en-US" b="1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463" y="1815765"/>
            <a:ext cx="2577655" cy="277253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0615" y="4465369"/>
            <a:ext cx="2695654" cy="2343207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6264911" y="1121343"/>
            <a:ext cx="2772824" cy="5687233"/>
          </a:xfrm>
          <a:prstGeom prst="rect">
            <a:avLst/>
          </a:prstGeom>
          <a:solidFill>
            <a:srgbClr val="C6D9F1">
              <a:alpha val="392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9" descr="Screen Shot 2016-03-16 at 09.10.4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164" y="2494962"/>
            <a:ext cx="1543836" cy="209333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9411496">
            <a:off x="7573573" y="662000"/>
            <a:ext cx="1375698" cy="369332"/>
          </a:xfrm>
          <a:prstGeom prst="rect">
            <a:avLst/>
          </a:prstGeom>
          <a:solidFill>
            <a:srgbClr val="0066F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INFN activity</a:t>
            </a:r>
          </a:p>
        </p:txBody>
      </p:sp>
    </p:spTree>
    <p:extLst>
      <p:ext uri="{BB962C8B-B14F-4D97-AF65-F5344CB8AC3E}">
        <p14:creationId xmlns:p14="http://schemas.microsoft.com/office/powerpoint/2010/main" val="11720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38" y="94079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WP13.4.4</a:t>
            </a:r>
            <a:endParaRPr lang="en-GB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1793888" y="118250"/>
            <a:ext cx="6064238" cy="521818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/>
              <a:t>LEOPARD scanning system for </a:t>
            </a:r>
            <a:r>
              <a:rPr lang="fr-FR" sz="2400" b="1" dirty="0" err="1" smtClean="0"/>
              <a:t>THGEMs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GEMs</a:t>
            </a:r>
            <a:endParaRPr lang="sv-SE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147" y="748080"/>
            <a:ext cx="2103127" cy="280417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57188" y="736371"/>
            <a:ext cx="2647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iberationSans"/>
              </a:rPr>
              <a:t>Small size prototype of optical / gain </a:t>
            </a:r>
            <a:r>
              <a:rPr lang="en-US" dirty="0" smtClean="0">
                <a:latin typeface="LiberationSans"/>
              </a:rPr>
              <a:t>scanning, high resolution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79574" y="835131"/>
            <a:ext cx="2805865" cy="2311074"/>
            <a:chOff x="357188" y="1725921"/>
            <a:chExt cx="3699524" cy="27746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88" y="1725921"/>
              <a:ext cx="3699524" cy="2774642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848084" y="3267053"/>
              <a:ext cx="18916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DAQ with </a:t>
              </a:r>
              <a:r>
                <a:rPr lang="en-US" sz="2400" b="1" dirty="0" err="1" smtClean="0">
                  <a:solidFill>
                    <a:srgbClr val="FFFFFF"/>
                  </a:solidFill>
                </a:rPr>
                <a:t>RPi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4" y="1659701"/>
            <a:ext cx="3510618" cy="27505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15611" y="3552250"/>
            <a:ext cx="248817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LiberationSans"/>
              </a:rPr>
              <a:t>Position resolution: </a:t>
            </a:r>
          </a:p>
          <a:p>
            <a:r>
              <a:rPr lang="en-US" dirty="0" smtClean="0">
                <a:latin typeface="LiberationSans"/>
              </a:rPr>
              <a:t>FWHM = 60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LiberationSans"/>
              </a:rPr>
              <a:t>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57" y="4410276"/>
            <a:ext cx="7428668" cy="23530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9411496">
            <a:off x="7573573" y="662000"/>
            <a:ext cx="1375698" cy="369332"/>
          </a:xfrm>
          <a:prstGeom prst="rect">
            <a:avLst/>
          </a:prstGeom>
          <a:solidFill>
            <a:srgbClr val="0066F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INFN activity</a:t>
            </a:r>
          </a:p>
        </p:txBody>
      </p:sp>
    </p:spTree>
    <p:extLst>
      <p:ext uri="{BB962C8B-B14F-4D97-AF65-F5344CB8AC3E}">
        <p14:creationId xmlns:p14="http://schemas.microsoft.com/office/powerpoint/2010/main" val="8649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38" y="94079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WP13.4.5</a:t>
            </a:r>
            <a:endParaRPr lang="en-GB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250837" y="463411"/>
            <a:ext cx="8707425" cy="708164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/>
              <a:t>Design of an automatic system to ensure the electrical integrity of electrode patterns by pulse reflection method</a:t>
            </a:r>
          </a:p>
        </p:txBody>
      </p:sp>
      <p:sp>
        <p:nvSpPr>
          <p:cNvPr id="4" name="Segnaposto contenuto 4"/>
          <p:cNvSpPr txBox="1">
            <a:spLocks/>
          </p:cNvSpPr>
          <p:nvPr/>
        </p:nvSpPr>
        <p:spPr>
          <a:xfrm>
            <a:off x="250838" y="1285950"/>
            <a:ext cx="8280920" cy="19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"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quality assurance test setup</a:t>
            </a:r>
          </a:p>
          <a:p>
            <a:pPr marL="647700" marR="0" lvl="2" indent="539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alibri" pitchFamily="34" charset="0"/>
              <a:buAutoNum type="alphaLcParenR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 Domain Reflectometer Method</a:t>
            </a:r>
          </a:p>
          <a:p>
            <a:pPr marL="647700" marR="0" lvl="2" indent="539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alibri" pitchFamily="34" charset="0"/>
              <a:buAutoNum type="alphaLcParenR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FPGA implementation</a:t>
            </a:r>
          </a:p>
          <a:p>
            <a:pPr marL="62484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Objectives: cost-effective, flexibility, modular, fast, precise</a:t>
            </a:r>
          </a:p>
          <a:p>
            <a:pPr marL="519684" lvl="1" indent="539750">
              <a:spcBef>
                <a:spcPts val="600"/>
              </a:spcBef>
              <a:spcAft>
                <a:spcPts val="600"/>
              </a:spcAft>
              <a:buFont typeface="+mj-lt"/>
              <a:buAutoNum type="arabicParenR" startAt="2"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X:\kloe2\kloe 011.jpg"/>
          <p:cNvPicPr>
            <a:picLocks noChangeAspect="1" noChangeArrowheads="1"/>
          </p:cNvPicPr>
          <p:nvPr/>
        </p:nvPicPr>
        <p:blipFill>
          <a:blip r:embed="rId2" cstate="print"/>
          <a:srcRect l="46111" t="43092" r="46407" b="44366"/>
          <a:stretch>
            <a:fillRect/>
          </a:stretch>
        </p:blipFill>
        <p:spPr bwMode="auto">
          <a:xfrm>
            <a:off x="6462078" y="1285950"/>
            <a:ext cx="2441957" cy="1914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olo 35"/>
          <p:cNvSpPr txBox="1">
            <a:spLocks/>
          </p:cNvSpPr>
          <p:nvPr/>
        </p:nvSpPr>
        <p:spPr>
          <a:xfrm>
            <a:off x="6439029" y="2543250"/>
            <a:ext cx="2465006" cy="8143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400" b="1" dirty="0" smtClean="0">
                <a:solidFill>
                  <a:schemeClr val="bg1"/>
                </a:solidFill>
                <a:ea typeface="+mn-ea"/>
                <a:cs typeface="+mn-cs"/>
              </a:rPr>
              <a:t>EXAMPLE: </a:t>
            </a:r>
          </a:p>
          <a:p>
            <a:pPr algn="l">
              <a:defRPr/>
            </a:pPr>
            <a:r>
              <a:rPr lang="en-US" sz="2400" b="1" dirty="0" smtClean="0">
                <a:solidFill>
                  <a:schemeClr val="bg1"/>
                </a:solidFill>
                <a:ea typeface="+mn-ea"/>
                <a:cs typeface="+mn-cs"/>
              </a:rPr>
              <a:t>2D readout geometry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EXAMPLE: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2D readout geometry</a:t>
            </a:r>
          </a:p>
        </p:txBody>
      </p:sp>
      <p:pic>
        <p:nvPicPr>
          <p:cNvPr id="8" name="Immagine 8" descr="Immagine1.jpg"/>
          <p:cNvPicPr>
            <a:picLocks noChangeAspect="1"/>
          </p:cNvPicPr>
          <p:nvPr/>
        </p:nvPicPr>
        <p:blipFill>
          <a:blip r:embed="rId3" cstate="print"/>
          <a:srcRect t="5000" r="29639" b="50000"/>
          <a:stretch>
            <a:fillRect/>
          </a:stretch>
        </p:blipFill>
        <p:spPr bwMode="auto">
          <a:xfrm>
            <a:off x="4787342" y="3752166"/>
            <a:ext cx="3744416" cy="124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10"/>
          <p:cNvSpPr txBox="1"/>
          <p:nvPr/>
        </p:nvSpPr>
        <p:spPr>
          <a:xfrm>
            <a:off x="402123" y="2822105"/>
            <a:ext cx="393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10" name="Gruppo 14"/>
          <p:cNvGrpSpPr/>
          <p:nvPr/>
        </p:nvGrpSpPr>
        <p:grpSpPr>
          <a:xfrm>
            <a:off x="906179" y="2894112"/>
            <a:ext cx="2808312" cy="2304256"/>
            <a:chOff x="6588224" y="3861048"/>
            <a:chExt cx="2232248" cy="2183449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88224" y="3861048"/>
              <a:ext cx="2232248" cy="110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88224" y="5085184"/>
              <a:ext cx="2232248" cy="95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396212" y="558671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ISSUE: Temperature </a:t>
            </a:r>
            <a:r>
              <a:rPr lang="en-US" sz="2400" dirty="0">
                <a:solidFill>
                  <a:srgbClr val="C00000"/>
                </a:solidFill>
              </a:rPr>
              <a:t>stability: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/>
              <a:t>The only reliable method is to put one </a:t>
            </a:r>
            <a:r>
              <a:rPr lang="en-US" sz="2000" dirty="0" smtClean="0"/>
              <a:t>TDC/channel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9411496">
            <a:off x="7573573" y="662000"/>
            <a:ext cx="1375698" cy="369332"/>
          </a:xfrm>
          <a:prstGeom prst="rect">
            <a:avLst/>
          </a:prstGeom>
          <a:solidFill>
            <a:srgbClr val="0066F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INFN activity</a:t>
            </a:r>
          </a:p>
        </p:txBody>
      </p:sp>
    </p:spTree>
    <p:extLst>
      <p:ext uri="{BB962C8B-B14F-4D97-AF65-F5344CB8AC3E}">
        <p14:creationId xmlns:p14="http://schemas.microsoft.com/office/powerpoint/2010/main" val="19161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38" y="94079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WP13.4.7</a:t>
            </a:r>
            <a:endParaRPr lang="en-GB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1793888" y="118250"/>
            <a:ext cx="6064238" cy="521818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MPGD detectors to </a:t>
            </a:r>
            <a:r>
              <a:rPr lang="fr-FR" sz="2400" b="1" dirty="0" err="1"/>
              <a:t>industry</a:t>
            </a:r>
            <a:endParaRPr lang="sv-SE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061" y="685917"/>
            <a:ext cx="715803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2D RESISTIVE MICROMEGAS</a:t>
            </a:r>
          </a:p>
          <a:p>
            <a:r>
              <a:rPr lang="fr-FR" dirty="0" smtClean="0"/>
              <a:t>Area </a:t>
            </a:r>
            <a:r>
              <a:rPr lang="fr-FR" dirty="0"/>
              <a:t>of 50 x 50 cm2</a:t>
            </a:r>
          </a:p>
          <a:p>
            <a:r>
              <a:rPr lang="fr-FR" dirty="0"/>
              <a:t>2D </a:t>
            </a:r>
            <a:r>
              <a:rPr lang="fr-FR" dirty="0" err="1"/>
              <a:t>readout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resistive</a:t>
            </a:r>
            <a:r>
              <a:rPr lang="fr-FR" dirty="0"/>
              <a:t> anodes</a:t>
            </a:r>
          </a:p>
          <a:p>
            <a:r>
              <a:rPr lang="fr-FR" dirty="0" err="1" smtClean="0"/>
              <a:t>Bulk</a:t>
            </a:r>
            <a:r>
              <a:rPr lang="fr-FR" dirty="0" smtClean="0"/>
              <a:t> </a:t>
            </a:r>
            <a:r>
              <a:rPr lang="fr-FR" dirty="0"/>
              <a:t>technique</a:t>
            </a:r>
          </a:p>
          <a:p>
            <a:endParaRPr lang="fr-FR" dirty="0"/>
          </a:p>
          <a:p>
            <a:r>
              <a:rPr lang="fr-FR" dirty="0" err="1"/>
              <a:t>Industrial</a:t>
            </a:r>
            <a:r>
              <a:rPr lang="fr-FR" dirty="0"/>
              <a:t> transfert </a:t>
            </a:r>
            <a:r>
              <a:rPr lang="fr-FR" dirty="0" smtClean="0"/>
              <a:t>to </a:t>
            </a:r>
            <a:r>
              <a:rPr lang="fr-FR" dirty="0" err="1"/>
              <a:t>Elvia</a:t>
            </a:r>
            <a:endParaRPr lang="fr-FR" dirty="0"/>
          </a:p>
          <a:p>
            <a:r>
              <a:rPr lang="fr-FR" dirty="0"/>
              <a:t>On-</a:t>
            </a:r>
            <a:r>
              <a:rPr lang="fr-FR" dirty="0" err="1"/>
              <a:t>going</a:t>
            </a:r>
            <a:r>
              <a:rPr lang="fr-FR" dirty="0"/>
              <a:t> production (</a:t>
            </a:r>
            <a:r>
              <a:rPr lang="fr-FR" dirty="0" err="1"/>
              <a:t>Elvia</a:t>
            </a:r>
            <a:r>
              <a:rPr lang="fr-FR" dirty="0"/>
              <a:t>/</a:t>
            </a:r>
            <a:r>
              <a:rPr lang="fr-FR" dirty="0" err="1"/>
              <a:t>Cern</a:t>
            </a:r>
            <a:r>
              <a:rPr lang="fr-FR" dirty="0"/>
              <a:t>) of 16 detectors </a:t>
            </a:r>
          </a:p>
          <a:p>
            <a:r>
              <a:rPr lang="fr-FR" dirty="0"/>
              <a:t>QA/QC and </a:t>
            </a:r>
            <a:r>
              <a:rPr lang="fr-FR" dirty="0" err="1"/>
              <a:t>follow</a:t>
            </a:r>
            <a:r>
              <a:rPr lang="fr-FR" dirty="0"/>
              <a:t> up of the production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smtClean="0"/>
              <a:t>setup</a:t>
            </a:r>
            <a:endParaRPr lang="fr-FR" dirty="0"/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81228" y="850698"/>
            <a:ext cx="3487373" cy="2659927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00061" y="3167315"/>
            <a:ext cx="52578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THGEM INDUSTRIAL TRNSFER</a:t>
            </a:r>
          </a:p>
          <a:p>
            <a:r>
              <a:rPr lang="fr-FR" dirty="0" smtClean="0"/>
              <a:t>THGEM </a:t>
            </a:r>
            <a:r>
              <a:rPr lang="fr-FR" dirty="0"/>
              <a:t>prototypes: </a:t>
            </a:r>
            <a:r>
              <a:rPr lang="fr-FR" sz="2000" dirty="0"/>
              <a:t>(</a:t>
            </a:r>
            <a:r>
              <a:rPr lang="fr-FR" sz="2000" dirty="0" err="1"/>
              <a:t>LEMs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WA105)</a:t>
            </a:r>
          </a:p>
          <a:p>
            <a:pPr lvl="1"/>
            <a:r>
              <a:rPr lang="fr-FR" dirty="0"/>
              <a:t>10x10 cm2, </a:t>
            </a:r>
            <a:r>
              <a:rPr lang="fr-FR" dirty="0" err="1"/>
              <a:t>thickness</a:t>
            </a:r>
            <a:r>
              <a:rPr lang="fr-FR" dirty="0"/>
              <a:t> 1 mm</a:t>
            </a:r>
          </a:p>
          <a:p>
            <a:pPr lvl="1"/>
            <a:r>
              <a:rPr lang="fr-FR" dirty="0"/>
              <a:t>Hole pitch 800 µm and </a:t>
            </a:r>
            <a:r>
              <a:rPr lang="fr-FR" dirty="0" err="1"/>
              <a:t>diameter</a:t>
            </a:r>
            <a:r>
              <a:rPr lang="fr-FR" dirty="0"/>
              <a:t> 500 µm</a:t>
            </a:r>
          </a:p>
          <a:p>
            <a:pPr lvl="1"/>
            <a:r>
              <a:rPr lang="fr-FR" dirty="0"/>
              <a:t>Rim 40 µm (</a:t>
            </a:r>
            <a:r>
              <a:rPr lang="fr-FR" dirty="0" smtClean="0"/>
              <a:t>micro-</a:t>
            </a:r>
            <a:r>
              <a:rPr lang="fr-FR" dirty="0" err="1" smtClean="0"/>
              <a:t>etching</a:t>
            </a:r>
            <a:r>
              <a:rPr lang="fr-FR" dirty="0"/>
              <a:t>)</a:t>
            </a:r>
            <a:endParaRPr lang="fr-FR" dirty="0" smtClean="0"/>
          </a:p>
          <a:p>
            <a:pPr lvl="1"/>
            <a:r>
              <a:rPr lang="fr-FR" dirty="0"/>
              <a:t>Techno </a:t>
            </a:r>
            <a:r>
              <a:rPr lang="fr-FR" dirty="0" err="1"/>
              <a:t>transfer</a:t>
            </a:r>
            <a:r>
              <a:rPr lang="fr-FR" dirty="0"/>
              <a:t> to </a:t>
            </a:r>
            <a:r>
              <a:rPr lang="fr-FR" dirty="0" err="1"/>
              <a:t>Elvia</a:t>
            </a:r>
            <a:r>
              <a:rPr lang="fr-FR" dirty="0"/>
              <a:t> (4 </a:t>
            </a:r>
            <a:r>
              <a:rPr lang="fr-FR" dirty="0" err="1"/>
              <a:t>protos</a:t>
            </a:r>
            <a:r>
              <a:rPr lang="fr-FR" dirty="0"/>
              <a:t>)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r>
              <a:rPr lang="fr-FR" dirty="0" smtClean="0"/>
              <a:t>THGEM for COMPASS RICH </a:t>
            </a:r>
            <a:r>
              <a:rPr lang="fr-FR" dirty="0" err="1" smtClean="0"/>
              <a:t>produced</a:t>
            </a:r>
            <a:r>
              <a:rPr lang="fr-FR" dirty="0" smtClean="0"/>
              <a:t> by ELTOS</a:t>
            </a:r>
          </a:p>
          <a:p>
            <a:r>
              <a:rPr lang="fr-FR" dirty="0"/>
              <a:t>	</a:t>
            </a:r>
            <a:r>
              <a:rPr lang="fr-FR" dirty="0" smtClean="0"/>
              <a:t>30x60 cm2, </a:t>
            </a:r>
            <a:r>
              <a:rPr lang="fr-FR" dirty="0" err="1" smtClean="0"/>
              <a:t>thickness</a:t>
            </a:r>
            <a:r>
              <a:rPr lang="fr-FR" dirty="0" smtClean="0"/>
              <a:t> 0.4 mm</a:t>
            </a:r>
          </a:p>
          <a:p>
            <a:pPr marL="0" lvl="1"/>
            <a:r>
              <a:rPr lang="fr-FR" dirty="0" smtClean="0"/>
              <a:t>	Hole </a:t>
            </a:r>
            <a:r>
              <a:rPr lang="fr-FR" dirty="0"/>
              <a:t>pitch 800 µm and </a:t>
            </a:r>
            <a:r>
              <a:rPr lang="fr-FR" dirty="0" err="1"/>
              <a:t>diameter</a:t>
            </a:r>
            <a:r>
              <a:rPr lang="fr-FR" dirty="0"/>
              <a:t> </a:t>
            </a:r>
            <a:r>
              <a:rPr lang="fr-FR" dirty="0" smtClean="0"/>
              <a:t>400 µm, no </a:t>
            </a:r>
            <a:r>
              <a:rPr lang="fr-FR" dirty="0" err="1" smtClean="0"/>
              <a:t>rim</a:t>
            </a:r>
            <a:endParaRPr lang="fr-FR" dirty="0"/>
          </a:p>
          <a:p>
            <a:endParaRPr lang="fr-FR" dirty="0" smtClean="0"/>
          </a:p>
        </p:txBody>
      </p:sp>
      <p:pic>
        <p:nvPicPr>
          <p:cNvPr id="7" name="Image 3" descr="LEM10x10WA1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1" y="3675406"/>
            <a:ext cx="3034680" cy="2361332"/>
          </a:xfrm>
          <a:prstGeom prst="rect">
            <a:avLst/>
          </a:prstGeom>
        </p:spPr>
      </p:pic>
      <p:pic>
        <p:nvPicPr>
          <p:cNvPr id="8" name="Image 4" descr="LEMWA105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4714" y="5608427"/>
            <a:ext cx="1593386" cy="1186183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22050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8522" y="993913"/>
            <a:ext cx="43621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Conclusions</a:t>
            </a:r>
            <a:endParaRPr lang="en-GB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38696" y="2341217"/>
            <a:ext cx="62837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 smtClean="0"/>
              <a:t>A lot of activities in the different subtasks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Increasing synergy among the different groups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New groups are joining the activities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First milestones and deliverables are expected to be on time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58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467" y="1"/>
            <a:ext cx="5065993" cy="1140431"/>
          </a:xfrm>
        </p:spPr>
        <p:txBody>
          <a:bodyPr>
            <a:normAutofit/>
          </a:bodyPr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1" y="2029708"/>
            <a:ext cx="845211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2" y="5114398"/>
            <a:ext cx="8416936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63201" y="3773313"/>
            <a:ext cx="8416936" cy="767644"/>
          </a:xfrm>
          <a:prstGeom prst="rect">
            <a:avLst/>
          </a:prstGeom>
          <a:solidFill>
            <a:srgbClr val="00FFFF">
              <a:alpha val="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8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467" y="1"/>
            <a:ext cx="5065993" cy="1140431"/>
          </a:xfrm>
        </p:spPr>
        <p:txBody>
          <a:bodyPr>
            <a:normAutofit/>
          </a:bodyPr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8" y="1473200"/>
            <a:ext cx="836416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389918" y="1961446"/>
            <a:ext cx="8416936" cy="522110"/>
          </a:xfrm>
          <a:prstGeom prst="rect">
            <a:avLst/>
          </a:prstGeom>
          <a:solidFill>
            <a:srgbClr val="00FFFF">
              <a:alpha val="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37147" y="1502836"/>
            <a:ext cx="8416936" cy="228598"/>
          </a:xfrm>
          <a:prstGeom prst="rect">
            <a:avLst/>
          </a:prstGeom>
          <a:solidFill>
            <a:srgbClr val="00FFFF">
              <a:alpha val="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37147" y="3499556"/>
            <a:ext cx="8416936" cy="508000"/>
          </a:xfrm>
          <a:prstGeom prst="rect">
            <a:avLst/>
          </a:prstGeom>
          <a:solidFill>
            <a:srgbClr val="00FFFF">
              <a:alpha val="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9918" y="3262489"/>
            <a:ext cx="8364165" cy="237068"/>
          </a:xfrm>
          <a:prstGeom prst="rect">
            <a:avLst/>
          </a:prstGeom>
          <a:solidFill>
            <a:srgbClr val="FFC000">
              <a:alpha val="1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70540" y="4403559"/>
            <a:ext cx="8183865" cy="1911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MS13.8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A report is already ready. It will be soon submitted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7845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190" y="48382"/>
            <a:ext cx="125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WP13-2-1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1306287" y="96765"/>
            <a:ext cx="534609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Establishing </a:t>
            </a:r>
            <a:r>
              <a:rPr lang="en-US" dirty="0"/>
              <a:t>new resistive materials for high rate RPCs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26570" y="846667"/>
            <a:ext cx="72450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>
              <a:buClrTx/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-Low </a:t>
            </a:r>
            <a:r>
              <a:rPr lang="en-US" sz="1400" dirty="0">
                <a:solidFill>
                  <a:srgbClr val="000000"/>
                </a:solidFill>
              </a:rPr>
              <a:t>resistivity materials like HPL, Glass, Ceramics </a:t>
            </a:r>
            <a:r>
              <a:rPr lang="en-US" sz="1400" dirty="0" smtClean="0">
                <a:solidFill>
                  <a:srgbClr val="000000"/>
                </a:solidFill>
              </a:rPr>
              <a:t>are inventoried. New materials  are developed. </a:t>
            </a:r>
            <a:endParaRPr lang="en-US" sz="1400" dirty="0">
              <a:solidFill>
                <a:srgbClr val="000000"/>
              </a:solidFill>
            </a:endParaRPr>
          </a:p>
          <a:p>
            <a:pPr marL="1587">
              <a:buClrTx/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-Their </a:t>
            </a:r>
            <a:r>
              <a:rPr lang="en-US" sz="1400" dirty="0">
                <a:solidFill>
                  <a:srgbClr val="000000"/>
                </a:solidFill>
              </a:rPr>
              <a:t>resistivity (bulk, surface) and homogeneity </a:t>
            </a:r>
            <a:r>
              <a:rPr lang="en-US" sz="1400" dirty="0" smtClean="0">
                <a:solidFill>
                  <a:srgbClr val="000000"/>
                </a:solidFill>
              </a:rPr>
              <a:t>are studied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as well as their </a:t>
            </a:r>
            <a:r>
              <a:rPr lang="en-US" sz="1400" dirty="0">
                <a:solidFill>
                  <a:srgbClr val="000000"/>
                </a:solidFill>
              </a:rPr>
              <a:t>ageing </a:t>
            </a:r>
            <a:r>
              <a:rPr lang="en-US" sz="1400" dirty="0" smtClean="0">
                <a:solidFill>
                  <a:srgbClr val="000000"/>
                </a:solidFill>
              </a:rPr>
              <a:t> properties </a:t>
            </a:r>
            <a:r>
              <a:rPr lang="en-US" sz="1400" dirty="0">
                <a:solidFill>
                  <a:srgbClr val="000000"/>
                </a:solidFill>
              </a:rPr>
              <a:t>due to </a:t>
            </a:r>
            <a:r>
              <a:rPr lang="en-US" sz="1400" dirty="0" smtClean="0">
                <a:solidFill>
                  <a:srgbClr val="000000"/>
                </a:solidFill>
              </a:rPr>
              <a:t>large  </a:t>
            </a:r>
            <a:r>
              <a:rPr lang="en-US" sz="1400" dirty="0">
                <a:solidFill>
                  <a:srgbClr val="000000"/>
                </a:solidFill>
              </a:rPr>
              <a:t>integrated </a:t>
            </a:r>
            <a:r>
              <a:rPr lang="en-US" sz="1400" dirty="0" smtClean="0">
                <a:solidFill>
                  <a:srgbClr val="000000"/>
                </a:solidFill>
              </a:rPr>
              <a:t>doses.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Image 6" descr="Capture d’écran 2016-04-02 à 22.23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2" y="1561141"/>
            <a:ext cx="3556001" cy="2239370"/>
          </a:xfrm>
          <a:prstGeom prst="rect">
            <a:avLst/>
          </a:prstGeom>
        </p:spPr>
      </p:pic>
      <p:pic>
        <p:nvPicPr>
          <p:cNvPr id="8" name="Image 7" descr="Capture d’écran 2016-04-02 à 22.3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54" y="1585331"/>
            <a:ext cx="3483427" cy="2215180"/>
          </a:xfrm>
          <a:prstGeom prst="rect">
            <a:avLst/>
          </a:prstGeom>
        </p:spPr>
      </p:pic>
      <p:pic>
        <p:nvPicPr>
          <p:cNvPr id="9" name="Image 8" descr="Scan_Attenuator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283" y="4360329"/>
            <a:ext cx="4498422" cy="206343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70853" y="3952582"/>
            <a:ext cx="3011717" cy="276999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RPC built a new </a:t>
            </a:r>
            <a:r>
              <a:rPr lang="en-GB" sz="1200" dirty="0"/>
              <a:t>p</a:t>
            </a:r>
            <a:r>
              <a:rPr lang="en-GB" sz="1200" dirty="0" smtClean="0"/>
              <a:t>lastic (peek doped with CB)</a:t>
            </a:r>
            <a:endParaRPr lang="en-GB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007428" y="3814082"/>
            <a:ext cx="2939144" cy="276999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Detector with electrodes made of Ceramics</a:t>
            </a:r>
            <a:endParaRPr lang="en-GB" sz="1200" dirty="0"/>
          </a:p>
        </p:txBody>
      </p:sp>
      <p:pic>
        <p:nvPicPr>
          <p:cNvPr id="13" name="Image 12"/>
          <p:cNvPicPr/>
          <p:nvPr/>
        </p:nvPicPr>
        <p:blipFill>
          <a:blip r:embed="rId5"/>
          <a:stretch/>
        </p:blipFill>
        <p:spPr>
          <a:xfrm>
            <a:off x="326569" y="4753429"/>
            <a:ext cx="3556001" cy="2007809"/>
          </a:xfrm>
          <a:prstGeom prst="rect">
            <a:avLst/>
          </a:prstGeom>
          <a:ln>
            <a:noFill/>
          </a:ln>
        </p:spPr>
      </p:pic>
      <p:pic>
        <p:nvPicPr>
          <p:cNvPr id="12" name="Image 11"/>
          <p:cNvPicPr/>
          <p:nvPr/>
        </p:nvPicPr>
        <p:blipFill>
          <a:blip r:embed="rId6"/>
          <a:stretch/>
        </p:blipFill>
        <p:spPr>
          <a:xfrm>
            <a:off x="943427" y="5285617"/>
            <a:ext cx="846668" cy="931333"/>
          </a:xfrm>
          <a:prstGeom prst="rect">
            <a:avLst/>
          </a:prstGeom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4027713" y="6473335"/>
            <a:ext cx="5116287" cy="27699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Detectors made of low-resistivity glass exposed to GIF++ source and  SPS beam</a:t>
            </a:r>
            <a:endParaRPr lang="en-GB" sz="1200" dirty="0"/>
          </a:p>
        </p:txBody>
      </p:sp>
      <p:cxnSp>
        <p:nvCxnSpPr>
          <p:cNvPr id="16" name="Connecteur droit avec flèche 15"/>
          <p:cNvCxnSpPr>
            <a:endCxn id="14" idx="1"/>
          </p:cNvCxnSpPr>
          <p:nvPr/>
        </p:nvCxnSpPr>
        <p:spPr>
          <a:xfrm>
            <a:off x="1306287" y="6023429"/>
            <a:ext cx="2721426" cy="588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224365" y="3013502"/>
            <a:ext cx="10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aseline="30000" dirty="0" smtClean="0"/>
              <a:t>Si</a:t>
            </a:r>
            <a:r>
              <a:rPr lang="en-GB" baseline="-25000" dirty="0" smtClean="0"/>
              <a:t>3</a:t>
            </a:r>
            <a:r>
              <a:rPr lang="en-GB" baseline="30000" dirty="0" smtClean="0"/>
              <a:t>N</a:t>
            </a:r>
            <a:r>
              <a:rPr lang="en-GB" baseline="-25000" dirty="0" smtClean="0"/>
              <a:t>4</a:t>
            </a:r>
            <a:r>
              <a:rPr lang="en-GB" baseline="30000" dirty="0"/>
              <a:t>/</a:t>
            </a:r>
            <a:r>
              <a:rPr lang="en-GB" baseline="30000" dirty="0" err="1"/>
              <a:t>SiC</a:t>
            </a:r>
            <a:r>
              <a:rPr lang="en-GB" baseline="30000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03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90" y="48382"/>
            <a:ext cx="125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WP13-2-2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1390954" y="96765"/>
            <a:ext cx="424372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Fast timing, high rate large RPC</a:t>
            </a:r>
            <a:endParaRPr lang="en-GB" dirty="0"/>
          </a:p>
        </p:txBody>
      </p:sp>
      <p:sp>
        <p:nvSpPr>
          <p:cNvPr id="24" name="ZoneTexte 33"/>
          <p:cNvSpPr txBox="1">
            <a:spLocks noChangeArrowheads="1"/>
          </p:cNvSpPr>
          <p:nvPr/>
        </p:nvSpPr>
        <p:spPr bwMode="auto">
          <a:xfrm>
            <a:off x="123985" y="779700"/>
            <a:ext cx="423400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latin typeface="Times New Roman" charset="0"/>
              </a:rPr>
              <a:t>New </a:t>
            </a:r>
            <a:r>
              <a:rPr lang="en-GB" sz="1400" dirty="0">
                <a:latin typeface="Times New Roman" charset="0"/>
              </a:rPr>
              <a:t>PCB with pick-up strips read from</a:t>
            </a:r>
          </a:p>
          <a:p>
            <a:pPr eaLnBrk="1" hangingPunct="1"/>
            <a:r>
              <a:rPr lang="en-GB" sz="1400" dirty="0">
                <a:latin typeface="Times New Roman" charset="0"/>
              </a:rPr>
              <a:t> both </a:t>
            </a:r>
            <a:r>
              <a:rPr lang="en-GB" sz="1400" dirty="0" smtClean="0">
                <a:latin typeface="Times New Roman" charset="0"/>
              </a:rPr>
              <a:t>sides. This allows to determine Y:</a:t>
            </a:r>
          </a:p>
          <a:p>
            <a:pPr eaLnBrk="1" hangingPunct="1"/>
            <a:r>
              <a:rPr lang="en-US" sz="1400" b="1" dirty="0" smtClean="0">
                <a:solidFill>
                  <a:srgbClr val="C00000"/>
                </a:solidFill>
                <a:latin typeface="Times New Roman" charset="0"/>
              </a:rPr>
              <a:t>Y</a:t>
            </a:r>
            <a:r>
              <a:rPr lang="en-US" sz="1400" b="1" dirty="0">
                <a:solidFill>
                  <a:srgbClr val="C00000"/>
                </a:solidFill>
                <a:latin typeface="Times New Roman" charset="0"/>
              </a:rPr>
              <a:t>= L/2-v*(t</a:t>
            </a:r>
            <a:r>
              <a:rPr lang="en-US" sz="1400" b="1" baseline="-25000" dirty="0">
                <a:solidFill>
                  <a:srgbClr val="C00000"/>
                </a:solidFill>
                <a:latin typeface="Times New Roman" charset="0"/>
              </a:rPr>
              <a:t>2</a:t>
            </a:r>
            <a:r>
              <a:rPr lang="en-US" sz="1400" b="1" dirty="0">
                <a:solidFill>
                  <a:srgbClr val="C00000"/>
                </a:solidFill>
                <a:latin typeface="Times New Roman" charset="0"/>
              </a:rPr>
              <a:t>-t</a:t>
            </a:r>
            <a:r>
              <a:rPr lang="en-US" sz="1400" b="1" baseline="-25000" dirty="0">
                <a:solidFill>
                  <a:srgbClr val="C00000"/>
                </a:solidFill>
                <a:latin typeface="Times New Roman" charset="0"/>
              </a:rPr>
              <a:t>1</a:t>
            </a:r>
            <a:r>
              <a:rPr lang="en-US" sz="1400" b="1" dirty="0">
                <a:solidFill>
                  <a:srgbClr val="C00000"/>
                </a:solidFill>
                <a:latin typeface="Times New Roman" charset="0"/>
              </a:rPr>
              <a:t>)/2</a:t>
            </a:r>
            <a:r>
              <a:rPr lang="en-US" sz="1400" dirty="0">
                <a:latin typeface="Times New Roman" charset="0"/>
              </a:rPr>
              <a:t>.</a:t>
            </a:r>
          </a:p>
          <a:p>
            <a:pPr eaLnBrk="1" hangingPunct="1"/>
            <a:r>
              <a:rPr lang="en-US" sz="1400" dirty="0" smtClean="0">
                <a:latin typeface="Times New Roman" charset="0"/>
              </a:rPr>
              <a:t>resolution </a:t>
            </a:r>
            <a:r>
              <a:rPr lang="en-US" sz="1400" dirty="0">
                <a:latin typeface="Times New Roman" charset="0"/>
              </a:rPr>
              <a:t>can be measured:</a:t>
            </a:r>
          </a:p>
          <a:p>
            <a:pPr eaLnBrk="1" hangingPunct="1"/>
            <a:r>
              <a:rPr lang="en-US" sz="1400" dirty="0">
                <a:latin typeface="Times New Roman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Times New Roman" charset="0"/>
              </a:rPr>
              <a:t>(t</a:t>
            </a:r>
            <a:r>
              <a:rPr lang="en-US" sz="1400" b="1" baseline="-25000" dirty="0">
                <a:solidFill>
                  <a:srgbClr val="C00000"/>
                </a:solidFill>
                <a:latin typeface="Times New Roman" charset="0"/>
              </a:rPr>
              <a:t>1</a:t>
            </a:r>
            <a:r>
              <a:rPr lang="en-US" sz="1400" b="1" dirty="0">
                <a:solidFill>
                  <a:srgbClr val="C00000"/>
                </a:solidFill>
                <a:latin typeface="Times New Roman" charset="0"/>
              </a:rPr>
              <a:t>+t</a:t>
            </a:r>
            <a:r>
              <a:rPr lang="en-US" sz="1400" b="1" baseline="-25000" dirty="0">
                <a:solidFill>
                  <a:srgbClr val="C00000"/>
                </a:solidFill>
                <a:latin typeface="Times New Roman" charset="0"/>
              </a:rPr>
              <a:t>2</a:t>
            </a:r>
            <a:r>
              <a:rPr lang="en-US" sz="1400" b="1" dirty="0">
                <a:solidFill>
                  <a:srgbClr val="C00000"/>
                </a:solidFill>
                <a:latin typeface="Times New Roman" charset="0"/>
              </a:rPr>
              <a:t>)- L/v</a:t>
            </a:r>
            <a:r>
              <a:rPr lang="en-US" sz="1400" dirty="0">
                <a:latin typeface="Times New Roman" charset="0"/>
              </a:rPr>
              <a:t>   </a:t>
            </a:r>
          </a:p>
          <a:p>
            <a:pPr eaLnBrk="1" hangingPunct="1"/>
            <a:r>
              <a:rPr lang="en-GB" sz="1400" dirty="0" smtClean="0">
                <a:latin typeface="Times New Roman" charset="0"/>
              </a:rPr>
              <a:t>Excellent time resolution thanks to </a:t>
            </a:r>
            <a:endParaRPr lang="en-GB" sz="1400" dirty="0">
              <a:latin typeface="Times New Roman" charset="0"/>
            </a:endParaRPr>
          </a:p>
          <a:p>
            <a:pPr eaLnBrk="1" hangingPunct="1"/>
            <a:r>
              <a:rPr lang="en-GB" sz="1400" dirty="0">
                <a:latin typeface="Times New Roman" charset="0"/>
              </a:rPr>
              <a:t>t</a:t>
            </a:r>
            <a:r>
              <a:rPr lang="en-GB" sz="1400" dirty="0" smtClean="0">
                <a:latin typeface="Times New Roman" charset="0"/>
              </a:rPr>
              <a:t>he PETIROC ASIC, the Tsinghua TDC and </a:t>
            </a:r>
          </a:p>
          <a:p>
            <a:pPr eaLnBrk="1" hangingPunct="1"/>
            <a:r>
              <a:rPr lang="en-GB" sz="1400" dirty="0" smtClean="0">
                <a:latin typeface="Times New Roman" charset="0"/>
              </a:rPr>
              <a:t>well matched strips of the PCB: 20-30 </a:t>
            </a:r>
            <a:r>
              <a:rPr lang="en-GB" sz="1400" dirty="0" err="1" smtClean="0">
                <a:latin typeface="Times New Roman" charset="0"/>
              </a:rPr>
              <a:t>ps</a:t>
            </a:r>
            <a:endParaRPr lang="en-GB" sz="1400" dirty="0" smtClean="0">
              <a:latin typeface="Times New Roman" charset="0"/>
            </a:endParaRPr>
          </a:p>
          <a:p>
            <a:pPr eaLnBrk="1" hangingPunct="1"/>
            <a:endParaRPr lang="en-GB" sz="1400" dirty="0" smtClean="0">
              <a:latin typeface="Times New Roman" charset="0"/>
            </a:endParaRPr>
          </a:p>
          <a:p>
            <a:pPr eaLnBrk="1" hangingPunct="1"/>
            <a:r>
              <a:rPr lang="en-GB" sz="1400" dirty="0">
                <a:latin typeface="Times New Roman" charset="0"/>
              </a:rPr>
              <a:t>The PCB will be inserted in between two gaps</a:t>
            </a:r>
          </a:p>
          <a:p>
            <a:pPr eaLnBrk="1" hangingPunct="1"/>
            <a:r>
              <a:rPr lang="en-GB" sz="1600" dirty="0">
                <a:latin typeface="Times New Roman" charset="0"/>
              </a:rPr>
              <a:t> </a:t>
            </a:r>
            <a:r>
              <a:rPr lang="en-GB" sz="1600" dirty="0" smtClean="0">
                <a:latin typeface="Times New Roman" charset="0"/>
              </a:rPr>
              <a:t>of one large RPC.</a:t>
            </a:r>
          </a:p>
        </p:txBody>
      </p:sp>
      <p:grpSp>
        <p:nvGrpSpPr>
          <p:cNvPr id="27" name="Grouper 26"/>
          <p:cNvGrpSpPr/>
          <p:nvPr/>
        </p:nvGrpSpPr>
        <p:grpSpPr>
          <a:xfrm>
            <a:off x="6869045" y="539074"/>
            <a:ext cx="2230783" cy="2463781"/>
            <a:chOff x="2782956" y="2651068"/>
            <a:chExt cx="6361043" cy="4206932"/>
          </a:xfrm>
        </p:grpSpPr>
        <p:pic>
          <p:nvPicPr>
            <p:cNvPr id="25" name="Image 24" descr="Capture d’écran 2016-04-02 à 23.32.2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2956" y="2651068"/>
              <a:ext cx="6361043" cy="420693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366212" y="3161811"/>
              <a:ext cx="2638844" cy="28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8169845" y="689661"/>
            <a:ext cx="84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20-30 </a:t>
            </a:r>
            <a:r>
              <a:rPr lang="en-GB" sz="1400" dirty="0" err="1" smtClean="0"/>
              <a:t>ps</a:t>
            </a:r>
            <a:endParaRPr lang="en-GB" sz="1400" dirty="0"/>
          </a:p>
        </p:txBody>
      </p:sp>
      <p:grpSp>
        <p:nvGrpSpPr>
          <p:cNvPr id="5" name="Grouper 4"/>
          <p:cNvGrpSpPr/>
          <p:nvPr/>
        </p:nvGrpSpPr>
        <p:grpSpPr>
          <a:xfrm>
            <a:off x="3529302" y="512332"/>
            <a:ext cx="3634181" cy="2564051"/>
            <a:chOff x="-475089" y="1577516"/>
            <a:chExt cx="10350469" cy="5320316"/>
          </a:xfrm>
        </p:grpSpPr>
        <p:pic>
          <p:nvPicPr>
            <p:cNvPr id="6" name="Image 5" descr="Capture d’écran 2015-10-22 à 17.18.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50" y="1677529"/>
              <a:ext cx="6931025" cy="5140784"/>
            </a:xfrm>
            <a:prstGeom prst="rect">
              <a:avLst/>
            </a:prstGeom>
          </p:spPr>
        </p:pic>
        <p:cxnSp>
          <p:nvCxnSpPr>
            <p:cNvPr id="7" name="Connecteur droit avec flèche 6"/>
            <p:cNvCxnSpPr/>
            <p:nvPr/>
          </p:nvCxnSpPr>
          <p:spPr>
            <a:xfrm>
              <a:off x="3419475" y="3162300"/>
              <a:ext cx="0" cy="1008063"/>
            </a:xfrm>
            <a:prstGeom prst="straightConnector1">
              <a:avLst/>
            </a:prstGeom>
            <a:ln w="47625">
              <a:solidFill>
                <a:schemeClr val="accent2">
                  <a:lumMod val="50000"/>
                  <a:lumOff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4"/>
            <p:cNvSpPr txBox="1">
              <a:spLocks noChangeArrowheads="1"/>
            </p:cNvSpPr>
            <p:nvPr/>
          </p:nvSpPr>
          <p:spPr bwMode="auto">
            <a:xfrm>
              <a:off x="3540098" y="2740611"/>
              <a:ext cx="2865436" cy="114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000" dirty="0">
                  <a:solidFill>
                    <a:schemeClr val="bg1"/>
                  </a:solidFill>
                </a:rPr>
                <a:t>32 strips of 3 mm width </a:t>
              </a:r>
            </a:p>
            <a:p>
              <a:pPr eaLnBrk="1" hangingPunct="1"/>
              <a:r>
                <a:rPr lang="en-GB" sz="1000" dirty="0">
                  <a:solidFill>
                    <a:schemeClr val="bg1"/>
                  </a:solidFill>
                </a:rPr>
                <a:t>(4 mm pitch)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V="1">
              <a:off x="4229100" y="2730503"/>
              <a:ext cx="2560638" cy="3765548"/>
            </a:xfrm>
            <a:prstGeom prst="straightConnector1">
              <a:avLst/>
            </a:prstGeom>
            <a:ln w="47625">
              <a:solidFill>
                <a:schemeClr val="accent2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 flipH="1" flipV="1">
              <a:off x="704850" y="4076701"/>
              <a:ext cx="2305050" cy="1701799"/>
            </a:xfrm>
            <a:prstGeom prst="straightConnector1">
              <a:avLst/>
            </a:prstGeom>
            <a:ln w="47625">
              <a:solidFill>
                <a:schemeClr val="accent2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>
              <a:spLocks noChangeArrowheads="1"/>
            </p:cNvSpPr>
            <p:nvPr/>
          </p:nvSpPr>
          <p:spPr bwMode="auto">
            <a:xfrm>
              <a:off x="-475089" y="3058302"/>
              <a:ext cx="1507354" cy="1468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800" dirty="0"/>
                <a:t>Return strips outside </a:t>
              </a:r>
            </a:p>
            <a:p>
              <a:pPr eaLnBrk="1" hangingPunct="1"/>
              <a:r>
                <a:rPr lang="en-GB" sz="800" dirty="0"/>
                <a:t>the detector</a:t>
              </a: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H="1">
              <a:off x="781051" y="2241550"/>
              <a:ext cx="2016124" cy="1511300"/>
            </a:xfrm>
            <a:prstGeom prst="straightConnector1">
              <a:avLst/>
            </a:prstGeom>
            <a:ln w="47625">
              <a:solidFill>
                <a:schemeClr val="accent2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V="1">
              <a:off x="4229100" y="5295902"/>
              <a:ext cx="2324100" cy="1200149"/>
            </a:xfrm>
            <a:prstGeom prst="straightConnector1">
              <a:avLst/>
            </a:prstGeom>
            <a:ln w="47625">
              <a:solidFill>
                <a:schemeClr val="accent2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8"/>
            <p:cNvSpPr txBox="1">
              <a:spLocks noChangeArrowheads="1"/>
            </p:cNvSpPr>
            <p:nvPr/>
          </p:nvSpPr>
          <p:spPr bwMode="auto">
            <a:xfrm>
              <a:off x="3009900" y="6013700"/>
              <a:ext cx="2651437" cy="63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 smtClean="0">
                  <a:solidFill>
                    <a:srgbClr val="FFFFFF"/>
                  </a:solidFill>
                </a:rPr>
                <a:t>petiroc</a:t>
              </a:r>
              <a:endParaRPr lang="en-GB" sz="14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H="1" flipV="1">
              <a:off x="6942138" y="3571875"/>
              <a:ext cx="1592264" cy="846138"/>
            </a:xfrm>
            <a:prstGeom prst="straightConnector1">
              <a:avLst/>
            </a:prstGeom>
            <a:ln w="47625">
              <a:solidFill>
                <a:schemeClr val="accent2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H="1">
              <a:off x="6942138" y="4467226"/>
              <a:ext cx="1592263" cy="0"/>
            </a:xfrm>
            <a:prstGeom prst="straightConnector1">
              <a:avLst/>
            </a:prstGeom>
            <a:ln w="47625">
              <a:solidFill>
                <a:schemeClr val="accent2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26"/>
            <p:cNvSpPr txBox="1">
              <a:spLocks noChangeArrowheads="1"/>
            </p:cNvSpPr>
            <p:nvPr/>
          </p:nvSpPr>
          <p:spPr bwMode="auto">
            <a:xfrm>
              <a:off x="7635877" y="4538572"/>
              <a:ext cx="2239503" cy="957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 dirty="0"/>
                <a:t>Tsinghua</a:t>
              </a:r>
            </a:p>
            <a:p>
              <a:pPr eaLnBrk="1" hangingPunct="1"/>
              <a:r>
                <a:rPr lang="en-GB" sz="1200" dirty="0"/>
                <a:t>TDC</a:t>
              </a: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H="1">
              <a:off x="1619250" y="1577516"/>
              <a:ext cx="5832475" cy="11113"/>
            </a:xfrm>
            <a:prstGeom prst="straightConnector1">
              <a:avLst/>
            </a:prstGeom>
            <a:ln w="47625">
              <a:solidFill>
                <a:schemeClr val="accent2">
                  <a:lumMod val="50000"/>
                  <a:lumOff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33"/>
            <p:cNvSpPr txBox="1">
              <a:spLocks noChangeArrowheads="1"/>
            </p:cNvSpPr>
            <p:nvPr/>
          </p:nvSpPr>
          <p:spPr bwMode="auto">
            <a:xfrm>
              <a:off x="3887787" y="1602916"/>
              <a:ext cx="1633433" cy="57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 b="1" dirty="0">
                  <a:solidFill>
                    <a:schemeClr val="bg1"/>
                  </a:solidFill>
                </a:rPr>
                <a:t>50 cm</a:t>
              </a: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H="1">
              <a:off x="457200" y="3657600"/>
              <a:ext cx="990600" cy="228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-209550" y="5939893"/>
              <a:ext cx="1828800" cy="957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Test points</a:t>
              </a:r>
              <a:endParaRPr lang="en-GB" sz="1200" dirty="0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105105" y="3424915"/>
            <a:ext cx="5427678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Large 2-gap chambers are built using small plates of low-resistivity glass</a:t>
            </a:r>
            <a:endParaRPr lang="en-GB" sz="1400" dirty="0"/>
          </a:p>
        </p:txBody>
      </p:sp>
      <p:pic>
        <p:nvPicPr>
          <p:cNvPr id="31" name="Image 30" descr="comparais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60" y="3415308"/>
            <a:ext cx="3544956" cy="2916199"/>
          </a:xfrm>
          <a:prstGeom prst="rect">
            <a:avLst/>
          </a:prstGeom>
        </p:spPr>
      </p:pic>
      <p:grpSp>
        <p:nvGrpSpPr>
          <p:cNvPr id="32" name="Grouper 10"/>
          <p:cNvGrpSpPr>
            <a:grpSpLocks/>
          </p:cNvGrpSpPr>
          <p:nvPr/>
        </p:nvGrpSpPr>
        <p:grpSpPr bwMode="auto">
          <a:xfrm>
            <a:off x="67359" y="3942521"/>
            <a:ext cx="4829374" cy="1390065"/>
            <a:chOff x="533400" y="1828800"/>
            <a:chExt cx="8034000" cy="3600000"/>
          </a:xfrm>
        </p:grpSpPr>
        <p:pic>
          <p:nvPicPr>
            <p:cNvPr id="33" name="Imag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67400" y="1828800"/>
              <a:ext cx="2700000" cy="36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Image 12" descr="2013-03-28 14.32.38#1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400" y="1828800"/>
              <a:ext cx="2700000" cy="36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Image 13" descr="2013-03-28 14.33.48#1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52800" y="1828800"/>
              <a:ext cx="2439760" cy="36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" name="Espace réservé du contenu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" y="5455477"/>
            <a:ext cx="1623016" cy="1247913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48" y="5455476"/>
            <a:ext cx="1466581" cy="12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Image 7" descr="Capture d’écran 2015-09-28 à 10.52.42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09389" y="5455478"/>
            <a:ext cx="1598387" cy="12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ZoneTexte 38"/>
          <p:cNvSpPr txBox="1"/>
          <p:nvPr/>
        </p:nvSpPr>
        <p:spPr>
          <a:xfrm>
            <a:off x="171363" y="4567103"/>
            <a:ext cx="160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Gluing method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71363" y="5783616"/>
            <a:ext cx="160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Fixation method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7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90" y="48382"/>
            <a:ext cx="125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WP13-2-3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1390954" y="96765"/>
            <a:ext cx="632843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rate and fine space resolution RPCs operated with eco-gases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174752" y="610464"/>
            <a:ext cx="7862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New “ecological” gases for RPC to replace the high GWP (R134A and SF6) currently used. HFO is a good candidate but could not be used as the only gas, at least for the RPCs currently used. R134A is still needed. Helium could help to reduce the streamer  component. </a:t>
            </a:r>
            <a:r>
              <a:rPr lang="en-GB" sz="1400" b="1" dirty="0" smtClean="0">
                <a:solidFill>
                  <a:srgbClr val="FF0000"/>
                </a:solidFill>
              </a:rPr>
              <a:t>Many mixtures are being tested.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pSp>
        <p:nvGrpSpPr>
          <p:cNvPr id="8" name="Group 10"/>
          <p:cNvGrpSpPr/>
          <p:nvPr/>
        </p:nvGrpSpPr>
        <p:grpSpPr>
          <a:xfrm>
            <a:off x="46276" y="1349128"/>
            <a:ext cx="4150245" cy="2639377"/>
            <a:chOff x="74246" y="794370"/>
            <a:chExt cx="4353739" cy="2873706"/>
          </a:xfrm>
        </p:grpSpPr>
        <p:pic>
          <p:nvPicPr>
            <p:cNvPr id="9" name="Picture 2" descr="EfficiencyComparison_HFOR134aIso_vcms2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4263" y="54353"/>
              <a:ext cx="2873706" cy="4353739"/>
            </a:xfrm>
            <a:prstGeom prst="rect">
              <a:avLst/>
            </a:prstGeom>
          </p:spPr>
        </p:pic>
        <p:sp>
          <p:nvSpPr>
            <p:cNvPr id="10" name="TextBox 8"/>
            <p:cNvSpPr txBox="1"/>
            <p:nvPr/>
          </p:nvSpPr>
          <p:spPr>
            <a:xfrm rot="5400000">
              <a:off x="3353938" y="1583153"/>
              <a:ext cx="1684417" cy="274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Streamer probability</a:t>
              </a:r>
            </a:p>
          </p:txBody>
        </p:sp>
      </p:grpSp>
      <p:pic>
        <p:nvPicPr>
          <p:cNvPr id="12" name="Image 11" descr="Capture d’écran 2016-04-03 à 00.33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57" y="1368290"/>
            <a:ext cx="3629241" cy="23202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50087" y="2219739"/>
            <a:ext cx="168454" cy="1082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7717449" y="3622265"/>
            <a:ext cx="430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HV</a:t>
            </a:r>
            <a:endParaRPr lang="en-GB" sz="1200" dirty="0"/>
          </a:p>
        </p:txBody>
      </p:sp>
      <p:pic>
        <p:nvPicPr>
          <p:cNvPr id="16" name="Image 15" descr="Capture d’écran 2016-04-03 à 00.38.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45" y="1481482"/>
            <a:ext cx="264608" cy="2229126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317390" y="3988506"/>
            <a:ext cx="3355038" cy="26143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New gap layout</a:t>
            </a:r>
          </a:p>
          <a:p>
            <a:pPr marL="0" indent="0">
              <a:buNone/>
            </a:pPr>
            <a:r>
              <a:rPr lang="en-US" sz="1400" b="1" dirty="0"/>
              <a:t> </a:t>
            </a:r>
            <a:r>
              <a:rPr lang="en-US" sz="1400" dirty="0" smtClean="0"/>
              <a:t>50 x 100 cm</a:t>
            </a:r>
            <a:r>
              <a:rPr lang="en-US" sz="1400" baseline="30000" dirty="0" smtClean="0"/>
              <a:t>2</a:t>
            </a: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1 mm gas gap</a:t>
            </a:r>
          </a:p>
          <a:p>
            <a:pPr marL="0" indent="0">
              <a:buNone/>
            </a:pPr>
            <a:r>
              <a:rPr lang="en-US" sz="1400" dirty="0" smtClean="0"/>
              <a:t>1.2 mm electrode</a:t>
            </a:r>
          </a:p>
          <a:p>
            <a:pPr marL="0" indent="0">
              <a:buNone/>
            </a:pPr>
            <a:r>
              <a:rPr lang="en-US" sz="1400" dirty="0" smtClean="0"/>
              <a:t>new FE Board</a:t>
            </a:r>
          </a:p>
          <a:p>
            <a:pPr marL="0" indent="0">
              <a:buNone/>
            </a:pPr>
            <a:r>
              <a:rPr lang="en-US" sz="1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2D readout</a:t>
            </a:r>
          </a:p>
          <a:p>
            <a:pPr marL="0" indent="0">
              <a:buNone/>
            </a:pPr>
            <a:r>
              <a:rPr lang="en-US" sz="1400" dirty="0"/>
              <a:t>R</a:t>
            </a:r>
            <a:r>
              <a:rPr lang="en-US" sz="1400" dirty="0" smtClean="0"/>
              <a:t>esistive electrode :</a:t>
            </a:r>
          </a:p>
          <a:p>
            <a:pPr marL="0" indent="0">
              <a:buNone/>
            </a:pPr>
            <a:r>
              <a:rPr lang="en-US" sz="1400" dirty="0" smtClean="0"/>
              <a:t> 10</a:t>
            </a:r>
            <a:r>
              <a:rPr lang="en-US" sz="1400" baseline="30000" dirty="0" smtClean="0"/>
              <a:t>11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Symbol" panose="05050102010706020507" pitchFamily="18" charset="2"/>
              </a:rPr>
              <a:t>W</a:t>
            </a:r>
            <a:r>
              <a:rPr lang="en-US" sz="1400" dirty="0" smtClean="0"/>
              <a:t> . cm</a:t>
            </a:r>
            <a:endParaRPr lang="en-US" sz="1400" dirty="0"/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26075" y="4515318"/>
            <a:ext cx="2512597" cy="1458974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903398" y="3834617"/>
            <a:ext cx="1549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Exposure to GIF++</a:t>
            </a:r>
            <a:endParaRPr lang="en-GB" sz="1400" dirty="0"/>
          </a:p>
        </p:txBody>
      </p:sp>
      <p:pic>
        <p:nvPicPr>
          <p:cNvPr id="22" name="Picture 18" descr="Schermata 03-2457113 alle 14.20.3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709" y="4325998"/>
            <a:ext cx="2927815" cy="2175106"/>
          </a:xfrm>
          <a:prstGeom prst="rect">
            <a:avLst/>
          </a:prstGeom>
        </p:spPr>
      </p:pic>
      <p:pic>
        <p:nvPicPr>
          <p:cNvPr id="23" name="Content Placeholder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652" y="5214439"/>
            <a:ext cx="508135" cy="914010"/>
          </a:xfrm>
          <a:prstGeom prst="rect">
            <a:avLst/>
          </a:prstGeom>
        </p:spPr>
      </p:pic>
      <p:grpSp>
        <p:nvGrpSpPr>
          <p:cNvPr id="24" name="Group 13"/>
          <p:cNvGrpSpPr/>
          <p:nvPr/>
        </p:nvGrpSpPr>
        <p:grpSpPr>
          <a:xfrm>
            <a:off x="6199553" y="4112124"/>
            <a:ext cx="2829502" cy="2512598"/>
            <a:chOff x="3740895" y="2977230"/>
            <a:chExt cx="4590313" cy="3418292"/>
          </a:xfrm>
        </p:grpSpPr>
        <p:graphicFrame>
          <p:nvGraphicFramePr>
            <p:cNvPr id="25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3344318"/>
                </p:ext>
              </p:extLst>
            </p:nvPr>
          </p:nvGraphicFramePr>
          <p:xfrm>
            <a:off x="3740895" y="2977230"/>
            <a:ext cx="4590313" cy="3418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Acrobat Document" r:id="rId9" imgW="5400526" imgH="3666732" progId="Acrobat.Document.11">
                    <p:embed/>
                  </p:oleObj>
                </mc:Choice>
                <mc:Fallback>
                  <p:oleObj name="Acrobat Document" r:id="rId9" imgW="5400526" imgH="3666732" progId="Acrobat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740895" y="2977230"/>
                          <a:ext cx="4590313" cy="34182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Box 18"/>
            <p:cNvSpPr txBox="1"/>
            <p:nvPr/>
          </p:nvSpPr>
          <p:spPr>
            <a:xfrm>
              <a:off x="6755329" y="4671872"/>
              <a:ext cx="925132" cy="119915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685800"/>
              <a:r>
                <a:rPr lang="en-US" sz="1200" dirty="0">
                  <a:solidFill>
                    <a:prstClr val="black"/>
                  </a:solidFill>
                </a:rPr>
                <a:t>infinite</a:t>
              </a:r>
            </a:p>
            <a:p>
              <a:pPr defTabSz="685800"/>
              <a:r>
                <a:rPr lang="en-US" sz="1200" dirty="0">
                  <a:solidFill>
                    <a:prstClr val="black"/>
                  </a:solidFill>
                </a:rPr>
                <a:t>100</a:t>
              </a:r>
            </a:p>
            <a:p>
              <a:pPr defTabSz="685800"/>
              <a:r>
                <a:rPr lang="en-US" sz="1200" dirty="0" smtClean="0">
                  <a:solidFill>
                    <a:prstClr val="black"/>
                  </a:solidFill>
                </a:rPr>
                <a:t>33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200" dirty="0">
                  <a:solidFill>
                    <a:prstClr val="black"/>
                  </a:solidFill>
                </a:rPr>
                <a:t>10</a:t>
              </a:r>
            </a:p>
            <a:p>
              <a:pPr defTabSz="685800"/>
              <a:r>
                <a:rPr lang="en-US" sz="1200" dirty="0">
                  <a:solidFill>
                    <a:prstClr val="black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9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90" y="48382"/>
            <a:ext cx="125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WP13-4-</a:t>
            </a:r>
            <a:r>
              <a:rPr lang="en-GB" dirty="0"/>
              <a:t>1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90955" y="96765"/>
            <a:ext cx="5047394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Large RPC detector preserving mechanical precision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154608" y="706783"/>
            <a:ext cx="6714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Development of integrated mechanical support and Faraday cage </a:t>
            </a:r>
            <a:r>
              <a:rPr lang="en-US" sz="1600" dirty="0" smtClean="0"/>
              <a:t>for </a:t>
            </a:r>
            <a:r>
              <a:rPr lang="en-US" sz="1600" dirty="0"/>
              <a:t>large-area thin RPC chambers for future collider detectors </a:t>
            </a:r>
            <a:r>
              <a:rPr lang="en-US" sz="1600" dirty="0" smtClean="0"/>
              <a:t>and development </a:t>
            </a:r>
            <a:r>
              <a:rPr lang="en-US" sz="1600" dirty="0"/>
              <a:t>of mechanical assembly procedures and </a:t>
            </a:r>
            <a:r>
              <a:rPr lang="en-US" sz="1600" dirty="0" smtClean="0"/>
              <a:t>tools for </a:t>
            </a:r>
            <a:r>
              <a:rPr lang="en-US" sz="1600" dirty="0"/>
              <a:t>large-scale production.</a:t>
            </a:r>
          </a:p>
          <a:p>
            <a:endParaRPr lang="en-GB" sz="16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8" y="2092739"/>
            <a:ext cx="4086087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74" y="1684130"/>
            <a:ext cx="4628874" cy="403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903305" y="5930348"/>
            <a:ext cx="37326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Drawings of the Faraday cage and mechanical support are ready</a:t>
            </a:r>
            <a:endParaRPr lang="en-GB" sz="16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4606" y="4171397"/>
            <a:ext cx="8836441" cy="135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9407" tIns="44703" rIns="89407" bIns="44703">
            <a:spAutoFit/>
          </a:bodyPr>
          <a:lstStyle>
            <a:lvl1pPr marL="533400" indent="-533400" defTabSz="89376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9376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9376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9376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9376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93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93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93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93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0" dirty="0"/>
              <a:t> </a:t>
            </a:r>
            <a:r>
              <a:rPr lang="en-US" sz="1400" b="0" dirty="0" smtClean="0"/>
              <a:t>Triplet </a:t>
            </a:r>
            <a:r>
              <a:rPr lang="en-US" sz="1400" b="0" dirty="0"/>
              <a:t>of new RPCs with 1mm gas gap </a:t>
            </a:r>
            <a:endParaRPr lang="en-US" sz="1400" b="0" dirty="0" smtClean="0"/>
          </a:p>
          <a:p>
            <a:pPr>
              <a:spcBef>
                <a:spcPct val="50000"/>
              </a:spcBef>
            </a:pPr>
            <a:r>
              <a:rPr lang="en-US" sz="1400" b="0" dirty="0" smtClean="0"/>
              <a:t>support</a:t>
            </a:r>
            <a:r>
              <a:rPr lang="en-US" sz="1400" dirty="0" smtClean="0"/>
              <a:t>  </a:t>
            </a:r>
            <a:r>
              <a:rPr lang="en-US" sz="1400" b="0" dirty="0" smtClean="0"/>
              <a:t>frame </a:t>
            </a:r>
            <a:r>
              <a:rPr lang="en-US" sz="1400" b="0" dirty="0"/>
              <a:t>and Faraday </a:t>
            </a:r>
            <a:r>
              <a:rPr lang="en-US" sz="1400" b="0" dirty="0" smtClean="0"/>
              <a:t>cage with</a:t>
            </a:r>
          </a:p>
          <a:p>
            <a:pPr>
              <a:spcBef>
                <a:spcPct val="50000"/>
              </a:spcBef>
            </a:pPr>
            <a:r>
              <a:rPr lang="en-US" sz="1400" b="0" dirty="0" smtClean="0"/>
              <a:t> </a:t>
            </a:r>
            <a:r>
              <a:rPr lang="en-US" sz="1400" b="0" dirty="0"/>
              <a:t>only 48 </a:t>
            </a:r>
            <a:r>
              <a:rPr lang="en-US" sz="1400" b="0" dirty="0" smtClean="0"/>
              <a:t>mm overall thickness</a:t>
            </a:r>
            <a:r>
              <a:rPr lang="en-US" sz="1400" b="0" dirty="0"/>
              <a:t>.</a:t>
            </a:r>
          </a:p>
          <a:p>
            <a:pPr>
              <a:spcBef>
                <a:spcPct val="50000"/>
              </a:spcBef>
            </a:pPr>
            <a:r>
              <a:rPr lang="en-US" sz="1600" b="0" dirty="0"/>
              <a:t>         </a:t>
            </a:r>
            <a:endParaRPr lang="de-DE" sz="1600" b="0" dirty="0"/>
          </a:p>
        </p:txBody>
      </p:sp>
      <p:sp>
        <p:nvSpPr>
          <p:cNvPr id="10" name="ZoneTexte 9"/>
          <p:cNvSpPr txBox="1"/>
          <p:nvPr/>
        </p:nvSpPr>
        <p:spPr>
          <a:xfrm>
            <a:off x="265043" y="5930348"/>
            <a:ext cx="303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First module to be built and tested in 2016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 rot="19411496">
            <a:off x="7573573" y="662000"/>
            <a:ext cx="1375698" cy="369332"/>
          </a:xfrm>
          <a:prstGeom prst="rect">
            <a:avLst/>
          </a:prstGeom>
          <a:solidFill>
            <a:srgbClr val="0066F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INFN activity</a:t>
            </a:r>
          </a:p>
        </p:txBody>
      </p:sp>
    </p:spTree>
    <p:extLst>
      <p:ext uri="{BB962C8B-B14F-4D97-AF65-F5344CB8AC3E}">
        <p14:creationId xmlns:p14="http://schemas.microsoft.com/office/powerpoint/2010/main" val="3946026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90" y="48382"/>
            <a:ext cx="125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WP13-4-6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1390954" y="96765"/>
            <a:ext cx="4197046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Preparation for large </a:t>
            </a:r>
            <a:r>
              <a:rPr lang="en-GB" dirty="0" smtClean="0">
                <a:latin typeface="Times New Roman"/>
                <a:cs typeface="Times New Roman"/>
              </a:rPr>
              <a:t>RPC series production</a:t>
            </a:r>
            <a:endParaRPr lang="en-GB" dirty="0"/>
          </a:p>
        </p:txBody>
      </p:sp>
      <p:pic>
        <p:nvPicPr>
          <p:cNvPr id="4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26" y="4381444"/>
            <a:ext cx="3299460" cy="21437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9825" y="801277"/>
            <a:ext cx="7399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Construction of large size RPC using different kind of electrodes : HPL, Glass</a:t>
            </a:r>
            <a:endParaRPr lang="en-GB" sz="1600" dirty="0"/>
          </a:p>
        </p:txBody>
      </p:sp>
      <p:pic>
        <p:nvPicPr>
          <p:cNvPr id="7" name="Picture 11" descr="CIMG95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5" y="1380435"/>
            <a:ext cx="3569975" cy="2148407"/>
          </a:xfrm>
          <a:prstGeom prst="rect">
            <a:avLst/>
          </a:prstGeom>
        </p:spPr>
      </p:pic>
      <p:pic>
        <p:nvPicPr>
          <p:cNvPr id="8" name="Picture 3" descr="PastedGraphic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1" y="1254508"/>
            <a:ext cx="4030874" cy="227433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9825" y="4864315"/>
            <a:ext cx="4144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/>
                <a:sym typeface="Wingdings"/>
              </a:rPr>
              <a:t>Definition and developing of common tools for QC &amp; QA procedures are under preparation at CERN.  This is  c</a:t>
            </a:r>
            <a:r>
              <a:rPr lang="en-GB" sz="1400" dirty="0" err="1">
                <a:cs typeface="Times New Roman"/>
              </a:rPr>
              <a:t>rucial</a:t>
            </a:r>
            <a:r>
              <a:rPr lang="en-GB" sz="1400" dirty="0">
                <a:cs typeface="Times New Roman"/>
              </a:rPr>
              <a:t> to guarantee uniformity on each detectors components</a:t>
            </a:r>
            <a:endParaRPr lang="en-GB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209825" y="3647781"/>
            <a:ext cx="398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Large </a:t>
            </a:r>
            <a:r>
              <a:rPr lang="en-GB" sz="1400" dirty="0"/>
              <a:t>B</a:t>
            </a:r>
            <a:r>
              <a:rPr lang="en-GB" sz="1400" dirty="0" smtClean="0"/>
              <a:t>akelite RPC chamber with thinner electrodes and gas gap than those currently used  in CMS </a:t>
            </a:r>
            <a:endParaRPr lang="en-GB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859130" y="3647781"/>
            <a:ext cx="357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Large Glass RPC built from small pieces of low resistivity glass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 rot="19411496">
            <a:off x="7573573" y="662000"/>
            <a:ext cx="1375698" cy="369332"/>
          </a:xfrm>
          <a:prstGeom prst="rect">
            <a:avLst/>
          </a:prstGeom>
          <a:solidFill>
            <a:srgbClr val="0066F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INFN activity</a:t>
            </a:r>
          </a:p>
        </p:txBody>
      </p:sp>
    </p:spTree>
    <p:extLst>
      <p:ext uri="{BB962C8B-B14F-4D97-AF65-F5344CB8AC3E}">
        <p14:creationId xmlns:p14="http://schemas.microsoft.com/office/powerpoint/2010/main" val="3739224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38" y="94079"/>
            <a:ext cx="550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WP13.2.4</a:t>
            </a:r>
            <a:endParaRPr lang="en-GB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429" y="94079"/>
            <a:ext cx="2715690" cy="289882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olo 1"/>
          <p:cNvSpPr txBox="1">
            <a:spLocks/>
          </p:cNvSpPr>
          <p:nvPr/>
        </p:nvSpPr>
        <p:spPr>
          <a:xfrm>
            <a:off x="1017291" y="467555"/>
            <a:ext cx="4580739" cy="43085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The µ-RWELL performance: </a:t>
            </a:r>
            <a:r>
              <a:rPr lang="en-GB" sz="2000" u="sng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Beam Tests</a:t>
            </a:r>
            <a:endParaRPr lang="en-GB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ZoneTexte 1"/>
          <p:cNvSpPr txBox="1"/>
          <p:nvPr/>
        </p:nvSpPr>
        <p:spPr>
          <a:xfrm>
            <a:off x="5976907" y="94079"/>
            <a:ext cx="2287065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600" b="1" u="sng" dirty="0" smtClean="0">
                <a:latin typeface="Adobe Ming Std L" pitchFamily="18" charset="-128"/>
                <a:ea typeface="Adobe Ming Std L"/>
                <a:cs typeface="Arial" pitchFamily="34" charset="0"/>
              </a:rPr>
              <a:t>the µ-RWELL detector</a:t>
            </a:r>
            <a:endParaRPr lang="en-GB" sz="1600" b="1" u="sng" dirty="0">
              <a:latin typeface="Adobe Ming Std L" pitchFamily="18" charset="-128"/>
              <a:ea typeface="Adobe Ming Std L"/>
              <a:cs typeface="Arial" pitchFamily="34" charset="0"/>
            </a:endParaRPr>
          </a:p>
        </p:txBody>
      </p:sp>
      <p:pic>
        <p:nvPicPr>
          <p:cNvPr id="34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4" y="966313"/>
            <a:ext cx="3393213" cy="1908682"/>
          </a:xfrm>
          <a:prstGeom prst="rect">
            <a:avLst/>
          </a:prstGeom>
        </p:spPr>
      </p:pic>
      <p:sp>
        <p:nvSpPr>
          <p:cNvPr id="35" name="Titolo 1"/>
          <p:cNvSpPr txBox="1">
            <a:spLocks/>
          </p:cNvSpPr>
          <p:nvPr/>
        </p:nvSpPr>
        <p:spPr>
          <a:xfrm>
            <a:off x="3829366" y="1840262"/>
            <a:ext cx="2019414" cy="1127011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tracking </a:t>
            </a:r>
          </a:p>
          <a:p>
            <a:r>
              <a:rPr lang="it-IT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efficiency</a:t>
            </a:r>
            <a:r>
              <a:rPr lang="it-IT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vs </a:t>
            </a:r>
            <a:r>
              <a:rPr lang="it-IT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resistivity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uppo 7"/>
          <p:cNvGrpSpPr/>
          <p:nvPr/>
        </p:nvGrpSpPr>
        <p:grpSpPr>
          <a:xfrm>
            <a:off x="403808" y="3071550"/>
            <a:ext cx="2965796" cy="2373982"/>
            <a:chOff x="301762" y="1340768"/>
            <a:chExt cx="4283706" cy="3960441"/>
          </a:xfrm>
        </p:grpSpPr>
        <p:pic>
          <p:nvPicPr>
            <p:cNvPr id="37" name="Immagin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62" y="1412777"/>
              <a:ext cx="4283706" cy="3888432"/>
            </a:xfrm>
            <a:prstGeom prst="rect">
              <a:avLst/>
            </a:prstGeom>
          </p:spPr>
        </p:pic>
        <p:sp>
          <p:nvSpPr>
            <p:cNvPr id="38" name="CasellaDiTesto 2"/>
            <p:cNvSpPr txBox="1"/>
            <p:nvPr/>
          </p:nvSpPr>
          <p:spPr>
            <a:xfrm>
              <a:off x="1619672" y="1340768"/>
              <a:ext cx="16642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Ar</a:t>
              </a:r>
              <a:r>
                <a:rPr lang="it-IT" sz="20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/ISO=90/10</a:t>
              </a:r>
              <a:endParaRPr lang="en-GB" sz="2000" dirty="0"/>
            </a:p>
          </p:txBody>
        </p:sp>
      </p:grpSp>
      <p:grpSp>
        <p:nvGrpSpPr>
          <p:cNvPr id="39" name="Gruppo 8"/>
          <p:cNvGrpSpPr/>
          <p:nvPr/>
        </p:nvGrpSpPr>
        <p:grpSpPr>
          <a:xfrm>
            <a:off x="3307660" y="3114714"/>
            <a:ext cx="2903168" cy="2419996"/>
            <a:chOff x="4796745" y="1340768"/>
            <a:chExt cx="4239751" cy="3960440"/>
          </a:xfrm>
        </p:grpSpPr>
        <p:pic>
          <p:nvPicPr>
            <p:cNvPr id="40" name="Immagin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45" y="1452674"/>
              <a:ext cx="4239751" cy="3848534"/>
            </a:xfrm>
            <a:prstGeom prst="rect">
              <a:avLst/>
            </a:prstGeom>
          </p:spPr>
        </p:pic>
        <p:sp>
          <p:nvSpPr>
            <p:cNvPr id="41" name="CasellaDiTesto 5"/>
            <p:cNvSpPr txBox="1"/>
            <p:nvPr/>
          </p:nvSpPr>
          <p:spPr>
            <a:xfrm>
              <a:off x="5932098" y="1340768"/>
              <a:ext cx="16642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Ar</a:t>
              </a:r>
              <a:r>
                <a:rPr lang="it-IT" sz="20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/ISO=90/10</a:t>
              </a:r>
              <a:endParaRPr lang="en-GB" sz="2000" dirty="0"/>
            </a:p>
          </p:txBody>
        </p:sp>
      </p:grpSp>
      <p:sp>
        <p:nvSpPr>
          <p:cNvPr id="42" name="CasellaDiTesto 6"/>
          <p:cNvSpPr txBox="1"/>
          <p:nvPr/>
        </p:nvSpPr>
        <p:spPr>
          <a:xfrm>
            <a:off x="1" y="5592973"/>
            <a:ext cx="6210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resistivity the spread of the charge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(cluster size) on the readout strips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thus requiring a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gain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reach the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full detector efficiency.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Immagine 29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8" r="5893" b="39966"/>
          <a:stretch/>
        </p:blipFill>
        <p:spPr>
          <a:xfrm>
            <a:off x="6652603" y="4708130"/>
            <a:ext cx="1957676" cy="1653160"/>
          </a:xfrm>
          <a:prstGeom prst="rect">
            <a:avLst/>
          </a:prstGeom>
        </p:spPr>
      </p:pic>
      <p:sp>
        <p:nvSpPr>
          <p:cNvPr id="47" name="CasellaDiTesto 20"/>
          <p:cNvSpPr txBox="1"/>
          <p:nvPr/>
        </p:nvSpPr>
        <p:spPr>
          <a:xfrm>
            <a:off x="6207814" y="3316927"/>
            <a:ext cx="2847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Resistive stage </a:t>
            </a:r>
          </a:p>
          <a:p>
            <a:pPr algn="ctr"/>
            <a:r>
              <a:rPr lang="it-IT" sz="2400" dirty="0" err="1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segmentation</a:t>
            </a:r>
            <a:r>
              <a:rPr lang="it-IT" sz="2400" dirty="0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 in </a:t>
            </a:r>
          </a:p>
          <a:p>
            <a:pPr algn="ctr"/>
            <a:r>
              <a:rPr lang="it-IT" sz="2400" dirty="0" err="1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preparation</a:t>
            </a:r>
            <a:r>
              <a:rPr lang="it-IT" sz="2400" dirty="0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: </a:t>
            </a:r>
            <a:r>
              <a:rPr lang="it-IT" sz="2400" dirty="0" err="1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next</a:t>
            </a:r>
            <a:r>
              <a:rPr lang="it-IT" sz="2400" dirty="0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Times New Roman" panose="02020603050405020304" pitchFamily="18" charset="0"/>
                <a:ea typeface="Adobe Ming Std L"/>
                <a:cs typeface="Times New Roman" panose="02020603050405020304" pitchFamily="18" charset="0"/>
              </a:rPr>
              <a:t>step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00763" y="3236956"/>
            <a:ext cx="2954305" cy="3371680"/>
          </a:xfrm>
          <a:prstGeom prst="rect">
            <a:avLst/>
          </a:prstGeom>
          <a:solidFill>
            <a:srgbClr val="FFFF66">
              <a:alpha val="2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9411496">
            <a:off x="4536830" y="950755"/>
            <a:ext cx="1375698" cy="369332"/>
          </a:xfrm>
          <a:prstGeom prst="rect">
            <a:avLst/>
          </a:prstGeom>
          <a:solidFill>
            <a:srgbClr val="0066F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INFN activity</a:t>
            </a:r>
          </a:p>
        </p:txBody>
      </p:sp>
    </p:spTree>
    <p:extLst>
      <p:ext uri="{BB962C8B-B14F-4D97-AF65-F5344CB8AC3E}">
        <p14:creationId xmlns:p14="http://schemas.microsoft.com/office/powerpoint/2010/main" val="380765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4233</TotalTime>
  <Words>1143</Words>
  <Application>Microsoft Office PowerPoint</Application>
  <PresentationFormat>On-screen Show (4:3)</PresentationFormat>
  <Paragraphs>234</Paragraphs>
  <Slides>19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ＭＳ Ｐゴシック</vt:lpstr>
      <vt:lpstr>Adobe Ming Std L</vt:lpstr>
      <vt:lpstr>Arial</vt:lpstr>
      <vt:lpstr>Calibri</vt:lpstr>
      <vt:lpstr>Calibri Light</vt:lpstr>
      <vt:lpstr>Comic Sans MS</vt:lpstr>
      <vt:lpstr>Helvetica</vt:lpstr>
      <vt:lpstr>LiberationSans</vt:lpstr>
      <vt:lpstr>Symbol</vt:lpstr>
      <vt:lpstr>Times New Roman</vt:lpstr>
      <vt:lpstr>Wingdings</vt:lpstr>
      <vt:lpstr>Thème Office</vt:lpstr>
      <vt:lpstr>Acrobat Document</vt:lpstr>
      <vt:lpstr>WP13 – JRA 1</vt:lpstr>
      <vt:lpstr>DELIVERABLES</vt:lpstr>
      <vt:lpstr>MILESTONES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 admin</dc:creator>
  <cp:lastModifiedBy>Silvia Dalla Torre</cp:lastModifiedBy>
  <cp:revision>98</cp:revision>
  <cp:lastPrinted>2016-04-06T16:27:06Z</cp:lastPrinted>
  <dcterms:created xsi:type="dcterms:W3CDTF">2015-11-14T21:39:48Z</dcterms:created>
  <dcterms:modified xsi:type="dcterms:W3CDTF">2016-05-24T16:41:37Z</dcterms:modified>
</cp:coreProperties>
</file>