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532" r:id="rId2"/>
    <p:sldId id="538" r:id="rId3"/>
    <p:sldId id="539" r:id="rId4"/>
    <p:sldId id="545" r:id="rId5"/>
    <p:sldId id="546" r:id="rId6"/>
    <p:sldId id="554" r:id="rId7"/>
    <p:sldId id="541" r:id="rId8"/>
    <p:sldId id="542" r:id="rId9"/>
    <p:sldId id="552" r:id="rId10"/>
    <p:sldId id="558" r:id="rId11"/>
    <p:sldId id="556" r:id="rId12"/>
    <p:sldId id="537" r:id="rId13"/>
    <p:sldId id="551" r:id="rId14"/>
    <p:sldId id="560" r:id="rId15"/>
    <p:sldId id="5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C516"/>
    <a:srgbClr val="35CFFF"/>
    <a:srgbClr val="D0B429"/>
    <a:srgbClr val="808080"/>
    <a:srgbClr val="0055A0"/>
    <a:srgbClr val="3366CC"/>
    <a:srgbClr val="007E39"/>
    <a:srgbClr val="4F4FFF"/>
    <a:srgbClr val="8989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4" autoAdjust="0"/>
    <p:restoredTop sz="98928" autoAdjust="0"/>
  </p:normalViewPr>
  <p:slideViewPr>
    <p:cSldViewPr snapToObjects="1">
      <p:cViewPr>
        <p:scale>
          <a:sx n="100" d="100"/>
          <a:sy n="100" d="100"/>
        </p:scale>
        <p:origin x="-1360" y="-88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15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1D54E-6D12-4FD2-83E0-58B4DD68264E}" type="datetimeFigureOut">
              <a:rPr lang="en-US" smtClean="0"/>
              <a:pPr/>
              <a:t>5/25/16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3F9F6-6393-4BD8-B173-47780C7D7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8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482D8-BA1E-49C5-831F-5A3692EC6B22}" type="datetimeFigureOut">
              <a:rPr lang="en-US" smtClean="0"/>
              <a:pPr/>
              <a:t>5/25/16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6C7C3-AB46-4EA1-92F4-FD312801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98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79712" y="836712"/>
            <a:ext cx="6803952" cy="1470025"/>
          </a:xfrm>
        </p:spPr>
        <p:txBody>
          <a:bodyPr anchor="t"/>
          <a:lstStyle>
            <a:lvl1pPr algn="l">
              <a:defRPr sz="3200" spc="0" baseline="0"/>
            </a:lvl1pPr>
          </a:lstStyle>
          <a:p>
            <a:r>
              <a:rPr lang="en-US" dirty="0" smtClean="0"/>
              <a:t>Title of the presentation</a:t>
            </a:r>
            <a:br>
              <a:rPr lang="en-US" dirty="0" smtClean="0"/>
            </a:br>
            <a:r>
              <a:rPr lang="en-US" dirty="0" smtClean="0"/>
              <a:t>in two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0032" y="2780928"/>
            <a:ext cx="3024336" cy="864096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Soutenue par</a:t>
            </a:r>
          </a:p>
          <a:p>
            <a:r>
              <a:rPr lang="fr-FR" dirty="0" err="1" smtClean="0"/>
              <a:t>Author</a:t>
            </a:r>
            <a:endParaRPr lang="fr-FR" dirty="0" smtClean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44008" y="4797152"/>
            <a:ext cx="3635816" cy="841648"/>
          </a:xfrm>
        </p:spPr>
        <p:txBody>
          <a:bodyPr>
            <a:normAutofit/>
          </a:bodyPr>
          <a:lstStyle>
            <a:lvl1pPr algn="l">
              <a:buNone/>
              <a:defRPr lang="en-US" sz="18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Date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508" y="135762"/>
            <a:ext cx="8424000" cy="62894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algn="ctr"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Line1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4F81BD"/>
                </a:solidFill>
                <a:effectLst/>
              </a:defRPr>
            </a:lvl1pPr>
            <a:lvl2pPr>
              <a:defRPr sz="2400">
                <a:solidFill>
                  <a:srgbClr val="4F81BD"/>
                </a:solidFill>
                <a:effectLst/>
              </a:defRPr>
            </a:lvl2pPr>
            <a:lvl3pPr>
              <a:defRPr sz="2000">
                <a:solidFill>
                  <a:srgbClr val="4F81BD"/>
                </a:solidFill>
                <a:effectLst/>
              </a:defRPr>
            </a:lvl3pPr>
            <a:lvl4pPr>
              <a:defRPr sz="1800">
                <a:solidFill>
                  <a:srgbClr val="4F81BD"/>
                </a:solidFill>
                <a:effectLst/>
              </a:defRPr>
            </a:lvl4pPr>
            <a:lvl5pPr>
              <a:defRPr sz="1800">
                <a:solidFill>
                  <a:srgbClr val="4F81BD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221" y="6570000"/>
            <a:ext cx="46800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E68E1D-0EEC-4F03-9262-EA4782D9E5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E. Auffray,  12/11/2015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3494" y="135762"/>
            <a:ext cx="5836858" cy="62894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algn="ctr"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Line1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4F81BD"/>
                </a:solidFill>
                <a:effectLst/>
              </a:defRPr>
            </a:lvl1pPr>
            <a:lvl2pPr>
              <a:defRPr sz="2400">
                <a:solidFill>
                  <a:srgbClr val="4F81BD"/>
                </a:solidFill>
                <a:effectLst/>
              </a:defRPr>
            </a:lvl2pPr>
            <a:lvl3pPr>
              <a:defRPr sz="2000">
                <a:solidFill>
                  <a:srgbClr val="4F81BD"/>
                </a:solidFill>
                <a:effectLst/>
              </a:defRPr>
            </a:lvl3pPr>
            <a:lvl4pPr>
              <a:defRPr sz="1800">
                <a:solidFill>
                  <a:srgbClr val="4F81BD"/>
                </a:solidFill>
                <a:effectLst/>
              </a:defRPr>
            </a:lvl4pPr>
            <a:lvl5pPr>
              <a:defRPr sz="1800">
                <a:solidFill>
                  <a:srgbClr val="4F81BD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221" y="6570000"/>
            <a:ext cx="46800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E68E1D-0EEC-4F03-9262-EA4782D9E5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E. Auffray,  12/11/2015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9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3494" y="135762"/>
            <a:ext cx="5836858" cy="62894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algn="ctr"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Line1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221" y="6570000"/>
            <a:ext cx="46800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E68E1D-0EEC-4F03-9262-EA4782D9E5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E. Auffray,  12/11/2015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9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47963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Line1</a:t>
            </a:r>
            <a:br>
              <a:rPr lang="en-US" dirty="0" smtClean="0"/>
            </a:br>
            <a:r>
              <a:rPr lang="en-US" dirty="0" smtClean="0"/>
              <a:t>Line2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E. Auffray,  12/11/2015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68E1D-0EEC-4F03-9262-EA4782D9E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E. Auffray,  12/11/2015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EA82-BE13-9C45-9012-95FDE7877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2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E. Auffray,  12/11/2015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98B9-8F89-43C3-8942-3CE2D785C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4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66780" cy="1132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dirty="0" smtClean="0"/>
              <a:t>Line1</a:t>
            </a:r>
            <a:br>
              <a:rPr lang="en-US" dirty="0" smtClean="0"/>
            </a:br>
            <a:r>
              <a:rPr lang="en-US" dirty="0" smtClean="0"/>
              <a:t>Line2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921" y="1700808"/>
            <a:ext cx="88560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1841" y="6570000"/>
            <a:ext cx="9144000" cy="288000"/>
          </a:xfrm>
          <a:prstGeom prst="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8667"/>
            <a:ext cx="8371185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i="1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mtClean="0"/>
              <a:t>E. Auffray,  12/11/2015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221" y="6561384"/>
            <a:ext cx="46800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fld id="{CFE68E1D-0EEC-4F03-9262-EA4782D9E5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2677" y="44624"/>
            <a:ext cx="1800000" cy="473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923" y="-1612"/>
            <a:ext cx="1253077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6" r:id="rId3"/>
    <p:sldLayoutId id="2147483700" r:id="rId4"/>
    <p:sldLayoutId id="2147483663" r:id="rId5"/>
    <p:sldLayoutId id="2147483701" r:id="rId6"/>
    <p:sldLayoutId id="2147483702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cap="none" spc="150">
          <a:ln w="11430"/>
          <a:solidFill>
            <a:schemeClr val="accent1"/>
          </a:solidFill>
          <a:effectLst/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F81BD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4F81BD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4F81BD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rgbClr val="4F81BD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rgbClr val="4F81BD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59871"/>
            <a:ext cx="9085221" cy="1362075"/>
          </a:xfrm>
        </p:spPr>
        <p:txBody>
          <a:bodyPr/>
          <a:lstStyle/>
          <a:p>
            <a:r>
              <a:rPr lang="en-US" sz="3600" cap="none" dirty="0" smtClean="0">
                <a:latin typeface="+mn-lt"/>
              </a:rPr>
              <a:t>Task 14.2.1 </a:t>
            </a:r>
            <a:br>
              <a:rPr lang="en-US" sz="3600" cap="none" dirty="0" smtClean="0">
                <a:latin typeface="+mn-lt"/>
              </a:rPr>
            </a:br>
            <a:r>
              <a:rPr lang="en-US" sz="3600" cap="none" dirty="0" smtClean="0">
                <a:latin typeface="+mn-lt"/>
              </a:rPr>
              <a:t>Test Infrastructure for innovative calorimeters with </a:t>
            </a:r>
            <a:r>
              <a:rPr lang="en-US" sz="3600" cap="none" dirty="0">
                <a:latin typeface="+mn-lt"/>
              </a:rPr>
              <a:t>organic and inorganic scintillator fibers </a:t>
            </a:r>
            <a:br>
              <a:rPr lang="en-US" sz="3600" cap="none" dirty="0">
                <a:latin typeface="+mn-lt"/>
              </a:rPr>
            </a:br>
            <a:r>
              <a:rPr lang="en-US" sz="3600" cap="none" dirty="0">
                <a:latin typeface="+mn-lt"/>
              </a:rPr>
              <a:t/>
            </a:r>
            <a:br>
              <a:rPr lang="en-US" sz="3600" cap="none" dirty="0">
                <a:latin typeface="+mn-lt"/>
              </a:rPr>
            </a:br>
            <a:r>
              <a:rPr lang="en-US" sz="2000" cap="none" dirty="0" smtClean="0"/>
              <a:t>On </a:t>
            </a:r>
            <a:r>
              <a:rPr lang="en-US" sz="2000" cap="none" dirty="0"/>
              <a:t>behalf </a:t>
            </a:r>
            <a:r>
              <a:rPr lang="en-US" sz="2000" cap="none" dirty="0" smtClean="0"/>
              <a:t>of </a:t>
            </a:r>
            <a:r>
              <a:rPr lang="en-US" sz="2000" cap="none" dirty="0"/>
              <a:t>task </a:t>
            </a:r>
            <a:r>
              <a:rPr lang="en-US" sz="2000" cap="none" dirty="0" smtClean="0"/>
              <a:t>14.2.1 group</a:t>
            </a:r>
            <a:br>
              <a:rPr lang="en-US" sz="2000" cap="none" dirty="0" smtClean="0"/>
            </a:br>
            <a:r>
              <a:rPr lang="en-US" sz="2000" cap="none" dirty="0" smtClean="0"/>
              <a:t>(part of material from a report by </a:t>
            </a:r>
            <a:r>
              <a:rPr lang="de-DE" sz="2000" dirty="0"/>
              <a:t>E. </a:t>
            </a:r>
            <a:r>
              <a:rPr lang="de-DE" sz="2000" dirty="0" err="1" smtClean="0"/>
              <a:t>Auffray</a:t>
            </a:r>
            <a:r>
              <a:rPr lang="de-DE" sz="2000" dirty="0" smtClean="0"/>
              <a:t> – CERN)</a:t>
            </a:r>
            <a:r>
              <a:rPr lang="en-US" sz="2000" cap="none" dirty="0"/>
              <a:t/>
            </a:r>
            <a:br>
              <a:rPr lang="en-US" sz="2000" cap="none" dirty="0"/>
            </a:br>
            <a:r>
              <a:rPr lang="en-US" sz="2000" cap="none" dirty="0" smtClean="0"/>
              <a:t/>
            </a:r>
            <a:br>
              <a:rPr lang="en-US" sz="2000" cap="none" dirty="0" smtClean="0"/>
            </a:br>
            <a:r>
              <a:rPr lang="en-US" sz="2000" cap="none" dirty="0" err="1" smtClean="0"/>
              <a:t>Tommaso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Tabarelli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deFatis</a:t>
            </a:r>
            <a:r>
              <a:rPr lang="en-US" sz="2000" cap="none" dirty="0" smtClean="0"/>
              <a:t> (INFN - </a:t>
            </a:r>
            <a:r>
              <a:rPr lang="en-US" sz="2000" cap="none" dirty="0" err="1" smtClean="0"/>
              <a:t>UniMIB</a:t>
            </a:r>
            <a:r>
              <a:rPr lang="en-US" sz="2000" cap="none" dirty="0" smtClean="0"/>
              <a:t>)</a:t>
            </a:r>
            <a:br>
              <a:rPr lang="en-US" sz="2000" cap="none" dirty="0" smtClean="0"/>
            </a:br>
            <a:r>
              <a:rPr lang="en-US" sz="2000" cap="none" dirty="0" smtClean="0"/>
              <a:t>Anna </a:t>
            </a:r>
            <a:r>
              <a:rPr lang="en-US" sz="2000" cap="none" dirty="0" err="1" smtClean="0"/>
              <a:t>Vedda</a:t>
            </a:r>
            <a:r>
              <a:rPr lang="en-US" sz="2000" cap="none" dirty="0" smtClean="0"/>
              <a:t> (</a:t>
            </a:r>
            <a:r>
              <a:rPr lang="en-US" sz="2000" cap="none" dirty="0" err="1" smtClean="0"/>
              <a:t>UniMIB</a:t>
            </a:r>
            <a:r>
              <a:rPr lang="en-US" sz="2000" cap="none" dirty="0" smtClean="0"/>
              <a:t>)</a:t>
            </a:r>
            <a:br>
              <a:rPr lang="en-US" sz="2000" cap="none" dirty="0" smtClean="0"/>
            </a:br>
            <a:r>
              <a:rPr lang="en-US" sz="2000" cap="none" dirty="0" smtClean="0"/>
              <a:t>Nadia Pastrone (INFN-TO)</a:t>
            </a:r>
            <a:endParaRPr lang="en-US" sz="2000" cap="none" dirty="0" smtClean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68E1D-0EEC-4F03-9262-EA4782D9E5E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7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51520" y="876300"/>
            <a:ext cx="4236266" cy="2192340"/>
            <a:chOff x="251520" y="876300"/>
            <a:chExt cx="4236266" cy="219234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1520" y="876300"/>
              <a:ext cx="4236266" cy="219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500364" y="2271355"/>
              <a:ext cx="1914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N. </a:t>
              </a:r>
              <a:r>
                <a:rPr lang="en-US" sz="1200" dirty="0" err="1" smtClean="0"/>
                <a:t>Siegrist</a:t>
              </a:r>
              <a:r>
                <a:rPr lang="en-US" sz="1200" dirty="0" smtClean="0"/>
                <a:t>, H. </a:t>
              </a:r>
              <a:r>
                <a:rPr lang="en-US" sz="1200" dirty="0" err="1" smtClean="0"/>
                <a:t>Gerwig</a:t>
              </a:r>
              <a:r>
                <a:rPr lang="en-US" sz="1200" dirty="0" smtClean="0"/>
                <a:t>, CERN</a:t>
              </a:r>
              <a:endParaRPr lang="en-US" sz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94" y="188640"/>
            <a:ext cx="5836858" cy="628942"/>
          </a:xfrm>
        </p:spPr>
        <p:txBody>
          <a:bodyPr/>
          <a:lstStyle/>
          <a:p>
            <a:r>
              <a:rPr lang="en-US" sz="2400" dirty="0" smtClean="0"/>
              <a:t>Development of absorber</a:t>
            </a:r>
            <a:br>
              <a:rPr lang="en-US" sz="2400" dirty="0" smtClean="0"/>
            </a:br>
            <a:r>
              <a:rPr lang="en-US" sz="2400" dirty="0" smtClean="0"/>
              <a:t>for </a:t>
            </a:r>
            <a:r>
              <a:rPr lang="en-US" sz="2400" dirty="0" err="1" smtClean="0"/>
              <a:t>Spacal</a:t>
            </a:r>
            <a:r>
              <a:rPr lang="en-US" sz="2400" dirty="0" smtClean="0"/>
              <a:t> Calorimeter (CERN)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8E1D-0EEC-4F03-9262-EA4782D9E5E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768" y="2635170"/>
            <a:ext cx="3108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Absorber of  W/Cu plate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60*60*200mm3, ~ 1200 holes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Equivalent of 3*3 PWO crystals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6717" y="2011756"/>
            <a:ext cx="4008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Readout with PMT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Coupling fiber to PMT  with optical guide</a:t>
            </a:r>
          </a:p>
        </p:txBody>
      </p:sp>
      <p:pic>
        <p:nvPicPr>
          <p:cNvPr id="11" name="Picture 10" descr="image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356234" y="2730698"/>
            <a:ext cx="3065454" cy="288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46" y="3789040"/>
            <a:ext cx="1993900" cy="1663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968" y="4653136"/>
            <a:ext cx="1800000" cy="120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7704" y="5798491"/>
            <a:ext cx="359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YAG square fibers </a:t>
            </a:r>
          </a:p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a 0,75W/0.25Cu Absorber</a:t>
            </a:r>
          </a:p>
        </p:txBody>
      </p:sp>
    </p:spTree>
    <p:extLst>
      <p:ext uri="{BB962C8B-B14F-4D97-AF65-F5344CB8AC3E}">
        <p14:creationId xmlns:p14="http://schemas.microsoft.com/office/powerpoint/2010/main" val="155867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34781"/>
            <a:ext cx="6048671" cy="7986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Common TB DAQ Infrastructure</a:t>
            </a:r>
            <a:br>
              <a:rPr lang="en-US" sz="2400" dirty="0" smtClean="0"/>
            </a:br>
            <a:r>
              <a:rPr lang="en-US" sz="2400" dirty="0" smtClean="0"/>
              <a:t>ETHZ/</a:t>
            </a:r>
            <a:r>
              <a:rPr lang="en-US" sz="2400" dirty="0" smtClean="0">
                <a:solidFill>
                  <a:srgbClr val="800000"/>
                </a:solidFill>
              </a:rPr>
              <a:t>INFN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7694" y="1052736"/>
            <a:ext cx="878154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rgbClr val="558ED5"/>
                </a:solidFill>
                <a:latin typeface="Helvetica"/>
                <a:cs typeface="Helvetica"/>
              </a:rPr>
              <a:t>A data acquisition for high-energy </a:t>
            </a:r>
            <a:r>
              <a:rPr lang="en-US" i="1" dirty="0">
                <a:solidFill>
                  <a:srgbClr val="558ED5"/>
                </a:solidFill>
                <a:latin typeface="Helvetica"/>
                <a:cs typeface="Helvetica"/>
              </a:rPr>
              <a:t>beam </a:t>
            </a:r>
            <a:r>
              <a:rPr lang="en-US" i="1" dirty="0" smtClean="0">
                <a:solidFill>
                  <a:srgbClr val="558ED5"/>
                </a:solidFill>
                <a:latin typeface="Helvetica"/>
                <a:cs typeface="Helvetica"/>
              </a:rPr>
              <a:t>test setups has been developed, commissioned and maintained under </a:t>
            </a:r>
            <a:r>
              <a:rPr lang="en-US" i="1" dirty="0">
                <a:solidFill>
                  <a:srgbClr val="558ED5"/>
                </a:solidFill>
                <a:latin typeface="Helvetica"/>
                <a:cs typeface="Helvetica"/>
              </a:rPr>
              <a:t>the responsibility of one postdoctoral researcher (F. </a:t>
            </a:r>
            <a:r>
              <a:rPr lang="en-US" i="1" dirty="0" err="1" smtClean="0">
                <a:solidFill>
                  <a:srgbClr val="558ED5"/>
                </a:solidFill>
                <a:latin typeface="Helvetica"/>
                <a:cs typeface="Helvetica"/>
              </a:rPr>
              <a:t>Micheli</a:t>
            </a:r>
            <a:r>
              <a:rPr lang="en-US" i="1" dirty="0" smtClean="0">
                <a:solidFill>
                  <a:srgbClr val="558ED5"/>
                </a:solidFill>
                <a:latin typeface="Helvetica"/>
                <a:cs typeface="Helvetica"/>
              </a:rPr>
              <a:t>, ETHZ)</a:t>
            </a:r>
            <a:r>
              <a:rPr lang="en-US" i="1" dirty="0">
                <a:solidFill>
                  <a:srgbClr val="558ED5"/>
                </a:solidFill>
                <a:latin typeface="Helvetica"/>
                <a:cs typeface="Helvetica"/>
              </a:rPr>
              <a:t>, who has been hired </a:t>
            </a:r>
            <a:r>
              <a:rPr lang="en-US" i="1" dirty="0" smtClean="0">
                <a:solidFill>
                  <a:srgbClr val="558ED5"/>
                </a:solidFill>
                <a:latin typeface="Helvetica"/>
                <a:cs typeface="Helvetica"/>
              </a:rPr>
              <a:t>through Aida for </a:t>
            </a:r>
            <a:r>
              <a:rPr lang="en-US" i="1" dirty="0">
                <a:solidFill>
                  <a:srgbClr val="558ED5"/>
                </a:solidFill>
                <a:latin typeface="Helvetica"/>
                <a:cs typeface="Helvetica"/>
              </a:rPr>
              <a:t>this </a:t>
            </a:r>
            <a:r>
              <a:rPr lang="en-US" i="1" dirty="0" smtClean="0">
                <a:solidFill>
                  <a:srgbClr val="558ED5"/>
                </a:solidFill>
                <a:latin typeface="Helvetica"/>
                <a:cs typeface="Helvetica"/>
              </a:rPr>
              <a:t>purpose. It has been used for the tests performed in 2015 in the H4 </a:t>
            </a:r>
            <a:r>
              <a:rPr lang="en-US" i="1" dirty="0">
                <a:solidFill>
                  <a:srgbClr val="558ED5"/>
                </a:solidFill>
                <a:latin typeface="Helvetica"/>
                <a:cs typeface="Helvetica"/>
              </a:rPr>
              <a:t>beam line at </a:t>
            </a:r>
            <a:r>
              <a:rPr lang="en-US" i="1" dirty="0" smtClean="0">
                <a:solidFill>
                  <a:srgbClr val="558ED5"/>
                </a:solidFill>
                <a:latin typeface="Helvetica"/>
                <a:cs typeface="Helvetica"/>
              </a:rPr>
              <a:t>the CERN </a:t>
            </a:r>
            <a:r>
              <a:rPr lang="en-US" i="1" dirty="0">
                <a:solidFill>
                  <a:srgbClr val="558ED5"/>
                </a:solidFill>
                <a:latin typeface="Helvetica"/>
                <a:cs typeface="Helvetica"/>
              </a:rPr>
              <a:t>SPS accelerator</a:t>
            </a:r>
          </a:p>
          <a:p>
            <a:pPr marL="342900" indent="-342900" algn="just">
              <a:buFont typeface="+mj-lt"/>
              <a:buAutoNum type="arabicParenR" startAt="4"/>
            </a:pPr>
            <a:endParaRPr lang="en-US" i="1" dirty="0">
              <a:solidFill>
                <a:srgbClr val="558ED5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94" y="2689585"/>
            <a:ext cx="8519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58ED5"/>
                </a:solidFill>
                <a:latin typeface="Helvetica"/>
                <a:cs typeface="Helvetica"/>
              </a:rPr>
              <a:t>A common </a:t>
            </a:r>
            <a:r>
              <a:rPr lang="en-US" dirty="0">
                <a:solidFill>
                  <a:srgbClr val="558ED5"/>
                </a:solidFill>
                <a:latin typeface="Helvetica"/>
                <a:cs typeface="Helvetica"/>
              </a:rPr>
              <a:t>DAQ for all the setups (H4DAQ with CAEN V1742 up to 5GS): a very detailed waveform sampling for timing </a:t>
            </a:r>
            <a:r>
              <a:rPr lang="en-US" dirty="0" smtClean="0">
                <a:solidFill>
                  <a:srgbClr val="558ED5"/>
                </a:solidFill>
                <a:latin typeface="Helvetica"/>
                <a:cs typeface="Helvetica"/>
              </a:rPr>
              <a:t>studies</a:t>
            </a:r>
          </a:p>
          <a:p>
            <a:r>
              <a:rPr lang="en-US" dirty="0" smtClean="0">
                <a:solidFill>
                  <a:srgbClr val="558ED5"/>
                </a:solidFill>
                <a:latin typeface="Helvetica"/>
                <a:cs typeface="Helvetica"/>
              </a:rPr>
              <a:t>The tested configurations included:</a:t>
            </a:r>
          </a:p>
          <a:p>
            <a:endParaRPr lang="en-US" dirty="0">
              <a:solidFill>
                <a:srgbClr val="558ED5"/>
              </a:solidFill>
              <a:latin typeface="Helvetica"/>
              <a:cs typeface="Helvetica"/>
            </a:endParaRP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558ED5"/>
                </a:solidFill>
                <a:latin typeface="Helvetica"/>
                <a:cs typeface="Helvetica"/>
              </a:rPr>
              <a:t>Timing resolution measurements of Lead Tungstate scintillators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558ED5"/>
                </a:solidFill>
                <a:latin typeface="Helvetica"/>
                <a:cs typeface="Helvetica"/>
              </a:rPr>
              <a:t>W/CeF</a:t>
            </a:r>
            <a:r>
              <a:rPr lang="en-US" baseline="-25000" dirty="0" smtClean="0">
                <a:solidFill>
                  <a:srgbClr val="558ED5"/>
                </a:solidFill>
                <a:latin typeface="Helvetica"/>
                <a:cs typeface="Helvetica"/>
              </a:rPr>
              <a:t>3</a:t>
            </a:r>
            <a:r>
              <a:rPr lang="en-US" dirty="0" smtClean="0">
                <a:solidFill>
                  <a:srgbClr val="558ED5"/>
                </a:solidFill>
                <a:latin typeface="Helvetica"/>
                <a:cs typeface="Helvetica"/>
              </a:rPr>
              <a:t> sampling calorimeter with </a:t>
            </a:r>
            <a:r>
              <a:rPr lang="en-US" dirty="0">
                <a:solidFill>
                  <a:srgbClr val="558ED5"/>
                </a:solidFill>
                <a:latin typeface="Helvetica"/>
                <a:cs typeface="Helvetica"/>
              </a:rPr>
              <a:t>Ce doped quartz </a:t>
            </a:r>
            <a:r>
              <a:rPr lang="en-US" dirty="0" smtClean="0">
                <a:solidFill>
                  <a:srgbClr val="558ED5"/>
                </a:solidFill>
                <a:latin typeface="Helvetica"/>
                <a:cs typeface="Helvetica"/>
              </a:rPr>
              <a:t>fibers as WLS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558ED5"/>
                </a:solidFill>
                <a:latin typeface="Helvetica"/>
                <a:cs typeface="Helvetica"/>
              </a:rPr>
              <a:t>W/LYSO </a:t>
            </a:r>
            <a:r>
              <a:rPr lang="en-US" dirty="0" err="1" smtClean="0">
                <a:solidFill>
                  <a:srgbClr val="558ED5"/>
                </a:solidFill>
                <a:latin typeface="Helvetica"/>
                <a:cs typeface="Helvetica"/>
              </a:rPr>
              <a:t>Shashlik</a:t>
            </a:r>
            <a:r>
              <a:rPr lang="en-US" dirty="0" smtClean="0">
                <a:solidFill>
                  <a:srgbClr val="558ED5"/>
                </a:solidFill>
                <a:latin typeface="Helvetica"/>
                <a:cs typeface="Helvetica"/>
              </a:rPr>
              <a:t> calorimeter with capillaries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558ED5"/>
                </a:solidFill>
                <a:latin typeface="Helvetica"/>
                <a:cs typeface="Helvetica"/>
              </a:rPr>
              <a:t>SPACAL calorimeter with heavy scintillating fibers</a:t>
            </a:r>
            <a:endParaRPr lang="en-US" dirty="0">
              <a:solidFill>
                <a:srgbClr val="558ED5"/>
              </a:solidFill>
              <a:latin typeface="Helvetica"/>
              <a:cs typeface="Helvetic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EA82-BE13-9C45-9012-95FDE78775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2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19348"/>
            <a:ext cx="5836858" cy="628942"/>
          </a:xfrm>
        </p:spPr>
        <p:txBody>
          <a:bodyPr/>
          <a:lstStyle/>
          <a:p>
            <a:r>
              <a:rPr lang="en-US" sz="2400" dirty="0" smtClean="0"/>
              <a:t>Task14.2.1 Activities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8E1D-0EEC-4F03-9262-EA4782D9E5E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512" y="1196752"/>
            <a:ext cx="9013784" cy="498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  <a:defRPr/>
            </a:pPr>
            <a:endParaRPr lang="en-US" sz="2400" b="1" dirty="0" smtClean="0">
              <a:solidFill>
                <a:srgbClr val="4F81BD"/>
              </a:solidFill>
            </a:endParaRPr>
          </a:p>
          <a:p>
            <a:pPr algn="just">
              <a:defRPr/>
            </a:pPr>
            <a:r>
              <a:rPr lang="en-US" sz="2400" b="1" dirty="0">
                <a:solidFill>
                  <a:srgbClr val="4F81BD"/>
                </a:solidFill>
              </a:rPr>
              <a:t>Irradiation facilities:</a:t>
            </a:r>
          </a:p>
          <a:p>
            <a:pPr marL="742950" lvl="1" indent="-285750" algn="just">
              <a:buFont typeface="Arial"/>
              <a:buChar char="•"/>
              <a:defRPr/>
            </a:pPr>
            <a:r>
              <a:rPr lang="en-US" sz="2400" b="1" dirty="0">
                <a:solidFill>
                  <a:srgbClr val="4F81BD"/>
                </a:solidFill>
              </a:rPr>
              <a:t>CERN &amp; ETHZ</a:t>
            </a:r>
            <a:r>
              <a:rPr lang="en-US" sz="2400" dirty="0">
                <a:solidFill>
                  <a:srgbClr val="4F81BD"/>
                </a:solidFill>
              </a:rPr>
              <a:t>: Investigation of how to use PS facilities for fibers </a:t>
            </a:r>
            <a:r>
              <a:rPr lang="en-US" sz="2400" dirty="0" smtClean="0">
                <a:solidFill>
                  <a:srgbClr val="4F81BD"/>
                </a:solidFill>
              </a:rPr>
              <a:t>irradiation</a:t>
            </a:r>
          </a:p>
          <a:p>
            <a:pPr marL="742950" lvl="1" indent="-285750" algn="just"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Brunel</a:t>
            </a:r>
            <a:r>
              <a:rPr lang="en-US" sz="2400" dirty="0" smtClean="0">
                <a:solidFill>
                  <a:srgbClr val="4F81BD"/>
                </a:solidFill>
              </a:rPr>
              <a:t>: Modification of Current Co60 irradiation set-up to </a:t>
            </a:r>
            <a:r>
              <a:rPr lang="en-US" sz="2400" dirty="0">
                <a:solidFill>
                  <a:srgbClr val="4F81BD"/>
                </a:solidFill>
              </a:rPr>
              <a:t>measure the dynamic induced attenuation of </a:t>
            </a:r>
            <a:r>
              <a:rPr lang="en-US" sz="2400" dirty="0" smtClean="0">
                <a:solidFill>
                  <a:srgbClr val="4F81BD"/>
                </a:solidFill>
              </a:rPr>
              <a:t>fibers </a:t>
            </a:r>
            <a:r>
              <a:rPr lang="en-US" sz="2400" dirty="0">
                <a:solidFill>
                  <a:srgbClr val="4F81BD"/>
                </a:solidFill>
              </a:rPr>
              <a:t>under gamma irradiation with our 60 Co source</a:t>
            </a:r>
            <a:r>
              <a:rPr lang="en-US" sz="2400" dirty="0" smtClean="0">
                <a:solidFill>
                  <a:srgbClr val="4F81BD"/>
                </a:solidFill>
              </a:rPr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 pair of multi-mode pure-silica core fibres.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Fibre bench at irradiation point.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Remote stabilised near-UV to visible light source and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spectrophotometer coupled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the fibres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Status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Fibre supplier identified.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Potential spectrophotometer (</a:t>
            </a:r>
            <a:r>
              <a:rPr lang="en-GB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StellarNet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Black Comet) identified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2" algn="just">
              <a:defRPr/>
            </a:pPr>
            <a:endParaRPr lang="en-US" sz="2400" dirty="0">
              <a:solidFill>
                <a:srgbClr val="4F81BD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E. Auffray,  12/11/2015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6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19348"/>
            <a:ext cx="5836858" cy="628942"/>
          </a:xfrm>
        </p:spPr>
        <p:txBody>
          <a:bodyPr/>
          <a:lstStyle/>
          <a:p>
            <a:r>
              <a:rPr lang="en-US" sz="2400" dirty="0" smtClean="0"/>
              <a:t>Task14.2.1 Activities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8E1D-0EEC-4F03-9262-EA4782D9E5E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512" y="1109955"/>
            <a:ext cx="9013784" cy="5170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</a:rPr>
              <a:t>Update of the Activities:</a:t>
            </a:r>
            <a:endParaRPr lang="en-US" sz="2400" dirty="0">
              <a:solidFill>
                <a:srgbClr val="800000"/>
              </a:solidFill>
            </a:endParaRPr>
          </a:p>
          <a:p>
            <a:r>
              <a:rPr lang="en-US" b="1" dirty="0"/>
              <a:t>Brunel: </a:t>
            </a:r>
            <a:r>
              <a:rPr lang="en-US" dirty="0"/>
              <a:t>work is continuing on the </a:t>
            </a:r>
            <a:r>
              <a:rPr lang="en-US" dirty="0" smtClean="0"/>
              <a:t>Co60 </a:t>
            </a:r>
            <a:r>
              <a:rPr lang="en-US" dirty="0"/>
              <a:t> irradiation set-up for fibers</a:t>
            </a:r>
          </a:p>
          <a:p>
            <a:r>
              <a:rPr lang="en-US" b="1" dirty="0"/>
              <a:t>CERN </a:t>
            </a:r>
            <a:r>
              <a:rPr lang="en-US" b="1" dirty="0" smtClean="0"/>
              <a:t>with </a:t>
            </a:r>
            <a:r>
              <a:rPr lang="en-US" b="1" dirty="0"/>
              <a:t>Minsk:</a:t>
            </a:r>
            <a:r>
              <a:rPr lang="en-US" dirty="0"/>
              <a:t> Update of the light excitation system for the attenuation bench has been </a:t>
            </a:r>
            <a:r>
              <a:rPr lang="en-US" dirty="0" smtClean="0"/>
              <a:t>made: investigating </a:t>
            </a:r>
            <a:r>
              <a:rPr lang="en-US" dirty="0"/>
              <a:t>the possibility to add excitation in UV. It will be installed in June</a:t>
            </a:r>
          </a:p>
          <a:p>
            <a:r>
              <a:rPr lang="en-US" b="1" dirty="0"/>
              <a:t>CERN </a:t>
            </a:r>
            <a:r>
              <a:rPr lang="en-US" b="1" dirty="0" smtClean="0"/>
              <a:t>with </a:t>
            </a:r>
            <a:r>
              <a:rPr lang="en-US" b="1" dirty="0" err="1">
                <a:solidFill>
                  <a:srgbClr val="800000"/>
                </a:solidFill>
              </a:rPr>
              <a:t>uniMIB</a:t>
            </a:r>
            <a:r>
              <a:rPr lang="en-US" b="1" dirty="0"/>
              <a:t>:</a:t>
            </a:r>
            <a:r>
              <a:rPr lang="en-US" dirty="0"/>
              <a:t> A master student from Anna is currently </a:t>
            </a:r>
            <a:r>
              <a:rPr lang="en-US" dirty="0" smtClean="0"/>
              <a:t>working at CERN-lab </a:t>
            </a:r>
            <a:r>
              <a:rPr lang="en-US" dirty="0"/>
              <a:t>27. Attenuation measurements are performed on several SiO2:Ce fibers, irradiation of some of these fibers will be soon performed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Minsk </a:t>
            </a:r>
            <a:r>
              <a:rPr lang="en-US" b="1" dirty="0" smtClean="0"/>
              <a:t>with </a:t>
            </a:r>
            <a:r>
              <a:rPr lang="en-US" b="1" dirty="0"/>
              <a:t>Vilnius:</a:t>
            </a:r>
            <a:r>
              <a:rPr lang="en-US" dirty="0"/>
              <a:t> measurements on free carrier absorption </a:t>
            </a:r>
            <a:r>
              <a:rPr lang="en-US" dirty="0" smtClean="0"/>
              <a:t>on </a:t>
            </a:r>
            <a:r>
              <a:rPr lang="en-US" dirty="0"/>
              <a:t>PWO and garnet samples</a:t>
            </a:r>
          </a:p>
          <a:p>
            <a:r>
              <a:rPr lang="en-US" b="1" dirty="0"/>
              <a:t>ETHZ:</a:t>
            </a:r>
            <a:r>
              <a:rPr lang="en-US" dirty="0"/>
              <a:t> </a:t>
            </a:r>
          </a:p>
          <a:p>
            <a:r>
              <a:rPr lang="en-US" dirty="0"/>
              <a:t>- Measurements of the uniformity of the attenuation length </a:t>
            </a:r>
            <a:r>
              <a:rPr lang="en-US" dirty="0" smtClean="0"/>
              <a:t>performed </a:t>
            </a:r>
            <a:r>
              <a:rPr lang="en-US" dirty="0"/>
              <a:t>on Kuraray fibers with and without reflector on 1 extremity. Seems that the reflector gives better uniformity. </a:t>
            </a:r>
          </a:p>
          <a:p>
            <a:r>
              <a:rPr lang="en-US" dirty="0"/>
              <a:t>-Preparation of the matrix of "CeF3 sandwich": 4*3 blocs of 17*17*140mm3 readout with APD and </a:t>
            </a:r>
            <a:r>
              <a:rPr lang="en-US" dirty="0" err="1"/>
              <a:t>Kururaray</a:t>
            </a:r>
            <a:r>
              <a:rPr lang="en-US" dirty="0"/>
              <a:t> wavelength shifter fibers . 1APD will be masked in order to study the direct signal in the APD (spikes) the set-up should be ready in June for test beam in June and/or July. Single channel which was tested last year is still available to test new Si02:Ce fibers.</a:t>
            </a:r>
          </a:p>
          <a:p>
            <a:endParaRPr lang="en-US" dirty="0"/>
          </a:p>
          <a:p>
            <a:r>
              <a:rPr lang="en-US" dirty="0"/>
              <a:t>==&gt; </a:t>
            </a:r>
            <a:r>
              <a:rPr lang="en-US" b="1" dirty="0" smtClean="0">
                <a:solidFill>
                  <a:srgbClr val="800000"/>
                </a:solidFill>
              </a:rPr>
              <a:t>INFN </a:t>
            </a:r>
            <a:r>
              <a:rPr lang="en-US" b="1" dirty="0">
                <a:solidFill>
                  <a:srgbClr val="800000"/>
                </a:solidFill>
              </a:rPr>
              <a:t>RD_FASE2 </a:t>
            </a:r>
            <a:r>
              <a:rPr lang="en-US" dirty="0" smtClean="0"/>
              <a:t>contributing on CeF3 test (papers published)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0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19348"/>
            <a:ext cx="5836858" cy="628942"/>
          </a:xfrm>
        </p:spPr>
        <p:txBody>
          <a:bodyPr/>
          <a:lstStyle/>
          <a:p>
            <a:r>
              <a:rPr lang="en-US" sz="2400" dirty="0" smtClean="0"/>
              <a:t>Task14.2.1 Activities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8E1D-0EEC-4F03-9262-EA4782D9E5E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512" y="1358765"/>
            <a:ext cx="9013784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Torino</a:t>
            </a:r>
            <a:r>
              <a:rPr lang="en-US" b="1" dirty="0">
                <a:solidFill>
                  <a:srgbClr val="800000"/>
                </a:solidFill>
              </a:rPr>
              <a:t>:</a:t>
            </a:r>
            <a:r>
              <a:rPr lang="en-US" b="1" dirty="0"/>
              <a:t> </a:t>
            </a:r>
            <a:r>
              <a:rPr lang="en-US" dirty="0" err="1"/>
              <a:t>SiPM</a:t>
            </a:r>
            <a:r>
              <a:rPr lang="en-US" dirty="0"/>
              <a:t> </a:t>
            </a:r>
            <a:r>
              <a:rPr lang="en-US" dirty="0" smtClean="0"/>
              <a:t>array Hamamatsu S13361-3050-AE-08    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b="1" dirty="0" smtClean="0">
                <a:solidFill>
                  <a:srgbClr val="800000"/>
                </a:solidFill>
              </a:rPr>
              <a:t>6120 </a:t>
            </a:r>
            <a:r>
              <a:rPr lang="en-US" b="1" dirty="0" err="1" smtClean="0">
                <a:solidFill>
                  <a:srgbClr val="800000"/>
                </a:solidFill>
              </a:rPr>
              <a:t>eu</a:t>
            </a:r>
            <a:r>
              <a:rPr lang="en-US" b="1" dirty="0" smtClean="0">
                <a:solidFill>
                  <a:srgbClr val="800000"/>
                </a:solidFill>
              </a:rPr>
              <a:t> RD_FASE2</a:t>
            </a:r>
            <a:endParaRPr lang="en-US" b="1" dirty="0">
              <a:solidFill>
                <a:srgbClr val="800000"/>
              </a:solidFill>
            </a:endParaRPr>
          </a:p>
          <a:p>
            <a:r>
              <a:rPr lang="en-US" dirty="0" smtClean="0"/>
              <a:t>to be prepared and used in 2016 (August-September)-2017 </a:t>
            </a:r>
            <a:r>
              <a:rPr lang="en-US" dirty="0" err="1" smtClean="0"/>
              <a:t>testbeam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  <a:p>
            <a:r>
              <a:rPr lang="en-US" b="1" dirty="0"/>
              <a:t>SPACAL test beam 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New </a:t>
            </a:r>
            <a:r>
              <a:rPr lang="en-US" dirty="0"/>
              <a:t>preforms for SiO2:Ce fibers  will be  ready end of May, 100 fibers of </a:t>
            </a:r>
            <a:r>
              <a:rPr lang="en-US" dirty="0" smtClean="0"/>
              <a:t>20 cm </a:t>
            </a:r>
            <a:r>
              <a:rPr lang="en-US" dirty="0"/>
              <a:t>should be ready in June for test beam in </a:t>
            </a:r>
            <a:r>
              <a:rPr lang="en-US" dirty="0" smtClean="0"/>
              <a:t>July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800000"/>
                </a:solidFill>
              </a:rPr>
              <a:t>~ </a:t>
            </a:r>
            <a:r>
              <a:rPr lang="en-US" b="1" dirty="0">
                <a:solidFill>
                  <a:srgbClr val="800000"/>
                </a:solidFill>
              </a:rPr>
              <a:t>20 </a:t>
            </a:r>
            <a:r>
              <a:rPr lang="en-US" b="1" dirty="0" err="1" smtClean="0">
                <a:solidFill>
                  <a:srgbClr val="800000"/>
                </a:solidFill>
              </a:rPr>
              <a:t>keu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smtClean="0">
                <a:solidFill>
                  <a:srgbClr val="800000"/>
                </a:solidFill>
              </a:rPr>
              <a:t>RD_FASE2 not </a:t>
            </a:r>
            <a:r>
              <a:rPr lang="en-US" b="1" smtClean="0">
                <a:solidFill>
                  <a:srgbClr val="800000"/>
                </a:solidFill>
              </a:rPr>
              <a:t>yet invoiced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idea is use the absorber developed last year by CERN (</a:t>
            </a:r>
            <a:r>
              <a:rPr lang="en-US" dirty="0" smtClean="0"/>
              <a:t>block </a:t>
            </a:r>
            <a:r>
              <a:rPr lang="en-US" dirty="0"/>
              <a:t>of </a:t>
            </a:r>
            <a:r>
              <a:rPr lang="en-US" dirty="0" smtClean="0"/>
              <a:t>alloy 0.75W</a:t>
            </a:r>
            <a:r>
              <a:rPr lang="en-US" dirty="0"/>
              <a:t>/0.25Cu) equipped with 100 fibers of Si02:Ce and 100YAG fibers readout with </a:t>
            </a:r>
            <a:r>
              <a:rPr lang="en-US" dirty="0" err="1"/>
              <a:t>SiPM</a:t>
            </a:r>
            <a:r>
              <a:rPr lang="en-US" dirty="0"/>
              <a:t> array  to compare the performances of 2 types of fibers</a:t>
            </a:r>
            <a:r>
              <a:rPr lang="en-US" dirty="0" smtClean="0"/>
              <a:t>.</a:t>
            </a:r>
            <a:r>
              <a:rPr lang="en-US" dirty="0"/>
              <a:t>  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3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19348"/>
            <a:ext cx="5836858" cy="628942"/>
          </a:xfrm>
        </p:spPr>
        <p:txBody>
          <a:bodyPr/>
          <a:lstStyle/>
          <a:p>
            <a:r>
              <a:rPr lang="en-US" sz="2400" dirty="0" smtClean="0"/>
              <a:t>Task14.2.1 </a:t>
            </a:r>
            <a:r>
              <a:rPr lang="en-US" sz="2400" dirty="0" smtClean="0"/>
              <a:t>MANPOWER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8E1D-0EEC-4F03-9262-EA4782D9E5E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512" y="620688"/>
            <a:ext cx="9013784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  <a:defRPr/>
            </a:pPr>
            <a:r>
              <a:rPr lang="en-US" b="1" dirty="0" smtClean="0">
                <a:solidFill>
                  <a:srgbClr val="4F81BD"/>
                </a:solidFill>
              </a:rPr>
              <a:t>2 </a:t>
            </a:r>
            <a:r>
              <a:rPr lang="en-US" b="1" dirty="0" smtClean="0">
                <a:solidFill>
                  <a:srgbClr val="4F81BD"/>
                </a:solidFill>
              </a:rPr>
              <a:t>postdocs have been recruited: in</a:t>
            </a:r>
            <a:r>
              <a:rPr lang="en-US" b="1" dirty="0" smtClean="0">
                <a:solidFill>
                  <a:srgbClr val="800000"/>
                </a:solidFill>
              </a:rPr>
              <a:t> Torino </a:t>
            </a:r>
            <a:r>
              <a:rPr lang="en-US" b="1" dirty="0" smtClean="0">
                <a:solidFill>
                  <a:srgbClr val="4F81BD"/>
                </a:solidFill>
              </a:rPr>
              <a:t>and ETHZ, </a:t>
            </a:r>
          </a:p>
          <a:p>
            <a:pPr marL="285750" indent="-285750" algn="just">
              <a:buFont typeface="Arial"/>
              <a:buChar char="•"/>
              <a:defRPr/>
            </a:pPr>
            <a:r>
              <a:rPr lang="en-US" b="1" dirty="0" smtClean="0">
                <a:solidFill>
                  <a:srgbClr val="4F81BD"/>
                </a:solidFill>
              </a:rPr>
              <a:t>1 </a:t>
            </a:r>
            <a:r>
              <a:rPr lang="en-US" b="1" dirty="0" smtClean="0">
                <a:solidFill>
                  <a:srgbClr val="4F81BD"/>
                </a:solidFill>
              </a:rPr>
              <a:t>postdoc will be recruited in </a:t>
            </a:r>
            <a:r>
              <a:rPr lang="en-US" b="1" dirty="0" smtClean="0">
                <a:solidFill>
                  <a:srgbClr val="800000"/>
                </a:solidFill>
              </a:rPr>
              <a:t>Milano</a:t>
            </a:r>
            <a:endParaRPr lang="en-US" b="1" dirty="0">
              <a:solidFill>
                <a:srgbClr val="800000"/>
              </a:solidFill>
            </a:endParaRPr>
          </a:p>
          <a:p>
            <a:pPr marL="285750" indent="-285750" algn="just">
              <a:buFont typeface="Arial"/>
              <a:buChar char="•"/>
              <a:defRPr/>
            </a:pPr>
            <a:endParaRPr lang="en-US" b="1" dirty="0" smtClean="0">
              <a:solidFill>
                <a:srgbClr val="800000"/>
              </a:solidFill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en-US" b="1" dirty="0" smtClean="0">
                <a:solidFill>
                  <a:srgbClr val="800000"/>
                </a:solidFill>
              </a:rPr>
              <a:t>1 </a:t>
            </a:r>
            <a:r>
              <a:rPr lang="en-US" b="1" dirty="0" err="1" smtClean="0">
                <a:solidFill>
                  <a:srgbClr val="800000"/>
                </a:solidFill>
              </a:rPr>
              <a:t>AdR</a:t>
            </a:r>
            <a:r>
              <a:rPr lang="en-US" b="1" dirty="0" smtClean="0">
                <a:solidFill>
                  <a:srgbClr val="800000"/>
                </a:solidFill>
              </a:rPr>
              <a:t>  Torino  75% AIDA2020  ongoing</a:t>
            </a:r>
          </a:p>
          <a:p>
            <a:pPr algn="just">
              <a:defRPr/>
            </a:pPr>
            <a:endParaRPr lang="en-US" b="1" dirty="0" smtClean="0">
              <a:solidFill>
                <a:srgbClr val="800000"/>
              </a:solidFill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en-US" b="1" dirty="0" smtClean="0">
                <a:solidFill>
                  <a:srgbClr val="800000"/>
                </a:solidFill>
              </a:rPr>
              <a:t>1 </a:t>
            </a:r>
            <a:r>
              <a:rPr lang="en-US" b="1" dirty="0" err="1" smtClean="0">
                <a:solidFill>
                  <a:srgbClr val="800000"/>
                </a:solidFill>
              </a:rPr>
              <a:t>AdR</a:t>
            </a:r>
            <a:r>
              <a:rPr lang="en-US" b="1" dirty="0" smtClean="0">
                <a:solidFill>
                  <a:srgbClr val="800000"/>
                </a:solidFill>
              </a:rPr>
              <a:t>  Torino  25% AIDA2020  to be assigned</a:t>
            </a:r>
          </a:p>
          <a:p>
            <a:pPr marL="285750" indent="-285750" algn="just">
              <a:buFont typeface="Arial"/>
              <a:buChar char="•"/>
              <a:defRPr/>
            </a:pPr>
            <a:endParaRPr lang="en-US" b="1" dirty="0">
              <a:solidFill>
                <a:srgbClr val="800000"/>
              </a:solidFill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en-US" b="1" dirty="0" smtClean="0">
                <a:solidFill>
                  <a:srgbClr val="800000"/>
                </a:solidFill>
              </a:rPr>
              <a:t>1 </a:t>
            </a:r>
            <a:r>
              <a:rPr lang="en-US" b="1" dirty="0" err="1" smtClean="0">
                <a:solidFill>
                  <a:srgbClr val="800000"/>
                </a:solidFill>
              </a:rPr>
              <a:t>AdR</a:t>
            </a:r>
            <a:r>
              <a:rPr lang="en-US" b="1" dirty="0" smtClean="0">
                <a:solidFill>
                  <a:srgbClr val="800000"/>
                </a:solidFill>
              </a:rPr>
              <a:t>  </a:t>
            </a:r>
            <a:r>
              <a:rPr lang="en-US" b="1" dirty="0" err="1" smtClean="0">
                <a:solidFill>
                  <a:srgbClr val="800000"/>
                </a:solidFill>
              </a:rPr>
              <a:t>UniMIB</a:t>
            </a:r>
            <a:r>
              <a:rPr lang="en-US" b="1" dirty="0" smtClean="0">
                <a:solidFill>
                  <a:srgbClr val="800000"/>
                </a:solidFill>
              </a:rPr>
              <a:t> to be </a:t>
            </a:r>
            <a:r>
              <a:rPr lang="en-US" b="1" dirty="0" smtClean="0">
                <a:solidFill>
                  <a:srgbClr val="800000"/>
                </a:solidFill>
              </a:rPr>
              <a:t>defined</a:t>
            </a:r>
          </a:p>
          <a:p>
            <a:pPr marL="285750" indent="-285750" algn="just">
              <a:buFont typeface="Arial"/>
              <a:buChar char="•"/>
              <a:defRPr/>
            </a:pPr>
            <a:endParaRPr lang="en-US" b="1" dirty="0">
              <a:solidFill>
                <a:srgbClr val="800000"/>
              </a:solidFill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en-US" b="1" dirty="0" smtClean="0">
                <a:solidFill>
                  <a:srgbClr val="800000"/>
                </a:solidFill>
              </a:rPr>
              <a:t>Nadia Pastrone 0.1 FTE AIDA2020</a:t>
            </a:r>
          </a:p>
          <a:p>
            <a:pPr algn="just">
              <a:defRPr/>
            </a:pPr>
            <a:endParaRPr lang="en-US" b="1" dirty="0">
              <a:solidFill>
                <a:srgbClr val="800000"/>
              </a:solidFill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en-US" b="1" dirty="0" smtClean="0">
                <a:solidFill>
                  <a:srgbClr val="800000"/>
                </a:solidFill>
              </a:rPr>
              <a:t>Nadia Pastrone 0.3 FTE RD_FASE2                              </a:t>
            </a:r>
          </a:p>
          <a:p>
            <a:pPr marL="285750" indent="-285750" algn="just">
              <a:buFont typeface="Arial"/>
              <a:buChar char="•"/>
              <a:defRPr/>
            </a:pPr>
            <a:r>
              <a:rPr lang="en-US" b="1" dirty="0" err="1" smtClean="0">
                <a:solidFill>
                  <a:srgbClr val="800000"/>
                </a:solidFill>
              </a:rPr>
              <a:t>Alessio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Ghezzi</a:t>
            </a:r>
            <a:r>
              <a:rPr lang="en-US" b="1" dirty="0" smtClean="0">
                <a:solidFill>
                  <a:srgbClr val="800000"/>
                </a:solidFill>
              </a:rPr>
              <a:t>   0.2 FTE RD_FASE2</a:t>
            </a:r>
          </a:p>
          <a:p>
            <a:pPr marL="285750" indent="-285750" algn="just">
              <a:buFont typeface="Arial"/>
              <a:buChar char="•"/>
              <a:defRPr/>
            </a:pPr>
            <a:r>
              <a:rPr lang="en-US" b="1" dirty="0" err="1" smtClean="0">
                <a:solidFill>
                  <a:srgbClr val="800000"/>
                </a:solidFill>
              </a:rPr>
              <a:t>Pietro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Govoni</a:t>
            </a:r>
            <a:r>
              <a:rPr lang="en-US" b="1" dirty="0" smtClean="0">
                <a:solidFill>
                  <a:srgbClr val="800000"/>
                </a:solidFill>
              </a:rPr>
              <a:t>    0.2 FTE RD_FASE2</a:t>
            </a:r>
          </a:p>
          <a:p>
            <a:pPr marL="285750" indent="-285750" algn="just">
              <a:buFont typeface="Arial"/>
              <a:buChar char="•"/>
              <a:defRPr/>
            </a:pPr>
            <a:r>
              <a:rPr lang="en-US" b="1" dirty="0" err="1" smtClean="0">
                <a:solidFill>
                  <a:srgbClr val="800000"/>
                </a:solidFill>
              </a:rPr>
              <a:t>Tommaso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Tabarelli</a:t>
            </a:r>
            <a:r>
              <a:rPr lang="en-US" b="1" dirty="0" smtClean="0">
                <a:solidFill>
                  <a:srgbClr val="800000"/>
                </a:solidFill>
              </a:rPr>
              <a:t> de </a:t>
            </a:r>
            <a:r>
              <a:rPr lang="en-US" b="1" dirty="0" err="1" smtClean="0">
                <a:solidFill>
                  <a:srgbClr val="800000"/>
                </a:solidFill>
              </a:rPr>
              <a:t>Fatis</a:t>
            </a:r>
            <a:r>
              <a:rPr lang="en-US" b="1" dirty="0" smtClean="0">
                <a:solidFill>
                  <a:srgbClr val="800000"/>
                </a:solidFill>
              </a:rPr>
              <a:t> 0.2 FTE RD_FASE2</a:t>
            </a:r>
          </a:p>
          <a:p>
            <a:pPr marL="285750" indent="-285750" algn="just">
              <a:buFont typeface="Arial"/>
              <a:buChar char="•"/>
              <a:defRPr/>
            </a:pPr>
            <a:endParaRPr lang="en-US" b="1" dirty="0">
              <a:solidFill>
                <a:srgbClr val="800000"/>
              </a:solidFill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en-US" b="1" dirty="0" smtClean="0">
                <a:solidFill>
                  <a:srgbClr val="800000"/>
                </a:solidFill>
              </a:rPr>
              <a:t>Anna </a:t>
            </a:r>
            <a:r>
              <a:rPr lang="en-US" b="1" dirty="0" err="1" smtClean="0">
                <a:solidFill>
                  <a:srgbClr val="800000"/>
                </a:solidFill>
              </a:rPr>
              <a:t>Vedda</a:t>
            </a:r>
            <a:r>
              <a:rPr lang="en-US" b="1" dirty="0" smtClean="0">
                <a:solidFill>
                  <a:srgbClr val="800000"/>
                </a:solidFill>
              </a:rPr>
              <a:t>  (PA-</a:t>
            </a:r>
            <a:r>
              <a:rPr lang="en-US" b="1" dirty="0" err="1" smtClean="0">
                <a:solidFill>
                  <a:srgbClr val="800000"/>
                </a:solidFill>
              </a:rPr>
              <a:t>UniMIB</a:t>
            </a:r>
            <a:r>
              <a:rPr lang="en-US" b="1" dirty="0" smtClean="0">
                <a:solidFill>
                  <a:srgbClr val="800000"/>
                </a:solidFill>
              </a:rPr>
              <a:t>)    160 h</a:t>
            </a:r>
          </a:p>
          <a:p>
            <a:pPr marL="285750" indent="-285750" algn="just">
              <a:buFont typeface="Arial"/>
              <a:buChar char="•"/>
              <a:defRPr/>
            </a:pPr>
            <a:r>
              <a:rPr lang="en-US" b="1" dirty="0" smtClean="0">
                <a:solidFill>
                  <a:srgbClr val="800000"/>
                </a:solidFill>
              </a:rPr>
              <a:t>Federico </a:t>
            </a:r>
            <a:r>
              <a:rPr lang="en-US" b="1" dirty="0" err="1" smtClean="0">
                <a:solidFill>
                  <a:srgbClr val="800000"/>
                </a:solidFill>
              </a:rPr>
              <a:t>Moretti</a:t>
            </a:r>
            <a:r>
              <a:rPr lang="en-US" b="1" dirty="0" smtClean="0">
                <a:solidFill>
                  <a:srgbClr val="800000"/>
                </a:solidFill>
              </a:rPr>
              <a:t> (</a:t>
            </a:r>
            <a:r>
              <a:rPr lang="en-US" b="1" dirty="0" err="1" smtClean="0">
                <a:solidFill>
                  <a:srgbClr val="800000"/>
                </a:solidFill>
              </a:rPr>
              <a:t>AdR</a:t>
            </a:r>
            <a:r>
              <a:rPr lang="en-US" b="1" dirty="0" smtClean="0">
                <a:solidFill>
                  <a:srgbClr val="800000"/>
                </a:solidFill>
              </a:rPr>
              <a:t>)          126 h</a:t>
            </a:r>
          </a:p>
          <a:p>
            <a:pPr marL="285750" indent="-285750" algn="just">
              <a:buFont typeface="Arial"/>
              <a:buChar char="•"/>
              <a:defRPr/>
            </a:pPr>
            <a:endParaRPr lang="en-US" b="1" dirty="0">
              <a:solidFill>
                <a:srgbClr val="800000"/>
              </a:solidFill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en-US" b="1" dirty="0" smtClean="0">
                <a:solidFill>
                  <a:srgbClr val="800000"/>
                </a:solidFill>
              </a:rPr>
              <a:t>Roma1 (Paolo </a:t>
            </a:r>
            <a:r>
              <a:rPr lang="en-US" b="1" dirty="0" err="1" smtClean="0">
                <a:solidFill>
                  <a:srgbClr val="800000"/>
                </a:solidFill>
              </a:rPr>
              <a:t>Meridiani</a:t>
            </a:r>
            <a:r>
              <a:rPr lang="en-US" b="1" dirty="0" smtClean="0">
                <a:solidFill>
                  <a:srgbClr val="800000"/>
                </a:solidFill>
              </a:rPr>
              <a:t>, </a:t>
            </a:r>
            <a:r>
              <a:rPr lang="en-US" b="1" dirty="0" smtClean="0">
                <a:solidFill>
                  <a:srgbClr val="800000"/>
                </a:solidFill>
              </a:rPr>
              <a:t>Riccardo </a:t>
            </a:r>
            <a:r>
              <a:rPr lang="en-US" b="1" dirty="0" err="1" smtClean="0">
                <a:solidFill>
                  <a:srgbClr val="800000"/>
                </a:solidFill>
              </a:rPr>
              <a:t>Paramatti</a:t>
            </a:r>
            <a:r>
              <a:rPr lang="en-US" b="1" dirty="0" smtClean="0">
                <a:solidFill>
                  <a:srgbClr val="800000"/>
                </a:solidFill>
              </a:rPr>
              <a:t> et al.)      1 FTE  RD_FASE2  (se </a:t>
            </a:r>
            <a:r>
              <a:rPr lang="en-US" b="1" dirty="0" err="1" smtClean="0">
                <a:solidFill>
                  <a:srgbClr val="800000"/>
                </a:solidFill>
              </a:rPr>
              <a:t>necessario</a:t>
            </a:r>
            <a:r>
              <a:rPr lang="en-US" b="1" dirty="0" smtClean="0">
                <a:solidFill>
                  <a:srgbClr val="800000"/>
                </a:solidFill>
              </a:rPr>
              <a:t>)</a:t>
            </a:r>
          </a:p>
          <a:p>
            <a:pPr marL="285750" indent="-285750" algn="just">
              <a:buFont typeface="Arial"/>
              <a:buChar char="•"/>
              <a:defRPr/>
            </a:pPr>
            <a:endParaRPr lang="en-US" b="1" dirty="0" smtClean="0">
              <a:solidFill>
                <a:srgbClr val="8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0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19348"/>
            <a:ext cx="5836858" cy="628942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8E1D-0EEC-4F03-9262-EA4782D9E5E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3426" y="1772816"/>
            <a:ext cx="851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Test </a:t>
            </a:r>
            <a:r>
              <a:rPr lang="en-US" b="1" dirty="0">
                <a:solidFill>
                  <a:srgbClr val="4F81BD"/>
                </a:solidFill>
              </a:rPr>
              <a:t>benches for </a:t>
            </a:r>
            <a:r>
              <a:rPr lang="en-US" b="1" dirty="0" smtClean="0">
                <a:solidFill>
                  <a:srgbClr val="4F81BD"/>
                </a:solidFill>
              </a:rPr>
              <a:t>characterization </a:t>
            </a:r>
            <a:r>
              <a:rPr lang="en-US" b="1" dirty="0">
                <a:solidFill>
                  <a:srgbClr val="4F81BD"/>
                </a:solidFill>
              </a:rPr>
              <a:t>of organic and inorganic scintillator </a:t>
            </a:r>
            <a:r>
              <a:rPr lang="en-US" b="1" dirty="0" smtClean="0">
                <a:solidFill>
                  <a:srgbClr val="4F81BD"/>
                </a:solidFill>
              </a:rPr>
              <a:t>fibers for future </a:t>
            </a:r>
            <a:r>
              <a:rPr lang="en-US" b="1" dirty="0" err="1" smtClean="0">
                <a:solidFill>
                  <a:srgbClr val="4F81BD"/>
                </a:solidFill>
              </a:rPr>
              <a:t>calorimetry</a:t>
            </a:r>
            <a:endParaRPr lang="en-US" b="1" dirty="0" smtClean="0">
              <a:solidFill>
                <a:srgbClr val="4F81BD"/>
              </a:solidFill>
            </a:endParaRPr>
          </a:p>
          <a:p>
            <a:endParaRPr lang="en-US" b="1" dirty="0">
              <a:solidFill>
                <a:srgbClr val="4F81BD"/>
              </a:solidFill>
            </a:endParaRPr>
          </a:p>
          <a:p>
            <a:endParaRPr lang="en-US" b="1" dirty="0">
              <a:solidFill>
                <a:srgbClr val="4F81BD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dirty="0" smtClean="0">
                <a:solidFill>
                  <a:srgbClr val="4F81BD"/>
                </a:solidFill>
              </a:rPr>
              <a:t>Development </a:t>
            </a:r>
            <a:r>
              <a:rPr lang="en-US" dirty="0">
                <a:solidFill>
                  <a:srgbClr val="4F81BD"/>
                </a:solidFill>
              </a:rPr>
              <a:t>of test stations for the characterization of scintillation and wavelength-shifting </a:t>
            </a:r>
            <a:r>
              <a:rPr lang="en-US" dirty="0" err="1">
                <a:solidFill>
                  <a:srgbClr val="4F81BD"/>
                </a:solidFill>
              </a:rPr>
              <a:t>fibres</a:t>
            </a:r>
            <a:r>
              <a:rPr lang="en-US" dirty="0">
                <a:solidFill>
                  <a:srgbClr val="4F81BD"/>
                </a:solidFill>
              </a:rPr>
              <a:t> as well as optical and timing properties of organic and inorganic scintillator and </a:t>
            </a:r>
            <a:r>
              <a:rPr lang="en-US" dirty="0" err="1">
                <a:solidFill>
                  <a:srgbClr val="4F81BD"/>
                </a:solidFill>
              </a:rPr>
              <a:t>fibre</a:t>
            </a:r>
            <a:r>
              <a:rPr lang="en-US" dirty="0">
                <a:solidFill>
                  <a:srgbClr val="4F81BD"/>
                </a:solidFill>
              </a:rPr>
              <a:t> elements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rgbClr val="4F81BD"/>
                </a:solidFill>
              </a:rPr>
              <a:t>Construction of an absorber structure and a readout system to study different </a:t>
            </a:r>
            <a:r>
              <a:rPr lang="en-US" dirty="0" err="1">
                <a:solidFill>
                  <a:srgbClr val="4F81BD"/>
                </a:solidFill>
              </a:rPr>
              <a:t>fibre</a:t>
            </a:r>
            <a:r>
              <a:rPr lang="en-US" dirty="0">
                <a:solidFill>
                  <a:srgbClr val="4F81BD"/>
                </a:solidFill>
              </a:rPr>
              <a:t> types in test beams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rgbClr val="4F81BD"/>
                </a:solidFill>
              </a:rPr>
              <a:t>Development of devices to evaluate the radiation hardness of </a:t>
            </a:r>
            <a:r>
              <a:rPr lang="en-US" dirty="0" err="1">
                <a:solidFill>
                  <a:srgbClr val="4F81BD"/>
                </a:solidFill>
              </a:rPr>
              <a:t>fibres</a:t>
            </a:r>
            <a:r>
              <a:rPr lang="en-US" dirty="0">
                <a:solidFill>
                  <a:srgbClr val="4F81BD"/>
                </a:solidFill>
              </a:rPr>
              <a:t> and crystals at irradiation </a:t>
            </a:r>
            <a:r>
              <a:rPr lang="en-US" dirty="0" smtClean="0">
                <a:solidFill>
                  <a:srgbClr val="4F81BD"/>
                </a:solidFill>
              </a:rPr>
              <a:t>facilities</a:t>
            </a:r>
          </a:p>
          <a:p>
            <a:pPr marL="285750" indent="-285750">
              <a:buFont typeface="Arial"/>
              <a:buChar char="•"/>
              <a:defRPr/>
            </a:pPr>
            <a:endParaRPr lang="en-US" dirty="0" smtClean="0">
              <a:solidFill>
                <a:srgbClr val="4F81B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689"/>
            <a:ext cx="8892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F81BD"/>
                </a:solidFill>
              </a:rPr>
              <a:t>Setup test infrastructure for innovative calorimeters with optical </a:t>
            </a:r>
            <a:r>
              <a:rPr lang="en-US" sz="2400" b="1" dirty="0">
                <a:solidFill>
                  <a:srgbClr val="4F81BD"/>
                </a:solidFill>
              </a:rPr>
              <a:t>readout Subtask </a:t>
            </a:r>
            <a:r>
              <a:rPr lang="en-US" sz="2400" b="1" dirty="0" smtClean="0">
                <a:solidFill>
                  <a:srgbClr val="4F81BD"/>
                </a:solidFill>
              </a:rPr>
              <a:t>14.2.1: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5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concepts </a:t>
            </a:r>
            <a:br>
              <a:rPr lang="en-US" dirty="0" smtClean="0"/>
            </a:br>
            <a:r>
              <a:rPr lang="en-US" dirty="0" smtClean="0"/>
              <a:t>to use scintillating fibers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2B98-8662-4F26-ABB2-65A5B8D15E3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975412" y="2928471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72816"/>
            <a:ext cx="7200000" cy="405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92280" y="6237312"/>
            <a:ext cx="1872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i="1" kern="0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M. </a:t>
            </a:r>
            <a:r>
              <a:rPr lang="en-US" sz="1200" b="1" i="1" kern="0" dirty="0" err="1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Lucchini</a:t>
            </a:r>
            <a:r>
              <a:rPr lang="en-US" sz="1200" b="1" i="1" kern="0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, PHD Thesis</a:t>
            </a:r>
            <a:endParaRPr lang="en-US" sz="1200" b="1" kern="0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0392" y="63813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9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19348"/>
            <a:ext cx="5836858" cy="628942"/>
          </a:xfrm>
        </p:spPr>
        <p:txBody>
          <a:bodyPr/>
          <a:lstStyle/>
          <a:p>
            <a:r>
              <a:rPr lang="en-US" dirty="0" smtClean="0"/>
              <a:t>Task14.2.1 Activities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8E1D-0EEC-4F03-9262-EA4782D9E5E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19" y="985366"/>
            <a:ext cx="906240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4F81BD"/>
                </a:solidFill>
              </a:rPr>
              <a:t>Characterization benches</a:t>
            </a:r>
            <a:r>
              <a:rPr lang="en-US" sz="2400" b="1" dirty="0" smtClean="0">
                <a:solidFill>
                  <a:srgbClr val="4F81BD"/>
                </a:solidFill>
              </a:rPr>
              <a:t>:</a:t>
            </a:r>
            <a:endParaRPr lang="en-US" sz="2400" b="1" dirty="0">
              <a:solidFill>
                <a:srgbClr val="4F81BD"/>
              </a:solidFill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n-US" sz="2400" b="1" dirty="0">
                <a:solidFill>
                  <a:srgbClr val="4F81BD"/>
                </a:solidFill>
              </a:rPr>
              <a:t>light attenuation benches:</a:t>
            </a:r>
          </a:p>
          <a:p>
            <a:pPr marL="1200150" lvl="2" indent="-285750" algn="just">
              <a:buFont typeface="Arial"/>
              <a:buChar char="•"/>
            </a:pPr>
            <a:r>
              <a:rPr lang="en-US" sz="2400" b="1" dirty="0">
                <a:solidFill>
                  <a:srgbClr val="4F81BD"/>
                </a:solidFill>
              </a:rPr>
              <a:t>CERN &amp; Minsk</a:t>
            </a:r>
            <a:r>
              <a:rPr lang="en-US" sz="2400" dirty="0">
                <a:solidFill>
                  <a:srgbClr val="4F81BD"/>
                </a:solidFill>
              </a:rPr>
              <a:t>: development of a multi-wavelength excitation sources for fiber light attenuation </a:t>
            </a:r>
            <a:r>
              <a:rPr lang="en-US" sz="2400" dirty="0" smtClean="0">
                <a:solidFill>
                  <a:srgbClr val="4F81BD"/>
                </a:solidFill>
              </a:rPr>
              <a:t>bench</a:t>
            </a:r>
            <a:endParaRPr lang="en-US" sz="2400" dirty="0">
              <a:solidFill>
                <a:srgbClr val="4F81BD"/>
              </a:solidFill>
            </a:endParaRPr>
          </a:p>
          <a:p>
            <a:pPr marL="1200150" lvl="2" indent="-285750" algn="just">
              <a:buFont typeface="Arial"/>
              <a:buChar char="•"/>
            </a:pPr>
            <a:r>
              <a:rPr lang="en-US" sz="2400" b="1" dirty="0">
                <a:solidFill>
                  <a:srgbClr val="4F81BD"/>
                </a:solidFill>
              </a:rPr>
              <a:t>Brunel: </a:t>
            </a:r>
            <a:r>
              <a:rPr lang="en-US" sz="2400" dirty="0">
                <a:solidFill>
                  <a:srgbClr val="4F81BD"/>
                </a:solidFill>
              </a:rPr>
              <a:t>Modification of current bench  to long fibers (up to 900mm</a:t>
            </a:r>
            <a:r>
              <a:rPr lang="en-US" sz="2400" dirty="0" smtClean="0">
                <a:solidFill>
                  <a:srgbClr val="4F81BD"/>
                </a:solidFill>
              </a:rPr>
              <a:t>)</a:t>
            </a:r>
          </a:p>
          <a:p>
            <a:pPr marL="1200150" lvl="2" indent="-285750" algn="just">
              <a:buFont typeface="Arial"/>
              <a:buChar char="•"/>
            </a:pPr>
            <a:endParaRPr lang="en-US" sz="2400" dirty="0" smtClean="0">
              <a:solidFill>
                <a:srgbClr val="4F81BD"/>
              </a:solidFill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n-US" sz="2400" b="1" dirty="0">
                <a:solidFill>
                  <a:srgbClr val="4F81BD"/>
                </a:solidFill>
              </a:rPr>
              <a:t>Fiber development:</a:t>
            </a:r>
          </a:p>
          <a:p>
            <a:pPr marL="1200150" lvl="2" indent="-285750" algn="just">
              <a:buFont typeface="Arial"/>
              <a:buChar char="•"/>
            </a:pPr>
            <a:r>
              <a:rPr lang="en-US" sz="2400" b="1" dirty="0">
                <a:solidFill>
                  <a:srgbClr val="4F81BD"/>
                </a:solidFill>
              </a:rPr>
              <a:t>CERN &amp; ETHZ</a:t>
            </a:r>
            <a:r>
              <a:rPr lang="en-US" sz="2400" dirty="0">
                <a:solidFill>
                  <a:srgbClr val="4F81BD"/>
                </a:solidFill>
              </a:rPr>
              <a:t>: Investigation of luminescence properties of different types of fibers (</a:t>
            </a:r>
            <a:r>
              <a:rPr lang="en-US" sz="2400" dirty="0" err="1">
                <a:solidFill>
                  <a:srgbClr val="4F81BD"/>
                </a:solidFill>
              </a:rPr>
              <a:t>Ce</a:t>
            </a:r>
            <a:r>
              <a:rPr lang="en-US" sz="2400" dirty="0">
                <a:solidFill>
                  <a:srgbClr val="4F81BD"/>
                </a:solidFill>
              </a:rPr>
              <a:t> doped crystal fibers, quartz fibers)</a:t>
            </a:r>
          </a:p>
          <a:p>
            <a:pPr marL="1200150" lvl="2" indent="-285750" algn="just">
              <a:buFont typeface="Arial"/>
              <a:buChar char="•"/>
            </a:pPr>
            <a:r>
              <a:rPr lang="en-US" sz="2400" b="1" dirty="0">
                <a:solidFill>
                  <a:srgbClr val="800000"/>
                </a:solidFill>
              </a:rPr>
              <a:t>INFN (Milano, Torino, Roma) </a:t>
            </a:r>
            <a:r>
              <a:rPr lang="en-US" sz="2400" dirty="0">
                <a:solidFill>
                  <a:srgbClr val="4F81BD"/>
                </a:solidFill>
              </a:rPr>
              <a:t>development on Cerium-doped quartz fibers for future test beam campaign</a:t>
            </a:r>
          </a:p>
          <a:p>
            <a:pPr marL="1200150" lvl="2" indent="-285750" algn="just">
              <a:buFont typeface="Arial"/>
              <a:buChar char="•"/>
            </a:pPr>
            <a:endParaRPr lang="en-US" sz="2400" dirty="0">
              <a:solidFill>
                <a:srgbClr val="4F81B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03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Investigation of new SiO</a:t>
            </a:r>
            <a:r>
              <a:rPr lang="en-US" baseline="-25000" dirty="0" smtClean="0"/>
              <a:t>2</a:t>
            </a:r>
            <a:r>
              <a:rPr lang="en-US" dirty="0" smtClean="0"/>
              <a:t>:Ce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smtClean="0">
                <a:solidFill>
                  <a:srgbClr val="800000"/>
                </a:solidFill>
              </a:rPr>
              <a:t>Milano</a:t>
            </a:r>
            <a:r>
              <a:rPr lang="en-US" dirty="0" smtClean="0"/>
              <a:t> @ETHZ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EA82-BE13-9C45-9012-95FDE78775AB}" type="slidenum">
              <a:rPr lang="en-US" smtClean="0"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93" y="815796"/>
            <a:ext cx="8917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558ED5"/>
              </a:solidFill>
              <a:latin typeface="Helvetica"/>
              <a:cs typeface="Helvetica"/>
            </a:endParaRPr>
          </a:p>
          <a:p>
            <a:r>
              <a:rPr lang="en-US" i="1" dirty="0" smtClean="0">
                <a:solidFill>
                  <a:srgbClr val="558ED5"/>
                </a:solidFill>
                <a:latin typeface="Helvetica"/>
                <a:cs typeface="Helvetica"/>
              </a:rPr>
              <a:t>Cerium-doped quartz fibers from collaborating institutes have been investigated for photoluminescence, as wavelength-shifters coupled to Cerium Fluoride scintillating crystals.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821" y="3645024"/>
            <a:ext cx="4420326" cy="22269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74" y="2016125"/>
            <a:ext cx="4120707" cy="2439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1935" y="2105976"/>
            <a:ext cx="4307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58ED5"/>
                </a:solidFill>
                <a:latin typeface="Helvetica"/>
                <a:cs typeface="Helvetica"/>
              </a:rPr>
              <a:t>Cerium-doped quartz fibers have been proven to be </a:t>
            </a:r>
            <a:r>
              <a:rPr lang="en-US" dirty="0" err="1" smtClean="0">
                <a:solidFill>
                  <a:srgbClr val="558ED5"/>
                </a:solidFill>
                <a:latin typeface="Helvetica"/>
                <a:cs typeface="Helvetica"/>
              </a:rPr>
              <a:t>photoluminescent</a:t>
            </a:r>
            <a:r>
              <a:rPr lang="en-US" dirty="0" smtClean="0">
                <a:solidFill>
                  <a:srgbClr val="558ED5"/>
                </a:solidFill>
                <a:latin typeface="Helvetica"/>
                <a:cs typeface="Helvetica"/>
              </a:rPr>
              <a:t>, with an excitation wavelength matching the Cerium Fluoride emission spectrum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94" y="4884618"/>
            <a:ext cx="4307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58ED5"/>
                </a:solidFill>
                <a:latin typeface="Helvetica"/>
                <a:cs typeface="Helvetica"/>
              </a:rPr>
              <a:t>From early 2015 to late 2015, Ce:SiO</a:t>
            </a:r>
            <a:r>
              <a:rPr lang="en-US" baseline="-25000" dirty="0" smtClean="0">
                <a:solidFill>
                  <a:srgbClr val="558ED5"/>
                </a:solidFill>
                <a:latin typeface="Helvetica"/>
                <a:cs typeface="Helvetica"/>
              </a:rPr>
              <a:t>2</a:t>
            </a:r>
            <a:r>
              <a:rPr lang="en-US" dirty="0" smtClean="0">
                <a:solidFill>
                  <a:srgbClr val="558ED5"/>
                </a:solidFill>
                <a:latin typeface="Helvetica"/>
                <a:cs typeface="Helvetica"/>
              </a:rPr>
              <a:t> fibers from U. Milano </a:t>
            </a:r>
            <a:r>
              <a:rPr lang="en-US" dirty="0" err="1" smtClean="0">
                <a:solidFill>
                  <a:srgbClr val="558ED5"/>
                </a:solidFill>
                <a:latin typeface="Helvetica"/>
                <a:cs typeface="Helvetica"/>
              </a:rPr>
              <a:t>Bicocca</a:t>
            </a:r>
            <a:r>
              <a:rPr lang="en-US" dirty="0" smtClean="0">
                <a:solidFill>
                  <a:srgbClr val="558ED5"/>
                </a:solidFill>
                <a:latin typeface="Helvetica"/>
                <a:cs typeface="Helvetica"/>
              </a:rPr>
              <a:t> have become available with increasing core diameter and light yield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1935" y="5756309"/>
            <a:ext cx="45020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58ED5"/>
                </a:solidFill>
                <a:latin typeface="Helvetica"/>
                <a:cs typeface="Helvetica"/>
              </a:rPr>
              <a:t>spring 2015      fall 2015       Kuraray 3HF</a:t>
            </a:r>
          </a:p>
          <a:p>
            <a:r>
              <a:rPr lang="en-US" dirty="0" err="1" smtClean="0">
                <a:solidFill>
                  <a:srgbClr val="558ED5"/>
                </a:solidFill>
                <a:latin typeface="Helvetica"/>
                <a:cs typeface="Helvetica"/>
              </a:rPr>
              <a:t>Polymicro</a:t>
            </a:r>
            <a:r>
              <a:rPr lang="en-US" dirty="0">
                <a:solidFill>
                  <a:srgbClr val="558ED5"/>
                </a:solidFill>
                <a:latin typeface="Helvetica"/>
                <a:cs typeface="Helvetica"/>
              </a:rPr>
              <a:t> </a:t>
            </a:r>
            <a:r>
              <a:rPr lang="en-US" dirty="0" smtClean="0">
                <a:solidFill>
                  <a:srgbClr val="558ED5"/>
                </a:solidFill>
                <a:latin typeface="Helvetica"/>
                <a:cs typeface="Helvetica"/>
              </a:rPr>
              <a:t>        </a:t>
            </a:r>
            <a:r>
              <a:rPr lang="en-US" dirty="0" err="1" smtClean="0">
                <a:solidFill>
                  <a:srgbClr val="558ED5"/>
                </a:solidFill>
                <a:latin typeface="Helvetica"/>
                <a:cs typeface="Helvetica"/>
              </a:rPr>
              <a:t>Bicocca</a:t>
            </a:r>
            <a:r>
              <a:rPr lang="en-US" dirty="0" smtClean="0">
                <a:solidFill>
                  <a:srgbClr val="558ED5"/>
                </a:solidFill>
                <a:latin typeface="Helvetica"/>
                <a:cs typeface="Helvetica"/>
              </a:rPr>
              <a:t>	  (plastic)</a:t>
            </a:r>
          </a:p>
        </p:txBody>
      </p:sp>
    </p:spTree>
    <p:extLst>
      <p:ext uri="{BB962C8B-B14F-4D97-AF65-F5344CB8AC3E}">
        <p14:creationId xmlns:p14="http://schemas.microsoft.com/office/powerpoint/2010/main" val="240542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7-enhanced.jpeg" descr="E:\LuAG_EE\IMG_37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482" y="1340768"/>
            <a:ext cx="2685424" cy="2160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Crystal fiber development</a:t>
            </a:r>
            <a:br>
              <a:rPr lang="en-US" sz="2400" dirty="0" smtClean="0"/>
            </a:br>
            <a:r>
              <a:rPr lang="en-US" sz="2400" dirty="0" smtClean="0"/>
              <a:t>@CERN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8E1D-0EEC-4F03-9262-EA4782D9E5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hape 64"/>
          <p:cNvSpPr/>
          <p:nvPr/>
        </p:nvSpPr>
        <p:spPr>
          <a:xfrm>
            <a:off x="570014" y="3380047"/>
            <a:ext cx="3240360" cy="7583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1800">
                <a:solidFill>
                  <a:srgbClr val="000000"/>
                </a:solidFill>
                <a:uFillTx/>
              </a:defRPr>
            </a:pPr>
            <a:r>
              <a:rPr lang="fr-CH" sz="1600" b="1" dirty="0" smtClean="0">
                <a:uFill>
                  <a:solidFill>
                    <a:srgbClr val="041462"/>
                  </a:solidFill>
                </a:uFill>
                <a:latin typeface="+mj-lt"/>
                <a:ea typeface="+mj-ea"/>
                <a:cs typeface="+mj-cs"/>
                <a:sym typeface="Avenir Book"/>
              </a:rPr>
              <a:t>Micropulling down technology</a:t>
            </a:r>
          </a:p>
          <a:p>
            <a:pPr lvl="0" algn="ctr">
              <a:defRPr sz="1800">
                <a:solidFill>
                  <a:srgbClr val="000000"/>
                </a:solidFill>
                <a:uFillTx/>
              </a:defRPr>
            </a:pPr>
            <a:r>
              <a:rPr sz="1600" b="1" dirty="0" smtClean="0">
                <a:uFill>
                  <a:solidFill>
                    <a:srgbClr val="041462"/>
                  </a:solidFill>
                </a:uFill>
                <a:latin typeface="+mj-lt"/>
                <a:ea typeface="+mj-ea"/>
                <a:cs typeface="+mj-cs"/>
                <a:sym typeface="Avenir Book"/>
              </a:rPr>
              <a:t>Ø </a:t>
            </a:r>
            <a:r>
              <a:rPr sz="1600" b="1" dirty="0">
                <a:uFill>
                  <a:solidFill>
                    <a:srgbClr val="041462"/>
                  </a:solidFill>
                </a:uFill>
                <a:latin typeface="+mj-lt"/>
                <a:ea typeface="+mj-ea"/>
                <a:cs typeface="+mj-cs"/>
                <a:sym typeface="Avenir Book"/>
              </a:rPr>
              <a:t>~ 2 </a:t>
            </a:r>
            <a:r>
              <a:rPr sz="1600" b="1" dirty="0" smtClean="0">
                <a:uFill>
                  <a:solidFill>
                    <a:srgbClr val="041462"/>
                  </a:solidFill>
                </a:uFill>
                <a:latin typeface="+mj-lt"/>
                <a:ea typeface="+mj-ea"/>
                <a:cs typeface="+mj-cs"/>
                <a:sym typeface="Avenir Book"/>
              </a:rPr>
              <a:t>mm</a:t>
            </a:r>
            <a:r>
              <a:rPr lang="fr-CH" sz="1600" b="1" dirty="0" smtClean="0">
                <a:uFill>
                  <a:solidFill>
                    <a:srgbClr val="041462"/>
                  </a:solidFill>
                </a:uFill>
                <a:latin typeface="+mj-lt"/>
                <a:ea typeface="+mj-ea"/>
                <a:cs typeface="+mj-cs"/>
                <a:sym typeface="Avenir Book"/>
              </a:rPr>
              <a:t>,</a:t>
            </a:r>
            <a:r>
              <a:rPr sz="1600" b="1" dirty="0" smtClean="0">
                <a:uFill>
                  <a:solidFill>
                    <a:srgbClr val="041462"/>
                  </a:solidFill>
                </a:uFill>
                <a:latin typeface="+mj-lt"/>
                <a:ea typeface="+mj-ea"/>
                <a:cs typeface="+mj-cs"/>
                <a:sym typeface="Avenir Book"/>
              </a:rPr>
              <a:t>L </a:t>
            </a:r>
            <a:r>
              <a:rPr sz="1600" b="1" dirty="0">
                <a:uFill>
                  <a:solidFill>
                    <a:srgbClr val="041462"/>
                  </a:solidFill>
                </a:uFill>
                <a:latin typeface="+mj-lt"/>
                <a:ea typeface="+mj-ea"/>
                <a:cs typeface="+mj-cs"/>
                <a:sym typeface="Avenir Book"/>
              </a:rPr>
              <a:t>~ 22 cm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944" y="1340768"/>
            <a:ext cx="326323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Zástupný symbol pro obsah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7442" y="4077072"/>
            <a:ext cx="269223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D:\Documents and Settings\pauwels\MyDocuments\- Conferences\201310-CmsWeek\GraphforCMSWEEK\AttFibers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75"/>
          <a:stretch/>
        </p:blipFill>
        <p:spPr bwMode="auto">
          <a:xfrm>
            <a:off x="539552" y="4065488"/>
            <a:ext cx="3301284" cy="244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64"/>
          <p:cNvSpPr/>
          <p:nvPr/>
        </p:nvSpPr>
        <p:spPr>
          <a:xfrm>
            <a:off x="4733381" y="3373427"/>
            <a:ext cx="3240360" cy="7583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1800">
                <a:solidFill>
                  <a:srgbClr val="000000"/>
                </a:solidFill>
                <a:uFillTx/>
              </a:defRPr>
            </a:pPr>
            <a:r>
              <a:rPr lang="fr-CH" sz="1600" b="1" dirty="0" smtClean="0">
                <a:uFill>
                  <a:solidFill>
                    <a:srgbClr val="041462"/>
                  </a:solidFill>
                </a:uFill>
                <a:latin typeface="+mj-lt"/>
                <a:ea typeface="+mj-ea"/>
                <a:cs typeface="+mj-cs"/>
                <a:sym typeface="Avenir Book"/>
              </a:rPr>
              <a:t>Square Fibers cut from ingot</a:t>
            </a:r>
          </a:p>
          <a:p>
            <a:pPr lvl="0" algn="ctr">
              <a:defRPr sz="1800">
                <a:solidFill>
                  <a:srgbClr val="000000"/>
                </a:solidFill>
                <a:uFillTx/>
              </a:defRPr>
            </a:pPr>
            <a:r>
              <a:rPr lang="fr-CH" sz="1600" b="1" dirty="0" smtClean="0">
                <a:uFill>
                  <a:solidFill>
                    <a:srgbClr val="041462"/>
                  </a:solidFill>
                </a:uFill>
                <a:latin typeface="+mj-lt"/>
                <a:ea typeface="+mj-ea"/>
                <a:cs typeface="+mj-cs"/>
                <a:sym typeface="Avenir Book"/>
              </a:rPr>
              <a:t>1x1</a:t>
            </a:r>
            <a:r>
              <a:rPr sz="1600" b="1" dirty="0" smtClean="0">
                <a:uFill>
                  <a:solidFill>
                    <a:srgbClr val="041462"/>
                  </a:solidFill>
                </a:uFill>
                <a:latin typeface="+mj-lt"/>
                <a:ea typeface="+mj-ea"/>
                <a:cs typeface="+mj-cs"/>
                <a:sym typeface="Avenir Book"/>
              </a:rPr>
              <a:t>mm</a:t>
            </a:r>
            <a:r>
              <a:rPr lang="fr-CH" sz="1600" b="1" dirty="0" smtClean="0">
                <a:uFill>
                  <a:solidFill>
                    <a:srgbClr val="041462"/>
                  </a:solidFill>
                </a:uFill>
                <a:latin typeface="+mj-lt"/>
                <a:ea typeface="+mj-ea"/>
                <a:cs typeface="+mj-cs"/>
                <a:sym typeface="Avenir Book"/>
              </a:rPr>
              <a:t>,</a:t>
            </a:r>
            <a:r>
              <a:rPr sz="1600" b="1" dirty="0" smtClean="0">
                <a:uFill>
                  <a:solidFill>
                    <a:srgbClr val="041462"/>
                  </a:solidFill>
                </a:uFill>
                <a:latin typeface="+mj-lt"/>
                <a:ea typeface="+mj-ea"/>
                <a:cs typeface="+mj-cs"/>
                <a:sym typeface="Avenir Book"/>
              </a:rPr>
              <a:t>L </a:t>
            </a:r>
            <a:r>
              <a:rPr sz="1600" b="1" dirty="0">
                <a:uFill>
                  <a:solidFill>
                    <a:srgbClr val="041462"/>
                  </a:solidFill>
                </a:uFill>
                <a:latin typeface="+mj-lt"/>
                <a:ea typeface="+mj-ea"/>
                <a:cs typeface="+mj-cs"/>
                <a:sym typeface="Avenir Book"/>
              </a:rPr>
              <a:t>~ </a:t>
            </a:r>
            <a:r>
              <a:rPr lang="fr-CH" sz="1600" b="1" dirty="0" smtClean="0">
                <a:uFill>
                  <a:solidFill>
                    <a:srgbClr val="041462"/>
                  </a:solidFill>
                </a:uFill>
                <a:latin typeface="+mj-lt"/>
                <a:ea typeface="+mj-ea"/>
                <a:cs typeface="+mj-cs"/>
                <a:sym typeface="Avenir Book"/>
              </a:rPr>
              <a:t>10</a:t>
            </a:r>
            <a:r>
              <a:rPr sz="1600" b="1" dirty="0" smtClean="0">
                <a:uFill>
                  <a:solidFill>
                    <a:srgbClr val="041462"/>
                  </a:solidFill>
                </a:uFill>
                <a:latin typeface="+mj-lt"/>
                <a:ea typeface="+mj-ea"/>
                <a:cs typeface="+mj-cs"/>
                <a:sym typeface="Avenir Book"/>
              </a:rPr>
              <a:t> </a:t>
            </a:r>
            <a:r>
              <a:rPr sz="1600" b="1" dirty="0">
                <a:uFill>
                  <a:solidFill>
                    <a:srgbClr val="041462"/>
                  </a:solidFill>
                </a:uFill>
                <a:latin typeface="+mj-lt"/>
                <a:ea typeface="+mj-ea"/>
                <a:cs typeface="+mj-cs"/>
                <a:sym typeface="Avenir Book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353857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19348"/>
            <a:ext cx="5836858" cy="628942"/>
          </a:xfrm>
        </p:spPr>
        <p:txBody>
          <a:bodyPr/>
          <a:lstStyle/>
          <a:p>
            <a:r>
              <a:rPr lang="en-US" dirty="0" smtClean="0"/>
              <a:t>Task14.2.1 Activities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8E1D-0EEC-4F03-9262-EA4782D9E5E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661" y="1196752"/>
            <a:ext cx="9013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4F81BD"/>
                </a:solidFill>
              </a:rPr>
              <a:t>Characterization benches:</a:t>
            </a:r>
          </a:p>
          <a:p>
            <a:pPr marL="742950" lvl="1" indent="-285750" algn="just">
              <a:buFont typeface="Arial"/>
              <a:buChar char="•"/>
            </a:pPr>
            <a:endParaRPr lang="en-US" sz="2400" dirty="0" smtClean="0">
              <a:solidFill>
                <a:srgbClr val="4F81BD"/>
              </a:solidFill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n-US" sz="2400" b="1" dirty="0" smtClean="0">
                <a:solidFill>
                  <a:srgbClr val="4F81BD"/>
                </a:solidFill>
              </a:rPr>
              <a:t>Timing</a:t>
            </a:r>
          </a:p>
          <a:p>
            <a:pPr marL="1200150" lvl="2" indent="-285750" algn="just">
              <a:buFont typeface="Arial"/>
              <a:buChar char="•"/>
            </a:pPr>
            <a:r>
              <a:rPr lang="en-US" sz="2400" b="1" dirty="0" smtClean="0">
                <a:solidFill>
                  <a:srgbClr val="4F81BD"/>
                </a:solidFill>
              </a:rPr>
              <a:t>Minsk &amp; Vilnius: </a:t>
            </a:r>
            <a:r>
              <a:rPr lang="en-US" sz="2400" dirty="0" smtClean="0">
                <a:solidFill>
                  <a:srgbClr val="4F81BD"/>
                </a:solidFill>
              </a:rPr>
              <a:t>setup of a “2 photon absorption” bench for timing investigation: some interesting results obtained with new garnet materials</a:t>
            </a:r>
          </a:p>
          <a:p>
            <a:pPr marL="1200150" lvl="2" indent="-285750" algn="just">
              <a:buFont typeface="Arial"/>
              <a:buChar char="•"/>
            </a:pPr>
            <a:r>
              <a:rPr lang="en-US" sz="2400" b="1" dirty="0" smtClean="0">
                <a:solidFill>
                  <a:srgbClr val="4F81BD"/>
                </a:solidFill>
              </a:rPr>
              <a:t>Brunel</a:t>
            </a:r>
            <a:r>
              <a:rPr lang="en-US" sz="2400" dirty="0" smtClean="0">
                <a:solidFill>
                  <a:srgbClr val="4F81BD"/>
                </a:solidFill>
              </a:rPr>
              <a:t>: investigation of the modification of </a:t>
            </a:r>
            <a:r>
              <a:rPr lang="en-US" sz="2400" dirty="0">
                <a:solidFill>
                  <a:srgbClr val="4F81BD"/>
                </a:solidFill>
              </a:rPr>
              <a:t>the single-photon timing </a:t>
            </a:r>
            <a:r>
              <a:rPr lang="en-US" sz="2400" dirty="0" smtClean="0">
                <a:solidFill>
                  <a:srgbClr val="4F81BD"/>
                </a:solidFill>
              </a:rPr>
              <a:t>system to measure fiber </a:t>
            </a:r>
            <a:endParaRPr lang="en-US" sz="2400" dirty="0">
              <a:solidFill>
                <a:srgbClr val="4F81BD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537" y="4724990"/>
            <a:ext cx="2385914" cy="178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8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19348"/>
            <a:ext cx="5836858" cy="628942"/>
          </a:xfrm>
        </p:spPr>
        <p:txBody>
          <a:bodyPr/>
          <a:lstStyle/>
          <a:p>
            <a:r>
              <a:rPr lang="en-US" dirty="0" smtClean="0"/>
              <a:t>Task14.2.1 Activities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8E1D-0EEC-4F03-9262-EA4782D9E5E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512" y="1268760"/>
            <a:ext cx="9013784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4F81BD"/>
                </a:solidFill>
              </a:rPr>
              <a:t>Test </a:t>
            </a:r>
            <a:r>
              <a:rPr lang="en-US" sz="2400" b="1" dirty="0">
                <a:solidFill>
                  <a:srgbClr val="4F81BD"/>
                </a:solidFill>
              </a:rPr>
              <a:t>beam </a:t>
            </a:r>
            <a:r>
              <a:rPr lang="en-US" sz="2400" b="1" dirty="0" smtClean="0">
                <a:solidFill>
                  <a:srgbClr val="4F81BD"/>
                </a:solidFill>
              </a:rPr>
              <a:t>infrastructure</a:t>
            </a:r>
          </a:p>
          <a:p>
            <a:pPr marL="800100" lvl="1" indent="-342900" algn="just">
              <a:buFont typeface="Arial"/>
              <a:buChar char="•"/>
            </a:pPr>
            <a:r>
              <a:rPr lang="en-US" sz="2400" dirty="0" smtClean="0">
                <a:solidFill>
                  <a:srgbClr val="4F81BD"/>
                </a:solidFill>
              </a:rPr>
              <a:t>Decide to first concentrate on a set-up for Electromagnetic calorimeter</a:t>
            </a:r>
          </a:p>
          <a:p>
            <a:pPr marL="1257300" lvl="2" indent="-342900" algn="just">
              <a:buFont typeface="Arial"/>
              <a:buChar char="•"/>
            </a:pPr>
            <a:r>
              <a:rPr lang="en-US" sz="2400" dirty="0" smtClean="0">
                <a:solidFill>
                  <a:srgbClr val="4F81BD"/>
                </a:solidFill>
              </a:rPr>
              <a:t>Prototype of ∼3Rm*3Rm*maximum length30cm</a:t>
            </a:r>
            <a:endParaRPr lang="en-US" sz="2400" dirty="0">
              <a:solidFill>
                <a:srgbClr val="4F81BD"/>
              </a:solidFill>
            </a:endParaRPr>
          </a:p>
          <a:p>
            <a:pPr marL="742950" lvl="1" indent="-285750" algn="just"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ETHZ &amp; </a:t>
            </a:r>
            <a:r>
              <a:rPr lang="en-US" sz="2400" b="1" dirty="0" smtClean="0">
                <a:solidFill>
                  <a:srgbClr val="800000"/>
                </a:solidFill>
              </a:rPr>
              <a:t>INFN</a:t>
            </a:r>
            <a:r>
              <a:rPr lang="en-US" sz="2400" b="1" dirty="0" smtClean="0">
                <a:solidFill>
                  <a:srgbClr val="4F81BD"/>
                </a:solidFill>
              </a:rPr>
              <a:t> </a:t>
            </a:r>
            <a:r>
              <a:rPr lang="en-US" sz="2400" dirty="0" smtClean="0">
                <a:solidFill>
                  <a:srgbClr val="4F81BD"/>
                </a:solidFill>
              </a:rPr>
              <a:t>: preparation of sampling  calorimeter </a:t>
            </a:r>
            <a:r>
              <a:rPr lang="en-US" sz="2400" dirty="0">
                <a:solidFill>
                  <a:srgbClr val="4F81BD"/>
                </a:solidFill>
              </a:rPr>
              <a:t>structure that acts as an </a:t>
            </a:r>
            <a:r>
              <a:rPr lang="en-US" sz="2400" dirty="0" smtClean="0">
                <a:solidFill>
                  <a:srgbClr val="4F81BD"/>
                </a:solidFill>
              </a:rPr>
              <a:t>absorber:  test beam foreseen in October CERN H4 beam</a:t>
            </a:r>
          </a:p>
          <a:p>
            <a:pPr marL="742950" lvl="1" indent="-285750" algn="just"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CERN</a:t>
            </a:r>
            <a:r>
              <a:rPr lang="en-US" sz="2400" dirty="0" smtClean="0">
                <a:solidFill>
                  <a:srgbClr val="4F81BD"/>
                </a:solidFill>
              </a:rPr>
              <a:t>: development of a W/Cu absorber for crystal fibers (6*6*20cm): test beam foreseen Mid of September (CERN H4beam)</a:t>
            </a:r>
          </a:p>
          <a:p>
            <a:pPr marL="742950" lvl="1" indent="-285750" algn="just">
              <a:buFont typeface="Arial"/>
              <a:buChar char="•"/>
              <a:defRPr/>
            </a:pPr>
            <a:r>
              <a:rPr lang="en-US" sz="2400" b="1" dirty="0">
                <a:solidFill>
                  <a:srgbClr val="4F81BD"/>
                </a:solidFill>
              </a:rPr>
              <a:t>ETHZ&amp; </a:t>
            </a:r>
            <a:r>
              <a:rPr lang="en-US" sz="2400" b="1" dirty="0">
                <a:solidFill>
                  <a:srgbClr val="800000"/>
                </a:solidFill>
              </a:rPr>
              <a:t>INFN</a:t>
            </a:r>
            <a:r>
              <a:rPr lang="en-US" sz="2400" b="1" dirty="0">
                <a:solidFill>
                  <a:srgbClr val="4F81BD"/>
                </a:solidFill>
              </a:rPr>
              <a:t> </a:t>
            </a:r>
            <a:r>
              <a:rPr lang="en-US" sz="2400" dirty="0">
                <a:solidFill>
                  <a:srgbClr val="4F81BD"/>
                </a:solidFill>
              </a:rPr>
              <a:t>: </a:t>
            </a:r>
            <a:r>
              <a:rPr lang="en-US" sz="2400" dirty="0" smtClean="0">
                <a:solidFill>
                  <a:srgbClr val="4F81BD"/>
                </a:solidFill>
              </a:rPr>
              <a:t>Common DAQ</a:t>
            </a:r>
          </a:p>
        </p:txBody>
      </p:sp>
    </p:spTree>
    <p:extLst>
      <p:ext uri="{BB962C8B-B14F-4D97-AF65-F5344CB8AC3E}">
        <p14:creationId xmlns:p14="http://schemas.microsoft.com/office/powerpoint/2010/main" val="8365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688" y="-27384"/>
            <a:ext cx="6192688" cy="100811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Test of SiO2:Ce fibers </a:t>
            </a:r>
            <a:br>
              <a:rPr lang="en-US" sz="2400" dirty="0" smtClean="0"/>
            </a:br>
            <a:r>
              <a:rPr lang="en-US" sz="2400" dirty="0" smtClean="0"/>
              <a:t>as wavelength shifter in H4</a:t>
            </a:r>
            <a:br>
              <a:rPr lang="en-US" sz="2400" dirty="0" smtClean="0"/>
            </a:br>
            <a:r>
              <a:rPr lang="en-US" sz="2400" dirty="0" smtClean="0"/>
              <a:t>ETHZ/</a:t>
            </a:r>
            <a:r>
              <a:rPr lang="en-US" sz="2400" dirty="0" smtClean="0">
                <a:solidFill>
                  <a:srgbClr val="800000"/>
                </a:solidFill>
              </a:rPr>
              <a:t>INFN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EA82-BE13-9C45-9012-95FDE78775AB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1228" y="799544"/>
            <a:ext cx="8781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SiO2: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Ce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 Fibers developed in Milano have been studied, inserted into a sampling calorimeter structure that acts as an absorber by ETHZ &amp;INFN. The readout system developed and commissioned earlier in 2015, has been used for that at the CERN SPS accelerator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61" y="2258895"/>
            <a:ext cx="2735745" cy="3906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197" y="2289621"/>
            <a:ext cx="1787451" cy="1787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1992" y="2399977"/>
            <a:ext cx="38428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Bundles of Ce:SiO2 fibers have been tested as WLS coupled to Cerium Fluoride crystals in a sampling calorimeter prototype (left)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The direct Cherenkov light they produce has been tested by blinding one bundle towards the Cerium Fluoride scintillation light (right)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Data analysis is in progress on these tests</a:t>
            </a:r>
          </a:p>
        </p:txBody>
      </p:sp>
    </p:spTree>
    <p:extLst>
      <p:ext uri="{BB962C8B-B14F-4D97-AF65-F5344CB8AC3E}">
        <p14:creationId xmlns:p14="http://schemas.microsoft.com/office/powerpoint/2010/main" val="245873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P_Nov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73204</TotalTime>
  <Words>946</Words>
  <Application>Microsoft Macintosh PowerPoint</Application>
  <PresentationFormat>On-screen Show (4:3)</PresentationFormat>
  <Paragraphs>137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KP_Nov2010</vt:lpstr>
      <vt:lpstr>Task 14.2.1  Test Infrastructure for innovative calorimeters with organic and inorganic scintillator fibers   On behalf of task 14.2.1 group (part of material from a report by E. Auffray – CERN)  Tommaso Tabarelli deFatis (INFN - UniMIB) Anna Vedda (UniMIB) Nadia Pastrone (INFN-TO)</vt:lpstr>
      <vt:lpstr>Objectives</vt:lpstr>
      <vt:lpstr>Different concepts  to use scintillating fibers</vt:lpstr>
      <vt:lpstr>Task14.2.1 Activities</vt:lpstr>
      <vt:lpstr>Investigation of new SiO2:Ce from Milano @ETHZ</vt:lpstr>
      <vt:lpstr>Crystal fiber development @CERN</vt:lpstr>
      <vt:lpstr>Task14.2.1 Activities</vt:lpstr>
      <vt:lpstr>Task14.2.1 Activities</vt:lpstr>
      <vt:lpstr> Test of SiO2:Ce fibers  as wavelength shifter in H4 ETHZ/INFN</vt:lpstr>
      <vt:lpstr>Development of absorber for Spacal Calorimeter (CERN)</vt:lpstr>
      <vt:lpstr>Common TB DAQ Infrastructure ETHZ/INFN </vt:lpstr>
      <vt:lpstr>Task14.2.1 Activities</vt:lpstr>
      <vt:lpstr>Task14.2.1 Activities</vt:lpstr>
      <vt:lpstr>Task14.2.1 Activities</vt:lpstr>
      <vt:lpstr>Task14.2.1 MANPOWER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sampling calorimeter to detect hadrons</dc:title>
  <dc:creator>Kristof Pauwels</dc:creator>
  <cp:lastModifiedBy>Nadia Pastrone</cp:lastModifiedBy>
  <cp:revision>5542</cp:revision>
  <dcterms:created xsi:type="dcterms:W3CDTF">2012-10-25T09:10:41Z</dcterms:created>
  <dcterms:modified xsi:type="dcterms:W3CDTF">2016-05-25T15:46:22Z</dcterms:modified>
</cp:coreProperties>
</file>