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816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1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7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8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1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0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7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7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2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3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74324-DA27-934B-ACA4-4B7C2F467716}" type="datetimeFigureOut">
              <a:rPr lang="en-US" smtClean="0"/>
              <a:t>5/25/16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2FDAB-D16C-3A43-82D8-114CFB537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9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95"/>
            <a:ext cx="7772400" cy="61147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366FF"/>
                </a:solidFill>
                <a:latin typeface="Helvetica"/>
                <a:cs typeface="Helvetica"/>
              </a:rPr>
              <a:t>Persistent Storage Provisioning</a:t>
            </a:r>
            <a:endParaRPr lang="en-US" sz="36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79700"/>
            <a:ext cx="9144000" cy="35941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Via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opennebula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:</a:t>
            </a:r>
          </a:p>
          <a:p>
            <a:pPr marL="457200" indent="-457200" algn="l">
              <a:lnSpc>
                <a:spcPct val="160000"/>
              </a:lnSpc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TM shared  </a:t>
            </a:r>
            <a:r>
              <a:rPr lang="en-US" b="1" dirty="0" smtClean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symlink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da file locale a file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condiviso</a:t>
            </a:r>
            <a:endParaRPr lang="en-US" b="1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marL="457200" indent="-457200" algn="l">
              <a:lnSpc>
                <a:spcPct val="160000"/>
              </a:lnSpc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TM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ssh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      </a:t>
            </a:r>
            <a:r>
              <a:rPr lang="en-US" b="1" dirty="0" smtClean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copia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via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ssh</a:t>
            </a:r>
            <a:endParaRPr lang="en-US" b="1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marL="457200" indent="-457200" algn="l">
              <a:lnSpc>
                <a:spcPct val="160000"/>
              </a:lnSpc>
              <a:buFont typeface="Arial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TM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iscsi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    </a:t>
            </a:r>
            <a:r>
              <a:rPr lang="en-US" b="1" dirty="0" smtClean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iscsiadm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target (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tgtd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– LVM)</a:t>
            </a:r>
          </a:p>
          <a:p>
            <a:pPr algn="l">
              <a:lnSpc>
                <a:spcPct val="160000"/>
              </a:lnSpc>
            </a:pPr>
            <a:endParaRPr lang="en-US" b="1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NFS o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altro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  </a:t>
            </a:r>
            <a:r>
              <a:rPr lang="en-US" b="1" dirty="0" smtClean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mount a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livello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sistema</a:t>
            </a:r>
            <a:r>
              <a:rPr lang="en-US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Helvetica"/>
                <a:cs typeface="Helvetica"/>
              </a:rPr>
              <a:t>operativo</a:t>
            </a:r>
            <a:endParaRPr lang="en-US" b="1" dirty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endParaRPr lang="en-US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5000" y="735568"/>
            <a:ext cx="2886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3366FF"/>
                </a:solidFill>
                <a:latin typeface="Helvetica"/>
                <a:cs typeface="Helvetica"/>
              </a:rPr>
              <a:t>Differenti</a:t>
            </a:r>
            <a:r>
              <a:rPr lang="en-US" sz="2400" b="1" dirty="0" smtClean="0">
                <a:solidFill>
                  <a:srgbClr val="3366FF"/>
                </a:solidFill>
                <a:latin typeface="Helvetica"/>
                <a:cs typeface="Helvetica"/>
              </a:rPr>
              <a:t> </a:t>
            </a:r>
            <a:r>
              <a:rPr lang="en-US" sz="2400" b="1" dirty="0" err="1" smtClean="0">
                <a:solidFill>
                  <a:srgbClr val="3366FF"/>
                </a:solidFill>
                <a:latin typeface="Helvetica"/>
                <a:cs typeface="Helvetica"/>
              </a:rPr>
              <a:t>modalità</a:t>
            </a:r>
            <a:endParaRPr lang="en-US" sz="24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18978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95"/>
            <a:ext cx="7772400" cy="61147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366FF"/>
                </a:solidFill>
                <a:latin typeface="Helvetica"/>
                <a:cs typeface="Helvetica"/>
              </a:rPr>
              <a:t>Persistent Storage Provisioning</a:t>
            </a:r>
            <a:endParaRPr lang="en-US" sz="36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47236"/>
            <a:ext cx="3736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3366FF"/>
                </a:solidFill>
                <a:latin typeface="Helvetica"/>
                <a:cs typeface="Helvetica"/>
              </a:rPr>
              <a:t>Differenti</a:t>
            </a:r>
            <a:r>
              <a:rPr lang="en-US" sz="2400" b="1" dirty="0">
                <a:solidFill>
                  <a:srgbClr val="3366FF"/>
                </a:solidFill>
                <a:latin typeface="Helvetica"/>
                <a:cs typeface="Helvetica"/>
              </a:rPr>
              <a:t> </a:t>
            </a:r>
            <a:r>
              <a:rPr lang="en-US" sz="2400" b="1" dirty="0" err="1" smtClean="0">
                <a:solidFill>
                  <a:srgbClr val="3366FF"/>
                </a:solidFill>
                <a:latin typeface="Helvetica"/>
                <a:cs typeface="Helvetica"/>
              </a:rPr>
              <a:t>caratteristiche</a:t>
            </a:r>
            <a:endParaRPr lang="en-US" sz="24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619980"/>
              </p:ext>
            </p:extLst>
          </p:nvPr>
        </p:nvGraphicFramePr>
        <p:xfrm>
          <a:off x="1727200" y="2454486"/>
          <a:ext cx="6096000" cy="2799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IMAGE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</a:tr>
              <a:tr h="486833">
                <a:tc>
                  <a:txBody>
                    <a:bodyPr/>
                    <a:lstStyle/>
                    <a:p>
                      <a:r>
                        <a:rPr lang="en-US" dirty="0" smtClean="0"/>
                        <a:t>SHARED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n-US" dirty="0"/>
                    </a:p>
                  </a:txBody>
                  <a:tcPr/>
                </a:tc>
              </a:tr>
              <a:tr h="486833">
                <a:tc>
                  <a:txBody>
                    <a:bodyPr/>
                    <a:lstStyle/>
                    <a:p>
                      <a:r>
                        <a:rPr lang="en-US" dirty="0" smtClean="0"/>
                        <a:t>SSH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SLOW at boot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</a:p>
                  </a:txBody>
                  <a:tcPr/>
                </a:tc>
              </a:tr>
              <a:tr h="4868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iSCSI</a:t>
                      </a:r>
                      <a:r>
                        <a:rPr lang="en-US" dirty="0" smtClean="0"/>
                        <a:t> QNAP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HUGE</a:t>
                      </a:r>
                      <a:endParaRPr lang="en-US" dirty="0"/>
                    </a:p>
                  </a:txBody>
                  <a:tcPr/>
                </a:tc>
              </a:tr>
              <a:tr h="4868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iSCSI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tgtd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BIG</a:t>
                      </a:r>
                      <a:endParaRPr lang="en-US" dirty="0"/>
                    </a:p>
                  </a:txBody>
                  <a:tcPr/>
                </a:tc>
              </a:tr>
              <a:tr h="486833">
                <a:tc>
                  <a:txBody>
                    <a:bodyPr/>
                    <a:lstStyle/>
                    <a:p>
                      <a:r>
                        <a:rPr lang="en-US" dirty="0" smtClean="0"/>
                        <a:t>NFS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UNLIMITED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3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595"/>
            <a:ext cx="7772400" cy="61147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366FF"/>
                </a:solidFill>
                <a:latin typeface="Helvetica"/>
                <a:cs typeface="Helvetica"/>
              </a:rPr>
              <a:t>Persistent Storage Provisioning</a:t>
            </a:r>
            <a:endParaRPr lang="en-US" sz="36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8123" y="923035"/>
            <a:ext cx="1073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  <a:latin typeface="Helvetica"/>
                <a:cs typeface="Helvetica"/>
              </a:rPr>
              <a:t>QNAP</a:t>
            </a:r>
            <a:endParaRPr lang="en-US" sz="24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pic>
        <p:nvPicPr>
          <p:cNvPr id="3" name="Picture 2" descr="QNAP-TS809U_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23" y="2423836"/>
            <a:ext cx="5120640" cy="1420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3023" y="4731835"/>
            <a:ext cx="60454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Helvetica"/>
                <a:cs typeface="Helvetica"/>
              </a:rPr>
              <a:t>NAS </a:t>
            </a:r>
            <a:r>
              <a:rPr lang="en-US" b="1" dirty="0" err="1" smtClean="0">
                <a:latin typeface="Helvetica"/>
                <a:cs typeface="Helvetica"/>
              </a:rPr>
              <a:t>commerciale</a:t>
            </a:r>
            <a:r>
              <a:rPr lang="en-US" b="1" dirty="0" smtClean="0">
                <a:latin typeface="Helvetica"/>
                <a:cs typeface="Helvetica"/>
              </a:rPr>
              <a:t> a </a:t>
            </a:r>
            <a:r>
              <a:rPr lang="en-US" b="1" dirty="0" err="1" smtClean="0">
                <a:latin typeface="Helvetica"/>
                <a:cs typeface="Helvetica"/>
              </a:rPr>
              <a:t>basse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  <a:r>
              <a:rPr lang="en-US" b="1" dirty="0" err="1" smtClean="0">
                <a:latin typeface="Helvetica"/>
                <a:cs typeface="Helvetica"/>
              </a:rPr>
              <a:t>prestazioni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</a:p>
          <a:p>
            <a:r>
              <a:rPr lang="en-US" b="1" dirty="0" err="1" smtClean="0">
                <a:latin typeface="Helvetica"/>
                <a:cs typeface="Helvetica"/>
              </a:rPr>
              <a:t>offre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  <a:r>
              <a:rPr lang="en-US" b="1" dirty="0" err="1" smtClean="0">
                <a:latin typeface="Helvetica"/>
                <a:cs typeface="Helvetica"/>
              </a:rPr>
              <a:t>iSCSI</a:t>
            </a:r>
            <a:r>
              <a:rPr lang="en-US" b="1" dirty="0" smtClean="0">
                <a:latin typeface="Helvetica"/>
                <a:cs typeface="Helvetica"/>
              </a:rPr>
              <a:t> come </a:t>
            </a:r>
            <a:r>
              <a:rPr lang="en-US" b="1" dirty="0" err="1" smtClean="0">
                <a:latin typeface="Helvetica"/>
                <a:cs typeface="Helvetica"/>
              </a:rPr>
              <a:t>protocollo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  <a:r>
              <a:rPr lang="en-US" b="1" dirty="0" err="1" smtClean="0">
                <a:latin typeface="Helvetica"/>
                <a:cs typeface="Helvetica"/>
              </a:rPr>
              <a:t>nativo</a:t>
            </a:r>
            <a:endParaRPr lang="en-US" b="1" dirty="0" smtClean="0">
              <a:latin typeface="Helvetica"/>
              <a:cs typeface="Helvetica"/>
            </a:endParaRPr>
          </a:p>
          <a:p>
            <a:r>
              <a:rPr lang="en-US" b="1" dirty="0">
                <a:latin typeface="Helvetica"/>
                <a:cs typeface="Helvetica"/>
              </a:rPr>
              <a:t>l</a:t>
            </a:r>
            <a:r>
              <a:rPr lang="en-US" b="1" dirty="0" smtClean="0">
                <a:latin typeface="Helvetica"/>
                <a:cs typeface="Helvetica"/>
              </a:rPr>
              <a:t>a </a:t>
            </a:r>
            <a:r>
              <a:rPr lang="en-US" b="1" dirty="0" err="1" smtClean="0">
                <a:latin typeface="Helvetica"/>
                <a:cs typeface="Helvetica"/>
              </a:rPr>
              <a:t>configurazione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  <a:r>
              <a:rPr lang="en-US" b="1" dirty="0" err="1" smtClean="0">
                <a:latin typeface="Helvetica"/>
                <a:cs typeface="Helvetica"/>
              </a:rPr>
              <a:t>va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  <a:r>
              <a:rPr lang="en-US" b="1" dirty="0" err="1" smtClean="0">
                <a:latin typeface="Helvetica"/>
                <a:cs typeface="Helvetica"/>
              </a:rPr>
              <a:t>fatta</a:t>
            </a:r>
            <a:r>
              <a:rPr lang="en-US" b="1" dirty="0" smtClean="0">
                <a:latin typeface="Helvetica"/>
                <a:cs typeface="Helvetica"/>
              </a:rPr>
              <a:t> a </a:t>
            </a:r>
            <a:r>
              <a:rPr lang="en-US" b="1" dirty="0" err="1" smtClean="0">
                <a:latin typeface="Helvetica"/>
                <a:cs typeface="Helvetica"/>
              </a:rPr>
              <a:t>mano</a:t>
            </a:r>
            <a:endParaRPr lang="en-US" b="1" dirty="0" smtClean="0">
              <a:latin typeface="Helvetica"/>
              <a:cs typeface="Helvetica"/>
            </a:endParaRPr>
          </a:p>
          <a:p>
            <a:r>
              <a:rPr lang="en-US" b="1" dirty="0" err="1">
                <a:solidFill>
                  <a:srgbClr val="FF0000"/>
                </a:solidFill>
                <a:latin typeface="Helvetica"/>
                <a:cs typeface="Helvetica"/>
              </a:rPr>
              <a:t>l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’oggetto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che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abbiamo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e’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fuori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da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ogni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manutenzione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endParaRPr lang="en-US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09878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1995"/>
            <a:ext cx="7772400" cy="61147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366FF"/>
                </a:solidFill>
                <a:latin typeface="Helvetica"/>
                <a:cs typeface="Helvetica"/>
              </a:rPr>
              <a:t>Persistent Storage Provisioning</a:t>
            </a:r>
            <a:endParaRPr lang="en-US" sz="36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04156" y="75526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66FF"/>
                </a:solidFill>
                <a:latin typeface="Helvetica"/>
                <a:cs typeface="Helvetica"/>
              </a:rPr>
              <a:t>NFS</a:t>
            </a:r>
            <a:endParaRPr lang="en-US" sz="2400" b="1" dirty="0">
              <a:solidFill>
                <a:srgbClr val="3366FF"/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23" y="4976989"/>
            <a:ext cx="699613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Helvetica"/>
                <a:cs typeface="Helvetica"/>
              </a:rPr>
              <a:t>Server 1U con </a:t>
            </a:r>
            <a:r>
              <a:rPr lang="en-US" b="1" dirty="0" err="1" smtClean="0">
                <a:latin typeface="Helvetica"/>
                <a:cs typeface="Helvetica"/>
              </a:rPr>
              <a:t>interfaccia</a:t>
            </a:r>
            <a:r>
              <a:rPr lang="en-US" b="1" dirty="0" smtClean="0"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latin typeface="Helvetica"/>
                <a:cs typeface="Helvetica"/>
              </a:rPr>
              <a:t>ethernet</a:t>
            </a:r>
            <a:r>
              <a:rPr lang="en-US" b="1" dirty="0" smtClean="0">
                <a:latin typeface="Helvetica"/>
                <a:cs typeface="Helvetica"/>
              </a:rPr>
              <a:t> 1Gbit (10G?)</a:t>
            </a:r>
            <a:endParaRPr lang="en-US" b="1" dirty="0" smtClean="0">
              <a:latin typeface="Helvetica"/>
              <a:cs typeface="Helvetica"/>
            </a:endParaRPr>
          </a:p>
          <a:p>
            <a:r>
              <a:rPr lang="en-US" b="1" dirty="0" err="1" smtClean="0">
                <a:latin typeface="Helvetica"/>
                <a:cs typeface="Helvetica"/>
              </a:rPr>
              <a:t>Doppio</a:t>
            </a:r>
            <a:r>
              <a:rPr lang="en-US" b="1" dirty="0" smtClean="0">
                <a:latin typeface="Helvetica"/>
                <a:cs typeface="Helvetica"/>
              </a:rPr>
              <a:t> link 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FC</a:t>
            </a:r>
            <a:r>
              <a:rPr lang="en-US" b="1" dirty="0" smtClean="0">
                <a:latin typeface="Helvetica"/>
                <a:cs typeface="Helvetica"/>
              </a:rPr>
              <a:t> verso </a:t>
            </a:r>
            <a:r>
              <a:rPr lang="en-US" b="1" dirty="0" err="1" smtClean="0">
                <a:latin typeface="Helvetica"/>
                <a:cs typeface="Helvetica"/>
              </a:rPr>
              <a:t>i</a:t>
            </a:r>
            <a:r>
              <a:rPr lang="en-US" b="1" dirty="0" smtClean="0">
                <a:latin typeface="Helvetica"/>
                <a:cs typeface="Helvetica"/>
              </a:rPr>
              <a:t> 2 controller di disco</a:t>
            </a:r>
          </a:p>
          <a:p>
            <a:r>
              <a:rPr lang="en-US" b="1" dirty="0" smtClean="0">
                <a:latin typeface="Helvetica"/>
                <a:cs typeface="Helvetica"/>
              </a:rPr>
              <a:t>Controller con 60 </a:t>
            </a:r>
            <a:r>
              <a:rPr lang="en-US" b="1" dirty="0" err="1" smtClean="0">
                <a:latin typeface="Helvetica"/>
                <a:cs typeface="Helvetica"/>
              </a:rPr>
              <a:t>dischi</a:t>
            </a:r>
            <a:r>
              <a:rPr lang="en-US" b="1" dirty="0" smtClean="0">
                <a:latin typeface="Helvetica"/>
                <a:cs typeface="Helvetica"/>
              </a:rPr>
              <a:t> da 4TBL</a:t>
            </a:r>
          </a:p>
          <a:p>
            <a:endParaRPr lang="en-US" b="1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Va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configurata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opportunamente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l’interfaccia</a:t>
            </a:r>
            <a:r>
              <a:rPr lang="en-US" b="1" dirty="0" smtClean="0">
                <a:solidFill>
                  <a:srgbClr val="FF0000"/>
                </a:solidFill>
                <a:latin typeface="Helvetica"/>
                <a:cs typeface="Helvetica"/>
              </a:rPr>
              <a:t> di rete del server </a:t>
            </a:r>
          </a:p>
          <a:p>
            <a:endParaRPr lang="en-US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948854" y="2176712"/>
            <a:ext cx="5195146" cy="2592359"/>
            <a:chOff x="3948854" y="880533"/>
            <a:chExt cx="5195146" cy="2592359"/>
          </a:xfrm>
        </p:grpSpPr>
        <p:grpSp>
          <p:nvGrpSpPr>
            <p:cNvPr id="9" name="Group 8"/>
            <p:cNvGrpSpPr/>
            <p:nvPr/>
          </p:nvGrpSpPr>
          <p:grpSpPr>
            <a:xfrm>
              <a:off x="5181600" y="880533"/>
              <a:ext cx="3962400" cy="2592359"/>
              <a:chOff x="2819400" y="845611"/>
              <a:chExt cx="6324600" cy="4022890"/>
            </a:xfrm>
          </p:grpSpPr>
          <p:pic>
            <p:nvPicPr>
              <p:cNvPr id="8" name="Picture 7" descr="md3860-davanti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19400" y="1651168"/>
                <a:ext cx="6324600" cy="3217333"/>
              </a:xfrm>
              <a:prstGeom prst="rect">
                <a:avLst/>
              </a:prstGeom>
            </p:spPr>
          </p:pic>
          <p:pic>
            <p:nvPicPr>
              <p:cNvPr id="5" name="Picture 4" descr="HP_dl360-g7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84893" y="845611"/>
                <a:ext cx="4973307" cy="1267222"/>
              </a:xfrm>
              <a:prstGeom prst="rect">
                <a:avLst/>
              </a:prstGeom>
            </p:spPr>
          </p:pic>
        </p:grpSp>
        <p:cxnSp>
          <p:nvCxnSpPr>
            <p:cNvPr id="10" name="Straight Connector 9"/>
            <p:cNvCxnSpPr/>
            <p:nvPr/>
          </p:nvCxnSpPr>
          <p:spPr>
            <a:xfrm>
              <a:off x="6802121" y="1386807"/>
              <a:ext cx="0" cy="810131"/>
            </a:xfrm>
            <a:prstGeom prst="line">
              <a:avLst/>
            </a:prstGeom>
            <a:ln>
              <a:solidFill>
                <a:srgbClr val="FF0000"/>
              </a:solidFill>
              <a:headEnd type="triangle" w="lg"/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3948854" y="1066800"/>
              <a:ext cx="2054013" cy="0"/>
            </a:xfrm>
            <a:prstGeom prst="straightConnector1">
              <a:avLst/>
            </a:prstGeom>
            <a:ln>
              <a:solidFill>
                <a:srgbClr val="008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513321" y="1399636"/>
              <a:ext cx="0" cy="810131"/>
            </a:xfrm>
            <a:prstGeom prst="line">
              <a:avLst/>
            </a:prstGeom>
            <a:ln>
              <a:solidFill>
                <a:srgbClr val="FF0000"/>
              </a:solidFill>
              <a:headEnd type="triangle" w="lg"/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504266" y="1202141"/>
              <a:ext cx="498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eth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90112" y="160201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FC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2088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141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Persistent Storage Provisioning</vt:lpstr>
      <vt:lpstr>Persistent Storage Provisioning</vt:lpstr>
      <vt:lpstr>Persistent Storage Provisioning</vt:lpstr>
      <vt:lpstr>Persistent Storage Provisioning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Persistent Storage Provisioning</dc:title>
  <dc:creator>Stefano Lusso</dc:creator>
  <cp:lastModifiedBy>Stefano Lusso</cp:lastModifiedBy>
  <cp:revision>7</cp:revision>
  <dcterms:created xsi:type="dcterms:W3CDTF">2016-05-24T14:50:35Z</dcterms:created>
  <dcterms:modified xsi:type="dcterms:W3CDTF">2016-05-25T07:48:00Z</dcterms:modified>
</cp:coreProperties>
</file>