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1.xml" ContentType="application/vnd.openxmlformats-officedocument.presentationml.tags+xml"/>
  <Override PartName="/ppt/notesSlides/notesSlide33.xml" ContentType="application/vnd.openxmlformats-officedocument.presentationml.notesSlide+xml"/>
  <Override PartName="/ppt/tags/tag12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3.xml" ContentType="application/vnd.openxmlformats-officedocument.presentationml.notesSlide+xml"/>
  <Override PartName="/ppt/tags/tag19.xml" ContentType="application/vnd.openxmlformats-officedocument.presentationml.tags+xml"/>
  <Override PartName="/ppt/notesSlides/notesSlide54.xml" ContentType="application/vnd.openxmlformats-officedocument.presentationml.notesSlide+xml"/>
  <Override PartName="/ppt/tags/tag20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109"/>
  </p:notesMasterIdLst>
  <p:handoutMasterIdLst>
    <p:handoutMasterId r:id="rId110"/>
  </p:handoutMasterIdLst>
  <p:sldIdLst>
    <p:sldId id="387" r:id="rId2"/>
    <p:sldId id="762" r:id="rId3"/>
    <p:sldId id="763" r:id="rId4"/>
    <p:sldId id="720" r:id="rId5"/>
    <p:sldId id="734" r:id="rId6"/>
    <p:sldId id="749" r:id="rId7"/>
    <p:sldId id="756" r:id="rId8"/>
    <p:sldId id="757" r:id="rId9"/>
    <p:sldId id="758" r:id="rId10"/>
    <p:sldId id="759" r:id="rId11"/>
    <p:sldId id="731" r:id="rId12"/>
    <p:sldId id="764" r:id="rId13"/>
    <p:sldId id="765" r:id="rId14"/>
    <p:sldId id="767" r:id="rId15"/>
    <p:sldId id="766" r:id="rId16"/>
    <p:sldId id="733" r:id="rId17"/>
    <p:sldId id="750" r:id="rId18"/>
    <p:sldId id="701" r:id="rId19"/>
    <p:sldId id="768" r:id="rId20"/>
    <p:sldId id="769" r:id="rId21"/>
    <p:sldId id="770" r:id="rId22"/>
    <p:sldId id="703" r:id="rId23"/>
    <p:sldId id="771" r:id="rId24"/>
    <p:sldId id="702" r:id="rId25"/>
    <p:sldId id="772" r:id="rId26"/>
    <p:sldId id="773" r:id="rId27"/>
    <p:sldId id="704" r:id="rId28"/>
    <p:sldId id="774" r:id="rId29"/>
    <p:sldId id="775" r:id="rId30"/>
    <p:sldId id="705" r:id="rId31"/>
    <p:sldId id="778" r:id="rId32"/>
    <p:sldId id="779" r:id="rId33"/>
    <p:sldId id="626" r:id="rId34"/>
    <p:sldId id="780" r:id="rId35"/>
    <p:sldId id="627" r:id="rId36"/>
    <p:sldId id="751" r:id="rId37"/>
    <p:sldId id="781" r:id="rId38"/>
    <p:sldId id="783" r:id="rId39"/>
    <p:sldId id="782" r:id="rId40"/>
    <p:sldId id="777" r:id="rId41"/>
    <p:sldId id="784" r:id="rId42"/>
    <p:sldId id="785" r:id="rId43"/>
    <p:sldId id="712" r:id="rId44"/>
    <p:sldId id="789" r:id="rId45"/>
    <p:sldId id="790" r:id="rId46"/>
    <p:sldId id="787" r:id="rId47"/>
    <p:sldId id="791" r:id="rId48"/>
    <p:sldId id="752" r:id="rId49"/>
    <p:sldId id="708" r:id="rId50"/>
    <p:sldId id="792" r:id="rId51"/>
    <p:sldId id="709" r:id="rId52"/>
    <p:sldId id="793" r:id="rId53"/>
    <p:sldId id="794" r:id="rId54"/>
    <p:sldId id="795" r:id="rId55"/>
    <p:sldId id="580" r:id="rId56"/>
    <p:sldId id="796" r:id="rId57"/>
    <p:sldId id="788" r:id="rId58"/>
    <p:sldId id="797" r:id="rId59"/>
    <p:sldId id="753" r:id="rId60"/>
    <p:sldId id="716" r:id="rId61"/>
    <p:sldId id="798" r:id="rId62"/>
    <p:sldId id="719" r:id="rId63"/>
    <p:sldId id="799" r:id="rId64"/>
    <p:sldId id="619" r:id="rId65"/>
    <p:sldId id="800" r:id="rId66"/>
    <p:sldId id="582" r:id="rId67"/>
    <p:sldId id="754" r:id="rId68"/>
    <p:sldId id="748" r:id="rId69"/>
    <p:sldId id="741" r:id="rId70"/>
    <p:sldId id="802" r:id="rId71"/>
    <p:sldId id="803" r:id="rId72"/>
    <p:sldId id="742" r:id="rId73"/>
    <p:sldId id="804" r:id="rId74"/>
    <p:sldId id="805" r:id="rId75"/>
    <p:sldId id="724" r:id="rId76"/>
    <p:sldId id="807" r:id="rId77"/>
    <p:sldId id="808" r:id="rId78"/>
    <p:sldId id="583" r:id="rId79"/>
    <p:sldId id="809" r:id="rId80"/>
    <p:sldId id="810" r:id="rId81"/>
    <p:sldId id="743" r:id="rId82"/>
    <p:sldId id="811" r:id="rId83"/>
    <p:sldId id="812" r:id="rId84"/>
    <p:sldId id="813" r:id="rId85"/>
    <p:sldId id="629" r:id="rId86"/>
    <p:sldId id="814" r:id="rId87"/>
    <p:sldId id="745" r:id="rId88"/>
    <p:sldId id="815" r:id="rId89"/>
    <p:sldId id="816" r:id="rId90"/>
    <p:sldId id="628" r:id="rId91"/>
    <p:sldId id="817" r:id="rId92"/>
    <p:sldId id="630" r:id="rId93"/>
    <p:sldId id="818" r:id="rId94"/>
    <p:sldId id="819" r:id="rId95"/>
    <p:sldId id="584" r:id="rId96"/>
    <p:sldId id="820" r:id="rId97"/>
    <p:sldId id="633" r:id="rId98"/>
    <p:sldId id="821" r:id="rId99"/>
    <p:sldId id="822" r:id="rId100"/>
    <p:sldId id="823" r:id="rId101"/>
    <p:sldId id="824" r:id="rId102"/>
    <p:sldId id="747" r:id="rId103"/>
    <p:sldId id="825" r:id="rId104"/>
    <p:sldId id="755" r:id="rId105"/>
    <p:sldId id="730" r:id="rId106"/>
    <p:sldId id="728" r:id="rId107"/>
    <p:sldId id="729" r:id="rId108"/>
  </p:sldIdLst>
  <p:sldSz cx="9144000" cy="6858000" type="screen4x3"/>
  <p:notesSz cx="6729413" cy="9861550"/>
  <p:custDataLst>
    <p:tags r:id="rId111"/>
  </p:custData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charset="0"/>
      <a:buChar char="n"/>
      <a:defRPr sz="2400" kern="1200">
        <a:solidFill>
          <a:schemeClr val="tx1"/>
        </a:solidFill>
        <a:latin typeface="Baskerville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charset="0"/>
      <a:buChar char="n"/>
      <a:defRPr sz="2400" kern="1200">
        <a:solidFill>
          <a:schemeClr val="tx1"/>
        </a:solidFill>
        <a:latin typeface="Baskerville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charset="0"/>
      <a:buChar char="n"/>
      <a:defRPr sz="2400" kern="1200">
        <a:solidFill>
          <a:schemeClr val="tx1"/>
        </a:solidFill>
        <a:latin typeface="Baskerville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charset="0"/>
      <a:buChar char="n"/>
      <a:defRPr sz="2400" kern="1200">
        <a:solidFill>
          <a:schemeClr val="tx1"/>
        </a:solidFill>
        <a:latin typeface="Baskerville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charset="0"/>
      <a:buChar char="n"/>
      <a:defRPr sz="2400" kern="1200">
        <a:solidFill>
          <a:schemeClr val="tx1"/>
        </a:solidFill>
        <a:latin typeface="Baskervill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Baskervill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Baskervill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Baskervill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Baskerville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59DD596-AB38-E946-BDF2-C15DEC925A25}">
          <p14:sldIdLst>
            <p14:sldId id="387"/>
            <p14:sldId id="762"/>
            <p14:sldId id="763"/>
            <p14:sldId id="720"/>
            <p14:sldId id="734"/>
            <p14:sldId id="749"/>
            <p14:sldId id="756"/>
            <p14:sldId id="757"/>
            <p14:sldId id="758"/>
            <p14:sldId id="759"/>
            <p14:sldId id="731"/>
            <p14:sldId id="764"/>
            <p14:sldId id="765"/>
            <p14:sldId id="767"/>
            <p14:sldId id="766"/>
            <p14:sldId id="733"/>
            <p14:sldId id="750"/>
            <p14:sldId id="701"/>
            <p14:sldId id="768"/>
            <p14:sldId id="769"/>
            <p14:sldId id="770"/>
            <p14:sldId id="703"/>
            <p14:sldId id="771"/>
            <p14:sldId id="702"/>
            <p14:sldId id="772"/>
            <p14:sldId id="773"/>
            <p14:sldId id="704"/>
            <p14:sldId id="774"/>
            <p14:sldId id="775"/>
            <p14:sldId id="705"/>
            <p14:sldId id="778"/>
            <p14:sldId id="779"/>
            <p14:sldId id="626"/>
            <p14:sldId id="780"/>
            <p14:sldId id="627"/>
            <p14:sldId id="751"/>
            <p14:sldId id="781"/>
            <p14:sldId id="783"/>
            <p14:sldId id="782"/>
            <p14:sldId id="777"/>
            <p14:sldId id="784"/>
            <p14:sldId id="785"/>
            <p14:sldId id="712"/>
            <p14:sldId id="789"/>
            <p14:sldId id="790"/>
            <p14:sldId id="787"/>
            <p14:sldId id="791"/>
            <p14:sldId id="752"/>
            <p14:sldId id="708"/>
            <p14:sldId id="792"/>
            <p14:sldId id="709"/>
            <p14:sldId id="793"/>
            <p14:sldId id="794"/>
            <p14:sldId id="795"/>
            <p14:sldId id="580"/>
            <p14:sldId id="796"/>
            <p14:sldId id="788"/>
            <p14:sldId id="797"/>
            <p14:sldId id="753"/>
            <p14:sldId id="716"/>
            <p14:sldId id="798"/>
            <p14:sldId id="719"/>
            <p14:sldId id="799"/>
            <p14:sldId id="619"/>
            <p14:sldId id="800"/>
            <p14:sldId id="582"/>
            <p14:sldId id="754"/>
            <p14:sldId id="748"/>
            <p14:sldId id="741"/>
            <p14:sldId id="802"/>
            <p14:sldId id="803"/>
            <p14:sldId id="742"/>
            <p14:sldId id="804"/>
            <p14:sldId id="805"/>
            <p14:sldId id="724"/>
            <p14:sldId id="807"/>
            <p14:sldId id="808"/>
            <p14:sldId id="583"/>
            <p14:sldId id="809"/>
            <p14:sldId id="810"/>
            <p14:sldId id="743"/>
            <p14:sldId id="811"/>
            <p14:sldId id="812"/>
            <p14:sldId id="813"/>
            <p14:sldId id="629"/>
            <p14:sldId id="814"/>
            <p14:sldId id="745"/>
            <p14:sldId id="815"/>
            <p14:sldId id="816"/>
            <p14:sldId id="628"/>
            <p14:sldId id="817"/>
            <p14:sldId id="630"/>
            <p14:sldId id="818"/>
            <p14:sldId id="819"/>
            <p14:sldId id="584"/>
            <p14:sldId id="820"/>
            <p14:sldId id="633"/>
            <p14:sldId id="821"/>
            <p14:sldId id="822"/>
            <p14:sldId id="823"/>
            <p14:sldId id="824"/>
            <p14:sldId id="747"/>
            <p14:sldId id="825"/>
            <p14:sldId id="755"/>
            <p14:sldId id="730"/>
            <p14:sldId id="728"/>
            <p14:sldId id="7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1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8000"/>
    <a:srgbClr val="800080"/>
    <a:srgbClr val="66FF33"/>
    <a:srgbClr val="FF00FF"/>
    <a:srgbClr val="0033CC"/>
    <a:srgbClr val="6600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1" autoAdjust="0"/>
    <p:restoredTop sz="94613" autoAdjust="0"/>
  </p:normalViewPr>
  <p:slideViewPr>
    <p:cSldViewPr>
      <p:cViewPr varScale="1">
        <p:scale>
          <a:sx n="119" d="100"/>
          <a:sy n="119" d="100"/>
        </p:scale>
        <p:origin x="24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92" y="-66"/>
      </p:cViewPr>
      <p:guideLst>
        <p:guide orient="horz" pos="3105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handoutMaster" Target="handoutMasters/handout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tags" Target="tags/tag1.xml"/><Relationship Id="rId112" Type="http://schemas.openxmlformats.org/officeDocument/2006/relationships/presProps" Target="presProps.xml"/><Relationship Id="rId113" Type="http://schemas.openxmlformats.org/officeDocument/2006/relationships/viewProps" Target="viewProps.xml"/><Relationship Id="rId114" Type="http://schemas.openxmlformats.org/officeDocument/2006/relationships/theme" Target="theme/theme1.xml"/><Relationship Id="rId11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2" tIns="46432" rIns="92862" bIns="46432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buClrTx/>
              <a:buSzTx/>
              <a:buFontTx/>
              <a:buNone/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4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2" tIns="46432" rIns="92862" bIns="46432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buClrTx/>
              <a:buSzTx/>
              <a:buFontTx/>
              <a:buNone/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9425"/>
            <a:ext cx="2914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2" tIns="46432" rIns="92862" bIns="46432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buClrTx/>
              <a:buSzTx/>
              <a:buFontTx/>
              <a:buNone/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9425"/>
            <a:ext cx="2914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2" tIns="46432" rIns="92862" bIns="46432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buClrTx/>
              <a:buSzTx/>
              <a:buFontTx/>
              <a:buNone/>
              <a:defRPr sz="1200">
                <a:latin typeface="Helvetica" charset="0"/>
              </a:defRPr>
            </a:lvl1pPr>
          </a:lstStyle>
          <a:p>
            <a:pPr>
              <a:defRPr/>
            </a:pPr>
            <a:fld id="{FED97340-FA7D-914B-81D3-A909308C8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326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5" rIns="91331" bIns="45665" numCol="1" anchor="t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buClrTx/>
              <a:buSzTx/>
              <a:buFontTx/>
              <a:buNone/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321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5" rIns="91331" bIns="45665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buClrTx/>
              <a:buSzTx/>
              <a:buFontTx/>
              <a:buNone/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2707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9475" y="4695825"/>
            <a:ext cx="4986338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5" rIns="91331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4825"/>
            <a:ext cx="29321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5" rIns="91331" bIns="45665" numCol="1" anchor="b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buClrTx/>
              <a:buSzTx/>
              <a:buFontTx/>
              <a:buNone/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94825"/>
            <a:ext cx="29321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5" rIns="91331" bIns="45665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buClrTx/>
              <a:buSzTx/>
              <a:buFontTx/>
              <a:buNone/>
              <a:defRPr sz="1200">
                <a:latin typeface="Helvetica" charset="0"/>
              </a:defRPr>
            </a:lvl1pPr>
          </a:lstStyle>
          <a:p>
            <a:pPr>
              <a:defRPr/>
            </a:pPr>
            <a:fld id="{8257361E-A937-8840-B642-8C0927938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75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D7BD89D8-1D93-2849-AF5E-85A6857E8948}" type="slidenum">
              <a:rPr lang="en-US" sz="1200">
                <a:latin typeface="Helvetica" charset="0"/>
              </a:rPr>
              <a:pPr eaLnBrk="1" hangingPunct="1"/>
              <a:t>1</a:t>
            </a:fld>
            <a:endParaRPr lang="en-US" sz="1200">
              <a:latin typeface="Helvetica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60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22786E-2E06-BB40-9F8F-ED35FFDA2BC7}" type="slidenum">
              <a:rPr lang="en-US" sz="1200">
                <a:latin typeface="Helvetica" charset="0"/>
              </a:rPr>
              <a:pPr eaLnBrk="1" hangingPunct="1"/>
              <a:t>10</a:t>
            </a:fld>
            <a:endParaRPr lang="en-US" sz="12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5569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388B5379-B3E5-1247-9F18-38622FE09E10}" type="slidenum">
              <a:rPr lang="en-US" sz="1200">
                <a:latin typeface="Helvetica" charset="0"/>
              </a:rPr>
              <a:pPr eaLnBrk="1" hangingPunct="1"/>
              <a:t>100</a:t>
            </a:fld>
            <a:endParaRPr lang="en-US" sz="1200">
              <a:latin typeface="Helvetica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3709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388B5379-B3E5-1247-9F18-38622FE09E10}" type="slidenum">
              <a:rPr lang="en-US" sz="1200">
                <a:latin typeface="Helvetica" charset="0"/>
              </a:rPr>
              <a:pPr eaLnBrk="1" hangingPunct="1"/>
              <a:t>101</a:t>
            </a:fld>
            <a:endParaRPr lang="en-US" sz="1200">
              <a:latin typeface="Helvetica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6299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388B5379-B3E5-1247-9F18-38622FE09E10}" type="slidenum">
              <a:rPr lang="en-US" sz="1200">
                <a:latin typeface="Helvetica" charset="0"/>
              </a:rPr>
              <a:pPr eaLnBrk="1" hangingPunct="1"/>
              <a:t>102</a:t>
            </a:fld>
            <a:endParaRPr lang="en-US" sz="1200">
              <a:latin typeface="Helvetica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24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388B5379-B3E5-1247-9F18-38622FE09E10}" type="slidenum">
              <a:rPr lang="en-US" sz="1200">
                <a:latin typeface="Helvetica" charset="0"/>
              </a:rPr>
              <a:pPr eaLnBrk="1" hangingPunct="1"/>
              <a:t>103</a:t>
            </a:fld>
            <a:endParaRPr lang="en-US" sz="1200">
              <a:latin typeface="Helvetica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1259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834FDA9D-9564-994D-B318-F0EFCD77B39E}" type="slidenum">
              <a:rPr lang="en-US" sz="1200">
                <a:latin typeface="Helvetica" charset="0"/>
              </a:rPr>
              <a:pPr eaLnBrk="1" hangingPunct="1"/>
              <a:t>104</a:t>
            </a:fld>
            <a:endParaRPr lang="en-US" sz="1200">
              <a:latin typeface="Helvetica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2309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477CCBDC-9A9F-5848-9E6F-E8AB3E541C60}" type="slidenum">
              <a:rPr lang="en-US" sz="1200">
                <a:latin typeface="Helvetica" charset="0"/>
              </a:rPr>
              <a:pPr eaLnBrk="1" hangingPunct="1"/>
              <a:t>105</a:t>
            </a:fld>
            <a:endParaRPr lang="en-US" sz="1200">
              <a:latin typeface="Helvetica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5241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922CE99C-440F-C541-B056-100781464525}" type="slidenum">
              <a:rPr lang="en-US" sz="1200">
                <a:latin typeface="Helvetica" charset="0"/>
              </a:rPr>
              <a:pPr eaLnBrk="1" hangingPunct="1"/>
              <a:t>106</a:t>
            </a:fld>
            <a:endParaRPr lang="en-US" sz="1200">
              <a:latin typeface="Helvetica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4368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B327F79F-1896-F04F-9122-B0F2D06FDDF8}" type="slidenum">
              <a:rPr lang="en-US" sz="1200">
                <a:latin typeface="Helvetica" charset="0"/>
              </a:rPr>
              <a:pPr eaLnBrk="1" hangingPunct="1"/>
              <a:t>107</a:t>
            </a:fld>
            <a:endParaRPr lang="en-US" sz="1200">
              <a:latin typeface="Helvetica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16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22786E-2E06-BB40-9F8F-ED35FFDA2BC7}" type="slidenum">
              <a:rPr lang="en-US" sz="1200">
                <a:latin typeface="Helvetica" charset="0"/>
              </a:rPr>
              <a:pPr eaLnBrk="1" hangingPunct="1"/>
              <a:t>11</a:t>
            </a:fld>
            <a:endParaRPr lang="en-US" sz="12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33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22786E-2E06-BB40-9F8F-ED35FFDA2BC7}" type="slidenum">
              <a:rPr lang="en-US" sz="1200">
                <a:latin typeface="Helvetica" charset="0"/>
              </a:rPr>
              <a:pPr eaLnBrk="1" hangingPunct="1"/>
              <a:t>12</a:t>
            </a:fld>
            <a:endParaRPr lang="en-US" sz="12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72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22786E-2E06-BB40-9F8F-ED35FFDA2BC7}" type="slidenum">
              <a:rPr lang="en-US" sz="1200">
                <a:latin typeface="Helvetica" charset="0"/>
              </a:rPr>
              <a:pPr eaLnBrk="1" hangingPunct="1"/>
              <a:t>13</a:t>
            </a:fld>
            <a:endParaRPr lang="en-US" sz="12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06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22786E-2E06-BB40-9F8F-ED35FFDA2BC7}" type="slidenum">
              <a:rPr lang="en-US" sz="1200">
                <a:latin typeface="Helvetica" charset="0"/>
              </a:rPr>
              <a:pPr eaLnBrk="1" hangingPunct="1"/>
              <a:t>14</a:t>
            </a:fld>
            <a:endParaRPr lang="en-US" sz="12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22786E-2E06-BB40-9F8F-ED35FFDA2BC7}" type="slidenum">
              <a:rPr lang="en-US" sz="1200">
                <a:latin typeface="Helvetica" charset="0"/>
              </a:rPr>
              <a:pPr eaLnBrk="1" hangingPunct="1"/>
              <a:t>15</a:t>
            </a:fld>
            <a:endParaRPr lang="en-US" sz="12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57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22786E-2E06-BB40-9F8F-ED35FFDA2BC7}" type="slidenum">
              <a:rPr lang="en-US" sz="1200">
                <a:latin typeface="Helvetica" charset="0"/>
              </a:rPr>
              <a:pPr eaLnBrk="1" hangingPunct="1"/>
              <a:t>16</a:t>
            </a:fld>
            <a:endParaRPr lang="en-US" sz="12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94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834FDA9D-9564-994D-B318-F0EFCD77B39E}" type="slidenum">
              <a:rPr lang="en-US" sz="1200">
                <a:latin typeface="Helvetica" charset="0"/>
              </a:rPr>
              <a:pPr eaLnBrk="1" hangingPunct="1"/>
              <a:t>17</a:t>
            </a:fld>
            <a:endParaRPr lang="en-US" sz="1200">
              <a:latin typeface="Helvetica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05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FBE2258C-38C6-BF4E-A7F7-9C2D0A9C5FD6}" type="slidenum">
              <a:rPr lang="en-US" sz="1200">
                <a:latin typeface="Helvetica" charset="0"/>
              </a:rPr>
              <a:pPr eaLnBrk="1" hangingPunct="1"/>
              <a:t>18</a:t>
            </a:fld>
            <a:endParaRPr lang="en-US" sz="1200">
              <a:latin typeface="Helvetica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90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FBE2258C-38C6-BF4E-A7F7-9C2D0A9C5FD6}" type="slidenum">
              <a:rPr lang="en-US" sz="1200">
                <a:latin typeface="Helvetica" charset="0"/>
              </a:rPr>
              <a:pPr eaLnBrk="1" hangingPunct="1"/>
              <a:t>19</a:t>
            </a:fld>
            <a:endParaRPr lang="en-US" sz="1200">
              <a:latin typeface="Helvetica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7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834FDA9D-9564-994D-B318-F0EFCD77B39E}" type="slidenum">
              <a:rPr lang="en-US" sz="1200">
                <a:latin typeface="Helvetica" charset="0"/>
              </a:rPr>
              <a:pPr eaLnBrk="1" hangingPunct="1"/>
              <a:t>2</a:t>
            </a:fld>
            <a:endParaRPr lang="en-US" sz="1200">
              <a:latin typeface="Helvetica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48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FBE2258C-38C6-BF4E-A7F7-9C2D0A9C5FD6}" type="slidenum">
              <a:rPr lang="en-US" sz="1200">
                <a:latin typeface="Helvetica" charset="0"/>
              </a:rPr>
              <a:pPr eaLnBrk="1" hangingPunct="1"/>
              <a:t>20</a:t>
            </a:fld>
            <a:endParaRPr lang="en-US" sz="1200">
              <a:latin typeface="Helvetica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92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0CA0FCC4-3040-7043-B251-5055932D1E9A}" type="slidenum">
              <a:rPr lang="en-US" sz="1200">
                <a:latin typeface="Helvetica" charset="0"/>
              </a:rPr>
              <a:pPr eaLnBrk="1" hangingPunct="1"/>
              <a:t>21</a:t>
            </a:fld>
            <a:endParaRPr lang="en-US" sz="1200">
              <a:latin typeface="Helvetica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70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0CA0FCC4-3040-7043-B251-5055932D1E9A}" type="slidenum">
              <a:rPr lang="en-US" sz="1200">
                <a:latin typeface="Helvetica" charset="0"/>
              </a:rPr>
              <a:pPr eaLnBrk="1" hangingPunct="1"/>
              <a:t>22</a:t>
            </a:fld>
            <a:endParaRPr lang="en-US" sz="1200">
              <a:latin typeface="Helvetica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32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0CA0FCC4-3040-7043-B251-5055932D1E9A}" type="slidenum">
              <a:rPr lang="en-US" sz="1200">
                <a:latin typeface="Helvetica" charset="0"/>
              </a:rPr>
              <a:pPr eaLnBrk="1" hangingPunct="1"/>
              <a:t>23</a:t>
            </a:fld>
            <a:endParaRPr lang="en-US" sz="1200">
              <a:latin typeface="Helvetica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65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D181A9F-C1D0-F740-88DE-6690AD42FD3B}" type="slidenum">
              <a:rPr lang="en-US" sz="1200">
                <a:latin typeface="Helvetica" charset="0"/>
              </a:rPr>
              <a:pPr eaLnBrk="1" hangingPunct="1"/>
              <a:t>24</a:t>
            </a:fld>
            <a:endParaRPr lang="en-US" sz="1200">
              <a:latin typeface="Helvetica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42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D181A9F-C1D0-F740-88DE-6690AD42FD3B}" type="slidenum">
              <a:rPr lang="en-US" sz="1200">
                <a:latin typeface="Helvetica" charset="0"/>
              </a:rPr>
              <a:pPr eaLnBrk="1" hangingPunct="1"/>
              <a:t>25</a:t>
            </a:fld>
            <a:endParaRPr lang="en-US" sz="1200">
              <a:latin typeface="Helvetica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64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D181A9F-C1D0-F740-88DE-6690AD42FD3B}" type="slidenum">
              <a:rPr lang="en-US" sz="1200">
                <a:latin typeface="Helvetica" charset="0"/>
              </a:rPr>
              <a:pPr eaLnBrk="1" hangingPunct="1"/>
              <a:t>26</a:t>
            </a:fld>
            <a:endParaRPr lang="en-US" sz="1200">
              <a:latin typeface="Helvetica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93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A036085-F3B1-E24C-B6F4-31B38B58719E}" type="slidenum">
              <a:rPr lang="en-US" sz="1200">
                <a:latin typeface="Helvetica" charset="0"/>
              </a:rPr>
              <a:pPr eaLnBrk="1" hangingPunct="1"/>
              <a:t>27</a:t>
            </a:fld>
            <a:endParaRPr lang="en-US" sz="1200">
              <a:latin typeface="Helvetica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4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A036085-F3B1-E24C-B6F4-31B38B58719E}" type="slidenum">
              <a:rPr lang="en-US" sz="1200">
                <a:latin typeface="Helvetica" charset="0"/>
              </a:rPr>
              <a:pPr eaLnBrk="1" hangingPunct="1"/>
              <a:t>28</a:t>
            </a:fld>
            <a:endParaRPr lang="en-US" sz="1200">
              <a:latin typeface="Helvetica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22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A036085-F3B1-E24C-B6F4-31B38B58719E}" type="slidenum">
              <a:rPr lang="en-US" sz="1200">
                <a:latin typeface="Helvetica" charset="0"/>
              </a:rPr>
              <a:pPr eaLnBrk="1" hangingPunct="1"/>
              <a:t>29</a:t>
            </a:fld>
            <a:endParaRPr lang="en-US" sz="1200">
              <a:latin typeface="Helvetica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2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834FDA9D-9564-994D-B318-F0EFCD77B39E}" type="slidenum">
              <a:rPr lang="en-US" sz="1200">
                <a:latin typeface="Helvetica" charset="0"/>
              </a:rPr>
              <a:pPr eaLnBrk="1" hangingPunct="1"/>
              <a:t>3</a:t>
            </a:fld>
            <a:endParaRPr lang="en-US" sz="1200">
              <a:latin typeface="Helvetica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37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DFF6B613-95D9-2440-B27C-41E3C8AD1E4D}" type="slidenum">
              <a:rPr lang="en-US" sz="1200">
                <a:latin typeface="Helvetica" charset="0"/>
              </a:rPr>
              <a:pPr eaLnBrk="1" hangingPunct="1"/>
              <a:t>30</a:t>
            </a:fld>
            <a:endParaRPr lang="en-US" sz="1200">
              <a:latin typeface="Helvetica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299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DFF6B613-95D9-2440-B27C-41E3C8AD1E4D}" type="slidenum">
              <a:rPr lang="en-US" sz="1200">
                <a:latin typeface="Helvetica" charset="0"/>
              </a:rPr>
              <a:pPr eaLnBrk="1" hangingPunct="1"/>
              <a:t>31</a:t>
            </a:fld>
            <a:endParaRPr lang="en-US" sz="1200">
              <a:latin typeface="Helvetica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73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DFF6B613-95D9-2440-B27C-41E3C8AD1E4D}" type="slidenum">
              <a:rPr lang="en-US" sz="1200">
                <a:latin typeface="Helvetica" charset="0"/>
              </a:rPr>
              <a:pPr eaLnBrk="1" hangingPunct="1"/>
              <a:t>32</a:t>
            </a:fld>
            <a:endParaRPr lang="en-US" sz="1200">
              <a:latin typeface="Helvetica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9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0373ACE-AF70-1745-86B4-9F1FC9692D40}" type="slidenum">
              <a:rPr lang="en-US" sz="1200">
                <a:latin typeface="Helvetica" charset="0"/>
              </a:rPr>
              <a:pPr eaLnBrk="1" hangingPunct="1"/>
              <a:t>33</a:t>
            </a:fld>
            <a:endParaRPr lang="en-US" sz="1200">
              <a:latin typeface="Helvetica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945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0373ACE-AF70-1745-86B4-9F1FC9692D40}" type="slidenum">
              <a:rPr lang="en-US" sz="1200">
                <a:latin typeface="Helvetica" charset="0"/>
              </a:rPr>
              <a:pPr eaLnBrk="1" hangingPunct="1"/>
              <a:t>34</a:t>
            </a:fld>
            <a:endParaRPr lang="en-US" sz="1200">
              <a:latin typeface="Helvetica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152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4AD4CEB0-41B0-7845-90A7-5D89F6852B73}" type="slidenum">
              <a:rPr lang="en-US" sz="1200">
                <a:latin typeface="Helvetica" charset="0"/>
              </a:rPr>
              <a:pPr eaLnBrk="1" hangingPunct="1"/>
              <a:t>35</a:t>
            </a:fld>
            <a:endParaRPr lang="en-US" sz="1200">
              <a:latin typeface="Helvetica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365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834FDA9D-9564-994D-B318-F0EFCD77B39E}" type="slidenum">
              <a:rPr lang="en-US" sz="1200">
                <a:latin typeface="Helvetica" charset="0"/>
              </a:rPr>
              <a:pPr eaLnBrk="1" hangingPunct="1"/>
              <a:t>36</a:t>
            </a:fld>
            <a:endParaRPr lang="en-US" sz="1200">
              <a:latin typeface="Helvetica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762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25E7967-27A1-8543-895D-50F34705D325}" type="slidenum">
              <a:rPr lang="en-US" sz="1200">
                <a:latin typeface="Helvetica" charset="0"/>
              </a:rPr>
              <a:pPr eaLnBrk="1" hangingPunct="1"/>
              <a:t>37</a:t>
            </a:fld>
            <a:endParaRPr lang="en-US" sz="1200">
              <a:latin typeface="Helvetica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614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25E7967-27A1-8543-895D-50F34705D325}" type="slidenum">
              <a:rPr lang="en-US" sz="1200">
                <a:latin typeface="Helvetica" charset="0"/>
              </a:rPr>
              <a:pPr eaLnBrk="1" hangingPunct="1"/>
              <a:t>38</a:t>
            </a:fld>
            <a:endParaRPr lang="en-US" sz="1200">
              <a:latin typeface="Helvetica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116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25E7967-27A1-8543-895D-50F34705D325}" type="slidenum">
              <a:rPr lang="en-US" sz="1200">
                <a:latin typeface="Helvetica" charset="0"/>
              </a:rPr>
              <a:pPr eaLnBrk="1" hangingPunct="1"/>
              <a:t>39</a:t>
            </a:fld>
            <a:endParaRPr lang="en-US" sz="1200">
              <a:latin typeface="Helvetica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1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61D304F9-63F7-C740-8AC2-7DBA90F17D34}" type="slidenum">
              <a:rPr lang="en-US" sz="1200">
                <a:latin typeface="Helvetica" charset="0"/>
              </a:rPr>
              <a:pPr eaLnBrk="1" hangingPunct="1"/>
              <a:t>4</a:t>
            </a:fld>
            <a:endParaRPr lang="en-US" sz="1200">
              <a:latin typeface="Helvetic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166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2893D15-D2D3-7247-8DA2-87EE97E0BCE9}" type="slidenum">
              <a:rPr lang="en-US" sz="1200">
                <a:latin typeface="Helvetica" charset="0"/>
              </a:rPr>
              <a:pPr eaLnBrk="1" hangingPunct="1"/>
              <a:t>40</a:t>
            </a:fld>
            <a:endParaRPr lang="en-US" sz="1200">
              <a:latin typeface="Helvetica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416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2893D15-D2D3-7247-8DA2-87EE97E0BCE9}" type="slidenum">
              <a:rPr lang="en-US" sz="1200">
                <a:latin typeface="Helvetica" charset="0"/>
              </a:rPr>
              <a:pPr eaLnBrk="1" hangingPunct="1"/>
              <a:t>41</a:t>
            </a:fld>
            <a:endParaRPr lang="en-US" sz="1200">
              <a:latin typeface="Helvetica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477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2893D15-D2D3-7247-8DA2-87EE97E0BCE9}" type="slidenum">
              <a:rPr lang="en-US" sz="1200">
                <a:latin typeface="Helvetica" charset="0"/>
              </a:rPr>
              <a:pPr eaLnBrk="1" hangingPunct="1"/>
              <a:t>42</a:t>
            </a:fld>
            <a:endParaRPr lang="en-US" sz="1200">
              <a:latin typeface="Helvetica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924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2893D15-D2D3-7247-8DA2-87EE97E0BCE9}" type="slidenum">
              <a:rPr lang="en-US" sz="1200">
                <a:latin typeface="Helvetica" charset="0"/>
              </a:rPr>
              <a:pPr eaLnBrk="1" hangingPunct="1"/>
              <a:t>43</a:t>
            </a:fld>
            <a:endParaRPr lang="en-US" sz="1200">
              <a:latin typeface="Helvetica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326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2893D15-D2D3-7247-8DA2-87EE97E0BCE9}" type="slidenum">
              <a:rPr lang="en-US" sz="1200">
                <a:latin typeface="Helvetica" charset="0"/>
              </a:rPr>
              <a:pPr eaLnBrk="1" hangingPunct="1"/>
              <a:t>44</a:t>
            </a:fld>
            <a:endParaRPr lang="en-US" sz="1200">
              <a:latin typeface="Helvetica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042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2893D15-D2D3-7247-8DA2-87EE97E0BCE9}" type="slidenum">
              <a:rPr lang="en-US" sz="1200">
                <a:latin typeface="Helvetica" charset="0"/>
              </a:rPr>
              <a:pPr eaLnBrk="1" hangingPunct="1"/>
              <a:t>45</a:t>
            </a:fld>
            <a:endParaRPr lang="en-US" sz="1200">
              <a:latin typeface="Helvetica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48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2893D15-D2D3-7247-8DA2-87EE97E0BCE9}" type="slidenum">
              <a:rPr lang="en-US" sz="1200">
                <a:latin typeface="Helvetica" charset="0"/>
              </a:rPr>
              <a:pPr eaLnBrk="1" hangingPunct="1"/>
              <a:t>46</a:t>
            </a:fld>
            <a:endParaRPr lang="en-US" sz="1200">
              <a:latin typeface="Helvetica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79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2893D15-D2D3-7247-8DA2-87EE97E0BCE9}" type="slidenum">
              <a:rPr lang="en-US" sz="1200">
                <a:latin typeface="Helvetica" charset="0"/>
              </a:rPr>
              <a:pPr eaLnBrk="1" hangingPunct="1"/>
              <a:t>47</a:t>
            </a:fld>
            <a:endParaRPr lang="en-US" sz="1200">
              <a:latin typeface="Helvetica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8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834FDA9D-9564-994D-B318-F0EFCD77B39E}" type="slidenum">
              <a:rPr lang="en-US" sz="1200">
                <a:latin typeface="Helvetica" charset="0"/>
              </a:rPr>
              <a:pPr eaLnBrk="1" hangingPunct="1"/>
              <a:t>48</a:t>
            </a:fld>
            <a:endParaRPr lang="en-US" sz="1200">
              <a:latin typeface="Helvetica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453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6F1E0F07-FAFB-5C41-B71E-686FA0D91679}" type="slidenum">
              <a:rPr lang="en-US" sz="1200">
                <a:latin typeface="Helvetica" charset="0"/>
              </a:rPr>
              <a:pPr eaLnBrk="1" hangingPunct="1"/>
              <a:t>49</a:t>
            </a:fld>
            <a:endParaRPr lang="en-US" sz="1200">
              <a:latin typeface="Helvetica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Tabor 33-34</a:t>
            </a:r>
          </a:p>
        </p:txBody>
      </p:sp>
    </p:spTree>
    <p:extLst>
      <p:ext uri="{BB962C8B-B14F-4D97-AF65-F5344CB8AC3E}">
        <p14:creationId xmlns:p14="http://schemas.microsoft.com/office/powerpoint/2010/main" val="211281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834FDA9D-9564-994D-B318-F0EFCD77B39E}" type="slidenum">
              <a:rPr lang="en-US" sz="1200">
                <a:latin typeface="Helvetica" charset="0"/>
              </a:rPr>
              <a:pPr eaLnBrk="1" hangingPunct="1"/>
              <a:t>5</a:t>
            </a:fld>
            <a:endParaRPr lang="en-US" sz="1200">
              <a:latin typeface="Helvetica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053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6F1E0F07-FAFB-5C41-B71E-686FA0D91679}" type="slidenum">
              <a:rPr lang="en-US" sz="1200">
                <a:latin typeface="Helvetica" charset="0"/>
              </a:rPr>
              <a:pPr eaLnBrk="1" hangingPunct="1"/>
              <a:t>50</a:t>
            </a:fld>
            <a:endParaRPr lang="en-US" sz="1200">
              <a:latin typeface="Helvetica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Tabor 33-34</a:t>
            </a:r>
          </a:p>
        </p:txBody>
      </p:sp>
    </p:spTree>
    <p:extLst>
      <p:ext uri="{BB962C8B-B14F-4D97-AF65-F5344CB8AC3E}">
        <p14:creationId xmlns:p14="http://schemas.microsoft.com/office/powerpoint/2010/main" val="13825873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E5A623E3-A058-1F4C-82A3-E3E5B65C54BB}" type="slidenum">
              <a:rPr lang="en-US" sz="1200">
                <a:latin typeface="Helvetica" charset="0"/>
              </a:rPr>
              <a:pPr eaLnBrk="1" hangingPunct="1"/>
              <a:t>51</a:t>
            </a:fld>
            <a:endParaRPr lang="en-US" sz="1200">
              <a:latin typeface="Helvetica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Tabor 35</a:t>
            </a:r>
          </a:p>
        </p:txBody>
      </p:sp>
    </p:spTree>
    <p:extLst>
      <p:ext uri="{BB962C8B-B14F-4D97-AF65-F5344CB8AC3E}">
        <p14:creationId xmlns:p14="http://schemas.microsoft.com/office/powerpoint/2010/main" val="14652493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E5A623E3-A058-1F4C-82A3-E3E5B65C54BB}" type="slidenum">
              <a:rPr lang="en-US" sz="1200">
                <a:latin typeface="Helvetica" charset="0"/>
              </a:rPr>
              <a:pPr eaLnBrk="1" hangingPunct="1"/>
              <a:t>52</a:t>
            </a:fld>
            <a:endParaRPr lang="en-US" sz="1200">
              <a:latin typeface="Helvetica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Tabor 35</a:t>
            </a:r>
          </a:p>
        </p:txBody>
      </p:sp>
    </p:spTree>
    <p:extLst>
      <p:ext uri="{BB962C8B-B14F-4D97-AF65-F5344CB8AC3E}">
        <p14:creationId xmlns:p14="http://schemas.microsoft.com/office/powerpoint/2010/main" val="14695259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E5A623E3-A058-1F4C-82A3-E3E5B65C54BB}" type="slidenum">
              <a:rPr lang="en-US" sz="1200">
                <a:latin typeface="Helvetica" charset="0"/>
              </a:rPr>
              <a:pPr eaLnBrk="1" hangingPunct="1"/>
              <a:t>53</a:t>
            </a:fld>
            <a:endParaRPr lang="en-US" sz="1200">
              <a:latin typeface="Helvetica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Tabor 35</a:t>
            </a:r>
          </a:p>
        </p:txBody>
      </p:sp>
    </p:spTree>
    <p:extLst>
      <p:ext uri="{BB962C8B-B14F-4D97-AF65-F5344CB8AC3E}">
        <p14:creationId xmlns:p14="http://schemas.microsoft.com/office/powerpoint/2010/main" val="11428257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06BB996-0572-2A47-8E90-462B16D6407F}" type="slidenum">
              <a:rPr lang="en-US" sz="1200">
                <a:latin typeface="Helvetica" charset="0"/>
              </a:rPr>
              <a:pPr eaLnBrk="1" hangingPunct="1"/>
              <a:t>54</a:t>
            </a:fld>
            <a:endParaRPr lang="en-US" sz="1200">
              <a:latin typeface="Helvetica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Tabor 36</a:t>
            </a:r>
          </a:p>
        </p:txBody>
      </p:sp>
    </p:spTree>
    <p:extLst>
      <p:ext uri="{BB962C8B-B14F-4D97-AF65-F5344CB8AC3E}">
        <p14:creationId xmlns:p14="http://schemas.microsoft.com/office/powerpoint/2010/main" val="9547542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06BB996-0572-2A47-8E90-462B16D6407F}" type="slidenum">
              <a:rPr lang="en-US" sz="1200">
                <a:latin typeface="Helvetica" charset="0"/>
              </a:rPr>
              <a:pPr eaLnBrk="1" hangingPunct="1"/>
              <a:t>55</a:t>
            </a:fld>
            <a:endParaRPr lang="en-US" sz="1200">
              <a:latin typeface="Helvetica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Tabor 36</a:t>
            </a:r>
          </a:p>
        </p:txBody>
      </p:sp>
    </p:spTree>
    <p:extLst>
      <p:ext uri="{BB962C8B-B14F-4D97-AF65-F5344CB8AC3E}">
        <p14:creationId xmlns:p14="http://schemas.microsoft.com/office/powerpoint/2010/main" val="12506268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25E7967-27A1-8543-895D-50F34705D325}" type="slidenum">
              <a:rPr lang="en-US" sz="1200">
                <a:latin typeface="Helvetica" charset="0"/>
              </a:rPr>
              <a:pPr eaLnBrk="1" hangingPunct="1"/>
              <a:t>56</a:t>
            </a:fld>
            <a:endParaRPr lang="en-US" sz="1200">
              <a:latin typeface="Helvetica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145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25E7967-27A1-8543-895D-50F34705D325}" type="slidenum">
              <a:rPr lang="en-US" sz="1200">
                <a:latin typeface="Helvetica" charset="0"/>
              </a:rPr>
              <a:pPr eaLnBrk="1" hangingPunct="1"/>
              <a:t>57</a:t>
            </a:fld>
            <a:endParaRPr lang="en-US" sz="1200">
              <a:latin typeface="Helvetica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099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25E7967-27A1-8543-895D-50F34705D325}" type="slidenum">
              <a:rPr lang="en-US" sz="1200">
                <a:latin typeface="Helvetica" charset="0"/>
              </a:rPr>
              <a:pPr eaLnBrk="1" hangingPunct="1"/>
              <a:t>58</a:t>
            </a:fld>
            <a:endParaRPr lang="en-US" sz="1200">
              <a:latin typeface="Helvetica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39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834FDA9D-9564-994D-B318-F0EFCD77B39E}" type="slidenum">
              <a:rPr lang="en-US" sz="1200">
                <a:latin typeface="Helvetica" charset="0"/>
              </a:rPr>
              <a:pPr eaLnBrk="1" hangingPunct="1"/>
              <a:t>59</a:t>
            </a:fld>
            <a:endParaRPr lang="en-US" sz="1200">
              <a:latin typeface="Helvetica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2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834FDA9D-9564-994D-B318-F0EFCD77B39E}" type="slidenum">
              <a:rPr lang="en-US" sz="1200">
                <a:latin typeface="Helvetica" charset="0"/>
              </a:rPr>
              <a:pPr eaLnBrk="1" hangingPunct="1"/>
              <a:t>6</a:t>
            </a:fld>
            <a:endParaRPr lang="en-US" sz="1200">
              <a:latin typeface="Helvetica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361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84B4DFC-17FF-A442-80D9-6AA520DD6CFD}" type="slidenum">
              <a:rPr lang="en-US" sz="1200">
                <a:latin typeface="Helvetica" charset="0"/>
              </a:rPr>
              <a:pPr eaLnBrk="1" hangingPunct="1"/>
              <a:t>60</a:t>
            </a:fld>
            <a:endParaRPr lang="en-US" sz="1200">
              <a:latin typeface="Helvetica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614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84B4DFC-17FF-A442-80D9-6AA520DD6CFD}" type="slidenum">
              <a:rPr lang="en-US" sz="1200">
                <a:latin typeface="Helvetica" charset="0"/>
              </a:rPr>
              <a:pPr eaLnBrk="1" hangingPunct="1"/>
              <a:t>61</a:t>
            </a:fld>
            <a:endParaRPr lang="en-US" sz="1200">
              <a:latin typeface="Helvetica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012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84B4DFC-17FF-A442-80D9-6AA520DD6CFD}" type="slidenum">
              <a:rPr lang="en-US" sz="1200">
                <a:latin typeface="Helvetica" charset="0"/>
              </a:rPr>
              <a:pPr eaLnBrk="1" hangingPunct="1"/>
              <a:t>62</a:t>
            </a:fld>
            <a:endParaRPr lang="en-US" sz="1200">
              <a:latin typeface="Helvetica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402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184B4DFC-17FF-A442-80D9-6AA520DD6CFD}" type="slidenum">
              <a:rPr lang="en-US" sz="1200">
                <a:latin typeface="Helvetica" charset="0"/>
              </a:rPr>
              <a:pPr eaLnBrk="1" hangingPunct="1"/>
              <a:t>63</a:t>
            </a:fld>
            <a:endParaRPr lang="en-US" sz="1200">
              <a:latin typeface="Helvetica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1921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05E22BD3-1250-A943-BC43-C133416CAA5E}" type="slidenum">
              <a:rPr lang="en-US" sz="1200">
                <a:latin typeface="Helvetica" charset="0"/>
              </a:rPr>
              <a:pPr eaLnBrk="1" hangingPunct="1"/>
              <a:t>64</a:t>
            </a:fld>
            <a:endParaRPr lang="en-US" sz="12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7877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05E22BD3-1250-A943-BC43-C133416CAA5E}" type="slidenum">
              <a:rPr lang="en-US" sz="1200">
                <a:latin typeface="Helvetica" charset="0"/>
              </a:rPr>
              <a:pPr eaLnBrk="1" hangingPunct="1"/>
              <a:t>65</a:t>
            </a:fld>
            <a:endParaRPr lang="en-US" sz="12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0605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75AA57B3-9DE5-BC41-9521-DCA24C557072}" type="slidenum">
              <a:rPr lang="en-US" sz="1200">
                <a:latin typeface="Helvetica" charset="0"/>
              </a:rPr>
              <a:pPr eaLnBrk="1" hangingPunct="1"/>
              <a:t>66</a:t>
            </a:fld>
            <a:endParaRPr lang="en-US" sz="1200">
              <a:latin typeface="Helvetica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3880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834FDA9D-9564-994D-B318-F0EFCD77B39E}" type="slidenum">
              <a:rPr lang="en-US" sz="1200">
                <a:latin typeface="Helvetica" charset="0"/>
              </a:rPr>
              <a:pPr eaLnBrk="1" hangingPunct="1"/>
              <a:t>67</a:t>
            </a:fld>
            <a:endParaRPr lang="en-US" sz="1200">
              <a:latin typeface="Helvetica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469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517E62-7050-D749-B4FB-03D4C3976674}" type="slidenum">
              <a:rPr lang="en-US" sz="1200">
                <a:latin typeface="Helvetica" charset="0"/>
              </a:rPr>
              <a:pPr eaLnBrk="1" hangingPunct="1"/>
              <a:t>68</a:t>
            </a:fld>
            <a:endParaRPr lang="en-US" sz="1200">
              <a:latin typeface="Helvetica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Tabor 90-96</a:t>
            </a:r>
          </a:p>
        </p:txBody>
      </p:sp>
    </p:spTree>
    <p:extLst>
      <p:ext uri="{BB962C8B-B14F-4D97-AF65-F5344CB8AC3E}">
        <p14:creationId xmlns:p14="http://schemas.microsoft.com/office/powerpoint/2010/main" val="99024577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517E62-7050-D749-B4FB-03D4C3976674}" type="slidenum">
              <a:rPr lang="en-US" sz="1200">
                <a:latin typeface="Helvetica" charset="0"/>
              </a:rPr>
              <a:pPr eaLnBrk="1" hangingPunct="1"/>
              <a:t>69</a:t>
            </a:fld>
            <a:endParaRPr lang="en-US" sz="1200">
              <a:latin typeface="Helvetica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Tabor 90-96</a:t>
            </a:r>
          </a:p>
        </p:txBody>
      </p:sp>
    </p:spTree>
    <p:extLst>
      <p:ext uri="{BB962C8B-B14F-4D97-AF65-F5344CB8AC3E}">
        <p14:creationId xmlns:p14="http://schemas.microsoft.com/office/powerpoint/2010/main" val="6239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22786E-2E06-BB40-9F8F-ED35FFDA2BC7}" type="slidenum">
              <a:rPr lang="en-US" sz="1200">
                <a:latin typeface="Helvetica" charset="0"/>
              </a:rPr>
              <a:pPr eaLnBrk="1" hangingPunct="1"/>
              <a:t>7</a:t>
            </a:fld>
            <a:endParaRPr lang="en-US" sz="12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3911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517E62-7050-D749-B4FB-03D4C3976674}" type="slidenum">
              <a:rPr lang="en-US" sz="1200">
                <a:latin typeface="Helvetica" charset="0"/>
              </a:rPr>
              <a:pPr eaLnBrk="1" hangingPunct="1"/>
              <a:t>70</a:t>
            </a:fld>
            <a:endParaRPr lang="en-US" sz="1200">
              <a:latin typeface="Helvetica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Tabor 90-96</a:t>
            </a:r>
          </a:p>
        </p:txBody>
      </p:sp>
    </p:spTree>
    <p:extLst>
      <p:ext uri="{BB962C8B-B14F-4D97-AF65-F5344CB8AC3E}">
        <p14:creationId xmlns:p14="http://schemas.microsoft.com/office/powerpoint/2010/main" val="85742100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517E62-7050-D749-B4FB-03D4C3976674}" type="slidenum">
              <a:rPr lang="en-US" sz="1200">
                <a:latin typeface="Helvetica" charset="0"/>
              </a:rPr>
              <a:pPr eaLnBrk="1" hangingPunct="1"/>
              <a:t>71</a:t>
            </a:fld>
            <a:endParaRPr lang="en-US" sz="1200">
              <a:latin typeface="Helvetica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Tabor 90-96</a:t>
            </a:r>
          </a:p>
        </p:txBody>
      </p:sp>
    </p:spTree>
    <p:extLst>
      <p:ext uri="{BB962C8B-B14F-4D97-AF65-F5344CB8AC3E}">
        <p14:creationId xmlns:p14="http://schemas.microsoft.com/office/powerpoint/2010/main" val="124878718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517E62-7050-D749-B4FB-03D4C3976674}" type="slidenum">
              <a:rPr lang="en-US" sz="1200">
                <a:latin typeface="Helvetica" charset="0"/>
              </a:rPr>
              <a:pPr eaLnBrk="1" hangingPunct="1"/>
              <a:t>72</a:t>
            </a:fld>
            <a:endParaRPr lang="en-US" sz="1200">
              <a:latin typeface="Helvetica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7724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517E62-7050-D749-B4FB-03D4C3976674}" type="slidenum">
              <a:rPr lang="en-US" sz="1200">
                <a:latin typeface="Helvetica" charset="0"/>
              </a:rPr>
              <a:pPr eaLnBrk="1" hangingPunct="1"/>
              <a:t>73</a:t>
            </a:fld>
            <a:endParaRPr lang="en-US" sz="1200">
              <a:latin typeface="Helvetica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689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517E62-7050-D749-B4FB-03D4C3976674}" type="slidenum">
              <a:rPr lang="en-US" sz="1200">
                <a:latin typeface="Helvetica" charset="0"/>
              </a:rPr>
              <a:pPr eaLnBrk="1" hangingPunct="1"/>
              <a:t>74</a:t>
            </a:fld>
            <a:endParaRPr lang="en-US" sz="1200">
              <a:latin typeface="Helvetica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1228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E5A623E3-A058-1F4C-82A3-E3E5B65C54BB}" type="slidenum">
              <a:rPr lang="en-US" sz="1200">
                <a:latin typeface="Helvetica" charset="0"/>
              </a:rPr>
              <a:pPr eaLnBrk="1" hangingPunct="1"/>
              <a:t>75</a:t>
            </a:fld>
            <a:endParaRPr lang="en-US" sz="1200">
              <a:latin typeface="Helvetica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Tabor 35</a:t>
            </a:r>
          </a:p>
        </p:txBody>
      </p:sp>
    </p:spTree>
    <p:extLst>
      <p:ext uri="{BB962C8B-B14F-4D97-AF65-F5344CB8AC3E}">
        <p14:creationId xmlns:p14="http://schemas.microsoft.com/office/powerpoint/2010/main" val="19997103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E5A623E3-A058-1F4C-82A3-E3E5B65C54BB}" type="slidenum">
              <a:rPr lang="en-US" sz="1200">
                <a:latin typeface="Helvetica" charset="0"/>
              </a:rPr>
              <a:pPr eaLnBrk="1" hangingPunct="1"/>
              <a:t>76</a:t>
            </a:fld>
            <a:endParaRPr lang="en-US" sz="1200">
              <a:latin typeface="Helvetica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Tabor 35</a:t>
            </a:r>
          </a:p>
        </p:txBody>
      </p:sp>
    </p:spTree>
    <p:extLst>
      <p:ext uri="{BB962C8B-B14F-4D97-AF65-F5344CB8AC3E}">
        <p14:creationId xmlns:p14="http://schemas.microsoft.com/office/powerpoint/2010/main" val="141637473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E5A623E3-A058-1F4C-82A3-E3E5B65C54BB}" type="slidenum">
              <a:rPr lang="en-US" sz="1200">
                <a:latin typeface="Helvetica" charset="0"/>
              </a:rPr>
              <a:pPr eaLnBrk="1" hangingPunct="1"/>
              <a:t>77</a:t>
            </a:fld>
            <a:endParaRPr lang="en-US" sz="1200">
              <a:latin typeface="Helvetica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Tabor 35</a:t>
            </a:r>
          </a:p>
        </p:txBody>
      </p:sp>
    </p:spTree>
    <p:extLst>
      <p:ext uri="{BB962C8B-B14F-4D97-AF65-F5344CB8AC3E}">
        <p14:creationId xmlns:p14="http://schemas.microsoft.com/office/powerpoint/2010/main" val="16564688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D37D2CD1-6903-C24F-8698-99498FE3A9F4}" type="slidenum">
              <a:rPr lang="en-US" sz="1200">
                <a:latin typeface="Helvetica" charset="0"/>
              </a:rPr>
              <a:pPr eaLnBrk="1" hangingPunct="1"/>
              <a:t>78</a:t>
            </a:fld>
            <a:endParaRPr lang="en-US" sz="1200">
              <a:latin typeface="Helvetica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726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D37D2CD1-6903-C24F-8698-99498FE3A9F4}" type="slidenum">
              <a:rPr lang="en-US" sz="1200">
                <a:latin typeface="Helvetica" charset="0"/>
              </a:rPr>
              <a:pPr eaLnBrk="1" hangingPunct="1"/>
              <a:t>79</a:t>
            </a:fld>
            <a:endParaRPr lang="en-US" sz="1200">
              <a:latin typeface="Helvetica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8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22786E-2E06-BB40-9F8F-ED35FFDA2BC7}" type="slidenum">
              <a:rPr lang="en-US" sz="1200">
                <a:latin typeface="Helvetica" charset="0"/>
              </a:rPr>
              <a:pPr eaLnBrk="1" hangingPunct="1"/>
              <a:t>8</a:t>
            </a:fld>
            <a:endParaRPr lang="en-US" sz="12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6475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38ED0A88-C155-A642-B54C-3A045747DE68}" type="slidenum">
              <a:rPr lang="en-US" sz="1200">
                <a:latin typeface="Helvetica" charset="0"/>
              </a:rPr>
              <a:pPr eaLnBrk="1" hangingPunct="1"/>
              <a:t>80</a:t>
            </a:fld>
            <a:endParaRPr lang="en-US" sz="1200">
              <a:latin typeface="Helvetica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8035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38ED0A88-C155-A642-B54C-3A045747DE68}" type="slidenum">
              <a:rPr lang="en-US" sz="1200">
                <a:latin typeface="Helvetica" charset="0"/>
              </a:rPr>
              <a:pPr eaLnBrk="1" hangingPunct="1"/>
              <a:t>81</a:t>
            </a:fld>
            <a:endParaRPr lang="en-US" sz="1200">
              <a:latin typeface="Helvetica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6165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38ED0A88-C155-A642-B54C-3A045747DE68}" type="slidenum">
              <a:rPr lang="en-US" sz="1200">
                <a:latin typeface="Helvetica" charset="0"/>
              </a:rPr>
              <a:pPr eaLnBrk="1" hangingPunct="1"/>
              <a:t>82</a:t>
            </a:fld>
            <a:endParaRPr lang="en-US" sz="1200">
              <a:latin typeface="Helvetica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4980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38ED0A88-C155-A642-B54C-3A045747DE68}" type="slidenum">
              <a:rPr lang="en-US" sz="1200">
                <a:latin typeface="Helvetica" charset="0"/>
              </a:rPr>
              <a:pPr eaLnBrk="1" hangingPunct="1"/>
              <a:t>83</a:t>
            </a:fld>
            <a:endParaRPr lang="en-US" sz="1200">
              <a:latin typeface="Helvetica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053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38ED0A88-C155-A642-B54C-3A045747DE68}" type="slidenum">
              <a:rPr lang="en-US" sz="1200">
                <a:latin typeface="Helvetica" charset="0"/>
              </a:rPr>
              <a:pPr eaLnBrk="1" hangingPunct="1"/>
              <a:t>84</a:t>
            </a:fld>
            <a:endParaRPr lang="en-US" sz="1200">
              <a:latin typeface="Helvetica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6032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38ED0A88-C155-A642-B54C-3A045747DE68}" type="slidenum">
              <a:rPr lang="en-US" sz="1200">
                <a:latin typeface="Helvetica" charset="0"/>
              </a:rPr>
              <a:pPr eaLnBrk="1" hangingPunct="1"/>
              <a:t>85</a:t>
            </a:fld>
            <a:endParaRPr lang="en-US" sz="1200">
              <a:latin typeface="Helvetica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046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38ED0A88-C155-A642-B54C-3A045747DE68}" type="slidenum">
              <a:rPr lang="en-US" sz="1200">
                <a:latin typeface="Helvetica" charset="0"/>
              </a:rPr>
              <a:pPr eaLnBrk="1" hangingPunct="1"/>
              <a:t>86</a:t>
            </a:fld>
            <a:endParaRPr lang="en-US" sz="1200">
              <a:latin typeface="Helvetica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1513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38ED0A88-C155-A642-B54C-3A045747DE68}" type="slidenum">
              <a:rPr lang="en-US" sz="1200">
                <a:latin typeface="Helvetica" charset="0"/>
              </a:rPr>
              <a:pPr eaLnBrk="1" hangingPunct="1"/>
              <a:t>87</a:t>
            </a:fld>
            <a:endParaRPr lang="en-US" sz="1200">
              <a:latin typeface="Helvetica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6427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38ED0A88-C155-A642-B54C-3A045747DE68}" type="slidenum">
              <a:rPr lang="en-US" sz="1200">
                <a:latin typeface="Helvetica" charset="0"/>
              </a:rPr>
              <a:pPr eaLnBrk="1" hangingPunct="1"/>
              <a:t>88</a:t>
            </a:fld>
            <a:endParaRPr lang="en-US" sz="1200">
              <a:latin typeface="Helvetica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6624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678D1FCC-AB42-C946-8057-6D932CB9FE90}" type="slidenum">
              <a:rPr lang="en-US" sz="1200">
                <a:latin typeface="Helvetica" charset="0"/>
              </a:rPr>
              <a:pPr eaLnBrk="1" hangingPunct="1"/>
              <a:t>89</a:t>
            </a:fld>
            <a:endParaRPr lang="en-US" sz="1200">
              <a:latin typeface="Helvetica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2422786E-2E06-BB40-9F8F-ED35FFDA2BC7}" type="slidenum">
              <a:rPr lang="en-US" sz="1200">
                <a:latin typeface="Helvetica" charset="0"/>
              </a:rPr>
              <a:pPr eaLnBrk="1" hangingPunct="1"/>
              <a:t>9</a:t>
            </a:fld>
            <a:endParaRPr lang="en-US" sz="12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2694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678D1FCC-AB42-C946-8057-6D932CB9FE90}" type="slidenum">
              <a:rPr lang="en-US" sz="1200">
                <a:latin typeface="Helvetica" charset="0"/>
              </a:rPr>
              <a:pPr eaLnBrk="1" hangingPunct="1"/>
              <a:t>90</a:t>
            </a:fld>
            <a:endParaRPr lang="en-US" sz="1200">
              <a:latin typeface="Helvetica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5870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678D1FCC-AB42-C946-8057-6D932CB9FE90}" type="slidenum">
              <a:rPr lang="en-US" sz="1200">
                <a:latin typeface="Helvetica" charset="0"/>
              </a:rPr>
              <a:pPr eaLnBrk="1" hangingPunct="1"/>
              <a:t>91</a:t>
            </a:fld>
            <a:endParaRPr lang="en-US" sz="1200">
              <a:latin typeface="Helvetica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1878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AEF3402F-D7C1-ED41-A4F2-CD5C34976262}" type="slidenum">
              <a:rPr lang="en-US" sz="1200">
                <a:latin typeface="Helvetica" charset="0"/>
              </a:rPr>
              <a:pPr eaLnBrk="1" hangingPunct="1"/>
              <a:t>92</a:t>
            </a:fld>
            <a:endParaRPr lang="en-US" sz="1200">
              <a:latin typeface="Helvetica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Show also octupole…</a:t>
            </a:r>
          </a:p>
        </p:txBody>
      </p:sp>
    </p:spTree>
    <p:extLst>
      <p:ext uri="{BB962C8B-B14F-4D97-AF65-F5344CB8AC3E}">
        <p14:creationId xmlns:p14="http://schemas.microsoft.com/office/powerpoint/2010/main" val="97905608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AEF3402F-D7C1-ED41-A4F2-CD5C34976262}" type="slidenum">
              <a:rPr lang="en-US" sz="1200">
                <a:latin typeface="Helvetica" charset="0"/>
              </a:rPr>
              <a:pPr eaLnBrk="1" hangingPunct="1"/>
              <a:t>93</a:t>
            </a:fld>
            <a:endParaRPr lang="en-US" sz="1200">
              <a:latin typeface="Helvetica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Show also octupole…</a:t>
            </a:r>
          </a:p>
        </p:txBody>
      </p:sp>
    </p:spTree>
    <p:extLst>
      <p:ext uri="{BB962C8B-B14F-4D97-AF65-F5344CB8AC3E}">
        <p14:creationId xmlns:p14="http://schemas.microsoft.com/office/powerpoint/2010/main" val="103826342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AEF3402F-D7C1-ED41-A4F2-CD5C34976262}" type="slidenum">
              <a:rPr lang="en-US" sz="1200">
                <a:latin typeface="Helvetica" charset="0"/>
              </a:rPr>
              <a:pPr eaLnBrk="1" hangingPunct="1"/>
              <a:t>94</a:t>
            </a:fld>
            <a:endParaRPr lang="en-US" sz="1200">
              <a:latin typeface="Helvetica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Show also octupole…</a:t>
            </a:r>
          </a:p>
        </p:txBody>
      </p:sp>
    </p:spTree>
    <p:extLst>
      <p:ext uri="{BB962C8B-B14F-4D97-AF65-F5344CB8AC3E}">
        <p14:creationId xmlns:p14="http://schemas.microsoft.com/office/powerpoint/2010/main" val="167934154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388B5379-B3E5-1247-9F18-38622FE09E10}" type="slidenum">
              <a:rPr lang="en-US" sz="1200">
                <a:latin typeface="Helvetica" charset="0"/>
              </a:rPr>
              <a:pPr eaLnBrk="1" hangingPunct="1"/>
              <a:t>95</a:t>
            </a:fld>
            <a:endParaRPr lang="en-US" sz="1200">
              <a:latin typeface="Helvetica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3408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388B5379-B3E5-1247-9F18-38622FE09E10}" type="slidenum">
              <a:rPr lang="en-US" sz="1200">
                <a:latin typeface="Helvetica" charset="0"/>
              </a:rPr>
              <a:pPr eaLnBrk="1" hangingPunct="1"/>
              <a:t>96</a:t>
            </a:fld>
            <a:endParaRPr lang="en-US" sz="1200">
              <a:latin typeface="Helvetica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6810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477CCBDC-9A9F-5848-9E6F-E8AB3E541C60}" type="slidenum">
              <a:rPr lang="en-US" sz="1200">
                <a:latin typeface="Helvetica" charset="0"/>
              </a:rPr>
              <a:pPr eaLnBrk="1" hangingPunct="1"/>
              <a:t>97</a:t>
            </a:fld>
            <a:endParaRPr lang="en-US" sz="1200">
              <a:latin typeface="Helvetica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123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477CCBDC-9A9F-5848-9E6F-E8AB3E541C60}" type="slidenum">
              <a:rPr lang="en-US" sz="1200">
                <a:latin typeface="Helvetica" charset="0"/>
              </a:rPr>
              <a:pPr eaLnBrk="1" hangingPunct="1"/>
              <a:t>98</a:t>
            </a:fld>
            <a:endParaRPr lang="en-US" sz="1200">
              <a:latin typeface="Helvetica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6986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/>
            <a:fld id="{388B5379-B3E5-1247-9F18-38622FE09E10}" type="slidenum">
              <a:rPr lang="en-US" sz="1200">
                <a:latin typeface="Helvetica" charset="0"/>
              </a:rPr>
              <a:pPr eaLnBrk="1" hangingPunct="1"/>
              <a:t>99</a:t>
            </a:fld>
            <a:endParaRPr lang="en-US" sz="1200">
              <a:latin typeface="Helvetica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5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/>
          <p:cNvSpPr>
            <a:spLocks noChangeArrowheads="1"/>
          </p:cNvSpPr>
          <p:nvPr userDrawn="1"/>
        </p:nvSpPr>
        <p:spPr bwMode="auto">
          <a:xfrm>
            <a:off x="4060825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Rectangle 59"/>
          <p:cNvSpPr>
            <a:spLocks noChangeArrowheads="1"/>
          </p:cNvSpPr>
          <p:nvPr userDrawn="1"/>
        </p:nvSpPr>
        <p:spPr bwMode="auto">
          <a:xfrm>
            <a:off x="3678238" y="2630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ectangle 63"/>
          <p:cNvSpPr>
            <a:spLocks noChangeArrowheads="1"/>
          </p:cNvSpPr>
          <p:nvPr userDrawn="1"/>
        </p:nvSpPr>
        <p:spPr bwMode="auto">
          <a:xfrm>
            <a:off x="0" y="685800"/>
            <a:ext cx="228600" cy="6172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4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003368">
                  <a:alpha val="67998"/>
                </a:srgbClr>
              </a:gs>
              <a:gs pos="100000">
                <a:srgbClr val="D7DFE7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GB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8116888" y="6477000"/>
            <a:ext cx="10207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23" tIns="48111" rIns="96223" bIns="48111"/>
          <a:lstStyle/>
          <a:p>
            <a:pPr algn="r" defTabSz="962025" eaLnBrk="0" hangingPunct="0">
              <a:spcBef>
                <a:spcPct val="0"/>
              </a:spcBef>
              <a:buClrTx/>
              <a:buSzTx/>
              <a:buFontTx/>
              <a:buNone/>
            </a:pPr>
            <a:fld id="{342486F6-4E47-BC49-8FBC-0DBEA4688259}" type="slidenum">
              <a:rPr lang="de-DE" sz="1200">
                <a:solidFill>
                  <a:srgbClr val="808080"/>
                </a:solidFill>
                <a:latin typeface="Palatino" charset="0"/>
              </a:rPr>
              <a:pPr algn="r" defTabSz="962025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de-DE" sz="1200">
              <a:solidFill>
                <a:srgbClr val="808080"/>
              </a:solidFill>
              <a:latin typeface="Palatino" charset="0"/>
            </a:endParaRPr>
          </a:p>
        </p:txBody>
      </p:sp>
      <p:pic>
        <p:nvPicPr>
          <p:cNvPr id="1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953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93" name="Rectangle 65"/>
          <p:cNvSpPr>
            <a:spLocks noGrp="1" noChangeArrowheads="1"/>
          </p:cNvSpPr>
          <p:nvPr>
            <p:ph type="ctrTitle"/>
          </p:nvPr>
        </p:nvSpPr>
        <p:spPr>
          <a:xfrm>
            <a:off x="725488" y="2286000"/>
            <a:ext cx="7772400" cy="1143000"/>
          </a:xfrm>
        </p:spPr>
        <p:txBody>
          <a:bodyPr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78594" name="Rectangle 66"/>
          <p:cNvSpPr>
            <a:spLocks noGrp="1" noChangeArrowheads="1"/>
          </p:cNvSpPr>
          <p:nvPr>
            <p:ph type="subTitle" idx="1"/>
          </p:nvPr>
        </p:nvSpPr>
        <p:spPr>
          <a:xfrm>
            <a:off x="1411288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8520" y="-7088"/>
            <a:ext cx="2304256" cy="720763"/>
          </a:xfrm>
          <a:prstGeom prst="rect">
            <a:avLst/>
          </a:prstGeom>
        </p:spPr>
      </p:pic>
      <p:sp>
        <p:nvSpPr>
          <p:cNvPr id="14" name="Rectangle 65"/>
          <p:cNvSpPr>
            <a:spLocks noChangeArrowheads="1"/>
          </p:cNvSpPr>
          <p:nvPr userDrawn="1"/>
        </p:nvSpPr>
        <p:spPr bwMode="auto">
          <a:xfrm rot="-5400000">
            <a:off x="-2857500" y="3550196"/>
            <a:ext cx="594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bg2"/>
                </a:solidFill>
                <a:latin typeface="Palatino" charset="0"/>
              </a:rPr>
              <a:t>Non-linear beam dynamics, Graduate Studies in Accelerator Physics’ Seminar, June 2016 </a:t>
            </a:r>
            <a:endParaRPr lang="en-US" sz="1100" dirty="0" smtClean="0">
              <a:solidFill>
                <a:schemeClr val="bg2"/>
              </a:solidFill>
              <a:latin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9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9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0"/>
            <a:ext cx="2057400" cy="6278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0"/>
            <a:ext cx="6019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1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781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3088" y="1143000"/>
            <a:ext cx="8229600" cy="51355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4625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812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1430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1430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5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8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72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59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38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gif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4"/>
          <p:cNvSpPr>
            <a:spLocks noChangeArrowheads="1"/>
          </p:cNvSpPr>
          <p:nvPr userDrawn="1"/>
        </p:nvSpPr>
        <p:spPr bwMode="auto">
          <a:xfrm>
            <a:off x="4060825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7" name="Rectangle 55"/>
          <p:cNvSpPr>
            <a:spLocks noChangeArrowheads="1"/>
          </p:cNvSpPr>
          <p:nvPr userDrawn="1"/>
        </p:nvSpPr>
        <p:spPr bwMode="auto">
          <a:xfrm>
            <a:off x="3678238" y="2630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8" name="Rectangle 60"/>
          <p:cNvSpPr>
            <a:spLocks noChangeArrowheads="1"/>
          </p:cNvSpPr>
          <p:nvPr userDrawn="1"/>
        </p:nvSpPr>
        <p:spPr bwMode="auto">
          <a:xfrm>
            <a:off x="0" y="685800"/>
            <a:ext cx="228600" cy="6172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61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003368">
                  <a:alpha val="67998"/>
                </a:srgbClr>
              </a:gs>
              <a:gs pos="100000">
                <a:srgbClr val="D7DFE7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GB">
              <a:latin typeface="Palatino" charset="0"/>
            </a:endParaRPr>
          </a:p>
        </p:txBody>
      </p:sp>
      <p:sp>
        <p:nvSpPr>
          <p:cNvPr id="1030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6781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360" tIns="43181" rIns="86360" bIns="431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6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143000"/>
            <a:ext cx="8229600" cy="513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65"/>
          <p:cNvSpPr>
            <a:spLocks noChangeArrowheads="1"/>
          </p:cNvSpPr>
          <p:nvPr userDrawn="1"/>
        </p:nvSpPr>
        <p:spPr bwMode="auto">
          <a:xfrm rot="-5400000">
            <a:off x="-2857500" y="3550196"/>
            <a:ext cx="594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bg2"/>
                </a:solidFill>
                <a:latin typeface="Palatino" charset="0"/>
              </a:rPr>
              <a:t>Non-linear beam dynamics, Graduate Studies in Accelerator Physics’ Seminar, June 2016 </a:t>
            </a:r>
            <a:endParaRPr lang="en-US" sz="1100" dirty="0" smtClean="0">
              <a:solidFill>
                <a:schemeClr val="bg2"/>
              </a:solidFill>
              <a:latin typeface="Palatino" charset="0"/>
            </a:endParaRPr>
          </a:p>
        </p:txBody>
      </p:sp>
      <p:sp>
        <p:nvSpPr>
          <p:cNvPr id="1033" name="Rectangle 66"/>
          <p:cNvSpPr>
            <a:spLocks noChangeArrowheads="1"/>
          </p:cNvSpPr>
          <p:nvPr userDrawn="1"/>
        </p:nvSpPr>
        <p:spPr bwMode="auto">
          <a:xfrm>
            <a:off x="8116888" y="6477000"/>
            <a:ext cx="10207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23" tIns="48111" rIns="96223" bIns="48111"/>
          <a:lstStyle/>
          <a:p>
            <a:pPr algn="r" defTabSz="962025" eaLnBrk="0" hangingPunct="0">
              <a:spcBef>
                <a:spcPct val="0"/>
              </a:spcBef>
              <a:buClrTx/>
              <a:buSzTx/>
              <a:buFontTx/>
              <a:buNone/>
            </a:pPr>
            <a:fld id="{BFB30B0E-A7A2-754E-B87C-FFF668607E8F}" type="slidenum">
              <a:rPr lang="de-DE" sz="1200">
                <a:latin typeface="Palatino" charset="0"/>
              </a:rPr>
              <a:pPr algn="r" defTabSz="962025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de-DE" sz="1200">
              <a:latin typeface="Palatino" charset="0"/>
            </a:endParaRPr>
          </a:p>
        </p:txBody>
      </p:sp>
      <p:pic>
        <p:nvPicPr>
          <p:cNvPr id="1034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953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46" y="11907127"/>
            <a:ext cx="2676861" cy="848389"/>
          </a:xfrm>
          <a:prstGeom prst="rect">
            <a:avLst/>
          </a:prstGeom>
        </p:spPr>
      </p:pic>
      <p:pic>
        <p:nvPicPr>
          <p:cNvPr id="16" name="Immagine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" y="12059527"/>
            <a:ext cx="2676861" cy="8483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4805" y="52934"/>
            <a:ext cx="1560461" cy="488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Palatino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Palatino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Palatino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Palatino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Palatino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Palatino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Palatino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Palatino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q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q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n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n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n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n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4.emf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4" Type="http://schemas.openxmlformats.org/officeDocument/2006/relationships/image" Target="../media/image205.emf"/><Relationship Id="rId5" Type="http://schemas.openxmlformats.org/officeDocument/2006/relationships/image" Target="../media/image206.emf"/><Relationship Id="rId6" Type="http://schemas.openxmlformats.org/officeDocument/2006/relationships/image" Target="../media/image207.emf"/><Relationship Id="rId7" Type="http://schemas.openxmlformats.org/officeDocument/2006/relationships/image" Target="../media/image208.emf"/><Relationship Id="rId8" Type="http://schemas.openxmlformats.org/officeDocument/2006/relationships/image" Target="../media/image209.emf"/><Relationship Id="rId9" Type="http://schemas.openxmlformats.org/officeDocument/2006/relationships/image" Target="../media/image210.emf"/><Relationship Id="rId10" Type="http://schemas.openxmlformats.org/officeDocument/2006/relationships/image" Target="../media/image2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4" Type="http://schemas.openxmlformats.org/officeDocument/2006/relationships/image" Target="../media/image204.emf"/><Relationship Id="rId5" Type="http://schemas.openxmlformats.org/officeDocument/2006/relationships/image" Target="../media/image205.emf"/><Relationship Id="rId6" Type="http://schemas.openxmlformats.org/officeDocument/2006/relationships/image" Target="../media/image206.emf"/><Relationship Id="rId7" Type="http://schemas.openxmlformats.org/officeDocument/2006/relationships/image" Target="../media/image207.emf"/><Relationship Id="rId8" Type="http://schemas.openxmlformats.org/officeDocument/2006/relationships/image" Target="../media/image208.emf"/><Relationship Id="rId9" Type="http://schemas.openxmlformats.org/officeDocument/2006/relationships/image" Target="../media/image209.emf"/><Relationship Id="rId10" Type="http://schemas.openxmlformats.org/officeDocument/2006/relationships/image" Target="../media/image210.emf"/><Relationship Id="rId11" Type="http://schemas.openxmlformats.org/officeDocument/2006/relationships/image" Target="../media/image2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emf"/><Relationship Id="rId4" Type="http://schemas.openxmlformats.org/officeDocument/2006/relationships/image" Target="../media/image2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emf"/><Relationship Id="rId4" Type="http://schemas.openxmlformats.org/officeDocument/2006/relationships/image" Target="../media/image214.emf"/><Relationship Id="rId5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0.emf"/><Relationship Id="rId12" Type="http://schemas.openxmlformats.org/officeDocument/2006/relationships/image" Target="../media/image221.emf"/><Relationship Id="rId1" Type="http://schemas.openxmlformats.org/officeDocument/2006/relationships/tags" Target="../tags/tag37.xml"/><Relationship Id="rId2" Type="http://schemas.openxmlformats.org/officeDocument/2006/relationships/tags" Target="../tags/tag38.xml"/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06.xml"/><Relationship Id="rId7" Type="http://schemas.openxmlformats.org/officeDocument/2006/relationships/image" Target="../media/image216.png"/><Relationship Id="rId8" Type="http://schemas.openxmlformats.org/officeDocument/2006/relationships/image" Target="../media/image217.png"/><Relationship Id="rId9" Type="http://schemas.openxmlformats.org/officeDocument/2006/relationships/image" Target="../media/image218.png"/><Relationship Id="rId10" Type="http://schemas.openxmlformats.org/officeDocument/2006/relationships/image" Target="../media/image219.png"/></Relationships>
</file>

<file path=ppt/slides/_rels/slide10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5.png"/><Relationship Id="rId12" Type="http://schemas.openxmlformats.org/officeDocument/2006/relationships/image" Target="../media/image226.png"/><Relationship Id="rId13" Type="http://schemas.openxmlformats.org/officeDocument/2006/relationships/image" Target="../media/image227.emf"/><Relationship Id="rId1" Type="http://schemas.openxmlformats.org/officeDocument/2006/relationships/tags" Target="../tags/tag41.xml"/><Relationship Id="rId2" Type="http://schemas.openxmlformats.org/officeDocument/2006/relationships/tags" Target="../tags/tag42.xml"/><Relationship Id="rId3" Type="http://schemas.openxmlformats.org/officeDocument/2006/relationships/tags" Target="../tags/tag43.xml"/><Relationship Id="rId4" Type="http://schemas.openxmlformats.org/officeDocument/2006/relationships/tags" Target="../tags/tag44.xml"/><Relationship Id="rId5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07.xml"/><Relationship Id="rId8" Type="http://schemas.openxmlformats.org/officeDocument/2006/relationships/image" Target="../media/image222.png"/><Relationship Id="rId9" Type="http://schemas.openxmlformats.org/officeDocument/2006/relationships/image" Target="../media/image223.png"/><Relationship Id="rId10" Type="http://schemas.openxmlformats.org/officeDocument/2006/relationships/image" Target="../media/image2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5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5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6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9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9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22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0" Type="http://schemas.openxmlformats.org/officeDocument/2006/relationships/image" Target="../media/image39.emf"/><Relationship Id="rId11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41.png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41.png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8" Type="http://schemas.openxmlformats.org/officeDocument/2006/relationships/image" Target="../media/image45.emf"/><Relationship Id="rId9" Type="http://schemas.openxmlformats.org/officeDocument/2006/relationships/image" Target="../media/image46.emf"/><Relationship Id="rId10" Type="http://schemas.openxmlformats.org/officeDocument/2006/relationships/image" Target="../media/image9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9" Type="http://schemas.openxmlformats.org/officeDocument/2006/relationships/image" Target="../media/image53.emf"/><Relationship Id="rId10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5.png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5.png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emf"/><Relationship Id="rId7" Type="http://schemas.openxmlformats.org/officeDocument/2006/relationships/image" Target="../media/image65.emf"/><Relationship Id="rId8" Type="http://schemas.openxmlformats.org/officeDocument/2006/relationships/image" Target="../media/image60.emf"/><Relationship Id="rId9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6" Type="http://schemas.openxmlformats.org/officeDocument/2006/relationships/image" Target="../media/image70.emf"/><Relationship Id="rId7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8.png"/><Relationship Id="rId5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8" Type="http://schemas.openxmlformats.org/officeDocument/2006/relationships/image" Target="../media/image77.emf"/><Relationship Id="rId9" Type="http://schemas.openxmlformats.org/officeDocument/2006/relationships/image" Target="../media/image78.emf"/><Relationship Id="rId10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6" Type="http://schemas.openxmlformats.org/officeDocument/2006/relationships/image" Target="../media/image82.emf"/><Relationship Id="rId7" Type="http://schemas.openxmlformats.org/officeDocument/2006/relationships/image" Target="../media/image83.emf"/><Relationship Id="rId8" Type="http://schemas.openxmlformats.org/officeDocument/2006/relationships/image" Target="../media/image84.emf"/><Relationship Id="rId9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1.xml"/><Relationship Id="rId5" Type="http://schemas.openxmlformats.org/officeDocument/2006/relationships/image" Target="../media/image86.png"/><Relationship Id="rId6" Type="http://schemas.openxmlformats.org/officeDocument/2006/relationships/image" Target="../media/image87.emf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2.xml"/><Relationship Id="rId5" Type="http://schemas.openxmlformats.org/officeDocument/2006/relationships/image" Target="../media/image86.png"/><Relationship Id="rId6" Type="http://schemas.openxmlformats.org/officeDocument/2006/relationships/image" Target="../media/image87.emf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3.xml"/><Relationship Id="rId5" Type="http://schemas.openxmlformats.org/officeDocument/2006/relationships/image" Target="../media/image86.png"/><Relationship Id="rId6" Type="http://schemas.openxmlformats.org/officeDocument/2006/relationships/image" Target="../media/image87.emf"/><Relationship Id="rId7" Type="http://schemas.openxmlformats.org/officeDocument/2006/relationships/image" Target="../media/image88.emf"/><Relationship Id="rId8" Type="http://schemas.openxmlformats.org/officeDocument/2006/relationships/image" Target="../media/image89.emf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image" Target="../media/image86.png"/><Relationship Id="rId5" Type="http://schemas.openxmlformats.org/officeDocument/2006/relationships/image" Target="../media/image90.emf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image" Target="../media/image86.png"/><Relationship Id="rId5" Type="http://schemas.openxmlformats.org/officeDocument/2006/relationships/image" Target="../media/image90.emf"/><Relationship Id="rId6" Type="http://schemas.openxmlformats.org/officeDocument/2006/relationships/image" Target="../media/image91.emf"/><Relationship Id="rId7" Type="http://schemas.openxmlformats.org/officeDocument/2006/relationships/image" Target="../media/image92.emf"/><Relationship Id="rId8" Type="http://schemas.openxmlformats.org/officeDocument/2006/relationships/image" Target="../media/image93.emf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emf"/><Relationship Id="rId5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6.png"/><Relationship Id="rId5" Type="http://schemas.openxmlformats.org/officeDocument/2006/relationships/image" Target="../media/image95.emf"/><Relationship Id="rId6" Type="http://schemas.openxmlformats.org/officeDocument/2006/relationships/image" Target="../media/image97.emf"/><Relationship Id="rId7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6.png"/><Relationship Id="rId5" Type="http://schemas.openxmlformats.org/officeDocument/2006/relationships/image" Target="../media/image98.png"/><Relationship Id="rId6" Type="http://schemas.openxmlformats.org/officeDocument/2006/relationships/image" Target="../media/image95.emf"/><Relationship Id="rId7" Type="http://schemas.openxmlformats.org/officeDocument/2006/relationships/image" Target="../media/image97.emf"/><Relationship Id="rId8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4" Type="http://schemas.openxmlformats.org/officeDocument/2006/relationships/image" Target="../media/image100.emf"/><Relationship Id="rId5" Type="http://schemas.openxmlformats.org/officeDocument/2006/relationships/image" Target="../media/image10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4" Type="http://schemas.openxmlformats.org/officeDocument/2006/relationships/image" Target="../media/image100.emf"/><Relationship Id="rId5" Type="http://schemas.openxmlformats.org/officeDocument/2006/relationships/image" Target="../media/image101.emf"/><Relationship Id="rId6" Type="http://schemas.openxmlformats.org/officeDocument/2006/relationships/image" Target="../media/image102.emf"/><Relationship Id="rId7" Type="http://schemas.openxmlformats.org/officeDocument/2006/relationships/image" Target="../media/image103.emf"/><Relationship Id="rId8" Type="http://schemas.openxmlformats.org/officeDocument/2006/relationships/image" Target="../media/image104.emf"/><Relationship Id="rId9" Type="http://schemas.openxmlformats.org/officeDocument/2006/relationships/image" Target="../media/image105.emf"/><Relationship Id="rId10" Type="http://schemas.openxmlformats.org/officeDocument/2006/relationships/image" Target="../media/image10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4" Type="http://schemas.openxmlformats.org/officeDocument/2006/relationships/image" Target="../media/image10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4" Type="http://schemas.openxmlformats.org/officeDocument/2006/relationships/image" Target="../media/image108.emf"/><Relationship Id="rId5" Type="http://schemas.openxmlformats.org/officeDocument/2006/relationships/image" Target="../media/image109.emf"/><Relationship Id="rId6" Type="http://schemas.openxmlformats.org/officeDocument/2006/relationships/image" Target="../media/image11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4.png"/><Relationship Id="rId12" Type="http://schemas.openxmlformats.org/officeDocument/2006/relationships/image" Target="../media/image115.png"/><Relationship Id="rId1" Type="http://schemas.openxmlformats.org/officeDocument/2006/relationships/tags" Target="../tags/tag21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4.xml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20" Type="http://schemas.openxmlformats.org/officeDocument/2006/relationships/image" Target="../media/image117.emf"/><Relationship Id="rId21" Type="http://schemas.openxmlformats.org/officeDocument/2006/relationships/image" Target="../media/image118.png"/><Relationship Id="rId22" Type="http://schemas.openxmlformats.org/officeDocument/2006/relationships/image" Target="../media/image119.png"/><Relationship Id="rId23" Type="http://schemas.openxmlformats.org/officeDocument/2006/relationships/image" Target="../media/image120.png"/><Relationship Id="rId24" Type="http://schemas.openxmlformats.org/officeDocument/2006/relationships/image" Target="../media/image121.emf"/><Relationship Id="rId25" Type="http://schemas.openxmlformats.org/officeDocument/2006/relationships/image" Target="../media/image122.emf"/><Relationship Id="rId10" Type="http://schemas.openxmlformats.org/officeDocument/2006/relationships/tags" Target="../tags/tag35.xml"/><Relationship Id="rId11" Type="http://schemas.openxmlformats.org/officeDocument/2006/relationships/tags" Target="../tags/tag36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65.xml"/><Relationship Id="rId14" Type="http://schemas.openxmlformats.org/officeDocument/2006/relationships/image" Target="../media/image111.png"/><Relationship Id="rId15" Type="http://schemas.openxmlformats.org/officeDocument/2006/relationships/image" Target="../media/image116.png"/><Relationship Id="rId16" Type="http://schemas.openxmlformats.org/officeDocument/2006/relationships/image" Target="../media/image112.png"/><Relationship Id="rId17" Type="http://schemas.openxmlformats.org/officeDocument/2006/relationships/image" Target="../media/image113.png"/><Relationship Id="rId18" Type="http://schemas.openxmlformats.org/officeDocument/2006/relationships/image" Target="../media/image114.png"/><Relationship Id="rId19" Type="http://schemas.openxmlformats.org/officeDocument/2006/relationships/image" Target="../media/image115.png"/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tags" Target="../tags/tag32.xml"/><Relationship Id="rId8" Type="http://schemas.openxmlformats.org/officeDocument/2006/relationships/tags" Target="../tags/tag3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4" Type="http://schemas.openxmlformats.org/officeDocument/2006/relationships/image" Target="../media/image124.emf"/><Relationship Id="rId5" Type="http://schemas.openxmlformats.org/officeDocument/2006/relationships/image" Target="../media/image1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4" Type="http://schemas.openxmlformats.org/officeDocument/2006/relationships/image" Target="../media/image127.emf"/><Relationship Id="rId5" Type="http://schemas.openxmlformats.org/officeDocument/2006/relationships/image" Target="../media/image128.emf"/><Relationship Id="rId6" Type="http://schemas.openxmlformats.org/officeDocument/2006/relationships/image" Target="../media/image1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4" Type="http://schemas.openxmlformats.org/officeDocument/2006/relationships/image" Target="../media/image130.emf"/><Relationship Id="rId5" Type="http://schemas.openxmlformats.org/officeDocument/2006/relationships/image" Target="../media/image131.emf"/><Relationship Id="rId6" Type="http://schemas.openxmlformats.org/officeDocument/2006/relationships/image" Target="../media/image1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4" Type="http://schemas.openxmlformats.org/officeDocument/2006/relationships/image" Target="../media/image127.emf"/><Relationship Id="rId5" Type="http://schemas.openxmlformats.org/officeDocument/2006/relationships/image" Target="../media/image133.emf"/><Relationship Id="rId6" Type="http://schemas.openxmlformats.org/officeDocument/2006/relationships/image" Target="../media/image130.emf"/><Relationship Id="rId7" Type="http://schemas.openxmlformats.org/officeDocument/2006/relationships/image" Target="../media/image134.emf"/><Relationship Id="rId8" Type="http://schemas.openxmlformats.org/officeDocument/2006/relationships/image" Target="../media/image131.emf"/><Relationship Id="rId9" Type="http://schemas.openxmlformats.org/officeDocument/2006/relationships/image" Target="../media/image132.emf"/><Relationship Id="rId10" Type="http://schemas.openxmlformats.org/officeDocument/2006/relationships/image" Target="../media/image1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7.emf"/><Relationship Id="rId12" Type="http://schemas.openxmlformats.org/officeDocument/2006/relationships/image" Target="../media/image1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26.emf"/><Relationship Id="rId4" Type="http://schemas.openxmlformats.org/officeDocument/2006/relationships/image" Target="../media/image127.emf"/><Relationship Id="rId5" Type="http://schemas.openxmlformats.org/officeDocument/2006/relationships/image" Target="../media/image133.emf"/><Relationship Id="rId6" Type="http://schemas.openxmlformats.org/officeDocument/2006/relationships/image" Target="../media/image130.emf"/><Relationship Id="rId7" Type="http://schemas.openxmlformats.org/officeDocument/2006/relationships/image" Target="../media/image134.emf"/><Relationship Id="rId8" Type="http://schemas.openxmlformats.org/officeDocument/2006/relationships/image" Target="../media/image131.emf"/><Relationship Id="rId9" Type="http://schemas.openxmlformats.org/officeDocument/2006/relationships/image" Target="../media/image132.emf"/><Relationship Id="rId10" Type="http://schemas.openxmlformats.org/officeDocument/2006/relationships/image" Target="../media/image136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38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4" Type="http://schemas.openxmlformats.org/officeDocument/2006/relationships/image" Target="../media/image139.emf"/><Relationship Id="rId5" Type="http://schemas.openxmlformats.org/officeDocument/2006/relationships/image" Target="../media/image140.emf"/><Relationship Id="rId6" Type="http://schemas.openxmlformats.org/officeDocument/2006/relationships/image" Target="../media/image1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4" Type="http://schemas.openxmlformats.org/officeDocument/2006/relationships/image" Target="../media/image139.emf"/><Relationship Id="rId5" Type="http://schemas.openxmlformats.org/officeDocument/2006/relationships/image" Target="../media/image140.emf"/><Relationship Id="rId6" Type="http://schemas.openxmlformats.org/officeDocument/2006/relationships/image" Target="../media/image141.emf"/><Relationship Id="rId7" Type="http://schemas.openxmlformats.org/officeDocument/2006/relationships/image" Target="../media/image142.emf"/><Relationship Id="rId8" Type="http://schemas.openxmlformats.org/officeDocument/2006/relationships/image" Target="../media/image1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4" Type="http://schemas.openxmlformats.org/officeDocument/2006/relationships/image" Target="../media/image145.emf"/><Relationship Id="rId5" Type="http://schemas.openxmlformats.org/officeDocument/2006/relationships/image" Target="../media/image146.emf"/><Relationship Id="rId6" Type="http://schemas.openxmlformats.org/officeDocument/2006/relationships/image" Target="../media/image1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4" Type="http://schemas.openxmlformats.org/officeDocument/2006/relationships/image" Target="../media/image145.emf"/><Relationship Id="rId5" Type="http://schemas.openxmlformats.org/officeDocument/2006/relationships/image" Target="../media/image146.emf"/><Relationship Id="rId6" Type="http://schemas.openxmlformats.org/officeDocument/2006/relationships/image" Target="../media/image147.emf"/><Relationship Id="rId7" Type="http://schemas.openxmlformats.org/officeDocument/2006/relationships/image" Target="../media/image148.emf"/><Relationship Id="rId8" Type="http://schemas.openxmlformats.org/officeDocument/2006/relationships/image" Target="../media/image149.emf"/><Relationship Id="rId9" Type="http://schemas.openxmlformats.org/officeDocument/2006/relationships/image" Target="../media/image150.emf"/><Relationship Id="rId10" Type="http://schemas.openxmlformats.org/officeDocument/2006/relationships/image" Target="../media/image15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4" Type="http://schemas.openxmlformats.org/officeDocument/2006/relationships/image" Target="../media/image145.emf"/><Relationship Id="rId5" Type="http://schemas.openxmlformats.org/officeDocument/2006/relationships/image" Target="../media/image146.emf"/><Relationship Id="rId6" Type="http://schemas.openxmlformats.org/officeDocument/2006/relationships/image" Target="../media/image147.emf"/><Relationship Id="rId7" Type="http://schemas.openxmlformats.org/officeDocument/2006/relationships/image" Target="../media/image148.emf"/><Relationship Id="rId8" Type="http://schemas.openxmlformats.org/officeDocument/2006/relationships/image" Target="../media/image149.emf"/><Relationship Id="rId9" Type="http://schemas.openxmlformats.org/officeDocument/2006/relationships/image" Target="../media/image150.emf"/><Relationship Id="rId10" Type="http://schemas.openxmlformats.org/officeDocument/2006/relationships/image" Target="../media/image152.emf"/><Relationship Id="rId11" Type="http://schemas.openxmlformats.org/officeDocument/2006/relationships/image" Target="../media/image15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4" Type="http://schemas.openxmlformats.org/officeDocument/2006/relationships/image" Target="../media/image15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4" Type="http://schemas.openxmlformats.org/officeDocument/2006/relationships/image" Target="../media/image155.emf"/><Relationship Id="rId5" Type="http://schemas.openxmlformats.org/officeDocument/2006/relationships/image" Target="../media/image15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5.png"/><Relationship Id="rId5" Type="http://schemas.openxmlformats.org/officeDocument/2006/relationships/image" Target="../media/image4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4" Type="http://schemas.openxmlformats.org/officeDocument/2006/relationships/image" Target="../media/image1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4" Type="http://schemas.openxmlformats.org/officeDocument/2006/relationships/image" Target="../media/image157.emf"/><Relationship Id="rId5" Type="http://schemas.openxmlformats.org/officeDocument/2006/relationships/image" Target="../media/image158.emf"/><Relationship Id="rId6" Type="http://schemas.openxmlformats.org/officeDocument/2006/relationships/image" Target="../media/image1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4" Type="http://schemas.openxmlformats.org/officeDocument/2006/relationships/image" Target="../media/image157.emf"/><Relationship Id="rId5" Type="http://schemas.openxmlformats.org/officeDocument/2006/relationships/image" Target="../media/image158.emf"/><Relationship Id="rId6" Type="http://schemas.openxmlformats.org/officeDocument/2006/relationships/image" Target="../media/image159.emf"/><Relationship Id="rId7" Type="http://schemas.openxmlformats.org/officeDocument/2006/relationships/image" Target="../media/image160.emf"/><Relationship Id="rId8" Type="http://schemas.openxmlformats.org/officeDocument/2006/relationships/image" Target="../media/image161.emf"/><Relationship Id="rId9" Type="http://schemas.openxmlformats.org/officeDocument/2006/relationships/image" Target="../media/image16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4" Type="http://schemas.openxmlformats.org/officeDocument/2006/relationships/image" Target="../media/image157.emf"/><Relationship Id="rId5" Type="http://schemas.openxmlformats.org/officeDocument/2006/relationships/image" Target="../media/image158.emf"/><Relationship Id="rId6" Type="http://schemas.openxmlformats.org/officeDocument/2006/relationships/image" Target="../media/image159.emf"/><Relationship Id="rId7" Type="http://schemas.openxmlformats.org/officeDocument/2006/relationships/image" Target="../media/image160.emf"/><Relationship Id="rId8" Type="http://schemas.openxmlformats.org/officeDocument/2006/relationships/image" Target="../media/image161.emf"/><Relationship Id="rId9" Type="http://schemas.openxmlformats.org/officeDocument/2006/relationships/image" Target="../media/image163.emf"/><Relationship Id="rId10" Type="http://schemas.openxmlformats.org/officeDocument/2006/relationships/image" Target="../media/image16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64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4" Type="http://schemas.openxmlformats.org/officeDocument/2006/relationships/image" Target="../media/image16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4" Type="http://schemas.openxmlformats.org/officeDocument/2006/relationships/image" Target="../media/image165.emf"/><Relationship Id="rId5" Type="http://schemas.openxmlformats.org/officeDocument/2006/relationships/image" Target="../media/image166.emf"/><Relationship Id="rId6" Type="http://schemas.openxmlformats.org/officeDocument/2006/relationships/image" Target="../media/image16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4" Type="http://schemas.openxmlformats.org/officeDocument/2006/relationships/image" Target="../media/image169.emf"/><Relationship Id="rId5" Type="http://schemas.openxmlformats.org/officeDocument/2006/relationships/image" Target="../media/image170.emf"/><Relationship Id="rId6" Type="http://schemas.openxmlformats.org/officeDocument/2006/relationships/image" Target="../media/image171.emf"/><Relationship Id="rId7" Type="http://schemas.openxmlformats.org/officeDocument/2006/relationships/image" Target="../media/image172.emf"/><Relationship Id="rId8" Type="http://schemas.openxmlformats.org/officeDocument/2006/relationships/image" Target="../media/image17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4" Type="http://schemas.openxmlformats.org/officeDocument/2006/relationships/image" Target="../media/image169.emf"/><Relationship Id="rId5" Type="http://schemas.openxmlformats.org/officeDocument/2006/relationships/image" Target="../media/image170.emf"/><Relationship Id="rId6" Type="http://schemas.openxmlformats.org/officeDocument/2006/relationships/image" Target="../media/image171.emf"/><Relationship Id="rId7" Type="http://schemas.openxmlformats.org/officeDocument/2006/relationships/image" Target="../media/image172.emf"/><Relationship Id="rId8" Type="http://schemas.openxmlformats.org/officeDocument/2006/relationships/image" Target="../media/image173.emf"/><Relationship Id="rId9" Type="http://schemas.openxmlformats.org/officeDocument/2006/relationships/image" Target="../media/image174.emf"/><Relationship Id="rId10" Type="http://schemas.openxmlformats.org/officeDocument/2006/relationships/image" Target="../media/image175.emf"/><Relationship Id="rId11" Type="http://schemas.openxmlformats.org/officeDocument/2006/relationships/image" Target="../media/image17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4" Type="http://schemas.openxmlformats.org/officeDocument/2006/relationships/image" Target="../media/image17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4.emf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4" Type="http://schemas.openxmlformats.org/officeDocument/2006/relationships/image" Target="../media/image178.emf"/><Relationship Id="rId5" Type="http://schemas.openxmlformats.org/officeDocument/2006/relationships/image" Target="../media/image179.emf"/><Relationship Id="rId6" Type="http://schemas.openxmlformats.org/officeDocument/2006/relationships/image" Target="../media/image180.emf"/><Relationship Id="rId7" Type="http://schemas.openxmlformats.org/officeDocument/2006/relationships/image" Target="../media/image181.emf"/><Relationship Id="rId8" Type="http://schemas.openxmlformats.org/officeDocument/2006/relationships/image" Target="../media/image18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7.emf"/><Relationship Id="rId12" Type="http://schemas.openxmlformats.org/officeDocument/2006/relationships/image" Target="../media/image181.emf"/><Relationship Id="rId13" Type="http://schemas.openxmlformats.org/officeDocument/2006/relationships/image" Target="../media/image18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77.emf"/><Relationship Id="rId4" Type="http://schemas.openxmlformats.org/officeDocument/2006/relationships/image" Target="../media/image178.emf"/><Relationship Id="rId5" Type="http://schemas.openxmlformats.org/officeDocument/2006/relationships/image" Target="../media/image183.emf"/><Relationship Id="rId6" Type="http://schemas.openxmlformats.org/officeDocument/2006/relationships/image" Target="../media/image179.emf"/><Relationship Id="rId7" Type="http://schemas.openxmlformats.org/officeDocument/2006/relationships/image" Target="../media/image184.emf"/><Relationship Id="rId8" Type="http://schemas.openxmlformats.org/officeDocument/2006/relationships/image" Target="../media/image180.emf"/><Relationship Id="rId9" Type="http://schemas.openxmlformats.org/officeDocument/2006/relationships/image" Target="../media/image185.emf"/><Relationship Id="rId10" Type="http://schemas.openxmlformats.org/officeDocument/2006/relationships/image" Target="../media/image186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4" Type="http://schemas.openxmlformats.org/officeDocument/2006/relationships/image" Target="../media/image189.emf"/><Relationship Id="rId5" Type="http://schemas.openxmlformats.org/officeDocument/2006/relationships/image" Target="../media/image19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4" Type="http://schemas.openxmlformats.org/officeDocument/2006/relationships/image" Target="../media/image191.emf"/><Relationship Id="rId5" Type="http://schemas.openxmlformats.org/officeDocument/2006/relationships/image" Target="../media/image192.emf"/><Relationship Id="rId6" Type="http://schemas.openxmlformats.org/officeDocument/2006/relationships/image" Target="../media/image189.emf"/><Relationship Id="rId7" Type="http://schemas.openxmlformats.org/officeDocument/2006/relationships/image" Target="../media/image19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4" Type="http://schemas.openxmlformats.org/officeDocument/2006/relationships/image" Target="../media/image191.emf"/><Relationship Id="rId5" Type="http://schemas.openxmlformats.org/officeDocument/2006/relationships/image" Target="../media/image192.emf"/><Relationship Id="rId6" Type="http://schemas.openxmlformats.org/officeDocument/2006/relationships/image" Target="../media/image189.emf"/><Relationship Id="rId7" Type="http://schemas.openxmlformats.org/officeDocument/2006/relationships/image" Target="../media/image19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4" Type="http://schemas.openxmlformats.org/officeDocument/2006/relationships/image" Target="../media/image194.emf"/><Relationship Id="rId5" Type="http://schemas.openxmlformats.org/officeDocument/2006/relationships/image" Target="../media/image195.emf"/><Relationship Id="rId6" Type="http://schemas.openxmlformats.org/officeDocument/2006/relationships/image" Target="../media/image19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4" Type="http://schemas.openxmlformats.org/officeDocument/2006/relationships/image" Target="../media/image194.emf"/><Relationship Id="rId5" Type="http://schemas.openxmlformats.org/officeDocument/2006/relationships/image" Target="../media/image197.emf"/><Relationship Id="rId6" Type="http://schemas.openxmlformats.org/officeDocument/2006/relationships/image" Target="../media/image195.emf"/><Relationship Id="rId7" Type="http://schemas.openxmlformats.org/officeDocument/2006/relationships/image" Target="../media/image19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4" Type="http://schemas.openxmlformats.org/officeDocument/2006/relationships/image" Target="../media/image199.emf"/><Relationship Id="rId5" Type="http://schemas.openxmlformats.org/officeDocument/2006/relationships/image" Target="../media/image20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4" Type="http://schemas.openxmlformats.org/officeDocument/2006/relationships/image" Target="../media/image199.emf"/><Relationship Id="rId5" Type="http://schemas.openxmlformats.org/officeDocument/2006/relationships/image" Target="../media/image200.emf"/><Relationship Id="rId6" Type="http://schemas.openxmlformats.org/officeDocument/2006/relationships/image" Target="../media/image201.emf"/><Relationship Id="rId7" Type="http://schemas.openxmlformats.org/officeDocument/2006/relationships/image" Target="../media/image202.emf"/><Relationship Id="rId8" Type="http://schemas.openxmlformats.org/officeDocument/2006/relationships/image" Target="../media/image20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4" Type="http://schemas.openxmlformats.org/officeDocument/2006/relationships/image" Target="../media/image205.emf"/><Relationship Id="rId5" Type="http://schemas.openxmlformats.org/officeDocument/2006/relationships/image" Target="../media/image20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9250" y="2060848"/>
            <a:ext cx="8686800" cy="1776412"/>
          </a:xfrm>
        </p:spPr>
        <p:txBody>
          <a:bodyPr/>
          <a:lstStyle/>
          <a:p>
            <a:pPr algn="ctr" eaLnBrk="1" hangingPunct="1"/>
            <a:r>
              <a:rPr lang="en-US" sz="6000" b="1" dirty="0" smtClean="0">
                <a:solidFill>
                  <a:schemeClr val="bg2"/>
                </a:solidFill>
                <a:latin typeface="Palatino" charset="0"/>
                <a:ea typeface="ＭＳ Ｐゴシック" charset="0"/>
                <a:cs typeface="ＭＳ Ｐゴシック" charset="0"/>
              </a:rPr>
              <a:t>Non-linear </a:t>
            </a:r>
            <a:r>
              <a:rPr lang="en-US" sz="6000" b="1" smtClean="0">
                <a:solidFill>
                  <a:schemeClr val="bg2"/>
                </a:solidFill>
                <a:latin typeface="Palatino" charset="0"/>
                <a:ea typeface="ＭＳ Ｐゴシック" charset="0"/>
                <a:cs typeface="ＭＳ Ｐゴシック" charset="0"/>
              </a:rPr>
              <a:t>beam dynamics </a:t>
            </a:r>
            <a:r>
              <a:rPr lang="en-US" b="1" dirty="0">
                <a:solidFill>
                  <a:schemeClr val="bg2"/>
                </a:solidFill>
                <a:latin typeface="Palatino" charset="0"/>
                <a:ea typeface="ＭＳ Ｐゴシック" charset="0"/>
                <a:cs typeface="ＭＳ Ｐゴシック" charset="0"/>
              </a:rPr>
              <a:t/>
            </a:r>
            <a:br>
              <a:rPr lang="en-US" b="1" dirty="0">
                <a:solidFill>
                  <a:schemeClr val="bg2"/>
                </a:solidFill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sz="3600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Yannis PAPAPHILIPPOU</a:t>
            </a:r>
            <a:br>
              <a:rPr lang="en-US" sz="3600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Accelerator and Beam Physics group</a:t>
            </a:r>
            <a:br>
              <a:rPr lang="en-US" sz="2800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Beams Department</a:t>
            </a:r>
            <a:br>
              <a:rPr lang="en-US" sz="2800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CERN</a:t>
            </a:r>
            <a:endParaRPr lang="en-US" sz="2800" b="1" dirty="0">
              <a:solidFill>
                <a:schemeClr val="tx1"/>
              </a:solidFill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233988"/>
            <a:ext cx="8534400" cy="1219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Università</a:t>
            </a:r>
            <a:r>
              <a:rPr lang="en-US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 di Roma, La Sapienza</a:t>
            </a:r>
            <a:endParaRPr lang="en-US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Rome, ITALY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20-23 June 201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6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59"/>
          <p:cNvSpPr>
            <a:spLocks noChangeArrowheads="1"/>
          </p:cNvSpPr>
          <p:nvPr/>
        </p:nvSpPr>
        <p:spPr bwMode="auto">
          <a:xfrm>
            <a:off x="3491880" y="692696"/>
            <a:ext cx="5544616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marL="285750" indent="-285750" algn="l"/>
            <a:r>
              <a:rPr lang="en-US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Colliders</a:t>
            </a:r>
            <a:endParaRPr lang="el-GR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685800" lvl="1" indent="-228600" algn="l">
              <a:buClr>
                <a:srgbClr val="666666"/>
              </a:buClr>
              <a:buFont typeface="Wingdings" charset="0"/>
              <a:buChar char="¨"/>
            </a:pPr>
            <a:r>
              <a:rPr lang="en-US" sz="2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Luminosity (i.e. rate of particle production)</a:t>
            </a:r>
            <a:endParaRPr lang="el-GR" sz="20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Ν</a:t>
            </a:r>
            <a:r>
              <a:rPr lang="en-US" sz="1400" i="1" baseline="-20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b</a:t>
            </a:r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bunch population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n-US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k</a:t>
            </a:r>
            <a:r>
              <a:rPr lang="en-US" sz="1400" i="1" baseline="-20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b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number of bunches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γ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relativistic reduced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energy</a:t>
            </a:r>
          </a:p>
          <a:p>
            <a:pPr marL="1143000" lvl="2" indent="-228600" algn="l"/>
            <a:r>
              <a:rPr lang="en-US" sz="1400" i="1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f</a:t>
            </a:r>
            <a:r>
              <a:rPr lang="en-US" sz="1400" i="1" baseline="-25000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r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repetition rate</a:t>
            </a:r>
            <a:endParaRPr lang="el-GR" sz="1400" baseline="-250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ε</a:t>
            </a:r>
            <a:r>
              <a:rPr lang="en-US" sz="1400" i="1" baseline="-20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n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normalized emittance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β* </a:t>
            </a:r>
            <a:r>
              <a:rPr lang="ja-JP" alt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“</a:t>
            </a:r>
            <a:r>
              <a:rPr lang="en-US" altLang="ja-JP" sz="1400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betatron</a:t>
            </a:r>
            <a:r>
              <a:rPr lang="ja-JP" alt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amplitude function at collision point</a:t>
            </a:r>
            <a:endParaRPr lang="el-GR" altLang="ja-JP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285750" indent="-285750" algn="l"/>
            <a:r>
              <a:rPr lang="en-US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High intensity accelerators</a:t>
            </a:r>
            <a:endParaRPr lang="el-GR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685800" lvl="1" indent="-228600" algn="l">
              <a:buClr>
                <a:srgbClr val="666666"/>
              </a:buClr>
              <a:buFont typeface="Wingdings" charset="0"/>
              <a:buChar char="¨"/>
            </a:pPr>
            <a:r>
              <a:rPr lang="en-US" sz="2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Average beam power</a:t>
            </a:r>
            <a:endParaRPr lang="el-GR" sz="20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 mean current intensity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Ε</a:t>
            </a:r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energy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n-US" sz="1400" i="1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f</a:t>
            </a:r>
            <a:r>
              <a:rPr lang="en-US" sz="1400" i="1" baseline="-20000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N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repetition rate</a:t>
            </a: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Ν</a:t>
            </a:r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number of particles/pulse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285750" indent="-285750" algn="l"/>
            <a:r>
              <a:rPr lang="en-US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Synchrotron light sources (low emittance rings)</a:t>
            </a:r>
            <a:endParaRPr lang="el-GR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685800" lvl="1" indent="-228600" algn="l">
              <a:buClr>
                <a:srgbClr val="666666"/>
              </a:buClr>
              <a:buFont typeface="Wingdings" charset="0"/>
              <a:buChar char="¨"/>
            </a:pPr>
            <a:r>
              <a:rPr lang="en-US" sz="2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Brightness (photon density in phase space)</a:t>
            </a:r>
            <a:endParaRPr lang="el-GR" sz="20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Ν</a:t>
            </a:r>
            <a:r>
              <a:rPr lang="en-US" sz="1400" i="1" baseline="-20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p</a:t>
            </a:r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number of photons 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ε</a:t>
            </a:r>
            <a:r>
              <a:rPr lang="en-US" sz="1400" i="1" baseline="-20000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x,,y</a:t>
            </a:r>
            <a:r>
              <a:rPr lang="en-US" sz="1400" i="1" baseline="-20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transverse emittances</a:t>
            </a:r>
            <a:endParaRPr lang="el-GR" sz="1400" dirty="0">
              <a:solidFill>
                <a:schemeClr val="tx2"/>
              </a:solidFill>
              <a:latin typeface="Palatino" charset="0"/>
              <a:cs typeface="Palatino" charset="0"/>
            </a:endParaRPr>
          </a:p>
        </p:txBody>
      </p:sp>
      <p:pic>
        <p:nvPicPr>
          <p:cNvPr id="14338" name="Picture 1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4339" name="Picture 15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08513"/>
            <a:ext cx="2308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1259632" y="-41275"/>
            <a:ext cx="7416824" cy="727075"/>
          </a:xfrm>
        </p:spPr>
        <p:txBody>
          <a:bodyPr/>
          <a:lstStyle/>
          <a:p>
            <a:r>
              <a:rPr lang="en-US" dirty="0">
                <a:latin typeface="Bookman Old Style" charset="0"/>
                <a:ea typeface="ＭＳ Ｐゴシック" charset="0"/>
                <a:cs typeface="ＭＳ Ｐゴシック" charset="0"/>
              </a:rPr>
              <a:t>Accelerator performance parameters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55232" y="3512096"/>
            <a:ext cx="304800" cy="369332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>
              <a:buFont typeface="Wingdings" charset="2"/>
              <a:buNone/>
              <a:defRPr/>
            </a:pPr>
            <a:r>
              <a:rPr lang="en-US" sz="1800" i="1" u="sng" dirty="0">
                <a:solidFill>
                  <a:srgbClr val="2F1F58"/>
                </a:solidFill>
                <a:latin typeface="Palatino"/>
                <a:ea typeface="Arial" charset="0"/>
                <a:cs typeface="Palatino"/>
              </a:rPr>
              <a:t>I</a:t>
            </a:r>
            <a:endParaRPr lang="en-US" sz="1800" i="1" dirty="0">
              <a:latin typeface="Palatino"/>
              <a:ea typeface="+mn-ea"/>
              <a:cs typeface="Palatino"/>
            </a:endParaRP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228600" y="5950768"/>
            <a:ext cx="8915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/>
            <a:r>
              <a:rPr lang="en-US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Non-linear effects limit performance of particle accelerators but impact also design cost</a:t>
            </a:r>
            <a:endParaRPr lang="el-GR" sz="1600" dirty="0">
              <a:solidFill>
                <a:schemeClr val="tx2"/>
              </a:solidFill>
              <a:latin typeface="Palatino" charset="0"/>
              <a:cs typeface="Palatin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040" y="1230061"/>
            <a:ext cx="2692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320675" y="692150"/>
            <a:ext cx="8715375" cy="312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buSzTx/>
            </a:pPr>
            <a:r>
              <a:rPr lang="en-US" dirty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The general </a:t>
            </a:r>
            <a:r>
              <a:rPr lang="en-US" dirty="0">
                <a:latin typeface="Palatino"/>
                <a:cs typeface="Palatino"/>
              </a:rPr>
              <a:t>r</a:t>
            </a:r>
            <a:r>
              <a:rPr lang="en-US" dirty="0" smtClean="0">
                <a:latin typeface="Palatino"/>
                <a:cs typeface="Palatino"/>
              </a:rPr>
              <a:t>esonance </a:t>
            </a:r>
            <a:r>
              <a:rPr lang="en-US" dirty="0">
                <a:latin typeface="Palatino"/>
                <a:cs typeface="Palatino"/>
              </a:rPr>
              <a:t>conditions </a:t>
            </a:r>
            <a:r>
              <a:rPr lang="en-US" dirty="0" smtClean="0">
                <a:latin typeface="Palatino"/>
                <a:cs typeface="Palatino"/>
              </a:rPr>
              <a:t>is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SzTx/>
              <a:buNone/>
            </a:pPr>
            <a:r>
              <a:rPr lang="en-US" dirty="0" smtClean="0">
                <a:latin typeface="Palatino"/>
                <a:cs typeface="Palatino"/>
              </a:rPr>
              <a:t>or 			         	, with order </a:t>
            </a:r>
            <a:endParaRPr lang="en-US" dirty="0" smtClean="0">
              <a:latin typeface="+mj-lt"/>
              <a:cs typeface="Palatino"/>
            </a:endParaRPr>
          </a:p>
          <a:p>
            <a:pPr algn="l">
              <a:spcBef>
                <a:spcPts val="0"/>
              </a:spcBef>
              <a:buSzTx/>
            </a:pPr>
            <a:r>
              <a:rPr lang="en-US" dirty="0" smtClean="0">
                <a:latin typeface="+mj-lt"/>
                <a:cs typeface="Palatino"/>
              </a:rPr>
              <a:t> The same condition can be obtained in the vertical plane  </a:t>
            </a:r>
          </a:p>
          <a:p>
            <a:pPr algn="l">
              <a:spcBef>
                <a:spcPts val="0"/>
              </a:spcBef>
              <a:buSzTx/>
            </a:pPr>
            <a:r>
              <a:rPr lang="en-US" dirty="0" smtClean="0">
                <a:latin typeface="+mj-lt"/>
                <a:cs typeface="Palatino"/>
              </a:rPr>
              <a:t> For all the polynomial field terms of a       -pole, the </a:t>
            </a:r>
            <a:r>
              <a:rPr lang="en-US" b="1" dirty="0" smtClean="0">
                <a:latin typeface="+mj-lt"/>
                <a:cs typeface="Palatino"/>
              </a:rPr>
              <a:t>main</a:t>
            </a:r>
            <a:r>
              <a:rPr lang="en-US" dirty="0" smtClean="0">
                <a:latin typeface="+mj-lt"/>
                <a:cs typeface="Palatino"/>
              </a:rPr>
              <a:t> excited resonances satisfy the condition                         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but </a:t>
            </a:r>
            <a:r>
              <a:rPr lang="en-US" dirty="0">
                <a:solidFill>
                  <a:srgbClr val="000000"/>
                </a:solidFill>
                <a:latin typeface="Palatino"/>
                <a:cs typeface="Palatino"/>
              </a:rPr>
              <a:t>there are also </a:t>
            </a:r>
            <a:r>
              <a:rPr lang="en-US" b="1" dirty="0">
                <a:solidFill>
                  <a:srgbClr val="000000"/>
                </a:solidFill>
                <a:latin typeface="Palatino"/>
                <a:cs typeface="Palatino"/>
              </a:rPr>
              <a:t>sub-resonances </a:t>
            </a:r>
            <a:r>
              <a:rPr lang="en-US" dirty="0">
                <a:solidFill>
                  <a:srgbClr val="000000"/>
                </a:solidFill>
                <a:latin typeface="Palatino"/>
                <a:cs typeface="Palatino"/>
              </a:rPr>
              <a:t>for which 	</a:t>
            </a:r>
            <a:r>
              <a:rPr lang="en-US" dirty="0" smtClean="0">
                <a:latin typeface="+mj-lt"/>
                <a:cs typeface="Palatino"/>
              </a:rPr>
              <a:t> 	</a:t>
            </a:r>
          </a:p>
          <a:p>
            <a:pPr algn="l">
              <a:spcBef>
                <a:spcPts val="0"/>
              </a:spcBef>
              <a:buSzTx/>
            </a:pPr>
            <a:r>
              <a:rPr lang="en-US" dirty="0">
                <a:latin typeface="+mj-lt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For  </a:t>
            </a:r>
            <a:r>
              <a:rPr lang="en-US" b="1" dirty="0">
                <a:latin typeface="Palatino"/>
                <a:cs typeface="Palatino"/>
              </a:rPr>
              <a:t>normal</a:t>
            </a:r>
            <a:r>
              <a:rPr lang="en-US" dirty="0">
                <a:latin typeface="Palatino"/>
                <a:cs typeface="Palatino"/>
              </a:rPr>
              <a:t> (erect) </a:t>
            </a:r>
            <a:r>
              <a:rPr lang="en-US" dirty="0" smtClean="0">
                <a:latin typeface="Palatino"/>
                <a:cs typeface="Palatino"/>
              </a:rPr>
              <a:t>multi</a:t>
            </a:r>
            <a:r>
              <a:rPr lang="el-GR" dirty="0" smtClean="0">
                <a:latin typeface="Palatino"/>
                <a:cs typeface="Palatino"/>
              </a:rPr>
              <a:t>-</a:t>
            </a:r>
            <a:r>
              <a:rPr lang="en-US" dirty="0" smtClean="0">
                <a:latin typeface="Palatino"/>
                <a:cs typeface="Palatino"/>
              </a:rPr>
              <a:t>poles</a:t>
            </a:r>
            <a:r>
              <a:rPr lang="en-US" dirty="0">
                <a:latin typeface="Palatino"/>
                <a:cs typeface="Palatino"/>
              </a:rPr>
              <a:t>, the main resonances </a:t>
            </a:r>
            <a:r>
              <a:rPr lang="en-US" dirty="0" smtClean="0">
                <a:latin typeface="Palatino"/>
                <a:cs typeface="Palatino"/>
              </a:rPr>
              <a:t>are 				              whereas </a:t>
            </a:r>
            <a:r>
              <a:rPr lang="en-US" dirty="0">
                <a:latin typeface="Palatino"/>
                <a:cs typeface="Palatino"/>
              </a:rPr>
              <a:t>for </a:t>
            </a:r>
            <a:r>
              <a:rPr lang="en-US" b="1" dirty="0" smtClean="0">
                <a:latin typeface="Palatino"/>
                <a:cs typeface="Palatino"/>
              </a:rPr>
              <a:t>skew </a:t>
            </a:r>
            <a:r>
              <a:rPr lang="en-US" dirty="0" smtClean="0">
                <a:latin typeface="Palatino"/>
                <a:cs typeface="Palatino"/>
              </a:rPr>
              <a:t>multi-poles</a:t>
            </a:r>
            <a:endParaRPr lang="en-US" dirty="0" smtClean="0">
              <a:latin typeface="+mj-lt"/>
              <a:cs typeface="Palatino"/>
            </a:endParaRPr>
          </a:p>
        </p:txBody>
      </p:sp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1300163" y="44624"/>
            <a:ext cx="7664450" cy="6096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General </a:t>
            </a:r>
            <a:r>
              <a:rPr lang="en-US" sz="4000" dirty="0" smtClean="0">
                <a:ea typeface="ＭＳ Ｐゴシック" charset="0"/>
                <a:cs typeface="ＭＳ Ｐゴシック" charset="0"/>
              </a:rPr>
              <a:t>resonance conditions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0423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0837"/>
            <a:ext cx="3384376" cy="29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0169"/>
            <a:ext cx="3168352" cy="371149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17764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99" y="2249318"/>
            <a:ext cx="1708629" cy="391362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912"/>
            <a:ext cx="1692175" cy="38759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744416" cy="31394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32942"/>
            <a:ext cx="4464496" cy="31613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71" y="1961286"/>
            <a:ext cx="374921" cy="25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320675" y="692150"/>
            <a:ext cx="8715375" cy="312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buSzTx/>
            </a:pPr>
            <a:r>
              <a:rPr lang="en-US" dirty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The general </a:t>
            </a:r>
            <a:r>
              <a:rPr lang="en-US" dirty="0">
                <a:latin typeface="Palatino"/>
                <a:cs typeface="Palatino"/>
              </a:rPr>
              <a:t>r</a:t>
            </a:r>
            <a:r>
              <a:rPr lang="en-US" dirty="0" smtClean="0">
                <a:latin typeface="Palatino"/>
                <a:cs typeface="Palatino"/>
              </a:rPr>
              <a:t>esonance </a:t>
            </a:r>
            <a:r>
              <a:rPr lang="en-US" dirty="0">
                <a:latin typeface="Palatino"/>
                <a:cs typeface="Palatino"/>
              </a:rPr>
              <a:t>conditions </a:t>
            </a:r>
            <a:r>
              <a:rPr lang="en-US" dirty="0" smtClean="0">
                <a:latin typeface="Palatino"/>
                <a:cs typeface="Palatino"/>
              </a:rPr>
              <a:t>is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SzTx/>
              <a:buNone/>
            </a:pPr>
            <a:r>
              <a:rPr lang="en-US" dirty="0" smtClean="0">
                <a:latin typeface="Palatino"/>
                <a:cs typeface="Palatino"/>
              </a:rPr>
              <a:t>or 			         	, with order </a:t>
            </a:r>
            <a:endParaRPr lang="en-US" dirty="0" smtClean="0">
              <a:latin typeface="+mj-lt"/>
              <a:cs typeface="Palatino"/>
            </a:endParaRPr>
          </a:p>
          <a:p>
            <a:pPr algn="l">
              <a:spcBef>
                <a:spcPts val="0"/>
              </a:spcBef>
              <a:buSzTx/>
            </a:pPr>
            <a:r>
              <a:rPr lang="en-US" dirty="0" smtClean="0">
                <a:latin typeface="+mj-lt"/>
                <a:cs typeface="Palatino"/>
              </a:rPr>
              <a:t> The same condition can be obtained in the vertical plane  </a:t>
            </a:r>
          </a:p>
          <a:p>
            <a:pPr algn="l">
              <a:spcBef>
                <a:spcPts val="0"/>
              </a:spcBef>
              <a:buSzTx/>
            </a:pPr>
            <a:r>
              <a:rPr lang="en-US" dirty="0" smtClean="0">
                <a:latin typeface="+mj-lt"/>
                <a:cs typeface="Palatino"/>
              </a:rPr>
              <a:t> For all the polynomial field terms of a       -pole, the </a:t>
            </a:r>
            <a:r>
              <a:rPr lang="en-US" b="1" dirty="0" smtClean="0">
                <a:latin typeface="+mj-lt"/>
                <a:cs typeface="Palatino"/>
              </a:rPr>
              <a:t>main</a:t>
            </a:r>
            <a:r>
              <a:rPr lang="en-US" dirty="0" smtClean="0">
                <a:latin typeface="+mj-lt"/>
                <a:cs typeface="Palatino"/>
              </a:rPr>
              <a:t> excited resonances satisfy the condition                         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but </a:t>
            </a:r>
            <a:r>
              <a:rPr lang="en-US" dirty="0">
                <a:solidFill>
                  <a:srgbClr val="000000"/>
                </a:solidFill>
                <a:latin typeface="Palatino"/>
                <a:cs typeface="Palatino"/>
              </a:rPr>
              <a:t>there are also </a:t>
            </a:r>
            <a:r>
              <a:rPr lang="en-US" b="1" dirty="0">
                <a:solidFill>
                  <a:srgbClr val="000000"/>
                </a:solidFill>
                <a:latin typeface="Palatino"/>
                <a:cs typeface="Palatino"/>
              </a:rPr>
              <a:t>sub-resonances </a:t>
            </a:r>
            <a:r>
              <a:rPr lang="en-US" dirty="0">
                <a:solidFill>
                  <a:srgbClr val="000000"/>
                </a:solidFill>
                <a:latin typeface="Palatino"/>
                <a:cs typeface="Palatino"/>
              </a:rPr>
              <a:t>for which 	</a:t>
            </a:r>
            <a:r>
              <a:rPr lang="en-US" dirty="0" smtClean="0">
                <a:latin typeface="+mj-lt"/>
                <a:cs typeface="Palatino"/>
              </a:rPr>
              <a:t> 	</a:t>
            </a:r>
          </a:p>
          <a:p>
            <a:pPr algn="l">
              <a:spcBef>
                <a:spcPts val="0"/>
              </a:spcBef>
              <a:buSzTx/>
            </a:pPr>
            <a:r>
              <a:rPr lang="en-US" dirty="0">
                <a:latin typeface="+mj-lt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For  </a:t>
            </a:r>
            <a:r>
              <a:rPr lang="en-US" b="1" dirty="0">
                <a:latin typeface="Palatino"/>
                <a:cs typeface="Palatino"/>
              </a:rPr>
              <a:t>normal</a:t>
            </a:r>
            <a:r>
              <a:rPr lang="en-US" dirty="0">
                <a:latin typeface="Palatino"/>
                <a:cs typeface="Palatino"/>
              </a:rPr>
              <a:t> (erect) </a:t>
            </a:r>
            <a:r>
              <a:rPr lang="en-US" dirty="0" smtClean="0">
                <a:latin typeface="Palatino"/>
                <a:cs typeface="Palatino"/>
              </a:rPr>
              <a:t>multi</a:t>
            </a:r>
            <a:r>
              <a:rPr lang="el-GR" dirty="0" smtClean="0">
                <a:latin typeface="Palatino"/>
                <a:cs typeface="Palatino"/>
              </a:rPr>
              <a:t>-</a:t>
            </a:r>
            <a:r>
              <a:rPr lang="en-US" dirty="0" smtClean="0">
                <a:latin typeface="Palatino"/>
                <a:cs typeface="Palatino"/>
              </a:rPr>
              <a:t>poles</a:t>
            </a:r>
            <a:r>
              <a:rPr lang="en-US" dirty="0">
                <a:latin typeface="Palatino"/>
                <a:cs typeface="Palatino"/>
              </a:rPr>
              <a:t>, the main resonances </a:t>
            </a:r>
            <a:r>
              <a:rPr lang="en-US" dirty="0" smtClean="0">
                <a:latin typeface="Palatino"/>
                <a:cs typeface="Palatino"/>
              </a:rPr>
              <a:t>are 				              whereas </a:t>
            </a:r>
            <a:r>
              <a:rPr lang="en-US" dirty="0">
                <a:latin typeface="Palatino"/>
                <a:cs typeface="Palatino"/>
              </a:rPr>
              <a:t>for </a:t>
            </a:r>
            <a:r>
              <a:rPr lang="en-US" b="1" dirty="0" smtClean="0">
                <a:latin typeface="Palatino"/>
                <a:cs typeface="Palatino"/>
              </a:rPr>
              <a:t>skew </a:t>
            </a:r>
            <a:r>
              <a:rPr lang="en-US" dirty="0" smtClean="0">
                <a:latin typeface="Palatino"/>
                <a:cs typeface="Palatino"/>
              </a:rPr>
              <a:t>multi-poles</a:t>
            </a:r>
            <a:endParaRPr lang="en-US" dirty="0" smtClean="0">
              <a:latin typeface="+mj-lt"/>
              <a:cs typeface="Palatino"/>
            </a:endParaRPr>
          </a:p>
        </p:txBody>
      </p:sp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1300163" y="44624"/>
            <a:ext cx="7664450" cy="6096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General </a:t>
            </a:r>
            <a:r>
              <a:rPr lang="en-US" sz="4000" dirty="0" smtClean="0">
                <a:ea typeface="ＭＳ Ｐゴシック" charset="0"/>
                <a:cs typeface="ＭＳ Ｐゴシック" charset="0"/>
              </a:rPr>
              <a:t>resonance conditions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0419" name="Picture 8" descr="resli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03976"/>
            <a:ext cx="3635896" cy="318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2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0837"/>
            <a:ext cx="3384376" cy="29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0169"/>
            <a:ext cx="3168352" cy="371149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17764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3766388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buSzTx/>
              <a:buNone/>
            </a:pPr>
            <a:endParaRPr lang="en-US" dirty="0" smtClean="0">
              <a:latin typeface="Palatino"/>
              <a:cs typeface="Palatino"/>
            </a:endParaRPr>
          </a:p>
          <a:p>
            <a:pPr algn="l">
              <a:spcBef>
                <a:spcPts val="0"/>
              </a:spcBef>
              <a:buSzTx/>
            </a:pPr>
            <a:r>
              <a:rPr lang="en-US" dirty="0" smtClean="0">
                <a:latin typeface="Palatino"/>
                <a:cs typeface="Palatino"/>
              </a:rPr>
              <a:t> If perturbation is large, </a:t>
            </a:r>
            <a:r>
              <a:rPr lang="en-US" b="1" dirty="0" smtClean="0">
                <a:latin typeface="Palatino"/>
                <a:cs typeface="Palatino"/>
              </a:rPr>
              <a:t>all</a:t>
            </a:r>
            <a:r>
              <a:rPr lang="en-US" dirty="0" smtClean="0">
                <a:latin typeface="Palatino"/>
                <a:cs typeface="Palatino"/>
              </a:rPr>
              <a:t> resonances can be potentially excited </a:t>
            </a:r>
            <a:endParaRPr lang="en-US" dirty="0" smtClean="0">
              <a:solidFill>
                <a:srgbClr val="000000"/>
              </a:solidFill>
              <a:latin typeface="Palatino"/>
              <a:cs typeface="Palatino"/>
            </a:endParaRPr>
          </a:p>
          <a:p>
            <a:pPr lvl="0" algn="l">
              <a:spcBef>
                <a:spcPts val="0"/>
              </a:spcBef>
              <a:buClr>
                <a:srgbClr val="00007D"/>
              </a:buClr>
              <a:buSzTx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 The </a:t>
            </a:r>
            <a:r>
              <a:rPr lang="en-US" b="1" dirty="0" smtClean="0">
                <a:solidFill>
                  <a:srgbClr val="000000"/>
                </a:solidFill>
                <a:latin typeface="Palatino"/>
                <a:cs typeface="Palatino"/>
              </a:rPr>
              <a:t>resonance conditions form lines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frequency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space and fill it up as the </a:t>
            </a:r>
            <a:r>
              <a:rPr lang="en-US" b="1" dirty="0" smtClean="0">
                <a:solidFill>
                  <a:srgbClr val="000000"/>
                </a:solidFill>
                <a:latin typeface="Palatino"/>
                <a:cs typeface="Palatino"/>
              </a:rPr>
              <a:t>order grows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(the rational numbers form a dense set inside the real numbers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), but Fourier amplitudes should also decrease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99" y="2249318"/>
            <a:ext cx="1708629" cy="391362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912"/>
            <a:ext cx="1692175" cy="38759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744416" cy="31394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32942"/>
            <a:ext cx="4464496" cy="31613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71" y="1961286"/>
            <a:ext cx="374921" cy="25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320675" y="692150"/>
            <a:ext cx="8715375" cy="27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l">
              <a:buClr>
                <a:srgbClr val="00007D"/>
              </a:buClr>
              <a:buSzTx/>
            </a:pPr>
            <a:r>
              <a:rPr lang="en-US" sz="2800" dirty="0" smtClean="0">
                <a:solidFill>
                  <a:srgbClr val="000000"/>
                </a:solidFill>
                <a:latin typeface="Palatino"/>
                <a:cs typeface="Palatino"/>
              </a:rPr>
              <a:t> If lattice </a:t>
            </a:r>
            <a:r>
              <a:rPr lang="en-US" sz="2800" dirty="0">
                <a:solidFill>
                  <a:srgbClr val="000000"/>
                </a:solidFill>
                <a:latin typeface="Palatino"/>
                <a:cs typeface="Palatino"/>
              </a:rPr>
              <a:t>is made out of </a:t>
            </a:r>
            <a:r>
              <a:rPr lang="en-US" sz="2800" dirty="0" smtClean="0">
                <a:solidFill>
                  <a:srgbClr val="000000"/>
                </a:solidFill>
                <a:latin typeface="Palatino"/>
                <a:cs typeface="Palatino"/>
              </a:rPr>
              <a:t>	  </a:t>
            </a:r>
            <a:r>
              <a:rPr lang="en-US" sz="2800" b="1" dirty="0" smtClean="0">
                <a:solidFill>
                  <a:srgbClr val="000000"/>
                </a:solidFill>
                <a:latin typeface="Palatino"/>
                <a:cs typeface="Palatino"/>
              </a:rPr>
              <a:t>identical cells</a:t>
            </a:r>
            <a:r>
              <a:rPr lang="en-US" sz="2800" dirty="0" smtClean="0">
                <a:solidFill>
                  <a:srgbClr val="000000"/>
                </a:solidFill>
                <a:latin typeface="Palatino"/>
                <a:cs typeface="Palatino"/>
              </a:rPr>
              <a:t>, and the perturbation follows the same periodicity, resulting in a reduction of the resonance conditions to the ones satisfying</a:t>
            </a:r>
          </a:p>
          <a:p>
            <a:pPr lvl="0" algn="l">
              <a:buClr>
                <a:srgbClr val="00007D"/>
              </a:buClr>
              <a:buSzTx/>
            </a:pPr>
            <a:r>
              <a:rPr lang="en-US" sz="2800" dirty="0" smtClean="0">
                <a:solidFill>
                  <a:srgbClr val="000000"/>
                </a:solidFill>
                <a:latin typeface="Palatino"/>
                <a:cs typeface="Palatino"/>
              </a:rPr>
              <a:t> These are called 				     </a:t>
            </a:r>
            <a:r>
              <a:rPr lang="en-US" sz="2800" b="1" dirty="0" smtClean="0">
                <a:solidFill>
                  <a:srgbClr val="000000"/>
                </a:solidFill>
                <a:latin typeface="Palatino"/>
                <a:cs typeface="Palatino"/>
              </a:rPr>
              <a:t>systematic</a:t>
            </a:r>
            <a:r>
              <a:rPr lang="en-US" sz="2800" dirty="0" smtClean="0">
                <a:solidFill>
                  <a:srgbClr val="000000"/>
                </a:solidFill>
                <a:latin typeface="Palatino"/>
                <a:cs typeface="Palatino"/>
              </a:rPr>
              <a:t> 	</a:t>
            </a:r>
            <a:r>
              <a:rPr lang="en-US" sz="2800" dirty="0" smtClean="0">
                <a:solidFill>
                  <a:srgbClr val="000000"/>
                </a:solidFill>
                <a:latin typeface="Palatino"/>
                <a:cs typeface="Palatino"/>
              </a:rPr>
              <a:t>resonances</a:t>
            </a:r>
            <a:endParaRPr lang="en-US" sz="2800" dirty="0" smtClean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1300163" y="44624"/>
            <a:ext cx="766445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charset="0"/>
                <a:cs typeface="ＭＳ Ｐゴシック" charset="0"/>
              </a:rPr>
              <a:t>Systematic and random resonances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28" y="836712"/>
            <a:ext cx="285104" cy="239119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60848"/>
            <a:ext cx="3886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320675" y="692150"/>
            <a:ext cx="8715375" cy="59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l">
              <a:buClr>
                <a:srgbClr val="00007D"/>
              </a:buClr>
              <a:buSzTx/>
            </a:pPr>
            <a:r>
              <a:rPr lang="en-US" sz="2800" dirty="0" smtClean="0">
                <a:solidFill>
                  <a:srgbClr val="000000"/>
                </a:solidFill>
                <a:latin typeface="Palatino"/>
                <a:cs typeface="Palatino"/>
              </a:rPr>
              <a:t> If lattice </a:t>
            </a:r>
            <a:r>
              <a:rPr lang="en-US" sz="2800" dirty="0">
                <a:solidFill>
                  <a:srgbClr val="000000"/>
                </a:solidFill>
                <a:latin typeface="Palatino"/>
                <a:cs typeface="Palatino"/>
              </a:rPr>
              <a:t>is made out of </a:t>
            </a:r>
            <a:r>
              <a:rPr lang="en-US" sz="2800" dirty="0" smtClean="0">
                <a:solidFill>
                  <a:srgbClr val="000000"/>
                </a:solidFill>
                <a:latin typeface="Palatino"/>
                <a:cs typeface="Palatino"/>
              </a:rPr>
              <a:t>	  </a:t>
            </a:r>
            <a:r>
              <a:rPr lang="en-US" sz="2800" b="1" dirty="0" smtClean="0">
                <a:solidFill>
                  <a:srgbClr val="000000"/>
                </a:solidFill>
                <a:latin typeface="Palatino"/>
                <a:cs typeface="Palatino"/>
              </a:rPr>
              <a:t>identical cells</a:t>
            </a:r>
            <a:r>
              <a:rPr lang="en-US" sz="2800" dirty="0" smtClean="0">
                <a:solidFill>
                  <a:srgbClr val="000000"/>
                </a:solidFill>
                <a:latin typeface="Palatino"/>
                <a:cs typeface="Palatino"/>
              </a:rPr>
              <a:t>, and the perturbation follows the same periodicity, resulting in a reduction of the resonance conditions to the ones satisfying</a:t>
            </a:r>
          </a:p>
          <a:p>
            <a:pPr lvl="0" algn="l">
              <a:buClr>
                <a:srgbClr val="00007D"/>
              </a:buClr>
              <a:buSzTx/>
            </a:pPr>
            <a:r>
              <a:rPr lang="en-US" sz="2800" dirty="0" smtClean="0">
                <a:solidFill>
                  <a:srgbClr val="000000"/>
                </a:solidFill>
                <a:latin typeface="Palatino"/>
                <a:cs typeface="Palatino"/>
              </a:rPr>
              <a:t> These are called 				     </a:t>
            </a:r>
            <a:r>
              <a:rPr lang="en-US" sz="2800" b="1" dirty="0" smtClean="0">
                <a:solidFill>
                  <a:srgbClr val="000000"/>
                </a:solidFill>
                <a:latin typeface="Palatino"/>
                <a:cs typeface="Palatino"/>
              </a:rPr>
              <a:t>systematic</a:t>
            </a:r>
            <a:r>
              <a:rPr lang="en-US" sz="2800" dirty="0" smtClean="0">
                <a:solidFill>
                  <a:srgbClr val="000000"/>
                </a:solidFill>
                <a:latin typeface="Palatino"/>
                <a:cs typeface="Palatino"/>
              </a:rPr>
              <a:t> 	resonances</a:t>
            </a:r>
          </a:p>
          <a:p>
            <a:pPr lvl="0" algn="l">
              <a:buClr>
                <a:srgbClr val="00007D"/>
              </a:buClr>
              <a:buSzTx/>
            </a:pPr>
            <a:r>
              <a:rPr lang="en-US" sz="2800" dirty="0">
                <a:solidFill>
                  <a:srgbClr val="000000"/>
                </a:solidFill>
                <a:latin typeface="Palatino"/>
                <a:cs typeface="Palatino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Palatino"/>
                <a:cs typeface="Palatino"/>
              </a:rPr>
              <a:t>Practically, any (linear)					      lattice perturbation breaks 					        super-periodicity and any 				   	   </a:t>
            </a:r>
            <a:r>
              <a:rPr lang="en-US" sz="2800" b="1" dirty="0" smtClean="0">
                <a:solidFill>
                  <a:srgbClr val="000000"/>
                </a:solidFill>
                <a:latin typeface="Palatino"/>
                <a:cs typeface="Palatino"/>
              </a:rPr>
              <a:t>random</a:t>
            </a:r>
            <a:r>
              <a:rPr lang="en-US" sz="2800" dirty="0" smtClean="0">
                <a:solidFill>
                  <a:srgbClr val="000000"/>
                </a:solidFill>
                <a:latin typeface="Palatino"/>
                <a:cs typeface="Palatino"/>
              </a:rPr>
              <a:t> resonance can be 					     excited </a:t>
            </a:r>
          </a:p>
          <a:p>
            <a:pPr lvl="0" algn="l">
              <a:buClr>
                <a:srgbClr val="00007D"/>
              </a:buClr>
              <a:buSzTx/>
            </a:pPr>
            <a:r>
              <a:rPr lang="en-US" sz="2800" dirty="0" smtClean="0">
                <a:solidFill>
                  <a:srgbClr val="000000"/>
                </a:solidFill>
                <a:latin typeface="Palatino"/>
                <a:cs typeface="Palatino"/>
              </a:rPr>
              <a:t>Careful </a:t>
            </a:r>
            <a:r>
              <a:rPr lang="en-US" sz="2800" b="1" dirty="0" smtClean="0">
                <a:solidFill>
                  <a:srgbClr val="000000"/>
                </a:solidFill>
                <a:latin typeface="Palatino"/>
                <a:cs typeface="Palatino"/>
              </a:rPr>
              <a:t>choice</a:t>
            </a:r>
            <a:r>
              <a:rPr lang="en-US" sz="2800" dirty="0" smtClean="0">
                <a:solidFill>
                  <a:srgbClr val="000000"/>
                </a:solidFill>
                <a:latin typeface="Palatino"/>
                <a:cs typeface="Palatino"/>
              </a:rPr>
              <a:t> of the 				         </a:t>
            </a:r>
            <a:r>
              <a:rPr lang="en-US" sz="2800" b="1" dirty="0" smtClean="0">
                <a:solidFill>
                  <a:srgbClr val="000000"/>
                </a:solidFill>
                <a:latin typeface="Palatino"/>
                <a:cs typeface="Palatino"/>
              </a:rPr>
              <a:t>working point </a:t>
            </a:r>
            <a:r>
              <a:rPr lang="en-US" sz="2800" dirty="0" smtClean="0">
                <a:solidFill>
                  <a:srgbClr val="000000"/>
                </a:solidFill>
                <a:latin typeface="Palatino"/>
                <a:cs typeface="Palatino"/>
              </a:rPr>
              <a:t>is necessary</a:t>
            </a:r>
            <a:endParaRPr lang="en-US" sz="2800" dirty="0">
              <a:latin typeface="+mj-lt"/>
              <a:cs typeface="Palatino"/>
            </a:endParaRPr>
          </a:p>
        </p:txBody>
      </p:sp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1300163" y="44624"/>
            <a:ext cx="766445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charset="0"/>
                <a:cs typeface="ＭＳ Ｐゴシック" charset="0"/>
              </a:rPr>
              <a:t>Systematic and random resonances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28" y="836712"/>
            <a:ext cx="285104" cy="239119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60848"/>
            <a:ext cx="3886200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092" y="2708920"/>
            <a:ext cx="4297412" cy="409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Contents of the 1</a:t>
            </a:r>
            <a:r>
              <a:rPr lang="en-US" sz="4400" baseline="30000" dirty="0" smtClean="0">
                <a:latin typeface="Palatino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 lecture</a:t>
            </a:r>
            <a:endParaRPr lang="en-US" sz="44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648072"/>
            <a:ext cx="8640960" cy="6237312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Accelerator performance parameters and non-linear effects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Linear and non-linear 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oscillators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Integral and frequency of motion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The pendulum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Damped harmonic oscillator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Phase space dynamics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F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ixed point analysis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Non-autonomous systems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Driven (damped) harmonic oscillator, resonance conditions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Linear equations with periodic coefficients – Hill’s equations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err="1" smtClean="0">
                <a:solidFill>
                  <a:srgbClr val="E8E8F1"/>
                </a:solidFill>
                <a:latin typeface="Palatino" charset="0"/>
              </a:rPr>
              <a:t>Floquet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 solutions and normalized coordinates</a:t>
            </a:r>
            <a:endParaRPr lang="en-US" dirty="0">
              <a:solidFill>
                <a:srgbClr val="E8E8F1"/>
              </a:solidFill>
              <a:latin typeface="Palatino" charset="0"/>
            </a:endParaRP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Perturbation theory </a:t>
            </a:r>
            <a:endParaRPr lang="en-US" dirty="0" smtClean="0">
              <a:solidFill>
                <a:srgbClr val="E8E8F1"/>
              </a:solidFill>
              <a:latin typeface="Palatino" charset="0"/>
            </a:endParaRP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Non-linear oscillator</a:t>
            </a:r>
            <a:endParaRPr lang="en-US" dirty="0">
              <a:solidFill>
                <a:srgbClr val="E8E8F1"/>
              </a:solidFill>
              <a:latin typeface="Palatino" charset="0"/>
            </a:endParaRP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Perturbation  by periodic function – single dipole perturbation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Application to single multipole – resonance conditions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Examples: single quadrupole, sextupole, octupole perturbation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General multi-pole perturbation– example: linear coupling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Resonance conditions and working point choice</a:t>
            </a:r>
          </a:p>
          <a:p>
            <a:r>
              <a:rPr lang="en-US" dirty="0" smtClean="0">
                <a:latin typeface="Palatino" charset="0"/>
              </a:rPr>
              <a:t>Summary</a:t>
            </a:r>
          </a:p>
          <a:p>
            <a:r>
              <a:rPr lang="en-US" dirty="0" smtClean="0">
                <a:latin typeface="Palatino" charset="0"/>
              </a:rPr>
              <a:t>Appendix I: Multipole expansion</a:t>
            </a:r>
          </a:p>
        </p:txBody>
      </p:sp>
    </p:spTree>
    <p:extLst>
      <p:ext uri="{BB962C8B-B14F-4D97-AF65-F5344CB8AC3E}">
        <p14:creationId xmlns:p14="http://schemas.microsoft.com/office/powerpoint/2010/main" val="3412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Summary</a:t>
            </a:r>
            <a:endParaRPr lang="en-US" sz="4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764704"/>
            <a:ext cx="8496944" cy="597666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Accelerator performance </a:t>
            </a:r>
            <a:r>
              <a:rPr lang="en-US" dirty="0" smtClean="0"/>
              <a:t>depends heavily on the understanding and control of </a:t>
            </a:r>
            <a:r>
              <a:rPr lang="en-US" b="1" dirty="0" smtClean="0"/>
              <a:t>non-linear effects</a:t>
            </a:r>
          </a:p>
          <a:p>
            <a:r>
              <a:rPr lang="en-US" dirty="0" smtClean="0"/>
              <a:t>The ability to </a:t>
            </a:r>
            <a:r>
              <a:rPr lang="en-US" b="1" dirty="0" smtClean="0"/>
              <a:t>integrate differential equations </a:t>
            </a:r>
            <a:r>
              <a:rPr lang="en-US" dirty="0" smtClean="0"/>
              <a:t>has a deep impact to the </a:t>
            </a:r>
            <a:r>
              <a:rPr lang="en-US" b="1" dirty="0" smtClean="0"/>
              <a:t>dynamics</a:t>
            </a:r>
            <a:r>
              <a:rPr lang="en-US" dirty="0" smtClean="0"/>
              <a:t> of the system</a:t>
            </a:r>
          </a:p>
          <a:p>
            <a:r>
              <a:rPr lang="en-US" dirty="0" smtClean="0"/>
              <a:t>Phase space is the natural space to study this dynamics</a:t>
            </a:r>
          </a:p>
          <a:p>
            <a:r>
              <a:rPr lang="en-US" dirty="0" smtClean="0"/>
              <a:t>Perturbation theory helps integrate iteratively differential equations and reveals appearance of resonances</a:t>
            </a:r>
          </a:p>
          <a:p>
            <a:r>
              <a:rPr lang="en-US" dirty="0" smtClean="0"/>
              <a:t>Periodic perturbations drive infinite number of resonances</a:t>
            </a:r>
          </a:p>
          <a:p>
            <a:r>
              <a:rPr lang="en-US" dirty="0" smtClean="0"/>
              <a:t>There is an amplitude dependent tune-shift at 1</a:t>
            </a:r>
            <a:r>
              <a:rPr lang="en-US" baseline="30000" dirty="0" smtClean="0"/>
              <a:t>st</a:t>
            </a:r>
            <a:r>
              <a:rPr lang="en-US" dirty="0" smtClean="0"/>
              <a:t> order for even multi-poles</a:t>
            </a:r>
          </a:p>
          <a:p>
            <a:r>
              <a:rPr lang="en-US" dirty="0" smtClean="0"/>
              <a:t>Periodicity of the lattice very important for reducing number of lines excited at first order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16659"/>
            <a:ext cx="60198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162800" cy="6096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" charset="0"/>
                <a:ea typeface="ＭＳ Ｐゴシック" charset="0"/>
                <a:cs typeface="ＭＳ Ｐゴシック" charset="0"/>
              </a:rPr>
              <a:t>Magnetic multipole expansion</a:t>
            </a:r>
            <a:endParaRPr lang="en-US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685800"/>
            <a:ext cx="8831262" cy="2671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From Gauss law of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magnetostatics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a vector potential exist 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Assuming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transverse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2D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field, vector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potential has only one component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A</a:t>
            </a:r>
            <a:r>
              <a:rPr lang="en-US" sz="2400" i="1" baseline="-25000" dirty="0"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. The Ampere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ea typeface="ＭＳ Ｐゴシック" charset="0"/>
                <a:cs typeface="ＭＳ Ｐゴシック" charset="0"/>
              </a:rPr>
              <a:t>s law in vacuum (inside the beam pipe) 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Using the previous equations, the relations between field components and potentials are</a:t>
            </a:r>
          </a:p>
        </p:txBody>
      </p:sp>
      <p:pic>
        <p:nvPicPr>
          <p:cNvPr id="4813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43471"/>
            <a:ext cx="5562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323850" y="4005263"/>
            <a:ext cx="6552406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buFont typeface="Wingdings" charset="0"/>
              <a:buNone/>
            </a:pPr>
            <a:r>
              <a:rPr lang="en-US" dirty="0">
                <a:latin typeface="+mn-lt"/>
              </a:rPr>
              <a:t>i.e. Riemann conditions of an analytic function</a:t>
            </a:r>
          </a:p>
          <a:p>
            <a:pPr algn="l">
              <a:buFont typeface="Wingdings" charset="0"/>
              <a:buNone/>
            </a:pPr>
            <a:endParaRPr lang="en-US" dirty="0">
              <a:latin typeface="+mn-lt"/>
            </a:endParaRPr>
          </a:p>
          <a:p>
            <a:pPr algn="l">
              <a:buFont typeface="Wingdings" charset="0"/>
              <a:buNone/>
            </a:pPr>
            <a:r>
              <a:rPr lang="en-US" dirty="0" smtClean="0">
                <a:latin typeface="+mn-lt"/>
              </a:rPr>
              <a:t>Exists complex </a:t>
            </a:r>
            <a:r>
              <a:rPr lang="en-US" dirty="0">
                <a:latin typeface="+mn-lt"/>
              </a:rPr>
              <a:t>potential of </a:t>
            </a:r>
            <a:r>
              <a:rPr lang="en-US" i="1" dirty="0" smtClean="0">
                <a:latin typeface="+mn-lt"/>
              </a:rPr>
              <a:t>		</a:t>
            </a:r>
            <a:r>
              <a:rPr lang="en-US" dirty="0" smtClean="0">
                <a:latin typeface="+mn-lt"/>
              </a:rPr>
              <a:t>with  </a:t>
            </a:r>
            <a:r>
              <a:rPr lang="en-US" dirty="0">
                <a:latin typeface="+mn-lt"/>
              </a:rPr>
              <a:t>power series expansion convergent in a circle with radius </a:t>
            </a:r>
            <a:r>
              <a:rPr lang="en-US" i="1" dirty="0" smtClean="0">
                <a:latin typeface="+mn-lt"/>
              </a:rPr>
              <a:t>		</a:t>
            </a:r>
            <a:r>
              <a:rPr lang="en-US" dirty="0" smtClean="0">
                <a:latin typeface="+mn-lt"/>
              </a:rPr>
              <a:t>(</a:t>
            </a:r>
            <a:r>
              <a:rPr lang="en-US" dirty="0">
                <a:latin typeface="+mn-lt"/>
              </a:rPr>
              <a:t>distance from iron yoke)</a:t>
            </a:r>
          </a:p>
        </p:txBody>
      </p:sp>
      <p:pic>
        <p:nvPicPr>
          <p:cNvPr id="48134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46788"/>
            <a:ext cx="83058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5" name="Group 8"/>
          <p:cNvGrpSpPr>
            <a:grpSpLocks/>
          </p:cNvGrpSpPr>
          <p:nvPr/>
        </p:nvGrpSpPr>
        <p:grpSpPr bwMode="auto">
          <a:xfrm>
            <a:off x="6629400" y="3798888"/>
            <a:ext cx="2525713" cy="2438400"/>
            <a:chOff x="4320" y="2256"/>
            <a:chExt cx="1323" cy="1200"/>
          </a:xfrm>
        </p:grpSpPr>
        <p:sp>
          <p:nvSpPr>
            <p:cNvPr id="48138" name="Oval 9"/>
            <p:cNvSpPr>
              <a:spLocks noChangeArrowheads="1"/>
            </p:cNvSpPr>
            <p:nvPr/>
          </p:nvSpPr>
          <p:spPr bwMode="auto">
            <a:xfrm>
              <a:off x="4464" y="2640"/>
              <a:ext cx="768" cy="7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Line 10"/>
            <p:cNvSpPr>
              <a:spLocks noChangeShapeType="1"/>
            </p:cNvSpPr>
            <p:nvPr/>
          </p:nvSpPr>
          <p:spPr bwMode="auto">
            <a:xfrm flipV="1">
              <a:off x="4848" y="2736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Line 11"/>
            <p:cNvSpPr>
              <a:spLocks noChangeShapeType="1"/>
            </p:cNvSpPr>
            <p:nvPr/>
          </p:nvSpPr>
          <p:spPr bwMode="auto">
            <a:xfrm>
              <a:off x="4320" y="3024"/>
              <a:ext cx="129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Line 12"/>
            <p:cNvSpPr>
              <a:spLocks noChangeShapeType="1"/>
            </p:cNvSpPr>
            <p:nvPr/>
          </p:nvSpPr>
          <p:spPr bwMode="auto">
            <a:xfrm flipV="1">
              <a:off x="4848" y="2400"/>
              <a:ext cx="1" cy="10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Rectangle 13"/>
            <p:cNvSpPr>
              <a:spLocks noChangeArrowheads="1"/>
            </p:cNvSpPr>
            <p:nvPr/>
          </p:nvSpPr>
          <p:spPr bwMode="auto">
            <a:xfrm>
              <a:off x="5480" y="2966"/>
              <a:ext cx="16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charset="0"/>
                <a:buNone/>
              </a:pPr>
              <a:r>
                <a:rPr lang="en-US" sz="2000" b="1" i="1">
                  <a:latin typeface="Times New Roman" charset="0"/>
                </a:rPr>
                <a:t>x</a:t>
              </a:r>
              <a:endParaRPr lang="en-GB" sz="2000" b="1" i="1">
                <a:latin typeface="Times New Roman" charset="0"/>
              </a:endParaRPr>
            </a:p>
          </p:txBody>
        </p:sp>
        <p:sp>
          <p:nvSpPr>
            <p:cNvPr id="48143" name="Rectangle 14"/>
            <p:cNvSpPr>
              <a:spLocks noChangeArrowheads="1"/>
            </p:cNvSpPr>
            <p:nvPr/>
          </p:nvSpPr>
          <p:spPr bwMode="auto">
            <a:xfrm>
              <a:off x="4715" y="2256"/>
              <a:ext cx="15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charset="0"/>
                <a:buNone/>
              </a:pPr>
              <a:r>
                <a:rPr lang="en-US" sz="2000" b="1" i="1">
                  <a:latin typeface="Times New Roman" charset="0"/>
                </a:rPr>
                <a:t>y</a:t>
              </a:r>
              <a:endParaRPr lang="en-GB" sz="2000" b="1" i="1">
                <a:latin typeface="Times New Roman" charset="0"/>
              </a:endParaRPr>
            </a:p>
          </p:txBody>
        </p:sp>
        <p:sp>
          <p:nvSpPr>
            <p:cNvPr id="48144" name="Freeform 15"/>
            <p:cNvSpPr>
              <a:spLocks/>
            </p:cNvSpPr>
            <p:nvPr/>
          </p:nvSpPr>
          <p:spPr bwMode="auto">
            <a:xfrm>
              <a:off x="4944" y="2448"/>
              <a:ext cx="528" cy="360"/>
            </a:xfrm>
            <a:custGeom>
              <a:avLst/>
              <a:gdLst>
                <a:gd name="T0" fmla="*/ 0 w 288"/>
                <a:gd name="T1" fmla="*/ 0 h 168"/>
                <a:gd name="T2" fmla="*/ 22473 w 288"/>
                <a:gd name="T3" fmla="*/ 137391 h 168"/>
                <a:gd name="T4" fmla="*/ 67401 w 288"/>
                <a:gd name="T5" fmla="*/ 137391 h 168"/>
                <a:gd name="T6" fmla="*/ 0 60000 65536"/>
                <a:gd name="T7" fmla="*/ 0 60000 65536"/>
                <a:gd name="T8" fmla="*/ 0 60000 65536"/>
                <a:gd name="T9" fmla="*/ 0 w 288"/>
                <a:gd name="T10" fmla="*/ 0 h 168"/>
                <a:gd name="T11" fmla="*/ 288 w 288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68">
                  <a:moveTo>
                    <a:pt x="0" y="0"/>
                  </a:moveTo>
                  <a:cubicBezTo>
                    <a:pt x="24" y="60"/>
                    <a:pt x="48" y="120"/>
                    <a:pt x="96" y="144"/>
                  </a:cubicBezTo>
                  <a:cubicBezTo>
                    <a:pt x="144" y="168"/>
                    <a:pt x="256" y="144"/>
                    <a:pt x="288" y="14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Rectangle 16"/>
            <p:cNvSpPr>
              <a:spLocks noChangeArrowheads="1"/>
            </p:cNvSpPr>
            <p:nvPr/>
          </p:nvSpPr>
          <p:spPr bwMode="auto">
            <a:xfrm>
              <a:off x="4992" y="2448"/>
              <a:ext cx="333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buFont typeface="Wingdings" charset="0"/>
                <a:buNone/>
              </a:pPr>
              <a:r>
                <a:rPr lang="en-US" sz="2000" b="1">
                  <a:solidFill>
                    <a:srgbClr val="FF0000"/>
                  </a:solidFill>
                  <a:latin typeface="Times New Roman" charset="0"/>
                </a:rPr>
                <a:t>iron</a:t>
              </a:r>
              <a:endParaRPr lang="en-GB" sz="2000" b="1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48146" name="Rectangle 17"/>
            <p:cNvSpPr>
              <a:spLocks noChangeArrowheads="1"/>
            </p:cNvSpPr>
            <p:nvPr/>
          </p:nvSpPr>
          <p:spPr bwMode="auto">
            <a:xfrm>
              <a:off x="4969" y="2784"/>
              <a:ext cx="18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charset="0"/>
                <a:buNone/>
              </a:pPr>
              <a:r>
                <a:rPr lang="en-US" sz="2000" b="1" i="1">
                  <a:latin typeface="Times New Roman" charset="0"/>
                </a:rPr>
                <a:t>r</a:t>
              </a:r>
              <a:r>
                <a:rPr lang="en-US" sz="2000" b="1" i="1" baseline="-25000">
                  <a:latin typeface="Times New Roman" charset="0"/>
                </a:rPr>
                <a:t>c</a:t>
              </a:r>
              <a:endParaRPr lang="en-GB" sz="2000" b="1" i="1" baseline="-25000">
                <a:latin typeface="Times New Roman" charset="0"/>
              </a:endParaRPr>
            </a:p>
          </p:txBody>
        </p:sp>
      </p:grpSp>
      <p:pic>
        <p:nvPicPr>
          <p:cNvPr id="4813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45817"/>
            <a:ext cx="52244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AutoShape 19"/>
          <p:cNvSpPr>
            <a:spLocks noChangeArrowheads="1"/>
          </p:cNvSpPr>
          <p:nvPr/>
        </p:nvSpPr>
        <p:spPr bwMode="auto">
          <a:xfrm>
            <a:off x="3059113" y="4508500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36" y="5013176"/>
            <a:ext cx="1383968" cy="278534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733291"/>
            <a:ext cx="863992" cy="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609600"/>
          </a:xfrm>
        </p:spPr>
        <p:txBody>
          <a:bodyPr/>
          <a:lstStyle/>
          <a:p>
            <a:pPr eaLnBrk="1" hangingPunct="1"/>
            <a:r>
              <a:rPr lang="en-US" sz="4400">
                <a:latin typeface="Palatino" charset="0"/>
                <a:ea typeface="ＭＳ Ｐゴシック" charset="0"/>
                <a:cs typeface="ＭＳ Ｐゴシック" charset="0"/>
              </a:rPr>
              <a:t>Multipole expansion II</a:t>
            </a:r>
            <a:endParaRPr lang="en-US" sz="24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8382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Palatino" charset="0"/>
                <a:ea typeface="ＭＳ Ｐゴシック" charset="0"/>
                <a:cs typeface="ＭＳ Ｐゴシック" charset="0"/>
              </a:rPr>
              <a:t>From the complex potential we can derive the fields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Palatino" charset="0"/>
                <a:ea typeface="ＭＳ Ｐゴシック" charset="0"/>
                <a:cs typeface="ＭＳ Ｐゴシック" charset="0"/>
              </a:rPr>
              <a:t>Setting				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Palatino" charset="0"/>
                <a:ea typeface="ＭＳ Ｐゴシック" charset="0"/>
                <a:cs typeface="ＭＳ Ｐゴシック" charset="0"/>
              </a:rPr>
              <a:t>Define normalized coefficients 					     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latin typeface="Palatino" charset="0"/>
                <a:ea typeface="ＭＳ Ｐゴシック" charset="0"/>
                <a:cs typeface="ＭＳ Ｐゴシック" charset="0"/>
              </a:rPr>
              <a:t>on a reference radius </a:t>
            </a:r>
            <a:r>
              <a:rPr lang="en-US" sz="2400" i="1" dirty="0">
                <a:latin typeface="Palatino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400" i="1" baseline="-25000" dirty="0">
                <a:latin typeface="Palatino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400" dirty="0">
                <a:latin typeface="Palatino" charset="0"/>
                <a:ea typeface="ＭＳ Ｐゴシック" charset="0"/>
                <a:cs typeface="ＭＳ Ｐゴシック" charset="0"/>
              </a:rPr>
              <a:t>, 10</a:t>
            </a:r>
            <a:r>
              <a:rPr lang="en-US" sz="2400" baseline="30000" dirty="0">
                <a:latin typeface="Palatino" charset="0"/>
                <a:ea typeface="ＭＳ Ｐゴシック" charset="0"/>
                <a:cs typeface="ＭＳ Ｐゴシック" charset="0"/>
              </a:rPr>
              <a:t>-4</a:t>
            </a:r>
            <a:r>
              <a:rPr lang="en-US" sz="2400" dirty="0">
                <a:latin typeface="Palatino" charset="0"/>
                <a:ea typeface="ＭＳ Ｐゴシック" charset="0"/>
                <a:cs typeface="ＭＳ Ｐゴシック" charset="0"/>
              </a:rPr>
              <a:t> of the main field to get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Palatino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2400" dirty="0">
                <a:latin typeface="Palatino" charset="0"/>
                <a:ea typeface="ＭＳ Ｐゴシック" charset="0"/>
                <a:cs typeface="ＭＳ Ｐゴシック" charset="0"/>
              </a:rPr>
              <a:t>: 		is the US convention</a:t>
            </a:r>
          </a:p>
        </p:txBody>
      </p:sp>
      <p:pic>
        <p:nvPicPr>
          <p:cNvPr id="50179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44600"/>
            <a:ext cx="88773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133600"/>
            <a:ext cx="31845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05075"/>
            <a:ext cx="66690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181600"/>
            <a:ext cx="8191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0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48006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23025"/>
            <a:ext cx="14478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692696"/>
          </a:xfrm>
        </p:spPr>
        <p:txBody>
          <a:bodyPr anchor="ctr"/>
          <a:lstStyle/>
          <a:p>
            <a:r>
              <a:rPr lang="en-US" sz="3200" b="0" dirty="0" smtClean="0">
                <a:latin typeface="Bookman Old Style" charset="0"/>
                <a:ea typeface="ＭＳ Ｐゴシック" charset="0"/>
                <a:cs typeface="ＭＳ Ｐゴシック" charset="0"/>
              </a:rPr>
              <a:t>Non-linear effects in colliders</a:t>
            </a:r>
            <a:endParaRPr lang="en-US" sz="3200" b="0" dirty="0"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4040188" cy="47525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injection</a:t>
            </a:r>
          </a:p>
          <a:p>
            <a:pPr lvl="1"/>
            <a:r>
              <a:rPr lang="en-US" dirty="0" smtClean="0"/>
              <a:t>Non-linear magnets (</a:t>
            </a:r>
            <a:r>
              <a:rPr lang="en-US" dirty="0" err="1" smtClean="0"/>
              <a:t>sextupoles</a:t>
            </a:r>
            <a:r>
              <a:rPr lang="en-US" dirty="0" smtClean="0"/>
              <a:t>, </a:t>
            </a:r>
            <a:r>
              <a:rPr lang="en-US" dirty="0" err="1" smtClean="0"/>
              <a:t>octupoles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Magnet imperfections and misalignments</a:t>
            </a:r>
          </a:p>
          <a:p>
            <a:pPr lvl="1"/>
            <a:r>
              <a:rPr lang="en-US" dirty="0" smtClean="0"/>
              <a:t>Power supply ripple</a:t>
            </a:r>
          </a:p>
          <a:p>
            <a:pPr lvl="1"/>
            <a:r>
              <a:rPr lang="en-US" dirty="0" smtClean="0"/>
              <a:t>Ground motion (for e+/e-)</a:t>
            </a:r>
          </a:p>
          <a:p>
            <a:pPr lvl="1"/>
            <a:r>
              <a:rPr lang="en-US" dirty="0" smtClean="0"/>
              <a:t>Electron (Ion) cloud</a:t>
            </a:r>
          </a:p>
          <a:p>
            <a:r>
              <a:rPr lang="en-US" dirty="0" smtClean="0"/>
              <a:t>At collision</a:t>
            </a:r>
          </a:p>
          <a:p>
            <a:pPr lvl="1"/>
            <a:r>
              <a:rPr lang="en-US" dirty="0" smtClean="0"/>
              <a:t> Insertion Quadrupoles</a:t>
            </a:r>
          </a:p>
          <a:p>
            <a:pPr lvl="1"/>
            <a:r>
              <a:rPr lang="en-US" dirty="0" smtClean="0"/>
              <a:t> Magnets in experimental areas (solenoids, dipoles)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Beam-beam effect (head on and long range)</a:t>
            </a:r>
            <a:endParaRPr lang="en-US" dirty="0"/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323528" y="4077072"/>
            <a:ext cx="326328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/>
            <a:endParaRPr lang="el-GR" sz="1600" dirty="0">
              <a:solidFill>
                <a:schemeClr val="tx2"/>
              </a:solidFill>
              <a:latin typeface="Palatino" charset="0"/>
              <a:cs typeface="Palatino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8" y="752624"/>
            <a:ext cx="2692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692696"/>
          </a:xfrm>
        </p:spPr>
        <p:txBody>
          <a:bodyPr anchor="ctr"/>
          <a:lstStyle/>
          <a:p>
            <a:r>
              <a:rPr lang="en-US" sz="3200" b="0" dirty="0" smtClean="0">
                <a:latin typeface="Bookman Old Style" charset="0"/>
                <a:ea typeface="ＭＳ Ｐゴシック" charset="0"/>
                <a:cs typeface="ＭＳ Ｐゴシック" charset="0"/>
              </a:rPr>
              <a:t>Non-linear effects in colliders</a:t>
            </a:r>
            <a:endParaRPr lang="en-US" sz="3200" b="0" dirty="0"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4040188" cy="47525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injection</a:t>
            </a:r>
          </a:p>
          <a:p>
            <a:pPr lvl="1"/>
            <a:r>
              <a:rPr lang="en-US" dirty="0" smtClean="0"/>
              <a:t>Non-linear magnets (</a:t>
            </a:r>
            <a:r>
              <a:rPr lang="en-US" dirty="0" err="1" smtClean="0"/>
              <a:t>sextupoles</a:t>
            </a:r>
            <a:r>
              <a:rPr lang="en-US" dirty="0" smtClean="0"/>
              <a:t>, </a:t>
            </a:r>
            <a:r>
              <a:rPr lang="en-US" dirty="0" err="1" smtClean="0"/>
              <a:t>octupoles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Magnet imperfections and misalignments</a:t>
            </a:r>
          </a:p>
          <a:p>
            <a:pPr lvl="1"/>
            <a:r>
              <a:rPr lang="en-US" dirty="0" smtClean="0"/>
              <a:t>Power supply ripple</a:t>
            </a:r>
          </a:p>
          <a:p>
            <a:pPr lvl="1"/>
            <a:r>
              <a:rPr lang="en-US" dirty="0" smtClean="0"/>
              <a:t>Ground motion (for e+/e-)</a:t>
            </a:r>
          </a:p>
          <a:p>
            <a:pPr lvl="1"/>
            <a:r>
              <a:rPr lang="en-US" dirty="0" smtClean="0"/>
              <a:t>Electron (Ion) cloud</a:t>
            </a:r>
          </a:p>
          <a:p>
            <a:r>
              <a:rPr lang="en-US" dirty="0" smtClean="0"/>
              <a:t>At collision</a:t>
            </a:r>
          </a:p>
          <a:p>
            <a:pPr lvl="1"/>
            <a:r>
              <a:rPr lang="en-US" dirty="0" smtClean="0"/>
              <a:t> Insertion Quadrupoles</a:t>
            </a:r>
          </a:p>
          <a:p>
            <a:pPr lvl="1"/>
            <a:r>
              <a:rPr lang="en-US" dirty="0" smtClean="0"/>
              <a:t> Magnets in experimental areas (solenoids, dipoles)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Beam-beam effect (head on and long range)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4008" y="836712"/>
            <a:ext cx="4247455" cy="58326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Limitations affecting (integrated) luminosity</a:t>
            </a:r>
          </a:p>
          <a:p>
            <a:pPr lvl="1"/>
            <a:r>
              <a:rPr lang="en-US" dirty="0" smtClean="0"/>
              <a:t>Particle losses causing</a:t>
            </a:r>
          </a:p>
          <a:p>
            <a:pPr lvl="2"/>
            <a:r>
              <a:rPr lang="en-US" dirty="0" smtClean="0"/>
              <a:t>Reduced lifetime</a:t>
            </a:r>
          </a:p>
          <a:p>
            <a:pPr lvl="2"/>
            <a:r>
              <a:rPr lang="en-US" dirty="0" smtClean="0"/>
              <a:t>Radio-activation (super-conducting magnet quench)</a:t>
            </a:r>
          </a:p>
          <a:p>
            <a:pPr lvl="2"/>
            <a:r>
              <a:rPr lang="en-US" dirty="0" smtClean="0"/>
              <a:t>Reduced machine availability</a:t>
            </a:r>
          </a:p>
          <a:p>
            <a:pPr lvl="1"/>
            <a:r>
              <a:rPr lang="en-US" dirty="0" smtClean="0"/>
              <a:t>Emittance blow-up</a:t>
            </a:r>
          </a:p>
          <a:p>
            <a:pPr lvl="1"/>
            <a:r>
              <a:rPr lang="en-US" dirty="0" smtClean="0"/>
              <a:t>Reduced number of bunches (either due to electron cloud or long-range beam-beam)</a:t>
            </a:r>
          </a:p>
          <a:p>
            <a:pPr lvl="1"/>
            <a:r>
              <a:rPr lang="en-US" dirty="0" smtClean="0"/>
              <a:t>Increased crossing angle</a:t>
            </a:r>
          </a:p>
          <a:p>
            <a:pPr lvl="1"/>
            <a:r>
              <a:rPr lang="en-US" dirty="0" smtClean="0"/>
              <a:t>Reduced intensity</a:t>
            </a:r>
          </a:p>
          <a:p>
            <a:r>
              <a:rPr lang="en-US" sz="2400" dirty="0" smtClean="0">
                <a:solidFill>
                  <a:schemeClr val="tx2"/>
                </a:solidFill>
                <a:cs typeface="Palatino"/>
              </a:rPr>
              <a:t>Cost issues</a:t>
            </a:r>
            <a:endParaRPr lang="en-US" dirty="0">
              <a:solidFill>
                <a:schemeClr val="tx2"/>
              </a:solidFill>
              <a:cs typeface="Palatino"/>
            </a:endParaRPr>
          </a:p>
          <a:p>
            <a:pPr lvl="1"/>
            <a:r>
              <a:rPr lang="en-US" dirty="0">
                <a:solidFill>
                  <a:schemeClr val="tx2"/>
                </a:solidFill>
                <a:ea typeface="ＭＳ Ｐゴシック" charset="-128"/>
                <a:cs typeface="Palatino"/>
              </a:rPr>
              <a:t>Number of magnet correctors and families (power convertors)</a:t>
            </a:r>
          </a:p>
          <a:p>
            <a:pPr lvl="1">
              <a:buClr>
                <a:schemeClr val="accent5">
                  <a:lumMod val="25000"/>
                </a:schemeClr>
              </a:buClr>
              <a:buFont typeface="Wingdings" charset="2"/>
              <a:buChar char="q"/>
              <a:defRPr/>
            </a:pPr>
            <a:r>
              <a:rPr lang="en-US" dirty="0">
                <a:solidFill>
                  <a:schemeClr val="tx2"/>
                </a:solidFill>
                <a:ea typeface="ＭＳ Ｐゴシック" charset="-128"/>
                <a:cs typeface="Palatino"/>
              </a:rPr>
              <a:t>Magnetic field and alignment tolerances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323528" y="4077072"/>
            <a:ext cx="326328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/>
            <a:endParaRPr lang="el-GR" sz="1600" dirty="0">
              <a:solidFill>
                <a:schemeClr val="tx2"/>
              </a:solidFill>
              <a:latin typeface="Palatino" charset="0"/>
              <a:cs typeface="Palatino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8" y="752624"/>
            <a:ext cx="2692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692696"/>
          </a:xfrm>
        </p:spPr>
        <p:txBody>
          <a:bodyPr anchor="ctr"/>
          <a:lstStyle/>
          <a:p>
            <a:r>
              <a:rPr lang="en-US" sz="2400" b="0" dirty="0" smtClean="0">
                <a:latin typeface="Bookman Old Style" charset="0"/>
                <a:ea typeface="ＭＳ Ｐゴシック" charset="0"/>
                <a:cs typeface="ＭＳ Ｐゴシック" charset="0"/>
              </a:rPr>
              <a:t>Non-linear effects in high-intensity accelerators</a:t>
            </a:r>
            <a:endParaRPr lang="en-US" sz="2400" b="0" dirty="0"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3024336"/>
          </a:xfrm>
        </p:spPr>
        <p:txBody>
          <a:bodyPr>
            <a:normAutofit/>
          </a:bodyPr>
          <a:lstStyle/>
          <a:p>
            <a:r>
              <a:rPr lang="en-US" dirty="0"/>
              <a:t>Non-linear magnets (</a:t>
            </a:r>
            <a:r>
              <a:rPr lang="en-US" dirty="0" err="1"/>
              <a:t>sextupoles</a:t>
            </a:r>
            <a:r>
              <a:rPr lang="en-US" dirty="0"/>
              <a:t>, </a:t>
            </a:r>
            <a:r>
              <a:rPr lang="en-US" dirty="0" err="1"/>
              <a:t>octupoles</a:t>
            </a:r>
            <a:r>
              <a:rPr lang="en-US" dirty="0"/>
              <a:t>)</a:t>
            </a:r>
          </a:p>
          <a:p>
            <a:r>
              <a:rPr lang="en-US" dirty="0"/>
              <a:t>Magnet imperfections and </a:t>
            </a:r>
            <a:r>
              <a:rPr lang="en-US" dirty="0" smtClean="0"/>
              <a:t>misalignments</a:t>
            </a:r>
          </a:p>
          <a:p>
            <a:r>
              <a:rPr lang="en-US" dirty="0" smtClean="0"/>
              <a:t>Injection chicane</a:t>
            </a:r>
            <a:endParaRPr lang="en-US" dirty="0"/>
          </a:p>
          <a:p>
            <a:r>
              <a:rPr lang="en-US" dirty="0" smtClean="0"/>
              <a:t>Magnet fringe </a:t>
            </a:r>
            <a:r>
              <a:rPr lang="en-US" dirty="0"/>
              <a:t>fields</a:t>
            </a:r>
          </a:p>
          <a:p>
            <a:r>
              <a:rPr lang="en-US" dirty="0" smtClean="0"/>
              <a:t>Space</a:t>
            </a:r>
            <a:r>
              <a:rPr lang="en-US" dirty="0"/>
              <a:t>-charge </a:t>
            </a:r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323528" y="4077072"/>
            <a:ext cx="326328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/>
            <a:endParaRPr lang="el-GR" sz="1600" dirty="0">
              <a:solidFill>
                <a:schemeClr val="tx2"/>
              </a:solidFill>
              <a:latin typeface="Palatino" charset="0"/>
              <a:cs typeface="Palatino" charset="0"/>
            </a:endParaRPr>
          </a:p>
        </p:txBody>
      </p:sp>
      <p:pic>
        <p:nvPicPr>
          <p:cNvPr id="7" name="Picture 1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0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692696"/>
          </a:xfrm>
        </p:spPr>
        <p:txBody>
          <a:bodyPr anchor="ctr"/>
          <a:lstStyle/>
          <a:p>
            <a:r>
              <a:rPr lang="en-US" sz="2400" b="0" dirty="0" smtClean="0">
                <a:latin typeface="Bookman Old Style" charset="0"/>
                <a:ea typeface="ＭＳ Ｐゴシック" charset="0"/>
                <a:cs typeface="ＭＳ Ｐゴシック" charset="0"/>
              </a:rPr>
              <a:t>Non-linear effects in high-intensity accelerators</a:t>
            </a:r>
            <a:endParaRPr lang="en-US" sz="2400" b="0" dirty="0"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3024336"/>
          </a:xfrm>
        </p:spPr>
        <p:txBody>
          <a:bodyPr>
            <a:normAutofit/>
          </a:bodyPr>
          <a:lstStyle/>
          <a:p>
            <a:r>
              <a:rPr lang="en-US" dirty="0"/>
              <a:t>Non-linear magnets (</a:t>
            </a:r>
            <a:r>
              <a:rPr lang="en-US" dirty="0" err="1"/>
              <a:t>sextupoles</a:t>
            </a:r>
            <a:r>
              <a:rPr lang="en-US" dirty="0"/>
              <a:t>, </a:t>
            </a:r>
            <a:r>
              <a:rPr lang="en-US" dirty="0" err="1"/>
              <a:t>octupoles</a:t>
            </a:r>
            <a:r>
              <a:rPr lang="en-US" dirty="0"/>
              <a:t>)</a:t>
            </a:r>
          </a:p>
          <a:p>
            <a:r>
              <a:rPr lang="en-US" dirty="0"/>
              <a:t>Magnet imperfections and </a:t>
            </a:r>
            <a:r>
              <a:rPr lang="en-US" dirty="0" smtClean="0"/>
              <a:t>misalignments</a:t>
            </a:r>
          </a:p>
          <a:p>
            <a:r>
              <a:rPr lang="en-US" dirty="0" smtClean="0"/>
              <a:t>Injection chicane</a:t>
            </a:r>
            <a:endParaRPr lang="en-US" dirty="0"/>
          </a:p>
          <a:p>
            <a:r>
              <a:rPr lang="en-US" dirty="0" smtClean="0"/>
              <a:t>Magnet fringe </a:t>
            </a:r>
            <a:r>
              <a:rPr lang="en-US" dirty="0"/>
              <a:t>fields</a:t>
            </a:r>
          </a:p>
          <a:p>
            <a:r>
              <a:rPr lang="en-US" dirty="0" smtClean="0"/>
              <a:t>Space</a:t>
            </a:r>
            <a:r>
              <a:rPr lang="en-US" dirty="0"/>
              <a:t>-charge </a:t>
            </a:r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4008" y="908720"/>
            <a:ext cx="4247455" cy="56886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Limitations affecting beam power</a:t>
            </a:r>
          </a:p>
          <a:p>
            <a:pPr lvl="1"/>
            <a:r>
              <a:rPr lang="en-US" dirty="0" smtClean="0"/>
              <a:t>Particle losses causing</a:t>
            </a:r>
          </a:p>
          <a:p>
            <a:pPr lvl="2"/>
            <a:r>
              <a:rPr lang="en-US" dirty="0" smtClean="0"/>
              <a:t>Reduced intensity</a:t>
            </a:r>
          </a:p>
          <a:p>
            <a:pPr lvl="2"/>
            <a:r>
              <a:rPr lang="en-US" dirty="0" smtClean="0"/>
              <a:t>Radio-activation (hands-on maintenance)</a:t>
            </a:r>
          </a:p>
          <a:p>
            <a:pPr lvl="2"/>
            <a:r>
              <a:rPr lang="en-US" dirty="0" smtClean="0"/>
              <a:t>Reduced machine availability</a:t>
            </a:r>
          </a:p>
          <a:p>
            <a:pPr lvl="1"/>
            <a:r>
              <a:rPr lang="en-US" dirty="0" smtClean="0"/>
              <a:t>Emittance blow-up which can lead to particle loss</a:t>
            </a:r>
          </a:p>
          <a:p>
            <a:r>
              <a:rPr lang="en-US" dirty="0" smtClean="0"/>
              <a:t>Cost issues</a:t>
            </a:r>
            <a:endParaRPr lang="en-US" dirty="0">
              <a:solidFill>
                <a:schemeClr val="tx2"/>
              </a:solidFill>
              <a:cs typeface="Palatino"/>
            </a:endParaRPr>
          </a:p>
          <a:p>
            <a:pPr lvl="1"/>
            <a:r>
              <a:rPr lang="en-US" dirty="0">
                <a:solidFill>
                  <a:schemeClr val="tx2"/>
                </a:solidFill>
                <a:ea typeface="ＭＳ Ｐゴシック" charset="-128"/>
                <a:cs typeface="Palatino"/>
              </a:rPr>
              <a:t>Number of magnet correctors and families (power convertors)</a:t>
            </a:r>
          </a:p>
          <a:p>
            <a:pPr lvl="1">
              <a:buClr>
                <a:schemeClr val="accent5">
                  <a:lumMod val="25000"/>
                </a:schemeClr>
              </a:buClr>
              <a:buFont typeface="Wingdings" charset="2"/>
              <a:buChar char="q"/>
              <a:defRPr/>
            </a:pPr>
            <a:r>
              <a:rPr lang="en-US" dirty="0">
                <a:solidFill>
                  <a:schemeClr val="tx2"/>
                </a:solidFill>
                <a:ea typeface="ＭＳ Ｐゴシック" charset="-128"/>
                <a:cs typeface="Palatino"/>
              </a:rPr>
              <a:t>Magnetic field and alignment </a:t>
            </a:r>
            <a:r>
              <a:rPr lang="en-US" dirty="0" smtClean="0">
                <a:solidFill>
                  <a:schemeClr val="tx2"/>
                </a:solidFill>
                <a:ea typeface="ＭＳ Ｐゴシック" charset="-128"/>
                <a:cs typeface="Palatino"/>
              </a:rPr>
              <a:t>tolerances</a:t>
            </a:r>
          </a:p>
          <a:p>
            <a:pPr lvl="1">
              <a:buClr>
                <a:schemeClr val="accent5">
                  <a:lumMod val="25000"/>
                </a:schemeClr>
              </a:buClr>
              <a:buFont typeface="Wingdings" charset="2"/>
              <a:buChar char="q"/>
              <a:defRPr/>
            </a:pPr>
            <a:r>
              <a:rPr lang="en-US" dirty="0" smtClean="0">
                <a:solidFill>
                  <a:schemeClr val="tx2"/>
                </a:solidFill>
                <a:ea typeface="ＭＳ Ｐゴシック" charset="-128"/>
                <a:cs typeface="Palatino"/>
              </a:rPr>
              <a:t>Design of the collimation syste</a:t>
            </a:r>
            <a:r>
              <a:rPr lang="en-US" dirty="0">
                <a:solidFill>
                  <a:schemeClr val="tx2"/>
                </a:solidFill>
                <a:ea typeface="ＭＳ Ｐゴシック" charset="-128"/>
                <a:cs typeface="Palatino"/>
              </a:rPr>
              <a:t>m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323528" y="4077072"/>
            <a:ext cx="326328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/>
            <a:endParaRPr lang="el-GR" sz="1600" dirty="0">
              <a:solidFill>
                <a:schemeClr val="tx2"/>
              </a:solidFill>
              <a:latin typeface="Palatino" charset="0"/>
              <a:cs typeface="Palatino" charset="0"/>
            </a:endParaRPr>
          </a:p>
        </p:txBody>
      </p:sp>
      <p:pic>
        <p:nvPicPr>
          <p:cNvPr id="7" name="Picture 1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692696"/>
          </a:xfrm>
        </p:spPr>
        <p:txBody>
          <a:bodyPr anchor="ctr"/>
          <a:lstStyle/>
          <a:p>
            <a:r>
              <a:rPr lang="en-US" sz="2800" b="0" dirty="0" smtClean="0">
                <a:latin typeface="Bookman Old Style" charset="0"/>
                <a:ea typeface="ＭＳ Ｐゴシック" charset="0"/>
                <a:cs typeface="ＭＳ Ｐゴシック" charset="0"/>
              </a:rPr>
              <a:t>Non-linear effects in low emittance rings</a:t>
            </a:r>
            <a:endParaRPr lang="en-US" sz="2800" b="0" dirty="0"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7525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Chromaticity </a:t>
            </a:r>
            <a:r>
              <a:rPr lang="en-US" dirty="0" err="1" smtClean="0"/>
              <a:t>sextupoles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Magnet </a:t>
            </a:r>
            <a:r>
              <a:rPr lang="en-US" dirty="0"/>
              <a:t>imperfections and </a:t>
            </a:r>
            <a:r>
              <a:rPr lang="en-US" dirty="0" smtClean="0"/>
              <a:t>misalignments</a:t>
            </a:r>
          </a:p>
          <a:p>
            <a:r>
              <a:rPr lang="en-US" dirty="0" smtClean="0"/>
              <a:t>Insertion devices (wigglers, undulators)</a:t>
            </a:r>
          </a:p>
          <a:p>
            <a:r>
              <a:rPr lang="en-US" dirty="0" smtClean="0"/>
              <a:t>Injection elements</a:t>
            </a:r>
          </a:p>
          <a:p>
            <a:r>
              <a:rPr lang="en-US" dirty="0" smtClean="0"/>
              <a:t>Ground motion</a:t>
            </a:r>
            <a:endParaRPr lang="en-US" dirty="0"/>
          </a:p>
          <a:p>
            <a:r>
              <a:rPr lang="en-US" dirty="0" smtClean="0"/>
              <a:t>Magnet fringe </a:t>
            </a:r>
            <a:r>
              <a:rPr lang="en-US" dirty="0"/>
              <a:t>fields</a:t>
            </a:r>
          </a:p>
          <a:p>
            <a:r>
              <a:rPr lang="en-US" dirty="0" smtClean="0"/>
              <a:t>Space</a:t>
            </a:r>
            <a:r>
              <a:rPr lang="en-US" dirty="0"/>
              <a:t>-charge </a:t>
            </a:r>
            <a:r>
              <a:rPr lang="en-US" dirty="0" smtClean="0"/>
              <a:t>effect (in the vertical plane for damping rings)</a:t>
            </a:r>
          </a:p>
          <a:p>
            <a:r>
              <a:rPr lang="en-US" dirty="0" smtClean="0"/>
              <a:t>Electron cloud (Ion) effects</a:t>
            </a:r>
            <a:endParaRPr lang="en-US" dirty="0"/>
          </a:p>
        </p:txBody>
      </p:sp>
      <p:pic>
        <p:nvPicPr>
          <p:cNvPr id="8" name="Picture 1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2308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692696"/>
          </a:xfrm>
        </p:spPr>
        <p:txBody>
          <a:bodyPr anchor="ctr"/>
          <a:lstStyle/>
          <a:p>
            <a:r>
              <a:rPr lang="en-US" sz="2800" b="0" dirty="0" smtClean="0">
                <a:latin typeface="Bookman Old Style" charset="0"/>
                <a:ea typeface="ＭＳ Ｐゴシック" charset="0"/>
                <a:cs typeface="ＭＳ Ｐゴシック" charset="0"/>
              </a:rPr>
              <a:t>Non-linear effects in low emittance rings</a:t>
            </a:r>
            <a:endParaRPr lang="en-US" sz="2800" b="0" dirty="0"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7525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Chromaticity </a:t>
            </a:r>
            <a:r>
              <a:rPr lang="en-US" dirty="0" err="1" smtClean="0"/>
              <a:t>sextupoles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Magnet </a:t>
            </a:r>
            <a:r>
              <a:rPr lang="en-US" dirty="0"/>
              <a:t>imperfections and </a:t>
            </a:r>
            <a:r>
              <a:rPr lang="en-US" dirty="0" smtClean="0"/>
              <a:t>misalignments</a:t>
            </a:r>
          </a:p>
          <a:p>
            <a:r>
              <a:rPr lang="en-US" dirty="0" smtClean="0"/>
              <a:t>Insertion devices (wigglers, undulators)</a:t>
            </a:r>
          </a:p>
          <a:p>
            <a:r>
              <a:rPr lang="en-US" dirty="0" smtClean="0"/>
              <a:t>Injection elements</a:t>
            </a:r>
          </a:p>
          <a:p>
            <a:r>
              <a:rPr lang="en-US" dirty="0" smtClean="0"/>
              <a:t>Ground motion</a:t>
            </a:r>
            <a:endParaRPr lang="en-US" dirty="0"/>
          </a:p>
          <a:p>
            <a:r>
              <a:rPr lang="en-US" dirty="0" smtClean="0"/>
              <a:t>Magnet fringe </a:t>
            </a:r>
            <a:r>
              <a:rPr lang="en-US" dirty="0"/>
              <a:t>fields</a:t>
            </a:r>
          </a:p>
          <a:p>
            <a:r>
              <a:rPr lang="en-US" dirty="0" smtClean="0"/>
              <a:t>Space</a:t>
            </a:r>
            <a:r>
              <a:rPr lang="en-US" dirty="0"/>
              <a:t>-charge </a:t>
            </a:r>
            <a:r>
              <a:rPr lang="en-US" dirty="0" smtClean="0"/>
              <a:t>effect (in the vertical plane for damping rings)</a:t>
            </a:r>
          </a:p>
          <a:p>
            <a:r>
              <a:rPr lang="en-US" dirty="0" smtClean="0"/>
              <a:t>Electron cloud (Ion) effects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4008" y="908720"/>
            <a:ext cx="4247455" cy="5688632"/>
          </a:xfrm>
        </p:spPr>
        <p:txBody>
          <a:bodyPr>
            <a:normAutofit/>
          </a:bodyPr>
          <a:lstStyle/>
          <a:p>
            <a:r>
              <a:rPr lang="en-US" dirty="0" smtClean="0"/>
              <a:t>Limitations affecting beam brightness</a:t>
            </a:r>
          </a:p>
          <a:p>
            <a:pPr lvl="1"/>
            <a:r>
              <a:rPr lang="en-US" dirty="0" smtClean="0"/>
              <a:t>Reduced injection efficiency</a:t>
            </a:r>
          </a:p>
          <a:p>
            <a:pPr lvl="1"/>
            <a:r>
              <a:rPr lang="en-US" dirty="0" smtClean="0"/>
              <a:t>Particle losses causing</a:t>
            </a:r>
          </a:p>
          <a:p>
            <a:pPr lvl="2"/>
            <a:r>
              <a:rPr lang="en-US" dirty="0" smtClean="0"/>
              <a:t>Reduced lifetime</a:t>
            </a:r>
          </a:p>
          <a:p>
            <a:pPr lvl="2"/>
            <a:r>
              <a:rPr lang="en-US" dirty="0" smtClean="0"/>
              <a:t>Reduced machine availability</a:t>
            </a:r>
          </a:p>
          <a:p>
            <a:pPr lvl="1"/>
            <a:r>
              <a:rPr lang="en-US" dirty="0" smtClean="0"/>
              <a:t>Emittance blow-up which can lead to particle loss</a:t>
            </a:r>
          </a:p>
          <a:p>
            <a:r>
              <a:rPr lang="en-US" dirty="0" smtClean="0"/>
              <a:t>Cost issues</a:t>
            </a:r>
            <a:endParaRPr lang="en-US" dirty="0">
              <a:solidFill>
                <a:schemeClr val="tx2"/>
              </a:solidFill>
              <a:cs typeface="Palatino"/>
            </a:endParaRPr>
          </a:p>
          <a:p>
            <a:pPr lvl="1"/>
            <a:r>
              <a:rPr lang="en-US" dirty="0">
                <a:solidFill>
                  <a:schemeClr val="tx2"/>
                </a:solidFill>
                <a:ea typeface="ＭＳ Ｐゴシック" charset="-128"/>
                <a:cs typeface="Palatino"/>
              </a:rPr>
              <a:t>Number of magnet correctors and families (power convertors)</a:t>
            </a:r>
          </a:p>
          <a:p>
            <a:pPr lvl="1">
              <a:buClr>
                <a:schemeClr val="accent5">
                  <a:lumMod val="25000"/>
                </a:schemeClr>
              </a:buClr>
              <a:buFont typeface="Wingdings" charset="2"/>
              <a:buChar char="q"/>
              <a:defRPr/>
            </a:pPr>
            <a:r>
              <a:rPr lang="en-US" dirty="0">
                <a:solidFill>
                  <a:schemeClr val="tx2"/>
                </a:solidFill>
                <a:ea typeface="ＭＳ Ｐゴシック" charset="-128"/>
                <a:cs typeface="Palatino"/>
              </a:rPr>
              <a:t>Magnetic field and alignment </a:t>
            </a:r>
            <a:r>
              <a:rPr lang="en-US" dirty="0" smtClean="0">
                <a:solidFill>
                  <a:schemeClr val="tx2"/>
                </a:solidFill>
                <a:ea typeface="ＭＳ Ｐゴシック" charset="-128"/>
                <a:cs typeface="Palatino"/>
              </a:rPr>
              <a:t>tolerances</a:t>
            </a:r>
            <a:endParaRPr lang="en-US" dirty="0"/>
          </a:p>
        </p:txBody>
      </p:sp>
      <p:pic>
        <p:nvPicPr>
          <p:cNvPr id="8" name="Picture 1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2308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6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Contents of the 1</a:t>
            </a:r>
            <a:r>
              <a:rPr lang="en-US" sz="4400" baseline="30000" dirty="0" smtClean="0">
                <a:latin typeface="Palatino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 lecture</a:t>
            </a:r>
            <a:endParaRPr lang="en-US" sz="44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648072"/>
            <a:ext cx="8640960" cy="6237312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Accelerator performance parameters and non-linear effects</a:t>
            </a:r>
          </a:p>
          <a:p>
            <a:r>
              <a:rPr lang="en-US" dirty="0">
                <a:latin typeface="Palatino" charset="0"/>
              </a:rPr>
              <a:t>Linear and non-linear </a:t>
            </a:r>
            <a:r>
              <a:rPr lang="en-US" dirty="0" smtClean="0">
                <a:latin typeface="Palatino" charset="0"/>
              </a:rPr>
              <a:t>oscillators</a:t>
            </a:r>
          </a:p>
          <a:p>
            <a:pPr lvl="1"/>
            <a:r>
              <a:rPr lang="en-US" dirty="0" smtClean="0">
                <a:latin typeface="Palatino" charset="0"/>
              </a:rPr>
              <a:t>Integral and frequency of motion</a:t>
            </a:r>
          </a:p>
          <a:p>
            <a:pPr lvl="1"/>
            <a:r>
              <a:rPr lang="en-US" dirty="0" smtClean="0">
                <a:latin typeface="Palatino" charset="0"/>
              </a:rPr>
              <a:t>The pendulum</a:t>
            </a:r>
          </a:p>
          <a:p>
            <a:pPr lvl="1"/>
            <a:r>
              <a:rPr lang="en-US" dirty="0" smtClean="0">
                <a:latin typeface="Palatino" charset="0"/>
              </a:rPr>
              <a:t>Damped harmonic oscillator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Phase space dynamics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F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ixed point analysis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Non-autonomous systems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Driven (damped) harmonic oscillator, resonance conditions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Linear equations with periodic coefficients – Hill’s equations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err="1" smtClean="0">
                <a:solidFill>
                  <a:srgbClr val="E8E8F1"/>
                </a:solidFill>
                <a:latin typeface="Palatino" charset="0"/>
              </a:rPr>
              <a:t>Floquet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 solutions and normalized coordinates</a:t>
            </a:r>
            <a:endParaRPr lang="en-US" dirty="0">
              <a:solidFill>
                <a:srgbClr val="E8E8F1"/>
              </a:solidFill>
              <a:latin typeface="Palatino" charset="0"/>
            </a:endParaRP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Perturbation theory </a:t>
            </a:r>
            <a:endParaRPr lang="en-US" dirty="0" smtClean="0">
              <a:solidFill>
                <a:srgbClr val="E8E8F1"/>
              </a:solidFill>
              <a:latin typeface="Palatino" charset="0"/>
            </a:endParaRP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Non-linear oscillator</a:t>
            </a:r>
            <a:endParaRPr lang="en-US" dirty="0">
              <a:solidFill>
                <a:srgbClr val="E8E8F1"/>
              </a:solidFill>
              <a:latin typeface="Palatino" charset="0"/>
            </a:endParaRP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Perturbation  by periodic function – single dipole perturbation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Application to single multipole – resonance conditions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Examples: single quadrupole, sextupole, octupole perturbation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General multi-pole perturbation– example: linear coupling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Resonance conditions and working point choice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Summary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Appendix I: Multipole expansion</a:t>
            </a:r>
          </a:p>
        </p:txBody>
      </p:sp>
    </p:spTree>
    <p:extLst>
      <p:ext uri="{BB962C8B-B14F-4D97-AF65-F5344CB8AC3E}">
        <p14:creationId xmlns:p14="http://schemas.microsoft.com/office/powerpoint/2010/main" val="3412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467600" cy="6096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" charset="0"/>
                <a:ea typeface="ＭＳ Ｐゴシック" charset="0"/>
                <a:cs typeface="ＭＳ Ｐゴシック" charset="0"/>
              </a:rPr>
              <a:t>Reminder: Harmonic oscillator</a:t>
            </a:r>
          </a:p>
        </p:txBody>
      </p:sp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04800" y="749300"/>
            <a:ext cx="87312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  <a:defRPr/>
            </a:pPr>
            <a:r>
              <a:rPr lang="en-US" dirty="0">
                <a:latin typeface="Palatino" charset="0"/>
              </a:rPr>
              <a:t>Described by the differential equation:</a:t>
            </a:r>
          </a:p>
          <a:p>
            <a:pPr marL="342900" indent="-342900" algn="l">
              <a:buSzTx/>
              <a:defRPr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  <a:defRPr/>
            </a:pPr>
            <a:endParaRPr lang="en-US" dirty="0">
              <a:latin typeface="Palatino" charset="0"/>
            </a:endParaRP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6858000" y="392112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>
              <a:latin typeface="Times New Roman" charset="0"/>
            </a:endParaRPr>
          </a:p>
        </p:txBody>
      </p:sp>
      <p:pic>
        <p:nvPicPr>
          <p:cNvPr id="17412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1268760"/>
            <a:ext cx="3013571" cy="77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467600" cy="6096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" charset="0"/>
                <a:ea typeface="ＭＳ Ｐゴシック" charset="0"/>
                <a:cs typeface="ＭＳ Ｐゴシック" charset="0"/>
              </a:rPr>
              <a:t>Reminder: Harmonic oscillator</a:t>
            </a:r>
          </a:p>
        </p:txBody>
      </p:sp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04800" y="749300"/>
            <a:ext cx="87312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  <a:defRPr/>
            </a:pPr>
            <a:r>
              <a:rPr lang="en-US" dirty="0">
                <a:latin typeface="Palatino" charset="0"/>
              </a:rPr>
              <a:t>Described by the differential equation:</a:t>
            </a:r>
          </a:p>
          <a:p>
            <a:pPr marL="342900" indent="-342900" algn="l">
              <a:buSzTx/>
              <a:defRPr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  <a:defRPr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  <a:defRPr/>
            </a:pPr>
            <a:r>
              <a:rPr lang="en-US" dirty="0">
                <a:latin typeface="Palatino" charset="0"/>
              </a:rPr>
              <a:t>The solution obtained by the substitution</a:t>
            </a:r>
          </a:p>
          <a:p>
            <a:pPr lvl="1" algn="l">
              <a:lnSpc>
                <a:spcPct val="130000"/>
              </a:lnSpc>
              <a:buClr>
                <a:schemeClr val="accent2"/>
              </a:buClr>
              <a:buSzPct val="80000"/>
              <a:buFont typeface="Wingdings" charset="0"/>
              <a:buNone/>
              <a:defRPr/>
            </a:pPr>
            <a:r>
              <a:rPr lang="en-US" dirty="0">
                <a:latin typeface="Palatino" charset="0"/>
              </a:rPr>
              <a:t>and the solutions of the characteristic polynomial are 		      </a:t>
            </a:r>
            <a:r>
              <a:rPr lang="en-US" dirty="0" smtClean="0">
                <a:latin typeface="Palatino" charset="0"/>
              </a:rPr>
              <a:t>		which </a:t>
            </a:r>
            <a:r>
              <a:rPr lang="en-US" dirty="0">
                <a:latin typeface="Palatino" charset="0"/>
              </a:rPr>
              <a:t>yields the general solution </a:t>
            </a:r>
          </a:p>
          <a:p>
            <a:pPr algn="l">
              <a:buSzTx/>
              <a:buFont typeface="Wingdings" charset="0"/>
              <a:buNone/>
              <a:defRPr/>
            </a:pPr>
            <a:r>
              <a:rPr lang="en-US" dirty="0">
                <a:latin typeface="Palatino" charset="0"/>
              </a:rPr>
              <a:t> </a:t>
            </a:r>
          </a:p>
          <a:p>
            <a:pPr marL="342900" indent="-342900" algn="l">
              <a:buSzTx/>
              <a:defRPr/>
            </a:pPr>
            <a:r>
              <a:rPr lang="en-US" dirty="0">
                <a:latin typeface="Palatino" charset="0"/>
              </a:rPr>
              <a:t>The amplitude and phase depend on the initial conditions</a:t>
            </a:r>
          </a:p>
          <a:p>
            <a:pPr marL="342900" indent="-342900" algn="l">
              <a:lnSpc>
                <a:spcPct val="200000"/>
              </a:lnSpc>
              <a:buSzTx/>
              <a:defRPr/>
            </a:pPr>
            <a:endParaRPr lang="en-US" dirty="0">
              <a:latin typeface="Palatino" charset="0"/>
            </a:endParaRP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6858000" y="392112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>
              <a:latin typeface="Times New Roman" charset="0"/>
            </a:endParaRPr>
          </a:p>
        </p:txBody>
      </p:sp>
      <p:pic>
        <p:nvPicPr>
          <p:cNvPr id="17412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1268760"/>
            <a:ext cx="3013571" cy="77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2120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96506"/>
            <a:ext cx="8785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74555"/>
            <a:ext cx="561657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Primary </a:t>
            </a:r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purpose</a:t>
            </a:r>
            <a:endParaRPr lang="en-US" sz="4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8352928" cy="22322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Palatino" charset="0"/>
              </a:rPr>
              <a:t>Overview </a:t>
            </a:r>
            <a:r>
              <a:rPr lang="en-US" dirty="0" smtClean="0">
                <a:latin typeface="Palatino" charset="0"/>
              </a:rPr>
              <a:t>of </a:t>
            </a:r>
            <a:r>
              <a:rPr lang="en-US" dirty="0">
                <a:latin typeface="Palatino" charset="0"/>
              </a:rPr>
              <a:t>non-linear effects in </a:t>
            </a:r>
            <a:r>
              <a:rPr lang="en-US" dirty="0" smtClean="0">
                <a:latin typeface="Palatino" charset="0"/>
              </a:rPr>
              <a:t>accelerators (rings), going from non-linear differential equations, introducing Hamiltonian formalism, using it for advanced concepts and studying the phenomenology of non-linear motion with numerical tools </a:t>
            </a:r>
            <a:r>
              <a:rPr lang="en-US" smtClean="0">
                <a:latin typeface="Palatino" charset="0"/>
              </a:rPr>
              <a:t>and </a:t>
            </a:r>
            <a:r>
              <a:rPr lang="en-US" smtClean="0">
                <a:latin typeface="Palatino" charset="0"/>
              </a:rPr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467600" cy="6096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" charset="0"/>
                <a:ea typeface="ＭＳ Ｐゴシック" charset="0"/>
                <a:cs typeface="ＭＳ Ｐゴシック" charset="0"/>
              </a:rPr>
              <a:t>Reminder: Harmonic oscillator</a:t>
            </a:r>
          </a:p>
        </p:txBody>
      </p:sp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04800" y="749300"/>
            <a:ext cx="87312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  <a:defRPr/>
            </a:pPr>
            <a:r>
              <a:rPr lang="en-US" dirty="0">
                <a:latin typeface="Palatino" charset="0"/>
              </a:rPr>
              <a:t>Described by the differential equation:</a:t>
            </a:r>
          </a:p>
          <a:p>
            <a:pPr marL="342900" indent="-342900" algn="l">
              <a:buSzTx/>
              <a:defRPr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  <a:defRPr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  <a:defRPr/>
            </a:pPr>
            <a:r>
              <a:rPr lang="en-US" dirty="0">
                <a:latin typeface="Palatino" charset="0"/>
              </a:rPr>
              <a:t>The solution obtained by the substitution</a:t>
            </a:r>
          </a:p>
          <a:p>
            <a:pPr lvl="1" algn="l">
              <a:lnSpc>
                <a:spcPct val="130000"/>
              </a:lnSpc>
              <a:buClr>
                <a:schemeClr val="accent2"/>
              </a:buClr>
              <a:buSzPct val="80000"/>
              <a:buFont typeface="Wingdings" charset="0"/>
              <a:buNone/>
              <a:defRPr/>
            </a:pPr>
            <a:r>
              <a:rPr lang="en-US" dirty="0">
                <a:latin typeface="Palatino" charset="0"/>
              </a:rPr>
              <a:t>and the solutions of the characteristic polynomial are 		      </a:t>
            </a:r>
            <a:r>
              <a:rPr lang="en-US" dirty="0" smtClean="0">
                <a:latin typeface="Palatino" charset="0"/>
              </a:rPr>
              <a:t>		which </a:t>
            </a:r>
            <a:r>
              <a:rPr lang="en-US" dirty="0">
                <a:latin typeface="Palatino" charset="0"/>
              </a:rPr>
              <a:t>yields the general solution </a:t>
            </a:r>
          </a:p>
          <a:p>
            <a:pPr algn="l">
              <a:buSzTx/>
              <a:buFont typeface="Wingdings" charset="0"/>
              <a:buNone/>
              <a:defRPr/>
            </a:pPr>
            <a:r>
              <a:rPr lang="en-US" dirty="0">
                <a:latin typeface="Palatino" charset="0"/>
              </a:rPr>
              <a:t> </a:t>
            </a:r>
          </a:p>
          <a:p>
            <a:pPr marL="342900" indent="-342900" algn="l">
              <a:buSzTx/>
              <a:defRPr/>
            </a:pPr>
            <a:r>
              <a:rPr lang="en-US" dirty="0">
                <a:latin typeface="Palatino" charset="0"/>
              </a:rPr>
              <a:t>The amplitude and phase depend on the initial conditions</a:t>
            </a:r>
          </a:p>
          <a:p>
            <a:pPr marL="342900" indent="-342900" algn="l">
              <a:lnSpc>
                <a:spcPct val="200000"/>
              </a:lnSpc>
              <a:buSzTx/>
              <a:defRPr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  <a:defRPr/>
            </a:pPr>
            <a:r>
              <a:rPr lang="en-US" dirty="0" smtClean="0">
                <a:latin typeface="Palatino" charset="0"/>
              </a:rPr>
              <a:t>Note that a negative sign in the differential equation provides a solution described by </a:t>
            </a:r>
            <a:r>
              <a:rPr lang="en-US" dirty="0" smtClean="0">
                <a:latin typeface="Palatino" charset="0"/>
              </a:rPr>
              <a:t>a </a:t>
            </a:r>
            <a:r>
              <a:rPr lang="en-US" dirty="0" smtClean="0">
                <a:latin typeface="Palatino" charset="0"/>
              </a:rPr>
              <a:t>hyperbolic sine function</a:t>
            </a:r>
          </a:p>
          <a:p>
            <a:pPr marL="342900" indent="-342900" algn="l">
              <a:buSzTx/>
              <a:defRPr/>
            </a:pPr>
            <a:r>
              <a:rPr lang="en-US" dirty="0" smtClean="0">
                <a:latin typeface="Palatino" charset="0"/>
              </a:rPr>
              <a:t>Note also that  </a:t>
            </a:r>
            <a:r>
              <a:rPr lang="en-US" dirty="0">
                <a:latin typeface="Palatino" charset="0"/>
              </a:rPr>
              <a:t>for no restoring force 		, the motion is unbounded</a:t>
            </a: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6858000" y="392112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>
              <a:latin typeface="Times New Roman" charset="0"/>
            </a:endParaRPr>
          </a:p>
        </p:txBody>
      </p:sp>
      <p:pic>
        <p:nvPicPr>
          <p:cNvPr id="17412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1268760"/>
            <a:ext cx="3013571" cy="77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2120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96506"/>
            <a:ext cx="8785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74555"/>
            <a:ext cx="561657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093296"/>
            <a:ext cx="1033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4624"/>
            <a:ext cx="7467600" cy="472480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Palatino" charset="0"/>
                <a:ea typeface="ＭＳ Ｐゴシック" charset="0"/>
                <a:cs typeface="ＭＳ Ｐゴシック" charset="0"/>
              </a:rPr>
              <a:t>Integral of motion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04800" y="692150"/>
            <a:ext cx="87312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sz="2800" dirty="0">
                <a:latin typeface="Palatino" charset="0"/>
              </a:rPr>
              <a:t>Rewrite the differential equation of the harmonic oscillator as a pair of coupled 1</a:t>
            </a:r>
            <a:r>
              <a:rPr lang="en-US" sz="2800" baseline="30000" dirty="0">
                <a:latin typeface="Palatino" charset="0"/>
              </a:rPr>
              <a:t>st</a:t>
            </a:r>
            <a:r>
              <a:rPr lang="en-US" sz="2800" dirty="0">
                <a:latin typeface="Palatino" charset="0"/>
              </a:rPr>
              <a:t> order equations</a:t>
            </a:r>
          </a:p>
          <a:p>
            <a:pPr lvl="1" algn="l"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 				</a:t>
            </a:r>
          </a:p>
          <a:p>
            <a:pPr lvl="1" algn="l">
              <a:lnSpc>
                <a:spcPct val="7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							</a:t>
            </a:r>
          </a:p>
          <a:p>
            <a:pPr lvl="1" algn="l">
              <a:buSzTx/>
              <a:buFont typeface="Wingdings" charset="0"/>
              <a:buNone/>
            </a:pPr>
            <a:endParaRPr lang="en-US" sz="2800" dirty="0">
              <a:latin typeface="Palatino" charset="0"/>
            </a:endParaRPr>
          </a:p>
          <a:p>
            <a:pPr lvl="1" algn="l">
              <a:lnSpc>
                <a:spcPct val="5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			</a:t>
            </a: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6858000" y="392112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>
              <a:latin typeface="Times New Roman" charset="0"/>
            </a:endParaRPr>
          </a:p>
        </p:txBody>
      </p:sp>
      <p:pic>
        <p:nvPicPr>
          <p:cNvPr id="19460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628775"/>
            <a:ext cx="2536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5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4624"/>
            <a:ext cx="7467600" cy="472480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Palatino" charset="0"/>
                <a:ea typeface="ＭＳ Ｐゴシック" charset="0"/>
                <a:cs typeface="ＭＳ Ｐゴシック" charset="0"/>
              </a:rPr>
              <a:t>Integral of motion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04800" y="692150"/>
            <a:ext cx="87312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sz="2800" dirty="0">
                <a:latin typeface="Palatino" charset="0"/>
              </a:rPr>
              <a:t>Rewrite the differential equation of the harmonic oscillator as a pair of coupled 1</a:t>
            </a:r>
            <a:r>
              <a:rPr lang="en-US" sz="2800" baseline="30000" dirty="0">
                <a:latin typeface="Palatino" charset="0"/>
              </a:rPr>
              <a:t>st</a:t>
            </a:r>
            <a:r>
              <a:rPr lang="en-US" sz="2800" dirty="0">
                <a:latin typeface="Palatino" charset="0"/>
              </a:rPr>
              <a:t> order equations</a:t>
            </a:r>
          </a:p>
          <a:p>
            <a:pPr lvl="1" algn="l"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 				</a:t>
            </a:r>
            <a:r>
              <a:rPr lang="en-US" sz="2800" dirty="0" smtClean="0">
                <a:latin typeface="Palatino" charset="0"/>
              </a:rPr>
              <a:t>which </a:t>
            </a:r>
            <a:r>
              <a:rPr lang="en-US" sz="2800" dirty="0">
                <a:latin typeface="Palatino" charset="0"/>
              </a:rPr>
              <a:t>can be combined to </a:t>
            </a:r>
            <a:r>
              <a:rPr lang="en-US" sz="2800" dirty="0" smtClean="0">
                <a:latin typeface="Palatino" charset="0"/>
              </a:rPr>
              <a:t>				  	provide</a:t>
            </a:r>
            <a:endParaRPr lang="en-US" sz="2800" dirty="0">
              <a:latin typeface="Palatino" charset="0"/>
            </a:endParaRPr>
          </a:p>
          <a:p>
            <a:pPr lvl="1" algn="l">
              <a:buSzTx/>
              <a:buFont typeface="Wingdings" charset="0"/>
              <a:buNone/>
            </a:pPr>
            <a:endParaRPr lang="en-US" sz="2800" dirty="0">
              <a:latin typeface="Palatino" charset="0"/>
            </a:endParaRPr>
          </a:p>
          <a:p>
            <a:pPr lvl="1" algn="l">
              <a:lnSpc>
                <a:spcPct val="7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							or </a:t>
            </a:r>
          </a:p>
          <a:p>
            <a:pPr lvl="1" algn="l">
              <a:buSzTx/>
              <a:buFont typeface="Wingdings" charset="0"/>
              <a:buNone/>
            </a:pPr>
            <a:endParaRPr lang="en-US" sz="2800" dirty="0">
              <a:latin typeface="Palatino" charset="0"/>
            </a:endParaRPr>
          </a:p>
          <a:p>
            <a:pPr lvl="1" algn="l">
              <a:lnSpc>
                <a:spcPct val="5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			    with      an </a:t>
            </a:r>
            <a:r>
              <a:rPr lang="en-US" sz="2800" b="1" dirty="0">
                <a:latin typeface="Palatino" charset="0"/>
              </a:rPr>
              <a:t>integral of motion</a:t>
            </a:r>
          </a:p>
          <a:p>
            <a:pPr lvl="1" algn="l">
              <a:lnSpc>
                <a:spcPct val="15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identified as the mechanical energy of the </a:t>
            </a:r>
            <a:r>
              <a:rPr lang="en-US" sz="2800" dirty="0" smtClean="0">
                <a:latin typeface="Palatino" charset="0"/>
              </a:rPr>
              <a:t>system</a:t>
            </a:r>
            <a:endParaRPr lang="en-US" sz="2800" dirty="0">
              <a:latin typeface="Palatino" charset="0"/>
            </a:endParaRP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6858000" y="392112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>
              <a:latin typeface="Times New Roman" charset="0"/>
            </a:endParaRPr>
          </a:p>
        </p:txBody>
      </p:sp>
      <p:pic>
        <p:nvPicPr>
          <p:cNvPr id="19460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628775"/>
            <a:ext cx="2536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87675"/>
            <a:ext cx="5473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48088"/>
            <a:ext cx="25923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933825"/>
            <a:ext cx="2905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4624"/>
            <a:ext cx="7467600" cy="472480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Palatino" charset="0"/>
                <a:ea typeface="ＭＳ Ｐゴシック" charset="0"/>
                <a:cs typeface="ＭＳ Ｐゴシック" charset="0"/>
              </a:rPr>
              <a:t>Integral of motion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04800" y="692150"/>
            <a:ext cx="87312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sz="2800" dirty="0">
                <a:latin typeface="Palatino" charset="0"/>
              </a:rPr>
              <a:t>Rewrite the differential equation of the harmonic oscillator as a pair of coupled 1</a:t>
            </a:r>
            <a:r>
              <a:rPr lang="en-US" sz="2800" baseline="30000" dirty="0">
                <a:latin typeface="Palatino" charset="0"/>
              </a:rPr>
              <a:t>st</a:t>
            </a:r>
            <a:r>
              <a:rPr lang="en-US" sz="2800" dirty="0">
                <a:latin typeface="Palatino" charset="0"/>
              </a:rPr>
              <a:t> order equations</a:t>
            </a:r>
          </a:p>
          <a:p>
            <a:pPr lvl="1" algn="l"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 				</a:t>
            </a:r>
            <a:r>
              <a:rPr lang="en-US" sz="2800" dirty="0" smtClean="0">
                <a:latin typeface="Palatino" charset="0"/>
              </a:rPr>
              <a:t>which </a:t>
            </a:r>
            <a:r>
              <a:rPr lang="en-US" sz="2800" dirty="0">
                <a:latin typeface="Palatino" charset="0"/>
              </a:rPr>
              <a:t>can be combined to </a:t>
            </a:r>
            <a:r>
              <a:rPr lang="en-US" sz="2800" dirty="0" smtClean="0">
                <a:latin typeface="Palatino" charset="0"/>
              </a:rPr>
              <a:t>				  	provide</a:t>
            </a:r>
            <a:endParaRPr lang="en-US" sz="2800" dirty="0">
              <a:latin typeface="Palatino" charset="0"/>
            </a:endParaRPr>
          </a:p>
          <a:p>
            <a:pPr lvl="1" algn="l">
              <a:buSzTx/>
              <a:buFont typeface="Wingdings" charset="0"/>
              <a:buNone/>
            </a:pPr>
            <a:endParaRPr lang="en-US" sz="2800" dirty="0">
              <a:latin typeface="Palatino" charset="0"/>
            </a:endParaRPr>
          </a:p>
          <a:p>
            <a:pPr lvl="1" algn="l">
              <a:lnSpc>
                <a:spcPct val="7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							or </a:t>
            </a:r>
          </a:p>
          <a:p>
            <a:pPr lvl="1" algn="l">
              <a:buSzTx/>
              <a:buFont typeface="Wingdings" charset="0"/>
              <a:buNone/>
            </a:pPr>
            <a:endParaRPr lang="en-US" sz="2800" dirty="0">
              <a:latin typeface="Palatino" charset="0"/>
            </a:endParaRPr>
          </a:p>
          <a:p>
            <a:pPr lvl="1" algn="l">
              <a:lnSpc>
                <a:spcPct val="5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			    with      an </a:t>
            </a:r>
            <a:r>
              <a:rPr lang="en-US" sz="2800" b="1" dirty="0">
                <a:latin typeface="Palatino" charset="0"/>
              </a:rPr>
              <a:t>integral of motion</a:t>
            </a:r>
          </a:p>
          <a:p>
            <a:pPr lvl="1" algn="l">
              <a:lnSpc>
                <a:spcPct val="15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identified as the mechanical energy of the system</a:t>
            </a:r>
          </a:p>
          <a:p>
            <a:pPr marL="342900" indent="-342900" algn="l">
              <a:buSzTx/>
            </a:pPr>
            <a:r>
              <a:rPr lang="en-US" sz="2800" dirty="0">
                <a:latin typeface="Palatino" charset="0"/>
              </a:rPr>
              <a:t>Solving the previous equation for       , the system can be reduced to a first order equation</a:t>
            </a: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6858000" y="392112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>
              <a:latin typeface="Times New Roman" charset="0"/>
            </a:endParaRPr>
          </a:p>
        </p:txBody>
      </p:sp>
      <p:pic>
        <p:nvPicPr>
          <p:cNvPr id="19460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628775"/>
            <a:ext cx="2536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87675"/>
            <a:ext cx="5473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48088"/>
            <a:ext cx="25923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933825"/>
            <a:ext cx="2905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140424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860876"/>
            <a:ext cx="3784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6988"/>
            <a:ext cx="7467600" cy="609601"/>
          </a:xfrm>
        </p:spPr>
        <p:txBody>
          <a:bodyPr/>
          <a:lstStyle/>
          <a:p>
            <a:pPr eaLnBrk="1" hangingPunct="1"/>
            <a:r>
              <a:rPr lang="en-US" sz="4000">
                <a:latin typeface="Palatino" charset="0"/>
                <a:ea typeface="ＭＳ Ｐゴシック" charset="0"/>
                <a:cs typeface="ＭＳ Ｐゴシック" charset="0"/>
              </a:rPr>
              <a:t>Integration by quadrature </a:t>
            </a: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04800" y="692150"/>
            <a:ext cx="87312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sz="2800" dirty="0">
                <a:latin typeface="Palatino" charset="0"/>
              </a:rPr>
              <a:t>The last equation can be </a:t>
            </a:r>
            <a:r>
              <a:rPr lang="en-US" sz="2800" dirty="0" smtClean="0">
                <a:latin typeface="Palatino" charset="0"/>
              </a:rPr>
              <a:t>solved </a:t>
            </a:r>
            <a:r>
              <a:rPr lang="en-US" sz="2800" dirty="0">
                <a:latin typeface="Palatino" charset="0"/>
              </a:rPr>
              <a:t>as an explicit integral or </a:t>
            </a:r>
            <a:r>
              <a:rPr lang="en-US" sz="2800" b="1" dirty="0">
                <a:latin typeface="Palatino" charset="0"/>
              </a:rPr>
              <a:t>“quadrature”</a:t>
            </a:r>
          </a:p>
          <a:p>
            <a:pPr lvl="1" algn="l">
              <a:lnSpc>
                <a:spcPct val="14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			      , </a:t>
            </a:r>
            <a:r>
              <a:rPr lang="en-US" sz="2800" dirty="0" smtClean="0">
                <a:latin typeface="Palatino" charset="0"/>
              </a:rPr>
              <a:t> yielding </a:t>
            </a:r>
            <a:endParaRPr lang="en-US" sz="2800" dirty="0">
              <a:latin typeface="Palatino" charset="0"/>
            </a:endParaRPr>
          </a:p>
          <a:p>
            <a:pPr lvl="1" algn="l">
              <a:lnSpc>
                <a:spcPct val="7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						</a:t>
            </a:r>
          </a:p>
          <a:p>
            <a:pPr lvl="1" algn="l">
              <a:lnSpc>
                <a:spcPct val="5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or the well-known solution </a:t>
            </a:r>
            <a:endParaRPr lang="en-US" sz="2800" b="1" dirty="0">
              <a:latin typeface="Palatino" charset="0"/>
            </a:endParaRPr>
          </a:p>
        </p:txBody>
      </p:sp>
      <p:pic>
        <p:nvPicPr>
          <p:cNvPr id="21507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700213"/>
            <a:ext cx="32385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20938"/>
            <a:ext cx="3779838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8" y="1682014"/>
            <a:ext cx="3563888" cy="73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6988"/>
            <a:ext cx="7467600" cy="609601"/>
          </a:xfrm>
        </p:spPr>
        <p:txBody>
          <a:bodyPr/>
          <a:lstStyle/>
          <a:p>
            <a:pPr eaLnBrk="1" hangingPunct="1"/>
            <a:r>
              <a:rPr lang="en-US" sz="4000">
                <a:latin typeface="Palatino" charset="0"/>
                <a:ea typeface="ＭＳ Ｐゴシック" charset="0"/>
                <a:cs typeface="ＭＳ Ｐゴシック" charset="0"/>
              </a:rPr>
              <a:t>Integration by quadrature </a:t>
            </a: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04800" y="692150"/>
            <a:ext cx="87312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sz="2800" dirty="0">
                <a:latin typeface="Palatino" charset="0"/>
              </a:rPr>
              <a:t>The last equation can be </a:t>
            </a:r>
            <a:r>
              <a:rPr lang="en-US" sz="2800" dirty="0" smtClean="0">
                <a:latin typeface="Palatino" charset="0"/>
              </a:rPr>
              <a:t>solved </a:t>
            </a:r>
            <a:r>
              <a:rPr lang="en-US" sz="2800" dirty="0">
                <a:latin typeface="Palatino" charset="0"/>
              </a:rPr>
              <a:t>as an explicit integral or </a:t>
            </a:r>
            <a:r>
              <a:rPr lang="en-US" sz="2800" b="1" dirty="0">
                <a:latin typeface="Palatino" charset="0"/>
              </a:rPr>
              <a:t>“quadrature”</a:t>
            </a:r>
          </a:p>
          <a:p>
            <a:pPr lvl="1" algn="l">
              <a:lnSpc>
                <a:spcPct val="14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			      , </a:t>
            </a:r>
            <a:r>
              <a:rPr lang="en-US" sz="2800" dirty="0" smtClean="0">
                <a:latin typeface="Palatino" charset="0"/>
              </a:rPr>
              <a:t> yielding </a:t>
            </a:r>
            <a:endParaRPr lang="en-US" sz="2800" dirty="0">
              <a:latin typeface="Palatino" charset="0"/>
            </a:endParaRPr>
          </a:p>
          <a:p>
            <a:pPr lvl="1" algn="l">
              <a:lnSpc>
                <a:spcPct val="7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						</a:t>
            </a:r>
          </a:p>
          <a:p>
            <a:pPr lvl="1" algn="l">
              <a:lnSpc>
                <a:spcPct val="5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or the well-known solution </a:t>
            </a:r>
            <a:endParaRPr lang="en-US" sz="2800" b="1" dirty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sz="2800" b="1" dirty="0">
                <a:latin typeface="Palatino" charset="0"/>
              </a:rPr>
              <a:t>Note</a:t>
            </a:r>
            <a:r>
              <a:rPr lang="en-US" sz="2800" dirty="0">
                <a:latin typeface="Palatino" charset="0"/>
              </a:rPr>
              <a:t>: Although the previous route may seem complicated, it becomes more natural when non-linear terms appear, where a substitution of the type 		   is not </a:t>
            </a:r>
            <a:r>
              <a:rPr lang="en-US" sz="2800" dirty="0" smtClean="0">
                <a:latin typeface="Palatino" charset="0"/>
              </a:rPr>
              <a:t>applicable</a:t>
            </a:r>
            <a:endParaRPr lang="en-US" sz="2800" dirty="0">
              <a:latin typeface="Palatino" charset="0"/>
            </a:endParaRPr>
          </a:p>
        </p:txBody>
      </p:sp>
      <p:pic>
        <p:nvPicPr>
          <p:cNvPr id="21507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700213"/>
            <a:ext cx="32385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20938"/>
            <a:ext cx="3779838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16557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8" y="1682014"/>
            <a:ext cx="3563888" cy="7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6988"/>
            <a:ext cx="7467600" cy="609601"/>
          </a:xfrm>
        </p:spPr>
        <p:txBody>
          <a:bodyPr/>
          <a:lstStyle/>
          <a:p>
            <a:pPr eaLnBrk="1" hangingPunct="1"/>
            <a:r>
              <a:rPr lang="en-US" sz="4000">
                <a:latin typeface="Palatino" charset="0"/>
                <a:ea typeface="ＭＳ Ｐゴシック" charset="0"/>
                <a:cs typeface="ＭＳ Ｐゴシック" charset="0"/>
              </a:rPr>
              <a:t>Integration by quadrature </a:t>
            </a: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04800" y="692150"/>
            <a:ext cx="87312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sz="2800" dirty="0">
                <a:latin typeface="Palatino" charset="0"/>
              </a:rPr>
              <a:t>The last equation can be </a:t>
            </a:r>
            <a:r>
              <a:rPr lang="en-US" sz="2800" dirty="0" smtClean="0">
                <a:latin typeface="Palatino" charset="0"/>
              </a:rPr>
              <a:t>solved </a:t>
            </a:r>
            <a:r>
              <a:rPr lang="en-US" sz="2800" dirty="0">
                <a:latin typeface="Palatino" charset="0"/>
              </a:rPr>
              <a:t>as an explicit integral or </a:t>
            </a:r>
            <a:r>
              <a:rPr lang="en-US" sz="2800" b="1" dirty="0">
                <a:latin typeface="Palatino" charset="0"/>
              </a:rPr>
              <a:t>“quadrature”</a:t>
            </a:r>
          </a:p>
          <a:p>
            <a:pPr lvl="1" algn="l">
              <a:lnSpc>
                <a:spcPct val="14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			      , </a:t>
            </a:r>
            <a:r>
              <a:rPr lang="en-US" sz="2800" dirty="0" smtClean="0">
                <a:latin typeface="Palatino" charset="0"/>
              </a:rPr>
              <a:t> yielding </a:t>
            </a:r>
            <a:endParaRPr lang="en-US" sz="2800" dirty="0">
              <a:latin typeface="Palatino" charset="0"/>
            </a:endParaRPr>
          </a:p>
          <a:p>
            <a:pPr lvl="1" algn="l">
              <a:lnSpc>
                <a:spcPct val="7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						</a:t>
            </a:r>
          </a:p>
          <a:p>
            <a:pPr lvl="1" algn="l">
              <a:lnSpc>
                <a:spcPct val="50000"/>
              </a:lnSpc>
              <a:buSzTx/>
              <a:buFont typeface="Wingdings" charset="0"/>
              <a:buNone/>
            </a:pPr>
            <a:r>
              <a:rPr lang="en-US" sz="2800" dirty="0">
                <a:latin typeface="Palatino" charset="0"/>
              </a:rPr>
              <a:t>or the well-known solution </a:t>
            </a:r>
            <a:endParaRPr lang="en-US" sz="2800" b="1" dirty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sz="2800" b="1" dirty="0">
                <a:latin typeface="Palatino" charset="0"/>
              </a:rPr>
              <a:t>Note</a:t>
            </a:r>
            <a:r>
              <a:rPr lang="en-US" sz="2800" dirty="0">
                <a:latin typeface="Palatino" charset="0"/>
              </a:rPr>
              <a:t>: Although the previous route may seem complicated, it becomes more natural when non-linear terms appear, where a substitution of the type 		   is not applicable</a:t>
            </a:r>
          </a:p>
          <a:p>
            <a:pPr marL="342900" indent="-342900" algn="l">
              <a:buSzTx/>
            </a:pPr>
            <a:r>
              <a:rPr lang="en-US" sz="2800" dirty="0">
                <a:latin typeface="Palatino" charset="0"/>
              </a:rPr>
              <a:t>The ability to integrate a differential equation is not just a nice mathematical feature, but deeply characterizes the </a:t>
            </a:r>
            <a:r>
              <a:rPr lang="en-US" sz="2800" b="1" dirty="0">
                <a:latin typeface="Palatino" charset="0"/>
              </a:rPr>
              <a:t>dynamical behavior </a:t>
            </a:r>
            <a:r>
              <a:rPr lang="en-US" sz="2800" dirty="0">
                <a:latin typeface="Palatino" charset="0"/>
              </a:rPr>
              <a:t>of the system described by the equation</a:t>
            </a:r>
          </a:p>
        </p:txBody>
      </p:sp>
      <p:pic>
        <p:nvPicPr>
          <p:cNvPr id="21507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700213"/>
            <a:ext cx="32385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20938"/>
            <a:ext cx="3779838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16557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8" y="1682014"/>
            <a:ext cx="3563888" cy="7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467600" cy="504230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Palatino" charset="0"/>
                <a:ea typeface="ＭＳ Ｐゴシック" charset="0"/>
                <a:cs typeface="ＭＳ Ｐゴシック" charset="0"/>
              </a:rPr>
              <a:t>Frequency of motion</a:t>
            </a: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251520" y="692150"/>
            <a:ext cx="889248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The period of the harmonic oscillator is calculated through the previous integral after integration between two extrema (when the velocity		</a:t>
            </a:r>
            <a:r>
              <a:rPr lang="en-US" dirty="0">
                <a:latin typeface="Palatino" charset="0"/>
              </a:rPr>
              <a:t> </a:t>
            </a:r>
            <a:r>
              <a:rPr lang="en-US" dirty="0" smtClean="0">
                <a:latin typeface="Palatino" charset="0"/>
              </a:rPr>
              <a:t> vanishes), i.e.          	</a:t>
            </a:r>
            <a:r>
              <a:rPr lang="en-US" dirty="0">
                <a:latin typeface="Palatino" charset="0"/>
              </a:rPr>
              <a:t> </a:t>
            </a:r>
            <a:r>
              <a:rPr lang="en-US" dirty="0" smtClean="0">
                <a:latin typeface="Palatino" charset="0"/>
              </a:rPr>
              <a:t>          :</a:t>
            </a: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endParaRPr lang="en-US" dirty="0" smtClean="0">
              <a:latin typeface="Palatino" charset="0"/>
            </a:endParaRPr>
          </a:p>
          <a:p>
            <a:pPr marL="342900" indent="-342900" algn="l">
              <a:buSzTx/>
            </a:pPr>
            <a:endParaRPr lang="en-US" dirty="0" smtClean="0">
              <a:latin typeface="Palatino" charset="0"/>
            </a:endParaRP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</p:txBody>
      </p:sp>
      <p:pic>
        <p:nvPicPr>
          <p:cNvPr id="4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171667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950363"/>
            <a:ext cx="3600399" cy="838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1412776"/>
            <a:ext cx="1368152" cy="526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467600" cy="504230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Palatino" charset="0"/>
                <a:ea typeface="ＭＳ Ｐゴシック" charset="0"/>
                <a:cs typeface="ＭＳ Ｐゴシック" charset="0"/>
              </a:rPr>
              <a:t>Frequency of motion</a:t>
            </a: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251520" y="692150"/>
            <a:ext cx="889248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The period of the harmonic oscillator is calculated through the previous integral after integration between two extrema (when the velocity		</a:t>
            </a:r>
            <a:r>
              <a:rPr lang="en-US" dirty="0">
                <a:latin typeface="Palatino" charset="0"/>
              </a:rPr>
              <a:t> </a:t>
            </a:r>
            <a:r>
              <a:rPr lang="en-US" dirty="0" smtClean="0">
                <a:latin typeface="Palatino" charset="0"/>
              </a:rPr>
              <a:t> vanishes), i.e.          	</a:t>
            </a:r>
            <a:r>
              <a:rPr lang="en-US" dirty="0">
                <a:latin typeface="Palatino" charset="0"/>
              </a:rPr>
              <a:t> </a:t>
            </a:r>
            <a:r>
              <a:rPr lang="en-US" dirty="0" smtClean="0">
                <a:latin typeface="Palatino" charset="0"/>
              </a:rPr>
              <a:t>          :</a:t>
            </a: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endParaRPr lang="en-US" dirty="0" smtClean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The </a:t>
            </a:r>
            <a:r>
              <a:rPr lang="en-US" b="1" dirty="0" smtClean="0">
                <a:latin typeface="Palatino" charset="0"/>
              </a:rPr>
              <a:t>period</a:t>
            </a:r>
            <a:r>
              <a:rPr lang="en-US" dirty="0" smtClean="0">
                <a:latin typeface="Palatino" charset="0"/>
              </a:rPr>
              <a:t> (or </a:t>
            </a:r>
            <a:r>
              <a:rPr lang="en-US" dirty="0" smtClean="0">
                <a:latin typeface="Palatino" charset="0"/>
              </a:rPr>
              <a:t>the </a:t>
            </a:r>
            <a:r>
              <a:rPr lang="en-US" b="1" dirty="0" smtClean="0">
                <a:latin typeface="Palatino" charset="0"/>
              </a:rPr>
              <a:t>frequency</a:t>
            </a:r>
            <a:r>
              <a:rPr lang="en-US" dirty="0" smtClean="0">
                <a:latin typeface="Palatino" charset="0"/>
              </a:rPr>
              <a:t>) </a:t>
            </a:r>
            <a:r>
              <a:rPr lang="en-US" dirty="0" smtClean="0">
                <a:latin typeface="Palatino" charset="0"/>
              </a:rPr>
              <a:t>of linear systems is </a:t>
            </a:r>
            <a:r>
              <a:rPr lang="en-US" b="1" dirty="0" smtClean="0">
                <a:latin typeface="Palatino" charset="0"/>
              </a:rPr>
              <a:t>independent</a:t>
            </a:r>
            <a:r>
              <a:rPr lang="en-US" dirty="0" smtClean="0">
                <a:latin typeface="Palatino" charset="0"/>
              </a:rPr>
              <a:t> of the </a:t>
            </a:r>
            <a:r>
              <a:rPr lang="en-US" b="1" dirty="0" smtClean="0">
                <a:latin typeface="Palatino" charset="0"/>
              </a:rPr>
              <a:t>integral of motion </a:t>
            </a:r>
            <a:r>
              <a:rPr lang="en-US" dirty="0" smtClean="0">
                <a:latin typeface="Palatino" charset="0"/>
              </a:rPr>
              <a:t>(energy</a:t>
            </a:r>
            <a:r>
              <a:rPr lang="en-US" dirty="0" smtClean="0">
                <a:latin typeface="Palatino" charset="0"/>
              </a:rPr>
              <a:t>)</a:t>
            </a:r>
            <a:endParaRPr lang="en-US" dirty="0" smtClean="0">
              <a:latin typeface="Palatino" charset="0"/>
            </a:endParaRPr>
          </a:p>
        </p:txBody>
      </p:sp>
      <p:pic>
        <p:nvPicPr>
          <p:cNvPr id="4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171667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950363"/>
            <a:ext cx="3600399" cy="838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1412776"/>
            <a:ext cx="1368152" cy="5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467600" cy="504230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Palatino" charset="0"/>
                <a:ea typeface="ＭＳ Ｐゴシック" charset="0"/>
                <a:cs typeface="ＭＳ Ｐゴシック" charset="0"/>
              </a:rPr>
              <a:t>Frequency of motion</a:t>
            </a: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251520" y="692150"/>
            <a:ext cx="889248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The period of the harmonic oscillator is calculated through the previous integral after integration between two extrema (when the velocity		</a:t>
            </a:r>
            <a:r>
              <a:rPr lang="en-US" dirty="0">
                <a:latin typeface="Palatino" charset="0"/>
              </a:rPr>
              <a:t> </a:t>
            </a:r>
            <a:r>
              <a:rPr lang="en-US" dirty="0" smtClean="0">
                <a:latin typeface="Palatino" charset="0"/>
              </a:rPr>
              <a:t> vanishes), i.e.          	</a:t>
            </a:r>
            <a:r>
              <a:rPr lang="en-US" dirty="0">
                <a:latin typeface="Palatino" charset="0"/>
              </a:rPr>
              <a:t> </a:t>
            </a:r>
            <a:r>
              <a:rPr lang="en-US" dirty="0" smtClean="0">
                <a:latin typeface="Palatino" charset="0"/>
              </a:rPr>
              <a:t>          :</a:t>
            </a: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endParaRPr lang="en-US" dirty="0" smtClean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The </a:t>
            </a:r>
            <a:r>
              <a:rPr lang="en-US" b="1" dirty="0" smtClean="0">
                <a:latin typeface="Palatino" charset="0"/>
              </a:rPr>
              <a:t>period</a:t>
            </a:r>
            <a:r>
              <a:rPr lang="en-US" dirty="0" smtClean="0">
                <a:latin typeface="Palatino" charset="0"/>
              </a:rPr>
              <a:t> (or </a:t>
            </a:r>
            <a:r>
              <a:rPr lang="en-US" dirty="0" smtClean="0">
                <a:latin typeface="Palatino" charset="0"/>
              </a:rPr>
              <a:t>the </a:t>
            </a:r>
            <a:r>
              <a:rPr lang="en-US" b="1" dirty="0" smtClean="0">
                <a:latin typeface="Palatino" charset="0"/>
              </a:rPr>
              <a:t>frequency</a:t>
            </a:r>
            <a:r>
              <a:rPr lang="en-US" dirty="0" smtClean="0">
                <a:latin typeface="Palatino" charset="0"/>
              </a:rPr>
              <a:t>) </a:t>
            </a:r>
            <a:r>
              <a:rPr lang="en-US" dirty="0" smtClean="0">
                <a:latin typeface="Palatino" charset="0"/>
              </a:rPr>
              <a:t>of linear systems is </a:t>
            </a:r>
            <a:r>
              <a:rPr lang="en-US" b="1" dirty="0" smtClean="0">
                <a:latin typeface="Palatino" charset="0"/>
              </a:rPr>
              <a:t>independent</a:t>
            </a:r>
            <a:r>
              <a:rPr lang="en-US" dirty="0" smtClean="0">
                <a:latin typeface="Palatino" charset="0"/>
              </a:rPr>
              <a:t> of the </a:t>
            </a:r>
            <a:r>
              <a:rPr lang="en-US" b="1" dirty="0" smtClean="0">
                <a:latin typeface="Palatino" charset="0"/>
              </a:rPr>
              <a:t>integral of motion </a:t>
            </a:r>
            <a:r>
              <a:rPr lang="en-US" dirty="0" smtClean="0">
                <a:latin typeface="Palatino" charset="0"/>
              </a:rPr>
              <a:t>(energy)</a:t>
            </a:r>
          </a:p>
          <a:p>
            <a:pPr marL="342900" indent="-342900" algn="l">
              <a:lnSpc>
                <a:spcPct val="120000"/>
              </a:lnSpc>
              <a:buSzTx/>
            </a:pPr>
            <a:r>
              <a:rPr lang="en-US" dirty="0" smtClean="0">
                <a:latin typeface="Palatino" charset="0"/>
              </a:rPr>
              <a:t>Note that this is not true for non-linear systems, e.g. for an oscillator with a </a:t>
            </a:r>
            <a:r>
              <a:rPr lang="en-US" b="1" dirty="0" smtClean="0">
                <a:latin typeface="Palatino" charset="0"/>
              </a:rPr>
              <a:t>non-linear restoring force</a:t>
            </a:r>
          </a:p>
          <a:p>
            <a:pPr marL="342900" indent="-342900" algn="l">
              <a:lnSpc>
                <a:spcPct val="150000"/>
              </a:lnSpc>
              <a:buSzTx/>
            </a:pPr>
            <a:r>
              <a:rPr lang="en-US" dirty="0">
                <a:latin typeface="Palatino" charset="0"/>
              </a:rPr>
              <a:t>T</a:t>
            </a:r>
            <a:r>
              <a:rPr lang="en-US" dirty="0" smtClean="0">
                <a:latin typeface="Palatino" charset="0"/>
              </a:rPr>
              <a:t>he integral of motion is 		         and the integration yields</a:t>
            </a:r>
          </a:p>
          <a:p>
            <a:pPr marL="342900" indent="-342900" algn="l">
              <a:buSzTx/>
            </a:pPr>
            <a:endParaRPr lang="en-US" dirty="0" smtClean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This means that the </a:t>
            </a:r>
            <a:r>
              <a:rPr lang="en-US" b="1" dirty="0" smtClean="0">
                <a:latin typeface="Palatino" charset="0"/>
              </a:rPr>
              <a:t>period</a:t>
            </a:r>
            <a:r>
              <a:rPr lang="en-US" dirty="0" smtClean="0">
                <a:latin typeface="Palatino" charset="0"/>
              </a:rPr>
              <a:t> (frequency) </a:t>
            </a:r>
            <a:r>
              <a:rPr lang="en-US" b="1" dirty="0" smtClean="0">
                <a:latin typeface="Palatino" charset="0"/>
              </a:rPr>
              <a:t>depends</a:t>
            </a:r>
            <a:r>
              <a:rPr lang="en-US" dirty="0" smtClean="0">
                <a:latin typeface="Palatino" charset="0"/>
              </a:rPr>
              <a:t> on the </a:t>
            </a:r>
            <a:r>
              <a:rPr lang="en-US" b="1" dirty="0" smtClean="0">
                <a:latin typeface="Palatino" charset="0"/>
              </a:rPr>
              <a:t>integral of motion </a:t>
            </a:r>
            <a:r>
              <a:rPr lang="en-US" dirty="0" smtClean="0">
                <a:latin typeface="Palatino" charset="0"/>
              </a:rPr>
              <a:t>(energy) i.e. the maximum “amplitude</a:t>
            </a:r>
            <a:r>
              <a:rPr lang="en-US" dirty="0" smtClean="0">
                <a:latin typeface="Palatino" charset="0"/>
              </a:rPr>
              <a:t>”</a:t>
            </a:r>
            <a:endParaRPr lang="en-US" dirty="0">
              <a:latin typeface="Palatino" charset="0"/>
            </a:endParaRPr>
          </a:p>
        </p:txBody>
      </p:sp>
      <p:pic>
        <p:nvPicPr>
          <p:cNvPr id="4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171667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950363"/>
            <a:ext cx="3600399" cy="83826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09120"/>
            <a:ext cx="2165020" cy="57838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16" y="3982566"/>
            <a:ext cx="2065040" cy="598562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229404"/>
            <a:ext cx="5568128" cy="791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8264" y="1412776"/>
            <a:ext cx="1368152" cy="5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Primary purpose and outline </a:t>
            </a:r>
            <a:endParaRPr lang="en-US" sz="4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8352928" cy="60932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Palatino" charset="0"/>
              </a:rPr>
              <a:t>Overview </a:t>
            </a:r>
            <a:r>
              <a:rPr lang="en-US" dirty="0" smtClean="0">
                <a:latin typeface="Palatino" charset="0"/>
              </a:rPr>
              <a:t>of </a:t>
            </a:r>
            <a:r>
              <a:rPr lang="en-US" dirty="0">
                <a:latin typeface="Palatino" charset="0"/>
              </a:rPr>
              <a:t>non-linear effects in </a:t>
            </a:r>
            <a:r>
              <a:rPr lang="en-US" dirty="0" smtClean="0">
                <a:latin typeface="Palatino" charset="0"/>
              </a:rPr>
              <a:t>accelerators (rings), going from non-linear differential equations, introducing Hamiltonian formalism, using it for advanced concepts and studying the phenomenology of non-linear motion with numerical tools </a:t>
            </a:r>
            <a:r>
              <a:rPr lang="en-US" dirty="0" smtClean="0">
                <a:latin typeface="Palatino" charset="0"/>
              </a:rPr>
              <a:t>and </a:t>
            </a:r>
            <a:r>
              <a:rPr lang="en-US" dirty="0" smtClean="0">
                <a:latin typeface="Palatino" charset="0"/>
              </a:rPr>
              <a:t>examples</a:t>
            </a:r>
            <a:endParaRPr lang="en-US" dirty="0">
              <a:latin typeface="Palatino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Palatino" charset="0"/>
              </a:rPr>
              <a:t>4 lecture sessions </a:t>
            </a:r>
            <a:r>
              <a:rPr lang="en-US" dirty="0" smtClean="0">
                <a:latin typeface="Palatino" charset="0"/>
              </a:rPr>
              <a:t>(~2h </a:t>
            </a:r>
            <a:r>
              <a:rPr lang="en-US" dirty="0">
                <a:latin typeface="Palatino" charset="0"/>
              </a:rPr>
              <a:t>each</a:t>
            </a:r>
            <a:r>
              <a:rPr lang="en-US" dirty="0" smtClean="0">
                <a:latin typeface="Palatino" charset="0"/>
              </a:rPr>
              <a:t>):</a:t>
            </a:r>
            <a:endParaRPr lang="en-US" dirty="0">
              <a:latin typeface="Palatino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Palatino" charset="0"/>
              </a:rPr>
              <a:t>1</a:t>
            </a:r>
            <a:r>
              <a:rPr lang="en-US" baseline="30000" dirty="0">
                <a:latin typeface="Palatino" charset="0"/>
              </a:rPr>
              <a:t>st</a:t>
            </a:r>
            <a:r>
              <a:rPr lang="en-US" dirty="0">
                <a:latin typeface="Palatino" charset="0"/>
              </a:rPr>
              <a:t> </a:t>
            </a:r>
            <a:r>
              <a:rPr lang="en-US" dirty="0" smtClean="0">
                <a:latin typeface="Palatino" charset="0"/>
              </a:rPr>
              <a:t>lecture: The </a:t>
            </a:r>
            <a:r>
              <a:rPr lang="en-US" dirty="0" smtClean="0">
                <a:latin typeface="Palatino" charset="0"/>
              </a:rPr>
              <a:t>dynamics of non-linear differential equations and their application to accelerator dynamics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Palatino" charset="0"/>
              </a:rPr>
              <a:t>2</a:t>
            </a:r>
            <a:r>
              <a:rPr lang="en-US" baseline="30000" dirty="0" smtClean="0">
                <a:latin typeface="Palatino" charset="0"/>
              </a:rPr>
              <a:t>nd</a:t>
            </a:r>
            <a:r>
              <a:rPr lang="en-US" dirty="0" smtClean="0">
                <a:latin typeface="Palatino" charset="0"/>
              </a:rPr>
              <a:t> </a:t>
            </a:r>
            <a:r>
              <a:rPr lang="en-US" dirty="0" smtClean="0">
                <a:latin typeface="Palatino" charset="0"/>
              </a:rPr>
              <a:t>lecture: Hamiltonian </a:t>
            </a:r>
            <a:r>
              <a:rPr lang="en-US" dirty="0" smtClean="0">
                <a:latin typeface="Palatino" charset="0"/>
              </a:rPr>
              <a:t>formalism applied to beam dynamics, perturbation theory, onset of chaos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Palatino" charset="0"/>
              </a:rPr>
              <a:t>3</a:t>
            </a:r>
            <a:r>
              <a:rPr lang="en-US" baseline="30000" dirty="0" smtClean="0">
                <a:latin typeface="Palatino" charset="0"/>
              </a:rPr>
              <a:t>rd</a:t>
            </a:r>
            <a:r>
              <a:rPr lang="en-US" dirty="0" smtClean="0">
                <a:latin typeface="Palatino" charset="0"/>
              </a:rPr>
              <a:t> </a:t>
            </a:r>
            <a:r>
              <a:rPr lang="en-US" dirty="0" smtClean="0">
                <a:latin typeface="Palatino" charset="0"/>
              </a:rPr>
              <a:t>lecture: Advanced </a:t>
            </a:r>
            <a:r>
              <a:rPr lang="en-US" dirty="0" smtClean="0">
                <a:latin typeface="Palatino" charset="0"/>
              </a:rPr>
              <a:t>topics of non-linear beam dynamics, including </a:t>
            </a:r>
            <a:r>
              <a:rPr lang="en-US" dirty="0">
                <a:latin typeface="Palatino" charset="0"/>
              </a:rPr>
              <a:t>Lie </a:t>
            </a:r>
            <a:r>
              <a:rPr lang="en-US" dirty="0" smtClean="0">
                <a:latin typeface="Palatino" charset="0"/>
              </a:rPr>
              <a:t>formalism, symplectic integrators and normal forms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Palatino" charset="0"/>
              </a:rPr>
              <a:t>4</a:t>
            </a:r>
            <a:r>
              <a:rPr lang="en-US" baseline="30000" dirty="0" smtClean="0">
                <a:latin typeface="Palatino" charset="0"/>
              </a:rPr>
              <a:t>th</a:t>
            </a:r>
            <a:r>
              <a:rPr lang="en-US" dirty="0" smtClean="0">
                <a:latin typeface="Palatino" charset="0"/>
              </a:rPr>
              <a:t> </a:t>
            </a:r>
            <a:r>
              <a:rPr lang="en-US" dirty="0" smtClean="0">
                <a:latin typeface="Palatino" charset="0"/>
              </a:rPr>
              <a:t>lecture: Modern </a:t>
            </a:r>
            <a:r>
              <a:rPr lang="en-US" dirty="0" smtClean="0">
                <a:latin typeface="Palatino" charset="0"/>
              </a:rPr>
              <a:t>tools for studying non-linear beam dynamics in simulations and measurements with an emphasis to frequency map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1087"/>
            <a:ext cx="7034808" cy="609601"/>
          </a:xfrm>
        </p:spPr>
        <p:txBody>
          <a:bodyPr/>
          <a:lstStyle/>
          <a:p>
            <a:pPr eaLnBrk="1" hangingPunct="1"/>
            <a:r>
              <a:rPr lang="en-US" sz="4000">
                <a:latin typeface="Palatino" charset="0"/>
                <a:ea typeface="ＭＳ Ｐゴシック" charset="0"/>
                <a:cs typeface="ＭＳ Ｐゴシック" charset="0"/>
              </a:rPr>
              <a:t>The pendulum</a:t>
            </a: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50825" y="620688"/>
            <a:ext cx="8893175" cy="59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sz="2800" dirty="0" smtClean="0">
                <a:latin typeface="Palatino" charset="0"/>
              </a:rPr>
              <a:t>An important non-linear equation which can be integrated is the one of the </a:t>
            </a:r>
            <a:r>
              <a:rPr lang="en-US" sz="2800" b="1" dirty="0" smtClean="0">
                <a:latin typeface="Palatino" charset="0"/>
              </a:rPr>
              <a:t>pendulum</a:t>
            </a:r>
            <a:r>
              <a:rPr lang="en-US" sz="2800" dirty="0" smtClean="0">
                <a:latin typeface="Palatino" charset="0"/>
              </a:rPr>
              <a:t>, for a string of length </a:t>
            </a:r>
            <a:r>
              <a:rPr lang="en-US" sz="2800" i="1" dirty="0" smtClean="0">
                <a:latin typeface="Times"/>
                <a:cs typeface="Times"/>
              </a:rPr>
              <a:t>L </a:t>
            </a:r>
            <a:r>
              <a:rPr lang="en-US" sz="2800" dirty="0" smtClean="0">
                <a:latin typeface="Palatino"/>
                <a:cs typeface="Palatino"/>
              </a:rPr>
              <a:t>and gravitational constant </a:t>
            </a:r>
            <a:r>
              <a:rPr lang="en-US" sz="2800" i="1" dirty="0" smtClean="0">
                <a:latin typeface="Times"/>
                <a:cs typeface="Times"/>
              </a:rPr>
              <a:t>g</a:t>
            </a:r>
          </a:p>
          <a:p>
            <a:pPr algn="l">
              <a:lnSpc>
                <a:spcPct val="120000"/>
              </a:lnSpc>
              <a:buSzTx/>
              <a:buNone/>
            </a:pPr>
            <a:endParaRPr lang="en-US" sz="2800" dirty="0">
              <a:latin typeface="Palatino"/>
              <a:cs typeface="Palatino"/>
            </a:endParaRPr>
          </a:p>
          <a:p>
            <a:pPr marL="342900" indent="-342900" algn="l">
              <a:lnSpc>
                <a:spcPct val="150000"/>
              </a:lnSpc>
              <a:buSzTx/>
            </a:pPr>
            <a:r>
              <a:rPr lang="en-US" sz="2800" dirty="0" smtClean="0">
                <a:latin typeface="Palatino"/>
                <a:cs typeface="Palatino"/>
              </a:rPr>
              <a:t>For small displacements it reduces to an harmonic oscillator with frequency</a:t>
            </a:r>
          </a:p>
          <a:p>
            <a:pPr marL="342900" indent="-342900" algn="l">
              <a:buSzTx/>
            </a:pPr>
            <a:r>
              <a:rPr lang="en-US" sz="2800" dirty="0" smtClean="0">
                <a:latin typeface="Palatino"/>
                <a:cs typeface="Palatino"/>
              </a:rPr>
              <a:t>The </a:t>
            </a:r>
            <a:r>
              <a:rPr lang="en-US" sz="2800" b="1" dirty="0" smtClean="0">
                <a:latin typeface="Palatino"/>
                <a:cs typeface="Palatino"/>
              </a:rPr>
              <a:t>integral of motion</a:t>
            </a:r>
            <a:r>
              <a:rPr lang="en-US" sz="2800" dirty="0" smtClean="0">
                <a:latin typeface="Palatino"/>
                <a:cs typeface="Palatino"/>
              </a:rPr>
              <a:t> (scaled energy) is</a:t>
            </a:r>
          </a:p>
          <a:p>
            <a:pPr algn="l">
              <a:buSzTx/>
              <a:buNone/>
            </a:pPr>
            <a:r>
              <a:rPr lang="en-US" sz="2800" dirty="0" smtClean="0">
                <a:latin typeface="Palatino"/>
                <a:cs typeface="Palatino"/>
              </a:rPr>
              <a:t>     </a:t>
            </a:r>
          </a:p>
          <a:p>
            <a:pPr algn="l">
              <a:lnSpc>
                <a:spcPct val="150000"/>
              </a:lnSpc>
              <a:buSzTx/>
              <a:buNone/>
            </a:pPr>
            <a:r>
              <a:rPr lang="en-US" sz="2800" dirty="0">
                <a:latin typeface="Palatino"/>
                <a:cs typeface="Palatino"/>
              </a:rPr>
              <a:t> </a:t>
            </a:r>
            <a:r>
              <a:rPr lang="en-US" sz="2800" dirty="0" smtClean="0">
                <a:latin typeface="Palatino"/>
                <a:cs typeface="Palatino"/>
              </a:rPr>
              <a:t>    </a:t>
            </a:r>
          </a:p>
          <a:p>
            <a:pPr algn="l">
              <a:buSzTx/>
              <a:buNone/>
            </a:pPr>
            <a:r>
              <a:rPr lang="en-US" sz="2800" dirty="0">
                <a:latin typeface="Palatino"/>
                <a:cs typeface="Palatino"/>
              </a:rPr>
              <a:t> </a:t>
            </a:r>
            <a:r>
              <a:rPr lang="en-US" sz="2800" dirty="0" smtClean="0">
                <a:latin typeface="Palatino"/>
                <a:cs typeface="Palatino"/>
              </a:rPr>
              <a:t>  and the quadrature is written as		</a:t>
            </a:r>
            <a:r>
              <a:rPr lang="el-GR" sz="2800" dirty="0">
                <a:latin typeface="Palatino"/>
                <a:cs typeface="Palatino"/>
              </a:rPr>
              <a:t> </a:t>
            </a:r>
            <a:r>
              <a:rPr lang="el-GR" sz="2800" dirty="0" smtClean="0">
                <a:latin typeface="Palatino"/>
                <a:cs typeface="Palatino"/>
              </a:rPr>
              <a:t>       </a:t>
            </a:r>
          </a:p>
          <a:p>
            <a:pPr algn="l">
              <a:lnSpc>
                <a:spcPct val="150000"/>
              </a:lnSpc>
              <a:buSzTx/>
              <a:buNone/>
            </a:pPr>
            <a:r>
              <a:rPr lang="el-GR" sz="2800" dirty="0" smtClean="0">
                <a:latin typeface="Palatino"/>
                <a:cs typeface="Palatino"/>
              </a:rPr>
              <a:t>   </a:t>
            </a:r>
            <a:r>
              <a:rPr lang="en-US" sz="2800" dirty="0" smtClean="0">
                <a:latin typeface="Palatino"/>
                <a:cs typeface="Palatino"/>
              </a:rPr>
              <a:t>assuming that for</a:t>
            </a:r>
            <a:r>
              <a:rPr lang="en-US" sz="2800" i="1" dirty="0" smtClean="0">
                <a:latin typeface="Times"/>
                <a:cs typeface="Times"/>
              </a:rPr>
              <a:t> </a:t>
            </a:r>
            <a:endParaRPr lang="en-US" sz="2800" i="1" dirty="0">
              <a:latin typeface="Times"/>
              <a:cs typeface="Times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16531"/>
            <a:ext cx="3096344" cy="88467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62" y="3260553"/>
            <a:ext cx="1362606" cy="75991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452516"/>
            <a:ext cx="5620826" cy="114098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604644"/>
            <a:ext cx="3312368" cy="805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428" y="6484942"/>
            <a:ext cx="3035796" cy="328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-26988"/>
            <a:ext cx="7467600" cy="609601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Solution for the pendulum</a:t>
            </a:r>
            <a:endParaRPr lang="en-US" sz="4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50825" y="749300"/>
            <a:ext cx="88931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sz="2800" dirty="0" smtClean="0">
                <a:latin typeface="Palatino"/>
                <a:cs typeface="Palatino"/>
              </a:rPr>
              <a:t>Using the substitutions				   with				</a:t>
            </a:r>
            <a:r>
              <a:rPr lang="el-GR" sz="2800" dirty="0" smtClean="0">
                <a:latin typeface="Palatino"/>
                <a:cs typeface="Palatino"/>
              </a:rPr>
              <a:t>,</a:t>
            </a:r>
            <a:r>
              <a:rPr lang="en-US" sz="2800" dirty="0" smtClean="0">
                <a:latin typeface="Palatino"/>
                <a:cs typeface="Palatino"/>
              </a:rPr>
              <a:t>  the integral is </a:t>
            </a:r>
            <a:endParaRPr lang="en-US" sz="2800" dirty="0">
              <a:latin typeface="Palatino"/>
              <a:cs typeface="Palatino"/>
            </a:endParaRPr>
          </a:p>
          <a:p>
            <a:pPr algn="l">
              <a:lnSpc>
                <a:spcPct val="200000"/>
              </a:lnSpc>
              <a:buSzTx/>
              <a:buNone/>
            </a:pPr>
            <a:r>
              <a:rPr lang="en-US" sz="2800" dirty="0">
                <a:latin typeface="Palatino"/>
                <a:cs typeface="Palatino"/>
              </a:rPr>
              <a:t>	</a:t>
            </a:r>
            <a:r>
              <a:rPr lang="en-US" sz="2800" dirty="0" smtClean="0">
                <a:latin typeface="Palatino"/>
                <a:cs typeface="Palatino"/>
              </a:rPr>
              <a:t>			    and can be solved using </a:t>
            </a:r>
            <a:r>
              <a:rPr lang="en-US" sz="2800" b="1" dirty="0" smtClean="0">
                <a:latin typeface="Palatino"/>
                <a:cs typeface="Palatino"/>
              </a:rPr>
              <a:t>Jacobi elliptic functions</a:t>
            </a:r>
            <a:r>
              <a:rPr lang="en-US" sz="2800" dirty="0" smtClean="0">
                <a:latin typeface="Palatino"/>
                <a:cs typeface="Palatino"/>
              </a:rPr>
              <a:t>:</a:t>
            </a:r>
            <a:endParaRPr lang="en-US" sz="2800" dirty="0" smtClean="0">
              <a:latin typeface="Palatino"/>
              <a:cs typeface="Palatino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00378"/>
            <a:ext cx="3240360" cy="396374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268760"/>
            <a:ext cx="3328735" cy="43204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624182" cy="93610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43" y="2745552"/>
            <a:ext cx="4252621" cy="7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-26988"/>
            <a:ext cx="7467600" cy="609601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Solution for the pendulum</a:t>
            </a:r>
            <a:endParaRPr lang="en-US" sz="4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50825" y="749300"/>
            <a:ext cx="88931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sz="2800" dirty="0" smtClean="0">
                <a:latin typeface="Palatino"/>
                <a:cs typeface="Palatino"/>
              </a:rPr>
              <a:t>Using the substitutions				   with				</a:t>
            </a:r>
            <a:r>
              <a:rPr lang="el-GR" sz="2800" dirty="0" smtClean="0">
                <a:latin typeface="Palatino"/>
                <a:cs typeface="Palatino"/>
              </a:rPr>
              <a:t>,</a:t>
            </a:r>
            <a:r>
              <a:rPr lang="en-US" sz="2800" dirty="0" smtClean="0">
                <a:latin typeface="Palatino"/>
                <a:cs typeface="Palatino"/>
              </a:rPr>
              <a:t>  the integral is </a:t>
            </a:r>
            <a:endParaRPr lang="en-US" sz="2800" dirty="0">
              <a:latin typeface="Palatino"/>
              <a:cs typeface="Palatino"/>
            </a:endParaRPr>
          </a:p>
          <a:p>
            <a:pPr algn="l">
              <a:lnSpc>
                <a:spcPct val="200000"/>
              </a:lnSpc>
              <a:buSzTx/>
              <a:buNone/>
            </a:pPr>
            <a:r>
              <a:rPr lang="en-US" sz="2800" dirty="0">
                <a:latin typeface="Palatino"/>
                <a:cs typeface="Palatino"/>
              </a:rPr>
              <a:t>	</a:t>
            </a:r>
            <a:r>
              <a:rPr lang="en-US" sz="2800" dirty="0" smtClean="0">
                <a:latin typeface="Palatino"/>
                <a:cs typeface="Palatino"/>
              </a:rPr>
              <a:t>			    and can be solved using </a:t>
            </a:r>
            <a:r>
              <a:rPr lang="en-US" sz="2800" b="1" dirty="0" smtClean="0">
                <a:latin typeface="Palatino"/>
                <a:cs typeface="Palatino"/>
              </a:rPr>
              <a:t>Jacobi elliptic functions</a:t>
            </a:r>
            <a:r>
              <a:rPr lang="en-US" sz="2800" dirty="0" smtClean="0">
                <a:latin typeface="Palatino"/>
                <a:cs typeface="Palatino"/>
              </a:rPr>
              <a:t>:</a:t>
            </a:r>
          </a:p>
          <a:p>
            <a:pPr marL="342900" indent="-342900" algn="l">
              <a:buSzTx/>
            </a:pPr>
            <a:r>
              <a:rPr lang="en-US" sz="2800" dirty="0" smtClean="0">
                <a:latin typeface="Palatino"/>
                <a:cs typeface="Palatino"/>
              </a:rPr>
              <a:t>For the </a:t>
            </a:r>
            <a:r>
              <a:rPr lang="en-US" sz="2800" b="1" dirty="0" smtClean="0">
                <a:latin typeface="Palatino"/>
                <a:cs typeface="Palatino"/>
              </a:rPr>
              <a:t>period</a:t>
            </a:r>
            <a:r>
              <a:rPr lang="en-US" sz="2800" dirty="0" smtClean="0">
                <a:latin typeface="Palatino"/>
                <a:cs typeface="Palatino"/>
              </a:rPr>
              <a:t>, the integration is performed between the two extrema, i.e.               and 			    </a:t>
            </a:r>
            <a:r>
              <a:rPr lang="en-US" sz="2800" dirty="0" smtClean="0">
                <a:latin typeface="Palatino"/>
                <a:cs typeface="Palatino"/>
              </a:rPr>
              <a:t>, </a:t>
            </a:r>
            <a:r>
              <a:rPr lang="en-US" sz="2800" dirty="0" smtClean="0">
                <a:latin typeface="Palatino"/>
                <a:cs typeface="Palatino"/>
              </a:rPr>
              <a:t>corresponding to	           and          </a:t>
            </a:r>
            <a:r>
              <a:rPr lang="en-US" sz="2800" dirty="0" smtClean="0">
                <a:latin typeface="Palatino"/>
                <a:cs typeface="Palatino"/>
              </a:rPr>
              <a:t>         , </a:t>
            </a:r>
            <a:r>
              <a:rPr lang="en-US" sz="2800" dirty="0" smtClean="0">
                <a:latin typeface="Palatino"/>
                <a:cs typeface="Palatino"/>
              </a:rPr>
              <a:t>for </a:t>
            </a:r>
            <a:r>
              <a:rPr lang="en-US" sz="2800" dirty="0" smtClean="0">
                <a:latin typeface="Palatino"/>
                <a:cs typeface="Palatino"/>
              </a:rPr>
              <a:t>which</a:t>
            </a:r>
            <a:endParaRPr lang="en-US" sz="2800" dirty="0" smtClean="0">
              <a:latin typeface="Palatino"/>
              <a:cs typeface="Palatino"/>
            </a:endParaRPr>
          </a:p>
          <a:p>
            <a:pPr algn="l">
              <a:lnSpc>
                <a:spcPct val="150000"/>
              </a:lnSpc>
              <a:buSzTx/>
              <a:buNone/>
            </a:pPr>
            <a:r>
              <a:rPr lang="en-US" sz="2800" dirty="0" smtClean="0">
                <a:latin typeface="Palatino"/>
                <a:cs typeface="Palatino"/>
              </a:rPr>
              <a:t>								  ,</a:t>
            </a:r>
          </a:p>
          <a:p>
            <a:pPr algn="l">
              <a:buSzTx/>
              <a:buNone/>
            </a:pPr>
            <a:r>
              <a:rPr lang="en-US" sz="2800" dirty="0" smtClean="0">
                <a:latin typeface="Palatino"/>
                <a:cs typeface="Palatino"/>
              </a:rPr>
              <a:t>i.e</a:t>
            </a:r>
            <a:r>
              <a:rPr lang="en-US" sz="2800" dirty="0" smtClean="0">
                <a:latin typeface="Palatino"/>
                <a:cs typeface="Palatino"/>
              </a:rPr>
              <a:t>. the complete elliptic integral </a:t>
            </a:r>
            <a:r>
              <a:rPr lang="en-US" sz="2800" dirty="0" smtClean="0">
                <a:latin typeface="Palatino"/>
                <a:cs typeface="Palatino"/>
              </a:rPr>
              <a:t>(whose argument </a:t>
            </a:r>
            <a:r>
              <a:rPr lang="en-US" sz="2800" b="1" dirty="0" smtClean="0">
                <a:latin typeface="Palatino"/>
                <a:cs typeface="Palatino"/>
              </a:rPr>
              <a:t>depends</a:t>
            </a:r>
            <a:r>
              <a:rPr lang="en-US" sz="2800" dirty="0" smtClean="0">
                <a:latin typeface="Palatino"/>
                <a:cs typeface="Palatino"/>
              </a:rPr>
              <a:t> on the </a:t>
            </a:r>
            <a:r>
              <a:rPr lang="en-US" sz="2800" b="1" dirty="0" smtClean="0">
                <a:latin typeface="Palatino"/>
                <a:cs typeface="Palatino"/>
              </a:rPr>
              <a:t>integral of motion</a:t>
            </a:r>
            <a:r>
              <a:rPr lang="en-US" sz="2800" dirty="0" smtClean="0">
                <a:latin typeface="Palatino"/>
                <a:cs typeface="Palatino"/>
              </a:rPr>
              <a:t>) multiplied </a:t>
            </a:r>
            <a:r>
              <a:rPr lang="en-US" sz="2800" dirty="0" smtClean="0">
                <a:latin typeface="Palatino"/>
                <a:cs typeface="Palatino"/>
              </a:rPr>
              <a:t>by four times the period of the harmonic oscillator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00378"/>
            <a:ext cx="3240360" cy="396374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268760"/>
            <a:ext cx="3328735" cy="43204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624182" cy="93610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43" y="2745552"/>
            <a:ext cx="4252621" cy="755456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05064"/>
            <a:ext cx="2952328" cy="353515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05064"/>
            <a:ext cx="900100" cy="36004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37112"/>
            <a:ext cx="874764" cy="288032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93966"/>
            <a:ext cx="1224136" cy="374323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97152"/>
            <a:ext cx="6019405" cy="8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6988"/>
            <a:ext cx="7467600" cy="609601"/>
          </a:xfrm>
        </p:spPr>
        <p:txBody>
          <a:bodyPr/>
          <a:lstStyle/>
          <a:p>
            <a:pPr eaLnBrk="1" hangingPunct="1"/>
            <a:r>
              <a:rPr lang="en-US" sz="4000">
                <a:latin typeface="Palatino" charset="0"/>
                <a:ea typeface="ＭＳ Ｐゴシック" charset="0"/>
                <a:cs typeface="ＭＳ Ｐゴシック" charset="0"/>
              </a:rPr>
              <a:t>Damped harmonic oscillator I</a:t>
            </a:r>
          </a:p>
        </p:txBody>
      </p:sp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04800" y="749300"/>
            <a:ext cx="8659813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  <a:defRPr/>
            </a:pPr>
            <a:r>
              <a:rPr lang="en-US" sz="2800" dirty="0">
                <a:latin typeface="Palatino" charset="0"/>
              </a:rPr>
              <a:t>Damped harmonic oscillator:</a:t>
            </a:r>
          </a:p>
          <a:p>
            <a:pPr marL="342900" indent="-342900" algn="l">
              <a:buSzTx/>
              <a:defRPr/>
            </a:pPr>
            <a:endParaRPr lang="en-US" sz="2800" dirty="0">
              <a:latin typeface="Palatino" charset="0"/>
            </a:endParaRPr>
          </a:p>
          <a:p>
            <a:pPr marL="342900" indent="-342900" algn="l">
              <a:buSzTx/>
              <a:defRPr/>
            </a:pPr>
            <a:endParaRPr lang="en-US" sz="2800" dirty="0">
              <a:latin typeface="Palatino" charset="0"/>
            </a:endParaRPr>
          </a:p>
          <a:p>
            <a:pPr marL="742950" lvl="1" indent="-285750" algn="l">
              <a:lnSpc>
                <a:spcPct val="130000"/>
              </a:lnSpc>
              <a:buClr>
                <a:schemeClr val="accent2"/>
              </a:buClr>
              <a:buSzPct val="80000"/>
              <a:buFont typeface="Wingdings" charset="0"/>
              <a:buChar char="q"/>
              <a:defRPr/>
            </a:pPr>
            <a:r>
              <a:rPr lang="en-US" sz="2800" dirty="0">
                <a:latin typeface="Palatino" charset="0"/>
              </a:rPr>
              <a:t> 	         </a:t>
            </a:r>
            <a:r>
              <a:rPr lang="en-US" dirty="0">
                <a:latin typeface="Palatino" charset="0"/>
              </a:rPr>
              <a:t>is the ratio between the stored and lost energy per cycle with	the </a:t>
            </a:r>
            <a:r>
              <a:rPr lang="en-US" b="1" dirty="0">
                <a:latin typeface="Palatino" charset="0"/>
              </a:rPr>
              <a:t>damping ratio </a:t>
            </a: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  <a:defRPr/>
            </a:pPr>
            <a:r>
              <a:rPr lang="en-US" dirty="0">
                <a:latin typeface="Palatino" charset="0"/>
              </a:rPr>
              <a:t> 	    is the </a:t>
            </a:r>
            <a:r>
              <a:rPr lang="en-US" dirty="0" err="1">
                <a:latin typeface="Palatino" charset="0"/>
              </a:rPr>
              <a:t>eigen</a:t>
            </a:r>
            <a:r>
              <a:rPr lang="en-US" dirty="0">
                <a:latin typeface="Palatino" charset="0"/>
              </a:rPr>
              <a:t>-frequency of the harmonic </a:t>
            </a:r>
            <a:r>
              <a:rPr lang="en-US" dirty="0" smtClean="0">
                <a:latin typeface="Palatino" charset="0"/>
              </a:rPr>
              <a:t>oscillator</a:t>
            </a:r>
            <a:endParaRPr lang="en-US" dirty="0">
              <a:latin typeface="Palatino" charset="0"/>
            </a:endParaRPr>
          </a:p>
        </p:txBody>
      </p:sp>
      <p:pic>
        <p:nvPicPr>
          <p:cNvPr id="2765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96988"/>
            <a:ext cx="572135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49500"/>
            <a:ext cx="927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24175"/>
            <a:ext cx="2159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73463"/>
            <a:ext cx="3381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6988"/>
            <a:ext cx="7467600" cy="609601"/>
          </a:xfrm>
        </p:spPr>
        <p:txBody>
          <a:bodyPr/>
          <a:lstStyle/>
          <a:p>
            <a:pPr eaLnBrk="1" hangingPunct="1"/>
            <a:r>
              <a:rPr lang="en-US" sz="4000">
                <a:latin typeface="Palatino" charset="0"/>
                <a:ea typeface="ＭＳ Ｐゴシック" charset="0"/>
                <a:cs typeface="ＭＳ Ｐゴシック" charset="0"/>
              </a:rPr>
              <a:t>Damped harmonic oscillator I</a:t>
            </a:r>
          </a:p>
        </p:txBody>
      </p:sp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04800" y="749300"/>
            <a:ext cx="8659813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  <a:defRPr/>
            </a:pPr>
            <a:r>
              <a:rPr lang="en-US" sz="2800" dirty="0">
                <a:latin typeface="Palatino" charset="0"/>
              </a:rPr>
              <a:t>Damped harmonic oscillator:</a:t>
            </a:r>
          </a:p>
          <a:p>
            <a:pPr marL="342900" indent="-342900" algn="l">
              <a:buSzTx/>
              <a:defRPr/>
            </a:pPr>
            <a:endParaRPr lang="en-US" sz="2800" dirty="0">
              <a:latin typeface="Palatino" charset="0"/>
            </a:endParaRPr>
          </a:p>
          <a:p>
            <a:pPr marL="342900" indent="-342900" algn="l">
              <a:buSzTx/>
              <a:defRPr/>
            </a:pPr>
            <a:endParaRPr lang="en-US" sz="2800" dirty="0">
              <a:latin typeface="Palatino" charset="0"/>
            </a:endParaRPr>
          </a:p>
          <a:p>
            <a:pPr marL="742950" lvl="1" indent="-285750" algn="l">
              <a:lnSpc>
                <a:spcPct val="130000"/>
              </a:lnSpc>
              <a:buClr>
                <a:schemeClr val="accent2"/>
              </a:buClr>
              <a:buSzPct val="80000"/>
              <a:buFont typeface="Wingdings" charset="0"/>
              <a:buChar char="q"/>
              <a:defRPr/>
            </a:pPr>
            <a:r>
              <a:rPr lang="en-US" sz="2800" dirty="0">
                <a:latin typeface="Palatino" charset="0"/>
              </a:rPr>
              <a:t> 	         </a:t>
            </a:r>
            <a:r>
              <a:rPr lang="en-US" dirty="0">
                <a:latin typeface="Palatino" charset="0"/>
              </a:rPr>
              <a:t>is the ratio between the stored and lost energy per cycle with	the </a:t>
            </a:r>
            <a:r>
              <a:rPr lang="en-US" b="1" dirty="0">
                <a:latin typeface="Palatino" charset="0"/>
              </a:rPr>
              <a:t>damping ratio </a:t>
            </a: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  <a:defRPr/>
            </a:pPr>
            <a:r>
              <a:rPr lang="en-US" dirty="0">
                <a:latin typeface="Palatino" charset="0"/>
              </a:rPr>
              <a:t> 	    is the </a:t>
            </a:r>
            <a:r>
              <a:rPr lang="en-US" dirty="0" err="1">
                <a:latin typeface="Palatino" charset="0"/>
              </a:rPr>
              <a:t>eigen</a:t>
            </a:r>
            <a:r>
              <a:rPr lang="en-US" dirty="0">
                <a:latin typeface="Palatino" charset="0"/>
              </a:rPr>
              <a:t>-frequency of the harmonic oscillator</a:t>
            </a:r>
          </a:p>
          <a:p>
            <a:pPr marL="342900" indent="-342900" algn="l">
              <a:buSzTx/>
              <a:defRPr/>
            </a:pPr>
            <a:r>
              <a:rPr lang="en-US" sz="2800" dirty="0">
                <a:latin typeface="Palatino" charset="0"/>
              </a:rPr>
              <a:t> General solution can be found by the same </a:t>
            </a:r>
            <a:r>
              <a:rPr lang="en-US" sz="2800" dirty="0" err="1">
                <a:latin typeface="Palatino" charset="0"/>
              </a:rPr>
              <a:t>ansatz</a:t>
            </a:r>
            <a:r>
              <a:rPr lang="en-US" sz="2800" dirty="0">
                <a:latin typeface="Palatino" charset="0"/>
              </a:rPr>
              <a:t> </a:t>
            </a:r>
          </a:p>
          <a:p>
            <a:pPr marL="342900" indent="-342900" algn="l">
              <a:buSzTx/>
              <a:defRPr/>
            </a:pPr>
            <a:endParaRPr lang="en-US" sz="2800" dirty="0">
              <a:latin typeface="Palatino" charset="0"/>
            </a:endParaRPr>
          </a:p>
          <a:p>
            <a:pPr algn="l">
              <a:buSzTx/>
              <a:buFont typeface="Wingdings" charset="0"/>
              <a:buNone/>
              <a:defRPr/>
            </a:pPr>
            <a:r>
              <a:rPr lang="en-US" sz="2800" dirty="0">
                <a:latin typeface="Palatino" charset="0"/>
              </a:rPr>
              <a:t>     leading to an auxiliary  2</a:t>
            </a:r>
            <a:r>
              <a:rPr lang="en-US" sz="2800" baseline="30000" dirty="0">
                <a:latin typeface="Palatino" charset="0"/>
              </a:rPr>
              <a:t>nd</a:t>
            </a:r>
            <a:r>
              <a:rPr lang="en-US" sz="2800" dirty="0">
                <a:latin typeface="Palatino" charset="0"/>
              </a:rPr>
              <a:t> order equation                         </a:t>
            </a:r>
          </a:p>
          <a:p>
            <a:pPr algn="l">
              <a:lnSpc>
                <a:spcPct val="120000"/>
              </a:lnSpc>
              <a:buSzTx/>
              <a:buFont typeface="Wingdings" charset="0"/>
              <a:buNone/>
              <a:defRPr/>
            </a:pPr>
            <a:r>
              <a:rPr lang="en-US" sz="2800" dirty="0">
                <a:latin typeface="Palatino" charset="0"/>
              </a:rPr>
              <a:t>				with solutions </a:t>
            </a:r>
          </a:p>
        </p:txBody>
      </p:sp>
      <p:pic>
        <p:nvPicPr>
          <p:cNvPr id="2765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96988"/>
            <a:ext cx="572135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49500"/>
            <a:ext cx="927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24175"/>
            <a:ext cx="2159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73463"/>
            <a:ext cx="3381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373216"/>
            <a:ext cx="31432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995988"/>
            <a:ext cx="78835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4340225"/>
            <a:ext cx="19177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6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-26988"/>
            <a:ext cx="7467600" cy="609601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Palatino" charset="0"/>
                <a:ea typeface="ＭＳ Ｐゴシック" charset="0"/>
                <a:cs typeface="ＭＳ Ｐゴシック" charset="0"/>
              </a:rPr>
              <a:t>Damped </a:t>
            </a:r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harmonic </a:t>
            </a:r>
            <a:r>
              <a:rPr lang="en-US" sz="4000" dirty="0">
                <a:latin typeface="Palatino" charset="0"/>
                <a:ea typeface="ＭＳ Ｐゴシック" charset="0"/>
                <a:cs typeface="ＭＳ Ｐゴシック" charset="0"/>
              </a:rPr>
              <a:t>oscillator II</a:t>
            </a: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50825" y="749300"/>
            <a:ext cx="8893175" cy="375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sz="2800" dirty="0">
                <a:latin typeface="Palatino" charset="0"/>
              </a:rPr>
              <a:t>Three cases can be distinguished </a:t>
            </a: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b="1" i="1" dirty="0" err="1">
                <a:solidFill>
                  <a:srgbClr val="00CCFF"/>
                </a:solidFill>
              </a:rPr>
              <a:t>Overdamping</a:t>
            </a:r>
            <a:r>
              <a:rPr lang="en-US" b="1" dirty="0">
                <a:solidFill>
                  <a:srgbClr val="00CCFF"/>
                </a:solidFill>
              </a:rPr>
              <a:t> </a:t>
            </a:r>
            <a:r>
              <a:rPr lang="en-US" dirty="0"/>
              <a:t>(    real, i.e.             or	         </a:t>
            </a:r>
            <a:r>
              <a:rPr lang="en-US" dirty="0" smtClean="0"/>
              <a:t>	      ): </a:t>
            </a:r>
            <a:r>
              <a:rPr lang="en-US" dirty="0"/>
              <a:t>The system exponentially decays to equilibrium (slower for larger damping ratio values) </a:t>
            </a: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b="1" i="1" dirty="0">
                <a:solidFill>
                  <a:srgbClr val="FF0000"/>
                </a:solidFill>
              </a:rPr>
              <a:t>Critical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damping</a:t>
            </a:r>
            <a:r>
              <a:rPr lang="en-US" b="1" i="1" dirty="0"/>
              <a:t> </a:t>
            </a:r>
            <a:r>
              <a:rPr lang="en-US" dirty="0"/>
              <a:t>(</a:t>
            </a:r>
            <a:r>
              <a:rPr lang="en-US" i="1" dirty="0" err="1"/>
              <a:t>ζ</a:t>
            </a:r>
            <a:r>
              <a:rPr lang="en-US" dirty="0"/>
              <a:t> = 1): The system returns to equilibrium as quickly as possible without oscillating. </a:t>
            </a: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b="1" i="1" dirty="0" smtClean="0">
                <a:solidFill>
                  <a:srgbClr val="008000"/>
                </a:solidFill>
              </a:rPr>
              <a:t>Underdamping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( </a:t>
            </a:r>
            <a:r>
              <a:rPr lang="en-US" i="1" dirty="0" smtClean="0"/>
              <a:t>  </a:t>
            </a:r>
            <a:r>
              <a:rPr lang="en-US" dirty="0" smtClean="0"/>
              <a:t>complex, i.e.	   </a:t>
            </a:r>
            <a:r>
              <a:rPr lang="en-US" dirty="0" smtClean="0"/>
              <a:t> </a:t>
            </a:r>
            <a:r>
              <a:rPr lang="en-US" dirty="0" smtClean="0"/>
              <a:t>or		</a:t>
            </a:r>
            <a:r>
              <a:rPr lang="en-US" dirty="0" smtClean="0"/>
              <a:t>): </a:t>
            </a:r>
            <a:r>
              <a:rPr lang="en-US" dirty="0" smtClean="0"/>
              <a:t>The system oscillates with the amplitude gradually </a:t>
            </a:r>
            <a:r>
              <a:rPr lang="en-US" dirty="0" smtClean="0"/>
              <a:t>to </a:t>
            </a:r>
            <a:r>
              <a:rPr lang="en-US" dirty="0" smtClean="0"/>
              <a:t>zero, with a slightly different frequency than the </a:t>
            </a:r>
            <a:r>
              <a:rPr lang="en-US" i="1" dirty="0" smtClean="0">
                <a:solidFill>
                  <a:srgbClr val="0000FF"/>
                </a:solidFill>
              </a:rPr>
              <a:t>harmonic</a:t>
            </a:r>
            <a:r>
              <a:rPr lang="en-US" dirty="0" smtClean="0"/>
              <a:t> one:</a:t>
            </a:r>
          </a:p>
          <a:p>
            <a:pPr algn="l">
              <a:buSzTx/>
              <a:buNone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6858000" y="392112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>
              <a:latin typeface="Times New Roman" charset="0"/>
            </a:endParaRP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00550"/>
            <a:ext cx="44862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76" y="1397025"/>
            <a:ext cx="1682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30" y="1364258"/>
            <a:ext cx="79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17" y="1342033"/>
            <a:ext cx="12239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7563"/>
            <a:ext cx="1698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27" y="3316288"/>
            <a:ext cx="79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48" y="3344863"/>
            <a:ext cx="108108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5814"/>
            <a:ext cx="1872208" cy="31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2040" y="4509120"/>
            <a:ext cx="421196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l">
              <a:buSzTx/>
            </a:pPr>
            <a:r>
              <a:rPr lang="en-US" dirty="0" smtClean="0">
                <a:latin typeface="Palatino" charset="0"/>
              </a:rPr>
              <a:t>Note that there is </a:t>
            </a:r>
            <a:r>
              <a:rPr lang="en-US" b="1" dirty="0" smtClean="0">
                <a:latin typeface="Palatino" charset="0"/>
              </a:rPr>
              <a:t>no integral of motion</a:t>
            </a:r>
            <a:r>
              <a:rPr lang="en-US" dirty="0" smtClean="0">
                <a:latin typeface="Palatino" charset="0"/>
              </a:rPr>
              <a:t>, in that case, as the energy is not conserved (</a:t>
            </a:r>
            <a:r>
              <a:rPr lang="en-US" b="1" dirty="0" smtClean="0">
                <a:latin typeface="Palatino" charset="0"/>
              </a:rPr>
              <a:t>dissipative</a:t>
            </a:r>
            <a:r>
              <a:rPr lang="en-US" dirty="0" smtClean="0">
                <a:latin typeface="Palatino" charset="0"/>
              </a:rPr>
              <a:t> system)</a:t>
            </a:r>
            <a:endParaRPr lang="en-US" dirty="0">
              <a:latin typeface="Palatino" charset="0"/>
            </a:endParaRPr>
          </a:p>
          <a:p>
            <a:pPr lvl="1" algn="l">
              <a:buClr>
                <a:schemeClr val="accent2"/>
              </a:buClr>
              <a:buSzPct val="80000"/>
              <a:buNone/>
            </a:pPr>
            <a:endParaRPr lang="en-US" sz="2800" dirty="0">
              <a:latin typeface="Palatino" charset="0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654927" y="5409428"/>
            <a:ext cx="856523" cy="22317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Contents of the 1</a:t>
            </a:r>
            <a:r>
              <a:rPr lang="en-US" sz="4400" baseline="30000" dirty="0" smtClean="0">
                <a:latin typeface="Palatino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 lecture</a:t>
            </a:r>
            <a:endParaRPr lang="en-US" sz="44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648072"/>
            <a:ext cx="8640960" cy="6237312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Accelerator performance parameters and non-linear effects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Linear and non-linear 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oscillators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Integral and frequency of motion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The pendulum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Damped harmonic oscillator</a:t>
            </a:r>
          </a:p>
          <a:p>
            <a:r>
              <a:rPr lang="en-US" dirty="0" smtClean="0">
                <a:latin typeface="Palatino" charset="0"/>
              </a:rPr>
              <a:t>Phase space dynamics</a:t>
            </a:r>
          </a:p>
          <a:p>
            <a:pPr lvl="1"/>
            <a:r>
              <a:rPr lang="en-US" dirty="0">
                <a:latin typeface="Palatino" charset="0"/>
              </a:rPr>
              <a:t>F</a:t>
            </a:r>
            <a:r>
              <a:rPr lang="en-US" dirty="0" smtClean="0">
                <a:latin typeface="Palatino" charset="0"/>
              </a:rPr>
              <a:t>ixed point analysis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Non-autonomous systems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Driven (damped) harmonic oscillator, resonance conditions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Linear equations with periodic coefficients – Hill’s equations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err="1" smtClean="0">
                <a:solidFill>
                  <a:srgbClr val="E8E8F1"/>
                </a:solidFill>
                <a:latin typeface="Palatino" charset="0"/>
              </a:rPr>
              <a:t>Floquet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 solutions and normalized coordinates</a:t>
            </a:r>
            <a:endParaRPr lang="en-US" dirty="0">
              <a:solidFill>
                <a:srgbClr val="E8E8F1"/>
              </a:solidFill>
              <a:latin typeface="Palatino" charset="0"/>
            </a:endParaRP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Perturbation theory </a:t>
            </a:r>
            <a:endParaRPr lang="en-US" dirty="0" smtClean="0">
              <a:solidFill>
                <a:srgbClr val="E8E8F1"/>
              </a:solidFill>
              <a:latin typeface="Palatino" charset="0"/>
            </a:endParaRP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Non-linear oscillator</a:t>
            </a:r>
            <a:endParaRPr lang="en-US" dirty="0">
              <a:solidFill>
                <a:srgbClr val="E8E8F1"/>
              </a:solidFill>
              <a:latin typeface="Palatino" charset="0"/>
            </a:endParaRP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Perturbation  by periodic function – single dipole perturbation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Application to single multipole – resonance conditions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Examples: single quadrupole, sextupole, octupole perturbation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General multi-pole perturbation– example: linear coupling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Resonance conditions and working point choice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Summary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Appendix I: Multipole expansion</a:t>
            </a:r>
          </a:p>
        </p:txBody>
      </p:sp>
    </p:spTree>
    <p:extLst>
      <p:ext uri="{BB962C8B-B14F-4D97-AF65-F5344CB8AC3E}">
        <p14:creationId xmlns:p14="http://schemas.microsoft.com/office/powerpoint/2010/main" val="3412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-26988"/>
            <a:ext cx="6746776" cy="609601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Palatino" charset="0"/>
                <a:ea typeface="ＭＳ Ｐゴシック" charset="0"/>
                <a:cs typeface="ＭＳ Ｐゴシック" charset="0"/>
              </a:rPr>
              <a:t>Phase space </a:t>
            </a:r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dynamics</a:t>
            </a:r>
            <a:endParaRPr lang="en-US" sz="4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250825" y="764704"/>
            <a:ext cx="525727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Palatino" charset="0"/>
              </a:rPr>
              <a:t>Valuable description when examining trajectories in </a:t>
            </a:r>
            <a:r>
              <a:rPr lang="en-US" sz="2000" b="1" dirty="0" smtClean="0">
                <a:latin typeface="Palatino" charset="0"/>
              </a:rPr>
              <a:t>phase space </a:t>
            </a:r>
          </a:p>
          <a:p>
            <a:pPr marL="342900" indent="-342900" algn="l">
              <a:buSzTx/>
            </a:pPr>
            <a:r>
              <a:rPr lang="en-US" sz="2000" dirty="0" smtClean="0">
                <a:latin typeface="Palatino" charset="0"/>
              </a:rPr>
              <a:t>Existence of integral of motion imposes geometrical constraints on phase flow</a:t>
            </a:r>
          </a:p>
          <a:p>
            <a:pPr marL="342900" indent="-342900" algn="l">
              <a:buSzTx/>
            </a:pPr>
            <a:r>
              <a:rPr lang="en-US" sz="2000" dirty="0" smtClean="0">
                <a:latin typeface="Palatino" charset="0"/>
              </a:rPr>
              <a:t>For the simple </a:t>
            </a:r>
            <a:r>
              <a:rPr lang="en-US" sz="2000" b="1" dirty="0" smtClean="0">
                <a:latin typeface="Palatino" charset="0"/>
              </a:rPr>
              <a:t>harmonic oscillator     </a:t>
            </a:r>
            <a:r>
              <a:rPr lang="en-US" sz="2000" dirty="0" smtClean="0">
                <a:latin typeface="Palatino" charset="0"/>
              </a:rPr>
              <a:t>										            					            phase space curves are </a:t>
            </a:r>
            <a:r>
              <a:rPr lang="en-US" sz="2000" b="1" dirty="0" smtClean="0">
                <a:latin typeface="Palatino" charset="0"/>
              </a:rPr>
              <a:t>ellipses</a:t>
            </a:r>
            <a:r>
              <a:rPr lang="en-US" sz="2000" dirty="0" smtClean="0">
                <a:latin typeface="Palatino" charset="0"/>
              </a:rPr>
              <a:t> around  the equilibrium point parameterized by the integral of motion Hamiltonian (energy</a:t>
            </a:r>
            <a:r>
              <a:rPr lang="en-US" sz="2000" dirty="0" smtClean="0">
                <a:latin typeface="Palatino" charset="0"/>
              </a:rPr>
              <a:t>)</a:t>
            </a:r>
            <a:endParaRPr lang="en-US" sz="2000" dirty="0">
              <a:latin typeface="Palatino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962" y="692696"/>
            <a:ext cx="3108746" cy="3100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90" y="2564904"/>
            <a:ext cx="3218446" cy="801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1159347"/>
            <a:ext cx="792088" cy="308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1569" r="66323"/>
          <a:stretch/>
        </p:blipFill>
        <p:spPr>
          <a:xfrm>
            <a:off x="8699220" y="3212976"/>
            <a:ext cx="315299" cy="555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6859" t="4288" r="7700" b="-7998"/>
          <a:stretch/>
        </p:blipFill>
        <p:spPr>
          <a:xfrm>
            <a:off x="5527966" y="1988839"/>
            <a:ext cx="64807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-26988"/>
            <a:ext cx="6746776" cy="609601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Palatino" charset="0"/>
                <a:ea typeface="ＭＳ Ｐゴシック" charset="0"/>
                <a:cs typeface="ＭＳ Ｐゴシック" charset="0"/>
              </a:rPr>
              <a:t>Phase space </a:t>
            </a:r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dynamics</a:t>
            </a:r>
            <a:endParaRPr lang="en-US" sz="4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250825" y="764704"/>
            <a:ext cx="525727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Palatino" charset="0"/>
              </a:rPr>
              <a:t>Valuable description when examining trajectories in </a:t>
            </a:r>
            <a:r>
              <a:rPr lang="en-US" sz="2000" b="1" dirty="0" smtClean="0">
                <a:latin typeface="Palatino" charset="0"/>
              </a:rPr>
              <a:t>phase space </a:t>
            </a:r>
          </a:p>
          <a:p>
            <a:pPr marL="342900" indent="-342900" algn="l">
              <a:buSzTx/>
            </a:pPr>
            <a:r>
              <a:rPr lang="en-US" sz="2000" dirty="0" smtClean="0">
                <a:latin typeface="Palatino" charset="0"/>
              </a:rPr>
              <a:t>Existence of integral of motion imposes geometrical constraints on phase flow</a:t>
            </a:r>
          </a:p>
          <a:p>
            <a:pPr marL="342900" indent="-342900" algn="l">
              <a:buSzTx/>
            </a:pPr>
            <a:r>
              <a:rPr lang="en-US" sz="2000" dirty="0" smtClean="0">
                <a:latin typeface="Palatino" charset="0"/>
              </a:rPr>
              <a:t>For the simple </a:t>
            </a:r>
            <a:r>
              <a:rPr lang="en-US" sz="2000" b="1" dirty="0" smtClean="0">
                <a:latin typeface="Palatino" charset="0"/>
              </a:rPr>
              <a:t>harmonic oscillator     </a:t>
            </a:r>
            <a:r>
              <a:rPr lang="en-US" sz="2000" dirty="0" smtClean="0">
                <a:latin typeface="Palatino" charset="0"/>
              </a:rPr>
              <a:t>										            					            phase space curves are </a:t>
            </a:r>
            <a:r>
              <a:rPr lang="en-US" sz="2000" b="1" dirty="0" smtClean="0">
                <a:latin typeface="Palatino" charset="0"/>
              </a:rPr>
              <a:t>ellipses</a:t>
            </a:r>
            <a:r>
              <a:rPr lang="en-US" sz="2000" dirty="0" smtClean="0">
                <a:latin typeface="Palatino" charset="0"/>
              </a:rPr>
              <a:t> around  the equilibrium point parameterized by the integral of motion Hamiltonian (energy)</a:t>
            </a:r>
          </a:p>
          <a:p>
            <a:pPr marL="342900" indent="-342900" algn="l">
              <a:buSzTx/>
            </a:pPr>
            <a:r>
              <a:rPr lang="en-US" sz="2000" dirty="0" smtClean="0">
                <a:latin typeface="Palatino" charset="0"/>
              </a:rPr>
              <a:t>By simply </a:t>
            </a:r>
            <a:r>
              <a:rPr lang="en-US" sz="2000" b="1" dirty="0" smtClean="0">
                <a:latin typeface="Palatino" charset="0"/>
              </a:rPr>
              <a:t>changing</a:t>
            </a:r>
            <a:r>
              <a:rPr lang="en-US" sz="2000" dirty="0" smtClean="0">
                <a:latin typeface="Palatino" charset="0"/>
              </a:rPr>
              <a:t> the </a:t>
            </a:r>
            <a:r>
              <a:rPr lang="en-US" sz="2000" b="1" dirty="0" smtClean="0">
                <a:latin typeface="Palatino" charset="0"/>
              </a:rPr>
              <a:t>sign</a:t>
            </a:r>
            <a:r>
              <a:rPr lang="en-US" sz="2000" dirty="0" smtClean="0">
                <a:latin typeface="Palatino" charset="0"/>
              </a:rPr>
              <a:t> of the potential in the harmonic oscillator, the phase trajectories become </a:t>
            </a:r>
            <a:r>
              <a:rPr lang="en-US" sz="2000" b="1" dirty="0" smtClean="0">
                <a:latin typeface="Palatino" charset="0"/>
              </a:rPr>
              <a:t>hyperbolas</a:t>
            </a:r>
            <a:r>
              <a:rPr lang="en-US" sz="2000" dirty="0" smtClean="0">
                <a:latin typeface="Palatino" charset="0"/>
              </a:rPr>
              <a:t>, symmetric around the equilibrium point where two straight lines cross, moving towards and away from it</a:t>
            </a:r>
            <a:endParaRPr lang="en-US" sz="2000" dirty="0">
              <a:latin typeface="Palatino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789040"/>
            <a:ext cx="3079391" cy="30708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962" y="692696"/>
            <a:ext cx="3108746" cy="3100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790" y="2564904"/>
            <a:ext cx="3218446" cy="801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1159347"/>
            <a:ext cx="792088" cy="308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1569" r="66323"/>
          <a:stretch/>
        </p:blipFill>
        <p:spPr>
          <a:xfrm>
            <a:off x="8699220" y="3212976"/>
            <a:ext cx="315299" cy="555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46859" t="4288" r="7700" b="-7998"/>
          <a:stretch/>
        </p:blipFill>
        <p:spPr>
          <a:xfrm>
            <a:off x="5527966" y="1988839"/>
            <a:ext cx="648072" cy="576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46859" t="4288" r="7700" b="-7998"/>
          <a:stretch/>
        </p:blipFill>
        <p:spPr>
          <a:xfrm>
            <a:off x="5527966" y="4910999"/>
            <a:ext cx="648072" cy="576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1569" r="66323"/>
          <a:stretch/>
        </p:blipFill>
        <p:spPr>
          <a:xfrm>
            <a:off x="8244408" y="6257916"/>
            <a:ext cx="315299" cy="5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343" y="3855499"/>
            <a:ext cx="3049161" cy="2879088"/>
          </a:xfrm>
          <a:prstGeom prst="rect">
            <a:avLst/>
          </a:prstGeom>
        </p:spPr>
      </p:pic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-26988"/>
            <a:ext cx="6746776" cy="609601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Palatino" charset="0"/>
                <a:ea typeface="ＭＳ Ｐゴシック" charset="0"/>
                <a:cs typeface="ＭＳ Ｐゴシック" charset="0"/>
              </a:rPr>
              <a:t>Phase space </a:t>
            </a:r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dynamics</a:t>
            </a:r>
            <a:endParaRPr lang="en-US" sz="4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250825" y="764704"/>
            <a:ext cx="525727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Palatino" charset="0"/>
              </a:rPr>
              <a:t>Valuable description when examining trajectories in </a:t>
            </a:r>
            <a:r>
              <a:rPr lang="en-US" sz="2000" b="1" dirty="0" smtClean="0">
                <a:latin typeface="Palatino" charset="0"/>
              </a:rPr>
              <a:t>phase space </a:t>
            </a:r>
          </a:p>
          <a:p>
            <a:pPr marL="342900" indent="-342900" algn="l">
              <a:buSzTx/>
            </a:pPr>
            <a:r>
              <a:rPr lang="en-US" sz="2000" dirty="0" smtClean="0">
                <a:latin typeface="Palatino" charset="0"/>
              </a:rPr>
              <a:t>Existence of integral of motion imposes geometrical constraints on phase flow</a:t>
            </a:r>
          </a:p>
          <a:p>
            <a:pPr marL="342900" indent="-342900" algn="l">
              <a:buSzTx/>
            </a:pPr>
            <a:r>
              <a:rPr lang="en-US" sz="2000" dirty="0" smtClean="0">
                <a:latin typeface="Palatino" charset="0"/>
              </a:rPr>
              <a:t>For the simple </a:t>
            </a:r>
            <a:r>
              <a:rPr lang="en-US" sz="2000" b="1" dirty="0" smtClean="0">
                <a:latin typeface="Palatino" charset="0"/>
              </a:rPr>
              <a:t>harmonic oscillator     </a:t>
            </a:r>
            <a:r>
              <a:rPr lang="en-US" sz="2000" dirty="0" smtClean="0">
                <a:latin typeface="Palatino" charset="0"/>
              </a:rPr>
              <a:t>										            					            phase space curves are </a:t>
            </a:r>
            <a:r>
              <a:rPr lang="en-US" sz="2000" b="1" dirty="0" smtClean="0">
                <a:latin typeface="Palatino" charset="0"/>
              </a:rPr>
              <a:t>ellipses</a:t>
            </a:r>
            <a:r>
              <a:rPr lang="en-US" sz="2000" dirty="0" smtClean="0">
                <a:latin typeface="Palatino" charset="0"/>
              </a:rPr>
              <a:t> around  the equilibrium point parameterized by the integral of motion Hamiltonian (energy)</a:t>
            </a:r>
          </a:p>
          <a:p>
            <a:pPr marL="342900" lvl="0" indent="-342900" algn="l">
              <a:buClr>
                <a:srgbClr val="00007D"/>
              </a:buClr>
              <a:buSzTx/>
            </a:pPr>
            <a:r>
              <a:rPr lang="en-US" sz="2000" dirty="0">
                <a:solidFill>
                  <a:srgbClr val="000000"/>
                </a:solidFill>
                <a:latin typeface="Palatino" charset="0"/>
              </a:rPr>
              <a:t>For the </a:t>
            </a:r>
            <a:r>
              <a:rPr lang="en-US" sz="2000" b="1" dirty="0">
                <a:solidFill>
                  <a:srgbClr val="000000"/>
                </a:solidFill>
                <a:latin typeface="Palatino" charset="0"/>
              </a:rPr>
              <a:t>damped harmonic oscillator </a:t>
            </a:r>
            <a:r>
              <a:rPr lang="en-US" sz="2000" dirty="0">
                <a:solidFill>
                  <a:srgbClr val="000000"/>
                </a:solidFill>
                <a:latin typeface="Palatino" charset="0"/>
              </a:rPr>
              <a:t>(above), the phase space trajectories are </a:t>
            </a:r>
            <a:r>
              <a:rPr lang="en-US" sz="2000" b="1" dirty="0">
                <a:solidFill>
                  <a:srgbClr val="000000"/>
                </a:solidFill>
                <a:latin typeface="Palatino" charset="0"/>
              </a:rPr>
              <a:t>spiraling</a:t>
            </a:r>
            <a:r>
              <a:rPr lang="en-US" sz="2000" dirty="0">
                <a:solidFill>
                  <a:srgbClr val="000000"/>
                </a:solidFill>
                <a:latin typeface="Palatino" charset="0"/>
              </a:rPr>
              <a:t> towards </a:t>
            </a:r>
            <a:r>
              <a:rPr lang="en-US" sz="2000" b="1" dirty="0">
                <a:solidFill>
                  <a:srgbClr val="000000"/>
                </a:solidFill>
                <a:latin typeface="Palatino" charset="0"/>
              </a:rPr>
              <a:t>equilibrium</a:t>
            </a:r>
            <a:r>
              <a:rPr lang="en-US" sz="2000" dirty="0">
                <a:solidFill>
                  <a:srgbClr val="000000"/>
                </a:solidFill>
                <a:latin typeface="Palatino" charset="0"/>
              </a:rPr>
              <a:t> with a rate depending on the damping coefficient</a:t>
            </a:r>
            <a:endParaRPr lang="en-US" sz="2000" dirty="0">
              <a:solidFill>
                <a:srgbClr val="000000"/>
              </a:solidFill>
              <a:latin typeface="Palatino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962" y="692696"/>
            <a:ext cx="3108746" cy="3100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790" y="2564904"/>
            <a:ext cx="3218446" cy="801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1159347"/>
            <a:ext cx="792088" cy="308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1569" r="66323"/>
          <a:stretch/>
        </p:blipFill>
        <p:spPr>
          <a:xfrm>
            <a:off x="8699220" y="3212976"/>
            <a:ext cx="315299" cy="555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46859" t="4288" r="7700" b="-7998"/>
          <a:stretch/>
        </p:blipFill>
        <p:spPr>
          <a:xfrm>
            <a:off x="5527966" y="1988839"/>
            <a:ext cx="648072" cy="576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46859" t="4288" r="7700" b="-7998"/>
          <a:stretch/>
        </p:blipFill>
        <p:spPr>
          <a:xfrm>
            <a:off x="5527966" y="4910999"/>
            <a:ext cx="648072" cy="576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1569" r="66323"/>
          <a:stretch/>
        </p:blipFill>
        <p:spPr>
          <a:xfrm>
            <a:off x="8748464" y="6165304"/>
            <a:ext cx="315299" cy="5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781800" cy="620688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Bibliography</a:t>
            </a:r>
            <a:endParaRPr lang="en-US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3088" y="908720"/>
            <a:ext cx="8247384" cy="594928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Books on non-linear dynamical systems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M. Tabor, Chaos and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Integrability</a:t>
            </a:r>
            <a:r>
              <a:rPr lang="en-US" dirty="0">
                <a:ea typeface="ＭＳ Ｐゴシック" charset="0"/>
                <a:cs typeface="ＭＳ Ｐゴシック" charset="0"/>
              </a:rPr>
              <a:t> in Nonlinear Dynamics, An Introduction, Willey, 1989.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A.J Lichtenberg and M.A. Lieberman, Regular and Chaotic Dynamics, 2</a:t>
            </a:r>
            <a:r>
              <a:rPr lang="en-US" baseline="30000" dirty="0">
                <a:ea typeface="ＭＳ Ｐゴシック" charset="0"/>
                <a:cs typeface="ＭＳ Ｐゴシック" charset="0"/>
              </a:rPr>
              <a:t>nd</a:t>
            </a:r>
            <a:r>
              <a:rPr lang="en-US" dirty="0">
                <a:ea typeface="ＭＳ Ｐゴシック" charset="0"/>
                <a:cs typeface="ＭＳ Ｐゴシック" charset="0"/>
              </a:rPr>
              <a:t> edition, Springer 1992. </a:t>
            </a:r>
          </a:p>
          <a:p>
            <a:pPr>
              <a:defRPr/>
            </a:pPr>
            <a:r>
              <a:rPr lang="en-US" dirty="0"/>
              <a:t>Books on beam dynamics</a:t>
            </a:r>
          </a:p>
          <a:p>
            <a:pPr lvl="1">
              <a:defRPr/>
            </a:pPr>
            <a:r>
              <a:rPr lang="en-US" dirty="0"/>
              <a:t>E. Forest, Beam Dynamics - A New Attitude and Framework, Harwood Academic Publishers, 1998.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A.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Wolski</a:t>
            </a:r>
            <a:r>
              <a:rPr lang="en-US" dirty="0">
                <a:ea typeface="ＭＳ Ｐゴシック" charset="0"/>
                <a:cs typeface="ＭＳ Ｐゴシック" charset="0"/>
              </a:rPr>
              <a:t>, Beam Dynamics in High Energy Particle Accelerators, Imperial College Press, 2014.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Lectures on non-linear beam dynamics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A. Chao, Advanced topics in Accelerator Physics, USPAS, 2000.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W. Herr, Lectures on </a:t>
            </a:r>
            <a:r>
              <a:rPr lang="en-US" dirty="0"/>
              <a:t>Mathematical and Numerical Methods for Non-linear Beam Dynamics in Rings, CAS 2013.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L.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Nadolski</a:t>
            </a:r>
            <a:r>
              <a:rPr lang="en-US" dirty="0">
                <a:ea typeface="ＭＳ Ｐゴシック" charset="0"/>
                <a:cs typeface="ＭＳ Ｐゴシック" charset="0"/>
              </a:rPr>
              <a:t>, Lectures on Non-linear beam dynamics, Master NPAC, LAL,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Orsay</a:t>
            </a:r>
            <a:r>
              <a:rPr lang="en-US" dirty="0">
                <a:ea typeface="ＭＳ Ｐゴシック" charset="0"/>
                <a:cs typeface="ＭＳ Ｐゴシック" charset="0"/>
              </a:rPr>
              <a:t> 2013. 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Y.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Papaphilippou</a:t>
            </a:r>
            <a:r>
              <a:rPr lang="en-US" dirty="0">
                <a:ea typeface="ＭＳ Ｐゴシック" charset="0"/>
                <a:cs typeface="ＭＳ Ｐゴシック" charset="0"/>
              </a:rPr>
              <a:t>, Lectures on Non-linear dynamics in particles accelerators,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Cockroft</a:t>
            </a:r>
            <a:r>
              <a:rPr lang="en-US" dirty="0">
                <a:ea typeface="ＭＳ Ｐゴシック" charset="0"/>
                <a:cs typeface="ＭＳ Ｐゴシック" charset="0"/>
              </a:rPr>
              <a:t> Institute, October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-26988"/>
            <a:ext cx="6746776" cy="609601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Non-linear oscillators</a:t>
            </a:r>
            <a:endParaRPr lang="en-US" sz="4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50825" y="3557612"/>
            <a:ext cx="8893175" cy="404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+mj-lt"/>
              </a:rPr>
              <a:t>Conservative non-linear oscillators have Hamiltonian                                								              									              with the potential being a general (polynomial) function of positions</a:t>
            </a:r>
          </a:p>
          <a:p>
            <a:pPr marL="342900" indent="-342900" algn="l">
              <a:lnSpc>
                <a:spcPct val="110000"/>
              </a:lnSpc>
              <a:buSzTx/>
            </a:pPr>
            <a:r>
              <a:rPr lang="en-US" sz="2000" b="1" dirty="0" smtClean="0">
                <a:latin typeface="+mj-lt"/>
              </a:rPr>
              <a:t>Equilibrium points </a:t>
            </a:r>
            <a:r>
              <a:rPr lang="en-US" sz="2000" dirty="0" smtClean="0">
                <a:latin typeface="+mj-lt"/>
              </a:rPr>
              <a:t>are associated with extrema of the </a:t>
            </a:r>
            <a:r>
              <a:rPr lang="en-US" sz="2000" dirty="0" smtClean="0">
                <a:latin typeface="+mj-lt"/>
              </a:rPr>
              <a:t>potential</a:t>
            </a:r>
            <a:endParaRPr lang="en-US" sz="20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933056"/>
            <a:ext cx="2923390" cy="64193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3635896" y="1813677"/>
            <a:ext cx="597599" cy="67921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-112" charset="2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askerville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961043" y="-26988"/>
            <a:ext cx="6765445" cy="609601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Non-linear oscillators</a:t>
            </a:r>
            <a:endParaRPr lang="en-US" sz="4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64704"/>
            <a:ext cx="2816135" cy="2808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130" y="764704"/>
            <a:ext cx="2814139" cy="2808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967" y="764704"/>
            <a:ext cx="2862265" cy="2854314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50825" y="3557612"/>
            <a:ext cx="8893175" cy="404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+mj-lt"/>
              </a:rPr>
              <a:t>Conservative non-linear oscillators have Hamiltonian                                								              									              with the potential being a general (polynomial) function of positions</a:t>
            </a:r>
          </a:p>
          <a:p>
            <a:pPr marL="342900" indent="-342900" algn="l">
              <a:lnSpc>
                <a:spcPct val="110000"/>
              </a:lnSpc>
              <a:buSzTx/>
            </a:pPr>
            <a:r>
              <a:rPr lang="en-US" sz="2000" b="1" dirty="0" smtClean="0">
                <a:latin typeface="+mj-lt"/>
              </a:rPr>
              <a:t>Equilibrium points </a:t>
            </a:r>
            <a:r>
              <a:rPr lang="en-US" sz="2000" dirty="0" smtClean="0">
                <a:latin typeface="+mj-lt"/>
              </a:rPr>
              <a:t>are associated with </a:t>
            </a:r>
            <a:r>
              <a:rPr lang="en-US" sz="2000" dirty="0" err="1" smtClean="0">
                <a:latin typeface="+mj-lt"/>
              </a:rPr>
              <a:t>extrema</a:t>
            </a:r>
            <a:r>
              <a:rPr lang="en-US" sz="2000" dirty="0" smtClean="0">
                <a:latin typeface="+mj-lt"/>
              </a:rPr>
              <a:t> of the potential</a:t>
            </a:r>
          </a:p>
          <a:p>
            <a:pPr marL="342900" indent="-342900" algn="l">
              <a:buSzTx/>
            </a:pPr>
            <a:r>
              <a:rPr lang="en-US" sz="2000" dirty="0" smtClean="0">
                <a:latin typeface="+mj-lt"/>
              </a:rPr>
              <a:t>Considering three non-linear oscillators</a:t>
            </a:r>
            <a:endParaRPr lang="en-US" sz="2000" dirty="0">
              <a:latin typeface="+mj-lt"/>
            </a:endParaRP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sz="1800" b="1" dirty="0" smtClean="0">
                <a:latin typeface="+mj-lt"/>
              </a:rPr>
              <a:t>Quartic</a:t>
            </a:r>
            <a:r>
              <a:rPr lang="en-US" sz="1800" dirty="0" smtClean="0">
                <a:latin typeface="+mj-lt"/>
              </a:rPr>
              <a:t> potential (left): two minima and one maximum</a:t>
            </a: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sz="1800" b="1" dirty="0" smtClean="0">
                <a:latin typeface="+mj-lt"/>
              </a:rPr>
              <a:t>Cubic</a:t>
            </a:r>
            <a:r>
              <a:rPr lang="en-US" sz="1800" dirty="0" smtClean="0">
                <a:latin typeface="+mj-lt"/>
              </a:rPr>
              <a:t> potential (center): one minimum and one maximum</a:t>
            </a: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sz="1800" b="1" dirty="0" smtClean="0">
                <a:latin typeface="+mj-lt"/>
              </a:rPr>
              <a:t>Pendulum</a:t>
            </a:r>
            <a:r>
              <a:rPr lang="en-US" sz="1800" dirty="0" smtClean="0">
                <a:latin typeface="+mj-lt"/>
              </a:rPr>
              <a:t> (right): periodic minima and maxima</a:t>
            </a:r>
            <a:endParaRPr lang="en-US" sz="1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30" y="865637"/>
            <a:ext cx="2452186" cy="512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5450" y="865371"/>
            <a:ext cx="2420749" cy="512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1800" y="3933056"/>
            <a:ext cx="2923390" cy="641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4208" y="764704"/>
            <a:ext cx="2199382" cy="54071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3635896" y="1813677"/>
            <a:ext cx="597599" cy="67921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-112" charset="2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askerville" pitchFamily="-11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3568" y="2132856"/>
            <a:ext cx="7565578" cy="1206009"/>
            <a:chOff x="683568" y="2132856"/>
            <a:chExt cx="7565578" cy="1206009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683568" y="2132856"/>
              <a:ext cx="360040" cy="10081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1329683" y="2174171"/>
              <a:ext cx="360040" cy="10081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1961043" y="2189460"/>
              <a:ext cx="360040" cy="10081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4246818" y="2233166"/>
              <a:ext cx="360040" cy="10081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4924904" y="2210362"/>
              <a:ext cx="360040" cy="10081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6517728" y="2330753"/>
              <a:ext cx="360040" cy="10081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7192020" y="2276872"/>
              <a:ext cx="360040" cy="10081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7889106" y="2290527"/>
              <a:ext cx="360040" cy="10081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380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-26988"/>
            <a:ext cx="6674768" cy="609601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Fixed point analysis</a:t>
            </a:r>
            <a:endParaRPr lang="en-US" sz="4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50825" y="962620"/>
            <a:ext cx="88931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Consider a general second order system </a:t>
            </a:r>
          </a:p>
          <a:p>
            <a:pPr algn="l">
              <a:buSzTx/>
              <a:buNone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Equilibrium or “</a:t>
            </a:r>
            <a:r>
              <a:rPr lang="en-US" b="1" dirty="0" smtClean="0">
                <a:latin typeface="Palatino" charset="0"/>
              </a:rPr>
              <a:t>fixed</a:t>
            </a:r>
            <a:r>
              <a:rPr lang="en-US" dirty="0" smtClean="0">
                <a:latin typeface="Palatino" charset="0"/>
              </a:rPr>
              <a:t>” points                                            are determinant for topology of trajectories at their </a:t>
            </a:r>
            <a:r>
              <a:rPr lang="en-US" dirty="0" smtClean="0">
                <a:latin typeface="Palatino" charset="0"/>
              </a:rPr>
              <a:t>vicinity</a:t>
            </a:r>
            <a:endParaRPr lang="en-US" dirty="0" smtClean="0">
              <a:latin typeface="Palatino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92695"/>
            <a:ext cx="2088232" cy="116969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45667"/>
            <a:ext cx="3096344" cy="25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-26988"/>
            <a:ext cx="6674768" cy="609601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Fixed point analysis</a:t>
            </a:r>
            <a:endParaRPr lang="en-US" sz="4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50825" y="962620"/>
            <a:ext cx="88931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Consider a general second order system </a:t>
            </a:r>
          </a:p>
          <a:p>
            <a:pPr algn="l">
              <a:buSzTx/>
              <a:buNone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Equilibrium or “</a:t>
            </a:r>
            <a:r>
              <a:rPr lang="en-US" b="1" dirty="0" smtClean="0">
                <a:latin typeface="Palatino" charset="0"/>
              </a:rPr>
              <a:t>fixed</a:t>
            </a:r>
            <a:r>
              <a:rPr lang="en-US" dirty="0" smtClean="0">
                <a:latin typeface="Palatino" charset="0"/>
              </a:rPr>
              <a:t>” points                                            are determinant for topology of trajectories at their vicinity</a:t>
            </a: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The linearized equations of motion at their vicinity are</a:t>
            </a:r>
          </a:p>
          <a:p>
            <a:pPr marL="342900" indent="-342900" algn="l">
              <a:buSzTx/>
            </a:pPr>
            <a:endParaRPr lang="en-US" dirty="0" smtClean="0">
              <a:latin typeface="Palatino" charset="0"/>
            </a:endParaRP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endParaRPr lang="en-US" dirty="0" smtClean="0">
              <a:latin typeface="Palatino" charset="0"/>
            </a:endParaRPr>
          </a:p>
          <a:p>
            <a:pPr marL="342900" indent="-342900" algn="l">
              <a:buSzTx/>
            </a:pPr>
            <a:endParaRPr lang="en-US" dirty="0" smtClean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Fixed point </a:t>
            </a:r>
            <a:r>
              <a:rPr lang="en-US" dirty="0">
                <a:latin typeface="Palatino" charset="0"/>
              </a:rPr>
              <a:t>nature is revealed by </a:t>
            </a:r>
            <a:r>
              <a:rPr lang="en-US" dirty="0" smtClean="0">
                <a:latin typeface="Palatino" charset="0"/>
              </a:rPr>
              <a:t>eigenvalues of         , i.e. solutions of the characteristic polynomial  </a:t>
            </a:r>
          </a:p>
          <a:p>
            <a:pPr algn="l">
              <a:buSzTx/>
              <a:buNone/>
            </a:pPr>
            <a:endParaRPr lang="en-US" dirty="0" smtClean="0">
              <a:latin typeface="Palatino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92695"/>
            <a:ext cx="2088232" cy="116969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45667"/>
            <a:ext cx="3096344" cy="259197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0" y="3212976"/>
            <a:ext cx="8227027" cy="1440160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 bwMode="auto">
          <a:xfrm rot="16200000">
            <a:off x="5544108" y="2888940"/>
            <a:ext cx="288032" cy="3816424"/>
          </a:xfrm>
          <a:prstGeom prst="leftBrace">
            <a:avLst/>
          </a:prstGeom>
          <a:ln w="28575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-112" charset="2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askerville" pitchFamily="-11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5995" y="4911551"/>
            <a:ext cx="2371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 err="1" smtClean="0">
                <a:latin typeface="Palatino" charset="0"/>
              </a:rPr>
              <a:t>Jacobian</a:t>
            </a:r>
            <a:r>
              <a:rPr lang="en-US" dirty="0" smtClean="0">
                <a:latin typeface="Palatino" charset="0"/>
              </a:rPr>
              <a:t> matrix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15" y="5367304"/>
            <a:ext cx="551145" cy="293944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04" y="5733256"/>
            <a:ext cx="275382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71600" y="3933056"/>
            <a:ext cx="2952328" cy="2880320"/>
            <a:chOff x="971600" y="3789040"/>
            <a:chExt cx="2952328" cy="28803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600" y="3789040"/>
              <a:ext cx="2952328" cy="288032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 bwMode="auto">
            <a:xfrm>
              <a:off x="2483768" y="5157192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-112" charset="2"/>
                <a:buChar char="n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askerville" pitchFamily="-112" charset="0"/>
              </a:endParaRPr>
            </a:p>
          </p:txBody>
        </p:sp>
      </p:grpSp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-26988"/>
            <a:ext cx="7467600" cy="609601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Palatino" charset="0"/>
                <a:ea typeface="ＭＳ Ｐゴシック" charset="0"/>
                <a:cs typeface="ＭＳ Ｐゴシック" charset="0"/>
              </a:rPr>
              <a:t>Fixed point for conservative systems</a:t>
            </a:r>
            <a:endParaRPr lang="en-US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0825" y="764704"/>
            <a:ext cx="889317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>
                <a:latin typeface="+mn-lt"/>
              </a:rPr>
              <a:t>For conservative systems of </a:t>
            </a:r>
            <a:r>
              <a:rPr lang="en-US" dirty="0" smtClean="0">
                <a:latin typeface="+mn-lt"/>
              </a:rPr>
              <a:t>1 degree of freedom, the </a:t>
            </a:r>
            <a:r>
              <a:rPr lang="en-US" dirty="0">
                <a:latin typeface="+mn-lt"/>
              </a:rPr>
              <a:t>second order characteristic polynomial </a:t>
            </a:r>
            <a:r>
              <a:rPr lang="en-US" dirty="0" smtClean="0">
                <a:latin typeface="+mn-lt"/>
              </a:rPr>
              <a:t>for any fixed point has two possible solutions:</a:t>
            </a:r>
            <a:endParaRPr lang="en-US" dirty="0">
              <a:latin typeface="+mn-lt"/>
            </a:endParaRP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Two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complex eigenvalues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with opposite sign, corresponding to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elliptic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fixed points. Phase space flow is described by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ellipses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, with particles evolving clockwise or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anti-clockwise</a:t>
            </a:r>
            <a:endParaRPr lang="en-US" sz="20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6084" y="3933056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elliptic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627784" y="4437112"/>
            <a:ext cx="288032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1569" r="66323"/>
          <a:stretch/>
        </p:blipFill>
        <p:spPr>
          <a:xfrm>
            <a:off x="3494782" y="6158326"/>
            <a:ext cx="315299" cy="5554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6859" t="4288" r="7700" b="-7998"/>
          <a:stretch/>
        </p:blipFill>
        <p:spPr>
          <a:xfrm>
            <a:off x="323528" y="4934189"/>
            <a:ext cx="64807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71600" y="3933056"/>
            <a:ext cx="2952328" cy="2880320"/>
            <a:chOff x="971600" y="3789040"/>
            <a:chExt cx="2952328" cy="28803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600" y="3789040"/>
              <a:ext cx="2952328" cy="288032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 bwMode="auto">
            <a:xfrm>
              <a:off x="2483768" y="5157192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-112" charset="2"/>
                <a:buChar char="n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askerville" pitchFamily="-11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2040" y="3861048"/>
            <a:ext cx="2886739" cy="2950928"/>
            <a:chOff x="5004048" y="3790440"/>
            <a:chExt cx="2814731" cy="28069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4048" y="3790440"/>
              <a:ext cx="2814731" cy="280691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 bwMode="auto">
            <a:xfrm>
              <a:off x="6444208" y="5085184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-112" charset="2"/>
                <a:buChar char="n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askerville" pitchFamily="-112" charset="0"/>
              </a:endParaRPr>
            </a:p>
          </p:txBody>
        </p:sp>
      </p:grpSp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-26988"/>
            <a:ext cx="7467600" cy="609601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Palatino" charset="0"/>
                <a:ea typeface="ＭＳ Ｐゴシック" charset="0"/>
                <a:cs typeface="ＭＳ Ｐゴシック" charset="0"/>
              </a:rPr>
              <a:t>Fixed point for conservative systems</a:t>
            </a:r>
            <a:endParaRPr lang="en-US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0825" y="764704"/>
            <a:ext cx="889317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>
                <a:latin typeface="+mn-lt"/>
              </a:rPr>
              <a:t>For conservative systems of </a:t>
            </a:r>
            <a:r>
              <a:rPr lang="en-US" dirty="0" smtClean="0">
                <a:latin typeface="+mn-lt"/>
              </a:rPr>
              <a:t>1 degree of freedom, the </a:t>
            </a:r>
            <a:r>
              <a:rPr lang="en-US" dirty="0">
                <a:latin typeface="+mn-lt"/>
              </a:rPr>
              <a:t>second order characteristic polynomial </a:t>
            </a:r>
            <a:r>
              <a:rPr lang="en-US" dirty="0" smtClean="0">
                <a:latin typeface="+mn-lt"/>
              </a:rPr>
              <a:t>for any fixed point has two possible solutions:</a:t>
            </a:r>
            <a:endParaRPr lang="en-US" dirty="0">
              <a:latin typeface="+mn-lt"/>
            </a:endParaRP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Two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complex eigenvalues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with opposite sign, corresponding to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elliptic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fixed points. Phase space flow is described by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ellipses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, with particles evolving clockwise or anti-clockwise</a:t>
            </a: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Two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real eigenvalues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with opposite sign, corresponding to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hyperbolic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(or saddle) fixed points. Flow described by two lines (or manifolds), incoming (stable) and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outcoming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(unstable)</a:t>
            </a:r>
            <a:endParaRPr lang="en-US" sz="20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6084" y="3933056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elliptic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80112" y="3789040"/>
            <a:ext cx="1749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00"/>
                </a:solidFill>
              </a:rPr>
              <a:t>hyperbolic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627784" y="4437112"/>
            <a:ext cx="288032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6444208" y="4221088"/>
            <a:ext cx="72008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1569" r="66323"/>
          <a:stretch/>
        </p:blipFill>
        <p:spPr>
          <a:xfrm>
            <a:off x="3494782" y="6158326"/>
            <a:ext cx="315299" cy="5554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46859" t="4288" r="7700" b="-7998"/>
          <a:stretch/>
        </p:blipFill>
        <p:spPr>
          <a:xfrm>
            <a:off x="323528" y="4934189"/>
            <a:ext cx="648072" cy="5760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11569" r="66323"/>
          <a:stretch/>
        </p:blipFill>
        <p:spPr>
          <a:xfrm>
            <a:off x="7014010" y="6250899"/>
            <a:ext cx="315299" cy="5554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46859" t="4288" r="7700" b="-7998"/>
          <a:stretch/>
        </p:blipFill>
        <p:spPr>
          <a:xfrm>
            <a:off x="4364871" y="4869159"/>
            <a:ext cx="64807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-26988"/>
            <a:ext cx="7467600" cy="609601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Palatino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endulum fixed point analysis</a:t>
            </a:r>
            <a:endParaRPr lang="en-US" sz="4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50825" y="749300"/>
            <a:ext cx="88931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sz="2800" dirty="0" smtClean="0">
                <a:latin typeface="Palatino" charset="0"/>
              </a:rPr>
              <a:t>The “fixed” points for a pendulum can be found at </a:t>
            </a:r>
          </a:p>
          <a:p>
            <a:pPr marL="342900" indent="-342900" algn="l">
              <a:lnSpc>
                <a:spcPct val="150000"/>
              </a:lnSpc>
              <a:buSzTx/>
            </a:pPr>
            <a:endParaRPr lang="en-US" sz="2800" dirty="0" smtClean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sz="2800" dirty="0" smtClean="0">
                <a:latin typeface="Palatino" charset="0"/>
              </a:rPr>
              <a:t>The </a:t>
            </a:r>
            <a:r>
              <a:rPr lang="en-US" sz="2800" dirty="0" err="1" smtClean="0">
                <a:latin typeface="Palatino" charset="0"/>
              </a:rPr>
              <a:t>Jacobian</a:t>
            </a:r>
            <a:r>
              <a:rPr lang="en-US" sz="2800" dirty="0" smtClean="0">
                <a:latin typeface="Palatino" charset="0"/>
              </a:rPr>
              <a:t> matrix is </a:t>
            </a:r>
          </a:p>
          <a:p>
            <a:pPr marL="342900" indent="-342900" algn="l">
              <a:lnSpc>
                <a:spcPct val="200000"/>
              </a:lnSpc>
              <a:buSzTx/>
            </a:pPr>
            <a:r>
              <a:rPr lang="en-US" sz="2800" dirty="0" smtClean="0">
                <a:latin typeface="Palatino" charset="0"/>
              </a:rPr>
              <a:t>The eigenvalues </a:t>
            </a:r>
            <a:r>
              <a:rPr lang="en-US" sz="2800" dirty="0" smtClean="0">
                <a:latin typeface="Palatino" charset="0"/>
              </a:rPr>
              <a:t>are</a:t>
            </a:r>
            <a:endParaRPr lang="en-US" sz="2800" dirty="0" smtClean="0">
              <a:latin typeface="Palatino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231" y="3599022"/>
            <a:ext cx="2862265" cy="285431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79234"/>
            <a:ext cx="2202959" cy="82968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2448272" cy="674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884" y="1290216"/>
            <a:ext cx="67945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-26988"/>
            <a:ext cx="7467600" cy="609601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Palatino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endulum fixed point analysis</a:t>
            </a:r>
            <a:endParaRPr lang="en-US" sz="4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50825" y="749300"/>
            <a:ext cx="88931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sz="2800" dirty="0" smtClean="0">
                <a:latin typeface="Palatino" charset="0"/>
              </a:rPr>
              <a:t>The “fixed” points for a pendulum can be found at </a:t>
            </a:r>
          </a:p>
          <a:p>
            <a:pPr marL="342900" indent="-342900" algn="l">
              <a:lnSpc>
                <a:spcPct val="150000"/>
              </a:lnSpc>
              <a:buSzTx/>
            </a:pPr>
            <a:endParaRPr lang="en-US" sz="2800" dirty="0" smtClean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sz="2800" dirty="0" smtClean="0">
                <a:latin typeface="Palatino" charset="0"/>
              </a:rPr>
              <a:t>The </a:t>
            </a:r>
            <a:r>
              <a:rPr lang="en-US" sz="2800" dirty="0" err="1" smtClean="0">
                <a:latin typeface="Palatino" charset="0"/>
              </a:rPr>
              <a:t>Jacobian</a:t>
            </a:r>
            <a:r>
              <a:rPr lang="en-US" sz="2800" dirty="0" smtClean="0">
                <a:latin typeface="Palatino" charset="0"/>
              </a:rPr>
              <a:t> matrix is </a:t>
            </a:r>
          </a:p>
          <a:p>
            <a:pPr marL="342900" indent="-342900" algn="l">
              <a:lnSpc>
                <a:spcPct val="200000"/>
              </a:lnSpc>
              <a:buSzTx/>
            </a:pPr>
            <a:r>
              <a:rPr lang="en-US" sz="2800" dirty="0" smtClean="0">
                <a:latin typeface="Palatino" charset="0"/>
              </a:rPr>
              <a:t>The eigenvalues are</a:t>
            </a:r>
          </a:p>
          <a:p>
            <a:pPr marL="342900" indent="-342900" algn="l">
              <a:buSzTx/>
            </a:pPr>
            <a:r>
              <a:rPr lang="en-US" sz="2800" dirty="0" smtClean="0">
                <a:latin typeface="+mn-lt"/>
              </a:rPr>
              <a:t>Two cases can be distinguished: </a:t>
            </a:r>
            <a:endParaRPr lang="en-US" dirty="0">
              <a:latin typeface="+mn-lt"/>
            </a:endParaRPr>
          </a:p>
          <a:p>
            <a:pPr marL="742950" lvl="1" indent="-285750" algn="l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                     , for which				           corresponding to elliptic fixed points </a:t>
            </a:r>
          </a:p>
          <a:p>
            <a:pPr marL="742950" lvl="1" indent="-285750" algn="l">
              <a:lnSpc>
                <a:spcPct val="120000"/>
              </a:lnSpc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Palatino"/>
              </a:rPr>
              <a:t>  		 	, for </a:t>
            </a:r>
            <a:r>
              <a:rPr lang="en-US" sz="2000" dirty="0">
                <a:solidFill>
                  <a:srgbClr val="000000"/>
                </a:solidFill>
                <a:latin typeface="Palatino"/>
              </a:rPr>
              <a:t>which				           corresponding to </a:t>
            </a:r>
            <a:r>
              <a:rPr lang="en-US" sz="2000" dirty="0" smtClean="0">
                <a:solidFill>
                  <a:srgbClr val="000000"/>
                </a:solidFill>
                <a:latin typeface="Palatino"/>
              </a:rPr>
              <a:t>hyperbolic fixed points</a:t>
            </a: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Palatino"/>
              </a:rPr>
              <a:t>The </a:t>
            </a:r>
            <a:r>
              <a:rPr lang="en-US" sz="2000" b="1" dirty="0" err="1" smtClean="0">
                <a:solidFill>
                  <a:srgbClr val="000000"/>
                </a:solidFill>
                <a:latin typeface="Palatino"/>
              </a:rPr>
              <a:t>separatrix</a:t>
            </a:r>
            <a:r>
              <a:rPr lang="en-US" sz="2000" dirty="0" smtClean="0">
                <a:solidFill>
                  <a:srgbClr val="000000"/>
                </a:solidFill>
                <a:latin typeface="Palatino"/>
              </a:rPr>
              <a:t> are the stable and unstable  		            manifolds passing through the hyperbolic 		           points, separating bounded </a:t>
            </a:r>
            <a:r>
              <a:rPr lang="en-US" sz="2000" b="1" dirty="0" smtClean="0">
                <a:solidFill>
                  <a:srgbClr val="008000"/>
                </a:solidFill>
                <a:latin typeface="Palatino"/>
              </a:rPr>
              <a:t>librations</a:t>
            </a:r>
            <a:r>
              <a:rPr lang="en-US" sz="2000" dirty="0" smtClean="0">
                <a:solidFill>
                  <a:srgbClr val="66FF33"/>
                </a:solidFill>
                <a:latin typeface="Palatin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Palatino"/>
              </a:rPr>
              <a:t>and 		   unbounded </a:t>
            </a:r>
            <a:r>
              <a:rPr lang="en-US" sz="2000" b="1" dirty="0" smtClean="0">
                <a:solidFill>
                  <a:srgbClr val="FF0000"/>
                </a:solidFill>
                <a:latin typeface="Palatino"/>
              </a:rPr>
              <a:t>rotations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231" y="3599022"/>
            <a:ext cx="2862265" cy="285431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79234"/>
            <a:ext cx="2202959" cy="82968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2448272" cy="67405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6964477" y="4937473"/>
            <a:ext cx="73850" cy="757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-112" charset="2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askerville" pitchFamily="-11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2263" y="3501008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elliptic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90255" y="5877272"/>
            <a:ext cx="1749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00"/>
                </a:solidFill>
              </a:rPr>
              <a:t>hyperbolic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7038327" y="5229200"/>
            <a:ext cx="0" cy="7647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7612549" y="4941168"/>
            <a:ext cx="73850" cy="757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-112" charset="2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askerville" pitchFamily="-112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260621" y="4937473"/>
            <a:ext cx="73850" cy="757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-112" charset="2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askerville" pitchFamily="-11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7326359" y="4005064"/>
            <a:ext cx="288032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974431" y="5085184"/>
            <a:ext cx="288032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61048"/>
            <a:ext cx="1601557" cy="648072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45484"/>
            <a:ext cx="1537560" cy="655724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1253785" cy="288032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866135"/>
            <a:ext cx="1872208" cy="291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3884" y="1290216"/>
            <a:ext cx="67945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Contents of the 1</a:t>
            </a:r>
            <a:r>
              <a:rPr lang="en-US" sz="4400" baseline="30000" dirty="0" smtClean="0">
                <a:latin typeface="Palatino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 lecture</a:t>
            </a:r>
            <a:endParaRPr lang="en-US" sz="44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648072"/>
            <a:ext cx="8640960" cy="6237312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Accelerator performance parameters and non-linear effects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Linear and non-linear 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oscillators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Integral and frequency of motion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The pendulum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Damped harmonic oscillator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Phase space dynamics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F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ixed point analysis</a:t>
            </a:r>
          </a:p>
          <a:p>
            <a:r>
              <a:rPr lang="en-US" dirty="0" smtClean="0">
                <a:latin typeface="Palatino" charset="0"/>
              </a:rPr>
              <a:t>Non-autonomous systems</a:t>
            </a:r>
          </a:p>
          <a:p>
            <a:pPr lvl="1"/>
            <a:r>
              <a:rPr lang="en-US" dirty="0" smtClean="0">
                <a:latin typeface="Palatino" charset="0"/>
              </a:rPr>
              <a:t>Driven (damped) harmonic oscillator, resonance conditions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Linear equations with periodic coefficients – Hill’s equations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err="1" smtClean="0">
                <a:solidFill>
                  <a:srgbClr val="E8E8F1"/>
                </a:solidFill>
                <a:latin typeface="Palatino" charset="0"/>
              </a:rPr>
              <a:t>Floquet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 solutions and normalized coordinates</a:t>
            </a:r>
            <a:endParaRPr lang="en-US" dirty="0">
              <a:solidFill>
                <a:srgbClr val="E8E8F1"/>
              </a:solidFill>
              <a:latin typeface="Palatino" charset="0"/>
            </a:endParaRP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Perturbation theory </a:t>
            </a:r>
            <a:endParaRPr lang="en-US" dirty="0" smtClean="0">
              <a:solidFill>
                <a:srgbClr val="E8E8F1"/>
              </a:solidFill>
              <a:latin typeface="Palatino" charset="0"/>
            </a:endParaRP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Non-linear oscillator</a:t>
            </a:r>
            <a:endParaRPr lang="en-US" dirty="0">
              <a:solidFill>
                <a:srgbClr val="E8E8F1"/>
              </a:solidFill>
              <a:latin typeface="Palatino" charset="0"/>
            </a:endParaRP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Perturbation  by periodic function – single dipole perturbation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Application to single multipole – resonance conditions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Examples: single quadrupole, sextupole, octupole perturbation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General multi-pole perturbation– example: linear coupling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Resonance conditions and working point choice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Summary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Appendix I: Multipole expansion</a:t>
            </a:r>
          </a:p>
        </p:txBody>
      </p:sp>
    </p:spTree>
    <p:extLst>
      <p:ext uri="{BB962C8B-B14F-4D97-AF65-F5344CB8AC3E}">
        <p14:creationId xmlns:p14="http://schemas.microsoft.com/office/powerpoint/2010/main" val="3412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-27384"/>
            <a:ext cx="7467600" cy="537567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Palatino" charset="0"/>
                <a:ea typeface="ＭＳ Ｐゴシック" charset="0"/>
                <a:cs typeface="ＭＳ Ｐゴシック" charset="0"/>
              </a:rPr>
              <a:t>Non-autonomous systems</a:t>
            </a: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304800" y="749300"/>
            <a:ext cx="85344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>
                <a:latin typeface="Palatino" charset="0"/>
              </a:rPr>
              <a:t>Consider </a:t>
            </a:r>
            <a:r>
              <a:rPr lang="en-US" dirty="0" smtClean="0">
                <a:latin typeface="Palatino" charset="0"/>
              </a:rPr>
              <a:t>a linear system with explicit dependence in time</a:t>
            </a:r>
          </a:p>
          <a:p>
            <a:pPr marL="342900" indent="-342900" algn="l">
              <a:lnSpc>
                <a:spcPct val="50000"/>
              </a:lnSpc>
              <a:buSzTx/>
            </a:pPr>
            <a:endParaRPr lang="en-US" dirty="0" smtClean="0">
              <a:latin typeface="Palatino" charset="0"/>
            </a:endParaRPr>
          </a:p>
          <a:p>
            <a:pPr algn="l">
              <a:buSzTx/>
              <a:buNone/>
            </a:pPr>
            <a:endParaRPr lang="en-US" dirty="0" smtClean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b="1" dirty="0" smtClean="0">
                <a:latin typeface="Palatino" charset="0"/>
              </a:rPr>
              <a:t>Time</a:t>
            </a:r>
            <a:r>
              <a:rPr lang="en-US" dirty="0" smtClean="0">
                <a:latin typeface="Palatino" charset="0"/>
              </a:rPr>
              <a:t> now is </a:t>
            </a:r>
            <a:r>
              <a:rPr lang="en-US" b="1" dirty="0" smtClean="0">
                <a:latin typeface="Palatino" charset="0"/>
              </a:rPr>
              <a:t>not</a:t>
            </a:r>
            <a:r>
              <a:rPr lang="en-US" dirty="0" smtClean="0">
                <a:latin typeface="Palatino" charset="0"/>
              </a:rPr>
              <a:t> an </a:t>
            </a:r>
            <a:r>
              <a:rPr lang="en-US" b="1" dirty="0" smtClean="0">
                <a:latin typeface="Palatino" charset="0"/>
              </a:rPr>
              <a:t>independent</a:t>
            </a:r>
            <a:r>
              <a:rPr lang="en-US" dirty="0" smtClean="0">
                <a:latin typeface="Palatino" charset="0"/>
              </a:rPr>
              <a:t> variable but can be considered as an </a:t>
            </a:r>
            <a:r>
              <a:rPr lang="en-US" b="1" dirty="0" smtClean="0">
                <a:latin typeface="Palatino" charset="0"/>
              </a:rPr>
              <a:t>extra dimension </a:t>
            </a:r>
            <a:r>
              <a:rPr lang="en-US" dirty="0" smtClean="0">
                <a:latin typeface="Palatino" charset="0"/>
              </a:rPr>
              <a:t>leading to a completely new type of </a:t>
            </a:r>
            <a:r>
              <a:rPr lang="en-US" dirty="0" smtClean="0">
                <a:latin typeface="Palatino" charset="0"/>
              </a:rPr>
              <a:t>behavior</a:t>
            </a:r>
            <a:endParaRPr lang="en-US" dirty="0" smtClean="0">
              <a:latin typeface="Palatino" charset="0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98" y="1196752"/>
            <a:ext cx="2669498" cy="76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Contents of the 1</a:t>
            </a:r>
            <a:r>
              <a:rPr lang="en-US" sz="4400" baseline="30000" dirty="0" smtClean="0">
                <a:latin typeface="Palatino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 lecture</a:t>
            </a:r>
            <a:endParaRPr lang="en-US" sz="44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648072"/>
            <a:ext cx="8640960" cy="623731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Palatino" charset="0"/>
              </a:rPr>
              <a:t>Accelerator performance parameters and non-linear effects</a:t>
            </a:r>
          </a:p>
          <a:p>
            <a:r>
              <a:rPr lang="en-US" dirty="0">
                <a:latin typeface="Palatino" charset="0"/>
              </a:rPr>
              <a:t>Linear and non-linear </a:t>
            </a:r>
            <a:r>
              <a:rPr lang="en-US" dirty="0" smtClean="0">
                <a:latin typeface="Palatino" charset="0"/>
              </a:rPr>
              <a:t>oscillators</a:t>
            </a:r>
          </a:p>
          <a:p>
            <a:pPr lvl="1"/>
            <a:r>
              <a:rPr lang="en-US" dirty="0" smtClean="0">
                <a:latin typeface="Palatino" charset="0"/>
              </a:rPr>
              <a:t>Integral and frequency of motion</a:t>
            </a:r>
          </a:p>
          <a:p>
            <a:pPr lvl="1"/>
            <a:r>
              <a:rPr lang="en-US" dirty="0" smtClean="0">
                <a:latin typeface="Palatino" charset="0"/>
              </a:rPr>
              <a:t>The pendulum</a:t>
            </a:r>
          </a:p>
          <a:p>
            <a:pPr lvl="1"/>
            <a:r>
              <a:rPr lang="en-US" dirty="0" smtClean="0">
                <a:latin typeface="Palatino" charset="0"/>
              </a:rPr>
              <a:t>Damped harmonic oscillator</a:t>
            </a:r>
          </a:p>
          <a:p>
            <a:r>
              <a:rPr lang="en-US" dirty="0" smtClean="0">
                <a:latin typeface="Palatino" charset="0"/>
              </a:rPr>
              <a:t>Phase space dynamics</a:t>
            </a:r>
          </a:p>
          <a:p>
            <a:pPr lvl="1"/>
            <a:r>
              <a:rPr lang="en-US" dirty="0">
                <a:latin typeface="Palatino" charset="0"/>
              </a:rPr>
              <a:t>F</a:t>
            </a:r>
            <a:r>
              <a:rPr lang="en-US" dirty="0" smtClean="0">
                <a:latin typeface="Palatino" charset="0"/>
              </a:rPr>
              <a:t>ixed point analysis</a:t>
            </a:r>
          </a:p>
          <a:p>
            <a:r>
              <a:rPr lang="en-US" dirty="0" smtClean="0">
                <a:latin typeface="Palatino" charset="0"/>
              </a:rPr>
              <a:t>Non-autonomous systems</a:t>
            </a:r>
          </a:p>
          <a:p>
            <a:pPr lvl="1"/>
            <a:r>
              <a:rPr lang="en-US" dirty="0" smtClean="0">
                <a:latin typeface="Palatino" charset="0"/>
              </a:rPr>
              <a:t>Driven (damped) harmonic oscillator, resonance conditions</a:t>
            </a:r>
          </a:p>
          <a:p>
            <a:r>
              <a:rPr lang="en-US" dirty="0" smtClean="0">
                <a:latin typeface="Palatino" charset="0"/>
              </a:rPr>
              <a:t>Linear equations with periodic coefficients – Hill’s equations</a:t>
            </a:r>
          </a:p>
          <a:p>
            <a:pPr lvl="1"/>
            <a:r>
              <a:rPr lang="en-US" dirty="0" err="1" smtClean="0">
                <a:latin typeface="Palatino" charset="0"/>
              </a:rPr>
              <a:t>Floquet</a:t>
            </a:r>
            <a:r>
              <a:rPr lang="en-US" dirty="0" smtClean="0">
                <a:latin typeface="Palatino" charset="0"/>
              </a:rPr>
              <a:t> solutions and normalized coordinates</a:t>
            </a:r>
            <a:endParaRPr lang="en-US" dirty="0">
              <a:latin typeface="Palatino" charset="0"/>
            </a:endParaRPr>
          </a:p>
          <a:p>
            <a:r>
              <a:rPr lang="en-US" dirty="0">
                <a:latin typeface="Palatino" charset="0"/>
              </a:rPr>
              <a:t>Perturbation theory </a:t>
            </a:r>
            <a:endParaRPr lang="en-US" dirty="0" smtClean="0">
              <a:latin typeface="Palatino" charset="0"/>
            </a:endParaRPr>
          </a:p>
          <a:p>
            <a:pPr lvl="1"/>
            <a:r>
              <a:rPr lang="en-US" dirty="0" smtClean="0">
                <a:latin typeface="Palatino" charset="0"/>
              </a:rPr>
              <a:t>Non-linear oscillator</a:t>
            </a:r>
            <a:endParaRPr lang="en-US" dirty="0">
              <a:latin typeface="Palatino" charset="0"/>
            </a:endParaRPr>
          </a:p>
          <a:p>
            <a:pPr lvl="1"/>
            <a:r>
              <a:rPr lang="en-US" dirty="0">
                <a:latin typeface="Palatino" charset="0"/>
              </a:rPr>
              <a:t>Perturbation  by periodic function – single dipole perturbation</a:t>
            </a:r>
          </a:p>
          <a:p>
            <a:pPr lvl="1"/>
            <a:r>
              <a:rPr lang="en-US" dirty="0" smtClean="0">
                <a:latin typeface="Palatino" charset="0"/>
              </a:rPr>
              <a:t>Application to single multipole – resonance conditions</a:t>
            </a:r>
          </a:p>
          <a:p>
            <a:pPr lvl="1"/>
            <a:r>
              <a:rPr lang="en-US" dirty="0" smtClean="0">
                <a:latin typeface="Palatino" charset="0"/>
              </a:rPr>
              <a:t>Examples: single quadrupole, sextupole, octupole perturbation</a:t>
            </a:r>
          </a:p>
          <a:p>
            <a:pPr lvl="1"/>
            <a:r>
              <a:rPr lang="en-US" dirty="0" smtClean="0">
                <a:latin typeface="Palatino" charset="0"/>
              </a:rPr>
              <a:t>General multi-pole perturbation– example: linear coupling</a:t>
            </a:r>
          </a:p>
          <a:p>
            <a:pPr lvl="1"/>
            <a:r>
              <a:rPr lang="en-US" dirty="0" smtClean="0">
                <a:latin typeface="Palatino" charset="0"/>
              </a:rPr>
              <a:t>Resonance conditions and working point choice</a:t>
            </a:r>
          </a:p>
          <a:p>
            <a:r>
              <a:rPr lang="en-US" dirty="0" smtClean="0">
                <a:latin typeface="Palatino" charset="0"/>
              </a:rPr>
              <a:t>Summary</a:t>
            </a:r>
          </a:p>
          <a:p>
            <a:r>
              <a:rPr lang="en-US" dirty="0" smtClean="0">
                <a:latin typeface="Palatino" charset="0"/>
              </a:rPr>
              <a:t>Appendix I: Multipole expansion</a:t>
            </a:r>
          </a:p>
        </p:txBody>
      </p:sp>
    </p:spTree>
    <p:extLst>
      <p:ext uri="{BB962C8B-B14F-4D97-AF65-F5344CB8AC3E}">
        <p14:creationId xmlns:p14="http://schemas.microsoft.com/office/powerpoint/2010/main" val="27269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-27384"/>
            <a:ext cx="7467600" cy="537567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Palatino" charset="0"/>
                <a:ea typeface="ＭＳ Ｐゴシック" charset="0"/>
                <a:cs typeface="ＭＳ Ｐゴシック" charset="0"/>
              </a:rPr>
              <a:t>Non-autonomous systems</a:t>
            </a: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304800" y="749300"/>
            <a:ext cx="85344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>
                <a:latin typeface="Palatino" charset="0"/>
              </a:rPr>
              <a:t>Consider </a:t>
            </a:r>
            <a:r>
              <a:rPr lang="en-US" dirty="0" smtClean="0">
                <a:latin typeface="Palatino" charset="0"/>
              </a:rPr>
              <a:t>a linear system with explicit dependence in time</a:t>
            </a:r>
          </a:p>
          <a:p>
            <a:pPr marL="342900" indent="-342900" algn="l">
              <a:lnSpc>
                <a:spcPct val="50000"/>
              </a:lnSpc>
              <a:buSzTx/>
            </a:pPr>
            <a:endParaRPr lang="en-US" dirty="0" smtClean="0">
              <a:latin typeface="Palatino" charset="0"/>
            </a:endParaRPr>
          </a:p>
          <a:p>
            <a:pPr algn="l">
              <a:buSzTx/>
              <a:buNone/>
            </a:pPr>
            <a:endParaRPr lang="en-US" dirty="0" smtClean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b="1" dirty="0" smtClean="0">
                <a:latin typeface="Palatino" charset="0"/>
              </a:rPr>
              <a:t>Time</a:t>
            </a:r>
            <a:r>
              <a:rPr lang="en-US" dirty="0" smtClean="0">
                <a:latin typeface="Palatino" charset="0"/>
              </a:rPr>
              <a:t> now is </a:t>
            </a:r>
            <a:r>
              <a:rPr lang="en-US" b="1" dirty="0" smtClean="0">
                <a:latin typeface="Palatino" charset="0"/>
              </a:rPr>
              <a:t>not</a:t>
            </a:r>
            <a:r>
              <a:rPr lang="en-US" dirty="0" smtClean="0">
                <a:latin typeface="Palatino" charset="0"/>
              </a:rPr>
              <a:t> an </a:t>
            </a:r>
            <a:r>
              <a:rPr lang="en-US" b="1" dirty="0" smtClean="0">
                <a:latin typeface="Palatino" charset="0"/>
              </a:rPr>
              <a:t>independent</a:t>
            </a:r>
            <a:r>
              <a:rPr lang="en-US" dirty="0" smtClean="0">
                <a:latin typeface="Palatino" charset="0"/>
              </a:rPr>
              <a:t> variable but can be considered as an </a:t>
            </a:r>
            <a:r>
              <a:rPr lang="en-US" b="1" dirty="0" smtClean="0">
                <a:latin typeface="Palatino" charset="0"/>
              </a:rPr>
              <a:t>extra dimension </a:t>
            </a:r>
            <a:r>
              <a:rPr lang="en-US" dirty="0" smtClean="0">
                <a:latin typeface="Palatino" charset="0"/>
              </a:rPr>
              <a:t>leading to a completely new type of behavior</a:t>
            </a: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Consider two independent solutions of the homogeneous equation 	       and</a:t>
            </a: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The general solution is a  sum of the </a:t>
            </a:r>
            <a:r>
              <a:rPr lang="en-US" b="1" dirty="0" smtClean="0">
                <a:latin typeface="Palatino" charset="0"/>
              </a:rPr>
              <a:t>homogeneous</a:t>
            </a:r>
            <a:r>
              <a:rPr lang="en-US" dirty="0" smtClean="0">
                <a:latin typeface="Palatino" charset="0"/>
              </a:rPr>
              <a:t> solutions				     and a </a:t>
            </a:r>
            <a:r>
              <a:rPr lang="en-US" b="1" dirty="0" smtClean="0">
                <a:latin typeface="Palatino" charset="0"/>
              </a:rPr>
              <a:t>particular</a:t>
            </a:r>
            <a:r>
              <a:rPr lang="en-US" dirty="0" smtClean="0">
                <a:latin typeface="Palatino" charset="0"/>
              </a:rPr>
              <a:t> solution, 				     </a:t>
            </a:r>
            <a:r>
              <a:rPr lang="en-US" dirty="0" smtClean="0">
                <a:latin typeface="Palatino" charset="0"/>
              </a:rPr>
              <a:t> ,  </a:t>
            </a:r>
            <a:r>
              <a:rPr lang="en-US" dirty="0" smtClean="0">
                <a:latin typeface="Palatino" charset="0"/>
              </a:rPr>
              <a:t>where the coefficients are computed as  						</a:t>
            </a:r>
            <a:r>
              <a:rPr lang="en-US" dirty="0">
                <a:latin typeface="Palatino" charset="0"/>
              </a:rPr>
              <a:t> </a:t>
            </a:r>
            <a:r>
              <a:rPr lang="en-US" dirty="0" smtClean="0">
                <a:latin typeface="Palatino" charset="0"/>
              </a:rPr>
              <a:t>     </a:t>
            </a:r>
          </a:p>
          <a:p>
            <a:pPr marL="342900" indent="-342900" algn="l">
              <a:lnSpc>
                <a:spcPct val="70000"/>
              </a:lnSpc>
              <a:buSzTx/>
            </a:pPr>
            <a:endParaRPr lang="en-US" dirty="0">
              <a:latin typeface="Palatino" charset="0"/>
            </a:endParaRPr>
          </a:p>
          <a:p>
            <a:pPr algn="l">
              <a:lnSpc>
                <a:spcPct val="150000"/>
              </a:lnSpc>
              <a:buSzTx/>
              <a:buNone/>
            </a:pPr>
            <a:r>
              <a:rPr lang="en-US" dirty="0">
                <a:latin typeface="Palatino" charset="0"/>
              </a:rPr>
              <a:t> </a:t>
            </a:r>
            <a:r>
              <a:rPr lang="en-US" dirty="0" smtClean="0">
                <a:latin typeface="Palatino" charset="0"/>
              </a:rPr>
              <a:t>   with the </a:t>
            </a:r>
            <a:r>
              <a:rPr lang="en-US" b="1" dirty="0" err="1" smtClean="0">
                <a:latin typeface="Palatino" charset="0"/>
              </a:rPr>
              <a:t>Wronskian</a:t>
            </a:r>
            <a:r>
              <a:rPr lang="en-US" dirty="0" smtClean="0">
                <a:latin typeface="Palatino" charset="0"/>
              </a:rPr>
              <a:t> of the system 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98" y="1196752"/>
            <a:ext cx="2669498" cy="768201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01008"/>
            <a:ext cx="648072" cy="32403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37312"/>
            <a:ext cx="4320480" cy="62651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01008"/>
            <a:ext cx="648072" cy="32403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93096"/>
            <a:ext cx="3168352" cy="303701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653136"/>
            <a:ext cx="3384376" cy="334913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308144"/>
            <a:ext cx="4824536" cy="6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11113"/>
            <a:ext cx="7467600" cy="609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Palatino" charset="0"/>
                <a:ea typeface="ＭＳ Ｐゴシック" charset="0"/>
                <a:cs typeface="ＭＳ Ｐゴシック" charset="0"/>
              </a:rPr>
              <a:t>Driven harmonic oscillator</a:t>
            </a:r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04800" y="749300"/>
            <a:ext cx="85344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>
                <a:latin typeface="Palatino" charset="0"/>
              </a:rPr>
              <a:t>Consider periodic force pumping energy into the system</a:t>
            </a: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>
                <a:latin typeface="Palatino" charset="0"/>
              </a:rPr>
              <a:t>General solution is a combination </a:t>
            </a:r>
            <a:r>
              <a:rPr lang="en-US" dirty="0" smtClean="0">
                <a:latin typeface="Palatino" charset="0"/>
              </a:rPr>
              <a:t>of the </a:t>
            </a:r>
            <a:r>
              <a:rPr lang="en-US" b="1" dirty="0" smtClean="0">
                <a:latin typeface="Palatino" charset="0"/>
              </a:rPr>
              <a:t>homogeneous</a:t>
            </a:r>
            <a:r>
              <a:rPr lang="en-US" dirty="0" smtClean="0">
                <a:latin typeface="Palatino" charset="0"/>
              </a:rPr>
              <a:t> and a </a:t>
            </a:r>
            <a:r>
              <a:rPr lang="en-US" b="1" dirty="0" smtClean="0">
                <a:latin typeface="Palatino" charset="0"/>
              </a:rPr>
              <a:t>particular</a:t>
            </a:r>
            <a:r>
              <a:rPr lang="en-US" dirty="0" smtClean="0">
                <a:latin typeface="Palatino" charset="0"/>
              </a:rPr>
              <a:t> solution found as</a:t>
            </a: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48926" y="1268413"/>
            <a:ext cx="4251266" cy="827434"/>
            <a:chOff x="1186880" y="1268413"/>
            <a:chExt cx="4251266" cy="827434"/>
          </a:xfrm>
        </p:grpSpPr>
        <p:pic>
          <p:nvPicPr>
            <p:cNvPr id="37891" name="Picture 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32"/>
            <a:stretch/>
          </p:blipFill>
          <p:spPr bwMode="auto">
            <a:xfrm>
              <a:off x="1186880" y="1268413"/>
              <a:ext cx="1301182" cy="8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28"/>
            <a:stretch/>
          </p:blipFill>
          <p:spPr bwMode="auto">
            <a:xfrm>
              <a:off x="2555776" y="1268760"/>
              <a:ext cx="2882370" cy="8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0244"/>
            <a:ext cx="6480720" cy="728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11113"/>
            <a:ext cx="7467600" cy="609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Palatino" charset="0"/>
                <a:ea typeface="ＭＳ Ｐゴシック" charset="0"/>
                <a:cs typeface="ＭＳ Ｐゴシック" charset="0"/>
              </a:rPr>
              <a:t>Driven harmonic oscillator</a:t>
            </a:r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04800" y="749300"/>
            <a:ext cx="85344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>
                <a:latin typeface="Palatino" charset="0"/>
              </a:rPr>
              <a:t>Consider periodic force pumping energy into the system</a:t>
            </a: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>
                <a:latin typeface="Palatino" charset="0"/>
              </a:rPr>
              <a:t>General solution is a combination </a:t>
            </a:r>
            <a:r>
              <a:rPr lang="en-US" dirty="0" smtClean="0">
                <a:latin typeface="Palatino" charset="0"/>
              </a:rPr>
              <a:t>of the </a:t>
            </a:r>
            <a:r>
              <a:rPr lang="en-US" b="1" dirty="0" smtClean="0">
                <a:latin typeface="Palatino" charset="0"/>
              </a:rPr>
              <a:t>homogeneous</a:t>
            </a:r>
            <a:r>
              <a:rPr lang="en-US" dirty="0" smtClean="0">
                <a:latin typeface="Palatino" charset="0"/>
              </a:rPr>
              <a:t> and a </a:t>
            </a:r>
            <a:r>
              <a:rPr lang="en-US" b="1" dirty="0" smtClean="0">
                <a:latin typeface="Palatino" charset="0"/>
              </a:rPr>
              <a:t>particular</a:t>
            </a:r>
            <a:r>
              <a:rPr lang="en-US" dirty="0" smtClean="0">
                <a:latin typeface="Palatino" charset="0"/>
              </a:rPr>
              <a:t> solution found as</a:t>
            </a: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Obviously a </a:t>
            </a:r>
            <a:r>
              <a:rPr lang="en-US" b="1" dirty="0" smtClean="0">
                <a:latin typeface="Palatino" charset="0"/>
              </a:rPr>
              <a:t>resonance</a:t>
            </a:r>
            <a:r>
              <a:rPr lang="en-US" dirty="0" smtClean="0">
                <a:latin typeface="Palatino" charset="0"/>
              </a:rPr>
              <a:t> condition appears when driving frequency hits the oscillator </a:t>
            </a:r>
            <a:r>
              <a:rPr lang="en-US" dirty="0" err="1" smtClean="0">
                <a:latin typeface="Palatino" charset="0"/>
              </a:rPr>
              <a:t>eigen</a:t>
            </a:r>
            <a:r>
              <a:rPr lang="en-US" dirty="0" smtClean="0">
                <a:latin typeface="Palatino" charset="0"/>
              </a:rPr>
              <a:t>-frequency.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48926" y="1268413"/>
            <a:ext cx="4251266" cy="827434"/>
            <a:chOff x="1186880" y="1268413"/>
            <a:chExt cx="4251266" cy="827434"/>
          </a:xfrm>
        </p:grpSpPr>
        <p:pic>
          <p:nvPicPr>
            <p:cNvPr id="37891" name="Picture 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32"/>
            <a:stretch/>
          </p:blipFill>
          <p:spPr bwMode="auto">
            <a:xfrm>
              <a:off x="1186880" y="1268413"/>
              <a:ext cx="1301182" cy="8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28"/>
            <a:stretch/>
          </p:blipFill>
          <p:spPr bwMode="auto">
            <a:xfrm>
              <a:off x="2555776" y="1268760"/>
              <a:ext cx="2882370" cy="8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0244"/>
            <a:ext cx="6480720" cy="7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11113"/>
            <a:ext cx="7467600" cy="609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Palatino" charset="0"/>
                <a:ea typeface="ＭＳ Ｐゴシック" charset="0"/>
                <a:cs typeface="ＭＳ Ｐゴシック" charset="0"/>
              </a:rPr>
              <a:t>Driven harmonic oscillator</a:t>
            </a:r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04800" y="749300"/>
            <a:ext cx="85344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>
                <a:latin typeface="Palatino" charset="0"/>
              </a:rPr>
              <a:t>Consider periodic force pumping energy into the system</a:t>
            </a: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>
                <a:latin typeface="Palatino" charset="0"/>
              </a:rPr>
              <a:t>General solution is a combination </a:t>
            </a:r>
            <a:r>
              <a:rPr lang="en-US" dirty="0" smtClean="0">
                <a:latin typeface="Palatino" charset="0"/>
              </a:rPr>
              <a:t>of the </a:t>
            </a:r>
            <a:r>
              <a:rPr lang="en-US" b="1" dirty="0" smtClean="0">
                <a:latin typeface="Palatino" charset="0"/>
              </a:rPr>
              <a:t>homogeneous</a:t>
            </a:r>
            <a:r>
              <a:rPr lang="en-US" dirty="0" smtClean="0">
                <a:latin typeface="Palatino" charset="0"/>
              </a:rPr>
              <a:t> and a </a:t>
            </a:r>
            <a:r>
              <a:rPr lang="en-US" b="1" dirty="0" smtClean="0">
                <a:latin typeface="Palatino" charset="0"/>
              </a:rPr>
              <a:t>particular</a:t>
            </a:r>
            <a:r>
              <a:rPr lang="en-US" dirty="0" smtClean="0">
                <a:latin typeface="Palatino" charset="0"/>
              </a:rPr>
              <a:t> solution found as</a:t>
            </a: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Obviously a </a:t>
            </a:r>
            <a:r>
              <a:rPr lang="en-US" b="1" dirty="0" smtClean="0">
                <a:latin typeface="Palatino" charset="0"/>
              </a:rPr>
              <a:t>resonance</a:t>
            </a:r>
            <a:r>
              <a:rPr lang="en-US" dirty="0" smtClean="0">
                <a:latin typeface="Palatino" charset="0"/>
              </a:rPr>
              <a:t> condition appears when driving frequency hits the oscillator </a:t>
            </a:r>
            <a:r>
              <a:rPr lang="en-US" dirty="0" err="1" smtClean="0">
                <a:latin typeface="Palatino" charset="0"/>
              </a:rPr>
              <a:t>eigen</a:t>
            </a:r>
            <a:r>
              <a:rPr lang="en-US" dirty="0" smtClean="0">
                <a:latin typeface="Palatino" charset="0"/>
              </a:rPr>
              <a:t>-frequency. </a:t>
            </a: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In the limit of  		   the solution  becomes</a:t>
            </a:r>
          </a:p>
          <a:p>
            <a:pPr marL="342900" indent="-342900" algn="l">
              <a:buSzTx/>
            </a:pPr>
            <a:endParaRPr lang="en-US" dirty="0" smtClean="0">
              <a:latin typeface="Palatino" charset="0"/>
            </a:endParaRPr>
          </a:p>
          <a:p>
            <a:pPr marL="342900" indent="-342900" algn="l">
              <a:buSzTx/>
            </a:pPr>
            <a:endParaRPr lang="en-US" dirty="0" smtClean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The 2</a:t>
            </a:r>
            <a:r>
              <a:rPr lang="en-US" baseline="30000" dirty="0" smtClean="0">
                <a:latin typeface="Palatino" charset="0"/>
              </a:rPr>
              <a:t>nd</a:t>
            </a:r>
            <a:r>
              <a:rPr lang="en-US" dirty="0" smtClean="0">
                <a:latin typeface="Palatino" charset="0"/>
              </a:rPr>
              <a:t> </a:t>
            </a:r>
            <a:r>
              <a:rPr lang="en-US" b="1" dirty="0" smtClean="0">
                <a:latin typeface="Palatino" charset="0"/>
              </a:rPr>
              <a:t>secular term</a:t>
            </a:r>
            <a:r>
              <a:rPr lang="en-US" dirty="0" smtClean="0">
                <a:latin typeface="Palatino" charset="0"/>
              </a:rPr>
              <a:t> implies unbounded growth of amplitude at resonance</a:t>
            </a:r>
            <a:endParaRPr lang="en-US" dirty="0">
              <a:latin typeface="Palatino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48926" y="1268413"/>
            <a:ext cx="4251266" cy="827434"/>
            <a:chOff x="1186880" y="1268413"/>
            <a:chExt cx="4251266" cy="827434"/>
          </a:xfrm>
        </p:grpSpPr>
        <p:pic>
          <p:nvPicPr>
            <p:cNvPr id="37891" name="Picture 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32"/>
            <a:stretch/>
          </p:blipFill>
          <p:spPr bwMode="auto">
            <a:xfrm>
              <a:off x="1186880" y="1268413"/>
              <a:ext cx="1301182" cy="8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28"/>
            <a:stretch/>
          </p:blipFill>
          <p:spPr bwMode="auto">
            <a:xfrm>
              <a:off x="2555776" y="1268760"/>
              <a:ext cx="2882370" cy="8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0244"/>
            <a:ext cx="6480720" cy="728756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60" y="4221088"/>
            <a:ext cx="1316484" cy="28619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00686"/>
            <a:ext cx="6840760" cy="8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11113"/>
            <a:ext cx="7467600" cy="609600"/>
          </a:xfrm>
        </p:spPr>
        <p:txBody>
          <a:bodyPr/>
          <a:lstStyle/>
          <a:p>
            <a:pPr eaLnBrk="1" hangingPunct="1"/>
            <a:r>
              <a:rPr lang="en-US" dirty="0">
                <a:latin typeface="Palatino" charset="0"/>
                <a:ea typeface="ＭＳ Ｐゴシック" charset="0"/>
                <a:cs typeface="ＭＳ Ｐゴシック" charset="0"/>
              </a:rPr>
              <a:t>Damped oscillator with periodic driving</a:t>
            </a:r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304800" y="749300"/>
            <a:ext cx="85344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>
                <a:latin typeface="Palatino" charset="0"/>
              </a:rPr>
              <a:t>Consider periodic force pumping energy into the system</a:t>
            </a: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The solution of the </a:t>
            </a:r>
            <a:r>
              <a:rPr lang="en-US" b="1" dirty="0" smtClean="0">
                <a:latin typeface="Palatino" charset="0"/>
              </a:rPr>
              <a:t>homogeneous</a:t>
            </a:r>
            <a:r>
              <a:rPr lang="en-US" dirty="0" smtClean="0">
                <a:latin typeface="Palatino" charset="0"/>
              </a:rPr>
              <a:t> system </a:t>
            </a:r>
            <a:r>
              <a:rPr lang="en-US" dirty="0" smtClean="0">
                <a:latin typeface="Palatino" charset="0"/>
              </a:rPr>
              <a:t>is</a:t>
            </a:r>
            <a:r>
              <a:rPr lang="en-US" dirty="0" smtClean="0">
                <a:latin typeface="Palatino" charset="0"/>
              </a:rPr>
              <a:t>	 </a:t>
            </a:r>
          </a:p>
        </p:txBody>
      </p:sp>
      <p:pic>
        <p:nvPicPr>
          <p:cNvPr id="3993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88" y="1268413"/>
            <a:ext cx="57912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2555310"/>
            <a:ext cx="6408713" cy="4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11113"/>
            <a:ext cx="7467600" cy="609600"/>
          </a:xfrm>
        </p:spPr>
        <p:txBody>
          <a:bodyPr/>
          <a:lstStyle/>
          <a:p>
            <a:pPr eaLnBrk="1" hangingPunct="1"/>
            <a:r>
              <a:rPr lang="en-US" dirty="0">
                <a:latin typeface="Palatino" charset="0"/>
                <a:ea typeface="ＭＳ Ｐゴシック" charset="0"/>
                <a:cs typeface="ＭＳ Ｐゴシック" charset="0"/>
              </a:rPr>
              <a:t>Damped oscillator with periodic driving</a:t>
            </a:r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304800" y="749300"/>
            <a:ext cx="85344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>
                <a:latin typeface="Palatino" charset="0"/>
              </a:rPr>
              <a:t>Consider periodic force pumping energy into the system</a:t>
            </a: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The solution of the </a:t>
            </a:r>
            <a:r>
              <a:rPr lang="en-US" b="1" dirty="0" smtClean="0">
                <a:latin typeface="Palatino" charset="0"/>
              </a:rPr>
              <a:t>homogeneous</a:t>
            </a:r>
            <a:r>
              <a:rPr lang="en-US" dirty="0" smtClean="0">
                <a:latin typeface="Palatino" charset="0"/>
              </a:rPr>
              <a:t> system is</a:t>
            </a: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The particular solution is</a:t>
            </a: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algn="l">
              <a:buSzTx/>
              <a:buNone/>
            </a:pPr>
            <a:endParaRPr lang="en-US" dirty="0" smtClean="0">
              <a:latin typeface="Palatino" charset="0"/>
            </a:endParaRP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The </a:t>
            </a:r>
            <a:r>
              <a:rPr lang="en-US" b="1" dirty="0" smtClean="0">
                <a:latin typeface="Palatino" charset="0"/>
              </a:rPr>
              <a:t>homogeneous solution vanishes </a:t>
            </a:r>
            <a:r>
              <a:rPr lang="en-US" dirty="0" smtClean="0">
                <a:latin typeface="Palatino" charset="0"/>
              </a:rPr>
              <a:t>for	       ,  leaving only the particular one, for which there is an </a:t>
            </a:r>
            <a:r>
              <a:rPr lang="en-US" b="1" dirty="0" smtClean="0">
                <a:latin typeface="Palatino" charset="0"/>
              </a:rPr>
              <a:t>amplitude</a:t>
            </a:r>
            <a:r>
              <a:rPr lang="en-US" dirty="0" smtClean="0">
                <a:latin typeface="Palatino" charset="0"/>
              </a:rPr>
              <a:t> </a:t>
            </a:r>
            <a:r>
              <a:rPr lang="en-US" b="1" dirty="0" smtClean="0">
                <a:latin typeface="Palatino" charset="0"/>
              </a:rPr>
              <a:t>maximum</a:t>
            </a:r>
            <a:r>
              <a:rPr lang="en-US" dirty="0" smtClean="0">
                <a:latin typeface="Palatino" charset="0"/>
              </a:rPr>
              <a:t> for		but no divergence</a:t>
            </a: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In that </a:t>
            </a:r>
            <a:r>
              <a:rPr lang="en-US" dirty="0" smtClean="0">
                <a:latin typeface="Palatino" charset="0"/>
              </a:rPr>
              <a:t>case, </a:t>
            </a:r>
            <a:r>
              <a:rPr lang="en-US" dirty="0" smtClean="0">
                <a:latin typeface="Palatino" charset="0"/>
              </a:rPr>
              <a:t>the energy pumped into the system </a:t>
            </a:r>
            <a:r>
              <a:rPr lang="en-US" dirty="0" smtClean="0">
                <a:latin typeface="Palatino" charset="0"/>
              </a:rPr>
              <a:t>compensates </a:t>
            </a:r>
            <a:r>
              <a:rPr lang="en-US" dirty="0" smtClean="0">
                <a:latin typeface="Palatino" charset="0"/>
              </a:rPr>
              <a:t>the friction, </a:t>
            </a:r>
            <a:r>
              <a:rPr lang="en-US" dirty="0" smtClean="0">
                <a:latin typeface="Palatino" charset="0"/>
              </a:rPr>
              <a:t>and a </a:t>
            </a:r>
            <a:r>
              <a:rPr lang="en-US" b="1" dirty="0" smtClean="0">
                <a:latin typeface="Palatino" charset="0"/>
              </a:rPr>
              <a:t>steady </a:t>
            </a:r>
            <a:r>
              <a:rPr lang="en-US" b="1" dirty="0" smtClean="0">
                <a:latin typeface="Palatino" charset="0"/>
              </a:rPr>
              <a:t>state </a:t>
            </a:r>
            <a:r>
              <a:rPr lang="en-US" dirty="0" smtClean="0">
                <a:latin typeface="Palatino" charset="0"/>
              </a:rPr>
              <a:t>is reached </a:t>
            </a:r>
            <a:r>
              <a:rPr lang="en-US" dirty="0" smtClean="0">
                <a:latin typeface="Palatino" charset="0"/>
              </a:rPr>
              <a:t>representing a </a:t>
            </a:r>
            <a:r>
              <a:rPr lang="en-US" b="1" dirty="0" smtClean="0">
                <a:latin typeface="Palatino" charset="0"/>
              </a:rPr>
              <a:t>limit cycle</a:t>
            </a:r>
            <a:r>
              <a:rPr lang="en-US" dirty="0" smtClean="0">
                <a:latin typeface="Palatino" charset="0"/>
              </a:rPr>
              <a:t>		 </a:t>
            </a:r>
          </a:p>
        </p:txBody>
      </p:sp>
      <p:pic>
        <p:nvPicPr>
          <p:cNvPr id="3993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88" y="1268413"/>
            <a:ext cx="57912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2555310"/>
            <a:ext cx="6408713" cy="44164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56993"/>
            <a:ext cx="4464496" cy="956678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65104"/>
            <a:ext cx="1008112" cy="23720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157192"/>
            <a:ext cx="1152128" cy="243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-26988"/>
            <a:ext cx="7467600" cy="609601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Palatino" charset="0"/>
                <a:ea typeface="ＭＳ Ｐゴシック" charset="0"/>
                <a:cs typeface="ＭＳ Ｐゴシック" charset="0"/>
              </a:rPr>
              <a:t>Phase space </a:t>
            </a:r>
            <a:r>
              <a:rPr lang="en-US" sz="3000" dirty="0" smtClean="0">
                <a:latin typeface="Palatino" charset="0"/>
                <a:ea typeface="ＭＳ Ｐゴシック" charset="0"/>
                <a:cs typeface="ＭＳ Ｐゴシック" charset="0"/>
              </a:rPr>
              <a:t>for time-dependent systems</a:t>
            </a:r>
            <a:endParaRPr lang="en-US" sz="3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23528" y="620688"/>
            <a:ext cx="590465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Palatino" charset="0"/>
              </a:rPr>
              <a:t>Consider now a simple harmonic oscillator where the </a:t>
            </a:r>
            <a:r>
              <a:rPr lang="en-US" sz="2000" b="1" dirty="0" smtClean="0">
                <a:latin typeface="Palatino" charset="0"/>
              </a:rPr>
              <a:t>frequency </a:t>
            </a:r>
            <a:r>
              <a:rPr lang="en-US" sz="2000" dirty="0" smtClean="0">
                <a:latin typeface="Palatino" charset="0"/>
              </a:rPr>
              <a:t>is</a:t>
            </a:r>
            <a:r>
              <a:rPr lang="en-US" sz="2000" b="1" dirty="0" smtClean="0">
                <a:latin typeface="Palatino" charset="0"/>
              </a:rPr>
              <a:t> time-dependent </a:t>
            </a:r>
          </a:p>
          <a:p>
            <a:pPr marL="342900" indent="-342900" algn="l">
              <a:lnSpc>
                <a:spcPct val="110000"/>
              </a:lnSpc>
              <a:buSzTx/>
            </a:pPr>
            <a:endParaRPr lang="en-US" sz="2000" dirty="0" smtClean="0">
              <a:latin typeface="Palatino" charset="0"/>
            </a:endParaRPr>
          </a:p>
          <a:p>
            <a:pPr marL="342900" indent="-342900" algn="l">
              <a:lnSpc>
                <a:spcPct val="110000"/>
              </a:lnSpc>
              <a:buSzTx/>
            </a:pPr>
            <a:endParaRPr lang="en-US" sz="2000" dirty="0">
              <a:latin typeface="Palatino" charset="0"/>
            </a:endParaRPr>
          </a:p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Palatino" charset="0"/>
              </a:rPr>
              <a:t>Plotting the evolution in phase space, provides trajectories that </a:t>
            </a:r>
            <a:r>
              <a:rPr lang="en-US" sz="2000" b="1" dirty="0" smtClean="0">
                <a:latin typeface="Palatino" charset="0"/>
              </a:rPr>
              <a:t>intersect</a:t>
            </a:r>
            <a:r>
              <a:rPr lang="en-US" sz="2000" dirty="0" smtClean="0">
                <a:latin typeface="Palatino" charset="0"/>
              </a:rPr>
              <a:t> each other </a:t>
            </a:r>
            <a:endParaRPr lang="en-US" sz="2000" dirty="0" smtClean="0">
              <a:latin typeface="Palatino" charset="0"/>
            </a:endParaRPr>
          </a:p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Palatino" charset="0"/>
              </a:rPr>
              <a:t>The </a:t>
            </a:r>
            <a:r>
              <a:rPr lang="en-US" sz="2000" dirty="0" smtClean="0">
                <a:latin typeface="Palatino" charset="0"/>
              </a:rPr>
              <a:t>phase space has </a:t>
            </a:r>
            <a:r>
              <a:rPr lang="en-US" sz="2000" b="1" dirty="0" smtClean="0">
                <a:latin typeface="Palatino" charset="0"/>
              </a:rPr>
              <a:t>time</a:t>
            </a:r>
            <a:r>
              <a:rPr lang="en-US" sz="2000" dirty="0" smtClean="0">
                <a:latin typeface="Palatino" charset="0"/>
              </a:rPr>
              <a:t> as </a:t>
            </a:r>
            <a:r>
              <a:rPr lang="en-US" sz="2000" b="1" dirty="0" smtClean="0">
                <a:latin typeface="Palatino" charset="0"/>
              </a:rPr>
              <a:t>extra </a:t>
            </a:r>
            <a:r>
              <a:rPr lang="en-US" sz="2000" b="1" dirty="0" smtClean="0">
                <a:latin typeface="Palatino" charset="0"/>
              </a:rPr>
              <a:t>dimension</a:t>
            </a:r>
            <a:r>
              <a:rPr lang="en-US" sz="2000" dirty="0" smtClean="0">
                <a:latin typeface="Palatino" charset="0"/>
              </a:rPr>
              <a:t> </a:t>
            </a:r>
            <a:endParaRPr lang="en-US" sz="2000" dirty="0" smtClean="0">
              <a:latin typeface="Palatin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725466"/>
            <a:ext cx="2339752" cy="21994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339349"/>
            <a:ext cx="3624395" cy="79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1569" r="66323"/>
          <a:stretch/>
        </p:blipFill>
        <p:spPr>
          <a:xfrm>
            <a:off x="8775361" y="2310805"/>
            <a:ext cx="315299" cy="5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6859" t="4288" r="7700" b="-7998"/>
          <a:stretch/>
        </p:blipFill>
        <p:spPr>
          <a:xfrm>
            <a:off x="6468214" y="1339349"/>
            <a:ext cx="648072" cy="57606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323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-26988"/>
            <a:ext cx="7467600" cy="609601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Palatino" charset="0"/>
                <a:ea typeface="ＭＳ Ｐゴシック" charset="0"/>
                <a:cs typeface="ＭＳ Ｐゴシック" charset="0"/>
              </a:rPr>
              <a:t>Phase space </a:t>
            </a:r>
            <a:r>
              <a:rPr lang="en-US" sz="3000" dirty="0" smtClean="0">
                <a:latin typeface="Palatino" charset="0"/>
                <a:ea typeface="ＭＳ Ｐゴシック" charset="0"/>
                <a:cs typeface="ＭＳ Ｐゴシック" charset="0"/>
              </a:rPr>
              <a:t>for time-dependent systems</a:t>
            </a:r>
            <a:endParaRPr lang="en-US" sz="3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23528" y="620688"/>
            <a:ext cx="590465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Palatino" charset="0"/>
              </a:rPr>
              <a:t>Consider now a simple harmonic oscillator where the </a:t>
            </a:r>
            <a:r>
              <a:rPr lang="en-US" sz="2000" b="1" dirty="0" smtClean="0">
                <a:latin typeface="Palatino" charset="0"/>
              </a:rPr>
              <a:t>frequency </a:t>
            </a:r>
            <a:r>
              <a:rPr lang="en-US" sz="2000" dirty="0" smtClean="0">
                <a:latin typeface="Palatino" charset="0"/>
              </a:rPr>
              <a:t>is</a:t>
            </a:r>
            <a:r>
              <a:rPr lang="en-US" sz="2000" b="1" dirty="0" smtClean="0">
                <a:latin typeface="Palatino" charset="0"/>
              </a:rPr>
              <a:t> time-dependent </a:t>
            </a:r>
          </a:p>
          <a:p>
            <a:pPr marL="342900" indent="-342900" algn="l">
              <a:lnSpc>
                <a:spcPct val="110000"/>
              </a:lnSpc>
              <a:buSzTx/>
            </a:pPr>
            <a:endParaRPr lang="en-US" sz="2000" dirty="0" smtClean="0">
              <a:latin typeface="Palatino" charset="0"/>
            </a:endParaRPr>
          </a:p>
          <a:p>
            <a:pPr marL="342900" indent="-342900" algn="l">
              <a:lnSpc>
                <a:spcPct val="110000"/>
              </a:lnSpc>
              <a:buSzTx/>
            </a:pPr>
            <a:endParaRPr lang="en-US" sz="2000" dirty="0">
              <a:latin typeface="Palatino" charset="0"/>
            </a:endParaRPr>
          </a:p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Palatino" charset="0"/>
              </a:rPr>
              <a:t>Plotting the evolution in phase space, provides trajectories that </a:t>
            </a:r>
            <a:r>
              <a:rPr lang="en-US" sz="2000" b="1" dirty="0" smtClean="0">
                <a:latin typeface="Palatino" charset="0"/>
              </a:rPr>
              <a:t>intersect</a:t>
            </a:r>
            <a:r>
              <a:rPr lang="en-US" sz="2000" dirty="0" smtClean="0">
                <a:latin typeface="Palatino" charset="0"/>
              </a:rPr>
              <a:t> each other </a:t>
            </a:r>
            <a:endParaRPr lang="en-US" sz="2000" dirty="0" smtClean="0">
              <a:latin typeface="Palatino" charset="0"/>
            </a:endParaRPr>
          </a:p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Palatino" charset="0"/>
              </a:rPr>
              <a:t>The </a:t>
            </a:r>
            <a:r>
              <a:rPr lang="en-US" sz="2000" dirty="0" smtClean="0">
                <a:latin typeface="Palatino" charset="0"/>
              </a:rPr>
              <a:t>phase space has </a:t>
            </a:r>
            <a:r>
              <a:rPr lang="en-US" sz="2000" b="1" dirty="0" smtClean="0">
                <a:latin typeface="Palatino" charset="0"/>
              </a:rPr>
              <a:t>time</a:t>
            </a:r>
            <a:r>
              <a:rPr lang="en-US" sz="2000" dirty="0" smtClean="0">
                <a:latin typeface="Palatino" charset="0"/>
              </a:rPr>
              <a:t> as </a:t>
            </a:r>
            <a:r>
              <a:rPr lang="en-US" sz="2000" b="1" dirty="0" smtClean="0">
                <a:latin typeface="Palatino" charset="0"/>
              </a:rPr>
              <a:t>extra </a:t>
            </a:r>
            <a:r>
              <a:rPr lang="en-US" sz="2000" b="1" dirty="0" smtClean="0">
                <a:latin typeface="Palatino" charset="0"/>
              </a:rPr>
              <a:t>dimension</a:t>
            </a:r>
            <a:r>
              <a:rPr lang="en-US" sz="2000" dirty="0" smtClean="0">
                <a:latin typeface="Palatino" charset="0"/>
              </a:rPr>
              <a:t> </a:t>
            </a:r>
            <a:endParaRPr lang="en-US" sz="2000" dirty="0" smtClean="0">
              <a:latin typeface="Palatino" charset="0"/>
            </a:endParaRPr>
          </a:p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Palatino" charset="0"/>
              </a:rPr>
              <a:t>By </a:t>
            </a:r>
            <a:r>
              <a:rPr lang="en-US" sz="2000" b="1" dirty="0" smtClean="0">
                <a:latin typeface="Palatino" charset="0"/>
              </a:rPr>
              <a:t>rescaling</a:t>
            </a:r>
            <a:r>
              <a:rPr lang="en-US" sz="2000" dirty="0" smtClean="0">
                <a:latin typeface="Palatino" charset="0"/>
              </a:rPr>
              <a:t> the </a:t>
            </a:r>
            <a:r>
              <a:rPr lang="en-US" sz="2000" b="1" dirty="0" smtClean="0">
                <a:latin typeface="Palatino" charset="0"/>
              </a:rPr>
              <a:t>time</a:t>
            </a:r>
            <a:r>
              <a:rPr lang="en-US" sz="2000" dirty="0" smtClean="0">
                <a:latin typeface="Palatino" charset="0"/>
              </a:rPr>
              <a:t> to become 	         and considering every integer interval of the </a:t>
            </a:r>
            <a:r>
              <a:rPr lang="en-US" sz="2000" b="1" dirty="0" smtClean="0">
                <a:latin typeface="Palatino" charset="0"/>
              </a:rPr>
              <a:t>new</a:t>
            </a:r>
            <a:r>
              <a:rPr lang="en-US" sz="2000" dirty="0" smtClean="0">
                <a:latin typeface="Palatino" charset="0"/>
              </a:rPr>
              <a:t> </a:t>
            </a:r>
            <a:r>
              <a:rPr lang="en-US" sz="2000" dirty="0" smtClean="0">
                <a:latin typeface="Palatino" charset="0"/>
              </a:rPr>
              <a:t>“</a:t>
            </a:r>
            <a:r>
              <a:rPr lang="en-US" sz="2000" b="1" dirty="0" smtClean="0">
                <a:latin typeface="Palatino" charset="0"/>
              </a:rPr>
              <a:t>time”</a:t>
            </a:r>
            <a:r>
              <a:rPr lang="en-US" sz="2000" dirty="0" smtClean="0">
                <a:latin typeface="Palatino" charset="0"/>
              </a:rPr>
              <a:t> </a:t>
            </a:r>
            <a:r>
              <a:rPr lang="en-US" sz="2000" dirty="0" smtClean="0">
                <a:latin typeface="Palatino" charset="0"/>
              </a:rPr>
              <a:t>variable, the </a:t>
            </a:r>
            <a:r>
              <a:rPr lang="en-US" sz="2000" b="1" dirty="0" smtClean="0">
                <a:latin typeface="Palatino" charset="0"/>
              </a:rPr>
              <a:t>phase space </a:t>
            </a:r>
            <a:r>
              <a:rPr lang="en-US" sz="2000" dirty="0" smtClean="0">
                <a:latin typeface="Palatino" charset="0"/>
              </a:rPr>
              <a:t>looks like the one of the </a:t>
            </a:r>
            <a:r>
              <a:rPr lang="en-US" sz="2000" b="1" dirty="0" smtClean="0">
                <a:latin typeface="Palatino" charset="0"/>
              </a:rPr>
              <a:t>harmonic oscillator </a:t>
            </a:r>
            <a:endParaRPr lang="en-US" sz="2000" b="1" dirty="0" smtClean="0">
              <a:latin typeface="Palatino" charset="0"/>
            </a:endParaRPr>
          </a:p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Palatino" charset="0"/>
              </a:rPr>
              <a:t>This </a:t>
            </a:r>
            <a:r>
              <a:rPr lang="en-US" sz="2000" dirty="0" smtClean="0">
                <a:latin typeface="Palatino" charset="0"/>
              </a:rPr>
              <a:t>is the simplest version of a </a:t>
            </a:r>
            <a:r>
              <a:rPr lang="en-US" sz="2000" b="1" dirty="0" err="1" smtClean="0">
                <a:latin typeface="Palatino" charset="0"/>
              </a:rPr>
              <a:t>Poincaré</a:t>
            </a:r>
            <a:r>
              <a:rPr lang="en-US" sz="2000" dirty="0" smtClean="0">
                <a:latin typeface="Palatino" charset="0"/>
              </a:rPr>
              <a:t> </a:t>
            </a:r>
            <a:r>
              <a:rPr lang="en-US" sz="2000" b="1" dirty="0" smtClean="0">
                <a:latin typeface="Palatino" charset="0"/>
              </a:rPr>
              <a:t>surface of section</a:t>
            </a:r>
            <a:r>
              <a:rPr lang="en-US" sz="2000" dirty="0" smtClean="0">
                <a:latin typeface="Palatino" charset="0"/>
              </a:rPr>
              <a:t>, which is useful for studying geometrically phase space of multi-dimensional </a:t>
            </a:r>
            <a:r>
              <a:rPr lang="en-US" sz="2000" dirty="0" smtClean="0">
                <a:latin typeface="Palatino" charset="0"/>
              </a:rPr>
              <a:t>systems</a:t>
            </a:r>
            <a:endParaRPr lang="en-US" sz="2000" dirty="0" smtClean="0">
              <a:latin typeface="Palatin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725466"/>
            <a:ext cx="2339752" cy="2199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996952"/>
            <a:ext cx="3036721" cy="1800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1339349"/>
            <a:ext cx="3624395" cy="79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080" y="3356992"/>
            <a:ext cx="1078024" cy="2740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11569" r="66323"/>
          <a:stretch/>
        </p:blipFill>
        <p:spPr>
          <a:xfrm>
            <a:off x="8775361" y="2310805"/>
            <a:ext cx="315299" cy="5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46859" t="4288" r="7700" b="-7998"/>
          <a:stretch/>
        </p:blipFill>
        <p:spPr>
          <a:xfrm>
            <a:off x="6468214" y="1339349"/>
            <a:ext cx="648072" cy="5760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11569" r="66323"/>
          <a:stretch/>
        </p:blipFill>
        <p:spPr>
          <a:xfrm>
            <a:off x="8828701" y="4145568"/>
            <a:ext cx="315299" cy="555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46859" t="4288" r="7700" b="-7998"/>
          <a:stretch/>
        </p:blipFill>
        <p:spPr>
          <a:xfrm>
            <a:off x="5807175" y="3538858"/>
            <a:ext cx="648072" cy="576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3732" y="2992671"/>
            <a:ext cx="1078024" cy="2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-26988"/>
            <a:ext cx="7467600" cy="609601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Palatino" charset="0"/>
                <a:ea typeface="ＭＳ Ｐゴシック" charset="0"/>
                <a:cs typeface="ＭＳ Ｐゴシック" charset="0"/>
              </a:rPr>
              <a:t>Phase space </a:t>
            </a:r>
            <a:r>
              <a:rPr lang="en-US" sz="3000" dirty="0" smtClean="0">
                <a:latin typeface="Palatino" charset="0"/>
                <a:ea typeface="ＭＳ Ｐゴシック" charset="0"/>
                <a:cs typeface="ＭＳ Ｐゴシック" charset="0"/>
              </a:rPr>
              <a:t>for time-dependent systems</a:t>
            </a:r>
            <a:endParaRPr lang="en-US" sz="3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23528" y="620688"/>
            <a:ext cx="590465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Palatino" charset="0"/>
              </a:rPr>
              <a:t>Consider now a simple harmonic oscillator where the </a:t>
            </a:r>
            <a:r>
              <a:rPr lang="en-US" sz="2000" b="1" dirty="0" smtClean="0">
                <a:latin typeface="Palatino" charset="0"/>
              </a:rPr>
              <a:t>frequency </a:t>
            </a:r>
            <a:r>
              <a:rPr lang="en-US" sz="2000" dirty="0" smtClean="0">
                <a:latin typeface="Palatino" charset="0"/>
              </a:rPr>
              <a:t>is</a:t>
            </a:r>
            <a:r>
              <a:rPr lang="en-US" sz="2000" b="1" dirty="0" smtClean="0">
                <a:latin typeface="Palatino" charset="0"/>
              </a:rPr>
              <a:t> time-dependent </a:t>
            </a:r>
          </a:p>
          <a:p>
            <a:pPr marL="342900" indent="-342900" algn="l">
              <a:lnSpc>
                <a:spcPct val="110000"/>
              </a:lnSpc>
              <a:buSzTx/>
            </a:pPr>
            <a:endParaRPr lang="en-US" sz="2000" dirty="0" smtClean="0">
              <a:latin typeface="Palatino" charset="0"/>
            </a:endParaRPr>
          </a:p>
          <a:p>
            <a:pPr marL="342900" indent="-342900" algn="l">
              <a:lnSpc>
                <a:spcPct val="110000"/>
              </a:lnSpc>
              <a:buSzTx/>
            </a:pPr>
            <a:endParaRPr lang="en-US" sz="2000" dirty="0">
              <a:latin typeface="Palatino" charset="0"/>
            </a:endParaRPr>
          </a:p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Palatino" charset="0"/>
              </a:rPr>
              <a:t>Plotting the evolution in phase space, provides trajectories that </a:t>
            </a:r>
            <a:r>
              <a:rPr lang="en-US" sz="2000" b="1" dirty="0" smtClean="0">
                <a:latin typeface="Palatino" charset="0"/>
              </a:rPr>
              <a:t>intersect</a:t>
            </a:r>
            <a:r>
              <a:rPr lang="en-US" sz="2000" dirty="0" smtClean="0">
                <a:latin typeface="Palatino" charset="0"/>
              </a:rPr>
              <a:t> each other </a:t>
            </a:r>
            <a:endParaRPr lang="en-US" sz="2000" dirty="0" smtClean="0">
              <a:latin typeface="Palatino" charset="0"/>
            </a:endParaRPr>
          </a:p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Palatino" charset="0"/>
              </a:rPr>
              <a:t>The </a:t>
            </a:r>
            <a:r>
              <a:rPr lang="en-US" sz="2000" dirty="0" smtClean="0">
                <a:latin typeface="Palatino" charset="0"/>
              </a:rPr>
              <a:t>phase space has </a:t>
            </a:r>
            <a:r>
              <a:rPr lang="en-US" sz="2000" b="1" dirty="0" smtClean="0">
                <a:latin typeface="Palatino" charset="0"/>
              </a:rPr>
              <a:t>time</a:t>
            </a:r>
            <a:r>
              <a:rPr lang="en-US" sz="2000" dirty="0" smtClean="0">
                <a:latin typeface="Palatino" charset="0"/>
              </a:rPr>
              <a:t> as </a:t>
            </a:r>
            <a:r>
              <a:rPr lang="en-US" sz="2000" b="1" dirty="0" smtClean="0">
                <a:latin typeface="Palatino" charset="0"/>
              </a:rPr>
              <a:t>extra </a:t>
            </a:r>
            <a:r>
              <a:rPr lang="en-US" sz="2000" b="1" dirty="0" smtClean="0">
                <a:latin typeface="Palatino" charset="0"/>
              </a:rPr>
              <a:t>dimension</a:t>
            </a:r>
            <a:r>
              <a:rPr lang="en-US" sz="2000" dirty="0" smtClean="0">
                <a:latin typeface="Palatino" charset="0"/>
              </a:rPr>
              <a:t> </a:t>
            </a:r>
            <a:endParaRPr lang="en-US" sz="2000" dirty="0" smtClean="0">
              <a:latin typeface="Palatino" charset="0"/>
            </a:endParaRPr>
          </a:p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Palatino" charset="0"/>
              </a:rPr>
              <a:t>By </a:t>
            </a:r>
            <a:r>
              <a:rPr lang="en-US" sz="2000" b="1" dirty="0" smtClean="0">
                <a:latin typeface="Palatino" charset="0"/>
              </a:rPr>
              <a:t>rescaling</a:t>
            </a:r>
            <a:r>
              <a:rPr lang="en-US" sz="2000" dirty="0" smtClean="0">
                <a:latin typeface="Palatino" charset="0"/>
              </a:rPr>
              <a:t> the </a:t>
            </a:r>
            <a:r>
              <a:rPr lang="en-US" sz="2000" b="1" dirty="0" smtClean="0">
                <a:latin typeface="Palatino" charset="0"/>
              </a:rPr>
              <a:t>time</a:t>
            </a:r>
            <a:r>
              <a:rPr lang="en-US" sz="2000" dirty="0" smtClean="0">
                <a:latin typeface="Palatino" charset="0"/>
              </a:rPr>
              <a:t> to become 	         and considering every integer interval of the </a:t>
            </a:r>
            <a:r>
              <a:rPr lang="en-US" sz="2000" b="1" dirty="0" smtClean="0">
                <a:latin typeface="Palatino" charset="0"/>
              </a:rPr>
              <a:t>new</a:t>
            </a:r>
            <a:r>
              <a:rPr lang="en-US" sz="2000" dirty="0" smtClean="0">
                <a:latin typeface="Palatino" charset="0"/>
              </a:rPr>
              <a:t> </a:t>
            </a:r>
            <a:r>
              <a:rPr lang="en-US" sz="2000" dirty="0" smtClean="0">
                <a:latin typeface="Palatino" charset="0"/>
              </a:rPr>
              <a:t>“</a:t>
            </a:r>
            <a:r>
              <a:rPr lang="en-US" sz="2000" b="1" dirty="0" smtClean="0">
                <a:latin typeface="Palatino" charset="0"/>
              </a:rPr>
              <a:t>time”</a:t>
            </a:r>
            <a:r>
              <a:rPr lang="en-US" sz="2000" dirty="0" smtClean="0">
                <a:latin typeface="Palatino" charset="0"/>
              </a:rPr>
              <a:t> </a:t>
            </a:r>
            <a:r>
              <a:rPr lang="en-US" sz="2000" dirty="0" smtClean="0">
                <a:latin typeface="Palatino" charset="0"/>
              </a:rPr>
              <a:t>variable, the </a:t>
            </a:r>
            <a:r>
              <a:rPr lang="en-US" sz="2000" b="1" dirty="0" smtClean="0">
                <a:latin typeface="Palatino" charset="0"/>
              </a:rPr>
              <a:t>phase space </a:t>
            </a:r>
            <a:r>
              <a:rPr lang="en-US" sz="2000" dirty="0" smtClean="0">
                <a:latin typeface="Palatino" charset="0"/>
              </a:rPr>
              <a:t>looks like the one of the </a:t>
            </a:r>
            <a:r>
              <a:rPr lang="en-US" sz="2000" b="1" dirty="0" smtClean="0">
                <a:latin typeface="Palatino" charset="0"/>
              </a:rPr>
              <a:t>harmonic oscillator </a:t>
            </a:r>
            <a:endParaRPr lang="en-US" sz="2000" b="1" dirty="0" smtClean="0">
              <a:latin typeface="Palatino" charset="0"/>
            </a:endParaRPr>
          </a:p>
          <a:p>
            <a:pPr marL="342900" indent="-342900" algn="l">
              <a:lnSpc>
                <a:spcPct val="110000"/>
              </a:lnSpc>
              <a:buSzTx/>
            </a:pPr>
            <a:r>
              <a:rPr lang="en-US" sz="2000" dirty="0" smtClean="0">
                <a:latin typeface="Palatino" charset="0"/>
              </a:rPr>
              <a:t>This </a:t>
            </a:r>
            <a:r>
              <a:rPr lang="en-US" sz="2000" dirty="0" smtClean="0">
                <a:latin typeface="Palatino" charset="0"/>
              </a:rPr>
              <a:t>is the simplest version of a </a:t>
            </a:r>
            <a:r>
              <a:rPr lang="en-US" sz="2000" b="1" dirty="0" err="1" smtClean="0">
                <a:latin typeface="Palatino" charset="0"/>
              </a:rPr>
              <a:t>Poincaré</a:t>
            </a:r>
            <a:r>
              <a:rPr lang="en-US" sz="2000" dirty="0" smtClean="0">
                <a:latin typeface="Palatino" charset="0"/>
              </a:rPr>
              <a:t> </a:t>
            </a:r>
            <a:r>
              <a:rPr lang="en-US" sz="2000" b="1" dirty="0" smtClean="0">
                <a:latin typeface="Palatino" charset="0"/>
              </a:rPr>
              <a:t>surface of section</a:t>
            </a:r>
            <a:r>
              <a:rPr lang="en-US" sz="2000" dirty="0" smtClean="0">
                <a:latin typeface="Palatino" charset="0"/>
              </a:rPr>
              <a:t>, which is useful for studying geometrically phase space of multi-dimensional systems</a:t>
            </a:r>
          </a:p>
          <a:p>
            <a:pPr marL="342900" indent="-342900" algn="l">
              <a:buSzTx/>
            </a:pPr>
            <a:r>
              <a:rPr lang="en-US" sz="2000" dirty="0" smtClean="0">
                <a:latin typeface="Palatino" charset="0"/>
              </a:rPr>
              <a:t>The </a:t>
            </a:r>
            <a:r>
              <a:rPr lang="en-US" sz="2000" b="1" dirty="0" smtClean="0">
                <a:latin typeface="Palatino" charset="0"/>
              </a:rPr>
              <a:t>fixed point </a:t>
            </a:r>
            <a:r>
              <a:rPr lang="en-US" sz="2000" dirty="0" smtClean="0">
                <a:latin typeface="Palatino" charset="0"/>
              </a:rPr>
              <a:t>in the surface of section is now</a:t>
            </a:r>
            <a:r>
              <a:rPr lang="en-US" sz="2000" dirty="0">
                <a:latin typeface="Palatino" charset="0"/>
              </a:rPr>
              <a:t> </a:t>
            </a:r>
            <a:r>
              <a:rPr lang="en-US" sz="2000" dirty="0" smtClean="0">
                <a:latin typeface="Palatino" charset="0"/>
              </a:rPr>
              <a:t>a periodic </a:t>
            </a:r>
            <a:r>
              <a:rPr lang="en-US" sz="2000" dirty="0" smtClean="0">
                <a:latin typeface="Palatino" charset="0"/>
              </a:rPr>
              <a:t>orbit</a:t>
            </a:r>
            <a:endParaRPr lang="en-US" sz="2000" dirty="0" smtClean="0">
              <a:latin typeface="Palatin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725466"/>
            <a:ext cx="2339752" cy="2199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996952"/>
            <a:ext cx="3036721" cy="18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744" y="4841776"/>
            <a:ext cx="2304256" cy="201622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auto">
          <a:xfrm>
            <a:off x="7738510" y="3789040"/>
            <a:ext cx="73850" cy="757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-112" charset="2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askerville" pitchFamily="-11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812360" y="3933056"/>
            <a:ext cx="72008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1339349"/>
            <a:ext cx="3624395" cy="79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0080" y="3356992"/>
            <a:ext cx="1078024" cy="2740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11569" r="66323"/>
          <a:stretch/>
        </p:blipFill>
        <p:spPr>
          <a:xfrm>
            <a:off x="8775361" y="2310805"/>
            <a:ext cx="315299" cy="5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46859" t="4288" r="7700" b="-7998"/>
          <a:stretch/>
        </p:blipFill>
        <p:spPr>
          <a:xfrm>
            <a:off x="6468214" y="1339349"/>
            <a:ext cx="648072" cy="5760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11569" r="66323"/>
          <a:stretch/>
        </p:blipFill>
        <p:spPr>
          <a:xfrm>
            <a:off x="8828701" y="4145568"/>
            <a:ext cx="315299" cy="555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46859" t="4288" r="7700" b="-7998"/>
          <a:stretch/>
        </p:blipFill>
        <p:spPr>
          <a:xfrm>
            <a:off x="5807175" y="3538858"/>
            <a:ext cx="648072" cy="576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3732" y="2992671"/>
            <a:ext cx="1078024" cy="2740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11569" r="66323"/>
          <a:stretch/>
        </p:blipFill>
        <p:spPr>
          <a:xfrm>
            <a:off x="8805590" y="6189849"/>
            <a:ext cx="315299" cy="5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Contents of the 1</a:t>
            </a:r>
            <a:r>
              <a:rPr lang="en-US" sz="4400" baseline="30000" dirty="0" smtClean="0">
                <a:latin typeface="Palatino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 lecture</a:t>
            </a:r>
            <a:endParaRPr lang="en-US" sz="44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648072"/>
            <a:ext cx="8640960" cy="6237312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Accelerator performance parameters and non-linear effects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Linear and non-linear 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oscillators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Integral and frequency of motion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The pendulum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Damped harmonic oscillator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Phase space dynamics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F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ixed point analysis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Non-autonomous systems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Driven (damped) harmonic oscillator, resonance conditions</a:t>
            </a:r>
          </a:p>
          <a:p>
            <a:r>
              <a:rPr lang="en-US" dirty="0" smtClean="0">
                <a:latin typeface="Palatino" charset="0"/>
              </a:rPr>
              <a:t>Linear equations with periodic coefficients – Hill’s equations</a:t>
            </a:r>
          </a:p>
          <a:p>
            <a:pPr lvl="1"/>
            <a:r>
              <a:rPr lang="en-US" dirty="0" err="1" smtClean="0">
                <a:latin typeface="Palatino" charset="0"/>
              </a:rPr>
              <a:t>Floquet</a:t>
            </a:r>
            <a:r>
              <a:rPr lang="en-US" dirty="0" smtClean="0">
                <a:latin typeface="Palatino" charset="0"/>
              </a:rPr>
              <a:t> solutions and normalized coordinates</a:t>
            </a:r>
            <a:endParaRPr lang="en-US" dirty="0">
              <a:latin typeface="Palatino" charset="0"/>
            </a:endParaRP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Perturbation theory </a:t>
            </a:r>
            <a:endParaRPr lang="en-US" dirty="0" smtClean="0">
              <a:solidFill>
                <a:srgbClr val="E8E8F1"/>
              </a:solidFill>
              <a:latin typeface="Palatino" charset="0"/>
            </a:endParaRP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Non-linear oscillator</a:t>
            </a:r>
            <a:endParaRPr lang="en-US" dirty="0">
              <a:solidFill>
                <a:srgbClr val="E8E8F1"/>
              </a:solidFill>
              <a:latin typeface="Palatino" charset="0"/>
            </a:endParaRP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Perturbation  by periodic function – single dipole perturbation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Application to single multipole – resonance conditions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Examples: single quadrupole, sextupole, octupole perturbation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General multi-pole perturbation– example: linear coupling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Resonance conditions and working point choice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Summary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Appendix I: Multipole expansion</a:t>
            </a:r>
          </a:p>
        </p:txBody>
      </p:sp>
    </p:spTree>
    <p:extLst>
      <p:ext uri="{BB962C8B-B14F-4D97-AF65-F5344CB8AC3E}">
        <p14:creationId xmlns:p14="http://schemas.microsoft.com/office/powerpoint/2010/main" val="3412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Contents of the 1</a:t>
            </a:r>
            <a:r>
              <a:rPr lang="en-US" sz="4400" baseline="30000" dirty="0" smtClean="0">
                <a:latin typeface="Palatino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 lecture</a:t>
            </a:r>
            <a:endParaRPr lang="en-US" sz="44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648072"/>
            <a:ext cx="8640960" cy="623731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Palatino" charset="0"/>
              </a:rPr>
              <a:t>Accelerator performance parameters and non-linear effects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Linear and non-linear 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oscillators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Integral and frequency of motion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The pendulum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Damped harmonic oscillator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Phase space dynamics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F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ixed point analysis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Non-autonomous systems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Driven (damped) harmonic oscillator, resonance conditions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Linear equations with periodic coefficients – Hill’s equations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err="1" smtClean="0">
                <a:solidFill>
                  <a:srgbClr val="E8E8F1"/>
                </a:solidFill>
                <a:latin typeface="Palatino" charset="0"/>
              </a:rPr>
              <a:t>Floquet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 solutions and normalized coordinates</a:t>
            </a:r>
            <a:endParaRPr lang="en-US" dirty="0">
              <a:solidFill>
                <a:srgbClr val="E8E8F1"/>
              </a:solidFill>
              <a:latin typeface="Palatino" charset="0"/>
            </a:endParaRP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Perturbation theory </a:t>
            </a:r>
            <a:endParaRPr lang="en-US" dirty="0" smtClean="0">
              <a:solidFill>
                <a:srgbClr val="E8E8F1"/>
              </a:solidFill>
              <a:latin typeface="Palatino" charset="0"/>
            </a:endParaRP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Non-linear oscillator</a:t>
            </a:r>
            <a:endParaRPr lang="en-US" dirty="0">
              <a:solidFill>
                <a:srgbClr val="E8E8F1"/>
              </a:solidFill>
              <a:latin typeface="Palatino" charset="0"/>
            </a:endParaRP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Perturbation  by periodic function – single dipole perturbation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Application to single multipole – resonance conditions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Examples: single quadrupole, sextupole, octupole perturbation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General multi-pole perturbation– example: linear coupling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Resonance conditions and working point choice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Summary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Appendix I: Multipole expansion</a:t>
            </a:r>
          </a:p>
        </p:txBody>
      </p:sp>
    </p:spTree>
    <p:extLst>
      <p:ext uri="{BB962C8B-B14F-4D97-AF65-F5344CB8AC3E}">
        <p14:creationId xmlns:p14="http://schemas.microsoft.com/office/powerpoint/2010/main" val="31130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450"/>
            <a:ext cx="7704856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Palatino" charset="0"/>
                <a:ea typeface="ＭＳ Ｐゴシック" charset="0"/>
                <a:cs typeface="ＭＳ Ｐゴシック" charset="0"/>
              </a:rPr>
              <a:t>Linear equation with periodic coefficients</a:t>
            </a:r>
            <a:endParaRPr lang="en-GB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228600" y="762000"/>
            <a:ext cx="8763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latin typeface="Palatino"/>
                <a:cs typeface="Palatino"/>
              </a:rPr>
              <a:t>A very important class of equations especially 	            for beam dynamics (but also solid state physics)		 are </a:t>
            </a:r>
            <a:r>
              <a:rPr lang="en-US" b="1" dirty="0" smtClean="0">
                <a:latin typeface="Palatino"/>
                <a:cs typeface="Palatino"/>
              </a:rPr>
              <a:t>linear equations </a:t>
            </a:r>
            <a:r>
              <a:rPr lang="en-US" dirty="0" smtClean="0">
                <a:latin typeface="Palatino"/>
                <a:cs typeface="Palatino"/>
              </a:rPr>
              <a:t>with </a:t>
            </a:r>
            <a:r>
              <a:rPr lang="en-US" b="1" dirty="0" smtClean="0">
                <a:latin typeface="Palatino"/>
                <a:cs typeface="Palatino"/>
              </a:rPr>
              <a:t>periodic coefficients</a:t>
            </a:r>
            <a:endParaRPr lang="en-US" altLang="ja-JP" b="1" dirty="0">
              <a:latin typeface="Palatino"/>
              <a:cs typeface="Palatino"/>
            </a:endParaRP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Palatino"/>
              <a:cs typeface="Palatino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  <a:buNone/>
            </a:pPr>
            <a:endParaRPr lang="en-US" dirty="0">
              <a:latin typeface="Palatino"/>
              <a:cs typeface="Palatino"/>
            </a:endParaRPr>
          </a:p>
          <a:p>
            <a:pPr marL="342900" indent="-342900" algn="l">
              <a:lnSpc>
                <a:spcPct val="150000"/>
              </a:lnSpc>
              <a:spcBef>
                <a:spcPct val="50000"/>
              </a:spcBef>
              <a:buFont typeface="Wingdings" charset="0"/>
              <a:buNone/>
            </a:pPr>
            <a:r>
              <a:rPr lang="en-US" dirty="0">
                <a:latin typeface="Palatino"/>
                <a:cs typeface="Palatino"/>
              </a:rPr>
              <a:t>	</a:t>
            </a:r>
            <a:r>
              <a:rPr lang="en-US" dirty="0" smtClean="0">
                <a:latin typeface="Palatino"/>
                <a:cs typeface="Palatino"/>
              </a:rPr>
              <a:t>with		</a:t>
            </a:r>
            <a:r>
              <a:rPr lang="en-US" dirty="0">
                <a:latin typeface="Palatino"/>
                <a:cs typeface="Palatino"/>
              </a:rPr>
              <a:t>	</a:t>
            </a:r>
            <a:r>
              <a:rPr lang="en-US" dirty="0" smtClean="0">
                <a:latin typeface="Palatino"/>
                <a:cs typeface="Palatino"/>
              </a:rPr>
              <a:t>  a periodic function of </a:t>
            </a:r>
            <a:r>
              <a:rPr lang="en-US" dirty="0" smtClean="0">
                <a:latin typeface="Palatino"/>
                <a:cs typeface="Palatino"/>
              </a:rPr>
              <a:t>time</a:t>
            </a:r>
            <a:endParaRPr lang="en-US" dirty="0">
              <a:latin typeface="Palatino"/>
              <a:cs typeface="Palatino"/>
            </a:endParaRPr>
          </a:p>
        </p:txBody>
      </p:sp>
      <p:grpSp>
        <p:nvGrpSpPr>
          <p:cNvPr id="171011" name="Group 4"/>
          <p:cNvGrpSpPr>
            <a:grpSpLocks/>
          </p:cNvGrpSpPr>
          <p:nvPr/>
        </p:nvGrpSpPr>
        <p:grpSpPr bwMode="auto">
          <a:xfrm>
            <a:off x="7168257" y="685800"/>
            <a:ext cx="1975743" cy="2389956"/>
            <a:chOff x="4510" y="624"/>
            <a:chExt cx="1113" cy="1445"/>
          </a:xfrm>
        </p:grpSpPr>
        <p:pic>
          <p:nvPicPr>
            <p:cNvPr id="171015" name="Picture 5" descr="hi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" y="624"/>
              <a:ext cx="1113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016" name="Text Box 6"/>
            <p:cNvSpPr txBox="1">
              <a:spLocks noChangeArrowheads="1"/>
            </p:cNvSpPr>
            <p:nvPr/>
          </p:nvSpPr>
          <p:spPr bwMode="auto">
            <a:xfrm>
              <a:off x="4739" y="1891"/>
              <a:ext cx="74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55600" indent="-355600" eaLnBrk="0" hangingPunct="0"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  <a:spcBef>
                  <a:spcPct val="50000"/>
                </a:spcBef>
                <a:buClrTx/>
                <a:buSzPct val="70000"/>
                <a:buFont typeface="Wingdings" charset="0"/>
                <a:buNone/>
              </a:pPr>
              <a:r>
                <a:rPr lang="en-GB" sz="1400" b="1">
                  <a:latin typeface="Times New Roman" charset="0"/>
                </a:rPr>
                <a:t>George Hill</a:t>
              </a:r>
            </a:p>
          </p:txBody>
        </p:sp>
      </p:grp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2908052" cy="884579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96953"/>
            <a:ext cx="253974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450"/>
            <a:ext cx="7704856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Palatino" charset="0"/>
                <a:ea typeface="ＭＳ Ｐゴシック" charset="0"/>
                <a:cs typeface="ＭＳ Ｐゴシック" charset="0"/>
              </a:rPr>
              <a:t>Linear equation with periodic coefficients</a:t>
            </a:r>
            <a:endParaRPr lang="en-GB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228600" y="762000"/>
            <a:ext cx="8763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latin typeface="Palatino"/>
                <a:cs typeface="Palatino"/>
              </a:rPr>
              <a:t>A very important class of equations especially 	            for beam dynamics (but also solid state physics)		 are </a:t>
            </a:r>
            <a:r>
              <a:rPr lang="en-US" b="1" dirty="0" smtClean="0">
                <a:latin typeface="Palatino"/>
                <a:cs typeface="Palatino"/>
              </a:rPr>
              <a:t>linear equations </a:t>
            </a:r>
            <a:r>
              <a:rPr lang="en-US" dirty="0" smtClean="0">
                <a:latin typeface="Palatino"/>
                <a:cs typeface="Palatino"/>
              </a:rPr>
              <a:t>with </a:t>
            </a:r>
            <a:r>
              <a:rPr lang="en-US" b="1" dirty="0" smtClean="0">
                <a:latin typeface="Palatino"/>
                <a:cs typeface="Palatino"/>
              </a:rPr>
              <a:t>periodic coefficients</a:t>
            </a:r>
            <a:endParaRPr lang="en-US" altLang="ja-JP" b="1" dirty="0">
              <a:latin typeface="Palatino"/>
              <a:cs typeface="Palatino"/>
            </a:endParaRPr>
          </a:p>
          <a:p>
            <a:pPr marL="342900" indent="-342900" algn="l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Palatino"/>
              <a:cs typeface="Palatino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  <a:buNone/>
            </a:pPr>
            <a:endParaRPr lang="en-US" dirty="0">
              <a:latin typeface="Palatino"/>
              <a:cs typeface="Palatino"/>
            </a:endParaRPr>
          </a:p>
          <a:p>
            <a:pPr marL="342900" indent="-342900" algn="l">
              <a:lnSpc>
                <a:spcPct val="150000"/>
              </a:lnSpc>
              <a:spcBef>
                <a:spcPct val="50000"/>
              </a:spcBef>
              <a:buFont typeface="Wingdings" charset="0"/>
              <a:buNone/>
            </a:pPr>
            <a:r>
              <a:rPr lang="en-US" dirty="0">
                <a:latin typeface="Palatino"/>
                <a:cs typeface="Palatino"/>
              </a:rPr>
              <a:t>	</a:t>
            </a:r>
            <a:r>
              <a:rPr lang="en-US" dirty="0" smtClean="0">
                <a:latin typeface="Palatino"/>
                <a:cs typeface="Palatino"/>
              </a:rPr>
              <a:t>with		</a:t>
            </a:r>
            <a:r>
              <a:rPr lang="en-US" dirty="0">
                <a:latin typeface="Palatino"/>
                <a:cs typeface="Palatino"/>
              </a:rPr>
              <a:t>	</a:t>
            </a:r>
            <a:r>
              <a:rPr lang="en-US" dirty="0" smtClean="0">
                <a:latin typeface="Palatino"/>
                <a:cs typeface="Palatino"/>
              </a:rPr>
              <a:t>  a periodic function of time</a:t>
            </a:r>
            <a:endParaRPr lang="en-US" dirty="0">
              <a:latin typeface="Palatino"/>
              <a:cs typeface="Palatino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Palatino"/>
                <a:cs typeface="Palatino"/>
              </a:rPr>
              <a:t>These are called </a:t>
            </a:r>
            <a:r>
              <a:rPr lang="en-US" b="1" dirty="0">
                <a:latin typeface="Palatino"/>
                <a:cs typeface="Palatino"/>
              </a:rPr>
              <a:t>Hill</a:t>
            </a:r>
            <a:r>
              <a:rPr lang="ja-JP" altLang="en-US" b="1" dirty="0">
                <a:latin typeface="Palatino"/>
                <a:cs typeface="Palatino"/>
              </a:rPr>
              <a:t>’</a:t>
            </a:r>
            <a:r>
              <a:rPr lang="en-US" altLang="ja-JP" b="1" dirty="0">
                <a:latin typeface="Palatino"/>
                <a:cs typeface="Palatino"/>
              </a:rPr>
              <a:t>s equations </a:t>
            </a:r>
            <a:r>
              <a:rPr lang="en-US" altLang="ja-JP" dirty="0" smtClean="0">
                <a:latin typeface="Palatino"/>
                <a:cs typeface="Palatino"/>
              </a:rPr>
              <a:t>and c</a:t>
            </a:r>
            <a:r>
              <a:rPr lang="en-US" dirty="0" smtClean="0">
                <a:latin typeface="Palatino"/>
                <a:cs typeface="Palatino"/>
              </a:rPr>
              <a:t>an be thought as equations of harmonic </a:t>
            </a:r>
            <a:r>
              <a:rPr lang="en-US" dirty="0">
                <a:latin typeface="Palatino"/>
                <a:cs typeface="Palatino"/>
              </a:rPr>
              <a:t>oscillator with time dependent </a:t>
            </a:r>
            <a:r>
              <a:rPr lang="en-US" dirty="0" smtClean="0">
                <a:latin typeface="Palatino"/>
                <a:cs typeface="Palatino"/>
              </a:rPr>
              <a:t>(periodic) frequency</a:t>
            </a:r>
            <a:endParaRPr lang="en-US" dirty="0">
              <a:latin typeface="Palatino"/>
              <a:cs typeface="Palatino"/>
            </a:endParaRPr>
          </a:p>
          <a:p>
            <a:pPr marL="342900" lvl="0" indent="-342900" algn="l">
              <a:buClr>
                <a:srgbClr val="00007D"/>
              </a:buClr>
              <a:buSzTx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There are two solutions that can be written as	         with			periodic but also                           </a:t>
            </a:r>
            <a:r>
              <a:rPr lang="en-US" dirty="0" smtClean="0">
                <a:latin typeface="Palatino"/>
                <a:cs typeface="Palatino"/>
              </a:rPr>
              <a:t>with     a constant which implies that			    is periodic</a:t>
            </a:r>
          </a:p>
          <a:p>
            <a:pPr marL="342900" lvl="0" indent="-342900" algn="l">
              <a:buClr>
                <a:srgbClr val="00007D"/>
              </a:buClr>
              <a:buSzTx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The solutions are derived based on </a:t>
            </a:r>
            <a:r>
              <a:rPr lang="en-US" b="1" dirty="0" err="1" smtClean="0">
                <a:solidFill>
                  <a:srgbClr val="000000"/>
                </a:solidFill>
                <a:latin typeface="Palatino"/>
                <a:cs typeface="Palatino"/>
              </a:rPr>
              <a:t>Floquet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 theory</a:t>
            </a: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grpSp>
        <p:nvGrpSpPr>
          <p:cNvPr id="171011" name="Group 4"/>
          <p:cNvGrpSpPr>
            <a:grpSpLocks/>
          </p:cNvGrpSpPr>
          <p:nvPr/>
        </p:nvGrpSpPr>
        <p:grpSpPr bwMode="auto">
          <a:xfrm>
            <a:off x="7168257" y="685800"/>
            <a:ext cx="1975743" cy="2389956"/>
            <a:chOff x="4510" y="624"/>
            <a:chExt cx="1113" cy="1445"/>
          </a:xfrm>
        </p:grpSpPr>
        <p:pic>
          <p:nvPicPr>
            <p:cNvPr id="171015" name="Picture 5" descr="hi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" y="624"/>
              <a:ext cx="1113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016" name="Text Box 6"/>
            <p:cNvSpPr txBox="1">
              <a:spLocks noChangeArrowheads="1"/>
            </p:cNvSpPr>
            <p:nvPr/>
          </p:nvSpPr>
          <p:spPr bwMode="auto">
            <a:xfrm>
              <a:off x="4739" y="1891"/>
              <a:ext cx="74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55600" indent="-355600" eaLnBrk="0" hangingPunct="0"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Baskerville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  <a:spcBef>
                  <a:spcPct val="50000"/>
                </a:spcBef>
                <a:buClrTx/>
                <a:buSzPct val="70000"/>
                <a:buFont typeface="Wingdings" charset="0"/>
                <a:buNone/>
              </a:pPr>
              <a:r>
                <a:rPr lang="en-GB" sz="1400" b="1">
                  <a:latin typeface="Times New Roman" charset="0"/>
                </a:rPr>
                <a:t>George Hill</a:t>
              </a:r>
            </a:p>
          </p:txBody>
        </p:sp>
      </p:grp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2908052" cy="884579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96953"/>
            <a:ext cx="2539742" cy="36004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81128"/>
            <a:ext cx="2262799" cy="44714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992106"/>
            <a:ext cx="2664296" cy="32155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5488429"/>
            <a:ext cx="216024" cy="17281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301208"/>
            <a:ext cx="2088232" cy="529113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08260"/>
            <a:ext cx="2226196" cy="3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450"/>
            <a:ext cx="7704856" cy="533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FF"/>
                </a:solidFill>
                <a:latin typeface="Palatino" charset="0"/>
                <a:ea typeface="ＭＳ Ｐゴシック" charset="0"/>
                <a:cs typeface="ＭＳ Ｐゴシック" charset="0"/>
              </a:rPr>
              <a:t>Amplitude, phase and invariant</a:t>
            </a:r>
            <a:endParaRPr lang="en-GB" sz="4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228600" y="762000"/>
            <a:ext cx="8763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 algn="l">
              <a:buClr>
                <a:srgbClr val="00007D"/>
              </a:buClr>
              <a:buSzTx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Differentiating the solutions twice and substituting  to Hill’s equation, </a:t>
            </a:r>
            <a:r>
              <a:rPr lang="en-US" dirty="0" smtClean="0">
                <a:latin typeface="Palatino"/>
                <a:cs typeface="Palatino"/>
              </a:rPr>
              <a:t>the following two equations are obtained</a:t>
            </a:r>
          </a:p>
          <a:p>
            <a:pPr marL="342900" lvl="0" indent="-342900" algn="l">
              <a:buClr>
                <a:srgbClr val="00007D"/>
              </a:buClr>
              <a:buSzTx/>
            </a:pP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  <a:p>
            <a:pPr marL="342900" lvl="0" indent="-342900" algn="l">
              <a:buClr>
                <a:srgbClr val="00007D"/>
              </a:buClr>
              <a:buSzTx/>
            </a:pPr>
            <a:endParaRPr lang="en-US" dirty="0" smtClean="0">
              <a:solidFill>
                <a:srgbClr val="000000"/>
              </a:solidFill>
              <a:latin typeface="Palatino"/>
              <a:cs typeface="Palatino"/>
            </a:endParaRPr>
          </a:p>
          <a:p>
            <a:pPr lvl="0" algn="l">
              <a:buClr>
                <a:srgbClr val="00007D"/>
              </a:buClr>
              <a:buSzTx/>
              <a:buNone/>
            </a:pP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  <a:p>
            <a:pPr marL="342900" lvl="0" indent="-342900" algn="l">
              <a:lnSpc>
                <a:spcPct val="150000"/>
              </a:lnSpc>
              <a:buClr>
                <a:srgbClr val="00007D"/>
              </a:buClr>
              <a:buSzTx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The 2</a:t>
            </a:r>
            <a:r>
              <a:rPr lang="en-US" baseline="30000" dirty="0" smtClean="0">
                <a:solidFill>
                  <a:srgbClr val="000000"/>
                </a:solidFill>
                <a:latin typeface="Palatino"/>
                <a:cs typeface="Palatino"/>
              </a:rPr>
              <a:t>nd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 one can be integrated to give 	</a:t>
            </a:r>
            <a:r>
              <a:rPr lang="en-US" dirty="0">
                <a:solidFill>
                  <a:srgbClr val="000000"/>
                </a:solidFill>
                <a:latin typeface="Palatino"/>
                <a:cs typeface="Palatino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 , i.e. the relation between the </a:t>
            </a:r>
            <a:r>
              <a:rPr lang="en-US" b="1" dirty="0" smtClean="0">
                <a:solidFill>
                  <a:srgbClr val="000000"/>
                </a:solidFill>
                <a:latin typeface="Palatino"/>
                <a:cs typeface="Palatino"/>
              </a:rPr>
              <a:t>“phase”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and the </a:t>
            </a:r>
            <a:r>
              <a:rPr lang="en-US" b="1" dirty="0" smtClean="0">
                <a:solidFill>
                  <a:srgbClr val="000000"/>
                </a:solidFill>
                <a:latin typeface="Palatino"/>
                <a:cs typeface="Palatino"/>
              </a:rPr>
              <a:t>amplitude</a:t>
            </a:r>
            <a:endParaRPr lang="en-US" b="1" dirty="0" smtClean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001452"/>
            <a:ext cx="1097403" cy="571564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3456384" cy="12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450"/>
            <a:ext cx="7704856" cy="533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FF"/>
                </a:solidFill>
                <a:latin typeface="Palatino" charset="0"/>
                <a:ea typeface="ＭＳ Ｐゴシック" charset="0"/>
                <a:cs typeface="ＭＳ Ｐゴシック" charset="0"/>
              </a:rPr>
              <a:t>Amplitude, phase and invariant</a:t>
            </a:r>
            <a:endParaRPr lang="en-GB" sz="4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228600" y="762000"/>
            <a:ext cx="8763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 algn="l">
              <a:buClr>
                <a:srgbClr val="00007D"/>
              </a:buClr>
              <a:buSzTx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Differentiating the solutions twice and substituting  to Hill’s equation, </a:t>
            </a:r>
            <a:r>
              <a:rPr lang="en-US" dirty="0" smtClean="0">
                <a:latin typeface="Palatino"/>
                <a:cs typeface="Palatino"/>
              </a:rPr>
              <a:t>the following two equations are obtained</a:t>
            </a:r>
          </a:p>
          <a:p>
            <a:pPr marL="342900" lvl="0" indent="-342900" algn="l">
              <a:buClr>
                <a:srgbClr val="00007D"/>
              </a:buClr>
              <a:buSzTx/>
            </a:pP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  <a:p>
            <a:pPr marL="342900" lvl="0" indent="-342900" algn="l">
              <a:buClr>
                <a:srgbClr val="00007D"/>
              </a:buClr>
              <a:buSzTx/>
            </a:pPr>
            <a:endParaRPr lang="en-US" dirty="0" smtClean="0">
              <a:solidFill>
                <a:srgbClr val="000000"/>
              </a:solidFill>
              <a:latin typeface="Palatino"/>
              <a:cs typeface="Palatino"/>
            </a:endParaRPr>
          </a:p>
          <a:p>
            <a:pPr lvl="0" algn="l">
              <a:buClr>
                <a:srgbClr val="00007D"/>
              </a:buClr>
              <a:buSzTx/>
              <a:buNone/>
            </a:pP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  <a:p>
            <a:pPr marL="342900" lvl="0" indent="-342900" algn="l">
              <a:lnSpc>
                <a:spcPct val="150000"/>
              </a:lnSpc>
              <a:buClr>
                <a:srgbClr val="00007D"/>
              </a:buClr>
              <a:buSzTx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The 2</a:t>
            </a:r>
            <a:r>
              <a:rPr lang="en-US" baseline="30000" dirty="0" smtClean="0">
                <a:solidFill>
                  <a:srgbClr val="000000"/>
                </a:solidFill>
                <a:latin typeface="Palatino"/>
                <a:cs typeface="Palatino"/>
              </a:rPr>
              <a:t>nd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 one can be integrated to give 	</a:t>
            </a:r>
            <a:r>
              <a:rPr lang="en-US" dirty="0">
                <a:solidFill>
                  <a:srgbClr val="000000"/>
                </a:solidFill>
                <a:latin typeface="Palatino"/>
                <a:cs typeface="Palatino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 , i.e. the relation between the </a:t>
            </a:r>
            <a:r>
              <a:rPr lang="en-US" b="1" dirty="0" smtClean="0">
                <a:solidFill>
                  <a:srgbClr val="000000"/>
                </a:solidFill>
                <a:latin typeface="Palatino"/>
                <a:cs typeface="Palatino"/>
              </a:rPr>
              <a:t>“phase”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and the </a:t>
            </a:r>
            <a:r>
              <a:rPr lang="en-US" b="1" dirty="0" smtClean="0">
                <a:solidFill>
                  <a:srgbClr val="000000"/>
                </a:solidFill>
                <a:latin typeface="Palatino"/>
                <a:cs typeface="Palatino"/>
              </a:rPr>
              <a:t>amplitude</a:t>
            </a:r>
          </a:p>
          <a:p>
            <a:pPr marL="342900" lvl="0" indent="-342900" algn="l">
              <a:buClr>
                <a:srgbClr val="00007D"/>
              </a:buClr>
              <a:buSzTx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Substituting this to the 1</a:t>
            </a:r>
            <a:r>
              <a:rPr lang="en-US" baseline="30000" dirty="0" smtClean="0">
                <a:solidFill>
                  <a:srgbClr val="000000"/>
                </a:solidFill>
                <a:latin typeface="Palatino"/>
                <a:cs typeface="Palatino"/>
              </a:rPr>
              <a:t>st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 equation, the amplitude equation is derived (or the </a:t>
            </a:r>
            <a:r>
              <a:rPr lang="en-US" b="1" dirty="0" smtClean="0">
                <a:solidFill>
                  <a:srgbClr val="000000"/>
                </a:solidFill>
                <a:latin typeface="Palatino"/>
                <a:cs typeface="Palatino"/>
              </a:rPr>
              <a:t>beta function </a:t>
            </a: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in accelerator jargon)</a:t>
            </a:r>
          </a:p>
          <a:p>
            <a:pPr marL="342900" lvl="0" indent="-342900" algn="l">
              <a:buClr>
                <a:srgbClr val="00007D"/>
              </a:buClr>
              <a:buSzTx/>
            </a:pP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  <a:p>
            <a:pPr marL="342900" lvl="0" indent="-342900" algn="l">
              <a:spcBef>
                <a:spcPts val="1800"/>
              </a:spcBef>
              <a:buClr>
                <a:srgbClr val="00007D"/>
              </a:buClr>
              <a:buSzTx/>
            </a:pPr>
            <a:r>
              <a:rPr lang="en-US" dirty="0" smtClean="0">
                <a:solidFill>
                  <a:srgbClr val="000000"/>
                </a:solidFill>
                <a:latin typeface="Palatino"/>
                <a:cs typeface="Palatino"/>
              </a:rPr>
              <a:t>By evaluating the quadratic sum of the solution and its derivative an invariant can be constructed, with the form</a:t>
            </a:r>
            <a:endParaRPr lang="en-US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001452"/>
            <a:ext cx="1097403" cy="571564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3456384" cy="1270295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05397"/>
            <a:ext cx="2967196" cy="639827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165304"/>
            <a:ext cx="3672408" cy="6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085013" cy="533400"/>
          </a:xfrm>
        </p:spPr>
        <p:txBody>
          <a:bodyPr/>
          <a:lstStyle/>
          <a:p>
            <a:r>
              <a:rPr lang="en-US" sz="4800" dirty="0">
                <a:latin typeface="Palatino" charset="0"/>
                <a:ea typeface="ＭＳ Ｐゴシック" charset="0"/>
                <a:cs typeface="ＭＳ Ｐゴシック" charset="0"/>
              </a:rPr>
              <a:t>Normalized coordinates</a:t>
            </a:r>
          </a:p>
        </p:txBody>
      </p:sp>
      <p:sp>
        <p:nvSpPr>
          <p:cNvPr id="2150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01088" cy="405765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2400" dirty="0">
                <a:latin typeface="Palatino" charset="0"/>
                <a:ea typeface="ＭＳ Ｐゴシック" charset="0"/>
                <a:cs typeface="ＭＳ Ｐゴシック" charset="0"/>
              </a:rPr>
              <a:t>Recall </a:t>
            </a:r>
            <a:r>
              <a:rPr lang="en-US" sz="2400" dirty="0" smtClean="0">
                <a:latin typeface="Palatino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 err="1" smtClean="0">
                <a:latin typeface="Palatino" charset="0"/>
                <a:ea typeface="ＭＳ Ｐゴシック" charset="0"/>
                <a:cs typeface="ＭＳ Ｐゴシック" charset="0"/>
              </a:rPr>
              <a:t>Floquet</a:t>
            </a:r>
            <a:r>
              <a:rPr lang="en-US" sz="2400" dirty="0" smtClean="0">
                <a:latin typeface="Palatino" charset="0"/>
                <a:ea typeface="ＭＳ Ｐゴシック" charset="0"/>
                <a:cs typeface="ＭＳ Ｐゴシック" charset="0"/>
              </a:rPr>
              <a:t> solutions 				</a:t>
            </a:r>
            <a:r>
              <a:rPr lang="en-US" sz="2400" dirty="0">
                <a:latin typeface="Palatino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Palatino" charset="0"/>
                <a:ea typeface="ＭＳ Ｐゴシック" charset="0"/>
                <a:cs typeface="ＭＳ Ｐゴシック" charset="0"/>
              </a:rPr>
              <a:t>          for </a:t>
            </a:r>
            <a:r>
              <a:rPr lang="en-US" sz="2400" dirty="0" err="1" smtClean="0">
                <a:latin typeface="Palatino" charset="0"/>
                <a:ea typeface="ＭＳ Ｐゴシック" charset="0"/>
                <a:cs typeface="ＭＳ Ｐゴシック" charset="0"/>
              </a:rPr>
              <a:t>betatron</a:t>
            </a:r>
            <a:r>
              <a:rPr lang="en-US" sz="2400" dirty="0" smtClean="0">
                <a:latin typeface="Palatino" charset="0"/>
                <a:ea typeface="ＭＳ Ｐゴシック" charset="0"/>
                <a:cs typeface="ＭＳ Ｐゴシック" charset="0"/>
              </a:rPr>
              <a:t>  motion</a:t>
            </a: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>
                <a:latin typeface="Palatino" charset="0"/>
                <a:ea typeface="ＭＳ Ｐゴシック" charset="0"/>
                <a:cs typeface="ＭＳ Ｐゴシック" charset="0"/>
              </a:rPr>
              <a:t>Introduce </a:t>
            </a:r>
            <a:r>
              <a:rPr lang="en-US" sz="2400" b="1" dirty="0">
                <a:latin typeface="Palatino" charset="0"/>
                <a:ea typeface="ＭＳ Ｐゴシック" charset="0"/>
                <a:cs typeface="ＭＳ Ｐゴシック" charset="0"/>
              </a:rPr>
              <a:t>new </a:t>
            </a:r>
            <a:r>
              <a:rPr lang="en-US" sz="2400" b="1" dirty="0" smtClean="0">
                <a:latin typeface="Palatino" charset="0"/>
                <a:ea typeface="ＭＳ Ｐゴシック" charset="0"/>
                <a:cs typeface="ＭＳ Ｐゴシック" charset="0"/>
              </a:rPr>
              <a:t>variables</a:t>
            </a:r>
            <a:endParaRPr lang="en-US" sz="2400" b="1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2400" dirty="0" smtClean="0">
                <a:latin typeface="Palatino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400" dirty="0">
                <a:latin typeface="Palatino" charset="0"/>
                <a:ea typeface="ＭＳ Ｐゴシック" charset="0"/>
                <a:cs typeface="ＭＳ Ｐゴシック" charset="0"/>
              </a:rPr>
              <a:t>matrix form</a:t>
            </a:r>
          </a:p>
          <a:p>
            <a:pPr>
              <a:buFont typeface="Wingdings" charset="0"/>
              <a:buNone/>
              <a:defRPr/>
            </a:pPr>
            <a:endParaRPr lang="en-US" sz="2400" b="1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035" name="Picture 38" descr="txp_fig.b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854325"/>
            <a:ext cx="31384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0" descr="txp_fig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5813"/>
            <a:ext cx="85645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75137" y="764704"/>
            <a:ext cx="4868863" cy="873125"/>
            <a:chOff x="2051050" y="827088"/>
            <a:chExt cx="4868863" cy="873125"/>
          </a:xfrm>
        </p:grpSpPr>
        <p:pic>
          <p:nvPicPr>
            <p:cNvPr id="44039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13" y="827088"/>
              <a:ext cx="30241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1177925"/>
              <a:ext cx="4868863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41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4" r="67126" b="-7016"/>
          <a:stretch>
            <a:fillRect/>
          </a:stretch>
        </p:blipFill>
        <p:spPr bwMode="auto">
          <a:xfrm>
            <a:off x="4932040" y="1268760"/>
            <a:ext cx="1539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085013" cy="533400"/>
          </a:xfrm>
        </p:spPr>
        <p:txBody>
          <a:bodyPr/>
          <a:lstStyle/>
          <a:p>
            <a:r>
              <a:rPr lang="en-US" sz="4800" dirty="0">
                <a:latin typeface="Palatino" charset="0"/>
                <a:ea typeface="ＭＳ Ｐゴシック" charset="0"/>
                <a:cs typeface="ＭＳ Ｐゴシック" charset="0"/>
              </a:rPr>
              <a:t>Normalized coordinates</a:t>
            </a:r>
          </a:p>
        </p:txBody>
      </p:sp>
      <p:sp>
        <p:nvSpPr>
          <p:cNvPr id="2150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01088" cy="405765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2400" dirty="0">
                <a:latin typeface="Palatino" charset="0"/>
                <a:ea typeface="ＭＳ Ｐゴシック" charset="0"/>
                <a:cs typeface="ＭＳ Ｐゴシック" charset="0"/>
              </a:rPr>
              <a:t>Recall </a:t>
            </a:r>
            <a:r>
              <a:rPr lang="en-US" sz="2400" dirty="0" smtClean="0">
                <a:latin typeface="Palatino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 err="1" smtClean="0">
                <a:latin typeface="Palatino" charset="0"/>
                <a:ea typeface="ＭＳ Ｐゴシック" charset="0"/>
                <a:cs typeface="ＭＳ Ｐゴシック" charset="0"/>
              </a:rPr>
              <a:t>Floquet</a:t>
            </a:r>
            <a:r>
              <a:rPr lang="en-US" sz="2400" dirty="0" smtClean="0">
                <a:latin typeface="Palatino" charset="0"/>
                <a:ea typeface="ＭＳ Ｐゴシック" charset="0"/>
                <a:cs typeface="ＭＳ Ｐゴシック" charset="0"/>
              </a:rPr>
              <a:t> solutions 				</a:t>
            </a:r>
            <a:r>
              <a:rPr lang="en-US" sz="2400" dirty="0">
                <a:latin typeface="Palatino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Palatino" charset="0"/>
                <a:ea typeface="ＭＳ Ｐゴシック" charset="0"/>
                <a:cs typeface="ＭＳ Ｐゴシック" charset="0"/>
              </a:rPr>
              <a:t>          for </a:t>
            </a:r>
            <a:r>
              <a:rPr lang="en-US" sz="2400" dirty="0" err="1" smtClean="0">
                <a:latin typeface="Palatino" charset="0"/>
                <a:ea typeface="ＭＳ Ｐゴシック" charset="0"/>
                <a:cs typeface="ＭＳ Ｐゴシック" charset="0"/>
              </a:rPr>
              <a:t>betatron</a:t>
            </a:r>
            <a:r>
              <a:rPr lang="en-US" sz="2400" dirty="0" smtClean="0">
                <a:latin typeface="Palatino" charset="0"/>
                <a:ea typeface="ＭＳ Ｐゴシック" charset="0"/>
                <a:cs typeface="ＭＳ Ｐゴシック" charset="0"/>
              </a:rPr>
              <a:t>  motion</a:t>
            </a: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>
                <a:latin typeface="Palatino" charset="0"/>
                <a:ea typeface="ＭＳ Ｐゴシック" charset="0"/>
                <a:cs typeface="ＭＳ Ｐゴシック" charset="0"/>
              </a:rPr>
              <a:t>Introduce </a:t>
            </a:r>
            <a:r>
              <a:rPr lang="en-US" sz="2400" b="1" dirty="0">
                <a:latin typeface="Palatino" charset="0"/>
                <a:ea typeface="ＭＳ Ｐゴシック" charset="0"/>
                <a:cs typeface="ＭＳ Ｐゴシック" charset="0"/>
              </a:rPr>
              <a:t>new </a:t>
            </a:r>
            <a:r>
              <a:rPr lang="en-US" sz="2400" b="1" dirty="0" smtClean="0">
                <a:latin typeface="Palatino" charset="0"/>
                <a:ea typeface="ＭＳ Ｐゴシック" charset="0"/>
                <a:cs typeface="ＭＳ Ｐゴシック" charset="0"/>
              </a:rPr>
              <a:t>variables</a:t>
            </a:r>
            <a:endParaRPr lang="en-US" sz="2400" b="1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2400" dirty="0" smtClean="0">
                <a:latin typeface="Palatino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400" dirty="0">
                <a:latin typeface="Palatino" charset="0"/>
                <a:ea typeface="ＭＳ Ｐゴシック" charset="0"/>
                <a:cs typeface="ＭＳ Ｐゴシック" charset="0"/>
              </a:rPr>
              <a:t>matrix form</a:t>
            </a:r>
          </a:p>
          <a:p>
            <a:pPr>
              <a:buFont typeface="Wingdings" charset="0"/>
              <a:buNone/>
              <a:defRPr/>
            </a:pPr>
            <a:endParaRPr lang="en-US" sz="2400" b="1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spcAft>
                <a:spcPts val="1800"/>
              </a:spcAft>
              <a:defRPr/>
            </a:pPr>
            <a:r>
              <a:rPr lang="en-US" sz="2400" dirty="0" smtClean="0">
                <a:latin typeface="Palatino" charset="0"/>
                <a:ea typeface="ＭＳ Ｐゴシック" charset="0"/>
                <a:cs typeface="ＭＳ Ｐゴシック" charset="0"/>
              </a:rPr>
              <a:t>Hill</a:t>
            </a:r>
            <a:r>
              <a:rPr lang="ja-JP" altLang="en-US" sz="2400" dirty="0" smtClean="0">
                <a:latin typeface="Palatino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 smtClean="0">
                <a:latin typeface="Palatino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sz="2400" dirty="0">
                <a:latin typeface="Palatino" charset="0"/>
                <a:ea typeface="ＭＳ Ｐゴシック" charset="0"/>
                <a:cs typeface="ＭＳ Ｐゴシック" charset="0"/>
              </a:rPr>
              <a:t>equation </a:t>
            </a:r>
            <a:r>
              <a:rPr lang="en-US" altLang="ja-JP" sz="2400" dirty="0" smtClean="0">
                <a:latin typeface="Palatino" charset="0"/>
                <a:ea typeface="ＭＳ Ｐゴシック" charset="0"/>
                <a:cs typeface="ＭＳ Ｐゴシック" charset="0"/>
              </a:rPr>
              <a:t>becomes </a:t>
            </a:r>
            <a:endParaRPr lang="en-US" altLang="ja-JP" sz="24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latin typeface="Palatino" charset="0"/>
                <a:ea typeface="ＭＳ Ｐゴシック" charset="0"/>
                <a:cs typeface="ＭＳ Ｐゴシック" charset="0"/>
              </a:rPr>
              <a:t>System becomes </a:t>
            </a:r>
            <a:r>
              <a:rPr lang="en-US" sz="2400" b="1" dirty="0" smtClean="0">
                <a:latin typeface="Palatino" charset="0"/>
                <a:ea typeface="ＭＳ Ｐゴシック" charset="0"/>
                <a:cs typeface="ＭＳ Ｐゴシック" charset="0"/>
              </a:rPr>
              <a:t>harmonic oscillator </a:t>
            </a:r>
            <a:r>
              <a:rPr lang="en-US" sz="2400" dirty="0" smtClean="0">
                <a:latin typeface="Palatino" charset="0"/>
                <a:ea typeface="ＭＳ Ｐゴシック" charset="0"/>
                <a:cs typeface="ＭＳ Ｐゴシック" charset="0"/>
              </a:rPr>
              <a:t>with frequency 													    or</a:t>
            </a:r>
          </a:p>
          <a:p>
            <a:pPr>
              <a:defRPr/>
            </a:pPr>
            <a:endParaRPr lang="en-US" sz="2400" b="1" dirty="0" smtClean="0">
              <a:latin typeface="Palatino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 err="1" smtClean="0">
                <a:latin typeface="Palatino" charset="0"/>
                <a:ea typeface="ＭＳ Ｐゴシック" charset="0"/>
                <a:cs typeface="ＭＳ Ｐゴシック" charset="0"/>
              </a:rPr>
              <a:t>Floquet</a:t>
            </a:r>
            <a:r>
              <a:rPr lang="en-US" sz="2400" b="1" dirty="0" smtClean="0">
                <a:latin typeface="Palatino" charset="0"/>
                <a:ea typeface="ＭＳ Ｐゴシック" charset="0"/>
                <a:cs typeface="ＭＳ Ｐゴシック" charset="0"/>
              </a:rPr>
              <a:t> transformation</a:t>
            </a:r>
            <a:r>
              <a:rPr lang="en-US" sz="2400" dirty="0" smtClean="0">
                <a:latin typeface="Palatino" charset="0"/>
                <a:ea typeface="ＭＳ Ｐゴシック" charset="0"/>
                <a:cs typeface="ＭＳ Ｐゴシック" charset="0"/>
              </a:rPr>
              <a:t> transforms 			      phase space in circles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035" name="Picture 38" descr="txp_fig.b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854325"/>
            <a:ext cx="31384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8" descr="txp_fig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57763"/>
            <a:ext cx="32543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0" descr="txp_fig.b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5813"/>
            <a:ext cx="85645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75137" y="764704"/>
            <a:ext cx="4868863" cy="873125"/>
            <a:chOff x="2051050" y="827088"/>
            <a:chExt cx="4868863" cy="873125"/>
          </a:xfrm>
        </p:grpSpPr>
        <p:pic>
          <p:nvPicPr>
            <p:cNvPr id="44039" name="Picture 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13" y="827088"/>
              <a:ext cx="30241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1177925"/>
              <a:ext cx="4868863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41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4" r="67126" b="-7016"/>
          <a:stretch>
            <a:fillRect/>
          </a:stretch>
        </p:blipFill>
        <p:spPr bwMode="auto">
          <a:xfrm>
            <a:off x="4932040" y="1268760"/>
            <a:ext cx="1539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3" descr="latex-image-1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084763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3" name="Group 9"/>
          <p:cNvGrpSpPr>
            <a:grpSpLocks/>
          </p:cNvGrpSpPr>
          <p:nvPr/>
        </p:nvGrpSpPr>
        <p:grpSpPr bwMode="auto">
          <a:xfrm>
            <a:off x="5364163" y="5373688"/>
            <a:ext cx="3529012" cy="1412875"/>
            <a:chOff x="5364163" y="5445224"/>
            <a:chExt cx="3528317" cy="1412751"/>
          </a:xfrm>
        </p:grpSpPr>
        <p:cxnSp>
          <p:nvCxnSpPr>
            <p:cNvPr id="44044" name="Straight Arrow Connector 5"/>
            <p:cNvCxnSpPr>
              <a:cxnSpLocks noChangeShapeType="1"/>
              <a:endCxn id="44050" idx="7"/>
            </p:cNvCxnSpPr>
            <p:nvPr/>
          </p:nvCxnSpPr>
          <p:spPr bwMode="auto">
            <a:xfrm flipV="1">
              <a:off x="8172400" y="5946402"/>
              <a:ext cx="347979" cy="2909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4045" name="Group 1"/>
            <p:cNvGrpSpPr>
              <a:grpSpLocks/>
            </p:cNvGrpSpPr>
            <p:nvPr/>
          </p:nvGrpSpPr>
          <p:grpSpPr bwMode="auto">
            <a:xfrm>
              <a:off x="5364163" y="5445224"/>
              <a:ext cx="3528317" cy="1412751"/>
              <a:chOff x="4038600" y="2807568"/>
              <a:chExt cx="5029200" cy="2133600"/>
            </a:xfrm>
          </p:grpSpPr>
          <p:sp>
            <p:nvSpPr>
              <p:cNvPr id="44047" name="Line 13"/>
              <p:cNvSpPr>
                <a:spLocks noChangeShapeType="1"/>
              </p:cNvSpPr>
              <p:nvPr/>
            </p:nvSpPr>
            <p:spPr bwMode="auto">
              <a:xfrm>
                <a:off x="4329345" y="4039935"/>
                <a:ext cx="182754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8" name="Oval 8"/>
              <p:cNvSpPr>
                <a:spLocks noChangeArrowheads="1"/>
              </p:cNvSpPr>
              <p:nvPr/>
            </p:nvSpPr>
            <p:spPr bwMode="auto">
              <a:xfrm rot="2845411">
                <a:off x="4832325" y="2959455"/>
                <a:ext cx="655442" cy="224289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9" name="Line 9"/>
              <p:cNvSpPr>
                <a:spLocks noChangeShapeType="1"/>
              </p:cNvSpPr>
              <p:nvPr/>
            </p:nvSpPr>
            <p:spPr bwMode="auto">
              <a:xfrm>
                <a:off x="6323027" y="3548354"/>
                <a:ext cx="6645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0" name="Oval 10"/>
              <p:cNvSpPr>
                <a:spLocks noChangeArrowheads="1"/>
              </p:cNvSpPr>
              <p:nvPr/>
            </p:nvSpPr>
            <p:spPr bwMode="auto">
              <a:xfrm>
                <a:off x="7402938" y="3384493"/>
                <a:ext cx="1329121" cy="122895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1" name="Line 11"/>
              <p:cNvSpPr>
                <a:spLocks noChangeShapeType="1"/>
              </p:cNvSpPr>
              <p:nvPr/>
            </p:nvSpPr>
            <p:spPr bwMode="auto">
              <a:xfrm>
                <a:off x="5243116" y="2892912"/>
                <a:ext cx="0" cy="20482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2" name="Line 22"/>
              <p:cNvSpPr>
                <a:spLocks noChangeShapeType="1"/>
              </p:cNvSpPr>
              <p:nvPr/>
            </p:nvSpPr>
            <p:spPr bwMode="auto">
              <a:xfrm>
                <a:off x="8067498" y="2892912"/>
                <a:ext cx="0" cy="20482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3" name="Line 23"/>
              <p:cNvSpPr>
                <a:spLocks noChangeShapeType="1"/>
              </p:cNvSpPr>
              <p:nvPr/>
            </p:nvSpPr>
            <p:spPr bwMode="auto">
              <a:xfrm>
                <a:off x="7153727" y="4039935"/>
                <a:ext cx="182754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4054" name="Picture 25" descr="txp_fig.bmp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15129" y="4121866"/>
                <a:ext cx="252671" cy="249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5" name="Picture 27" descr="txp_fig.bmp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0756" y="2875843"/>
                <a:ext cx="316705" cy="28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6" name="Picture 29" descr="txp_fig.bmp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9640" y="2807568"/>
                <a:ext cx="376496" cy="371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57" name="Picture 31" descr="txp_fig.bmp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950942" y="4179900"/>
                <a:ext cx="190369" cy="157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4058" name="Picture 12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r="94820" b="-3758"/>
              <a:stretch>
                <a:fillRect/>
              </a:stretch>
            </p:blipFill>
            <p:spPr bwMode="auto">
              <a:xfrm>
                <a:off x="6228184" y="3789040"/>
                <a:ext cx="288032" cy="581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4046" name="Picture 8" descr="latex-image-1.pdf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6051431"/>
              <a:ext cx="216024" cy="185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17032"/>
            <a:ext cx="3168352" cy="7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88188" cy="4572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Palatino" charset="0"/>
                <a:ea typeface="ＭＳ Ｐゴシック" charset="0"/>
                <a:cs typeface="ＭＳ Ｐゴシック" charset="0"/>
              </a:rPr>
              <a:t>Perturbation </a:t>
            </a:r>
            <a:r>
              <a:rPr lang="en-US" sz="3600" dirty="0" smtClean="0">
                <a:latin typeface="Palatino" charset="0"/>
                <a:ea typeface="ＭＳ Ｐゴシック" charset="0"/>
                <a:cs typeface="ＭＳ Ｐゴシック" charset="0"/>
              </a:rPr>
              <a:t>of Hill</a:t>
            </a:r>
            <a:r>
              <a:rPr lang="ja-JP" altLang="en-US" sz="3600" dirty="0" smtClean="0">
                <a:latin typeface="Palatino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3600" dirty="0" smtClean="0">
                <a:latin typeface="Palatino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sz="3600" dirty="0">
                <a:latin typeface="Palatino" charset="0"/>
                <a:ea typeface="ＭＳ Ｐゴシック" charset="0"/>
                <a:cs typeface="ＭＳ Ｐゴシック" charset="0"/>
              </a:rPr>
              <a:t>equations</a:t>
            </a:r>
            <a:endParaRPr lang="en-US" sz="36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4038600" y="11430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>
              <a:latin typeface="Times New Roman" charset="0"/>
            </a:endParaRP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304800" y="762000"/>
            <a:ext cx="86106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>
                <a:latin typeface="Palatino" charset="0"/>
              </a:rPr>
              <a:t>Hill</a:t>
            </a:r>
            <a:r>
              <a:rPr lang="ja-JP" altLang="en-US" dirty="0">
                <a:latin typeface="Palatino" charset="0"/>
              </a:rPr>
              <a:t>’</a:t>
            </a:r>
            <a:r>
              <a:rPr lang="en-US" altLang="ja-JP" dirty="0">
                <a:latin typeface="Palatino" charset="0"/>
              </a:rPr>
              <a:t>s equations in normalized coordinates  with harmonic perturbation, using			and </a:t>
            </a: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</a:pPr>
            <a:endParaRPr lang="en-US" dirty="0">
              <a:latin typeface="Palatino" charset="0"/>
            </a:endParaRPr>
          </a:p>
          <a:p>
            <a:pPr marL="342900" indent="-342900" algn="l">
              <a:buSzTx/>
              <a:buFont typeface="Wingdings" charset="0"/>
              <a:buNone/>
            </a:pPr>
            <a:r>
              <a:rPr lang="en-US" dirty="0">
                <a:latin typeface="Palatino" charset="0"/>
              </a:rPr>
              <a:t>	where the </a:t>
            </a:r>
            <a:r>
              <a:rPr lang="en-US" i="1" dirty="0">
                <a:latin typeface="Palatino" charset="0"/>
              </a:rPr>
              <a:t>F</a:t>
            </a:r>
            <a:r>
              <a:rPr lang="en-US" dirty="0">
                <a:latin typeface="Palatino" charset="0"/>
              </a:rPr>
              <a:t> is the Lorentz force from perturbing fields</a:t>
            </a: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sz="2000" b="1" dirty="0">
                <a:latin typeface="Palatino" charset="0"/>
              </a:rPr>
              <a:t>Linear magnet imperfections</a:t>
            </a:r>
            <a:r>
              <a:rPr lang="en-US" sz="2000" dirty="0">
                <a:latin typeface="Palatino" charset="0"/>
              </a:rPr>
              <a:t>: deviation from the design dipole and quadrupole fields due to powering and alignment errors</a:t>
            </a: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sz="2000" b="1" dirty="0">
                <a:latin typeface="Palatino" charset="0"/>
              </a:rPr>
              <a:t>Time varying fields</a:t>
            </a:r>
            <a:r>
              <a:rPr lang="en-US" sz="2000" dirty="0">
                <a:latin typeface="Palatino" charset="0"/>
              </a:rPr>
              <a:t>: feedback systems (damper) and wake fields due to collective effects (wall currents)</a:t>
            </a: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sz="2000" b="1" dirty="0">
                <a:latin typeface="Palatino" charset="0"/>
              </a:rPr>
              <a:t>Non-linear magnets</a:t>
            </a:r>
            <a:r>
              <a:rPr lang="en-US" sz="2000" dirty="0">
                <a:latin typeface="Palatino" charset="0"/>
              </a:rPr>
              <a:t>: sextupole magnets for chromaticity correction and octupole magnets for Landau damping</a:t>
            </a: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sz="2000" b="1" dirty="0">
                <a:latin typeface="Palatino" charset="0"/>
              </a:rPr>
              <a:t>Beam-beam interactions</a:t>
            </a:r>
            <a:r>
              <a:rPr lang="en-US" sz="2000" dirty="0">
                <a:latin typeface="Palatino" charset="0"/>
              </a:rPr>
              <a:t>: strongly non-linear field</a:t>
            </a: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sz="2000" b="1" dirty="0">
                <a:latin typeface="Palatino" charset="0"/>
              </a:rPr>
              <a:t>Space charge effects</a:t>
            </a:r>
            <a:r>
              <a:rPr lang="en-US" sz="2000" dirty="0">
                <a:latin typeface="Palatino" charset="0"/>
              </a:rPr>
              <a:t>: very important for high intensity beams </a:t>
            </a:r>
          </a:p>
          <a:p>
            <a:pPr marL="742950" lvl="1" indent="-285750" algn="l">
              <a:buClr>
                <a:schemeClr val="accent2"/>
              </a:buClr>
              <a:buSzPct val="80000"/>
              <a:buFont typeface="Wingdings" charset="0"/>
              <a:buChar char="q"/>
            </a:pPr>
            <a:r>
              <a:rPr lang="en-US" sz="2000" b="1" dirty="0">
                <a:latin typeface="Palatino" charset="0"/>
              </a:rPr>
              <a:t>non-linear magnetic field imperfections</a:t>
            </a:r>
            <a:r>
              <a:rPr lang="en-US" sz="2000" dirty="0">
                <a:latin typeface="Palatino" charset="0"/>
              </a:rPr>
              <a:t>: particularly difficult to control for super conducting magnets where the field quality is entirely determined by the coil winding accuracy</a:t>
            </a:r>
          </a:p>
        </p:txBody>
      </p:sp>
      <p:pic>
        <p:nvPicPr>
          <p:cNvPr id="4608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31900"/>
            <a:ext cx="20161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62007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96975"/>
            <a:ext cx="2016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Box 12"/>
          <p:cNvSpPr txBox="1">
            <a:spLocks noChangeArrowheads="1"/>
          </p:cNvSpPr>
          <p:nvPr/>
        </p:nvSpPr>
        <p:spPr bwMode="auto">
          <a:xfrm>
            <a:off x="3132138" y="1773238"/>
            <a:ext cx="144462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Contents of the 1</a:t>
            </a:r>
            <a:r>
              <a:rPr lang="en-US" sz="4400" baseline="30000" dirty="0" smtClean="0">
                <a:latin typeface="Palatino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4400" dirty="0" smtClean="0">
                <a:latin typeface="Palatino" charset="0"/>
                <a:ea typeface="ＭＳ Ｐゴシック" charset="0"/>
                <a:cs typeface="ＭＳ Ｐゴシック" charset="0"/>
              </a:rPr>
              <a:t> lecture</a:t>
            </a:r>
            <a:endParaRPr lang="en-US" sz="44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648072"/>
            <a:ext cx="8640960" cy="6237312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Accelerator performance parameters and non-linear effects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Linear and non-linear 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oscillators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Integral and frequency of motion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The pendulum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Damped harmonic oscillator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Phase space dynamics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>
                <a:solidFill>
                  <a:srgbClr val="E8E8F1"/>
                </a:solidFill>
                <a:latin typeface="Palatino" charset="0"/>
              </a:rPr>
              <a:t>F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ixed point analysis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Non-autonomous systems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Driven (damped) harmonic oscillator, resonance conditions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Linear equations with periodic coefficients – Hill’s equations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err="1" smtClean="0">
                <a:solidFill>
                  <a:srgbClr val="E8E8F1"/>
                </a:solidFill>
                <a:latin typeface="Palatino" charset="0"/>
              </a:rPr>
              <a:t>Floquet</a:t>
            </a: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 solutions and normalized coordinates</a:t>
            </a:r>
            <a:endParaRPr lang="en-US" dirty="0">
              <a:solidFill>
                <a:srgbClr val="E8E8F1"/>
              </a:solidFill>
              <a:latin typeface="Palatino" charset="0"/>
            </a:endParaRPr>
          </a:p>
          <a:p>
            <a:r>
              <a:rPr lang="en-US" dirty="0">
                <a:latin typeface="Palatino" charset="0"/>
              </a:rPr>
              <a:t>Perturbation theory </a:t>
            </a:r>
            <a:endParaRPr lang="en-US" dirty="0" smtClean="0">
              <a:latin typeface="Palatino" charset="0"/>
            </a:endParaRPr>
          </a:p>
          <a:p>
            <a:pPr lvl="1"/>
            <a:r>
              <a:rPr lang="en-US" dirty="0" smtClean="0">
                <a:latin typeface="Palatino" charset="0"/>
              </a:rPr>
              <a:t>Non-linear oscillator</a:t>
            </a:r>
            <a:endParaRPr lang="en-US" dirty="0">
              <a:latin typeface="Palatino" charset="0"/>
            </a:endParaRPr>
          </a:p>
          <a:p>
            <a:pPr lvl="1"/>
            <a:r>
              <a:rPr lang="en-US" dirty="0">
                <a:latin typeface="Palatino" charset="0"/>
              </a:rPr>
              <a:t>Perturbation  by periodic function – single dipole perturbation</a:t>
            </a:r>
          </a:p>
          <a:p>
            <a:pPr lvl="1"/>
            <a:r>
              <a:rPr lang="en-US" dirty="0" smtClean="0">
                <a:latin typeface="Palatino" charset="0"/>
              </a:rPr>
              <a:t>Application to single multipole – resonance conditions</a:t>
            </a:r>
          </a:p>
          <a:p>
            <a:pPr lvl="1"/>
            <a:r>
              <a:rPr lang="en-US" dirty="0" smtClean="0">
                <a:latin typeface="Palatino" charset="0"/>
              </a:rPr>
              <a:t>Examples: single quadrupole, sextupole, octupole perturbation</a:t>
            </a:r>
          </a:p>
          <a:p>
            <a:pPr lvl="1"/>
            <a:r>
              <a:rPr lang="en-US" dirty="0" smtClean="0">
                <a:latin typeface="Palatino" charset="0"/>
              </a:rPr>
              <a:t>General multi-pole perturbation– example: linear coupling</a:t>
            </a:r>
          </a:p>
          <a:p>
            <a:pPr lvl="1"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latin typeface="Palatino" charset="0"/>
              </a:rPr>
              <a:t>Resonance conditions and working point choice</a:t>
            </a:r>
            <a:endParaRPr lang="en-US" dirty="0" smtClean="0">
              <a:solidFill>
                <a:srgbClr val="E8E8F1"/>
              </a:solidFill>
              <a:latin typeface="Palatino" charset="0"/>
            </a:endParaRP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Summary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</a:pPr>
            <a:r>
              <a:rPr lang="en-US" dirty="0" smtClean="0">
                <a:solidFill>
                  <a:srgbClr val="E8E8F1"/>
                </a:solidFill>
                <a:latin typeface="Palatino" charset="0"/>
              </a:rPr>
              <a:t>Appendix I: Multipole expansion</a:t>
            </a:r>
          </a:p>
        </p:txBody>
      </p:sp>
    </p:spTree>
    <p:extLst>
      <p:ext uri="{BB962C8B-B14F-4D97-AF65-F5344CB8AC3E}">
        <p14:creationId xmlns:p14="http://schemas.microsoft.com/office/powerpoint/2010/main" val="3412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320675" y="646114"/>
            <a:ext cx="8823325" cy="638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buSzTx/>
            </a:pPr>
            <a:r>
              <a:rPr lang="en-US" sz="2800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Completely integrable systems </a:t>
            </a:r>
            <a:r>
              <a:rPr lang="en-US" sz="2800" dirty="0" smtClean="0">
                <a:latin typeface="+mn-lt"/>
              </a:rPr>
              <a:t>are </a:t>
            </a:r>
            <a:r>
              <a:rPr lang="en-US" sz="2800" b="1" dirty="0" smtClean="0">
                <a:latin typeface="+mn-lt"/>
              </a:rPr>
              <a:t>exceptional</a:t>
            </a:r>
          </a:p>
          <a:p>
            <a:pPr algn="l">
              <a:spcBef>
                <a:spcPts val="624"/>
              </a:spcBef>
              <a:buSzTx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For understanding dynamics of general non-linear systems composed of a part whose solution 	       is known and a part parameterized by a small constant   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b="1" dirty="0" smtClean="0">
                <a:latin typeface="+mn-lt"/>
              </a:rPr>
              <a:t>perturbation theory </a:t>
            </a:r>
            <a:r>
              <a:rPr lang="en-US" sz="2800" dirty="0" smtClean="0">
                <a:latin typeface="+mn-lt"/>
              </a:rPr>
              <a:t>is employed</a:t>
            </a:r>
          </a:p>
          <a:p>
            <a:pPr algn="l">
              <a:spcBef>
                <a:spcPts val="0"/>
              </a:spcBef>
              <a:buSzTx/>
            </a:pPr>
            <a:r>
              <a:rPr lang="en-US" sz="2800" dirty="0" smtClean="0">
                <a:latin typeface="+mn-lt"/>
              </a:rPr>
              <a:t> The general idea is to </a:t>
            </a:r>
            <a:r>
              <a:rPr lang="en-US" sz="2800" b="1" dirty="0" smtClean="0">
                <a:latin typeface="+mn-lt"/>
              </a:rPr>
              <a:t>expand</a:t>
            </a:r>
            <a:r>
              <a:rPr lang="en-US" sz="2800" dirty="0" smtClean="0">
                <a:latin typeface="+mn-lt"/>
              </a:rPr>
              <a:t> the solution in a power series</a:t>
            </a:r>
            <a:endParaRPr lang="en-US" sz="2800" dirty="0">
              <a:latin typeface="+mn-lt"/>
            </a:endParaRPr>
          </a:p>
          <a:p>
            <a:pPr algn="l">
              <a:spcBef>
                <a:spcPts val="0"/>
              </a:spcBef>
              <a:buSzTx/>
              <a:buNone/>
            </a:pPr>
            <a:r>
              <a:rPr lang="en-US" sz="2800" dirty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nd </a:t>
            </a:r>
            <a:r>
              <a:rPr lang="en-US" sz="2800" b="1" dirty="0" smtClean="0">
                <a:latin typeface="+mn-lt"/>
              </a:rPr>
              <a:t>compute recursively </a:t>
            </a:r>
            <a:r>
              <a:rPr lang="en-US" sz="2800" dirty="0" smtClean="0">
                <a:latin typeface="+mn-lt"/>
              </a:rPr>
              <a:t>the corrections			 hoping that a few terms will be sufficient to find an accurate representation of the general solution</a:t>
            </a:r>
            <a:endParaRPr lang="en-US" sz="2800" dirty="0">
              <a:latin typeface="+mn-lt"/>
            </a:endParaRPr>
          </a:p>
          <a:p>
            <a:pPr algn="l">
              <a:spcBef>
                <a:spcPts val="24"/>
              </a:spcBef>
              <a:buSzTx/>
            </a:pPr>
            <a:r>
              <a:rPr lang="en-US" sz="2800" dirty="0">
                <a:latin typeface="+mn-lt"/>
              </a:rPr>
              <a:t> T</a:t>
            </a:r>
            <a:r>
              <a:rPr lang="en-US" sz="2800" dirty="0" smtClean="0">
                <a:latin typeface="+mn-lt"/>
              </a:rPr>
              <a:t>his </a:t>
            </a:r>
            <a:r>
              <a:rPr lang="en-US" sz="2800" b="1" dirty="0" smtClean="0">
                <a:latin typeface="+mn-lt"/>
              </a:rPr>
              <a:t>may not be true</a:t>
            </a:r>
            <a:r>
              <a:rPr lang="en-US" sz="2800" dirty="0" smtClean="0">
                <a:latin typeface="+mn-lt"/>
              </a:rPr>
              <a:t> for all times, i.e. </a:t>
            </a:r>
            <a:r>
              <a:rPr lang="en-US" sz="2800" dirty="0">
                <a:latin typeface="+mn-lt"/>
              </a:rPr>
              <a:t>facing </a:t>
            </a:r>
            <a:r>
              <a:rPr lang="en-US" sz="2800" b="1" dirty="0">
                <a:latin typeface="+mn-lt"/>
              </a:rPr>
              <a:t>series</a:t>
            </a:r>
            <a:r>
              <a:rPr lang="en-US" sz="2800" dirty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convergence</a:t>
            </a:r>
            <a:r>
              <a:rPr lang="en-US" sz="2800" dirty="0" smtClean="0">
                <a:latin typeface="+mn-lt"/>
              </a:rPr>
              <a:t> problems</a:t>
            </a:r>
          </a:p>
          <a:p>
            <a:pPr algn="l">
              <a:spcBef>
                <a:spcPts val="24"/>
              </a:spcBef>
              <a:buSzTx/>
            </a:pPr>
            <a:r>
              <a:rPr lang="en-US" sz="2800" dirty="0" smtClean="0">
                <a:latin typeface="+mn-lt"/>
              </a:rPr>
              <a:t> In addition, any </a:t>
            </a:r>
            <a:r>
              <a:rPr lang="en-US" sz="2800" b="1" dirty="0" smtClean="0">
                <a:latin typeface="+mn-lt"/>
              </a:rPr>
              <a:t>series expansion </a:t>
            </a:r>
            <a:r>
              <a:rPr lang="en-US" sz="2800" dirty="0" smtClean="0">
                <a:latin typeface="+mn-lt"/>
              </a:rPr>
              <a:t>breaks in the </a:t>
            </a:r>
            <a:r>
              <a:rPr lang="en-US" sz="2800" b="1" dirty="0" smtClean="0">
                <a:latin typeface="+mn-lt"/>
              </a:rPr>
              <a:t>vicinity</a:t>
            </a:r>
            <a:r>
              <a:rPr lang="en-US" sz="2800" dirty="0" smtClean="0">
                <a:latin typeface="+mn-lt"/>
              </a:rPr>
              <a:t> of a </a:t>
            </a:r>
            <a:r>
              <a:rPr lang="en-US" sz="2800" b="1" dirty="0" smtClean="0">
                <a:latin typeface="+mn-lt"/>
              </a:rPr>
              <a:t>resonance</a:t>
            </a:r>
            <a:endParaRPr lang="en-US" sz="2800" b="1" dirty="0">
              <a:latin typeface="+mn-lt"/>
            </a:endParaRPr>
          </a:p>
        </p:txBody>
      </p:sp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>
          <a:xfrm>
            <a:off x="1300163" y="-27384"/>
            <a:ext cx="7664450" cy="576238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Palatino" charset="0"/>
                <a:ea typeface="ＭＳ Ｐゴシック" charset="0"/>
                <a:cs typeface="ＭＳ Ｐゴシック" charset="0"/>
              </a:rPr>
              <a:t>Perturbation theory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180944"/>
            <a:ext cx="136448" cy="167936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60" y="3284984"/>
            <a:ext cx="6209804" cy="457095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28800"/>
            <a:ext cx="720079" cy="36004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89040"/>
            <a:ext cx="2266372" cy="37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320675" y="710982"/>
            <a:ext cx="882332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SzTx/>
            </a:pPr>
            <a:r>
              <a:rPr lang="en-US" dirty="0" smtClean="0">
                <a:latin typeface="+mn-lt"/>
              </a:rPr>
              <a:t>Consider a non-linear harmonic oscillator, </a:t>
            </a:r>
            <a:endParaRPr lang="en-US" dirty="0">
              <a:latin typeface="+mn-lt"/>
            </a:endParaRPr>
          </a:p>
          <a:p>
            <a:pPr algn="l">
              <a:spcBef>
                <a:spcPts val="1200"/>
              </a:spcBef>
              <a:buSzTx/>
            </a:pPr>
            <a:r>
              <a:rPr lang="en-US" dirty="0" smtClean="0">
                <a:latin typeface="+mn-lt"/>
              </a:rPr>
              <a:t> This is just the </a:t>
            </a:r>
            <a:r>
              <a:rPr lang="en-US" b="1" dirty="0" smtClean="0">
                <a:latin typeface="+mn-lt"/>
              </a:rPr>
              <a:t>pendulum expanded to 3</a:t>
            </a:r>
            <a:r>
              <a:rPr lang="en-US" b="1" baseline="30000" dirty="0" smtClean="0">
                <a:latin typeface="+mn-lt"/>
              </a:rPr>
              <a:t>rd</a:t>
            </a:r>
            <a:r>
              <a:rPr lang="en-US" b="1" dirty="0" smtClean="0">
                <a:latin typeface="+mn-lt"/>
              </a:rPr>
              <a:t> order </a:t>
            </a:r>
            <a:r>
              <a:rPr lang="en-US" dirty="0" smtClean="0">
                <a:latin typeface="+mn-lt"/>
              </a:rPr>
              <a:t>in </a:t>
            </a:r>
          </a:p>
          <a:p>
            <a:pPr algn="l">
              <a:spcBef>
                <a:spcPts val="0"/>
              </a:spcBef>
              <a:buSzTx/>
            </a:pPr>
            <a:r>
              <a:rPr lang="en-US" dirty="0" smtClean="0">
                <a:latin typeface="+mn-lt"/>
              </a:rPr>
              <a:t> Note that     is a dimensionless measure of smallness, which may represent a scaling factor of 	   (e.g.            without loss of generality</a:t>
            </a:r>
            <a:r>
              <a:rPr lang="en-US" dirty="0" smtClean="0">
                <a:latin typeface="+mn-lt"/>
              </a:rPr>
              <a:t>)</a:t>
            </a:r>
            <a:endParaRPr lang="en-US" b="1" dirty="0">
              <a:latin typeface="+mn-lt"/>
            </a:endParaRPr>
          </a:p>
        </p:txBody>
      </p:sp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624" y="44450"/>
            <a:ext cx="7664450" cy="576238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Palatino" charset="0"/>
                <a:ea typeface="ＭＳ Ｐゴシック" charset="0"/>
                <a:cs typeface="ＭＳ Ｐゴシック" charset="0"/>
              </a:rPr>
              <a:t>Perturbation of non-linear oscillator </a:t>
            </a:r>
            <a:endParaRPr lang="en-US" sz="36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136448" cy="167936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692696"/>
            <a:ext cx="2592288" cy="538398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12776"/>
            <a:ext cx="160968" cy="144023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91" y="2132856"/>
            <a:ext cx="201065" cy="1799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45" y="2060848"/>
            <a:ext cx="774987" cy="2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59"/>
          <p:cNvSpPr>
            <a:spLocks noChangeArrowheads="1"/>
          </p:cNvSpPr>
          <p:nvPr/>
        </p:nvSpPr>
        <p:spPr bwMode="auto">
          <a:xfrm>
            <a:off x="3491880" y="692696"/>
            <a:ext cx="554461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marL="285750" indent="-285750" algn="l"/>
            <a:r>
              <a:rPr lang="en-US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Colliders</a:t>
            </a:r>
            <a:endParaRPr lang="el-GR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685800" lvl="1" indent="-228600" algn="l">
              <a:buClr>
                <a:srgbClr val="666666"/>
              </a:buClr>
              <a:buFont typeface="Wingdings" charset="0"/>
              <a:buChar char="¨"/>
            </a:pPr>
            <a:r>
              <a:rPr lang="en-US" sz="2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Luminosity (i.e. rate of particle production)</a:t>
            </a:r>
            <a:endParaRPr lang="el-GR" sz="20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Ν</a:t>
            </a:r>
            <a:r>
              <a:rPr lang="en-US" sz="1400" i="1" baseline="-20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b</a:t>
            </a:r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bunch population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n-US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k</a:t>
            </a:r>
            <a:r>
              <a:rPr lang="en-US" sz="1400" i="1" baseline="-20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b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number of bunches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γ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relativistic reduced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energy</a:t>
            </a:r>
          </a:p>
          <a:p>
            <a:pPr marL="1143000" lvl="2" indent="-228600" algn="l"/>
            <a:r>
              <a:rPr lang="en-US" sz="1400" i="1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f</a:t>
            </a:r>
            <a:r>
              <a:rPr lang="en-US" sz="1400" i="1" baseline="-25000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r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repetition rate</a:t>
            </a:r>
            <a:endParaRPr lang="el-GR" sz="1400" baseline="-250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ε</a:t>
            </a:r>
            <a:r>
              <a:rPr lang="en-US" sz="1400" i="1" baseline="-20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n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normalized emittance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β* </a:t>
            </a:r>
            <a:r>
              <a:rPr lang="ja-JP" alt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“</a:t>
            </a:r>
            <a:r>
              <a:rPr lang="en-US" altLang="ja-JP" sz="1400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betatron</a:t>
            </a:r>
            <a:r>
              <a:rPr lang="ja-JP" alt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amplitude function at collision </a:t>
            </a:r>
            <a:r>
              <a:rPr lang="en-US" altLang="ja-JP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point</a:t>
            </a:r>
            <a:endParaRPr lang="el-GR" sz="1400" dirty="0">
              <a:solidFill>
                <a:schemeClr val="tx2"/>
              </a:solidFill>
              <a:latin typeface="Palatino" charset="0"/>
              <a:cs typeface="Palatino" charset="0"/>
            </a:endParaRPr>
          </a:p>
        </p:txBody>
      </p:sp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1259632" y="-41275"/>
            <a:ext cx="7416824" cy="727075"/>
          </a:xfrm>
        </p:spPr>
        <p:txBody>
          <a:bodyPr/>
          <a:lstStyle/>
          <a:p>
            <a:r>
              <a:rPr lang="en-US" dirty="0">
                <a:latin typeface="Bookman Old Style" charset="0"/>
                <a:ea typeface="ＭＳ Ｐゴシック" charset="0"/>
                <a:cs typeface="ＭＳ Ｐゴシック" charset="0"/>
              </a:rPr>
              <a:t>Accelerator performance parameters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40" y="1230061"/>
            <a:ext cx="2692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320675" y="710982"/>
            <a:ext cx="8823325" cy="398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SzTx/>
            </a:pPr>
            <a:r>
              <a:rPr lang="en-US" dirty="0" smtClean="0">
                <a:latin typeface="+mn-lt"/>
              </a:rPr>
              <a:t>Consider a non-linear harmonic oscillator, </a:t>
            </a:r>
            <a:endParaRPr lang="en-US" dirty="0">
              <a:latin typeface="+mn-lt"/>
            </a:endParaRPr>
          </a:p>
          <a:p>
            <a:pPr algn="l">
              <a:spcBef>
                <a:spcPts val="1200"/>
              </a:spcBef>
              <a:buSzTx/>
            </a:pPr>
            <a:r>
              <a:rPr lang="en-US" dirty="0" smtClean="0">
                <a:latin typeface="+mn-lt"/>
              </a:rPr>
              <a:t> This is just the </a:t>
            </a:r>
            <a:r>
              <a:rPr lang="en-US" b="1" dirty="0" smtClean="0">
                <a:latin typeface="+mn-lt"/>
              </a:rPr>
              <a:t>pendulum expanded to 3</a:t>
            </a:r>
            <a:r>
              <a:rPr lang="en-US" b="1" baseline="30000" dirty="0" smtClean="0">
                <a:latin typeface="+mn-lt"/>
              </a:rPr>
              <a:t>rd</a:t>
            </a:r>
            <a:r>
              <a:rPr lang="en-US" b="1" dirty="0" smtClean="0">
                <a:latin typeface="+mn-lt"/>
              </a:rPr>
              <a:t> order </a:t>
            </a:r>
            <a:r>
              <a:rPr lang="en-US" dirty="0" smtClean="0">
                <a:latin typeface="+mn-lt"/>
              </a:rPr>
              <a:t>in </a:t>
            </a:r>
          </a:p>
          <a:p>
            <a:pPr algn="l">
              <a:spcBef>
                <a:spcPts val="0"/>
              </a:spcBef>
              <a:buSzTx/>
            </a:pPr>
            <a:r>
              <a:rPr lang="en-US" dirty="0" smtClean="0">
                <a:latin typeface="+mn-lt"/>
              </a:rPr>
              <a:t> Note that     is a dimensionless measure of smallness, which may represent a scaling factor of 	   (e.g.            without loss of generality) </a:t>
            </a:r>
          </a:p>
          <a:p>
            <a:pPr algn="l">
              <a:buSzTx/>
            </a:pPr>
            <a:r>
              <a:rPr lang="en-US" dirty="0" smtClean="0">
                <a:latin typeface="+mn-lt"/>
              </a:rPr>
              <a:t> Expanding 					and separating the equations with equal power in   :</a:t>
            </a:r>
          </a:p>
          <a:p>
            <a:pPr marL="547200" lvl="1" indent="-342900" algn="l">
              <a:spcBef>
                <a:spcPts val="1200"/>
              </a:spcBef>
              <a:buSzTx/>
              <a:buFont typeface="Wingdings" charset="2"/>
              <a:buChar char="q"/>
            </a:pPr>
            <a:r>
              <a:rPr lang="en-US" sz="2000" dirty="0" smtClean="0">
                <a:latin typeface="+mn-lt"/>
              </a:rPr>
              <a:t>Order 0:</a:t>
            </a:r>
          </a:p>
          <a:p>
            <a:pPr marL="547200" lvl="1" indent="-342900" algn="l">
              <a:spcBef>
                <a:spcPts val="2400"/>
              </a:spcBef>
              <a:buSzTx/>
              <a:buFont typeface="Wingdings" charset="2"/>
              <a:buChar char="q"/>
            </a:pPr>
            <a:r>
              <a:rPr lang="en-US" sz="2000" dirty="0" smtClean="0">
                <a:latin typeface="+mn-lt"/>
              </a:rPr>
              <a:t>Order 1: </a:t>
            </a:r>
            <a:endParaRPr lang="en-US" sz="2000" dirty="0">
              <a:latin typeface="+mn-lt"/>
            </a:endParaRPr>
          </a:p>
        </p:txBody>
      </p:sp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624" y="44450"/>
            <a:ext cx="7664450" cy="576238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Palatino" charset="0"/>
                <a:ea typeface="ＭＳ Ｐゴシック" charset="0"/>
                <a:cs typeface="ＭＳ Ｐゴシック" charset="0"/>
              </a:rPr>
              <a:t>Perturbation of non-linear oscillator </a:t>
            </a:r>
            <a:endParaRPr lang="en-US" sz="36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136448" cy="167936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4464496" cy="328625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24" y="3284984"/>
            <a:ext cx="136448" cy="16793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>
          <a:xfrm>
            <a:off x="3606512" y="3573016"/>
            <a:ext cx="2405648" cy="576064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692696"/>
            <a:ext cx="2592288" cy="538398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29" y="4202897"/>
            <a:ext cx="7236783" cy="519662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12776"/>
            <a:ext cx="160968" cy="144023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91" y="2132856"/>
            <a:ext cx="201065" cy="1799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45" y="2060848"/>
            <a:ext cx="774987" cy="261684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23958"/>
            <a:ext cx="1584176" cy="4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320675" y="710982"/>
            <a:ext cx="8823325" cy="614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SzTx/>
            </a:pPr>
            <a:r>
              <a:rPr lang="en-US" dirty="0" smtClean="0">
                <a:latin typeface="+mn-lt"/>
              </a:rPr>
              <a:t>Consider a non-linear harmonic oscillator, </a:t>
            </a:r>
            <a:endParaRPr lang="en-US" dirty="0">
              <a:latin typeface="+mn-lt"/>
            </a:endParaRPr>
          </a:p>
          <a:p>
            <a:pPr algn="l">
              <a:spcBef>
                <a:spcPts val="1200"/>
              </a:spcBef>
              <a:buSzTx/>
            </a:pPr>
            <a:r>
              <a:rPr lang="en-US" dirty="0" smtClean="0">
                <a:latin typeface="+mn-lt"/>
              </a:rPr>
              <a:t> This is just the </a:t>
            </a:r>
            <a:r>
              <a:rPr lang="en-US" b="1" dirty="0" smtClean="0">
                <a:latin typeface="+mn-lt"/>
              </a:rPr>
              <a:t>pendulum expanded to 3</a:t>
            </a:r>
            <a:r>
              <a:rPr lang="en-US" b="1" baseline="30000" dirty="0" smtClean="0">
                <a:latin typeface="+mn-lt"/>
              </a:rPr>
              <a:t>rd</a:t>
            </a:r>
            <a:r>
              <a:rPr lang="en-US" b="1" dirty="0" smtClean="0">
                <a:latin typeface="+mn-lt"/>
              </a:rPr>
              <a:t> order </a:t>
            </a:r>
            <a:r>
              <a:rPr lang="en-US" dirty="0" smtClean="0">
                <a:latin typeface="+mn-lt"/>
              </a:rPr>
              <a:t>in </a:t>
            </a:r>
          </a:p>
          <a:p>
            <a:pPr algn="l">
              <a:spcBef>
                <a:spcPts val="0"/>
              </a:spcBef>
              <a:buSzTx/>
            </a:pPr>
            <a:r>
              <a:rPr lang="en-US" dirty="0" smtClean="0">
                <a:latin typeface="+mn-lt"/>
              </a:rPr>
              <a:t> Note that     is a dimensionless measure of smallness, which may represent a scaling factor of 	   (e.g.            without loss of generality) </a:t>
            </a:r>
          </a:p>
          <a:p>
            <a:pPr algn="l">
              <a:buSzTx/>
            </a:pPr>
            <a:r>
              <a:rPr lang="en-US" dirty="0" smtClean="0">
                <a:latin typeface="+mn-lt"/>
              </a:rPr>
              <a:t> Expanding 					and separating the equations with equal power in   :</a:t>
            </a:r>
          </a:p>
          <a:p>
            <a:pPr marL="547200" lvl="1" indent="-342900" algn="l">
              <a:spcBef>
                <a:spcPts val="1200"/>
              </a:spcBef>
              <a:buSzTx/>
              <a:buFont typeface="Wingdings" charset="2"/>
              <a:buChar char="q"/>
            </a:pPr>
            <a:r>
              <a:rPr lang="en-US" sz="2000" dirty="0" smtClean="0">
                <a:latin typeface="+mn-lt"/>
              </a:rPr>
              <a:t>Order 0:</a:t>
            </a:r>
          </a:p>
          <a:p>
            <a:pPr marL="547200" lvl="1" indent="-342900" algn="l">
              <a:spcBef>
                <a:spcPts val="2400"/>
              </a:spcBef>
              <a:buSzTx/>
              <a:buFont typeface="Wingdings" charset="2"/>
              <a:buChar char="q"/>
            </a:pPr>
            <a:r>
              <a:rPr lang="en-US" sz="2000" dirty="0" smtClean="0">
                <a:latin typeface="+mn-lt"/>
              </a:rPr>
              <a:t>Order 1: </a:t>
            </a:r>
            <a:endParaRPr lang="en-US" sz="2000" dirty="0">
              <a:latin typeface="+mn-lt"/>
            </a:endParaRPr>
          </a:p>
          <a:p>
            <a:pPr algn="l">
              <a:spcBef>
                <a:spcPts val="1800"/>
              </a:spcBef>
              <a:buSzTx/>
            </a:pPr>
            <a:r>
              <a:rPr lang="en-US" dirty="0" smtClean="0">
                <a:latin typeface="+mn-lt"/>
              </a:rPr>
              <a:t> The 2</a:t>
            </a:r>
            <a:r>
              <a:rPr lang="en-US" baseline="30000" dirty="0" smtClean="0">
                <a:latin typeface="+mn-lt"/>
              </a:rPr>
              <a:t>nd</a:t>
            </a:r>
            <a:r>
              <a:rPr lang="en-US" dirty="0" smtClean="0">
                <a:latin typeface="+mn-lt"/>
              </a:rPr>
              <a:t> equation has a particular solution with two terms. A well behaved one			  and	</a:t>
            </a:r>
          </a:p>
          <a:p>
            <a:pPr algn="l">
              <a:spcBef>
                <a:spcPts val="600"/>
              </a:spcBef>
              <a:buSzTx/>
              <a:buNone/>
            </a:pPr>
            <a:r>
              <a:rPr lang="en-US" dirty="0" smtClean="0">
                <a:latin typeface="+mn-lt"/>
              </a:rPr>
              <a:t>the first part of which grows linearly with time (</a:t>
            </a:r>
            <a:r>
              <a:rPr lang="en-US" b="1" dirty="0" smtClean="0">
                <a:latin typeface="+mn-lt"/>
              </a:rPr>
              <a:t>secular</a:t>
            </a:r>
            <a:r>
              <a:rPr lang="en-US" dirty="0" smtClean="0">
                <a:latin typeface="+mn-lt"/>
              </a:rPr>
              <a:t> term)</a:t>
            </a:r>
          </a:p>
          <a:p>
            <a:pPr algn="l">
              <a:spcBef>
                <a:spcPts val="24"/>
              </a:spcBef>
              <a:buSzTx/>
            </a:pPr>
            <a:r>
              <a:rPr lang="en-US" dirty="0" smtClean="0">
                <a:latin typeface="+mn-lt"/>
              </a:rPr>
              <a:t> But this cannot be true, the pendulum does not present such behavior. </a:t>
            </a:r>
            <a:r>
              <a:rPr lang="en-US" b="1" dirty="0" smtClean="0">
                <a:latin typeface="+mn-lt"/>
              </a:rPr>
              <a:t>What did it go wrong?</a:t>
            </a:r>
            <a:endParaRPr lang="en-US" b="1" dirty="0">
              <a:latin typeface="+mn-lt"/>
            </a:endParaRPr>
          </a:p>
        </p:txBody>
      </p:sp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624" y="44450"/>
            <a:ext cx="7664450" cy="576238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Palatino" charset="0"/>
                <a:ea typeface="ＭＳ Ｐゴシック" charset="0"/>
                <a:cs typeface="ＭＳ Ｐゴシック" charset="0"/>
              </a:rPr>
              <a:t>Perturbation of non-linear oscillator </a:t>
            </a:r>
            <a:endParaRPr lang="en-US" sz="36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136448" cy="167936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4464496" cy="328625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24" y="3284984"/>
            <a:ext cx="136448" cy="16793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/>
        </p:blipFill>
        <p:spPr>
          <a:xfrm>
            <a:off x="3606512" y="3573016"/>
            <a:ext cx="2405648" cy="576064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692696"/>
            <a:ext cx="2592288" cy="538398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29" y="4202897"/>
            <a:ext cx="7236783" cy="519662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12776"/>
            <a:ext cx="160968" cy="144023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91" y="2132856"/>
            <a:ext cx="201065" cy="1799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45" y="2060848"/>
            <a:ext cx="774987" cy="261684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157193"/>
            <a:ext cx="2265141" cy="504056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63" y="5157192"/>
            <a:ext cx="3359437" cy="46515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6948266" y="5301208"/>
            <a:ext cx="360037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-112" charset="2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askerville" pitchFamily="-112" charset="0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23958"/>
            <a:ext cx="1584176" cy="4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5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320675" y="620688"/>
            <a:ext cx="8823325" cy="128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92500" lnSpcReduction="20000"/>
          </a:bodyPr>
          <a:lstStyle/>
          <a:p>
            <a:pPr marL="342900" indent="-342900" algn="l">
              <a:lnSpc>
                <a:spcPct val="120000"/>
              </a:lnSpc>
              <a:buSzTx/>
            </a:pPr>
            <a:r>
              <a:rPr lang="en-US" sz="2800" dirty="0" smtClean="0">
                <a:latin typeface="+mn-lt"/>
              </a:rPr>
              <a:t>It was already shown that the pendulum has an </a:t>
            </a:r>
            <a:r>
              <a:rPr lang="en-US" sz="2800" b="1" dirty="0" smtClean="0">
                <a:latin typeface="+mn-lt"/>
              </a:rPr>
              <a:t>amplitude dependent frequency</a:t>
            </a:r>
            <a:r>
              <a:rPr lang="en-US" sz="2800" dirty="0" smtClean="0">
                <a:latin typeface="+mn-lt"/>
              </a:rPr>
              <a:t>, so the frequency has to be developed as well (</a:t>
            </a:r>
            <a:r>
              <a:rPr lang="en-US" sz="2800" b="1" dirty="0" err="1" smtClean="0">
                <a:latin typeface="+mn-lt"/>
              </a:rPr>
              <a:t>Poincar</a:t>
            </a:r>
            <a:r>
              <a:rPr lang="en-US" sz="2800" b="1" dirty="0" err="1">
                <a:latin typeface="+mn-lt"/>
              </a:rPr>
              <a:t>é</a:t>
            </a:r>
            <a:r>
              <a:rPr lang="en-US" sz="2800" b="1" dirty="0" err="1" smtClean="0">
                <a:latin typeface="+mn-lt"/>
              </a:rPr>
              <a:t>-Linstead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method):</a:t>
            </a:r>
          </a:p>
          <a:p>
            <a:pPr marL="342900" indent="-342900" algn="l">
              <a:buSzTx/>
            </a:pPr>
            <a:endParaRPr lang="en-US" sz="2800" dirty="0" smtClean="0">
              <a:latin typeface="+mn-lt"/>
            </a:endParaRPr>
          </a:p>
        </p:txBody>
      </p:sp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624" y="44450"/>
            <a:ext cx="7664450" cy="576238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Palatino" charset="0"/>
                <a:ea typeface="ＭＳ Ｐゴシック" charset="0"/>
                <a:cs typeface="ＭＳ Ｐゴシック" charset="0"/>
              </a:rPr>
              <a:t>Perturbation of non-linear oscillator </a:t>
            </a:r>
            <a:endParaRPr lang="en-US" sz="36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457061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320675" y="620688"/>
            <a:ext cx="882332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92500" lnSpcReduction="20000"/>
          </a:bodyPr>
          <a:lstStyle/>
          <a:p>
            <a:pPr marL="342900" indent="-342900" algn="l">
              <a:lnSpc>
                <a:spcPct val="120000"/>
              </a:lnSpc>
              <a:buSzTx/>
            </a:pPr>
            <a:r>
              <a:rPr lang="en-US" sz="2800" dirty="0" smtClean="0">
                <a:latin typeface="+mn-lt"/>
              </a:rPr>
              <a:t>It was already shown that the pendulum has an </a:t>
            </a:r>
            <a:r>
              <a:rPr lang="en-US" sz="2800" b="1" dirty="0" smtClean="0">
                <a:latin typeface="+mn-lt"/>
              </a:rPr>
              <a:t>amplitude dependent frequency</a:t>
            </a:r>
            <a:r>
              <a:rPr lang="en-US" sz="2800" dirty="0" smtClean="0">
                <a:latin typeface="+mn-lt"/>
              </a:rPr>
              <a:t>, so the frequency has to be developed as well (</a:t>
            </a:r>
            <a:r>
              <a:rPr lang="en-US" sz="2800" b="1" dirty="0" err="1" smtClean="0">
                <a:latin typeface="+mn-lt"/>
              </a:rPr>
              <a:t>Poincar</a:t>
            </a:r>
            <a:r>
              <a:rPr lang="en-US" sz="2800" b="1" dirty="0" err="1">
                <a:latin typeface="+mn-lt"/>
              </a:rPr>
              <a:t>é</a:t>
            </a:r>
            <a:r>
              <a:rPr lang="en-US" sz="2800" b="1" dirty="0" err="1" smtClean="0">
                <a:latin typeface="+mn-lt"/>
              </a:rPr>
              <a:t>-Linstead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method):</a:t>
            </a:r>
          </a:p>
          <a:p>
            <a:pPr marL="342900" indent="-342900" algn="l">
              <a:buSzTx/>
            </a:pPr>
            <a:endParaRPr lang="en-US" sz="2800" dirty="0" smtClean="0">
              <a:latin typeface="+mn-lt"/>
            </a:endParaRPr>
          </a:p>
          <a:p>
            <a:pPr marL="342900" indent="-342900" algn="l">
              <a:lnSpc>
                <a:spcPct val="120000"/>
              </a:lnSpc>
              <a:buSzTx/>
            </a:pPr>
            <a:r>
              <a:rPr lang="en-US" sz="2800" dirty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ssume that the solution is a periodic function of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              which becomes the new independent variable. The equation at zero order gives the solution                   	     and at leading perturbation order becomes</a:t>
            </a:r>
          </a:p>
          <a:p>
            <a:pPr marL="342900" indent="-342900" algn="l">
              <a:buSzTx/>
            </a:pPr>
            <a:endParaRPr lang="en-US" sz="2800" dirty="0">
              <a:latin typeface="+mn-lt"/>
            </a:endParaRPr>
          </a:p>
        </p:txBody>
      </p:sp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624" y="44450"/>
            <a:ext cx="7664450" cy="576238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Palatino" charset="0"/>
                <a:ea typeface="ＭＳ Ｐゴシック" charset="0"/>
                <a:cs typeface="ＭＳ Ｐゴシック" charset="0"/>
              </a:rPr>
              <a:t>Perturbation of non-linear oscillator </a:t>
            </a:r>
            <a:endParaRPr lang="en-US" sz="36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4570610" cy="432048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022" y="2420888"/>
            <a:ext cx="984474" cy="22939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4" y="3933056"/>
            <a:ext cx="8712000" cy="628334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40968"/>
            <a:ext cx="2250760" cy="3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320675" y="620688"/>
            <a:ext cx="8823325" cy="631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92500" lnSpcReduction="20000"/>
          </a:bodyPr>
          <a:lstStyle/>
          <a:p>
            <a:pPr marL="342900" indent="-342900" algn="l">
              <a:lnSpc>
                <a:spcPct val="120000"/>
              </a:lnSpc>
              <a:buSzTx/>
            </a:pPr>
            <a:r>
              <a:rPr lang="en-US" sz="2800" dirty="0" smtClean="0">
                <a:latin typeface="+mn-lt"/>
              </a:rPr>
              <a:t>It was already shown that the pendulum has an </a:t>
            </a:r>
            <a:r>
              <a:rPr lang="en-US" sz="2800" b="1" dirty="0" smtClean="0">
                <a:latin typeface="+mn-lt"/>
              </a:rPr>
              <a:t>amplitude dependent frequency</a:t>
            </a:r>
            <a:r>
              <a:rPr lang="en-US" sz="2800" dirty="0" smtClean="0">
                <a:latin typeface="+mn-lt"/>
              </a:rPr>
              <a:t>, so the frequency has to be developed as well (</a:t>
            </a:r>
            <a:r>
              <a:rPr lang="en-US" sz="2800" b="1" dirty="0" err="1" smtClean="0">
                <a:latin typeface="+mn-lt"/>
              </a:rPr>
              <a:t>Poincar</a:t>
            </a:r>
            <a:r>
              <a:rPr lang="en-US" sz="2800" b="1" dirty="0" err="1">
                <a:latin typeface="+mn-lt"/>
              </a:rPr>
              <a:t>é</a:t>
            </a:r>
            <a:r>
              <a:rPr lang="en-US" sz="2800" b="1" dirty="0" err="1" smtClean="0">
                <a:latin typeface="+mn-lt"/>
              </a:rPr>
              <a:t>-Linstead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method):</a:t>
            </a:r>
          </a:p>
          <a:p>
            <a:pPr marL="342900" indent="-342900" algn="l">
              <a:buSzTx/>
            </a:pPr>
            <a:endParaRPr lang="en-US" sz="2800" dirty="0" smtClean="0">
              <a:latin typeface="+mn-lt"/>
            </a:endParaRPr>
          </a:p>
          <a:p>
            <a:pPr marL="342900" indent="-342900" algn="l">
              <a:lnSpc>
                <a:spcPct val="120000"/>
              </a:lnSpc>
              <a:buSzTx/>
            </a:pPr>
            <a:r>
              <a:rPr lang="en-US" sz="2800" dirty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ssume that the solution is a periodic function of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              which becomes the new independent variable. The equation at zero order gives the solution                   	     and at leading perturbation order becomes</a:t>
            </a:r>
          </a:p>
          <a:p>
            <a:pPr marL="342900" indent="-342900" algn="l">
              <a:buSzTx/>
            </a:pPr>
            <a:endParaRPr lang="en-US" sz="2800" dirty="0">
              <a:latin typeface="+mn-lt"/>
            </a:endParaRPr>
          </a:p>
          <a:p>
            <a:pPr marL="342900" indent="-342900" algn="l">
              <a:lnSpc>
                <a:spcPct val="140000"/>
              </a:lnSpc>
              <a:spcBef>
                <a:spcPts val="1200"/>
              </a:spcBef>
              <a:buSzTx/>
            </a:pPr>
            <a:r>
              <a:rPr lang="en-US" sz="2800" dirty="0" smtClean="0">
                <a:latin typeface="+mn-lt"/>
              </a:rPr>
              <a:t>The last term has to be zero, if not it gives secular terms, thus		   which </a:t>
            </a:r>
            <a:r>
              <a:rPr lang="en-US" sz="2800" b="1" dirty="0" smtClean="0">
                <a:latin typeface="+mn-lt"/>
              </a:rPr>
              <a:t>reveals the decrease </a:t>
            </a:r>
            <a:r>
              <a:rPr lang="en-US" sz="2800" dirty="0" smtClean="0">
                <a:latin typeface="+mn-lt"/>
              </a:rPr>
              <a:t>of the </a:t>
            </a:r>
            <a:r>
              <a:rPr lang="en-US" sz="2800" b="1" dirty="0" smtClean="0">
                <a:latin typeface="+mn-lt"/>
              </a:rPr>
              <a:t>frequency</a:t>
            </a:r>
            <a:r>
              <a:rPr lang="en-US" sz="2800" dirty="0" smtClean="0">
                <a:latin typeface="+mn-lt"/>
              </a:rPr>
              <a:t> with the </a:t>
            </a:r>
            <a:r>
              <a:rPr lang="en-US" sz="2800" b="1" dirty="0" smtClean="0">
                <a:latin typeface="+mn-lt"/>
              </a:rPr>
              <a:t>oscillation amplitude</a:t>
            </a:r>
          </a:p>
          <a:p>
            <a:pPr marL="342900" indent="-342900" algn="l">
              <a:lnSpc>
                <a:spcPct val="120000"/>
              </a:lnSpc>
              <a:buSzTx/>
            </a:pPr>
            <a:r>
              <a:rPr lang="en-US" sz="2800" dirty="0" smtClean="0">
                <a:latin typeface="+mn-lt"/>
              </a:rPr>
              <a:t>Finally, the solution			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                         is the leading order correction due to the non-linear term </a:t>
            </a:r>
          </a:p>
        </p:txBody>
      </p:sp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624" y="44450"/>
            <a:ext cx="7664450" cy="576238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Palatino" charset="0"/>
                <a:ea typeface="ＭＳ Ｐゴシック" charset="0"/>
                <a:cs typeface="ＭＳ Ｐゴシック" charset="0"/>
              </a:rPr>
              <a:t>Perturbation of non-linear oscillator </a:t>
            </a:r>
            <a:endParaRPr lang="en-US" sz="36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4570610" cy="432048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022" y="2420888"/>
            <a:ext cx="984474" cy="22939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4" y="3933056"/>
            <a:ext cx="8712000" cy="628334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40968"/>
            <a:ext cx="2250760" cy="32404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6" y="4900009"/>
            <a:ext cx="1524006" cy="617223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10" y="5827112"/>
            <a:ext cx="4103997" cy="6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11113"/>
            <a:ext cx="7684392" cy="6096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Palatino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3600" dirty="0" smtClean="0">
                <a:latin typeface="Palatino" charset="0"/>
                <a:ea typeface="ＭＳ Ｐゴシック" charset="0"/>
                <a:cs typeface="ＭＳ Ｐゴシック" charset="0"/>
              </a:rPr>
              <a:t>erturbation by periodic function</a:t>
            </a:r>
            <a:endParaRPr lang="en-US" sz="36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04800" y="749300"/>
            <a:ext cx="85344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In beam dynamics, perturbing fields are periodic functions</a:t>
            </a: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The problem to solve is a generalization of the driven harmonic oscillator,</a:t>
            </a:r>
          </a:p>
          <a:p>
            <a:pPr algn="l">
              <a:lnSpc>
                <a:spcPct val="200000"/>
              </a:lnSpc>
              <a:spcBef>
                <a:spcPts val="0"/>
              </a:spcBef>
              <a:buSzTx/>
              <a:buNone/>
            </a:pPr>
            <a:r>
              <a:rPr lang="en-US" dirty="0" smtClean="0">
                <a:latin typeface="Palatino" charset="0"/>
              </a:rPr>
              <a:t>    with a general periodic function         , with frequency </a:t>
            </a:r>
            <a:endParaRPr lang="en-US" dirty="0">
              <a:latin typeface="Palatino" charset="0"/>
            </a:endParaRPr>
          </a:p>
          <a:p>
            <a:pPr marL="342900" indent="-342900" algn="l">
              <a:spcBef>
                <a:spcPts val="1200"/>
              </a:spcBef>
              <a:buSzTx/>
            </a:pPr>
            <a:r>
              <a:rPr lang="en-US" dirty="0" smtClean="0">
                <a:latin typeface="Palatino" charset="0"/>
              </a:rPr>
              <a:t>The right side can be Fourier analyzed</a:t>
            </a:r>
            <a:r>
              <a:rPr lang="en-US" dirty="0" smtClean="0">
                <a:latin typeface="Palatino" charset="0"/>
              </a:rPr>
              <a:t>:</a:t>
            </a:r>
            <a:endParaRPr lang="en-US" dirty="0" smtClean="0">
              <a:latin typeface="Palatino" charset="0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27" y="2279380"/>
            <a:ext cx="550793" cy="35753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6" y="2376813"/>
            <a:ext cx="243412" cy="188091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71008"/>
            <a:ext cx="2726402" cy="705864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36912"/>
            <a:ext cx="2736304" cy="83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11113"/>
            <a:ext cx="7684392" cy="6096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Palatino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3600" dirty="0" smtClean="0">
                <a:latin typeface="Palatino" charset="0"/>
                <a:ea typeface="ＭＳ Ｐゴシック" charset="0"/>
                <a:cs typeface="ＭＳ Ｐゴシック" charset="0"/>
              </a:rPr>
              <a:t>erturbation by periodic function</a:t>
            </a:r>
            <a:endParaRPr lang="en-US" sz="36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04800" y="749300"/>
            <a:ext cx="85344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In beam dynamics, perturbing fields are periodic functions</a:t>
            </a: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The problem to solve is a generalization of the driven harmonic oscillator,</a:t>
            </a:r>
          </a:p>
          <a:p>
            <a:pPr algn="l">
              <a:lnSpc>
                <a:spcPct val="200000"/>
              </a:lnSpc>
              <a:spcBef>
                <a:spcPts val="0"/>
              </a:spcBef>
              <a:buSzTx/>
              <a:buNone/>
            </a:pPr>
            <a:r>
              <a:rPr lang="en-US" dirty="0" smtClean="0">
                <a:latin typeface="Palatino" charset="0"/>
              </a:rPr>
              <a:t>    with a general periodic function         , with frequency </a:t>
            </a:r>
            <a:endParaRPr lang="en-US" dirty="0">
              <a:latin typeface="Palatino" charset="0"/>
            </a:endParaRPr>
          </a:p>
          <a:p>
            <a:pPr marL="342900" indent="-342900" algn="l">
              <a:spcBef>
                <a:spcPts val="1200"/>
              </a:spcBef>
              <a:buSzTx/>
            </a:pPr>
            <a:r>
              <a:rPr lang="en-US" dirty="0" smtClean="0">
                <a:latin typeface="Palatino" charset="0"/>
              </a:rPr>
              <a:t>The right side can be Fourier analyzed:</a:t>
            </a:r>
          </a:p>
          <a:p>
            <a:pPr marL="342900" indent="-342900" algn="l">
              <a:spcBef>
                <a:spcPts val="2400"/>
              </a:spcBef>
              <a:buSzTx/>
            </a:pPr>
            <a:r>
              <a:rPr lang="en-US" dirty="0" smtClean="0">
                <a:latin typeface="Palatino" charset="0"/>
              </a:rPr>
              <a:t>The homogeneous solution is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SzTx/>
            </a:pPr>
            <a:r>
              <a:rPr lang="en-US" dirty="0" smtClean="0">
                <a:latin typeface="Palatino" charset="0"/>
              </a:rPr>
              <a:t>The particular solution can be found by considering that           has the same form as         : </a:t>
            </a:r>
            <a:endParaRPr lang="en-US" dirty="0">
              <a:latin typeface="Palatino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800"/>
              </a:spcBef>
              <a:buSzTx/>
            </a:pPr>
            <a:r>
              <a:rPr lang="en-US" dirty="0" smtClean="0">
                <a:latin typeface="Palatino" charset="0"/>
              </a:rPr>
              <a:t>By substituting </a:t>
            </a:r>
            <a:r>
              <a:rPr lang="en-US" dirty="0" smtClean="0">
                <a:latin typeface="Palatino" charset="0"/>
              </a:rPr>
              <a:t>the </a:t>
            </a:r>
            <a:r>
              <a:rPr lang="en-US" dirty="0" smtClean="0">
                <a:latin typeface="Palatino" charset="0"/>
              </a:rPr>
              <a:t>following </a:t>
            </a:r>
            <a:r>
              <a:rPr lang="en-US" dirty="0" smtClean="0">
                <a:latin typeface="Palatino" charset="0"/>
              </a:rPr>
              <a:t>relation is derived </a:t>
            </a:r>
            <a:r>
              <a:rPr lang="en-US" dirty="0" smtClean="0">
                <a:latin typeface="Palatino" charset="0"/>
              </a:rPr>
              <a:t>for the Fourier coefficients of the particular solution	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27" y="2279380"/>
            <a:ext cx="550793" cy="35753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6" y="2376813"/>
            <a:ext cx="243412" cy="188091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71008"/>
            <a:ext cx="2726402" cy="705864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36912"/>
            <a:ext cx="2736304" cy="83138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29950"/>
            <a:ext cx="3686824" cy="33109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005064"/>
            <a:ext cx="564387" cy="36004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81128"/>
            <a:ext cx="550793" cy="357532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65104"/>
            <a:ext cx="2664296" cy="735717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913"/>
            <a:ext cx="2304256" cy="6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11113"/>
            <a:ext cx="7684392" cy="6096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Palatino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3600" dirty="0" smtClean="0">
                <a:latin typeface="Palatino" charset="0"/>
                <a:ea typeface="ＭＳ Ｐゴシック" charset="0"/>
                <a:cs typeface="ＭＳ Ｐゴシック" charset="0"/>
              </a:rPr>
              <a:t>erturbation by periodic function</a:t>
            </a:r>
            <a:endParaRPr lang="en-US" sz="36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04800" y="749300"/>
            <a:ext cx="85344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In beam dynamics, perturbing fields are periodic functions</a:t>
            </a:r>
          </a:p>
          <a:p>
            <a:pPr marL="342900" indent="-342900" algn="l">
              <a:buSzTx/>
            </a:pPr>
            <a:r>
              <a:rPr lang="en-US" dirty="0" smtClean="0">
                <a:latin typeface="Palatino" charset="0"/>
              </a:rPr>
              <a:t>The problem to solve is a generalization of the driven harmonic oscillator,</a:t>
            </a:r>
          </a:p>
          <a:p>
            <a:pPr algn="l">
              <a:lnSpc>
                <a:spcPct val="200000"/>
              </a:lnSpc>
              <a:spcBef>
                <a:spcPts val="0"/>
              </a:spcBef>
              <a:buSzTx/>
              <a:buNone/>
            </a:pPr>
            <a:r>
              <a:rPr lang="en-US" dirty="0" smtClean="0">
                <a:latin typeface="Palatino" charset="0"/>
              </a:rPr>
              <a:t>    with a general periodic function         , with frequency </a:t>
            </a:r>
            <a:endParaRPr lang="en-US" dirty="0">
              <a:latin typeface="Palatino" charset="0"/>
            </a:endParaRPr>
          </a:p>
          <a:p>
            <a:pPr marL="342900" indent="-342900" algn="l">
              <a:spcBef>
                <a:spcPts val="1200"/>
              </a:spcBef>
              <a:buSzTx/>
            </a:pPr>
            <a:r>
              <a:rPr lang="en-US" dirty="0" smtClean="0">
                <a:latin typeface="Palatino" charset="0"/>
              </a:rPr>
              <a:t>The right side can be Fourier analyzed:</a:t>
            </a:r>
          </a:p>
          <a:p>
            <a:pPr marL="342900" indent="-342900" algn="l">
              <a:spcBef>
                <a:spcPts val="2400"/>
              </a:spcBef>
              <a:buSzTx/>
            </a:pPr>
            <a:r>
              <a:rPr lang="en-US" dirty="0" smtClean="0">
                <a:latin typeface="Palatino" charset="0"/>
              </a:rPr>
              <a:t>The homogeneous solution is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SzTx/>
            </a:pPr>
            <a:r>
              <a:rPr lang="en-US" dirty="0" smtClean="0">
                <a:latin typeface="Palatino" charset="0"/>
              </a:rPr>
              <a:t>The particular solution can be found by considering that           has the same form as         : </a:t>
            </a:r>
            <a:endParaRPr lang="en-US" dirty="0">
              <a:latin typeface="Palatino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800"/>
              </a:spcBef>
              <a:buSzTx/>
            </a:pPr>
            <a:r>
              <a:rPr lang="en-US" dirty="0" smtClean="0">
                <a:latin typeface="Palatino" charset="0"/>
              </a:rPr>
              <a:t>By substituting </a:t>
            </a:r>
            <a:r>
              <a:rPr lang="en-US" dirty="0" smtClean="0">
                <a:latin typeface="Palatino" charset="0"/>
              </a:rPr>
              <a:t>the </a:t>
            </a:r>
            <a:r>
              <a:rPr lang="en-US" dirty="0" smtClean="0">
                <a:latin typeface="Palatino" charset="0"/>
              </a:rPr>
              <a:t>following </a:t>
            </a:r>
            <a:r>
              <a:rPr lang="en-US" dirty="0" smtClean="0">
                <a:latin typeface="Palatino" charset="0"/>
              </a:rPr>
              <a:t>relation is derived </a:t>
            </a:r>
            <a:r>
              <a:rPr lang="en-US" dirty="0" smtClean="0">
                <a:latin typeface="Palatino" charset="0"/>
              </a:rPr>
              <a:t>for the Fourier coefficients of the particular solution	</a:t>
            </a:r>
          </a:p>
          <a:p>
            <a:pPr marL="342900" indent="-342900" algn="l">
              <a:spcBef>
                <a:spcPts val="600"/>
              </a:spcBef>
              <a:buSzTx/>
            </a:pPr>
            <a:r>
              <a:rPr lang="en-US" dirty="0" smtClean="0">
                <a:latin typeface="Palatino" charset="0"/>
              </a:rPr>
              <a:t>There is a </a:t>
            </a:r>
            <a:r>
              <a:rPr lang="en-US" b="1" dirty="0" smtClean="0">
                <a:latin typeface="Palatino" charset="0"/>
              </a:rPr>
              <a:t>resonance condition </a:t>
            </a:r>
            <a:r>
              <a:rPr lang="en-US" dirty="0" smtClean="0">
                <a:latin typeface="Palatino" charset="0"/>
              </a:rPr>
              <a:t>for infinite number of frequencies satisfying </a:t>
            </a:r>
            <a:endParaRPr lang="en-US" dirty="0">
              <a:latin typeface="Palatino" charset="0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27" y="2279380"/>
            <a:ext cx="550793" cy="35753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6" y="2376813"/>
            <a:ext cx="243412" cy="188091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71008"/>
            <a:ext cx="2726402" cy="705864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36912"/>
            <a:ext cx="2736304" cy="83138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29950"/>
            <a:ext cx="3686824" cy="33109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005064"/>
            <a:ext cx="564387" cy="36004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81128"/>
            <a:ext cx="550793" cy="357532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65104"/>
            <a:ext cx="2664296" cy="735717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381328"/>
            <a:ext cx="1440160" cy="351667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913"/>
            <a:ext cx="2304256" cy="6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950" y="44624"/>
            <a:ext cx="7385050" cy="457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Perturbation </a:t>
            </a:r>
            <a:r>
              <a:rPr lang="en-US" sz="4000" dirty="0">
                <a:latin typeface="Palatino" charset="0"/>
                <a:ea typeface="ＭＳ Ｐゴシック" charset="0"/>
                <a:cs typeface="ＭＳ Ｐゴシック" charset="0"/>
              </a:rPr>
              <a:t>by single dipole</a:t>
            </a:r>
          </a:p>
        </p:txBody>
      </p:sp>
      <p:sp>
        <p:nvSpPr>
          <p:cNvPr id="52226" name="Rectangle 9"/>
          <p:cNvSpPr>
            <a:spLocks noChangeArrowheads="1"/>
          </p:cNvSpPr>
          <p:nvPr/>
        </p:nvSpPr>
        <p:spPr bwMode="auto">
          <a:xfrm>
            <a:off x="381000" y="692696"/>
            <a:ext cx="8583613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SzTx/>
            </a:pPr>
            <a:r>
              <a:rPr lang="en-US" sz="2800" dirty="0">
                <a:latin typeface="+mn-lt"/>
              </a:rPr>
              <a:t> Hill</a:t>
            </a:r>
            <a:r>
              <a:rPr lang="ja-JP" altLang="en-US" sz="2800" dirty="0">
                <a:latin typeface="+mn-lt"/>
              </a:rPr>
              <a:t>’</a:t>
            </a:r>
            <a:r>
              <a:rPr lang="en-US" altLang="ja-JP" sz="2800" dirty="0">
                <a:latin typeface="+mn-lt"/>
              </a:rPr>
              <a:t>s equations in normalized coordinates with single dipole perturbation:</a:t>
            </a:r>
          </a:p>
          <a:p>
            <a:pPr algn="l">
              <a:buSzTx/>
              <a:buFont typeface="Wingdings" charset="0"/>
              <a:buNone/>
            </a:pPr>
            <a:endParaRPr lang="en-US" sz="2800" dirty="0">
              <a:latin typeface="+mn-lt"/>
            </a:endParaRPr>
          </a:p>
          <a:p>
            <a:pPr algn="l">
              <a:buSzTx/>
            </a:pPr>
            <a:endParaRPr lang="en-US" sz="2800" dirty="0">
              <a:latin typeface="+mn-lt"/>
            </a:endParaRPr>
          </a:p>
          <a:p>
            <a:pPr algn="l">
              <a:buSzTx/>
            </a:pPr>
            <a:r>
              <a:rPr lang="en-US" sz="2800" dirty="0">
                <a:latin typeface="+mn-lt"/>
              </a:rPr>
              <a:t> The dipole perturbation is periodic, so it can be expanded in a Fourier series</a:t>
            </a:r>
          </a:p>
          <a:p>
            <a:pPr algn="l">
              <a:buSzTx/>
              <a:buNone/>
            </a:pPr>
            <a:endParaRPr lang="en-US" sz="2800" dirty="0">
              <a:latin typeface="+mn-lt"/>
            </a:endParaRPr>
          </a:p>
        </p:txBody>
      </p:sp>
      <p:pic>
        <p:nvPicPr>
          <p:cNvPr id="52227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71528"/>
            <a:ext cx="35528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71328"/>
            <a:ext cx="53308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950" y="44624"/>
            <a:ext cx="7385050" cy="457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Perturbation </a:t>
            </a:r>
            <a:r>
              <a:rPr lang="en-US" sz="4000" dirty="0">
                <a:latin typeface="Palatino" charset="0"/>
                <a:ea typeface="ＭＳ Ｐゴシック" charset="0"/>
                <a:cs typeface="ＭＳ Ｐゴシック" charset="0"/>
              </a:rPr>
              <a:t>by single dipole</a:t>
            </a:r>
          </a:p>
        </p:txBody>
      </p:sp>
      <p:sp>
        <p:nvSpPr>
          <p:cNvPr id="52226" name="Rectangle 9"/>
          <p:cNvSpPr>
            <a:spLocks noChangeArrowheads="1"/>
          </p:cNvSpPr>
          <p:nvPr/>
        </p:nvSpPr>
        <p:spPr bwMode="auto">
          <a:xfrm>
            <a:off x="381000" y="692696"/>
            <a:ext cx="8583613" cy="616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SzTx/>
            </a:pPr>
            <a:r>
              <a:rPr lang="en-US" sz="2800" dirty="0">
                <a:latin typeface="+mn-lt"/>
              </a:rPr>
              <a:t> Hill</a:t>
            </a:r>
            <a:r>
              <a:rPr lang="ja-JP" altLang="en-US" sz="2800" dirty="0">
                <a:latin typeface="+mn-lt"/>
              </a:rPr>
              <a:t>’</a:t>
            </a:r>
            <a:r>
              <a:rPr lang="en-US" altLang="ja-JP" sz="2800" dirty="0">
                <a:latin typeface="+mn-lt"/>
              </a:rPr>
              <a:t>s equations in normalized coordinates with single dipole perturbation:</a:t>
            </a:r>
          </a:p>
          <a:p>
            <a:pPr algn="l">
              <a:buSzTx/>
              <a:buFont typeface="Wingdings" charset="0"/>
              <a:buNone/>
            </a:pPr>
            <a:endParaRPr lang="en-US" sz="2800" dirty="0">
              <a:latin typeface="+mn-lt"/>
            </a:endParaRPr>
          </a:p>
          <a:p>
            <a:pPr algn="l">
              <a:buSzTx/>
            </a:pPr>
            <a:endParaRPr lang="en-US" sz="2800" dirty="0">
              <a:latin typeface="+mn-lt"/>
            </a:endParaRPr>
          </a:p>
          <a:p>
            <a:pPr algn="l">
              <a:buSzTx/>
            </a:pPr>
            <a:r>
              <a:rPr lang="en-US" sz="2800" dirty="0">
                <a:latin typeface="+mn-lt"/>
              </a:rPr>
              <a:t> The dipole perturbation is periodic, so it can be expanded in a Fourier series</a:t>
            </a:r>
          </a:p>
          <a:p>
            <a:pPr algn="l">
              <a:buSzTx/>
              <a:buNone/>
            </a:pPr>
            <a:endParaRPr lang="en-US" sz="2800" dirty="0">
              <a:latin typeface="+mn-lt"/>
            </a:endParaRPr>
          </a:p>
          <a:p>
            <a:pPr algn="l">
              <a:spcBef>
                <a:spcPts val="3000"/>
              </a:spcBef>
              <a:buSzTx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Note, as before </a:t>
            </a:r>
            <a:r>
              <a:rPr lang="en-US" sz="2800" dirty="0">
                <a:latin typeface="+mn-lt"/>
              </a:rPr>
              <a:t>that a periodic kick introduces </a:t>
            </a:r>
            <a:r>
              <a:rPr lang="en-US" sz="2800" b="1" dirty="0">
                <a:latin typeface="+mn-lt"/>
              </a:rPr>
              <a:t>infinite number </a:t>
            </a:r>
            <a:r>
              <a:rPr lang="en-US" sz="2800" dirty="0">
                <a:latin typeface="+mn-lt"/>
              </a:rPr>
              <a:t>of </a:t>
            </a:r>
            <a:r>
              <a:rPr lang="en-US" sz="2800" b="1" dirty="0">
                <a:latin typeface="+mn-lt"/>
              </a:rPr>
              <a:t>integer driving frequencies</a:t>
            </a:r>
          </a:p>
          <a:p>
            <a:pPr algn="l">
              <a:buSzTx/>
            </a:pPr>
            <a:r>
              <a:rPr lang="en-US" sz="2800" dirty="0" smtClean="0">
                <a:latin typeface="+mn-lt"/>
              </a:rPr>
              <a:t> The </a:t>
            </a:r>
            <a:r>
              <a:rPr lang="en-US" sz="2800" dirty="0">
                <a:latin typeface="+mn-lt"/>
              </a:rPr>
              <a:t>resonance condition occurs when </a:t>
            </a:r>
          </a:p>
          <a:p>
            <a:pPr algn="l">
              <a:spcBef>
                <a:spcPts val="0"/>
              </a:spcBef>
              <a:buSzTx/>
              <a:buFont typeface="Wingdings" charset="0"/>
              <a:buNone/>
            </a:pPr>
            <a:r>
              <a:rPr lang="en-US" sz="2800" dirty="0">
                <a:latin typeface="+mn-lt"/>
              </a:rPr>
              <a:t>i.e. </a:t>
            </a:r>
            <a:r>
              <a:rPr lang="en-US" sz="2800" b="1" dirty="0">
                <a:latin typeface="+mn-lt"/>
              </a:rPr>
              <a:t>integer tunes </a:t>
            </a:r>
            <a:r>
              <a:rPr lang="en-US" sz="2800" dirty="0">
                <a:latin typeface="+mn-lt"/>
              </a:rPr>
              <a:t>should be avoided (remember orbit distortion due to single dipole kick)</a:t>
            </a:r>
            <a:endParaRPr lang="en-GB" sz="2800" dirty="0">
              <a:latin typeface="+mn-lt"/>
            </a:endParaRPr>
          </a:p>
        </p:txBody>
      </p:sp>
      <p:pic>
        <p:nvPicPr>
          <p:cNvPr id="52227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71528"/>
            <a:ext cx="35528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68" y="5445224"/>
            <a:ext cx="1817688" cy="360362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71328"/>
            <a:ext cx="53308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5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59"/>
          <p:cNvSpPr>
            <a:spLocks noChangeArrowheads="1"/>
          </p:cNvSpPr>
          <p:nvPr/>
        </p:nvSpPr>
        <p:spPr bwMode="auto">
          <a:xfrm>
            <a:off x="3491880" y="692696"/>
            <a:ext cx="554461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marL="285750" indent="-285750" algn="l"/>
            <a:r>
              <a:rPr lang="en-US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Colliders</a:t>
            </a:r>
            <a:endParaRPr lang="el-GR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685800" lvl="1" indent="-228600" algn="l">
              <a:buClr>
                <a:srgbClr val="666666"/>
              </a:buClr>
              <a:buFont typeface="Wingdings" charset="0"/>
              <a:buChar char="¨"/>
            </a:pPr>
            <a:r>
              <a:rPr lang="en-US" sz="2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Luminosity (i.e. rate of particle production)</a:t>
            </a:r>
            <a:endParaRPr lang="el-GR" sz="20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Ν</a:t>
            </a:r>
            <a:r>
              <a:rPr lang="en-US" sz="1400" i="1" baseline="-20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b</a:t>
            </a:r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bunch population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n-US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k</a:t>
            </a:r>
            <a:r>
              <a:rPr lang="en-US" sz="1400" i="1" baseline="-20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b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number of bunches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γ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relativistic reduced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energy</a:t>
            </a:r>
          </a:p>
          <a:p>
            <a:pPr marL="1143000" lvl="2" indent="-228600" algn="l"/>
            <a:r>
              <a:rPr lang="en-US" sz="1400" i="1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f</a:t>
            </a:r>
            <a:r>
              <a:rPr lang="en-US" sz="1400" i="1" baseline="-25000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r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repetition rate</a:t>
            </a:r>
            <a:endParaRPr lang="el-GR" sz="1400" baseline="-250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ε</a:t>
            </a:r>
            <a:r>
              <a:rPr lang="en-US" sz="1400" i="1" baseline="-20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n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normalized emittance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β* </a:t>
            </a:r>
            <a:r>
              <a:rPr lang="ja-JP" alt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“</a:t>
            </a:r>
            <a:r>
              <a:rPr lang="en-US" altLang="ja-JP" sz="1400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betatron</a:t>
            </a:r>
            <a:r>
              <a:rPr lang="ja-JP" alt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amplitude function at collision point</a:t>
            </a:r>
            <a:endParaRPr lang="el-GR" altLang="ja-JP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285750" indent="-285750" algn="l"/>
            <a:r>
              <a:rPr lang="en-US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High intensity accelerators</a:t>
            </a:r>
            <a:endParaRPr lang="el-GR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685800" lvl="1" indent="-228600" algn="l">
              <a:buClr>
                <a:srgbClr val="666666"/>
              </a:buClr>
              <a:buFont typeface="Wingdings" charset="0"/>
              <a:buChar char="¨"/>
            </a:pPr>
            <a:r>
              <a:rPr lang="en-US" sz="2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Average beam power</a:t>
            </a:r>
            <a:endParaRPr lang="el-GR" sz="20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 mean current intensity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Ε</a:t>
            </a:r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energy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n-US" sz="1400" i="1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f</a:t>
            </a:r>
            <a:r>
              <a:rPr lang="en-US" sz="1400" i="1" baseline="-20000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N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repetition rate</a:t>
            </a: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Ν</a:t>
            </a:r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number of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particles/pulse</a:t>
            </a:r>
            <a:endParaRPr lang="el-GR" sz="1400" dirty="0">
              <a:solidFill>
                <a:schemeClr val="tx2"/>
              </a:solidFill>
              <a:latin typeface="Palatino" charset="0"/>
              <a:cs typeface="Palatino" charset="0"/>
            </a:endParaRPr>
          </a:p>
        </p:txBody>
      </p:sp>
      <p:pic>
        <p:nvPicPr>
          <p:cNvPr id="14338" name="Picture 1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1259632" y="-41275"/>
            <a:ext cx="7416824" cy="727075"/>
          </a:xfrm>
        </p:spPr>
        <p:txBody>
          <a:bodyPr/>
          <a:lstStyle/>
          <a:p>
            <a:r>
              <a:rPr lang="en-US" dirty="0">
                <a:latin typeface="Bookman Old Style" charset="0"/>
                <a:ea typeface="ＭＳ Ｐゴシック" charset="0"/>
                <a:cs typeface="ＭＳ Ｐゴシック" charset="0"/>
              </a:rPr>
              <a:t>Accelerator performance parameters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55232" y="3512096"/>
            <a:ext cx="304800" cy="369332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>
              <a:buFont typeface="Wingdings" charset="2"/>
              <a:buNone/>
              <a:defRPr/>
            </a:pPr>
            <a:r>
              <a:rPr lang="en-US" sz="1800" i="1" u="sng" dirty="0">
                <a:solidFill>
                  <a:srgbClr val="2F1F58"/>
                </a:solidFill>
                <a:latin typeface="Palatino"/>
                <a:ea typeface="Arial" charset="0"/>
                <a:cs typeface="Palatino"/>
              </a:rPr>
              <a:t>I</a:t>
            </a:r>
            <a:endParaRPr lang="en-US" sz="1800" i="1" dirty="0">
              <a:latin typeface="Palatino"/>
              <a:ea typeface="+mn-ea"/>
              <a:cs typeface="Palatin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40" y="1230061"/>
            <a:ext cx="2692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950" y="49213"/>
            <a:ext cx="7385050" cy="4572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Palatino" charset="0"/>
                <a:ea typeface="ＭＳ Ｐゴシック" charset="0"/>
                <a:cs typeface="ＭＳ Ｐゴシック" charset="0"/>
              </a:rPr>
              <a:t>Perturbation by single multi-pole</a:t>
            </a:r>
          </a:p>
        </p:txBody>
      </p:sp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381000" y="696913"/>
            <a:ext cx="87630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buSzTx/>
            </a:pPr>
            <a:r>
              <a:rPr lang="en-US" dirty="0">
                <a:latin typeface="Palatino"/>
                <a:cs typeface="Palatino"/>
              </a:rPr>
              <a:t> For a generalized multi-pole perturbation, Hill’s equation is:</a:t>
            </a:r>
          </a:p>
          <a:p>
            <a:pPr algn="l">
              <a:lnSpc>
                <a:spcPct val="150000"/>
              </a:lnSpc>
              <a:buSzTx/>
              <a:buFont typeface="Wingdings" charset="0"/>
              <a:buNone/>
            </a:pPr>
            <a:endParaRPr lang="en-US" dirty="0">
              <a:latin typeface="Palatino"/>
              <a:cs typeface="Palatino"/>
            </a:endParaRPr>
          </a:p>
          <a:p>
            <a:pPr algn="l">
              <a:spcBef>
                <a:spcPts val="0"/>
              </a:spcBef>
              <a:buSzTx/>
            </a:pPr>
            <a:r>
              <a:rPr lang="en-US" dirty="0">
                <a:latin typeface="Palatino"/>
                <a:cs typeface="Palatino"/>
              </a:rPr>
              <a:t> As before, the multipole coefficient </a:t>
            </a:r>
            <a:r>
              <a:rPr lang="en-US" dirty="0" smtClean="0">
                <a:latin typeface="Palatino"/>
                <a:cs typeface="Palatino"/>
              </a:rPr>
              <a:t>                    	            can </a:t>
            </a:r>
            <a:r>
              <a:rPr lang="en-US" dirty="0">
                <a:latin typeface="Palatino"/>
                <a:cs typeface="Palatino"/>
              </a:rPr>
              <a:t>be expanded </a:t>
            </a:r>
            <a:r>
              <a:rPr lang="en-US" dirty="0" smtClean="0">
                <a:latin typeface="Palatino"/>
                <a:cs typeface="Palatino"/>
              </a:rPr>
              <a:t>in </a:t>
            </a:r>
            <a:r>
              <a:rPr lang="en-US" dirty="0">
                <a:latin typeface="Palatino"/>
                <a:cs typeface="Palatino"/>
              </a:rPr>
              <a:t>Fourier </a:t>
            </a:r>
            <a:r>
              <a:rPr lang="en-US" dirty="0" smtClean="0">
                <a:latin typeface="Palatino"/>
                <a:cs typeface="Palatino"/>
              </a:rPr>
              <a:t>series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56323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9688"/>
            <a:ext cx="26558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00671"/>
            <a:ext cx="5760640" cy="7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950" y="49213"/>
            <a:ext cx="7385050" cy="4572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Palatino" charset="0"/>
                <a:ea typeface="ＭＳ Ｐゴシック" charset="0"/>
                <a:cs typeface="ＭＳ Ｐゴシック" charset="0"/>
              </a:rPr>
              <a:t>Perturbation by single multi-pole</a:t>
            </a:r>
          </a:p>
        </p:txBody>
      </p:sp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381000" y="696913"/>
            <a:ext cx="8763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buSzTx/>
            </a:pPr>
            <a:r>
              <a:rPr lang="en-US" dirty="0">
                <a:latin typeface="Palatino"/>
                <a:cs typeface="Palatino"/>
              </a:rPr>
              <a:t> For a generalized multi-pole perturbation, Hill’s equation is:</a:t>
            </a:r>
          </a:p>
          <a:p>
            <a:pPr algn="l">
              <a:lnSpc>
                <a:spcPct val="150000"/>
              </a:lnSpc>
              <a:buSzTx/>
              <a:buFont typeface="Wingdings" charset="0"/>
              <a:buNone/>
            </a:pPr>
            <a:endParaRPr lang="en-US" dirty="0">
              <a:latin typeface="Palatino"/>
              <a:cs typeface="Palatino"/>
            </a:endParaRPr>
          </a:p>
          <a:p>
            <a:pPr algn="l">
              <a:spcBef>
                <a:spcPts val="0"/>
              </a:spcBef>
              <a:buSzTx/>
            </a:pPr>
            <a:r>
              <a:rPr lang="en-US" dirty="0">
                <a:latin typeface="Palatino"/>
                <a:cs typeface="Palatino"/>
              </a:rPr>
              <a:t> As before, the multipole coefficient </a:t>
            </a:r>
            <a:r>
              <a:rPr lang="en-US" dirty="0" smtClean="0">
                <a:latin typeface="Palatino"/>
                <a:cs typeface="Palatino"/>
              </a:rPr>
              <a:t>                    	            can </a:t>
            </a:r>
            <a:r>
              <a:rPr lang="en-US" dirty="0">
                <a:latin typeface="Palatino"/>
                <a:cs typeface="Palatino"/>
              </a:rPr>
              <a:t>be expanded </a:t>
            </a:r>
            <a:r>
              <a:rPr lang="en-US" dirty="0" smtClean="0">
                <a:latin typeface="Palatino"/>
                <a:cs typeface="Palatino"/>
              </a:rPr>
              <a:t>in </a:t>
            </a:r>
            <a:r>
              <a:rPr lang="en-US" dirty="0">
                <a:latin typeface="Palatino"/>
                <a:cs typeface="Palatino"/>
              </a:rPr>
              <a:t>Fourier </a:t>
            </a:r>
            <a:r>
              <a:rPr lang="en-US" dirty="0" smtClean="0">
                <a:latin typeface="Palatino"/>
                <a:cs typeface="Palatino"/>
              </a:rPr>
              <a:t>series</a:t>
            </a:r>
            <a:endParaRPr lang="en-US" dirty="0">
              <a:latin typeface="Palatino"/>
              <a:cs typeface="Palatino"/>
            </a:endParaRPr>
          </a:p>
          <a:p>
            <a:pPr algn="l">
              <a:buSzTx/>
            </a:pPr>
            <a:r>
              <a:rPr lang="en-US" dirty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Following the perturbation steps, the zero-order solution is given by the homogeneous equation</a:t>
            </a:r>
          </a:p>
          <a:p>
            <a:pPr algn="l">
              <a:spcBef>
                <a:spcPts val="0"/>
              </a:spcBef>
              <a:buSzTx/>
            </a:pPr>
            <a:r>
              <a:rPr lang="en-US" dirty="0" smtClean="0">
                <a:latin typeface="Palatino"/>
                <a:cs typeface="Palatino"/>
              </a:rPr>
              <a:t> Then the position can be expressed as </a:t>
            </a:r>
          </a:p>
          <a:p>
            <a:pPr algn="l">
              <a:buSzTx/>
              <a:buNone/>
            </a:pPr>
            <a:endParaRPr lang="en-US" dirty="0" smtClean="0">
              <a:latin typeface="Palatino"/>
              <a:cs typeface="Palatino"/>
            </a:endParaRPr>
          </a:p>
          <a:p>
            <a:pPr algn="l">
              <a:buSzTx/>
              <a:buNone/>
            </a:pPr>
            <a:endParaRPr lang="en-US" dirty="0">
              <a:latin typeface="Palatino"/>
              <a:cs typeface="Palatino"/>
            </a:endParaRPr>
          </a:p>
          <a:p>
            <a:pPr algn="l">
              <a:lnSpc>
                <a:spcPct val="300000"/>
              </a:lnSpc>
              <a:spcBef>
                <a:spcPts val="0"/>
              </a:spcBef>
              <a:buSzTx/>
              <a:buNone/>
            </a:pPr>
            <a:r>
              <a:rPr lang="en-US" dirty="0" smtClean="0">
                <a:latin typeface="Palatino"/>
                <a:cs typeface="Palatino"/>
              </a:rPr>
              <a:t>    </a:t>
            </a:r>
          </a:p>
        </p:txBody>
      </p:sp>
      <p:pic>
        <p:nvPicPr>
          <p:cNvPr id="56323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9688"/>
            <a:ext cx="26558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00671"/>
            <a:ext cx="5760640" cy="7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latex-image-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/>
          <a:stretch/>
        </p:blipFill>
        <p:spPr bwMode="auto">
          <a:xfrm>
            <a:off x="5508105" y="2825002"/>
            <a:ext cx="3456384" cy="3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47"/>
          <a:stretch/>
        </p:blipFill>
        <p:spPr>
          <a:xfrm>
            <a:off x="467544" y="4026179"/>
            <a:ext cx="5832648" cy="85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950" y="49213"/>
            <a:ext cx="7385050" cy="4572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Palatino" charset="0"/>
                <a:ea typeface="ＭＳ Ｐゴシック" charset="0"/>
                <a:cs typeface="ＭＳ Ｐゴシック" charset="0"/>
              </a:rPr>
              <a:t>Perturbation by single multi-pole</a:t>
            </a:r>
          </a:p>
        </p:txBody>
      </p:sp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381000" y="696913"/>
            <a:ext cx="8763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buSzTx/>
            </a:pPr>
            <a:r>
              <a:rPr lang="en-US" dirty="0">
                <a:latin typeface="Palatino"/>
                <a:cs typeface="Palatino"/>
              </a:rPr>
              <a:t> For a generalized multi-pole perturbation, Hill’s equation is:</a:t>
            </a:r>
          </a:p>
          <a:p>
            <a:pPr algn="l">
              <a:lnSpc>
                <a:spcPct val="150000"/>
              </a:lnSpc>
              <a:buSzTx/>
              <a:buFont typeface="Wingdings" charset="0"/>
              <a:buNone/>
            </a:pPr>
            <a:endParaRPr lang="en-US" dirty="0">
              <a:latin typeface="Palatino"/>
              <a:cs typeface="Palatino"/>
            </a:endParaRPr>
          </a:p>
          <a:p>
            <a:pPr algn="l">
              <a:spcBef>
                <a:spcPts val="0"/>
              </a:spcBef>
              <a:buSzTx/>
            </a:pPr>
            <a:r>
              <a:rPr lang="en-US" dirty="0">
                <a:latin typeface="Palatino"/>
                <a:cs typeface="Palatino"/>
              </a:rPr>
              <a:t> As before, the multipole coefficient </a:t>
            </a:r>
            <a:r>
              <a:rPr lang="en-US" dirty="0" smtClean="0">
                <a:latin typeface="Palatino"/>
                <a:cs typeface="Palatino"/>
              </a:rPr>
              <a:t>                    	            can </a:t>
            </a:r>
            <a:r>
              <a:rPr lang="en-US" dirty="0">
                <a:latin typeface="Palatino"/>
                <a:cs typeface="Palatino"/>
              </a:rPr>
              <a:t>be expanded </a:t>
            </a:r>
            <a:r>
              <a:rPr lang="en-US" dirty="0" smtClean="0">
                <a:latin typeface="Palatino"/>
                <a:cs typeface="Palatino"/>
              </a:rPr>
              <a:t>in </a:t>
            </a:r>
            <a:r>
              <a:rPr lang="en-US" dirty="0">
                <a:latin typeface="Palatino"/>
                <a:cs typeface="Palatino"/>
              </a:rPr>
              <a:t>Fourier </a:t>
            </a:r>
            <a:r>
              <a:rPr lang="en-US" dirty="0" smtClean="0">
                <a:latin typeface="Palatino"/>
                <a:cs typeface="Palatino"/>
              </a:rPr>
              <a:t>series</a:t>
            </a:r>
            <a:endParaRPr lang="en-US" dirty="0">
              <a:latin typeface="Palatino"/>
              <a:cs typeface="Palatino"/>
            </a:endParaRPr>
          </a:p>
          <a:p>
            <a:pPr algn="l">
              <a:buSzTx/>
            </a:pPr>
            <a:r>
              <a:rPr lang="en-US" dirty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Following the perturbation steps, the zero-order solution is given by the homogeneous equation</a:t>
            </a:r>
          </a:p>
          <a:p>
            <a:pPr algn="l">
              <a:spcBef>
                <a:spcPts val="0"/>
              </a:spcBef>
              <a:buSzTx/>
            </a:pPr>
            <a:r>
              <a:rPr lang="en-US" dirty="0" smtClean="0">
                <a:latin typeface="Palatino"/>
                <a:cs typeface="Palatino"/>
              </a:rPr>
              <a:t> Then the position can be expressed as </a:t>
            </a:r>
          </a:p>
          <a:p>
            <a:pPr algn="l">
              <a:buSzTx/>
              <a:buNone/>
            </a:pPr>
            <a:endParaRPr lang="en-US" dirty="0" smtClean="0">
              <a:latin typeface="Palatino"/>
              <a:cs typeface="Palatino"/>
            </a:endParaRPr>
          </a:p>
          <a:p>
            <a:pPr algn="l">
              <a:buSzTx/>
              <a:buNone/>
            </a:pPr>
            <a:endParaRPr lang="en-US" dirty="0">
              <a:latin typeface="Palatino"/>
              <a:cs typeface="Palatino"/>
            </a:endParaRPr>
          </a:p>
          <a:p>
            <a:pPr algn="l">
              <a:lnSpc>
                <a:spcPct val="300000"/>
              </a:lnSpc>
              <a:spcBef>
                <a:spcPts val="0"/>
              </a:spcBef>
              <a:buSzTx/>
              <a:buNone/>
            </a:pPr>
            <a:r>
              <a:rPr lang="en-US" dirty="0" smtClean="0">
                <a:latin typeface="Palatino"/>
                <a:cs typeface="Palatino"/>
              </a:rPr>
              <a:t>    with </a:t>
            </a:r>
          </a:p>
        </p:txBody>
      </p:sp>
      <p:pic>
        <p:nvPicPr>
          <p:cNvPr id="56323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9688"/>
            <a:ext cx="26558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00671"/>
            <a:ext cx="5760640" cy="7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latex-image-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/>
          <a:stretch/>
        </p:blipFill>
        <p:spPr bwMode="auto">
          <a:xfrm>
            <a:off x="5508105" y="2825002"/>
            <a:ext cx="3456384" cy="3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67544" y="3573016"/>
            <a:ext cx="8208912" cy="1725165"/>
            <a:chOff x="467544" y="3775780"/>
            <a:chExt cx="8208912" cy="1725165"/>
          </a:xfrm>
        </p:grpSpPr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228943"/>
              <a:ext cx="8208912" cy="856241"/>
            </a:xfrm>
            <a:prstGeom prst="rect">
              <a:avLst/>
            </a:prstGeom>
          </p:spPr>
        </p:pic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215940"/>
              <a:ext cx="5122788" cy="285005"/>
            </a:xfrm>
            <a:prstGeom prst="rect">
              <a:avLst/>
            </a:prstGeom>
          </p:spPr>
        </p:pic>
        <p:sp>
          <p:nvSpPr>
            <p:cNvPr id="7" name="Left Brace 6"/>
            <p:cNvSpPr/>
            <p:nvPr/>
          </p:nvSpPr>
          <p:spPr bwMode="auto">
            <a:xfrm rot="5400000">
              <a:off x="3167844" y="2888940"/>
              <a:ext cx="288032" cy="2664296"/>
            </a:xfrm>
            <a:prstGeom prst="leftBrac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-112" charset="2"/>
                <a:buChar char="n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askerville" pitchFamily="-112" charset="0"/>
              </a:endParaRPr>
            </a:p>
          </p:txBody>
        </p:sp>
        <p:sp>
          <p:nvSpPr>
            <p:cNvPr id="19" name="Left Brace 18"/>
            <p:cNvSpPr/>
            <p:nvPr/>
          </p:nvSpPr>
          <p:spPr bwMode="auto">
            <a:xfrm rot="16200000" flipH="1">
              <a:off x="5256076" y="3897052"/>
              <a:ext cx="216024" cy="864096"/>
            </a:xfrm>
            <a:prstGeom prst="leftBrac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-112" charset="2"/>
                <a:buChar char="n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askerville" pitchFamily="-112" charset="0"/>
              </a:endParaRP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3775780"/>
              <a:ext cx="462181" cy="373300"/>
            </a:xfrm>
            <a:prstGeom prst="rect">
              <a:avLst/>
            </a:prstGeom>
          </p:spPr>
        </p:pic>
      </p:grpSp>
      <p:pic>
        <p:nvPicPr>
          <p:cNvPr id="26" name="Picture 1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1036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6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950" y="49213"/>
            <a:ext cx="7385050" cy="4572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Palatino" charset="0"/>
                <a:ea typeface="ＭＳ Ｐゴシック" charset="0"/>
                <a:cs typeface="ＭＳ Ｐゴシック" charset="0"/>
              </a:rPr>
              <a:t>Perturbation by single multi-pole</a:t>
            </a:r>
          </a:p>
        </p:txBody>
      </p:sp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381000" y="696913"/>
            <a:ext cx="8763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buSzTx/>
            </a:pPr>
            <a:r>
              <a:rPr lang="en-US" dirty="0">
                <a:latin typeface="Palatino"/>
                <a:cs typeface="Palatino"/>
              </a:rPr>
              <a:t> For a generalized multi-pole perturbation, Hill’s equation is:</a:t>
            </a:r>
          </a:p>
          <a:p>
            <a:pPr algn="l">
              <a:lnSpc>
                <a:spcPct val="150000"/>
              </a:lnSpc>
              <a:buSzTx/>
              <a:buFont typeface="Wingdings" charset="0"/>
              <a:buNone/>
            </a:pPr>
            <a:endParaRPr lang="en-US" dirty="0">
              <a:latin typeface="Palatino"/>
              <a:cs typeface="Palatino"/>
            </a:endParaRPr>
          </a:p>
          <a:p>
            <a:pPr algn="l">
              <a:spcBef>
                <a:spcPts val="0"/>
              </a:spcBef>
              <a:buSzTx/>
            </a:pPr>
            <a:r>
              <a:rPr lang="en-US" dirty="0">
                <a:latin typeface="Palatino"/>
                <a:cs typeface="Palatino"/>
              </a:rPr>
              <a:t> As before, the multipole coefficient </a:t>
            </a:r>
            <a:r>
              <a:rPr lang="en-US" dirty="0" smtClean="0">
                <a:latin typeface="Palatino"/>
                <a:cs typeface="Palatino"/>
              </a:rPr>
              <a:t>                    	            can </a:t>
            </a:r>
            <a:r>
              <a:rPr lang="en-US" dirty="0">
                <a:latin typeface="Palatino"/>
                <a:cs typeface="Palatino"/>
              </a:rPr>
              <a:t>be expanded </a:t>
            </a:r>
            <a:r>
              <a:rPr lang="en-US" dirty="0" smtClean="0">
                <a:latin typeface="Palatino"/>
                <a:cs typeface="Palatino"/>
              </a:rPr>
              <a:t>in </a:t>
            </a:r>
            <a:r>
              <a:rPr lang="en-US" dirty="0">
                <a:latin typeface="Palatino"/>
                <a:cs typeface="Palatino"/>
              </a:rPr>
              <a:t>Fourier </a:t>
            </a:r>
            <a:r>
              <a:rPr lang="en-US" dirty="0" smtClean="0">
                <a:latin typeface="Palatino"/>
                <a:cs typeface="Palatino"/>
              </a:rPr>
              <a:t>series</a:t>
            </a:r>
            <a:endParaRPr lang="en-US" dirty="0">
              <a:latin typeface="Palatino"/>
              <a:cs typeface="Palatino"/>
            </a:endParaRPr>
          </a:p>
          <a:p>
            <a:pPr algn="l">
              <a:buSzTx/>
            </a:pPr>
            <a:r>
              <a:rPr lang="en-US" dirty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Following the perturbation steps, the zero-order solution is given by the homogeneous equation</a:t>
            </a:r>
          </a:p>
          <a:p>
            <a:pPr algn="l">
              <a:spcBef>
                <a:spcPts val="0"/>
              </a:spcBef>
              <a:buSzTx/>
            </a:pPr>
            <a:r>
              <a:rPr lang="en-US" dirty="0" smtClean="0">
                <a:latin typeface="Palatino"/>
                <a:cs typeface="Palatino"/>
              </a:rPr>
              <a:t> Then the position can be expressed as </a:t>
            </a:r>
          </a:p>
          <a:p>
            <a:pPr algn="l">
              <a:buSzTx/>
              <a:buNone/>
            </a:pPr>
            <a:endParaRPr lang="en-US" dirty="0" smtClean="0">
              <a:latin typeface="Palatino"/>
              <a:cs typeface="Palatino"/>
            </a:endParaRPr>
          </a:p>
          <a:p>
            <a:pPr algn="l">
              <a:buSzTx/>
              <a:buNone/>
            </a:pPr>
            <a:endParaRPr lang="en-US" dirty="0">
              <a:latin typeface="Palatino"/>
              <a:cs typeface="Palatino"/>
            </a:endParaRPr>
          </a:p>
          <a:p>
            <a:pPr algn="l">
              <a:lnSpc>
                <a:spcPct val="300000"/>
              </a:lnSpc>
              <a:spcBef>
                <a:spcPts val="0"/>
              </a:spcBef>
              <a:buSzTx/>
              <a:buNone/>
            </a:pPr>
            <a:r>
              <a:rPr lang="en-US" dirty="0" smtClean="0">
                <a:latin typeface="Palatino"/>
                <a:cs typeface="Palatino"/>
              </a:rPr>
              <a:t>    with </a:t>
            </a:r>
          </a:p>
          <a:p>
            <a:pPr algn="l">
              <a:spcBef>
                <a:spcPts val="0"/>
              </a:spcBef>
              <a:buSzTx/>
            </a:pPr>
            <a:r>
              <a:rPr lang="en-US" dirty="0" smtClean="0">
                <a:latin typeface="Palatino"/>
                <a:cs typeface="Palatino"/>
              </a:rPr>
              <a:t> The first order solution is written as</a:t>
            </a:r>
            <a:endParaRPr lang="en-GB" dirty="0">
              <a:latin typeface="Palatino"/>
              <a:cs typeface="Palatino"/>
            </a:endParaRPr>
          </a:p>
        </p:txBody>
      </p:sp>
      <p:pic>
        <p:nvPicPr>
          <p:cNvPr id="56323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9688"/>
            <a:ext cx="26558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00671"/>
            <a:ext cx="5760640" cy="7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latex-image-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/>
          <a:stretch/>
        </p:blipFill>
        <p:spPr bwMode="auto">
          <a:xfrm>
            <a:off x="5508105" y="2825002"/>
            <a:ext cx="3456384" cy="3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67544" y="3573016"/>
            <a:ext cx="8208912" cy="1725165"/>
            <a:chOff x="467544" y="3775780"/>
            <a:chExt cx="8208912" cy="1725165"/>
          </a:xfrm>
        </p:grpSpPr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228943"/>
              <a:ext cx="8208912" cy="856241"/>
            </a:xfrm>
            <a:prstGeom prst="rect">
              <a:avLst/>
            </a:prstGeom>
          </p:spPr>
        </p:pic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215940"/>
              <a:ext cx="5122788" cy="285005"/>
            </a:xfrm>
            <a:prstGeom prst="rect">
              <a:avLst/>
            </a:prstGeom>
          </p:spPr>
        </p:pic>
        <p:sp>
          <p:nvSpPr>
            <p:cNvPr id="7" name="Left Brace 6"/>
            <p:cNvSpPr/>
            <p:nvPr/>
          </p:nvSpPr>
          <p:spPr bwMode="auto">
            <a:xfrm rot="5400000">
              <a:off x="3167844" y="2888940"/>
              <a:ext cx="288032" cy="2664296"/>
            </a:xfrm>
            <a:prstGeom prst="leftBrac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-112" charset="2"/>
                <a:buChar char="n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askerville" pitchFamily="-112" charset="0"/>
              </a:endParaRPr>
            </a:p>
          </p:txBody>
        </p:sp>
        <p:sp>
          <p:nvSpPr>
            <p:cNvPr id="19" name="Left Brace 18"/>
            <p:cNvSpPr/>
            <p:nvPr/>
          </p:nvSpPr>
          <p:spPr bwMode="auto">
            <a:xfrm rot="16200000" flipH="1">
              <a:off x="5256076" y="3897052"/>
              <a:ext cx="216024" cy="864096"/>
            </a:xfrm>
            <a:prstGeom prst="leftBrac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-112" charset="2"/>
                <a:buChar char="n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askerville" pitchFamily="-112" charset="0"/>
              </a:endParaRP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3775780"/>
              <a:ext cx="462181" cy="373300"/>
            </a:xfrm>
            <a:prstGeom prst="rect">
              <a:avLst/>
            </a:prstGeom>
          </p:spPr>
        </p:pic>
      </p:grp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31586"/>
            <a:ext cx="8496944" cy="981790"/>
          </a:xfrm>
          <a:prstGeom prst="rect">
            <a:avLst/>
          </a:prstGeom>
        </p:spPr>
      </p:pic>
      <p:pic>
        <p:nvPicPr>
          <p:cNvPr id="26" name="Picture 1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1036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6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950" y="49213"/>
            <a:ext cx="7385050" cy="457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Palatino" charset="0"/>
                <a:ea typeface="ＭＳ Ｐゴシック" charset="0"/>
                <a:cs typeface="ＭＳ Ｐゴシック" charset="0"/>
              </a:rPr>
              <a:t>Resonances for single </a:t>
            </a:r>
            <a:r>
              <a:rPr lang="en-US" sz="3600" dirty="0">
                <a:latin typeface="Palatino" charset="0"/>
                <a:ea typeface="ＭＳ Ｐゴシック" charset="0"/>
                <a:cs typeface="ＭＳ Ｐゴシック" charset="0"/>
              </a:rPr>
              <a:t>multi-pole</a:t>
            </a:r>
          </a:p>
        </p:txBody>
      </p:sp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381000" y="764704"/>
            <a:ext cx="8583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SzTx/>
            </a:pPr>
            <a:r>
              <a:rPr lang="en-US" dirty="0" smtClean="0">
                <a:latin typeface="Palatino"/>
                <a:cs typeface="Palatino"/>
              </a:rPr>
              <a:t> Following the discussion on the periodic perturbation, the solution can be found by setting the </a:t>
            </a:r>
            <a:r>
              <a:rPr lang="en-US" b="1" dirty="0" smtClean="0">
                <a:latin typeface="Palatino"/>
                <a:cs typeface="Palatino"/>
              </a:rPr>
              <a:t>leading order solution </a:t>
            </a:r>
            <a:r>
              <a:rPr lang="en-US" dirty="0" smtClean="0">
                <a:latin typeface="Palatino"/>
                <a:cs typeface="Palatino"/>
              </a:rPr>
              <a:t>to be </a:t>
            </a:r>
            <a:r>
              <a:rPr lang="en-US" b="1" dirty="0" smtClean="0">
                <a:latin typeface="Palatino"/>
                <a:cs typeface="Palatino"/>
              </a:rPr>
              <a:t>periodic</a:t>
            </a:r>
            <a:r>
              <a:rPr lang="en-US" dirty="0" smtClean="0">
                <a:latin typeface="Palatino"/>
                <a:cs typeface="Palatino"/>
              </a:rPr>
              <a:t> with the</a:t>
            </a:r>
            <a:r>
              <a:rPr lang="en-US" b="1" dirty="0" smtClean="0">
                <a:latin typeface="Palatino"/>
                <a:cs typeface="Palatino"/>
              </a:rPr>
              <a:t> same frequency </a:t>
            </a:r>
            <a:r>
              <a:rPr lang="en-US" dirty="0" smtClean="0">
                <a:latin typeface="Palatino"/>
                <a:cs typeface="Palatino"/>
              </a:rPr>
              <a:t>as the right hand </a:t>
            </a:r>
            <a:r>
              <a:rPr lang="en-US" dirty="0" smtClean="0">
                <a:latin typeface="Palatino"/>
                <a:cs typeface="Palatino"/>
              </a:rPr>
              <a:t>side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39" y="1963053"/>
            <a:ext cx="4400877" cy="88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950" y="49213"/>
            <a:ext cx="7385050" cy="457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Palatino" charset="0"/>
                <a:ea typeface="ＭＳ Ｐゴシック" charset="0"/>
                <a:cs typeface="ＭＳ Ｐゴシック" charset="0"/>
              </a:rPr>
              <a:t>Resonances for single </a:t>
            </a:r>
            <a:r>
              <a:rPr lang="en-US" sz="3600" dirty="0">
                <a:latin typeface="Palatino" charset="0"/>
                <a:ea typeface="ＭＳ Ｐゴシック" charset="0"/>
                <a:cs typeface="ＭＳ Ｐゴシック" charset="0"/>
              </a:rPr>
              <a:t>multi-pole</a:t>
            </a:r>
          </a:p>
        </p:txBody>
      </p:sp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381000" y="764704"/>
            <a:ext cx="8583613" cy="29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SzTx/>
            </a:pPr>
            <a:r>
              <a:rPr lang="en-US" dirty="0" smtClean="0">
                <a:latin typeface="Palatino"/>
                <a:cs typeface="Palatino"/>
              </a:rPr>
              <a:t> Following the discussion on the periodic perturbation, the solution can be found by setting the </a:t>
            </a:r>
            <a:r>
              <a:rPr lang="en-US" b="1" dirty="0" smtClean="0">
                <a:latin typeface="Palatino"/>
                <a:cs typeface="Palatino"/>
              </a:rPr>
              <a:t>leading order solution </a:t>
            </a:r>
            <a:r>
              <a:rPr lang="en-US" dirty="0" smtClean="0">
                <a:latin typeface="Palatino"/>
                <a:cs typeface="Palatino"/>
              </a:rPr>
              <a:t>to be </a:t>
            </a:r>
            <a:r>
              <a:rPr lang="en-US" b="1" dirty="0" smtClean="0">
                <a:latin typeface="Palatino"/>
                <a:cs typeface="Palatino"/>
              </a:rPr>
              <a:t>periodic</a:t>
            </a:r>
            <a:r>
              <a:rPr lang="en-US" dirty="0" smtClean="0">
                <a:latin typeface="Palatino"/>
                <a:cs typeface="Palatino"/>
              </a:rPr>
              <a:t> with the</a:t>
            </a:r>
            <a:r>
              <a:rPr lang="en-US" b="1" dirty="0" smtClean="0">
                <a:latin typeface="Palatino"/>
                <a:cs typeface="Palatino"/>
              </a:rPr>
              <a:t> same frequency </a:t>
            </a:r>
            <a:r>
              <a:rPr lang="en-US" dirty="0" smtClean="0">
                <a:latin typeface="Palatino"/>
                <a:cs typeface="Palatino"/>
              </a:rPr>
              <a:t>as the right hand side</a:t>
            </a:r>
            <a:endParaRPr lang="en-US" dirty="0">
              <a:latin typeface="Palatino"/>
              <a:cs typeface="Palatino"/>
            </a:endParaRPr>
          </a:p>
          <a:p>
            <a:pPr algn="l">
              <a:buSzTx/>
            </a:pPr>
            <a:endParaRPr lang="en-US" dirty="0">
              <a:latin typeface="Palatino"/>
              <a:cs typeface="Palatino"/>
            </a:endParaRPr>
          </a:p>
          <a:p>
            <a:pPr algn="l">
              <a:spcBef>
                <a:spcPts val="4200"/>
              </a:spcBef>
              <a:buSzTx/>
            </a:pPr>
            <a:r>
              <a:rPr lang="en-US" dirty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Equating terms of </a:t>
            </a:r>
            <a:r>
              <a:rPr lang="en-US" b="1" dirty="0" smtClean="0">
                <a:latin typeface="Palatino"/>
                <a:cs typeface="Palatino"/>
              </a:rPr>
              <a:t>equal exponential powers</a:t>
            </a:r>
            <a:r>
              <a:rPr lang="en-US" dirty="0" smtClean="0">
                <a:latin typeface="Palatino"/>
                <a:cs typeface="Palatino"/>
              </a:rPr>
              <a:t>, the  Fourier amplitudes are found to satisfy the </a:t>
            </a:r>
            <a:r>
              <a:rPr lang="en-US" dirty="0" smtClean="0">
                <a:latin typeface="Palatino"/>
                <a:cs typeface="Palatino"/>
              </a:rPr>
              <a:t>relationship </a:t>
            </a:r>
            <a:endParaRPr lang="en-US" dirty="0" smtClean="0">
              <a:latin typeface="Palatino"/>
              <a:cs typeface="Palatino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39" y="1963053"/>
            <a:ext cx="4400877" cy="88988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08" y="3789040"/>
            <a:ext cx="332502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950" y="49213"/>
            <a:ext cx="7385050" cy="457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Palatino" charset="0"/>
                <a:ea typeface="ＭＳ Ｐゴシック" charset="0"/>
                <a:cs typeface="ＭＳ Ｐゴシック" charset="0"/>
              </a:rPr>
              <a:t>Resonances for single </a:t>
            </a:r>
            <a:r>
              <a:rPr lang="en-US" sz="3600" dirty="0">
                <a:latin typeface="Palatino" charset="0"/>
                <a:ea typeface="ＭＳ Ｐゴシック" charset="0"/>
                <a:cs typeface="ＭＳ Ｐゴシック" charset="0"/>
              </a:rPr>
              <a:t>multi-pole</a:t>
            </a:r>
          </a:p>
        </p:txBody>
      </p:sp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381000" y="764704"/>
            <a:ext cx="8583613" cy="609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SzTx/>
            </a:pPr>
            <a:r>
              <a:rPr lang="en-US" dirty="0" smtClean="0">
                <a:latin typeface="Palatino"/>
                <a:cs typeface="Palatino"/>
              </a:rPr>
              <a:t> Following the discussion on the periodic perturbation, the solution can be found by setting the </a:t>
            </a:r>
            <a:r>
              <a:rPr lang="en-US" b="1" dirty="0" smtClean="0">
                <a:latin typeface="Palatino"/>
                <a:cs typeface="Palatino"/>
              </a:rPr>
              <a:t>leading order solution </a:t>
            </a:r>
            <a:r>
              <a:rPr lang="en-US" dirty="0" smtClean="0">
                <a:latin typeface="Palatino"/>
                <a:cs typeface="Palatino"/>
              </a:rPr>
              <a:t>to be </a:t>
            </a:r>
            <a:r>
              <a:rPr lang="en-US" b="1" dirty="0" smtClean="0">
                <a:latin typeface="Palatino"/>
                <a:cs typeface="Palatino"/>
              </a:rPr>
              <a:t>periodic</a:t>
            </a:r>
            <a:r>
              <a:rPr lang="en-US" dirty="0" smtClean="0">
                <a:latin typeface="Palatino"/>
                <a:cs typeface="Palatino"/>
              </a:rPr>
              <a:t> with the</a:t>
            </a:r>
            <a:r>
              <a:rPr lang="en-US" b="1" dirty="0" smtClean="0">
                <a:latin typeface="Palatino"/>
                <a:cs typeface="Palatino"/>
              </a:rPr>
              <a:t> same frequency </a:t>
            </a:r>
            <a:r>
              <a:rPr lang="en-US" dirty="0" smtClean="0">
                <a:latin typeface="Palatino"/>
                <a:cs typeface="Palatino"/>
              </a:rPr>
              <a:t>as the right hand side</a:t>
            </a:r>
            <a:endParaRPr lang="en-US" dirty="0">
              <a:latin typeface="Palatino"/>
              <a:cs typeface="Palatino"/>
            </a:endParaRPr>
          </a:p>
          <a:p>
            <a:pPr algn="l">
              <a:buSzTx/>
            </a:pPr>
            <a:endParaRPr lang="en-US" dirty="0">
              <a:latin typeface="Palatino"/>
              <a:cs typeface="Palatino"/>
            </a:endParaRPr>
          </a:p>
          <a:p>
            <a:pPr algn="l">
              <a:spcBef>
                <a:spcPts val="4200"/>
              </a:spcBef>
              <a:buSzTx/>
            </a:pPr>
            <a:r>
              <a:rPr lang="en-US" dirty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Equating terms of </a:t>
            </a:r>
            <a:r>
              <a:rPr lang="en-US" b="1" dirty="0" smtClean="0">
                <a:latin typeface="Palatino"/>
                <a:cs typeface="Palatino"/>
              </a:rPr>
              <a:t>equal exponential powers</a:t>
            </a:r>
            <a:r>
              <a:rPr lang="en-US" dirty="0" smtClean="0">
                <a:latin typeface="Palatino"/>
                <a:cs typeface="Palatino"/>
              </a:rPr>
              <a:t>, the  Fourier amplitudes are found to satisfy the relationship</a:t>
            </a:r>
          </a:p>
          <a:p>
            <a:pPr algn="l">
              <a:lnSpc>
                <a:spcPct val="130000"/>
              </a:lnSpc>
              <a:spcBef>
                <a:spcPts val="0"/>
              </a:spcBef>
              <a:buSzTx/>
              <a:buNone/>
            </a:pPr>
            <a:endParaRPr lang="en-US" dirty="0" smtClean="0">
              <a:latin typeface="Palatino"/>
              <a:cs typeface="Palatino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buSzTx/>
            </a:pPr>
            <a:endParaRPr lang="en-US" dirty="0">
              <a:latin typeface="Palatino"/>
              <a:cs typeface="Palatino"/>
            </a:endParaRPr>
          </a:p>
          <a:p>
            <a:pPr algn="l">
              <a:lnSpc>
                <a:spcPct val="200000"/>
              </a:lnSpc>
              <a:spcBef>
                <a:spcPts val="0"/>
              </a:spcBef>
              <a:buSzTx/>
            </a:pPr>
            <a:r>
              <a:rPr lang="en-US" dirty="0" smtClean="0">
                <a:latin typeface="Palatino"/>
                <a:cs typeface="Palatino"/>
              </a:rPr>
              <a:t> This provides the </a:t>
            </a:r>
            <a:r>
              <a:rPr lang="en-US" b="1" dirty="0" smtClean="0">
                <a:latin typeface="Palatino"/>
                <a:cs typeface="Palatino"/>
              </a:rPr>
              <a:t>resonance condition </a:t>
            </a:r>
            <a:r>
              <a:rPr lang="en-US" dirty="0" smtClean="0">
                <a:latin typeface="Palatino"/>
                <a:cs typeface="Palatino"/>
              </a:rPr>
              <a:t>		                       or		         which means that there are resonant frequencies for  and </a:t>
            </a:r>
            <a:r>
              <a:rPr lang="en-US" b="1" dirty="0" smtClean="0">
                <a:latin typeface="Palatino"/>
                <a:cs typeface="Palatino"/>
              </a:rPr>
              <a:t>“infinite” number of </a:t>
            </a:r>
            <a:r>
              <a:rPr lang="en-US" b="1" dirty="0" err="1" smtClean="0">
                <a:latin typeface="Palatino"/>
                <a:cs typeface="Palatino"/>
              </a:rPr>
              <a:t>rationals</a:t>
            </a:r>
            <a:endParaRPr lang="en-US" b="1" dirty="0" smtClean="0">
              <a:latin typeface="Palatino"/>
              <a:cs typeface="Palatino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39" y="1963053"/>
            <a:ext cx="4400877" cy="88988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08" y="3789040"/>
            <a:ext cx="3325028" cy="79208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67" y="4797152"/>
            <a:ext cx="2627333" cy="43204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55398"/>
            <a:ext cx="1944216" cy="7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950" y="49213"/>
            <a:ext cx="7385050" cy="4572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Palatino" charset="0"/>
                <a:ea typeface="ＭＳ Ｐゴシック" charset="0"/>
                <a:cs typeface="ＭＳ Ｐゴシック" charset="0"/>
              </a:rPr>
              <a:t>Tune-shift for single multi-pole</a:t>
            </a:r>
          </a:p>
        </p:txBody>
      </p:sp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381000" y="764704"/>
            <a:ext cx="8583613" cy="312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SzTx/>
            </a:pPr>
            <a:r>
              <a:rPr lang="en-US" dirty="0">
                <a:latin typeface="Palatino"/>
                <a:cs typeface="Palatino"/>
              </a:rPr>
              <a:t> Note that for even </a:t>
            </a:r>
            <a:r>
              <a:rPr lang="en-US" dirty="0" smtClean="0">
                <a:latin typeface="Palatino"/>
                <a:cs typeface="Palatino"/>
              </a:rPr>
              <a:t>multi-poles and             </a:t>
            </a:r>
            <a:r>
              <a:rPr lang="en-US" dirty="0">
                <a:latin typeface="Palatino"/>
                <a:cs typeface="Palatino"/>
              </a:rPr>
              <a:t>or	             , </a:t>
            </a:r>
            <a:r>
              <a:rPr lang="en-GB" dirty="0">
                <a:latin typeface="Palatino"/>
                <a:cs typeface="Palatino"/>
              </a:rPr>
              <a:t>there is a Fourier coefficient         </a:t>
            </a:r>
            <a:r>
              <a:rPr lang="en-GB" dirty="0" smtClean="0">
                <a:latin typeface="Palatino"/>
                <a:cs typeface="Palatino"/>
              </a:rPr>
              <a:t>, </a:t>
            </a:r>
            <a:r>
              <a:rPr lang="en-GB" dirty="0">
                <a:latin typeface="Palatino"/>
                <a:cs typeface="Palatino"/>
              </a:rPr>
              <a:t>which is independent of </a:t>
            </a:r>
            <a:r>
              <a:rPr lang="en-GB" dirty="0" smtClean="0">
                <a:latin typeface="Palatino"/>
                <a:cs typeface="Palatino"/>
              </a:rPr>
              <a:t>       and </a:t>
            </a:r>
            <a:r>
              <a:rPr lang="en-GB" dirty="0">
                <a:latin typeface="Palatino"/>
                <a:cs typeface="Palatino"/>
              </a:rPr>
              <a:t>represents the average value of the periodic perturbation</a:t>
            </a:r>
          </a:p>
          <a:p>
            <a:pPr algn="l">
              <a:buSzTx/>
            </a:pPr>
            <a:r>
              <a:rPr lang="en-GB" dirty="0">
                <a:latin typeface="Palatino"/>
                <a:cs typeface="Palatino"/>
              </a:rPr>
              <a:t> The perturbing term in the </a:t>
            </a:r>
            <a:r>
              <a:rPr lang="en-GB" dirty="0" err="1" smtClean="0">
                <a:latin typeface="Palatino"/>
                <a:cs typeface="Palatino"/>
              </a:rPr>
              <a:t>r.h.s</a:t>
            </a:r>
            <a:r>
              <a:rPr lang="en-GB" dirty="0" smtClean="0">
                <a:latin typeface="Palatino"/>
                <a:cs typeface="Palatino"/>
              </a:rPr>
              <a:t>. </a:t>
            </a:r>
            <a:r>
              <a:rPr lang="en-GB" dirty="0">
                <a:latin typeface="Palatino"/>
                <a:cs typeface="Palatino"/>
              </a:rPr>
              <a:t>is</a:t>
            </a:r>
          </a:p>
          <a:p>
            <a:pPr algn="l">
              <a:spcBef>
                <a:spcPts val="0"/>
              </a:spcBef>
              <a:buSzTx/>
              <a:buNone/>
            </a:pPr>
            <a:endParaRPr lang="en-GB" dirty="0">
              <a:latin typeface="Palatino"/>
              <a:cs typeface="Palatino"/>
            </a:endParaRPr>
          </a:p>
          <a:p>
            <a:pPr algn="l">
              <a:spcBef>
                <a:spcPts val="0"/>
              </a:spcBef>
              <a:buSzTx/>
            </a:pPr>
            <a:endParaRPr lang="en-GB" dirty="0">
              <a:latin typeface="Palatino"/>
              <a:cs typeface="Palatino"/>
            </a:endParaRPr>
          </a:p>
          <a:p>
            <a:pPr algn="l">
              <a:spcBef>
                <a:spcPts val="0"/>
              </a:spcBef>
              <a:buSzTx/>
              <a:buNone/>
            </a:pPr>
            <a:r>
              <a:rPr lang="en-GB" dirty="0">
                <a:latin typeface="Palatino"/>
                <a:cs typeface="Palatino"/>
              </a:rPr>
              <a:t>which can be obtained for 		       (it is indeed an integer only for even </a:t>
            </a:r>
            <a:r>
              <a:rPr lang="en-GB" dirty="0" smtClean="0">
                <a:latin typeface="Palatino"/>
                <a:cs typeface="Palatino"/>
              </a:rPr>
              <a:t>multi-poles</a:t>
            </a:r>
            <a:r>
              <a:rPr lang="en-GB" dirty="0" smtClean="0">
                <a:latin typeface="Palatino"/>
                <a:cs typeface="Palatino"/>
              </a:rPr>
              <a:t>)</a:t>
            </a:r>
            <a:endParaRPr lang="en-GB" dirty="0">
              <a:latin typeface="Palatino"/>
              <a:cs typeface="Palatino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95" y="894312"/>
            <a:ext cx="756097" cy="30244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56" y="890744"/>
            <a:ext cx="863996" cy="2340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6624736" cy="739735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26955"/>
            <a:ext cx="1310548" cy="54606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58" y="1196751"/>
            <a:ext cx="437886" cy="34471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96752"/>
            <a:ext cx="216024" cy="3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950" y="49213"/>
            <a:ext cx="7385050" cy="4572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Palatino" charset="0"/>
                <a:ea typeface="ＭＳ Ｐゴシック" charset="0"/>
                <a:cs typeface="ＭＳ Ｐゴシック" charset="0"/>
              </a:rPr>
              <a:t>Tune-shift for single multi-pole</a:t>
            </a:r>
          </a:p>
        </p:txBody>
      </p:sp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381000" y="764704"/>
            <a:ext cx="8583613" cy="615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SzTx/>
            </a:pPr>
            <a:r>
              <a:rPr lang="en-US" dirty="0">
                <a:latin typeface="Palatino"/>
                <a:cs typeface="Palatino"/>
              </a:rPr>
              <a:t> Note that for even </a:t>
            </a:r>
            <a:r>
              <a:rPr lang="en-US" dirty="0" smtClean="0">
                <a:latin typeface="Palatino"/>
                <a:cs typeface="Palatino"/>
              </a:rPr>
              <a:t>multi-poles and             </a:t>
            </a:r>
            <a:r>
              <a:rPr lang="en-US" dirty="0">
                <a:latin typeface="Palatino"/>
                <a:cs typeface="Palatino"/>
              </a:rPr>
              <a:t>or	             , </a:t>
            </a:r>
            <a:r>
              <a:rPr lang="en-GB" dirty="0">
                <a:latin typeface="Palatino"/>
                <a:cs typeface="Palatino"/>
              </a:rPr>
              <a:t>there is a Fourier coefficient         </a:t>
            </a:r>
            <a:r>
              <a:rPr lang="en-GB" dirty="0" smtClean="0">
                <a:latin typeface="Palatino"/>
                <a:cs typeface="Palatino"/>
              </a:rPr>
              <a:t>, </a:t>
            </a:r>
            <a:r>
              <a:rPr lang="en-GB" dirty="0">
                <a:latin typeface="Palatino"/>
                <a:cs typeface="Palatino"/>
              </a:rPr>
              <a:t>which is independent of </a:t>
            </a:r>
            <a:r>
              <a:rPr lang="en-GB" dirty="0" smtClean="0">
                <a:latin typeface="Palatino"/>
                <a:cs typeface="Palatino"/>
              </a:rPr>
              <a:t>       and </a:t>
            </a:r>
            <a:r>
              <a:rPr lang="en-GB" dirty="0">
                <a:latin typeface="Palatino"/>
                <a:cs typeface="Palatino"/>
              </a:rPr>
              <a:t>represents the average value of the periodic perturbation</a:t>
            </a:r>
          </a:p>
          <a:p>
            <a:pPr algn="l">
              <a:buSzTx/>
            </a:pPr>
            <a:r>
              <a:rPr lang="en-GB" dirty="0">
                <a:latin typeface="Palatino"/>
                <a:cs typeface="Palatino"/>
              </a:rPr>
              <a:t> The perturbing term in the </a:t>
            </a:r>
            <a:r>
              <a:rPr lang="en-GB" dirty="0" err="1" smtClean="0">
                <a:latin typeface="Palatino"/>
                <a:cs typeface="Palatino"/>
              </a:rPr>
              <a:t>r.h.s</a:t>
            </a:r>
            <a:r>
              <a:rPr lang="en-GB" dirty="0" smtClean="0">
                <a:latin typeface="Palatino"/>
                <a:cs typeface="Palatino"/>
              </a:rPr>
              <a:t>. </a:t>
            </a:r>
            <a:r>
              <a:rPr lang="en-GB" dirty="0">
                <a:latin typeface="Palatino"/>
                <a:cs typeface="Palatino"/>
              </a:rPr>
              <a:t>is</a:t>
            </a:r>
          </a:p>
          <a:p>
            <a:pPr algn="l">
              <a:spcBef>
                <a:spcPts val="0"/>
              </a:spcBef>
              <a:buSzTx/>
              <a:buNone/>
            </a:pPr>
            <a:endParaRPr lang="en-GB" dirty="0">
              <a:latin typeface="Palatino"/>
              <a:cs typeface="Palatino"/>
            </a:endParaRPr>
          </a:p>
          <a:p>
            <a:pPr algn="l">
              <a:spcBef>
                <a:spcPts val="0"/>
              </a:spcBef>
              <a:buSzTx/>
            </a:pPr>
            <a:endParaRPr lang="en-GB" dirty="0">
              <a:latin typeface="Palatino"/>
              <a:cs typeface="Palatino"/>
            </a:endParaRPr>
          </a:p>
          <a:p>
            <a:pPr algn="l">
              <a:spcBef>
                <a:spcPts val="0"/>
              </a:spcBef>
              <a:buSzTx/>
              <a:buNone/>
            </a:pPr>
            <a:r>
              <a:rPr lang="en-GB" dirty="0">
                <a:latin typeface="Palatino"/>
                <a:cs typeface="Palatino"/>
              </a:rPr>
              <a:t>which can be obtained for 		       (it is indeed an integer only for even </a:t>
            </a:r>
            <a:r>
              <a:rPr lang="en-GB" dirty="0" smtClean="0">
                <a:latin typeface="Palatino"/>
                <a:cs typeface="Palatino"/>
              </a:rPr>
              <a:t>multi-poles</a:t>
            </a:r>
            <a:r>
              <a:rPr lang="en-GB" dirty="0">
                <a:latin typeface="Palatino"/>
                <a:cs typeface="Palatino"/>
              </a:rPr>
              <a:t>)</a:t>
            </a:r>
          </a:p>
          <a:p>
            <a:pPr algn="l">
              <a:spcBef>
                <a:spcPts val="0"/>
              </a:spcBef>
              <a:buSzTx/>
            </a:pPr>
            <a:r>
              <a:rPr lang="en-GB" dirty="0">
                <a:latin typeface="Palatino"/>
                <a:cs typeface="Palatino"/>
              </a:rPr>
              <a:t> Following the approach of the perturbed non-linear harmonic oscillator, this term will be secular unless a perturbation in the frequency is considered, thereby resulting to a </a:t>
            </a:r>
            <a:r>
              <a:rPr lang="en-GB" b="1" dirty="0">
                <a:latin typeface="Palatino"/>
                <a:cs typeface="Palatino"/>
              </a:rPr>
              <a:t>tune-</a:t>
            </a:r>
            <a:r>
              <a:rPr lang="en-GB" b="1" dirty="0" smtClean="0">
                <a:latin typeface="Palatino"/>
                <a:cs typeface="Palatino"/>
              </a:rPr>
              <a:t>shift</a:t>
            </a:r>
            <a:r>
              <a:rPr lang="en-GB" dirty="0" smtClean="0">
                <a:latin typeface="Palatino"/>
                <a:cs typeface="Palatino"/>
              </a:rPr>
              <a:t> equal to </a:t>
            </a:r>
            <a:endParaRPr lang="en-GB" dirty="0">
              <a:latin typeface="Palatino"/>
              <a:cs typeface="Palatino"/>
            </a:endParaRPr>
          </a:p>
          <a:p>
            <a:pPr algn="l">
              <a:lnSpc>
                <a:spcPct val="200000"/>
              </a:lnSpc>
              <a:spcBef>
                <a:spcPts val="0"/>
              </a:spcBef>
              <a:buSzTx/>
              <a:buNone/>
            </a:pPr>
            <a:r>
              <a:rPr lang="en-GB" dirty="0" smtClean="0">
                <a:latin typeface="Palatino"/>
                <a:cs typeface="Palatino"/>
              </a:rPr>
              <a:t>					         with</a:t>
            </a:r>
            <a:endParaRPr lang="en-GB" dirty="0">
              <a:latin typeface="Palatino"/>
              <a:cs typeface="Palatino"/>
            </a:endParaRPr>
          </a:p>
          <a:p>
            <a:pPr algn="l">
              <a:spcBef>
                <a:spcPts val="0"/>
              </a:spcBef>
              <a:buSzTx/>
              <a:buNone/>
            </a:pPr>
            <a:endParaRPr lang="en-GB" dirty="0">
              <a:latin typeface="Palatino"/>
              <a:cs typeface="Palatino"/>
            </a:endParaRPr>
          </a:p>
          <a:p>
            <a:pPr algn="l">
              <a:spcBef>
                <a:spcPts val="0"/>
              </a:spcBef>
              <a:buSzTx/>
            </a:pPr>
            <a:r>
              <a:rPr lang="en-GB" dirty="0">
                <a:latin typeface="Palatino"/>
                <a:cs typeface="Palatino"/>
              </a:rPr>
              <a:t> </a:t>
            </a:r>
            <a:r>
              <a:rPr lang="en-GB" dirty="0" smtClean="0">
                <a:latin typeface="Palatino"/>
                <a:cs typeface="Palatino"/>
              </a:rPr>
              <a:t>This tune-shift is </a:t>
            </a:r>
            <a:r>
              <a:rPr lang="en-GB" b="1" dirty="0" smtClean="0">
                <a:latin typeface="Palatino"/>
                <a:cs typeface="Palatino"/>
              </a:rPr>
              <a:t>amplitude dependent </a:t>
            </a:r>
            <a:r>
              <a:rPr lang="en-GB" dirty="0" smtClean="0">
                <a:latin typeface="Palatino"/>
                <a:cs typeface="Palatino"/>
              </a:rPr>
              <a:t>for </a:t>
            </a:r>
            <a:r>
              <a:rPr lang="en-GB" dirty="0">
                <a:latin typeface="Palatino"/>
                <a:cs typeface="Palatino"/>
              </a:rPr>
              <a:t>	       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95" y="894312"/>
            <a:ext cx="756097" cy="30244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56" y="890744"/>
            <a:ext cx="863996" cy="2340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6624736" cy="739735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26955"/>
            <a:ext cx="1310548" cy="54606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58" y="1196751"/>
            <a:ext cx="437886" cy="34471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96752"/>
            <a:ext cx="216024" cy="36724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80" y="5560317"/>
            <a:ext cx="2046684" cy="388963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25342"/>
            <a:ext cx="5108996" cy="91197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420681"/>
            <a:ext cx="792088" cy="2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9213"/>
            <a:ext cx="7575376" cy="4572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Palatino" charset="0"/>
                <a:ea typeface="ＭＳ Ｐゴシック" charset="0"/>
                <a:cs typeface="ＭＳ Ｐゴシック" charset="0"/>
              </a:rPr>
              <a:t>Example: single quadrupole perturbation</a:t>
            </a:r>
            <a:endParaRPr lang="en-US" sz="3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4" name="Rectangle 9"/>
          <p:cNvSpPr>
            <a:spLocks noChangeArrowheads="1"/>
          </p:cNvSpPr>
          <p:nvPr/>
        </p:nvSpPr>
        <p:spPr bwMode="auto">
          <a:xfrm>
            <a:off x="381000" y="696913"/>
            <a:ext cx="85836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buSzTx/>
            </a:pPr>
            <a:r>
              <a:rPr lang="en-US" dirty="0">
                <a:latin typeface="Palatino"/>
                <a:cs typeface="Palatino"/>
              </a:rPr>
              <a:t> Consider single quadrupole kick in one normalized plane:</a:t>
            </a:r>
          </a:p>
          <a:p>
            <a:pPr algn="l">
              <a:lnSpc>
                <a:spcPct val="150000"/>
              </a:lnSpc>
              <a:buSzTx/>
              <a:buFont typeface="Wingdings" charset="0"/>
              <a:buNone/>
            </a:pPr>
            <a:endParaRPr lang="en-US" dirty="0">
              <a:latin typeface="Palatino"/>
              <a:cs typeface="Palatino"/>
            </a:endParaRPr>
          </a:p>
          <a:p>
            <a:pPr algn="l">
              <a:buSzTx/>
            </a:pPr>
            <a:r>
              <a:rPr lang="en-US" dirty="0">
                <a:latin typeface="Palatino"/>
                <a:cs typeface="Palatino"/>
              </a:rPr>
              <a:t> The quadrupole perturbation </a:t>
            </a:r>
            <a:r>
              <a:rPr lang="en-US" dirty="0" smtClean="0">
                <a:latin typeface="Palatino"/>
                <a:cs typeface="Palatino"/>
              </a:rPr>
              <a:t>can </a:t>
            </a:r>
            <a:r>
              <a:rPr lang="en-US" dirty="0">
                <a:latin typeface="Palatino"/>
                <a:cs typeface="Palatino"/>
              </a:rPr>
              <a:t>be expanded in a Fourier </a:t>
            </a:r>
            <a:r>
              <a:rPr lang="en-US" dirty="0" smtClean="0">
                <a:latin typeface="Palatino"/>
                <a:cs typeface="Palatino"/>
              </a:rPr>
              <a:t>series</a:t>
            </a:r>
          </a:p>
          <a:p>
            <a:pPr algn="l">
              <a:lnSpc>
                <a:spcPct val="120000"/>
              </a:lnSpc>
              <a:buSzTx/>
              <a:buNone/>
            </a:pPr>
            <a:r>
              <a:rPr lang="en-GB" dirty="0" smtClean="0">
                <a:latin typeface="Palatino"/>
                <a:cs typeface="Palatino"/>
              </a:rPr>
              <a:t>		</a:t>
            </a:r>
          </a:p>
        </p:txBody>
      </p:sp>
      <p:pic>
        <p:nvPicPr>
          <p:cNvPr id="54275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52513"/>
            <a:ext cx="4367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60575"/>
            <a:ext cx="287496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6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59"/>
          <p:cNvSpPr>
            <a:spLocks noChangeArrowheads="1"/>
          </p:cNvSpPr>
          <p:nvPr/>
        </p:nvSpPr>
        <p:spPr bwMode="auto">
          <a:xfrm>
            <a:off x="3491880" y="692696"/>
            <a:ext cx="5544616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marL="285750" indent="-285750" algn="l"/>
            <a:r>
              <a:rPr lang="en-US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Colliders</a:t>
            </a:r>
            <a:endParaRPr lang="el-GR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685800" lvl="1" indent="-228600" algn="l">
              <a:buClr>
                <a:srgbClr val="666666"/>
              </a:buClr>
              <a:buFont typeface="Wingdings" charset="0"/>
              <a:buChar char="¨"/>
            </a:pPr>
            <a:r>
              <a:rPr lang="en-US" sz="2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Luminosity (i.e. rate of particle production)</a:t>
            </a:r>
            <a:endParaRPr lang="el-GR" sz="20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Ν</a:t>
            </a:r>
            <a:r>
              <a:rPr lang="en-US" sz="1400" i="1" baseline="-20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b</a:t>
            </a:r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bunch population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n-US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k</a:t>
            </a:r>
            <a:r>
              <a:rPr lang="en-US" sz="1400" i="1" baseline="-20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b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number of bunches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γ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relativistic reduced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energy</a:t>
            </a:r>
          </a:p>
          <a:p>
            <a:pPr marL="1143000" lvl="2" indent="-228600" algn="l"/>
            <a:r>
              <a:rPr lang="en-US" sz="1400" i="1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f</a:t>
            </a:r>
            <a:r>
              <a:rPr lang="en-US" sz="1400" i="1" baseline="-25000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r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repetition rate</a:t>
            </a:r>
            <a:endParaRPr lang="el-GR" sz="1400" baseline="-250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ε</a:t>
            </a:r>
            <a:r>
              <a:rPr lang="en-US" sz="1400" i="1" baseline="-20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n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normalized emittance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β* </a:t>
            </a:r>
            <a:r>
              <a:rPr lang="ja-JP" alt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“</a:t>
            </a:r>
            <a:r>
              <a:rPr lang="en-US" altLang="ja-JP" sz="1400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betatron</a:t>
            </a:r>
            <a:r>
              <a:rPr lang="ja-JP" alt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amplitude function at collision point</a:t>
            </a:r>
            <a:endParaRPr lang="el-GR" altLang="ja-JP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285750" indent="-285750" algn="l"/>
            <a:r>
              <a:rPr lang="en-US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High intensity accelerators</a:t>
            </a:r>
            <a:endParaRPr lang="el-GR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685800" lvl="1" indent="-228600" algn="l">
              <a:buClr>
                <a:srgbClr val="666666"/>
              </a:buClr>
              <a:buFont typeface="Wingdings" charset="0"/>
              <a:buChar char="¨"/>
            </a:pPr>
            <a:r>
              <a:rPr lang="en-US" sz="2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Average beam power</a:t>
            </a:r>
            <a:endParaRPr lang="el-GR" sz="20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 mean current intensity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Ε</a:t>
            </a:r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energy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n-US" sz="1400" i="1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f</a:t>
            </a:r>
            <a:r>
              <a:rPr lang="en-US" sz="1400" i="1" baseline="-20000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N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repetition rate</a:t>
            </a: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Ν</a:t>
            </a:r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number of particles/pulse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285750" indent="-285750" algn="l"/>
            <a:r>
              <a:rPr lang="en-US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Synchrotron light sources (low emittance rings)</a:t>
            </a:r>
            <a:endParaRPr lang="el-GR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685800" lvl="1" indent="-228600" algn="l">
              <a:buClr>
                <a:srgbClr val="666666"/>
              </a:buClr>
              <a:buFont typeface="Wingdings" charset="0"/>
              <a:buChar char="¨"/>
            </a:pPr>
            <a:r>
              <a:rPr lang="en-US" sz="2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Brightness (photon density in phase space)</a:t>
            </a:r>
            <a:endParaRPr lang="el-GR" sz="20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Ν</a:t>
            </a:r>
            <a:r>
              <a:rPr lang="en-US" sz="1400" i="1" baseline="-20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p</a:t>
            </a:r>
            <a:r>
              <a:rPr lang="el-GR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number of photons </a:t>
            </a:r>
            <a:endParaRPr lang="el-GR" sz="1400" dirty="0" smtClean="0">
              <a:solidFill>
                <a:schemeClr val="tx2"/>
              </a:solidFill>
              <a:latin typeface="Palatino" charset="0"/>
              <a:cs typeface="Palatino" charset="0"/>
            </a:endParaRPr>
          </a:p>
          <a:p>
            <a:pPr marL="1143000" lvl="2" indent="-228600" algn="l"/>
            <a:r>
              <a:rPr lang="el-GR" sz="1400" i="1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ε</a:t>
            </a:r>
            <a:r>
              <a:rPr lang="en-US" sz="1400" i="1" baseline="-20000" dirty="0" err="1" smtClean="0">
                <a:solidFill>
                  <a:schemeClr val="tx2"/>
                </a:solidFill>
                <a:latin typeface="Palatino" charset="0"/>
                <a:cs typeface="Palatino" charset="0"/>
              </a:rPr>
              <a:t>x,,y</a:t>
            </a:r>
            <a:r>
              <a:rPr lang="en-US" sz="1400" i="1" baseline="-200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Palatino" charset="0"/>
                <a:cs typeface="Palatino" charset="0"/>
              </a:rPr>
              <a:t>transverse emittances</a:t>
            </a:r>
            <a:endParaRPr lang="el-GR" sz="1400" dirty="0">
              <a:solidFill>
                <a:schemeClr val="tx2"/>
              </a:solidFill>
              <a:latin typeface="Palatino" charset="0"/>
              <a:cs typeface="Palatino" charset="0"/>
            </a:endParaRPr>
          </a:p>
        </p:txBody>
      </p:sp>
      <p:pic>
        <p:nvPicPr>
          <p:cNvPr id="14338" name="Picture 1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4339" name="Picture 15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08513"/>
            <a:ext cx="2308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1259632" y="-41275"/>
            <a:ext cx="7416824" cy="727075"/>
          </a:xfrm>
        </p:spPr>
        <p:txBody>
          <a:bodyPr/>
          <a:lstStyle/>
          <a:p>
            <a:r>
              <a:rPr lang="en-US" dirty="0">
                <a:latin typeface="Bookman Old Style" charset="0"/>
                <a:ea typeface="ＭＳ Ｐゴシック" charset="0"/>
                <a:cs typeface="ＭＳ Ｐゴシック" charset="0"/>
              </a:rPr>
              <a:t>Accelerator performance parameters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55232" y="3512096"/>
            <a:ext cx="304800" cy="369332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>
              <a:buFont typeface="Wingdings" charset="2"/>
              <a:buNone/>
              <a:defRPr/>
            </a:pPr>
            <a:r>
              <a:rPr lang="en-US" sz="1800" i="1" u="sng" dirty="0">
                <a:solidFill>
                  <a:srgbClr val="2F1F58"/>
                </a:solidFill>
                <a:latin typeface="Palatino"/>
                <a:ea typeface="Arial" charset="0"/>
                <a:cs typeface="Palatino"/>
              </a:rPr>
              <a:t>I</a:t>
            </a:r>
            <a:endParaRPr lang="en-US" sz="1800" i="1" dirty="0">
              <a:latin typeface="Palatino"/>
              <a:ea typeface="+mn-ea"/>
              <a:cs typeface="Palatin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040" y="1230061"/>
            <a:ext cx="2692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9213"/>
            <a:ext cx="7575376" cy="4572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Palatino" charset="0"/>
                <a:ea typeface="ＭＳ Ｐゴシック" charset="0"/>
                <a:cs typeface="ＭＳ Ｐゴシック" charset="0"/>
              </a:rPr>
              <a:t>Example: single quadrupole perturbation</a:t>
            </a:r>
            <a:endParaRPr lang="en-US" sz="3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4" name="Rectangle 9"/>
          <p:cNvSpPr>
            <a:spLocks noChangeArrowheads="1"/>
          </p:cNvSpPr>
          <p:nvPr/>
        </p:nvSpPr>
        <p:spPr bwMode="auto">
          <a:xfrm>
            <a:off x="381000" y="696913"/>
            <a:ext cx="8583613" cy="428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buSzTx/>
            </a:pPr>
            <a:r>
              <a:rPr lang="en-US" dirty="0">
                <a:latin typeface="Palatino"/>
                <a:cs typeface="Palatino"/>
              </a:rPr>
              <a:t> Consider single quadrupole kick in one normalized plane:</a:t>
            </a:r>
          </a:p>
          <a:p>
            <a:pPr algn="l">
              <a:lnSpc>
                <a:spcPct val="150000"/>
              </a:lnSpc>
              <a:buSzTx/>
              <a:buFont typeface="Wingdings" charset="0"/>
              <a:buNone/>
            </a:pPr>
            <a:endParaRPr lang="en-US" dirty="0">
              <a:latin typeface="Palatino"/>
              <a:cs typeface="Palatino"/>
            </a:endParaRPr>
          </a:p>
          <a:p>
            <a:pPr algn="l">
              <a:buSzTx/>
            </a:pPr>
            <a:r>
              <a:rPr lang="en-US" dirty="0">
                <a:latin typeface="Palatino"/>
                <a:cs typeface="Palatino"/>
              </a:rPr>
              <a:t> The quadrupole perturbation </a:t>
            </a:r>
            <a:r>
              <a:rPr lang="en-US" dirty="0" smtClean="0">
                <a:latin typeface="Palatino"/>
                <a:cs typeface="Palatino"/>
              </a:rPr>
              <a:t>can </a:t>
            </a:r>
            <a:r>
              <a:rPr lang="en-US" dirty="0">
                <a:latin typeface="Palatino"/>
                <a:cs typeface="Palatino"/>
              </a:rPr>
              <a:t>be expanded in a Fourier </a:t>
            </a:r>
            <a:r>
              <a:rPr lang="en-US" dirty="0" smtClean="0">
                <a:latin typeface="Palatino"/>
                <a:cs typeface="Palatino"/>
              </a:rPr>
              <a:t>series</a:t>
            </a:r>
          </a:p>
          <a:p>
            <a:pPr algn="l">
              <a:lnSpc>
                <a:spcPct val="130000"/>
              </a:lnSpc>
              <a:spcBef>
                <a:spcPts val="2400"/>
              </a:spcBef>
              <a:buSzTx/>
            </a:pPr>
            <a:r>
              <a:rPr lang="en-US" dirty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Following the perturbation approach, the 1</a:t>
            </a:r>
            <a:r>
              <a:rPr lang="en-US" baseline="30000" dirty="0" smtClean="0">
                <a:latin typeface="Palatino"/>
                <a:cs typeface="Palatino"/>
              </a:rPr>
              <a:t>st</a:t>
            </a:r>
            <a:r>
              <a:rPr lang="en-US" dirty="0" smtClean="0">
                <a:latin typeface="Palatino"/>
                <a:cs typeface="Palatino"/>
              </a:rPr>
              <a:t> order equation becomes</a:t>
            </a:r>
            <a:r>
              <a:rPr lang="en-US" dirty="0">
                <a:latin typeface="Palatino"/>
                <a:cs typeface="Palatino"/>
              </a:rPr>
              <a:t>	</a:t>
            </a:r>
            <a:r>
              <a:rPr lang="en-US" dirty="0" smtClean="0">
                <a:latin typeface="Palatino"/>
                <a:cs typeface="Palatino"/>
              </a:rPr>
              <a:t>					    with</a:t>
            </a:r>
            <a:endParaRPr lang="en-US" dirty="0">
              <a:latin typeface="Palatino"/>
              <a:cs typeface="Palatino"/>
            </a:endParaRPr>
          </a:p>
          <a:p>
            <a:pPr algn="l">
              <a:lnSpc>
                <a:spcPct val="140000"/>
              </a:lnSpc>
              <a:spcBef>
                <a:spcPts val="1800"/>
              </a:spcBef>
              <a:buSzTx/>
            </a:pPr>
            <a:r>
              <a:rPr lang="en-US" dirty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For 	       	, </a:t>
            </a:r>
            <a:r>
              <a:rPr lang="en-US" dirty="0">
                <a:latin typeface="Palatino"/>
                <a:cs typeface="Palatino"/>
              </a:rPr>
              <a:t>t</a:t>
            </a:r>
            <a:r>
              <a:rPr lang="en-US" dirty="0" smtClean="0">
                <a:latin typeface="Palatino"/>
                <a:cs typeface="Palatino"/>
              </a:rPr>
              <a:t>he </a:t>
            </a:r>
            <a:r>
              <a:rPr lang="en-US" dirty="0">
                <a:latin typeface="Palatino"/>
                <a:cs typeface="Palatino"/>
              </a:rPr>
              <a:t>resonance conditions are</a:t>
            </a:r>
          </a:p>
          <a:p>
            <a:pPr algn="l">
              <a:lnSpc>
                <a:spcPct val="110000"/>
              </a:lnSpc>
              <a:buSzTx/>
              <a:buFont typeface="Wingdings" charset="0"/>
              <a:buNone/>
            </a:pPr>
            <a:r>
              <a:rPr lang="en-US" dirty="0">
                <a:latin typeface="Palatino"/>
                <a:cs typeface="Palatino"/>
              </a:rPr>
              <a:t>i.e. </a:t>
            </a:r>
            <a:r>
              <a:rPr lang="en-US" b="1" dirty="0">
                <a:latin typeface="Palatino"/>
                <a:cs typeface="Palatino"/>
              </a:rPr>
              <a:t>integer</a:t>
            </a:r>
            <a:r>
              <a:rPr lang="en-US" dirty="0">
                <a:latin typeface="Palatino"/>
                <a:cs typeface="Palatino"/>
              </a:rPr>
              <a:t> and </a:t>
            </a:r>
            <a:r>
              <a:rPr lang="en-US" b="1" dirty="0">
                <a:latin typeface="Palatino"/>
                <a:cs typeface="Palatino"/>
              </a:rPr>
              <a:t>half-integer tunes </a:t>
            </a:r>
            <a:r>
              <a:rPr lang="en-US" dirty="0">
                <a:latin typeface="Palatino"/>
                <a:cs typeface="Palatino"/>
              </a:rPr>
              <a:t>should be </a:t>
            </a:r>
            <a:r>
              <a:rPr lang="en-US" dirty="0" smtClean="0">
                <a:latin typeface="Palatino"/>
                <a:cs typeface="Palatino"/>
              </a:rPr>
              <a:t>avoided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54275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52513"/>
            <a:ext cx="4367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60575"/>
            <a:ext cx="287496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2" y="4005064"/>
            <a:ext cx="2736000" cy="496897"/>
          </a:xfrm>
          <a:prstGeom prst="rect">
            <a:avLst/>
          </a:prstGeom>
          <a:noFill/>
          <a:ln w="28575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77072"/>
            <a:ext cx="936104" cy="27995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7" y="3378595"/>
            <a:ext cx="864095" cy="266429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56744"/>
            <a:ext cx="5256584" cy="82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9213"/>
            <a:ext cx="7575376" cy="4572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Palatino" charset="0"/>
                <a:ea typeface="ＭＳ Ｐゴシック" charset="0"/>
                <a:cs typeface="ＭＳ Ｐゴシック" charset="0"/>
              </a:rPr>
              <a:t>Example: single quadrupole perturbation</a:t>
            </a:r>
            <a:endParaRPr lang="en-US" sz="3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4" name="Rectangle 9"/>
          <p:cNvSpPr>
            <a:spLocks noChangeArrowheads="1"/>
          </p:cNvSpPr>
          <p:nvPr/>
        </p:nvSpPr>
        <p:spPr bwMode="auto">
          <a:xfrm>
            <a:off x="381000" y="696913"/>
            <a:ext cx="8583613" cy="597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buSzTx/>
            </a:pPr>
            <a:r>
              <a:rPr lang="en-US" dirty="0">
                <a:latin typeface="Palatino"/>
                <a:cs typeface="Palatino"/>
              </a:rPr>
              <a:t> Consider single quadrupole kick in one normalized plane:</a:t>
            </a:r>
          </a:p>
          <a:p>
            <a:pPr algn="l">
              <a:lnSpc>
                <a:spcPct val="150000"/>
              </a:lnSpc>
              <a:buSzTx/>
              <a:buFont typeface="Wingdings" charset="0"/>
              <a:buNone/>
            </a:pPr>
            <a:endParaRPr lang="en-US" dirty="0">
              <a:latin typeface="Palatino"/>
              <a:cs typeface="Palatino"/>
            </a:endParaRPr>
          </a:p>
          <a:p>
            <a:pPr algn="l">
              <a:buSzTx/>
            </a:pPr>
            <a:r>
              <a:rPr lang="en-US" dirty="0">
                <a:latin typeface="Palatino"/>
                <a:cs typeface="Palatino"/>
              </a:rPr>
              <a:t> The quadrupole perturbation </a:t>
            </a:r>
            <a:r>
              <a:rPr lang="en-US" dirty="0" smtClean="0">
                <a:latin typeface="Palatino"/>
                <a:cs typeface="Palatino"/>
              </a:rPr>
              <a:t>can </a:t>
            </a:r>
            <a:r>
              <a:rPr lang="en-US" dirty="0">
                <a:latin typeface="Palatino"/>
                <a:cs typeface="Palatino"/>
              </a:rPr>
              <a:t>be expanded in a Fourier </a:t>
            </a:r>
            <a:r>
              <a:rPr lang="en-US" dirty="0" smtClean="0">
                <a:latin typeface="Palatino"/>
                <a:cs typeface="Palatino"/>
              </a:rPr>
              <a:t>series</a:t>
            </a:r>
          </a:p>
          <a:p>
            <a:pPr algn="l">
              <a:lnSpc>
                <a:spcPct val="130000"/>
              </a:lnSpc>
              <a:spcBef>
                <a:spcPts val="2400"/>
              </a:spcBef>
              <a:buSzTx/>
            </a:pPr>
            <a:r>
              <a:rPr lang="en-US" dirty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Following the perturbation approach, the 1</a:t>
            </a:r>
            <a:r>
              <a:rPr lang="en-US" baseline="30000" dirty="0" smtClean="0">
                <a:latin typeface="Palatino"/>
                <a:cs typeface="Palatino"/>
              </a:rPr>
              <a:t>st</a:t>
            </a:r>
            <a:r>
              <a:rPr lang="en-US" dirty="0" smtClean="0">
                <a:latin typeface="Palatino"/>
                <a:cs typeface="Palatino"/>
              </a:rPr>
              <a:t> order equation becomes</a:t>
            </a:r>
            <a:r>
              <a:rPr lang="en-US" dirty="0">
                <a:latin typeface="Palatino"/>
                <a:cs typeface="Palatino"/>
              </a:rPr>
              <a:t>	</a:t>
            </a:r>
            <a:r>
              <a:rPr lang="en-US" dirty="0" smtClean="0">
                <a:latin typeface="Palatino"/>
                <a:cs typeface="Palatino"/>
              </a:rPr>
              <a:t>					    with</a:t>
            </a:r>
            <a:endParaRPr lang="en-US" dirty="0">
              <a:latin typeface="Palatino"/>
              <a:cs typeface="Palatino"/>
            </a:endParaRPr>
          </a:p>
          <a:p>
            <a:pPr algn="l">
              <a:lnSpc>
                <a:spcPct val="140000"/>
              </a:lnSpc>
              <a:spcBef>
                <a:spcPts val="1800"/>
              </a:spcBef>
              <a:buSzTx/>
            </a:pPr>
            <a:r>
              <a:rPr lang="en-US" dirty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For 	       	, </a:t>
            </a:r>
            <a:r>
              <a:rPr lang="en-US" dirty="0">
                <a:latin typeface="Palatino"/>
                <a:cs typeface="Palatino"/>
              </a:rPr>
              <a:t>t</a:t>
            </a:r>
            <a:r>
              <a:rPr lang="en-US" dirty="0" smtClean="0">
                <a:latin typeface="Palatino"/>
                <a:cs typeface="Palatino"/>
              </a:rPr>
              <a:t>he </a:t>
            </a:r>
            <a:r>
              <a:rPr lang="en-US" dirty="0">
                <a:latin typeface="Palatino"/>
                <a:cs typeface="Palatino"/>
              </a:rPr>
              <a:t>resonance conditions are</a:t>
            </a:r>
          </a:p>
          <a:p>
            <a:pPr algn="l">
              <a:lnSpc>
                <a:spcPct val="110000"/>
              </a:lnSpc>
              <a:buSzTx/>
              <a:buFont typeface="Wingdings" charset="0"/>
              <a:buNone/>
            </a:pPr>
            <a:r>
              <a:rPr lang="en-US" dirty="0">
                <a:latin typeface="Palatino"/>
                <a:cs typeface="Palatino"/>
              </a:rPr>
              <a:t>i.e. </a:t>
            </a:r>
            <a:r>
              <a:rPr lang="en-US" b="1" dirty="0">
                <a:latin typeface="Palatino"/>
                <a:cs typeface="Palatino"/>
              </a:rPr>
              <a:t>integer</a:t>
            </a:r>
            <a:r>
              <a:rPr lang="en-US" dirty="0">
                <a:latin typeface="Palatino"/>
                <a:cs typeface="Palatino"/>
              </a:rPr>
              <a:t> and </a:t>
            </a:r>
            <a:r>
              <a:rPr lang="en-US" b="1" dirty="0">
                <a:latin typeface="Palatino"/>
                <a:cs typeface="Palatino"/>
              </a:rPr>
              <a:t>half-integer tunes </a:t>
            </a:r>
            <a:r>
              <a:rPr lang="en-US" dirty="0">
                <a:latin typeface="Palatino"/>
                <a:cs typeface="Palatino"/>
              </a:rPr>
              <a:t>should be avoided</a:t>
            </a:r>
          </a:p>
          <a:p>
            <a:pPr algn="l">
              <a:buSzTx/>
            </a:pPr>
            <a:r>
              <a:rPr lang="en-GB" dirty="0">
                <a:latin typeface="Palatino"/>
                <a:cs typeface="Palatino"/>
              </a:rPr>
              <a:t> </a:t>
            </a:r>
            <a:r>
              <a:rPr lang="en-GB" dirty="0" smtClean="0">
                <a:latin typeface="Palatino"/>
                <a:cs typeface="Palatino"/>
              </a:rPr>
              <a:t>For	         ,  </a:t>
            </a:r>
            <a:r>
              <a:rPr lang="en-GB" dirty="0">
                <a:latin typeface="Palatino"/>
                <a:cs typeface="Palatino"/>
              </a:rPr>
              <a:t>t</a:t>
            </a:r>
            <a:r>
              <a:rPr lang="en-GB" dirty="0" smtClean="0">
                <a:latin typeface="Palatino"/>
                <a:cs typeface="Palatino"/>
              </a:rPr>
              <a:t>he </a:t>
            </a:r>
            <a:r>
              <a:rPr lang="en-GB" dirty="0">
                <a:latin typeface="Palatino"/>
                <a:cs typeface="Palatino"/>
              </a:rPr>
              <a:t>condition				 </a:t>
            </a:r>
            <a:r>
              <a:rPr lang="en-GB" dirty="0" smtClean="0">
                <a:latin typeface="Palatino"/>
                <a:cs typeface="Palatino"/>
              </a:rPr>
              <a:t>     corresponds </a:t>
            </a:r>
            <a:r>
              <a:rPr lang="en-GB" dirty="0">
                <a:latin typeface="Palatino"/>
                <a:cs typeface="Palatino"/>
              </a:rPr>
              <a:t>to a non-vanishing average value       , which can be absorbed in the left-hand side providing a </a:t>
            </a:r>
            <a:r>
              <a:rPr lang="en-GB" b="1" dirty="0">
                <a:latin typeface="Palatino"/>
                <a:cs typeface="Palatino"/>
              </a:rPr>
              <a:t>tune-shift</a:t>
            </a:r>
            <a:r>
              <a:rPr lang="en-GB" dirty="0">
                <a:latin typeface="Palatino"/>
                <a:cs typeface="Palatino"/>
              </a:rPr>
              <a:t>: </a:t>
            </a:r>
            <a:endParaRPr lang="en-GB" dirty="0" smtClean="0">
              <a:latin typeface="Palatino"/>
              <a:cs typeface="Palatino"/>
            </a:endParaRPr>
          </a:p>
          <a:p>
            <a:pPr algn="l">
              <a:lnSpc>
                <a:spcPct val="120000"/>
              </a:lnSpc>
              <a:buSzTx/>
              <a:buNone/>
            </a:pPr>
            <a:r>
              <a:rPr lang="en-GB" dirty="0" smtClean="0">
                <a:latin typeface="Palatino"/>
                <a:cs typeface="Palatino"/>
              </a:rPr>
              <a:t>		or</a:t>
            </a:r>
          </a:p>
        </p:txBody>
      </p:sp>
      <p:pic>
        <p:nvPicPr>
          <p:cNvPr id="54275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52513"/>
            <a:ext cx="4367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60575"/>
            <a:ext cx="287496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37" y="5013176"/>
            <a:ext cx="3190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2" y="4005064"/>
            <a:ext cx="2736000" cy="496897"/>
          </a:xfrm>
          <a:prstGeom prst="rect">
            <a:avLst/>
          </a:prstGeom>
          <a:noFill/>
          <a:ln w="28575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8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01" y="5373216"/>
            <a:ext cx="3571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77072"/>
            <a:ext cx="936104" cy="279956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90" y="5013176"/>
            <a:ext cx="739930" cy="29597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093296"/>
            <a:ext cx="2788216" cy="64807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6" y="6237312"/>
            <a:ext cx="1662080" cy="340524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7" y="3378595"/>
            <a:ext cx="864095" cy="266429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56744"/>
            <a:ext cx="5256584" cy="82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086600" cy="6096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" charset="0"/>
                <a:ea typeface="ＭＳ Ｐゴシック" charset="0"/>
                <a:cs typeface="ＭＳ Ｐゴシック" charset="0"/>
              </a:rPr>
              <a:t>Single Sextupole Perturbation</a:t>
            </a:r>
            <a:endParaRPr lang="en-US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395288" y="660400"/>
            <a:ext cx="8610600" cy="345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Aft>
                <a:spcPts val="1800"/>
              </a:spcAft>
              <a:buSzTx/>
            </a:pPr>
            <a:r>
              <a:rPr lang="en-US" dirty="0">
                <a:latin typeface="Palatino"/>
                <a:cs typeface="Palatino"/>
              </a:rPr>
              <a:t> Consider a localized sextupole perturbation in the horizontal </a:t>
            </a:r>
            <a:r>
              <a:rPr lang="en-US" dirty="0" smtClean="0">
                <a:latin typeface="Palatino"/>
                <a:cs typeface="Palatino"/>
              </a:rPr>
              <a:t>plane</a:t>
            </a:r>
            <a:endParaRPr lang="en-US" dirty="0">
              <a:latin typeface="Palatino"/>
              <a:cs typeface="Palatino"/>
            </a:endParaRPr>
          </a:p>
          <a:p>
            <a:pPr algn="l">
              <a:spcBef>
                <a:spcPts val="4200"/>
              </a:spcBef>
              <a:spcAft>
                <a:spcPts val="1800"/>
              </a:spcAft>
              <a:buSzTx/>
            </a:pPr>
            <a:r>
              <a:rPr lang="en-US" dirty="0">
                <a:latin typeface="Palatino"/>
                <a:cs typeface="Palatino"/>
              </a:rPr>
              <a:t> After replacing the perturbation by its Fourier transform and inserting the unperturbed solution to the right hand side</a:t>
            </a:r>
          </a:p>
          <a:p>
            <a:pPr algn="l">
              <a:buSzTx/>
              <a:buFont typeface="Wingdings" charset="0"/>
              <a:buNone/>
            </a:pPr>
            <a:r>
              <a:rPr lang="en-US" dirty="0">
                <a:latin typeface="Palatino"/>
                <a:cs typeface="Palatino"/>
              </a:rPr>
              <a:t>						with </a:t>
            </a:r>
          </a:p>
          <a:p>
            <a:pPr algn="l">
              <a:buSzTx/>
              <a:buFont typeface="Wingdings" charset="0"/>
              <a:buNone/>
            </a:pPr>
            <a:endParaRPr lang="en-US" dirty="0">
              <a:latin typeface="Palatino"/>
              <a:cs typeface="Palatino"/>
            </a:endParaRPr>
          </a:p>
        </p:txBody>
      </p:sp>
      <p:pic>
        <p:nvPicPr>
          <p:cNvPr id="58371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832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0" name="TextBox 25"/>
          <p:cNvSpPr txBox="1">
            <a:spLocks noChangeArrowheads="1"/>
          </p:cNvSpPr>
          <p:nvPr/>
        </p:nvSpPr>
        <p:spPr bwMode="auto">
          <a:xfrm>
            <a:off x="1835150" y="2924175"/>
            <a:ext cx="144463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53332"/>
            <a:ext cx="5328592" cy="835708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53" y="3253317"/>
            <a:ext cx="2175727" cy="319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086600" cy="6096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" charset="0"/>
                <a:ea typeface="ＭＳ Ｐゴシック" charset="0"/>
                <a:cs typeface="ＭＳ Ｐゴシック" charset="0"/>
              </a:rPr>
              <a:t>Single Sextupole Perturbation</a:t>
            </a:r>
            <a:endParaRPr lang="en-US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395288" y="660400"/>
            <a:ext cx="8610600" cy="389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Aft>
                <a:spcPts val="1800"/>
              </a:spcAft>
              <a:buSzTx/>
            </a:pPr>
            <a:r>
              <a:rPr lang="en-US" dirty="0">
                <a:latin typeface="Palatino"/>
                <a:cs typeface="Palatino"/>
              </a:rPr>
              <a:t> Consider a localized sextupole perturbation in the horizontal </a:t>
            </a:r>
            <a:r>
              <a:rPr lang="en-US" dirty="0" smtClean="0">
                <a:latin typeface="Palatino"/>
                <a:cs typeface="Palatino"/>
              </a:rPr>
              <a:t>plane</a:t>
            </a:r>
            <a:endParaRPr lang="en-US" dirty="0">
              <a:latin typeface="Palatino"/>
              <a:cs typeface="Palatino"/>
            </a:endParaRPr>
          </a:p>
          <a:p>
            <a:pPr algn="l">
              <a:spcBef>
                <a:spcPts val="4200"/>
              </a:spcBef>
              <a:spcAft>
                <a:spcPts val="1800"/>
              </a:spcAft>
              <a:buSzTx/>
            </a:pPr>
            <a:r>
              <a:rPr lang="en-US" dirty="0">
                <a:latin typeface="Palatino"/>
                <a:cs typeface="Palatino"/>
              </a:rPr>
              <a:t> After replacing the perturbation by its Fourier transform and inserting the unperturbed solution to the right hand side</a:t>
            </a:r>
          </a:p>
          <a:p>
            <a:pPr algn="l">
              <a:buSzTx/>
              <a:buFont typeface="Wingdings" charset="0"/>
              <a:buNone/>
            </a:pPr>
            <a:r>
              <a:rPr lang="en-US" dirty="0">
                <a:latin typeface="Palatino"/>
                <a:cs typeface="Palatino"/>
              </a:rPr>
              <a:t>						with </a:t>
            </a:r>
          </a:p>
          <a:p>
            <a:pPr algn="l">
              <a:buSzTx/>
              <a:buFont typeface="Wingdings" charset="0"/>
              <a:buNone/>
            </a:pPr>
            <a:endParaRPr lang="en-US" dirty="0">
              <a:latin typeface="Palatino"/>
              <a:cs typeface="Palatino"/>
            </a:endParaRPr>
          </a:p>
          <a:p>
            <a:pPr algn="l">
              <a:buSzTx/>
            </a:pPr>
            <a:r>
              <a:rPr lang="en-US" dirty="0">
                <a:latin typeface="Palatino"/>
                <a:cs typeface="Palatino"/>
              </a:rPr>
              <a:t> Resonance conditions</a:t>
            </a:r>
            <a:r>
              <a:rPr lang="en-US" dirty="0" smtClean="0">
                <a:latin typeface="Palatino"/>
                <a:cs typeface="Palatino"/>
              </a:rPr>
              <a:t>:</a:t>
            </a:r>
            <a:endParaRPr lang="en-US" dirty="0">
              <a:latin typeface="Palatino"/>
              <a:cs typeface="Palatino"/>
            </a:endParaRPr>
          </a:p>
        </p:txBody>
      </p:sp>
      <p:pic>
        <p:nvPicPr>
          <p:cNvPr id="58371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832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292600"/>
            <a:ext cx="3206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716338"/>
            <a:ext cx="32400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Box 9"/>
          <p:cNvSpPr txBox="1">
            <a:spLocks noChangeArrowheads="1"/>
          </p:cNvSpPr>
          <p:nvPr/>
        </p:nvSpPr>
        <p:spPr bwMode="auto">
          <a:xfrm>
            <a:off x="3625850" y="3644900"/>
            <a:ext cx="1684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b="1"/>
              <a:t>3</a:t>
            </a:r>
            <a:r>
              <a:rPr lang="en-US" b="1" baseline="30000"/>
              <a:t>rd</a:t>
            </a:r>
            <a:r>
              <a:rPr lang="en-US" b="1"/>
              <a:t> integer</a:t>
            </a:r>
          </a:p>
        </p:txBody>
      </p:sp>
      <p:sp>
        <p:nvSpPr>
          <p:cNvPr id="58377" name="TextBox 21"/>
          <p:cNvSpPr txBox="1">
            <a:spLocks noChangeArrowheads="1"/>
          </p:cNvSpPr>
          <p:nvPr/>
        </p:nvSpPr>
        <p:spPr bwMode="auto">
          <a:xfrm>
            <a:off x="3867150" y="4149725"/>
            <a:ext cx="1300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b="1"/>
              <a:t> integer</a:t>
            </a:r>
          </a:p>
        </p:txBody>
      </p:sp>
      <p:cxnSp>
        <p:nvCxnSpPr>
          <p:cNvPr id="58378" name="Straight Arrow Connector 12"/>
          <p:cNvCxnSpPr>
            <a:cxnSpLocks noChangeShapeType="1"/>
          </p:cNvCxnSpPr>
          <p:nvPr/>
        </p:nvCxnSpPr>
        <p:spPr bwMode="auto">
          <a:xfrm>
            <a:off x="5253038" y="3933825"/>
            <a:ext cx="2873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379" name="Straight Arrow Connector 24"/>
          <p:cNvCxnSpPr>
            <a:cxnSpLocks noChangeShapeType="1"/>
          </p:cNvCxnSpPr>
          <p:nvPr/>
        </p:nvCxnSpPr>
        <p:spPr bwMode="auto">
          <a:xfrm>
            <a:off x="5253038" y="4437063"/>
            <a:ext cx="2873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8380" name="TextBox 25"/>
          <p:cNvSpPr txBox="1">
            <a:spLocks noChangeArrowheads="1"/>
          </p:cNvSpPr>
          <p:nvPr/>
        </p:nvSpPr>
        <p:spPr bwMode="auto">
          <a:xfrm>
            <a:off x="1835150" y="2924175"/>
            <a:ext cx="144463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53332"/>
            <a:ext cx="5328592" cy="835708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53" y="3253317"/>
            <a:ext cx="2175727" cy="3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086600" cy="6096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" charset="0"/>
                <a:ea typeface="ＭＳ Ｐゴシック" charset="0"/>
                <a:cs typeface="ＭＳ Ｐゴシック" charset="0"/>
              </a:rPr>
              <a:t>Single Sextupole Perturbation</a:t>
            </a:r>
            <a:endParaRPr lang="en-US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395288" y="660400"/>
            <a:ext cx="8610600" cy="634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Aft>
                <a:spcPts val="1800"/>
              </a:spcAft>
              <a:buSzTx/>
            </a:pPr>
            <a:r>
              <a:rPr lang="en-US" dirty="0">
                <a:latin typeface="Palatino"/>
                <a:cs typeface="Palatino"/>
              </a:rPr>
              <a:t> Consider a localized sextupole perturbation in the horizontal </a:t>
            </a:r>
            <a:r>
              <a:rPr lang="en-US" dirty="0" smtClean="0">
                <a:latin typeface="Palatino"/>
                <a:cs typeface="Palatino"/>
              </a:rPr>
              <a:t>plane</a:t>
            </a:r>
            <a:endParaRPr lang="en-US" dirty="0">
              <a:latin typeface="Palatino"/>
              <a:cs typeface="Palatino"/>
            </a:endParaRPr>
          </a:p>
          <a:p>
            <a:pPr algn="l">
              <a:spcBef>
                <a:spcPts val="4200"/>
              </a:spcBef>
              <a:spcAft>
                <a:spcPts val="1800"/>
              </a:spcAft>
              <a:buSzTx/>
            </a:pPr>
            <a:r>
              <a:rPr lang="en-US" dirty="0">
                <a:latin typeface="Palatino"/>
                <a:cs typeface="Palatino"/>
              </a:rPr>
              <a:t> After replacing the perturbation by its Fourier transform and inserting the unperturbed solution to the right hand side</a:t>
            </a:r>
          </a:p>
          <a:p>
            <a:pPr algn="l">
              <a:buSzTx/>
              <a:buFont typeface="Wingdings" charset="0"/>
              <a:buNone/>
            </a:pPr>
            <a:r>
              <a:rPr lang="en-US" dirty="0">
                <a:latin typeface="Palatino"/>
                <a:cs typeface="Palatino"/>
              </a:rPr>
              <a:t>						with </a:t>
            </a:r>
          </a:p>
          <a:p>
            <a:pPr algn="l">
              <a:buSzTx/>
              <a:buFont typeface="Wingdings" charset="0"/>
              <a:buNone/>
            </a:pPr>
            <a:endParaRPr lang="en-US" dirty="0">
              <a:latin typeface="Palatino"/>
              <a:cs typeface="Palatino"/>
            </a:endParaRPr>
          </a:p>
          <a:p>
            <a:pPr algn="l">
              <a:buSzTx/>
            </a:pPr>
            <a:r>
              <a:rPr lang="en-US" dirty="0">
                <a:latin typeface="Palatino"/>
                <a:cs typeface="Palatino"/>
              </a:rPr>
              <a:t> Resonance conditions</a:t>
            </a:r>
            <a:r>
              <a:rPr lang="en-US" dirty="0" smtClean="0">
                <a:latin typeface="Palatino"/>
                <a:cs typeface="Palatino"/>
              </a:rPr>
              <a:t>:</a:t>
            </a:r>
            <a:endParaRPr lang="en-US" dirty="0">
              <a:latin typeface="Palatino"/>
              <a:cs typeface="Palatino"/>
            </a:endParaRPr>
          </a:p>
          <a:p>
            <a:pPr algn="l">
              <a:spcBef>
                <a:spcPts val="1200"/>
              </a:spcBef>
              <a:buSzTx/>
            </a:pPr>
            <a:r>
              <a:rPr lang="en-US" dirty="0">
                <a:latin typeface="Palatino"/>
                <a:cs typeface="Palatino"/>
              </a:rPr>
              <a:t> Note that there is </a:t>
            </a:r>
            <a:r>
              <a:rPr lang="en-US" b="1" dirty="0">
                <a:latin typeface="Palatino"/>
                <a:cs typeface="Palatino"/>
              </a:rPr>
              <a:t>not a tune-spread associated</a:t>
            </a:r>
            <a:r>
              <a:rPr lang="en-US" dirty="0">
                <a:latin typeface="Palatino"/>
                <a:cs typeface="Palatino"/>
              </a:rPr>
              <a:t>. This is only true for small perturbations (</a:t>
            </a:r>
            <a:r>
              <a:rPr lang="en-US" b="1" dirty="0">
                <a:latin typeface="Palatino"/>
                <a:cs typeface="Palatino"/>
              </a:rPr>
              <a:t>first order </a:t>
            </a:r>
            <a:r>
              <a:rPr lang="en-US" dirty="0">
                <a:latin typeface="Palatino"/>
                <a:cs typeface="Palatino"/>
              </a:rPr>
              <a:t>perturbation treatment)</a:t>
            </a:r>
          </a:p>
          <a:p>
            <a:pPr algn="l">
              <a:spcBef>
                <a:spcPts val="0"/>
              </a:spcBef>
              <a:buSzTx/>
            </a:pPr>
            <a:r>
              <a:rPr lang="en-US" dirty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Although perturbation treatment can provide approximations for evolution of motion, there is </a:t>
            </a:r>
            <a:r>
              <a:rPr lang="en-US" b="1" dirty="0" smtClean="0">
                <a:latin typeface="Palatino"/>
                <a:cs typeface="Palatino"/>
              </a:rPr>
              <a:t>no exact solution</a:t>
            </a:r>
            <a:endParaRPr lang="en-US" b="1" dirty="0">
              <a:latin typeface="Palatino"/>
              <a:cs typeface="Palatino"/>
            </a:endParaRPr>
          </a:p>
        </p:txBody>
      </p:sp>
      <p:pic>
        <p:nvPicPr>
          <p:cNvPr id="58371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832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292600"/>
            <a:ext cx="3206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3716338"/>
            <a:ext cx="32400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Box 9"/>
          <p:cNvSpPr txBox="1">
            <a:spLocks noChangeArrowheads="1"/>
          </p:cNvSpPr>
          <p:nvPr/>
        </p:nvSpPr>
        <p:spPr bwMode="auto">
          <a:xfrm>
            <a:off x="3625850" y="3644900"/>
            <a:ext cx="1684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b="1"/>
              <a:t>3</a:t>
            </a:r>
            <a:r>
              <a:rPr lang="en-US" b="1" baseline="30000"/>
              <a:t>rd</a:t>
            </a:r>
            <a:r>
              <a:rPr lang="en-US" b="1"/>
              <a:t> integer</a:t>
            </a:r>
          </a:p>
        </p:txBody>
      </p:sp>
      <p:sp>
        <p:nvSpPr>
          <p:cNvPr id="58377" name="TextBox 21"/>
          <p:cNvSpPr txBox="1">
            <a:spLocks noChangeArrowheads="1"/>
          </p:cNvSpPr>
          <p:nvPr/>
        </p:nvSpPr>
        <p:spPr bwMode="auto">
          <a:xfrm>
            <a:off x="3867150" y="4149725"/>
            <a:ext cx="1300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b="1"/>
              <a:t> integer</a:t>
            </a:r>
          </a:p>
        </p:txBody>
      </p:sp>
      <p:cxnSp>
        <p:nvCxnSpPr>
          <p:cNvPr id="58378" name="Straight Arrow Connector 12"/>
          <p:cNvCxnSpPr>
            <a:cxnSpLocks noChangeShapeType="1"/>
          </p:cNvCxnSpPr>
          <p:nvPr/>
        </p:nvCxnSpPr>
        <p:spPr bwMode="auto">
          <a:xfrm>
            <a:off x="5253038" y="3933825"/>
            <a:ext cx="2873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379" name="Straight Arrow Connector 24"/>
          <p:cNvCxnSpPr>
            <a:cxnSpLocks noChangeShapeType="1"/>
          </p:cNvCxnSpPr>
          <p:nvPr/>
        </p:nvCxnSpPr>
        <p:spPr bwMode="auto">
          <a:xfrm>
            <a:off x="5253038" y="4437063"/>
            <a:ext cx="2873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8380" name="TextBox 25"/>
          <p:cNvSpPr txBox="1">
            <a:spLocks noChangeArrowheads="1"/>
          </p:cNvSpPr>
          <p:nvPr/>
        </p:nvSpPr>
        <p:spPr bwMode="auto">
          <a:xfrm>
            <a:off x="1835150" y="2924175"/>
            <a:ext cx="144463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53332"/>
            <a:ext cx="5328592" cy="835708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53" y="3253317"/>
            <a:ext cx="2175727" cy="3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320675" y="692150"/>
            <a:ext cx="8715375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SzTx/>
            </a:pPr>
            <a:r>
              <a:rPr lang="en-US" dirty="0">
                <a:latin typeface="Palatino"/>
                <a:cs typeface="Palatino"/>
              </a:rPr>
              <a:t> Equations of motion including </a:t>
            </a:r>
            <a:r>
              <a:rPr lang="en-US" dirty="0" smtClean="0">
                <a:latin typeface="Palatino"/>
                <a:cs typeface="Palatino"/>
              </a:rPr>
              <a:t>any </a:t>
            </a:r>
            <a:r>
              <a:rPr lang="en-US" dirty="0">
                <a:latin typeface="Palatino"/>
                <a:cs typeface="Palatino"/>
              </a:rPr>
              <a:t>multi-pole </a:t>
            </a:r>
            <a:r>
              <a:rPr lang="en-US" dirty="0" smtClean="0">
                <a:latin typeface="Palatino"/>
                <a:cs typeface="Palatino"/>
              </a:rPr>
              <a:t>error term, in both planes </a:t>
            </a:r>
            <a:endParaRPr lang="en-US" dirty="0">
              <a:latin typeface="Palatino"/>
              <a:cs typeface="Palatino"/>
            </a:endParaRPr>
          </a:p>
          <a:p>
            <a:pPr algn="l">
              <a:buSzTx/>
              <a:buNone/>
            </a:pPr>
            <a:r>
              <a:rPr lang="en-US" dirty="0">
                <a:latin typeface="Palatino"/>
                <a:cs typeface="Palatino"/>
              </a:rPr>
              <a:t> </a:t>
            </a:r>
            <a:endParaRPr lang="en-US" dirty="0" smtClean="0">
              <a:latin typeface="Palatino"/>
              <a:cs typeface="Palatino"/>
            </a:endParaRPr>
          </a:p>
          <a:p>
            <a:pPr algn="l">
              <a:buSzTx/>
              <a:buNone/>
            </a:pPr>
            <a:r>
              <a:rPr lang="en-US" dirty="0" smtClean="0">
                <a:latin typeface="Palatino"/>
                <a:cs typeface="Palatino"/>
              </a:rPr>
              <a:t> </a:t>
            </a:r>
          </a:p>
          <a:p>
            <a:pPr algn="l">
              <a:buSzTx/>
            </a:pPr>
            <a:r>
              <a:rPr lang="en-US" dirty="0" smtClean="0">
                <a:latin typeface="Palatino"/>
                <a:cs typeface="Palatino"/>
              </a:rPr>
              <a:t> Expanding </a:t>
            </a:r>
            <a:r>
              <a:rPr lang="en-US" b="1" dirty="0">
                <a:latin typeface="Palatino"/>
                <a:cs typeface="Palatino"/>
              </a:rPr>
              <a:t>perturbation </a:t>
            </a:r>
            <a:r>
              <a:rPr lang="en-US" b="1" dirty="0" smtClean="0">
                <a:latin typeface="Palatino"/>
                <a:cs typeface="Palatino"/>
              </a:rPr>
              <a:t>coefficient</a:t>
            </a:r>
            <a:r>
              <a:rPr lang="en-US" dirty="0" smtClean="0">
                <a:latin typeface="Palatino"/>
                <a:cs typeface="Palatino"/>
              </a:rPr>
              <a:t> in </a:t>
            </a:r>
            <a:r>
              <a:rPr lang="en-US" b="1" dirty="0">
                <a:latin typeface="Palatino"/>
                <a:cs typeface="Palatino"/>
              </a:rPr>
              <a:t>Fourier series </a:t>
            </a:r>
            <a:r>
              <a:rPr lang="en-US" dirty="0">
                <a:latin typeface="Palatino"/>
                <a:cs typeface="Palatino"/>
              </a:rPr>
              <a:t>and inserting </a:t>
            </a:r>
            <a:r>
              <a:rPr lang="en-US" dirty="0" smtClean="0">
                <a:latin typeface="Palatino"/>
                <a:cs typeface="Palatino"/>
              </a:rPr>
              <a:t>the </a:t>
            </a:r>
            <a:r>
              <a:rPr lang="en-US" b="1" dirty="0" smtClean="0">
                <a:latin typeface="Palatino"/>
                <a:cs typeface="Palatino"/>
              </a:rPr>
              <a:t>solution</a:t>
            </a:r>
            <a:r>
              <a:rPr lang="en-US" dirty="0" smtClean="0">
                <a:latin typeface="Palatino"/>
                <a:cs typeface="Palatino"/>
              </a:rPr>
              <a:t> </a:t>
            </a:r>
            <a:r>
              <a:rPr lang="en-US" dirty="0">
                <a:latin typeface="Palatino"/>
                <a:cs typeface="Palatino"/>
              </a:rPr>
              <a:t>of the </a:t>
            </a:r>
            <a:r>
              <a:rPr lang="en-US" b="1" dirty="0">
                <a:latin typeface="Palatino"/>
                <a:cs typeface="Palatino"/>
              </a:rPr>
              <a:t>unperturbed </a:t>
            </a:r>
            <a:r>
              <a:rPr lang="en-US" b="1" dirty="0" smtClean="0">
                <a:latin typeface="Palatino"/>
                <a:cs typeface="Palatino"/>
              </a:rPr>
              <a:t>system </a:t>
            </a:r>
            <a:r>
              <a:rPr lang="en-US" dirty="0" smtClean="0">
                <a:latin typeface="Palatino"/>
                <a:cs typeface="Palatino"/>
              </a:rPr>
              <a:t>on the </a:t>
            </a:r>
            <a:r>
              <a:rPr lang="en-US" dirty="0" err="1" smtClean="0">
                <a:latin typeface="Palatino"/>
                <a:cs typeface="Palatino"/>
              </a:rPr>
              <a:t>rhs</a:t>
            </a:r>
            <a:r>
              <a:rPr lang="en-US" dirty="0" smtClean="0">
                <a:latin typeface="Palatino"/>
                <a:cs typeface="Palatino"/>
              </a:rPr>
              <a:t>  gives </a:t>
            </a:r>
            <a:r>
              <a:rPr lang="en-US" dirty="0">
                <a:latin typeface="Palatino"/>
                <a:cs typeface="Palatino"/>
              </a:rPr>
              <a:t>the following series</a:t>
            </a:r>
            <a:r>
              <a:rPr lang="en-US" dirty="0" smtClean="0">
                <a:latin typeface="Palatino"/>
                <a:cs typeface="Palatino"/>
              </a:rPr>
              <a:t>: </a:t>
            </a:r>
            <a:r>
              <a:rPr lang="en-US" dirty="0" smtClean="0">
                <a:latin typeface="Palatino"/>
                <a:cs typeface="Palatino"/>
              </a:rPr>
              <a:t> 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664450" cy="609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Palatino" charset="0"/>
                <a:ea typeface="ＭＳ Ｐゴシック" charset="0"/>
                <a:cs typeface="ＭＳ Ｐゴシック" charset="0"/>
              </a:rPr>
              <a:t>General </a:t>
            </a:r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multi-pole perturbation</a:t>
            </a:r>
            <a:endParaRPr lang="en-US" sz="4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0421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23458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45280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3140968"/>
            <a:ext cx="4392489" cy="826911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90" y="3978926"/>
            <a:ext cx="4618090" cy="890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320675" y="692150"/>
            <a:ext cx="871537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SzTx/>
            </a:pPr>
            <a:r>
              <a:rPr lang="en-US" dirty="0">
                <a:latin typeface="Palatino"/>
                <a:cs typeface="Palatino"/>
              </a:rPr>
              <a:t> </a:t>
            </a:r>
            <a:r>
              <a:rPr lang="en-US" dirty="0">
                <a:latin typeface="Palatino"/>
                <a:cs typeface="Palatino"/>
              </a:rPr>
              <a:t> Equations of motion including any multi-pole error term, in both planes </a:t>
            </a:r>
          </a:p>
          <a:p>
            <a:pPr algn="l">
              <a:buSzTx/>
              <a:buNone/>
            </a:pPr>
            <a:r>
              <a:rPr lang="en-US" dirty="0">
                <a:latin typeface="Palatino"/>
                <a:cs typeface="Palatino"/>
              </a:rPr>
              <a:t> </a:t>
            </a:r>
          </a:p>
          <a:p>
            <a:pPr algn="l">
              <a:buSzTx/>
              <a:buNone/>
            </a:pPr>
            <a:r>
              <a:rPr lang="en-US" dirty="0">
                <a:latin typeface="Palatino"/>
                <a:cs typeface="Palatino"/>
              </a:rPr>
              <a:t> </a:t>
            </a:r>
          </a:p>
          <a:p>
            <a:pPr algn="l">
              <a:buSzTx/>
            </a:pPr>
            <a:r>
              <a:rPr lang="en-US" dirty="0">
                <a:latin typeface="Palatino"/>
                <a:cs typeface="Palatino"/>
              </a:rPr>
              <a:t> Expanding </a:t>
            </a:r>
            <a:r>
              <a:rPr lang="en-US" b="1" dirty="0">
                <a:latin typeface="Palatino"/>
                <a:cs typeface="Palatino"/>
              </a:rPr>
              <a:t>perturbation coefficient</a:t>
            </a:r>
            <a:r>
              <a:rPr lang="en-US" dirty="0">
                <a:latin typeface="Palatino"/>
                <a:cs typeface="Palatino"/>
              </a:rPr>
              <a:t> in </a:t>
            </a:r>
            <a:r>
              <a:rPr lang="en-US" b="1" dirty="0">
                <a:latin typeface="Palatino"/>
                <a:cs typeface="Palatino"/>
              </a:rPr>
              <a:t>Fourier series </a:t>
            </a:r>
            <a:r>
              <a:rPr lang="en-US" dirty="0">
                <a:latin typeface="Palatino"/>
                <a:cs typeface="Palatino"/>
              </a:rPr>
              <a:t>and inserting the </a:t>
            </a:r>
            <a:r>
              <a:rPr lang="en-US" b="1" dirty="0">
                <a:latin typeface="Palatino"/>
                <a:cs typeface="Palatino"/>
              </a:rPr>
              <a:t>solution</a:t>
            </a:r>
            <a:r>
              <a:rPr lang="en-US" dirty="0">
                <a:latin typeface="Palatino"/>
                <a:cs typeface="Palatino"/>
              </a:rPr>
              <a:t> of the </a:t>
            </a:r>
            <a:r>
              <a:rPr lang="en-US" b="1" dirty="0">
                <a:latin typeface="Palatino"/>
                <a:cs typeface="Palatino"/>
              </a:rPr>
              <a:t>unperturbed system </a:t>
            </a:r>
            <a:r>
              <a:rPr lang="en-US" dirty="0">
                <a:latin typeface="Palatino"/>
                <a:cs typeface="Palatino"/>
              </a:rPr>
              <a:t>on the </a:t>
            </a:r>
            <a:r>
              <a:rPr lang="en-US" dirty="0" err="1">
                <a:latin typeface="Palatino"/>
                <a:cs typeface="Palatino"/>
              </a:rPr>
              <a:t>rhs</a:t>
            </a:r>
            <a:r>
              <a:rPr lang="en-US" dirty="0">
                <a:latin typeface="Palatino"/>
                <a:cs typeface="Palatino"/>
              </a:rPr>
              <a:t>  gives the following series:  </a:t>
            </a:r>
          </a:p>
          <a:p>
            <a:pPr algn="l">
              <a:buSzTx/>
            </a:pPr>
            <a:endParaRPr lang="en-US" dirty="0" smtClean="0">
              <a:latin typeface="Palatino"/>
              <a:cs typeface="Palatino"/>
            </a:endParaRPr>
          </a:p>
          <a:p>
            <a:pPr algn="l">
              <a:buSzTx/>
              <a:buNone/>
            </a:pPr>
            <a:endParaRPr lang="en-US" dirty="0" smtClean="0">
              <a:latin typeface="Palatino"/>
              <a:cs typeface="Palatino"/>
            </a:endParaRPr>
          </a:p>
          <a:p>
            <a:pPr algn="l">
              <a:lnSpc>
                <a:spcPct val="120000"/>
              </a:lnSpc>
              <a:buSzTx/>
            </a:pPr>
            <a:r>
              <a:rPr lang="en-US" dirty="0" smtClean="0">
                <a:latin typeface="Palatino"/>
                <a:cs typeface="Palatino"/>
              </a:rPr>
              <a:t> The </a:t>
            </a:r>
            <a:r>
              <a:rPr lang="en-US" dirty="0">
                <a:latin typeface="Palatino"/>
                <a:cs typeface="Palatino"/>
              </a:rPr>
              <a:t>equation of motion becomes</a:t>
            </a:r>
          </a:p>
          <a:p>
            <a:pPr algn="l">
              <a:buSzTx/>
            </a:pPr>
            <a:endParaRPr lang="en-US" dirty="0" smtClean="0">
              <a:latin typeface="Palatino"/>
              <a:cs typeface="Palatino"/>
            </a:endParaRPr>
          </a:p>
          <a:p>
            <a:pPr algn="l">
              <a:buSzTx/>
              <a:buNone/>
            </a:pPr>
            <a:endParaRPr lang="en-US" dirty="0" smtClean="0">
              <a:latin typeface="Palatino"/>
              <a:cs typeface="Palatino"/>
            </a:endParaRPr>
          </a:p>
          <a:p>
            <a:pPr algn="l">
              <a:buSzTx/>
            </a:pPr>
            <a:r>
              <a:rPr lang="en-US" dirty="0" smtClean="0">
                <a:latin typeface="Palatino"/>
                <a:cs typeface="Palatino"/>
              </a:rPr>
              <a:t> In principle, same perturbation steps can be followed for getting an approximate solution in both planes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664450" cy="609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Palatino" charset="0"/>
                <a:ea typeface="ＭＳ Ｐゴシック" charset="0"/>
                <a:cs typeface="ＭＳ Ｐゴシック" charset="0"/>
              </a:rPr>
              <a:t>General </a:t>
            </a:r>
            <a:r>
              <a:rPr lang="en-US" sz="4000" dirty="0" smtClean="0">
                <a:latin typeface="Palatino" charset="0"/>
                <a:ea typeface="ＭＳ Ｐゴシック" charset="0"/>
                <a:cs typeface="ＭＳ Ｐゴシック" charset="0"/>
              </a:rPr>
              <a:t>multi-pole perturbation</a:t>
            </a:r>
            <a:endParaRPr lang="en-US" sz="40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0421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23458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45280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84527"/>
            <a:ext cx="7400981" cy="8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3140968"/>
            <a:ext cx="4392489" cy="826911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90" y="3978926"/>
            <a:ext cx="4618090" cy="8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320675" y="692150"/>
            <a:ext cx="8715375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SzTx/>
            </a:pPr>
            <a:r>
              <a:rPr lang="en-US" dirty="0">
                <a:latin typeface="+mn-lt"/>
              </a:rPr>
              <a:t> For a localized skew quadrupole we have</a:t>
            </a:r>
          </a:p>
          <a:p>
            <a:pPr algn="l">
              <a:buSzTx/>
              <a:buFont typeface="Wingdings" charset="0"/>
              <a:buNone/>
            </a:pPr>
            <a:endParaRPr lang="en-US" dirty="0">
              <a:latin typeface="+mn-lt"/>
            </a:endParaRPr>
          </a:p>
          <a:p>
            <a:pPr algn="l">
              <a:buSzTx/>
              <a:buFont typeface="Wingdings" charset="0"/>
              <a:buNone/>
            </a:pPr>
            <a:endParaRPr lang="en-US" dirty="0">
              <a:latin typeface="+mn-lt"/>
            </a:endParaRPr>
          </a:p>
          <a:p>
            <a:pPr algn="l">
              <a:buSzTx/>
              <a:buFont typeface="Wingdings" charset="0"/>
              <a:buNone/>
            </a:pPr>
            <a:r>
              <a:rPr lang="en-US" dirty="0">
                <a:latin typeface="+mn-lt"/>
              </a:rPr>
              <a:t> </a:t>
            </a:r>
          </a:p>
          <a:p>
            <a:pPr algn="l">
              <a:buSzTx/>
            </a:pPr>
            <a:r>
              <a:rPr lang="en-US" dirty="0" smtClean="0">
                <a:latin typeface="+mn-lt"/>
              </a:rPr>
              <a:t> Expanding </a:t>
            </a:r>
            <a:r>
              <a:rPr lang="en-US" dirty="0">
                <a:latin typeface="+mn-lt"/>
              </a:rPr>
              <a:t>perturbation coefficient in Fourier series and inserting the solution of the unperturbed system gives the following equation:</a:t>
            </a:r>
          </a:p>
          <a:p>
            <a:pPr algn="l">
              <a:lnSpc>
                <a:spcPct val="120000"/>
              </a:lnSpc>
              <a:buSzTx/>
              <a:buFont typeface="Wingdings" charset="0"/>
              <a:buNone/>
            </a:pPr>
            <a:r>
              <a:rPr lang="en-US" dirty="0">
                <a:latin typeface="+mn-lt"/>
              </a:rPr>
              <a:t>							    </a:t>
            </a:r>
          </a:p>
          <a:p>
            <a:pPr algn="l">
              <a:lnSpc>
                <a:spcPct val="50000"/>
              </a:lnSpc>
              <a:buSzTx/>
              <a:buFont typeface="Wingdings" charset="0"/>
              <a:buNone/>
            </a:pPr>
            <a:r>
              <a:rPr lang="en-US" dirty="0">
                <a:latin typeface="+mn-lt"/>
              </a:rPr>
              <a:t>							        with </a:t>
            </a:r>
          </a:p>
          <a:p>
            <a:pPr algn="l">
              <a:lnSpc>
                <a:spcPct val="70000"/>
              </a:lnSpc>
              <a:buSzTx/>
              <a:buFont typeface="Wingdings" charset="0"/>
              <a:buNone/>
            </a:pPr>
            <a:endParaRPr lang="en-US" dirty="0">
              <a:latin typeface="+mn-lt"/>
            </a:endParaRPr>
          </a:p>
        </p:txBody>
      </p:sp>
      <p:sp>
        <p:nvSpPr>
          <p:cNvPr id="62466" name="Rectangle 5"/>
          <p:cNvSpPr>
            <a:spLocks noGrp="1" noChangeArrowheads="1"/>
          </p:cNvSpPr>
          <p:nvPr>
            <p:ph type="title"/>
          </p:nvPr>
        </p:nvSpPr>
        <p:spPr>
          <a:xfrm>
            <a:off x="1300163" y="44450"/>
            <a:ext cx="7664450" cy="6096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" charset="0"/>
                <a:ea typeface="ＭＳ Ｐゴシック" charset="0"/>
                <a:cs typeface="ＭＳ Ｐゴシック" charset="0"/>
              </a:rPr>
              <a:t>Example: Linear Coupling</a:t>
            </a:r>
          </a:p>
        </p:txBody>
      </p:sp>
      <p:pic>
        <p:nvPicPr>
          <p:cNvPr id="62467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39801"/>
            <a:ext cx="51673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3066"/>
            <a:ext cx="69516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445" y="4040356"/>
            <a:ext cx="999555" cy="32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320675" y="692150"/>
            <a:ext cx="8715375" cy="458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SzTx/>
            </a:pPr>
            <a:r>
              <a:rPr lang="en-US" dirty="0">
                <a:latin typeface="+mn-lt"/>
              </a:rPr>
              <a:t> For a localized skew quadrupole we have</a:t>
            </a:r>
          </a:p>
          <a:p>
            <a:pPr algn="l">
              <a:buSzTx/>
              <a:buFont typeface="Wingdings" charset="0"/>
              <a:buNone/>
            </a:pPr>
            <a:endParaRPr lang="en-US" dirty="0">
              <a:latin typeface="+mn-lt"/>
            </a:endParaRPr>
          </a:p>
          <a:p>
            <a:pPr algn="l">
              <a:buSzTx/>
              <a:buFont typeface="Wingdings" charset="0"/>
              <a:buNone/>
            </a:pPr>
            <a:endParaRPr lang="en-US" dirty="0">
              <a:latin typeface="+mn-lt"/>
            </a:endParaRPr>
          </a:p>
          <a:p>
            <a:pPr algn="l">
              <a:buSzTx/>
              <a:buFont typeface="Wingdings" charset="0"/>
              <a:buNone/>
            </a:pPr>
            <a:r>
              <a:rPr lang="en-US" dirty="0">
                <a:latin typeface="+mn-lt"/>
              </a:rPr>
              <a:t> </a:t>
            </a:r>
          </a:p>
          <a:p>
            <a:pPr algn="l">
              <a:buSzTx/>
            </a:pPr>
            <a:r>
              <a:rPr lang="en-US" dirty="0" smtClean="0">
                <a:latin typeface="+mn-lt"/>
              </a:rPr>
              <a:t> Expanding </a:t>
            </a:r>
            <a:r>
              <a:rPr lang="en-US" dirty="0">
                <a:latin typeface="+mn-lt"/>
              </a:rPr>
              <a:t>perturbation coefficient in Fourier series and inserting the solution of the unperturbed system gives the following equation:</a:t>
            </a:r>
          </a:p>
          <a:p>
            <a:pPr algn="l">
              <a:lnSpc>
                <a:spcPct val="120000"/>
              </a:lnSpc>
              <a:buSzTx/>
              <a:buFont typeface="Wingdings" charset="0"/>
              <a:buNone/>
            </a:pPr>
            <a:r>
              <a:rPr lang="en-US" dirty="0">
                <a:latin typeface="+mn-lt"/>
              </a:rPr>
              <a:t>							    </a:t>
            </a:r>
          </a:p>
          <a:p>
            <a:pPr algn="l">
              <a:lnSpc>
                <a:spcPct val="50000"/>
              </a:lnSpc>
              <a:buSzTx/>
              <a:buFont typeface="Wingdings" charset="0"/>
              <a:buNone/>
            </a:pPr>
            <a:r>
              <a:rPr lang="en-US" dirty="0">
                <a:latin typeface="+mn-lt"/>
              </a:rPr>
              <a:t>							        with </a:t>
            </a:r>
          </a:p>
          <a:p>
            <a:pPr algn="l">
              <a:lnSpc>
                <a:spcPct val="70000"/>
              </a:lnSpc>
              <a:buSzTx/>
              <a:buFont typeface="Wingdings" charset="0"/>
              <a:buNone/>
            </a:pPr>
            <a:endParaRPr lang="en-US" dirty="0">
              <a:latin typeface="+mn-lt"/>
            </a:endParaRPr>
          </a:p>
          <a:p>
            <a:pPr algn="l">
              <a:lnSpc>
                <a:spcPct val="120000"/>
              </a:lnSpc>
              <a:buSzTx/>
            </a:pPr>
            <a:r>
              <a:rPr lang="en-US" dirty="0">
                <a:latin typeface="+mn-lt"/>
              </a:rPr>
              <a:t> The coupling resonance are found for </a:t>
            </a:r>
          </a:p>
        </p:txBody>
      </p:sp>
      <p:sp>
        <p:nvSpPr>
          <p:cNvPr id="62466" name="Rectangle 5"/>
          <p:cNvSpPr>
            <a:spLocks noGrp="1" noChangeArrowheads="1"/>
          </p:cNvSpPr>
          <p:nvPr>
            <p:ph type="title"/>
          </p:nvPr>
        </p:nvSpPr>
        <p:spPr>
          <a:xfrm>
            <a:off x="1300163" y="44450"/>
            <a:ext cx="7664450" cy="609600"/>
          </a:xfrm>
        </p:spPr>
        <p:txBody>
          <a:bodyPr/>
          <a:lstStyle/>
          <a:p>
            <a:pPr eaLnBrk="1" hangingPunct="1"/>
            <a:r>
              <a:rPr lang="en-US" sz="4000">
                <a:latin typeface="Palatino" charset="0"/>
                <a:ea typeface="ＭＳ Ｐゴシック" charset="0"/>
                <a:cs typeface="ＭＳ Ｐゴシック" charset="0"/>
              </a:rPr>
              <a:t>Example: Linear Coupling</a:t>
            </a:r>
          </a:p>
        </p:txBody>
      </p:sp>
      <p:pic>
        <p:nvPicPr>
          <p:cNvPr id="62467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39801"/>
            <a:ext cx="51673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3066"/>
            <a:ext cx="69516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445" y="4040356"/>
            <a:ext cx="999555" cy="32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84700"/>
            <a:ext cx="1562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Box 19"/>
          <p:cNvSpPr txBox="1">
            <a:spLocks noChangeArrowheads="1"/>
          </p:cNvSpPr>
          <p:nvPr/>
        </p:nvSpPr>
        <p:spPr bwMode="auto">
          <a:xfrm>
            <a:off x="452514" y="5173663"/>
            <a:ext cx="3244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b="1">
                <a:latin typeface="+mn-lt"/>
              </a:rPr>
              <a:t>Linear sum resonance</a:t>
            </a:r>
          </a:p>
        </p:txBody>
      </p:sp>
      <p:sp>
        <p:nvSpPr>
          <p:cNvPr id="62472" name="TextBox 20"/>
          <p:cNvSpPr txBox="1">
            <a:spLocks noChangeArrowheads="1"/>
          </p:cNvSpPr>
          <p:nvPr/>
        </p:nvSpPr>
        <p:spPr bwMode="auto">
          <a:xfrm>
            <a:off x="4878977" y="5173663"/>
            <a:ext cx="4077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Baskerville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b="1" dirty="0">
                <a:latin typeface="+mn-lt"/>
              </a:rPr>
              <a:t>Linear difference resonance</a:t>
            </a:r>
          </a:p>
        </p:txBody>
      </p:sp>
      <p:pic>
        <p:nvPicPr>
          <p:cNvPr id="62473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746750"/>
            <a:ext cx="2781300" cy="419100"/>
          </a:xfrm>
          <a:prstGeom prst="rect">
            <a:avLst/>
          </a:prstGeom>
          <a:noFill/>
          <a:ln w="28575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474" name="Picture 1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805488"/>
            <a:ext cx="2781300" cy="342900"/>
          </a:xfrm>
          <a:prstGeom prst="rect">
            <a:avLst/>
          </a:prstGeom>
          <a:noFill/>
          <a:ln w="28575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320675" y="692150"/>
            <a:ext cx="8715375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buSzTx/>
            </a:pPr>
            <a:r>
              <a:rPr lang="en-US" dirty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The general </a:t>
            </a:r>
            <a:r>
              <a:rPr lang="en-US" dirty="0">
                <a:latin typeface="Palatino"/>
                <a:cs typeface="Palatino"/>
              </a:rPr>
              <a:t>r</a:t>
            </a:r>
            <a:r>
              <a:rPr lang="en-US" dirty="0" smtClean="0">
                <a:latin typeface="Palatino"/>
                <a:cs typeface="Palatino"/>
              </a:rPr>
              <a:t>esonance </a:t>
            </a:r>
            <a:r>
              <a:rPr lang="en-US" dirty="0">
                <a:latin typeface="Palatino"/>
                <a:cs typeface="Palatino"/>
              </a:rPr>
              <a:t>conditions </a:t>
            </a:r>
            <a:r>
              <a:rPr lang="en-US" dirty="0" smtClean="0">
                <a:latin typeface="Palatino"/>
                <a:cs typeface="Palatino"/>
              </a:rPr>
              <a:t>is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SzTx/>
              <a:buNone/>
            </a:pPr>
            <a:r>
              <a:rPr lang="en-US" dirty="0" smtClean="0">
                <a:latin typeface="Palatino"/>
                <a:cs typeface="Palatino"/>
              </a:rPr>
              <a:t>or 			         	, with order </a:t>
            </a:r>
            <a:endParaRPr lang="en-US" dirty="0" smtClean="0">
              <a:latin typeface="+mj-lt"/>
              <a:cs typeface="Palatino"/>
            </a:endParaRPr>
          </a:p>
          <a:p>
            <a:pPr algn="l">
              <a:spcBef>
                <a:spcPts val="0"/>
              </a:spcBef>
              <a:buSzTx/>
            </a:pPr>
            <a:r>
              <a:rPr lang="en-US" dirty="0" smtClean="0">
                <a:latin typeface="+mj-lt"/>
                <a:cs typeface="Palatino"/>
              </a:rPr>
              <a:t> The same condition can be obtained in the vertical plane  </a:t>
            </a:r>
          </a:p>
        </p:txBody>
      </p:sp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1300163" y="44624"/>
            <a:ext cx="7664450" cy="6096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General </a:t>
            </a:r>
            <a:r>
              <a:rPr lang="en-US" sz="4000" dirty="0" smtClean="0">
                <a:ea typeface="ＭＳ Ｐゴシック" charset="0"/>
                <a:cs typeface="ＭＳ Ｐゴシック" charset="0"/>
              </a:rPr>
              <a:t>resonance conditions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0423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0837"/>
            <a:ext cx="3384376" cy="29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0169"/>
            <a:ext cx="3168352" cy="371149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17764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True"/>
  <p:tag name="USEBOLDAMS" val="True"/>
  <p:tag name="TEX2PS" val="latex $(base).tex; dvips -D $(res) -E -o $(base).ps $(base).dvi"/>
  <p:tag name="TEX2PSBATCH" val="latex --interaction=nonstopmode $(base).tex; dvips -D $(res) -E -o $(base).ps $(base).dvi"/>
  <p:tag name="DEFAULTBITMAP" val="bmpmono"/>
  <p:tag name="DEFAULTBLEND" val="False"/>
  <p:tag name="DEFAULTTRANSPARENT" val="False"/>
  <p:tag name="DEFAULTRESOLUTION" val="300"/>
  <p:tag name="DEFAULTWIDTH" val="324"/>
  <p:tag name="DEFAULTHEIGHT" val="370"/>
  <p:tag name="DEFAULTMAGNIFICATION" val="2"/>
  <p:tag name="DEFAULTFONTSIZE" val="12"/>
  <p:tag name="FIRSTYANNIS@W87120HSW0KT3PP7" val="2919"/>
  <p:tag name="FIRSTYANNIS@C02FR59QDF9T3PP7" val="5012"/>
  <p:tag name="DEFAULTDISPLAYSOURCE" val="\documentclass{slides}\pagestyle{empty}&#10;\begin{document}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B= \frac{N_p}{4\pi^2\epsilon_x\epsilon_y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56"/>
  <p:tag name="PICTUREFILESIZE" val="499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\frac{d^2 u(t)}{dt^2} + \frac{\omega_0}{Q} \frac{du(t)}{dt} + \omega_0^2 u(t) = 0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6"/>
  <p:tag name="PICTUREFILESIZE" val="1182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\frac{d^2 u(t)}{dt^2} + \frac{\omega_0}{Q} \frac{du(t)}{dt} + \omega_0^2 u(t) = 0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6"/>
  <p:tag name="PICTUREFILESIZE" val="1182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\frac{d^2 u(t)}{dt^2} + \frac{\omega_0}{Q} \frac{du(t)}{dt} + \omega_0^2 u(t) = \frac{F}{m}\cos(\omega t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5"/>
  <p:tag name="PICTUREFILESIZE" val="1531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\frac{d^2 u(t)}{dt^2} + \frac{\omega_0}{Q} \frac{du(t)}{dt} + \omega_0^2 u(t) = \frac{F}{m}\cos(\omega t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5"/>
  <p:tag name="PICTUREFILESIZE" val="1531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\frac{d^2 u(t)}{dt^2} + \frac{\omega_0}{Q} \frac{du(t)}{dt} + \omega_0^2 u(t) = \frac{F}{m}\cos(\omega t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5"/>
  <p:tag name="PICTUREFILESIZE" val="1531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\frac{d^2 u(t)}{dt^2} + \frac{\omega_0}{Q} \frac{du(t)}{dt} + \omega_0^2 u(t) = \frac{F}{m}\cos(\omega t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5"/>
  <p:tag name="PICTUREFILESIZE" val="1531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\frac{d^2 u(t)}{dt^2} + \frac{\omega_0}{Q} \frac{du(t)}{dt} + \omega_0^2 u(t) = \frac{F}{m}\cos(\omega t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5"/>
  <p:tag name="PICTUREFILESIZE" val="1531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\frac{d^2 u(t)}{dt^2} + \frac{\omega_0}{Q} \frac{du(t)}{dt} + \omega_0^2 u(t) = \frac{F}{m}\cos(\omega t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5"/>
  <p:tag name="PICTUREFILESIZE" val="1531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\frac{d^2 u(t)}{dt^2} + \frac{\omega_0}{Q} \frac{du(t)}{dt} + \omega_0^2 u(t) = \frac{F}{m}\cos(\omega t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5"/>
  <p:tag name="PICTUREFILESIZE" val="1531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\bar{P} = \bar{I} E = f_N N e E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82"/>
  <p:tag name="PICTUREFILESIZE" val="31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\frac{d^2 u(t)}{dt^2} + \frac{\omega_0}{Q} \frac{du(t)}{dt} + \omega_0^2 u(t) = \frac{F}{m}\cos(\omega t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5"/>
  <p:tag name="PICTUREFILESIZE" val="1531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begin{pmatrix} {\cal U} \\ {\cal U}'  \end{pmatrix}  = &#10;\begin{pmatrix} \frac{1}{\sqrt{\beta}}  &amp; 0\\ &#10;\frac{\alpha}{\sqrt{\beta}} &amp; \sqrt{\beta}\end{pmatrix}  \begin{pmatrix}   u \\ u'  \end{pmatrix}  &#10;$$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13"/>
  <p:tag name="PICTUREFILESIZE" val="1218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{\cal U}=\frac{u}{\sqrt{\beta}} \;, \;\; {\cal U'} = \frac{d\cal U}{d \phi} = \frac{\alpha}{\sqrt{\beta}}u + \sqrt{\beta}u'\;, \;\; \phi = \frac{\psi}{\nu}=\frac{1}{\nu}\int\frac{ds}{\beta(s)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258"/>
  <p:tag name="PICTUREFILESIZE" val="2160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2\beta\beta'' - \beta'^2 + 4\beta^2K = 4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03"/>
  <p:tag name="PICTUREFILESIZE" val="432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5pt]{article}\pagestyle{empty}&#10;\begin{document}&#10;$$u(s)=\sqrt{\epsilon\beta(s)}\cos(\psi(s)+\psi_0)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29"/>
  <p:tag name="PICTUREFILESIZE" val="588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5pt]{article}\pagestyle{empty}&#10;\begin{document}&#10;$$&#10;u'(s)=\sqrt{\frac{\epsilon}{\beta(s)}}\left(\sin(\psi(s) +\psi_0) +\alpha(s) \cos(\psi(s)+\psi_0)\right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233"/>
  <p:tag name="PICTUREFILESIZE" val="20307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begin{pmatrix} {\cal U} \\ {\cal U}'  \end{pmatrix}  = &#10;\begin{pmatrix} \frac{1}{\sqrt{\beta}}  &amp; 0\\ &#10;\frac{\alpha}{\sqrt{\beta}} &amp; \sqrt{\beta}\end{pmatrix}  \begin{pmatrix}   u \\ u'  \end{pmatrix}  &#10;$$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13"/>
  <p:tag name="PICTUREFILESIZE" val="12183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\begin{pmatrix} {\cal U} \\ {\cal U}'  \end{pmatrix}  = &#10;\sqrt{\epsilon}\begin{pmatrix} \;\;\; \cos(\nu\phi) \\&#10; -\sin(\nu\phi)  \end{pmatrix} &#10;$$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05"/>
  <p:tag name="PICTUREFILESIZE" val="915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{\cal U}=\frac{u}{\sqrt{\beta}} \;, \;\; {\cal U'} = \frac{d\cal U}{d \phi} = \frac{\alpha}{\sqrt{\beta}}u + \sqrt{\beta}u'\;, \;\; \phi = \frac{\psi}{\nu}=\frac{1}{\nu}\int\frac{ds}{\beta(s)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258"/>
  <p:tag name="PICTUREFILESIZE" val="21606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2\beta\beta'' - \beta'^2 + 4\beta^2K = 4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03"/>
  <p:tag name="PICTUREFILESIZE" val="43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\bar{P} = \bar{I} E = f_N N e E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82"/>
  <p:tag name="PICTUREFILESIZE" val="315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{\cal U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8"/>
  <p:tag name="PICTUREFILESIZE" val="27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{\cal U}'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0"/>
  <p:tag name="PICTUREFILESIZE" val="366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u'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9"/>
  <p:tag name="PICTUREFILESIZE" val="306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u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6"/>
  <p:tag name="PICTUREFILESIZE" val="139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5pt]{article}\pagestyle{empty}&#10;\begin{document}&#10;$$u(s)=\sqrt{\epsilon\beta(s)}\cos(\psi(s)+\psi_0)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29"/>
  <p:tag name="PICTUREFILESIZE" val="588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5pt]{article}\pagestyle{empty}&#10;\begin{document}&#10;$$u(s)=\sqrt{\epsilon\beta(s)}\cos(\psi(s)+\psi_0)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29"/>
  <p:tag name="PICTUREFILESIZE" val="5881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5pt]{article}\pagestyle{empty}&#10;\begin{document}&#10;$$&#10;u'(s)=\sqrt{\frac{\epsilon}{\beta(s)}}\left(\sin(\psi(s) +\psi_0) +\alpha(s) \cos(\psi(s)+\psi_0)\right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233"/>
  <p:tag name="PICTUREFILESIZE" val="20307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\begin{equation*}&#10;B_x = -\frac{\partial V}{\partial x} = \frac{\partial A_s}{\partial&#10;y}\;, \quad B_y = -\frac{\partial&#10;V}{\partial y} = -\frac{\partial A_s}{\partial x} 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90"/>
  <p:tag name="PICTUREFILESIZE" val="15846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{\bf \nabla} \cdot {\bf B} = 0 \;\; \rightarrow \;\; \exists {\bf A} : \;\;  {\bf B}  =  {\bf \nabla} \times {\bf A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47"/>
  <p:tag name="PICTUREFILESIZE" val="462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{\cal A}(x+iy)=A_s(x,y)+iV(x,y) =  \sum\limits_{n=1}^\infty \kappa_n z^n = \sum\limits_{n=1}^\infty (\lambda_n + i&#10;\mu_n) (x+iy)^n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303"/>
  <p:tag name="PICTUREFILESIZE" val="2945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B= \frac{N_p}{4\pi^2\epsilon_x\epsilon_y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56"/>
  <p:tag name="PICTUREFILESIZE" val="4998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 {\bf \nabla} \times {\bf B} = 0 \;\; \rightarrow \;\; \exists V : \;\;  {\bf B}  =  -{\bf \nabla} V 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47"/>
  <p:tag name="PICTUREFILESIZE" val="462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B_y + i B_x = - \frac{\partial}{\partial x}(A_s(x,y)+iV(x,y) ) = -\sum\limits_{n=1}^\infty n (\lambda_n + i&#10;\mu_n) (x+iy)^{n-1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306"/>
  <p:tag name="PICTUREFILESIZE" val="29830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b_n  =  -{n\lambda_n}\;,\quad a_n = {n\mu_n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07"/>
  <p:tag name="PICTUREFILESIZE" val="3724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B_y + i B_x = \sum\limits_{n=1}^\infty (b_n - i a_n) (x+iy)^{n-1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62"/>
  <p:tag name="PICTUREFILESIZE" val="15850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}&#10;\begin{document}&#10;$$&#10;B_y + i B_x = 10^{-4} B_0\sum\limits_{n=1}^\infty (b'_n - i a'_n) (\frac{x+iy}{r_0})^{n-1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199"/>
  <p:tag name="PICTUREFILESIZE" val="1939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$$&#10;b_n'  =  \frac{b_n}{10^{-4} B_0} r_0^{n-1} \,,\; a_n' = &#10;\frac{a_n}{10^{-4} B_0} r_0^{n-1} $$&#10;\end{document}&#10;"/>
  <p:tag name="FILENAME" val="txp_fig"/>
  <p:tag name="FORMAT" val="bmpmono"/>
  <p:tag name="RES" val="1200"/>
  <p:tag name="BLEND" val="0"/>
  <p:tag name="TRANSPARENT" val="0"/>
  <p:tag name="TBUG" val="0"/>
  <p:tag name="ALLOWFS" val="0"/>
  <p:tag name="ORIGWIDTH" val="166"/>
  <p:tag name="PICTUREFILESIZE" val="1333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\bar{P} = \bar{I} E = f_N N e E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82"/>
  <p:tag name="PICTUREFILESIZE" val="315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B= \frac{N_p}{4\pi^2\epsilon_x\epsilon_y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56"/>
  <p:tag name="PICTUREFILESIZE" val="499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\bar{P} = \bar{I} E = f_N N e E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82"/>
  <p:tag name="PICTUREFILESIZE" val="315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\bar{P} = \bar{I} E = f_N N e E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82"/>
  <p:tag name="PICTUREFILESIZE" val="315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B= \frac{N_p}{4\pi^2\epsilon_x\epsilon_y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---"/>
  <p:tag name="BITMAPFORMAT" val="bmpmono"/>
  <p:tag name="DEBUGINTERACTIVE" val="True"/>
  <p:tag name="ORIGWIDTH" val="56"/>
  <p:tag name="PICTUREFILESIZE" val="49982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-112" charset="2"/>
          <a:buChar char="n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askerville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-112" charset="2"/>
          <a:buChar char="n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askerville" pitchFamily="-112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72583</TotalTime>
  <Words>4693</Words>
  <Application>Microsoft Macintosh PowerPoint</Application>
  <PresentationFormat>On-screen Show (4:3)</PresentationFormat>
  <Paragraphs>1066</Paragraphs>
  <Slides>107</Slides>
  <Notes>107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7" baseType="lpstr">
      <vt:lpstr>Baskerville</vt:lpstr>
      <vt:lpstr>Bookman Old Style</vt:lpstr>
      <vt:lpstr>Helvetica</vt:lpstr>
      <vt:lpstr>ＭＳ Ｐゴシック</vt:lpstr>
      <vt:lpstr>Palatino</vt:lpstr>
      <vt:lpstr>Times</vt:lpstr>
      <vt:lpstr>Times New Roman</vt:lpstr>
      <vt:lpstr>Wingdings</vt:lpstr>
      <vt:lpstr>Arial</vt:lpstr>
      <vt:lpstr>Pixel</vt:lpstr>
      <vt:lpstr>Non-linear beam dynamics  Yannis PAPAPHILIPPOU Accelerator and Beam Physics group Beams Department CERN</vt:lpstr>
      <vt:lpstr>Primary purpose</vt:lpstr>
      <vt:lpstr>Primary purpose and outline </vt:lpstr>
      <vt:lpstr>Bibliography</vt:lpstr>
      <vt:lpstr>Contents of the 1st lecture</vt:lpstr>
      <vt:lpstr>Contents of the 1st lecture</vt:lpstr>
      <vt:lpstr>Accelerator performance parameters</vt:lpstr>
      <vt:lpstr>Accelerator performance parameters</vt:lpstr>
      <vt:lpstr>Accelerator performance parameters</vt:lpstr>
      <vt:lpstr>Accelerator performance parameters</vt:lpstr>
      <vt:lpstr>Non-linear effects in colliders</vt:lpstr>
      <vt:lpstr>Non-linear effects in colliders</vt:lpstr>
      <vt:lpstr>Non-linear effects in high-intensity accelerators</vt:lpstr>
      <vt:lpstr>Non-linear effects in high-intensity accelerators</vt:lpstr>
      <vt:lpstr>Non-linear effects in low emittance rings</vt:lpstr>
      <vt:lpstr>Non-linear effects in low emittance rings</vt:lpstr>
      <vt:lpstr>Contents of the 1st lecture</vt:lpstr>
      <vt:lpstr>Reminder: Harmonic oscillator</vt:lpstr>
      <vt:lpstr>Reminder: Harmonic oscillator</vt:lpstr>
      <vt:lpstr>Reminder: Harmonic oscillator</vt:lpstr>
      <vt:lpstr>Integral of motion</vt:lpstr>
      <vt:lpstr>Integral of motion</vt:lpstr>
      <vt:lpstr>Integral of motion</vt:lpstr>
      <vt:lpstr>Integration by quadrature </vt:lpstr>
      <vt:lpstr>Integration by quadrature </vt:lpstr>
      <vt:lpstr>Integration by quadrature </vt:lpstr>
      <vt:lpstr>Frequency of motion</vt:lpstr>
      <vt:lpstr>Frequency of motion</vt:lpstr>
      <vt:lpstr>Frequency of motion</vt:lpstr>
      <vt:lpstr>The pendulum</vt:lpstr>
      <vt:lpstr>Solution for the pendulum</vt:lpstr>
      <vt:lpstr>Solution for the pendulum</vt:lpstr>
      <vt:lpstr>Damped harmonic oscillator I</vt:lpstr>
      <vt:lpstr>Damped harmonic oscillator I</vt:lpstr>
      <vt:lpstr>Damped harmonic oscillator II</vt:lpstr>
      <vt:lpstr>Contents of the 1st lecture</vt:lpstr>
      <vt:lpstr>Phase space dynamics</vt:lpstr>
      <vt:lpstr>Phase space dynamics</vt:lpstr>
      <vt:lpstr>Phase space dynamics</vt:lpstr>
      <vt:lpstr>Non-linear oscillators</vt:lpstr>
      <vt:lpstr>Non-linear oscillators</vt:lpstr>
      <vt:lpstr>Fixed point analysis</vt:lpstr>
      <vt:lpstr>Fixed point analysis</vt:lpstr>
      <vt:lpstr>Fixed point for conservative systems</vt:lpstr>
      <vt:lpstr>Fixed point for conservative systems</vt:lpstr>
      <vt:lpstr>Pendulum fixed point analysis</vt:lpstr>
      <vt:lpstr>Pendulum fixed point analysis</vt:lpstr>
      <vt:lpstr>Contents of the 1st lecture</vt:lpstr>
      <vt:lpstr>Non-autonomous systems</vt:lpstr>
      <vt:lpstr>Non-autonomous systems</vt:lpstr>
      <vt:lpstr>Driven harmonic oscillator</vt:lpstr>
      <vt:lpstr>Driven harmonic oscillator</vt:lpstr>
      <vt:lpstr>Driven harmonic oscillator</vt:lpstr>
      <vt:lpstr>Damped oscillator with periodic driving</vt:lpstr>
      <vt:lpstr>Damped oscillator with periodic driving</vt:lpstr>
      <vt:lpstr>Phase space for time-dependent systems</vt:lpstr>
      <vt:lpstr>Phase space for time-dependent systems</vt:lpstr>
      <vt:lpstr>Phase space for time-dependent systems</vt:lpstr>
      <vt:lpstr>Contents of the 1st lecture</vt:lpstr>
      <vt:lpstr>Linear equation with periodic coefficients</vt:lpstr>
      <vt:lpstr>Linear equation with periodic coefficients</vt:lpstr>
      <vt:lpstr>Amplitude, phase and invariant</vt:lpstr>
      <vt:lpstr>Amplitude, phase and invariant</vt:lpstr>
      <vt:lpstr>Normalized coordinates</vt:lpstr>
      <vt:lpstr>Normalized coordinates</vt:lpstr>
      <vt:lpstr>Perturbation of Hill’s equations</vt:lpstr>
      <vt:lpstr>Contents of the 1st lecture</vt:lpstr>
      <vt:lpstr>Perturbation theory</vt:lpstr>
      <vt:lpstr>Perturbation of non-linear oscillator </vt:lpstr>
      <vt:lpstr>Perturbation of non-linear oscillator </vt:lpstr>
      <vt:lpstr>Perturbation of non-linear oscillator </vt:lpstr>
      <vt:lpstr>Perturbation of non-linear oscillator </vt:lpstr>
      <vt:lpstr>Perturbation of non-linear oscillator </vt:lpstr>
      <vt:lpstr>Perturbation of non-linear oscillator </vt:lpstr>
      <vt:lpstr>Perturbation by periodic function</vt:lpstr>
      <vt:lpstr>Perturbation by periodic function</vt:lpstr>
      <vt:lpstr>Perturbation by periodic function</vt:lpstr>
      <vt:lpstr>Perturbation by single dipole</vt:lpstr>
      <vt:lpstr>Perturbation by single dipole</vt:lpstr>
      <vt:lpstr>Perturbation by single multi-pole</vt:lpstr>
      <vt:lpstr>Perturbation by single multi-pole</vt:lpstr>
      <vt:lpstr>Perturbation by single multi-pole</vt:lpstr>
      <vt:lpstr>Perturbation by single multi-pole</vt:lpstr>
      <vt:lpstr>Resonances for single multi-pole</vt:lpstr>
      <vt:lpstr>Resonances for single multi-pole</vt:lpstr>
      <vt:lpstr>Resonances for single multi-pole</vt:lpstr>
      <vt:lpstr>Tune-shift for single multi-pole</vt:lpstr>
      <vt:lpstr>Tune-shift for single multi-pole</vt:lpstr>
      <vt:lpstr>Example: single quadrupole perturbation</vt:lpstr>
      <vt:lpstr>Example: single quadrupole perturbation</vt:lpstr>
      <vt:lpstr>Example: single quadrupole perturbation</vt:lpstr>
      <vt:lpstr>Single Sextupole Perturbation</vt:lpstr>
      <vt:lpstr>Single Sextupole Perturbation</vt:lpstr>
      <vt:lpstr>Single Sextupole Perturbation</vt:lpstr>
      <vt:lpstr>General multi-pole perturbation</vt:lpstr>
      <vt:lpstr>General multi-pole perturbation</vt:lpstr>
      <vt:lpstr>Example: Linear Coupling</vt:lpstr>
      <vt:lpstr>Example: Linear Coupling</vt:lpstr>
      <vt:lpstr>General resonance conditions</vt:lpstr>
      <vt:lpstr>General resonance conditions</vt:lpstr>
      <vt:lpstr>General resonance conditions</vt:lpstr>
      <vt:lpstr>Systematic and random resonances</vt:lpstr>
      <vt:lpstr>Systematic and random resonances</vt:lpstr>
      <vt:lpstr>Contents of the 1st lecture</vt:lpstr>
      <vt:lpstr>Summary</vt:lpstr>
      <vt:lpstr>Magnetic multipole expansion</vt:lpstr>
      <vt:lpstr>Multipole expansion II</vt:lpstr>
    </vt:vector>
  </TitlesOfParts>
  <Company>SNS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FACILITIES OVERVIEW</dc:title>
  <dc:creator>Yannis Papaphilippou</dc:creator>
  <cp:lastModifiedBy>Microsoft Office User</cp:lastModifiedBy>
  <cp:revision>2598</cp:revision>
  <cp:lastPrinted>2008-01-22T16:33:02Z</cp:lastPrinted>
  <dcterms:created xsi:type="dcterms:W3CDTF">2011-01-18T14:20:36Z</dcterms:created>
  <dcterms:modified xsi:type="dcterms:W3CDTF">2016-06-20T12:04:16Z</dcterms:modified>
</cp:coreProperties>
</file>