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112" y="-4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521C-5765-8948-904D-C51214C1576D}" type="datetimeFigureOut">
              <a:rPr lang="it-IT" smtClean="0"/>
              <a:t>10/05/16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F970-72D9-204F-B7B0-8C21D79A5BA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2142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521C-5765-8948-904D-C51214C1576D}" type="datetimeFigureOut">
              <a:rPr lang="it-IT" smtClean="0"/>
              <a:t>10/05/16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F970-72D9-204F-B7B0-8C21D79A5BA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567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521C-5765-8948-904D-C51214C1576D}" type="datetimeFigureOut">
              <a:rPr lang="it-IT" smtClean="0"/>
              <a:t>10/05/16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F970-72D9-204F-B7B0-8C21D79A5BA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186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521C-5765-8948-904D-C51214C1576D}" type="datetimeFigureOut">
              <a:rPr lang="it-IT" smtClean="0"/>
              <a:t>10/05/16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F970-72D9-204F-B7B0-8C21D79A5BA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4788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521C-5765-8948-904D-C51214C1576D}" type="datetimeFigureOut">
              <a:rPr lang="it-IT" smtClean="0"/>
              <a:t>10/05/16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F970-72D9-204F-B7B0-8C21D79A5BA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2785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521C-5765-8948-904D-C51214C1576D}" type="datetimeFigureOut">
              <a:rPr lang="it-IT" smtClean="0"/>
              <a:t>10/05/16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F970-72D9-204F-B7B0-8C21D79A5BA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9869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521C-5765-8948-904D-C51214C1576D}" type="datetimeFigureOut">
              <a:rPr lang="it-IT" smtClean="0"/>
              <a:t>10/05/16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F970-72D9-204F-B7B0-8C21D79A5BA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3990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521C-5765-8948-904D-C51214C1576D}" type="datetimeFigureOut">
              <a:rPr lang="it-IT" smtClean="0"/>
              <a:t>10/05/16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F970-72D9-204F-B7B0-8C21D79A5BA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80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521C-5765-8948-904D-C51214C1576D}" type="datetimeFigureOut">
              <a:rPr lang="it-IT" smtClean="0"/>
              <a:t>10/05/16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F970-72D9-204F-B7B0-8C21D79A5BA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003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521C-5765-8948-904D-C51214C1576D}" type="datetimeFigureOut">
              <a:rPr lang="it-IT" smtClean="0"/>
              <a:t>10/05/16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F970-72D9-204F-B7B0-8C21D79A5BA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866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521C-5765-8948-904D-C51214C1576D}" type="datetimeFigureOut">
              <a:rPr lang="it-IT" smtClean="0"/>
              <a:t>10/05/16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F970-72D9-204F-B7B0-8C21D79A5BA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6392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Fare clic per modificare gli stili del testo dello schema</a:t>
            </a:r>
          </a:p>
          <a:p>
            <a:pPr lvl="1"/>
            <a:r>
              <a:rPr lang="x-none" smtClean="0"/>
              <a:t>Secondo livello</a:t>
            </a:r>
          </a:p>
          <a:p>
            <a:pPr lvl="2"/>
            <a:r>
              <a:rPr lang="x-none" smtClean="0"/>
              <a:t>Terzo livello</a:t>
            </a:r>
          </a:p>
          <a:p>
            <a:pPr lvl="3"/>
            <a:r>
              <a:rPr lang="x-none" smtClean="0"/>
              <a:t>Quarto livello</a:t>
            </a:r>
          </a:p>
          <a:p>
            <a:pPr lvl="4"/>
            <a:r>
              <a:rPr lang="x-none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0521C-5765-8948-904D-C51214C1576D}" type="datetimeFigureOut">
              <a:rPr lang="it-IT" smtClean="0"/>
              <a:t>10/05/16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F970-72D9-204F-B7B0-8C21D79A5BA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27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64626" y="21344"/>
            <a:ext cx="6586633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Alcune notizie:</a:t>
            </a:r>
          </a:p>
          <a:p>
            <a:endParaRPr lang="it-IT" sz="2000" dirty="0" smtClean="0"/>
          </a:p>
          <a:p>
            <a:pPr algn="ctr"/>
            <a:r>
              <a:rPr lang="it-IT" sz="2000" dirty="0" smtClean="0">
                <a:solidFill>
                  <a:srgbClr val="FF0000"/>
                </a:solidFill>
              </a:rPr>
              <a:t>ATLAS</a:t>
            </a:r>
          </a:p>
          <a:p>
            <a:endParaRPr lang="it-IT" sz="2000" dirty="0">
              <a:solidFill>
                <a:srgbClr val="FF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it-IT" sz="2000" dirty="0" smtClean="0">
                <a:solidFill>
                  <a:srgbClr val="0000FF"/>
                </a:solidFill>
              </a:rPr>
              <a:t>Presa dati:  </a:t>
            </a:r>
            <a:r>
              <a:rPr lang="it-IT" sz="2000" dirty="0" smtClean="0"/>
              <a:t>Appena iniziata. Speriamo bene (γγ)</a:t>
            </a:r>
          </a:p>
          <a:p>
            <a:pPr marL="285750" indent="-285750">
              <a:buFont typeface="Arial"/>
              <a:buChar char="•"/>
            </a:pPr>
            <a:endParaRPr lang="it-IT" sz="2000" dirty="0" smtClean="0">
              <a:solidFill>
                <a:srgbClr val="0000FF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it-IT" sz="2000" dirty="0" smtClean="0">
                <a:solidFill>
                  <a:srgbClr val="0000FF"/>
                </a:solidFill>
              </a:rPr>
              <a:t>MM</a:t>
            </a:r>
            <a:r>
              <a:rPr lang="it-IT" sz="2000" dirty="0" smtClean="0"/>
              <a:t>: Ottima notizia.  Completamento del Modulo 0 delle MM – sbloccato il s.j. delle missioni e del consumo</a:t>
            </a:r>
          </a:p>
          <a:p>
            <a:endParaRPr lang="it-IT" sz="2000" dirty="0" smtClean="0"/>
          </a:p>
          <a:p>
            <a:pPr marL="285750" indent="-285750">
              <a:buFont typeface="Arial"/>
              <a:buChar char="•"/>
            </a:pPr>
            <a:r>
              <a:rPr lang="it-IT" sz="2000" dirty="0" smtClean="0">
                <a:solidFill>
                  <a:srgbClr val="0000FF"/>
                </a:solidFill>
              </a:rPr>
              <a:t>Missioni</a:t>
            </a:r>
            <a:r>
              <a:rPr lang="it-IT" sz="2000" dirty="0" smtClean="0"/>
              <a:t>: </a:t>
            </a:r>
          </a:p>
          <a:p>
            <a:pPr marL="742950" lvl="1" indent="-285750">
              <a:buFont typeface="Arial"/>
              <a:buChar char="•"/>
            </a:pPr>
            <a:r>
              <a:rPr lang="it-IT" sz="2000" dirty="0" smtClean="0"/>
              <a:t>A Luglio verr</a:t>
            </a:r>
            <a:r>
              <a:rPr lang="it-IT" sz="2000" dirty="0" smtClean="0"/>
              <a:t>à sbloccato il s.j. Di missioni a disposizione di ATLAS. A Napoli probabile circa 8 </a:t>
            </a:r>
            <a:r>
              <a:rPr lang="it-IT" sz="2000" dirty="0" err="1" smtClean="0"/>
              <a:t>kEur</a:t>
            </a:r>
            <a:r>
              <a:rPr lang="it-IT" sz="2000" dirty="0" smtClean="0"/>
              <a:t> aggiuntivi.  Poi basta!</a:t>
            </a:r>
          </a:p>
          <a:p>
            <a:pPr marL="742950" lvl="1" indent="-285750">
              <a:buFont typeface="Arial"/>
              <a:buChar char="•"/>
            </a:pPr>
            <a:r>
              <a:rPr lang="it-IT" sz="2000" dirty="0" smtClean="0"/>
              <a:t>Ad oggi speso ~35%</a:t>
            </a:r>
          </a:p>
          <a:p>
            <a:pPr lvl="1"/>
            <a:endParaRPr lang="it-IT" sz="2000" dirty="0" smtClean="0"/>
          </a:p>
          <a:p>
            <a:pPr marL="285750" indent="-285750">
              <a:buFont typeface="Arial"/>
              <a:buChar char="•"/>
            </a:pPr>
            <a:r>
              <a:rPr lang="it-IT" sz="2000" dirty="0" smtClean="0">
                <a:solidFill>
                  <a:srgbClr val="0000FF"/>
                </a:solidFill>
              </a:rPr>
              <a:t>OTP</a:t>
            </a:r>
            <a:r>
              <a:rPr lang="it-IT" sz="2000" dirty="0" smtClean="0"/>
              <a:t> </a:t>
            </a:r>
          </a:p>
          <a:p>
            <a:pPr marL="742950" lvl="1" indent="-285750">
              <a:buFont typeface="Arial"/>
              <a:buChar char="•"/>
            </a:pPr>
            <a:r>
              <a:rPr lang="it-IT" sz="2000" dirty="0" smtClean="0"/>
              <a:t>Classe I e II:  8 contributi:  </a:t>
            </a:r>
            <a:r>
              <a:rPr lang="it-IT" sz="2000" dirty="0" smtClean="0"/>
              <a:t>~35%. Non male ma serve qualcosa in più  (nel 2015 &gt;&gt; del dovuto)</a:t>
            </a:r>
          </a:p>
          <a:p>
            <a:pPr marL="742950" lvl="1" indent="-285750">
              <a:buFont typeface="Arial"/>
              <a:buChar char="•"/>
            </a:pPr>
            <a:r>
              <a:rPr lang="it-IT" sz="2000" dirty="0" smtClean="0"/>
              <a:t>Classe III: a giugno si calcola il primo semestre. Noi siamo sicuramente sotto soglia (come nel 2015)</a:t>
            </a:r>
          </a:p>
          <a:p>
            <a:pPr lvl="1"/>
            <a:endParaRPr lang="it-IT" sz="2000" dirty="0" smtClean="0"/>
          </a:p>
          <a:p>
            <a:pPr marL="285750" indent="-285750">
              <a:buFont typeface="Arial"/>
              <a:buChar char="•"/>
            </a:pPr>
            <a:r>
              <a:rPr lang="it-IT" sz="2000" dirty="0" smtClean="0">
                <a:solidFill>
                  <a:srgbClr val="0000FF"/>
                </a:solidFill>
              </a:rPr>
              <a:t>Elezioni Spokesperson </a:t>
            </a:r>
          </a:p>
        </p:txBody>
      </p:sp>
    </p:spTree>
    <p:extLst>
      <p:ext uri="{BB962C8B-B14F-4D97-AF65-F5344CB8AC3E}">
        <p14:creationId xmlns:p14="http://schemas.microsoft.com/office/powerpoint/2010/main" val="282736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898" y="2262245"/>
            <a:ext cx="2540000" cy="254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1697" y="2262245"/>
            <a:ext cx="2116667" cy="25400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7528" y="2262245"/>
            <a:ext cx="1905000" cy="254000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959535" y="309733"/>
            <a:ext cx="564669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ELEZIONE SPOKESPERSON ATLAS</a:t>
            </a:r>
            <a:endParaRPr lang="it-IT" sz="3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40145" y="1385820"/>
            <a:ext cx="24066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Isabelle </a:t>
            </a:r>
            <a:r>
              <a:rPr lang="it-IT" dirty="0" err="1"/>
              <a:t>Wingerter-Seez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(</a:t>
            </a:r>
            <a:r>
              <a:rPr lang="it-IT" dirty="0"/>
              <a:t>Annecy LAPP)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809893" y="1386994"/>
            <a:ext cx="1536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Karl </a:t>
            </a:r>
            <a:r>
              <a:rPr lang="it-IT" dirty="0" err="1"/>
              <a:t>Jakobs</a:t>
            </a:r>
            <a:r>
              <a:rPr lang="it-IT" dirty="0"/>
              <a:t>      </a:t>
            </a:r>
            <a:endParaRPr lang="it-IT" dirty="0" smtClean="0"/>
          </a:p>
          <a:p>
            <a:r>
              <a:rPr lang="it-IT" dirty="0" smtClean="0"/>
              <a:t>(</a:t>
            </a:r>
            <a:r>
              <a:rPr lang="it-IT" dirty="0"/>
              <a:t>Freiburg)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6197528" y="1397318"/>
            <a:ext cx="1969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Beate </a:t>
            </a:r>
            <a:r>
              <a:rPr lang="it-IT" dirty="0" err="1"/>
              <a:t>Heinemann</a:t>
            </a:r>
            <a:r>
              <a:rPr lang="it-IT" dirty="0"/>
              <a:t>  </a:t>
            </a:r>
            <a:endParaRPr lang="it-IT" dirty="0" smtClean="0"/>
          </a:p>
          <a:p>
            <a:r>
              <a:rPr lang="it-IT" dirty="0" smtClean="0"/>
              <a:t>(</a:t>
            </a:r>
            <a:r>
              <a:rPr lang="it-IT" dirty="0"/>
              <a:t>Berkeley </a:t>
            </a:r>
            <a:r>
              <a:rPr lang="it-IT" dirty="0" smtClean="0"/>
              <a:t>LBNL)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753509" y="5400848"/>
            <a:ext cx="2874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Marzo 2017 – Febbraio 2019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127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68981" y="269146"/>
            <a:ext cx="73789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Alcune notizie:</a:t>
            </a:r>
          </a:p>
          <a:p>
            <a:pPr marL="285750" indent="-285750">
              <a:buFont typeface="Arial"/>
              <a:buChar char="•"/>
            </a:pPr>
            <a:endParaRPr lang="it-IT" sz="2000" dirty="0" smtClean="0"/>
          </a:p>
          <a:p>
            <a:pPr algn="ctr"/>
            <a:r>
              <a:rPr lang="it-IT" sz="2000" dirty="0" smtClean="0">
                <a:solidFill>
                  <a:srgbClr val="FF0000"/>
                </a:solidFill>
              </a:rPr>
              <a:t>CSN1</a:t>
            </a:r>
          </a:p>
          <a:p>
            <a:endParaRPr lang="it-IT" sz="2000" dirty="0">
              <a:solidFill>
                <a:srgbClr val="FF000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it-IT" sz="2000" dirty="0" smtClean="0">
                <a:solidFill>
                  <a:srgbClr val="0000FF"/>
                </a:solidFill>
              </a:rPr>
              <a:t>Premiali</a:t>
            </a:r>
            <a:r>
              <a:rPr lang="it-IT" sz="2000" dirty="0" smtClean="0"/>
              <a:t> 2014: Approvato alle camere – 35 ME per l</a:t>
            </a:r>
            <a:r>
              <a:rPr lang="it-IT" sz="2000" dirty="0" smtClean="0"/>
              <a:t>’INFN</a:t>
            </a:r>
            <a:r>
              <a:rPr lang="it-IT" sz="2000" dirty="0" smtClean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it-IT" sz="2000" dirty="0" smtClean="0">
                <a:solidFill>
                  <a:srgbClr val="0000FF"/>
                </a:solidFill>
              </a:rPr>
              <a:t>Concorsi INFN</a:t>
            </a:r>
          </a:p>
          <a:p>
            <a:pPr marL="742950" lvl="1" indent="-285750">
              <a:buFont typeface="Arial"/>
              <a:buChar char="•"/>
            </a:pPr>
            <a:r>
              <a:rPr lang="it-IT" sz="2000" dirty="0" smtClean="0"/>
              <a:t>73 ricercatori </a:t>
            </a:r>
          </a:p>
          <a:p>
            <a:pPr marL="1200150" lvl="2" indent="-285750">
              <a:buFont typeface="Arial"/>
              <a:buChar char="•"/>
            </a:pPr>
            <a:r>
              <a:rPr lang="it-IT" sz="2000" dirty="0" smtClean="0"/>
              <a:t>fuori pianta organica e liberi da lista idoneit</a:t>
            </a:r>
            <a:r>
              <a:rPr lang="it-IT" sz="2000" dirty="0" smtClean="0"/>
              <a:t>à </a:t>
            </a:r>
          </a:p>
          <a:p>
            <a:pPr marL="1200150" lvl="2" indent="-285750">
              <a:buFont typeface="Arial"/>
              <a:buChar char="•"/>
            </a:pPr>
            <a:r>
              <a:rPr lang="it-IT" sz="2000" dirty="0" smtClean="0"/>
              <a:t>Nessuna programmazione per sedi o pianta organica</a:t>
            </a:r>
            <a:endParaRPr lang="it-IT" sz="2000" dirty="0"/>
          </a:p>
          <a:p>
            <a:pPr marL="1200150" lvl="2" indent="-285750">
              <a:buFont typeface="Arial"/>
              <a:buChar char="•"/>
            </a:pPr>
            <a:r>
              <a:rPr lang="it-IT" sz="2000" dirty="0" smtClean="0"/>
              <a:t> 2 concorsi nazionali: sperimentali e teorici (15-20 posti)</a:t>
            </a:r>
          </a:p>
          <a:p>
            <a:pPr marL="1200150" lvl="2" indent="-285750">
              <a:buFont typeface="Arial"/>
              <a:buChar char="•"/>
            </a:pPr>
            <a:r>
              <a:rPr lang="it-IT" sz="2000" dirty="0" smtClean="0"/>
              <a:t>“per giovani”: punti 100 – 200 – 200 titoli- scritti – orale</a:t>
            </a:r>
          </a:p>
          <a:p>
            <a:pPr marL="742950" lvl="1" indent="-285750">
              <a:buFont typeface="Arial"/>
              <a:buChar char="•"/>
            </a:pPr>
            <a:r>
              <a:rPr lang="it-IT" sz="2000" dirty="0" smtClean="0"/>
              <a:t>24 tecnologi </a:t>
            </a:r>
          </a:p>
          <a:p>
            <a:pPr marL="285750" indent="-285750">
              <a:buFont typeface="Arial"/>
              <a:buChar char="•"/>
            </a:pPr>
            <a:endParaRPr lang="it-IT" sz="2000" dirty="0"/>
          </a:p>
          <a:p>
            <a:pPr marL="285750" indent="-285750">
              <a:buFont typeface="Arial"/>
              <a:buChar char="•"/>
            </a:pPr>
            <a:r>
              <a:rPr lang="it-IT" sz="2000" dirty="0" smtClean="0">
                <a:solidFill>
                  <a:srgbClr val="0000FF"/>
                </a:solidFill>
              </a:rPr>
              <a:t>Pubblica Amministrazione</a:t>
            </a:r>
          </a:p>
          <a:p>
            <a:pPr marL="742950" lvl="1" indent="-285750">
              <a:buFont typeface="Arial"/>
              <a:buChar char="•"/>
            </a:pPr>
            <a:r>
              <a:rPr lang="it-IT" sz="2000" dirty="0" smtClean="0"/>
              <a:t>In corso la predisposizione per l’uscita dalla PA</a:t>
            </a:r>
          </a:p>
          <a:p>
            <a:pPr marL="742950" lvl="1" indent="-285750">
              <a:buFont typeface="Arial"/>
              <a:buChar char="•"/>
            </a:pPr>
            <a:r>
              <a:rPr lang="it-IT" sz="2000" dirty="0" smtClean="0"/>
              <a:t>Semplificazione per i concorsi e gli acquisti (???)</a:t>
            </a:r>
          </a:p>
          <a:p>
            <a:pPr marL="742950" lvl="1" indent="-285750">
              <a:buFont typeface="Arial"/>
              <a:buChar char="•"/>
            </a:pPr>
            <a:r>
              <a:rPr lang="it-IT" sz="2000" dirty="0" smtClean="0"/>
              <a:t>Verrà abolito il terzo livello, simile all’università</a:t>
            </a:r>
          </a:p>
          <a:p>
            <a:pPr marL="742950" lvl="1" indent="-285750">
              <a:buFont typeface="Arial"/>
              <a:buChar char="•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8141282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236</Words>
  <Application>Microsoft Macintosh PowerPoint</Application>
  <PresentationFormat>Presentazione su schermo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di PowerPoint</vt:lpstr>
      <vt:lpstr>Presentazione di PowerPoint</vt:lpstr>
      <vt:lpstr>Presentazione di PowerPoint</vt:lpstr>
    </vt:vector>
  </TitlesOfParts>
  <Company>INFN Napoli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Gianpaolo Carlino</dc:creator>
  <cp:lastModifiedBy>Gianpaolo Carlino</cp:lastModifiedBy>
  <cp:revision>6</cp:revision>
  <dcterms:created xsi:type="dcterms:W3CDTF">2016-05-10T10:16:39Z</dcterms:created>
  <dcterms:modified xsi:type="dcterms:W3CDTF">2016-05-10T10:54:04Z</dcterms:modified>
</cp:coreProperties>
</file>