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71758" autoAdjust="0"/>
  </p:normalViewPr>
  <p:slideViewPr>
    <p:cSldViewPr snapToGrid="0">
      <p:cViewPr varScale="1">
        <p:scale>
          <a:sx n="64" d="100"/>
          <a:sy n="64" d="100"/>
        </p:scale>
        <p:origin x="125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6796B-CB02-4F6F-A79D-B39A588B7EF0}" type="datetimeFigureOut">
              <a:rPr lang="it-IT" smtClean="0"/>
              <a:t>10/05/2016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A5129-74DB-41B5-B337-BA097799A279}" type="slidenum">
              <a:rPr lang="it-IT" smtClean="0"/>
              <a:t>‹N›</a:t>
            </a:fld>
            <a:endParaRPr lang="it-IT"/>
          </a:p>
        </p:txBody>
      </p:sp>
    </p:spTree>
    <p:extLst>
      <p:ext uri="{BB962C8B-B14F-4D97-AF65-F5344CB8AC3E}">
        <p14:creationId xmlns:p14="http://schemas.microsoft.com/office/powerpoint/2010/main" val="421506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it-IT" dirty="0" smtClean="0"/>
              <a:t>Good morning. I’m Sabrina Perrella</a:t>
            </a:r>
            <a:r>
              <a:rPr lang="it-IT" baseline="0" dirty="0" smtClean="0"/>
              <a:t> and I was involved in the </a:t>
            </a:r>
            <a:r>
              <a:rPr lang="en-US" sz="1200" b="1" dirty="0" smtClean="0">
                <a:latin typeface="Cambria" panose="02040503050406030204" pitchFamily="18" charset="0"/>
              </a:rPr>
              <a:t>Development of </a:t>
            </a:r>
            <a:r>
              <a:rPr lang="en-US" sz="1200" b="1" dirty="0" smtClean="0">
                <a:solidFill>
                  <a:prstClr val="black"/>
                </a:solidFill>
                <a:latin typeface="Cambria" panose="02040503050406030204" pitchFamily="18" charset="0"/>
              </a:rPr>
              <a:t>High-Speed serial links</a:t>
            </a:r>
            <a:r>
              <a:rPr lang="en-US" sz="1200" b="1" dirty="0" smtClean="0">
                <a:latin typeface="Cambria" panose="02040503050406030204" pitchFamily="18" charset="0"/>
              </a:rPr>
              <a:t> </a:t>
            </a:r>
            <a:r>
              <a:rPr lang="en-US" sz="1200" dirty="0" smtClean="0">
                <a:solidFill>
                  <a:prstClr val="black"/>
                </a:solidFill>
                <a:latin typeface="Cambria" panose="02040503050406030204" pitchFamily="18" charset="0"/>
              </a:rPr>
              <a:t>for High Energy Physics Experiments</a:t>
            </a:r>
            <a:endParaRPr lang="en-US" sz="1200" b="1" dirty="0" smtClean="0">
              <a:latin typeface="Cambria" panose="02040503050406030204" pitchFamily="18" charset="0"/>
            </a:endParaRPr>
          </a:p>
          <a:p>
            <a:endParaRPr lang="en-US" sz="1200" b="1" dirty="0" smtClean="0">
              <a:latin typeface="Cambria" panose="02040503050406030204" pitchFamily="18" charset="0"/>
            </a:endParaRPr>
          </a:p>
          <a:p>
            <a:endParaRPr lang="en-US" sz="1200" b="1" dirty="0" smtClean="0">
              <a:latin typeface="Cambria" panose="02040503050406030204" pitchFamily="18" charset="0"/>
            </a:endParaRPr>
          </a:p>
          <a:p>
            <a:endParaRPr lang="en-US" sz="1200" b="1" dirty="0" smtClean="0">
              <a:latin typeface="Cambria" panose="02040503050406030204" pitchFamily="18" charset="0"/>
            </a:endParaRPr>
          </a:p>
          <a:p>
            <a:endParaRPr lang="en-US" sz="1200" b="1" dirty="0" smtClean="0">
              <a:latin typeface="Cambria" panose="02040503050406030204" pitchFamily="18" charset="0"/>
            </a:endParaRPr>
          </a:p>
          <a:p>
            <a:endParaRPr lang="en-US" sz="1200" b="1" dirty="0" smtClean="0">
              <a:latin typeface="Cambria" panose="02040503050406030204" pitchFamily="18" charset="0"/>
            </a:endParaRPr>
          </a:p>
        </p:txBody>
      </p:sp>
    </p:spTree>
    <p:extLst>
      <p:ext uri="{BB962C8B-B14F-4D97-AF65-F5344CB8AC3E}">
        <p14:creationId xmlns:p14="http://schemas.microsoft.com/office/powerpoint/2010/main" val="3822452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Un’altra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metodologia</a:t>
            </a:r>
            <a:r>
              <a:rPr lang="en-US" sz="1200" b="0" i="0" u="none" strike="noStrike" kern="1200" baseline="0" dirty="0" smtClean="0">
                <a:solidFill>
                  <a:schemeClr val="tx1"/>
                </a:solidFill>
                <a:latin typeface="+mn-lt"/>
                <a:ea typeface="+mn-ea"/>
                <a:cs typeface="+mn-cs"/>
              </a:rPr>
              <a:t> di test di un link </a:t>
            </a:r>
            <a:r>
              <a:rPr lang="en-US" sz="1200" b="0" i="0" u="none" strike="noStrike" kern="1200" baseline="0" dirty="0" err="1" smtClean="0">
                <a:solidFill>
                  <a:schemeClr val="tx1"/>
                </a:solidFill>
                <a:latin typeface="+mn-lt"/>
                <a:ea typeface="+mn-ea"/>
                <a:cs typeface="+mn-cs"/>
              </a:rPr>
              <a:t>consiste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costruire</a:t>
            </a:r>
            <a:r>
              <a:rPr lang="en-US" sz="1200" b="0" i="0" u="none" strike="noStrike" kern="1200" baseline="0" dirty="0" smtClean="0">
                <a:solidFill>
                  <a:schemeClr val="tx1"/>
                </a:solidFill>
                <a:latin typeface="+mn-lt"/>
                <a:ea typeface="+mn-ea"/>
                <a:cs typeface="+mn-cs"/>
              </a:rPr>
              <a:t> la </a:t>
            </a:r>
            <a:r>
              <a:rPr lang="en-US" sz="1200" b="0" i="0" u="none" strike="noStrike" kern="1200" baseline="0" dirty="0" err="1" smtClean="0">
                <a:solidFill>
                  <a:schemeClr val="tx1"/>
                </a:solidFill>
                <a:latin typeface="+mn-lt"/>
                <a:ea typeface="+mn-ea"/>
                <a:cs typeface="+mn-cs"/>
              </a:rPr>
              <a:t>mappa</a:t>
            </a:r>
            <a:r>
              <a:rPr lang="en-US" sz="1200" b="0" i="0" u="none" strike="noStrike" kern="1200" baseline="0" dirty="0" smtClean="0">
                <a:solidFill>
                  <a:schemeClr val="tx1"/>
                </a:solidFill>
                <a:latin typeface="+mn-lt"/>
                <a:ea typeface="+mn-ea"/>
                <a:cs typeface="+mn-cs"/>
              </a:rPr>
              <a:t> di BER </a:t>
            </a:r>
            <a:r>
              <a:rPr lang="en-US" sz="1200" b="0" i="0" u="none" strike="noStrike" kern="1200" baseline="0" dirty="0" err="1" smtClean="0">
                <a:solidFill>
                  <a:schemeClr val="tx1"/>
                </a:solidFill>
                <a:latin typeface="+mn-lt"/>
                <a:ea typeface="+mn-ea"/>
                <a:cs typeface="+mn-cs"/>
              </a:rPr>
              <a:t>bidimensionale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rappresentata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nella</a:t>
            </a:r>
            <a:r>
              <a:rPr lang="en-US" sz="1200" b="0" i="0" u="none" strike="noStrike" kern="1200" baseline="0" dirty="0" smtClean="0">
                <a:solidFill>
                  <a:schemeClr val="tx1"/>
                </a:solidFill>
                <a:latin typeface="+mn-lt"/>
                <a:ea typeface="+mn-ea"/>
                <a:cs typeface="+mn-cs"/>
              </a:rPr>
              <a:t> slide per la quale </a:t>
            </a:r>
            <a:r>
              <a:rPr lang="en-US" sz="1200" b="0" i="0" u="none" strike="noStrike" kern="1200" baseline="0" dirty="0" err="1" smtClean="0">
                <a:solidFill>
                  <a:schemeClr val="tx1"/>
                </a:solidFill>
                <a:latin typeface="+mn-lt"/>
                <a:ea typeface="+mn-ea"/>
                <a:cs typeface="+mn-cs"/>
              </a:rPr>
              <a:t>viene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calcolato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il</a:t>
            </a:r>
            <a:r>
              <a:rPr lang="en-US" sz="1200" b="0" i="0" u="none" strike="noStrike" kern="1200" baseline="0" dirty="0" smtClean="0">
                <a:solidFill>
                  <a:schemeClr val="tx1"/>
                </a:solidFill>
                <a:latin typeface="+mn-lt"/>
                <a:ea typeface="+mn-ea"/>
                <a:cs typeface="+mn-cs"/>
              </a:rPr>
              <a:t> BER per </a:t>
            </a:r>
            <a:r>
              <a:rPr lang="en-US" sz="1200" b="0" i="0" u="none" strike="noStrike" kern="1200" baseline="0" dirty="0" err="1" smtClean="0">
                <a:solidFill>
                  <a:schemeClr val="tx1"/>
                </a:solidFill>
                <a:latin typeface="+mn-lt"/>
                <a:ea typeface="+mn-ea"/>
                <a:cs typeface="+mn-cs"/>
              </a:rPr>
              <a:t>diversi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punti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all’interno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della</a:t>
            </a:r>
            <a:r>
              <a:rPr lang="en-US" sz="1200" b="0" i="0" u="none" strike="noStrike" kern="1200" baseline="0" dirty="0" smtClean="0">
                <a:solidFill>
                  <a:schemeClr val="tx1"/>
                </a:solidFill>
                <a:latin typeface="+mn-lt"/>
                <a:ea typeface="+mn-ea"/>
                <a:cs typeface="+mn-cs"/>
              </a:rPr>
              <a:t> unit interval </a:t>
            </a:r>
            <a:r>
              <a:rPr lang="en-US" sz="1200" b="0" i="0" u="none" strike="noStrike" kern="1200" baseline="0" dirty="0" err="1" smtClean="0">
                <a:solidFill>
                  <a:schemeClr val="tx1"/>
                </a:solidFill>
                <a:latin typeface="+mn-lt"/>
                <a:ea typeface="+mn-ea"/>
                <a:cs typeface="+mn-cs"/>
              </a:rPr>
              <a:t>chiamati</a:t>
            </a:r>
            <a:r>
              <a:rPr lang="en-US" sz="1200" b="0" i="0" u="none" strike="noStrike" kern="1200" baseline="0" dirty="0" smtClean="0">
                <a:solidFill>
                  <a:schemeClr val="tx1"/>
                </a:solidFill>
                <a:latin typeface="+mn-lt"/>
                <a:ea typeface="+mn-ea"/>
                <a:cs typeface="+mn-cs"/>
              </a:rPr>
              <a:t> offset point.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Nella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mappa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bidimensionale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sugli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assi</a:t>
            </a:r>
            <a:r>
              <a:rPr lang="en-US" sz="1200" b="0" i="0" u="none" strike="noStrike" kern="1200" baseline="0" dirty="0" smtClean="0">
                <a:solidFill>
                  <a:schemeClr val="tx1"/>
                </a:solidFill>
                <a:latin typeface="+mn-lt"/>
                <a:ea typeface="+mn-ea"/>
                <a:cs typeface="+mn-cs"/>
              </a:rPr>
              <a:t> è </a:t>
            </a:r>
            <a:r>
              <a:rPr lang="en-US" sz="1200" b="0" i="0" u="none" strike="noStrike" kern="1200" baseline="0" dirty="0" err="1" smtClean="0">
                <a:solidFill>
                  <a:schemeClr val="tx1"/>
                </a:solidFill>
                <a:latin typeface="+mn-lt"/>
                <a:ea typeface="+mn-ea"/>
                <a:cs typeface="+mn-cs"/>
              </a:rPr>
              <a:t>rappresentato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valore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del’offset</a:t>
            </a:r>
            <a:r>
              <a:rPr lang="en-US" sz="1200" b="0" i="0" u="none" strike="noStrike" kern="1200" baseline="0" dirty="0" smtClean="0">
                <a:solidFill>
                  <a:schemeClr val="tx1"/>
                </a:solidFill>
                <a:latin typeface="+mn-lt"/>
                <a:ea typeface="+mn-ea"/>
                <a:cs typeface="+mn-cs"/>
              </a:rPr>
              <a:t> point e </a:t>
            </a:r>
            <a:r>
              <a:rPr lang="en-US" sz="1200" b="0" i="0" u="none" strike="noStrike" kern="1200" baseline="0" dirty="0" err="1" smtClean="0">
                <a:solidFill>
                  <a:schemeClr val="tx1"/>
                </a:solidFill>
                <a:latin typeface="+mn-lt"/>
                <a:ea typeface="+mn-ea"/>
                <a:cs typeface="+mn-cs"/>
              </a:rPr>
              <a: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valore</a:t>
            </a:r>
            <a:r>
              <a:rPr lang="en-US" sz="1200" b="0" i="0" u="none" strike="noStrike" kern="1200" baseline="0" dirty="0" smtClean="0">
                <a:solidFill>
                  <a:schemeClr val="tx1"/>
                </a:solidFill>
                <a:latin typeface="+mn-lt"/>
                <a:ea typeface="+mn-ea"/>
                <a:cs typeface="+mn-cs"/>
              </a:rPr>
              <a:t> del BER è </a:t>
            </a:r>
            <a:r>
              <a:rPr lang="en-US" sz="1200" b="0" i="0" u="none" strike="noStrike" kern="1200" baseline="0" dirty="0" err="1" smtClean="0">
                <a:solidFill>
                  <a:schemeClr val="tx1"/>
                </a:solidFill>
                <a:latin typeface="+mn-lt"/>
                <a:ea typeface="+mn-ea"/>
                <a:cs typeface="+mn-cs"/>
              </a:rPr>
              <a:t>rappresentato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dall</a:t>
            </a:r>
            <a:r>
              <a:rPr lang="en-US" sz="1200" b="0" i="0" u="none" strike="noStrike" kern="1200" baseline="0" dirty="0" smtClean="0">
                <a:solidFill>
                  <a:schemeClr val="tx1"/>
                </a:solidFill>
                <a:latin typeface="+mn-lt"/>
                <a:ea typeface="+mn-ea"/>
                <a:cs typeface="+mn-cs"/>
              </a:rPr>
              <a:t> curve di </a:t>
            </a:r>
            <a:r>
              <a:rPr lang="en-US" sz="1200" b="0" i="0" u="none" strike="noStrike" kern="1200" baseline="0" dirty="0" err="1" smtClean="0">
                <a:solidFill>
                  <a:schemeClr val="tx1"/>
                </a:solidFill>
                <a:latin typeface="+mn-lt"/>
                <a:ea typeface="+mn-ea"/>
                <a:cs typeface="+mn-cs"/>
              </a:rPr>
              <a:t>livello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colorate</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Using this two samplers we can built  the so called 2 dimensional BER Map: that is the last methodology I’ll present you in order to qualify a link and the methodology used in the adaptive serial link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During what it is  called an eye scan measurement, </a:t>
            </a:r>
          </a:p>
          <a:p>
            <a:r>
              <a:rPr lang="en-US" sz="1200" b="0" i="0" u="none" strike="noStrike" kern="1200" baseline="0" dirty="0" smtClean="0">
                <a:solidFill>
                  <a:schemeClr val="tx1"/>
                </a:solidFill>
                <a:latin typeface="+mn-lt"/>
                <a:ea typeface="+mn-ea"/>
                <a:cs typeface="+mn-cs"/>
              </a:rPr>
              <a:t>the position of the offset sample is fixed, a large number of Samples are acquired ( in order to obtain a low BER with a High CL)</a:t>
            </a:r>
          </a:p>
          <a:p>
            <a:r>
              <a:rPr lang="en-US" sz="1200" b="0" i="0" u="none" strike="noStrike" kern="1200" baseline="0" dirty="0" smtClean="0">
                <a:solidFill>
                  <a:schemeClr val="tx1"/>
                </a:solidFill>
                <a:latin typeface="+mn-lt"/>
                <a:ea typeface="+mn-ea"/>
                <a:cs typeface="+mn-cs"/>
              </a:rPr>
              <a:t>Then the error count is calculated, that means I count how many times the value in the offset sample is different from the value of the data sample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bit error ratio (BER) at a specific offset sample is given/</a:t>
            </a:r>
            <a:r>
              <a:rPr lang="en-US" sz="1200" b="0" i="0" u="none" strike="noStrike" kern="1200" baseline="0" dirty="0" err="1" smtClean="0">
                <a:solidFill>
                  <a:schemeClr val="tx1"/>
                </a:solidFill>
                <a:latin typeface="+mn-lt"/>
                <a:ea typeface="+mn-ea"/>
                <a:cs typeface="+mn-cs"/>
              </a:rPr>
              <a:t>CALCULATEd</a:t>
            </a:r>
            <a:r>
              <a:rPr lang="en-US" sz="1200" b="0" i="0" u="none" strike="noStrike" kern="1200" baseline="0" dirty="0" smtClean="0">
                <a:solidFill>
                  <a:schemeClr val="tx1"/>
                </a:solidFill>
                <a:latin typeface="+mn-lt"/>
                <a:ea typeface="+mn-ea"/>
                <a:cs typeface="+mn-cs"/>
              </a:rPr>
              <a:t> by the ratio between the Error Count and the Sample Count.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By repeating the eye scan measurement for different offsets in the Unit Interval a 2-D BER map (shown here) can be produced</a:t>
            </a:r>
          </a:p>
          <a:p>
            <a:r>
              <a:rPr lang="en-US" sz="1200" b="0" i="0" u="none" strike="noStrike" kern="1200" baseline="0" dirty="0" smtClean="0">
                <a:solidFill>
                  <a:schemeClr val="tx1"/>
                </a:solidFill>
                <a:latin typeface="+mn-lt"/>
                <a:ea typeface="+mn-ea"/>
                <a:cs typeface="+mn-cs"/>
              </a:rPr>
              <a:t>Where on the axis there is the position in the offset sample. The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contour plots represent the BER value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functionality poses no specific requests or constraints on the data pattern to be received</a:t>
            </a:r>
          </a:p>
          <a:p>
            <a:r>
              <a:rPr lang="en-US" sz="1200" b="0" i="0" u="none" strike="noStrike" kern="1200" baseline="0" dirty="0" smtClean="0">
                <a:solidFill>
                  <a:schemeClr val="tx1"/>
                </a:solidFill>
                <a:latin typeface="+mn-lt"/>
                <a:ea typeface="+mn-ea"/>
                <a:cs typeface="+mn-cs"/>
              </a:rPr>
              <a:t>However, the possibility to dynamically (</a:t>
            </a:r>
            <a:r>
              <a:rPr lang="it-IT" sz="1200" kern="1200" dirty="0" smtClean="0">
                <a:solidFill>
                  <a:schemeClr val="tx1"/>
                </a:solidFill>
                <a:effectLst/>
                <a:latin typeface="+mn-lt"/>
                <a:ea typeface="+mn-ea"/>
                <a:cs typeface="+mn-cs"/>
              </a:rPr>
              <a:t>daɪˈnæmɪkəlɪ)</a:t>
            </a:r>
            <a:r>
              <a:rPr lang="en-US" sz="1200" b="0" i="0" u="none" strike="noStrike" kern="1200" baseline="0" dirty="0" smtClean="0">
                <a:solidFill>
                  <a:schemeClr val="tx1"/>
                </a:solidFill>
                <a:latin typeface="+mn-lt"/>
                <a:ea typeface="+mn-ea"/>
                <a:cs typeface="+mn-cs"/>
              </a:rPr>
              <a:t>  vary the position of Sample point is required</a:t>
            </a:r>
          </a:p>
        </p:txBody>
      </p:sp>
    </p:spTree>
    <p:extLst>
      <p:ext uri="{BB962C8B-B14F-4D97-AF65-F5344CB8AC3E}">
        <p14:creationId xmlns:p14="http://schemas.microsoft.com/office/powerpoint/2010/main" val="375461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Summarizing, using the eye scan technique just now described, the system is capable to:</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analyze the incoming data stream, by scanning the Unit Interval,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find the highest transmission line rate, according to a given tolerated BER.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is designed around an embedded microprocessor which</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drives </a:t>
            </a:r>
            <a:r>
              <a:rPr lang="en-US" sz="1200" b="0" i="0" u="none" strike="noStrike" kern="1200" baseline="0" dirty="0" err="1" smtClean="0">
                <a:solidFill>
                  <a:schemeClr val="tx1"/>
                </a:solidFill>
                <a:latin typeface="+mn-lt"/>
                <a:ea typeface="+mn-ea"/>
                <a:cs typeface="+mn-cs"/>
              </a:rPr>
              <a:t>Serdes</a:t>
            </a:r>
            <a:r>
              <a:rPr lang="en-US" sz="1200" b="0" i="0" u="none" strike="noStrike" kern="1200" baseline="0" dirty="0" smtClean="0">
                <a:solidFill>
                  <a:schemeClr val="tx1"/>
                </a:solidFill>
                <a:latin typeface="+mn-lt"/>
                <a:ea typeface="+mn-ea"/>
                <a:cs typeface="+mn-cs"/>
              </a:rPr>
              <a:t> in order vary the samples point position over the UI, and to built a 2-D BER Map</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takes care of the reconfiguration of the SERDES, in order </a:t>
            </a:r>
            <a:r>
              <a:rPr lang="en-US" dirty="0" smtClean="0"/>
              <a:t>to vary the link </a:t>
            </a:r>
            <a:r>
              <a:rPr lang="en-US" dirty="0" err="1" smtClean="0"/>
              <a:t>linerate</a:t>
            </a:r>
            <a:r>
              <a:rPr lang="en-US" dirty="0" smtClean="0"/>
              <a:t> and to find its highest value</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In</a:t>
            </a:r>
            <a:r>
              <a:rPr lang="en-US" baseline="0" dirty="0" smtClean="0"/>
              <a:t> such a way we can</a:t>
            </a:r>
            <a:r>
              <a:rPr lang="en-US" sz="1200" b="0" i="0" u="none" strike="noStrike" kern="1200" baseline="0" dirty="0" smtClean="0">
                <a:solidFill>
                  <a:schemeClr val="tx1"/>
                </a:solidFill>
                <a:latin typeface="+mn-lt"/>
                <a:ea typeface="+mn-ea"/>
                <a:cs typeface="+mn-cs"/>
              </a:rPr>
              <a:t> fully benefit from the available link bandwidth.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application, since has no specific requirement about link specification or protocol, can be used as a monitoring tool in HEP experiments, in order to remotely monitor a transmission system or detect issues in the serial link physical layer.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system could also be used whenever it is crucial to have prompt information about the maximum sustainable line rate of a connection, such as on test beam sites, where the user could be forced to adapt dynamically his setup to the cabling resources available on site. </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Tree>
    <p:extLst>
      <p:ext uri="{BB962C8B-B14F-4D97-AF65-F5344CB8AC3E}">
        <p14:creationId xmlns:p14="http://schemas.microsoft.com/office/powerpoint/2010/main" val="4009105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The second part of the presentation will be devoted to the description of two</a:t>
            </a:r>
            <a:r>
              <a:rPr lang="it-IT" baseline="0" dirty="0" smtClean="0"/>
              <a:t> projects in the ATLAS framwork,</a:t>
            </a:r>
          </a:p>
          <a:p>
            <a:r>
              <a:rPr lang="it-IT" baseline="0" dirty="0" smtClean="0"/>
              <a:t>Projects in which I was also involved for developing serial links. </a:t>
            </a:r>
          </a:p>
          <a:p>
            <a:endParaRPr lang="it-IT" baseline="0" dirty="0" smtClean="0"/>
          </a:p>
        </p:txBody>
      </p:sp>
    </p:spTree>
    <p:extLst>
      <p:ext uri="{BB962C8B-B14F-4D97-AF65-F5344CB8AC3E}">
        <p14:creationId xmlns:p14="http://schemas.microsoft.com/office/powerpoint/2010/main" val="178497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consisted in developing a high speed serial link as a part a new board I designed for the upgrade in the barrel level 1 muon trigger system: the MUCTPI Interface board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endParaRPr lang="it-IT" dirty="0" smtClean="0"/>
          </a:p>
          <a:p>
            <a:r>
              <a:rPr lang="en-US" dirty="0" smtClean="0">
                <a:solidFill>
                  <a:srgbClr val="CC702D"/>
                </a:solidFill>
                <a:latin typeface="Cambria" panose="02040503050406030204" pitchFamily="18" charset="0"/>
              </a:rPr>
              <a:t>high-speed serial link for the barrel Level 1 muon trigger</a:t>
            </a:r>
          </a:p>
          <a:p>
            <a:endParaRPr lang="en-US" dirty="0" smtClean="0">
              <a:solidFill>
                <a:srgbClr val="CC702D"/>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CC702D"/>
                </a:solidFill>
                <a:latin typeface="Cambria" panose="02040503050406030204" pitchFamily="18" charset="0"/>
              </a:rPr>
              <a:t>New MUCTPI Interface Board</a:t>
            </a:r>
            <a:endParaRPr lang="it-IT" dirty="0" smtClean="0">
              <a:solidFill>
                <a:prstClr val="black">
                  <a:lumMod val="85000"/>
                  <a:lumOff val="15000"/>
                </a:prstClr>
              </a:solidFill>
            </a:endParaRPr>
          </a:p>
          <a:p>
            <a:endParaRPr lang="it-IT" dirty="0"/>
          </a:p>
        </p:txBody>
      </p:sp>
    </p:spTree>
    <p:extLst>
      <p:ext uri="{BB962C8B-B14F-4D97-AF65-F5344CB8AC3E}">
        <p14:creationId xmlns:p14="http://schemas.microsoft.com/office/powerpoint/2010/main" val="359351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mbria" panose="02040503050406030204" pitchFamily="18" charset="0"/>
              </a:rPr>
              <a:t>The Level 1 trigger is composed of a number of dedicated hardware trigger processors. </a:t>
            </a:r>
          </a:p>
          <a:p>
            <a:endParaRPr lang="en-US" dirty="0" smtClean="0"/>
          </a:p>
          <a:p>
            <a:r>
              <a:rPr lang="en-US" dirty="0" smtClean="0"/>
              <a:t>The main</a:t>
            </a:r>
            <a:r>
              <a:rPr lang="en-US" baseline="0" dirty="0" smtClean="0"/>
              <a:t> </a:t>
            </a:r>
            <a:r>
              <a:rPr lang="en-US" dirty="0" smtClean="0"/>
              <a:t>one is the Central Trigger Processor (CTP) which is in charge of taking the Level one trigger decision.</a:t>
            </a:r>
          </a:p>
          <a:p>
            <a:r>
              <a:rPr lang="en-US" dirty="0" smtClean="0"/>
              <a:t>It receives the information </a:t>
            </a:r>
            <a:r>
              <a:rPr lang="en-US" sz="1200" b="0" i="0" u="none" strike="noStrike" kern="1200" baseline="0" dirty="0" smtClean="0">
                <a:solidFill>
                  <a:schemeClr val="tx1"/>
                </a:solidFill>
                <a:latin typeface="+mn-lt"/>
                <a:ea typeface="+mn-ea"/>
                <a:cs typeface="+mn-cs"/>
              </a:rPr>
              <a:t>from calorimeter and muon systems through dedicated trigger processors</a:t>
            </a:r>
            <a:r>
              <a:rPr lang="en-US" sz="1200" dirty="0" smtClean="0">
                <a:latin typeface="Cambria" panose="02040503050406030204" pitchFamily="18" charset="0"/>
              </a:rPr>
              <a:t>:</a:t>
            </a:r>
          </a:p>
          <a:p>
            <a:pPr marL="342900" indent="-342900">
              <a:buFont typeface="Arial" panose="020B0604020202020204" pitchFamily="34" charset="0"/>
              <a:buChar char="•"/>
            </a:pPr>
            <a:r>
              <a:rPr lang="en-US" sz="1200" dirty="0" smtClean="0">
                <a:latin typeface="Cambria" panose="02040503050406030204" pitchFamily="18" charset="0"/>
              </a:rPr>
              <a:t>Calorimeter</a:t>
            </a:r>
          </a:p>
          <a:p>
            <a:pPr marL="342900" indent="-342900">
              <a:buFont typeface="Arial" panose="020B0604020202020204" pitchFamily="34" charset="0"/>
              <a:buChar char="•"/>
            </a:pPr>
            <a:r>
              <a:rPr lang="en-US" sz="1200" dirty="0" smtClean="0">
                <a:latin typeface="Cambria" panose="02040503050406030204" pitchFamily="18" charset="0"/>
              </a:rPr>
              <a:t>Muon detector (Muon To CTP Interface or </a:t>
            </a:r>
            <a:r>
              <a:rPr lang="en-US" sz="1200" dirty="0" err="1" smtClean="0">
                <a:latin typeface="Cambria" panose="02040503050406030204" pitchFamily="18" charset="0"/>
              </a:rPr>
              <a:t>MuCTPI</a:t>
            </a:r>
            <a:r>
              <a:rPr lang="en-US" sz="1200" dirty="0" smtClean="0">
                <a:latin typeface="Cambria" panose="02040503050406030204" pitchFamily="18" charset="0"/>
              </a:rPr>
              <a:t>)</a:t>
            </a:r>
          </a:p>
          <a:p>
            <a:pPr marL="342900" indent="-342900">
              <a:buFont typeface="Arial" panose="020B0604020202020204" pitchFamily="34" charset="0"/>
              <a:buChar char="•"/>
            </a:pPr>
            <a:endParaRPr lang="en-US" sz="1200" dirty="0" smtClean="0">
              <a:latin typeface="Cambria" panose="02040503050406030204" pitchFamily="18" charset="0"/>
            </a:endParaRPr>
          </a:p>
          <a:p>
            <a:pPr marL="0" indent="0">
              <a:buFont typeface="Arial" panose="020B0604020202020204" pitchFamily="34" charset="0"/>
              <a:buNone/>
            </a:pPr>
            <a:r>
              <a:rPr lang="en-US" sz="1200" dirty="0" smtClean="0">
                <a:latin typeface="Cambria" panose="02040503050406030204" pitchFamily="18" charset="0"/>
              </a:rPr>
              <a:t>Actually,</a:t>
            </a:r>
            <a:r>
              <a:rPr lang="en-US" sz="1200" baseline="0" dirty="0" smtClean="0">
                <a:latin typeface="Cambria" panose="02040503050406030204" pitchFamily="18" charset="0"/>
              </a:rPr>
              <a:t> the RPC detector has a further Interface between its OFF-Detector Electronics and the MUCTPI.</a:t>
            </a:r>
          </a:p>
          <a:p>
            <a:pPr marL="0" indent="0">
              <a:buFont typeface="Arial" panose="020B0604020202020204" pitchFamily="34" charset="0"/>
              <a:buNone/>
            </a:pPr>
            <a:r>
              <a:rPr lang="en-US" sz="1200" baseline="0" dirty="0" smtClean="0">
                <a:latin typeface="Cambria" panose="02040503050406030204" pitchFamily="18" charset="0"/>
              </a:rPr>
              <a:t>Since I worked on the development of a new MUCTPI interface board for the RPC muon detector let me quickly describe…</a:t>
            </a:r>
          </a:p>
          <a:p>
            <a:pPr marL="0" indent="0">
              <a:buFont typeface="Arial" panose="020B0604020202020204" pitchFamily="34" charset="0"/>
              <a:buNone/>
            </a:pPr>
            <a:endParaRPr lang="en-US" sz="1200" baseline="0" dirty="0" smtClean="0">
              <a:latin typeface="Cambria" panose="02040503050406030204" pitchFamily="18" charset="0"/>
            </a:endParaRPr>
          </a:p>
          <a:p>
            <a:pPr marL="0" indent="0">
              <a:buFont typeface="Arial" panose="020B0604020202020204" pitchFamily="34" charset="0"/>
              <a:buNone/>
            </a:pPr>
            <a:endParaRPr lang="en-US" sz="1200" baseline="0" dirty="0" smtClean="0">
              <a:latin typeface="Cambria" panose="02040503050406030204" pitchFamily="18" charset="0"/>
            </a:endParaRPr>
          </a:p>
          <a:p>
            <a:pPr marL="0" indent="0">
              <a:buFont typeface="Arial" panose="020B0604020202020204" pitchFamily="34" charset="0"/>
              <a:buNone/>
            </a:pPr>
            <a:endParaRPr lang="en-US" sz="1200" baseline="0" dirty="0" smtClean="0">
              <a:latin typeface="Cambria" panose="02040503050406030204" pitchFamily="18" charset="0"/>
            </a:endParaRPr>
          </a:p>
          <a:p>
            <a:pPr marL="0" indent="0">
              <a:buFont typeface="Arial" panose="020B0604020202020204" pitchFamily="34" charset="0"/>
              <a:buNone/>
            </a:pPr>
            <a:endParaRPr lang="en-US" sz="1200" baseline="0" dirty="0" smtClean="0">
              <a:latin typeface="Cambria" panose="02040503050406030204" pitchFamily="18" charset="0"/>
            </a:endParaRPr>
          </a:p>
          <a:p>
            <a:pPr marL="0" indent="0">
              <a:buFont typeface="Arial" panose="020B0604020202020204" pitchFamily="34" charset="0"/>
              <a:buNone/>
            </a:pPr>
            <a:endParaRPr lang="en-US" sz="1200" baseline="0" dirty="0" smtClean="0">
              <a:latin typeface="Cambria"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(L1Calo) and the Muon CTP Interface (MUCTPI) receiving data from calorimeter and muon systems at a constant rate of 40 MHz </a:t>
            </a:r>
            <a:endParaRPr lang="en-US" sz="1200" dirty="0" smtClean="0">
              <a:latin typeface="Cambria"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dirty="0" smtClean="0">
                <a:latin typeface="Cambria" panose="02040503050406030204" pitchFamily="18" charset="0"/>
              </a:rPr>
              <a:t>a number of dedicated trigger processors:</a:t>
            </a:r>
          </a:p>
          <a:p>
            <a:pPr marL="342900" indent="-342900">
              <a:buFont typeface="Arial" panose="020B0604020202020204" pitchFamily="34" charset="0"/>
              <a:buChar char="•"/>
            </a:pPr>
            <a:r>
              <a:rPr lang="en-US" sz="1200" dirty="0" smtClean="0">
                <a:latin typeface="Cambria" panose="02040503050406030204" pitchFamily="18" charset="0"/>
              </a:rPr>
              <a:t>Calorimeter</a:t>
            </a:r>
          </a:p>
          <a:p>
            <a:pPr marL="342900" indent="-342900">
              <a:buFont typeface="Arial" panose="020B0604020202020204" pitchFamily="34" charset="0"/>
              <a:buChar char="•"/>
            </a:pPr>
            <a:r>
              <a:rPr lang="en-US" sz="1200" dirty="0" smtClean="0">
                <a:latin typeface="Cambria" panose="02040503050406030204" pitchFamily="18" charset="0"/>
              </a:rPr>
              <a:t>Muon detector (Muon To CTP Interface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Level 1 trigger is composed of a number of dedicated trigger processors, (L1Calo) and the Muon CTP Interface (MUCTPI) receiving data from calorimeter and muon systems at a constant rate of 40 MHz . </a:t>
            </a:r>
          </a:p>
          <a:p>
            <a:r>
              <a:rPr lang="en-US" sz="1200" b="0" i="0" u="none" strike="noStrike" kern="1200" baseline="0" dirty="0" smtClean="0">
                <a:solidFill>
                  <a:schemeClr val="tx1"/>
                </a:solidFill>
                <a:latin typeface="+mn-lt"/>
                <a:ea typeface="+mn-ea"/>
                <a:cs typeface="+mn-cs"/>
              </a:rPr>
              <a:t>They provide inputs to the CTP that forms the L1A from a set of logical </a:t>
            </a:r>
            <a:r>
              <a:rPr lang="it-IT" sz="1200" b="0" i="0" u="none" strike="noStrike" kern="1200" baseline="0" dirty="0" smtClean="0">
                <a:solidFill>
                  <a:schemeClr val="tx1"/>
                </a:solidFill>
                <a:latin typeface="+mn-lt"/>
                <a:ea typeface="+mn-ea"/>
                <a:cs typeface="+mn-cs"/>
              </a:rPr>
              <a:t>conditions on the input.</a:t>
            </a:r>
          </a:p>
          <a:p>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From the calorimeter information L1Calo identifies various trigger objects:</a:t>
            </a:r>
          </a:p>
          <a:p>
            <a:r>
              <a:rPr lang="en-US" sz="1200" b="0" i="0" u="none" strike="noStrike" kern="1200" baseline="0" dirty="0" smtClean="0">
                <a:solidFill>
                  <a:schemeClr val="tx1"/>
                </a:solidFill>
                <a:latin typeface="+mn-lt"/>
                <a:ea typeface="+mn-ea"/>
                <a:cs typeface="+mn-cs"/>
              </a:rPr>
              <a:t>electron, photon and tau/hadron candidates with transverse energy, </a:t>
            </a:r>
            <a:r>
              <a:rPr lang="en-US" sz="1200" b="0" i="1"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T, above programmable thresholds as well as isolation in (</a:t>
            </a:r>
            <a:r>
              <a:rPr lang="en-US" sz="1200" b="0" i="1" u="none" strike="noStrike" kern="1200" baseline="0" dirty="0" smtClean="0">
                <a:solidFill>
                  <a:schemeClr val="tx1"/>
                </a:solidFill>
                <a:latin typeface="+mn-lt"/>
                <a:ea typeface="+mn-ea"/>
                <a:cs typeface="+mn-cs"/>
              </a:rPr>
              <a:t>; ϕ</a:t>
            </a:r>
            <a:r>
              <a:rPr lang="en-US" sz="1200" b="0" i="0" u="none" strike="noStrike" kern="1200" baseline="0" dirty="0" smtClean="0">
                <a:solidFill>
                  <a:schemeClr val="tx1"/>
                </a:solidFill>
                <a:latin typeface="+mn-lt"/>
                <a:ea typeface="+mn-ea"/>
                <a:cs typeface="+mn-cs"/>
              </a:rPr>
              <a:t>) if so desired. </a:t>
            </a:r>
          </a:p>
          <a:p>
            <a:r>
              <a:rPr lang="en-US" sz="1200" b="0" i="0" u="none" strike="noStrike" kern="1200" baseline="0" dirty="0" smtClean="0">
                <a:solidFill>
                  <a:schemeClr val="tx1"/>
                </a:solidFill>
                <a:latin typeface="+mn-lt"/>
                <a:ea typeface="+mn-ea"/>
                <a:cs typeface="+mn-cs"/>
              </a:rPr>
              <a:t>L1Calo further identifies generic jet type objects, calculates the total, missing and jet-sum </a:t>
            </a:r>
            <a:r>
              <a:rPr lang="en-US" sz="1200" b="0" i="1"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quantities (type, thresholds, and multiplicity where applicable) are sent to the CTP every bunch crossing.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MUCTPI, operating with six programmable </a:t>
            </a:r>
            <a:r>
              <a:rPr lang="en-US" sz="1200" b="0" i="1" u="none" strike="noStrike" kern="1200" baseline="0" dirty="0" err="1" smtClean="0">
                <a:solidFill>
                  <a:schemeClr val="tx1"/>
                </a:solidFill>
                <a:latin typeface="+mn-lt"/>
                <a:ea typeface="+mn-ea"/>
                <a:cs typeface="+mn-cs"/>
              </a:rPr>
              <a:t>p</a:t>
            </a:r>
            <a:r>
              <a:rPr lang="en-US" sz="1200" b="0" i="0" u="none" strike="noStrike" kern="1200" baseline="0" dirty="0" err="1" smtClean="0">
                <a:solidFill>
                  <a:schemeClr val="tx1"/>
                </a:solidFill>
                <a:latin typeface="+mn-lt"/>
                <a:ea typeface="+mn-ea"/>
                <a:cs typeface="+mn-cs"/>
              </a:rPr>
              <a:t>T</a:t>
            </a:r>
            <a:r>
              <a:rPr lang="en-US" sz="1200" b="0" i="0" u="none" strike="noStrike" kern="1200" baseline="0" dirty="0" smtClean="0">
                <a:solidFill>
                  <a:schemeClr val="tx1"/>
                </a:solidFill>
                <a:latin typeface="+mn-lt"/>
                <a:ea typeface="+mn-ea"/>
                <a:cs typeface="+mn-cs"/>
              </a:rPr>
              <a:t> thresholds, counts the multiplicity of muon candidates above threshold.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Unlike the L1Calo, the MUCTPI doesn’t construct the trigger objects, but gets them directly from the RPC and the TGC. The multiplicity of each threshold is passed on to the CTP corrected for potential double counting.</a:t>
            </a:r>
          </a:p>
          <a:p>
            <a:r>
              <a:rPr lang="en-US" sz="1200" b="0" i="0" u="none" strike="noStrike" kern="1200" baseline="0" dirty="0" smtClean="0">
                <a:solidFill>
                  <a:schemeClr val="tx1"/>
                </a:solidFill>
                <a:latin typeface="+mn-lt"/>
                <a:ea typeface="+mn-ea"/>
                <a:cs typeface="+mn-cs"/>
              </a:rPr>
              <a:t>No geometric information about the various candidates is provided by L1Calo or the MUCTPI.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Between Run I and Run II a topological trigger processor (L1Topo) has been installed. L1Topo uses information from both L1Calo and the MUCTPI to form trigger inputs to the CTP that are based on geometric properties of the event rather than on sole </a:t>
            </a:r>
            <a:r>
              <a:rPr lang="it-IT" sz="1200" b="0" i="0" u="none" strike="noStrike" kern="1200" baseline="0" dirty="0" smtClean="0">
                <a:solidFill>
                  <a:schemeClr val="tx1"/>
                </a:solidFill>
                <a:latin typeface="+mn-lt"/>
                <a:ea typeface="+mn-ea"/>
                <a:cs typeface="+mn-cs"/>
              </a:rPr>
              <a:t>multiplicities. </a:t>
            </a:r>
            <a:r>
              <a:rPr lang="en-US" sz="1200" b="0" i="0" u="none" strike="noStrike" kern="1200" baseline="0" dirty="0" smtClean="0">
                <a:solidFill>
                  <a:schemeClr val="tx1"/>
                </a:solidFill>
                <a:latin typeface="+mn-lt"/>
                <a:ea typeface="+mn-ea"/>
                <a:cs typeface="+mn-cs"/>
              </a:rPr>
              <a:t>The ability to exploit event geometry and topology can increase the efficiency for physics processes where unstable  (intermediate) particles are </a:t>
            </a:r>
            <a:r>
              <a:rPr lang="it-IT" sz="1200" b="0" i="0" u="none" strike="noStrike" kern="1200" baseline="0" dirty="0" smtClean="0">
                <a:solidFill>
                  <a:schemeClr val="tx1"/>
                </a:solidFill>
                <a:latin typeface="+mn-lt"/>
                <a:ea typeface="+mn-ea"/>
                <a:cs typeface="+mn-cs"/>
              </a:rPr>
              <a:t>produced.</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CTP supports up to 512 logical combinations – </a:t>
            </a:r>
            <a:r>
              <a:rPr lang="en-US" sz="1200" b="0" i="1" u="none" strike="noStrike" kern="1200" baseline="0" dirty="0" smtClean="0">
                <a:solidFill>
                  <a:schemeClr val="tx1"/>
                </a:solidFill>
                <a:latin typeface="+mn-lt"/>
                <a:ea typeface="+mn-ea"/>
                <a:cs typeface="+mn-cs"/>
              </a:rPr>
              <a:t>trigger items</a:t>
            </a:r>
            <a:r>
              <a:rPr lang="en-US" sz="1200" b="0" i="0" u="none" strike="noStrike" kern="1200" baseline="0" dirty="0" smtClean="0">
                <a:solidFill>
                  <a:schemeClr val="tx1"/>
                </a:solidFill>
                <a:latin typeface="+mn-lt"/>
                <a:ea typeface="+mn-ea"/>
                <a:cs typeface="+mn-cs"/>
              </a:rPr>
              <a:t>, or simply </a:t>
            </a:r>
            <a:r>
              <a:rPr lang="en-US" sz="1200" b="0" i="1" u="none" strike="noStrike" kern="1200" baseline="0" dirty="0" smtClean="0">
                <a:solidFill>
                  <a:schemeClr val="tx1"/>
                </a:solidFill>
                <a:latin typeface="+mn-lt"/>
                <a:ea typeface="+mn-ea"/>
                <a:cs typeface="+mn-cs"/>
              </a:rPr>
              <a:t>items </a:t>
            </a:r>
            <a:r>
              <a:rPr lang="en-US" sz="1200" b="0" i="0" u="none" strike="noStrike" kern="1200" baseline="0" dirty="0" smtClean="0">
                <a:solidFill>
                  <a:schemeClr val="tx1"/>
                </a:solidFill>
                <a:latin typeface="+mn-lt"/>
                <a:ea typeface="+mn-ea"/>
                <a:cs typeface="+mn-cs"/>
              </a:rPr>
              <a:t>– to be formed from the received input. The L1A is formed as the logical OR of all defined items.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conditions are inclusive, and thus e.g., L1_MU20 implies an event with </a:t>
            </a:r>
            <a:r>
              <a:rPr lang="en-US" sz="1200" b="0" i="1" u="none" strike="noStrike" kern="1200" baseline="0" dirty="0" smtClean="0">
                <a:solidFill>
                  <a:schemeClr val="tx1"/>
                </a:solidFill>
                <a:latin typeface="+mn-lt"/>
                <a:ea typeface="+mn-ea"/>
                <a:cs typeface="+mn-cs"/>
              </a:rPr>
              <a:t>at least </a:t>
            </a:r>
            <a:r>
              <a:rPr lang="en-US" sz="1200" b="0" i="0" u="none" strike="noStrike" kern="1200" baseline="0" dirty="0" smtClean="0">
                <a:solidFill>
                  <a:schemeClr val="tx1"/>
                </a:solidFill>
                <a:latin typeface="+mn-lt"/>
                <a:ea typeface="+mn-ea"/>
                <a:cs typeface="+mn-cs"/>
              </a:rPr>
              <a:t>one muon over the 20 GeV </a:t>
            </a:r>
            <a:r>
              <a:rPr lang="en-US" sz="1200" b="0" i="1" u="none" strike="noStrike" kern="1200" baseline="0" dirty="0" err="1" smtClean="0">
                <a:solidFill>
                  <a:schemeClr val="tx1"/>
                </a:solidFill>
                <a:latin typeface="+mn-lt"/>
                <a:ea typeface="+mn-ea"/>
                <a:cs typeface="+mn-cs"/>
              </a:rPr>
              <a:t>p</a:t>
            </a:r>
            <a:r>
              <a:rPr lang="en-US" sz="1200" b="0" i="0" u="none" strike="noStrike" kern="1200" baseline="0" dirty="0" err="1" smtClean="0">
                <a:solidFill>
                  <a:schemeClr val="tx1"/>
                </a:solidFill>
                <a:latin typeface="+mn-lt"/>
                <a:ea typeface="+mn-ea"/>
                <a:cs typeface="+mn-cs"/>
              </a:rPr>
              <a:t>T</a:t>
            </a:r>
            <a:r>
              <a:rPr lang="en-US" sz="1200" b="0" i="0" u="none" strike="noStrike" kern="1200" baseline="0" dirty="0" smtClean="0">
                <a:solidFill>
                  <a:schemeClr val="tx1"/>
                </a:solidFill>
                <a:latin typeface="+mn-lt"/>
                <a:ea typeface="+mn-ea"/>
                <a:cs typeface="+mn-cs"/>
              </a:rPr>
              <a:t> threshold.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should be stressed that L1Topo as well as the MUCTPI and L1Calo only have partial detector information available, and that the reconstructed candidates at L1 have a much higher uncertainty than the corresponding</a:t>
            </a:r>
            <a:endParaRPr lang="it-IT" dirty="0"/>
          </a:p>
        </p:txBody>
      </p:sp>
    </p:spTree>
    <p:extLst>
      <p:ext uri="{BB962C8B-B14F-4D97-AF65-F5344CB8AC3E}">
        <p14:creationId xmlns:p14="http://schemas.microsoft.com/office/powerpoint/2010/main" val="420537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The </a:t>
            </a:r>
            <a:r>
              <a:rPr lang="en-US" dirty="0" smtClean="0">
                <a:solidFill>
                  <a:srgbClr val="CC702D"/>
                </a:solidFill>
                <a:latin typeface="Cambria" panose="02040503050406030204" pitchFamily="18" charset="0"/>
              </a:rPr>
              <a:t>RPC trigger path to </a:t>
            </a:r>
            <a:r>
              <a:rPr lang="en-US" dirty="0" err="1" smtClean="0">
                <a:solidFill>
                  <a:srgbClr val="CC702D"/>
                </a:solidFill>
                <a:latin typeface="Cambria" panose="02040503050406030204" pitchFamily="18" charset="0"/>
              </a:rPr>
              <a:t>MuCTPI</a:t>
            </a:r>
            <a:endParaRPr lang="en-US" dirty="0" smtClean="0">
              <a:solidFill>
                <a:srgbClr val="CC702D"/>
              </a:solidFill>
              <a:latin typeface="Cambria" panose="02040503050406030204" pitchFamily="18" charset="0"/>
            </a:endParaRPr>
          </a:p>
          <a:p>
            <a:r>
              <a:rPr lang="it-IT" dirty="0" smtClean="0"/>
              <a:t>For the RPC,</a:t>
            </a:r>
            <a:r>
              <a:rPr lang="it-IT" baseline="0" dirty="0" smtClean="0"/>
              <a:t> if we skipp the front end and on detector blocks, we can see that </a:t>
            </a:r>
          </a:p>
          <a:p>
            <a:endParaRPr lang="it-IT" baseline="0" dirty="0" smtClean="0"/>
          </a:p>
          <a:p>
            <a:r>
              <a:rPr lang="it-IT" baseline="0" dirty="0" smtClean="0"/>
              <a:t>the of-detector electronics consist of three borad inserted in a VME crate far from the detector</a:t>
            </a:r>
          </a:p>
        </p:txBody>
      </p:sp>
    </p:spTree>
    <p:extLst>
      <p:ext uri="{BB962C8B-B14F-4D97-AF65-F5344CB8AC3E}">
        <p14:creationId xmlns:p14="http://schemas.microsoft.com/office/powerpoint/2010/main" val="68017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According</a:t>
            </a:r>
            <a:r>
              <a:rPr lang="it-IT" baseline="0" dirty="0" smtClean="0"/>
              <a:t> to this scheme.</a:t>
            </a:r>
          </a:p>
          <a:p>
            <a:endParaRPr lang="it-IT" baseline="0" dirty="0" smtClean="0"/>
          </a:p>
          <a:p>
            <a:r>
              <a:rPr lang="it-IT" dirty="0" smtClean="0"/>
              <a:t>The sector logic boad receives trigger and read out data from the cavern</a:t>
            </a:r>
            <a:r>
              <a:rPr lang="it-IT" baseline="0" dirty="0" smtClean="0"/>
              <a:t> over fibers and comunicates with its MUCTPI interface and Readout Driver Board (ROD) board through a custom backplain shown in slide</a:t>
            </a:r>
          </a:p>
          <a:p>
            <a:endParaRPr lang="it-IT" baseline="0" dirty="0" smtClean="0"/>
          </a:p>
          <a:p>
            <a:r>
              <a:rPr lang="it-IT" baseline="0" dirty="0" smtClean="0"/>
              <a:t>Besides, the MUCTPI interface sends trigger data to the muon trigger processor on electrical cables (blue arrows in the slide)...</a:t>
            </a:r>
          </a:p>
          <a:p>
            <a:endParaRPr lang="it-IT" baseline="0" dirty="0" smtClean="0"/>
          </a:p>
          <a:p>
            <a:endParaRPr lang="it-IT" dirty="0"/>
          </a:p>
        </p:txBody>
      </p:sp>
    </p:spTree>
    <p:extLst>
      <p:ext uri="{BB962C8B-B14F-4D97-AF65-F5344CB8AC3E}">
        <p14:creationId xmlns:p14="http://schemas.microsoft.com/office/powerpoint/2010/main" val="1545149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This is a picture of the actual bord</a:t>
            </a:r>
            <a:r>
              <a:rPr lang="it-IT" baseline="0" dirty="0" smtClean="0"/>
              <a:t>, and of its schematic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One </a:t>
            </a:r>
            <a:r>
              <a:rPr lang="en-US" dirty="0" smtClean="0"/>
              <a:t>of the Phase-I ATLAS upgrade (2019) requires a new board,</a:t>
            </a:r>
            <a:r>
              <a:rPr lang="en-US" baseline="0" dirty="0" smtClean="0"/>
              <a:t> w</a:t>
            </a:r>
            <a:r>
              <a:rPr lang="en-US" dirty="0" smtClean="0"/>
              <a:t>hich I </a:t>
            </a:r>
            <a:r>
              <a:rPr lang="it-IT" baseline="0" dirty="0" smtClean="0"/>
              <a:t>implemtented which </a:t>
            </a:r>
            <a:r>
              <a:rPr lang="it-IT" dirty="0" smtClean="0"/>
              <a:t>had to be compliant</a:t>
            </a:r>
            <a:r>
              <a:rPr lang="it-IT" baseline="0" dirty="0" smtClean="0"/>
              <a:t> with this interface towards the SL.</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A new borad will be necessary since</a:t>
            </a:r>
          </a:p>
        </p:txBody>
      </p:sp>
    </p:spTree>
    <p:extLst>
      <p:ext uri="{BB962C8B-B14F-4D97-AF65-F5344CB8AC3E}">
        <p14:creationId xmlns:p14="http://schemas.microsoft.com/office/powerpoint/2010/main" val="275923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a:t>
            </a:r>
            <a:r>
              <a:rPr lang="en-US" baseline="0" dirty="0" smtClean="0"/>
              <a:t> for the improvement </a:t>
            </a:r>
            <a:r>
              <a:rPr lang="en-US" dirty="0" smtClean="0"/>
              <a:t>on the Level-1 muon trigger system</a:t>
            </a:r>
            <a:r>
              <a:rPr lang="en-US" baseline="0" dirty="0" smtClean="0"/>
              <a:t> in the barrel region </a:t>
            </a:r>
            <a:r>
              <a:rPr lang="en-US" dirty="0" smtClean="0"/>
              <a:t>a new </a:t>
            </a:r>
            <a:r>
              <a:rPr lang="en-US" baseline="0" dirty="0" smtClean="0"/>
              <a:t>Muon Trigger processor (the </a:t>
            </a:r>
            <a:r>
              <a:rPr lang="en-US" baseline="0" dirty="0" err="1" smtClean="0"/>
              <a:t>MuCTPI</a:t>
            </a:r>
            <a:r>
              <a:rPr lang="en-US" baseline="0" dirty="0" smtClean="0"/>
              <a:t>)  </a:t>
            </a:r>
            <a:r>
              <a:rPr lang="en-US" dirty="0" smtClean="0"/>
              <a:t>will be designed and it will accept only optical</a:t>
            </a:r>
            <a:r>
              <a:rPr lang="en-US" baseline="0" dirty="0" smtClean="0"/>
              <a:t> </a:t>
            </a:r>
            <a:r>
              <a:rPr lang="en-US" u="sng" baseline="0" dirty="0" err="1" smtClean="0"/>
              <a:t>input</a:t>
            </a:r>
            <a:r>
              <a:rPr lang="en-US" u="sng" dirty="0" err="1" smtClean="0"/>
              <a:t>Also</a:t>
            </a:r>
            <a:r>
              <a:rPr lang="en-US" dirty="0" smtClean="0"/>
              <a:t> </a:t>
            </a:r>
            <a:r>
              <a:rPr lang="en-US" baseline="0" dirty="0" smtClean="0"/>
              <a:t>a consequence also the </a:t>
            </a:r>
            <a:r>
              <a:rPr lang="en-US" baseline="0" dirty="0" err="1" smtClean="0"/>
              <a:t>MuctpI</a:t>
            </a:r>
            <a:r>
              <a:rPr lang="en-US" baseline="0" dirty="0" smtClean="0"/>
              <a:t> Interface for the RPC (barrel muon detector) will be upgraded in order to optically send data to the Muon Trigger processor</a:t>
            </a:r>
          </a:p>
          <a:p>
            <a:endParaRPr lang="en-US" baseline="0" dirty="0" smtClean="0"/>
          </a:p>
          <a:p>
            <a:r>
              <a:rPr lang="en-US" baseline="0" dirty="0" smtClean="0"/>
              <a:t>The higher bandwidth available will be used to send more information (additional muon trigger candidates)</a:t>
            </a:r>
          </a:p>
          <a:p>
            <a:endParaRPr lang="en-US" baseline="0" dirty="0" smtClean="0"/>
          </a:p>
          <a:p>
            <a:r>
              <a:rPr lang="en-US" baseline="0" dirty="0" smtClean="0"/>
              <a:t>This will allow the study of particular events with more than two muon candidates produced in the same sector</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is (</a:t>
            </a:r>
            <a:r>
              <a:rPr lang="en-US" dirty="0" err="1" smtClean="0"/>
              <a:t>fəʊkəs</a:t>
            </a:r>
            <a:r>
              <a:rPr lang="en-US" dirty="0" smtClean="0"/>
              <a:t>) </a:t>
            </a:r>
            <a:endParaRPr lang="it-IT" dirty="0"/>
          </a:p>
        </p:txBody>
      </p:sp>
    </p:spTree>
    <p:extLst>
      <p:ext uri="{BB962C8B-B14F-4D97-AF65-F5344CB8AC3E}">
        <p14:creationId xmlns:p14="http://schemas.microsoft.com/office/powerpoint/2010/main" val="2763850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For this reason I designed a new interface board.</a:t>
            </a:r>
          </a:p>
          <a:p>
            <a:endParaRPr lang="it-IT" dirty="0" smtClean="0"/>
          </a:p>
          <a:p>
            <a:r>
              <a:rPr lang="it-IT" baseline="0" dirty="0" smtClean="0"/>
              <a:t>Since the comunication to the muon trigger processor will be optical on the new Muctpi interface board, in addition to an optical transceiver the board is equipped with an FPGA in order to provide the serialization and allow the development of additional logic</a:t>
            </a:r>
          </a:p>
          <a:p>
            <a:endParaRPr lang="it-I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smtClean="0"/>
              <a:t>The challenging constraints of this project, beyond (</a:t>
            </a:r>
            <a:r>
              <a:rPr lang="it-IT" sz="1200" kern="1200" dirty="0" smtClean="0">
                <a:solidFill>
                  <a:schemeClr val="tx1"/>
                </a:solidFill>
                <a:effectLst/>
                <a:latin typeface="+mn-lt"/>
                <a:ea typeface="+mn-ea"/>
                <a:cs typeface="+mn-cs"/>
              </a:rPr>
              <a:t>bɪˈjɒnd)</a:t>
            </a:r>
            <a:r>
              <a:rPr lang="it-IT" baseline="0" dirty="0" smtClean="0"/>
              <a:t> the design of the board, were the implementation af a </a:t>
            </a:r>
            <a:r>
              <a:rPr lang="en-US" sz="1200" dirty="0" smtClean="0">
                <a:solidFill>
                  <a:srgbClr val="FF0000"/>
                </a:solidFill>
                <a:latin typeface="Cambria" panose="02040503050406030204" pitchFamily="18" charset="0"/>
              </a:rPr>
              <a:t>serial link with a Fixed Latency </a:t>
            </a:r>
            <a:r>
              <a:rPr lang="en-US" sz="1200" baseline="0" dirty="0" smtClean="0">
                <a:solidFill>
                  <a:srgbClr val="FF0000"/>
                </a:solidFill>
                <a:latin typeface="Cambria" panose="02040503050406030204" pitchFamily="18" charset="0"/>
              </a:rPr>
              <a:t>at the very high </a:t>
            </a:r>
            <a:r>
              <a:rPr lang="en-US" sz="1200" baseline="0" dirty="0" err="1" smtClean="0">
                <a:solidFill>
                  <a:srgbClr val="FF0000"/>
                </a:solidFill>
                <a:latin typeface="Cambria" panose="02040503050406030204" pitchFamily="18" charset="0"/>
              </a:rPr>
              <a:t>linreate</a:t>
            </a:r>
            <a:r>
              <a:rPr lang="en-US" sz="1200" baseline="0" dirty="0" smtClean="0">
                <a:solidFill>
                  <a:srgbClr val="FF0000"/>
                </a:solidFill>
                <a:latin typeface="Cambria" panose="02040503050406030204" pitchFamily="18" charset="0"/>
              </a:rPr>
              <a:t> of 6,4Gpsa.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latin typeface="Cambria" panose="02040503050406030204" pitchFamily="18" charset="0"/>
              </a:rPr>
              <a:t>Besides, there will be</a:t>
            </a:r>
            <a:r>
              <a:rPr lang="en-US" sz="1200" dirty="0" smtClean="0">
                <a:solidFill>
                  <a:srgbClr val="FF0000"/>
                </a:solidFill>
                <a:latin typeface="Cambria" panose="02040503050406030204" pitchFamily="18" charset="0"/>
              </a:rPr>
              <a:t> the necessity</a:t>
            </a:r>
            <a:r>
              <a:rPr lang="en-US" sz="1200" baseline="0" dirty="0" smtClean="0">
                <a:solidFill>
                  <a:srgbClr val="FF0000"/>
                </a:solidFill>
                <a:latin typeface="Cambria" panose="02040503050406030204" pitchFamily="18" charset="0"/>
              </a:rPr>
              <a:t> of using a reference clock signal for the </a:t>
            </a:r>
            <a:r>
              <a:rPr lang="en-US" sz="1200" baseline="0" dirty="0" err="1" smtClean="0">
                <a:solidFill>
                  <a:srgbClr val="FF0000"/>
                </a:solidFill>
                <a:latin typeface="Cambria" panose="02040503050406030204" pitchFamily="18" charset="0"/>
              </a:rPr>
              <a:t>Embeded</a:t>
            </a:r>
            <a:r>
              <a:rPr lang="en-US" sz="1200" baseline="0" dirty="0" smtClean="0">
                <a:solidFill>
                  <a:srgbClr val="FF0000"/>
                </a:solidFill>
                <a:latin typeface="Cambria" panose="02040503050406030204" pitchFamily="18" charset="0"/>
              </a:rPr>
              <a:t> </a:t>
            </a:r>
            <a:r>
              <a:rPr lang="en-US" sz="1200" baseline="0" dirty="0" err="1" smtClean="0">
                <a:solidFill>
                  <a:srgbClr val="FF0000"/>
                </a:solidFill>
                <a:latin typeface="Cambria" panose="02040503050406030204" pitchFamily="18" charset="0"/>
              </a:rPr>
              <a:t>serdes</a:t>
            </a:r>
            <a:r>
              <a:rPr lang="en-US" sz="1200" baseline="0" dirty="0" smtClean="0">
                <a:solidFill>
                  <a:srgbClr val="FF0000"/>
                </a:solidFill>
                <a:latin typeface="Cambria" panose="02040503050406030204" pitchFamily="18" charset="0"/>
              </a:rPr>
              <a:t> (which requires a </a:t>
            </a:r>
            <a:r>
              <a:rPr lang="en-US" sz="1200" dirty="0" smtClean="0">
                <a:solidFill>
                  <a:srgbClr val="FF0000"/>
                </a:solidFill>
                <a:latin typeface="Cambria" panose="02040503050406030204" pitchFamily="18" charset="0"/>
              </a:rPr>
              <a:t>High Quality Reference Clock ).</a:t>
            </a:r>
            <a:r>
              <a:rPr lang="en-US" sz="1200" baseline="0" dirty="0" smtClean="0">
                <a:solidFill>
                  <a:srgbClr val="FF0000"/>
                </a:solidFill>
                <a:latin typeface="Cambria" panose="02040503050406030204" pitchFamily="18" charset="0"/>
              </a:rPr>
              <a:t> This signal will be </a:t>
            </a:r>
            <a:r>
              <a:rPr lang="en-US" sz="1200" baseline="0" dirty="0" err="1" smtClean="0">
                <a:solidFill>
                  <a:srgbClr val="FF0000"/>
                </a:solidFill>
                <a:latin typeface="Cambria" panose="02040503050406030204" pitchFamily="18" charset="0"/>
              </a:rPr>
              <a:t>forworded</a:t>
            </a:r>
            <a:r>
              <a:rPr lang="en-US" sz="1200" baseline="0" dirty="0" smtClean="0">
                <a:solidFill>
                  <a:srgbClr val="FF0000"/>
                </a:solidFill>
                <a:latin typeface="Cambria" panose="02040503050406030204" pitchFamily="18" charset="0"/>
              </a:rPr>
              <a:t> by the Sector Logic via the custom backplane already present in the VME crates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latin typeface="Cambria" panose="02040503050406030204" pitchFamily="18" charset="0"/>
              </a:rPr>
              <a:t>The latter constraint is the reason why a jitter cleaner has been foreseen on the board, indeed</a:t>
            </a:r>
          </a:p>
        </p:txBody>
      </p:sp>
    </p:spTree>
    <p:extLst>
      <p:ext uri="{BB962C8B-B14F-4D97-AF65-F5344CB8AC3E}">
        <p14:creationId xmlns:p14="http://schemas.microsoft.com/office/powerpoint/2010/main" val="242071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In this presentation</a:t>
            </a:r>
            <a:r>
              <a:rPr lang="it-IT" baseline="0" dirty="0" smtClean="0"/>
              <a:t> I’ll start with an introduction on the serial transmission and after I’ll describe the three project I worked on consisting in</a:t>
            </a:r>
          </a:p>
          <a:p>
            <a:endParaRPr lang="it-IT" baseline="0" dirty="0" smtClean="0"/>
          </a:p>
          <a:p>
            <a:r>
              <a:rPr lang="it-IT" baseline="0" dirty="0" smtClean="0"/>
              <a:t>The development of an </a:t>
            </a:r>
            <a:r>
              <a:rPr lang="it-IT" sz="1200" dirty="0" smtClean="0">
                <a:solidFill>
                  <a:prstClr val="black"/>
                </a:solidFill>
                <a:latin typeface="Cambria" panose="02040503050406030204" pitchFamily="18" charset="0"/>
              </a:rPr>
              <a:t>Adaptive serial link </a:t>
            </a:r>
          </a:p>
          <a:p>
            <a:r>
              <a:rPr lang="it-IT" sz="1200" dirty="0" smtClean="0">
                <a:solidFill>
                  <a:prstClr val="black"/>
                </a:solidFill>
                <a:latin typeface="Cambria" panose="02040503050406030204" pitchFamily="18" charset="0"/>
              </a:rPr>
              <a:t>The design of an new Interface board</a:t>
            </a:r>
            <a:r>
              <a:rPr lang="it-IT" sz="1200" baseline="0" dirty="0" smtClean="0">
                <a:solidFill>
                  <a:prstClr val="black"/>
                </a:solidFill>
                <a:latin typeface="Cambria" panose="02040503050406030204" pitchFamily="18" charset="0"/>
              </a:rPr>
              <a:t> and a high speed serial link on it. The project was intendet as a parto of one of the upgrade of the muon trigger system of the ATLAS experimet.</a:t>
            </a:r>
          </a:p>
          <a:p>
            <a:endParaRPr lang="it-IT" sz="1200" baseline="0" dirty="0" smtClean="0">
              <a:solidFill>
                <a:prstClr val="black"/>
              </a:solidFill>
              <a:latin typeface="Cambria" panose="02040503050406030204" pitchFamily="18" charset="0"/>
            </a:endParaRPr>
          </a:p>
          <a:p>
            <a:r>
              <a:rPr lang="it-IT" sz="1200" baseline="0" dirty="0" smtClean="0">
                <a:solidFill>
                  <a:schemeClr val="tx1"/>
                </a:solidFill>
                <a:latin typeface="+mn-lt"/>
              </a:rPr>
              <a:t>Still in the framework of the ATLAS experiment I developed the serial interface of a New trigger board for the trigger system of the NSW project</a:t>
            </a:r>
            <a:endParaRPr lang="it-IT" sz="1200" baseline="0" dirty="0" smtClean="0">
              <a:solidFill>
                <a:prstClr val="black"/>
              </a:solidFill>
              <a:latin typeface="Cambria" panose="02040503050406030204" pitchFamily="18" charset="0"/>
            </a:endParaRPr>
          </a:p>
        </p:txBody>
      </p:sp>
    </p:spTree>
    <p:extLst>
      <p:ext uri="{BB962C8B-B14F-4D97-AF65-F5344CB8AC3E}">
        <p14:creationId xmlns:p14="http://schemas.microsoft.com/office/powerpoint/2010/main" val="3318170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aseline="0" dirty="0" smtClean="0"/>
              <a:t>Here there is the preliminary layout of the board I designed and which is now in production </a:t>
            </a:r>
          </a:p>
          <a:p>
            <a:endParaRPr lang="it-IT" baseline="0" dirty="0" smtClean="0"/>
          </a:p>
        </p:txBody>
      </p:sp>
    </p:spTree>
    <p:extLst>
      <p:ext uri="{BB962C8B-B14F-4D97-AF65-F5344CB8AC3E}">
        <p14:creationId xmlns:p14="http://schemas.microsoft.com/office/powerpoint/2010/main" val="3182899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Waiting for it </a:t>
            </a:r>
            <a:r>
              <a:rPr lang="it-IT" baseline="0" dirty="0" smtClean="0"/>
              <a:t>I did some test in order to check the feasibility of the project</a:t>
            </a:r>
          </a:p>
          <a:p>
            <a:endParaRPr lang="it-IT" baseline="0" dirty="0" smtClean="0"/>
          </a:p>
          <a:p>
            <a:r>
              <a:rPr lang="it-IT" baseline="0" dirty="0" smtClean="0"/>
              <a:t>I evaluated the perfomance of the jitter cleaner. </a:t>
            </a:r>
          </a:p>
          <a:p>
            <a:r>
              <a:rPr lang="it-IT" baseline="0" dirty="0" smtClean="0"/>
              <a:t>I feed it with the clock farworded by the Sector logic via the VME custom backplane and I measured the jitter of the cleaned clock. I found a perid jitter of 6 ps.</a:t>
            </a:r>
          </a:p>
          <a:p>
            <a:endParaRPr lang="it-IT" baseline="0" dirty="0" smtClean="0"/>
          </a:p>
          <a:p>
            <a:r>
              <a:rPr lang="it-IT" baseline="0" dirty="0" smtClean="0"/>
              <a:t>Beside I tested the feasibility of implementing a link at 6,4 Gbps using the cleaned clock signal as reference clock for the clock Data Recovery circuit</a:t>
            </a:r>
          </a:p>
          <a:p>
            <a:endParaRPr lang="it-IT" baseline="0" dirty="0" smtClean="0"/>
          </a:p>
          <a:p>
            <a:r>
              <a:rPr lang="it-IT" baseline="0" dirty="0" smtClean="0"/>
              <a:t>The test was succesfull and I was able to quilify the link at 6,4 Gbps </a:t>
            </a:r>
          </a:p>
          <a:p>
            <a:endParaRPr lang="it-IT" baseline="0" dirty="0" smtClean="0"/>
          </a:p>
          <a:p>
            <a:endParaRPr lang="it-IT" baseline="0" dirty="0" smtClean="0"/>
          </a:p>
        </p:txBody>
      </p:sp>
    </p:spTree>
    <p:extLst>
      <p:ext uri="{BB962C8B-B14F-4D97-AF65-F5344CB8AC3E}">
        <p14:creationId xmlns:p14="http://schemas.microsoft.com/office/powerpoint/2010/main" val="122155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In the</a:t>
            </a:r>
            <a:r>
              <a:rPr lang="it-IT" baseline="0" dirty="0" smtClean="0"/>
              <a:t> third part of my presentation I will describe my work in developing and testing the serial interface of a the Pad trigger Board which will be used in the on detector electronics of the new Small </a:t>
            </a:r>
            <a:r>
              <a:rPr lang="it-IT" baseline="0" dirty="0" err="1" smtClean="0"/>
              <a:t>wheels</a:t>
            </a:r>
            <a:r>
              <a:rPr lang="it-IT" baseline="0" dirty="0" smtClean="0"/>
              <a:t> and </a:t>
            </a:r>
            <a:r>
              <a:rPr lang="it-IT" baseline="0" dirty="0" err="1" smtClean="0"/>
              <a:t>will</a:t>
            </a:r>
            <a:r>
              <a:rPr lang="it-IT" baseline="0" dirty="0" smtClean="0"/>
              <a:t> be </a:t>
            </a:r>
            <a:r>
              <a:rPr lang="it-IT" baseline="0" dirty="0" err="1" smtClean="0"/>
              <a:t>developed</a:t>
            </a:r>
            <a:r>
              <a:rPr lang="it-IT" baseline="0" smtClean="0"/>
              <a:t> by INF Roma. </a:t>
            </a:r>
            <a:r>
              <a:rPr lang="it-IT" baseline="0" dirty="0" smtClean="0"/>
              <a:t>In particoular in the L1 trigger system for the STGC</a:t>
            </a:r>
            <a:endParaRPr lang="it-IT" dirty="0" smtClean="0"/>
          </a:p>
          <a:p>
            <a:endParaRPr lang="it-IT" dirty="0"/>
          </a:p>
        </p:txBody>
      </p:sp>
    </p:spTree>
    <p:extLst>
      <p:ext uri="{BB962C8B-B14F-4D97-AF65-F5344CB8AC3E}">
        <p14:creationId xmlns:p14="http://schemas.microsoft.com/office/powerpoint/2010/main" val="562610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The Pad trigger board is placed on </a:t>
            </a:r>
            <a:r>
              <a:rPr lang="it-IT" baseline="0" dirty="0" smtClean="0"/>
              <a:t>the rim of the nsw. </a:t>
            </a: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It </a:t>
            </a:r>
            <a:r>
              <a:rPr lang="it-IT" baseline="0" dirty="0" smtClean="0"/>
              <a:t>will implement a trigger algoritm with a 3 out of 4 majority in order to chose </a:t>
            </a:r>
            <a:r>
              <a:rPr lang="it-IT" b="1" baseline="0" dirty="0" smtClean="0"/>
              <a:t>ONLY</a:t>
            </a:r>
            <a:r>
              <a:rPr lang="it-IT" baseline="0" dirty="0" smtClean="0"/>
              <a:t> the relevant strips to be sent to the trigger processor</a:t>
            </a:r>
          </a:p>
          <a:p>
            <a:endParaRPr lang="it-IT" dirty="0" smtClean="0"/>
          </a:p>
          <a:p>
            <a:r>
              <a:rPr lang="it-IT" dirty="0" smtClean="0"/>
              <a:t>The Pad trigger board </a:t>
            </a:r>
            <a:r>
              <a:rPr lang="it-IT" baseline="0" dirty="0" smtClean="0"/>
              <a:t>will receive the information </a:t>
            </a:r>
            <a:r>
              <a:rPr lang="it-IT" b="1" baseline="0" dirty="0" smtClean="0"/>
              <a:t>hits</a:t>
            </a:r>
            <a:r>
              <a:rPr lang="it-IT" baseline="0" dirty="0" smtClean="0"/>
              <a:t> from the PAD </a:t>
            </a:r>
            <a:r>
              <a:rPr lang="it-IT" b="1" kern="0" dirty="0" smtClean="0">
                <a:solidFill>
                  <a:srgbClr val="000000"/>
                </a:solidFill>
              </a:rPr>
              <a:t>Front-End </a:t>
            </a:r>
            <a:r>
              <a:rPr lang="it-IT" baseline="0" dirty="0" smtClean="0"/>
              <a:t>(the on detector electronic ASIC which reads the signals from the pads) and will send back the trigger decision to the strip </a:t>
            </a:r>
            <a:r>
              <a:rPr lang="it-IT" b="1" kern="0" dirty="0" smtClean="0">
                <a:solidFill>
                  <a:srgbClr val="000000"/>
                </a:solidFill>
              </a:rPr>
              <a:t>Front-End (</a:t>
            </a:r>
            <a:r>
              <a:rPr lang="it-IT" b="0" kern="0" dirty="0" smtClean="0">
                <a:solidFill>
                  <a:srgbClr val="000000"/>
                </a:solidFill>
              </a:rPr>
              <a:t>the ASIC which reads the strip electrods)</a:t>
            </a:r>
            <a:endParaRPr lang="it-IT" b="0" baseline="0" dirty="0" smtClean="0"/>
          </a:p>
          <a:p>
            <a:endParaRPr lang="it-IT" baseline="0" dirty="0" smtClean="0"/>
          </a:p>
          <a:p>
            <a:endParaRPr lang="it-IT" baseline="0" dirty="0" smtClean="0"/>
          </a:p>
          <a:p>
            <a:endParaRPr lang="it-IT" baseline="0" dirty="0" smtClean="0"/>
          </a:p>
          <a:p>
            <a:endParaRPr lang="it-IT" baseline="0" dirty="0" smtClean="0"/>
          </a:p>
          <a:p>
            <a:endParaRPr lang="it-IT" baseline="0" dirty="0" smtClean="0"/>
          </a:p>
          <a:p>
            <a:r>
              <a:rPr lang="it-IT" baseline="0" dirty="0" smtClean="0"/>
              <a:t>use the information of the Pad </a:t>
            </a:r>
            <a:r>
              <a:rPr lang="it-IT" b="1" kern="0" dirty="0" smtClean="0">
                <a:solidFill>
                  <a:srgbClr val="000000"/>
                </a:solidFill>
              </a:rPr>
              <a:t>Front-End Asic </a:t>
            </a:r>
            <a:r>
              <a:rPr lang="it-IT" baseline="0" dirty="0" smtClean="0"/>
              <a:t>in order to perform a pre</a:t>
            </a:r>
          </a:p>
          <a:p>
            <a:endParaRPr lang="it-IT" baseline="0" dirty="0" smtClean="0"/>
          </a:p>
          <a:p>
            <a:endParaRPr lang="it-IT" baseline="0" dirty="0" smtClean="0"/>
          </a:p>
          <a:p>
            <a:r>
              <a:rPr lang="it-IT" baseline="0" dirty="0" smtClean="0"/>
              <a:t>It searchs for a PAD tower coincidence witha 3 out four majority in order to choose on the strip TDS </a:t>
            </a:r>
            <a:r>
              <a:rPr lang="en-US" sz="1200" dirty="0" smtClean="0">
                <a:solidFill>
                  <a:prstClr val="black"/>
                </a:solidFill>
                <a:latin typeface="Cambria" panose="02040503050406030204" pitchFamily="18" charset="0"/>
              </a:rPr>
              <a:t>ONLY the relevant strips to be sent to the trigger processor</a:t>
            </a:r>
          </a:p>
          <a:p>
            <a:endParaRPr lang="en-US" sz="1200" dirty="0" smtClean="0">
              <a:solidFill>
                <a:prstClr val="black"/>
              </a:solidFill>
              <a:latin typeface="Cambria" panose="02040503050406030204" pitchFamily="18" charset="0"/>
            </a:endParaRPr>
          </a:p>
          <a:p>
            <a:r>
              <a:rPr lang="en-US" sz="1200" b="0" i="0" u="none" strike="noStrike" kern="1200" baseline="0" dirty="0" smtClean="0">
                <a:solidFill>
                  <a:schemeClr val="tx1"/>
                </a:solidFill>
                <a:latin typeface="+mn-lt"/>
                <a:ea typeface="+mn-ea"/>
                <a:cs typeface="+mn-cs"/>
              </a:rPr>
              <a:t>Find a Pad hit coincidence in a</a:t>
            </a:r>
          </a:p>
          <a:p>
            <a:r>
              <a:rPr lang="en-US" sz="1200" b="0" i="0" u="none" strike="noStrike" kern="1200" baseline="0" dirty="0" smtClean="0">
                <a:solidFill>
                  <a:schemeClr val="tx1"/>
                </a:solidFill>
                <a:latin typeface="+mn-lt"/>
                <a:ea typeface="+mn-ea"/>
                <a:cs typeface="+mn-cs"/>
              </a:rPr>
              <a:t>tower of logical Pads within one</a:t>
            </a:r>
          </a:p>
          <a:p>
            <a:r>
              <a:rPr lang="it-IT" sz="1200" b="0" i="0" u="none" strike="noStrike" kern="1200" baseline="0" dirty="0" smtClean="0">
                <a:solidFill>
                  <a:schemeClr val="tx1"/>
                </a:solidFill>
                <a:latin typeface="+mn-lt"/>
                <a:ea typeface="+mn-ea"/>
                <a:cs typeface="+mn-cs"/>
              </a:rPr>
              <a:t>Bunch Crossing.</a:t>
            </a:r>
          </a:p>
          <a:p>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3/4 majority logic is required on</a:t>
            </a:r>
          </a:p>
          <a:p>
            <a:r>
              <a:rPr lang="it-IT" sz="1200" b="0" i="0" u="none" strike="noStrike" kern="1200" baseline="0" dirty="0" smtClean="0">
                <a:solidFill>
                  <a:schemeClr val="tx1"/>
                </a:solidFill>
                <a:latin typeface="+mn-lt"/>
                <a:ea typeface="+mn-ea"/>
                <a:cs typeface="+mn-cs"/>
              </a:rPr>
              <a:t>both sTGC quadruplet.</a:t>
            </a:r>
          </a:p>
          <a:p>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 Candidate geometrical</a:t>
            </a:r>
          </a:p>
          <a:p>
            <a:r>
              <a:rPr lang="en-US" sz="1200" b="0" i="0" u="none" strike="noStrike" kern="1200" baseline="0" dirty="0" smtClean="0">
                <a:solidFill>
                  <a:schemeClr val="tx1"/>
                </a:solidFill>
                <a:latin typeface="+mn-lt"/>
                <a:ea typeface="+mn-ea"/>
                <a:cs typeface="+mn-cs"/>
              </a:rPr>
              <a:t>coordinates and BCID sent to</a:t>
            </a:r>
          </a:p>
          <a:p>
            <a:r>
              <a:rPr lang="it-IT" sz="1200" b="0" i="0" u="none" strike="noStrike" kern="1200" baseline="0" dirty="0" smtClean="0">
                <a:solidFill>
                  <a:schemeClr val="tx1"/>
                </a:solidFill>
                <a:latin typeface="+mn-lt"/>
                <a:ea typeface="+mn-ea"/>
                <a:cs typeface="+mn-cs"/>
              </a:rPr>
              <a:t>the front-end strip-TDS chips.</a:t>
            </a:r>
          </a:p>
          <a:p>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 Strip-TDS sends only selected</a:t>
            </a:r>
          </a:p>
          <a:p>
            <a:r>
              <a:rPr lang="en-US" sz="1200" b="0" i="0" u="none" strike="noStrike" kern="1200" baseline="0" dirty="0" smtClean="0">
                <a:solidFill>
                  <a:schemeClr val="tx1"/>
                </a:solidFill>
                <a:latin typeface="+mn-lt"/>
                <a:ea typeface="+mn-ea"/>
                <a:cs typeface="+mn-cs"/>
              </a:rPr>
              <a:t>strip data to the routers.</a:t>
            </a:r>
            <a:endParaRPr lang="it-IT" dirty="0"/>
          </a:p>
        </p:txBody>
      </p:sp>
    </p:spTree>
    <p:extLst>
      <p:ext uri="{BB962C8B-B14F-4D97-AF65-F5344CB8AC3E}">
        <p14:creationId xmlns:p14="http://schemas.microsoft.com/office/powerpoint/2010/main" val="1632358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Since I was involved in</a:t>
            </a:r>
            <a:r>
              <a:rPr lang="it-IT" baseline="0" dirty="0" smtClean="0"/>
              <a:t> the deveopment and test of the interface logic of the poardt I’d like to describe the input and output ports of the board with more details</a:t>
            </a:r>
          </a:p>
          <a:p>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The Pad trigger board will receive data from 24 Pad Front-end board as packet of 120 bits each 25ns. The Pad Front-end board will serialize and send data to the pad trigger board at a line rate of </a:t>
            </a:r>
            <a:r>
              <a:rPr lang="it-IT" sz="1200" kern="0" dirty="0" smtClean="0">
                <a:solidFill>
                  <a:prstClr val="black"/>
                </a:solidFill>
                <a:latin typeface="Cambria" panose="02040503050406030204" pitchFamily="18" charset="0"/>
                <a:sym typeface="Helvetica Light"/>
              </a:rPr>
              <a:t>4.8 Gbps</a:t>
            </a:r>
            <a:endParaRPr lang="it-IT" baseline="0" dirty="0" smtClean="0"/>
          </a:p>
          <a:p>
            <a:endParaRPr lang="it-IT" baseline="0" dirty="0" smtClean="0"/>
          </a:p>
          <a:p>
            <a:r>
              <a:rPr lang="it-IT" baseline="0" dirty="0" smtClean="0"/>
              <a:t>Besides, the board will send data to 24 strip Front-end board at 640 Mbps. In the specific, the PAD Trigger board will send to the each strip Front-end a clock signal as reference clock, a signal which will define the begininng of the frame, and the timing and the geometrical information</a:t>
            </a:r>
          </a:p>
          <a:p>
            <a:endParaRPr lang="it-IT" baseline="0" dirty="0" smtClean="0"/>
          </a:p>
          <a:p>
            <a:endParaRPr lang="it-IT" baseline="0" dirty="0" smtClean="0"/>
          </a:p>
          <a:p>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In order to save the number of cables as wel as space (the reason why electrical flat cables are used insead of the optical ons) </a:t>
            </a:r>
            <a:r>
              <a:rPr lang="en-US" sz="1200" kern="0" dirty="0" smtClean="0">
                <a:latin typeface="Cambria" panose="02040503050406030204" pitchFamily="18" charset="0"/>
                <a:sym typeface="Helvetica Light"/>
              </a:rPr>
              <a:t>2 or 4 serial links could be grouped on the Pad side into one connector of the kind</a:t>
            </a:r>
            <a:r>
              <a:rPr lang="en-US" sz="1200" kern="0" baseline="0" dirty="0" smtClean="0">
                <a:latin typeface="Cambria" panose="02040503050406030204" pitchFamily="18" charset="0"/>
                <a:sym typeface="Helvetica Light"/>
              </a:rPr>
              <a:t> shown in figure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smtClean="0">
              <a:latin typeface="Cambria" panose="02040503050406030204" pitchFamily="18" charset="0"/>
              <a:sym typeface="Helvetica Ligh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0" baseline="0" dirty="0" smtClean="0">
                <a:latin typeface="Cambria" panose="02040503050406030204" pitchFamily="18" charset="0"/>
                <a:sym typeface="Helvetica Light"/>
              </a:rPr>
              <a:t>On the output side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smtClean="0">
              <a:latin typeface="Cambria" panose="02040503050406030204" pitchFamily="18" charset="0"/>
              <a:sym typeface="Helvetica Ligh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0" baseline="0" dirty="0" smtClean="0">
                <a:latin typeface="Cambria" panose="02040503050406030204" pitchFamily="18" charset="0"/>
                <a:sym typeface="Helvetica Light"/>
              </a:rPr>
              <a:t>The kind of information sent to the Strip TDA is necessary in order to recognize in the </a:t>
            </a:r>
            <a:r>
              <a:rPr lang="en-US" sz="1200" kern="0" baseline="0" dirty="0" err="1" smtClean="0">
                <a:latin typeface="Cambria" panose="02040503050406030204" pitchFamily="18" charset="0"/>
                <a:sym typeface="Helvetica Light"/>
              </a:rPr>
              <a:t>pannel</a:t>
            </a:r>
            <a:r>
              <a:rPr lang="en-US" sz="1200" kern="0" baseline="0" dirty="0" smtClean="0">
                <a:latin typeface="Cambria" panose="02040503050406030204" pitchFamily="18" charset="0"/>
                <a:sym typeface="Helvetica Light"/>
              </a:rPr>
              <a:t> the relevant regions with interesting data. Also for the </a:t>
            </a:r>
            <a:r>
              <a:rPr lang="en-US" sz="1200" kern="0" baseline="0" dirty="0" err="1" smtClean="0">
                <a:latin typeface="Cambria" panose="02040503050406030204" pitchFamily="18" charset="0"/>
                <a:sym typeface="Helvetica Light"/>
              </a:rPr>
              <a:t>outputalectrica</a:t>
            </a:r>
            <a:r>
              <a:rPr lang="en-US" sz="1200" kern="0" baseline="0" dirty="0" smtClean="0">
                <a:latin typeface="Cambria" panose="02040503050406030204" pitchFamily="18" charset="0"/>
                <a:sym typeface="Helvetica Light"/>
              </a:rPr>
              <a:t> flat cable are chose</a:t>
            </a:r>
            <a:endParaRPr lang="en-US" sz="1200" kern="0" dirty="0" smtClean="0">
              <a:latin typeface="Cambria" panose="02040503050406030204" pitchFamily="18" charset="0"/>
              <a:sym typeface="Helvetica Light"/>
            </a:endParaRPr>
          </a:p>
          <a:p>
            <a:endParaRPr lang="it-IT" dirty="0"/>
          </a:p>
        </p:txBody>
      </p:sp>
    </p:spTree>
    <p:extLst>
      <p:ext uri="{BB962C8B-B14F-4D97-AF65-F5344CB8AC3E}">
        <p14:creationId xmlns:p14="http://schemas.microsoft.com/office/powerpoint/2010/main" val="1983899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I implemented the </a:t>
            </a:r>
            <a:r>
              <a:rPr lang="it-IT" baseline="0" dirty="0" smtClean="0"/>
              <a:t>interface logic for the comunication with the PAD and the strip front end , in paricular the deserializer on a GTX, the descrembler used for deconding data, and the output serializer at a lower line rate.</a:t>
            </a:r>
          </a:p>
          <a:p>
            <a:endParaRPr lang="it-IT" baseline="0" dirty="0" smtClean="0"/>
          </a:p>
          <a:p>
            <a:r>
              <a:rPr lang="it-IT" baseline="0" dirty="0" smtClean="0"/>
              <a:t>The trigger alghritm is in its initil state</a:t>
            </a:r>
            <a:endParaRPr lang="it-IT" dirty="0" smtClean="0"/>
          </a:p>
          <a:p>
            <a:endParaRPr lang="it-IT" dirty="0" smtClean="0"/>
          </a:p>
          <a:p>
            <a:r>
              <a:rPr lang="it-IT" dirty="0" smtClean="0"/>
              <a:t>Since one of the strick</a:t>
            </a:r>
            <a:r>
              <a:rPr lang="it-IT" baseline="0" dirty="0" smtClean="0"/>
              <a:t> constraint was the low and fixed latency I tested the logic in simulation in order to give an estimate of the total lateny in the FPGA</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In this slide the results are summarized. The total latency, intened as first bit in to first bit out is of 127 ns according to the L1 timing budget</a:t>
            </a:r>
          </a:p>
          <a:p>
            <a:endParaRPr lang="it-IT" dirty="0" smtClean="0"/>
          </a:p>
        </p:txBody>
      </p:sp>
    </p:spTree>
    <p:extLst>
      <p:ext uri="{BB962C8B-B14F-4D97-AF65-F5344CB8AC3E}">
        <p14:creationId xmlns:p14="http://schemas.microsoft.com/office/powerpoint/2010/main" val="276457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I did also</a:t>
            </a:r>
            <a:r>
              <a:rPr lang="it-IT" baseline="0" dirty="0" smtClean="0"/>
              <a:t> some tests in order to check the quality of the transmission on the </a:t>
            </a:r>
            <a:r>
              <a:rPr lang="it-IT" sz="1200" dirty="0" smtClean="0">
                <a:solidFill>
                  <a:prstClr val="black"/>
                </a:solidFill>
                <a:latin typeface="Cambria" panose="02040503050406030204" pitchFamily="18" charset="0"/>
              </a:rPr>
              <a:t>flat electrical cables chosen to be used in the experiment</a:t>
            </a:r>
          </a:p>
          <a:p>
            <a:endParaRPr lang="it-IT" baseline="0" dirty="0" smtClean="0"/>
          </a:p>
          <a:p>
            <a:r>
              <a:rPr lang="it-IT" baseline="0" dirty="0" smtClean="0"/>
              <a:t>For this purpose I used the kintex7 eb and an external mezzanine card with commercial repeater which could be used in case of great problem on the transmission in the real environment, where the reapeater is a </a:t>
            </a:r>
            <a:r>
              <a:rPr lang="en-US" sz="1200" b="0" i="0" u="none" strike="noStrike" kern="1200" baseline="0" dirty="0" smtClean="0">
                <a:solidFill>
                  <a:schemeClr val="tx1"/>
                </a:solidFill>
                <a:latin typeface="+mn-lt"/>
                <a:ea typeface="+mn-ea"/>
                <a:cs typeface="+mn-cs"/>
              </a:rPr>
              <a:t>a high pass filter and amplifier</a:t>
            </a:r>
          </a:p>
          <a:p>
            <a:endParaRPr lang="it-IT" baseline="0" dirty="0" smtClean="0"/>
          </a:p>
          <a:p>
            <a:r>
              <a:rPr lang="it-IT" sz="1200" dirty="0" smtClean="0">
                <a:solidFill>
                  <a:prstClr val="black"/>
                </a:solidFill>
                <a:latin typeface="Cambria" panose="02040503050406030204" pitchFamily="18" charset="0"/>
              </a:rPr>
              <a:t>I implemented the Firmware (based on Xilinx embedded microprocessor) and  the software in order to configure the </a:t>
            </a:r>
            <a:r>
              <a:rPr lang="it-IT" baseline="0" dirty="0" smtClean="0"/>
              <a:t>repeater </a:t>
            </a:r>
            <a:r>
              <a:rPr lang="it-IT" sz="1200" dirty="0" smtClean="0">
                <a:solidFill>
                  <a:prstClr val="black"/>
                </a:solidFill>
                <a:latin typeface="Cambria" panose="02040503050406030204" pitchFamily="18" charset="0"/>
              </a:rPr>
              <a:t>and to access the FPGA's internal registers via RS232 protocol</a:t>
            </a:r>
          </a:p>
          <a:p>
            <a:pPr marL="0" indent="0">
              <a:buClr>
                <a:srgbClr val="FF0000"/>
              </a:buClr>
              <a:buFont typeface="Arial" panose="020B0604020202020204" pitchFamily="34" charset="0"/>
              <a:buNone/>
            </a:pPr>
            <a:endParaRPr lang="it-IT" sz="1200" baseline="0" dirty="0" smtClean="0">
              <a:solidFill>
                <a:prstClr val="black"/>
              </a:solidFill>
              <a:latin typeface="Cambria" panose="02040503050406030204" pitchFamily="18" charset="0"/>
            </a:endParaRPr>
          </a:p>
          <a:p>
            <a:pPr marL="0" indent="0">
              <a:buClr>
                <a:srgbClr val="FF0000"/>
              </a:buClr>
              <a:buFont typeface="Arial" panose="020B0604020202020204" pitchFamily="34" charset="0"/>
              <a:buNone/>
            </a:pPr>
            <a:r>
              <a:rPr lang="it-IT" sz="1200" baseline="0" dirty="0" smtClean="0">
                <a:solidFill>
                  <a:prstClr val="black"/>
                </a:solidFill>
                <a:latin typeface="Cambria" panose="02040503050406030204" pitchFamily="18" charset="0"/>
              </a:rPr>
              <a:t>For the tests I used a logic core provided by xilinx </a:t>
            </a:r>
            <a:r>
              <a:rPr lang="en-US" sz="1200" dirty="0" smtClean="0">
                <a:solidFill>
                  <a:prstClr val="black"/>
                </a:solidFill>
                <a:latin typeface="Cambria" panose="02040503050406030204" pitchFamily="18" charset="0"/>
              </a:rPr>
              <a:t> called IBERT (Integrated Bit Error Ratio Tester) in order to measure the  Bit Error Ratio and to build  2-D BER Map</a:t>
            </a:r>
          </a:p>
          <a:p>
            <a:pPr marL="0" indent="0">
              <a:buClr>
                <a:srgbClr val="FF0000"/>
              </a:buClr>
              <a:buFont typeface="Arial" panose="020B0604020202020204" pitchFamily="34" charset="0"/>
              <a:buNone/>
            </a:pPr>
            <a:endParaRPr lang="en-US" sz="1200" dirty="0" smtClean="0">
              <a:solidFill>
                <a:prstClr val="black"/>
              </a:solidFill>
              <a:latin typeface="Cambria" panose="02040503050406030204" pitchFamily="18" charset="0"/>
            </a:endParaRPr>
          </a:p>
          <a:p>
            <a:pPr marL="0" indent="0">
              <a:buClr>
                <a:srgbClr val="FF0000"/>
              </a:buClr>
              <a:buFont typeface="Arial" panose="020B0604020202020204" pitchFamily="34" charset="0"/>
              <a:buNone/>
            </a:pPr>
            <a:r>
              <a:rPr lang="en-US" sz="1200" dirty="0" smtClean="0">
                <a:solidFill>
                  <a:prstClr val="black"/>
                </a:solidFill>
                <a:latin typeface="Cambria" panose="02040503050406030204" pitchFamily="18" charset="0"/>
              </a:rPr>
              <a:t>I qualified the link at a</a:t>
            </a:r>
            <a:r>
              <a:rPr lang="en-US" sz="1200" baseline="0" dirty="0" smtClean="0">
                <a:solidFill>
                  <a:prstClr val="black"/>
                </a:solidFill>
                <a:latin typeface="Cambria" panose="02040503050406030204" pitchFamily="18" charset="0"/>
              </a:rPr>
              <a:t> line rate of </a:t>
            </a:r>
            <a:r>
              <a:rPr lang="it-IT" sz="1200" b="1" dirty="0" smtClean="0">
                <a:latin typeface="Cambria (Body)"/>
              </a:rPr>
              <a:t>4,8 Gbps</a:t>
            </a:r>
            <a:endParaRPr lang="it-IT" sz="1200" dirty="0" smtClean="0">
              <a:solidFill>
                <a:prstClr val="black"/>
              </a:solidFill>
              <a:latin typeface="Cambria" panose="02040503050406030204" pitchFamily="18" charset="0"/>
            </a:endParaRPr>
          </a:p>
          <a:p>
            <a:endParaRPr lang="it-IT" baseline="0" dirty="0" smtClean="0"/>
          </a:p>
        </p:txBody>
      </p:sp>
    </p:spTree>
    <p:extLst>
      <p:ext uri="{BB962C8B-B14F-4D97-AF65-F5344CB8AC3E}">
        <p14:creationId xmlns:p14="http://schemas.microsoft.com/office/powerpoint/2010/main" val="2829839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We don’t have a first prototype yet</a:t>
            </a:r>
          </a:p>
          <a:p>
            <a:endParaRPr lang="it-IT" dirty="0" smtClean="0"/>
          </a:p>
          <a:p>
            <a:r>
              <a:rPr lang="it-IT" dirty="0" smtClean="0"/>
              <a:t>Stesso motivo ancorastudi</a:t>
            </a:r>
            <a:r>
              <a:rPr lang="it-IT" baseline="0" dirty="0" smtClean="0"/>
              <a:t> di fattibilià</a:t>
            </a:r>
          </a:p>
          <a:p>
            <a:endParaRPr lang="it-IT" baseline="0" dirty="0" smtClean="0"/>
          </a:p>
          <a:p>
            <a:r>
              <a:rPr lang="it-IT" sz="1200" b="0" i="0" u="none" strike="noStrike" kern="1200" baseline="0" dirty="0" smtClean="0">
                <a:solidFill>
                  <a:schemeClr val="tx1"/>
                </a:solidFill>
                <a:latin typeface="+mn-lt"/>
                <a:ea typeface="+mn-ea"/>
                <a:cs typeface="+mn-cs"/>
              </a:rPr>
              <a:t>1. Kintex-7 FPGA</a:t>
            </a:r>
          </a:p>
          <a:p>
            <a:r>
              <a:rPr lang="it-IT" sz="1200" b="0" i="0" u="none" strike="noStrike" kern="1200" baseline="0" dirty="0" smtClean="0">
                <a:solidFill>
                  <a:schemeClr val="tx1"/>
                </a:solidFill>
                <a:latin typeface="+mn-lt"/>
                <a:ea typeface="+mn-ea"/>
                <a:cs typeface="+mn-cs"/>
              </a:rPr>
              <a:t>2. TI booster</a:t>
            </a:r>
          </a:p>
          <a:p>
            <a:r>
              <a:rPr lang="it-IT" sz="1200" b="0" i="0" u="none" strike="noStrike" kern="1200" baseline="0" dirty="0" smtClean="0">
                <a:solidFill>
                  <a:schemeClr val="tx1"/>
                </a:solidFill>
                <a:latin typeface="+mn-lt"/>
                <a:ea typeface="+mn-ea"/>
                <a:cs typeface="+mn-cs"/>
              </a:rPr>
              <a:t>3. TI fan-out</a:t>
            </a:r>
          </a:p>
          <a:p>
            <a:r>
              <a:rPr lang="it-IT" sz="1200" b="0" i="0" u="none" strike="noStrike" kern="1200" baseline="0" dirty="0" smtClean="0">
                <a:solidFill>
                  <a:schemeClr val="tx1"/>
                </a:solidFill>
                <a:latin typeface="+mn-lt"/>
                <a:ea typeface="+mn-ea"/>
                <a:cs typeface="+mn-cs"/>
              </a:rPr>
              <a:t>4. GBT-SCA</a:t>
            </a:r>
          </a:p>
          <a:p>
            <a:r>
              <a:rPr lang="it-IT" sz="1200" b="0" i="0" u="none" strike="noStrike" kern="1200" baseline="0" dirty="0" smtClean="0">
                <a:solidFill>
                  <a:schemeClr val="tx1"/>
                </a:solidFill>
                <a:latin typeface="+mn-lt"/>
                <a:ea typeface="+mn-ea"/>
                <a:cs typeface="+mn-cs"/>
              </a:rPr>
              <a:t>5. Si 535 160 MHz quartz</a:t>
            </a:r>
          </a:p>
          <a:p>
            <a:r>
              <a:rPr lang="it-IT" sz="1200" b="0" i="0" u="none" strike="noStrike" kern="1200" baseline="0" dirty="0" smtClean="0">
                <a:solidFill>
                  <a:schemeClr val="tx1"/>
                </a:solidFill>
                <a:latin typeface="+mn-lt"/>
                <a:ea typeface="+mn-ea"/>
                <a:cs typeface="+mn-cs"/>
              </a:rPr>
              <a:t>6. Si5345 jitter cleaner</a:t>
            </a:r>
          </a:p>
          <a:p>
            <a:r>
              <a:rPr lang="pt-BR" sz="1200" b="0" i="0" u="none" strike="noStrike" kern="1200" baseline="0" dirty="0" smtClean="0">
                <a:solidFill>
                  <a:schemeClr val="tx1"/>
                </a:solidFill>
                <a:latin typeface="+mn-lt"/>
                <a:ea typeface="+mn-ea"/>
                <a:cs typeface="+mn-cs"/>
              </a:rPr>
              <a:t>7. Kyocera 48 MHz quartz</a:t>
            </a:r>
          </a:p>
          <a:p>
            <a:r>
              <a:rPr lang="it-IT" sz="1200" b="0" i="0" u="none" strike="noStrike" kern="1200" baseline="0" dirty="0" smtClean="0">
                <a:solidFill>
                  <a:schemeClr val="tx1"/>
                </a:solidFill>
                <a:latin typeface="+mn-lt"/>
                <a:ea typeface="+mn-ea"/>
                <a:cs typeface="+mn-cs"/>
              </a:rPr>
              <a:t>8. VTT transmitter link</a:t>
            </a:r>
          </a:p>
          <a:p>
            <a:r>
              <a:rPr lang="it-IT" sz="1200" b="0" i="0" u="none" strike="noStrike" kern="1200" baseline="0" dirty="0" smtClean="0">
                <a:solidFill>
                  <a:schemeClr val="tx1"/>
                </a:solidFill>
                <a:latin typeface="+mn-lt"/>
                <a:ea typeface="+mn-ea"/>
                <a:cs typeface="+mn-cs"/>
              </a:rPr>
              <a:t>9. Power connector</a:t>
            </a:r>
          </a:p>
          <a:p>
            <a:r>
              <a:rPr lang="en-US" sz="1200" b="0" i="0" u="none" strike="noStrike" kern="1200" baseline="0" dirty="0" smtClean="0">
                <a:solidFill>
                  <a:schemeClr val="tx1"/>
                </a:solidFill>
                <a:latin typeface="+mn-lt"/>
                <a:ea typeface="+mn-ea"/>
                <a:cs typeface="+mn-cs"/>
              </a:rPr>
              <a:t>10. 8 x FEASTs voltage regulator</a:t>
            </a:r>
          </a:p>
          <a:p>
            <a:r>
              <a:rPr lang="it-IT" sz="1200" b="0" i="0" u="none" strike="noStrike" kern="1200" baseline="0" dirty="0" smtClean="0">
                <a:solidFill>
                  <a:schemeClr val="tx1"/>
                </a:solidFill>
                <a:latin typeface="+mn-lt"/>
                <a:ea typeface="+mn-ea"/>
                <a:cs typeface="+mn-cs"/>
              </a:rPr>
              <a:t>11 32 x miniSASconnectors</a:t>
            </a:r>
            <a:endParaRPr lang="it-IT" dirty="0"/>
          </a:p>
        </p:txBody>
      </p:sp>
    </p:spTree>
    <p:extLst>
      <p:ext uri="{BB962C8B-B14F-4D97-AF65-F5344CB8AC3E}">
        <p14:creationId xmlns:p14="http://schemas.microsoft.com/office/powerpoint/2010/main" val="2814964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prstClr val="black"/>
                </a:solidFill>
                <a:latin typeface="Cambria" panose="02040503050406030204" pitchFamily="18" charset="0"/>
              </a:rPr>
              <a:t>Durin my PHd course i did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prstClr val="black"/>
                </a:solidFill>
                <a:latin typeface="Cambria" panose="02040503050406030204" pitchFamily="18" charset="0"/>
              </a:rPr>
              <a:t>did</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smtClean="0">
              <a:solidFill>
                <a:prstClr val="black"/>
              </a:solidFill>
              <a:latin typeface="Cambria"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prstClr val="black"/>
                </a:solidFill>
                <a:latin typeface="Cambria" panose="02040503050406030204" pitchFamily="18" charset="0"/>
              </a:rPr>
              <a:t>Improvement of the CPP code for the VME acces to the RPC off-detector modules</a:t>
            </a:r>
          </a:p>
          <a:p>
            <a:endParaRPr lang="it-IT" dirty="0"/>
          </a:p>
        </p:txBody>
      </p:sp>
    </p:spTree>
    <p:extLst>
      <p:ext uri="{BB962C8B-B14F-4D97-AF65-F5344CB8AC3E}">
        <p14:creationId xmlns:p14="http://schemas.microsoft.com/office/powerpoint/2010/main" val="795777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241140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a:spLocks noGrp="1" noChangeArrowheads="1"/>
          </p:cNvSpPr>
          <p:nvPr>
            <p:ph type="dt"/>
          </p:nvPr>
        </p:nvSpPr>
        <p:spPr>
          <a:ln/>
        </p:spPr>
        <p:txBody>
          <a:bodyPr/>
          <a:lstStyle/>
          <a:p>
            <a:r>
              <a:rPr lang="it-IT">
                <a:solidFill>
                  <a:prstClr val="black"/>
                </a:solidFill>
              </a:rPr>
              <a:t>21/09/2012</a:t>
            </a:r>
          </a:p>
        </p:txBody>
      </p:sp>
      <p:sp>
        <p:nvSpPr>
          <p:cNvPr id="98305" name="Rectangle 1"/>
          <p:cNvSpPr txBox="1">
            <a:spLocks noGrp="1" noRot="1" noChangeAspect="1" noChangeArrowheads="1"/>
          </p:cNvSpPr>
          <p:nvPr>
            <p:ph type="sldImg"/>
          </p:nvPr>
        </p:nvSpPr>
        <p:spPr bwMode="auto">
          <a:xfrm>
            <a:off x="406400" y="706438"/>
            <a:ext cx="6196013"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700746" y="4415618"/>
            <a:ext cx="5608909" cy="41837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smtClean="0">
                <a:effectLst/>
              </a:rPr>
              <a:t>High Energy Physics experiments </a:t>
            </a:r>
            <a:r>
              <a:rPr lang="en-US" b="1" dirty="0" smtClean="0">
                <a:effectLst/>
              </a:rPr>
              <a:t>generate high volumes </a:t>
            </a:r>
            <a:r>
              <a:rPr lang="en-US" dirty="0" smtClean="0">
                <a:effectLst/>
              </a:rPr>
              <a:t>of data, that</a:t>
            </a:r>
            <a:r>
              <a:rPr lang="en-US" baseline="0" dirty="0" smtClean="0">
                <a:effectLst/>
              </a:rPr>
              <a:t> also </a:t>
            </a:r>
            <a:r>
              <a:rPr lang="en-US" b="1" baseline="0" dirty="0" smtClean="0">
                <a:effectLst/>
              </a:rPr>
              <a:t>means a great demand for </a:t>
            </a:r>
            <a:r>
              <a:rPr lang="en-US" b="1" dirty="0" smtClean="0">
                <a:effectLst/>
              </a:rPr>
              <a:t>high bandwidth over long distance</a:t>
            </a:r>
            <a:r>
              <a:rPr lang="en-US" dirty="0" smtClean="0">
                <a:effectLst/>
              </a:rPr>
              <a:t>.</a:t>
            </a:r>
          </a:p>
          <a:p>
            <a:r>
              <a:rPr lang="en-US" dirty="0" smtClean="0">
                <a:effectLst/>
              </a:rPr>
              <a:t>Then for data read out, but not only, Serial links (especially optical) seem to be the natural solution.</a:t>
            </a: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Especially for</a:t>
            </a:r>
            <a:r>
              <a:rPr lang="en-US" baseline="0" dirty="0" smtClean="0">
                <a:effectLst/>
              </a:rPr>
              <a:t> </a:t>
            </a:r>
            <a:r>
              <a:rPr lang="en-US" dirty="0" smtClean="0">
                <a:effectLst/>
              </a:rPr>
              <a:t>their </a:t>
            </a:r>
            <a:r>
              <a:rPr lang="it-IT" sz="1200" dirty="0" smtClean="0">
                <a:solidFill>
                  <a:prstClr val="black"/>
                </a:solidFill>
                <a:latin typeface="Cambria" panose="02040503050406030204" pitchFamily="18" charset="0"/>
              </a:rPr>
              <a:t>Extreme High Bandwidth</a:t>
            </a:r>
            <a:r>
              <a:rPr lang="en-US" dirty="0" smtClean="0">
                <a:effectLst/>
              </a:rPr>
              <a:t>, but also due to other properties such as </a:t>
            </a:r>
          </a:p>
          <a:p>
            <a:pPr marL="252000" indent="-285750">
              <a:lnSpc>
                <a:spcPct val="150000"/>
              </a:lnSpc>
              <a:buClr>
                <a:srgbClr val="D9B247"/>
              </a:buClr>
              <a:buFont typeface="Arial" pitchFamily="34" charset="0"/>
              <a:buChar char="•"/>
            </a:pPr>
            <a:r>
              <a:rPr lang="it-IT" sz="2200" dirty="0" smtClean="0">
                <a:solidFill>
                  <a:prstClr val="black"/>
                </a:solidFill>
                <a:latin typeface="Cambria" panose="02040503050406030204" pitchFamily="18" charset="0"/>
              </a:rPr>
              <a:t>Reliability over Long-distance </a:t>
            </a:r>
          </a:p>
          <a:p>
            <a:pPr marL="252000" indent="-285750">
              <a:lnSpc>
                <a:spcPct val="150000"/>
              </a:lnSpc>
              <a:buClr>
                <a:srgbClr val="D9B247"/>
              </a:buClr>
              <a:buFont typeface="Arial" pitchFamily="34" charset="0"/>
              <a:buChar char="•"/>
            </a:pPr>
            <a:r>
              <a:rPr lang="it-IT" sz="2200" dirty="0" smtClean="0">
                <a:solidFill>
                  <a:prstClr val="black"/>
                </a:solidFill>
                <a:latin typeface="Cambria" panose="02040503050406030204" pitchFamily="18" charset="0"/>
              </a:rPr>
              <a:t>Bi-directionality </a:t>
            </a:r>
          </a:p>
          <a:p>
            <a:pPr marL="252000" indent="-285750">
              <a:lnSpc>
                <a:spcPct val="150000"/>
              </a:lnSpc>
              <a:buClr>
                <a:srgbClr val="D9B247"/>
              </a:buClr>
              <a:buFont typeface="Arial" pitchFamily="34" charset="0"/>
              <a:buChar char="•"/>
            </a:pPr>
            <a:r>
              <a:rPr lang="en-US" sz="2200" dirty="0" smtClean="0">
                <a:solidFill>
                  <a:prstClr val="black"/>
                </a:solidFill>
                <a:latin typeface="Cambria" panose="02040503050406030204" pitchFamily="18" charset="0"/>
              </a:rPr>
              <a:t>Low transmission loss</a:t>
            </a:r>
          </a:p>
          <a:p>
            <a:endParaRPr lang="en-US" dirty="0" smtClean="0">
              <a:effectLst/>
            </a:endParaRPr>
          </a:p>
          <a:p>
            <a:r>
              <a:rPr lang="en-US" dirty="0" smtClean="0">
                <a:effectLst/>
              </a:rPr>
              <a:t>And so on.</a:t>
            </a:r>
          </a:p>
          <a:p>
            <a:r>
              <a:rPr lang="en-US" dirty="0" smtClean="0">
                <a:effectLst/>
              </a:rPr>
              <a:t>Indeed….</a:t>
            </a:r>
          </a:p>
          <a:p>
            <a:endParaRPr lang="en-US" dirty="0" smtClean="0">
              <a:effectLst/>
            </a:endParaRPr>
          </a:p>
          <a:p>
            <a:endParaRPr lang="en-US" dirty="0" smtClean="0">
              <a:effectLst/>
            </a:endParaRP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(for</a:t>
            </a:r>
            <a:r>
              <a:rPr lang="en-US" baseline="0" dirty="0" smtClean="0">
                <a:effectLst/>
              </a:rPr>
              <a:t> example, </a:t>
            </a:r>
            <a:r>
              <a:rPr lang="en-US" dirty="0" smtClean="0">
                <a:effectLst/>
              </a:rPr>
              <a:t>the ATLAS detector produces 18 </a:t>
            </a:r>
            <a:r>
              <a:rPr lang="en-US" dirty="0" err="1" smtClean="0">
                <a:effectLst/>
              </a:rPr>
              <a:t>Pbyte</a:t>
            </a:r>
            <a:r>
              <a:rPr lang="en-US" dirty="0" smtClean="0">
                <a:effectLst/>
              </a:rPr>
              <a:t>/year). </a:t>
            </a:r>
          </a:p>
          <a:p>
            <a:endParaRPr lang="en-US" dirty="0" smtClean="0">
              <a:effectLst/>
            </a:endParaRPr>
          </a:p>
          <a:p>
            <a:r>
              <a:rPr lang="en-US" dirty="0" smtClean="0">
                <a:effectLst/>
              </a:rPr>
              <a:t>[</a:t>
            </a:r>
            <a:r>
              <a:rPr lang="en-US" dirty="0" err="1" smtClean="0">
                <a:effectLst/>
              </a:rPr>
              <a:t>decrerased</a:t>
            </a:r>
            <a:r>
              <a:rPr lang="en-US" baseline="0" dirty="0" smtClean="0">
                <a:effectLst/>
              </a:rPr>
              <a:t> cost of integrated circuit </a:t>
            </a:r>
            <a:r>
              <a:rPr lang="en-US" b="1" dirty="0" smtClean="0">
                <a:effectLst/>
              </a:rPr>
              <a:t>in hard disk communication</a:t>
            </a:r>
            <a:r>
              <a:rPr lang="en-US" dirty="0" smtClean="0">
                <a:effectLst/>
              </a:rPr>
              <a:t>, the Integrated Drive Electronics (IDE) commonly known as AT Attachment with Packet Interface (ATA/ATAPI) has been completely overcome with Serial AT Attachment (SATA); analogously IEEE-1284</a:t>
            </a:r>
            <a:r>
              <a:rPr lang="en-US" baseline="0" dirty="0" smtClean="0">
                <a:effectLst/>
              </a:rPr>
              <a:t> </a:t>
            </a:r>
            <a:r>
              <a:rPr lang="en-US" dirty="0" smtClean="0">
                <a:effectLst/>
              </a:rPr>
              <a:t>bi-directional parallel communications have been replaced by Universal Serial Bus (USB)] </a:t>
            </a:r>
          </a:p>
        </p:txBody>
      </p:sp>
    </p:spTree>
    <p:extLst>
      <p:ext uri="{BB962C8B-B14F-4D97-AF65-F5344CB8AC3E}">
        <p14:creationId xmlns:p14="http://schemas.microsoft.com/office/powerpoint/2010/main" val="2422336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Each</a:t>
            </a:r>
            <a:r>
              <a:rPr lang="en-GB" sz="1200" baseline="0" dirty="0" smtClean="0"/>
              <a:t> of the four big experiments installed on the Large Hadron Collider @ CERN uses a huge amount of serial links in their read out system.</a:t>
            </a:r>
          </a:p>
          <a:p>
            <a:endParaRPr lang="en-GB" sz="1200" baseline="0" dirty="0" smtClean="0"/>
          </a:p>
          <a:p>
            <a:r>
              <a:rPr lang="en-GB" sz="1200" baseline="0" dirty="0" smtClean="0"/>
              <a:t>Another example @ LHC is the </a:t>
            </a:r>
            <a:r>
              <a:rPr lang="en-US" sz="1200" b="0" i="0" u="none" strike="noStrike" kern="1200" baseline="0" dirty="0" smtClean="0">
                <a:solidFill>
                  <a:schemeClr val="tx1"/>
                </a:solidFill>
                <a:latin typeface="+mn-lt"/>
                <a:ea typeface="+mn-ea"/>
                <a:cs typeface="+mn-cs"/>
              </a:rPr>
              <a:t>Timing, Trigger and Control system (TTC) which broadcasts the timing signals from the LHC machine to the experiments, using optical fibers. </a:t>
            </a:r>
          </a:p>
          <a:p>
            <a:r>
              <a:rPr lang="en-US" sz="1200" b="0" i="0" u="none" strike="noStrike" kern="1200" baseline="0" dirty="0" smtClean="0">
                <a:solidFill>
                  <a:schemeClr val="tx1"/>
                </a:solidFill>
                <a:latin typeface="+mn-lt"/>
                <a:ea typeface="+mn-ea"/>
                <a:cs typeface="+mn-cs"/>
              </a:rPr>
              <a:t>So over kilometers of distance (LHC has 27 KM of diameter)</a:t>
            </a:r>
          </a:p>
          <a:p>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Also for the upgrades of experiments at LHC, </a:t>
            </a:r>
            <a:r>
              <a:rPr lang="en-US" sz="1200" b="1" i="0" u="none" strike="noStrike" kern="1200" baseline="0" dirty="0" smtClean="0">
                <a:solidFill>
                  <a:schemeClr val="tx1"/>
                </a:solidFill>
                <a:latin typeface="+mn-lt"/>
                <a:ea typeface="+mn-ea"/>
                <a:cs typeface="+mn-cs"/>
              </a:rPr>
              <a:t>p</a:t>
            </a:r>
            <a:r>
              <a:rPr lang="en-US" sz="1200" b="1" dirty="0" smtClean="0"/>
              <a:t>hysical layer components and protocol chips </a:t>
            </a:r>
            <a:r>
              <a:rPr lang="en-US" sz="1200" dirty="0" smtClean="0"/>
              <a:t>(ASIC)</a:t>
            </a:r>
            <a:r>
              <a:rPr lang="en-US" sz="1200" baseline="0" dirty="0" smtClean="0"/>
              <a:t> have been </a:t>
            </a:r>
            <a:r>
              <a:rPr lang="en-US" sz="1200" b="1" baseline="0" dirty="0" smtClean="0"/>
              <a:t>designed</a:t>
            </a:r>
            <a:r>
              <a:rPr lang="en-US" sz="1200" baseline="0" dirty="0" smtClean="0"/>
              <a:t> and are now </a:t>
            </a:r>
            <a:r>
              <a:rPr lang="en-US" sz="1200" b="1" baseline="0" dirty="0" smtClean="0"/>
              <a:t>under development</a:t>
            </a:r>
          </a:p>
          <a:p>
            <a:r>
              <a:rPr lang="en-US" sz="1200" b="0" i="0" u="none" strike="noStrike" kern="1200" baseline="0" dirty="0" smtClean="0">
                <a:solidFill>
                  <a:schemeClr val="tx1"/>
                </a:solidFill>
                <a:latin typeface="+mn-lt"/>
                <a:ea typeface="+mn-ea"/>
                <a:cs typeface="+mn-cs"/>
              </a:rPr>
              <a:t>the </a:t>
            </a:r>
            <a:r>
              <a:rPr lang="en-US" sz="1200" b="1" i="0" u="none" strike="noStrike" kern="1200" baseline="0" dirty="0" smtClean="0">
                <a:solidFill>
                  <a:schemeClr val="tx1"/>
                </a:solidFill>
                <a:latin typeface="+mn-lt"/>
                <a:ea typeface="+mn-ea"/>
                <a:cs typeface="+mn-cs"/>
              </a:rPr>
              <a:t>Versatile Link </a:t>
            </a:r>
            <a:r>
              <a:rPr lang="en-US" sz="1200" b="0" i="0" u="none" strike="noStrike" kern="1200" baseline="0" dirty="0" smtClean="0">
                <a:solidFill>
                  <a:schemeClr val="tx1"/>
                </a:solidFill>
                <a:latin typeface="+mn-lt"/>
                <a:ea typeface="+mn-ea"/>
                <a:cs typeface="+mn-cs"/>
              </a:rPr>
              <a:t>and the </a:t>
            </a:r>
            <a:r>
              <a:rPr lang="en-US" sz="1200" b="1" i="0" u="none" strike="noStrike" kern="1200" baseline="0" dirty="0" smtClean="0">
                <a:solidFill>
                  <a:schemeClr val="tx1"/>
                </a:solidFill>
                <a:latin typeface="+mn-lt"/>
                <a:ea typeface="+mn-ea"/>
                <a:cs typeface="+mn-cs"/>
              </a:rPr>
              <a:t>GBT protocol </a:t>
            </a:r>
            <a:r>
              <a:rPr lang="en-US" sz="1200" b="0" i="0" u="none" strike="noStrike" kern="1200" baseline="0" dirty="0" smtClean="0">
                <a:solidFill>
                  <a:schemeClr val="tx1"/>
                </a:solidFill>
                <a:latin typeface="+mn-lt"/>
                <a:ea typeface="+mn-ea"/>
                <a:cs typeface="+mn-cs"/>
              </a:rPr>
              <a:t>(and ASICs) </a:t>
            </a:r>
            <a:r>
              <a:rPr lang="it-IT" sz="1200" b="0" i="0" u="none" strike="noStrike" kern="1200" baseline="0" dirty="0" smtClean="0">
                <a:solidFill>
                  <a:schemeClr val="tx1"/>
                </a:solidFill>
                <a:latin typeface="+mn-lt"/>
                <a:ea typeface="+mn-ea"/>
                <a:cs typeface="+mn-cs"/>
              </a:rPr>
              <a:t>whose pecularity relies in their radiation hardness</a:t>
            </a:r>
          </a:p>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Indeed, LHC Upgrade will require l</a:t>
            </a:r>
            <a:r>
              <a:rPr lang="en-US" sz="1200" dirty="0" smtClean="0"/>
              <a:t>inks components to be sit inside or in the proximity of the detectors. Then,</a:t>
            </a:r>
            <a:r>
              <a:rPr lang="en-US" sz="1200" baseline="0" dirty="0" smtClean="0"/>
              <a:t> s</a:t>
            </a:r>
            <a:r>
              <a:rPr lang="en-US" sz="1200" dirty="0" smtClean="0"/>
              <a:t>ince they will be subject to harsh radiation levels due to the high number of colliding particles and the high frequency of occurrence of collisions,</a:t>
            </a:r>
            <a:r>
              <a:rPr lang="en-US" sz="1200" baseline="0" dirty="0" smtClean="0"/>
              <a:t> they </a:t>
            </a:r>
            <a:r>
              <a:rPr lang="en-US" sz="1200" dirty="0" smtClean="0"/>
              <a:t>have to be radiation hard. </a:t>
            </a:r>
          </a:p>
          <a:p>
            <a:endParaRPr lang="en-GB" sz="1200" dirty="0" smtClean="0"/>
          </a:p>
          <a:p>
            <a:endParaRPr lang="en-GB" sz="1200" dirty="0" smtClean="0"/>
          </a:p>
          <a:p>
            <a:endParaRPr lang="en-GB" sz="1200" dirty="0" smtClean="0"/>
          </a:p>
          <a:p>
            <a:endParaRPr lang="en-GB" sz="1200" dirty="0" smtClean="0"/>
          </a:p>
          <a:p>
            <a:endParaRPr lang="en-GB" sz="1200" dirty="0" smtClean="0"/>
          </a:p>
          <a:p>
            <a:endParaRPr lang="en-GB" sz="1200" dirty="0" smtClean="0"/>
          </a:p>
          <a:p>
            <a:endParaRPr lang="en-GB" sz="1200" dirty="0" smtClean="0"/>
          </a:p>
          <a:p>
            <a:r>
              <a:rPr lang="en-GB" sz="1200" dirty="0" smtClean="0"/>
              <a:t>The </a:t>
            </a:r>
            <a:r>
              <a:rPr lang="en-GB" sz="1200" b="1" dirty="0" smtClean="0"/>
              <a:t>Timing, Trigger and Control (TTC) </a:t>
            </a:r>
            <a:r>
              <a:rPr lang="en-GB" sz="1200" dirty="0" err="1" smtClean="0"/>
              <a:t>ss</a:t>
            </a:r>
            <a:r>
              <a:rPr lang="en-GB" sz="1200" dirty="0" smtClean="0"/>
              <a:t> a system architecture that provides the distribution of synchronous timing, (level-1) trigger, and broadcasts (as well as individually-addressed control signals???)</a:t>
            </a:r>
          </a:p>
          <a:p>
            <a:pPr marL="171450" indent="-171450">
              <a:buFont typeface="Arial" panose="020B0604020202020204" pitchFamily="34" charset="0"/>
              <a:buChar char="•"/>
            </a:pPr>
            <a:r>
              <a:rPr lang="en-GB" sz="1200" dirty="0" smtClean="0"/>
              <a:t>appropriate </a:t>
            </a:r>
            <a:r>
              <a:rPr lang="en-GB" sz="1200" b="1" dirty="0" smtClean="0"/>
              <a:t>phase</a:t>
            </a:r>
            <a:r>
              <a:rPr lang="en-GB" sz="1200" dirty="0" smtClean="0"/>
              <a:t> relative to the LHC bunch structure is guaranteed </a:t>
            </a:r>
          </a:p>
          <a:p>
            <a:pPr marL="171450" indent="-171450">
              <a:buFont typeface="Arial" panose="020B0604020202020204" pitchFamily="34" charset="0"/>
              <a:buChar char="•"/>
            </a:pPr>
            <a:r>
              <a:rPr lang="en-GB" sz="1200" dirty="0" smtClean="0"/>
              <a:t>account for the different </a:t>
            </a:r>
            <a:r>
              <a:rPr lang="en-GB" sz="1200" b="1" dirty="0" smtClean="0"/>
              <a:t>delays</a:t>
            </a:r>
            <a:r>
              <a:rPr lang="en-GB" sz="1200" dirty="0" smtClean="0"/>
              <a:t> due to particle time-of-flight and signal propagation. </a:t>
            </a:r>
          </a:p>
          <a:p>
            <a:pPr marL="171450" indent="-171450">
              <a:buFont typeface="Arial" panose="020B0604020202020204" pitchFamily="34" charset="0"/>
              <a:buChar char="•"/>
            </a:pPr>
            <a:r>
              <a:rPr lang="en-GB" sz="1200" dirty="0" smtClean="0"/>
              <a:t>within each trigger distribution zone, the signals can be broadcast from a single laser source to several hundred destinations over a </a:t>
            </a:r>
            <a:r>
              <a:rPr lang="en-GB" sz="1200" b="1" dirty="0" smtClean="0"/>
              <a:t>passive optical network</a:t>
            </a:r>
            <a:r>
              <a:rPr lang="en-GB" sz="1200" dirty="0" smtClean="0"/>
              <a:t> composed of a hierarchy of optical tree couplers</a:t>
            </a:r>
            <a:endParaRPr lang="en-GB" altLang="en-US" sz="1200" b="1" dirty="0" smtClean="0"/>
          </a:p>
          <a:p>
            <a:endParaRPr lang="it-IT" dirty="0" smtClean="0"/>
          </a:p>
        </p:txBody>
      </p:sp>
    </p:spTree>
    <p:extLst>
      <p:ext uri="{BB962C8B-B14F-4D97-AF65-F5344CB8AC3E}">
        <p14:creationId xmlns:p14="http://schemas.microsoft.com/office/powerpoint/2010/main" val="67037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Grazie </a:t>
            </a:r>
            <a:r>
              <a:rPr lang="en-US" baseline="0" dirty="0" err="1" smtClean="0">
                <a:effectLst/>
              </a:rPr>
              <a:t>all’importanza</a:t>
            </a:r>
            <a:r>
              <a:rPr lang="en-US" baseline="0" dirty="0" smtClean="0">
                <a:effectLst/>
              </a:rPr>
              <a:t> </a:t>
            </a:r>
            <a:r>
              <a:rPr lang="en-US" baseline="0" dirty="0" err="1" smtClean="0">
                <a:effectLst/>
              </a:rPr>
              <a:t>degli</a:t>
            </a:r>
            <a:r>
              <a:rPr lang="en-US" baseline="0" dirty="0" smtClean="0">
                <a:effectLst/>
              </a:rPr>
              <a:t> FPGA </a:t>
            </a:r>
            <a:r>
              <a:rPr lang="en-US" baseline="0" dirty="0" err="1" smtClean="0">
                <a:effectLst/>
              </a:rPr>
              <a:t>nel</a:t>
            </a:r>
            <a:r>
              <a:rPr lang="en-US" baseline="0" dirty="0" smtClean="0">
                <a:effectLst/>
              </a:rPr>
              <a:t> </a:t>
            </a:r>
            <a:r>
              <a:rPr lang="en-US" baseline="0" dirty="0" err="1" smtClean="0">
                <a:effectLst/>
              </a:rPr>
              <a:t>mercato</a:t>
            </a:r>
            <a:r>
              <a:rPr lang="en-US" baseline="0" dirty="0" smtClean="0">
                <a:effectLst/>
              </a:rPr>
              <a:t> </a:t>
            </a:r>
            <a:r>
              <a:rPr lang="en-US" baseline="0" dirty="0" err="1" smtClean="0">
                <a:effectLst/>
              </a:rPr>
              <a:t>dei</a:t>
            </a:r>
            <a:r>
              <a:rPr lang="en-US" baseline="0" dirty="0" smtClean="0">
                <a:effectLst/>
              </a:rPr>
              <a:t> dispositive </a:t>
            </a:r>
            <a:r>
              <a:rPr lang="en-US" baseline="0" dirty="0" err="1" smtClean="0">
                <a:effectLst/>
              </a:rPr>
              <a:t>elettronici</a:t>
            </a:r>
            <a:r>
              <a:rPr lang="en-US" baseline="0" dirty="0" smtClean="0">
                <a:effectLst/>
              </a:rPr>
              <a:t> e </a:t>
            </a:r>
            <a:r>
              <a:rPr lang="en-US" baseline="0" dirty="0" err="1" smtClean="0">
                <a:effectLst/>
              </a:rPr>
              <a:t>dei</a:t>
            </a:r>
            <a:r>
              <a:rPr lang="en-US" baseline="0" dirty="0" smtClean="0">
                <a:effectLst/>
              </a:rPr>
              <a:t> SERDES (I </a:t>
            </a:r>
            <a:r>
              <a:rPr lang="en-US" baseline="0" dirty="0" err="1" smtClean="0">
                <a:effectLst/>
              </a:rPr>
              <a:t>componenti</a:t>
            </a:r>
            <a:r>
              <a:rPr lang="en-US" baseline="0" dirty="0" smtClean="0">
                <a:effectLst/>
              </a:rPr>
              <a:t> </a:t>
            </a:r>
            <a:r>
              <a:rPr lang="en-US" baseline="0" dirty="0" err="1" smtClean="0">
                <a:effectLst/>
              </a:rPr>
              <a:t>che</a:t>
            </a:r>
            <a:r>
              <a:rPr lang="en-US" baseline="0" dirty="0" smtClean="0">
                <a:effectLst/>
              </a:rPr>
              <a:t> </a:t>
            </a:r>
            <a:r>
              <a:rPr lang="en-US" baseline="0" dirty="0" err="1" smtClean="0">
                <a:effectLst/>
              </a:rPr>
              <a:t>permettono</a:t>
            </a:r>
            <a:r>
              <a:rPr lang="en-US" baseline="0" dirty="0" smtClean="0">
                <a:effectLst/>
              </a:rPr>
              <a:t> la </a:t>
            </a:r>
            <a:r>
              <a:rPr lang="en-US" baseline="0" dirty="0" err="1" smtClean="0">
                <a:effectLst/>
              </a:rPr>
              <a:t>serializzazione</a:t>
            </a:r>
            <a:r>
              <a:rPr lang="en-US" baseline="0" dirty="0" smtClean="0">
                <a:effectLst/>
              </a:rPr>
              <a:t> e </a:t>
            </a:r>
            <a:r>
              <a:rPr lang="en-US" baseline="0" dirty="0" err="1" smtClean="0">
                <a:effectLst/>
              </a:rPr>
              <a:t>deserializzazione</a:t>
            </a:r>
            <a:r>
              <a:rPr lang="en-US" baseline="0" dirty="0" smtClean="0">
                <a:effectLst/>
              </a:rPr>
              <a:t> </a:t>
            </a:r>
            <a:r>
              <a:rPr lang="en-US" baseline="0" dirty="0" err="1" smtClean="0">
                <a:effectLst/>
              </a:rPr>
              <a:t>dei</a:t>
            </a:r>
            <a:r>
              <a:rPr lang="en-US" baseline="0" dirty="0" smtClean="0">
                <a:effectLst/>
              </a:rPr>
              <a:t> </a:t>
            </a:r>
            <a:r>
              <a:rPr lang="en-US" baseline="0" dirty="0" err="1" smtClean="0">
                <a:effectLst/>
              </a:rPr>
              <a:t>dati</a:t>
            </a:r>
            <a:r>
              <a:rPr lang="en-US" baseline="0" dirty="0" smtClean="0">
                <a:effectLst/>
              </a:rPr>
              <a:t> ) </a:t>
            </a:r>
            <a:r>
              <a:rPr lang="en-US" baseline="0" dirty="0" err="1" smtClean="0">
                <a:effectLst/>
              </a:rPr>
              <a:t>nel</a:t>
            </a:r>
            <a:r>
              <a:rPr lang="en-US" baseline="0" dirty="0" smtClean="0">
                <a:effectLst/>
              </a:rPr>
              <a:t> campo </a:t>
            </a:r>
            <a:r>
              <a:rPr lang="en-US" baseline="0" dirty="0" err="1" smtClean="0">
                <a:effectLst/>
              </a:rPr>
              <a:t>delle</a:t>
            </a:r>
            <a:r>
              <a:rPr lang="en-US" baseline="0" dirty="0" smtClean="0">
                <a:effectLst/>
              </a:rPr>
              <a:t> </a:t>
            </a:r>
            <a:r>
              <a:rPr lang="en-US" u="sng" baseline="0" dirty="0" err="1" smtClean="0">
                <a:effectLst/>
              </a:rPr>
              <a:t>trasmissioni</a:t>
            </a:r>
            <a:r>
              <a:rPr lang="en-US" u="sng" baseline="0" dirty="0" smtClean="0">
                <a:effectLst/>
              </a:rPr>
              <a:t>…I </a:t>
            </a:r>
            <a:r>
              <a:rPr lang="en-US" u="sng" baseline="0" dirty="0" err="1" smtClean="0">
                <a:effectLst/>
              </a:rPr>
              <a:t>serdes</a:t>
            </a:r>
            <a:r>
              <a:rPr lang="en-US" u="sng" baseline="0" dirty="0" smtClean="0">
                <a:effectLst/>
              </a:rPr>
              <a:t> </a:t>
            </a:r>
            <a:r>
              <a:rPr lang="en-US" baseline="0" dirty="0" err="1" smtClean="0">
                <a:effectLst/>
              </a:rPr>
              <a:t>sono</a:t>
            </a:r>
            <a:r>
              <a:rPr lang="en-US" baseline="0" dirty="0" smtClean="0">
                <a:effectLst/>
              </a:rPr>
              <a:t> </a:t>
            </a:r>
            <a:r>
              <a:rPr lang="en-US" baseline="0" dirty="0" err="1" smtClean="0">
                <a:effectLst/>
              </a:rPr>
              <a:t>stati</a:t>
            </a:r>
            <a:r>
              <a:rPr lang="en-US" baseline="0" dirty="0" smtClean="0">
                <a:effectLst/>
              </a:rPr>
              <a:t> man </a:t>
            </a:r>
            <a:r>
              <a:rPr lang="en-US" baseline="0" dirty="0" err="1" smtClean="0">
                <a:effectLst/>
              </a:rPr>
              <a:t>mano</a:t>
            </a:r>
            <a:r>
              <a:rPr lang="en-US" baseline="0" dirty="0" smtClean="0">
                <a:effectLst/>
              </a:rPr>
              <a:t> </a:t>
            </a:r>
            <a:r>
              <a:rPr lang="en-US" baseline="0" dirty="0" err="1" smtClean="0">
                <a:effectLst/>
              </a:rPr>
              <a:t>integrati</a:t>
            </a:r>
            <a:r>
              <a:rPr lang="en-US" baseline="0" smtClean="0">
                <a:effectLst/>
              </a:rPr>
              <a:t> all’interno</a:t>
            </a:r>
            <a:r>
              <a:rPr lang="en-US" baseline="0" dirty="0" smtClean="0">
                <a:effectLst/>
              </a:rPr>
              <a:t> </a:t>
            </a:r>
            <a:r>
              <a:rPr lang="en-US" baseline="0" dirty="0" err="1" smtClean="0">
                <a:effectLst/>
              </a:rPr>
              <a:t>dei</a:t>
            </a:r>
            <a:r>
              <a:rPr lang="en-US" baseline="0" dirty="0" smtClean="0">
                <a:effectLst/>
              </a:rPr>
              <a:t> dispositive FPGA. In </a:t>
            </a:r>
            <a:r>
              <a:rPr lang="en-US" baseline="0" dirty="0" err="1" smtClean="0">
                <a:effectLst/>
              </a:rPr>
              <a:t>questo</a:t>
            </a:r>
            <a:r>
              <a:rPr lang="en-US" baseline="0" dirty="0" smtClean="0">
                <a:effectLst/>
              </a:rPr>
              <a:t> </a:t>
            </a:r>
            <a:r>
              <a:rPr lang="en-US" baseline="0" dirty="0" err="1" smtClean="0">
                <a:effectLst/>
              </a:rPr>
              <a:t>modo</a:t>
            </a:r>
            <a:r>
              <a:rPr lang="en-US" baseline="0" dirty="0" smtClean="0">
                <a:effectLst/>
              </a:rPr>
              <a:t> </a:t>
            </a:r>
            <a:r>
              <a:rPr lang="en-US" baseline="0" dirty="0" err="1" smtClean="0">
                <a:effectLst/>
              </a:rPr>
              <a:t>alle</a:t>
            </a:r>
            <a:r>
              <a:rPr lang="en-US" baseline="0" dirty="0" smtClean="0">
                <a:effectLst/>
              </a:rPr>
              <a:t> </a:t>
            </a:r>
            <a:r>
              <a:rPr lang="en-US" baseline="0" dirty="0" err="1" smtClean="0">
                <a:effectLst/>
              </a:rPr>
              <a:t>loro</a:t>
            </a:r>
            <a:r>
              <a:rPr lang="en-US" baseline="0" dirty="0" smtClean="0">
                <a:effectLst/>
              </a:rPr>
              <a:t> </a:t>
            </a:r>
            <a:r>
              <a:rPr lang="en-US" baseline="0" dirty="0" err="1" smtClean="0">
                <a:effectLst/>
              </a:rPr>
              <a:t>cartteristiche</a:t>
            </a:r>
            <a:r>
              <a:rPr lang="en-US" baseline="0" dirty="0" smtClean="0">
                <a:effectLst/>
              </a:rPr>
              <a:t> </a:t>
            </a:r>
            <a:r>
              <a:rPr lang="en-US" baseline="0" dirty="0" err="1" smtClean="0">
                <a:effectLst/>
              </a:rPr>
              <a:t>si</a:t>
            </a:r>
            <a:r>
              <a:rPr lang="en-US" baseline="0" dirty="0" smtClean="0">
                <a:effectLst/>
              </a:rPr>
              <a:t> </a:t>
            </a:r>
            <a:r>
              <a:rPr lang="en-US" baseline="0" dirty="0" err="1" smtClean="0">
                <a:effectLst/>
              </a:rPr>
              <a:t>aggiunge</a:t>
            </a:r>
            <a:r>
              <a:rPr lang="en-US" baseline="0" dirty="0" smtClean="0">
                <a:effectLst/>
              </a:rPr>
              <a:t> la </a:t>
            </a:r>
            <a:r>
              <a:rPr lang="en-US" baseline="0" dirty="0" err="1" smtClean="0">
                <a:effectLst/>
              </a:rPr>
              <a:t>riprogrammabilità</a:t>
            </a:r>
            <a:r>
              <a:rPr lang="en-US" baseline="0" dirty="0" smtClean="0">
                <a:effectLst/>
              </a:rPr>
              <a:t>  </a:t>
            </a:r>
            <a:r>
              <a:rPr lang="en-US" baseline="0" dirty="0" err="1" smtClean="0">
                <a:effectLst/>
              </a:rPr>
              <a:t>tipica</a:t>
            </a:r>
            <a:r>
              <a:rPr lang="en-US" baseline="0" dirty="0" smtClean="0">
                <a:effectLst/>
              </a:rPr>
              <a:t> </a:t>
            </a:r>
            <a:r>
              <a:rPr lang="en-US" baseline="0" dirty="0" err="1" smtClean="0">
                <a:effectLst/>
              </a:rPr>
              <a:t>degli</a:t>
            </a:r>
            <a:r>
              <a:rPr lang="en-US" baseline="0" dirty="0" smtClean="0">
                <a:effectLst/>
              </a:rPr>
              <a:t> FPGA. In </a:t>
            </a:r>
            <a:r>
              <a:rPr lang="en-US" baseline="0" dirty="0" err="1" smtClean="0">
                <a:effectLst/>
              </a:rPr>
              <a:t>questa</a:t>
            </a:r>
            <a:r>
              <a:rPr lang="en-US" baseline="0" dirty="0" smtClean="0">
                <a:effectLst/>
              </a:rPr>
              <a:t> slide è </a:t>
            </a:r>
            <a:r>
              <a:rPr lang="en-US" baseline="0" dirty="0" err="1" smtClean="0">
                <a:effectLst/>
              </a:rPr>
              <a:t>mostrata</a:t>
            </a:r>
            <a:r>
              <a:rPr lang="en-US" baseline="0" dirty="0" smtClean="0">
                <a:effectLst/>
              </a:rPr>
              <a:t> la </a:t>
            </a:r>
            <a:r>
              <a:rPr lang="en-US" baseline="0" dirty="0" err="1" smtClean="0">
                <a:effectLst/>
              </a:rPr>
              <a:t>struttura</a:t>
            </a:r>
            <a:r>
              <a:rPr lang="en-US" baseline="0" dirty="0" smtClean="0">
                <a:effectLst/>
              </a:rPr>
              <a:t> </a:t>
            </a:r>
            <a:r>
              <a:rPr lang="en-US" baseline="0" dirty="0" err="1" smtClean="0">
                <a:effectLst/>
              </a:rPr>
              <a:t>interna</a:t>
            </a:r>
            <a:r>
              <a:rPr lang="en-US" baseline="0" dirty="0" smtClean="0">
                <a:effectLst/>
              </a:rPr>
              <a:t> </a:t>
            </a:r>
            <a:r>
              <a:rPr lang="en-US" baseline="0" dirty="0" err="1" smtClean="0">
                <a:effectLst/>
              </a:rPr>
              <a:t>dei</a:t>
            </a:r>
            <a:r>
              <a:rPr lang="en-US" baseline="0" dirty="0" smtClean="0">
                <a:effectLst/>
              </a:rPr>
              <a:t> due </a:t>
            </a:r>
            <a:r>
              <a:rPr lang="en-US" baseline="0" dirty="0" err="1" smtClean="0">
                <a:effectLst/>
              </a:rPr>
              <a:t>SerDes</a:t>
            </a:r>
            <a:r>
              <a:rPr lang="en-US" baseline="0" dirty="0" smtClean="0">
                <a:effectLst/>
              </a:rPr>
              <a:t> </a:t>
            </a:r>
            <a:r>
              <a:rPr lang="en-US" baseline="0" dirty="0" err="1" smtClean="0">
                <a:effectLst/>
              </a:rPr>
              <a:t>utilizzati</a:t>
            </a:r>
            <a:r>
              <a:rPr lang="en-US" baseline="0" dirty="0" smtClean="0">
                <a:effectLst/>
              </a:rPr>
              <a:t> </a:t>
            </a:r>
            <a:r>
              <a:rPr lang="en-US" baseline="0" dirty="0" err="1" smtClean="0">
                <a:effectLst/>
              </a:rPr>
              <a:t>nei</a:t>
            </a:r>
            <a:r>
              <a:rPr lang="en-US" baseline="0" dirty="0" smtClean="0">
                <a:effectLst/>
              </a:rPr>
              <a:t> </a:t>
            </a:r>
            <a:r>
              <a:rPr lang="en-US" baseline="0" dirty="0" err="1" smtClean="0">
                <a:effectLst/>
              </a:rPr>
              <a:t>miei</a:t>
            </a:r>
            <a:r>
              <a:rPr lang="en-US" baseline="0" dirty="0" smtClean="0">
                <a:effectLst/>
              </a:rPr>
              <a:t> </a:t>
            </a:r>
            <a:r>
              <a:rPr lang="en-US" baseline="0" dirty="0" err="1" smtClean="0">
                <a:effectLst/>
              </a:rPr>
              <a:t>progetti</a:t>
            </a:r>
            <a:r>
              <a:rPr lang="en-US" baseline="0" dirty="0" smtClean="0">
                <a:effectLst/>
              </a:rPr>
              <a:t> Il GTP e </a:t>
            </a:r>
            <a:r>
              <a:rPr lang="en-US" baseline="0" dirty="0" err="1" smtClean="0">
                <a:effectLst/>
              </a:rPr>
              <a:t>il</a:t>
            </a:r>
            <a:r>
              <a:rPr lang="en-US" baseline="0" dirty="0" smtClean="0">
                <a:effectLst/>
              </a:rPr>
              <a:t> GTX </a:t>
            </a:r>
            <a:r>
              <a:rPr lang="en-US" baseline="0" dirty="0" err="1" smtClean="0">
                <a:effectLst/>
              </a:rPr>
              <a:t>appartenenti</a:t>
            </a:r>
            <a:r>
              <a:rPr lang="en-US" baseline="0" dirty="0" smtClean="0">
                <a:effectLst/>
              </a:rPr>
              <a:t> </a:t>
            </a:r>
            <a:r>
              <a:rPr lang="en-US" baseline="0" dirty="0" err="1" smtClean="0">
                <a:effectLst/>
              </a:rPr>
              <a:t>alla</a:t>
            </a:r>
            <a:r>
              <a:rPr lang="en-US" baseline="0" dirty="0" smtClean="0">
                <a:effectLst/>
              </a:rPr>
              <a:t> </a:t>
            </a:r>
            <a:r>
              <a:rPr lang="en-US" baseline="0" dirty="0" err="1" smtClean="0">
                <a:effectLst/>
              </a:rPr>
              <a:t>serie</a:t>
            </a:r>
            <a:r>
              <a:rPr lang="en-US" baseline="0" dirty="0" smtClean="0">
                <a:effectLst/>
              </a:rPr>
              <a:t> 7 </a:t>
            </a:r>
            <a:r>
              <a:rPr lang="en-US" baseline="0" dirty="0" err="1" smtClean="0">
                <a:effectLst/>
              </a:rPr>
              <a:t>degli</a:t>
            </a:r>
            <a:r>
              <a:rPr lang="en-US" baseline="0" dirty="0" smtClean="0">
                <a:effectLst/>
              </a:rPr>
              <a:t> FPGA Xilinx</a:t>
            </a:r>
          </a:p>
          <a:p>
            <a:endParaRPr lang="en-US" baseline="0" dirty="0" smtClean="0">
              <a:effectLst/>
            </a:endParaRPr>
          </a:p>
          <a:p>
            <a:endParaRPr lang="en-US" baseline="0" dirty="0" smtClean="0">
              <a:effectLst/>
            </a:endParaRPr>
          </a:p>
          <a:p>
            <a:endParaRPr lang="en-US" baseline="0" dirty="0" smtClean="0">
              <a:effectLst/>
            </a:endParaRPr>
          </a:p>
          <a:p>
            <a:r>
              <a:rPr lang="en-US" baseline="0" dirty="0" smtClean="0">
                <a:effectLst/>
              </a:rPr>
              <a:t>E </a:t>
            </a:r>
            <a:r>
              <a:rPr lang="en-US" baseline="0" dirty="0" err="1" smtClean="0">
                <a:effectLst/>
              </a:rPr>
              <a:t>noi</a:t>
            </a:r>
            <a:r>
              <a:rPr lang="en-US" baseline="0" dirty="0" smtClean="0">
                <a:effectLst/>
              </a:rPr>
              <a:t>…</a:t>
            </a:r>
            <a:endParaRPr lang="it-IT" dirty="0"/>
          </a:p>
        </p:txBody>
      </p:sp>
      <p:sp>
        <p:nvSpPr>
          <p:cNvPr id="4" name="Segnaposto data 3"/>
          <p:cNvSpPr>
            <a:spLocks noGrp="1"/>
          </p:cNvSpPr>
          <p:nvPr>
            <p:ph type="dt" idx="10"/>
          </p:nvPr>
        </p:nvSpPr>
        <p:spPr/>
        <p:txBody>
          <a:bodyPr/>
          <a:lstStyle/>
          <a:p>
            <a:r>
              <a:rPr lang="it-IT" smtClean="0">
                <a:solidFill>
                  <a:prstClr val="black"/>
                </a:solidFill>
              </a:rPr>
              <a:t>21/09/2012</a:t>
            </a:r>
            <a:endParaRPr lang="it-IT">
              <a:solidFill>
                <a:prstClr val="black"/>
              </a:solidFill>
            </a:endParaRPr>
          </a:p>
        </p:txBody>
      </p:sp>
    </p:spTree>
    <p:extLst>
      <p:ext uri="{BB962C8B-B14F-4D97-AF65-F5344CB8AC3E}">
        <p14:creationId xmlns:p14="http://schemas.microsoft.com/office/powerpoint/2010/main" val="63008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a:spLocks noGrp="1" noChangeArrowheads="1"/>
          </p:cNvSpPr>
          <p:nvPr>
            <p:ph type="dt"/>
          </p:nvPr>
        </p:nvSpPr>
        <p:spPr>
          <a:ln/>
        </p:spPr>
        <p:txBody>
          <a:bodyPr/>
          <a:lstStyle/>
          <a:p>
            <a:r>
              <a:rPr lang="it-IT">
                <a:solidFill>
                  <a:prstClr val="black"/>
                </a:solidFill>
              </a:rPr>
              <a:t>21/09/2012</a:t>
            </a:r>
          </a:p>
        </p:txBody>
      </p:sp>
      <p:sp>
        <p:nvSpPr>
          <p:cNvPr id="114689" name="Rectangle 1"/>
          <p:cNvSpPr txBox="1">
            <a:spLocks noGrp="1" noRot="1" noChangeAspect="1" noChangeArrowheads="1"/>
          </p:cNvSpPr>
          <p:nvPr>
            <p:ph type="sldImg"/>
          </p:nvPr>
        </p:nvSpPr>
        <p:spPr bwMode="auto">
          <a:xfrm>
            <a:off x="406400" y="706438"/>
            <a:ext cx="6196013"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700746" y="4415618"/>
            <a:ext cx="5608909" cy="41837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23000"/>
              </a:lnSpc>
            </a:pPr>
            <a:r>
              <a:rPr lang="it-IT" sz="1200" kern="1200" dirty="0" smtClean="0">
                <a:solidFill>
                  <a:schemeClr val="tx1"/>
                </a:solidFill>
                <a:latin typeface="+mn-lt"/>
                <a:ea typeface="+mn-ea"/>
                <a:cs typeface="+mn-cs"/>
              </a:rPr>
              <a:t>Un punto a favore</a:t>
            </a:r>
            <a:r>
              <a:rPr lang="it-IT" sz="1200" kern="1200" baseline="0" dirty="0" smtClean="0">
                <a:solidFill>
                  <a:schemeClr val="tx1"/>
                </a:solidFill>
                <a:latin typeface="+mn-lt"/>
                <a:ea typeface="+mn-ea"/>
                <a:cs typeface="+mn-cs"/>
              </a:rPr>
              <a:t> dell’utlizzo di questi dispositivi risiede nella possibilità di testare il circuito senza la necessità di disegnare e  una scheda custom , ma semplicemente utilizzando le schede di valutazione fornite dai produttori, caratterizzate dalla presenza di un FPGA e un sistema di periferiche di input ed otput per l’interfaccimaento con l’esterno</a:t>
            </a:r>
          </a:p>
          <a:p>
            <a:pPr>
              <a:lnSpc>
                <a:spcPct val="123000"/>
              </a:lnSpc>
            </a:pPr>
            <a:endParaRPr lang="it-IT" sz="1200" kern="1200" baseline="0" dirty="0" smtClean="0">
              <a:solidFill>
                <a:schemeClr val="tx1"/>
              </a:solidFill>
              <a:latin typeface="+mn-lt"/>
              <a:ea typeface="+mn-ea"/>
              <a:cs typeface="+mn-cs"/>
            </a:endParaRPr>
          </a:p>
          <a:p>
            <a:pPr>
              <a:lnSpc>
                <a:spcPct val="123000"/>
              </a:lnSpc>
            </a:pPr>
            <a:r>
              <a:rPr lang="it-IT" sz="1200" kern="1200" baseline="0" dirty="0" smtClean="0">
                <a:solidFill>
                  <a:schemeClr val="tx1"/>
                </a:solidFill>
                <a:latin typeface="+mn-lt"/>
                <a:ea typeface="+mn-ea"/>
                <a:cs typeface="+mn-cs"/>
              </a:rPr>
              <a:t>Per il mio lavoro di tesi in particolare ho utilizzato due diversi tipi di Schede di valutazione</a:t>
            </a:r>
          </a:p>
          <a:p>
            <a:pPr>
              <a:lnSpc>
                <a:spcPct val="123000"/>
              </a:lnSpc>
            </a:pPr>
            <a:r>
              <a:rPr lang="it-IT" sz="1200" kern="1200" baseline="0" dirty="0" smtClean="0">
                <a:solidFill>
                  <a:schemeClr val="tx1"/>
                </a:solidFill>
                <a:latin typeface="+mn-lt"/>
                <a:ea typeface="+mn-ea"/>
                <a:cs typeface="+mn-cs"/>
              </a:rPr>
              <a:t>Una con un dispositivo ARTIX 7 con un SERDES chiamato GTP e</a:t>
            </a:r>
          </a:p>
          <a:p>
            <a:pPr marL="0" marR="0" indent="0" algn="l" defTabSz="914400" rtl="0" eaLnBrk="1" fontAlgn="auto" latinLnBrk="0" hangingPunct="1">
              <a:lnSpc>
                <a:spcPct val="123000"/>
              </a:lnSpc>
              <a:spcBef>
                <a:spcPts val="0"/>
              </a:spcBef>
              <a:spcAft>
                <a:spcPts val="0"/>
              </a:spcAft>
              <a:buClrTx/>
              <a:buSzTx/>
              <a:buFontTx/>
              <a:buNone/>
              <a:tabLst/>
              <a:defRPr/>
            </a:pPr>
            <a:r>
              <a:rPr lang="it-IT" sz="1200" kern="1200" baseline="0" dirty="0" smtClean="0">
                <a:solidFill>
                  <a:schemeClr val="tx1"/>
                </a:solidFill>
                <a:latin typeface="+mn-lt"/>
                <a:ea typeface="+mn-ea"/>
                <a:cs typeface="+mn-cs"/>
              </a:rPr>
              <a:t>Una con un dispositivo kintex 7 con un SERDES chiamato GTx e</a:t>
            </a:r>
          </a:p>
          <a:p>
            <a:pPr>
              <a:lnSpc>
                <a:spcPct val="123000"/>
              </a:lnSpc>
            </a:pPr>
            <a:endParaRPr lang="it-IT" sz="1200"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672053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Then I will start to explain one of the three projects based</a:t>
            </a:r>
            <a:r>
              <a:rPr lang="it-IT" baseline="0" dirty="0" smtClean="0"/>
              <a:t> on serial links I </a:t>
            </a:r>
            <a:r>
              <a:rPr lang="it-IT" dirty="0" smtClean="0"/>
              <a:t>develeped</a:t>
            </a:r>
            <a:endParaRPr lang="it-IT" baseline="0" dirty="0" smtClean="0"/>
          </a:p>
          <a:p>
            <a:endParaRPr lang="it-IT" baseline="0" dirty="0" smtClean="0"/>
          </a:p>
          <a:p>
            <a:r>
              <a:rPr lang="it-IT" baseline="0" dirty="0" smtClean="0"/>
              <a:t>The first I’ll present has been also published by IEEE. </a:t>
            </a:r>
          </a:p>
          <a:p>
            <a:endParaRPr lang="it-IT" baseline="0" dirty="0" smtClean="0"/>
          </a:p>
          <a:p>
            <a:r>
              <a:rPr lang="it-IT" baseline="0" dirty="0" smtClean="0"/>
              <a:t>It consists of a system capable of checking the quality of the link, using a methodology called 2D BER Map (which I’ll explain later), and which it is automatically capable to change the line rate in order to work at its highest value </a:t>
            </a:r>
          </a:p>
          <a:p>
            <a:endParaRPr lang="it-IT" baseline="0" dirty="0" smtClean="0"/>
          </a:p>
          <a:p>
            <a:r>
              <a:rPr lang="it-IT" baseline="0" dirty="0" smtClean="0"/>
              <a:t>But, before going into the details of the project, I’ll briefly describe some of the testing methods usually used for the evaluation  of the  quality  of a serial link</a:t>
            </a:r>
            <a:endParaRPr lang="it-IT" dirty="0"/>
          </a:p>
        </p:txBody>
      </p:sp>
    </p:spTree>
    <p:extLst>
      <p:ext uri="{BB962C8B-B14F-4D97-AF65-F5344CB8AC3E}">
        <p14:creationId xmlns:p14="http://schemas.microsoft.com/office/powerpoint/2010/main" val="200147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aseline="0" dirty="0" smtClean="0">
                <a:latin typeface="Cambria" panose="02040503050406030204" pitchFamily="18" charset="0"/>
              </a:rPr>
              <a:t>Then, a typical test consists in checking if for the link the BER is less than a specified BER_LIMIT with</a:t>
            </a:r>
            <a:r>
              <a:rPr lang="en-US" sz="1200" dirty="0" smtClean="0">
                <a:latin typeface="Cambria" panose="02040503050406030204" pitchFamily="18" charset="0"/>
              </a:rPr>
              <a:t> a specific CL, with a certain number of Errors (E). </a:t>
            </a:r>
          </a:p>
          <a:p>
            <a:endParaRPr lang="en-US" sz="1200" dirty="0" smtClean="0">
              <a:latin typeface="Cambria" panose="02040503050406030204" pitchFamily="18" charset="0"/>
            </a:endParaRPr>
          </a:p>
          <a:p>
            <a:r>
              <a:rPr lang="en-US" sz="1200" baseline="0" dirty="0" smtClean="0">
                <a:latin typeface="Cambria" panose="02040503050406030204" pitchFamily="18" charset="0"/>
              </a:rPr>
              <a:t>Statistical formulas help in finding the number of bits to be transmitted in order to check the link</a:t>
            </a:r>
          </a:p>
          <a:p>
            <a:endParaRPr lang="en-US" sz="1200" baseline="0" dirty="0" smtClean="0">
              <a:latin typeface="Cambria" panose="02040503050406030204" pitchFamily="18" charset="0"/>
            </a:endParaRPr>
          </a:p>
          <a:p>
            <a:r>
              <a:rPr lang="en-US" sz="1200" baseline="0" dirty="0" smtClean="0">
                <a:latin typeface="Cambria" panose="02040503050406030204" pitchFamily="18" charset="0"/>
              </a:rPr>
              <a:t>The link passes the test, that means it is qualified with a BER less the than the BER limit, if </a:t>
            </a:r>
            <a:r>
              <a:rPr lang="en-US" sz="1200" dirty="0" smtClean="0">
                <a:latin typeface="Cambria" panose="02040503050406030204" pitchFamily="18" charset="0"/>
              </a:rPr>
              <a:t>after N transmitted bits the number of Errors is less or equal of the Error Threshold initially requested</a:t>
            </a:r>
          </a:p>
          <a:p>
            <a:endParaRPr lang="en-US" sz="1200" dirty="0" smtClean="0">
              <a:latin typeface="Cambria"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latin typeface="Cambria" panose="02040503050406030204" pitchFamily="18" charset="0"/>
              </a:rPr>
              <a:t>Typical links are</a:t>
            </a:r>
            <a:r>
              <a:rPr lang="en-US" sz="1200" baseline="0" dirty="0" smtClean="0">
                <a:solidFill>
                  <a:prstClr val="black"/>
                </a:solidFill>
                <a:latin typeface="Cambria" panose="02040503050406030204" pitchFamily="18" charset="0"/>
              </a:rPr>
              <a:t> </a:t>
            </a:r>
            <a:r>
              <a:rPr lang="en-US" sz="1200" dirty="0" smtClean="0">
                <a:solidFill>
                  <a:prstClr val="black"/>
                </a:solidFill>
                <a:latin typeface="Cambria" panose="02040503050406030204" pitchFamily="18" charset="0"/>
              </a:rPr>
              <a:t>designed in order to have a BER</a:t>
            </a:r>
            <a:r>
              <a:rPr lang="en-US" sz="1200" baseline="0" dirty="0" smtClean="0">
                <a:solidFill>
                  <a:prstClr val="black"/>
                </a:solidFill>
                <a:latin typeface="Cambria" panose="02040503050406030204" pitchFamily="18" charset="0"/>
              </a:rPr>
              <a:t> less</a:t>
            </a:r>
            <a:r>
              <a:rPr lang="en-US" sz="1200" dirty="0" smtClean="0">
                <a:solidFill>
                  <a:prstClr val="black"/>
                </a:solidFill>
                <a:latin typeface="Cambria" panose="02040503050406030204" pitchFamily="18" charset="0"/>
              </a:rPr>
              <a:t> than 10 </a:t>
            </a:r>
            <a:r>
              <a:rPr lang="en-US" sz="1200" baseline="30000" dirty="0" smtClean="0">
                <a:solidFill>
                  <a:prstClr val="black"/>
                </a:solidFill>
                <a:latin typeface="Cambria" panose="02040503050406030204" pitchFamily="18" charset="0"/>
              </a:rPr>
              <a:t>-10</a:t>
            </a:r>
            <a:endParaRPr lang="en-US" sz="1200" dirty="0" smtClean="0">
              <a:solidFill>
                <a:prstClr val="black"/>
              </a:solidFill>
              <a:latin typeface="Cambria" panose="02040503050406030204" pitchFamily="18" charset="0"/>
            </a:endParaRPr>
          </a:p>
          <a:p>
            <a:endParaRPr lang="en-US" sz="1200" dirty="0" smtClean="0">
              <a:latin typeface="Cambria" panose="02040503050406030204" pitchFamily="18" charset="0"/>
            </a:endParaRPr>
          </a:p>
        </p:txBody>
      </p:sp>
      <p:sp>
        <p:nvSpPr>
          <p:cNvPr id="4" name="Segnaposto data 3"/>
          <p:cNvSpPr>
            <a:spLocks noGrp="1"/>
          </p:cNvSpPr>
          <p:nvPr>
            <p:ph type="dt" idx="10"/>
          </p:nvPr>
        </p:nvSpPr>
        <p:spPr/>
        <p:txBody>
          <a:bodyPr/>
          <a:lstStyle/>
          <a:p>
            <a:r>
              <a:rPr lang="it-IT" smtClean="0">
                <a:solidFill>
                  <a:prstClr val="black"/>
                </a:solidFill>
              </a:rPr>
              <a:t>21/09/2012</a:t>
            </a:r>
            <a:endParaRPr lang="it-IT">
              <a:solidFill>
                <a:prstClr val="black"/>
              </a:solidFill>
            </a:endParaRPr>
          </a:p>
        </p:txBody>
      </p:sp>
    </p:spTree>
    <p:extLst>
      <p:ext uri="{BB962C8B-B14F-4D97-AF65-F5344CB8AC3E}">
        <p14:creationId xmlns:p14="http://schemas.microsoft.com/office/powerpoint/2010/main" val="803609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eye diagram is another methodology to represent and analyze a high speed digital signal.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 is constructed from a digital waveform by superimposing, into a single graph, the parts of the waveform corresponding to individual bits and by repeating this construction over many samples of the waveform.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vertical axis of the Eye diagram is signal amplitude while there is time on horizontal axis. </a:t>
            </a:r>
          </a:p>
          <a:p>
            <a:r>
              <a:rPr lang="en-US" sz="1200" b="0" i="0" u="none" strike="noStrike" kern="1200" baseline="0" dirty="0" smtClean="0">
                <a:solidFill>
                  <a:schemeClr val="tx1"/>
                </a:solidFill>
                <a:latin typeface="+mn-lt"/>
                <a:ea typeface="+mn-ea"/>
                <a:cs typeface="+mn-cs"/>
              </a:rPr>
              <a:t>The eye opening corresponds to one bit period which is typically called the Unit Interval (UI) </a:t>
            </a:r>
            <a:endParaRPr lang="it-IT" baseline="0" dirty="0" smtClean="0"/>
          </a:p>
          <a:p>
            <a:endParaRPr lang="it-IT" baseline="0" dirty="0" smtClean="0"/>
          </a:p>
          <a:p>
            <a:r>
              <a:rPr lang="it-IT" baseline="0" dirty="0" smtClean="0"/>
              <a:t>On the slide </a:t>
            </a:r>
          </a:p>
          <a:p>
            <a:r>
              <a:rPr lang="it-IT" baseline="0" dirty="0" smtClean="0"/>
              <a:t>ther is an example of good trasnsmission in which all waveform transitions </a:t>
            </a:r>
            <a:r>
              <a:rPr lang="it-IT" dirty="0" smtClean="0"/>
              <a:t>overlap almost perfectly. </a:t>
            </a:r>
          </a:p>
          <a:p>
            <a:r>
              <a:rPr lang="it-IT" baseline="0" dirty="0" smtClean="0"/>
              <a:t>And a link of bad quality in which the effects of the imperfections in a real communication can be easly seen </a:t>
            </a:r>
          </a:p>
          <a:p>
            <a:endParaRPr lang="it-IT" baseline="0" dirty="0" smtClean="0"/>
          </a:p>
          <a:p>
            <a:r>
              <a:rPr lang="it-IT" baseline="0" dirty="0" smtClean="0"/>
              <a:t>(jitter and noise) </a:t>
            </a:r>
          </a:p>
          <a:p>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resultant graph is the same </a:t>
            </a:r>
            <a:r>
              <a:rPr lang="en-US" dirty="0" smtClean="0"/>
              <a:t>that would be obtained analyzing the serial stream at the oscilloscope  and by maintaining the persistence</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it-IT" baseline="0" dirty="0" smtClean="0"/>
          </a:p>
          <a:p>
            <a:endParaRPr lang="it-IT" baseline="0" dirty="0" smtClean="0"/>
          </a:p>
          <a:p>
            <a:endParaRPr lang="it-IT" baseline="0" dirty="0" smtClean="0"/>
          </a:p>
          <a:p>
            <a:r>
              <a:rPr lang="it-IT" baseline="0" dirty="0" smtClean="0"/>
              <a:t>Jitter: the drift of a signal with the respect ot its ideal position</a:t>
            </a:r>
            <a:endParaRPr lang="it-IT" dirty="0"/>
          </a:p>
        </p:txBody>
      </p:sp>
    </p:spTree>
    <p:extLst>
      <p:ext uri="{BB962C8B-B14F-4D97-AF65-F5344CB8AC3E}">
        <p14:creationId xmlns:p14="http://schemas.microsoft.com/office/powerpoint/2010/main" val="3653934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6B1ADA8-88FE-43C0-A511-BE0938DA08D3}"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it-IT">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92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4B6956-A5D8-4D5A-8900-21189EB208BE}" type="datetime1">
              <a:rPr lang="it-IT" smtClean="0">
                <a:solidFill>
                  <a:prstClr val="black"/>
                </a:solidFill>
              </a:rPr>
              <a:pPr/>
              <a:t>10/05/2016</a:t>
            </a:fld>
            <a:endParaRPr lang="it-IT">
              <a:solidFill>
                <a:prstClr val="black"/>
              </a:solidFill>
            </a:endParaRPr>
          </a:p>
        </p:txBody>
      </p:sp>
      <p:sp>
        <p:nvSpPr>
          <p:cNvPr id="6" name="Footer Placeholder 5"/>
          <p:cNvSpPr>
            <a:spLocks noGrp="1"/>
          </p:cNvSpPr>
          <p:nvPr>
            <p:ph type="ftr" sz="quarter" idx="11"/>
          </p:nvPr>
        </p:nvSpPr>
        <p:spPr/>
        <p:txBody>
          <a:bodyPr/>
          <a:lstStyle/>
          <a:p>
            <a:endParaRPr lang="it-IT">
              <a:solidFill>
                <a:prstClr val="black"/>
              </a:solidFill>
            </a:endParaRPr>
          </a:p>
        </p:txBody>
      </p:sp>
      <p:sp>
        <p:nvSpPr>
          <p:cNvPr id="7" name="Slide Number Placeholder 6"/>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spTree>
    <p:extLst>
      <p:ext uri="{BB962C8B-B14F-4D97-AF65-F5344CB8AC3E}">
        <p14:creationId xmlns:p14="http://schemas.microsoft.com/office/powerpoint/2010/main" val="1946255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C5626-9E51-46FD-9D35-382EC316B0D5}"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8719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BD7376-895F-444D-81BC-89FB95D2538E}"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4818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9381FB-32C5-4B1B-BD89-9046885065A3}"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spTree>
    <p:extLst>
      <p:ext uri="{BB962C8B-B14F-4D97-AF65-F5344CB8AC3E}">
        <p14:creationId xmlns:p14="http://schemas.microsoft.com/office/powerpoint/2010/main" val="241405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86D397-63DE-4468-B1E4-BA8B21AA38B9}"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49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64FC21-B933-4864-A666-149C9CDC3E0A}"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163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28E2BE-8C99-4A21-BFC2-DE441684D6DA}"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2791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7479FF-344C-40F6-89C4-F13C030448D6}"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818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82CAB0B2-D7DF-4E99-A4C9-F2B2C65F556F}" type="datetime1">
              <a:rPr lang="it-IT" smtClean="0">
                <a:solidFill>
                  <a:prstClr val="black"/>
                </a:solidFill>
              </a:rPr>
              <a:pPr/>
              <a:t>10/05/2016</a:t>
            </a:fld>
            <a:endParaRPr lang="en-US" dirty="0">
              <a:solidFill>
                <a:prstClr val="black"/>
              </a:solidFill>
            </a:endParaRPr>
          </a:p>
        </p:txBody>
      </p:sp>
      <p:sp>
        <p:nvSpPr>
          <p:cNvPr id="8" name="Segnaposto piè di pagina 7"/>
          <p:cNvSpPr>
            <a:spLocks noGrp="1"/>
          </p:cNvSpPr>
          <p:nvPr>
            <p:ph type="ftr" sz="quarter" idx="11"/>
          </p:nvPr>
        </p:nvSpPr>
        <p:spPr/>
        <p:txBody>
          <a:bodyPr/>
          <a:lstStyle/>
          <a:p>
            <a:endParaRPr lang="en-US" dirty="0">
              <a:solidFill>
                <a:prstClr val="black"/>
              </a:solidFill>
            </a:endParaRPr>
          </a:p>
        </p:txBody>
      </p:sp>
      <p:sp>
        <p:nvSpPr>
          <p:cNvPr id="9" name="Segnaposto numero diapositiva 8"/>
          <p:cNvSpPr>
            <a:spLocks noGrp="1"/>
          </p:cNvSpPr>
          <p:nvPr>
            <p:ph type="sldNum" sz="quarter" idx="12"/>
          </p:nvPr>
        </p:nvSpPr>
        <p:spPr>
          <a:xfrm>
            <a:off x="11547701" y="6477000"/>
            <a:ext cx="542697" cy="279400"/>
          </a:xfrm>
        </p:spPr>
        <p:txBody>
          <a:bodyPr/>
          <a:lstStyle>
            <a:lvl1pPr>
              <a:defRPr sz="1200"/>
            </a:lvl1pPr>
          </a:lstStyle>
          <a:p>
            <a:fld id="{6E2D2B3B-882E-40F3-A32F-6DD516915044}"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41963334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4"/>
          <p:cNvSpPr/>
          <p:nvPr/>
        </p:nvSpPr>
        <p:spPr>
          <a:xfrm>
            <a:off x="0" y="214314"/>
            <a:ext cx="12192000" cy="585787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6" name="TextBox 5"/>
          <p:cNvSpPr txBox="1"/>
          <p:nvPr/>
        </p:nvSpPr>
        <p:spPr>
          <a:xfrm>
            <a:off x="1" y="5229250"/>
            <a:ext cx="1475316" cy="890563"/>
          </a:xfrm>
          <a:prstGeom prst="rect">
            <a:avLst/>
          </a:prstGeom>
          <a:noFill/>
        </p:spPr>
        <p:txBody>
          <a:bodyPr/>
          <a:lstStyle/>
          <a:p>
            <a:pPr>
              <a:defRPr/>
            </a:pPr>
            <a:r>
              <a:rPr lang="en-US" sz="1200" dirty="0">
                <a:solidFill>
                  <a:srgbClr val="C00000"/>
                </a:solidFill>
                <a:latin typeface="Gill Sans MT" pitchFamily="34" charset="0"/>
              </a:rPr>
              <a:t>A. Borga</a:t>
            </a:r>
          </a:p>
          <a:p>
            <a:pPr>
              <a:defRPr/>
            </a:pPr>
            <a:r>
              <a:rPr lang="en-US" sz="1200" i="1" dirty="0">
                <a:solidFill>
                  <a:srgbClr val="C00000"/>
                </a:solidFill>
                <a:latin typeface="Gill Sans MT" pitchFamily="34" charset="0"/>
              </a:rPr>
              <a:t>Electronics-</a:t>
            </a:r>
          </a:p>
          <a:p>
            <a:pPr>
              <a:defRPr/>
            </a:pPr>
            <a:r>
              <a:rPr lang="en-US" sz="1200" i="1" dirty="0">
                <a:solidFill>
                  <a:srgbClr val="C00000"/>
                </a:solidFill>
                <a:latin typeface="Gill Sans MT" pitchFamily="34" charset="0"/>
              </a:rPr>
              <a:t>    Technology</a:t>
            </a:r>
          </a:p>
          <a:p>
            <a:pPr>
              <a:defRPr/>
            </a:pPr>
            <a:r>
              <a:rPr lang="en-US" sz="1200" i="1" dirty="0">
                <a:solidFill>
                  <a:srgbClr val="C00000"/>
                </a:solidFill>
                <a:latin typeface="Gill Sans MT" pitchFamily="34" charset="0"/>
              </a:rPr>
              <a:t>Department</a:t>
            </a:r>
          </a:p>
          <a:p>
            <a:pPr>
              <a:defRPr/>
            </a:pPr>
            <a:endParaRPr lang="en-US" sz="1200" dirty="0">
              <a:solidFill>
                <a:srgbClr val="C00000"/>
              </a:solidFill>
              <a:latin typeface="Gill Sans MT" pitchFamily="34" charset="0"/>
            </a:endParaRPr>
          </a:p>
        </p:txBody>
      </p:sp>
      <p:sp>
        <p:nvSpPr>
          <p:cNvPr id="7" name="Rectangle 6"/>
          <p:cNvSpPr/>
          <p:nvPr/>
        </p:nvSpPr>
        <p:spPr>
          <a:xfrm>
            <a:off x="0" y="6072206"/>
            <a:ext cx="12192000" cy="785794"/>
          </a:xfrm>
          <a:prstGeom prst="rect">
            <a:avLst/>
          </a:prstGeom>
          <a:gradFill>
            <a:gsLst>
              <a:gs pos="0">
                <a:srgbClr val="FF0000">
                  <a:alpha val="79000"/>
                </a:srgbClr>
              </a:gs>
              <a:gs pos="50000">
                <a:srgbClr val="FF0000"/>
              </a:gs>
              <a:gs pos="100000">
                <a:srgbClr val="FF0000">
                  <a:alpha val="6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8" name="Picture 12" descr="nikhef_logo.gif"/>
          <p:cNvPicPr>
            <a:picLocks noChangeAspect="1"/>
          </p:cNvPicPr>
          <p:nvPr/>
        </p:nvPicPr>
        <p:blipFill>
          <a:blip r:embed="rId2" cstate="print"/>
          <a:srcRect/>
          <a:stretch>
            <a:fillRect/>
          </a:stretch>
        </p:blipFill>
        <p:spPr bwMode="auto">
          <a:xfrm>
            <a:off x="84667" y="6215064"/>
            <a:ext cx="1344084" cy="490537"/>
          </a:xfrm>
          <a:prstGeom prst="rect">
            <a:avLst/>
          </a:prstGeom>
          <a:noFill/>
          <a:ln w="9525">
            <a:noFill/>
            <a:miter lim="800000"/>
            <a:headEnd/>
            <a:tailEnd/>
          </a:ln>
        </p:spPr>
      </p:pic>
      <p:sp>
        <p:nvSpPr>
          <p:cNvPr id="9" name="Isosceles Triangle 8"/>
          <p:cNvSpPr/>
          <p:nvPr/>
        </p:nvSpPr>
        <p:spPr>
          <a:xfrm flipV="1">
            <a:off x="0" y="6072189"/>
            <a:ext cx="12192000" cy="428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bwMode="invGray">
          <a:xfrm>
            <a:off x="1426634" y="214313"/>
            <a:ext cx="97367" cy="5929312"/>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1" name="Oval 8"/>
          <p:cNvSpPr/>
          <p:nvPr userDrawn="1"/>
        </p:nvSpPr>
        <p:spPr>
          <a:xfrm>
            <a:off x="1349489" y="1344614"/>
            <a:ext cx="84667"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2" name="Oval 7"/>
          <p:cNvSpPr/>
          <p:nvPr userDrawn="1"/>
        </p:nvSpPr>
        <p:spPr>
          <a:xfrm>
            <a:off x="1238216" y="1566202"/>
            <a:ext cx="280416"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3" name="Oval 8"/>
          <p:cNvSpPr/>
          <p:nvPr userDrawn="1"/>
        </p:nvSpPr>
        <p:spPr>
          <a:xfrm>
            <a:off x="1552689" y="1497014"/>
            <a:ext cx="84667"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5" name="Date Placeholder 12"/>
          <p:cNvSpPr txBox="1">
            <a:spLocks/>
          </p:cNvSpPr>
          <p:nvPr userDrawn="1"/>
        </p:nvSpPr>
        <p:spPr>
          <a:xfrm>
            <a:off x="1528304" y="6500812"/>
            <a:ext cx="1975336" cy="356848"/>
          </a:xfrm>
          <a:prstGeom prst="rect">
            <a:avLst/>
          </a:prstGeom>
        </p:spPr>
        <p:txBody>
          <a:bodyPr/>
          <a:lstStyle>
            <a:lvl1pPr fontAlgn="base">
              <a:spcBef>
                <a:spcPct val="0"/>
              </a:spcBef>
              <a:spcAft>
                <a:spcPct val="0"/>
              </a:spcAft>
              <a:defRPr smtClean="0"/>
            </a:lvl1pPr>
          </a:lstStyle>
          <a:p>
            <a:pPr>
              <a:defRPr/>
            </a:pPr>
            <a:r>
              <a:rPr lang="en-US" sz="1200" dirty="0">
                <a:solidFill>
                  <a:prstClr val="white"/>
                </a:solidFill>
              </a:rPr>
              <a:t>February 4, 2015</a:t>
            </a:r>
          </a:p>
        </p:txBody>
      </p:sp>
      <p:sp>
        <p:nvSpPr>
          <p:cNvPr id="16" name="Footer Placeholder 15"/>
          <p:cNvSpPr txBox="1">
            <a:spLocks/>
          </p:cNvSpPr>
          <p:nvPr userDrawn="1"/>
        </p:nvSpPr>
        <p:spPr>
          <a:xfrm>
            <a:off x="4175733" y="6500813"/>
            <a:ext cx="3860800" cy="357187"/>
          </a:xfrm>
          <a:prstGeom prst="rect">
            <a:avLst/>
          </a:prstGeom>
        </p:spPr>
        <p:txBody>
          <a:bodyPr/>
          <a:lstStyle>
            <a:lvl1pPr>
              <a:defRPr smtClean="0"/>
            </a:lvl1pPr>
          </a:lstStyle>
          <a:p>
            <a:pPr algn="ctr">
              <a:defRPr/>
            </a:pPr>
            <a:r>
              <a:rPr lang="en-US" sz="1200" dirty="0">
                <a:solidFill>
                  <a:prstClr val="white"/>
                </a:solidFill>
              </a:rPr>
              <a:t>ISOTDAQ 2015 – Rio de Janeiro</a:t>
            </a:r>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smtClean="0"/>
              <a:t>Click to edit Master title style</a:t>
            </a:r>
            <a:endParaRPr lang="en-US" dirty="0"/>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20" name="Picture Placeholder 19"/>
          <p:cNvSpPr>
            <a:spLocks noGrp="1"/>
          </p:cNvSpPr>
          <p:nvPr>
            <p:ph type="pic" sz="quarter" idx="13"/>
          </p:nvPr>
        </p:nvSpPr>
        <p:spPr>
          <a:xfrm>
            <a:off x="95209" y="857233"/>
            <a:ext cx="1143043" cy="785801"/>
          </a:xfrm>
        </p:spPr>
        <p:txBody>
          <a:bodyPr/>
          <a:lstStyle>
            <a:lvl1pPr marL="0" marR="0" indent="0" algn="ctr" defTabSz="914400" rtl="0" eaLnBrk="1" fontAlgn="base" latinLnBrk="0" hangingPunct="1">
              <a:lnSpc>
                <a:spcPct val="100000"/>
              </a:lnSpc>
              <a:spcBef>
                <a:spcPts val="0"/>
              </a:spcBef>
              <a:spcAft>
                <a:spcPct val="0"/>
              </a:spcAft>
              <a:buClr>
                <a:srgbClr val="FF0000"/>
              </a:buClr>
              <a:buSzPct val="80000"/>
              <a:buFont typeface="Wingdings 2" pitchFamily="18" charset="2"/>
              <a:buNone/>
              <a:tabLst/>
              <a:defRPr sz="3200"/>
            </a:lvl1pPr>
          </a:lstStyle>
          <a:p>
            <a:pPr lvl="0"/>
            <a:r>
              <a:rPr lang="en-US" noProof="0" smtClean="0"/>
              <a:t>Click icon to add picture</a:t>
            </a:r>
            <a:endParaRPr lang="en-US" noProof="0" dirty="0"/>
          </a:p>
        </p:txBody>
      </p:sp>
      <p:sp>
        <p:nvSpPr>
          <p:cNvPr id="17" name="Slide Number Placeholder 14"/>
          <p:cNvSpPr>
            <a:spLocks noGrp="1"/>
          </p:cNvSpPr>
          <p:nvPr>
            <p:ph type="sldNum" sz="quarter" idx="14"/>
          </p:nvPr>
        </p:nvSpPr>
        <p:spPr/>
        <p:txBody>
          <a:bodyPr/>
          <a:lstStyle>
            <a:lvl1pPr>
              <a:defRPr/>
            </a:lvl1pPr>
          </a:lstStyle>
          <a:p>
            <a:pPr>
              <a:defRPr/>
            </a:pPr>
            <a:fld id="{61B98BAA-4D52-4D26-A116-5A2E8835FE65}" type="slidenum">
              <a:rPr lang="en-US">
                <a:solidFill>
                  <a:prstClr val="black"/>
                </a:solidFill>
              </a:rPr>
              <a:pPr>
                <a:defRPr/>
              </a:pPr>
              <a:t>‹N›</a:t>
            </a:fld>
            <a:endParaRPr lang="en-US">
              <a:solidFill>
                <a:prstClr val="black"/>
              </a:solidFill>
            </a:endParaRPr>
          </a:p>
        </p:txBody>
      </p:sp>
      <p:sp>
        <p:nvSpPr>
          <p:cNvPr id="18" name="Rectangle 17"/>
          <p:cNvSpPr/>
          <p:nvPr userDrawn="1"/>
        </p:nvSpPr>
        <p:spPr>
          <a:xfrm>
            <a:off x="0" y="214314"/>
            <a:ext cx="12192000" cy="585787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9" name="Rectangle 18"/>
          <p:cNvSpPr/>
          <p:nvPr userDrawn="1"/>
        </p:nvSpPr>
        <p:spPr>
          <a:xfrm>
            <a:off x="0" y="6072206"/>
            <a:ext cx="12192000" cy="785794"/>
          </a:xfrm>
          <a:prstGeom prst="rect">
            <a:avLst/>
          </a:prstGeom>
          <a:gradFill>
            <a:gsLst>
              <a:gs pos="0">
                <a:srgbClr val="FF0000">
                  <a:alpha val="79000"/>
                </a:srgbClr>
              </a:gs>
              <a:gs pos="50000">
                <a:srgbClr val="FF0000"/>
              </a:gs>
              <a:gs pos="100000">
                <a:srgbClr val="FF0000">
                  <a:alpha val="6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21" name="Picture 12" descr="nikhef_logo.gif"/>
          <p:cNvPicPr>
            <a:picLocks noChangeAspect="1"/>
          </p:cNvPicPr>
          <p:nvPr userDrawn="1"/>
        </p:nvPicPr>
        <p:blipFill>
          <a:blip r:embed="rId2" cstate="print"/>
          <a:srcRect/>
          <a:stretch>
            <a:fillRect/>
          </a:stretch>
        </p:blipFill>
        <p:spPr bwMode="auto">
          <a:xfrm>
            <a:off x="84667" y="6215064"/>
            <a:ext cx="1344084" cy="490537"/>
          </a:xfrm>
          <a:prstGeom prst="rect">
            <a:avLst/>
          </a:prstGeom>
          <a:noFill/>
          <a:ln w="9525">
            <a:noFill/>
            <a:miter lim="800000"/>
            <a:headEnd/>
            <a:tailEnd/>
          </a:ln>
        </p:spPr>
      </p:pic>
      <p:sp>
        <p:nvSpPr>
          <p:cNvPr id="23" name="Isosceles Triangle 22"/>
          <p:cNvSpPr/>
          <p:nvPr userDrawn="1"/>
        </p:nvSpPr>
        <p:spPr>
          <a:xfrm flipV="1">
            <a:off x="0" y="6072189"/>
            <a:ext cx="12192000" cy="428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bwMode="invGray">
          <a:xfrm>
            <a:off x="370185" y="214313"/>
            <a:ext cx="96543" cy="587916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grpSp>
        <p:nvGrpSpPr>
          <p:cNvPr id="25" name="Group 24"/>
          <p:cNvGrpSpPr/>
          <p:nvPr userDrawn="1"/>
        </p:nvGrpSpPr>
        <p:grpSpPr>
          <a:xfrm>
            <a:off x="181767" y="1344614"/>
            <a:ext cx="399140" cy="431901"/>
            <a:chOff x="928662" y="1344613"/>
            <a:chExt cx="299355" cy="431901"/>
          </a:xfrm>
        </p:grpSpPr>
        <p:sp>
          <p:nvSpPr>
            <p:cNvPr id="26" name="Oval 8"/>
            <p:cNvSpPr/>
            <p:nvPr userDrawn="1"/>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27" name="Oval 7"/>
            <p:cNvSpPr/>
            <p:nvPr userDrawn="1"/>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28" name="Oval 8"/>
            <p:cNvSpPr/>
            <p:nvPr userDrawn="1"/>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grpSp>
      <p:sp>
        <p:nvSpPr>
          <p:cNvPr id="29" name="Date Placeholder 12"/>
          <p:cNvSpPr txBox="1">
            <a:spLocks/>
          </p:cNvSpPr>
          <p:nvPr userDrawn="1"/>
        </p:nvSpPr>
        <p:spPr>
          <a:xfrm>
            <a:off x="1528304" y="6500812"/>
            <a:ext cx="1975336" cy="356848"/>
          </a:xfrm>
          <a:prstGeom prst="rect">
            <a:avLst/>
          </a:prstGeom>
        </p:spPr>
        <p:txBody>
          <a:bodyPr/>
          <a:lstStyle>
            <a:lvl1pPr fontAlgn="base">
              <a:spcBef>
                <a:spcPct val="0"/>
              </a:spcBef>
              <a:spcAft>
                <a:spcPct val="0"/>
              </a:spcAft>
              <a:defRPr smtClean="0"/>
            </a:lvl1pPr>
          </a:lstStyle>
          <a:p>
            <a:pPr>
              <a:defRPr/>
            </a:pPr>
            <a:r>
              <a:rPr lang="en-US" sz="1200" dirty="0">
                <a:solidFill>
                  <a:prstClr val="white"/>
                </a:solidFill>
              </a:rPr>
              <a:t>February 4, 2015</a:t>
            </a:r>
          </a:p>
        </p:txBody>
      </p:sp>
      <p:sp>
        <p:nvSpPr>
          <p:cNvPr id="30" name="Footer Placeholder 15"/>
          <p:cNvSpPr txBox="1">
            <a:spLocks/>
          </p:cNvSpPr>
          <p:nvPr userDrawn="1"/>
        </p:nvSpPr>
        <p:spPr>
          <a:xfrm>
            <a:off x="4175733" y="6500813"/>
            <a:ext cx="3860800" cy="357187"/>
          </a:xfrm>
          <a:prstGeom prst="rect">
            <a:avLst/>
          </a:prstGeom>
        </p:spPr>
        <p:txBody>
          <a:bodyPr/>
          <a:lstStyle>
            <a:lvl1pPr>
              <a:defRPr smtClean="0"/>
            </a:lvl1pPr>
          </a:lstStyle>
          <a:p>
            <a:pPr algn="ctr">
              <a:defRPr/>
            </a:pPr>
            <a:r>
              <a:rPr lang="en-US" sz="1200" dirty="0">
                <a:solidFill>
                  <a:prstClr val="white"/>
                </a:solidFill>
              </a:rPr>
              <a:t>ISOTDAQ 2015 – Rio de Janeiro</a:t>
            </a:r>
          </a:p>
        </p:txBody>
      </p:sp>
      <p:sp>
        <p:nvSpPr>
          <p:cNvPr id="33" name="Slide Number Placeholder 14"/>
          <p:cNvSpPr txBox="1">
            <a:spLocks/>
          </p:cNvSpPr>
          <p:nvPr userDrawn="1"/>
        </p:nvSpPr>
        <p:spPr>
          <a:xfrm>
            <a:off x="11281833" y="6305550"/>
            <a:ext cx="609600" cy="476250"/>
          </a:xfrm>
          <a:prstGeom prst="rect">
            <a:avLst/>
          </a:prstGeom>
        </p:spPr>
        <p:txBody>
          <a:bodyPr anchor="b"/>
          <a:lstStyle>
            <a:defPPr>
              <a:defRPr lang="en-US"/>
            </a:defPPr>
            <a:lvl1pPr algn="ctr" rtl="0" eaLnBrk="1" fontAlgn="auto" latinLnBrk="0" hangingPunct="1">
              <a:spcBef>
                <a:spcPts val="0"/>
              </a:spcBef>
              <a:spcAft>
                <a:spcPts val="0"/>
              </a:spcAft>
              <a:defRPr kumimoji="0" sz="1200" b="0" i="0" kern="1200">
                <a:solidFill>
                  <a:schemeClr val="bg1"/>
                </a:solidFill>
                <a:effectLst/>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61B98BAA-4D52-4D26-A116-5A2E8835FE65}" type="slidenum">
              <a:rPr lang="en-US" smtClean="0">
                <a:solidFill>
                  <a:prstClr val="white"/>
                </a:solidFill>
              </a:rPr>
              <a:pPr>
                <a:defRPr/>
              </a:pPr>
              <a:t>‹N›</a:t>
            </a:fld>
            <a:endParaRPr lang="en-US">
              <a:solidFill>
                <a:prstClr val="white"/>
              </a:solidFill>
            </a:endParaRPr>
          </a:p>
        </p:txBody>
      </p:sp>
      <p:sp>
        <p:nvSpPr>
          <p:cNvPr id="34" name="TextBox 33"/>
          <p:cNvSpPr txBox="1"/>
          <p:nvPr userDrawn="1"/>
        </p:nvSpPr>
        <p:spPr>
          <a:xfrm>
            <a:off x="9442513" y="6134786"/>
            <a:ext cx="1910308" cy="571160"/>
          </a:xfrm>
          <a:prstGeom prst="rect">
            <a:avLst/>
          </a:prstGeom>
          <a:noFill/>
        </p:spPr>
        <p:txBody>
          <a:bodyPr/>
          <a:lstStyle/>
          <a:p>
            <a:pPr algn="r">
              <a:defRPr/>
            </a:pPr>
            <a:r>
              <a:rPr lang="en-US" sz="1100" dirty="0">
                <a:solidFill>
                  <a:prstClr val="white"/>
                </a:solidFill>
                <a:latin typeface="Gill Sans MT" pitchFamily="34" charset="0"/>
              </a:rPr>
              <a:t>A. Borga</a:t>
            </a:r>
          </a:p>
          <a:p>
            <a:pPr algn="r">
              <a:defRPr/>
            </a:pPr>
            <a:r>
              <a:rPr lang="en-US" sz="1100" i="1" dirty="0">
                <a:solidFill>
                  <a:prstClr val="white"/>
                </a:solidFill>
                <a:latin typeface="Gill Sans MT" pitchFamily="34" charset="0"/>
              </a:rPr>
              <a:t>Electronics Technology</a:t>
            </a:r>
          </a:p>
          <a:p>
            <a:pPr algn="r">
              <a:defRPr/>
            </a:pPr>
            <a:r>
              <a:rPr lang="en-US" sz="1100" i="1" dirty="0">
                <a:solidFill>
                  <a:prstClr val="white"/>
                </a:solidFill>
                <a:latin typeface="Gill Sans MT" pitchFamily="34" charset="0"/>
              </a:rPr>
              <a:t>Department</a:t>
            </a:r>
          </a:p>
        </p:txBody>
      </p:sp>
    </p:spTree>
    <p:extLst>
      <p:ext uri="{BB962C8B-B14F-4D97-AF65-F5344CB8AC3E}">
        <p14:creationId xmlns:p14="http://schemas.microsoft.com/office/powerpoint/2010/main" val="31791267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5D9747-3321-40E6-8C20-6E37C2DE0D1F}"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spTree>
    <p:extLst>
      <p:ext uri="{BB962C8B-B14F-4D97-AF65-F5344CB8AC3E}">
        <p14:creationId xmlns:p14="http://schemas.microsoft.com/office/powerpoint/2010/main" val="3877480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Rectangle 4"/>
          <p:cNvSpPr/>
          <p:nvPr/>
        </p:nvSpPr>
        <p:spPr>
          <a:xfrm>
            <a:off x="0" y="214314"/>
            <a:ext cx="12192000" cy="585787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6" name="TextBox 5"/>
          <p:cNvSpPr txBox="1"/>
          <p:nvPr/>
        </p:nvSpPr>
        <p:spPr>
          <a:xfrm>
            <a:off x="1" y="5229250"/>
            <a:ext cx="1475316" cy="890563"/>
          </a:xfrm>
          <a:prstGeom prst="rect">
            <a:avLst/>
          </a:prstGeom>
          <a:noFill/>
        </p:spPr>
        <p:txBody>
          <a:bodyPr/>
          <a:lstStyle/>
          <a:p>
            <a:pPr>
              <a:defRPr/>
            </a:pPr>
            <a:r>
              <a:rPr lang="en-US" sz="1200" dirty="0">
                <a:solidFill>
                  <a:srgbClr val="C00000"/>
                </a:solidFill>
                <a:latin typeface="Gill Sans MT" pitchFamily="34" charset="0"/>
              </a:rPr>
              <a:t>A. Borga</a:t>
            </a:r>
          </a:p>
          <a:p>
            <a:pPr>
              <a:defRPr/>
            </a:pPr>
            <a:r>
              <a:rPr lang="en-US" sz="1200" i="1" dirty="0">
                <a:solidFill>
                  <a:srgbClr val="C00000"/>
                </a:solidFill>
                <a:latin typeface="Gill Sans MT" pitchFamily="34" charset="0"/>
              </a:rPr>
              <a:t>Electronics-</a:t>
            </a:r>
          </a:p>
          <a:p>
            <a:pPr>
              <a:defRPr/>
            </a:pPr>
            <a:r>
              <a:rPr lang="en-US" sz="1200" i="1" dirty="0">
                <a:solidFill>
                  <a:srgbClr val="C00000"/>
                </a:solidFill>
                <a:latin typeface="Gill Sans MT" pitchFamily="34" charset="0"/>
              </a:rPr>
              <a:t>    Technology</a:t>
            </a:r>
          </a:p>
          <a:p>
            <a:pPr>
              <a:defRPr/>
            </a:pPr>
            <a:r>
              <a:rPr lang="en-US" sz="1200" i="1" dirty="0">
                <a:solidFill>
                  <a:srgbClr val="C00000"/>
                </a:solidFill>
                <a:latin typeface="Gill Sans MT" pitchFamily="34" charset="0"/>
              </a:rPr>
              <a:t>Department</a:t>
            </a:r>
          </a:p>
          <a:p>
            <a:pPr>
              <a:defRPr/>
            </a:pPr>
            <a:endParaRPr lang="en-US" sz="1200" dirty="0">
              <a:solidFill>
                <a:srgbClr val="C00000"/>
              </a:solidFill>
              <a:latin typeface="Gill Sans MT" pitchFamily="34" charset="0"/>
            </a:endParaRPr>
          </a:p>
        </p:txBody>
      </p:sp>
      <p:sp>
        <p:nvSpPr>
          <p:cNvPr id="7" name="Rectangle 6"/>
          <p:cNvSpPr/>
          <p:nvPr/>
        </p:nvSpPr>
        <p:spPr>
          <a:xfrm>
            <a:off x="0" y="6072206"/>
            <a:ext cx="12192000" cy="785794"/>
          </a:xfrm>
          <a:prstGeom prst="rect">
            <a:avLst/>
          </a:prstGeom>
          <a:gradFill>
            <a:gsLst>
              <a:gs pos="0">
                <a:srgbClr val="FF0000">
                  <a:alpha val="79000"/>
                </a:srgbClr>
              </a:gs>
              <a:gs pos="50000">
                <a:srgbClr val="FF0000"/>
              </a:gs>
              <a:gs pos="100000">
                <a:srgbClr val="FF0000">
                  <a:alpha val="6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8" name="Picture 12" descr="nikhef_logo.gif"/>
          <p:cNvPicPr>
            <a:picLocks noChangeAspect="1"/>
          </p:cNvPicPr>
          <p:nvPr/>
        </p:nvPicPr>
        <p:blipFill>
          <a:blip r:embed="rId2" cstate="print"/>
          <a:srcRect/>
          <a:stretch>
            <a:fillRect/>
          </a:stretch>
        </p:blipFill>
        <p:spPr bwMode="auto">
          <a:xfrm>
            <a:off x="84667" y="6215064"/>
            <a:ext cx="1344084" cy="490537"/>
          </a:xfrm>
          <a:prstGeom prst="rect">
            <a:avLst/>
          </a:prstGeom>
          <a:noFill/>
          <a:ln w="9525">
            <a:noFill/>
            <a:miter lim="800000"/>
            <a:headEnd/>
            <a:tailEnd/>
          </a:ln>
        </p:spPr>
      </p:pic>
      <p:sp>
        <p:nvSpPr>
          <p:cNvPr id="9" name="Isosceles Triangle 8"/>
          <p:cNvSpPr/>
          <p:nvPr/>
        </p:nvSpPr>
        <p:spPr>
          <a:xfrm flipV="1">
            <a:off x="0" y="6072189"/>
            <a:ext cx="12192000" cy="428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bwMode="invGray">
          <a:xfrm>
            <a:off x="1426634" y="214313"/>
            <a:ext cx="97367" cy="5929312"/>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1" name="Oval 8"/>
          <p:cNvSpPr/>
          <p:nvPr userDrawn="1"/>
        </p:nvSpPr>
        <p:spPr>
          <a:xfrm>
            <a:off x="1349489" y="1344614"/>
            <a:ext cx="84667"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2" name="Oval 7"/>
          <p:cNvSpPr/>
          <p:nvPr userDrawn="1"/>
        </p:nvSpPr>
        <p:spPr>
          <a:xfrm>
            <a:off x="1238216" y="1566202"/>
            <a:ext cx="280416"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3" name="Oval 8"/>
          <p:cNvSpPr/>
          <p:nvPr userDrawn="1"/>
        </p:nvSpPr>
        <p:spPr>
          <a:xfrm>
            <a:off x="1552689" y="1497014"/>
            <a:ext cx="84667"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5" name="Date Placeholder 12"/>
          <p:cNvSpPr txBox="1">
            <a:spLocks/>
          </p:cNvSpPr>
          <p:nvPr userDrawn="1"/>
        </p:nvSpPr>
        <p:spPr>
          <a:xfrm>
            <a:off x="1528304" y="6500812"/>
            <a:ext cx="1975336" cy="356848"/>
          </a:xfrm>
          <a:prstGeom prst="rect">
            <a:avLst/>
          </a:prstGeom>
        </p:spPr>
        <p:txBody>
          <a:bodyPr/>
          <a:lstStyle>
            <a:lvl1pPr fontAlgn="base">
              <a:spcBef>
                <a:spcPct val="0"/>
              </a:spcBef>
              <a:spcAft>
                <a:spcPct val="0"/>
              </a:spcAft>
              <a:defRPr smtClean="0"/>
            </a:lvl1pPr>
          </a:lstStyle>
          <a:p>
            <a:pPr>
              <a:defRPr/>
            </a:pPr>
            <a:r>
              <a:rPr lang="en-US" sz="1200" dirty="0">
                <a:solidFill>
                  <a:prstClr val="white"/>
                </a:solidFill>
              </a:rPr>
              <a:t>February 4, 2015</a:t>
            </a:r>
          </a:p>
        </p:txBody>
      </p:sp>
      <p:sp>
        <p:nvSpPr>
          <p:cNvPr id="16" name="Footer Placeholder 15"/>
          <p:cNvSpPr txBox="1">
            <a:spLocks/>
          </p:cNvSpPr>
          <p:nvPr userDrawn="1"/>
        </p:nvSpPr>
        <p:spPr>
          <a:xfrm>
            <a:off x="4175733" y="6500813"/>
            <a:ext cx="3860800" cy="357187"/>
          </a:xfrm>
          <a:prstGeom prst="rect">
            <a:avLst/>
          </a:prstGeom>
        </p:spPr>
        <p:txBody>
          <a:bodyPr/>
          <a:lstStyle>
            <a:lvl1pPr>
              <a:defRPr smtClean="0"/>
            </a:lvl1pPr>
          </a:lstStyle>
          <a:p>
            <a:pPr algn="ctr">
              <a:defRPr/>
            </a:pPr>
            <a:r>
              <a:rPr lang="en-US" sz="1200" dirty="0">
                <a:solidFill>
                  <a:prstClr val="white"/>
                </a:solidFill>
              </a:rPr>
              <a:t>ISOTDAQ 2015 – Rio de Janeiro</a:t>
            </a:r>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smtClean="0"/>
              <a:t>Click to edit Master title style</a:t>
            </a:r>
            <a:endParaRPr lang="en-US" dirty="0"/>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20" name="Picture Placeholder 19"/>
          <p:cNvSpPr>
            <a:spLocks noGrp="1"/>
          </p:cNvSpPr>
          <p:nvPr>
            <p:ph type="pic" sz="quarter" idx="13"/>
          </p:nvPr>
        </p:nvSpPr>
        <p:spPr>
          <a:xfrm>
            <a:off x="95209" y="857233"/>
            <a:ext cx="1143043" cy="785801"/>
          </a:xfrm>
        </p:spPr>
        <p:txBody>
          <a:bodyPr/>
          <a:lstStyle>
            <a:lvl1pPr marL="0" marR="0" indent="0" algn="ctr" defTabSz="914400" rtl="0" eaLnBrk="1" fontAlgn="base" latinLnBrk="0" hangingPunct="1">
              <a:lnSpc>
                <a:spcPct val="100000"/>
              </a:lnSpc>
              <a:spcBef>
                <a:spcPts val="0"/>
              </a:spcBef>
              <a:spcAft>
                <a:spcPct val="0"/>
              </a:spcAft>
              <a:buClr>
                <a:srgbClr val="FF0000"/>
              </a:buClr>
              <a:buSzPct val="80000"/>
              <a:buFont typeface="Wingdings 2" pitchFamily="18" charset="2"/>
              <a:buNone/>
              <a:tabLst/>
              <a:defRPr sz="3200"/>
            </a:lvl1pPr>
          </a:lstStyle>
          <a:p>
            <a:pPr lvl="0"/>
            <a:r>
              <a:rPr lang="en-US" noProof="0" smtClean="0"/>
              <a:t>Click icon to add picture</a:t>
            </a:r>
            <a:endParaRPr lang="en-US" noProof="0" dirty="0"/>
          </a:p>
        </p:txBody>
      </p:sp>
      <p:sp>
        <p:nvSpPr>
          <p:cNvPr id="17" name="Slide Number Placeholder 14"/>
          <p:cNvSpPr>
            <a:spLocks noGrp="1"/>
          </p:cNvSpPr>
          <p:nvPr>
            <p:ph type="sldNum" sz="quarter" idx="14"/>
          </p:nvPr>
        </p:nvSpPr>
        <p:spPr/>
        <p:txBody>
          <a:bodyPr/>
          <a:lstStyle>
            <a:lvl1pPr>
              <a:defRPr/>
            </a:lvl1pPr>
          </a:lstStyle>
          <a:p>
            <a:pPr>
              <a:defRPr/>
            </a:pPr>
            <a:fld id="{61B98BAA-4D52-4D26-A116-5A2E8835FE65}" type="slidenum">
              <a:rPr lang="en-US">
                <a:solidFill>
                  <a:prstClr val="black"/>
                </a:solidFill>
              </a:rPr>
              <a:pPr>
                <a:defRPr/>
              </a:pPr>
              <a:t>‹N›</a:t>
            </a:fld>
            <a:endParaRPr lang="en-US">
              <a:solidFill>
                <a:prstClr val="black"/>
              </a:solidFill>
            </a:endParaRPr>
          </a:p>
        </p:txBody>
      </p:sp>
      <p:sp>
        <p:nvSpPr>
          <p:cNvPr id="18" name="Rectangle 17"/>
          <p:cNvSpPr/>
          <p:nvPr userDrawn="1"/>
        </p:nvSpPr>
        <p:spPr>
          <a:xfrm>
            <a:off x="0" y="214314"/>
            <a:ext cx="12192000" cy="585787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9" name="Rectangle 18"/>
          <p:cNvSpPr/>
          <p:nvPr userDrawn="1"/>
        </p:nvSpPr>
        <p:spPr>
          <a:xfrm>
            <a:off x="0" y="6072206"/>
            <a:ext cx="12192000" cy="785794"/>
          </a:xfrm>
          <a:prstGeom prst="rect">
            <a:avLst/>
          </a:prstGeom>
          <a:gradFill>
            <a:gsLst>
              <a:gs pos="0">
                <a:srgbClr val="FF0000">
                  <a:alpha val="79000"/>
                </a:srgbClr>
              </a:gs>
              <a:gs pos="50000">
                <a:srgbClr val="FF0000"/>
              </a:gs>
              <a:gs pos="100000">
                <a:srgbClr val="FF0000">
                  <a:alpha val="6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21" name="Picture 12" descr="nikhef_logo.gif"/>
          <p:cNvPicPr>
            <a:picLocks noChangeAspect="1"/>
          </p:cNvPicPr>
          <p:nvPr userDrawn="1"/>
        </p:nvPicPr>
        <p:blipFill>
          <a:blip r:embed="rId2" cstate="print"/>
          <a:srcRect/>
          <a:stretch>
            <a:fillRect/>
          </a:stretch>
        </p:blipFill>
        <p:spPr bwMode="auto">
          <a:xfrm>
            <a:off x="84667" y="6215064"/>
            <a:ext cx="1344084" cy="490537"/>
          </a:xfrm>
          <a:prstGeom prst="rect">
            <a:avLst/>
          </a:prstGeom>
          <a:noFill/>
          <a:ln w="9525">
            <a:noFill/>
            <a:miter lim="800000"/>
            <a:headEnd/>
            <a:tailEnd/>
          </a:ln>
        </p:spPr>
      </p:pic>
      <p:sp>
        <p:nvSpPr>
          <p:cNvPr id="23" name="Isosceles Triangle 22"/>
          <p:cNvSpPr/>
          <p:nvPr userDrawn="1"/>
        </p:nvSpPr>
        <p:spPr>
          <a:xfrm flipV="1">
            <a:off x="0" y="6072189"/>
            <a:ext cx="12192000" cy="428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bwMode="invGray">
          <a:xfrm>
            <a:off x="370185" y="214313"/>
            <a:ext cx="96543" cy="587916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grpSp>
        <p:nvGrpSpPr>
          <p:cNvPr id="25" name="Group 24"/>
          <p:cNvGrpSpPr/>
          <p:nvPr userDrawn="1"/>
        </p:nvGrpSpPr>
        <p:grpSpPr>
          <a:xfrm>
            <a:off x="181767" y="1344614"/>
            <a:ext cx="399140" cy="431901"/>
            <a:chOff x="928662" y="1344613"/>
            <a:chExt cx="299355" cy="431901"/>
          </a:xfrm>
        </p:grpSpPr>
        <p:sp>
          <p:nvSpPr>
            <p:cNvPr id="26" name="Oval 8"/>
            <p:cNvSpPr/>
            <p:nvPr userDrawn="1"/>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27" name="Oval 7"/>
            <p:cNvSpPr/>
            <p:nvPr userDrawn="1"/>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28" name="Oval 8"/>
            <p:cNvSpPr/>
            <p:nvPr userDrawn="1"/>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grpSp>
      <p:sp>
        <p:nvSpPr>
          <p:cNvPr id="29" name="Date Placeholder 12"/>
          <p:cNvSpPr txBox="1">
            <a:spLocks/>
          </p:cNvSpPr>
          <p:nvPr userDrawn="1"/>
        </p:nvSpPr>
        <p:spPr>
          <a:xfrm>
            <a:off x="1528304" y="6500812"/>
            <a:ext cx="1975336" cy="356848"/>
          </a:xfrm>
          <a:prstGeom prst="rect">
            <a:avLst/>
          </a:prstGeom>
        </p:spPr>
        <p:txBody>
          <a:bodyPr/>
          <a:lstStyle>
            <a:lvl1pPr fontAlgn="base">
              <a:spcBef>
                <a:spcPct val="0"/>
              </a:spcBef>
              <a:spcAft>
                <a:spcPct val="0"/>
              </a:spcAft>
              <a:defRPr smtClean="0"/>
            </a:lvl1pPr>
          </a:lstStyle>
          <a:p>
            <a:pPr>
              <a:defRPr/>
            </a:pPr>
            <a:r>
              <a:rPr lang="en-US" sz="1200" dirty="0">
                <a:solidFill>
                  <a:prstClr val="white"/>
                </a:solidFill>
              </a:rPr>
              <a:t>February 4, 2015</a:t>
            </a:r>
          </a:p>
        </p:txBody>
      </p:sp>
      <p:sp>
        <p:nvSpPr>
          <p:cNvPr id="30" name="Footer Placeholder 15"/>
          <p:cNvSpPr txBox="1">
            <a:spLocks/>
          </p:cNvSpPr>
          <p:nvPr userDrawn="1"/>
        </p:nvSpPr>
        <p:spPr>
          <a:xfrm>
            <a:off x="4175733" y="6500813"/>
            <a:ext cx="3860800" cy="357187"/>
          </a:xfrm>
          <a:prstGeom prst="rect">
            <a:avLst/>
          </a:prstGeom>
        </p:spPr>
        <p:txBody>
          <a:bodyPr/>
          <a:lstStyle>
            <a:lvl1pPr>
              <a:defRPr smtClean="0"/>
            </a:lvl1pPr>
          </a:lstStyle>
          <a:p>
            <a:pPr algn="ctr">
              <a:defRPr/>
            </a:pPr>
            <a:r>
              <a:rPr lang="en-US" sz="1200" dirty="0">
                <a:solidFill>
                  <a:prstClr val="white"/>
                </a:solidFill>
              </a:rPr>
              <a:t>ISOTDAQ 2015 – Rio de Janeiro</a:t>
            </a:r>
          </a:p>
        </p:txBody>
      </p:sp>
      <p:sp>
        <p:nvSpPr>
          <p:cNvPr id="33" name="Slide Number Placeholder 14"/>
          <p:cNvSpPr txBox="1">
            <a:spLocks/>
          </p:cNvSpPr>
          <p:nvPr userDrawn="1"/>
        </p:nvSpPr>
        <p:spPr>
          <a:xfrm>
            <a:off x="11281833" y="6305550"/>
            <a:ext cx="609600" cy="476250"/>
          </a:xfrm>
          <a:prstGeom prst="rect">
            <a:avLst/>
          </a:prstGeom>
        </p:spPr>
        <p:txBody>
          <a:bodyPr anchor="b"/>
          <a:lstStyle>
            <a:defPPr>
              <a:defRPr lang="en-US"/>
            </a:defPPr>
            <a:lvl1pPr algn="ctr" rtl="0" eaLnBrk="1" fontAlgn="auto" latinLnBrk="0" hangingPunct="1">
              <a:spcBef>
                <a:spcPts val="0"/>
              </a:spcBef>
              <a:spcAft>
                <a:spcPts val="0"/>
              </a:spcAft>
              <a:defRPr kumimoji="0" sz="1200" b="0" i="0" kern="1200">
                <a:solidFill>
                  <a:schemeClr val="bg1"/>
                </a:solidFill>
                <a:effectLst/>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61B98BAA-4D52-4D26-A116-5A2E8835FE65}" type="slidenum">
              <a:rPr lang="en-US" smtClean="0">
                <a:solidFill>
                  <a:prstClr val="white"/>
                </a:solidFill>
              </a:rPr>
              <a:pPr>
                <a:defRPr/>
              </a:pPr>
              <a:t>‹N›</a:t>
            </a:fld>
            <a:endParaRPr lang="en-US">
              <a:solidFill>
                <a:prstClr val="white"/>
              </a:solidFill>
            </a:endParaRPr>
          </a:p>
        </p:txBody>
      </p:sp>
      <p:sp>
        <p:nvSpPr>
          <p:cNvPr id="34" name="TextBox 33"/>
          <p:cNvSpPr txBox="1"/>
          <p:nvPr userDrawn="1"/>
        </p:nvSpPr>
        <p:spPr>
          <a:xfrm>
            <a:off x="9442513" y="6134786"/>
            <a:ext cx="1910308" cy="571160"/>
          </a:xfrm>
          <a:prstGeom prst="rect">
            <a:avLst/>
          </a:prstGeom>
          <a:noFill/>
        </p:spPr>
        <p:txBody>
          <a:bodyPr/>
          <a:lstStyle/>
          <a:p>
            <a:pPr algn="r">
              <a:defRPr/>
            </a:pPr>
            <a:r>
              <a:rPr lang="en-US" sz="1100" dirty="0">
                <a:solidFill>
                  <a:prstClr val="white"/>
                </a:solidFill>
                <a:latin typeface="Gill Sans MT" pitchFamily="34" charset="0"/>
              </a:rPr>
              <a:t>A. Borga</a:t>
            </a:r>
          </a:p>
          <a:p>
            <a:pPr algn="r">
              <a:defRPr/>
            </a:pPr>
            <a:r>
              <a:rPr lang="en-US" sz="1100" i="1" dirty="0">
                <a:solidFill>
                  <a:prstClr val="white"/>
                </a:solidFill>
                <a:latin typeface="Gill Sans MT" pitchFamily="34" charset="0"/>
              </a:rPr>
              <a:t>Electronics Technology</a:t>
            </a:r>
          </a:p>
          <a:p>
            <a:pPr algn="r">
              <a:defRPr/>
            </a:pPr>
            <a:r>
              <a:rPr lang="en-US" sz="1100" i="1" dirty="0">
                <a:solidFill>
                  <a:prstClr val="white"/>
                </a:solidFill>
                <a:latin typeface="Gill Sans MT" pitchFamily="34" charset="0"/>
              </a:rPr>
              <a:t>Department</a:t>
            </a:r>
          </a:p>
        </p:txBody>
      </p:sp>
    </p:spTree>
    <p:extLst>
      <p:ext uri="{BB962C8B-B14F-4D97-AF65-F5344CB8AC3E}">
        <p14:creationId xmlns:p14="http://schemas.microsoft.com/office/powerpoint/2010/main" val="15975626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5" name="Rectangle 4"/>
          <p:cNvSpPr/>
          <p:nvPr/>
        </p:nvSpPr>
        <p:spPr>
          <a:xfrm>
            <a:off x="0" y="214314"/>
            <a:ext cx="12192000" cy="585787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6" name="TextBox 5"/>
          <p:cNvSpPr txBox="1"/>
          <p:nvPr/>
        </p:nvSpPr>
        <p:spPr>
          <a:xfrm>
            <a:off x="1" y="5229250"/>
            <a:ext cx="1475316" cy="890563"/>
          </a:xfrm>
          <a:prstGeom prst="rect">
            <a:avLst/>
          </a:prstGeom>
          <a:noFill/>
        </p:spPr>
        <p:txBody>
          <a:bodyPr/>
          <a:lstStyle/>
          <a:p>
            <a:pPr>
              <a:defRPr/>
            </a:pPr>
            <a:r>
              <a:rPr lang="en-US" sz="1200" dirty="0">
                <a:solidFill>
                  <a:srgbClr val="C00000"/>
                </a:solidFill>
                <a:latin typeface="Gill Sans MT" pitchFamily="34" charset="0"/>
              </a:rPr>
              <a:t>A. Borga</a:t>
            </a:r>
          </a:p>
          <a:p>
            <a:pPr>
              <a:defRPr/>
            </a:pPr>
            <a:r>
              <a:rPr lang="en-US" sz="1200" i="1" dirty="0">
                <a:solidFill>
                  <a:srgbClr val="C00000"/>
                </a:solidFill>
                <a:latin typeface="Gill Sans MT" pitchFamily="34" charset="0"/>
              </a:rPr>
              <a:t>Electronics-</a:t>
            </a:r>
          </a:p>
          <a:p>
            <a:pPr>
              <a:defRPr/>
            </a:pPr>
            <a:r>
              <a:rPr lang="en-US" sz="1200" i="1" dirty="0">
                <a:solidFill>
                  <a:srgbClr val="C00000"/>
                </a:solidFill>
                <a:latin typeface="Gill Sans MT" pitchFamily="34" charset="0"/>
              </a:rPr>
              <a:t>    Technology</a:t>
            </a:r>
          </a:p>
          <a:p>
            <a:pPr>
              <a:defRPr/>
            </a:pPr>
            <a:r>
              <a:rPr lang="en-US" sz="1200" i="1" dirty="0">
                <a:solidFill>
                  <a:srgbClr val="C00000"/>
                </a:solidFill>
                <a:latin typeface="Gill Sans MT" pitchFamily="34" charset="0"/>
              </a:rPr>
              <a:t>Department</a:t>
            </a:r>
          </a:p>
          <a:p>
            <a:pPr>
              <a:defRPr/>
            </a:pPr>
            <a:endParaRPr lang="en-US" sz="1200" dirty="0">
              <a:solidFill>
                <a:srgbClr val="C00000"/>
              </a:solidFill>
              <a:latin typeface="Gill Sans MT" pitchFamily="34" charset="0"/>
            </a:endParaRPr>
          </a:p>
        </p:txBody>
      </p:sp>
      <p:sp>
        <p:nvSpPr>
          <p:cNvPr id="7" name="Rectangle 6"/>
          <p:cNvSpPr/>
          <p:nvPr/>
        </p:nvSpPr>
        <p:spPr>
          <a:xfrm>
            <a:off x="0" y="6072206"/>
            <a:ext cx="12192000" cy="785794"/>
          </a:xfrm>
          <a:prstGeom prst="rect">
            <a:avLst/>
          </a:prstGeom>
          <a:gradFill>
            <a:gsLst>
              <a:gs pos="0">
                <a:srgbClr val="FF0000">
                  <a:alpha val="79000"/>
                </a:srgbClr>
              </a:gs>
              <a:gs pos="50000">
                <a:srgbClr val="FF0000"/>
              </a:gs>
              <a:gs pos="100000">
                <a:srgbClr val="FF0000">
                  <a:alpha val="6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8" name="Picture 12" descr="nikhef_logo.gif"/>
          <p:cNvPicPr>
            <a:picLocks noChangeAspect="1"/>
          </p:cNvPicPr>
          <p:nvPr/>
        </p:nvPicPr>
        <p:blipFill>
          <a:blip r:embed="rId2" cstate="print"/>
          <a:srcRect/>
          <a:stretch>
            <a:fillRect/>
          </a:stretch>
        </p:blipFill>
        <p:spPr bwMode="auto">
          <a:xfrm>
            <a:off x="84667" y="6215064"/>
            <a:ext cx="1344084" cy="490537"/>
          </a:xfrm>
          <a:prstGeom prst="rect">
            <a:avLst/>
          </a:prstGeom>
          <a:noFill/>
          <a:ln w="9525">
            <a:noFill/>
            <a:miter lim="800000"/>
            <a:headEnd/>
            <a:tailEnd/>
          </a:ln>
        </p:spPr>
      </p:pic>
      <p:sp>
        <p:nvSpPr>
          <p:cNvPr id="9" name="Isosceles Triangle 8"/>
          <p:cNvSpPr/>
          <p:nvPr/>
        </p:nvSpPr>
        <p:spPr>
          <a:xfrm flipV="1">
            <a:off x="0" y="6072189"/>
            <a:ext cx="12192000" cy="428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bwMode="invGray">
          <a:xfrm>
            <a:off x="1426634" y="214313"/>
            <a:ext cx="97367" cy="5929312"/>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1" name="Oval 8"/>
          <p:cNvSpPr/>
          <p:nvPr userDrawn="1"/>
        </p:nvSpPr>
        <p:spPr>
          <a:xfrm>
            <a:off x="1349489" y="1344614"/>
            <a:ext cx="84667"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2" name="Oval 7"/>
          <p:cNvSpPr/>
          <p:nvPr userDrawn="1"/>
        </p:nvSpPr>
        <p:spPr>
          <a:xfrm>
            <a:off x="1238216" y="1566202"/>
            <a:ext cx="280416"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3" name="Oval 8"/>
          <p:cNvSpPr/>
          <p:nvPr userDrawn="1"/>
        </p:nvSpPr>
        <p:spPr>
          <a:xfrm>
            <a:off x="1552689" y="1497014"/>
            <a:ext cx="84667"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15" name="Date Placeholder 12"/>
          <p:cNvSpPr txBox="1">
            <a:spLocks/>
          </p:cNvSpPr>
          <p:nvPr userDrawn="1"/>
        </p:nvSpPr>
        <p:spPr>
          <a:xfrm>
            <a:off x="1528304" y="6500812"/>
            <a:ext cx="1975336" cy="356848"/>
          </a:xfrm>
          <a:prstGeom prst="rect">
            <a:avLst/>
          </a:prstGeom>
        </p:spPr>
        <p:txBody>
          <a:bodyPr/>
          <a:lstStyle>
            <a:lvl1pPr fontAlgn="base">
              <a:spcBef>
                <a:spcPct val="0"/>
              </a:spcBef>
              <a:spcAft>
                <a:spcPct val="0"/>
              </a:spcAft>
              <a:defRPr smtClean="0"/>
            </a:lvl1pPr>
          </a:lstStyle>
          <a:p>
            <a:pPr>
              <a:defRPr/>
            </a:pPr>
            <a:r>
              <a:rPr lang="en-US" sz="1200" dirty="0">
                <a:solidFill>
                  <a:prstClr val="white"/>
                </a:solidFill>
              </a:rPr>
              <a:t>February 4, 2015</a:t>
            </a:r>
          </a:p>
        </p:txBody>
      </p:sp>
      <p:sp>
        <p:nvSpPr>
          <p:cNvPr id="16" name="Footer Placeholder 15"/>
          <p:cNvSpPr txBox="1">
            <a:spLocks/>
          </p:cNvSpPr>
          <p:nvPr userDrawn="1"/>
        </p:nvSpPr>
        <p:spPr>
          <a:xfrm>
            <a:off x="4175733" y="6500813"/>
            <a:ext cx="3860800" cy="357187"/>
          </a:xfrm>
          <a:prstGeom prst="rect">
            <a:avLst/>
          </a:prstGeom>
        </p:spPr>
        <p:txBody>
          <a:bodyPr/>
          <a:lstStyle>
            <a:lvl1pPr>
              <a:defRPr smtClean="0"/>
            </a:lvl1pPr>
          </a:lstStyle>
          <a:p>
            <a:pPr algn="ctr">
              <a:defRPr/>
            </a:pPr>
            <a:r>
              <a:rPr lang="en-US" sz="1200" dirty="0">
                <a:solidFill>
                  <a:prstClr val="white"/>
                </a:solidFill>
              </a:rPr>
              <a:t>ISOTDAQ 2015 – Rio de Janeiro</a:t>
            </a:r>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smtClean="0"/>
              <a:t>Click to edit Master title style</a:t>
            </a:r>
            <a:endParaRPr lang="en-US" dirty="0"/>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20" name="Picture Placeholder 19"/>
          <p:cNvSpPr>
            <a:spLocks noGrp="1"/>
          </p:cNvSpPr>
          <p:nvPr>
            <p:ph type="pic" sz="quarter" idx="13"/>
          </p:nvPr>
        </p:nvSpPr>
        <p:spPr>
          <a:xfrm>
            <a:off x="95209" y="857233"/>
            <a:ext cx="1143043" cy="785801"/>
          </a:xfrm>
        </p:spPr>
        <p:txBody>
          <a:bodyPr/>
          <a:lstStyle>
            <a:lvl1pPr marL="0" marR="0" indent="0" algn="ctr" defTabSz="914400" rtl="0" eaLnBrk="1" fontAlgn="base" latinLnBrk="0" hangingPunct="1">
              <a:lnSpc>
                <a:spcPct val="100000"/>
              </a:lnSpc>
              <a:spcBef>
                <a:spcPts val="0"/>
              </a:spcBef>
              <a:spcAft>
                <a:spcPct val="0"/>
              </a:spcAft>
              <a:buClr>
                <a:srgbClr val="FF0000"/>
              </a:buClr>
              <a:buSzPct val="80000"/>
              <a:buFont typeface="Wingdings 2" pitchFamily="18" charset="2"/>
              <a:buNone/>
              <a:tabLst/>
              <a:defRPr sz="3200"/>
            </a:lvl1pPr>
          </a:lstStyle>
          <a:p>
            <a:pPr lvl="0"/>
            <a:r>
              <a:rPr lang="en-US" noProof="0" smtClean="0"/>
              <a:t>Click icon to add picture</a:t>
            </a:r>
            <a:endParaRPr lang="en-US" noProof="0" dirty="0"/>
          </a:p>
        </p:txBody>
      </p:sp>
      <p:sp>
        <p:nvSpPr>
          <p:cNvPr id="17" name="Slide Number Placeholder 14"/>
          <p:cNvSpPr>
            <a:spLocks noGrp="1"/>
          </p:cNvSpPr>
          <p:nvPr>
            <p:ph type="sldNum" sz="quarter" idx="14"/>
          </p:nvPr>
        </p:nvSpPr>
        <p:spPr/>
        <p:txBody>
          <a:bodyPr/>
          <a:lstStyle>
            <a:lvl1pPr>
              <a:defRPr/>
            </a:lvl1pPr>
          </a:lstStyle>
          <a:p>
            <a:pPr>
              <a:defRPr/>
            </a:pPr>
            <a:fld id="{61B98BAA-4D52-4D26-A116-5A2E8835FE65}" type="slidenum">
              <a:rPr lang="en-US">
                <a:solidFill>
                  <a:prstClr val="black"/>
                </a:solidFill>
              </a:rPr>
              <a:pPr>
                <a:defRPr/>
              </a:pPr>
              <a:t>‹N›</a:t>
            </a:fld>
            <a:endParaRPr lang="en-US">
              <a:solidFill>
                <a:prstClr val="black"/>
              </a:solidFill>
            </a:endParaRPr>
          </a:p>
        </p:txBody>
      </p:sp>
      <p:sp>
        <p:nvSpPr>
          <p:cNvPr id="18" name="Rectangle 17"/>
          <p:cNvSpPr/>
          <p:nvPr userDrawn="1"/>
        </p:nvSpPr>
        <p:spPr>
          <a:xfrm>
            <a:off x="0" y="214314"/>
            <a:ext cx="12192000" cy="585787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9" name="Rectangle 18"/>
          <p:cNvSpPr/>
          <p:nvPr userDrawn="1"/>
        </p:nvSpPr>
        <p:spPr>
          <a:xfrm>
            <a:off x="0" y="6072206"/>
            <a:ext cx="12192000" cy="785794"/>
          </a:xfrm>
          <a:prstGeom prst="rect">
            <a:avLst/>
          </a:prstGeom>
          <a:gradFill>
            <a:gsLst>
              <a:gs pos="0">
                <a:srgbClr val="FF0000">
                  <a:alpha val="79000"/>
                </a:srgbClr>
              </a:gs>
              <a:gs pos="50000">
                <a:srgbClr val="FF0000"/>
              </a:gs>
              <a:gs pos="100000">
                <a:srgbClr val="FF0000">
                  <a:alpha val="6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21" name="Picture 12" descr="nikhef_logo.gif"/>
          <p:cNvPicPr>
            <a:picLocks noChangeAspect="1"/>
          </p:cNvPicPr>
          <p:nvPr userDrawn="1"/>
        </p:nvPicPr>
        <p:blipFill>
          <a:blip r:embed="rId2" cstate="print"/>
          <a:srcRect/>
          <a:stretch>
            <a:fillRect/>
          </a:stretch>
        </p:blipFill>
        <p:spPr bwMode="auto">
          <a:xfrm>
            <a:off x="84667" y="6215064"/>
            <a:ext cx="1344084" cy="490537"/>
          </a:xfrm>
          <a:prstGeom prst="rect">
            <a:avLst/>
          </a:prstGeom>
          <a:noFill/>
          <a:ln w="9525">
            <a:noFill/>
            <a:miter lim="800000"/>
            <a:headEnd/>
            <a:tailEnd/>
          </a:ln>
        </p:spPr>
      </p:pic>
      <p:sp>
        <p:nvSpPr>
          <p:cNvPr id="23" name="Isosceles Triangle 22"/>
          <p:cNvSpPr/>
          <p:nvPr userDrawn="1"/>
        </p:nvSpPr>
        <p:spPr>
          <a:xfrm flipV="1">
            <a:off x="0" y="6072189"/>
            <a:ext cx="12192000" cy="428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p:cNvSpPr/>
          <p:nvPr userDrawn="1"/>
        </p:nvSpPr>
        <p:spPr bwMode="invGray">
          <a:xfrm>
            <a:off x="370185" y="214313"/>
            <a:ext cx="96543" cy="587916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grpSp>
        <p:nvGrpSpPr>
          <p:cNvPr id="25" name="Group 24"/>
          <p:cNvGrpSpPr/>
          <p:nvPr userDrawn="1"/>
        </p:nvGrpSpPr>
        <p:grpSpPr>
          <a:xfrm>
            <a:off x="181767" y="1344614"/>
            <a:ext cx="399140" cy="431901"/>
            <a:chOff x="928662" y="1344613"/>
            <a:chExt cx="299355" cy="431901"/>
          </a:xfrm>
        </p:grpSpPr>
        <p:sp>
          <p:nvSpPr>
            <p:cNvPr id="26" name="Oval 8"/>
            <p:cNvSpPr/>
            <p:nvPr userDrawn="1"/>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27" name="Oval 7"/>
            <p:cNvSpPr/>
            <p:nvPr userDrawn="1"/>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sp>
          <p:nvSpPr>
            <p:cNvPr id="28" name="Oval 8"/>
            <p:cNvSpPr/>
            <p:nvPr userDrawn="1"/>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a:defRPr/>
              </a:pPr>
              <a:endParaRPr lang="en-US">
                <a:solidFill>
                  <a:prstClr val="black"/>
                </a:solidFill>
              </a:endParaRPr>
            </a:p>
          </p:txBody>
        </p:sp>
      </p:grpSp>
      <p:sp>
        <p:nvSpPr>
          <p:cNvPr id="29" name="Date Placeholder 12"/>
          <p:cNvSpPr txBox="1">
            <a:spLocks/>
          </p:cNvSpPr>
          <p:nvPr userDrawn="1"/>
        </p:nvSpPr>
        <p:spPr>
          <a:xfrm>
            <a:off x="1528304" y="6500812"/>
            <a:ext cx="1975336" cy="356848"/>
          </a:xfrm>
          <a:prstGeom prst="rect">
            <a:avLst/>
          </a:prstGeom>
        </p:spPr>
        <p:txBody>
          <a:bodyPr/>
          <a:lstStyle>
            <a:lvl1pPr fontAlgn="base">
              <a:spcBef>
                <a:spcPct val="0"/>
              </a:spcBef>
              <a:spcAft>
                <a:spcPct val="0"/>
              </a:spcAft>
              <a:defRPr smtClean="0"/>
            </a:lvl1pPr>
          </a:lstStyle>
          <a:p>
            <a:pPr>
              <a:defRPr/>
            </a:pPr>
            <a:r>
              <a:rPr lang="en-US" sz="1200" dirty="0">
                <a:solidFill>
                  <a:prstClr val="white"/>
                </a:solidFill>
              </a:rPr>
              <a:t>February 4, 2015</a:t>
            </a:r>
          </a:p>
        </p:txBody>
      </p:sp>
      <p:sp>
        <p:nvSpPr>
          <p:cNvPr id="30" name="Footer Placeholder 15"/>
          <p:cNvSpPr txBox="1">
            <a:spLocks/>
          </p:cNvSpPr>
          <p:nvPr userDrawn="1"/>
        </p:nvSpPr>
        <p:spPr>
          <a:xfrm>
            <a:off x="4175733" y="6500813"/>
            <a:ext cx="3860800" cy="357187"/>
          </a:xfrm>
          <a:prstGeom prst="rect">
            <a:avLst/>
          </a:prstGeom>
        </p:spPr>
        <p:txBody>
          <a:bodyPr/>
          <a:lstStyle>
            <a:lvl1pPr>
              <a:defRPr smtClean="0"/>
            </a:lvl1pPr>
          </a:lstStyle>
          <a:p>
            <a:pPr algn="ctr">
              <a:defRPr/>
            </a:pPr>
            <a:r>
              <a:rPr lang="en-US" sz="1200" dirty="0">
                <a:solidFill>
                  <a:prstClr val="white"/>
                </a:solidFill>
              </a:rPr>
              <a:t>ISOTDAQ 2015 – Rio de Janeiro</a:t>
            </a:r>
          </a:p>
        </p:txBody>
      </p:sp>
      <p:sp>
        <p:nvSpPr>
          <p:cNvPr id="33" name="Slide Number Placeholder 14"/>
          <p:cNvSpPr txBox="1">
            <a:spLocks/>
          </p:cNvSpPr>
          <p:nvPr userDrawn="1"/>
        </p:nvSpPr>
        <p:spPr>
          <a:xfrm>
            <a:off x="11281833" y="6305550"/>
            <a:ext cx="609600" cy="476250"/>
          </a:xfrm>
          <a:prstGeom prst="rect">
            <a:avLst/>
          </a:prstGeom>
        </p:spPr>
        <p:txBody>
          <a:bodyPr anchor="b"/>
          <a:lstStyle>
            <a:defPPr>
              <a:defRPr lang="en-US"/>
            </a:defPPr>
            <a:lvl1pPr algn="ctr" rtl="0" eaLnBrk="1" fontAlgn="auto" latinLnBrk="0" hangingPunct="1">
              <a:spcBef>
                <a:spcPts val="0"/>
              </a:spcBef>
              <a:spcAft>
                <a:spcPts val="0"/>
              </a:spcAft>
              <a:defRPr kumimoji="0" sz="1200" b="0" i="0" kern="1200">
                <a:solidFill>
                  <a:schemeClr val="bg1"/>
                </a:solidFill>
                <a:effectLst/>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61B98BAA-4D52-4D26-A116-5A2E8835FE65}" type="slidenum">
              <a:rPr lang="en-US" smtClean="0">
                <a:solidFill>
                  <a:prstClr val="white"/>
                </a:solidFill>
              </a:rPr>
              <a:pPr>
                <a:defRPr/>
              </a:pPr>
              <a:t>‹N›</a:t>
            </a:fld>
            <a:endParaRPr lang="en-US">
              <a:solidFill>
                <a:prstClr val="white"/>
              </a:solidFill>
            </a:endParaRPr>
          </a:p>
        </p:txBody>
      </p:sp>
      <p:sp>
        <p:nvSpPr>
          <p:cNvPr id="34" name="TextBox 33"/>
          <p:cNvSpPr txBox="1"/>
          <p:nvPr userDrawn="1"/>
        </p:nvSpPr>
        <p:spPr>
          <a:xfrm>
            <a:off x="9442513" y="6134786"/>
            <a:ext cx="1910308" cy="571160"/>
          </a:xfrm>
          <a:prstGeom prst="rect">
            <a:avLst/>
          </a:prstGeom>
          <a:noFill/>
        </p:spPr>
        <p:txBody>
          <a:bodyPr/>
          <a:lstStyle/>
          <a:p>
            <a:pPr algn="r">
              <a:defRPr/>
            </a:pPr>
            <a:r>
              <a:rPr lang="en-US" sz="1100" dirty="0">
                <a:solidFill>
                  <a:prstClr val="white"/>
                </a:solidFill>
                <a:latin typeface="Gill Sans MT" pitchFamily="34" charset="0"/>
              </a:rPr>
              <a:t>A. Borga</a:t>
            </a:r>
          </a:p>
          <a:p>
            <a:pPr algn="r">
              <a:defRPr/>
            </a:pPr>
            <a:r>
              <a:rPr lang="en-US" sz="1100" i="1" dirty="0">
                <a:solidFill>
                  <a:prstClr val="white"/>
                </a:solidFill>
                <a:latin typeface="Gill Sans MT" pitchFamily="34" charset="0"/>
              </a:rPr>
              <a:t>Electronics Technology</a:t>
            </a:r>
          </a:p>
          <a:p>
            <a:pPr algn="r">
              <a:defRPr/>
            </a:pPr>
            <a:r>
              <a:rPr lang="en-US" sz="1100" i="1" dirty="0">
                <a:solidFill>
                  <a:prstClr val="white"/>
                </a:solidFill>
                <a:latin typeface="Gill Sans MT" pitchFamily="34" charset="0"/>
              </a:rPr>
              <a:t>Department</a:t>
            </a:r>
          </a:p>
        </p:txBody>
      </p:sp>
    </p:spTree>
    <p:extLst>
      <p:ext uri="{BB962C8B-B14F-4D97-AF65-F5344CB8AC3E}">
        <p14:creationId xmlns:p14="http://schemas.microsoft.com/office/powerpoint/2010/main" val="41428283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3371C1-72EB-4141-8FEA-4A8004451436}"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11"/>
          </p:nvPr>
        </p:nvSpPr>
        <p:spPr/>
        <p:txBody>
          <a:bodyPr/>
          <a:lstStyle/>
          <a:p>
            <a:endParaRPr lang="it-IT">
              <a:solidFill>
                <a:prstClr val="black"/>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255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8ED7BA-44F7-413A-A6C4-0561A6C20DC7}" type="datetime1">
              <a:rPr lang="it-IT" smtClean="0">
                <a:solidFill>
                  <a:prstClr val="black"/>
                </a:solidFill>
              </a:rPr>
              <a:pPr/>
              <a:t>10/05/2016</a:t>
            </a:fld>
            <a:endParaRPr lang="it-IT">
              <a:solidFill>
                <a:prstClr val="black"/>
              </a:solidFill>
            </a:endParaRPr>
          </a:p>
        </p:txBody>
      </p:sp>
      <p:sp>
        <p:nvSpPr>
          <p:cNvPr id="6" name="Footer Placeholder 5"/>
          <p:cNvSpPr>
            <a:spLocks noGrp="1"/>
          </p:cNvSpPr>
          <p:nvPr>
            <p:ph type="ftr" sz="quarter" idx="11"/>
          </p:nvPr>
        </p:nvSpPr>
        <p:spPr/>
        <p:txBody>
          <a:bodyPr/>
          <a:lstStyle/>
          <a:p>
            <a:endParaRPr lang="it-IT">
              <a:solidFill>
                <a:prstClr val="black"/>
              </a:solidFill>
            </a:endParaRPr>
          </a:p>
        </p:txBody>
      </p:sp>
      <p:sp>
        <p:nvSpPr>
          <p:cNvPr id="7" name="Slide Number Placeholder 6"/>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spTree>
    <p:extLst>
      <p:ext uri="{BB962C8B-B14F-4D97-AF65-F5344CB8AC3E}">
        <p14:creationId xmlns:p14="http://schemas.microsoft.com/office/powerpoint/2010/main" val="365422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EF0500-CC9D-4723-A2DD-DE8D443571AD}" type="datetime1">
              <a:rPr lang="it-IT" smtClean="0">
                <a:solidFill>
                  <a:prstClr val="black"/>
                </a:solidFill>
              </a:rPr>
              <a:pPr/>
              <a:t>10/05/2016</a:t>
            </a:fld>
            <a:endParaRPr lang="it-IT">
              <a:solidFill>
                <a:prstClr val="black"/>
              </a:solidFill>
            </a:endParaRPr>
          </a:p>
        </p:txBody>
      </p:sp>
      <p:sp>
        <p:nvSpPr>
          <p:cNvPr id="8" name="Footer Placeholder 7"/>
          <p:cNvSpPr>
            <a:spLocks noGrp="1"/>
          </p:cNvSpPr>
          <p:nvPr>
            <p:ph type="ftr" sz="quarter" idx="11"/>
          </p:nvPr>
        </p:nvSpPr>
        <p:spPr/>
        <p:txBody>
          <a:bodyPr/>
          <a:lstStyle/>
          <a:p>
            <a:endParaRPr lang="it-IT">
              <a:solidFill>
                <a:prstClr val="black"/>
              </a:solidFill>
            </a:endParaRPr>
          </a:p>
        </p:txBody>
      </p:sp>
      <p:sp>
        <p:nvSpPr>
          <p:cNvPr id="9" name="Slide Number Placeholder 8"/>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20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3F25BB-2FF8-4628-9566-5B1C9A297F43}" type="datetime1">
              <a:rPr lang="it-IT" smtClean="0">
                <a:solidFill>
                  <a:prstClr val="black"/>
                </a:solidFill>
              </a:rPr>
              <a:pPr/>
              <a:t>10/05/2016</a:t>
            </a:fld>
            <a:endParaRPr lang="it-IT">
              <a:solidFill>
                <a:prstClr val="black"/>
              </a:solidFill>
            </a:endParaRPr>
          </a:p>
        </p:txBody>
      </p:sp>
      <p:sp>
        <p:nvSpPr>
          <p:cNvPr id="4" name="Footer Placeholder 3"/>
          <p:cNvSpPr>
            <a:spLocks noGrp="1"/>
          </p:cNvSpPr>
          <p:nvPr>
            <p:ph type="ftr" sz="quarter" idx="11"/>
          </p:nvPr>
        </p:nvSpPr>
        <p:spPr/>
        <p:txBody>
          <a:bodyPr/>
          <a:lstStyle/>
          <a:p>
            <a:endParaRPr lang="it-IT">
              <a:solidFill>
                <a:prstClr val="black"/>
              </a:solidFill>
            </a:endParaRPr>
          </a:p>
        </p:txBody>
      </p:sp>
      <p:sp>
        <p:nvSpPr>
          <p:cNvPr id="5" name="Slide Number Placeholder 4"/>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6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48ADC-EE5E-4F36-B66C-D321AC351696}" type="datetime1">
              <a:rPr lang="it-IT" smtClean="0">
                <a:solidFill>
                  <a:prstClr val="black"/>
                </a:solidFill>
              </a:rPr>
              <a:pPr/>
              <a:t>10/05/2016</a:t>
            </a:fld>
            <a:endParaRPr lang="it-IT">
              <a:solidFill>
                <a:prstClr val="black"/>
              </a:solidFill>
            </a:endParaRPr>
          </a:p>
        </p:txBody>
      </p:sp>
      <p:sp>
        <p:nvSpPr>
          <p:cNvPr id="3" name="Footer Placeholder 2"/>
          <p:cNvSpPr>
            <a:spLocks noGrp="1"/>
          </p:cNvSpPr>
          <p:nvPr>
            <p:ph type="ftr" sz="quarter" idx="11"/>
          </p:nvPr>
        </p:nvSpPr>
        <p:spPr/>
        <p:txBody>
          <a:bodyPr/>
          <a:lstStyle/>
          <a:p>
            <a:endParaRPr lang="it-IT">
              <a:solidFill>
                <a:prstClr val="black"/>
              </a:solidFill>
            </a:endParaRPr>
          </a:p>
        </p:txBody>
      </p:sp>
      <p:sp>
        <p:nvSpPr>
          <p:cNvPr id="4" name="Slide Number Placeholder 3"/>
          <p:cNvSpPr>
            <a:spLocks noGrp="1"/>
          </p:cNvSpPr>
          <p:nvPr>
            <p:ph type="sldNum" sz="quarter" idx="12"/>
          </p:nvPr>
        </p:nvSpPr>
        <p:spPr>
          <a:xfrm>
            <a:off x="11649303" y="6570133"/>
            <a:ext cx="542697" cy="279400"/>
          </a:xfrm>
        </p:spPr>
        <p:txBody>
          <a:bodyPr/>
          <a:lstStyle>
            <a:lvl1pPr>
              <a:defRPr sz="1200" b="1"/>
            </a:lvl1pPr>
          </a:lstStyle>
          <a:p>
            <a:fld id="{985635A0-49DA-48CB-B4B3-8FD8A7239C05}" type="slidenum">
              <a:rPr lang="it-IT" smtClean="0">
                <a:solidFill>
                  <a:prstClr val="black"/>
                </a:solidFill>
              </a:rPr>
              <a:pPr/>
              <a:t>‹N›</a:t>
            </a:fld>
            <a:endParaRPr lang="it-IT" dirty="0">
              <a:solidFill>
                <a:prstClr val="black"/>
              </a:solidFill>
            </a:endParaRPr>
          </a:p>
        </p:txBody>
      </p:sp>
    </p:spTree>
    <p:extLst>
      <p:ext uri="{BB962C8B-B14F-4D97-AF65-F5344CB8AC3E}">
        <p14:creationId xmlns:p14="http://schemas.microsoft.com/office/powerpoint/2010/main" val="39570531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87DD9C-1278-49D7-8FD1-E50A62D91F83}" type="datetime1">
              <a:rPr lang="it-IT" smtClean="0">
                <a:solidFill>
                  <a:prstClr val="black"/>
                </a:solidFill>
              </a:rPr>
              <a:pPr/>
              <a:t>10/05/2016</a:t>
            </a:fld>
            <a:endParaRPr lang="it-IT">
              <a:solidFill>
                <a:prstClr val="black"/>
              </a:solidFill>
            </a:endParaRPr>
          </a:p>
        </p:txBody>
      </p:sp>
      <p:sp>
        <p:nvSpPr>
          <p:cNvPr id="6" name="Footer Placeholder 5"/>
          <p:cNvSpPr>
            <a:spLocks noGrp="1"/>
          </p:cNvSpPr>
          <p:nvPr>
            <p:ph type="ftr" sz="quarter" idx="11"/>
          </p:nvPr>
        </p:nvSpPr>
        <p:spPr/>
        <p:txBody>
          <a:bodyPr/>
          <a:lstStyle/>
          <a:p>
            <a:endParaRPr lang="it-IT">
              <a:solidFill>
                <a:prstClr val="black"/>
              </a:solidFill>
            </a:endParaRPr>
          </a:p>
        </p:txBody>
      </p:sp>
      <p:sp>
        <p:nvSpPr>
          <p:cNvPr id="7" name="Slide Number Placeholder 6"/>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6763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1B8BE-AA49-4168-9736-9D52932A8C8C}" type="datetime1">
              <a:rPr lang="it-IT" smtClean="0">
                <a:solidFill>
                  <a:prstClr val="black"/>
                </a:solidFill>
              </a:rPr>
              <a:pPr/>
              <a:t>10/05/2016</a:t>
            </a:fld>
            <a:endParaRPr lang="it-IT">
              <a:solidFill>
                <a:prstClr val="black"/>
              </a:solidFill>
            </a:endParaRPr>
          </a:p>
        </p:txBody>
      </p:sp>
      <p:sp>
        <p:nvSpPr>
          <p:cNvPr id="6" name="Footer Placeholder 5"/>
          <p:cNvSpPr>
            <a:spLocks noGrp="1"/>
          </p:cNvSpPr>
          <p:nvPr>
            <p:ph type="ftr" sz="quarter" idx="11"/>
          </p:nvPr>
        </p:nvSpPr>
        <p:spPr/>
        <p:txBody>
          <a:bodyPr/>
          <a:lstStyle/>
          <a:p>
            <a:endParaRPr lang="it-IT">
              <a:solidFill>
                <a:prstClr val="black"/>
              </a:solidFill>
            </a:endParaRPr>
          </a:p>
        </p:txBody>
      </p:sp>
      <p:sp>
        <p:nvSpPr>
          <p:cNvPr id="7" name="Slide Number Placeholder 6"/>
          <p:cNvSpPr>
            <a:spLocks noGrp="1"/>
          </p:cNvSpPr>
          <p:nvPr>
            <p:ph type="sldNum" sz="quarter" idx="12"/>
          </p:nvPr>
        </p:nvSpPr>
        <p:spPr/>
        <p:txBody>
          <a:bodyPr/>
          <a:lstStyle/>
          <a:p>
            <a:fld id="{985635A0-49DA-48CB-B4B3-8FD8A7239C05}" type="slidenum">
              <a:rPr lang="it-IT" smtClean="0">
                <a:solidFill>
                  <a:prstClr val="black"/>
                </a:solidFill>
              </a:rPr>
              <a:pPr/>
              <a:t>‹N›</a:t>
            </a:fld>
            <a:endParaRPr lang="it-IT">
              <a:solidFill>
                <a:prstClr val="black"/>
              </a:solidFill>
            </a:endParaRPr>
          </a:p>
        </p:txBody>
      </p:sp>
    </p:spTree>
    <p:extLst>
      <p:ext uri="{BB962C8B-B14F-4D97-AF65-F5344CB8AC3E}">
        <p14:creationId xmlns:p14="http://schemas.microsoft.com/office/powerpoint/2010/main" val="21933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08B0E44-AA3B-4F8A-9B0B-140EC1758536}" type="datetime1">
              <a:rPr lang="it-IT" smtClean="0">
                <a:solidFill>
                  <a:prstClr val="black"/>
                </a:solidFill>
              </a:rPr>
              <a:pPr/>
              <a:t>10/05/2016</a:t>
            </a:fld>
            <a:endParaRPr lang="it-IT">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solidFill>
                <a:prstClr val="black"/>
              </a:solidFill>
            </a:endParaRPr>
          </a:p>
        </p:txBody>
      </p:sp>
      <p:sp>
        <p:nvSpPr>
          <p:cNvPr id="6" name="Slide Number Placeholder 5"/>
          <p:cNvSpPr>
            <a:spLocks noGrp="1"/>
          </p:cNvSpPr>
          <p:nvPr>
            <p:ph type="sldNum" sz="quarter" idx="4"/>
          </p:nvPr>
        </p:nvSpPr>
        <p:spPr>
          <a:xfrm>
            <a:off x="11522301" y="6451600"/>
            <a:ext cx="542697" cy="279400"/>
          </a:xfrm>
          <a:prstGeom prst="rect">
            <a:avLst/>
          </a:prstGeom>
        </p:spPr>
        <p:txBody>
          <a:bodyPr vert="horz" lIns="91440" tIns="45720" rIns="91440" bIns="45720" rtlCol="0" anchor="ctr"/>
          <a:lstStyle>
            <a:lvl1pPr algn="r">
              <a:defRPr sz="1000" b="1" i="0">
                <a:solidFill>
                  <a:schemeClr val="tx1"/>
                </a:solidFill>
                <a:effectLst/>
                <a:latin typeface="Cambria" panose="02040503050406030204" pitchFamily="18" charset="0"/>
              </a:defRPr>
            </a:lvl1pPr>
          </a:lstStyle>
          <a:p>
            <a:fld id="{985635A0-49DA-48CB-B4B3-8FD8A7239C05}" type="slidenum">
              <a:rPr lang="it-IT" smtClean="0">
                <a:solidFill>
                  <a:prstClr val="black"/>
                </a:solidFill>
              </a:rPr>
              <a:pPr/>
              <a:t>‹N›</a:t>
            </a:fld>
            <a:endParaRPr lang="it-IT" dirty="0">
              <a:solidFill>
                <a:prstClr val="black"/>
              </a:solidFill>
            </a:endParaRPr>
          </a:p>
        </p:txBody>
      </p:sp>
    </p:spTree>
    <p:extLst>
      <p:ext uri="{BB962C8B-B14F-4D97-AF65-F5344CB8AC3E}">
        <p14:creationId xmlns:p14="http://schemas.microsoft.com/office/powerpoint/2010/main" val="1049675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2.wmf"/></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notesSlide" Target="../notesSlides/notesSlide9.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463" y="228106"/>
            <a:ext cx="1445833" cy="12003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020" y="228107"/>
            <a:ext cx="1206914" cy="1204906"/>
          </a:xfrm>
          <a:prstGeom prst="rect">
            <a:avLst/>
          </a:prstGeom>
        </p:spPr>
      </p:pic>
      <p:sp>
        <p:nvSpPr>
          <p:cNvPr id="4" name="Rectangle 3"/>
          <p:cNvSpPr/>
          <p:nvPr/>
        </p:nvSpPr>
        <p:spPr>
          <a:xfrm>
            <a:off x="2768918" y="228106"/>
            <a:ext cx="6501075" cy="1200329"/>
          </a:xfrm>
          <a:prstGeom prst="rect">
            <a:avLst/>
          </a:prstGeom>
        </p:spPr>
        <p:txBody>
          <a:bodyPr wrap="none">
            <a:spAutoFit/>
          </a:bodyPr>
          <a:lstStyle/>
          <a:p>
            <a:pPr algn="ctr"/>
            <a:r>
              <a:rPr lang="it-IT" sz="2400" dirty="0">
                <a:solidFill>
                  <a:prstClr val="black"/>
                </a:solidFill>
                <a:latin typeface="Cambria" panose="02040503050406030204" pitchFamily="18" charset="0"/>
              </a:rPr>
              <a:t>Università degli Studi di Napoli Federico II</a:t>
            </a:r>
          </a:p>
          <a:p>
            <a:pPr algn="ctr"/>
            <a:r>
              <a:rPr lang="en-US" sz="2400" dirty="0">
                <a:solidFill>
                  <a:prstClr val="black"/>
                </a:solidFill>
                <a:latin typeface="Cambria" panose="02040503050406030204" pitchFamily="18" charset="0"/>
              </a:rPr>
              <a:t>PhD School of Fundamental and Applied Physics</a:t>
            </a:r>
          </a:p>
          <a:p>
            <a:pPr algn="ctr"/>
            <a:r>
              <a:rPr lang="en-US" sz="2400" dirty="0">
                <a:solidFill>
                  <a:prstClr val="black"/>
                </a:solidFill>
                <a:latin typeface="Cambria" panose="02040503050406030204" pitchFamily="18" charset="0"/>
              </a:rPr>
              <a:t>XVIII Cycle</a:t>
            </a:r>
            <a:endParaRPr lang="it-IT" sz="2400" dirty="0">
              <a:solidFill>
                <a:prstClr val="black"/>
              </a:solidFill>
              <a:latin typeface="Cambria" panose="02040503050406030204" pitchFamily="18" charset="0"/>
            </a:endParaRPr>
          </a:p>
        </p:txBody>
      </p:sp>
      <p:sp>
        <p:nvSpPr>
          <p:cNvPr id="6" name="Rectangle 5"/>
          <p:cNvSpPr/>
          <p:nvPr/>
        </p:nvSpPr>
        <p:spPr>
          <a:xfrm>
            <a:off x="2235158" y="3532674"/>
            <a:ext cx="7721685" cy="1661993"/>
          </a:xfrm>
          <a:prstGeom prst="rect">
            <a:avLst/>
          </a:prstGeom>
        </p:spPr>
        <p:txBody>
          <a:bodyPr wrap="square">
            <a:spAutoFit/>
          </a:bodyPr>
          <a:lstStyle/>
          <a:p>
            <a:pPr algn="ctr"/>
            <a:r>
              <a:rPr lang="en-US" sz="3400" dirty="0">
                <a:solidFill>
                  <a:prstClr val="black"/>
                </a:solidFill>
                <a:latin typeface="Cambria" panose="02040503050406030204" pitchFamily="18" charset="0"/>
              </a:rPr>
              <a:t>Development of FPGA-based High-Speed serial links for High Energy Physics Experiments</a:t>
            </a:r>
            <a:endParaRPr lang="it-IT" sz="3400" dirty="0">
              <a:solidFill>
                <a:prstClr val="black"/>
              </a:solidFill>
              <a:latin typeface="Cambria" panose="02040503050406030204" pitchFamily="18" charset="0"/>
            </a:endParaRPr>
          </a:p>
        </p:txBody>
      </p:sp>
      <p:sp>
        <p:nvSpPr>
          <p:cNvPr id="7" name="Rectangle 6"/>
          <p:cNvSpPr/>
          <p:nvPr/>
        </p:nvSpPr>
        <p:spPr>
          <a:xfrm>
            <a:off x="10375476" y="6339647"/>
            <a:ext cx="1816524" cy="461665"/>
          </a:xfrm>
          <a:prstGeom prst="rect">
            <a:avLst/>
          </a:prstGeom>
        </p:spPr>
        <p:txBody>
          <a:bodyPr wrap="none">
            <a:spAutoFit/>
          </a:bodyPr>
          <a:lstStyle/>
          <a:p>
            <a:pPr algn="ctr"/>
            <a:r>
              <a:rPr lang="it-IT" sz="2200" b="1" i="1" dirty="0">
                <a:solidFill>
                  <a:srgbClr val="212121">
                    <a:lumMod val="50000"/>
                    <a:lumOff val="50000"/>
                  </a:srgbClr>
                </a:solidFill>
                <a:latin typeface="Cambria" panose="02040503050406030204" pitchFamily="18" charset="0"/>
              </a:rPr>
              <a:t>10/05/2016</a:t>
            </a:r>
            <a:r>
              <a:rPr lang="en-US" sz="2400" b="1" i="1" dirty="0">
                <a:solidFill>
                  <a:srgbClr val="212121">
                    <a:lumMod val="50000"/>
                    <a:lumOff val="50000"/>
                  </a:srgbClr>
                </a:solidFill>
                <a:latin typeface="Cambria" panose="02040503050406030204" pitchFamily="18" charset="0"/>
              </a:rPr>
              <a:t> </a:t>
            </a:r>
          </a:p>
        </p:txBody>
      </p:sp>
      <p:sp>
        <p:nvSpPr>
          <p:cNvPr id="10" name="Rectangle 9"/>
          <p:cNvSpPr/>
          <p:nvPr/>
        </p:nvSpPr>
        <p:spPr>
          <a:xfrm>
            <a:off x="4593120" y="6092906"/>
            <a:ext cx="3005759" cy="523220"/>
          </a:xfrm>
          <a:prstGeom prst="rect">
            <a:avLst/>
          </a:prstGeom>
        </p:spPr>
        <p:txBody>
          <a:bodyPr wrap="none">
            <a:spAutoFit/>
          </a:bodyPr>
          <a:lstStyle/>
          <a:p>
            <a:pPr algn="ctr"/>
            <a:r>
              <a:rPr lang="en-US" sz="2800" b="1" i="1" dirty="0">
                <a:solidFill>
                  <a:srgbClr val="0070C0"/>
                </a:solidFill>
                <a:latin typeface="Cambria" panose="02040503050406030204" pitchFamily="18" charset="0"/>
              </a:rPr>
              <a:t>Sabrina Perrella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569" y="1519828"/>
            <a:ext cx="1928862" cy="1921453"/>
          </a:xfrm>
          <a:prstGeom prst="rect">
            <a:avLst/>
          </a:prstGeom>
        </p:spPr>
      </p:pic>
    </p:spTree>
    <p:extLst>
      <p:ext uri="{BB962C8B-B14F-4D97-AF65-F5344CB8AC3E}">
        <p14:creationId xmlns:p14="http://schemas.microsoft.com/office/powerpoint/2010/main" val="167159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txBox="1">
            <a:spLocks noChangeArrowheads="1"/>
          </p:cNvSpPr>
          <p:nvPr/>
        </p:nvSpPr>
        <p:spPr>
          <a:xfrm>
            <a:off x="475860" y="-1"/>
            <a:ext cx="8668139" cy="1595535"/>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rPr>
              <a:t/>
            </a:r>
            <a:br>
              <a:rPr lang="it-IT" dirty="0" smtClean="0">
                <a:solidFill>
                  <a:srgbClr val="CC702D"/>
                </a:solidFill>
              </a:rPr>
            </a:br>
            <a:r>
              <a:rPr lang="it-IT" dirty="0" smtClean="0">
                <a:solidFill>
                  <a:srgbClr val="CC702D"/>
                </a:solidFill>
              </a:rPr>
              <a:t>	</a:t>
            </a:r>
            <a:r>
              <a:rPr lang="it-IT" dirty="0" smtClean="0">
                <a:solidFill>
                  <a:srgbClr val="CC702D"/>
                </a:solidFill>
                <a:latin typeface="Cambria" panose="02040503050406030204" pitchFamily="18" charset="0"/>
              </a:rPr>
              <a:t>2-D BER Map</a:t>
            </a:r>
            <a:endParaRPr lang="it-IT" dirty="0">
              <a:solidFill>
                <a:srgbClr val="CC702D"/>
              </a:solidFill>
              <a:latin typeface="Cambria" panose="02040503050406030204" pitchFamily="18" charset="0"/>
            </a:endParaRPr>
          </a:p>
        </p:txBody>
      </p:sp>
      <p:pic>
        <p:nvPicPr>
          <p:cNvPr id="16" name="Picture 15"/>
          <p:cNvPicPr>
            <a:picLocks noChangeAspect="1"/>
          </p:cNvPicPr>
          <p:nvPr/>
        </p:nvPicPr>
        <p:blipFill>
          <a:blip r:embed="rId3"/>
          <a:stretch>
            <a:fillRect/>
          </a:stretch>
        </p:blipFill>
        <p:spPr>
          <a:xfrm>
            <a:off x="399156" y="1583636"/>
            <a:ext cx="5604999" cy="1978235"/>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804" y="4178120"/>
            <a:ext cx="5134637" cy="2499595"/>
          </a:xfrm>
          <a:prstGeom prst="rect">
            <a:avLst/>
          </a:prstGeom>
          <a:ln>
            <a:solidFill>
              <a:srgbClr val="FF0000"/>
            </a:solidFill>
          </a:ln>
        </p:spPr>
      </p:pic>
      <p:sp>
        <p:nvSpPr>
          <p:cNvPr id="2" name="Rectangle 1"/>
          <p:cNvSpPr/>
          <p:nvPr/>
        </p:nvSpPr>
        <p:spPr>
          <a:xfrm>
            <a:off x="5363550" y="1147933"/>
            <a:ext cx="6358521" cy="1446550"/>
          </a:xfrm>
          <a:prstGeom prst="rect">
            <a:avLst/>
          </a:prstGeom>
        </p:spPr>
        <p:txBody>
          <a:bodyPr wrap="square">
            <a:spAutoFit/>
          </a:bodyPr>
          <a:lstStyle/>
          <a:p>
            <a:pPr marL="800100" lvl="1" indent="-342900">
              <a:buClr>
                <a:srgbClr val="FF0000"/>
              </a:buClr>
              <a:buFont typeface="Wingdings" panose="05000000000000000000" pitchFamily="2" charset="2"/>
              <a:buChar char="Ø"/>
            </a:pPr>
            <a:r>
              <a:rPr lang="en-US" sz="2200" b="1" dirty="0">
                <a:solidFill>
                  <a:prstClr val="black"/>
                </a:solidFill>
                <a:latin typeface="Cambria" panose="02040503050406030204" pitchFamily="18" charset="0"/>
              </a:rPr>
              <a:t>Sample Count</a:t>
            </a:r>
            <a:r>
              <a:rPr lang="en-US" sz="2200" dirty="0">
                <a:solidFill>
                  <a:prstClr val="black"/>
                </a:solidFill>
                <a:latin typeface="Cambria" panose="02040503050406030204" pitchFamily="18" charset="0"/>
              </a:rPr>
              <a:t>: </a:t>
            </a:r>
          </a:p>
          <a:p>
            <a:pPr lvl="1">
              <a:buClr>
                <a:srgbClr val="FF0000"/>
              </a:buClr>
            </a:pPr>
            <a:r>
              <a:rPr lang="en-US" sz="2200" dirty="0">
                <a:solidFill>
                  <a:prstClr val="black"/>
                </a:solidFill>
                <a:latin typeface="Cambria" panose="02040503050406030204" pitchFamily="18" charset="0"/>
              </a:rPr>
              <a:t>	# Total Data Sample acquired</a:t>
            </a:r>
          </a:p>
          <a:p>
            <a:pPr marL="800100" lvl="1" indent="-342900">
              <a:buClr>
                <a:srgbClr val="FF0000"/>
              </a:buClr>
              <a:buFont typeface="Wingdings" panose="05000000000000000000" pitchFamily="2" charset="2"/>
              <a:buChar char="Ø"/>
            </a:pPr>
            <a:r>
              <a:rPr lang="en-US" sz="2200" b="1" dirty="0">
                <a:solidFill>
                  <a:prstClr val="black"/>
                </a:solidFill>
                <a:latin typeface="Cambria" panose="02040503050406030204" pitchFamily="18" charset="0"/>
              </a:rPr>
              <a:t>Error Count</a:t>
            </a:r>
            <a:r>
              <a:rPr lang="en-US" sz="2200" dirty="0">
                <a:solidFill>
                  <a:prstClr val="black"/>
                </a:solidFill>
                <a:latin typeface="Cambria" panose="02040503050406030204" pitchFamily="18" charset="0"/>
              </a:rPr>
              <a:t>: </a:t>
            </a:r>
          </a:p>
          <a:p>
            <a:pPr lvl="1">
              <a:buClr>
                <a:srgbClr val="FF0000"/>
              </a:buClr>
            </a:pPr>
            <a:r>
              <a:rPr lang="en-US" sz="2200" dirty="0">
                <a:solidFill>
                  <a:prstClr val="black"/>
                </a:solidFill>
                <a:latin typeface="Cambria" panose="02040503050406030204" pitchFamily="18" charset="0"/>
              </a:rPr>
              <a:t>	# Offset Sample different from Data Sample</a:t>
            </a:r>
          </a:p>
        </p:txBody>
      </p:sp>
      <mc:AlternateContent xmlns:mc="http://schemas.openxmlformats.org/markup-compatibility/2006" xmlns:a14="http://schemas.microsoft.com/office/drawing/2010/main">
        <mc:Choice Requires="a14">
          <p:sp>
            <p:nvSpPr>
              <p:cNvPr id="3" name="Rectangle 2"/>
              <p:cNvSpPr/>
              <p:nvPr/>
            </p:nvSpPr>
            <p:spPr>
              <a:xfrm>
                <a:off x="5363550" y="3242457"/>
                <a:ext cx="6096000" cy="1369734"/>
              </a:xfrm>
              <a:prstGeom prst="rect">
                <a:avLst/>
              </a:prstGeom>
            </p:spPr>
            <p:txBody>
              <a:bodyPr>
                <a:spAutoFit/>
              </a:bodyPr>
              <a:lstStyle/>
              <a:p>
                <a:pPr lvl="1" algn="ctr">
                  <a:buClr>
                    <a:srgbClr val="FF0000"/>
                  </a:buClr>
                </a:pPr>
                <a:r>
                  <a:rPr lang="en-US" sz="2200" dirty="0">
                    <a:solidFill>
                      <a:prstClr val="black"/>
                    </a:solidFill>
                    <a:latin typeface="Cambria" panose="02040503050406030204" pitchFamily="18" charset="0"/>
                  </a:rPr>
                  <a:t>The Bit Error Ratio (BER) </a:t>
                </a:r>
                <a:r>
                  <a:rPr lang="en-US" sz="2200" b="1" dirty="0">
                    <a:solidFill>
                      <a:prstClr val="black"/>
                    </a:solidFill>
                    <a:latin typeface="Cambria" panose="02040503050406030204" pitchFamily="18" charset="0"/>
                  </a:rPr>
                  <a:t>@ Offset Sample</a:t>
                </a:r>
                <a:r>
                  <a:rPr lang="en-US" sz="2200" dirty="0">
                    <a:solidFill>
                      <a:prstClr val="black"/>
                    </a:solidFill>
                    <a:latin typeface="Cambria" panose="02040503050406030204" pitchFamily="18" charset="0"/>
                  </a:rPr>
                  <a:t>:</a:t>
                </a:r>
              </a:p>
              <a:p>
                <a:pPr lvl="1">
                  <a:buClr>
                    <a:srgbClr val="FF0000"/>
                  </a:buClr>
                </a:pPr>
                <a:r>
                  <a:rPr lang="en-US" sz="2200" b="1" dirty="0">
                    <a:solidFill>
                      <a:prstClr val="black"/>
                    </a:solidFill>
                    <a:latin typeface="Cambria" panose="02040503050406030204" pitchFamily="18" charset="0"/>
                  </a:rPr>
                  <a:t>	</a:t>
                </a:r>
              </a:p>
              <a:p>
                <a:pPr lvl="1" algn="ctr">
                  <a:buClr>
                    <a:srgbClr val="FF0000"/>
                  </a:buClr>
                </a:pPr>
                <a:r>
                  <a:rPr lang="en-US" sz="2200" b="1" dirty="0">
                    <a:solidFill>
                      <a:prstClr val="black"/>
                    </a:solidFill>
                    <a:latin typeface="Cambria" panose="02040503050406030204" pitchFamily="18" charset="0"/>
                  </a:rPr>
                  <a:t>	BER </a:t>
                </a:r>
                <a14:m>
                  <m:oMath xmlns:m="http://schemas.openxmlformats.org/officeDocument/2006/math">
                    <m:r>
                      <a:rPr lang="it-IT" sz="2200" b="1">
                        <a:solidFill>
                          <a:prstClr val="black"/>
                        </a:solidFill>
                        <a:latin typeface="Cambria Math" panose="02040503050406030204" pitchFamily="18" charset="0"/>
                      </a:rPr>
                      <m:t>=</m:t>
                    </m:r>
                    <m:f>
                      <m:fPr>
                        <m:ctrlPr>
                          <a:rPr lang="en-US" sz="2200" b="1" i="1">
                            <a:solidFill>
                              <a:prstClr val="black"/>
                            </a:solidFill>
                            <a:latin typeface="Cambria Math" panose="02040503050406030204" pitchFamily="18" charset="0"/>
                          </a:rPr>
                        </m:ctrlPr>
                      </m:fPr>
                      <m:num>
                        <m:r>
                          <m:rPr>
                            <m:nor/>
                          </m:rPr>
                          <a:rPr lang="en-US" sz="2200" b="1" dirty="0">
                            <a:solidFill>
                              <a:prstClr val="black"/>
                            </a:solidFill>
                            <a:latin typeface="Cambria" panose="02040503050406030204" pitchFamily="18" charset="0"/>
                          </a:rPr>
                          <m:t>Error</m:t>
                        </m:r>
                        <m:r>
                          <m:rPr>
                            <m:nor/>
                          </m:rPr>
                          <a:rPr lang="en-US" sz="2200" b="1" dirty="0">
                            <a:solidFill>
                              <a:prstClr val="black"/>
                            </a:solidFill>
                            <a:latin typeface="Cambria" panose="02040503050406030204" pitchFamily="18" charset="0"/>
                          </a:rPr>
                          <m:t> </m:t>
                        </m:r>
                        <m:r>
                          <m:rPr>
                            <m:nor/>
                          </m:rPr>
                          <a:rPr lang="en-US" sz="2200" b="1" dirty="0">
                            <a:solidFill>
                              <a:prstClr val="black"/>
                            </a:solidFill>
                            <a:latin typeface="Cambria" panose="02040503050406030204" pitchFamily="18" charset="0"/>
                          </a:rPr>
                          <m:t>Count</m:t>
                        </m:r>
                      </m:num>
                      <m:den>
                        <m:r>
                          <m:rPr>
                            <m:nor/>
                          </m:rPr>
                          <a:rPr lang="en-US" sz="2200" b="1" dirty="0">
                            <a:solidFill>
                              <a:prstClr val="black"/>
                            </a:solidFill>
                            <a:latin typeface="Cambria" panose="02040503050406030204" pitchFamily="18" charset="0"/>
                          </a:rPr>
                          <m:t>Sample</m:t>
                        </m:r>
                        <m:r>
                          <m:rPr>
                            <m:nor/>
                          </m:rPr>
                          <a:rPr lang="en-US" sz="2200" b="1" dirty="0">
                            <a:solidFill>
                              <a:prstClr val="black"/>
                            </a:solidFill>
                            <a:latin typeface="Cambria" panose="02040503050406030204" pitchFamily="18" charset="0"/>
                          </a:rPr>
                          <m:t> </m:t>
                        </m:r>
                        <m:r>
                          <m:rPr>
                            <m:nor/>
                          </m:rPr>
                          <a:rPr lang="en-US" sz="2200" b="1" dirty="0">
                            <a:solidFill>
                              <a:prstClr val="black"/>
                            </a:solidFill>
                            <a:latin typeface="Cambria" panose="02040503050406030204" pitchFamily="18" charset="0"/>
                          </a:rPr>
                          <m:t>Count</m:t>
                        </m:r>
                      </m:den>
                    </m:f>
                  </m:oMath>
                </a14:m>
                <a:endParaRPr lang="it-IT" sz="2200" dirty="0">
                  <a:solidFill>
                    <a:prstClr val="black"/>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5363550" y="3242457"/>
                <a:ext cx="6096000" cy="1369734"/>
              </a:xfrm>
              <a:prstGeom prst="rect">
                <a:avLst/>
              </a:prstGeom>
              <a:blipFill rotWithShape="0">
                <a:blip r:embed="rId5"/>
                <a:stretch>
                  <a:fillRect t="-3111"/>
                </a:stretch>
              </a:blipFill>
            </p:spPr>
            <p:txBody>
              <a:bodyPr/>
              <a:lstStyle/>
              <a:p>
                <a:r>
                  <a:rPr lang="it-IT">
                    <a:noFill/>
                  </a:rPr>
                  <a:t> </a:t>
                </a:r>
              </a:p>
            </p:txBody>
          </p:sp>
        </mc:Fallback>
      </mc:AlternateContent>
      <p:sp>
        <p:nvSpPr>
          <p:cNvPr id="4" name="Rectangle 3"/>
          <p:cNvSpPr/>
          <p:nvPr/>
        </p:nvSpPr>
        <p:spPr>
          <a:xfrm>
            <a:off x="7436224" y="3872753"/>
            <a:ext cx="2971800" cy="8875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10</a:t>
            </a:fld>
            <a:endParaRPr lang="it-IT" dirty="0">
              <a:solidFill>
                <a:prstClr val="black"/>
              </a:solidFill>
            </a:endParaRPr>
          </a:p>
        </p:txBody>
      </p:sp>
    </p:spTree>
    <p:extLst>
      <p:ext uri="{BB962C8B-B14F-4D97-AF65-F5344CB8AC3E}">
        <p14:creationId xmlns:p14="http://schemas.microsoft.com/office/powerpoint/2010/main" val="4189670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3"/>
          <p:cNvSpPr txBox="1">
            <a:spLocks noChangeArrowheads="1"/>
          </p:cNvSpPr>
          <p:nvPr/>
        </p:nvSpPr>
        <p:spPr>
          <a:xfrm>
            <a:off x="475860" y="-1"/>
            <a:ext cx="8668139" cy="1595535"/>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rmAutofit fontScale="9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rPr>
              <a:t/>
            </a:r>
            <a:br>
              <a:rPr lang="it-IT" dirty="0" smtClean="0">
                <a:solidFill>
                  <a:srgbClr val="CC702D"/>
                </a:solidFill>
              </a:rPr>
            </a:br>
            <a:r>
              <a:rPr lang="it-IT" dirty="0" smtClean="0">
                <a:solidFill>
                  <a:srgbClr val="CC702D"/>
                </a:solidFill>
              </a:rPr>
              <a:t>	</a:t>
            </a:r>
            <a:r>
              <a:rPr lang="it-IT" dirty="0" smtClean="0">
                <a:solidFill>
                  <a:srgbClr val="CC702D"/>
                </a:solidFill>
                <a:latin typeface="Cambria" panose="02040503050406030204" pitchFamily="18" charset="0"/>
              </a:rPr>
              <a:t>Frequency-agile adaptive serial link</a:t>
            </a:r>
            <a:endParaRPr lang="it-IT" dirty="0">
              <a:solidFill>
                <a:srgbClr val="CC702D"/>
              </a:solidFill>
              <a:latin typeface="Cambria" panose="02040503050406030204" pitchFamily="18" charset="0"/>
            </a:endParaRPr>
          </a:p>
        </p:txBody>
      </p:sp>
      <p:sp>
        <p:nvSpPr>
          <p:cNvPr id="2" name="Rectangle 1"/>
          <p:cNvSpPr/>
          <p:nvPr/>
        </p:nvSpPr>
        <p:spPr>
          <a:xfrm>
            <a:off x="582810" y="1915755"/>
            <a:ext cx="4998508" cy="3816429"/>
          </a:xfrm>
          <a:prstGeom prst="rect">
            <a:avLst/>
          </a:prstGeom>
        </p:spPr>
        <p:txBody>
          <a:bodyPr wrap="square">
            <a:spAutoFit/>
          </a:bodyPr>
          <a:lstStyle/>
          <a:p>
            <a:r>
              <a:rPr lang="en-US" sz="2200" dirty="0">
                <a:solidFill>
                  <a:prstClr val="black"/>
                </a:solidFill>
                <a:latin typeface="Cambria" panose="02040503050406030204" pitchFamily="18" charset="0"/>
              </a:rPr>
              <a:t>The link:</a:t>
            </a:r>
          </a:p>
          <a:p>
            <a:pPr marL="342900" indent="-342900">
              <a:buClr>
                <a:srgbClr val="FF0000"/>
              </a:buClr>
              <a:buFont typeface="Arial" panose="020B0604020202020204" pitchFamily="34" charset="0"/>
              <a:buChar char="•"/>
            </a:pPr>
            <a:r>
              <a:rPr lang="en-US" sz="2200" dirty="0">
                <a:solidFill>
                  <a:prstClr val="black"/>
                </a:solidFill>
                <a:latin typeface="Cambria" panose="02040503050406030204" pitchFamily="18" charset="0"/>
              </a:rPr>
              <a:t>analyzes the incoming data stream by using the eye scan measurement</a:t>
            </a:r>
          </a:p>
          <a:p>
            <a:pPr marL="342900" indent="-342900">
              <a:buClr>
                <a:srgbClr val="FF0000"/>
              </a:buClr>
              <a:buFont typeface="Arial" panose="020B0604020202020204" pitchFamily="34" charset="0"/>
              <a:buChar char="•"/>
            </a:pPr>
            <a:r>
              <a:rPr lang="en-US" sz="2200" dirty="0">
                <a:solidFill>
                  <a:prstClr val="black"/>
                </a:solidFill>
                <a:latin typeface="Cambria" panose="02040503050406030204" pitchFamily="18" charset="0"/>
              </a:rPr>
              <a:t>sets the highest transmission line rate, according to a given tolerated BER</a:t>
            </a:r>
          </a:p>
          <a:p>
            <a:endParaRPr lang="en-US" sz="2200" dirty="0">
              <a:solidFill>
                <a:prstClr val="black"/>
              </a:solidFill>
              <a:latin typeface="Cambria" panose="02040503050406030204" pitchFamily="18" charset="0"/>
            </a:endParaRPr>
          </a:p>
          <a:p>
            <a:r>
              <a:rPr lang="en-US" sz="2200" dirty="0">
                <a:solidFill>
                  <a:prstClr val="black"/>
                </a:solidFill>
                <a:latin typeface="Cambria" panose="02040503050406030204" pitchFamily="18" charset="0"/>
              </a:rPr>
              <a:t>A microprocessor dynamically drives the </a:t>
            </a:r>
            <a:r>
              <a:rPr lang="en-US" sz="2200" dirty="0" err="1">
                <a:solidFill>
                  <a:prstClr val="black"/>
                </a:solidFill>
                <a:latin typeface="Cambria" panose="02040503050406030204" pitchFamily="18" charset="0"/>
              </a:rPr>
              <a:t>Serdes</a:t>
            </a:r>
            <a:r>
              <a:rPr lang="en-US" sz="2200" dirty="0">
                <a:solidFill>
                  <a:prstClr val="black"/>
                </a:solidFill>
                <a:latin typeface="Cambria" panose="02040503050406030204" pitchFamily="18" charset="0"/>
              </a:rPr>
              <a:t> (GTX) </a:t>
            </a:r>
          </a:p>
          <a:p>
            <a:pPr marL="342900" indent="-342900">
              <a:buClr>
                <a:srgbClr val="FF0000"/>
              </a:buClr>
              <a:buFont typeface="Arial" panose="020B0604020202020204" pitchFamily="34" charset="0"/>
              <a:buChar char="•"/>
            </a:pPr>
            <a:r>
              <a:rPr lang="en-US" sz="2200" dirty="0">
                <a:solidFill>
                  <a:prstClr val="black"/>
                </a:solidFill>
                <a:latin typeface="Cambria" panose="02040503050406030204" pitchFamily="18" charset="0"/>
              </a:rPr>
              <a:t>To build a 2-D BER Map</a:t>
            </a:r>
          </a:p>
          <a:p>
            <a:pPr marL="342900" indent="-342900">
              <a:buClr>
                <a:srgbClr val="FF0000"/>
              </a:buClr>
              <a:buFont typeface="Arial" panose="020B0604020202020204" pitchFamily="34" charset="0"/>
              <a:buChar char="•"/>
            </a:pPr>
            <a:r>
              <a:rPr lang="en-US" sz="2200" dirty="0">
                <a:solidFill>
                  <a:prstClr val="black"/>
                </a:solidFill>
                <a:latin typeface="Cambria" panose="02040503050406030204" pitchFamily="18" charset="0"/>
              </a:rPr>
              <a:t>To change line rate</a:t>
            </a:r>
          </a:p>
        </p:txBody>
      </p:sp>
      <p:sp>
        <p:nvSpPr>
          <p:cNvPr id="51" name="Rectangle 50"/>
          <p:cNvSpPr/>
          <p:nvPr/>
        </p:nvSpPr>
        <p:spPr>
          <a:xfrm>
            <a:off x="5535894" y="3465482"/>
            <a:ext cx="6051884" cy="2831544"/>
          </a:xfrm>
          <a:prstGeom prst="rect">
            <a:avLst/>
          </a:prstGeom>
          <a:solidFill>
            <a:srgbClr val="E7FFE7"/>
          </a:solidFill>
          <a:ln>
            <a:solidFill>
              <a:srgbClr val="00B050"/>
            </a:solidFill>
          </a:ln>
          <a:effectLst>
            <a:glow rad="228600">
              <a:schemeClr val="accent6">
                <a:satMod val="175000"/>
                <a:alpha val="40000"/>
              </a:schemeClr>
            </a:glow>
          </a:effectLst>
        </p:spPr>
        <p:txBody>
          <a:bodyPr wrap="square">
            <a:spAutoFit/>
          </a:bodyPr>
          <a:lstStyle/>
          <a:p>
            <a:pPr algn="ctr"/>
            <a:r>
              <a:rPr lang="it-IT" sz="2800" dirty="0">
                <a:solidFill>
                  <a:srgbClr val="FF0000"/>
                </a:solidFill>
                <a:latin typeface="Cambria" panose="02040503050406030204" pitchFamily="18" charset="0"/>
              </a:rPr>
              <a:t>Application Fields!</a:t>
            </a:r>
          </a:p>
          <a:p>
            <a:pPr algn="ctr"/>
            <a:endParaRPr lang="en-US" sz="2200" dirty="0">
              <a:solidFill>
                <a:prstClr val="black"/>
              </a:solidFill>
              <a:latin typeface="Cambria" panose="02040503050406030204" pitchFamily="18" charset="0"/>
            </a:endParaRPr>
          </a:p>
          <a:p>
            <a:pPr algn="ctr"/>
            <a:r>
              <a:rPr lang="en-US" sz="2200" dirty="0">
                <a:solidFill>
                  <a:srgbClr val="FF0000"/>
                </a:solidFill>
                <a:latin typeface="Cambria" panose="02040503050406030204" pitchFamily="18" charset="0"/>
              </a:rPr>
              <a:t>Monitoring tool</a:t>
            </a:r>
            <a:r>
              <a:rPr lang="en-US" sz="2200" dirty="0">
                <a:solidFill>
                  <a:prstClr val="black"/>
                </a:solidFill>
                <a:latin typeface="Cambria" panose="02040503050406030204" pitchFamily="18" charset="0"/>
              </a:rPr>
              <a:t> in </a:t>
            </a:r>
            <a:r>
              <a:rPr lang="en-US" sz="2200" b="1" dirty="0">
                <a:solidFill>
                  <a:srgbClr val="0070C0"/>
                </a:solidFill>
                <a:latin typeface="Cambria" panose="02040503050406030204" pitchFamily="18" charset="0"/>
              </a:rPr>
              <a:t>different</a:t>
            </a:r>
            <a:r>
              <a:rPr lang="en-US" sz="2200" dirty="0">
                <a:solidFill>
                  <a:srgbClr val="0070C0"/>
                </a:solidFill>
                <a:latin typeface="Cambria" panose="02040503050406030204" pitchFamily="18" charset="0"/>
              </a:rPr>
              <a:t> </a:t>
            </a:r>
            <a:r>
              <a:rPr lang="en-US" sz="2200" dirty="0">
                <a:solidFill>
                  <a:prstClr val="black"/>
                </a:solidFill>
                <a:latin typeface="Cambria" panose="02040503050406030204" pitchFamily="18" charset="0"/>
              </a:rPr>
              <a:t>HEP experiments </a:t>
            </a:r>
          </a:p>
          <a:p>
            <a:pPr algn="ctr"/>
            <a:r>
              <a:rPr lang="en-US" sz="2000" dirty="0">
                <a:solidFill>
                  <a:prstClr val="black"/>
                </a:solidFill>
                <a:latin typeface="Cambria" panose="02040503050406030204" pitchFamily="18" charset="0"/>
              </a:rPr>
              <a:t>(serial links intensively used) </a:t>
            </a:r>
          </a:p>
          <a:p>
            <a:pPr algn="ctr"/>
            <a:endParaRPr lang="en-US" sz="2000" dirty="0">
              <a:solidFill>
                <a:prstClr val="black"/>
              </a:solidFill>
              <a:latin typeface="Cambria" panose="02040503050406030204" pitchFamily="18" charset="0"/>
            </a:endParaRPr>
          </a:p>
          <a:p>
            <a:pPr algn="ctr"/>
            <a:r>
              <a:rPr lang="en-US" sz="2200" dirty="0">
                <a:solidFill>
                  <a:prstClr val="black"/>
                </a:solidFill>
                <a:latin typeface="Cambria" panose="02040503050406030204" pitchFamily="18" charset="0"/>
              </a:rPr>
              <a:t>transmission system can be remotely monitored</a:t>
            </a:r>
          </a:p>
          <a:p>
            <a:pPr algn="ctr"/>
            <a:r>
              <a:rPr lang="en-US" sz="2200" dirty="0">
                <a:solidFill>
                  <a:prstClr val="black"/>
                </a:solidFill>
                <a:latin typeface="Cambria" panose="02040503050406030204" pitchFamily="18" charset="0"/>
              </a:rPr>
              <a:t>and</a:t>
            </a:r>
          </a:p>
          <a:p>
            <a:pPr algn="ctr"/>
            <a:r>
              <a:rPr lang="en-US" sz="2200" dirty="0">
                <a:solidFill>
                  <a:prstClr val="black"/>
                </a:solidFill>
                <a:latin typeface="Cambria" panose="02040503050406030204" pitchFamily="18" charset="0"/>
              </a:rPr>
              <a:t>issues in the physical layer can be detected </a:t>
            </a:r>
          </a:p>
        </p:txBody>
      </p:sp>
      <p:sp>
        <p:nvSpPr>
          <p:cNvPr id="6" name="Rectangle 5"/>
          <p:cNvSpPr/>
          <p:nvPr/>
        </p:nvSpPr>
        <p:spPr>
          <a:xfrm>
            <a:off x="6850350" y="1784027"/>
            <a:ext cx="3586479" cy="1107996"/>
          </a:xfrm>
          <a:prstGeom prst="rect">
            <a:avLst/>
          </a:prstGeom>
          <a:solidFill>
            <a:srgbClr val="F7FFFF"/>
          </a:solidFill>
          <a:ln>
            <a:solidFill>
              <a:srgbClr val="00B0F0"/>
            </a:solidFill>
          </a:ln>
          <a:effectLst>
            <a:glow rad="101600">
              <a:srgbClr val="0070C0">
                <a:alpha val="40000"/>
              </a:srgbClr>
            </a:glow>
          </a:effectLst>
        </p:spPr>
        <p:txBody>
          <a:bodyPr wrap="square">
            <a:spAutoFit/>
          </a:bodyPr>
          <a:lstStyle/>
          <a:p>
            <a:pPr algn="ctr"/>
            <a:r>
              <a:rPr lang="en-US" sz="2200" dirty="0">
                <a:solidFill>
                  <a:prstClr val="black"/>
                </a:solidFill>
                <a:latin typeface="Cambria" panose="02040503050406030204" pitchFamily="18" charset="0"/>
              </a:rPr>
              <a:t>No specific requirement on link specification or protocol</a:t>
            </a:r>
          </a:p>
        </p:txBody>
      </p:sp>
      <p:grpSp>
        <p:nvGrpSpPr>
          <p:cNvPr id="57" name="Group 56"/>
          <p:cNvGrpSpPr/>
          <p:nvPr/>
        </p:nvGrpSpPr>
        <p:grpSpPr>
          <a:xfrm>
            <a:off x="5378167" y="3174329"/>
            <a:ext cx="6209611" cy="2052312"/>
            <a:chOff x="629114" y="1731506"/>
            <a:chExt cx="6209611" cy="2052312"/>
          </a:xfrm>
        </p:grpSpPr>
        <p:grpSp>
          <p:nvGrpSpPr>
            <p:cNvPr id="58" name="Group 57"/>
            <p:cNvGrpSpPr/>
            <p:nvPr/>
          </p:nvGrpSpPr>
          <p:grpSpPr>
            <a:xfrm>
              <a:off x="732447" y="1793221"/>
              <a:ext cx="6002946" cy="1397113"/>
              <a:chOff x="708405" y="1764804"/>
              <a:chExt cx="6002946" cy="1397113"/>
            </a:xfrm>
          </p:grpSpPr>
          <p:grpSp>
            <p:nvGrpSpPr>
              <p:cNvPr id="74" name="Group 73"/>
              <p:cNvGrpSpPr/>
              <p:nvPr/>
            </p:nvGrpSpPr>
            <p:grpSpPr>
              <a:xfrm>
                <a:off x="708405" y="1764804"/>
                <a:ext cx="2697096" cy="1397113"/>
                <a:chOff x="708405" y="1771934"/>
                <a:chExt cx="2697096" cy="1397113"/>
              </a:xfrm>
            </p:grpSpPr>
            <p:sp>
              <p:nvSpPr>
                <p:cNvPr id="78" name="Rettangolo arrotondato 36"/>
                <p:cNvSpPr/>
                <p:nvPr/>
              </p:nvSpPr>
              <p:spPr>
                <a:xfrm>
                  <a:off x="2005798" y="1771934"/>
                  <a:ext cx="1399703" cy="1397113"/>
                </a:xfrm>
                <a:prstGeom prst="roundRect">
                  <a:avLst/>
                </a:prstGeom>
                <a:solidFill>
                  <a:srgbClr val="70AD47">
                    <a:lumMod val="40000"/>
                    <a:lumOff val="60000"/>
                  </a:srgbClr>
                </a:solidFill>
                <a:ln w="6350" cap="flat" cmpd="sng" algn="ctr">
                  <a:solidFill>
                    <a:srgbClr val="70AD47">
                      <a:lumMod val="60000"/>
                      <a:lumOff val="40000"/>
                    </a:srgbClr>
                  </a:solidFill>
                  <a:prstDash val="solid"/>
                  <a:miter lim="800000"/>
                </a:ln>
                <a:effectLst>
                  <a:outerShdw blurRad="50800" dist="38100" dir="2700000" algn="tl" rotWithShape="0">
                    <a:prstClr val="black">
                      <a:alpha val="40000"/>
                    </a:prstClr>
                  </a:outerShdw>
                </a:effectLst>
              </p:spPr>
              <p:txBody>
                <a:bodyPr anchor="ctr"/>
                <a:lstStyle/>
                <a:p>
                  <a:pPr algn="ctr">
                    <a:defRPr/>
                  </a:pPr>
                  <a:endParaRPr lang="it-IT" sz="2400" kern="0" dirty="0">
                    <a:solidFill>
                      <a:srgbClr val="70AD47">
                        <a:lumMod val="50000"/>
                      </a:srgbClr>
                    </a:solidFill>
                    <a:latin typeface="Calibri" panose="020F0502020204030204"/>
                  </a:endParaRPr>
                </a:p>
              </p:txBody>
            </p:sp>
            <p:sp>
              <p:nvSpPr>
                <p:cNvPr id="79" name="Rettangolo arrotondato 27"/>
                <p:cNvSpPr/>
                <p:nvPr/>
              </p:nvSpPr>
              <p:spPr>
                <a:xfrm>
                  <a:off x="708405" y="1774783"/>
                  <a:ext cx="950562" cy="1391415"/>
                </a:xfrm>
                <a:prstGeom prst="roundRect">
                  <a:avLst/>
                </a:prstGeom>
                <a:solidFill>
                  <a:srgbClr val="DD746F"/>
                </a:solidFill>
                <a:ln w="6350" cap="flat" cmpd="sng" algn="ctr">
                  <a:noFill/>
                  <a:prstDash val="solid"/>
                  <a:miter lim="800000"/>
                </a:ln>
                <a:effectLst>
                  <a:outerShdw blurRad="50800" dist="38100" dir="2700000" algn="tl" rotWithShape="0">
                    <a:prstClr val="black">
                      <a:alpha val="40000"/>
                    </a:prstClr>
                  </a:outerShdw>
                </a:effectLst>
              </p:spPr>
              <p:txBody>
                <a:bodyPr anchor="ctr"/>
                <a:lstStyle/>
                <a:p>
                  <a:pPr algn="ctr">
                    <a:defRPr/>
                  </a:pPr>
                  <a:r>
                    <a:rPr lang="it-IT" sz="2400" kern="0" dirty="0">
                      <a:solidFill>
                        <a:srgbClr val="800000"/>
                      </a:solidFill>
                      <a:latin typeface="Calibri" panose="020F0502020204030204"/>
                    </a:rPr>
                    <a:t>FPGA </a:t>
                  </a:r>
                </a:p>
              </p:txBody>
            </p:sp>
          </p:grpSp>
          <p:grpSp>
            <p:nvGrpSpPr>
              <p:cNvPr id="75" name="Group 74"/>
              <p:cNvGrpSpPr/>
              <p:nvPr/>
            </p:nvGrpSpPr>
            <p:grpSpPr>
              <a:xfrm>
                <a:off x="4027437" y="1764804"/>
                <a:ext cx="2683914" cy="1397113"/>
                <a:chOff x="4027437" y="1757673"/>
                <a:chExt cx="2683914" cy="1397113"/>
              </a:xfrm>
            </p:grpSpPr>
            <p:sp>
              <p:nvSpPr>
                <p:cNvPr id="76" name="Rettangolo arrotondato 36"/>
                <p:cNvSpPr/>
                <p:nvPr/>
              </p:nvSpPr>
              <p:spPr>
                <a:xfrm>
                  <a:off x="4027437" y="1757673"/>
                  <a:ext cx="1399703" cy="1397113"/>
                </a:xfrm>
                <a:prstGeom prst="roundRect">
                  <a:avLst/>
                </a:prstGeom>
                <a:solidFill>
                  <a:srgbClr val="70AD47">
                    <a:lumMod val="40000"/>
                    <a:lumOff val="60000"/>
                  </a:srgbClr>
                </a:solidFill>
                <a:ln w="6350" cap="flat" cmpd="sng" algn="ctr">
                  <a:solidFill>
                    <a:srgbClr val="70AD47">
                      <a:lumMod val="60000"/>
                      <a:lumOff val="40000"/>
                    </a:srgbClr>
                  </a:solidFill>
                  <a:prstDash val="solid"/>
                  <a:miter lim="800000"/>
                </a:ln>
                <a:effectLst>
                  <a:outerShdw blurRad="50800" dist="38100" dir="2700000" algn="tl" rotWithShape="0">
                    <a:prstClr val="black">
                      <a:alpha val="40000"/>
                    </a:prstClr>
                  </a:outerShdw>
                </a:effectLst>
              </p:spPr>
              <p:txBody>
                <a:bodyPr anchor="ctr"/>
                <a:lstStyle/>
                <a:p>
                  <a:pPr algn="ctr">
                    <a:defRPr/>
                  </a:pPr>
                  <a:endParaRPr lang="it-IT" sz="2400" kern="0" dirty="0">
                    <a:solidFill>
                      <a:srgbClr val="70AD47">
                        <a:lumMod val="50000"/>
                      </a:srgbClr>
                    </a:solidFill>
                    <a:latin typeface="Calibri" panose="020F0502020204030204"/>
                  </a:endParaRPr>
                </a:p>
              </p:txBody>
            </p:sp>
            <p:sp>
              <p:nvSpPr>
                <p:cNvPr id="77" name="Rettangolo arrotondato 43"/>
                <p:cNvSpPr/>
                <p:nvPr/>
              </p:nvSpPr>
              <p:spPr>
                <a:xfrm>
                  <a:off x="5760789" y="1760522"/>
                  <a:ext cx="950562" cy="1391415"/>
                </a:xfrm>
                <a:prstGeom prst="roundRect">
                  <a:avLst/>
                </a:prstGeom>
                <a:solidFill>
                  <a:srgbClr val="DD746F"/>
                </a:solidFill>
                <a:ln w="6350" cap="flat" cmpd="sng" algn="ctr">
                  <a:noFill/>
                  <a:prstDash val="solid"/>
                  <a:miter lim="800000"/>
                </a:ln>
                <a:effectLst>
                  <a:outerShdw blurRad="50800" dist="38100" dir="2700000" algn="tl" rotWithShape="0">
                    <a:prstClr val="black">
                      <a:alpha val="40000"/>
                    </a:prstClr>
                  </a:outerShdw>
                </a:effectLst>
              </p:spPr>
              <p:txBody>
                <a:bodyPr anchor="ctr"/>
                <a:lstStyle/>
                <a:p>
                  <a:pPr algn="ctr">
                    <a:defRPr/>
                  </a:pPr>
                  <a:r>
                    <a:rPr lang="it-IT" sz="2400" kern="0" dirty="0">
                      <a:solidFill>
                        <a:srgbClr val="800000"/>
                      </a:solidFill>
                      <a:latin typeface="Calibri" panose="020F0502020204030204"/>
                    </a:rPr>
                    <a:t>FPGA &amp; RAM</a:t>
                  </a:r>
                </a:p>
              </p:txBody>
            </p:sp>
          </p:grpSp>
        </p:grpSp>
        <p:sp>
          <p:nvSpPr>
            <p:cNvPr id="59" name="Rettangolo arrotondato 30"/>
            <p:cNvSpPr/>
            <p:nvPr/>
          </p:nvSpPr>
          <p:spPr>
            <a:xfrm>
              <a:off x="629114" y="1740509"/>
              <a:ext cx="2944366" cy="1511086"/>
            </a:xfrm>
            <a:prstGeom prst="roundRect">
              <a:avLst/>
            </a:prstGeom>
            <a:noFill/>
            <a:ln w="63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anchor="ctr"/>
            <a:lstStyle/>
            <a:p>
              <a:pPr algn="ctr">
                <a:defRPr/>
              </a:pPr>
              <a:endParaRPr lang="it-IT" kern="0" dirty="0">
                <a:solidFill>
                  <a:srgbClr val="800000"/>
                </a:solidFill>
                <a:latin typeface="Calibri" panose="020F0502020204030204"/>
              </a:endParaRPr>
            </a:p>
          </p:txBody>
        </p:sp>
        <p:sp>
          <p:nvSpPr>
            <p:cNvPr id="60" name="Rettangolo arrotondato 34"/>
            <p:cNvSpPr/>
            <p:nvPr/>
          </p:nvSpPr>
          <p:spPr>
            <a:xfrm>
              <a:off x="2176899" y="2144122"/>
              <a:ext cx="1046806" cy="336219"/>
            </a:xfrm>
            <a:prstGeom prst="roundRect">
              <a:avLst/>
            </a:prstGeom>
            <a:solidFill>
              <a:srgbClr val="70AD47">
                <a:lumMod val="20000"/>
                <a:lumOff val="80000"/>
              </a:srgbClr>
            </a:solidFill>
            <a:ln w="6350" cap="flat" cmpd="sng" algn="ctr">
              <a:solidFill>
                <a:srgbClr val="70AD47">
                  <a:lumMod val="60000"/>
                  <a:lumOff val="40000"/>
                </a:srgbClr>
              </a:solidFill>
              <a:prstDash val="solid"/>
              <a:miter lim="800000"/>
            </a:ln>
            <a:effectLst>
              <a:outerShdw blurRad="50800" dist="38100" dir="2700000" algn="tl" rotWithShape="0">
                <a:prstClr val="black">
                  <a:alpha val="40000"/>
                </a:prstClr>
              </a:outerShdw>
            </a:effectLst>
          </p:spPr>
          <p:txBody>
            <a:bodyPr anchor="ctr"/>
            <a:lstStyle/>
            <a:p>
              <a:pPr algn="ctr">
                <a:defRPr/>
              </a:pPr>
              <a:r>
                <a:rPr lang="it-IT" sz="2400" kern="0" dirty="0">
                  <a:solidFill>
                    <a:srgbClr val="70AD47">
                      <a:lumMod val="50000"/>
                    </a:srgbClr>
                  </a:solidFill>
                  <a:latin typeface="Calibri" panose="020F0502020204030204"/>
                </a:rPr>
                <a:t>Tx</a:t>
              </a:r>
            </a:p>
          </p:txBody>
        </p:sp>
        <p:sp>
          <p:nvSpPr>
            <p:cNvPr id="61" name="CasellaDiTesto 10"/>
            <p:cNvSpPr txBox="1">
              <a:spLocks noChangeArrowheads="1"/>
            </p:cNvSpPr>
            <p:nvPr/>
          </p:nvSpPr>
          <p:spPr bwMode="auto">
            <a:xfrm>
              <a:off x="2371923" y="1743921"/>
              <a:ext cx="798472" cy="275434"/>
            </a:xfrm>
            <a:prstGeom prst="rect">
              <a:avLst/>
            </a:prstGeom>
            <a:noFill/>
            <a:ln w="9525">
              <a:noFill/>
              <a:miter lim="800000"/>
              <a:headEnd/>
              <a:tailEnd/>
            </a:ln>
          </p:spPr>
          <p:txBody>
            <a:bodyPr wrap="none">
              <a:spAutoFit/>
            </a:bodyPr>
            <a:lstStyle/>
            <a:p>
              <a:r>
                <a:rPr lang="it-IT" sz="2400" dirty="0">
                  <a:solidFill>
                    <a:srgbClr val="385723"/>
                  </a:solidFill>
                  <a:latin typeface="Calibri" pitchFamily="34" charset="0"/>
                </a:rPr>
                <a:t>TX GTX</a:t>
              </a:r>
            </a:p>
          </p:txBody>
        </p:sp>
        <p:sp>
          <p:nvSpPr>
            <p:cNvPr id="62" name="TextBox 6"/>
            <p:cNvSpPr txBox="1"/>
            <p:nvPr/>
          </p:nvSpPr>
          <p:spPr>
            <a:xfrm>
              <a:off x="1934745" y="3260598"/>
              <a:ext cx="3829466" cy="523220"/>
            </a:xfrm>
            <a:prstGeom prst="rect">
              <a:avLst/>
            </a:prstGeom>
            <a:noFill/>
          </p:spPr>
          <p:txBody>
            <a:bodyPr wrap="square">
              <a:spAutoFit/>
            </a:bodyPr>
            <a:lstStyle/>
            <a:p>
              <a:pPr>
                <a:defRPr/>
              </a:pPr>
              <a:r>
                <a:rPr lang="it-IT" sz="2800" dirty="0">
                  <a:solidFill>
                    <a:srgbClr val="5B9BD5">
                      <a:lumMod val="50000"/>
                    </a:srgbClr>
                  </a:solidFill>
                  <a:latin typeface="Calibri" panose="020F0502020204030204"/>
                </a:rPr>
                <a:t>TX Module     RX Module</a:t>
              </a:r>
            </a:p>
          </p:txBody>
        </p:sp>
        <p:sp>
          <p:nvSpPr>
            <p:cNvPr id="63" name="Rettangolo arrotondato 28"/>
            <p:cNvSpPr/>
            <p:nvPr/>
          </p:nvSpPr>
          <p:spPr>
            <a:xfrm>
              <a:off x="2194721" y="2696889"/>
              <a:ext cx="1046807" cy="335269"/>
            </a:xfrm>
            <a:prstGeom prst="roundRect">
              <a:avLst/>
            </a:prstGeom>
            <a:solidFill>
              <a:srgbClr val="70AD47">
                <a:lumMod val="20000"/>
                <a:lumOff val="80000"/>
              </a:srgbClr>
            </a:solidFill>
            <a:ln w="6350" cap="flat" cmpd="sng" algn="ctr">
              <a:solidFill>
                <a:srgbClr val="70AD47">
                  <a:lumMod val="60000"/>
                  <a:lumOff val="40000"/>
                </a:srgbClr>
              </a:solidFill>
              <a:prstDash val="solid"/>
              <a:miter lim="800000"/>
            </a:ln>
            <a:effectLst>
              <a:outerShdw blurRad="50800" dist="38100" dir="2700000" algn="tl" rotWithShape="0">
                <a:prstClr val="black">
                  <a:alpha val="40000"/>
                </a:prstClr>
              </a:outerShdw>
            </a:effectLst>
          </p:spPr>
          <p:txBody>
            <a:bodyPr anchor="ctr"/>
            <a:lstStyle/>
            <a:p>
              <a:pPr algn="ctr">
                <a:defRPr/>
              </a:pPr>
              <a:r>
                <a:rPr lang="it-IT" sz="2400" kern="0" dirty="0">
                  <a:solidFill>
                    <a:srgbClr val="70AD47">
                      <a:lumMod val="50000"/>
                    </a:srgbClr>
                  </a:solidFill>
                  <a:latin typeface="Calibri" panose="020F0502020204030204"/>
                </a:rPr>
                <a:t>Rx</a:t>
              </a:r>
            </a:p>
          </p:txBody>
        </p:sp>
        <p:sp>
          <p:nvSpPr>
            <p:cNvPr id="64" name="Rettangolo arrotondato 45"/>
            <p:cNvSpPr/>
            <p:nvPr/>
          </p:nvSpPr>
          <p:spPr>
            <a:xfrm>
              <a:off x="4200442" y="2155559"/>
              <a:ext cx="1046807" cy="336219"/>
            </a:xfrm>
            <a:prstGeom prst="roundRect">
              <a:avLst/>
            </a:prstGeom>
            <a:solidFill>
              <a:srgbClr val="70AD47">
                <a:lumMod val="20000"/>
                <a:lumOff val="80000"/>
              </a:srgbClr>
            </a:solidFill>
            <a:ln w="6350" cap="flat" cmpd="sng" algn="ctr">
              <a:solidFill>
                <a:srgbClr val="70AD47">
                  <a:lumMod val="60000"/>
                  <a:lumOff val="40000"/>
                </a:srgbClr>
              </a:solidFill>
              <a:prstDash val="solid"/>
              <a:miter lim="800000"/>
            </a:ln>
            <a:effectLst>
              <a:outerShdw blurRad="50800" dist="38100" dir="2700000" algn="tl" rotWithShape="0">
                <a:prstClr val="black">
                  <a:alpha val="40000"/>
                </a:prstClr>
              </a:outerShdw>
            </a:effectLst>
          </p:spPr>
          <p:txBody>
            <a:bodyPr anchor="ctr"/>
            <a:lstStyle/>
            <a:p>
              <a:pPr algn="ctr">
                <a:defRPr/>
              </a:pPr>
              <a:r>
                <a:rPr lang="it-IT" sz="2400" kern="0" dirty="0">
                  <a:solidFill>
                    <a:srgbClr val="70AD47">
                      <a:lumMod val="50000"/>
                    </a:srgbClr>
                  </a:solidFill>
                  <a:latin typeface="Calibri" panose="020F0502020204030204"/>
                </a:rPr>
                <a:t>Rx</a:t>
              </a:r>
            </a:p>
          </p:txBody>
        </p:sp>
        <p:sp>
          <p:nvSpPr>
            <p:cNvPr id="65" name="CasellaDiTesto 46"/>
            <p:cNvSpPr txBox="1">
              <a:spLocks noChangeArrowheads="1"/>
            </p:cNvSpPr>
            <p:nvPr/>
          </p:nvSpPr>
          <p:spPr bwMode="auto">
            <a:xfrm>
              <a:off x="4027437" y="1731506"/>
              <a:ext cx="811543" cy="276383"/>
            </a:xfrm>
            <a:prstGeom prst="rect">
              <a:avLst/>
            </a:prstGeom>
            <a:noFill/>
            <a:ln w="9525">
              <a:noFill/>
              <a:miter lim="800000"/>
              <a:headEnd/>
              <a:tailEnd/>
            </a:ln>
          </p:spPr>
          <p:txBody>
            <a:bodyPr wrap="none">
              <a:spAutoFit/>
            </a:bodyPr>
            <a:lstStyle/>
            <a:p>
              <a:r>
                <a:rPr lang="it-IT" sz="2400" dirty="0">
                  <a:solidFill>
                    <a:srgbClr val="385723"/>
                  </a:solidFill>
                  <a:latin typeface="Calibri" pitchFamily="34" charset="0"/>
                </a:rPr>
                <a:t>RX GTX</a:t>
              </a:r>
            </a:p>
          </p:txBody>
        </p:sp>
        <p:sp>
          <p:nvSpPr>
            <p:cNvPr id="66" name="Rettangolo arrotondato 47"/>
            <p:cNvSpPr/>
            <p:nvPr/>
          </p:nvSpPr>
          <p:spPr>
            <a:xfrm>
              <a:off x="4218266" y="2708327"/>
              <a:ext cx="1046806" cy="335269"/>
            </a:xfrm>
            <a:prstGeom prst="roundRect">
              <a:avLst/>
            </a:prstGeom>
            <a:solidFill>
              <a:srgbClr val="70AD47">
                <a:lumMod val="20000"/>
                <a:lumOff val="80000"/>
              </a:srgbClr>
            </a:solidFill>
            <a:ln w="6350" cap="flat" cmpd="sng" algn="ctr">
              <a:solidFill>
                <a:srgbClr val="70AD47">
                  <a:lumMod val="60000"/>
                  <a:lumOff val="40000"/>
                </a:srgbClr>
              </a:solidFill>
              <a:prstDash val="solid"/>
              <a:miter lim="800000"/>
            </a:ln>
            <a:effectLst>
              <a:outerShdw blurRad="50800" dist="38100" dir="2700000" algn="tl" rotWithShape="0">
                <a:prstClr val="black">
                  <a:alpha val="40000"/>
                </a:prstClr>
              </a:outerShdw>
            </a:effectLst>
          </p:spPr>
          <p:txBody>
            <a:bodyPr anchor="ctr"/>
            <a:lstStyle/>
            <a:p>
              <a:pPr algn="ctr">
                <a:defRPr/>
              </a:pPr>
              <a:r>
                <a:rPr lang="it-IT" sz="2400" kern="0" dirty="0">
                  <a:solidFill>
                    <a:srgbClr val="70AD47">
                      <a:lumMod val="50000"/>
                    </a:srgbClr>
                  </a:solidFill>
                  <a:latin typeface="Calibri" panose="020F0502020204030204"/>
                </a:rPr>
                <a:t>Tx</a:t>
              </a:r>
            </a:p>
          </p:txBody>
        </p:sp>
        <p:sp>
          <p:nvSpPr>
            <p:cNvPr id="67" name="Freccia bidirezionale orizzontale 48"/>
            <p:cNvSpPr/>
            <p:nvPr/>
          </p:nvSpPr>
          <p:spPr>
            <a:xfrm>
              <a:off x="1578042" y="2691434"/>
              <a:ext cx="487166" cy="272584"/>
            </a:xfrm>
            <a:prstGeom prst="leftRightArrow">
              <a:avLst/>
            </a:prstGeom>
            <a:solidFill>
              <a:srgbClr val="FFC000">
                <a:lumMod val="60000"/>
                <a:lumOff val="40000"/>
              </a:srgbClr>
            </a:solidFill>
            <a:ln w="6350" cap="flat" cmpd="sng" algn="ctr">
              <a:solidFill>
                <a:srgbClr val="ED7D31">
                  <a:lumMod val="60000"/>
                  <a:lumOff val="40000"/>
                </a:srgbClr>
              </a:solidFill>
              <a:prstDash val="solid"/>
              <a:miter lim="800000"/>
            </a:ln>
            <a:effectLst/>
          </p:spPr>
          <p:txBody>
            <a:bodyPr anchor="ctr"/>
            <a:lstStyle/>
            <a:p>
              <a:pPr algn="ctr">
                <a:defRPr/>
              </a:pPr>
              <a:endParaRPr lang="it-IT" kern="0">
                <a:solidFill>
                  <a:prstClr val="white"/>
                </a:solidFill>
                <a:latin typeface="Calibri" panose="020F0502020204030204"/>
              </a:endParaRPr>
            </a:p>
          </p:txBody>
        </p:sp>
        <p:sp>
          <p:nvSpPr>
            <p:cNvPr id="68" name="Freccia bidirezionale orizzontale 49"/>
            <p:cNvSpPr/>
            <p:nvPr/>
          </p:nvSpPr>
          <p:spPr>
            <a:xfrm>
              <a:off x="5388893" y="2710701"/>
              <a:ext cx="474110" cy="260710"/>
            </a:xfrm>
            <a:prstGeom prst="leftRightArrow">
              <a:avLst/>
            </a:prstGeom>
            <a:solidFill>
              <a:srgbClr val="4472C4">
                <a:lumMod val="60000"/>
                <a:lumOff val="40000"/>
              </a:srgbClr>
            </a:solidFill>
            <a:ln w="6350" cap="flat" cmpd="sng" algn="ctr">
              <a:solidFill>
                <a:srgbClr val="5B9BD5"/>
              </a:solidFill>
              <a:prstDash val="solid"/>
              <a:miter lim="800000"/>
            </a:ln>
            <a:effectLst/>
          </p:spPr>
          <p:txBody>
            <a:bodyPr anchor="ctr"/>
            <a:lstStyle/>
            <a:p>
              <a:pPr algn="ctr">
                <a:defRPr/>
              </a:pPr>
              <a:endParaRPr lang="it-IT" kern="0">
                <a:solidFill>
                  <a:prstClr val="white"/>
                </a:solidFill>
                <a:latin typeface="Calibri" panose="020F0502020204030204"/>
              </a:endParaRPr>
            </a:p>
          </p:txBody>
        </p:sp>
        <p:cxnSp>
          <p:nvCxnSpPr>
            <p:cNvPr id="69" name="Connettore 2 5"/>
            <p:cNvCxnSpPr>
              <a:stCxn id="60" idx="3"/>
              <a:endCxn id="64" idx="1"/>
            </p:cNvCxnSpPr>
            <p:nvPr/>
          </p:nvCxnSpPr>
          <p:spPr>
            <a:xfrm>
              <a:off x="3223705" y="2312232"/>
              <a:ext cx="976737" cy="11437"/>
            </a:xfrm>
            <a:prstGeom prst="straightConnector1">
              <a:avLst/>
            </a:prstGeom>
            <a:noFill/>
            <a:ln w="57150" cap="flat" cmpd="sng" algn="ctr">
              <a:solidFill>
                <a:srgbClr val="5B9BD5">
                  <a:lumMod val="50000"/>
                </a:srgbClr>
              </a:solidFill>
              <a:prstDash val="solid"/>
              <a:miter lim="800000"/>
              <a:tailEnd type="arrow"/>
            </a:ln>
            <a:effectLst/>
          </p:spPr>
        </p:cxnSp>
        <p:cxnSp>
          <p:nvCxnSpPr>
            <p:cNvPr id="70" name="Connettore 2 51"/>
            <p:cNvCxnSpPr>
              <a:stCxn id="63" idx="3"/>
              <a:endCxn id="66" idx="1"/>
            </p:cNvCxnSpPr>
            <p:nvPr/>
          </p:nvCxnSpPr>
          <p:spPr>
            <a:xfrm>
              <a:off x="3241528" y="2864524"/>
              <a:ext cx="976738" cy="11438"/>
            </a:xfrm>
            <a:prstGeom prst="straightConnector1">
              <a:avLst/>
            </a:prstGeom>
            <a:noFill/>
            <a:ln w="57150" cap="flat" cmpd="sng" algn="ctr">
              <a:solidFill>
                <a:srgbClr val="5B9BD5">
                  <a:lumMod val="75000"/>
                </a:srgbClr>
              </a:solidFill>
              <a:prstDash val="solid"/>
              <a:miter lim="800000"/>
              <a:headEnd type="arrow"/>
              <a:tailEnd type="none"/>
            </a:ln>
            <a:effectLst/>
          </p:spPr>
        </p:cxnSp>
        <p:sp>
          <p:nvSpPr>
            <p:cNvPr id="71" name="Freccia bidirezionale orizzontale 48"/>
            <p:cNvSpPr/>
            <p:nvPr/>
          </p:nvSpPr>
          <p:spPr>
            <a:xfrm>
              <a:off x="5366542" y="2155559"/>
              <a:ext cx="487166" cy="272584"/>
            </a:xfrm>
            <a:prstGeom prst="leftRightArrow">
              <a:avLst/>
            </a:prstGeom>
            <a:solidFill>
              <a:srgbClr val="FFC000">
                <a:lumMod val="60000"/>
                <a:lumOff val="40000"/>
              </a:srgbClr>
            </a:solidFill>
            <a:ln w="6350" cap="flat" cmpd="sng" algn="ctr">
              <a:solidFill>
                <a:srgbClr val="ED7D31">
                  <a:lumMod val="60000"/>
                  <a:lumOff val="40000"/>
                </a:srgbClr>
              </a:solidFill>
              <a:prstDash val="solid"/>
              <a:miter lim="800000"/>
            </a:ln>
            <a:effectLst/>
          </p:spPr>
          <p:txBody>
            <a:bodyPr anchor="ctr"/>
            <a:lstStyle/>
            <a:p>
              <a:pPr algn="ctr">
                <a:defRPr/>
              </a:pPr>
              <a:endParaRPr lang="it-IT" kern="0">
                <a:solidFill>
                  <a:prstClr val="white"/>
                </a:solidFill>
                <a:latin typeface="Calibri" panose="020F0502020204030204"/>
              </a:endParaRPr>
            </a:p>
          </p:txBody>
        </p:sp>
        <p:sp>
          <p:nvSpPr>
            <p:cNvPr id="72" name="Freccia bidirezionale orizzontale 49"/>
            <p:cNvSpPr/>
            <p:nvPr/>
          </p:nvSpPr>
          <p:spPr>
            <a:xfrm>
              <a:off x="1593013" y="2014724"/>
              <a:ext cx="474110" cy="260710"/>
            </a:xfrm>
            <a:prstGeom prst="leftRightArrow">
              <a:avLst/>
            </a:prstGeom>
            <a:solidFill>
              <a:srgbClr val="4472C4">
                <a:lumMod val="60000"/>
                <a:lumOff val="40000"/>
              </a:srgbClr>
            </a:solidFill>
            <a:ln w="6350" cap="flat" cmpd="sng" algn="ctr">
              <a:solidFill>
                <a:srgbClr val="5B9BD5"/>
              </a:solidFill>
              <a:prstDash val="solid"/>
              <a:miter lim="800000"/>
            </a:ln>
            <a:effectLst/>
          </p:spPr>
          <p:txBody>
            <a:bodyPr anchor="ctr"/>
            <a:lstStyle/>
            <a:p>
              <a:pPr algn="ctr">
                <a:defRPr/>
              </a:pPr>
              <a:endParaRPr lang="it-IT" kern="0">
                <a:solidFill>
                  <a:prstClr val="white"/>
                </a:solidFill>
                <a:latin typeface="Calibri" panose="020F0502020204030204"/>
              </a:endParaRPr>
            </a:p>
          </p:txBody>
        </p:sp>
        <p:sp>
          <p:nvSpPr>
            <p:cNvPr id="73" name="Rettangolo arrotondato 30"/>
            <p:cNvSpPr/>
            <p:nvPr/>
          </p:nvSpPr>
          <p:spPr>
            <a:xfrm>
              <a:off x="3894359" y="1740509"/>
              <a:ext cx="2944366" cy="1511086"/>
            </a:xfrm>
            <a:prstGeom prst="roundRect">
              <a:avLst/>
            </a:prstGeom>
            <a:noFill/>
            <a:ln w="63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anchor="ctr"/>
            <a:lstStyle/>
            <a:p>
              <a:pPr algn="ctr">
                <a:defRPr/>
              </a:pPr>
              <a:endParaRPr lang="it-IT" kern="0" dirty="0">
                <a:solidFill>
                  <a:srgbClr val="800000"/>
                </a:solidFill>
                <a:latin typeface="Calibri" panose="020F0502020204030204"/>
              </a:endParaRPr>
            </a:p>
          </p:txBody>
        </p:sp>
      </p:grpSp>
      <p:sp>
        <p:nvSpPr>
          <p:cNvPr id="4" name="Slide Number Placeholder 3"/>
          <p:cNvSpPr>
            <a:spLocks noGrp="1"/>
          </p:cNvSpPr>
          <p:nvPr>
            <p:ph type="sldNum" sz="quarter" idx="12"/>
          </p:nvPr>
        </p:nvSpPr>
        <p:spPr/>
        <p:txBody>
          <a:bodyPr/>
          <a:lstStyle/>
          <a:p>
            <a:fld id="{985635A0-49DA-48CB-B4B3-8FD8A7239C05}" type="slidenum">
              <a:rPr lang="it-IT" smtClean="0">
                <a:solidFill>
                  <a:prstClr val="black"/>
                </a:solidFill>
              </a:rPr>
              <a:pPr/>
              <a:t>11</a:t>
            </a:fld>
            <a:endParaRPr lang="it-IT" dirty="0">
              <a:solidFill>
                <a:prstClr val="black"/>
              </a:solidFill>
            </a:endParaRPr>
          </a:p>
        </p:txBody>
      </p:sp>
    </p:spTree>
    <p:extLst>
      <p:ext uri="{BB962C8B-B14F-4D97-AF65-F5344CB8AC3E}">
        <p14:creationId xmlns:p14="http://schemas.microsoft.com/office/powerpoint/2010/main" val="369525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9"/>
                                          </p:stCondLst>
                                        </p:cTn>
                                        <p:tgtEl>
                                          <p:spTgt spid="5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192594" y="1523998"/>
            <a:ext cx="7806812" cy="1848467"/>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CC702D"/>
                </a:solidFill>
                <a:latin typeface="Cambria" panose="02040503050406030204" pitchFamily="18" charset="0"/>
              </a:rPr>
              <a:t>Serial </a:t>
            </a:r>
            <a:r>
              <a:rPr lang="en-US" dirty="0" smtClean="0">
                <a:solidFill>
                  <a:srgbClr val="CC702D"/>
                </a:solidFill>
                <a:latin typeface="Cambria" panose="02040503050406030204" pitchFamily="18" charset="0"/>
              </a:rPr>
              <a:t>Links </a:t>
            </a:r>
            <a:r>
              <a:rPr lang="en-US" dirty="0">
                <a:solidFill>
                  <a:srgbClr val="CC702D"/>
                </a:solidFill>
                <a:latin typeface="Cambria" panose="02040503050406030204" pitchFamily="18" charset="0"/>
              </a:rPr>
              <a:t>for ATLAS </a:t>
            </a:r>
            <a:endParaRPr lang="en-US" dirty="0" smtClean="0">
              <a:solidFill>
                <a:srgbClr val="CC702D"/>
              </a:solidFill>
              <a:latin typeface="Cambria" panose="02040503050406030204" pitchFamily="18" charset="0"/>
            </a:endParaRPr>
          </a:p>
          <a:p>
            <a:r>
              <a:rPr lang="en-US" dirty="0" smtClean="0">
                <a:solidFill>
                  <a:srgbClr val="CC702D"/>
                </a:solidFill>
                <a:latin typeface="Cambria" panose="02040503050406030204" pitchFamily="18" charset="0"/>
              </a:rPr>
              <a:t>Upgrades</a:t>
            </a:r>
            <a:endParaRPr lang="it-IT" dirty="0">
              <a:solidFill>
                <a:prstClr val="black">
                  <a:lumMod val="85000"/>
                  <a:lumOff val="15000"/>
                </a:prstClr>
              </a:solidFill>
            </a:endParaRPr>
          </a:p>
        </p:txBody>
      </p:sp>
      <p:sp>
        <p:nvSpPr>
          <p:cNvPr id="3" name="Rectangle 3"/>
          <p:cNvSpPr txBox="1">
            <a:spLocks noChangeArrowheads="1"/>
          </p:cNvSpPr>
          <p:nvPr/>
        </p:nvSpPr>
        <p:spPr>
          <a:xfrm>
            <a:off x="2449700" y="3505198"/>
            <a:ext cx="7292600" cy="1848467"/>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smtClean="0">
                <a:solidFill>
                  <a:srgbClr val="CC702D"/>
                </a:solidFill>
                <a:latin typeface="Cambria" panose="02040503050406030204" pitchFamily="18" charset="0"/>
              </a:rPr>
              <a:t>New Interface Board for the Barrel Trigger</a:t>
            </a:r>
          </a:p>
          <a:p>
            <a:endParaRPr lang="en-US" sz="3000" dirty="0" smtClean="0">
              <a:solidFill>
                <a:srgbClr val="CC702D"/>
              </a:solidFill>
              <a:latin typeface="Cambria" panose="02040503050406030204" pitchFamily="18" charset="0"/>
            </a:endParaRPr>
          </a:p>
          <a:p>
            <a:r>
              <a:rPr lang="en-US" sz="3000" dirty="0" smtClean="0">
                <a:solidFill>
                  <a:srgbClr val="CC702D"/>
                </a:solidFill>
                <a:latin typeface="Cambria" panose="02040503050406030204" pitchFamily="18" charset="0"/>
              </a:rPr>
              <a:t>Pad Trigger Board for the NSW Trigger</a:t>
            </a:r>
            <a:endParaRPr lang="it-IT" sz="3000" dirty="0">
              <a:solidFill>
                <a:prstClr val="black">
                  <a:lumMod val="85000"/>
                  <a:lumOff val="15000"/>
                </a:prstClr>
              </a:solidFill>
            </a:endParaRPr>
          </a:p>
        </p:txBody>
      </p:sp>
    </p:spTree>
    <p:extLst>
      <p:ext uri="{BB962C8B-B14F-4D97-AF65-F5344CB8AC3E}">
        <p14:creationId xmlns:p14="http://schemas.microsoft.com/office/powerpoint/2010/main" val="3568088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5635A0-49DA-48CB-B4B3-8FD8A7239C05}" type="slidenum">
              <a:rPr lang="it-IT" smtClean="0">
                <a:solidFill>
                  <a:prstClr val="black"/>
                </a:solidFill>
              </a:rPr>
              <a:pPr/>
              <a:t>13</a:t>
            </a:fld>
            <a:endParaRPr lang="it-IT">
              <a:solidFill>
                <a:prstClr val="black"/>
              </a:solidFill>
            </a:endParaRPr>
          </a:p>
        </p:txBody>
      </p:sp>
      <p:sp>
        <p:nvSpPr>
          <p:cNvPr id="9" name="Rectangle 8"/>
          <p:cNvSpPr/>
          <p:nvPr/>
        </p:nvSpPr>
        <p:spPr>
          <a:xfrm>
            <a:off x="2477914" y="2722896"/>
            <a:ext cx="7236173" cy="553998"/>
          </a:xfrm>
          <a:prstGeom prst="rect">
            <a:avLst/>
          </a:prstGeom>
        </p:spPr>
        <p:txBody>
          <a:bodyPr wrap="square">
            <a:spAutoFit/>
          </a:bodyPr>
          <a:lstStyle/>
          <a:p>
            <a:r>
              <a:rPr lang="en-US" sz="3000" dirty="0">
                <a:solidFill>
                  <a:srgbClr val="CC702D"/>
                </a:solidFill>
                <a:latin typeface="Cambria" panose="02040503050406030204" pitchFamily="18" charset="0"/>
              </a:rPr>
              <a:t>New Interface Board for the Level 1 Trigger</a:t>
            </a:r>
          </a:p>
        </p:txBody>
      </p:sp>
      <p:sp>
        <p:nvSpPr>
          <p:cNvPr id="12" name="Rectangle 11"/>
          <p:cNvSpPr/>
          <p:nvPr/>
        </p:nvSpPr>
        <p:spPr>
          <a:xfrm>
            <a:off x="2708529" y="4181581"/>
            <a:ext cx="6774943" cy="1200329"/>
          </a:xfrm>
          <a:prstGeom prst="rect">
            <a:avLst/>
          </a:prstGeom>
        </p:spPr>
        <p:txBody>
          <a:bodyPr wrap="square">
            <a:spAutoFit/>
          </a:bodyPr>
          <a:lstStyle/>
          <a:p>
            <a:pPr algn="ctr"/>
            <a:r>
              <a:rPr lang="en-US" sz="2400" dirty="0">
                <a:solidFill>
                  <a:srgbClr val="CC702D"/>
                </a:solidFill>
                <a:latin typeface="Cambria" panose="02040503050406030204" pitchFamily="18" charset="0"/>
              </a:rPr>
              <a:t>Development and test of a high speed serial link</a:t>
            </a:r>
          </a:p>
          <a:p>
            <a:pPr algn="ctr"/>
            <a:endParaRPr lang="en-US" sz="2400" dirty="0">
              <a:solidFill>
                <a:srgbClr val="CC702D"/>
              </a:solidFill>
              <a:latin typeface="Cambria" panose="02040503050406030204" pitchFamily="18" charset="0"/>
            </a:endParaRPr>
          </a:p>
          <a:p>
            <a:pPr algn="ctr"/>
            <a:r>
              <a:rPr lang="en-US" sz="2400" dirty="0">
                <a:solidFill>
                  <a:srgbClr val="CC702D"/>
                </a:solidFill>
                <a:latin typeface="Cambria" panose="02040503050406030204" pitchFamily="18" charset="0"/>
              </a:rPr>
              <a:t>Design of a new board </a:t>
            </a:r>
          </a:p>
        </p:txBody>
      </p:sp>
    </p:spTree>
    <p:extLst>
      <p:ext uri="{BB962C8B-B14F-4D97-AF65-F5344CB8AC3E}">
        <p14:creationId xmlns:p14="http://schemas.microsoft.com/office/powerpoint/2010/main" val="4030601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868" y="-57874"/>
            <a:ext cx="4546620" cy="1602255"/>
          </a:xfrm>
          <a:prstGeom prst="rect">
            <a:avLst/>
          </a:prstGeom>
        </p:spPr>
      </p:pic>
      <p:sp>
        <p:nvSpPr>
          <p:cNvPr id="3" name="Rectangle 1"/>
          <p:cNvSpPr txBox="1">
            <a:spLocks noChangeArrowheads="1"/>
          </p:cNvSpPr>
          <p:nvPr/>
        </p:nvSpPr>
        <p:spPr>
          <a:xfrm>
            <a:off x="485191" y="0"/>
            <a:ext cx="9525778"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solidFill>
                <a:srgbClr val="CC702D"/>
              </a:solidFill>
            </a:endParaRPr>
          </a:p>
          <a:p>
            <a:pPr algn="l"/>
            <a:r>
              <a:rPr lang="en-US" dirty="0" smtClean="0">
                <a:solidFill>
                  <a:srgbClr val="CC702D"/>
                </a:solidFill>
              </a:rPr>
              <a:t>	</a:t>
            </a:r>
            <a:r>
              <a:rPr lang="en-US" dirty="0" smtClean="0">
                <a:solidFill>
                  <a:srgbClr val="CC702D"/>
                </a:solidFill>
                <a:latin typeface="Cambria" panose="02040503050406030204" pitchFamily="18" charset="0"/>
              </a:rPr>
              <a:t>First Level Trigger</a:t>
            </a:r>
            <a:endParaRPr lang="it-IT" dirty="0" smtClean="0">
              <a:solidFill>
                <a:srgbClr val="CC702D"/>
              </a:solidFill>
              <a:latin typeface="Cambria" panose="02040503050406030204" pitchFamily="18" charset="0"/>
            </a:endParaRPr>
          </a:p>
        </p:txBody>
      </p:sp>
      <p:sp>
        <p:nvSpPr>
          <p:cNvPr id="5" name="Rounded Rectangle 4"/>
          <p:cNvSpPr/>
          <p:nvPr/>
        </p:nvSpPr>
        <p:spPr>
          <a:xfrm>
            <a:off x="7146977" y="157671"/>
            <a:ext cx="4546620" cy="13659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Rectangle 5"/>
          <p:cNvSpPr/>
          <p:nvPr/>
        </p:nvSpPr>
        <p:spPr>
          <a:xfrm>
            <a:off x="513528" y="2927131"/>
            <a:ext cx="4285750" cy="3108543"/>
          </a:xfrm>
          <a:prstGeom prst="rect">
            <a:avLst/>
          </a:prstGeom>
        </p:spPr>
        <p:txBody>
          <a:bodyPr wrap="square">
            <a:spAutoFit/>
          </a:bodyPr>
          <a:lstStyle/>
          <a:p>
            <a:pPr marL="342900" indent="-342900">
              <a:buFont typeface="Arial" panose="020B0604020202020204" pitchFamily="34" charset="0"/>
              <a:buChar char="•"/>
            </a:pPr>
            <a:r>
              <a:rPr lang="en-US" sz="2200" dirty="0">
                <a:solidFill>
                  <a:prstClr val="black"/>
                </a:solidFill>
                <a:latin typeface="Cambria" panose="02040503050406030204" pitchFamily="18" charset="0"/>
              </a:rPr>
              <a:t>L1 </a:t>
            </a:r>
            <a:r>
              <a:rPr lang="en-US" sz="2200" dirty="0" err="1">
                <a:solidFill>
                  <a:prstClr val="black"/>
                </a:solidFill>
                <a:latin typeface="Cambria" panose="02040503050406030204" pitchFamily="18" charset="0"/>
              </a:rPr>
              <a:t>Calo</a:t>
            </a:r>
            <a:endParaRPr lang="en-US" sz="2200" dirty="0">
              <a:solidFill>
                <a:prstClr val="black"/>
              </a:solidFill>
              <a:latin typeface="Cambria" panose="02040503050406030204" pitchFamily="18" charset="0"/>
            </a:endParaRPr>
          </a:p>
          <a:p>
            <a:pPr marL="342900" indent="-342900">
              <a:buFont typeface="Arial" panose="020B0604020202020204" pitchFamily="34" charset="0"/>
              <a:buChar char="•"/>
            </a:pPr>
            <a:r>
              <a:rPr lang="en-US" sz="2200" dirty="0" err="1">
                <a:solidFill>
                  <a:prstClr val="black"/>
                </a:solidFill>
                <a:latin typeface="Cambria" panose="02040503050406030204" pitchFamily="18" charset="0"/>
              </a:rPr>
              <a:t>MuCTPI</a:t>
            </a:r>
            <a:r>
              <a:rPr lang="en-US" sz="2200" dirty="0">
                <a:solidFill>
                  <a:prstClr val="black"/>
                </a:solidFill>
                <a:latin typeface="Cambria" panose="02040503050406030204" pitchFamily="18" charset="0"/>
              </a:rPr>
              <a:t> (Muon To CTP Interface)</a:t>
            </a:r>
          </a:p>
          <a:p>
            <a:pPr marL="342900" indent="-342900">
              <a:buFont typeface="Arial" panose="020B0604020202020204" pitchFamily="34" charset="0"/>
              <a:buChar char="•"/>
            </a:pPr>
            <a:endParaRPr lang="en-US" sz="1000" dirty="0">
              <a:solidFill>
                <a:prstClr val="black"/>
              </a:solidFill>
              <a:latin typeface="Cambria" panose="02040503050406030204" pitchFamily="18" charset="0"/>
            </a:endParaRPr>
          </a:p>
          <a:p>
            <a:r>
              <a:rPr lang="en-US" sz="2200" dirty="0">
                <a:solidFill>
                  <a:prstClr val="black"/>
                </a:solidFill>
                <a:latin typeface="Cambria" panose="02040503050406030204" pitchFamily="18" charset="0"/>
              </a:rPr>
              <a:t>For RPC detectors,</a:t>
            </a:r>
          </a:p>
          <a:p>
            <a:r>
              <a:rPr lang="en-US" sz="2200" dirty="0">
                <a:solidFill>
                  <a:prstClr val="black"/>
                </a:solidFill>
                <a:latin typeface="Cambria" panose="02040503050406030204" pitchFamily="18" charset="0"/>
              </a:rPr>
              <a:t>a further Interface between </a:t>
            </a:r>
          </a:p>
          <a:p>
            <a:r>
              <a:rPr lang="en-US" sz="2200" dirty="0">
                <a:solidFill>
                  <a:prstClr val="black"/>
                </a:solidFill>
                <a:latin typeface="Cambria" panose="02040503050406030204" pitchFamily="18" charset="0"/>
              </a:rPr>
              <a:t>Off-Detector Electronics and  MUCTPI exists</a:t>
            </a:r>
          </a:p>
          <a:p>
            <a:endParaRPr lang="en-US" sz="1000" dirty="0">
              <a:solidFill>
                <a:prstClr val="black"/>
              </a:solidFill>
              <a:latin typeface="Cambria" panose="02040503050406030204" pitchFamily="18" charset="0"/>
            </a:endParaRPr>
          </a:p>
          <a:p>
            <a:pPr algn="ctr"/>
            <a:r>
              <a:rPr lang="en-US" sz="2200" b="1" dirty="0">
                <a:solidFill>
                  <a:prstClr val="black"/>
                </a:solidFill>
                <a:latin typeface="Cambria" panose="02040503050406030204" pitchFamily="18" charset="0"/>
              </a:rPr>
              <a:t>		</a:t>
            </a:r>
            <a:r>
              <a:rPr lang="en-US" sz="2200" b="1" dirty="0" err="1">
                <a:solidFill>
                  <a:prstClr val="black"/>
                </a:solidFill>
                <a:latin typeface="Cambria" panose="02040503050406030204" pitchFamily="18" charset="0"/>
              </a:rPr>
              <a:t>MuCTPI</a:t>
            </a:r>
            <a:r>
              <a:rPr lang="en-US" sz="2200" b="1" dirty="0">
                <a:solidFill>
                  <a:prstClr val="black"/>
                </a:solidFill>
                <a:latin typeface="Cambria" panose="02040503050406030204" pitchFamily="18" charset="0"/>
              </a:rPr>
              <a:t> Interface</a:t>
            </a:r>
          </a:p>
        </p:txBody>
      </p:sp>
      <p:sp>
        <p:nvSpPr>
          <p:cNvPr id="32" name="AutoShape 5"/>
          <p:cNvSpPr>
            <a:spLocks noChangeArrowheads="1"/>
          </p:cNvSpPr>
          <p:nvPr/>
        </p:nvSpPr>
        <p:spPr bwMode="auto">
          <a:xfrm>
            <a:off x="4902084" y="2734191"/>
            <a:ext cx="3218403" cy="2806145"/>
          </a:xfrm>
          <a:prstGeom prst="roundRect">
            <a:avLst>
              <a:gd name="adj" fmla="val 3857"/>
            </a:avLst>
          </a:prstGeom>
          <a:gradFill>
            <a:gsLst>
              <a:gs pos="0">
                <a:srgbClr val="769535"/>
              </a:gs>
              <a:gs pos="100000">
                <a:srgbClr val="9CC746"/>
              </a:gs>
              <a:gs pos="80000">
                <a:srgbClr val="9BC348"/>
              </a:gs>
            </a:gsLst>
            <a:lin ang="16200000" scaled="0"/>
          </a:gradFill>
          <a:ln>
            <a:headEnd/>
            <a:tailEnd/>
          </a:ln>
          <a:effectLst/>
          <a:scene3d>
            <a:camera prst="orthographicFront">
              <a:rot lat="0" lon="0" rev="0"/>
            </a:camera>
            <a:lightRig rig="threePt" dir="tl">
              <a:rot lat="0" lon="0" rev="1200000"/>
            </a:lightRig>
          </a:scene3d>
          <a:sp3d extrusionH="76200">
            <a:bevelT w="63500" h="25400"/>
            <a:extrusionClr>
              <a:schemeClr val="bg1"/>
            </a:extrusionClr>
            <a:contourClr>
              <a:srgbClr val="000000"/>
            </a:contourClr>
          </a:sp3d>
          <a:extLst/>
        </p:spPr>
        <p:style>
          <a:lnRef idx="0">
            <a:schemeClr val="accent3"/>
          </a:lnRef>
          <a:fillRef idx="3">
            <a:schemeClr val="accent3"/>
          </a:fillRef>
          <a:effectRef idx="3">
            <a:schemeClr val="accent3"/>
          </a:effectRef>
          <a:fontRef idx="minor">
            <a:schemeClr val="lt1"/>
          </a:fontRef>
        </p:style>
        <p:txBody>
          <a:bodyPr lIns="0" tIns="62981" rIns="0" bIns="62981"/>
          <a:lstStyle/>
          <a:p>
            <a:pPr algn="ctr">
              <a:lnSpc>
                <a:spcPct val="123000"/>
              </a:lnSpc>
              <a:tabLst>
                <a:tab pos="656446" algn="l"/>
                <a:tab pos="1312888" algn="l"/>
                <a:tab pos="1969337" algn="l"/>
                <a:tab pos="2625782" algn="l"/>
              </a:tabLst>
            </a:pPr>
            <a:endParaRPr lang="it-IT" b="1" dirty="0">
              <a:solidFill>
                <a:srgbClr val="000000"/>
              </a:solidFill>
              <a:latin typeface="Calibri Light" panose="020F0302020204030204" pitchFamily="34" charset="0"/>
              <a:cs typeface="Helvetica Neue Black Condensed"/>
            </a:endParaRPr>
          </a:p>
        </p:txBody>
      </p:sp>
      <p:sp>
        <p:nvSpPr>
          <p:cNvPr id="35" name="AutoShape 6"/>
          <p:cNvSpPr>
            <a:spLocks noChangeArrowheads="1"/>
          </p:cNvSpPr>
          <p:nvPr/>
        </p:nvSpPr>
        <p:spPr bwMode="auto">
          <a:xfrm>
            <a:off x="5152214" y="3813136"/>
            <a:ext cx="1089720" cy="459676"/>
          </a:xfrm>
          <a:prstGeom prst="roundRect">
            <a:avLst>
              <a:gd name="adj" fmla="val 139"/>
            </a:avLst>
          </a:prstGeom>
          <a:gradFill rotWithShape="1">
            <a:gsLst>
              <a:gs pos="0">
                <a:srgbClr val="F1882C"/>
              </a:gs>
              <a:gs pos="80000">
                <a:srgbClr val="FF8F2A"/>
              </a:gs>
              <a:gs pos="100000">
                <a:srgbClr val="FF8F26"/>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dirty="0">
                <a:solidFill>
                  <a:srgbClr val="000000"/>
                </a:solidFill>
                <a:latin typeface="Calibri Light" panose="020F0302020204030204" pitchFamily="34" charset="0"/>
                <a:cs typeface="Helvetica Neue Black Condensed"/>
              </a:rPr>
              <a:t>CTP</a:t>
            </a:r>
            <a:endParaRPr lang="it-IT" b="1" kern="0" dirty="0">
              <a:solidFill>
                <a:srgbClr val="000000"/>
              </a:solidFill>
              <a:latin typeface="Calibri Light" panose="020F0302020204030204"/>
            </a:endParaRPr>
          </a:p>
        </p:txBody>
      </p:sp>
      <p:cxnSp>
        <p:nvCxnSpPr>
          <p:cNvPr id="42" name="Straight Arrow Connector 41"/>
          <p:cNvCxnSpPr>
            <a:stCxn id="38" idx="1"/>
            <a:endCxn id="35" idx="2"/>
          </p:cNvCxnSpPr>
          <p:nvPr/>
        </p:nvCxnSpPr>
        <p:spPr>
          <a:xfrm flipH="1" flipV="1">
            <a:off x="5697074" y="4272812"/>
            <a:ext cx="1022581" cy="430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85191" y="1501212"/>
            <a:ext cx="9903597" cy="430887"/>
          </a:xfrm>
          <a:prstGeom prst="rect">
            <a:avLst/>
          </a:prstGeom>
        </p:spPr>
        <p:txBody>
          <a:bodyPr wrap="square">
            <a:spAutoFit/>
          </a:bodyPr>
          <a:lstStyle/>
          <a:p>
            <a:r>
              <a:rPr lang="en-US" sz="2200" dirty="0">
                <a:solidFill>
                  <a:prstClr val="black"/>
                </a:solidFill>
                <a:latin typeface="Cambria" panose="02040503050406030204" pitchFamily="18" charset="0"/>
              </a:rPr>
              <a:t>The Level 1 trigger is composed of a number of dedicated trigger processors</a:t>
            </a:r>
            <a:r>
              <a:rPr lang="en-US" sz="2000" dirty="0">
                <a:solidFill>
                  <a:prstClr val="black"/>
                </a:solidFill>
                <a:latin typeface="Cambria" panose="02040503050406030204" pitchFamily="18" charset="0"/>
              </a:rPr>
              <a:t> </a:t>
            </a:r>
          </a:p>
        </p:txBody>
      </p:sp>
      <p:grpSp>
        <p:nvGrpSpPr>
          <p:cNvPr id="87" name="Group 86"/>
          <p:cNvGrpSpPr/>
          <p:nvPr/>
        </p:nvGrpSpPr>
        <p:grpSpPr>
          <a:xfrm>
            <a:off x="7896799" y="4864417"/>
            <a:ext cx="4158481" cy="526928"/>
            <a:chOff x="7053670" y="3693965"/>
            <a:chExt cx="4158481" cy="526928"/>
          </a:xfrm>
        </p:grpSpPr>
        <p:cxnSp>
          <p:nvCxnSpPr>
            <p:cNvPr id="37" name="Straight Arrow Connector 36"/>
            <p:cNvCxnSpPr/>
            <p:nvPr/>
          </p:nvCxnSpPr>
          <p:spPr>
            <a:xfrm flipH="1">
              <a:off x="7053670" y="3963603"/>
              <a:ext cx="2541362" cy="204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AutoShape 6"/>
            <p:cNvSpPr>
              <a:spLocks noChangeArrowheads="1"/>
            </p:cNvSpPr>
            <p:nvPr/>
          </p:nvSpPr>
          <p:spPr bwMode="auto">
            <a:xfrm>
              <a:off x="9595030" y="3693965"/>
              <a:ext cx="1617121" cy="526928"/>
            </a:xfrm>
            <a:prstGeom prst="roundRect">
              <a:avLst>
                <a:gd name="adj" fmla="val 139"/>
              </a:avLst>
            </a:prstGeom>
            <a:gradFill rotWithShape="1">
              <a:gsLst>
                <a:gs pos="0">
                  <a:srgbClr val="FFC000"/>
                </a:gs>
                <a:gs pos="80000">
                  <a:srgbClr val="FDC72D"/>
                </a:gs>
                <a:gs pos="100000">
                  <a:srgbClr val="FFCC00"/>
                </a:gs>
              </a:gsLst>
              <a:lin ang="16200000" scaled="0"/>
            </a:gradFill>
            <a:ln>
              <a:solidFill>
                <a:srgbClr val="FFFF00"/>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dirty="0">
                  <a:solidFill>
                    <a:srgbClr val="000000"/>
                  </a:solidFill>
                  <a:latin typeface="Calibri Light" panose="020F0302020204030204" pitchFamily="34" charset="0"/>
                </a:rPr>
                <a:t>RPC </a:t>
              </a:r>
              <a:r>
                <a:rPr lang="it-IT" b="1" kern="0" dirty="0">
                  <a:solidFill>
                    <a:srgbClr val="000000"/>
                  </a:solidFill>
                  <a:latin typeface="Calibri Light" panose="020F0302020204030204" pitchFamily="34" charset="0"/>
                </a:rPr>
                <a:t>Muon</a:t>
              </a:r>
              <a:endParaRPr lang="it-IT" b="1" kern="0" dirty="0">
                <a:solidFill>
                  <a:srgbClr val="000000"/>
                </a:solidFill>
                <a:latin typeface="Calibri Light" panose="020F0302020204030204"/>
              </a:endParaRPr>
            </a:p>
          </p:txBody>
        </p:sp>
      </p:grpSp>
      <p:cxnSp>
        <p:nvCxnSpPr>
          <p:cNvPr id="83" name="Straight Arrow Connector 82"/>
          <p:cNvCxnSpPr/>
          <p:nvPr/>
        </p:nvCxnSpPr>
        <p:spPr>
          <a:xfrm flipH="1">
            <a:off x="5572712" y="3156169"/>
            <a:ext cx="1088897" cy="7069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7900760" y="4118317"/>
            <a:ext cx="4154520" cy="526928"/>
            <a:chOff x="7042828" y="2947580"/>
            <a:chExt cx="4154520" cy="526928"/>
          </a:xfrm>
        </p:grpSpPr>
        <p:sp>
          <p:nvSpPr>
            <p:cNvPr id="57" name="AutoShape 6"/>
            <p:cNvSpPr>
              <a:spLocks noChangeArrowheads="1"/>
            </p:cNvSpPr>
            <p:nvPr/>
          </p:nvSpPr>
          <p:spPr bwMode="auto">
            <a:xfrm>
              <a:off x="9580227" y="2947580"/>
              <a:ext cx="1617121" cy="526928"/>
            </a:xfrm>
            <a:prstGeom prst="roundRect">
              <a:avLst>
                <a:gd name="adj" fmla="val 139"/>
              </a:avLst>
            </a:prstGeom>
            <a:gradFill rotWithShape="1">
              <a:gsLst>
                <a:gs pos="0">
                  <a:srgbClr val="FFC000"/>
                </a:gs>
                <a:gs pos="80000">
                  <a:srgbClr val="FDC72D"/>
                </a:gs>
                <a:gs pos="100000">
                  <a:srgbClr val="FFCC00"/>
                </a:gs>
              </a:gsLst>
              <a:lin ang="16200000" scaled="0"/>
            </a:gradFill>
            <a:ln>
              <a:solidFill>
                <a:srgbClr val="FFFF00"/>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dirty="0">
                  <a:solidFill>
                    <a:srgbClr val="000000"/>
                  </a:solidFill>
                  <a:latin typeface="Calibri Light" panose="020F0302020204030204" pitchFamily="34" charset="0"/>
                </a:rPr>
                <a:t>TGC </a:t>
              </a:r>
              <a:r>
                <a:rPr lang="it-IT" b="1" kern="0" dirty="0">
                  <a:solidFill>
                    <a:srgbClr val="000000"/>
                  </a:solidFill>
                  <a:latin typeface="Calibri Light" panose="020F0302020204030204" pitchFamily="34" charset="0"/>
                </a:rPr>
                <a:t>Muon</a:t>
              </a:r>
              <a:endParaRPr lang="it-IT" b="1" kern="0" dirty="0">
                <a:solidFill>
                  <a:srgbClr val="000000"/>
                </a:solidFill>
                <a:latin typeface="Calibri Light" panose="020F0302020204030204"/>
              </a:endParaRPr>
            </a:p>
          </p:txBody>
        </p:sp>
        <p:cxnSp>
          <p:nvCxnSpPr>
            <p:cNvPr id="58" name="Straight Arrow Connector 57"/>
            <p:cNvCxnSpPr/>
            <p:nvPr/>
          </p:nvCxnSpPr>
          <p:spPr>
            <a:xfrm flipH="1" flipV="1">
              <a:off x="7042828" y="3211044"/>
              <a:ext cx="2537399" cy="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6696107" y="2872944"/>
            <a:ext cx="5297058" cy="526928"/>
            <a:chOff x="5876634" y="2074832"/>
            <a:chExt cx="5297058" cy="526928"/>
          </a:xfrm>
        </p:grpSpPr>
        <p:sp>
          <p:nvSpPr>
            <p:cNvPr id="76" name="AutoShape 6"/>
            <p:cNvSpPr>
              <a:spLocks noChangeArrowheads="1"/>
            </p:cNvSpPr>
            <p:nvPr/>
          </p:nvSpPr>
          <p:spPr bwMode="auto">
            <a:xfrm>
              <a:off x="9556571" y="2074832"/>
              <a:ext cx="1617121" cy="526928"/>
            </a:xfrm>
            <a:prstGeom prst="roundRect">
              <a:avLst>
                <a:gd name="adj" fmla="val 139"/>
              </a:avLst>
            </a:prstGeom>
            <a:gradFill rotWithShape="1">
              <a:gsLst>
                <a:gs pos="0">
                  <a:srgbClr val="FFC000"/>
                </a:gs>
                <a:gs pos="80000">
                  <a:srgbClr val="FDC72D"/>
                </a:gs>
                <a:gs pos="100000">
                  <a:srgbClr val="FFCC00"/>
                </a:gs>
              </a:gsLst>
              <a:lin ang="16200000" scaled="0"/>
            </a:gradFill>
            <a:ln>
              <a:solidFill>
                <a:srgbClr val="FFFF00"/>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dirty="0">
                  <a:solidFill>
                    <a:srgbClr val="000000"/>
                  </a:solidFill>
                  <a:latin typeface="Calibri Light" panose="020F0302020204030204" pitchFamily="34" charset="0"/>
                </a:rPr>
                <a:t>Calorimeter</a:t>
              </a:r>
              <a:endParaRPr lang="it-IT" b="1" kern="0" dirty="0">
                <a:solidFill>
                  <a:srgbClr val="000000"/>
                </a:solidFill>
                <a:latin typeface="Calibri Light" panose="020F0302020204030204"/>
              </a:endParaRPr>
            </a:p>
          </p:txBody>
        </p:sp>
        <p:cxnSp>
          <p:nvCxnSpPr>
            <p:cNvPr id="79" name="Straight Arrow Connector 78"/>
            <p:cNvCxnSpPr>
              <a:stCxn id="76" idx="1"/>
            </p:cNvCxnSpPr>
            <p:nvPr/>
          </p:nvCxnSpPr>
          <p:spPr>
            <a:xfrm flipH="1">
              <a:off x="7077327" y="2338296"/>
              <a:ext cx="2479244" cy="129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AutoShape 4"/>
            <p:cNvSpPr>
              <a:spLocks noChangeArrowheads="1"/>
            </p:cNvSpPr>
            <p:nvPr/>
          </p:nvSpPr>
          <p:spPr bwMode="auto">
            <a:xfrm>
              <a:off x="5876634" y="2129019"/>
              <a:ext cx="1200692" cy="418554"/>
            </a:xfrm>
            <a:prstGeom prst="roundRect">
              <a:avLst>
                <a:gd name="adj" fmla="val 0"/>
              </a:avLst>
            </a:prstGeom>
            <a:solidFill>
              <a:srgbClr val="B63936"/>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lnSpc>
                  <a:spcPct val="123000"/>
                </a:lnSpc>
                <a:tabLst>
                  <a:tab pos="656446" algn="l"/>
                </a:tabLst>
                <a:defRPr/>
              </a:pPr>
              <a:r>
                <a:rPr lang="it-IT" b="1" kern="0">
                  <a:solidFill>
                    <a:prstClr val="white"/>
                  </a:solidFill>
                  <a:latin typeface="Calibri Light" panose="020F0302020204030204"/>
                </a:rPr>
                <a:t>L1 Calo</a:t>
              </a:r>
              <a:endParaRPr lang="it-IT" b="1" kern="0" dirty="0">
                <a:solidFill>
                  <a:prstClr val="white"/>
                </a:solidFill>
                <a:latin typeface="Calibri Light" panose="020F0302020204030204"/>
              </a:endParaRPr>
            </a:p>
          </p:txBody>
        </p:sp>
      </p:grpSp>
      <p:sp>
        <p:nvSpPr>
          <p:cNvPr id="100" name="Rectangle 99"/>
          <p:cNvSpPr/>
          <p:nvPr/>
        </p:nvSpPr>
        <p:spPr>
          <a:xfrm rot="16200000">
            <a:off x="3803825" y="3821361"/>
            <a:ext cx="1763450" cy="433067"/>
          </a:xfrm>
          <a:prstGeom prst="rect">
            <a:avLst/>
          </a:prstGeom>
          <a:solidFill>
            <a:srgbClr val="008000"/>
          </a:solidFill>
          <a:ln>
            <a:solidFill>
              <a:srgbClr val="008000"/>
            </a:solidFill>
          </a:ln>
        </p:spPr>
        <p:txBody>
          <a:bodyPr wrap="square">
            <a:spAutoFit/>
          </a:bodyPr>
          <a:lstStyle/>
          <a:p>
            <a:pPr algn="ctr">
              <a:lnSpc>
                <a:spcPct val="123000"/>
              </a:lnSpc>
              <a:tabLst>
                <a:tab pos="656446" algn="l"/>
              </a:tabLst>
              <a:defRPr/>
            </a:pPr>
            <a:r>
              <a:rPr lang="it-IT" b="1" dirty="0">
                <a:solidFill>
                  <a:prstClr val="white"/>
                </a:solidFill>
                <a:latin typeface="Calibri Light" panose="020F0302020204030204" pitchFamily="34" charset="0"/>
              </a:rPr>
              <a:t>Level 1 Trigger</a:t>
            </a:r>
            <a:endParaRPr lang="it-IT" b="1" kern="0" dirty="0">
              <a:solidFill>
                <a:prstClr val="white"/>
              </a:solidFill>
              <a:latin typeface="Calibri Light" panose="020F0302020204030204"/>
            </a:endParaRPr>
          </a:p>
        </p:txBody>
      </p:sp>
      <p:sp>
        <p:nvSpPr>
          <p:cNvPr id="46" name="AutoShape 9"/>
          <p:cNvSpPr>
            <a:spLocks noChangeArrowheads="1"/>
          </p:cNvSpPr>
          <p:nvPr/>
        </p:nvSpPr>
        <p:spPr bwMode="auto">
          <a:xfrm>
            <a:off x="8532637" y="4591058"/>
            <a:ext cx="1577083" cy="1023263"/>
          </a:xfrm>
          <a:prstGeom prst="roundRect">
            <a:avLst>
              <a:gd name="adj" fmla="val 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solidFill>
              <a:schemeClr val="tx1"/>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r>
              <a:rPr lang="en-US" sz="2400" b="1" dirty="0" err="1">
                <a:solidFill>
                  <a:prstClr val="black"/>
                </a:solidFill>
                <a:latin typeface="Cambria" panose="02040503050406030204" pitchFamily="18" charset="0"/>
              </a:rPr>
              <a:t>MuCTPI</a:t>
            </a:r>
            <a:r>
              <a:rPr lang="en-US" sz="2400" b="1" dirty="0">
                <a:solidFill>
                  <a:prstClr val="black"/>
                </a:solidFill>
                <a:latin typeface="Cambria" panose="02040503050406030204" pitchFamily="18" charset="0"/>
              </a:rPr>
              <a:t> Interface</a:t>
            </a:r>
          </a:p>
        </p:txBody>
      </p:sp>
      <p:cxnSp>
        <p:nvCxnSpPr>
          <p:cNvPr id="103" name="Straight Arrow Connector 102"/>
          <p:cNvCxnSpPr/>
          <p:nvPr/>
        </p:nvCxnSpPr>
        <p:spPr>
          <a:xfrm>
            <a:off x="5230523" y="4272812"/>
            <a:ext cx="17558" cy="1901655"/>
          </a:xfrm>
          <a:prstGeom prst="straightConnector1">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5248080" y="6154703"/>
            <a:ext cx="2479244" cy="12930"/>
          </a:xfrm>
          <a:prstGeom prst="straightConnector1">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7741392" y="5887127"/>
            <a:ext cx="2790059" cy="400110"/>
          </a:xfrm>
          <a:prstGeom prst="rect">
            <a:avLst/>
          </a:prstGeom>
          <a:ln>
            <a:solidFill>
              <a:srgbClr val="0070C0"/>
            </a:solidFill>
          </a:ln>
        </p:spPr>
        <p:txBody>
          <a:bodyPr wrap="none">
            <a:spAutoFit/>
          </a:bodyPr>
          <a:lstStyle/>
          <a:p>
            <a:r>
              <a:rPr lang="en-US" sz="2000" dirty="0">
                <a:solidFill>
                  <a:srgbClr val="002060"/>
                </a:solidFill>
                <a:latin typeface="Cambria" panose="02040503050406030204" pitchFamily="18" charset="0"/>
              </a:rPr>
              <a:t>Level 1 trigger decision </a:t>
            </a:r>
            <a:endParaRPr lang="it-IT" dirty="0">
              <a:solidFill>
                <a:srgbClr val="002060"/>
              </a:solidFill>
            </a:endParaRPr>
          </a:p>
        </p:txBody>
      </p:sp>
      <p:sp>
        <p:nvSpPr>
          <p:cNvPr id="111" name="Rectangle 110"/>
          <p:cNvSpPr/>
          <p:nvPr/>
        </p:nvSpPr>
        <p:spPr>
          <a:xfrm>
            <a:off x="513527" y="2118614"/>
            <a:ext cx="11180069" cy="769441"/>
          </a:xfrm>
          <a:prstGeom prst="rect">
            <a:avLst/>
          </a:prstGeom>
        </p:spPr>
        <p:txBody>
          <a:bodyPr wrap="square">
            <a:spAutoFit/>
          </a:bodyPr>
          <a:lstStyle/>
          <a:p>
            <a:r>
              <a:rPr lang="en-US" sz="2200" dirty="0">
                <a:solidFill>
                  <a:prstClr val="black"/>
                </a:solidFill>
                <a:latin typeface="Cambria" panose="02040503050406030204" pitchFamily="18" charset="0"/>
              </a:rPr>
              <a:t>Central Trigger Processor (CTP) takes  Level 1 trigger decision using information from dedicated trigger processors: </a:t>
            </a:r>
          </a:p>
        </p:txBody>
      </p:sp>
      <p:sp>
        <p:nvSpPr>
          <p:cNvPr id="4" name="Slide Number Placeholder 3"/>
          <p:cNvSpPr>
            <a:spLocks noGrp="1"/>
          </p:cNvSpPr>
          <p:nvPr>
            <p:ph type="sldNum" sz="quarter" idx="12"/>
          </p:nvPr>
        </p:nvSpPr>
        <p:spPr/>
        <p:txBody>
          <a:bodyPr/>
          <a:lstStyle/>
          <a:p>
            <a:fld id="{985635A0-49DA-48CB-B4B3-8FD8A7239C05}" type="slidenum">
              <a:rPr lang="it-IT" smtClean="0">
                <a:solidFill>
                  <a:prstClr val="black"/>
                </a:solidFill>
              </a:rPr>
              <a:pPr/>
              <a:t>14</a:t>
            </a:fld>
            <a:endParaRPr lang="it-IT" dirty="0">
              <a:solidFill>
                <a:prstClr val="black"/>
              </a:solidFill>
            </a:endParaRPr>
          </a:p>
        </p:txBody>
      </p:sp>
      <p:sp>
        <p:nvSpPr>
          <p:cNvPr id="38" name="AutoShape 4"/>
          <p:cNvSpPr>
            <a:spLocks noChangeArrowheads="1"/>
          </p:cNvSpPr>
          <p:nvPr/>
        </p:nvSpPr>
        <p:spPr bwMode="auto">
          <a:xfrm>
            <a:off x="6719655" y="3976689"/>
            <a:ext cx="1200692" cy="1453246"/>
          </a:xfrm>
          <a:prstGeom prst="roundRect">
            <a:avLst>
              <a:gd name="adj" fmla="val 0"/>
            </a:avLst>
          </a:prstGeom>
          <a:solidFill>
            <a:srgbClr val="B63936"/>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lnSpc>
                <a:spcPct val="123000"/>
              </a:lnSpc>
              <a:tabLst>
                <a:tab pos="656446" algn="l"/>
              </a:tabLst>
              <a:defRPr/>
            </a:pPr>
            <a:r>
              <a:rPr lang="it-IT" b="1" kern="0" dirty="0">
                <a:solidFill>
                  <a:prstClr val="white"/>
                </a:solidFill>
                <a:latin typeface="Calibri Light" panose="020F0302020204030204"/>
              </a:rPr>
              <a:t>MuCTPI</a:t>
            </a:r>
          </a:p>
        </p:txBody>
      </p:sp>
    </p:spTree>
    <p:extLst>
      <p:ext uri="{BB962C8B-B14F-4D97-AF65-F5344CB8AC3E}">
        <p14:creationId xmlns:p14="http://schemas.microsoft.com/office/powerpoint/2010/main" val="397823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9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3"/>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6" grpId="0" animBg="1"/>
      <p:bldP spid="107" grpId="0" animBg="1"/>
      <p:bldP spid="111" grpId="0"/>
      <p:bldP spid="38" grpId="0" animBg="1"/>
      <p:bldP spid="3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485191" y="0"/>
            <a:ext cx="9525778"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solidFill>
                <a:srgbClr val="CC702D"/>
              </a:solidFill>
            </a:endParaRPr>
          </a:p>
          <a:p>
            <a:pPr algn="l"/>
            <a:r>
              <a:rPr lang="en-US" dirty="0" smtClean="0">
                <a:solidFill>
                  <a:srgbClr val="CC702D"/>
                </a:solidFill>
              </a:rPr>
              <a:t>	</a:t>
            </a:r>
            <a:r>
              <a:rPr lang="en-US" dirty="0">
                <a:solidFill>
                  <a:srgbClr val="CC702D"/>
                </a:solidFill>
                <a:latin typeface="Cambria" panose="02040503050406030204" pitchFamily="18" charset="0"/>
              </a:rPr>
              <a:t>RPC trigger path to </a:t>
            </a:r>
            <a:r>
              <a:rPr lang="en-US" dirty="0" err="1">
                <a:solidFill>
                  <a:srgbClr val="CC702D"/>
                </a:solidFill>
                <a:latin typeface="Cambria" panose="02040503050406030204" pitchFamily="18" charset="0"/>
              </a:rPr>
              <a:t>MuCTPI</a:t>
            </a:r>
            <a:endParaRPr lang="en-US" dirty="0">
              <a:solidFill>
                <a:srgbClr val="CC702D"/>
              </a:solidFill>
              <a:latin typeface="Cambria" panose="02040503050406030204" pitchFamily="18" charset="0"/>
            </a:endParaRPr>
          </a:p>
          <a:p>
            <a:pPr algn="l"/>
            <a:endParaRPr lang="it-IT" dirty="0" smtClean="0">
              <a:solidFill>
                <a:srgbClr val="CC702D"/>
              </a:solidFill>
              <a:latin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492" y="1566063"/>
            <a:ext cx="10058400" cy="3664688"/>
          </a:xfrm>
          <a:prstGeom prst="rect">
            <a:avLst/>
          </a:prstGeom>
        </p:spPr>
      </p:pic>
      <p:sp>
        <p:nvSpPr>
          <p:cNvPr id="3" name="Rectangle 2"/>
          <p:cNvSpPr/>
          <p:nvPr/>
        </p:nvSpPr>
        <p:spPr>
          <a:xfrm>
            <a:off x="1344706" y="1949824"/>
            <a:ext cx="1385047" cy="2057400"/>
          </a:xfrm>
          <a:prstGeom prst="rect">
            <a:avLst/>
          </a:prstGeom>
          <a:solidFill>
            <a:srgbClr val="F7FFFF">
              <a:alpha val="87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Cambria" panose="02040503050406030204" pitchFamily="18" charset="0"/>
              </a:rPr>
              <a:t>RPC</a:t>
            </a:r>
          </a:p>
          <a:p>
            <a:pPr algn="ctr"/>
            <a:r>
              <a:rPr lang="en-US" b="1" dirty="0">
                <a:solidFill>
                  <a:srgbClr val="00B050"/>
                </a:solidFill>
                <a:latin typeface="Cambria" panose="02040503050406030204" pitchFamily="18" charset="0"/>
              </a:rPr>
              <a:t>Front-End</a:t>
            </a:r>
          </a:p>
          <a:p>
            <a:pPr algn="ctr"/>
            <a:r>
              <a:rPr lang="en-US" b="1" dirty="0">
                <a:solidFill>
                  <a:srgbClr val="00B050"/>
                </a:solidFill>
                <a:latin typeface="Cambria" panose="02040503050406030204" pitchFamily="18" charset="0"/>
              </a:rPr>
              <a:t>Electronics</a:t>
            </a:r>
          </a:p>
        </p:txBody>
      </p:sp>
      <p:sp>
        <p:nvSpPr>
          <p:cNvPr id="6" name="Rectangle 5"/>
          <p:cNvSpPr/>
          <p:nvPr/>
        </p:nvSpPr>
        <p:spPr>
          <a:xfrm>
            <a:off x="3079377" y="1949824"/>
            <a:ext cx="4464424" cy="2057400"/>
          </a:xfrm>
          <a:prstGeom prst="rect">
            <a:avLst/>
          </a:prstGeom>
          <a:solidFill>
            <a:srgbClr val="F7FFFF">
              <a:alpha val="87000"/>
            </a:srgbClr>
          </a:solidFill>
          <a:ln w="57150">
            <a:solidFill>
              <a:srgbClr val="67B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mbria" panose="02040503050406030204" pitchFamily="18" charset="0"/>
              </a:rPr>
              <a:t>RPC</a:t>
            </a:r>
          </a:p>
          <a:p>
            <a:pPr algn="ctr"/>
            <a:r>
              <a:rPr lang="en-US" b="1" dirty="0">
                <a:solidFill>
                  <a:srgbClr val="0070C0"/>
                </a:solidFill>
                <a:latin typeface="Cambria" panose="02040503050406030204" pitchFamily="18" charset="0"/>
              </a:rPr>
              <a:t>On-Detector</a:t>
            </a:r>
          </a:p>
          <a:p>
            <a:pPr algn="ctr"/>
            <a:r>
              <a:rPr lang="en-US" b="1" dirty="0">
                <a:solidFill>
                  <a:srgbClr val="0070C0"/>
                </a:solidFill>
                <a:latin typeface="Cambria" panose="02040503050406030204" pitchFamily="18" charset="0"/>
              </a:rPr>
              <a:t>Electronics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1805" y="1598142"/>
            <a:ext cx="3472324" cy="2607166"/>
          </a:xfrm>
          <a:prstGeom prst="rect">
            <a:avLst/>
          </a:prstGeom>
          <a:ln w="57150">
            <a:solidFill>
              <a:srgbClr val="FF0000"/>
            </a:solidFill>
          </a:ln>
        </p:spPr>
      </p:pic>
      <p:pic>
        <p:nvPicPr>
          <p:cNvPr id="10" name="Picture 9"/>
          <p:cNvPicPr>
            <a:picLocks noChangeAspect="1"/>
          </p:cNvPicPr>
          <p:nvPr/>
        </p:nvPicPr>
        <p:blipFill>
          <a:blip r:embed="rId5"/>
          <a:stretch>
            <a:fillRect/>
          </a:stretch>
        </p:blipFill>
        <p:spPr>
          <a:xfrm>
            <a:off x="1787394" y="2209905"/>
            <a:ext cx="4819237" cy="3632609"/>
          </a:xfrm>
          <a:prstGeom prst="rect">
            <a:avLst/>
          </a:prstGeom>
          <a:ln w="57150">
            <a:solidFill>
              <a:srgbClr val="FF0000"/>
            </a:solidFill>
          </a:ln>
        </p:spPr>
      </p:pic>
      <p:sp>
        <p:nvSpPr>
          <p:cNvPr id="11" name="Rectangle 10"/>
          <p:cNvSpPr/>
          <p:nvPr/>
        </p:nvSpPr>
        <p:spPr>
          <a:xfrm>
            <a:off x="4611318" y="2440060"/>
            <a:ext cx="1815753" cy="461665"/>
          </a:xfrm>
          <a:prstGeom prst="rect">
            <a:avLst/>
          </a:prstGeom>
          <a:ln>
            <a:solidFill>
              <a:srgbClr val="0070C0"/>
            </a:solidFill>
          </a:ln>
        </p:spPr>
        <p:txBody>
          <a:bodyPr wrap="none">
            <a:spAutoFit/>
          </a:bodyPr>
          <a:lstStyle/>
          <a:p>
            <a:r>
              <a:rPr lang="en-US" sz="2400" b="1" dirty="0">
                <a:solidFill>
                  <a:srgbClr val="002060"/>
                </a:solidFill>
                <a:latin typeface="Cambria" panose="02040503050406030204" pitchFamily="18" charset="0"/>
              </a:rPr>
              <a:t>VME CRATE</a:t>
            </a:r>
            <a:endParaRPr lang="it-IT" sz="2400" b="1" dirty="0">
              <a:solidFill>
                <a:srgbClr val="002060"/>
              </a:solidFill>
            </a:endParaRPr>
          </a:p>
        </p:txBody>
      </p:sp>
      <p:sp>
        <p:nvSpPr>
          <p:cNvPr id="7" name="Slide Number Placeholder 6"/>
          <p:cNvSpPr>
            <a:spLocks noGrp="1"/>
          </p:cNvSpPr>
          <p:nvPr>
            <p:ph type="sldNum" sz="quarter" idx="12"/>
          </p:nvPr>
        </p:nvSpPr>
        <p:spPr/>
        <p:txBody>
          <a:bodyPr/>
          <a:lstStyle/>
          <a:p>
            <a:fld id="{985635A0-49DA-48CB-B4B3-8FD8A7239C05}" type="slidenum">
              <a:rPr lang="it-IT" smtClean="0">
                <a:solidFill>
                  <a:prstClr val="black"/>
                </a:solidFill>
              </a:rPr>
              <a:pPr/>
              <a:t>15</a:t>
            </a:fld>
            <a:endParaRPr lang="it-IT" dirty="0">
              <a:solidFill>
                <a:prstClr val="black"/>
              </a:solidFill>
            </a:endParaRPr>
          </a:p>
        </p:txBody>
      </p:sp>
    </p:spTree>
    <p:extLst>
      <p:ext uri="{BB962C8B-B14F-4D97-AF65-F5344CB8AC3E}">
        <p14:creationId xmlns:p14="http://schemas.microsoft.com/office/powerpoint/2010/main" val="284066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485191" y="0"/>
            <a:ext cx="9525778"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solidFill>
                <a:srgbClr val="CC702D"/>
              </a:solidFill>
            </a:endParaRPr>
          </a:p>
          <a:p>
            <a:pPr algn="l"/>
            <a:r>
              <a:rPr lang="en-US" dirty="0" smtClean="0">
                <a:solidFill>
                  <a:srgbClr val="CC702D"/>
                </a:solidFill>
              </a:rPr>
              <a:t>	</a:t>
            </a:r>
            <a:r>
              <a:rPr lang="en-US" dirty="0">
                <a:solidFill>
                  <a:srgbClr val="CC702D"/>
                </a:solidFill>
                <a:latin typeface="Cambria" panose="02040503050406030204" pitchFamily="18" charset="0"/>
              </a:rPr>
              <a:t>RPC trigger path to </a:t>
            </a:r>
            <a:r>
              <a:rPr lang="en-US" dirty="0" err="1">
                <a:solidFill>
                  <a:srgbClr val="CC702D"/>
                </a:solidFill>
                <a:latin typeface="Cambria" panose="02040503050406030204" pitchFamily="18" charset="0"/>
              </a:rPr>
              <a:t>MuCTPI</a:t>
            </a:r>
            <a:endParaRPr lang="en-US" dirty="0">
              <a:solidFill>
                <a:srgbClr val="CC702D"/>
              </a:solidFill>
              <a:latin typeface="Cambria" panose="02040503050406030204" pitchFamily="18" charset="0"/>
            </a:endParaRPr>
          </a:p>
          <a:p>
            <a:pPr algn="l"/>
            <a:endParaRPr lang="it-IT" dirty="0" smtClean="0">
              <a:solidFill>
                <a:srgbClr val="CC702D"/>
              </a:solidFill>
              <a:latin typeface="Cambria" panose="02040503050406030204" pitchFamily="18" charset="0"/>
            </a:endParaRPr>
          </a:p>
        </p:txBody>
      </p:sp>
      <p:pic>
        <p:nvPicPr>
          <p:cNvPr id="10" name="Picture 9"/>
          <p:cNvPicPr>
            <a:picLocks noChangeAspect="1"/>
          </p:cNvPicPr>
          <p:nvPr/>
        </p:nvPicPr>
        <p:blipFill>
          <a:blip r:embed="rId3"/>
          <a:stretch>
            <a:fillRect/>
          </a:stretch>
        </p:blipFill>
        <p:spPr>
          <a:xfrm>
            <a:off x="284888" y="1644127"/>
            <a:ext cx="5625312" cy="4240206"/>
          </a:xfrm>
          <a:prstGeom prst="rect">
            <a:avLst/>
          </a:prstGeom>
          <a:ln w="57150">
            <a:solidFill>
              <a:srgbClr val="FF0000"/>
            </a:solidFill>
          </a:ln>
        </p:spPr>
      </p:pic>
      <p:sp>
        <p:nvSpPr>
          <p:cNvPr id="13" name="Shape 43"/>
          <p:cNvSpPr/>
          <p:nvPr/>
        </p:nvSpPr>
        <p:spPr>
          <a:xfrm>
            <a:off x="6576178" y="3021975"/>
            <a:ext cx="4946898" cy="2342087"/>
          </a:xfrm>
          <a:prstGeom prst="rect">
            <a:avLst/>
          </a:prstGeom>
          <a:solidFill>
            <a:srgbClr val="DCDEE0"/>
          </a:solidFill>
          <a:ln w="12700">
            <a:miter lim="400000"/>
          </a:ln>
        </p:spPr>
        <p:txBody>
          <a:bodyPr lIns="35719" tIns="35719" rIns="35719" bIns="35719" anchor="ctr"/>
          <a:lstStyle/>
          <a:p>
            <a:pPr>
              <a:defRPr sz="2600"/>
            </a:pPr>
            <a:endParaRPr sz="1828">
              <a:solidFill>
                <a:prstClr val="black"/>
              </a:solidFill>
              <a:latin typeface="Calibri" panose="020F0502020204030204"/>
            </a:endParaRPr>
          </a:p>
        </p:txBody>
      </p:sp>
      <p:sp>
        <p:nvSpPr>
          <p:cNvPr id="14" name="Shape 54"/>
          <p:cNvSpPr/>
          <p:nvPr/>
        </p:nvSpPr>
        <p:spPr>
          <a:xfrm flipV="1">
            <a:off x="7333547" y="5225096"/>
            <a:ext cx="1" cy="714376"/>
          </a:xfrm>
          <a:prstGeom prst="line">
            <a:avLst/>
          </a:prstGeom>
          <a:ln w="76200">
            <a:solidFill>
              <a:srgbClr val="008000"/>
            </a:solidFill>
            <a:miter lim="400000"/>
            <a:tailEnd type="triangle"/>
          </a:ln>
        </p:spPr>
        <p:txBody>
          <a:bodyPr lIns="35719" tIns="35719" rIns="35719" bIns="35719" anchor="ctr"/>
          <a:lstStyle/>
          <a:p>
            <a:pPr>
              <a:defRPr sz="2600"/>
            </a:pPr>
            <a:endParaRPr sz="1828" kern="0">
              <a:solidFill>
                <a:prstClr val="black"/>
              </a:solidFill>
              <a:latin typeface="Calibri" panose="020F0502020204030204"/>
            </a:endParaRPr>
          </a:p>
        </p:txBody>
      </p:sp>
      <p:sp>
        <p:nvSpPr>
          <p:cNvPr id="15" name="Shape 55"/>
          <p:cNvSpPr/>
          <p:nvPr/>
        </p:nvSpPr>
        <p:spPr>
          <a:xfrm flipV="1">
            <a:off x="8018528" y="5234472"/>
            <a:ext cx="1" cy="714376"/>
          </a:xfrm>
          <a:prstGeom prst="line">
            <a:avLst/>
          </a:prstGeom>
          <a:ln w="76200">
            <a:solidFill>
              <a:srgbClr val="008000"/>
            </a:solidFill>
            <a:miter lim="400000"/>
            <a:tailEnd type="triangle"/>
          </a:ln>
        </p:spPr>
        <p:txBody>
          <a:bodyPr lIns="35719" tIns="35719" rIns="35719" bIns="35719" anchor="ctr"/>
          <a:lstStyle/>
          <a:p>
            <a:pPr>
              <a:defRPr sz="2600"/>
            </a:pPr>
            <a:endParaRPr sz="1828" kern="0">
              <a:solidFill>
                <a:prstClr val="black"/>
              </a:solidFill>
              <a:latin typeface="Calibri" panose="020F0502020204030204"/>
            </a:endParaRPr>
          </a:p>
        </p:txBody>
      </p:sp>
      <p:sp>
        <p:nvSpPr>
          <p:cNvPr id="16" name="Shape 58"/>
          <p:cNvSpPr/>
          <p:nvPr/>
        </p:nvSpPr>
        <p:spPr>
          <a:xfrm>
            <a:off x="8246827" y="5364062"/>
            <a:ext cx="2314960" cy="1045864"/>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3000">
                <a:solidFill>
                  <a:srgbClr val="5B9BD5">
                    <a:hueOff val="-136794"/>
                    <a:satOff val="-2150"/>
                    <a:lumOff val="15693"/>
                  </a:srgbClr>
                </a:solidFill>
                <a:latin typeface="Copperplate"/>
                <a:ea typeface="Copperplate"/>
                <a:cs typeface="Copperplate"/>
                <a:sym typeface="Copperplate"/>
              </a:defRPr>
            </a:pPr>
            <a:r>
              <a:rPr sz="2109" dirty="0" err="1">
                <a:solidFill>
                  <a:srgbClr val="008000"/>
                </a:solidFill>
                <a:latin typeface="Cambria" panose="02040503050406030204" pitchFamily="18" charset="0"/>
                <a:ea typeface="Copperplate"/>
                <a:cs typeface="Copperplate"/>
                <a:sym typeface="Copperplate"/>
              </a:rPr>
              <a:t>fibe</a:t>
            </a:r>
            <a:r>
              <a:rPr lang="it-IT" sz="2109" dirty="0">
                <a:solidFill>
                  <a:srgbClr val="008000"/>
                </a:solidFill>
                <a:latin typeface="Cambria" panose="02040503050406030204" pitchFamily="18" charset="0"/>
                <a:ea typeface="Copperplate"/>
                <a:cs typeface="Copperplate"/>
                <a:sym typeface="Copperplate"/>
              </a:rPr>
              <a:t>r</a:t>
            </a:r>
            <a:r>
              <a:rPr sz="2109" dirty="0">
                <a:solidFill>
                  <a:srgbClr val="008000"/>
                </a:solidFill>
                <a:latin typeface="Cambria" panose="02040503050406030204" pitchFamily="18" charset="0"/>
                <a:ea typeface="Copperplate"/>
                <a:cs typeface="Copperplate"/>
                <a:sym typeface="Copperplate"/>
              </a:rPr>
              <a:t>s from</a:t>
            </a:r>
            <a:r>
              <a:rPr lang="it-IT" sz="2109" dirty="0">
                <a:solidFill>
                  <a:srgbClr val="008000"/>
                </a:solidFill>
                <a:latin typeface="Cambria" panose="02040503050406030204" pitchFamily="18" charset="0"/>
                <a:ea typeface="Copperplate"/>
                <a:cs typeface="Copperplate"/>
                <a:sym typeface="Copperplate"/>
              </a:rPr>
              <a:t> </a:t>
            </a:r>
            <a:r>
              <a:rPr sz="2109" dirty="0">
                <a:solidFill>
                  <a:srgbClr val="008000"/>
                </a:solidFill>
                <a:latin typeface="Cambria" panose="02040503050406030204" pitchFamily="18" charset="0"/>
                <a:ea typeface="Copperplate"/>
                <a:cs typeface="Copperplate"/>
                <a:sym typeface="Copperplate"/>
              </a:rPr>
              <a:t>cavern</a:t>
            </a:r>
          </a:p>
          <a:p>
            <a:pPr>
              <a:defRPr sz="3000">
                <a:solidFill>
                  <a:srgbClr val="5B9BD5">
                    <a:hueOff val="-136794"/>
                    <a:satOff val="-2150"/>
                    <a:lumOff val="15693"/>
                  </a:srgbClr>
                </a:solidFill>
                <a:latin typeface="Copperplate"/>
                <a:ea typeface="Copperplate"/>
                <a:cs typeface="Copperplate"/>
                <a:sym typeface="Copperplate"/>
              </a:defRPr>
            </a:pPr>
            <a:r>
              <a:rPr sz="2109" dirty="0">
                <a:solidFill>
                  <a:srgbClr val="008000"/>
                </a:solidFill>
                <a:latin typeface="Cambria" panose="02040503050406030204" pitchFamily="18" charset="0"/>
                <a:ea typeface="Copperplate"/>
                <a:cs typeface="Copperplate"/>
                <a:sym typeface="Copperplate"/>
              </a:rPr>
              <a:t>trigger/readout </a:t>
            </a:r>
            <a:endParaRPr lang="it-IT" sz="2109" dirty="0">
              <a:solidFill>
                <a:srgbClr val="008000"/>
              </a:solidFill>
              <a:latin typeface="Cambria" panose="02040503050406030204" pitchFamily="18" charset="0"/>
              <a:ea typeface="Copperplate"/>
              <a:cs typeface="Copperplate"/>
              <a:sym typeface="Copperplate"/>
            </a:endParaRPr>
          </a:p>
          <a:p>
            <a:pPr>
              <a:defRPr sz="3000">
                <a:solidFill>
                  <a:srgbClr val="5B9BD5">
                    <a:hueOff val="-136794"/>
                    <a:satOff val="-2150"/>
                    <a:lumOff val="15693"/>
                  </a:srgbClr>
                </a:solidFill>
                <a:latin typeface="Copperplate"/>
                <a:ea typeface="Copperplate"/>
                <a:cs typeface="Copperplate"/>
                <a:sym typeface="Copperplate"/>
              </a:defRPr>
            </a:pPr>
            <a:r>
              <a:rPr sz="2109" dirty="0">
                <a:solidFill>
                  <a:srgbClr val="008000"/>
                </a:solidFill>
                <a:latin typeface="Cambria" panose="02040503050406030204" pitchFamily="18" charset="0"/>
                <a:ea typeface="Copperplate"/>
                <a:cs typeface="Copperplate"/>
                <a:sym typeface="Copperplate"/>
              </a:rPr>
              <a:t>data</a:t>
            </a:r>
            <a:r>
              <a:rPr lang="it-IT" sz="2109" dirty="0">
                <a:solidFill>
                  <a:srgbClr val="008000"/>
                </a:solidFill>
                <a:latin typeface="Cambria" panose="02040503050406030204" pitchFamily="18" charset="0"/>
                <a:ea typeface="Copperplate"/>
                <a:cs typeface="Copperplate"/>
                <a:sym typeface="Copperplate"/>
              </a:rPr>
              <a:t> </a:t>
            </a:r>
            <a:r>
              <a:rPr sz="2109" dirty="0">
                <a:solidFill>
                  <a:srgbClr val="008000"/>
                </a:solidFill>
                <a:latin typeface="Cambria" panose="02040503050406030204" pitchFamily="18" charset="0"/>
                <a:ea typeface="Copperplate"/>
                <a:cs typeface="Copperplate"/>
                <a:sym typeface="Copperplate"/>
              </a:rPr>
              <a:t>from RPC</a:t>
            </a:r>
          </a:p>
        </p:txBody>
      </p:sp>
      <p:sp>
        <p:nvSpPr>
          <p:cNvPr id="17" name="Shape 59"/>
          <p:cNvSpPr/>
          <p:nvPr/>
        </p:nvSpPr>
        <p:spPr>
          <a:xfrm flipV="1">
            <a:off x="6926371" y="2326626"/>
            <a:ext cx="1" cy="714376"/>
          </a:xfrm>
          <a:prstGeom prst="line">
            <a:avLst/>
          </a:prstGeom>
          <a:ln w="76200">
            <a:solidFill>
              <a:srgbClr val="0070C0"/>
            </a:solidFill>
            <a:miter lim="400000"/>
            <a:tailEnd type="triangle"/>
          </a:ln>
        </p:spPr>
        <p:txBody>
          <a:bodyPr lIns="35719" tIns="35719" rIns="35719" bIns="35719" anchor="ctr"/>
          <a:lstStyle/>
          <a:p>
            <a:pPr>
              <a:defRPr sz="2600"/>
            </a:pPr>
            <a:endParaRPr sz="1828" kern="0">
              <a:solidFill>
                <a:prstClr val="black"/>
              </a:solidFill>
              <a:latin typeface="Calibri" panose="020F0502020204030204"/>
            </a:endParaRPr>
          </a:p>
        </p:txBody>
      </p:sp>
      <p:sp>
        <p:nvSpPr>
          <p:cNvPr id="18" name="Shape 60"/>
          <p:cNvSpPr/>
          <p:nvPr/>
        </p:nvSpPr>
        <p:spPr>
          <a:xfrm flipV="1">
            <a:off x="8378254" y="2345652"/>
            <a:ext cx="1" cy="714376"/>
          </a:xfrm>
          <a:prstGeom prst="line">
            <a:avLst/>
          </a:prstGeom>
          <a:ln w="76200">
            <a:solidFill>
              <a:srgbClr val="0070C0"/>
            </a:solidFill>
            <a:miter lim="400000"/>
            <a:tailEnd type="triangle"/>
          </a:ln>
        </p:spPr>
        <p:txBody>
          <a:bodyPr lIns="35719" tIns="35719" rIns="35719" bIns="35719" anchor="ctr"/>
          <a:lstStyle/>
          <a:p>
            <a:pPr>
              <a:defRPr sz="2600"/>
            </a:pPr>
            <a:endParaRPr sz="1828" kern="0">
              <a:solidFill>
                <a:prstClr val="black"/>
              </a:solidFill>
              <a:latin typeface="Calibri" panose="020F0502020204030204"/>
            </a:endParaRPr>
          </a:p>
        </p:txBody>
      </p:sp>
      <p:sp>
        <p:nvSpPr>
          <p:cNvPr id="19" name="Shape 63"/>
          <p:cNvSpPr/>
          <p:nvPr/>
        </p:nvSpPr>
        <p:spPr>
          <a:xfrm>
            <a:off x="6124440" y="1589264"/>
            <a:ext cx="2204943" cy="104586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3000">
                <a:solidFill>
                  <a:srgbClr val="5B9BD5">
                    <a:hueOff val="-136794"/>
                    <a:satOff val="-2150"/>
                    <a:lumOff val="15693"/>
                  </a:srgbClr>
                </a:solidFill>
                <a:latin typeface="Copperplate"/>
                <a:ea typeface="Copperplate"/>
                <a:cs typeface="Copperplate"/>
                <a:sym typeface="Copperplate"/>
              </a:defRPr>
            </a:pPr>
            <a:r>
              <a:rPr lang="it-IT" sz="2109" dirty="0">
                <a:solidFill>
                  <a:srgbClr val="00B0F0"/>
                </a:solidFill>
                <a:latin typeface="Cambria" panose="02040503050406030204" pitchFamily="18" charset="0"/>
                <a:ea typeface="Copperplate"/>
                <a:cs typeface="Copperplate"/>
                <a:sym typeface="Copperplate"/>
              </a:rPr>
              <a:t>Electrical cables</a:t>
            </a:r>
          </a:p>
          <a:p>
            <a:pPr>
              <a:defRPr sz="3000">
                <a:solidFill>
                  <a:srgbClr val="5B9BD5">
                    <a:hueOff val="-136794"/>
                    <a:satOff val="-2150"/>
                    <a:lumOff val="15693"/>
                  </a:srgbClr>
                </a:solidFill>
                <a:latin typeface="Copperplate"/>
                <a:ea typeface="Copperplate"/>
                <a:cs typeface="Copperplate"/>
                <a:sym typeface="Copperplate"/>
              </a:defRPr>
            </a:pPr>
            <a:r>
              <a:rPr lang="it-IT" sz="2109" dirty="0">
                <a:solidFill>
                  <a:srgbClr val="00B0F0"/>
                </a:solidFill>
                <a:latin typeface="Cambria" panose="02040503050406030204" pitchFamily="18" charset="0"/>
                <a:ea typeface="Copperplate"/>
                <a:cs typeface="Copperplate"/>
                <a:sym typeface="Copperplate"/>
              </a:rPr>
              <a:t> </a:t>
            </a:r>
            <a:r>
              <a:rPr sz="2109" dirty="0">
                <a:solidFill>
                  <a:srgbClr val="00B0F0"/>
                </a:solidFill>
                <a:latin typeface="Cambria" panose="02040503050406030204" pitchFamily="18" charset="0"/>
                <a:ea typeface="Copperplate"/>
                <a:cs typeface="Copperplate"/>
                <a:sym typeface="Copperplate"/>
              </a:rPr>
              <a:t>to </a:t>
            </a:r>
            <a:r>
              <a:rPr sz="2109" dirty="0" err="1">
                <a:solidFill>
                  <a:srgbClr val="00B0F0"/>
                </a:solidFill>
                <a:latin typeface="Cambria" panose="02040503050406030204" pitchFamily="18" charset="0"/>
                <a:ea typeface="Copperplate"/>
                <a:cs typeface="Copperplate"/>
                <a:sym typeface="Copperplate"/>
              </a:rPr>
              <a:t>MuCTP</a:t>
            </a:r>
            <a:r>
              <a:rPr lang="it-IT" sz="2109" dirty="0">
                <a:solidFill>
                  <a:srgbClr val="00B0F0"/>
                </a:solidFill>
                <a:latin typeface="Cambria" panose="02040503050406030204" pitchFamily="18" charset="0"/>
                <a:ea typeface="Copperplate"/>
                <a:cs typeface="Copperplate"/>
                <a:sym typeface="Copperplate"/>
              </a:rPr>
              <a:t>I </a:t>
            </a:r>
            <a:r>
              <a:rPr sz="2109" dirty="0">
                <a:solidFill>
                  <a:srgbClr val="00B0F0"/>
                </a:solidFill>
                <a:latin typeface="Cambria" panose="02040503050406030204" pitchFamily="18" charset="0"/>
                <a:ea typeface="Copperplate"/>
                <a:cs typeface="Copperplate"/>
                <a:sym typeface="Copperplate"/>
              </a:rPr>
              <a:t>trigger data</a:t>
            </a:r>
          </a:p>
        </p:txBody>
      </p:sp>
      <p:sp>
        <p:nvSpPr>
          <p:cNvPr id="20" name="Shape 64"/>
          <p:cNvSpPr/>
          <p:nvPr/>
        </p:nvSpPr>
        <p:spPr>
          <a:xfrm>
            <a:off x="10665901" y="3890451"/>
            <a:ext cx="892371" cy="59138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nchorCtr="1">
            <a:spAutoFit/>
          </a:bodyPr>
          <a:lstStyle/>
          <a:p>
            <a:pPr algn="ctr">
              <a:defRPr sz="2400" b="1">
                <a:latin typeface="Copperplate"/>
                <a:ea typeface="Copperplate"/>
                <a:cs typeface="Copperplate"/>
                <a:sym typeface="Copperplate"/>
              </a:defRPr>
            </a:pPr>
            <a:r>
              <a:rPr lang="it-IT" sz="1687" b="1" dirty="0">
                <a:solidFill>
                  <a:prstClr val="black"/>
                </a:solidFill>
                <a:latin typeface="Copperplate"/>
                <a:ea typeface="Copperplate"/>
                <a:cs typeface="Copperplate"/>
                <a:sym typeface="Copperplate"/>
              </a:rPr>
              <a:t>V</a:t>
            </a:r>
            <a:r>
              <a:rPr sz="1687" b="1" dirty="0">
                <a:solidFill>
                  <a:prstClr val="black"/>
                </a:solidFill>
                <a:latin typeface="Copperplate"/>
                <a:ea typeface="Copperplate"/>
                <a:cs typeface="Copperplate"/>
                <a:sym typeface="Copperplate"/>
              </a:rPr>
              <a:t>ME</a:t>
            </a:r>
            <a:r>
              <a:rPr lang="it-IT" sz="1687" b="1" dirty="0">
                <a:solidFill>
                  <a:prstClr val="black"/>
                </a:solidFill>
                <a:latin typeface="Copperplate"/>
                <a:ea typeface="Copperplate"/>
                <a:cs typeface="Copperplate"/>
                <a:sym typeface="Copperplate"/>
              </a:rPr>
              <a:t> </a:t>
            </a:r>
          </a:p>
          <a:p>
            <a:pPr algn="ctr">
              <a:defRPr sz="2400" b="1">
                <a:latin typeface="Copperplate"/>
                <a:ea typeface="Copperplate"/>
                <a:cs typeface="Copperplate"/>
                <a:sym typeface="Copperplate"/>
              </a:defRPr>
            </a:pPr>
            <a:r>
              <a:rPr lang="pt-BR" sz="1687" b="1" dirty="0">
                <a:solidFill>
                  <a:prstClr val="black"/>
                </a:solidFill>
                <a:latin typeface="Copperplate"/>
                <a:ea typeface="Copperplate"/>
                <a:cs typeface="Copperplate"/>
                <a:sym typeface="Copperplate"/>
              </a:rPr>
              <a:t>CRATE</a:t>
            </a:r>
          </a:p>
        </p:txBody>
      </p:sp>
      <p:grpSp>
        <p:nvGrpSpPr>
          <p:cNvPr id="21" name="Group 20"/>
          <p:cNvGrpSpPr/>
          <p:nvPr/>
        </p:nvGrpSpPr>
        <p:grpSpPr>
          <a:xfrm>
            <a:off x="6747495" y="3111836"/>
            <a:ext cx="3898082" cy="2148610"/>
            <a:chOff x="1086701" y="1988312"/>
            <a:chExt cx="3693650" cy="2148610"/>
          </a:xfrm>
        </p:grpSpPr>
        <p:grpSp>
          <p:nvGrpSpPr>
            <p:cNvPr id="22" name="Group 21"/>
            <p:cNvGrpSpPr/>
            <p:nvPr/>
          </p:nvGrpSpPr>
          <p:grpSpPr>
            <a:xfrm>
              <a:off x="1086701" y="1988312"/>
              <a:ext cx="1758225" cy="2148610"/>
              <a:chOff x="1087806" y="1898452"/>
              <a:chExt cx="1758225" cy="2148610"/>
            </a:xfrm>
          </p:grpSpPr>
          <p:sp>
            <p:nvSpPr>
              <p:cNvPr id="29" name="Shape 44"/>
              <p:cNvSpPr/>
              <p:nvPr/>
            </p:nvSpPr>
            <p:spPr>
              <a:xfrm>
                <a:off x="1087806" y="1898452"/>
                <a:ext cx="338992" cy="2148610"/>
              </a:xfrm>
              <a:prstGeom prst="rect">
                <a:avLst/>
              </a:prstGeom>
              <a:solidFill>
                <a:srgbClr val="5B9BD5">
                  <a:hueOff val="-136794"/>
                  <a:satOff val="-2150"/>
                  <a:lumOff val="15693"/>
                </a:srgbClr>
              </a:solidFill>
              <a:ln w="63500">
                <a:solidFill>
                  <a:schemeClr val="tx1"/>
                </a:solidFill>
                <a:miter lim="400000"/>
              </a:ln>
              <a:extLst>
                <a:ext uri="{C572A759-6A51-4108-AA02-DFA0A04FC94B}">
                  <ma14:wrappingTextBoxFlag xmlns:ma14="http://schemas.microsoft.com/office/mac/drawingml/2011/main" xmlns="" val="1"/>
                </a:ext>
              </a:extLst>
            </p:spPr>
            <p:txBody>
              <a:bodyPr lIns="108000" tIns="0" rIns="0" bIns="0" anchor="ctr"/>
              <a:lstStyle/>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I</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N</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T</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F</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A</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lnSpc>
                    <a:spcPct val="80000"/>
                  </a:lnSpc>
                  <a:defRPr sz="1400" b="1">
                    <a:latin typeface="Copperplate"/>
                    <a:ea typeface="Copperplate"/>
                    <a:cs typeface="Copperplate"/>
                    <a:sym typeface="Copperplate"/>
                  </a:defRPr>
                </a:pPr>
                <a:endParaRPr sz="1100" b="1" kern="0" dirty="0">
                  <a:solidFill>
                    <a:prstClr val="black"/>
                  </a:solidFill>
                  <a:latin typeface="Cambria" panose="02040503050406030204" pitchFamily="18" charset="0"/>
                  <a:ea typeface="Copperplate"/>
                  <a:cs typeface="Copperplate"/>
                  <a:sym typeface="Copperplate"/>
                </a:endParaRP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B</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A</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D</a:t>
                </a:r>
              </a:p>
            </p:txBody>
          </p:sp>
          <p:sp>
            <p:nvSpPr>
              <p:cNvPr id="30" name="Shape 45"/>
              <p:cNvSpPr/>
              <p:nvPr/>
            </p:nvSpPr>
            <p:spPr>
              <a:xfrm>
                <a:off x="1468062" y="1898452"/>
                <a:ext cx="338993" cy="2148610"/>
              </a:xfrm>
              <a:prstGeom prst="rect">
                <a:avLst/>
              </a:prstGeom>
              <a:solidFill>
                <a:srgbClr val="5B9BD5"/>
              </a:solidFill>
              <a:ln w="12700">
                <a:miter lim="400000"/>
              </a:ln>
              <a:extLst>
                <a:ext uri="{C572A759-6A51-4108-AA02-DFA0A04FC94B}">
                  <ma14:wrappingTextBoxFlag xmlns:ma14="http://schemas.microsoft.com/office/mac/drawingml/2011/main" xmlns="" val="1"/>
                </a:ext>
              </a:extLst>
            </p:spPr>
            <p:txBody>
              <a:bodyPr lIns="108000" tIns="35719" rIns="35719" bIns="35719" anchor="ctr"/>
              <a:lstStyle/>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S</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T</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defRPr sz="1400" b="1">
                    <a:latin typeface="Copperplate"/>
                    <a:ea typeface="Copperplate"/>
                    <a:cs typeface="Copperplate"/>
                    <a:sym typeface="Copperplate"/>
                  </a:defRPr>
                </a:pPr>
                <a:endParaRPr sz="1100" b="1" kern="0" dirty="0">
                  <a:solidFill>
                    <a:prstClr val="black"/>
                  </a:solidFill>
                  <a:latin typeface="Cambria" panose="02040503050406030204" pitchFamily="18" charset="0"/>
                  <a:ea typeface="Copperplate"/>
                  <a:cs typeface="Copperplate"/>
                  <a:sym typeface="Copperplate"/>
                </a:endParaRP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L</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G</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I</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p:txBody>
          </p:sp>
          <p:sp>
            <p:nvSpPr>
              <p:cNvPr id="31" name="Shape 46"/>
              <p:cNvSpPr/>
              <p:nvPr/>
            </p:nvSpPr>
            <p:spPr>
              <a:xfrm>
                <a:off x="1805236" y="1898452"/>
                <a:ext cx="342631" cy="2148610"/>
              </a:xfrm>
              <a:prstGeom prst="rect">
                <a:avLst/>
              </a:prstGeom>
              <a:solidFill>
                <a:srgbClr val="5B9BD5">
                  <a:hueOff val="203473"/>
                  <a:lumOff val="-13814"/>
                </a:srgbClr>
              </a:solidFill>
              <a:ln w="12700">
                <a:miter lim="400000"/>
              </a:ln>
              <a:extLst>
                <a:ext uri="{C572A759-6A51-4108-AA02-DFA0A04FC94B}">
                  <ma14:wrappingTextBoxFlag xmlns:ma14="http://schemas.microsoft.com/office/mac/drawingml/2011/main" xmlns="" val="1"/>
                </a:ext>
              </a:extLst>
            </p:spPr>
            <p:txBody>
              <a:bodyPr lIns="108000" tIns="35719" rIns="35719" bIns="35719" anchor="ctr"/>
              <a:lstStyle>
                <a:lvl1pPr>
                  <a:defRPr sz="2600">
                    <a:latin typeface="Copperplate"/>
                    <a:ea typeface="Copperplate"/>
                    <a:cs typeface="Copperplate"/>
                    <a:sym typeface="Copperplate"/>
                  </a:defRPr>
                </a:lvl1pPr>
              </a:lstStyle>
              <a:p>
                <a:pPr>
                  <a:defRPr/>
                </a:pPr>
                <a:r>
                  <a:rPr sz="1800" kern="0" dirty="0">
                    <a:solidFill>
                      <a:prstClr val="black"/>
                    </a:solidFill>
                    <a:latin typeface="Cambria" panose="02040503050406030204" pitchFamily="18" charset="0"/>
                  </a:rPr>
                  <a:t>ROD</a:t>
                </a:r>
              </a:p>
            </p:txBody>
          </p:sp>
          <p:sp>
            <p:nvSpPr>
              <p:cNvPr id="32" name="Shape 45"/>
              <p:cNvSpPr/>
              <p:nvPr/>
            </p:nvSpPr>
            <p:spPr>
              <a:xfrm>
                <a:off x="2134696" y="1898452"/>
                <a:ext cx="338993" cy="2148610"/>
              </a:xfrm>
              <a:prstGeom prst="rect">
                <a:avLst/>
              </a:prstGeom>
              <a:solidFill>
                <a:srgbClr val="5B9BD5"/>
              </a:solidFill>
              <a:ln w="12700">
                <a:miter lim="400000"/>
              </a:ln>
              <a:extLst>
                <a:ext uri="{C572A759-6A51-4108-AA02-DFA0A04FC94B}">
                  <ma14:wrappingTextBoxFlag xmlns:ma14="http://schemas.microsoft.com/office/mac/drawingml/2011/main" xmlns="" val="1"/>
                </a:ext>
              </a:extLst>
            </p:spPr>
            <p:txBody>
              <a:bodyPr lIns="108000" tIns="35719" rIns="35719" bIns="35719" anchor="ctr"/>
              <a:lstStyle/>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S</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T</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defRPr sz="1400" b="1">
                    <a:latin typeface="Copperplate"/>
                    <a:ea typeface="Copperplate"/>
                    <a:cs typeface="Copperplate"/>
                    <a:sym typeface="Copperplate"/>
                  </a:defRPr>
                </a:pPr>
                <a:endParaRPr sz="1100" b="1" kern="0" dirty="0">
                  <a:solidFill>
                    <a:prstClr val="black"/>
                  </a:solidFill>
                  <a:latin typeface="Cambria" panose="02040503050406030204" pitchFamily="18" charset="0"/>
                  <a:ea typeface="Copperplate"/>
                  <a:cs typeface="Copperplate"/>
                  <a:sym typeface="Copperplate"/>
                </a:endParaRP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L</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G</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I</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p:txBody>
          </p:sp>
          <p:sp>
            <p:nvSpPr>
              <p:cNvPr id="33" name="Shape 44"/>
              <p:cNvSpPr/>
              <p:nvPr/>
            </p:nvSpPr>
            <p:spPr>
              <a:xfrm>
                <a:off x="2507039" y="1898452"/>
                <a:ext cx="338992" cy="2148610"/>
              </a:xfrm>
              <a:prstGeom prst="rect">
                <a:avLst/>
              </a:prstGeom>
              <a:solidFill>
                <a:srgbClr val="5B9BD5">
                  <a:hueOff val="-136794"/>
                  <a:satOff val="-2150"/>
                  <a:lumOff val="15693"/>
                </a:srgbClr>
              </a:solidFill>
              <a:ln w="63500">
                <a:solidFill>
                  <a:schemeClr val="tx1"/>
                </a:solidFill>
                <a:miter lim="400000"/>
              </a:ln>
              <a:extLst>
                <a:ext uri="{C572A759-6A51-4108-AA02-DFA0A04FC94B}">
                  <ma14:wrappingTextBoxFlag xmlns:ma14="http://schemas.microsoft.com/office/mac/drawingml/2011/main" xmlns="" val="1"/>
                </a:ext>
              </a:extLst>
            </p:spPr>
            <p:txBody>
              <a:bodyPr lIns="108000" tIns="0" rIns="0" bIns="0" anchor="ctr"/>
              <a:lstStyle/>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I</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N</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T</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F</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A</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lnSpc>
                    <a:spcPct val="80000"/>
                  </a:lnSpc>
                  <a:defRPr sz="1400" b="1">
                    <a:latin typeface="Copperplate"/>
                    <a:ea typeface="Copperplate"/>
                    <a:cs typeface="Copperplate"/>
                    <a:sym typeface="Copperplate"/>
                  </a:defRPr>
                </a:pPr>
                <a:endParaRPr sz="1100" b="1" kern="0" dirty="0">
                  <a:solidFill>
                    <a:prstClr val="black"/>
                  </a:solidFill>
                  <a:latin typeface="Cambria" panose="02040503050406030204" pitchFamily="18" charset="0"/>
                  <a:ea typeface="Copperplate"/>
                  <a:cs typeface="Copperplate"/>
                  <a:sym typeface="Copperplate"/>
                </a:endParaRP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B</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A</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D</a:t>
                </a:r>
              </a:p>
            </p:txBody>
          </p:sp>
        </p:grpSp>
        <p:grpSp>
          <p:nvGrpSpPr>
            <p:cNvPr id="23" name="Group 22"/>
            <p:cNvGrpSpPr/>
            <p:nvPr/>
          </p:nvGrpSpPr>
          <p:grpSpPr>
            <a:xfrm>
              <a:off x="3022126" y="1988312"/>
              <a:ext cx="1758225" cy="2148610"/>
              <a:chOff x="1087806" y="1898452"/>
              <a:chExt cx="1758225" cy="2148610"/>
            </a:xfrm>
          </p:grpSpPr>
          <p:sp>
            <p:nvSpPr>
              <p:cNvPr id="24" name="Shape 44"/>
              <p:cNvSpPr/>
              <p:nvPr/>
            </p:nvSpPr>
            <p:spPr>
              <a:xfrm>
                <a:off x="1087806" y="1898452"/>
                <a:ext cx="338992" cy="2148610"/>
              </a:xfrm>
              <a:prstGeom prst="rect">
                <a:avLst/>
              </a:prstGeom>
              <a:solidFill>
                <a:srgbClr val="5B9BD5">
                  <a:hueOff val="-136794"/>
                  <a:satOff val="-2150"/>
                  <a:lumOff val="15693"/>
                </a:srgbClr>
              </a:solidFill>
              <a:ln w="63500">
                <a:solidFill>
                  <a:schemeClr val="tx1"/>
                </a:solidFill>
                <a:miter lim="400000"/>
              </a:ln>
              <a:extLst>
                <a:ext uri="{C572A759-6A51-4108-AA02-DFA0A04FC94B}">
                  <ma14:wrappingTextBoxFlag xmlns:ma14="http://schemas.microsoft.com/office/mac/drawingml/2011/main" xmlns="" val="1"/>
                </a:ext>
              </a:extLst>
            </p:spPr>
            <p:txBody>
              <a:bodyPr lIns="108000" tIns="0" rIns="0" bIns="0" anchor="ctr"/>
              <a:lstStyle/>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I</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N</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T</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F</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A</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lnSpc>
                    <a:spcPct val="80000"/>
                  </a:lnSpc>
                  <a:defRPr sz="1400" b="1">
                    <a:latin typeface="Copperplate"/>
                    <a:ea typeface="Copperplate"/>
                    <a:cs typeface="Copperplate"/>
                    <a:sym typeface="Copperplate"/>
                  </a:defRPr>
                </a:pPr>
                <a:endParaRPr sz="1100" b="1" kern="0" dirty="0">
                  <a:solidFill>
                    <a:prstClr val="black"/>
                  </a:solidFill>
                  <a:latin typeface="Cambria" panose="02040503050406030204" pitchFamily="18" charset="0"/>
                  <a:ea typeface="Copperplate"/>
                  <a:cs typeface="Copperplate"/>
                  <a:sym typeface="Copperplate"/>
                </a:endParaRP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B</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A</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D</a:t>
                </a:r>
              </a:p>
            </p:txBody>
          </p:sp>
          <p:sp>
            <p:nvSpPr>
              <p:cNvPr id="25" name="Shape 45"/>
              <p:cNvSpPr/>
              <p:nvPr/>
            </p:nvSpPr>
            <p:spPr>
              <a:xfrm>
                <a:off x="1468062" y="1898452"/>
                <a:ext cx="338993" cy="2148610"/>
              </a:xfrm>
              <a:prstGeom prst="rect">
                <a:avLst/>
              </a:prstGeom>
              <a:solidFill>
                <a:srgbClr val="5B9BD5"/>
              </a:solidFill>
              <a:ln w="12700">
                <a:miter lim="400000"/>
              </a:ln>
              <a:extLst>
                <a:ext uri="{C572A759-6A51-4108-AA02-DFA0A04FC94B}">
                  <ma14:wrappingTextBoxFlag xmlns:ma14="http://schemas.microsoft.com/office/mac/drawingml/2011/main" xmlns="" val="1"/>
                </a:ext>
              </a:extLst>
            </p:spPr>
            <p:txBody>
              <a:bodyPr lIns="108000" tIns="35719" rIns="35719" bIns="35719" anchor="ctr"/>
              <a:lstStyle/>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S</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T</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defRPr sz="1400" b="1">
                    <a:latin typeface="Copperplate"/>
                    <a:ea typeface="Copperplate"/>
                    <a:cs typeface="Copperplate"/>
                    <a:sym typeface="Copperplate"/>
                  </a:defRPr>
                </a:pPr>
                <a:endParaRPr sz="1100" b="1" kern="0" dirty="0">
                  <a:solidFill>
                    <a:prstClr val="black"/>
                  </a:solidFill>
                  <a:latin typeface="Cambria" panose="02040503050406030204" pitchFamily="18" charset="0"/>
                  <a:ea typeface="Copperplate"/>
                  <a:cs typeface="Copperplate"/>
                  <a:sym typeface="Copperplate"/>
                </a:endParaRP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L</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G</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I</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p:txBody>
          </p:sp>
          <p:sp>
            <p:nvSpPr>
              <p:cNvPr id="26" name="Shape 46"/>
              <p:cNvSpPr/>
              <p:nvPr/>
            </p:nvSpPr>
            <p:spPr>
              <a:xfrm>
                <a:off x="1805236" y="1898452"/>
                <a:ext cx="342631" cy="2148610"/>
              </a:xfrm>
              <a:prstGeom prst="rect">
                <a:avLst/>
              </a:prstGeom>
              <a:solidFill>
                <a:srgbClr val="5B9BD5">
                  <a:hueOff val="203473"/>
                  <a:lumOff val="-13814"/>
                </a:srgbClr>
              </a:solidFill>
              <a:ln w="12700">
                <a:miter lim="400000"/>
              </a:ln>
              <a:extLst>
                <a:ext uri="{C572A759-6A51-4108-AA02-DFA0A04FC94B}">
                  <ma14:wrappingTextBoxFlag xmlns:ma14="http://schemas.microsoft.com/office/mac/drawingml/2011/main" xmlns="" val="1"/>
                </a:ext>
              </a:extLst>
            </p:spPr>
            <p:txBody>
              <a:bodyPr lIns="108000" tIns="35719" rIns="35719" bIns="35719" anchor="ctr"/>
              <a:lstStyle>
                <a:lvl1pPr>
                  <a:defRPr sz="2600">
                    <a:latin typeface="Copperplate"/>
                    <a:ea typeface="Copperplate"/>
                    <a:cs typeface="Copperplate"/>
                    <a:sym typeface="Copperplate"/>
                  </a:defRPr>
                </a:lvl1pPr>
              </a:lstStyle>
              <a:p>
                <a:pPr>
                  <a:defRPr/>
                </a:pPr>
                <a:r>
                  <a:rPr sz="1800" kern="0" dirty="0">
                    <a:solidFill>
                      <a:prstClr val="black"/>
                    </a:solidFill>
                    <a:latin typeface="Cambria" panose="02040503050406030204" pitchFamily="18" charset="0"/>
                  </a:rPr>
                  <a:t>ROD</a:t>
                </a:r>
              </a:p>
            </p:txBody>
          </p:sp>
          <p:sp>
            <p:nvSpPr>
              <p:cNvPr id="27" name="Shape 45"/>
              <p:cNvSpPr/>
              <p:nvPr/>
            </p:nvSpPr>
            <p:spPr>
              <a:xfrm>
                <a:off x="2134696" y="1898452"/>
                <a:ext cx="338993" cy="2148610"/>
              </a:xfrm>
              <a:prstGeom prst="rect">
                <a:avLst/>
              </a:prstGeom>
              <a:solidFill>
                <a:srgbClr val="5B9BD5"/>
              </a:solidFill>
              <a:ln w="12700">
                <a:miter lim="400000"/>
              </a:ln>
              <a:extLst>
                <a:ext uri="{C572A759-6A51-4108-AA02-DFA0A04FC94B}">
                  <ma14:wrappingTextBoxFlag xmlns:ma14="http://schemas.microsoft.com/office/mac/drawingml/2011/main" xmlns="" val="1"/>
                </a:ext>
              </a:extLst>
            </p:spPr>
            <p:txBody>
              <a:bodyPr lIns="108000" tIns="35719" rIns="35719" bIns="35719" anchor="ctr"/>
              <a:lstStyle/>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S</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T</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defRPr sz="1400" b="1">
                    <a:latin typeface="Copperplate"/>
                    <a:ea typeface="Copperplate"/>
                    <a:cs typeface="Copperplate"/>
                    <a:sym typeface="Copperplate"/>
                  </a:defRPr>
                </a:pPr>
                <a:endParaRPr sz="1100" b="1" kern="0" dirty="0">
                  <a:solidFill>
                    <a:prstClr val="black"/>
                  </a:solidFill>
                  <a:latin typeface="Cambria" panose="02040503050406030204" pitchFamily="18" charset="0"/>
                  <a:ea typeface="Copperplate"/>
                  <a:cs typeface="Copperplate"/>
                  <a:sym typeface="Copperplate"/>
                </a:endParaRP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L</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G</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I</a:t>
                </a:r>
              </a:p>
              <a:p>
                <a:pPr>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p:txBody>
          </p:sp>
          <p:sp>
            <p:nvSpPr>
              <p:cNvPr id="28" name="Shape 44"/>
              <p:cNvSpPr/>
              <p:nvPr/>
            </p:nvSpPr>
            <p:spPr>
              <a:xfrm>
                <a:off x="2507039" y="1898452"/>
                <a:ext cx="338992" cy="2148610"/>
              </a:xfrm>
              <a:prstGeom prst="rect">
                <a:avLst/>
              </a:prstGeom>
              <a:solidFill>
                <a:srgbClr val="5B9BD5">
                  <a:hueOff val="-136794"/>
                  <a:satOff val="-2150"/>
                  <a:lumOff val="15693"/>
                </a:srgbClr>
              </a:solidFill>
              <a:ln w="63500">
                <a:solidFill>
                  <a:schemeClr val="tx1"/>
                </a:solidFill>
                <a:miter lim="400000"/>
              </a:ln>
              <a:extLst>
                <a:ext uri="{C572A759-6A51-4108-AA02-DFA0A04FC94B}">
                  <ma14:wrappingTextBoxFlag xmlns:ma14="http://schemas.microsoft.com/office/mac/drawingml/2011/main" xmlns="" val="1"/>
                </a:ext>
              </a:extLst>
            </p:spPr>
            <p:txBody>
              <a:bodyPr lIns="108000" tIns="0" rIns="0" bIns="0" anchor="ctr"/>
              <a:lstStyle/>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I</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N</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T</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F</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A</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C</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E</a:t>
                </a:r>
              </a:p>
              <a:p>
                <a:pPr>
                  <a:lnSpc>
                    <a:spcPct val="80000"/>
                  </a:lnSpc>
                  <a:defRPr sz="1400" b="1">
                    <a:latin typeface="Copperplate"/>
                    <a:ea typeface="Copperplate"/>
                    <a:cs typeface="Copperplate"/>
                    <a:sym typeface="Copperplate"/>
                  </a:defRPr>
                </a:pPr>
                <a:endParaRPr sz="1100" b="1" kern="0" dirty="0">
                  <a:solidFill>
                    <a:prstClr val="black"/>
                  </a:solidFill>
                  <a:latin typeface="Cambria" panose="02040503050406030204" pitchFamily="18" charset="0"/>
                  <a:ea typeface="Copperplate"/>
                  <a:cs typeface="Copperplate"/>
                  <a:sym typeface="Copperplate"/>
                </a:endParaRP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B</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O</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A</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R</a:t>
                </a:r>
              </a:p>
              <a:p>
                <a:pPr>
                  <a:lnSpc>
                    <a:spcPct val="80000"/>
                  </a:lnSpc>
                  <a:defRPr sz="1400" b="1">
                    <a:latin typeface="Copperplate"/>
                    <a:ea typeface="Copperplate"/>
                    <a:cs typeface="Copperplate"/>
                    <a:sym typeface="Copperplate"/>
                  </a:defRPr>
                </a:pPr>
                <a:r>
                  <a:rPr sz="1100" b="1" kern="0" dirty="0">
                    <a:solidFill>
                      <a:prstClr val="black"/>
                    </a:solidFill>
                    <a:latin typeface="Cambria" panose="02040503050406030204" pitchFamily="18" charset="0"/>
                    <a:ea typeface="Copperplate"/>
                    <a:cs typeface="Copperplate"/>
                    <a:sym typeface="Copperplate"/>
                  </a:rPr>
                  <a:t>D</a:t>
                </a:r>
              </a:p>
            </p:txBody>
          </p:sp>
        </p:grpSp>
      </p:grpSp>
      <p:sp>
        <p:nvSpPr>
          <p:cNvPr id="34" name="Shape 54"/>
          <p:cNvSpPr/>
          <p:nvPr/>
        </p:nvSpPr>
        <p:spPr>
          <a:xfrm flipV="1">
            <a:off x="-51131" y="3501852"/>
            <a:ext cx="1068196" cy="16152"/>
          </a:xfrm>
          <a:prstGeom prst="line">
            <a:avLst/>
          </a:prstGeom>
          <a:ln w="76200">
            <a:solidFill>
              <a:srgbClr val="008000"/>
            </a:solidFill>
            <a:miter lim="400000"/>
            <a:tailEnd type="triangle"/>
          </a:ln>
        </p:spPr>
        <p:txBody>
          <a:bodyPr lIns="35719" tIns="35719" rIns="35719" bIns="35719" anchor="ctr"/>
          <a:lstStyle/>
          <a:p>
            <a:pPr>
              <a:defRPr sz="2600"/>
            </a:pPr>
            <a:endParaRPr sz="1828" kern="0">
              <a:solidFill>
                <a:prstClr val="black"/>
              </a:solidFill>
              <a:latin typeface="Calibri" panose="020F0502020204030204"/>
            </a:endParaRPr>
          </a:p>
        </p:txBody>
      </p:sp>
      <p:sp>
        <p:nvSpPr>
          <p:cNvPr id="40" name="Shape 54"/>
          <p:cNvSpPr/>
          <p:nvPr/>
        </p:nvSpPr>
        <p:spPr>
          <a:xfrm flipV="1">
            <a:off x="1591733" y="3236692"/>
            <a:ext cx="745067" cy="82240"/>
          </a:xfrm>
          <a:prstGeom prst="line">
            <a:avLst/>
          </a:prstGeom>
          <a:ln w="76200">
            <a:solidFill>
              <a:srgbClr val="FF0000"/>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43" name="Shape 54"/>
          <p:cNvSpPr/>
          <p:nvPr/>
        </p:nvSpPr>
        <p:spPr>
          <a:xfrm flipH="1" flipV="1">
            <a:off x="1591733" y="3795867"/>
            <a:ext cx="745067" cy="1063999"/>
          </a:xfrm>
          <a:prstGeom prst="line">
            <a:avLst/>
          </a:prstGeom>
          <a:ln w="76200">
            <a:solidFill>
              <a:schemeClr val="tx2"/>
            </a:solidFill>
            <a:miter lim="400000"/>
            <a:headEnd type="triangle" w="med" len="med"/>
            <a:tailEnd type="non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35" name="Shape 59"/>
          <p:cNvSpPr/>
          <p:nvPr/>
        </p:nvSpPr>
        <p:spPr>
          <a:xfrm flipV="1">
            <a:off x="3132015" y="3518004"/>
            <a:ext cx="691662" cy="0"/>
          </a:xfrm>
          <a:prstGeom prst="line">
            <a:avLst/>
          </a:prstGeom>
          <a:ln w="76200">
            <a:solidFill>
              <a:srgbClr val="0070C0"/>
            </a:solidFill>
            <a:miter lim="400000"/>
            <a:tailEnd type="triangle"/>
          </a:ln>
        </p:spPr>
        <p:txBody>
          <a:bodyPr lIns="35719" tIns="35719" rIns="35719" bIns="35719" anchor="ctr"/>
          <a:lstStyle/>
          <a:p>
            <a:pPr>
              <a:defRPr sz="2600"/>
            </a:pPr>
            <a:endParaRPr sz="1828" kern="0">
              <a:solidFill>
                <a:prstClr val="black"/>
              </a:solidFill>
              <a:latin typeface="Calibri" panose="020F0502020204030204"/>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107" y="317797"/>
            <a:ext cx="2129733" cy="2583481"/>
          </a:xfrm>
          <a:prstGeom prst="rect">
            <a:avLst/>
          </a:prstGeom>
        </p:spPr>
      </p:pic>
      <p:sp>
        <p:nvSpPr>
          <p:cNvPr id="38" name="Shape 54"/>
          <p:cNvSpPr/>
          <p:nvPr/>
        </p:nvSpPr>
        <p:spPr>
          <a:xfrm>
            <a:off x="10098742" y="2446565"/>
            <a:ext cx="416859" cy="0"/>
          </a:xfrm>
          <a:prstGeom prst="line">
            <a:avLst/>
          </a:prstGeom>
          <a:ln w="38100">
            <a:solidFill>
              <a:srgbClr val="FF0000"/>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44" name="Shape 54"/>
          <p:cNvSpPr/>
          <p:nvPr/>
        </p:nvSpPr>
        <p:spPr>
          <a:xfrm flipV="1">
            <a:off x="9372600" y="1390650"/>
            <a:ext cx="423217" cy="0"/>
          </a:xfrm>
          <a:prstGeom prst="line">
            <a:avLst/>
          </a:prstGeom>
          <a:ln w="38100">
            <a:solidFill>
              <a:schemeClr val="tx1"/>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45" name="Shape 54"/>
          <p:cNvSpPr/>
          <p:nvPr/>
        </p:nvSpPr>
        <p:spPr>
          <a:xfrm>
            <a:off x="8019165" y="4540958"/>
            <a:ext cx="416859" cy="0"/>
          </a:xfrm>
          <a:prstGeom prst="line">
            <a:avLst/>
          </a:prstGeom>
          <a:ln w="38100">
            <a:solidFill>
              <a:srgbClr val="FF0000"/>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46" name="Shape 54"/>
          <p:cNvSpPr/>
          <p:nvPr/>
        </p:nvSpPr>
        <p:spPr>
          <a:xfrm flipV="1">
            <a:off x="7293023" y="3485043"/>
            <a:ext cx="423217" cy="0"/>
          </a:xfrm>
          <a:prstGeom prst="line">
            <a:avLst/>
          </a:prstGeom>
          <a:ln w="38100">
            <a:solidFill>
              <a:schemeClr val="tx1"/>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48" name="Shape 54"/>
          <p:cNvSpPr/>
          <p:nvPr/>
        </p:nvSpPr>
        <p:spPr>
          <a:xfrm flipH="1" flipV="1">
            <a:off x="8935091" y="1395926"/>
            <a:ext cx="392952" cy="0"/>
          </a:xfrm>
          <a:prstGeom prst="line">
            <a:avLst/>
          </a:prstGeom>
          <a:ln w="38100">
            <a:solidFill>
              <a:srgbClr val="FF0000"/>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49" name="Shape 54"/>
          <p:cNvSpPr/>
          <p:nvPr/>
        </p:nvSpPr>
        <p:spPr>
          <a:xfrm flipH="1" flipV="1">
            <a:off x="6860480" y="3501852"/>
            <a:ext cx="392952" cy="0"/>
          </a:xfrm>
          <a:prstGeom prst="line">
            <a:avLst/>
          </a:prstGeom>
          <a:ln w="38100">
            <a:solidFill>
              <a:srgbClr val="FF0000"/>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50" name="Shape 54"/>
          <p:cNvSpPr/>
          <p:nvPr/>
        </p:nvSpPr>
        <p:spPr>
          <a:xfrm flipH="1" flipV="1">
            <a:off x="7603794" y="4540958"/>
            <a:ext cx="392952" cy="0"/>
          </a:xfrm>
          <a:prstGeom prst="line">
            <a:avLst/>
          </a:prstGeom>
          <a:ln w="38100">
            <a:solidFill>
              <a:schemeClr val="tx1"/>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51" name="Shape 54"/>
          <p:cNvSpPr/>
          <p:nvPr/>
        </p:nvSpPr>
        <p:spPr>
          <a:xfrm flipH="1" flipV="1">
            <a:off x="9637071" y="2446565"/>
            <a:ext cx="392952" cy="0"/>
          </a:xfrm>
          <a:prstGeom prst="line">
            <a:avLst/>
          </a:prstGeom>
          <a:ln w="38100">
            <a:solidFill>
              <a:schemeClr val="tx1"/>
            </a:solidFill>
            <a:miter lim="400000"/>
            <a:headEnd type="none" w="med" len="med"/>
            <a:tailEnd type="triangle" w="med" len="med"/>
          </a:ln>
        </p:spPr>
        <p:txBody>
          <a:bodyPr lIns="35719" tIns="35719" rIns="35719" bIns="35719" anchor="ctr"/>
          <a:lstStyle/>
          <a:p>
            <a:pPr>
              <a:defRPr sz="2600"/>
            </a:pPr>
            <a:endParaRPr sz="1828" kern="0">
              <a:solidFill>
                <a:prstClr val="black"/>
              </a:solidFill>
              <a:latin typeface="Calibri" panose="020F0502020204030204"/>
            </a:endParaRPr>
          </a:p>
        </p:txBody>
      </p:sp>
      <p:sp>
        <p:nvSpPr>
          <p:cNvPr id="3" name="Slide Number Placeholder 2"/>
          <p:cNvSpPr>
            <a:spLocks noGrp="1"/>
          </p:cNvSpPr>
          <p:nvPr>
            <p:ph type="sldNum" sz="quarter" idx="12"/>
          </p:nvPr>
        </p:nvSpPr>
        <p:spPr/>
        <p:txBody>
          <a:bodyPr/>
          <a:lstStyle/>
          <a:p>
            <a:fld id="{985635A0-49DA-48CB-B4B3-8FD8A7239C05}" type="slidenum">
              <a:rPr lang="it-IT" smtClean="0">
                <a:solidFill>
                  <a:prstClr val="black"/>
                </a:solidFill>
              </a:rPr>
              <a:pPr/>
              <a:t>16</a:t>
            </a:fld>
            <a:endParaRPr lang="it-IT" dirty="0">
              <a:solidFill>
                <a:prstClr val="black"/>
              </a:solidFill>
            </a:endParaRPr>
          </a:p>
        </p:txBody>
      </p:sp>
    </p:spTree>
    <p:extLst>
      <p:ext uri="{BB962C8B-B14F-4D97-AF65-F5344CB8AC3E}">
        <p14:creationId xmlns:p14="http://schemas.microsoft.com/office/powerpoint/2010/main" val="285510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34" grpId="0" animBg="1"/>
      <p:bldP spid="40" grpId="0" animBg="1"/>
      <p:bldP spid="43" grpId="0" animBg="1"/>
      <p:bldP spid="35" grpId="0" animBg="1"/>
      <p:bldP spid="38" grpId="0" animBg="1"/>
      <p:bldP spid="44" grpId="0" animBg="1"/>
      <p:bldP spid="45" grpId="0" animBg="1"/>
      <p:bldP spid="46" grpId="0" animBg="1"/>
      <p:bldP spid="48" grpId="0" animBg="1"/>
      <p:bldP spid="49" grpId="0" animBg="1"/>
      <p:bldP spid="50"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485191" y="0"/>
            <a:ext cx="9525778"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solidFill>
                <a:srgbClr val="CC702D"/>
              </a:solidFill>
            </a:endParaRPr>
          </a:p>
          <a:p>
            <a:pPr algn="l"/>
            <a:r>
              <a:rPr lang="en-US" dirty="0" smtClean="0">
                <a:solidFill>
                  <a:srgbClr val="CC702D"/>
                </a:solidFill>
              </a:rPr>
              <a:t>	</a:t>
            </a:r>
            <a:r>
              <a:rPr lang="en-US" dirty="0" err="1" smtClean="0">
                <a:solidFill>
                  <a:srgbClr val="CC702D"/>
                </a:solidFill>
              </a:rPr>
              <a:t>M</a:t>
            </a:r>
            <a:r>
              <a:rPr lang="en-US" dirty="0" err="1" smtClean="0">
                <a:solidFill>
                  <a:srgbClr val="CC702D"/>
                </a:solidFill>
                <a:latin typeface="Cambria" panose="02040503050406030204" pitchFamily="18" charset="0"/>
              </a:rPr>
              <a:t>uCTPI</a:t>
            </a:r>
            <a:r>
              <a:rPr lang="en-US" dirty="0" smtClean="0">
                <a:solidFill>
                  <a:srgbClr val="CC702D"/>
                </a:solidFill>
                <a:latin typeface="Cambria" panose="02040503050406030204" pitchFamily="18" charset="0"/>
              </a:rPr>
              <a:t> Interface</a:t>
            </a:r>
            <a:endParaRPr lang="it-IT" dirty="0" smtClean="0">
              <a:solidFill>
                <a:srgbClr val="CC702D"/>
              </a:solidFill>
              <a:latin typeface="Cambria" panose="02040503050406030204" pitchFamily="18" charset="0"/>
            </a:endParaRPr>
          </a:p>
        </p:txBody>
      </p:sp>
      <p:pic>
        <p:nvPicPr>
          <p:cNvPr id="3" name="image2.png" descr="Schermata 2013-07-08 a 12.17.58.png"/>
          <p:cNvPicPr>
            <a:picLocks noChangeAspect="1"/>
          </p:cNvPicPr>
          <p:nvPr/>
        </p:nvPicPr>
        <p:blipFill>
          <a:blip r:embed="rId3">
            <a:extLst/>
          </a:blip>
          <a:srcRect/>
          <a:stretch>
            <a:fillRect/>
          </a:stretch>
        </p:blipFill>
        <p:spPr>
          <a:xfrm>
            <a:off x="4546601" y="1489907"/>
            <a:ext cx="6526740" cy="4800826"/>
          </a:xfrm>
          <a:prstGeom prst="rect">
            <a:avLst/>
          </a:prstGeom>
          <a:ln w="12700">
            <a:miter lim="400000"/>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533" y="1489907"/>
            <a:ext cx="3047999" cy="4738847"/>
          </a:xfrm>
          <a:prstGeom prst="rect">
            <a:avLst/>
          </a:prstGeom>
        </p:spPr>
      </p:pic>
      <p:sp>
        <p:nvSpPr>
          <p:cNvPr id="9" name="Rectangle 8"/>
          <p:cNvSpPr/>
          <p:nvPr/>
        </p:nvSpPr>
        <p:spPr>
          <a:xfrm>
            <a:off x="6976533" y="922298"/>
            <a:ext cx="2645021" cy="523220"/>
          </a:xfrm>
          <a:prstGeom prst="rect">
            <a:avLst/>
          </a:prstGeom>
        </p:spPr>
        <p:txBody>
          <a:bodyPr wrap="square">
            <a:spAutoFit/>
          </a:bodyPr>
          <a:lstStyle/>
          <a:p>
            <a:r>
              <a:rPr lang="it-IT" sz="2800" b="1" dirty="0">
                <a:solidFill>
                  <a:srgbClr val="0070C0"/>
                </a:solidFill>
                <a:latin typeface="Cambria" panose="02040503050406030204" pitchFamily="18" charset="0"/>
              </a:rPr>
              <a:t>Current board</a:t>
            </a: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17</a:t>
            </a:fld>
            <a:endParaRPr lang="it-IT" dirty="0">
              <a:solidFill>
                <a:prstClr val="black"/>
              </a:solidFill>
            </a:endParaRPr>
          </a:p>
        </p:txBody>
      </p:sp>
      <p:sp>
        <p:nvSpPr>
          <p:cNvPr id="2" name="Oval 1"/>
          <p:cNvSpPr/>
          <p:nvPr/>
        </p:nvSpPr>
        <p:spPr>
          <a:xfrm>
            <a:off x="4763068" y="3332615"/>
            <a:ext cx="1255594" cy="30025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9136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utoShape 5"/>
          <p:cNvSpPr>
            <a:spLocks noChangeArrowheads="1"/>
          </p:cNvSpPr>
          <p:nvPr/>
        </p:nvSpPr>
        <p:spPr bwMode="auto">
          <a:xfrm>
            <a:off x="4524340" y="2665806"/>
            <a:ext cx="3218403" cy="3146102"/>
          </a:xfrm>
          <a:prstGeom prst="roundRect">
            <a:avLst>
              <a:gd name="adj" fmla="val 3857"/>
            </a:avLst>
          </a:prstGeom>
          <a:gradFill>
            <a:gsLst>
              <a:gs pos="0">
                <a:srgbClr val="769535"/>
              </a:gs>
              <a:gs pos="100000">
                <a:srgbClr val="9CC746"/>
              </a:gs>
              <a:gs pos="80000">
                <a:srgbClr val="9BC348"/>
              </a:gs>
            </a:gsLst>
            <a:lin ang="16200000" scaled="0"/>
          </a:gradFill>
          <a:ln>
            <a:headEnd/>
            <a:tailEnd/>
          </a:ln>
          <a:effectLst/>
          <a:scene3d>
            <a:camera prst="orthographicFront">
              <a:rot lat="0" lon="0" rev="0"/>
            </a:camera>
            <a:lightRig rig="threePt" dir="tl">
              <a:rot lat="0" lon="0" rev="1200000"/>
            </a:lightRig>
          </a:scene3d>
          <a:sp3d extrusionH="76200">
            <a:bevelT w="63500" h="25400"/>
            <a:extrusionClr>
              <a:schemeClr val="bg1"/>
            </a:extrusionClr>
            <a:contourClr>
              <a:srgbClr val="000000"/>
            </a:contourClr>
          </a:sp3d>
          <a:extLst/>
        </p:spPr>
        <p:style>
          <a:lnRef idx="0">
            <a:schemeClr val="accent3"/>
          </a:lnRef>
          <a:fillRef idx="3">
            <a:schemeClr val="accent3"/>
          </a:fillRef>
          <a:effectRef idx="3">
            <a:schemeClr val="accent3"/>
          </a:effectRef>
          <a:fontRef idx="minor">
            <a:schemeClr val="lt1"/>
          </a:fontRef>
        </p:style>
        <p:txBody>
          <a:bodyPr lIns="0" tIns="62981" rIns="0" bIns="62981"/>
          <a:lstStyle/>
          <a:p>
            <a:pPr algn="ctr">
              <a:lnSpc>
                <a:spcPct val="123000"/>
              </a:lnSpc>
              <a:tabLst>
                <a:tab pos="656446" algn="l"/>
                <a:tab pos="1312888" algn="l"/>
                <a:tab pos="1969337" algn="l"/>
                <a:tab pos="2625782" algn="l"/>
              </a:tabLst>
            </a:pPr>
            <a:endParaRPr lang="it-IT" b="1" dirty="0">
              <a:solidFill>
                <a:srgbClr val="000000"/>
              </a:solidFill>
              <a:latin typeface="Calibri Light" panose="020F0302020204030204" pitchFamily="34" charset="0"/>
              <a:cs typeface="Helvetica Neue Black Condensed"/>
            </a:endParaRPr>
          </a:p>
        </p:txBody>
      </p:sp>
      <p:grpSp>
        <p:nvGrpSpPr>
          <p:cNvPr id="88" name="Group 87"/>
          <p:cNvGrpSpPr/>
          <p:nvPr/>
        </p:nvGrpSpPr>
        <p:grpSpPr>
          <a:xfrm>
            <a:off x="6320134" y="4104119"/>
            <a:ext cx="5357402" cy="1462000"/>
            <a:chOff x="6054411" y="4045504"/>
            <a:chExt cx="5357402" cy="1462000"/>
          </a:xfrm>
        </p:grpSpPr>
        <p:grpSp>
          <p:nvGrpSpPr>
            <p:cNvPr id="51" name="Group 50"/>
            <p:cNvGrpSpPr/>
            <p:nvPr/>
          </p:nvGrpSpPr>
          <p:grpSpPr>
            <a:xfrm>
              <a:off x="7253332" y="4980575"/>
              <a:ext cx="4158481" cy="526928"/>
              <a:chOff x="7053670" y="3937123"/>
              <a:chExt cx="4158481" cy="526928"/>
            </a:xfrm>
          </p:grpSpPr>
          <p:cxnSp>
            <p:nvCxnSpPr>
              <p:cNvPr id="53" name="Straight Arrow Connector 52"/>
              <p:cNvCxnSpPr>
                <a:stCxn id="54" idx="1"/>
              </p:cNvCxnSpPr>
              <p:nvPr/>
            </p:nvCxnSpPr>
            <p:spPr>
              <a:xfrm flipH="1">
                <a:off x="7053670" y="4200587"/>
                <a:ext cx="2541360"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AutoShape 6"/>
              <p:cNvSpPr>
                <a:spLocks noChangeArrowheads="1"/>
              </p:cNvSpPr>
              <p:nvPr/>
            </p:nvSpPr>
            <p:spPr bwMode="auto">
              <a:xfrm>
                <a:off x="9595030" y="3937123"/>
                <a:ext cx="1617121" cy="526928"/>
              </a:xfrm>
              <a:prstGeom prst="roundRect">
                <a:avLst>
                  <a:gd name="adj" fmla="val 139"/>
                </a:avLst>
              </a:prstGeom>
              <a:gradFill rotWithShape="1">
                <a:gsLst>
                  <a:gs pos="0">
                    <a:srgbClr val="FFC000"/>
                  </a:gs>
                  <a:gs pos="80000">
                    <a:srgbClr val="FDC72D"/>
                  </a:gs>
                  <a:gs pos="100000">
                    <a:srgbClr val="FFCC00"/>
                  </a:gs>
                </a:gsLst>
                <a:lin ang="16200000" scaled="0"/>
              </a:gradFill>
              <a:ln>
                <a:solidFill>
                  <a:srgbClr val="FFFF00"/>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dirty="0">
                    <a:solidFill>
                      <a:srgbClr val="000000"/>
                    </a:solidFill>
                    <a:latin typeface="Calibri Light" panose="020F0302020204030204" pitchFamily="34" charset="0"/>
                  </a:rPr>
                  <a:t>RPC </a:t>
                </a:r>
                <a:r>
                  <a:rPr lang="it-IT" b="1" kern="0" dirty="0">
                    <a:solidFill>
                      <a:srgbClr val="000000"/>
                    </a:solidFill>
                    <a:latin typeface="Calibri Light" panose="020F0302020204030204" pitchFamily="34" charset="0"/>
                  </a:rPr>
                  <a:t>Muon</a:t>
                </a:r>
                <a:endParaRPr lang="it-IT" b="1" kern="0" dirty="0">
                  <a:solidFill>
                    <a:srgbClr val="000000"/>
                  </a:solidFill>
                  <a:latin typeface="Calibri Light" panose="020F0302020204030204"/>
                </a:endParaRPr>
              </a:p>
            </p:txBody>
          </p:sp>
        </p:grpSp>
        <p:sp>
          <p:nvSpPr>
            <p:cNvPr id="87" name="AutoShape 4"/>
            <p:cNvSpPr>
              <a:spLocks noChangeArrowheads="1"/>
            </p:cNvSpPr>
            <p:nvPr/>
          </p:nvSpPr>
          <p:spPr bwMode="auto">
            <a:xfrm>
              <a:off x="6054411" y="4045504"/>
              <a:ext cx="1200692" cy="1462000"/>
            </a:xfrm>
            <a:prstGeom prst="roundRect">
              <a:avLst>
                <a:gd name="adj" fmla="val 0"/>
              </a:avLst>
            </a:prstGeom>
            <a:solidFill>
              <a:srgbClr val="B63936"/>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lnSpc>
                  <a:spcPct val="123000"/>
                </a:lnSpc>
                <a:tabLst>
                  <a:tab pos="656446" algn="l"/>
                </a:tabLst>
                <a:defRPr/>
              </a:pPr>
              <a:r>
                <a:rPr lang="it-IT" b="1" kern="0" dirty="0">
                  <a:solidFill>
                    <a:prstClr val="white"/>
                  </a:solidFill>
                  <a:latin typeface="Calibri Light" panose="020F0302020204030204"/>
                </a:rPr>
                <a:t>MuCTPI</a:t>
              </a:r>
            </a:p>
          </p:txBody>
        </p:sp>
      </p:grpSp>
      <p:sp>
        <p:nvSpPr>
          <p:cNvPr id="4" name="Rectangle 1"/>
          <p:cNvSpPr txBox="1">
            <a:spLocks noChangeArrowheads="1"/>
          </p:cNvSpPr>
          <p:nvPr/>
        </p:nvSpPr>
        <p:spPr>
          <a:xfrm>
            <a:off x="485191" y="0"/>
            <a:ext cx="9525778"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solidFill>
                <a:srgbClr val="CC702D"/>
              </a:solidFill>
            </a:endParaRPr>
          </a:p>
          <a:p>
            <a:pPr algn="l"/>
            <a:r>
              <a:rPr lang="en-US" dirty="0" smtClean="0">
                <a:solidFill>
                  <a:srgbClr val="CC702D"/>
                </a:solidFill>
              </a:rPr>
              <a:t>	</a:t>
            </a:r>
            <a:r>
              <a:rPr lang="it-IT" dirty="0" smtClean="0">
                <a:solidFill>
                  <a:srgbClr val="CC702D"/>
                </a:solidFill>
                <a:latin typeface="Cambria" panose="02040503050406030204" pitchFamily="18" charset="0"/>
              </a:rPr>
              <a:t>Motivations for a New Board</a:t>
            </a:r>
            <a:endParaRPr lang="it-IT" dirty="0">
              <a:solidFill>
                <a:srgbClr val="CC702D"/>
              </a:solidFill>
              <a:latin typeface="Cambria" panose="02040503050406030204" pitchFamily="18" charset="0"/>
            </a:endParaRPr>
          </a:p>
          <a:p>
            <a:pPr algn="l"/>
            <a:endParaRPr lang="it-IT" dirty="0" smtClean="0">
              <a:solidFill>
                <a:srgbClr val="CC702D"/>
              </a:solidFill>
              <a:latin typeface="Cambria" panose="02040503050406030204" pitchFamily="18" charset="0"/>
            </a:endParaRPr>
          </a:p>
        </p:txBody>
      </p:sp>
      <p:sp>
        <p:nvSpPr>
          <p:cNvPr id="49" name="AutoShape 6"/>
          <p:cNvSpPr>
            <a:spLocks noChangeArrowheads="1"/>
          </p:cNvSpPr>
          <p:nvPr/>
        </p:nvSpPr>
        <p:spPr bwMode="auto">
          <a:xfrm>
            <a:off x="4589048" y="3540033"/>
            <a:ext cx="1328127" cy="664394"/>
          </a:xfrm>
          <a:prstGeom prst="roundRect">
            <a:avLst>
              <a:gd name="adj" fmla="val 139"/>
            </a:avLst>
          </a:prstGeom>
          <a:gradFill rotWithShape="1">
            <a:gsLst>
              <a:gs pos="0">
                <a:srgbClr val="F1882C"/>
              </a:gs>
              <a:gs pos="80000">
                <a:srgbClr val="FF8F2A"/>
              </a:gs>
              <a:gs pos="100000">
                <a:srgbClr val="FF8F26"/>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dirty="0">
                <a:solidFill>
                  <a:srgbClr val="000000"/>
                </a:solidFill>
                <a:latin typeface="Calibri Light" panose="020F0302020204030204" pitchFamily="34" charset="0"/>
                <a:cs typeface="Helvetica Neue Black Condensed"/>
              </a:rPr>
              <a:t>CTP</a:t>
            </a:r>
            <a:endParaRPr lang="it-IT" b="1" kern="0" dirty="0">
              <a:solidFill>
                <a:srgbClr val="000000"/>
              </a:solidFill>
              <a:latin typeface="Calibri Light" panose="020F0302020204030204"/>
            </a:endParaRPr>
          </a:p>
        </p:txBody>
      </p:sp>
      <p:cxnSp>
        <p:nvCxnSpPr>
          <p:cNvPr id="50" name="Straight Arrow Connector 49"/>
          <p:cNvCxnSpPr>
            <a:stCxn id="87" idx="1"/>
            <a:endCxn id="49" idx="2"/>
          </p:cNvCxnSpPr>
          <p:nvPr/>
        </p:nvCxnSpPr>
        <p:spPr>
          <a:xfrm flipH="1" flipV="1">
            <a:off x="5253112" y="4204427"/>
            <a:ext cx="1067022" cy="6306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49" idx="0"/>
          </p:cNvCxnSpPr>
          <p:nvPr/>
        </p:nvCxnSpPr>
        <p:spPr>
          <a:xfrm flipH="1">
            <a:off x="5253112" y="3087784"/>
            <a:ext cx="1030754" cy="4522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7523016" y="4049932"/>
            <a:ext cx="4154520" cy="526928"/>
            <a:chOff x="7042828" y="2947580"/>
            <a:chExt cx="4154520" cy="526928"/>
          </a:xfrm>
        </p:grpSpPr>
        <p:sp>
          <p:nvSpPr>
            <p:cNvPr id="60" name="AutoShape 6"/>
            <p:cNvSpPr>
              <a:spLocks noChangeArrowheads="1"/>
            </p:cNvSpPr>
            <p:nvPr/>
          </p:nvSpPr>
          <p:spPr bwMode="auto">
            <a:xfrm>
              <a:off x="9580227" y="2947580"/>
              <a:ext cx="1617121" cy="526928"/>
            </a:xfrm>
            <a:prstGeom prst="roundRect">
              <a:avLst>
                <a:gd name="adj" fmla="val 139"/>
              </a:avLst>
            </a:prstGeom>
            <a:gradFill rotWithShape="1">
              <a:gsLst>
                <a:gs pos="0">
                  <a:srgbClr val="FFC000"/>
                </a:gs>
                <a:gs pos="80000">
                  <a:srgbClr val="FDC72D"/>
                </a:gs>
                <a:gs pos="100000">
                  <a:srgbClr val="FFCC00"/>
                </a:gs>
              </a:gsLst>
              <a:lin ang="16200000" scaled="0"/>
            </a:gradFill>
            <a:ln>
              <a:solidFill>
                <a:srgbClr val="FFFF00"/>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dirty="0">
                  <a:solidFill>
                    <a:srgbClr val="000000"/>
                  </a:solidFill>
                  <a:latin typeface="Calibri Light" panose="020F0302020204030204" pitchFamily="34" charset="0"/>
                </a:rPr>
                <a:t>TGC </a:t>
              </a:r>
              <a:r>
                <a:rPr lang="it-IT" b="1" kern="0" dirty="0">
                  <a:solidFill>
                    <a:srgbClr val="000000"/>
                  </a:solidFill>
                  <a:latin typeface="Calibri Light" panose="020F0302020204030204" pitchFamily="34" charset="0"/>
                </a:rPr>
                <a:t>Muon</a:t>
              </a:r>
              <a:endParaRPr lang="it-IT" b="1" kern="0" dirty="0">
                <a:solidFill>
                  <a:srgbClr val="000000"/>
                </a:solidFill>
                <a:latin typeface="Calibri Light" panose="020F0302020204030204"/>
              </a:endParaRPr>
            </a:p>
          </p:txBody>
        </p:sp>
        <p:cxnSp>
          <p:nvCxnSpPr>
            <p:cNvPr id="61" name="Straight Arrow Connector 60"/>
            <p:cNvCxnSpPr/>
            <p:nvPr/>
          </p:nvCxnSpPr>
          <p:spPr>
            <a:xfrm flipH="1" flipV="1">
              <a:off x="7042828" y="3211044"/>
              <a:ext cx="2537399" cy="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6318363" y="2804559"/>
            <a:ext cx="5297058" cy="526928"/>
            <a:chOff x="5876634" y="2074832"/>
            <a:chExt cx="5297058" cy="526928"/>
          </a:xfrm>
        </p:grpSpPr>
        <p:sp>
          <p:nvSpPr>
            <p:cNvPr id="63" name="AutoShape 6"/>
            <p:cNvSpPr>
              <a:spLocks noChangeArrowheads="1"/>
            </p:cNvSpPr>
            <p:nvPr/>
          </p:nvSpPr>
          <p:spPr bwMode="auto">
            <a:xfrm>
              <a:off x="9556571" y="2074832"/>
              <a:ext cx="1617121" cy="526928"/>
            </a:xfrm>
            <a:prstGeom prst="roundRect">
              <a:avLst>
                <a:gd name="adj" fmla="val 139"/>
              </a:avLst>
            </a:prstGeom>
            <a:gradFill rotWithShape="1">
              <a:gsLst>
                <a:gs pos="0">
                  <a:srgbClr val="FFC000"/>
                </a:gs>
                <a:gs pos="80000">
                  <a:srgbClr val="FDC72D"/>
                </a:gs>
                <a:gs pos="100000">
                  <a:srgbClr val="FFCC00"/>
                </a:gs>
              </a:gsLst>
              <a:lin ang="16200000" scaled="0"/>
            </a:gradFill>
            <a:ln>
              <a:solidFill>
                <a:srgbClr val="FFFF00"/>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dirty="0">
                  <a:solidFill>
                    <a:srgbClr val="000000"/>
                  </a:solidFill>
                  <a:latin typeface="Calibri Light" panose="020F0302020204030204" pitchFamily="34" charset="0"/>
                </a:rPr>
                <a:t>Calorimeter</a:t>
              </a:r>
              <a:endParaRPr lang="it-IT" b="1" kern="0" dirty="0">
                <a:solidFill>
                  <a:srgbClr val="000000"/>
                </a:solidFill>
                <a:latin typeface="Calibri Light" panose="020F0302020204030204"/>
              </a:endParaRPr>
            </a:p>
          </p:txBody>
        </p:sp>
        <p:cxnSp>
          <p:nvCxnSpPr>
            <p:cNvPr id="64" name="Straight Arrow Connector 63"/>
            <p:cNvCxnSpPr>
              <a:stCxn id="63" idx="1"/>
            </p:cNvCxnSpPr>
            <p:nvPr/>
          </p:nvCxnSpPr>
          <p:spPr>
            <a:xfrm flipH="1">
              <a:off x="7077327" y="2338296"/>
              <a:ext cx="2479244" cy="129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AutoShape 4"/>
            <p:cNvSpPr>
              <a:spLocks noChangeArrowheads="1"/>
            </p:cNvSpPr>
            <p:nvPr/>
          </p:nvSpPr>
          <p:spPr bwMode="auto">
            <a:xfrm>
              <a:off x="5876634" y="2129019"/>
              <a:ext cx="1200692" cy="418554"/>
            </a:xfrm>
            <a:prstGeom prst="roundRect">
              <a:avLst>
                <a:gd name="adj" fmla="val 0"/>
              </a:avLst>
            </a:prstGeom>
            <a:solidFill>
              <a:srgbClr val="B63936"/>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lnSpc>
                  <a:spcPct val="123000"/>
                </a:lnSpc>
                <a:tabLst>
                  <a:tab pos="656446" algn="l"/>
                </a:tabLst>
                <a:defRPr/>
              </a:pPr>
              <a:r>
                <a:rPr lang="it-IT" b="1" kern="0" dirty="0">
                  <a:solidFill>
                    <a:prstClr val="white"/>
                  </a:solidFill>
                  <a:latin typeface="Calibri Light" panose="020F0302020204030204"/>
                </a:rPr>
                <a:t>L1 Calo</a:t>
              </a:r>
            </a:p>
          </p:txBody>
        </p:sp>
      </p:grpSp>
      <p:sp>
        <p:nvSpPr>
          <p:cNvPr id="66" name="Rectangle 65"/>
          <p:cNvSpPr/>
          <p:nvPr/>
        </p:nvSpPr>
        <p:spPr>
          <a:xfrm rot="16200000">
            <a:off x="3426081" y="3752976"/>
            <a:ext cx="1763450" cy="433067"/>
          </a:xfrm>
          <a:prstGeom prst="rect">
            <a:avLst/>
          </a:prstGeom>
          <a:solidFill>
            <a:srgbClr val="008000"/>
          </a:solidFill>
          <a:ln>
            <a:solidFill>
              <a:srgbClr val="008000"/>
            </a:solidFill>
          </a:ln>
        </p:spPr>
        <p:txBody>
          <a:bodyPr wrap="square">
            <a:spAutoFit/>
          </a:bodyPr>
          <a:lstStyle/>
          <a:p>
            <a:pPr algn="ctr">
              <a:lnSpc>
                <a:spcPct val="123000"/>
              </a:lnSpc>
              <a:tabLst>
                <a:tab pos="656446" algn="l"/>
              </a:tabLst>
              <a:defRPr/>
            </a:pPr>
            <a:r>
              <a:rPr lang="it-IT" b="1" dirty="0">
                <a:solidFill>
                  <a:prstClr val="white"/>
                </a:solidFill>
                <a:latin typeface="Calibri Light" panose="020F0302020204030204" pitchFamily="34" charset="0"/>
              </a:rPr>
              <a:t>Level 1 Trigger</a:t>
            </a:r>
            <a:endParaRPr lang="it-IT" b="1" kern="0" dirty="0">
              <a:solidFill>
                <a:prstClr val="white"/>
              </a:solidFill>
              <a:latin typeface="Calibri Light" panose="020F0302020204030204"/>
            </a:endParaRPr>
          </a:p>
        </p:txBody>
      </p:sp>
      <p:sp>
        <p:nvSpPr>
          <p:cNvPr id="68" name="AutoShape 9"/>
          <p:cNvSpPr>
            <a:spLocks noChangeArrowheads="1"/>
          </p:cNvSpPr>
          <p:nvPr/>
        </p:nvSpPr>
        <p:spPr bwMode="auto">
          <a:xfrm>
            <a:off x="8154893" y="4776673"/>
            <a:ext cx="1577083" cy="1023263"/>
          </a:xfrm>
          <a:prstGeom prst="roundRect">
            <a:avLst>
              <a:gd name="adj" fmla="val 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solidFill>
              <a:schemeClr val="tx1"/>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r>
              <a:rPr lang="en-US" sz="2400" b="1" dirty="0" err="1">
                <a:solidFill>
                  <a:prstClr val="black"/>
                </a:solidFill>
                <a:latin typeface="Cambria" panose="02040503050406030204" pitchFamily="18" charset="0"/>
              </a:rPr>
              <a:t>MuCTPI</a:t>
            </a:r>
            <a:r>
              <a:rPr lang="en-US" sz="2400" b="1" dirty="0">
                <a:solidFill>
                  <a:prstClr val="black"/>
                </a:solidFill>
                <a:latin typeface="Cambria" panose="02040503050406030204" pitchFamily="18" charset="0"/>
              </a:rPr>
              <a:t> Interface</a:t>
            </a:r>
          </a:p>
        </p:txBody>
      </p:sp>
      <p:cxnSp>
        <p:nvCxnSpPr>
          <p:cNvPr id="69" name="Straight Arrow Connector 68"/>
          <p:cNvCxnSpPr/>
          <p:nvPr/>
        </p:nvCxnSpPr>
        <p:spPr>
          <a:xfrm>
            <a:off x="4852779" y="4331427"/>
            <a:ext cx="17558" cy="1901655"/>
          </a:xfrm>
          <a:prstGeom prst="straightConnector1">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4870336" y="6213318"/>
            <a:ext cx="2479244" cy="12930"/>
          </a:xfrm>
          <a:prstGeom prst="straightConnector1">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7363648" y="5945742"/>
            <a:ext cx="2790059" cy="400110"/>
          </a:xfrm>
          <a:prstGeom prst="rect">
            <a:avLst/>
          </a:prstGeom>
          <a:ln>
            <a:solidFill>
              <a:srgbClr val="0070C0"/>
            </a:solidFill>
          </a:ln>
        </p:spPr>
        <p:txBody>
          <a:bodyPr wrap="none">
            <a:spAutoFit/>
          </a:bodyPr>
          <a:lstStyle/>
          <a:p>
            <a:r>
              <a:rPr lang="en-US" sz="2000" dirty="0">
                <a:solidFill>
                  <a:srgbClr val="002060"/>
                </a:solidFill>
                <a:latin typeface="Cambria" panose="02040503050406030204" pitchFamily="18" charset="0"/>
              </a:rPr>
              <a:t>Level 1 trigger decision </a:t>
            </a:r>
            <a:endParaRPr lang="it-IT" dirty="0">
              <a:solidFill>
                <a:srgbClr val="002060"/>
              </a:solidFill>
            </a:endParaRPr>
          </a:p>
        </p:txBody>
      </p:sp>
      <p:sp>
        <p:nvSpPr>
          <p:cNvPr id="12" name="Rectangle 11"/>
          <p:cNvSpPr/>
          <p:nvPr/>
        </p:nvSpPr>
        <p:spPr>
          <a:xfrm>
            <a:off x="876620" y="1485957"/>
            <a:ext cx="10350180" cy="430887"/>
          </a:xfrm>
          <a:prstGeom prst="rect">
            <a:avLst/>
          </a:prstGeom>
        </p:spPr>
        <p:txBody>
          <a:bodyPr wrap="square">
            <a:spAutoFit/>
          </a:bodyPr>
          <a:lstStyle/>
          <a:p>
            <a:r>
              <a:rPr lang="en-US" sz="2200" dirty="0">
                <a:solidFill>
                  <a:prstClr val="black"/>
                </a:solidFill>
                <a:latin typeface="Cambria" panose="02040503050406030204" pitchFamily="18" charset="0"/>
              </a:rPr>
              <a:t>A new Muon Trigger Processor (</a:t>
            </a:r>
            <a:r>
              <a:rPr lang="en-US" sz="2200" dirty="0" err="1">
                <a:solidFill>
                  <a:prstClr val="black"/>
                </a:solidFill>
                <a:latin typeface="Cambria" panose="02040503050406030204" pitchFamily="18" charset="0"/>
              </a:rPr>
              <a:t>MuCTPI</a:t>
            </a:r>
            <a:r>
              <a:rPr lang="en-US" sz="2200" dirty="0">
                <a:solidFill>
                  <a:prstClr val="black"/>
                </a:solidFill>
                <a:latin typeface="Cambria" panose="02040503050406030204" pitchFamily="18" charset="0"/>
              </a:rPr>
              <a:t>) for the barrel region will be designed</a:t>
            </a:r>
          </a:p>
        </p:txBody>
      </p:sp>
      <p:sp>
        <p:nvSpPr>
          <p:cNvPr id="73" name="Rectangle 72"/>
          <p:cNvSpPr/>
          <p:nvPr/>
        </p:nvSpPr>
        <p:spPr>
          <a:xfrm>
            <a:off x="800023" y="3207412"/>
            <a:ext cx="3446705" cy="400110"/>
          </a:xfrm>
          <a:prstGeom prst="rect">
            <a:avLst/>
          </a:prstGeom>
        </p:spPr>
        <p:txBody>
          <a:bodyPr wrap="square">
            <a:spAutoFit/>
          </a:bodyPr>
          <a:lstStyle/>
          <a:p>
            <a:r>
              <a:rPr lang="en-US" sz="2000" dirty="0">
                <a:solidFill>
                  <a:prstClr val="black"/>
                </a:solidFill>
                <a:latin typeface="Cambria" panose="02040503050406030204" pitchFamily="18" charset="0"/>
              </a:rPr>
              <a:t> </a:t>
            </a:r>
          </a:p>
        </p:txBody>
      </p:sp>
      <p:sp>
        <p:nvSpPr>
          <p:cNvPr id="86" name="AutoShape 4"/>
          <p:cNvSpPr>
            <a:spLocks noChangeArrowheads="1"/>
          </p:cNvSpPr>
          <p:nvPr/>
        </p:nvSpPr>
        <p:spPr bwMode="auto">
          <a:xfrm>
            <a:off x="6343354" y="4116290"/>
            <a:ext cx="1200692" cy="1453246"/>
          </a:xfrm>
          <a:prstGeom prst="roundRect">
            <a:avLst>
              <a:gd name="adj" fmla="val 0"/>
            </a:avLst>
          </a:prstGeom>
          <a:solidFill>
            <a:srgbClr val="B63936"/>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lnSpc>
                <a:spcPct val="123000"/>
              </a:lnSpc>
              <a:tabLst>
                <a:tab pos="656446" algn="l"/>
              </a:tabLst>
              <a:defRPr/>
            </a:pPr>
            <a:r>
              <a:rPr lang="it-IT" b="1" kern="0" dirty="0">
                <a:solidFill>
                  <a:prstClr val="white"/>
                </a:solidFill>
                <a:latin typeface="Calibri Light" panose="020F0302020204030204"/>
              </a:rPr>
              <a:t>New</a:t>
            </a:r>
          </a:p>
          <a:p>
            <a:pPr algn="ctr">
              <a:lnSpc>
                <a:spcPct val="123000"/>
              </a:lnSpc>
              <a:tabLst>
                <a:tab pos="656446" algn="l"/>
              </a:tabLst>
              <a:defRPr/>
            </a:pPr>
            <a:r>
              <a:rPr lang="it-IT" b="1" kern="0" dirty="0">
                <a:solidFill>
                  <a:prstClr val="white"/>
                </a:solidFill>
                <a:latin typeface="Calibri Light" panose="020F0302020204030204"/>
              </a:rPr>
              <a:t>MuCTPI</a:t>
            </a:r>
          </a:p>
        </p:txBody>
      </p:sp>
      <p:sp>
        <p:nvSpPr>
          <p:cNvPr id="89" name="AutoShape 9"/>
          <p:cNvSpPr>
            <a:spLocks noChangeArrowheads="1"/>
          </p:cNvSpPr>
          <p:nvPr/>
        </p:nvSpPr>
        <p:spPr bwMode="auto">
          <a:xfrm>
            <a:off x="8147892" y="4447327"/>
            <a:ext cx="1577083" cy="1425512"/>
          </a:xfrm>
          <a:prstGeom prst="roundRect">
            <a:avLst>
              <a:gd name="adj" fmla="val 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solidFill>
              <a:schemeClr val="tx1"/>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r>
              <a:rPr lang="en-US" sz="2400" b="1" dirty="0">
                <a:solidFill>
                  <a:prstClr val="black"/>
                </a:solidFill>
                <a:latin typeface="Cambria" panose="02040503050406030204" pitchFamily="18" charset="0"/>
              </a:rPr>
              <a:t>New</a:t>
            </a:r>
          </a:p>
          <a:p>
            <a:pPr algn="ctr"/>
            <a:r>
              <a:rPr lang="en-US" sz="2400" b="1" dirty="0" err="1">
                <a:solidFill>
                  <a:prstClr val="black"/>
                </a:solidFill>
                <a:latin typeface="Cambria" panose="02040503050406030204" pitchFamily="18" charset="0"/>
              </a:rPr>
              <a:t>MuCTPI</a:t>
            </a:r>
            <a:r>
              <a:rPr lang="en-US" sz="2400" b="1" dirty="0">
                <a:solidFill>
                  <a:prstClr val="black"/>
                </a:solidFill>
                <a:latin typeface="Cambria" panose="02040503050406030204" pitchFamily="18" charset="0"/>
              </a:rPr>
              <a:t> Interface</a:t>
            </a:r>
          </a:p>
        </p:txBody>
      </p:sp>
      <p:sp>
        <p:nvSpPr>
          <p:cNvPr id="92" name="Rectangle 91"/>
          <p:cNvSpPr/>
          <p:nvPr/>
        </p:nvSpPr>
        <p:spPr>
          <a:xfrm>
            <a:off x="257133" y="2183976"/>
            <a:ext cx="4479278" cy="1446550"/>
          </a:xfrm>
          <a:prstGeom prst="rect">
            <a:avLst/>
          </a:prstGeom>
        </p:spPr>
        <p:txBody>
          <a:bodyPr wrap="square">
            <a:spAutoFit/>
          </a:bodyPr>
          <a:lstStyle/>
          <a:p>
            <a:pPr algn="ctr"/>
            <a:r>
              <a:rPr lang="en-US" sz="2200" dirty="0">
                <a:solidFill>
                  <a:prstClr val="black"/>
                </a:solidFill>
                <a:latin typeface="Cambria" panose="02040503050406030204" pitchFamily="18" charset="0"/>
              </a:rPr>
              <a:t>A </a:t>
            </a:r>
            <a:r>
              <a:rPr lang="en-US" sz="2200" b="1" dirty="0">
                <a:solidFill>
                  <a:prstClr val="black"/>
                </a:solidFill>
                <a:latin typeface="Cambria" panose="02040503050406030204" pitchFamily="18" charset="0"/>
              </a:rPr>
              <a:t>new </a:t>
            </a:r>
            <a:r>
              <a:rPr lang="en-US" sz="2200" b="1" dirty="0" err="1">
                <a:solidFill>
                  <a:prstClr val="black"/>
                </a:solidFill>
                <a:latin typeface="Cambria" panose="02040503050406030204" pitchFamily="18" charset="0"/>
              </a:rPr>
              <a:t>MuctpI</a:t>
            </a:r>
            <a:r>
              <a:rPr lang="en-US" sz="2200" b="1" dirty="0">
                <a:solidFill>
                  <a:prstClr val="black"/>
                </a:solidFill>
                <a:latin typeface="Cambria" panose="02040503050406030204" pitchFamily="18" charset="0"/>
              </a:rPr>
              <a:t> Interface </a:t>
            </a:r>
            <a:r>
              <a:rPr lang="en-US" sz="2200" dirty="0">
                <a:solidFill>
                  <a:prstClr val="black"/>
                </a:solidFill>
                <a:latin typeface="Cambria" panose="02040503050406030204" pitchFamily="18" charset="0"/>
              </a:rPr>
              <a:t>for </a:t>
            </a:r>
          </a:p>
          <a:p>
            <a:pPr algn="ctr"/>
            <a:r>
              <a:rPr lang="en-US" sz="2200" dirty="0">
                <a:solidFill>
                  <a:prstClr val="black"/>
                </a:solidFill>
                <a:latin typeface="Cambria" panose="02040503050406030204" pitchFamily="18" charset="0"/>
              </a:rPr>
              <a:t>barrel muon detectors (</a:t>
            </a:r>
            <a:r>
              <a:rPr lang="en-US" sz="2000" dirty="0">
                <a:solidFill>
                  <a:prstClr val="black"/>
                </a:solidFill>
                <a:latin typeface="Cambria" panose="02040503050406030204" pitchFamily="18" charset="0"/>
              </a:rPr>
              <a:t>RPC muon</a:t>
            </a:r>
            <a:r>
              <a:rPr lang="en-US" sz="2200" dirty="0">
                <a:solidFill>
                  <a:prstClr val="black"/>
                </a:solidFill>
                <a:latin typeface="Cambria" panose="02040503050406030204" pitchFamily="18" charset="0"/>
              </a:rPr>
              <a:t>) </a:t>
            </a:r>
          </a:p>
          <a:p>
            <a:pPr algn="ctr"/>
            <a:r>
              <a:rPr lang="en-US" sz="2200" dirty="0">
                <a:solidFill>
                  <a:prstClr val="black"/>
                </a:solidFill>
                <a:latin typeface="Cambria" panose="02040503050406030204" pitchFamily="18" charset="0"/>
              </a:rPr>
              <a:t>will </a:t>
            </a:r>
            <a:r>
              <a:rPr lang="en-US" sz="2200" b="1" dirty="0">
                <a:solidFill>
                  <a:srgbClr val="FF0000"/>
                </a:solidFill>
                <a:latin typeface="Cambria" panose="02040503050406030204" pitchFamily="18" charset="0"/>
              </a:rPr>
              <a:t>optically send </a:t>
            </a:r>
            <a:r>
              <a:rPr lang="en-US" sz="2200" dirty="0">
                <a:solidFill>
                  <a:prstClr val="black"/>
                </a:solidFill>
                <a:latin typeface="Cambria" panose="02040503050406030204" pitchFamily="18" charset="0"/>
              </a:rPr>
              <a:t>data </a:t>
            </a:r>
          </a:p>
          <a:p>
            <a:pPr algn="ctr"/>
            <a:r>
              <a:rPr lang="en-US" sz="2200" dirty="0">
                <a:solidFill>
                  <a:prstClr val="black"/>
                </a:solidFill>
                <a:latin typeface="Cambria" panose="02040503050406030204" pitchFamily="18" charset="0"/>
              </a:rPr>
              <a:t>to the </a:t>
            </a:r>
            <a:r>
              <a:rPr lang="en-US" sz="2200" dirty="0" err="1">
                <a:solidFill>
                  <a:prstClr val="black"/>
                </a:solidFill>
                <a:latin typeface="Cambria" panose="02040503050406030204" pitchFamily="18" charset="0"/>
              </a:rPr>
              <a:t>MuCTPI</a:t>
            </a:r>
            <a:endParaRPr lang="en-US" sz="2200" dirty="0">
              <a:solidFill>
                <a:prstClr val="black"/>
              </a:solidFill>
              <a:latin typeface="Cambria" panose="02040503050406030204" pitchFamily="18" charset="0"/>
            </a:endParaRPr>
          </a:p>
        </p:txBody>
      </p:sp>
      <p:grpSp>
        <p:nvGrpSpPr>
          <p:cNvPr id="2" name="Group 1"/>
          <p:cNvGrpSpPr/>
          <p:nvPr/>
        </p:nvGrpSpPr>
        <p:grpSpPr>
          <a:xfrm>
            <a:off x="944191" y="4021662"/>
            <a:ext cx="3169846" cy="2462213"/>
            <a:chOff x="944191" y="3963047"/>
            <a:chExt cx="3169846" cy="2462213"/>
          </a:xfrm>
        </p:grpSpPr>
        <p:sp>
          <p:nvSpPr>
            <p:cNvPr id="93" name="Rectangle 92"/>
            <p:cNvSpPr/>
            <p:nvPr/>
          </p:nvSpPr>
          <p:spPr>
            <a:xfrm>
              <a:off x="944191" y="3963047"/>
              <a:ext cx="3169846" cy="2462213"/>
            </a:xfrm>
            <a:prstGeom prst="rect">
              <a:avLst/>
            </a:prstGeom>
          </p:spPr>
          <p:txBody>
            <a:bodyPr wrap="square">
              <a:spAutoFit/>
            </a:bodyPr>
            <a:lstStyle/>
            <a:p>
              <a:pPr algn="ctr"/>
              <a:r>
                <a:rPr lang="en-US" sz="2200" dirty="0">
                  <a:solidFill>
                    <a:prstClr val="black"/>
                  </a:solidFill>
                  <a:latin typeface="Cambria" panose="02040503050406030204" pitchFamily="18" charset="0"/>
                </a:rPr>
                <a:t>Higher bandwidth </a:t>
              </a:r>
            </a:p>
            <a:p>
              <a:pPr algn="ctr"/>
              <a:endParaRPr lang="en-US" sz="2200" dirty="0">
                <a:solidFill>
                  <a:prstClr val="black"/>
                </a:solidFill>
                <a:latin typeface="Cambria" panose="02040503050406030204" pitchFamily="18" charset="0"/>
              </a:endParaRPr>
            </a:p>
            <a:p>
              <a:pPr algn="ctr"/>
              <a:r>
                <a:rPr lang="en-US" sz="2200" dirty="0">
                  <a:solidFill>
                    <a:prstClr val="black"/>
                  </a:solidFill>
                  <a:latin typeface="Cambria" panose="02040503050406030204" pitchFamily="18" charset="0"/>
                </a:rPr>
                <a:t>more information to the trigger processor</a:t>
              </a:r>
            </a:p>
            <a:p>
              <a:pPr algn="ctr"/>
              <a:endParaRPr lang="en-US" sz="2200" dirty="0">
                <a:solidFill>
                  <a:prstClr val="black"/>
                </a:solidFill>
                <a:latin typeface="Cambria" panose="02040503050406030204" pitchFamily="18" charset="0"/>
              </a:endParaRPr>
            </a:p>
            <a:p>
              <a:pPr algn="ctr"/>
              <a:r>
                <a:rPr lang="en-US" sz="2200" dirty="0">
                  <a:solidFill>
                    <a:prstClr val="black"/>
                  </a:solidFill>
                  <a:latin typeface="Cambria" panose="02040503050406030204" pitchFamily="18" charset="0"/>
                </a:rPr>
                <a:t>New processes could be studied</a:t>
              </a:r>
              <a:endParaRPr lang="it-IT" dirty="0">
                <a:solidFill>
                  <a:prstClr val="black"/>
                </a:solidFill>
              </a:endParaRPr>
            </a:p>
          </p:txBody>
        </p:sp>
        <p:cxnSp>
          <p:nvCxnSpPr>
            <p:cNvPr id="97" name="Straight Arrow Connector 96"/>
            <p:cNvCxnSpPr/>
            <p:nvPr/>
          </p:nvCxnSpPr>
          <p:spPr>
            <a:xfrm flipH="1">
              <a:off x="2487354" y="5363172"/>
              <a:ext cx="9418" cy="383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2487354" y="4382649"/>
              <a:ext cx="9418" cy="383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985635A0-49DA-48CB-B4B3-8FD8A7239C05}" type="slidenum">
              <a:rPr lang="it-IT" smtClean="0">
                <a:solidFill>
                  <a:prstClr val="black"/>
                </a:solidFill>
              </a:rPr>
              <a:pPr/>
              <a:t>18</a:t>
            </a:fld>
            <a:endParaRPr lang="it-IT" dirty="0">
              <a:solidFill>
                <a:prstClr val="black"/>
              </a:solidFill>
            </a:endParaRPr>
          </a:p>
        </p:txBody>
      </p:sp>
    </p:spTree>
    <p:extLst>
      <p:ext uri="{BB962C8B-B14F-4D97-AF65-F5344CB8AC3E}">
        <p14:creationId xmlns:p14="http://schemas.microsoft.com/office/powerpoint/2010/main" val="123630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9" grpId="0" animBg="1"/>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485191" y="0"/>
            <a:ext cx="9525778"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solidFill>
                <a:srgbClr val="CC702D"/>
              </a:solidFill>
            </a:endParaRPr>
          </a:p>
          <a:p>
            <a:pPr algn="l"/>
            <a:r>
              <a:rPr lang="en-US" dirty="0" smtClean="0">
                <a:solidFill>
                  <a:srgbClr val="CC702D"/>
                </a:solidFill>
              </a:rPr>
              <a:t>	</a:t>
            </a:r>
            <a:r>
              <a:rPr lang="en-US" dirty="0" smtClean="0">
                <a:solidFill>
                  <a:srgbClr val="CC702D"/>
                </a:solidFill>
                <a:latin typeface="Cambria" panose="02040503050406030204" pitchFamily="18" charset="0"/>
              </a:rPr>
              <a:t>New </a:t>
            </a:r>
            <a:r>
              <a:rPr lang="en-US" dirty="0" err="1" smtClean="0">
                <a:solidFill>
                  <a:srgbClr val="CC702D"/>
                </a:solidFill>
                <a:latin typeface="Cambria" panose="02040503050406030204" pitchFamily="18" charset="0"/>
              </a:rPr>
              <a:t>MuCTPI</a:t>
            </a:r>
            <a:r>
              <a:rPr lang="en-US" dirty="0" smtClean="0">
                <a:solidFill>
                  <a:srgbClr val="CC702D"/>
                </a:solidFill>
                <a:latin typeface="Cambria" panose="02040503050406030204" pitchFamily="18" charset="0"/>
              </a:rPr>
              <a:t> Interface</a:t>
            </a:r>
            <a:endParaRPr lang="it-IT" dirty="0" smtClean="0">
              <a:solidFill>
                <a:srgbClr val="CC702D"/>
              </a:solidFill>
              <a:latin typeface="Cambria" panose="02040503050406030204" pitchFamily="18" charset="0"/>
            </a:endParaRPr>
          </a:p>
        </p:txBody>
      </p:sp>
      <p:sp>
        <p:nvSpPr>
          <p:cNvPr id="9" name="Rectangle 8"/>
          <p:cNvSpPr/>
          <p:nvPr/>
        </p:nvSpPr>
        <p:spPr>
          <a:xfrm>
            <a:off x="7706245" y="802690"/>
            <a:ext cx="2645021" cy="523220"/>
          </a:xfrm>
          <a:prstGeom prst="rect">
            <a:avLst/>
          </a:prstGeom>
        </p:spPr>
        <p:txBody>
          <a:bodyPr wrap="square">
            <a:spAutoFit/>
          </a:bodyPr>
          <a:lstStyle/>
          <a:p>
            <a:r>
              <a:rPr lang="it-IT" sz="2800" b="1" dirty="0">
                <a:solidFill>
                  <a:srgbClr val="0070C0"/>
                </a:solidFill>
                <a:latin typeface="Cambria" panose="02040503050406030204" pitchFamily="18" charset="0"/>
              </a:rPr>
              <a:t>Phase-1  board</a:t>
            </a:r>
          </a:p>
        </p:txBody>
      </p:sp>
      <p:sp>
        <p:nvSpPr>
          <p:cNvPr id="2" name="Rectangle 1"/>
          <p:cNvSpPr/>
          <p:nvPr/>
        </p:nvSpPr>
        <p:spPr>
          <a:xfrm>
            <a:off x="485191" y="1666703"/>
            <a:ext cx="5308052" cy="2277547"/>
          </a:xfrm>
          <a:prstGeom prst="rect">
            <a:avLst/>
          </a:prstGeom>
        </p:spPr>
        <p:txBody>
          <a:bodyPr wrap="square">
            <a:spAutoFit/>
          </a:bodyPr>
          <a:lstStyle/>
          <a:p>
            <a:pPr>
              <a:buClr>
                <a:srgbClr val="0070C0"/>
              </a:buClr>
            </a:pPr>
            <a:r>
              <a:rPr lang="en-US" sz="2200" dirty="0">
                <a:solidFill>
                  <a:prstClr val="black"/>
                </a:solidFill>
                <a:latin typeface="Cambria" panose="02040503050406030204" pitchFamily="18" charset="0"/>
              </a:rPr>
              <a:t>Trigger data will be sent on a </a:t>
            </a:r>
            <a:r>
              <a:rPr lang="en-US" sz="2200" b="1" dirty="0">
                <a:solidFill>
                  <a:prstClr val="black"/>
                </a:solidFill>
                <a:latin typeface="Cambria" panose="02040503050406030204" pitchFamily="18" charset="0"/>
              </a:rPr>
              <a:t>fiber</a:t>
            </a:r>
          </a:p>
          <a:p>
            <a:pPr>
              <a:buClr>
                <a:srgbClr val="0070C0"/>
              </a:buClr>
            </a:pPr>
            <a:endParaRPr lang="en-US" sz="2200" b="1" dirty="0">
              <a:solidFill>
                <a:prstClr val="black"/>
              </a:solidFill>
              <a:latin typeface="Cambria" panose="02040503050406030204" pitchFamily="18" charset="0"/>
            </a:endParaRPr>
          </a:p>
          <a:p>
            <a:pPr marL="342900" indent="-342900">
              <a:buClr>
                <a:srgbClr val="0070C0"/>
              </a:buClr>
              <a:buFont typeface="Arial" panose="020B0604020202020204" pitchFamily="34" charset="0"/>
              <a:buChar char="•"/>
            </a:pPr>
            <a:r>
              <a:rPr lang="en-US" sz="2200" b="1" dirty="0">
                <a:solidFill>
                  <a:prstClr val="black"/>
                </a:solidFill>
                <a:latin typeface="Cambria" panose="02040503050406030204" pitchFamily="18" charset="0"/>
              </a:rPr>
              <a:t>Optical Transceivers</a:t>
            </a:r>
          </a:p>
          <a:p>
            <a:pPr marL="285750" indent="-285750">
              <a:buClr>
                <a:srgbClr val="0070C0"/>
              </a:buClr>
              <a:buFont typeface="Arial" panose="020B0604020202020204" pitchFamily="34" charset="0"/>
              <a:buChar char="•"/>
            </a:pPr>
            <a:endParaRPr lang="en-US" sz="1000" dirty="0">
              <a:solidFill>
                <a:prstClr val="black"/>
              </a:solidFill>
              <a:latin typeface="Cambria" panose="02040503050406030204" pitchFamily="18" charset="0"/>
            </a:endParaRPr>
          </a:p>
          <a:p>
            <a:pPr marL="342900" indent="-342900">
              <a:buClr>
                <a:srgbClr val="0070C0"/>
              </a:buClr>
              <a:buFont typeface="Arial" panose="020B0604020202020204" pitchFamily="34" charset="0"/>
              <a:buChar char="•"/>
            </a:pPr>
            <a:r>
              <a:rPr lang="en-US" sz="2200" b="1" dirty="0">
                <a:solidFill>
                  <a:prstClr val="black"/>
                </a:solidFill>
                <a:latin typeface="Cambria" panose="02040503050406030204" pitchFamily="18" charset="0"/>
              </a:rPr>
              <a:t>FPGA</a:t>
            </a:r>
            <a:r>
              <a:rPr lang="en-US" sz="2200" dirty="0">
                <a:solidFill>
                  <a:prstClr val="black"/>
                </a:solidFill>
                <a:latin typeface="Cambria" panose="02040503050406030204" pitchFamily="18" charset="0"/>
              </a:rPr>
              <a:t> to provide serialization and to allow the implementation of additional logic</a:t>
            </a:r>
          </a:p>
        </p:txBody>
      </p:sp>
      <p:sp>
        <p:nvSpPr>
          <p:cNvPr id="10" name="Rectangle 9"/>
          <p:cNvSpPr/>
          <p:nvPr/>
        </p:nvSpPr>
        <p:spPr>
          <a:xfrm>
            <a:off x="652585" y="4220303"/>
            <a:ext cx="4988181" cy="1938992"/>
          </a:xfrm>
          <a:prstGeom prst="rect">
            <a:avLst/>
          </a:prstGeom>
        </p:spPr>
        <p:txBody>
          <a:bodyPr wrap="square">
            <a:spAutoFit/>
          </a:bodyPr>
          <a:lstStyle/>
          <a:p>
            <a:r>
              <a:rPr lang="en-US" sz="2200" dirty="0">
                <a:solidFill>
                  <a:srgbClr val="FF0000"/>
                </a:solidFill>
                <a:latin typeface="Cambria" panose="02040503050406030204" pitchFamily="18" charset="0"/>
              </a:rPr>
              <a:t>Challenge </a:t>
            </a:r>
            <a:r>
              <a:rPr lang="en-US" sz="2200" dirty="0">
                <a:solidFill>
                  <a:prstClr val="black"/>
                </a:solidFill>
                <a:latin typeface="Cambria" panose="02040503050406030204" pitchFamily="18" charset="0"/>
              </a:rPr>
              <a:t>of Serial Link</a:t>
            </a:r>
          </a:p>
          <a:p>
            <a:endParaRPr lang="en-US" sz="1000" dirty="0">
              <a:solidFill>
                <a:srgbClr val="FF0000"/>
              </a:solidFill>
              <a:latin typeface="Cambria" panose="02040503050406030204" pitchFamily="18" charset="0"/>
            </a:endParaRPr>
          </a:p>
          <a:p>
            <a:pPr marL="342900" indent="-342900">
              <a:buFont typeface="Arial" panose="020B0604020202020204" pitchFamily="34" charset="0"/>
              <a:buChar char="•"/>
            </a:pPr>
            <a:r>
              <a:rPr lang="en-US" sz="2200" dirty="0">
                <a:solidFill>
                  <a:srgbClr val="FF0000"/>
                </a:solidFill>
                <a:latin typeface="Cambria" panose="02040503050406030204" pitchFamily="18" charset="0"/>
              </a:rPr>
              <a:t>Very high data rate</a:t>
            </a:r>
          </a:p>
          <a:p>
            <a:pPr marL="342900" indent="-342900">
              <a:buFont typeface="Arial" panose="020B0604020202020204" pitchFamily="34" charset="0"/>
              <a:buChar char="•"/>
            </a:pPr>
            <a:r>
              <a:rPr lang="en-US" sz="2200" dirty="0">
                <a:solidFill>
                  <a:srgbClr val="FF0000"/>
                </a:solidFill>
                <a:latin typeface="Cambria" panose="02040503050406030204" pitchFamily="18" charset="0"/>
              </a:rPr>
              <a:t>Fixed Latency</a:t>
            </a:r>
          </a:p>
          <a:p>
            <a:pPr marL="342900" indent="-342900">
              <a:buFont typeface="Arial" panose="020B0604020202020204" pitchFamily="34" charset="0"/>
              <a:buChar char="•"/>
            </a:pPr>
            <a:r>
              <a:rPr lang="en-US" sz="2200" dirty="0">
                <a:solidFill>
                  <a:srgbClr val="FF0000"/>
                </a:solidFill>
                <a:latin typeface="Cambria" panose="02040503050406030204" pitchFamily="18" charset="0"/>
              </a:rPr>
              <a:t>High Quality Reference Clock </a:t>
            </a:r>
          </a:p>
          <a:p>
            <a:r>
              <a:rPr lang="en-US" sz="2200" dirty="0">
                <a:solidFill>
                  <a:prstClr val="black"/>
                </a:solidFill>
                <a:latin typeface="Cambria" panose="02040503050406030204" pitchFamily="18" charset="0"/>
              </a:rPr>
              <a:t>      (for clock Data Recovery Circuit)</a:t>
            </a:r>
            <a:endParaRPr lang="en-US" sz="2200" dirty="0">
              <a:solidFill>
                <a:srgbClr val="FF0000"/>
              </a:solidFill>
              <a:latin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572" y="1347490"/>
            <a:ext cx="5722267" cy="5062443"/>
          </a:xfrm>
          <a:prstGeom prst="rect">
            <a:avLst/>
          </a:prstGeom>
        </p:spPr>
      </p:pic>
      <p:sp>
        <p:nvSpPr>
          <p:cNvPr id="6" name="Rectangle 5"/>
          <p:cNvSpPr/>
          <p:nvPr/>
        </p:nvSpPr>
        <p:spPr>
          <a:xfrm>
            <a:off x="3626990" y="4301051"/>
            <a:ext cx="2364383" cy="954107"/>
          </a:xfrm>
          <a:prstGeom prst="rect">
            <a:avLst/>
          </a:prstGeom>
          <a:solidFill>
            <a:srgbClr val="F7FFFF"/>
          </a:solidFill>
          <a:ln>
            <a:solidFill>
              <a:srgbClr val="0070C0"/>
            </a:solidFill>
          </a:ln>
        </p:spPr>
        <p:txBody>
          <a:bodyPr wrap="square">
            <a:spAutoFit/>
          </a:bodyPr>
          <a:lstStyle/>
          <a:p>
            <a:pPr algn="ctr"/>
            <a:r>
              <a:rPr lang="en-US" sz="2800" dirty="0">
                <a:solidFill>
                  <a:prstClr val="black"/>
                </a:solidFill>
                <a:latin typeface="Cambria" panose="02040503050406030204" pitchFamily="18" charset="0"/>
              </a:rPr>
              <a:t>Serial link</a:t>
            </a:r>
          </a:p>
          <a:p>
            <a:pPr algn="ctr"/>
            <a:r>
              <a:rPr lang="en-US" sz="2800" dirty="0">
                <a:solidFill>
                  <a:prstClr val="black"/>
                </a:solidFill>
                <a:latin typeface="Cambria" panose="02040503050406030204" pitchFamily="18" charset="0"/>
              </a:rPr>
              <a:t>@ 6.4 </a:t>
            </a:r>
            <a:r>
              <a:rPr lang="en-US" sz="2800" dirty="0" err="1">
                <a:solidFill>
                  <a:prstClr val="black"/>
                </a:solidFill>
                <a:latin typeface="Cambria" panose="02040503050406030204" pitchFamily="18" charset="0"/>
              </a:rPr>
              <a:t>Gbps</a:t>
            </a:r>
            <a:endParaRPr lang="it-IT" sz="2800" dirty="0">
              <a:solidFill>
                <a:prstClr val="black"/>
              </a:solidFill>
            </a:endParaRPr>
          </a:p>
        </p:txBody>
      </p:sp>
      <p:sp>
        <p:nvSpPr>
          <p:cNvPr id="7" name="Slide Number Placeholder 6"/>
          <p:cNvSpPr>
            <a:spLocks noGrp="1"/>
          </p:cNvSpPr>
          <p:nvPr>
            <p:ph type="sldNum" sz="quarter" idx="12"/>
          </p:nvPr>
        </p:nvSpPr>
        <p:spPr/>
        <p:txBody>
          <a:bodyPr/>
          <a:lstStyle/>
          <a:p>
            <a:fld id="{985635A0-49DA-48CB-B4B3-8FD8A7239C05}" type="slidenum">
              <a:rPr lang="it-IT" smtClean="0">
                <a:solidFill>
                  <a:prstClr val="black"/>
                </a:solidFill>
              </a:rPr>
              <a:pPr/>
              <a:t>19</a:t>
            </a:fld>
            <a:endParaRPr lang="it-IT" dirty="0">
              <a:solidFill>
                <a:prstClr val="black"/>
              </a:solidFill>
            </a:endParaRPr>
          </a:p>
        </p:txBody>
      </p:sp>
    </p:spTree>
    <p:extLst>
      <p:ext uri="{BB962C8B-B14F-4D97-AF65-F5344CB8AC3E}">
        <p14:creationId xmlns:p14="http://schemas.microsoft.com/office/powerpoint/2010/main" val="30819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760312" y="808073"/>
            <a:ext cx="2671377" cy="1595535"/>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latin typeface="Cambria" panose="02040503050406030204" pitchFamily="18" charset="0"/>
              </a:rPr>
              <a:t>Outline</a:t>
            </a:r>
            <a:endParaRPr lang="it-IT" dirty="0">
              <a:solidFill>
                <a:srgbClr val="CC702D"/>
              </a:solidFill>
              <a:latin typeface="Cambria" panose="02040503050406030204" pitchFamily="18" charset="0"/>
            </a:endParaRPr>
          </a:p>
        </p:txBody>
      </p:sp>
      <p:sp>
        <p:nvSpPr>
          <p:cNvPr id="7" name="CasellaDiTesto 1"/>
          <p:cNvSpPr txBox="1"/>
          <p:nvPr/>
        </p:nvSpPr>
        <p:spPr>
          <a:xfrm>
            <a:off x="1363818" y="2562634"/>
            <a:ext cx="8948582" cy="3323987"/>
          </a:xfrm>
          <a:prstGeom prst="rect">
            <a:avLst/>
          </a:prstGeom>
          <a:noFill/>
        </p:spPr>
        <p:txBody>
          <a:bodyPr wrap="square" rtlCol="0">
            <a:spAutoFit/>
          </a:bodyPr>
          <a:lstStyle/>
          <a:p>
            <a:pPr marL="252000" indent="-285750">
              <a:lnSpc>
                <a:spcPct val="150000"/>
              </a:lnSpc>
              <a:buClr>
                <a:srgbClr val="D9B247"/>
              </a:buClr>
              <a:buFont typeface="Arial" pitchFamily="34" charset="0"/>
              <a:buChar char="•"/>
            </a:pPr>
            <a:r>
              <a:rPr lang="it-IT" sz="2800" dirty="0">
                <a:solidFill>
                  <a:prstClr val="black"/>
                </a:solidFill>
                <a:latin typeface="Cambria" panose="02040503050406030204" pitchFamily="18" charset="0"/>
              </a:rPr>
              <a:t>Introduction to serial transmission</a:t>
            </a:r>
          </a:p>
          <a:p>
            <a:pPr marL="252000" indent="-285750">
              <a:lnSpc>
                <a:spcPct val="150000"/>
              </a:lnSpc>
              <a:buClr>
                <a:srgbClr val="D9B247"/>
              </a:buClr>
              <a:buFont typeface="Arial" pitchFamily="34" charset="0"/>
              <a:buChar char="•"/>
            </a:pPr>
            <a:r>
              <a:rPr lang="it-IT" sz="2800" dirty="0">
                <a:solidFill>
                  <a:prstClr val="black"/>
                </a:solidFill>
                <a:latin typeface="Cambria" panose="02040503050406030204" pitchFamily="18" charset="0"/>
              </a:rPr>
              <a:t>Adaptive serial link project</a:t>
            </a:r>
          </a:p>
          <a:p>
            <a:pPr marL="252000" indent="-285750">
              <a:lnSpc>
                <a:spcPct val="150000"/>
              </a:lnSpc>
              <a:buClr>
                <a:srgbClr val="D9B247"/>
              </a:buClr>
              <a:buFont typeface="Arial" pitchFamily="34" charset="0"/>
              <a:buChar char="•"/>
            </a:pPr>
            <a:r>
              <a:rPr lang="it-IT" sz="2800" dirty="0">
                <a:solidFill>
                  <a:prstClr val="black"/>
                </a:solidFill>
                <a:latin typeface="Cambria" panose="02040503050406030204" pitchFamily="18" charset="0"/>
              </a:rPr>
              <a:t>Serial links in the ATLAS framework</a:t>
            </a:r>
          </a:p>
          <a:p>
            <a:pPr marL="709200" lvl="1" indent="-285750">
              <a:lnSpc>
                <a:spcPct val="150000"/>
              </a:lnSpc>
              <a:buClr>
                <a:srgbClr val="D9B247"/>
              </a:buClr>
              <a:buFont typeface="Arial" pitchFamily="34" charset="0"/>
              <a:buChar char="•"/>
            </a:pPr>
            <a:r>
              <a:rPr lang="it-IT" sz="2800" dirty="0">
                <a:solidFill>
                  <a:prstClr val="black"/>
                </a:solidFill>
                <a:latin typeface="Cambria" panose="02040503050406030204" pitchFamily="18" charset="0"/>
              </a:rPr>
              <a:t>New MUCTPI Interface Board</a:t>
            </a:r>
          </a:p>
          <a:p>
            <a:pPr marL="709200" lvl="1" indent="-285750">
              <a:lnSpc>
                <a:spcPct val="150000"/>
              </a:lnSpc>
              <a:buClr>
                <a:srgbClr val="D9B247"/>
              </a:buClr>
              <a:buFont typeface="Arial" pitchFamily="34" charset="0"/>
              <a:buChar char="•"/>
            </a:pPr>
            <a:r>
              <a:rPr lang="en-US" sz="2800" dirty="0">
                <a:solidFill>
                  <a:prstClr val="black"/>
                </a:solidFill>
                <a:latin typeface="Cambria" panose="02040503050406030204" pitchFamily="18" charset="0"/>
              </a:rPr>
              <a:t>Pad Trigger Logic Board</a:t>
            </a:r>
          </a:p>
        </p:txBody>
      </p:sp>
      <p:sp>
        <p:nvSpPr>
          <p:cNvPr id="9" name="Slide Number Placeholder 8"/>
          <p:cNvSpPr>
            <a:spLocks noGrp="1"/>
          </p:cNvSpPr>
          <p:nvPr>
            <p:ph type="sldNum" sz="quarter" idx="12"/>
          </p:nvPr>
        </p:nvSpPr>
        <p:spPr/>
        <p:txBody>
          <a:bodyPr/>
          <a:lstStyle/>
          <a:p>
            <a:fld id="{985635A0-49DA-48CB-B4B3-8FD8A7239C05}" type="slidenum">
              <a:rPr lang="it-IT" smtClean="0">
                <a:solidFill>
                  <a:prstClr val="black"/>
                </a:solidFill>
              </a:rPr>
              <a:pPr/>
              <a:t>2</a:t>
            </a:fld>
            <a:endParaRPr lang="it-IT">
              <a:solidFill>
                <a:prstClr val="black"/>
              </a:solidFill>
            </a:endParaRPr>
          </a:p>
        </p:txBody>
      </p:sp>
    </p:spTree>
    <p:extLst>
      <p:ext uri="{BB962C8B-B14F-4D97-AF65-F5344CB8AC3E}">
        <p14:creationId xmlns:p14="http://schemas.microsoft.com/office/powerpoint/2010/main" val="3718718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519" y="1390650"/>
            <a:ext cx="6320962" cy="4965938"/>
          </a:xfrm>
          <a:prstGeom prst="rect">
            <a:avLst/>
          </a:prstGeom>
        </p:spPr>
      </p:pic>
      <p:sp>
        <p:nvSpPr>
          <p:cNvPr id="4" name="Rectangle 1"/>
          <p:cNvSpPr txBox="1">
            <a:spLocks noChangeArrowheads="1"/>
          </p:cNvSpPr>
          <p:nvPr/>
        </p:nvSpPr>
        <p:spPr>
          <a:xfrm>
            <a:off x="485191" y="0"/>
            <a:ext cx="9525778"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solidFill>
                <a:srgbClr val="CC702D"/>
              </a:solidFill>
            </a:endParaRPr>
          </a:p>
          <a:p>
            <a:pPr algn="l"/>
            <a:r>
              <a:rPr lang="en-US" dirty="0" smtClean="0">
                <a:solidFill>
                  <a:srgbClr val="CC702D"/>
                </a:solidFill>
              </a:rPr>
              <a:t>	</a:t>
            </a:r>
            <a:r>
              <a:rPr lang="en-US" dirty="0" smtClean="0">
                <a:solidFill>
                  <a:srgbClr val="CC702D"/>
                </a:solidFill>
                <a:latin typeface="Cambria" panose="02040503050406030204" pitchFamily="18" charset="0"/>
              </a:rPr>
              <a:t>New </a:t>
            </a:r>
            <a:r>
              <a:rPr lang="en-US" dirty="0" err="1" smtClean="0">
                <a:solidFill>
                  <a:srgbClr val="CC702D"/>
                </a:solidFill>
                <a:latin typeface="Cambria" panose="02040503050406030204" pitchFamily="18" charset="0"/>
              </a:rPr>
              <a:t>MuCTPI</a:t>
            </a:r>
            <a:r>
              <a:rPr lang="en-US" dirty="0" smtClean="0">
                <a:solidFill>
                  <a:srgbClr val="CC702D"/>
                </a:solidFill>
                <a:latin typeface="Cambria" panose="02040503050406030204" pitchFamily="18" charset="0"/>
              </a:rPr>
              <a:t> Interface</a:t>
            </a:r>
            <a:endParaRPr lang="it-IT" dirty="0" smtClean="0">
              <a:solidFill>
                <a:srgbClr val="CC702D"/>
              </a:solidFill>
              <a:latin typeface="Cambria" panose="02040503050406030204" pitchFamily="18" charset="0"/>
            </a:endParaRPr>
          </a:p>
        </p:txBody>
      </p:sp>
      <p:sp>
        <p:nvSpPr>
          <p:cNvPr id="13" name="Rectangle 12"/>
          <p:cNvSpPr/>
          <p:nvPr/>
        </p:nvSpPr>
        <p:spPr>
          <a:xfrm rot="21251242">
            <a:off x="3462753" y="4605887"/>
            <a:ext cx="4355616" cy="523220"/>
          </a:xfrm>
          <a:prstGeom prst="rect">
            <a:avLst/>
          </a:prstGeom>
          <a:solidFill>
            <a:srgbClr val="F7FFFF"/>
          </a:solidFill>
          <a:ln w="76200">
            <a:solidFill>
              <a:srgbClr val="0070C0"/>
            </a:solidFill>
          </a:ln>
        </p:spPr>
        <p:txBody>
          <a:bodyPr wrap="none">
            <a:spAutoFit/>
          </a:bodyPr>
          <a:lstStyle/>
          <a:p>
            <a:r>
              <a:rPr lang="it-IT" sz="2800" b="1" dirty="0">
                <a:solidFill>
                  <a:srgbClr val="0070C0"/>
                </a:solidFill>
                <a:latin typeface="Cambria" panose="02040503050406030204" pitchFamily="18" charset="0"/>
              </a:rPr>
              <a:t>Board preliminary layout</a:t>
            </a:r>
            <a:endParaRPr lang="it-IT" sz="2800" b="1" dirty="0">
              <a:solidFill>
                <a:srgbClr val="0070C0"/>
              </a:solidFill>
            </a:endParaRPr>
          </a:p>
        </p:txBody>
      </p:sp>
      <p:sp>
        <p:nvSpPr>
          <p:cNvPr id="15" name="Rectangle 14"/>
          <p:cNvSpPr/>
          <p:nvPr/>
        </p:nvSpPr>
        <p:spPr>
          <a:xfrm rot="21251242">
            <a:off x="3927269" y="3217979"/>
            <a:ext cx="2641621" cy="523220"/>
          </a:xfrm>
          <a:prstGeom prst="rect">
            <a:avLst/>
          </a:prstGeom>
          <a:solidFill>
            <a:srgbClr val="F7FFFF"/>
          </a:solidFill>
          <a:ln w="76200">
            <a:solidFill>
              <a:srgbClr val="0070C0"/>
            </a:solidFill>
          </a:ln>
        </p:spPr>
        <p:txBody>
          <a:bodyPr wrap="none">
            <a:spAutoFit/>
          </a:bodyPr>
          <a:lstStyle/>
          <a:p>
            <a:r>
              <a:rPr lang="it-IT" sz="2800" b="1" dirty="0">
                <a:solidFill>
                  <a:srgbClr val="0070C0"/>
                </a:solidFill>
                <a:latin typeface="Cambria" panose="02040503050406030204" pitchFamily="18" charset="0"/>
              </a:rPr>
              <a:t>Phase-1  board</a:t>
            </a:r>
          </a:p>
        </p:txBody>
      </p:sp>
      <p:sp>
        <p:nvSpPr>
          <p:cNvPr id="3" name="Slide Number Placeholder 2"/>
          <p:cNvSpPr>
            <a:spLocks noGrp="1"/>
          </p:cNvSpPr>
          <p:nvPr>
            <p:ph type="sldNum" sz="quarter" idx="12"/>
          </p:nvPr>
        </p:nvSpPr>
        <p:spPr/>
        <p:txBody>
          <a:bodyPr/>
          <a:lstStyle/>
          <a:p>
            <a:fld id="{985635A0-49DA-48CB-B4B3-8FD8A7239C05}" type="slidenum">
              <a:rPr lang="it-IT" smtClean="0">
                <a:solidFill>
                  <a:prstClr val="black"/>
                </a:solidFill>
              </a:rPr>
              <a:pPr/>
              <a:t>20</a:t>
            </a:fld>
            <a:endParaRPr lang="it-IT" dirty="0">
              <a:solidFill>
                <a:prstClr val="black"/>
              </a:solidFill>
            </a:endParaRPr>
          </a:p>
        </p:txBody>
      </p:sp>
    </p:spTree>
    <p:extLst>
      <p:ext uri="{BB962C8B-B14F-4D97-AF65-F5344CB8AC3E}">
        <p14:creationId xmlns:p14="http://schemas.microsoft.com/office/powerpoint/2010/main" val="1220969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485191" y="0"/>
            <a:ext cx="9525778"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solidFill>
                <a:srgbClr val="CC702D"/>
              </a:solidFill>
            </a:endParaRPr>
          </a:p>
          <a:p>
            <a:pPr algn="l"/>
            <a:r>
              <a:rPr lang="en-US" dirty="0" smtClean="0">
                <a:solidFill>
                  <a:srgbClr val="CC702D"/>
                </a:solidFill>
              </a:rPr>
              <a:t>	</a:t>
            </a:r>
            <a:r>
              <a:rPr lang="it-IT" dirty="0" smtClean="0">
                <a:solidFill>
                  <a:srgbClr val="CC702D"/>
                </a:solidFill>
                <a:latin typeface="Cambria" panose="02040503050406030204" pitchFamily="18" charset="0"/>
              </a:rPr>
              <a:t>Tests</a:t>
            </a:r>
            <a:endParaRPr lang="it-IT" dirty="0">
              <a:solidFill>
                <a:srgbClr val="CC702D"/>
              </a:solidFill>
              <a:latin typeface="Cambria" panose="02040503050406030204" pitchFamily="18" charset="0"/>
            </a:endParaRPr>
          </a:p>
          <a:p>
            <a:pPr algn="l"/>
            <a:endParaRPr lang="it-IT" dirty="0">
              <a:solidFill>
                <a:srgbClr val="CC702D"/>
              </a:solidFill>
              <a:latin typeface="Cambria" panose="02040503050406030204" pitchFamily="18" charset="0"/>
            </a:endParaRPr>
          </a:p>
          <a:p>
            <a:pPr algn="l"/>
            <a:endParaRPr lang="it-IT" dirty="0" smtClean="0">
              <a:solidFill>
                <a:srgbClr val="CC702D"/>
              </a:solidFill>
              <a:latin typeface="Cambria" panose="02040503050406030204" pitchFamily="18" charset="0"/>
            </a:endParaRPr>
          </a:p>
        </p:txBody>
      </p:sp>
      <p:pic>
        <p:nvPicPr>
          <p:cNvPr id="4" name="Immagine 8" descr="Schermata 2015-02-17 alle 13.24.19.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69" y="3095723"/>
            <a:ext cx="4644166" cy="3688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rc 5"/>
          <p:cNvSpPr/>
          <p:nvPr/>
        </p:nvSpPr>
        <p:spPr>
          <a:xfrm rot="12428468">
            <a:off x="6277301" y="1537322"/>
            <a:ext cx="1669978" cy="1246100"/>
          </a:xfrm>
          <a:prstGeom prst="arc">
            <a:avLst>
              <a:gd name="adj1" fmla="val 13998349"/>
              <a:gd name="adj2" fmla="val 4602255"/>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pic>
        <p:nvPicPr>
          <p:cNvPr id="39" name="Picture 38"/>
          <p:cNvPicPr>
            <a:picLocks noChangeAspect="1"/>
          </p:cNvPicPr>
          <p:nvPr/>
        </p:nvPicPr>
        <p:blipFill>
          <a:blip r:embed="rId4"/>
          <a:stretch>
            <a:fillRect/>
          </a:stretch>
        </p:blipFill>
        <p:spPr>
          <a:xfrm>
            <a:off x="6561220" y="1045940"/>
            <a:ext cx="5177729" cy="2795058"/>
          </a:xfrm>
          <a:prstGeom prst="rect">
            <a:avLst/>
          </a:prstGeom>
        </p:spPr>
      </p:pic>
      <p:sp>
        <p:nvSpPr>
          <p:cNvPr id="40" name="Rectangle 39"/>
          <p:cNvSpPr/>
          <p:nvPr/>
        </p:nvSpPr>
        <p:spPr>
          <a:xfrm>
            <a:off x="7563251" y="3133112"/>
            <a:ext cx="3899305" cy="707886"/>
          </a:xfrm>
          <a:prstGeom prst="rect">
            <a:avLst/>
          </a:prstGeom>
          <a:solidFill>
            <a:srgbClr val="E7FFE7"/>
          </a:solidFill>
          <a:ln>
            <a:solidFill>
              <a:srgbClr val="92D698"/>
            </a:solidFill>
          </a:ln>
          <a:effectLst>
            <a:glow rad="228600">
              <a:schemeClr val="accent6">
                <a:satMod val="175000"/>
                <a:alpha val="40000"/>
              </a:schemeClr>
            </a:glow>
          </a:effectLst>
        </p:spPr>
        <p:txBody>
          <a:bodyPr wrap="square">
            <a:spAutoFit/>
          </a:bodyPr>
          <a:lstStyle/>
          <a:p>
            <a:pPr marL="342900" indent="-342900">
              <a:buClr>
                <a:srgbClr val="00B050"/>
              </a:buClr>
              <a:buFont typeface="Wingdings" panose="05000000000000000000" pitchFamily="2" charset="2"/>
              <a:buChar char="Ø"/>
            </a:pPr>
            <a:r>
              <a:rPr lang="it-IT" sz="2000" dirty="0">
                <a:solidFill>
                  <a:prstClr val="black"/>
                </a:solidFill>
                <a:latin typeface="Cambria" panose="02040503050406030204" pitchFamily="18" charset="0"/>
              </a:rPr>
              <a:t>Jitter cleaner performace:</a:t>
            </a:r>
          </a:p>
          <a:p>
            <a:pPr>
              <a:buClr>
                <a:srgbClr val="FF0000"/>
              </a:buClr>
            </a:pPr>
            <a:r>
              <a:rPr lang="it-IT" sz="2000" dirty="0">
                <a:solidFill>
                  <a:prstClr val="black"/>
                </a:solidFill>
                <a:latin typeface="Cambria" panose="02040503050406030204" pitchFamily="18" charset="0"/>
              </a:rPr>
              <a:t>	Period Jitter = 66 ps</a:t>
            </a:r>
          </a:p>
        </p:txBody>
      </p:sp>
      <p:sp>
        <p:nvSpPr>
          <p:cNvPr id="5" name="Slide Number Placeholder 4"/>
          <p:cNvSpPr>
            <a:spLocks noGrp="1"/>
          </p:cNvSpPr>
          <p:nvPr>
            <p:ph type="sldNum" sz="quarter" idx="12"/>
          </p:nvPr>
        </p:nvSpPr>
        <p:spPr/>
        <p:txBody>
          <a:bodyPr/>
          <a:lstStyle/>
          <a:p>
            <a:fld id="{985635A0-49DA-48CB-B4B3-8FD8A7239C05}" type="slidenum">
              <a:rPr lang="it-IT" smtClean="0">
                <a:solidFill>
                  <a:prstClr val="black"/>
                </a:solidFill>
              </a:rPr>
              <a:pPr/>
              <a:t>21</a:t>
            </a:fld>
            <a:endParaRPr lang="it-IT" dirty="0">
              <a:solidFill>
                <a:prstClr val="black"/>
              </a:solidFill>
            </a:endParaRPr>
          </a:p>
        </p:txBody>
      </p:sp>
      <p:sp>
        <p:nvSpPr>
          <p:cNvPr id="11" name="Rectangle 10"/>
          <p:cNvSpPr/>
          <p:nvPr/>
        </p:nvSpPr>
        <p:spPr>
          <a:xfrm>
            <a:off x="6842711" y="4617735"/>
            <a:ext cx="3899305" cy="1323439"/>
          </a:xfrm>
          <a:prstGeom prst="rect">
            <a:avLst/>
          </a:prstGeom>
          <a:solidFill>
            <a:srgbClr val="E7FFE7"/>
          </a:solidFill>
          <a:ln>
            <a:solidFill>
              <a:srgbClr val="92D698"/>
            </a:solidFill>
          </a:ln>
          <a:effectLst>
            <a:glow rad="228600">
              <a:schemeClr val="accent6">
                <a:satMod val="175000"/>
                <a:alpha val="40000"/>
              </a:schemeClr>
            </a:glow>
          </a:effectLst>
        </p:spPr>
        <p:txBody>
          <a:bodyPr wrap="square">
            <a:spAutoFit/>
          </a:bodyPr>
          <a:lstStyle/>
          <a:p>
            <a:pPr marL="342900" indent="-342900">
              <a:buClr>
                <a:srgbClr val="00B050"/>
              </a:buClr>
              <a:buFont typeface="Wingdings" panose="05000000000000000000" pitchFamily="2" charset="2"/>
              <a:buChar char="Ø"/>
            </a:pPr>
            <a:r>
              <a:rPr lang="it-IT" sz="2000" dirty="0">
                <a:solidFill>
                  <a:prstClr val="black"/>
                </a:solidFill>
                <a:latin typeface="Cambria" panose="02040503050406030204" pitchFamily="18" charset="0"/>
              </a:rPr>
              <a:t>Link qualification @ 6,4 Gbps:</a:t>
            </a:r>
            <a:endParaRPr lang="it-IT" sz="2200" baseline="30000" dirty="0">
              <a:solidFill>
                <a:prstClr val="black"/>
              </a:solidFill>
              <a:latin typeface="Cambria" panose="02040503050406030204" pitchFamily="18" charset="0"/>
            </a:endParaRPr>
          </a:p>
          <a:p>
            <a:pPr>
              <a:buClr>
                <a:srgbClr val="FF0000"/>
              </a:buClr>
            </a:pPr>
            <a:r>
              <a:rPr lang="it-IT" sz="2200" baseline="30000" dirty="0">
                <a:solidFill>
                  <a:prstClr val="black"/>
                </a:solidFill>
                <a:latin typeface="Cambria" panose="02040503050406030204" pitchFamily="18" charset="0"/>
              </a:rPr>
              <a:t>	</a:t>
            </a:r>
            <a:r>
              <a:rPr lang="it-IT" sz="2000" dirty="0">
                <a:solidFill>
                  <a:prstClr val="black"/>
                </a:solidFill>
                <a:latin typeface="Cambria" panose="02040503050406030204" pitchFamily="18" charset="0"/>
              </a:rPr>
              <a:t>BER=10</a:t>
            </a:r>
            <a:r>
              <a:rPr lang="it-IT" sz="2000" baseline="30000" dirty="0">
                <a:solidFill>
                  <a:prstClr val="black"/>
                </a:solidFill>
                <a:latin typeface="Cambria" panose="02040503050406030204" pitchFamily="18" charset="0"/>
              </a:rPr>
              <a:t>-12</a:t>
            </a:r>
          </a:p>
          <a:p>
            <a:pPr>
              <a:buClr>
                <a:srgbClr val="FF0000"/>
              </a:buClr>
            </a:pPr>
            <a:r>
              <a:rPr lang="it-IT" sz="2000" dirty="0">
                <a:solidFill>
                  <a:prstClr val="black"/>
                </a:solidFill>
                <a:latin typeface="Cambria" panose="02040503050406030204" pitchFamily="18" charset="0"/>
              </a:rPr>
              <a:t>	CL=90%</a:t>
            </a:r>
          </a:p>
          <a:p>
            <a:pPr>
              <a:buClr>
                <a:srgbClr val="FF0000"/>
              </a:buClr>
            </a:pPr>
            <a:r>
              <a:rPr lang="it-IT" sz="2000" dirty="0">
                <a:solidFill>
                  <a:prstClr val="black"/>
                </a:solidFill>
                <a:latin typeface="Cambria" panose="02040503050406030204" pitchFamily="18" charset="0"/>
              </a:rPr>
              <a:t>	Errors = 0</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078" y="254434"/>
            <a:ext cx="6256573" cy="1583011"/>
          </a:xfrm>
          <a:prstGeom prst="rect">
            <a:avLst/>
          </a:prstGeom>
          <a:solidFill>
            <a:srgbClr val="00B050"/>
          </a:solidFill>
          <a:ln w="28575">
            <a:solidFill>
              <a:srgbClr val="00B050"/>
            </a:solidFill>
          </a:ln>
        </p:spPr>
      </p:pic>
      <p:sp>
        <p:nvSpPr>
          <p:cNvPr id="10" name="Freeform 9"/>
          <p:cNvSpPr/>
          <p:nvPr/>
        </p:nvSpPr>
        <p:spPr>
          <a:xfrm>
            <a:off x="6197600" y="2167387"/>
            <a:ext cx="2418162" cy="1994936"/>
          </a:xfrm>
          <a:custGeom>
            <a:avLst/>
            <a:gdLst>
              <a:gd name="connsiteX0" fmla="*/ 1998134 w 2412695"/>
              <a:gd name="connsiteY0" fmla="*/ 36205 h 2148584"/>
              <a:gd name="connsiteX1" fmla="*/ 2336800 w 2412695"/>
              <a:gd name="connsiteY1" fmla="*/ 53138 h 2148584"/>
              <a:gd name="connsiteX2" fmla="*/ 2387600 w 2412695"/>
              <a:gd name="connsiteY2" fmla="*/ 544205 h 2148584"/>
              <a:gd name="connsiteX3" fmla="*/ 2015067 w 2412695"/>
              <a:gd name="connsiteY3" fmla="*/ 1915805 h 2148584"/>
              <a:gd name="connsiteX4" fmla="*/ 0 w 2412695"/>
              <a:gd name="connsiteY4" fmla="*/ 2135938 h 214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695" h="2148584">
                <a:moveTo>
                  <a:pt x="1998134" y="36205"/>
                </a:moveTo>
                <a:cubicBezTo>
                  <a:pt x="2135011" y="2338"/>
                  <a:pt x="2271889" y="-31529"/>
                  <a:pt x="2336800" y="53138"/>
                </a:cubicBezTo>
                <a:cubicBezTo>
                  <a:pt x="2401711" y="137805"/>
                  <a:pt x="2441222" y="233761"/>
                  <a:pt x="2387600" y="544205"/>
                </a:cubicBezTo>
                <a:cubicBezTo>
                  <a:pt x="2333978" y="854649"/>
                  <a:pt x="2413000" y="1650516"/>
                  <a:pt x="2015067" y="1915805"/>
                </a:cubicBezTo>
                <a:cubicBezTo>
                  <a:pt x="1617134" y="2181094"/>
                  <a:pt x="808567" y="2158516"/>
                  <a:pt x="0" y="213593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2" name="Picture 11"/>
          <p:cNvPicPr>
            <a:picLocks noChangeAspect="1"/>
          </p:cNvPicPr>
          <p:nvPr/>
        </p:nvPicPr>
        <p:blipFill>
          <a:blip r:embed="rId6"/>
          <a:stretch>
            <a:fillRect/>
          </a:stretch>
        </p:blipFill>
        <p:spPr>
          <a:xfrm>
            <a:off x="3133256" y="3429355"/>
            <a:ext cx="3350629" cy="2438041"/>
          </a:xfrm>
          <a:prstGeom prst="rect">
            <a:avLst/>
          </a:prstGeom>
        </p:spPr>
      </p:pic>
      <p:pic>
        <p:nvPicPr>
          <p:cNvPr id="13" name="Picture 12"/>
          <p:cNvPicPr>
            <a:picLocks noChangeAspect="1"/>
          </p:cNvPicPr>
          <p:nvPr/>
        </p:nvPicPr>
        <p:blipFill>
          <a:blip r:embed="rId7"/>
          <a:stretch>
            <a:fillRect/>
          </a:stretch>
        </p:blipFill>
        <p:spPr>
          <a:xfrm>
            <a:off x="4917691" y="2085326"/>
            <a:ext cx="1849132" cy="1690286"/>
          </a:xfrm>
          <a:prstGeom prst="rect">
            <a:avLst/>
          </a:prstGeom>
        </p:spPr>
      </p:pic>
    </p:spTree>
    <p:extLst>
      <p:ext uri="{BB962C8B-B14F-4D97-AF65-F5344CB8AC3E}">
        <p14:creationId xmlns:p14="http://schemas.microsoft.com/office/powerpoint/2010/main" val="340013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animBg="1"/>
      <p:bldP spid="40" grpId="1" animBg="1"/>
      <p:bldP spid="11"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5635A0-49DA-48CB-B4B3-8FD8A7239C05}" type="slidenum">
              <a:rPr lang="it-IT" smtClean="0">
                <a:solidFill>
                  <a:prstClr val="black"/>
                </a:solidFill>
              </a:rPr>
              <a:pPr/>
              <a:t>22</a:t>
            </a:fld>
            <a:endParaRPr lang="it-IT">
              <a:solidFill>
                <a:prstClr val="black"/>
              </a:solidFill>
            </a:endParaRPr>
          </a:p>
        </p:txBody>
      </p:sp>
      <p:sp>
        <p:nvSpPr>
          <p:cNvPr id="3" name="Rectangle 2"/>
          <p:cNvSpPr/>
          <p:nvPr/>
        </p:nvSpPr>
        <p:spPr>
          <a:xfrm>
            <a:off x="2852058" y="2720928"/>
            <a:ext cx="6487885" cy="553998"/>
          </a:xfrm>
          <a:prstGeom prst="rect">
            <a:avLst/>
          </a:prstGeom>
        </p:spPr>
        <p:txBody>
          <a:bodyPr wrap="square">
            <a:spAutoFit/>
          </a:bodyPr>
          <a:lstStyle/>
          <a:p>
            <a:r>
              <a:rPr lang="en-US" sz="3000" dirty="0">
                <a:solidFill>
                  <a:srgbClr val="CC702D"/>
                </a:solidFill>
                <a:latin typeface="Cambria" panose="02040503050406030204" pitchFamily="18" charset="0"/>
              </a:rPr>
              <a:t>Pad Trigger Board for the NSW Trigger</a:t>
            </a:r>
            <a:endParaRPr lang="it-IT" sz="3000" dirty="0">
              <a:solidFill>
                <a:prstClr val="black">
                  <a:lumMod val="85000"/>
                  <a:lumOff val="15000"/>
                </a:prstClr>
              </a:solidFill>
            </a:endParaRPr>
          </a:p>
        </p:txBody>
      </p:sp>
      <p:sp>
        <p:nvSpPr>
          <p:cNvPr id="9" name="Rectangle 8"/>
          <p:cNvSpPr/>
          <p:nvPr/>
        </p:nvSpPr>
        <p:spPr>
          <a:xfrm>
            <a:off x="2708529" y="4181581"/>
            <a:ext cx="6774943" cy="461665"/>
          </a:xfrm>
          <a:prstGeom prst="rect">
            <a:avLst/>
          </a:prstGeom>
        </p:spPr>
        <p:txBody>
          <a:bodyPr wrap="square">
            <a:spAutoFit/>
          </a:bodyPr>
          <a:lstStyle/>
          <a:p>
            <a:pPr algn="ctr"/>
            <a:r>
              <a:rPr lang="en-US" sz="2400" dirty="0">
                <a:solidFill>
                  <a:srgbClr val="CC702D"/>
                </a:solidFill>
                <a:latin typeface="Cambria" panose="02040503050406030204" pitchFamily="18" charset="0"/>
              </a:rPr>
              <a:t>Development and test of the serial interface</a:t>
            </a:r>
          </a:p>
        </p:txBody>
      </p:sp>
    </p:spTree>
    <p:extLst>
      <p:ext uri="{BB962C8B-B14F-4D97-AF65-F5344CB8AC3E}">
        <p14:creationId xmlns:p14="http://schemas.microsoft.com/office/powerpoint/2010/main" val="374404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7352133" y="50411"/>
            <a:ext cx="2092549" cy="1677194"/>
            <a:chOff x="6948264" y="260648"/>
            <a:chExt cx="2092549" cy="1677194"/>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260648"/>
              <a:ext cx="2092549" cy="1677194"/>
            </a:xfrm>
            <a:prstGeom prst="rect">
              <a:avLst/>
            </a:prstGeom>
          </p:spPr>
        </p:pic>
        <p:sp>
          <p:nvSpPr>
            <p:cNvPr id="43" name="Rectangle 42"/>
            <p:cNvSpPr/>
            <p:nvPr/>
          </p:nvSpPr>
          <p:spPr>
            <a:xfrm>
              <a:off x="8676456" y="260648"/>
              <a:ext cx="292349"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solidFill>
                  <a:prstClr val="white"/>
                </a:solidFill>
              </a:endParaRPr>
            </a:p>
          </p:txBody>
        </p:sp>
      </p:grpSp>
      <p:sp>
        <p:nvSpPr>
          <p:cNvPr id="57" name="Rectangle 56"/>
          <p:cNvSpPr/>
          <p:nvPr/>
        </p:nvSpPr>
        <p:spPr>
          <a:xfrm>
            <a:off x="8977123" y="997206"/>
            <a:ext cx="3264214" cy="3831818"/>
          </a:xfrm>
          <a:prstGeom prst="rect">
            <a:avLst/>
          </a:prstGeom>
          <a:solidFill>
            <a:schemeClr val="bg1"/>
          </a:solidFill>
        </p:spPr>
        <p:txBody>
          <a:bodyPr wrap="square">
            <a:spAutoFit/>
          </a:bodyPr>
          <a:lstStyle/>
          <a:p>
            <a:pPr>
              <a:spcAft>
                <a:spcPts val="600"/>
              </a:spcAft>
              <a:buClr>
                <a:srgbClr val="CC702D"/>
              </a:buClr>
            </a:pPr>
            <a:r>
              <a:rPr lang="en-US" sz="1900" dirty="0">
                <a:solidFill>
                  <a:prstClr val="black"/>
                </a:solidFill>
                <a:latin typeface="Cambria" panose="02040503050406030204" pitchFamily="18" charset="0"/>
              </a:rPr>
              <a:t>Physical PADS are staggered by ½ pad in both directions</a:t>
            </a:r>
          </a:p>
          <a:p>
            <a:pPr>
              <a:spcAft>
                <a:spcPts val="600"/>
              </a:spcAft>
              <a:buClr>
                <a:srgbClr val="CC702D"/>
              </a:buClr>
            </a:pPr>
            <a:endParaRPr lang="en-US" sz="1900" dirty="0">
              <a:solidFill>
                <a:prstClr val="black"/>
              </a:solidFill>
              <a:latin typeface="Cambria" panose="02040503050406030204" pitchFamily="18" charset="0"/>
            </a:endParaRPr>
          </a:p>
          <a:p>
            <a:pPr>
              <a:spcAft>
                <a:spcPts val="600"/>
              </a:spcAft>
              <a:buClr>
                <a:srgbClr val="CC702D"/>
              </a:buClr>
            </a:pPr>
            <a:r>
              <a:rPr lang="en-US" sz="1900" dirty="0">
                <a:solidFill>
                  <a:prstClr val="black"/>
                </a:solidFill>
                <a:latin typeface="Cambria" panose="02040503050406030204" pitchFamily="18" charset="0"/>
              </a:rPr>
              <a:t>Logical pad-tower is defined by projection from 2 x 4 layer of staggered pad boundaries</a:t>
            </a:r>
          </a:p>
          <a:p>
            <a:pPr>
              <a:buClr>
                <a:srgbClr val="CC702D"/>
              </a:buClr>
            </a:pPr>
            <a:endParaRPr lang="en-US" sz="1900" dirty="0">
              <a:solidFill>
                <a:prstClr val="black"/>
              </a:solidFill>
              <a:latin typeface="Cambria" panose="02040503050406030204" pitchFamily="18" charset="0"/>
            </a:endParaRPr>
          </a:p>
          <a:p>
            <a:pPr>
              <a:buClr>
                <a:srgbClr val="CC702D"/>
              </a:buClr>
            </a:pPr>
            <a:r>
              <a:rPr lang="en-US" sz="1900" dirty="0">
                <a:solidFill>
                  <a:prstClr val="black"/>
                </a:solidFill>
                <a:latin typeface="Cambria" panose="02040503050406030204" pitchFamily="18" charset="0"/>
              </a:rPr>
              <a:t>Pad-tower coincidence =</a:t>
            </a:r>
          </a:p>
          <a:p>
            <a:pPr>
              <a:buClr>
                <a:srgbClr val="CC702D"/>
              </a:buClr>
            </a:pPr>
            <a:r>
              <a:rPr lang="en-US" sz="1900" dirty="0">
                <a:solidFill>
                  <a:prstClr val="black"/>
                </a:solidFill>
                <a:latin typeface="Cambria" panose="02040503050406030204" pitchFamily="18" charset="0"/>
              </a:rPr>
              <a:t>2 x 3-out-4 overlapping pads</a:t>
            </a:r>
          </a:p>
          <a:p>
            <a:pPr>
              <a:buClr>
                <a:srgbClr val="CC702D"/>
              </a:buClr>
            </a:pPr>
            <a:endParaRPr lang="en-US" sz="1900" dirty="0">
              <a:solidFill>
                <a:prstClr val="black"/>
              </a:solidFill>
              <a:latin typeface="Cambria" panose="02040503050406030204" pitchFamily="18" charset="0"/>
            </a:endParaRPr>
          </a:p>
          <a:p>
            <a:pPr>
              <a:buClr>
                <a:srgbClr val="CC702D"/>
              </a:buClr>
            </a:pPr>
            <a:endParaRPr lang="en-US" sz="1900" dirty="0">
              <a:solidFill>
                <a:prstClr val="black"/>
              </a:solidFill>
              <a:latin typeface="Cambria" panose="02040503050406030204" pitchFamily="18" charset="0"/>
            </a:endParaRPr>
          </a:p>
          <a:p>
            <a:pPr>
              <a:buClr>
                <a:srgbClr val="CC702D"/>
              </a:buClr>
            </a:pPr>
            <a:endParaRPr lang="en-US" sz="1900" dirty="0">
              <a:solidFill>
                <a:prstClr val="black"/>
              </a:solidFill>
              <a:latin typeface="Cambria" panose="02040503050406030204" pitchFamily="18" charset="0"/>
            </a:endParaRPr>
          </a:p>
        </p:txBody>
      </p:sp>
      <p:sp>
        <p:nvSpPr>
          <p:cNvPr id="3" name="Rectangle 1"/>
          <p:cNvSpPr txBox="1">
            <a:spLocks noChangeArrowheads="1"/>
          </p:cNvSpPr>
          <p:nvPr/>
        </p:nvSpPr>
        <p:spPr>
          <a:xfrm>
            <a:off x="483170" y="0"/>
            <a:ext cx="11708830"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dirty="0" smtClean="0">
              <a:solidFill>
                <a:srgbClr val="CC702D"/>
              </a:solidFill>
            </a:endParaRPr>
          </a:p>
          <a:p>
            <a:pPr algn="l"/>
            <a:r>
              <a:rPr lang="en-US" dirty="0">
                <a:solidFill>
                  <a:srgbClr val="CC702D"/>
                </a:solidFill>
              </a:rPr>
              <a:t>	</a:t>
            </a:r>
            <a:r>
              <a:rPr lang="en-US" dirty="0" err="1" smtClean="0">
                <a:solidFill>
                  <a:srgbClr val="CC702D"/>
                </a:solidFill>
                <a:latin typeface="Cambria" panose="02040503050406030204" pitchFamily="18" charset="0"/>
              </a:rPr>
              <a:t>sTGC</a:t>
            </a:r>
            <a:r>
              <a:rPr lang="en-US" dirty="0" smtClean="0">
                <a:solidFill>
                  <a:srgbClr val="CC702D"/>
                </a:solidFill>
                <a:latin typeface="Cambria" panose="02040503050406030204" pitchFamily="18" charset="0"/>
              </a:rPr>
              <a:t> trigger scheme</a:t>
            </a:r>
            <a:endParaRPr lang="it-IT" dirty="0" smtClean="0">
              <a:solidFill>
                <a:srgbClr val="CC702D"/>
              </a:solidFill>
              <a:latin typeface="Cambria" panose="02040503050406030204" pitchFamily="18" charset="0"/>
            </a:endParaRPr>
          </a:p>
        </p:txBody>
      </p:sp>
      <p:grpSp>
        <p:nvGrpSpPr>
          <p:cNvPr id="4" name="Group 3"/>
          <p:cNvGrpSpPr/>
          <p:nvPr/>
        </p:nvGrpSpPr>
        <p:grpSpPr>
          <a:xfrm>
            <a:off x="649263" y="2802541"/>
            <a:ext cx="842432" cy="3336795"/>
            <a:chOff x="103888" y="3417895"/>
            <a:chExt cx="842432" cy="3336795"/>
          </a:xfrm>
        </p:grpSpPr>
        <p:sp>
          <p:nvSpPr>
            <p:cNvPr id="51" name="Flowchart: Manual Operation 50"/>
            <p:cNvSpPr/>
            <p:nvPr/>
          </p:nvSpPr>
          <p:spPr>
            <a:xfrm>
              <a:off x="103888" y="3417895"/>
              <a:ext cx="543654" cy="3147525"/>
            </a:xfrm>
            <a:prstGeom prst="flowChartManualOperation">
              <a:avLst/>
            </a:prstGeom>
            <a:gradFill>
              <a:gsLst>
                <a:gs pos="0">
                  <a:srgbClr val="CB6C1D"/>
                </a:gs>
                <a:gs pos="80000">
                  <a:srgbClr val="FF8F2A"/>
                </a:gs>
                <a:gs pos="100000">
                  <a:srgbClr val="FF8F26"/>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dirty="0">
                  <a:solidFill>
                    <a:prstClr val="white"/>
                  </a:solidFill>
                  <a:latin typeface="Cambria" panose="02040503050406030204" pitchFamily="18" charset="0"/>
                </a:rPr>
                <a:t>sTCG</a:t>
              </a:r>
            </a:p>
          </p:txBody>
        </p:sp>
        <p:sp>
          <p:nvSpPr>
            <p:cNvPr id="52" name="Flowchart: Manual Operation 51"/>
            <p:cNvSpPr/>
            <p:nvPr/>
          </p:nvSpPr>
          <p:spPr>
            <a:xfrm>
              <a:off x="188909" y="3473613"/>
              <a:ext cx="543654" cy="3147525"/>
            </a:xfrm>
            <a:prstGeom prst="flowChartManualOperation">
              <a:avLst/>
            </a:prstGeom>
            <a:gradFill>
              <a:gsLst>
                <a:gs pos="0">
                  <a:srgbClr val="CB6C1D"/>
                </a:gs>
                <a:gs pos="80000">
                  <a:srgbClr val="FF8F2A"/>
                </a:gs>
                <a:gs pos="100000">
                  <a:srgbClr val="FF8F26"/>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dirty="0">
                  <a:solidFill>
                    <a:prstClr val="white"/>
                  </a:solidFill>
                  <a:latin typeface="Cambria" panose="02040503050406030204" pitchFamily="18" charset="0"/>
                </a:rPr>
                <a:t>sTCG</a:t>
              </a:r>
            </a:p>
          </p:txBody>
        </p:sp>
        <p:sp>
          <p:nvSpPr>
            <p:cNvPr id="53" name="Flowchart: Manual Operation 52"/>
            <p:cNvSpPr/>
            <p:nvPr/>
          </p:nvSpPr>
          <p:spPr>
            <a:xfrm>
              <a:off x="292577" y="3540389"/>
              <a:ext cx="543654" cy="3147525"/>
            </a:xfrm>
            <a:prstGeom prst="flowChartManualOperation">
              <a:avLst/>
            </a:prstGeom>
            <a:gradFill>
              <a:gsLst>
                <a:gs pos="0">
                  <a:srgbClr val="CB6C1D"/>
                </a:gs>
                <a:gs pos="80000">
                  <a:srgbClr val="FF8F2A"/>
                </a:gs>
                <a:gs pos="100000">
                  <a:srgbClr val="FF8F26"/>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dirty="0">
                  <a:solidFill>
                    <a:prstClr val="white"/>
                  </a:solidFill>
                  <a:latin typeface="Cambria" panose="02040503050406030204" pitchFamily="18" charset="0"/>
                </a:rPr>
                <a:t>sTCG</a:t>
              </a:r>
            </a:p>
          </p:txBody>
        </p:sp>
        <p:sp>
          <p:nvSpPr>
            <p:cNvPr id="54" name="Flowchart: Manual Operation 53"/>
            <p:cNvSpPr/>
            <p:nvPr/>
          </p:nvSpPr>
          <p:spPr>
            <a:xfrm>
              <a:off x="402666" y="3607165"/>
              <a:ext cx="543654" cy="3147525"/>
            </a:xfrm>
            <a:prstGeom prst="flowChartManualOperation">
              <a:avLst/>
            </a:prstGeom>
            <a:gradFill>
              <a:gsLst>
                <a:gs pos="0">
                  <a:srgbClr val="CB6C1D"/>
                </a:gs>
                <a:gs pos="80000">
                  <a:srgbClr val="FF8F2A"/>
                </a:gs>
                <a:gs pos="100000">
                  <a:srgbClr val="FF8F26"/>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dirty="0">
                  <a:solidFill>
                    <a:prstClr val="white"/>
                  </a:solidFill>
                  <a:latin typeface="Cambria" panose="02040503050406030204" pitchFamily="18" charset="0"/>
                </a:rPr>
                <a:t>sTCG</a:t>
              </a:r>
            </a:p>
          </p:txBody>
        </p:sp>
      </p:grpSp>
      <p:sp>
        <p:nvSpPr>
          <p:cNvPr id="5" name="Slide Number Placeholder 5"/>
          <p:cNvSpPr txBox="1">
            <a:spLocks noGrp="1"/>
          </p:cNvSpPr>
          <p:nvPr/>
        </p:nvSpPr>
        <p:spPr bwMode="auto">
          <a:xfrm>
            <a:off x="8446607" y="6406654"/>
            <a:ext cx="2133600" cy="277812"/>
          </a:xfrm>
          <a:prstGeom prst="rect">
            <a:avLst/>
          </a:prstGeom>
          <a:noFill/>
          <a:ln w="9525">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FD5302F-854C-4DFC-9B74-68B9757B0B1B}" type="slidenum">
              <a:rPr lang="en-US" sz="1400">
                <a:solidFill>
                  <a:srgbClr val="969696"/>
                </a:solidFill>
              </a:rPr>
              <a:pPr algn="r"/>
              <a:t>23</a:t>
            </a:fld>
            <a:endParaRPr lang="en-US" sz="1400">
              <a:solidFill>
                <a:srgbClr val="969696"/>
              </a:solidFill>
            </a:endParaRPr>
          </a:p>
        </p:txBody>
      </p:sp>
      <p:sp>
        <p:nvSpPr>
          <p:cNvPr id="6" name="TextBox 31"/>
          <p:cNvSpPr txBox="1"/>
          <p:nvPr/>
        </p:nvSpPr>
        <p:spPr>
          <a:xfrm>
            <a:off x="4600952" y="5452325"/>
            <a:ext cx="141810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smtClean="0">
                <a:solidFill>
                  <a:prstClr val="black"/>
                </a:solidFill>
                <a:latin typeface="Cambria" panose="02040503050406030204" pitchFamily="18" charset="0"/>
              </a:rPr>
              <a:t>On-chamber</a:t>
            </a:r>
          </a:p>
          <a:p>
            <a:pPr algn="r"/>
            <a:r>
              <a:rPr lang="it-IT" dirty="0" smtClean="0">
                <a:solidFill>
                  <a:prstClr val="black"/>
                </a:solidFill>
                <a:latin typeface="Cambria" panose="02040503050406030204" pitchFamily="18" charset="0"/>
              </a:rPr>
              <a:t>ASICS</a:t>
            </a:r>
            <a:endParaRPr lang="it-IT" dirty="0">
              <a:solidFill>
                <a:prstClr val="black"/>
              </a:solidFill>
              <a:latin typeface="Cambria" panose="02040503050406030204" pitchFamily="18" charset="0"/>
            </a:endParaRPr>
          </a:p>
        </p:txBody>
      </p:sp>
      <p:sp>
        <p:nvSpPr>
          <p:cNvPr id="7" name="TextBox 32"/>
          <p:cNvSpPr txBox="1"/>
          <p:nvPr/>
        </p:nvSpPr>
        <p:spPr>
          <a:xfrm>
            <a:off x="3334785" y="1306047"/>
            <a:ext cx="229564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solidFill>
                  <a:prstClr val="black"/>
                </a:solidFill>
                <a:latin typeface="Cambria" panose="02040503050406030204" pitchFamily="18" charset="0"/>
              </a:rPr>
              <a:t>On </a:t>
            </a:r>
            <a:r>
              <a:rPr lang="it-IT" dirty="0" smtClean="0">
                <a:solidFill>
                  <a:prstClr val="black"/>
                </a:solidFill>
                <a:latin typeface="Cambria" panose="02040503050406030204" pitchFamily="18" charset="0"/>
              </a:rPr>
              <a:t>Rim of NSW</a:t>
            </a:r>
          </a:p>
          <a:p>
            <a:pPr algn="ctr"/>
            <a:r>
              <a:rPr lang="it-IT" dirty="0" smtClean="0">
                <a:solidFill>
                  <a:prstClr val="black"/>
                </a:solidFill>
                <a:latin typeface="Cambria" panose="02040503050406030204" pitchFamily="18" charset="0"/>
              </a:rPr>
              <a:t>FPGAs</a:t>
            </a:r>
            <a:endParaRPr lang="it-IT" dirty="0">
              <a:solidFill>
                <a:prstClr val="black"/>
              </a:solidFill>
              <a:latin typeface="Cambria" panose="02040503050406030204" pitchFamily="18" charset="0"/>
            </a:endParaRPr>
          </a:p>
        </p:txBody>
      </p:sp>
      <p:sp>
        <p:nvSpPr>
          <p:cNvPr id="8" name="TextBox 33"/>
          <p:cNvSpPr txBox="1"/>
          <p:nvPr/>
        </p:nvSpPr>
        <p:spPr>
          <a:xfrm>
            <a:off x="6233788" y="3042958"/>
            <a:ext cx="94504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prstClr val="black"/>
                </a:solidFill>
              </a:rPr>
              <a:t>USA 15</a:t>
            </a:r>
          </a:p>
        </p:txBody>
      </p:sp>
      <p:cxnSp>
        <p:nvCxnSpPr>
          <p:cNvPr id="9" name="Straight Arrow Connector 8"/>
          <p:cNvCxnSpPr/>
          <p:nvPr/>
        </p:nvCxnSpPr>
        <p:spPr>
          <a:xfrm>
            <a:off x="1500537" y="6217359"/>
            <a:ext cx="1036539"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001675" y="1233686"/>
            <a:ext cx="5949" cy="546735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AutoShape 6"/>
          <p:cNvSpPr>
            <a:spLocks noChangeArrowheads="1"/>
          </p:cNvSpPr>
          <p:nvPr/>
        </p:nvSpPr>
        <p:spPr bwMode="auto">
          <a:xfrm>
            <a:off x="3520099" y="2067878"/>
            <a:ext cx="2094863" cy="714254"/>
          </a:xfrm>
          <a:prstGeom prst="roundRect">
            <a:avLst>
              <a:gd name="adj" fmla="val 139"/>
            </a:avLst>
          </a:prstGeom>
          <a:gradFill rotWithShape="1">
            <a:gsLst>
              <a:gs pos="0">
                <a:srgbClr val="C41612">
                  <a:alpha val="47843"/>
                </a:srgbClr>
              </a:gs>
              <a:gs pos="74000">
                <a:srgbClr val="C0504D">
                  <a:shade val="93000"/>
                  <a:satMod val="130000"/>
                </a:srgbClr>
              </a:gs>
              <a:gs pos="28000">
                <a:srgbClr val="C0504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656446" algn="l"/>
              </a:tabLst>
              <a:defRPr/>
            </a:pPr>
            <a:r>
              <a:rPr lang="it-IT" b="1" kern="0" dirty="0" smtClean="0">
                <a:solidFill>
                  <a:prstClr val="white"/>
                </a:solidFill>
              </a:rPr>
              <a:t>Pad Trigger</a:t>
            </a:r>
          </a:p>
        </p:txBody>
      </p:sp>
      <p:cxnSp>
        <p:nvCxnSpPr>
          <p:cNvPr id="14" name="Straight Connector 13"/>
          <p:cNvCxnSpPr/>
          <p:nvPr/>
        </p:nvCxnSpPr>
        <p:spPr>
          <a:xfrm flipH="1" flipV="1">
            <a:off x="3060633" y="3025226"/>
            <a:ext cx="2960734" cy="349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9" idx="1"/>
          </p:cNvCxnSpPr>
          <p:nvPr/>
        </p:nvCxnSpPr>
        <p:spPr>
          <a:xfrm>
            <a:off x="1580109" y="3862552"/>
            <a:ext cx="356849" cy="207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65824" y="6210762"/>
            <a:ext cx="1109945" cy="659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35736" y="2750225"/>
            <a:ext cx="0" cy="300009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4"/>
          <p:cNvSpPr>
            <a:spLocks noChangeArrowheads="1"/>
          </p:cNvSpPr>
          <p:nvPr/>
        </p:nvSpPr>
        <p:spPr bwMode="auto">
          <a:xfrm>
            <a:off x="1936958" y="3436705"/>
            <a:ext cx="1583141" cy="855846"/>
          </a:xfrm>
          <a:prstGeom prst="roundRect">
            <a:avLst>
              <a:gd name="adj" fmla="val 0"/>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3000"/>
              </a:lnSpc>
              <a:tabLst>
                <a:tab pos="656446" algn="l"/>
              </a:tabLst>
              <a:defRPr/>
            </a:pPr>
            <a:r>
              <a:rPr lang="it-IT" b="1" kern="0" dirty="0" smtClean="0">
                <a:solidFill>
                  <a:srgbClr val="000000"/>
                </a:solidFill>
              </a:rPr>
              <a:t>Pad</a:t>
            </a:r>
          </a:p>
          <a:p>
            <a:pPr algn="ctr">
              <a:lnSpc>
                <a:spcPct val="123000"/>
              </a:lnSpc>
              <a:tabLst>
                <a:tab pos="656446" algn="l"/>
              </a:tabLst>
              <a:defRPr/>
            </a:pPr>
            <a:r>
              <a:rPr lang="it-IT" b="1" kern="0" dirty="0" smtClean="0">
                <a:solidFill>
                  <a:srgbClr val="000000"/>
                </a:solidFill>
              </a:rPr>
              <a:t>Front-End</a:t>
            </a:r>
          </a:p>
        </p:txBody>
      </p:sp>
      <p:sp>
        <p:nvSpPr>
          <p:cNvPr id="20" name="AutoShape 18"/>
          <p:cNvSpPr>
            <a:spLocks noChangeArrowheads="1"/>
          </p:cNvSpPr>
          <p:nvPr/>
        </p:nvSpPr>
        <p:spPr bwMode="auto">
          <a:xfrm>
            <a:off x="6297203" y="1874310"/>
            <a:ext cx="1154795" cy="1048513"/>
          </a:xfrm>
          <a:prstGeom prst="roundRect">
            <a:avLst>
              <a:gd name="adj" fmla="val 8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7000"/>
              </a:lnSpc>
              <a:tabLst>
                <a:tab pos="656446" algn="l"/>
                <a:tab pos="1312888" algn="l"/>
              </a:tabLst>
              <a:defRPr/>
            </a:pPr>
            <a:r>
              <a:rPr lang="it-IT" kern="0" dirty="0" smtClean="0">
                <a:solidFill>
                  <a:prstClr val="white"/>
                </a:solidFill>
                <a:cs typeface="Helvetica Neue Bold Condensed"/>
              </a:rPr>
              <a:t>sTGC</a:t>
            </a:r>
          </a:p>
          <a:p>
            <a:pPr algn="ctr">
              <a:lnSpc>
                <a:spcPct val="117000"/>
              </a:lnSpc>
              <a:tabLst>
                <a:tab pos="656446" algn="l"/>
                <a:tab pos="1312888" algn="l"/>
              </a:tabLst>
              <a:defRPr/>
            </a:pPr>
            <a:r>
              <a:rPr lang="it-IT" kern="0" dirty="0" smtClean="0">
                <a:solidFill>
                  <a:prstClr val="white"/>
                </a:solidFill>
                <a:cs typeface="Helvetica Neue Bold Condensed"/>
              </a:rPr>
              <a:t>Trigger Processor</a:t>
            </a:r>
          </a:p>
        </p:txBody>
      </p:sp>
      <p:grpSp>
        <p:nvGrpSpPr>
          <p:cNvPr id="23" name="Group 22"/>
          <p:cNvGrpSpPr/>
          <p:nvPr/>
        </p:nvGrpSpPr>
        <p:grpSpPr>
          <a:xfrm>
            <a:off x="789663" y="3314211"/>
            <a:ext cx="842432" cy="3336795"/>
            <a:chOff x="103888" y="3417895"/>
            <a:chExt cx="842432" cy="3336795"/>
          </a:xfrm>
        </p:grpSpPr>
        <p:sp>
          <p:nvSpPr>
            <p:cNvPr id="47" name="Flowchart: Manual Operation 46"/>
            <p:cNvSpPr/>
            <p:nvPr/>
          </p:nvSpPr>
          <p:spPr>
            <a:xfrm>
              <a:off x="103888" y="3417895"/>
              <a:ext cx="543654" cy="3147525"/>
            </a:xfrm>
            <a:prstGeom prst="flowChartManualOperation">
              <a:avLst/>
            </a:prstGeom>
            <a:gradFill>
              <a:gsLst>
                <a:gs pos="0">
                  <a:srgbClr val="CB6C1D"/>
                </a:gs>
                <a:gs pos="80000">
                  <a:srgbClr val="FF8F2A"/>
                </a:gs>
                <a:gs pos="100000">
                  <a:srgbClr val="FF8F26"/>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dirty="0">
                  <a:solidFill>
                    <a:prstClr val="white"/>
                  </a:solidFill>
                  <a:latin typeface="Cambria" panose="02040503050406030204" pitchFamily="18" charset="0"/>
                </a:rPr>
                <a:t>sTCG</a:t>
              </a:r>
            </a:p>
          </p:txBody>
        </p:sp>
        <p:sp>
          <p:nvSpPr>
            <p:cNvPr id="48" name="Flowchart: Manual Operation 47"/>
            <p:cNvSpPr/>
            <p:nvPr/>
          </p:nvSpPr>
          <p:spPr>
            <a:xfrm>
              <a:off x="188909" y="3473613"/>
              <a:ext cx="543654" cy="3147525"/>
            </a:xfrm>
            <a:prstGeom prst="flowChartManualOperation">
              <a:avLst/>
            </a:prstGeom>
            <a:gradFill>
              <a:gsLst>
                <a:gs pos="0">
                  <a:srgbClr val="CB6C1D"/>
                </a:gs>
                <a:gs pos="80000">
                  <a:srgbClr val="FF8F2A"/>
                </a:gs>
                <a:gs pos="100000">
                  <a:srgbClr val="FF8F26"/>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dirty="0">
                  <a:solidFill>
                    <a:prstClr val="white"/>
                  </a:solidFill>
                  <a:latin typeface="Cambria" panose="02040503050406030204" pitchFamily="18" charset="0"/>
                </a:rPr>
                <a:t>sTCG</a:t>
              </a:r>
            </a:p>
          </p:txBody>
        </p:sp>
        <p:sp>
          <p:nvSpPr>
            <p:cNvPr id="49" name="Flowchart: Manual Operation 48"/>
            <p:cNvSpPr/>
            <p:nvPr/>
          </p:nvSpPr>
          <p:spPr>
            <a:xfrm>
              <a:off x="292577" y="3540389"/>
              <a:ext cx="543654" cy="3147525"/>
            </a:xfrm>
            <a:prstGeom prst="flowChartManualOperation">
              <a:avLst/>
            </a:prstGeom>
            <a:gradFill>
              <a:gsLst>
                <a:gs pos="0">
                  <a:srgbClr val="CB6C1D"/>
                </a:gs>
                <a:gs pos="80000">
                  <a:srgbClr val="FF8F2A"/>
                </a:gs>
                <a:gs pos="100000">
                  <a:srgbClr val="FF8F26"/>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dirty="0">
                  <a:solidFill>
                    <a:prstClr val="white"/>
                  </a:solidFill>
                  <a:latin typeface="Cambria" panose="02040503050406030204" pitchFamily="18" charset="0"/>
                </a:rPr>
                <a:t>sTCG</a:t>
              </a:r>
            </a:p>
          </p:txBody>
        </p:sp>
        <p:sp>
          <p:nvSpPr>
            <p:cNvPr id="50" name="Flowchart: Manual Operation 49"/>
            <p:cNvSpPr/>
            <p:nvPr/>
          </p:nvSpPr>
          <p:spPr>
            <a:xfrm>
              <a:off x="402666" y="3607165"/>
              <a:ext cx="543654" cy="3147525"/>
            </a:xfrm>
            <a:prstGeom prst="flowChartManualOperation">
              <a:avLst/>
            </a:prstGeom>
            <a:gradFill>
              <a:gsLst>
                <a:gs pos="0">
                  <a:srgbClr val="CB6C1D"/>
                </a:gs>
                <a:gs pos="80000">
                  <a:srgbClr val="FF8F2A"/>
                </a:gs>
                <a:gs pos="100000">
                  <a:srgbClr val="FF8F26"/>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dirty="0">
                  <a:solidFill>
                    <a:prstClr val="white"/>
                  </a:solidFill>
                  <a:latin typeface="Cambria" panose="02040503050406030204" pitchFamily="18" charset="0"/>
                </a:rPr>
                <a:t>sTCG</a:t>
              </a: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246" y="2948172"/>
            <a:ext cx="1113919" cy="1072043"/>
          </a:xfrm>
          <a:prstGeom prst="rect">
            <a:avLst/>
          </a:prstGeom>
        </p:spPr>
      </p:pic>
      <p:cxnSp>
        <p:nvCxnSpPr>
          <p:cNvPr id="25" name="Straight Arrow Connector 24"/>
          <p:cNvCxnSpPr>
            <a:stCxn id="36" idx="3"/>
          </p:cNvCxnSpPr>
          <p:nvPr/>
        </p:nvCxnSpPr>
        <p:spPr>
          <a:xfrm flipV="1">
            <a:off x="4003741" y="2408357"/>
            <a:ext cx="2241898" cy="2383996"/>
          </a:xfrm>
          <a:prstGeom prst="straightConnector1">
            <a:avLst/>
          </a:prstGeom>
          <a:ln w="34925" cap="rnd">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605527" y="4748405"/>
            <a:ext cx="298856"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580109" y="5439113"/>
            <a:ext cx="371830"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9" idx="0"/>
          </p:cNvCxnSpPr>
          <p:nvPr/>
        </p:nvCxnSpPr>
        <p:spPr>
          <a:xfrm flipH="1">
            <a:off x="2728529" y="2802541"/>
            <a:ext cx="987981" cy="634164"/>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482609" y="2948172"/>
            <a:ext cx="1821462" cy="282133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063695" y="1306047"/>
            <a:ext cx="0" cy="171568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52987" y="1334198"/>
            <a:ext cx="175754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000" dirty="0" smtClean="0">
                <a:solidFill>
                  <a:prstClr val="black"/>
                </a:solidFill>
              </a:rPr>
              <a:t>1/16</a:t>
            </a:r>
            <a:r>
              <a:rPr lang="it-IT" sz="2000" baseline="30000" dirty="0" smtClean="0">
                <a:solidFill>
                  <a:prstClr val="black"/>
                </a:solidFill>
              </a:rPr>
              <a:t>th</a:t>
            </a:r>
            <a:r>
              <a:rPr lang="it-IT" sz="2000" dirty="0" smtClean="0">
                <a:solidFill>
                  <a:prstClr val="black"/>
                </a:solidFill>
              </a:rPr>
              <a:t> sector</a:t>
            </a:r>
            <a:endParaRPr lang="it-IT" sz="2000" dirty="0">
              <a:solidFill>
                <a:prstClr val="black"/>
              </a:solidFill>
            </a:endParaRPr>
          </a:p>
        </p:txBody>
      </p:sp>
      <p:sp>
        <p:nvSpPr>
          <p:cNvPr id="36" name="AutoShape 9"/>
          <p:cNvSpPr>
            <a:spLocks noChangeArrowheads="1"/>
          </p:cNvSpPr>
          <p:nvPr/>
        </p:nvSpPr>
        <p:spPr bwMode="auto">
          <a:xfrm>
            <a:off x="1912431" y="4431305"/>
            <a:ext cx="2091310" cy="722096"/>
          </a:xfrm>
          <a:prstGeom prst="roundRect">
            <a:avLst>
              <a:gd name="adj" fmla="val 389"/>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3000"/>
              </a:lnSpc>
              <a:tabLst>
                <a:tab pos="656446" algn="l"/>
              </a:tabLst>
              <a:defRPr/>
            </a:pPr>
            <a:r>
              <a:rPr lang="it-IT" b="1" kern="0" dirty="0" smtClean="0">
                <a:solidFill>
                  <a:srgbClr val="000000"/>
                </a:solidFill>
              </a:rPr>
              <a:t>Strip</a:t>
            </a:r>
          </a:p>
          <a:p>
            <a:pPr algn="ctr">
              <a:lnSpc>
                <a:spcPct val="123000"/>
              </a:lnSpc>
              <a:tabLst>
                <a:tab pos="656446" algn="l"/>
              </a:tabLst>
              <a:defRPr/>
            </a:pPr>
            <a:r>
              <a:rPr lang="it-IT" b="1" kern="0" dirty="0" smtClean="0">
                <a:solidFill>
                  <a:srgbClr val="000000"/>
                </a:solidFill>
              </a:rPr>
              <a:t>Front-End</a:t>
            </a:r>
            <a:endParaRPr lang="it-IT" b="1" kern="0" dirty="0">
              <a:solidFill>
                <a:srgbClr val="000000"/>
              </a:solidFill>
            </a:endParaRPr>
          </a:p>
        </p:txBody>
      </p:sp>
      <p:grpSp>
        <p:nvGrpSpPr>
          <p:cNvPr id="38" name="Group 37"/>
          <p:cNvGrpSpPr/>
          <p:nvPr/>
        </p:nvGrpSpPr>
        <p:grpSpPr>
          <a:xfrm>
            <a:off x="2356455" y="5357442"/>
            <a:ext cx="72008" cy="275676"/>
            <a:chOff x="4292352" y="6243020"/>
            <a:chExt cx="72008" cy="275676"/>
          </a:xfrm>
        </p:grpSpPr>
        <p:sp>
          <p:nvSpPr>
            <p:cNvPr id="44" name="Oval 43"/>
            <p:cNvSpPr/>
            <p:nvPr/>
          </p:nvSpPr>
          <p:spPr>
            <a:xfrm>
              <a:off x="4292352" y="6243020"/>
              <a:ext cx="72008" cy="52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solidFill>
                  <a:prstClr val="white"/>
                </a:solidFill>
              </a:endParaRPr>
            </a:p>
          </p:txBody>
        </p:sp>
        <p:sp>
          <p:nvSpPr>
            <p:cNvPr id="45" name="Oval 44"/>
            <p:cNvSpPr/>
            <p:nvPr/>
          </p:nvSpPr>
          <p:spPr>
            <a:xfrm>
              <a:off x="4292352" y="6354517"/>
              <a:ext cx="72008" cy="52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solidFill>
                  <a:prstClr val="white"/>
                </a:solidFill>
              </a:endParaRPr>
            </a:p>
          </p:txBody>
        </p:sp>
        <p:sp>
          <p:nvSpPr>
            <p:cNvPr id="46" name="Oval 45"/>
            <p:cNvSpPr/>
            <p:nvPr/>
          </p:nvSpPr>
          <p:spPr>
            <a:xfrm>
              <a:off x="4292352" y="6466014"/>
              <a:ext cx="72008" cy="52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solidFill>
                  <a:prstClr val="white"/>
                </a:solidFill>
              </a:endParaRPr>
            </a:p>
          </p:txBody>
        </p:sp>
      </p:grpSp>
      <p:cxnSp>
        <p:nvCxnSpPr>
          <p:cNvPr id="39" name="Straight Arrow Connector 38"/>
          <p:cNvCxnSpPr/>
          <p:nvPr/>
        </p:nvCxnSpPr>
        <p:spPr>
          <a:xfrm flipH="1">
            <a:off x="3820178" y="2769405"/>
            <a:ext cx="351727" cy="168191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84" t="3780" r="7500"/>
          <a:stretch/>
        </p:blipFill>
        <p:spPr bwMode="auto">
          <a:xfrm>
            <a:off x="644312" y="1653860"/>
            <a:ext cx="2390125" cy="1421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8" name="Rectangle 57"/>
          <p:cNvSpPr/>
          <p:nvPr/>
        </p:nvSpPr>
        <p:spPr>
          <a:xfrm>
            <a:off x="6030499" y="4585824"/>
            <a:ext cx="6210838" cy="2554545"/>
          </a:xfrm>
          <a:prstGeom prst="rect">
            <a:avLst/>
          </a:prstGeom>
          <a:solidFill>
            <a:schemeClr val="bg1"/>
          </a:solidFill>
        </p:spPr>
        <p:txBody>
          <a:bodyPr wrap="square">
            <a:spAutoFit/>
          </a:bodyPr>
          <a:lstStyle/>
          <a:p>
            <a:pPr lvl="1">
              <a:buClr>
                <a:srgbClr val="CC702D"/>
              </a:buClr>
            </a:pPr>
            <a:r>
              <a:rPr lang="en-US" sz="2000" dirty="0">
                <a:solidFill>
                  <a:prstClr val="black"/>
                </a:solidFill>
                <a:latin typeface="Cambria" panose="02040503050406030204" pitchFamily="18" charset="0"/>
              </a:rPr>
              <a:t>Pad trigger uses PAD tower coincidence to choose ONLY the relevant strips before reading them out to the Trigger Processor</a:t>
            </a:r>
          </a:p>
          <a:p>
            <a:pPr lvl="1">
              <a:buClr>
                <a:srgbClr val="CC702D"/>
              </a:buClr>
            </a:pPr>
            <a:endParaRPr lang="en-US" sz="2000" dirty="0">
              <a:solidFill>
                <a:prstClr val="black"/>
              </a:solidFill>
              <a:latin typeface="Cambria" panose="02040503050406030204" pitchFamily="18" charset="0"/>
            </a:endParaRPr>
          </a:p>
          <a:p>
            <a:pPr marL="1200150" lvl="2" indent="-285750">
              <a:buClr>
                <a:srgbClr val="CC702D"/>
              </a:buClr>
              <a:buFont typeface="Wingdings" panose="05000000000000000000" pitchFamily="2" charset="2"/>
              <a:buChar char="Ø"/>
            </a:pPr>
            <a:r>
              <a:rPr lang="en-US" sz="2000" dirty="0">
                <a:solidFill>
                  <a:prstClr val="black"/>
                </a:solidFill>
                <a:latin typeface="Cambria" panose="02040503050406030204" pitchFamily="18" charset="0"/>
              </a:rPr>
              <a:t>Reduce bandwidth</a:t>
            </a:r>
          </a:p>
          <a:p>
            <a:pPr marL="1200150" lvl="2" indent="-285750">
              <a:buClr>
                <a:srgbClr val="CC702D"/>
              </a:buClr>
              <a:buFont typeface="Wingdings" panose="05000000000000000000" pitchFamily="2" charset="2"/>
              <a:buChar char="Ø"/>
            </a:pPr>
            <a:r>
              <a:rPr lang="en-US" sz="2000" dirty="0">
                <a:solidFill>
                  <a:prstClr val="black"/>
                </a:solidFill>
                <a:latin typeface="Cambria" panose="02040503050406030204" pitchFamily="18" charset="0"/>
              </a:rPr>
              <a:t>Reduce amount of centroid track finding logic </a:t>
            </a:r>
            <a:r>
              <a:rPr lang="en-US" sz="2000" dirty="0" err="1">
                <a:solidFill>
                  <a:prstClr val="black"/>
                </a:solidFill>
                <a:latin typeface="Cambria" panose="02040503050406030204" pitchFamily="18" charset="0"/>
              </a:rPr>
              <a:t>sT</a:t>
            </a:r>
            <a:r>
              <a:rPr lang="it-IT" sz="2000" dirty="0">
                <a:solidFill>
                  <a:prstClr val="black"/>
                </a:solidFill>
                <a:latin typeface="Cambria" panose="02040503050406030204" pitchFamily="18" charset="0"/>
              </a:rPr>
              <a:t>GC trigger</a:t>
            </a:r>
          </a:p>
          <a:p>
            <a:pPr marL="742950" lvl="1" indent="-285750">
              <a:buClr>
                <a:srgbClr val="CC702D"/>
              </a:buClr>
              <a:buFont typeface="Wingdings" panose="05000000000000000000" pitchFamily="2" charset="2"/>
              <a:buChar char="Ø"/>
            </a:pPr>
            <a:endParaRPr lang="it-IT" sz="2000" dirty="0">
              <a:solidFill>
                <a:prstClr val="black"/>
              </a:solidFill>
              <a:latin typeface="Cambria" panose="02040503050406030204" pitchFamily="18" charset="0"/>
            </a:endParaRPr>
          </a:p>
        </p:txBody>
      </p:sp>
      <p:sp>
        <p:nvSpPr>
          <p:cNvPr id="28" name="Slide Number Placeholder 27"/>
          <p:cNvSpPr>
            <a:spLocks noGrp="1"/>
          </p:cNvSpPr>
          <p:nvPr>
            <p:ph type="sldNum" sz="quarter" idx="12"/>
          </p:nvPr>
        </p:nvSpPr>
        <p:spPr/>
        <p:txBody>
          <a:bodyPr/>
          <a:lstStyle/>
          <a:p>
            <a:fld id="{985635A0-49DA-48CB-B4B3-8FD8A7239C05}" type="slidenum">
              <a:rPr lang="it-IT" smtClean="0">
                <a:solidFill>
                  <a:prstClr val="black"/>
                </a:solidFill>
              </a:rPr>
              <a:pPr/>
              <a:t>23</a:t>
            </a:fld>
            <a:endParaRPr lang="it-IT" dirty="0">
              <a:solidFill>
                <a:prstClr val="black"/>
              </a:solidFill>
            </a:endParaRPr>
          </a:p>
        </p:txBody>
      </p:sp>
      <p:sp>
        <p:nvSpPr>
          <p:cNvPr id="67" name="AutoShape 9"/>
          <p:cNvSpPr>
            <a:spLocks noChangeArrowheads="1"/>
          </p:cNvSpPr>
          <p:nvPr/>
        </p:nvSpPr>
        <p:spPr bwMode="auto">
          <a:xfrm>
            <a:off x="2537076" y="5737608"/>
            <a:ext cx="2091310" cy="722096"/>
          </a:xfrm>
          <a:prstGeom prst="roundRect">
            <a:avLst>
              <a:gd name="adj" fmla="val 389"/>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3000"/>
              </a:lnSpc>
              <a:tabLst>
                <a:tab pos="656446" algn="l"/>
              </a:tabLst>
              <a:defRPr/>
            </a:pPr>
            <a:r>
              <a:rPr lang="it-IT" b="1" kern="0" dirty="0" smtClean="0">
                <a:solidFill>
                  <a:srgbClr val="000000"/>
                </a:solidFill>
              </a:rPr>
              <a:t>Strip</a:t>
            </a:r>
          </a:p>
          <a:p>
            <a:pPr algn="ctr">
              <a:lnSpc>
                <a:spcPct val="123000"/>
              </a:lnSpc>
              <a:tabLst>
                <a:tab pos="656446" algn="l"/>
              </a:tabLst>
              <a:defRPr/>
            </a:pPr>
            <a:r>
              <a:rPr lang="it-IT" b="1" kern="0" dirty="0" smtClean="0">
                <a:solidFill>
                  <a:srgbClr val="000000"/>
                </a:solidFill>
              </a:rPr>
              <a:t>Front-End</a:t>
            </a:r>
            <a:endParaRPr lang="it-IT" b="1" kern="0" dirty="0">
              <a:solidFill>
                <a:srgbClr val="000000"/>
              </a:solidFill>
            </a:endParaRPr>
          </a:p>
        </p:txBody>
      </p:sp>
    </p:spTree>
    <p:extLst>
      <p:ext uri="{BB962C8B-B14F-4D97-AF65-F5344CB8AC3E}">
        <p14:creationId xmlns:p14="http://schemas.microsoft.com/office/powerpoint/2010/main" val="4124054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10976" y="1697164"/>
            <a:ext cx="3376937" cy="4632660"/>
          </a:xfrm>
          <a:prstGeom prst="rect">
            <a:avLst/>
          </a:prstGeom>
        </p:spPr>
      </p:pic>
      <p:sp>
        <p:nvSpPr>
          <p:cNvPr id="4" name="Rectangle 1"/>
          <p:cNvSpPr txBox="1">
            <a:spLocks noChangeArrowheads="1"/>
          </p:cNvSpPr>
          <p:nvPr/>
        </p:nvSpPr>
        <p:spPr>
          <a:xfrm>
            <a:off x="483170" y="0"/>
            <a:ext cx="11708830"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dirty="0" smtClean="0">
              <a:solidFill>
                <a:srgbClr val="CC702D"/>
              </a:solidFill>
            </a:endParaRPr>
          </a:p>
          <a:p>
            <a:pPr algn="l"/>
            <a:r>
              <a:rPr lang="en-US" dirty="0" smtClean="0">
                <a:solidFill>
                  <a:srgbClr val="CC702D"/>
                </a:solidFill>
              </a:rPr>
              <a:t>	</a:t>
            </a:r>
            <a:r>
              <a:rPr lang="en-US" dirty="0" smtClean="0">
                <a:solidFill>
                  <a:srgbClr val="CC702D"/>
                </a:solidFill>
                <a:latin typeface="Cambria" panose="02040503050406030204" pitchFamily="18" charset="0"/>
              </a:rPr>
              <a:t>The </a:t>
            </a:r>
            <a:r>
              <a:rPr lang="en-US" dirty="0" err="1">
                <a:solidFill>
                  <a:srgbClr val="CC702D"/>
                </a:solidFill>
                <a:latin typeface="Cambria" panose="02040503050406030204" pitchFamily="18" charset="0"/>
              </a:rPr>
              <a:t>sTGC</a:t>
            </a:r>
            <a:r>
              <a:rPr lang="en-US" dirty="0">
                <a:solidFill>
                  <a:srgbClr val="CC702D"/>
                </a:solidFill>
                <a:latin typeface="Cambria" panose="02040503050406030204" pitchFamily="18" charset="0"/>
              </a:rPr>
              <a:t> Pad trigger</a:t>
            </a:r>
          </a:p>
          <a:p>
            <a:pPr algn="l"/>
            <a:endParaRPr lang="it-IT" dirty="0" smtClean="0">
              <a:solidFill>
                <a:srgbClr val="CC702D"/>
              </a:solidFill>
              <a:latin typeface="Cambria" panose="02040503050406030204" pitchFamily="18" charset="0"/>
            </a:endParaRPr>
          </a:p>
        </p:txBody>
      </p:sp>
      <p:sp>
        <p:nvSpPr>
          <p:cNvPr id="6" name="Oval 5"/>
          <p:cNvSpPr/>
          <p:nvPr/>
        </p:nvSpPr>
        <p:spPr>
          <a:xfrm rot="2682637">
            <a:off x="7471474" y="1642297"/>
            <a:ext cx="431912" cy="762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7" name="Oval 6"/>
          <p:cNvSpPr/>
          <p:nvPr/>
        </p:nvSpPr>
        <p:spPr>
          <a:xfrm>
            <a:off x="6690156" y="1492518"/>
            <a:ext cx="380996" cy="10183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Shape 87"/>
          <p:cNvSpPr/>
          <p:nvPr/>
        </p:nvSpPr>
        <p:spPr>
          <a:xfrm>
            <a:off x="8315448" y="5080755"/>
            <a:ext cx="3305948" cy="718145"/>
          </a:xfrm>
          <a:prstGeom prst="rect">
            <a:avLst/>
          </a:prstGeom>
          <a:ln w="12700">
            <a:solidFill>
              <a:srgbClr val="00B0F0"/>
            </a:solid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defTabSz="584200" hangingPunct="0">
              <a:defRPr sz="2000"/>
            </a:pPr>
            <a:r>
              <a:rPr sz="2000" kern="0" dirty="0">
                <a:solidFill>
                  <a:prstClr val="black"/>
                </a:solidFill>
                <a:latin typeface="Cambria" panose="02040503050406030204" pitchFamily="18" charset="0"/>
                <a:sym typeface="Helvetica Light"/>
              </a:rPr>
              <a:t>Pad hit info</a:t>
            </a:r>
            <a:r>
              <a:rPr lang="it-IT" sz="2000" kern="0" dirty="0">
                <a:solidFill>
                  <a:prstClr val="black"/>
                </a:solidFill>
                <a:latin typeface="Cambria" panose="02040503050406030204" pitchFamily="18" charset="0"/>
                <a:sym typeface="Helvetica Light"/>
              </a:rPr>
              <a:t>:</a:t>
            </a:r>
            <a:endParaRPr sz="2000" kern="0" dirty="0">
              <a:solidFill>
                <a:prstClr val="black"/>
              </a:solidFill>
              <a:latin typeface="Cambria" panose="02040503050406030204" pitchFamily="18" charset="0"/>
              <a:sym typeface="Helvetica Light"/>
            </a:endParaRPr>
          </a:p>
          <a:p>
            <a:pPr marL="342900" indent="-342900" defTabSz="584200" hangingPunct="0">
              <a:buClr>
                <a:srgbClr val="FF0000"/>
              </a:buClr>
              <a:buFont typeface="Arial" panose="020B0604020202020204" pitchFamily="34" charset="0"/>
              <a:buChar char="•"/>
              <a:defRPr sz="2000"/>
            </a:pPr>
            <a:r>
              <a:rPr sz="2000" kern="0" dirty="0">
                <a:solidFill>
                  <a:prstClr val="black"/>
                </a:solidFill>
                <a:latin typeface="Cambria" panose="02040503050406030204" pitchFamily="18" charset="0"/>
                <a:sym typeface="Helvetica Light"/>
              </a:rPr>
              <a:t>120-bit word each 25 ns</a:t>
            </a:r>
          </a:p>
        </p:txBody>
      </p:sp>
      <p:sp>
        <p:nvSpPr>
          <p:cNvPr id="13" name="Shape 173"/>
          <p:cNvSpPr/>
          <p:nvPr/>
        </p:nvSpPr>
        <p:spPr>
          <a:xfrm flipH="1">
            <a:off x="8109226" y="1412543"/>
            <a:ext cx="1100087" cy="373396"/>
          </a:xfrm>
          <a:prstGeom prst="line">
            <a:avLst/>
          </a:prstGeom>
          <a:ln w="50800">
            <a:solidFill>
              <a:srgbClr val="FF0000"/>
            </a:solidFill>
            <a:miter lim="400000"/>
            <a:tailEnd type="triangle"/>
          </a:ln>
        </p:spPr>
        <p:txBody>
          <a:bodyPr lIns="50800" tIns="50800" rIns="50800" bIns="50800" anchor="ctr"/>
          <a:lstStyle/>
          <a:p>
            <a:pPr algn="ctr" defTabSz="584200" hangingPunct="0">
              <a:defRPr sz="2600"/>
            </a:pPr>
            <a:endParaRPr sz="2600" kern="0">
              <a:solidFill>
                <a:prstClr val="black"/>
              </a:solidFill>
              <a:latin typeface="Helvetica Light"/>
              <a:sym typeface="Helvetica Light"/>
            </a:endParaRPr>
          </a:p>
        </p:txBody>
      </p:sp>
      <p:sp>
        <p:nvSpPr>
          <p:cNvPr id="14" name="Shape 174"/>
          <p:cNvSpPr/>
          <p:nvPr/>
        </p:nvSpPr>
        <p:spPr>
          <a:xfrm>
            <a:off x="6924071" y="980679"/>
            <a:ext cx="4591000" cy="410369"/>
          </a:xfrm>
          <a:prstGeom prst="rect">
            <a:avLst/>
          </a:prstGeom>
          <a:ln w="12700">
            <a:solidFill>
              <a:schemeClr val="tx1"/>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lvl1pPr>
          </a:lstStyle>
          <a:p>
            <a:pPr defTabSz="584200" hangingPunct="0"/>
            <a:r>
              <a:rPr sz="2000" kern="0" dirty="0">
                <a:solidFill>
                  <a:prstClr val="black"/>
                </a:solidFill>
                <a:latin typeface="Cambria" panose="02040503050406030204" pitchFamily="18" charset="0"/>
                <a:sym typeface="Helvetica Light"/>
              </a:rPr>
              <a:t>24 Pad-hit serial </a:t>
            </a:r>
            <a:r>
              <a:rPr sz="2000" kern="0" dirty="0" smtClean="0">
                <a:solidFill>
                  <a:prstClr val="black"/>
                </a:solidFill>
                <a:latin typeface="Cambria" panose="02040503050406030204" pitchFamily="18" charset="0"/>
                <a:sym typeface="Helvetica Light"/>
              </a:rPr>
              <a:t>inputs</a:t>
            </a:r>
            <a:r>
              <a:rPr lang="it-IT" sz="2000" kern="0" dirty="0" smtClean="0">
                <a:solidFill>
                  <a:prstClr val="black"/>
                </a:solidFill>
                <a:latin typeface="Cambria" panose="02040503050406030204" pitchFamily="18" charset="0"/>
                <a:sym typeface="Helvetica Light"/>
              </a:rPr>
              <a:t>/links</a:t>
            </a:r>
            <a:r>
              <a:rPr sz="2000" kern="0" dirty="0" smtClean="0">
                <a:solidFill>
                  <a:prstClr val="black"/>
                </a:solidFill>
                <a:latin typeface="Cambria" panose="02040503050406030204" pitchFamily="18" charset="0"/>
                <a:sym typeface="Helvetica Light"/>
              </a:rPr>
              <a:t> </a:t>
            </a:r>
            <a:r>
              <a:rPr sz="2000" kern="0" dirty="0">
                <a:solidFill>
                  <a:prstClr val="black"/>
                </a:solidFill>
                <a:latin typeface="Cambria" panose="02040503050406030204" pitchFamily="18" charset="0"/>
                <a:sym typeface="Helvetica Light"/>
              </a:rPr>
              <a:t>@ 4.8 </a:t>
            </a:r>
            <a:r>
              <a:rPr sz="2000" kern="0" dirty="0" smtClean="0">
                <a:solidFill>
                  <a:prstClr val="black"/>
                </a:solidFill>
                <a:latin typeface="Cambria" panose="02040503050406030204" pitchFamily="18" charset="0"/>
                <a:sym typeface="Helvetica Light"/>
              </a:rPr>
              <a:t>Gb</a:t>
            </a:r>
            <a:r>
              <a:rPr lang="it-IT" sz="2000" kern="0" dirty="0" smtClean="0">
                <a:solidFill>
                  <a:prstClr val="black"/>
                </a:solidFill>
                <a:latin typeface="Cambria" panose="02040503050406030204" pitchFamily="18" charset="0"/>
                <a:sym typeface="Helvetica Light"/>
              </a:rPr>
              <a:t>p</a:t>
            </a:r>
            <a:r>
              <a:rPr sz="2000" kern="0" dirty="0" smtClean="0">
                <a:solidFill>
                  <a:prstClr val="black"/>
                </a:solidFill>
                <a:latin typeface="Cambria" panose="02040503050406030204" pitchFamily="18" charset="0"/>
                <a:sym typeface="Helvetica Light"/>
              </a:rPr>
              <a:t>s</a:t>
            </a:r>
            <a:endParaRPr sz="2000" kern="0" dirty="0">
              <a:solidFill>
                <a:prstClr val="black"/>
              </a:solidFill>
              <a:latin typeface="Cambria" panose="02040503050406030204" pitchFamily="18" charset="0"/>
              <a:sym typeface="Helvetica Light"/>
            </a:endParaRPr>
          </a:p>
        </p:txBody>
      </p:sp>
      <p:sp>
        <p:nvSpPr>
          <p:cNvPr id="15" name="Shape 191"/>
          <p:cNvSpPr/>
          <p:nvPr/>
        </p:nvSpPr>
        <p:spPr>
          <a:xfrm flipV="1">
            <a:off x="3398073" y="1785937"/>
            <a:ext cx="3097602" cy="460305"/>
          </a:xfrm>
          <a:prstGeom prst="line">
            <a:avLst/>
          </a:prstGeom>
          <a:ln w="50800">
            <a:solidFill>
              <a:srgbClr val="FF0000"/>
            </a:solidFill>
            <a:miter lim="400000"/>
            <a:tailEnd type="triangle"/>
          </a:ln>
        </p:spPr>
        <p:txBody>
          <a:bodyPr lIns="50800" tIns="50800" rIns="50800" bIns="50800" anchor="ctr"/>
          <a:lstStyle/>
          <a:p>
            <a:pPr algn="ctr" defTabSz="584200" hangingPunct="0">
              <a:defRPr sz="2600"/>
            </a:pPr>
            <a:endParaRPr sz="2600" kern="0">
              <a:solidFill>
                <a:prstClr val="black"/>
              </a:solidFill>
              <a:latin typeface="Helvetica Light"/>
              <a:sym typeface="Helvetica Light"/>
            </a:endParaRPr>
          </a:p>
        </p:txBody>
      </p:sp>
      <p:sp>
        <p:nvSpPr>
          <p:cNvPr id="16" name="Shape 192"/>
          <p:cNvSpPr/>
          <p:nvPr/>
        </p:nvSpPr>
        <p:spPr>
          <a:xfrm>
            <a:off x="615452" y="2027599"/>
            <a:ext cx="2701477" cy="718145"/>
          </a:xfrm>
          <a:prstGeom prst="rect">
            <a:avLst/>
          </a:prstGeom>
          <a:ln w="12700">
            <a:solidFill>
              <a:schemeClr val="tx1"/>
            </a:solid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defTabSz="584200" hangingPunct="0">
              <a:defRPr sz="1800"/>
            </a:pPr>
            <a:r>
              <a:rPr sz="2000" kern="0" dirty="0">
                <a:solidFill>
                  <a:prstClr val="black"/>
                </a:solidFill>
                <a:latin typeface="Cambria" panose="02040503050406030204" pitchFamily="18" charset="0"/>
                <a:sym typeface="Helvetica Light"/>
              </a:rPr>
              <a:t>24 outputs to the </a:t>
            </a:r>
            <a:r>
              <a:rPr lang="it-IT" sz="2000" kern="0" dirty="0">
                <a:solidFill>
                  <a:prstClr val="black"/>
                </a:solidFill>
                <a:latin typeface="Cambria" panose="02040503050406030204" pitchFamily="18" charset="0"/>
                <a:sym typeface="Helvetica Light"/>
              </a:rPr>
              <a:t>strip Front-End @ 640Mbps</a:t>
            </a:r>
            <a:endParaRPr sz="2000" kern="0" dirty="0">
              <a:solidFill>
                <a:prstClr val="black"/>
              </a:solidFill>
              <a:latin typeface="Cambria" panose="02040503050406030204" pitchFamily="18" charset="0"/>
              <a:sym typeface="Helvetica Light"/>
            </a:endParaRPr>
          </a:p>
        </p:txBody>
      </p:sp>
      <p:sp>
        <p:nvSpPr>
          <p:cNvPr id="19" name="Shape 87"/>
          <p:cNvSpPr/>
          <p:nvPr/>
        </p:nvSpPr>
        <p:spPr>
          <a:xfrm>
            <a:off x="1114217" y="5303902"/>
            <a:ext cx="3042500" cy="1025922"/>
          </a:xfrm>
          <a:prstGeom prst="rect">
            <a:avLst/>
          </a:prstGeom>
          <a:ln w="12700">
            <a:solidFill>
              <a:srgbClr val="00B0F0"/>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584200" hangingPunct="0">
              <a:defRPr sz="2000"/>
            </a:pPr>
            <a:r>
              <a:rPr sz="2000" kern="0" dirty="0">
                <a:solidFill>
                  <a:prstClr val="black"/>
                </a:solidFill>
                <a:latin typeface="Cambria" panose="02040503050406030204" pitchFamily="18" charset="0"/>
                <a:sym typeface="Helvetica Light"/>
              </a:rPr>
              <a:t>Pad info</a:t>
            </a:r>
            <a:r>
              <a:rPr lang="it-IT" sz="2000" kern="0" dirty="0">
                <a:solidFill>
                  <a:prstClr val="black"/>
                </a:solidFill>
                <a:latin typeface="Cambria" panose="02040503050406030204" pitchFamily="18" charset="0"/>
                <a:sym typeface="Helvetica Light"/>
              </a:rPr>
              <a:t>:</a:t>
            </a:r>
            <a:endParaRPr sz="2000" kern="0" dirty="0">
              <a:solidFill>
                <a:prstClr val="black"/>
              </a:solidFill>
              <a:latin typeface="Cambria" panose="02040503050406030204" pitchFamily="18" charset="0"/>
              <a:sym typeface="Helvetica Light"/>
            </a:endParaRPr>
          </a:p>
          <a:p>
            <a:pPr marL="342900" indent="-342900" defTabSz="584200" hangingPunct="0">
              <a:buClr>
                <a:srgbClr val="FF0000"/>
              </a:buClr>
              <a:buFont typeface="Arial" panose="020B0604020202020204" pitchFamily="34" charset="0"/>
              <a:buChar char="•"/>
              <a:defRPr sz="2000"/>
            </a:pPr>
            <a:r>
              <a:rPr lang="en-US" sz="2000" kern="0" dirty="0">
                <a:solidFill>
                  <a:prstClr val="black"/>
                </a:solidFill>
                <a:latin typeface="Cambria" panose="02040503050406030204" pitchFamily="18" charset="0"/>
                <a:sym typeface="Helvetica Light"/>
              </a:rPr>
              <a:t>16 bits (BCID)</a:t>
            </a:r>
          </a:p>
          <a:p>
            <a:pPr marL="342900" indent="-342900" defTabSz="584200" hangingPunct="0">
              <a:buClr>
                <a:srgbClr val="FF0000"/>
              </a:buClr>
              <a:buFont typeface="Arial" panose="020B0604020202020204" pitchFamily="34" charset="0"/>
              <a:buChar char="•"/>
              <a:defRPr sz="2000"/>
            </a:pPr>
            <a:r>
              <a:rPr lang="en-US" sz="2000" kern="0" dirty="0">
                <a:solidFill>
                  <a:prstClr val="black"/>
                </a:solidFill>
                <a:latin typeface="Cambria" panose="02040503050406030204" pitchFamily="18" charset="0"/>
                <a:sym typeface="Helvetica Light"/>
              </a:rPr>
              <a:t>16 bits (phi ID, road ID)</a:t>
            </a:r>
          </a:p>
        </p:txBody>
      </p:sp>
      <p:pic>
        <p:nvPicPr>
          <p:cNvPr id="17" name="MiniSAS to SATA Fanout_P.jpg"/>
          <p:cNvPicPr>
            <a:picLocks noChangeAspect="1"/>
          </p:cNvPicPr>
          <p:nvPr/>
        </p:nvPicPr>
        <p:blipFill>
          <a:blip r:embed="rId4">
            <a:extLst/>
          </a:blip>
          <a:stretch>
            <a:fillRect/>
          </a:stretch>
        </p:blipFill>
        <p:spPr>
          <a:xfrm>
            <a:off x="8880910" y="2000777"/>
            <a:ext cx="1432569" cy="1432569"/>
          </a:xfrm>
          <a:prstGeom prst="rect">
            <a:avLst/>
          </a:prstGeom>
          <a:ln w="12700">
            <a:solidFill>
              <a:schemeClr val="tx2"/>
            </a:solidFill>
            <a:miter lim="400000"/>
          </a:ln>
        </p:spPr>
      </p:pic>
      <p:pic>
        <p:nvPicPr>
          <p:cNvPr id="18" name="MiniSAS Twin Ax 68p 5_P.jpg"/>
          <p:cNvPicPr>
            <a:picLocks noChangeAspect="1"/>
          </p:cNvPicPr>
          <p:nvPr/>
        </p:nvPicPr>
        <p:blipFill>
          <a:blip r:embed="rId5">
            <a:extLst/>
          </a:blip>
          <a:stretch>
            <a:fillRect/>
          </a:stretch>
        </p:blipFill>
        <p:spPr>
          <a:xfrm>
            <a:off x="3431608" y="2473298"/>
            <a:ext cx="1298224" cy="1074280"/>
          </a:xfrm>
          <a:prstGeom prst="rect">
            <a:avLst/>
          </a:prstGeom>
          <a:ln w="12700">
            <a:solidFill>
              <a:schemeClr val="tx1"/>
            </a:solidFill>
            <a:miter lim="400000"/>
          </a:ln>
        </p:spPr>
      </p:pic>
      <p:sp>
        <p:nvSpPr>
          <p:cNvPr id="3" name="Slide Number Placeholder 2"/>
          <p:cNvSpPr>
            <a:spLocks noGrp="1"/>
          </p:cNvSpPr>
          <p:nvPr>
            <p:ph type="sldNum" sz="quarter" idx="12"/>
          </p:nvPr>
        </p:nvSpPr>
        <p:spPr/>
        <p:txBody>
          <a:bodyPr/>
          <a:lstStyle/>
          <a:p>
            <a:fld id="{985635A0-49DA-48CB-B4B3-8FD8A7239C05}" type="slidenum">
              <a:rPr lang="it-IT" smtClean="0">
                <a:solidFill>
                  <a:prstClr val="black"/>
                </a:solidFill>
              </a:rPr>
              <a:pPr/>
              <a:t>24</a:t>
            </a:fld>
            <a:endParaRPr lang="it-IT" dirty="0">
              <a:solidFill>
                <a:prstClr val="black"/>
              </a:solidFill>
            </a:endParaRPr>
          </a:p>
        </p:txBody>
      </p:sp>
      <p:pic>
        <p:nvPicPr>
          <p:cNvPr id="5" name="Picture 4"/>
          <p:cNvPicPr>
            <a:picLocks noChangeAspect="1"/>
          </p:cNvPicPr>
          <p:nvPr/>
        </p:nvPicPr>
        <p:blipFill>
          <a:blip r:embed="rId6"/>
          <a:stretch>
            <a:fillRect/>
          </a:stretch>
        </p:blipFill>
        <p:spPr>
          <a:xfrm>
            <a:off x="651292" y="3643952"/>
            <a:ext cx="2746781" cy="1485504"/>
          </a:xfrm>
          <a:prstGeom prst="rect">
            <a:avLst/>
          </a:prstGeom>
        </p:spPr>
      </p:pic>
    </p:spTree>
    <p:extLst>
      <p:ext uri="{BB962C8B-B14F-4D97-AF65-F5344CB8AC3E}">
        <p14:creationId xmlns:p14="http://schemas.microsoft.com/office/powerpoint/2010/main" val="325446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stCxn id="35" idx="3"/>
            <a:endCxn id="46" idx="1"/>
          </p:cNvCxnSpPr>
          <p:nvPr/>
        </p:nvCxnSpPr>
        <p:spPr>
          <a:xfrm flipV="1">
            <a:off x="2144395" y="4287815"/>
            <a:ext cx="8415544" cy="46060"/>
          </a:xfrm>
          <a:prstGeom prst="straightConnector1">
            <a:avLst/>
          </a:prstGeom>
          <a:ln w="76200">
            <a:solidFill>
              <a:srgbClr val="67BDFD"/>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83170" y="1609710"/>
            <a:ext cx="6788258" cy="1754326"/>
          </a:xfrm>
          <a:prstGeom prst="rect">
            <a:avLst/>
          </a:prstGeom>
        </p:spPr>
        <p:txBody>
          <a:bodyPr wrap="square">
            <a:spAutoFit/>
          </a:bodyPr>
          <a:lstStyle/>
          <a:p>
            <a:pPr marL="285750" indent="-285750">
              <a:buClr>
                <a:srgbClr val="0070C0"/>
              </a:buClr>
              <a:buFont typeface="Wingdings" panose="05000000000000000000" pitchFamily="2" charset="2"/>
              <a:buChar char="Ø"/>
            </a:pPr>
            <a:r>
              <a:rPr lang="it-IT" dirty="0">
                <a:solidFill>
                  <a:prstClr val="black"/>
                </a:solidFill>
                <a:latin typeface="Cambria" panose="02040503050406030204" pitchFamily="18" charset="0"/>
              </a:rPr>
              <a:t>Sampling and deserialisation of the input 120-bit Pad hit data: </a:t>
            </a:r>
          </a:p>
          <a:p>
            <a:pPr lvl="1">
              <a:buClr>
                <a:srgbClr val="0070C0"/>
              </a:buClr>
            </a:pPr>
            <a:r>
              <a:rPr lang="it-IT" b="1" dirty="0">
                <a:solidFill>
                  <a:srgbClr val="0070C0"/>
                </a:solidFill>
                <a:latin typeface="Cambria" panose="02040503050406030204" pitchFamily="18" charset="0"/>
              </a:rPr>
              <a:t>70,1 ns </a:t>
            </a:r>
            <a:r>
              <a:rPr lang="it-IT" dirty="0">
                <a:solidFill>
                  <a:prstClr val="black"/>
                </a:solidFill>
                <a:latin typeface="Cambria" panose="02040503050406030204" pitchFamily="18" charset="0"/>
              </a:rPr>
              <a:t>(VHDL simulation).</a:t>
            </a:r>
          </a:p>
          <a:p>
            <a:pPr marL="285750" indent="-285750">
              <a:buClr>
                <a:srgbClr val="0070C0"/>
              </a:buClr>
              <a:buFont typeface="Wingdings" panose="05000000000000000000" pitchFamily="2" charset="2"/>
              <a:buChar char="Ø"/>
            </a:pPr>
            <a:r>
              <a:rPr lang="it-IT" dirty="0">
                <a:solidFill>
                  <a:prstClr val="black"/>
                </a:solidFill>
                <a:latin typeface="Cambria" panose="02040503050406030204" pitchFamily="18" charset="0"/>
              </a:rPr>
              <a:t>Trigger algorithm: </a:t>
            </a:r>
          </a:p>
          <a:p>
            <a:pPr lvl="1">
              <a:buClr>
                <a:srgbClr val="0070C0"/>
              </a:buClr>
            </a:pPr>
            <a:r>
              <a:rPr lang="it-IT" dirty="0">
                <a:solidFill>
                  <a:prstClr val="black"/>
                </a:solidFill>
                <a:latin typeface="Cambria" panose="02040503050406030204" pitchFamily="18" charset="0"/>
              </a:rPr>
              <a:t>8 clock cycles @ 320 MHz = </a:t>
            </a:r>
            <a:r>
              <a:rPr lang="it-IT" b="1" dirty="0">
                <a:solidFill>
                  <a:srgbClr val="0070C0"/>
                </a:solidFill>
                <a:latin typeface="Cambria" panose="02040503050406030204" pitchFamily="18" charset="0"/>
              </a:rPr>
              <a:t>25 ns </a:t>
            </a:r>
            <a:r>
              <a:rPr lang="it-IT" dirty="0">
                <a:solidFill>
                  <a:prstClr val="black"/>
                </a:solidFill>
                <a:latin typeface="Cambria" panose="02040503050406030204" pitchFamily="18" charset="0"/>
              </a:rPr>
              <a:t>(estimate).</a:t>
            </a:r>
          </a:p>
          <a:p>
            <a:pPr marL="285750" indent="-285750">
              <a:buClr>
                <a:srgbClr val="0070C0"/>
              </a:buClr>
              <a:buFont typeface="Wingdings" panose="05000000000000000000" pitchFamily="2" charset="2"/>
              <a:buChar char="Ø"/>
            </a:pPr>
            <a:r>
              <a:rPr lang="it-IT" dirty="0">
                <a:solidFill>
                  <a:prstClr val="black"/>
                </a:solidFill>
                <a:latin typeface="Cambria" panose="02040503050406030204" pitchFamily="18" charset="0"/>
              </a:rPr>
              <a:t>Serialisation of the trigger output word: </a:t>
            </a:r>
          </a:p>
          <a:p>
            <a:pPr lvl="1">
              <a:buClr>
                <a:srgbClr val="0070C0"/>
              </a:buClr>
            </a:pPr>
            <a:r>
              <a:rPr lang="it-IT" dirty="0">
                <a:solidFill>
                  <a:prstClr val="black"/>
                </a:solidFill>
                <a:latin typeface="Cambria" panose="02040503050406030204" pitchFamily="18" charset="0"/>
              </a:rPr>
              <a:t>16-bit @ 640 Mbps = </a:t>
            </a:r>
            <a:r>
              <a:rPr lang="it-IT" b="1" dirty="0">
                <a:solidFill>
                  <a:srgbClr val="0070C0"/>
                </a:solidFill>
                <a:latin typeface="Cambria" panose="02040503050406030204" pitchFamily="18" charset="0"/>
              </a:rPr>
              <a:t>3,125 ns </a:t>
            </a:r>
            <a:r>
              <a:rPr lang="it-IT" dirty="0">
                <a:solidFill>
                  <a:prstClr val="black"/>
                </a:solidFill>
                <a:latin typeface="Cambria" panose="02040503050406030204" pitchFamily="18" charset="0"/>
              </a:rPr>
              <a:t>(VHDL simulation).</a:t>
            </a:r>
          </a:p>
        </p:txBody>
      </p:sp>
      <p:sp>
        <p:nvSpPr>
          <p:cNvPr id="42" name="Rectangle 1"/>
          <p:cNvSpPr txBox="1">
            <a:spLocks noChangeArrowheads="1"/>
          </p:cNvSpPr>
          <p:nvPr/>
        </p:nvSpPr>
        <p:spPr>
          <a:xfrm>
            <a:off x="483170" y="0"/>
            <a:ext cx="11708830"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dirty="0" smtClean="0">
              <a:solidFill>
                <a:srgbClr val="CC702D"/>
              </a:solidFill>
            </a:endParaRPr>
          </a:p>
          <a:p>
            <a:pPr algn="l"/>
            <a:r>
              <a:rPr lang="en-US" dirty="0">
                <a:solidFill>
                  <a:srgbClr val="CC702D"/>
                </a:solidFill>
              </a:rPr>
              <a:t>	</a:t>
            </a:r>
            <a:r>
              <a:rPr lang="en-US" dirty="0">
                <a:solidFill>
                  <a:srgbClr val="CC702D"/>
                </a:solidFill>
                <a:latin typeface="Cambria" panose="02040503050406030204" pitchFamily="18" charset="0"/>
              </a:rPr>
              <a:t>FPGA Latency</a:t>
            </a:r>
          </a:p>
        </p:txBody>
      </p:sp>
      <p:sp>
        <p:nvSpPr>
          <p:cNvPr id="35" name="Shape 321"/>
          <p:cNvSpPr/>
          <p:nvPr/>
        </p:nvSpPr>
        <p:spPr>
          <a:xfrm>
            <a:off x="674441" y="4051586"/>
            <a:ext cx="1469954" cy="56457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2400"/>
            </a:pPr>
            <a:r>
              <a:rPr sz="1600" dirty="0">
                <a:solidFill>
                  <a:prstClr val="black"/>
                </a:solidFill>
                <a:latin typeface="Cambria" panose="02040503050406030204" pitchFamily="18" charset="0"/>
              </a:rPr>
              <a:t>4.8 Gb</a:t>
            </a:r>
            <a:r>
              <a:rPr lang="it-IT" sz="1600" dirty="0">
                <a:solidFill>
                  <a:prstClr val="black"/>
                </a:solidFill>
                <a:latin typeface="Cambria" panose="02040503050406030204" pitchFamily="18" charset="0"/>
              </a:rPr>
              <a:t>p</a:t>
            </a:r>
            <a:r>
              <a:rPr sz="1600" dirty="0">
                <a:solidFill>
                  <a:prstClr val="black"/>
                </a:solidFill>
                <a:latin typeface="Cambria" panose="02040503050406030204" pitchFamily="18" charset="0"/>
              </a:rPr>
              <a:t>s</a:t>
            </a:r>
          </a:p>
          <a:p>
            <a:pPr>
              <a:defRPr sz="2400"/>
            </a:pPr>
            <a:r>
              <a:rPr sz="1600" dirty="0">
                <a:solidFill>
                  <a:prstClr val="black"/>
                </a:solidFill>
                <a:latin typeface="Cambria" panose="02040503050406030204" pitchFamily="18" charset="0"/>
              </a:rPr>
              <a:t>120-bit serial in</a:t>
            </a:r>
          </a:p>
        </p:txBody>
      </p:sp>
      <p:sp>
        <p:nvSpPr>
          <p:cNvPr id="36" name="Shape 322"/>
          <p:cNvSpPr/>
          <p:nvPr/>
        </p:nvSpPr>
        <p:spPr>
          <a:xfrm>
            <a:off x="6992649" y="3460975"/>
            <a:ext cx="836769" cy="3183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i="1"/>
            </a:lvl1pPr>
          </a:lstStyle>
          <a:p>
            <a:r>
              <a:rPr sz="1600" dirty="0">
                <a:solidFill>
                  <a:prstClr val="black"/>
                </a:solidFill>
                <a:latin typeface="Cambria" panose="02040503050406030204" pitchFamily="18" charset="0"/>
              </a:rPr>
              <a:t>320 MHz</a:t>
            </a:r>
          </a:p>
        </p:txBody>
      </p:sp>
      <p:sp>
        <p:nvSpPr>
          <p:cNvPr id="37" name="Shape 323"/>
          <p:cNvSpPr/>
          <p:nvPr/>
        </p:nvSpPr>
        <p:spPr>
          <a:xfrm>
            <a:off x="8686636" y="3460976"/>
            <a:ext cx="1269579" cy="3183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i="1"/>
            </a:lvl1pPr>
          </a:lstStyle>
          <a:p>
            <a:r>
              <a:rPr sz="1600" dirty="0">
                <a:solidFill>
                  <a:prstClr val="black"/>
                </a:solidFill>
                <a:latin typeface="Cambria" panose="02040503050406030204" pitchFamily="18" charset="0"/>
              </a:rPr>
              <a:t>320 MHz DDR</a:t>
            </a:r>
          </a:p>
        </p:txBody>
      </p:sp>
      <p:sp>
        <p:nvSpPr>
          <p:cNvPr id="46" name="Shape 331"/>
          <p:cNvSpPr/>
          <p:nvPr/>
        </p:nvSpPr>
        <p:spPr>
          <a:xfrm>
            <a:off x="10559939" y="4005526"/>
            <a:ext cx="939361" cy="56457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2400"/>
            </a:pPr>
            <a:r>
              <a:rPr sz="1600" dirty="0">
                <a:solidFill>
                  <a:prstClr val="black"/>
                </a:solidFill>
                <a:latin typeface="Cambria" panose="02040503050406030204" pitchFamily="18" charset="0"/>
              </a:rPr>
              <a:t>640 Mb</a:t>
            </a:r>
            <a:r>
              <a:rPr lang="it-IT" sz="1600" dirty="0">
                <a:solidFill>
                  <a:prstClr val="black"/>
                </a:solidFill>
                <a:latin typeface="Cambria" panose="02040503050406030204" pitchFamily="18" charset="0"/>
              </a:rPr>
              <a:t>p</a:t>
            </a:r>
            <a:r>
              <a:rPr sz="1600" dirty="0">
                <a:solidFill>
                  <a:prstClr val="black"/>
                </a:solidFill>
                <a:latin typeface="Cambria" panose="02040503050406030204" pitchFamily="18" charset="0"/>
              </a:rPr>
              <a:t>s</a:t>
            </a:r>
          </a:p>
          <a:p>
            <a:pPr>
              <a:defRPr sz="2400"/>
            </a:pPr>
            <a:r>
              <a:rPr sz="1600" dirty="0">
                <a:solidFill>
                  <a:prstClr val="black"/>
                </a:solidFill>
                <a:latin typeface="Cambria" panose="02040503050406030204" pitchFamily="18" charset="0"/>
              </a:rPr>
              <a:t>out</a:t>
            </a:r>
          </a:p>
        </p:txBody>
      </p:sp>
      <p:sp>
        <p:nvSpPr>
          <p:cNvPr id="47" name="Shape 332"/>
          <p:cNvSpPr/>
          <p:nvPr/>
        </p:nvSpPr>
        <p:spPr>
          <a:xfrm>
            <a:off x="2453788" y="3495141"/>
            <a:ext cx="1446102" cy="3183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i="1"/>
            </a:lvl1pPr>
          </a:lstStyle>
          <a:p>
            <a:r>
              <a:rPr sz="1600" dirty="0">
                <a:solidFill>
                  <a:prstClr val="black"/>
                </a:solidFill>
                <a:latin typeface="Cambria" panose="02040503050406030204" pitchFamily="18" charset="0"/>
              </a:rPr>
              <a:t>6 x 20-bit words</a:t>
            </a:r>
          </a:p>
        </p:txBody>
      </p:sp>
      <p:sp>
        <p:nvSpPr>
          <p:cNvPr id="48" name="AutoShape 18"/>
          <p:cNvSpPr>
            <a:spLocks noChangeArrowheads="1"/>
          </p:cNvSpPr>
          <p:nvPr/>
        </p:nvSpPr>
        <p:spPr bwMode="auto">
          <a:xfrm>
            <a:off x="2564280" y="3887390"/>
            <a:ext cx="1313978" cy="892969"/>
          </a:xfrm>
          <a:prstGeom prst="roundRect">
            <a:avLst>
              <a:gd name="adj" fmla="val 8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7000"/>
              </a:lnSpc>
              <a:tabLst>
                <a:tab pos="656446" algn="l"/>
                <a:tab pos="1312888" algn="l"/>
              </a:tabLst>
              <a:defRPr/>
            </a:pPr>
            <a:r>
              <a:rPr lang="it-IT" sz="1600" kern="0" dirty="0">
                <a:solidFill>
                  <a:prstClr val="white"/>
                </a:solidFill>
                <a:latin typeface="Cambria" panose="02040503050406030204" pitchFamily="18" charset="0"/>
                <a:cs typeface="Helvetica Neue Bold Condensed"/>
              </a:rPr>
              <a:t>IN GTX</a:t>
            </a:r>
          </a:p>
          <a:p>
            <a:pPr algn="ctr">
              <a:lnSpc>
                <a:spcPct val="117000"/>
              </a:lnSpc>
              <a:tabLst>
                <a:tab pos="656446" algn="l"/>
                <a:tab pos="1312888" algn="l"/>
              </a:tabLst>
              <a:defRPr/>
            </a:pPr>
            <a:r>
              <a:rPr lang="it-IT" sz="1600" kern="0" dirty="0">
                <a:solidFill>
                  <a:prstClr val="white"/>
                </a:solidFill>
                <a:latin typeface="Cambria" panose="02040503050406030204" pitchFamily="18" charset="0"/>
                <a:cs typeface="Helvetica Neue Bold Condensed"/>
              </a:rPr>
              <a:t>deserialiser</a:t>
            </a:r>
            <a:endParaRPr lang="it-IT" sz="1600" kern="0" dirty="0" smtClean="0">
              <a:solidFill>
                <a:prstClr val="white"/>
              </a:solidFill>
              <a:latin typeface="Cambria" panose="02040503050406030204" pitchFamily="18" charset="0"/>
              <a:cs typeface="Helvetica Neue Bold Condensed"/>
            </a:endParaRPr>
          </a:p>
        </p:txBody>
      </p:sp>
      <p:sp>
        <p:nvSpPr>
          <p:cNvPr id="49" name="AutoShape 18"/>
          <p:cNvSpPr>
            <a:spLocks noChangeArrowheads="1"/>
          </p:cNvSpPr>
          <p:nvPr/>
        </p:nvSpPr>
        <p:spPr bwMode="auto">
          <a:xfrm>
            <a:off x="6754045" y="3878276"/>
            <a:ext cx="1313978" cy="892969"/>
          </a:xfrm>
          <a:prstGeom prst="roundRect">
            <a:avLst>
              <a:gd name="adj" fmla="val 8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7000"/>
              </a:lnSpc>
              <a:tabLst>
                <a:tab pos="656446" algn="l"/>
                <a:tab pos="1312888" algn="l"/>
              </a:tabLst>
              <a:defRPr/>
            </a:pPr>
            <a:r>
              <a:rPr lang="it-IT" sz="1600" kern="0" dirty="0" smtClean="0">
                <a:solidFill>
                  <a:prstClr val="white"/>
                </a:solidFill>
                <a:latin typeface="Cambria" panose="02040503050406030204" pitchFamily="18" charset="0"/>
                <a:cs typeface="Helvetica Neue Bold Condensed"/>
              </a:rPr>
              <a:t>Trigger Algorithm</a:t>
            </a:r>
            <a:endParaRPr lang="it-IT" sz="1600" kern="0" dirty="0">
              <a:solidFill>
                <a:prstClr val="white"/>
              </a:solidFill>
              <a:latin typeface="Cambria" panose="02040503050406030204" pitchFamily="18" charset="0"/>
              <a:cs typeface="Helvetica Neue Bold Condensed"/>
            </a:endParaRPr>
          </a:p>
        </p:txBody>
      </p:sp>
      <p:sp>
        <p:nvSpPr>
          <p:cNvPr id="50" name="AutoShape 18"/>
          <p:cNvSpPr>
            <a:spLocks noChangeArrowheads="1"/>
          </p:cNvSpPr>
          <p:nvPr/>
        </p:nvSpPr>
        <p:spPr bwMode="auto">
          <a:xfrm>
            <a:off x="8697453" y="3878276"/>
            <a:ext cx="1313978" cy="892969"/>
          </a:xfrm>
          <a:prstGeom prst="roundRect">
            <a:avLst>
              <a:gd name="adj" fmla="val 8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7000"/>
              </a:lnSpc>
              <a:tabLst>
                <a:tab pos="656446" algn="l"/>
                <a:tab pos="1312888" algn="l"/>
              </a:tabLst>
              <a:defRPr/>
            </a:pPr>
            <a:r>
              <a:rPr lang="it-IT" sz="1600" kern="0" dirty="0" smtClean="0">
                <a:solidFill>
                  <a:prstClr val="white"/>
                </a:solidFill>
                <a:latin typeface="Cambria" panose="02040503050406030204" pitchFamily="18" charset="0"/>
                <a:cs typeface="Helvetica Neue Bold Condensed"/>
              </a:rPr>
              <a:t>OUT</a:t>
            </a:r>
          </a:p>
          <a:p>
            <a:pPr algn="ctr">
              <a:lnSpc>
                <a:spcPct val="117000"/>
              </a:lnSpc>
              <a:tabLst>
                <a:tab pos="656446" algn="l"/>
                <a:tab pos="1312888" algn="l"/>
              </a:tabLst>
              <a:defRPr/>
            </a:pPr>
            <a:r>
              <a:rPr lang="it-IT" sz="1600" kern="0" dirty="0" smtClean="0">
                <a:solidFill>
                  <a:prstClr val="white"/>
                </a:solidFill>
                <a:latin typeface="Cambria" panose="02040503050406030204" pitchFamily="18" charset="0"/>
                <a:cs typeface="Helvetica Neue Bold Condensed"/>
              </a:rPr>
              <a:t>serialiser</a:t>
            </a:r>
          </a:p>
        </p:txBody>
      </p:sp>
      <p:sp>
        <p:nvSpPr>
          <p:cNvPr id="51" name="Shape 324"/>
          <p:cNvSpPr/>
          <p:nvPr/>
        </p:nvSpPr>
        <p:spPr>
          <a:xfrm>
            <a:off x="2909484" y="4752150"/>
            <a:ext cx="8624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chemeClr val="accent1">
                    <a:hueOff val="-136794"/>
                    <a:satOff val="-2150"/>
                    <a:lumOff val="15693"/>
                  </a:schemeClr>
                </a:solidFill>
                <a:latin typeface="Helvetica"/>
                <a:ea typeface="Helvetica"/>
                <a:cs typeface="Helvetica"/>
                <a:sym typeface="Helvetica"/>
              </a:defRPr>
            </a:lvl1pPr>
          </a:lstStyle>
          <a:p>
            <a:r>
              <a:rPr lang="it-IT" sz="1687" smtClean="0">
                <a:solidFill>
                  <a:srgbClr val="5B9BD5">
                    <a:hueOff val="-136794"/>
                    <a:satOff val="-2150"/>
                    <a:lumOff val="15693"/>
                  </a:srgbClr>
                </a:solidFill>
              </a:rPr>
              <a:t> 70,1 </a:t>
            </a:r>
            <a:r>
              <a:rPr sz="1687" smtClean="0">
                <a:solidFill>
                  <a:srgbClr val="5B9BD5">
                    <a:hueOff val="-136794"/>
                    <a:satOff val="-2150"/>
                    <a:lumOff val="15693"/>
                  </a:srgbClr>
                </a:solidFill>
              </a:rPr>
              <a:t>ns</a:t>
            </a:r>
            <a:endParaRPr sz="1687" dirty="0">
              <a:solidFill>
                <a:srgbClr val="5B9BD5">
                  <a:hueOff val="-136794"/>
                  <a:satOff val="-2150"/>
                  <a:lumOff val="15693"/>
                </a:srgbClr>
              </a:solidFill>
            </a:endParaRPr>
          </a:p>
        </p:txBody>
      </p:sp>
      <p:sp>
        <p:nvSpPr>
          <p:cNvPr id="52" name="Shape 325"/>
          <p:cNvSpPr/>
          <p:nvPr/>
        </p:nvSpPr>
        <p:spPr>
          <a:xfrm>
            <a:off x="7099250" y="4736451"/>
            <a:ext cx="623569"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chemeClr val="accent1">
                    <a:hueOff val="-136794"/>
                    <a:satOff val="-2150"/>
                    <a:lumOff val="15693"/>
                  </a:schemeClr>
                </a:solidFill>
                <a:latin typeface="Helvetica"/>
                <a:ea typeface="Helvetica"/>
                <a:cs typeface="Helvetica"/>
                <a:sym typeface="Helvetica"/>
              </a:defRPr>
            </a:lvl1pPr>
          </a:lstStyle>
          <a:p>
            <a:r>
              <a:rPr sz="1687" dirty="0">
                <a:solidFill>
                  <a:srgbClr val="5B9BD5">
                    <a:hueOff val="-136794"/>
                    <a:satOff val="-2150"/>
                    <a:lumOff val="15693"/>
                  </a:srgbClr>
                </a:solidFill>
              </a:rPr>
              <a:t>25 ns</a:t>
            </a:r>
          </a:p>
        </p:txBody>
      </p:sp>
      <p:sp>
        <p:nvSpPr>
          <p:cNvPr id="53" name="Shape 326"/>
          <p:cNvSpPr/>
          <p:nvPr/>
        </p:nvSpPr>
        <p:spPr>
          <a:xfrm>
            <a:off x="8896041" y="4754879"/>
            <a:ext cx="923331"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chemeClr val="accent1">
                    <a:hueOff val="-136794"/>
                    <a:satOff val="-2150"/>
                    <a:lumOff val="15693"/>
                  </a:schemeClr>
                </a:solidFill>
                <a:latin typeface="Helvetica"/>
                <a:ea typeface="Helvetica"/>
                <a:cs typeface="Helvetica"/>
                <a:sym typeface="Helvetica"/>
              </a:defRPr>
            </a:lvl1pPr>
          </a:lstStyle>
          <a:p>
            <a:r>
              <a:rPr lang="it-IT" sz="1687" dirty="0" smtClean="0">
                <a:solidFill>
                  <a:srgbClr val="5B9BD5">
                    <a:hueOff val="-136794"/>
                    <a:satOff val="-2150"/>
                    <a:lumOff val="15693"/>
                  </a:srgbClr>
                </a:solidFill>
              </a:rPr>
              <a:t>3,1</a:t>
            </a:r>
            <a:r>
              <a:rPr sz="1687" dirty="0" smtClean="0">
                <a:solidFill>
                  <a:srgbClr val="5B9BD5">
                    <a:hueOff val="-136794"/>
                    <a:satOff val="-2150"/>
                    <a:lumOff val="15693"/>
                  </a:srgbClr>
                </a:solidFill>
              </a:rPr>
              <a:t>25 </a:t>
            </a:r>
            <a:r>
              <a:rPr sz="1687" dirty="0">
                <a:solidFill>
                  <a:srgbClr val="5B9BD5">
                    <a:hueOff val="-136794"/>
                    <a:satOff val="-2150"/>
                    <a:lumOff val="15693"/>
                  </a:srgbClr>
                </a:solidFill>
              </a:rPr>
              <a:t>ns</a:t>
            </a:r>
          </a:p>
        </p:txBody>
      </p:sp>
      <p:sp>
        <p:nvSpPr>
          <p:cNvPr id="55" name="Rectangle 54"/>
          <p:cNvSpPr/>
          <p:nvPr/>
        </p:nvSpPr>
        <p:spPr>
          <a:xfrm>
            <a:off x="569952" y="5160779"/>
            <a:ext cx="7538650" cy="1815882"/>
          </a:xfrm>
          <a:prstGeom prst="rect">
            <a:avLst/>
          </a:prstGeom>
          <a:solidFill>
            <a:srgbClr val="00B0F0"/>
          </a:solidFill>
        </p:spPr>
        <p:txBody>
          <a:bodyPr wrap="square">
            <a:spAutoFit/>
          </a:bodyPr>
          <a:lstStyle/>
          <a:p>
            <a:r>
              <a:rPr lang="it-IT" sz="1600" b="1" dirty="0">
                <a:solidFill>
                  <a:prstClr val="white"/>
                </a:solidFill>
                <a:latin typeface="Cambria" panose="02040503050406030204" pitchFamily="18" charset="0"/>
              </a:rPr>
              <a:t>RX PMA Latency (for 20-bit words): 110.5 UI = 19,7 ns (4.8 Gbps, 208 ps period);</a:t>
            </a:r>
          </a:p>
          <a:p>
            <a:r>
              <a:rPr lang="it-IT" sz="1600" b="1" dirty="0">
                <a:solidFill>
                  <a:prstClr val="white"/>
                </a:solidFill>
                <a:latin typeface="Cambria" panose="02040503050406030204" pitchFamily="18" charset="0"/>
              </a:rPr>
              <a:t>Alignment block: 8,4 ns;</a:t>
            </a:r>
          </a:p>
          <a:p>
            <a:r>
              <a:rPr lang="it-IT" sz="1600" b="1" dirty="0">
                <a:solidFill>
                  <a:prstClr val="white"/>
                </a:solidFill>
                <a:latin typeface="Cambria" panose="02040503050406030204" pitchFamily="18" charset="0"/>
              </a:rPr>
              <a:t>RX Elastic Buffer : 12,6 ns;</a:t>
            </a:r>
          </a:p>
          <a:p>
            <a:r>
              <a:rPr lang="it-IT" sz="1600" b="1" dirty="0">
                <a:solidFill>
                  <a:prstClr val="white"/>
                </a:solidFill>
                <a:latin typeface="Cambria" panose="02040503050406030204" pitchFamily="18" charset="0"/>
              </a:rPr>
              <a:t>FPGA Interface: 8.4 ns;</a:t>
            </a:r>
          </a:p>
          <a:p>
            <a:r>
              <a:rPr lang="it-IT" sz="1600" b="1" dirty="0">
                <a:solidFill>
                  <a:prstClr val="white"/>
                </a:solidFill>
                <a:latin typeface="Cambria" panose="02040503050406030204" pitchFamily="18" charset="0"/>
              </a:rPr>
              <a:t>Additional latency for 5x20-bit words = 21 ns (5 x 4.2 ns);</a:t>
            </a:r>
          </a:p>
          <a:p>
            <a:r>
              <a:rPr lang="it-IT" sz="1600" b="1" dirty="0">
                <a:solidFill>
                  <a:prstClr val="white"/>
                </a:solidFill>
                <a:latin typeface="Cambria" panose="02040503050406030204" pitchFamily="18" charset="0"/>
              </a:rPr>
              <a:t>Descrambler block: 4.2 ns.</a:t>
            </a:r>
          </a:p>
        </p:txBody>
      </p:sp>
      <p:sp>
        <p:nvSpPr>
          <p:cNvPr id="58" name="Shape 335"/>
          <p:cNvSpPr/>
          <p:nvPr/>
        </p:nvSpPr>
        <p:spPr>
          <a:xfrm>
            <a:off x="8017994" y="1918529"/>
            <a:ext cx="2937546" cy="851003"/>
          </a:xfrm>
          <a:prstGeom prst="rect">
            <a:avLst/>
          </a:prstGeom>
          <a:noFill/>
          <a:ln>
            <a:noFill/>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spcBef>
                <a:spcPts val="2953"/>
              </a:spcBef>
              <a:defRPr sz="2400" b="1">
                <a:solidFill>
                  <a:srgbClr val="4472C4">
                    <a:hueOff val="101205"/>
                    <a:satOff val="-13598"/>
                    <a:lumOff val="23877"/>
                  </a:srgbClr>
                </a:solidFill>
                <a:latin typeface="Helvetica"/>
                <a:ea typeface="Helvetica"/>
                <a:cs typeface="Helvetica"/>
                <a:sym typeface="Helvetica"/>
              </a:defRPr>
            </a:pPr>
            <a:r>
              <a:rPr sz="1687" b="1" dirty="0">
                <a:solidFill>
                  <a:srgbClr val="4472C4">
                    <a:hueOff val="101205"/>
                    <a:satOff val="-13598"/>
                    <a:lumOff val="23877"/>
                  </a:srgbClr>
                </a:solidFill>
                <a:latin typeface="Helvetica"/>
                <a:ea typeface="Helvetica"/>
                <a:cs typeface="Helvetica"/>
                <a:sym typeface="Helvetica"/>
              </a:rPr>
              <a:t>TOTAL FPGA LATENCY (first bit in to first bit out): </a:t>
            </a:r>
            <a:r>
              <a:rPr lang="it-IT" sz="1687" b="1" dirty="0">
                <a:solidFill>
                  <a:srgbClr val="4472C4">
                    <a:hueOff val="101205"/>
                    <a:satOff val="-13598"/>
                    <a:lumOff val="23877"/>
                  </a:srgbClr>
                </a:solidFill>
                <a:latin typeface="Helvetica"/>
                <a:ea typeface="Helvetica"/>
                <a:cs typeface="Helvetica"/>
                <a:sym typeface="Helvetica"/>
              </a:rPr>
              <a:t>102,4</a:t>
            </a:r>
            <a:r>
              <a:rPr sz="1687" b="1" dirty="0">
                <a:solidFill>
                  <a:srgbClr val="4472C4">
                    <a:hueOff val="101205"/>
                    <a:satOff val="-13598"/>
                    <a:lumOff val="23877"/>
                  </a:srgbClr>
                </a:solidFill>
                <a:latin typeface="Helvetica"/>
                <a:ea typeface="Helvetica"/>
                <a:cs typeface="Helvetica"/>
                <a:sym typeface="Helvetica"/>
              </a:rPr>
              <a:t> ns.</a:t>
            </a:r>
          </a:p>
        </p:txBody>
      </p:sp>
      <p:pic>
        <p:nvPicPr>
          <p:cNvPr id="59" name="Picture 58"/>
          <p:cNvPicPr>
            <a:picLocks/>
          </p:cNvPicPr>
          <p:nvPr/>
        </p:nvPicPr>
        <p:blipFill>
          <a:blip r:embed="rId3">
            <a:extLst/>
          </a:blip>
          <a:stretch>
            <a:fillRect/>
          </a:stretch>
        </p:blipFill>
        <p:spPr>
          <a:xfrm>
            <a:off x="7849950" y="1783991"/>
            <a:ext cx="3008983" cy="1120077"/>
          </a:xfrm>
          <a:prstGeom prst="rect">
            <a:avLst/>
          </a:prstGeom>
          <a:effectLst/>
        </p:spPr>
      </p:pic>
      <p:sp>
        <p:nvSpPr>
          <p:cNvPr id="22" name="AutoShape 18"/>
          <p:cNvSpPr>
            <a:spLocks noChangeArrowheads="1"/>
          </p:cNvSpPr>
          <p:nvPr/>
        </p:nvSpPr>
        <p:spPr bwMode="auto">
          <a:xfrm>
            <a:off x="4565441" y="3859181"/>
            <a:ext cx="1313978" cy="892969"/>
          </a:xfrm>
          <a:prstGeom prst="roundRect">
            <a:avLst>
              <a:gd name="adj" fmla="val 8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7000"/>
              </a:lnSpc>
              <a:tabLst>
                <a:tab pos="656446" algn="l"/>
                <a:tab pos="1312888" algn="l"/>
              </a:tabLst>
              <a:defRPr/>
            </a:pPr>
            <a:r>
              <a:rPr lang="it-IT" sz="1600" kern="0" dirty="0" smtClean="0">
                <a:solidFill>
                  <a:prstClr val="white"/>
                </a:solidFill>
                <a:latin typeface="Cambria" panose="02040503050406030204" pitchFamily="18" charset="0"/>
                <a:cs typeface="Helvetica Neue Bold Condensed"/>
              </a:rPr>
              <a:t>descrambler</a:t>
            </a:r>
          </a:p>
        </p:txBody>
      </p:sp>
      <p:sp>
        <p:nvSpPr>
          <p:cNvPr id="24" name="Shape 324"/>
          <p:cNvSpPr/>
          <p:nvPr/>
        </p:nvSpPr>
        <p:spPr>
          <a:xfrm>
            <a:off x="5094769" y="4728351"/>
            <a:ext cx="68288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chemeClr val="accent1">
                    <a:hueOff val="-136794"/>
                    <a:satOff val="-2150"/>
                    <a:lumOff val="15693"/>
                  </a:schemeClr>
                </a:solidFill>
                <a:latin typeface="Helvetica"/>
                <a:ea typeface="Helvetica"/>
                <a:cs typeface="Helvetica"/>
                <a:sym typeface="Helvetica"/>
              </a:defRPr>
            </a:lvl1pPr>
          </a:lstStyle>
          <a:p>
            <a:r>
              <a:rPr lang="it-IT" sz="1687" dirty="0" smtClean="0">
                <a:solidFill>
                  <a:srgbClr val="5B9BD5">
                    <a:hueOff val="-136794"/>
                    <a:satOff val="-2150"/>
                    <a:lumOff val="15693"/>
                  </a:srgbClr>
                </a:solidFill>
              </a:rPr>
              <a:t>4,2</a:t>
            </a:r>
            <a:r>
              <a:rPr sz="1687" dirty="0" smtClean="0">
                <a:solidFill>
                  <a:srgbClr val="5B9BD5">
                    <a:hueOff val="-136794"/>
                    <a:satOff val="-2150"/>
                    <a:lumOff val="15693"/>
                  </a:srgbClr>
                </a:solidFill>
              </a:rPr>
              <a:t> </a:t>
            </a:r>
            <a:r>
              <a:rPr sz="1687" dirty="0">
                <a:solidFill>
                  <a:srgbClr val="5B9BD5">
                    <a:hueOff val="-136794"/>
                    <a:satOff val="-2150"/>
                    <a:lumOff val="15693"/>
                  </a:srgbClr>
                </a:solidFill>
              </a:rPr>
              <a:t>ns</a:t>
            </a:r>
          </a:p>
        </p:txBody>
      </p:sp>
      <p:sp>
        <p:nvSpPr>
          <p:cNvPr id="25" name="Shape 332"/>
          <p:cNvSpPr/>
          <p:nvPr/>
        </p:nvSpPr>
        <p:spPr>
          <a:xfrm>
            <a:off x="4804045" y="3455218"/>
            <a:ext cx="836769" cy="3183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i="1"/>
            </a:lvl1pPr>
          </a:lstStyle>
          <a:p>
            <a:r>
              <a:rPr lang="it-IT" sz="1600" dirty="0" smtClean="0">
                <a:solidFill>
                  <a:prstClr val="black"/>
                </a:solidFill>
                <a:latin typeface="Cambria" panose="02040503050406030204" pitchFamily="18" charset="0"/>
              </a:rPr>
              <a:t>240 </a:t>
            </a:r>
            <a:r>
              <a:rPr lang="it-IT" sz="1600" dirty="0">
                <a:solidFill>
                  <a:prstClr val="black"/>
                </a:solidFill>
                <a:latin typeface="Cambria" panose="02040503050406030204" pitchFamily="18" charset="0"/>
              </a:rPr>
              <a:t>MHz</a:t>
            </a:r>
          </a:p>
        </p:txBody>
      </p:sp>
      <p:sp>
        <p:nvSpPr>
          <p:cNvPr id="4" name="Slide Number Placeholder 3"/>
          <p:cNvSpPr>
            <a:spLocks noGrp="1"/>
          </p:cNvSpPr>
          <p:nvPr>
            <p:ph type="sldNum" sz="quarter" idx="12"/>
          </p:nvPr>
        </p:nvSpPr>
        <p:spPr/>
        <p:txBody>
          <a:bodyPr/>
          <a:lstStyle/>
          <a:p>
            <a:fld id="{985635A0-49DA-48CB-B4B3-8FD8A7239C05}" type="slidenum">
              <a:rPr lang="it-IT" smtClean="0">
                <a:solidFill>
                  <a:prstClr val="black"/>
                </a:solidFill>
              </a:rPr>
              <a:pPr/>
              <a:t>25</a:t>
            </a:fld>
            <a:endParaRPr lang="it-IT" dirty="0">
              <a:solidFill>
                <a:prstClr val="black"/>
              </a:solidFill>
            </a:endParaRPr>
          </a:p>
        </p:txBody>
      </p:sp>
    </p:spTree>
    <p:extLst>
      <p:ext uri="{BB962C8B-B14F-4D97-AF65-F5344CB8AC3E}">
        <p14:creationId xmlns:p14="http://schemas.microsoft.com/office/powerpoint/2010/main" val="54992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
          <p:cNvSpPr txBox="1">
            <a:spLocks noChangeArrowheads="1"/>
          </p:cNvSpPr>
          <p:nvPr/>
        </p:nvSpPr>
        <p:spPr>
          <a:xfrm>
            <a:off x="483170" y="0"/>
            <a:ext cx="11708830"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dirty="0" smtClean="0">
              <a:solidFill>
                <a:srgbClr val="CC702D"/>
              </a:solidFill>
            </a:endParaRPr>
          </a:p>
          <a:p>
            <a:pPr algn="l"/>
            <a:r>
              <a:rPr lang="en-US" dirty="0">
                <a:solidFill>
                  <a:srgbClr val="CC702D"/>
                </a:solidFill>
              </a:rPr>
              <a:t>	</a:t>
            </a:r>
            <a:r>
              <a:rPr lang="en-US" dirty="0" smtClean="0">
                <a:solidFill>
                  <a:srgbClr val="CC702D"/>
                </a:solidFill>
                <a:latin typeface="Cambria" panose="02040503050406030204" pitchFamily="18" charset="0"/>
              </a:rPr>
              <a:t>Cabling tests</a:t>
            </a:r>
            <a:endParaRPr lang="en-US" dirty="0">
              <a:solidFill>
                <a:srgbClr val="CC702D"/>
              </a:solidFill>
              <a:latin typeface="Cambria" panose="02040503050406030204" pitchFamily="18" charset="0"/>
            </a:endParaRPr>
          </a:p>
        </p:txBody>
      </p:sp>
      <p:sp>
        <p:nvSpPr>
          <p:cNvPr id="4" name="Rectangle 3"/>
          <p:cNvSpPr/>
          <p:nvPr/>
        </p:nvSpPr>
        <p:spPr>
          <a:xfrm>
            <a:off x="586255" y="4799447"/>
            <a:ext cx="11220263" cy="769441"/>
          </a:xfrm>
          <a:prstGeom prst="rect">
            <a:avLst/>
          </a:prstGeom>
        </p:spPr>
        <p:txBody>
          <a:bodyPr wrap="square">
            <a:spAutoFit/>
          </a:bodyPr>
          <a:lstStyle/>
          <a:p>
            <a:pPr marL="342900" indent="-342900">
              <a:buClr>
                <a:srgbClr val="CC702D"/>
              </a:buClr>
              <a:buFont typeface="Arial" panose="020B0604020202020204" pitchFamily="34" charset="0"/>
              <a:buChar char="•"/>
            </a:pPr>
            <a:r>
              <a:rPr lang="it-IT" sz="2200" dirty="0">
                <a:solidFill>
                  <a:prstClr val="black"/>
                </a:solidFill>
                <a:latin typeface="Cambria" panose="02040503050406030204" pitchFamily="18" charset="0"/>
              </a:rPr>
              <a:t>Firmware (based on Xilinx embedded microprocessor) and  software in order to configure the booster chip and to access the FPGA's internal registers via RS232 protocol</a:t>
            </a:r>
          </a:p>
        </p:txBody>
      </p:sp>
      <p:sp>
        <p:nvSpPr>
          <p:cNvPr id="5" name="Rectangle 4"/>
          <p:cNvSpPr/>
          <p:nvPr/>
        </p:nvSpPr>
        <p:spPr>
          <a:xfrm>
            <a:off x="5659953" y="2193508"/>
            <a:ext cx="5565607" cy="1323439"/>
          </a:xfrm>
          <a:prstGeom prst="rect">
            <a:avLst/>
          </a:prstGeom>
        </p:spPr>
        <p:txBody>
          <a:bodyPr wrap="square">
            <a:spAutoFit/>
          </a:bodyPr>
          <a:lstStyle/>
          <a:p>
            <a:pPr marL="285750" indent="-285750">
              <a:buClr>
                <a:srgbClr val="CC702D"/>
              </a:buClr>
              <a:buFont typeface="Arial" panose="020B0604020202020204" pitchFamily="34" charset="0"/>
              <a:buChar char="•"/>
            </a:pPr>
            <a:r>
              <a:rPr lang="it-IT" sz="2000" dirty="0">
                <a:solidFill>
                  <a:prstClr val="black"/>
                </a:solidFill>
                <a:latin typeface="Cambria" panose="02040503050406030204" pitchFamily="18" charset="0"/>
              </a:rPr>
              <a:t>Xilinx Kintex-7 evaluation board (kc705)</a:t>
            </a:r>
          </a:p>
          <a:p>
            <a:pPr marL="285750" indent="-285750">
              <a:buClr>
                <a:srgbClr val="CC702D"/>
              </a:buClr>
              <a:buFont typeface="Arial" panose="020B0604020202020204" pitchFamily="34" charset="0"/>
              <a:buChar char="•"/>
            </a:pPr>
            <a:r>
              <a:rPr lang="it-IT" sz="2000" dirty="0">
                <a:solidFill>
                  <a:prstClr val="black"/>
                </a:solidFill>
                <a:latin typeface="Cambria" panose="02040503050406030204" pitchFamily="18" charset="0"/>
              </a:rPr>
              <a:t>Custom cable adaptor board (INFN Roma) hosting one commercial booster chip (DS100BR410)</a:t>
            </a:r>
          </a:p>
        </p:txBody>
      </p:sp>
      <p:sp>
        <p:nvSpPr>
          <p:cNvPr id="6" name="Rectangle 5"/>
          <p:cNvSpPr/>
          <p:nvPr/>
        </p:nvSpPr>
        <p:spPr>
          <a:xfrm>
            <a:off x="586255" y="5380841"/>
            <a:ext cx="7840650" cy="1046440"/>
          </a:xfrm>
          <a:prstGeom prst="rect">
            <a:avLst/>
          </a:prstGeom>
        </p:spPr>
        <p:txBody>
          <a:bodyPr wrap="square">
            <a:spAutoFit/>
          </a:bodyPr>
          <a:lstStyle/>
          <a:p>
            <a:pPr marL="342900" indent="-342900">
              <a:buClr>
                <a:srgbClr val="FF0000"/>
              </a:buClr>
              <a:buFont typeface="Arial" panose="020B0604020202020204" pitchFamily="34" charset="0"/>
              <a:buChar char="•"/>
            </a:pPr>
            <a:endParaRPr lang="it-IT" dirty="0">
              <a:solidFill>
                <a:prstClr val="black"/>
              </a:solidFill>
              <a:latin typeface="Cambria" panose="02040503050406030204" pitchFamily="18" charset="0"/>
            </a:endParaRPr>
          </a:p>
          <a:p>
            <a:pPr marL="342900" indent="-342900">
              <a:buClr>
                <a:srgbClr val="CC702D"/>
              </a:buClr>
              <a:buFont typeface="Arial" panose="020B0604020202020204" pitchFamily="34" charset="0"/>
              <a:buChar char="•"/>
            </a:pPr>
            <a:r>
              <a:rPr lang="it-IT" sz="2200" dirty="0">
                <a:solidFill>
                  <a:prstClr val="black"/>
                </a:solidFill>
                <a:latin typeface="Cambria" panose="02040503050406030204" pitchFamily="18" charset="0"/>
              </a:rPr>
              <a:t>Software: </a:t>
            </a:r>
            <a:r>
              <a:rPr lang="en-US" sz="2200" dirty="0" err="1">
                <a:solidFill>
                  <a:prstClr val="black"/>
                </a:solidFill>
                <a:latin typeface="Cambria" panose="02040503050406030204" pitchFamily="18" charset="0"/>
              </a:rPr>
              <a:t>LogiCoreIBERT</a:t>
            </a:r>
            <a:r>
              <a:rPr lang="en-US" sz="2200" dirty="0">
                <a:solidFill>
                  <a:prstClr val="black"/>
                </a:solidFill>
                <a:latin typeface="Cambria" panose="02040503050406030204" pitchFamily="18" charset="0"/>
              </a:rPr>
              <a:t> (Integrated Bit Error Ratio Tester) </a:t>
            </a:r>
          </a:p>
          <a:p>
            <a:pPr>
              <a:buClr>
                <a:srgbClr val="FF0000"/>
              </a:buClr>
            </a:pPr>
            <a:r>
              <a:rPr lang="en-US" sz="2200" dirty="0">
                <a:solidFill>
                  <a:prstClr val="black"/>
                </a:solidFill>
                <a:latin typeface="Cambria" panose="02040503050406030204" pitchFamily="18" charset="0"/>
              </a:rPr>
              <a:t>      Bit Error Ratio Measurement and 2-D BER Map</a:t>
            </a:r>
            <a:endParaRPr lang="it-IT" sz="2200" dirty="0">
              <a:solidFill>
                <a:prstClr val="black"/>
              </a:solidFill>
              <a:latin typeface="Cambria" panose="02040503050406030204" pitchFamily="18" charset="0"/>
            </a:endParaRPr>
          </a:p>
        </p:txBody>
      </p:sp>
      <p:sp>
        <p:nvSpPr>
          <p:cNvPr id="10" name="Rectangle 9"/>
          <p:cNvSpPr/>
          <p:nvPr/>
        </p:nvSpPr>
        <p:spPr>
          <a:xfrm>
            <a:off x="618565" y="1519080"/>
            <a:ext cx="10258631" cy="707886"/>
          </a:xfrm>
          <a:prstGeom prst="rect">
            <a:avLst/>
          </a:prstGeom>
        </p:spPr>
        <p:txBody>
          <a:bodyPr wrap="square">
            <a:spAutoFit/>
          </a:bodyPr>
          <a:lstStyle/>
          <a:p>
            <a:pPr>
              <a:buClr>
                <a:srgbClr val="FF0000"/>
              </a:buClr>
            </a:pPr>
            <a:r>
              <a:rPr lang="it-IT" sz="2000" dirty="0">
                <a:solidFill>
                  <a:prstClr val="black"/>
                </a:solidFill>
                <a:latin typeface="Cambria" panose="02040503050406030204" pitchFamily="18" charset="0"/>
              </a:rPr>
              <a:t>Test setup was used to prove I/O data transmission and protocol feasibility over the flat electrical cable chosen to be used in the experiment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565" y="2286641"/>
            <a:ext cx="4778406" cy="246002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322255" y="2966826"/>
            <a:ext cx="1506071" cy="2046097"/>
          </a:xfrm>
          <a:prstGeom prst="rect">
            <a:avLst/>
          </a:prstGeom>
        </p:spPr>
      </p:pic>
      <p:sp>
        <p:nvSpPr>
          <p:cNvPr id="15" name="Rectangle 14"/>
          <p:cNvSpPr/>
          <p:nvPr/>
        </p:nvSpPr>
        <p:spPr>
          <a:xfrm>
            <a:off x="5996163" y="2303241"/>
            <a:ext cx="4102176" cy="2677656"/>
          </a:xfrm>
          <a:prstGeom prst="rect">
            <a:avLst/>
          </a:prstGeom>
          <a:solidFill>
            <a:srgbClr val="E7FFE7"/>
          </a:solidFill>
          <a:ln>
            <a:solidFill>
              <a:srgbClr val="92D698"/>
            </a:solidFill>
          </a:ln>
          <a:effectLst>
            <a:glow rad="228600">
              <a:schemeClr val="accent6">
                <a:satMod val="175000"/>
                <a:alpha val="40000"/>
              </a:schemeClr>
            </a:glow>
          </a:effectLst>
        </p:spPr>
        <p:txBody>
          <a:bodyPr wrap="square">
            <a:spAutoFit/>
          </a:bodyPr>
          <a:lstStyle/>
          <a:p>
            <a:pPr algn="ctr"/>
            <a:endParaRPr lang="it-IT" sz="2400" b="1" dirty="0">
              <a:solidFill>
                <a:prstClr val="black"/>
              </a:solidFill>
              <a:latin typeface="Cambria (Body)"/>
            </a:endParaRPr>
          </a:p>
          <a:p>
            <a:pPr algn="ctr"/>
            <a:r>
              <a:rPr lang="it-IT" sz="2400" b="1" dirty="0">
                <a:solidFill>
                  <a:prstClr val="black"/>
                </a:solidFill>
                <a:latin typeface="Cambria (Body)"/>
              </a:rPr>
              <a:t>BER &lt; 10 </a:t>
            </a:r>
            <a:r>
              <a:rPr lang="it-IT" sz="2400" b="1" baseline="30000" dirty="0">
                <a:solidFill>
                  <a:prstClr val="black"/>
                </a:solidFill>
                <a:latin typeface="Cambria (Body)"/>
              </a:rPr>
              <a:t>-12</a:t>
            </a:r>
          </a:p>
          <a:p>
            <a:pPr algn="ctr"/>
            <a:r>
              <a:rPr lang="it-IT" sz="2400" b="1" dirty="0">
                <a:solidFill>
                  <a:prstClr val="black"/>
                </a:solidFill>
                <a:latin typeface="Cambria (Body)"/>
              </a:rPr>
              <a:t>CL = 90%</a:t>
            </a:r>
          </a:p>
          <a:p>
            <a:pPr algn="ctr"/>
            <a:r>
              <a:rPr lang="it-IT" sz="2400" b="1" dirty="0">
                <a:solidFill>
                  <a:prstClr val="black"/>
                </a:solidFill>
                <a:latin typeface="Cambria (Body)"/>
              </a:rPr>
              <a:t>Errors = 0</a:t>
            </a:r>
          </a:p>
          <a:p>
            <a:pPr algn="ctr"/>
            <a:endParaRPr lang="it-IT" sz="2400" b="1" dirty="0">
              <a:solidFill>
                <a:prstClr val="black"/>
              </a:solidFill>
              <a:latin typeface="Cambria (Body)"/>
            </a:endParaRPr>
          </a:p>
          <a:p>
            <a:pPr algn="ctr"/>
            <a:r>
              <a:rPr lang="it-IT" sz="2400" b="1" dirty="0">
                <a:solidFill>
                  <a:prstClr val="black"/>
                </a:solidFill>
                <a:latin typeface="Cambria (Body)"/>
              </a:rPr>
              <a:t>Line rate @ 4,8 Gbps</a:t>
            </a:r>
          </a:p>
          <a:p>
            <a:pPr algn="ctr"/>
            <a:endParaRPr lang="it-IT" sz="2400" b="1" dirty="0">
              <a:solidFill>
                <a:prstClr val="black"/>
              </a:solidFill>
              <a:latin typeface="Cambria (Body)"/>
            </a:endParaRPr>
          </a:p>
        </p:txBody>
      </p:sp>
      <p:sp>
        <p:nvSpPr>
          <p:cNvPr id="3" name="Slide Number Placeholder 2"/>
          <p:cNvSpPr>
            <a:spLocks noGrp="1"/>
          </p:cNvSpPr>
          <p:nvPr>
            <p:ph type="sldNum" sz="quarter" idx="12"/>
          </p:nvPr>
        </p:nvSpPr>
        <p:spPr/>
        <p:txBody>
          <a:bodyPr/>
          <a:lstStyle/>
          <a:p>
            <a:fld id="{985635A0-49DA-48CB-B4B3-8FD8A7239C05}" type="slidenum">
              <a:rPr lang="it-IT" smtClean="0">
                <a:solidFill>
                  <a:prstClr val="black"/>
                </a:solidFill>
              </a:rPr>
              <a:pPr/>
              <a:t>26</a:t>
            </a:fld>
            <a:endParaRPr lang="it-IT" dirty="0">
              <a:solidFill>
                <a:prstClr val="black"/>
              </a:solidFill>
            </a:endParaRPr>
          </a:p>
        </p:txBody>
      </p:sp>
    </p:spTree>
    <p:extLst>
      <p:ext uri="{BB962C8B-B14F-4D97-AF65-F5344CB8AC3E}">
        <p14:creationId xmlns:p14="http://schemas.microsoft.com/office/powerpoint/2010/main" val="9037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
          <p:cNvSpPr txBox="1">
            <a:spLocks noChangeArrowheads="1"/>
          </p:cNvSpPr>
          <p:nvPr/>
        </p:nvSpPr>
        <p:spPr>
          <a:xfrm>
            <a:off x="483170" y="0"/>
            <a:ext cx="11708830"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dirty="0" smtClean="0">
              <a:solidFill>
                <a:srgbClr val="CC702D"/>
              </a:solidFill>
            </a:endParaRPr>
          </a:p>
          <a:p>
            <a:pPr algn="l"/>
            <a:r>
              <a:rPr lang="en-US" dirty="0">
                <a:solidFill>
                  <a:srgbClr val="CC702D"/>
                </a:solidFill>
              </a:rPr>
              <a:t>	</a:t>
            </a:r>
            <a:r>
              <a:rPr lang="en-US" dirty="0" err="1">
                <a:solidFill>
                  <a:srgbClr val="CC702D"/>
                </a:solidFill>
                <a:latin typeface="Cambria" panose="02040503050406030204" pitchFamily="18" charset="0"/>
              </a:rPr>
              <a:t>sTGC</a:t>
            </a:r>
            <a:r>
              <a:rPr lang="en-US" dirty="0">
                <a:solidFill>
                  <a:srgbClr val="CC702D"/>
                </a:solidFill>
                <a:latin typeface="Cambria" panose="02040503050406030204" pitchFamily="18" charset="0"/>
              </a:rPr>
              <a:t> Pad Trigger Board</a:t>
            </a:r>
          </a:p>
        </p:txBody>
      </p:sp>
      <p:sp>
        <p:nvSpPr>
          <p:cNvPr id="5" name="Slide Number Placeholder 4"/>
          <p:cNvSpPr>
            <a:spLocks noGrp="1"/>
          </p:cNvSpPr>
          <p:nvPr>
            <p:ph type="sldNum" sz="quarter" idx="12"/>
          </p:nvPr>
        </p:nvSpPr>
        <p:spPr/>
        <p:txBody>
          <a:bodyPr/>
          <a:lstStyle/>
          <a:p>
            <a:fld id="{985635A0-49DA-48CB-B4B3-8FD8A7239C05}" type="slidenum">
              <a:rPr lang="it-IT" smtClean="0">
                <a:solidFill>
                  <a:prstClr val="black"/>
                </a:solidFill>
              </a:rPr>
              <a:pPr/>
              <a:t>27</a:t>
            </a:fld>
            <a:endParaRPr lang="it-IT"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592" y="1538513"/>
            <a:ext cx="6370872" cy="4753471"/>
          </a:xfrm>
          <a:prstGeom prst="rect">
            <a:avLst/>
          </a:prstGeom>
        </p:spPr>
      </p:pic>
    </p:spTree>
    <p:extLst>
      <p:ext uri="{BB962C8B-B14F-4D97-AF65-F5344CB8AC3E}">
        <p14:creationId xmlns:p14="http://schemas.microsoft.com/office/powerpoint/2010/main" val="2124523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1228" y="2544932"/>
            <a:ext cx="10652901" cy="4313067"/>
          </a:xfrm>
          <a:prstGeom prst="rect">
            <a:avLst/>
          </a:prstGeom>
        </p:spPr>
        <p:txBody>
          <a:bodyPr wrap="square">
            <a:spAutoFit/>
          </a:bodyPr>
          <a:lstStyle/>
          <a:p>
            <a:pPr marL="285750" indent="-285750">
              <a:buClr>
                <a:srgbClr val="B53A31"/>
              </a:buClr>
              <a:buFont typeface="Wingdings" panose="05000000000000000000" pitchFamily="2" charset="2"/>
              <a:buChar char="Ø"/>
            </a:pPr>
            <a:r>
              <a:rPr lang="it-IT" sz="2400" dirty="0">
                <a:solidFill>
                  <a:prstClr val="black"/>
                </a:solidFill>
                <a:latin typeface="Cambria" panose="02040503050406030204" pitchFamily="18" charset="0"/>
              </a:rPr>
              <a:t>Design of an adaptive serial link architecture (published by IEEE)</a:t>
            </a:r>
          </a:p>
          <a:p>
            <a:pPr marL="285750" indent="-285750">
              <a:buClr>
                <a:srgbClr val="B53A31"/>
              </a:buClr>
              <a:buFont typeface="Wingdings" panose="05000000000000000000" pitchFamily="2" charset="2"/>
              <a:buChar char="Ø"/>
            </a:pPr>
            <a:endParaRPr lang="it-IT" sz="2400" dirty="0">
              <a:solidFill>
                <a:prstClr val="black"/>
              </a:solidFill>
              <a:latin typeface="Cambria" panose="02040503050406030204" pitchFamily="18" charset="0"/>
            </a:endParaRPr>
          </a:p>
          <a:p>
            <a:pPr marL="285750" indent="-285750">
              <a:buClr>
                <a:srgbClr val="B53A31"/>
              </a:buClr>
              <a:buFont typeface="Wingdings" panose="05000000000000000000" pitchFamily="2" charset="2"/>
              <a:buChar char="Ø"/>
            </a:pPr>
            <a:r>
              <a:rPr lang="it-IT" sz="2400" dirty="0">
                <a:solidFill>
                  <a:prstClr val="black"/>
                </a:solidFill>
                <a:latin typeface="Cambria" panose="02040503050406030204" pitchFamily="18" charset="0"/>
              </a:rPr>
              <a:t>Design of  a new Board for the muon L1 trigger system</a:t>
            </a:r>
          </a:p>
          <a:p>
            <a:pPr marL="285750" indent="-285750">
              <a:buClr>
                <a:srgbClr val="B53A31"/>
              </a:buClr>
              <a:buFont typeface="Wingdings" panose="05000000000000000000" pitchFamily="2" charset="2"/>
              <a:buChar char="Ø"/>
            </a:pPr>
            <a:r>
              <a:rPr lang="it-IT" sz="2400" dirty="0">
                <a:solidFill>
                  <a:prstClr val="black"/>
                </a:solidFill>
                <a:latin typeface="Cambria" panose="02040503050406030204" pitchFamily="18" charset="0"/>
              </a:rPr>
              <a:t>Feasibility studies for the implementation of a challenging serial link with fixed latency on the new architecture</a:t>
            </a:r>
          </a:p>
          <a:p>
            <a:pPr>
              <a:buClr>
                <a:srgbClr val="B53A31"/>
              </a:buClr>
            </a:pPr>
            <a:endParaRPr lang="it-IT" sz="2400" dirty="0">
              <a:solidFill>
                <a:prstClr val="black"/>
              </a:solidFill>
              <a:latin typeface="Cambria" panose="02040503050406030204" pitchFamily="18" charset="0"/>
            </a:endParaRPr>
          </a:p>
          <a:p>
            <a:pPr marL="285750" indent="-285750">
              <a:buClr>
                <a:srgbClr val="B53A31"/>
              </a:buClr>
              <a:buFont typeface="Wingdings" panose="05000000000000000000" pitchFamily="2" charset="2"/>
              <a:buChar char="Ø"/>
            </a:pPr>
            <a:r>
              <a:rPr lang="it-IT" sz="2400" dirty="0">
                <a:solidFill>
                  <a:prstClr val="black"/>
                </a:solidFill>
                <a:latin typeface="Cambria" panose="02040503050406030204" pitchFamily="18" charset="0"/>
              </a:rPr>
              <a:t>Design and test of the serial interface between one of the new on-detector board in the NSW and the corresponding on detector electronics</a:t>
            </a:r>
          </a:p>
          <a:p>
            <a:pPr marL="285750" indent="-285750">
              <a:buClr>
                <a:srgbClr val="B53A31"/>
              </a:buClr>
              <a:buFont typeface="Wingdings" panose="05000000000000000000" pitchFamily="2" charset="2"/>
              <a:buChar char="Ø"/>
            </a:pPr>
            <a:r>
              <a:rPr lang="it-IT" sz="2400" dirty="0">
                <a:solidFill>
                  <a:prstClr val="black"/>
                </a:solidFill>
                <a:latin typeface="Cambria" panose="02040503050406030204" pitchFamily="18" charset="0"/>
              </a:rPr>
              <a:t>Feasibility studies and test of cables and integrated devices which could be used</a:t>
            </a:r>
          </a:p>
          <a:p>
            <a:pPr>
              <a:buClr>
                <a:srgbClr val="B53A31"/>
              </a:buClr>
            </a:pPr>
            <a:endParaRPr lang="it-IT" sz="2400" dirty="0">
              <a:solidFill>
                <a:prstClr val="black"/>
              </a:solidFill>
              <a:latin typeface="Cambria" panose="02040503050406030204" pitchFamily="18" charset="0"/>
            </a:endParaRPr>
          </a:p>
        </p:txBody>
      </p:sp>
      <p:sp>
        <p:nvSpPr>
          <p:cNvPr id="4" name="Rectangle 1"/>
          <p:cNvSpPr txBox="1">
            <a:spLocks noChangeArrowheads="1"/>
          </p:cNvSpPr>
          <p:nvPr/>
        </p:nvSpPr>
        <p:spPr>
          <a:xfrm>
            <a:off x="483170" y="0"/>
            <a:ext cx="11708830" cy="139065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dirty="0" smtClean="0">
              <a:solidFill>
                <a:srgbClr val="CC702D"/>
              </a:solidFill>
            </a:endParaRPr>
          </a:p>
          <a:p>
            <a:pPr algn="l"/>
            <a:r>
              <a:rPr lang="en-US" dirty="0">
                <a:solidFill>
                  <a:srgbClr val="CC702D"/>
                </a:solidFill>
              </a:rPr>
              <a:t>	</a:t>
            </a:r>
            <a:r>
              <a:rPr lang="en-US" dirty="0" smtClean="0">
                <a:solidFill>
                  <a:srgbClr val="CC702D"/>
                </a:solidFill>
                <a:latin typeface="Cambria" panose="02040503050406030204" pitchFamily="18" charset="0"/>
              </a:rPr>
              <a:t>Conclusion</a:t>
            </a:r>
            <a:endParaRPr lang="en-US" dirty="0">
              <a:solidFill>
                <a:srgbClr val="CC702D"/>
              </a:solidFill>
              <a:latin typeface="Cambria" panose="02040503050406030204" pitchFamily="18" charset="0"/>
            </a:endParaRPr>
          </a:p>
        </p:txBody>
      </p:sp>
      <p:sp>
        <p:nvSpPr>
          <p:cNvPr id="7" name="Rectangle 6"/>
          <p:cNvSpPr/>
          <p:nvPr/>
        </p:nvSpPr>
        <p:spPr>
          <a:xfrm>
            <a:off x="905098" y="1561308"/>
            <a:ext cx="10389433" cy="830997"/>
          </a:xfrm>
          <a:prstGeom prst="rect">
            <a:avLst/>
          </a:prstGeom>
        </p:spPr>
        <p:txBody>
          <a:bodyPr wrap="square">
            <a:spAutoFit/>
          </a:bodyPr>
          <a:lstStyle/>
          <a:p>
            <a:pPr marL="342900" indent="-342900">
              <a:buClr>
                <a:srgbClr val="B53A31"/>
              </a:buClr>
              <a:buFont typeface="Wingdings" panose="05000000000000000000" pitchFamily="2" charset="2"/>
              <a:buChar char="Ø"/>
            </a:pPr>
            <a:r>
              <a:rPr lang="it-IT" sz="2400" dirty="0">
                <a:solidFill>
                  <a:prstClr val="black"/>
                </a:solidFill>
                <a:latin typeface="Cambria" panose="02040503050406030204" pitchFamily="18" charset="0"/>
              </a:rPr>
              <a:t>Study of state of the art of SerDes architectures and design of special features beyond state of art (fixed latency, adaptive links) </a:t>
            </a:r>
          </a:p>
        </p:txBody>
      </p:sp>
      <p:sp>
        <p:nvSpPr>
          <p:cNvPr id="6" name="Slide Number Placeholder 5"/>
          <p:cNvSpPr>
            <a:spLocks noGrp="1"/>
          </p:cNvSpPr>
          <p:nvPr>
            <p:ph type="sldNum" sz="quarter" idx="12"/>
          </p:nvPr>
        </p:nvSpPr>
        <p:spPr/>
        <p:txBody>
          <a:bodyPr/>
          <a:lstStyle/>
          <a:p>
            <a:fld id="{985635A0-49DA-48CB-B4B3-8FD8A7239C05}" type="slidenum">
              <a:rPr lang="it-IT" smtClean="0">
                <a:solidFill>
                  <a:prstClr val="black"/>
                </a:solidFill>
              </a:rPr>
              <a:pPr/>
              <a:t>28</a:t>
            </a:fld>
            <a:endParaRPr lang="it-IT" dirty="0">
              <a:solidFill>
                <a:prstClr val="black"/>
              </a:solidFill>
            </a:endParaRPr>
          </a:p>
        </p:txBody>
      </p:sp>
    </p:spTree>
    <p:extLst>
      <p:ext uri="{BB962C8B-B14F-4D97-AF65-F5344CB8AC3E}">
        <p14:creationId xmlns:p14="http://schemas.microsoft.com/office/powerpoint/2010/main" val="3572527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5635A0-49DA-48CB-B4B3-8FD8A7239C05}" type="slidenum">
              <a:rPr lang="it-IT" smtClean="0">
                <a:solidFill>
                  <a:prstClr val="black"/>
                </a:solidFill>
              </a:rPr>
              <a:pPr/>
              <a:t>29</a:t>
            </a:fld>
            <a:endParaRPr lang="it-IT" dirty="0">
              <a:solidFill>
                <a:prstClr val="black"/>
              </a:solidFill>
            </a:endParaRPr>
          </a:p>
        </p:txBody>
      </p:sp>
      <p:sp>
        <p:nvSpPr>
          <p:cNvPr id="5" name="Rectangle 1"/>
          <p:cNvSpPr txBox="1">
            <a:spLocks noChangeArrowheads="1"/>
          </p:cNvSpPr>
          <p:nvPr/>
        </p:nvSpPr>
        <p:spPr>
          <a:xfrm>
            <a:off x="4140769" y="2785242"/>
            <a:ext cx="3279534" cy="767254"/>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srgbClr val="CC702D"/>
                </a:solidFill>
                <a:latin typeface="Cambria" panose="02040503050406030204" pitchFamily="18" charset="0"/>
              </a:rPr>
              <a:t>Back up</a:t>
            </a:r>
            <a:endParaRPr lang="en-US" dirty="0">
              <a:solidFill>
                <a:srgbClr val="CC702D"/>
              </a:solidFill>
              <a:latin typeface="Cambria" panose="02040503050406030204" pitchFamily="18" charset="0"/>
            </a:endParaRPr>
          </a:p>
        </p:txBody>
      </p:sp>
    </p:spTree>
    <p:extLst>
      <p:ext uri="{BB962C8B-B14F-4D97-AF65-F5344CB8AC3E}">
        <p14:creationId xmlns:p14="http://schemas.microsoft.com/office/powerpoint/2010/main" val="2555897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929725" y="5548411"/>
            <a:ext cx="8302217" cy="1309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CasellaDiTesto 1"/>
          <p:cNvSpPr txBox="1"/>
          <p:nvPr/>
        </p:nvSpPr>
        <p:spPr>
          <a:xfrm>
            <a:off x="475860" y="1595534"/>
            <a:ext cx="9204941" cy="4154984"/>
          </a:xfrm>
          <a:prstGeom prst="rect">
            <a:avLst/>
          </a:prstGeom>
          <a:noFill/>
        </p:spPr>
        <p:txBody>
          <a:bodyPr wrap="square" rtlCol="0">
            <a:spAutoFit/>
          </a:bodyPr>
          <a:lstStyle/>
          <a:p>
            <a:pPr marL="252000" indent="-285750">
              <a:lnSpc>
                <a:spcPct val="150000"/>
              </a:lnSpc>
              <a:buClr>
                <a:srgbClr val="D9B247"/>
              </a:buClr>
              <a:buFont typeface="Arial" pitchFamily="34" charset="0"/>
              <a:buChar char="•"/>
            </a:pPr>
            <a:r>
              <a:rPr lang="it-IT" sz="2200" dirty="0">
                <a:solidFill>
                  <a:prstClr val="black"/>
                </a:solidFill>
                <a:latin typeface="Cambria" panose="02040503050406030204" pitchFamily="18" charset="0"/>
              </a:rPr>
              <a:t>Extreme High Bandwidth</a:t>
            </a:r>
          </a:p>
          <a:p>
            <a:pPr marL="423450" lvl="1">
              <a:lnSpc>
                <a:spcPct val="150000"/>
              </a:lnSpc>
              <a:buClr>
                <a:srgbClr val="D9B247"/>
              </a:buClr>
            </a:pPr>
            <a:r>
              <a:rPr lang="en-US" sz="2200" dirty="0">
                <a:solidFill>
                  <a:prstClr val="black"/>
                </a:solidFill>
                <a:latin typeface="Cambria" panose="02040503050406030204" pitchFamily="18" charset="0"/>
              </a:rPr>
              <a:t>One </a:t>
            </a:r>
            <a:r>
              <a:rPr lang="en-US" sz="2200" dirty="0" err="1">
                <a:solidFill>
                  <a:prstClr val="black"/>
                </a:solidFill>
                <a:latin typeface="Cambria" panose="02040503050406030204" pitchFamily="18" charset="0"/>
              </a:rPr>
              <a:t>fibre</a:t>
            </a:r>
            <a:r>
              <a:rPr lang="en-US" sz="2200" dirty="0">
                <a:solidFill>
                  <a:prstClr val="black"/>
                </a:solidFill>
                <a:latin typeface="Cambria" panose="02040503050406030204" pitchFamily="18" charset="0"/>
              </a:rPr>
              <a:t> can carry in the order of tens of </a:t>
            </a:r>
            <a:r>
              <a:rPr lang="en-US" sz="2200" dirty="0" err="1">
                <a:solidFill>
                  <a:prstClr val="black"/>
                </a:solidFill>
                <a:latin typeface="Cambria" panose="02040503050406030204" pitchFamily="18" charset="0"/>
              </a:rPr>
              <a:t>Tbs</a:t>
            </a:r>
            <a:r>
              <a:rPr lang="en-US" sz="2200" dirty="0">
                <a:solidFill>
                  <a:prstClr val="black"/>
                </a:solidFill>
                <a:latin typeface="Cambria" panose="02040503050406030204" pitchFamily="18" charset="0"/>
              </a:rPr>
              <a:t> </a:t>
            </a:r>
            <a:endParaRPr lang="it-IT" sz="2200" dirty="0">
              <a:solidFill>
                <a:prstClr val="black"/>
              </a:solidFill>
              <a:latin typeface="Cambria" panose="02040503050406030204" pitchFamily="18" charset="0"/>
            </a:endParaRPr>
          </a:p>
          <a:p>
            <a:pPr marL="252000" indent="-285750">
              <a:lnSpc>
                <a:spcPct val="150000"/>
              </a:lnSpc>
              <a:buClr>
                <a:srgbClr val="D9B247"/>
              </a:buClr>
              <a:buFont typeface="Arial" pitchFamily="34" charset="0"/>
              <a:buChar char="•"/>
            </a:pPr>
            <a:r>
              <a:rPr lang="it-IT" sz="2200" dirty="0">
                <a:solidFill>
                  <a:prstClr val="black"/>
                </a:solidFill>
                <a:latin typeface="Cambria" panose="02040503050406030204" pitchFamily="18" charset="0"/>
              </a:rPr>
              <a:t>One line		</a:t>
            </a:r>
          </a:p>
          <a:p>
            <a:pPr marL="423450" lvl="1">
              <a:lnSpc>
                <a:spcPct val="150000"/>
              </a:lnSpc>
              <a:buClr>
                <a:srgbClr val="D9B247"/>
              </a:buClr>
            </a:pPr>
            <a:r>
              <a:rPr lang="it-IT" sz="2200" dirty="0">
                <a:solidFill>
                  <a:prstClr val="black"/>
                </a:solidFill>
                <a:latin typeface="Cambria" panose="02040503050406030204" pitchFamily="18" charset="0"/>
              </a:rPr>
              <a:t>Small dimension, Low weight, Simple cabling, Reduced costs</a:t>
            </a:r>
          </a:p>
          <a:p>
            <a:pPr marL="252000" indent="-285750">
              <a:lnSpc>
                <a:spcPct val="150000"/>
              </a:lnSpc>
              <a:buClr>
                <a:srgbClr val="D9B247"/>
              </a:buClr>
              <a:buFont typeface="Arial" pitchFamily="34" charset="0"/>
              <a:buChar char="•"/>
            </a:pPr>
            <a:r>
              <a:rPr lang="it-IT" sz="2200" dirty="0">
                <a:solidFill>
                  <a:prstClr val="black"/>
                </a:solidFill>
                <a:latin typeface="Cambria" panose="02040503050406030204" pitchFamily="18" charset="0"/>
              </a:rPr>
              <a:t>Reliability over long-distance </a:t>
            </a:r>
          </a:p>
          <a:p>
            <a:pPr marL="252000" indent="-285750">
              <a:lnSpc>
                <a:spcPct val="150000"/>
              </a:lnSpc>
              <a:buClr>
                <a:srgbClr val="D9B247"/>
              </a:buClr>
              <a:buFont typeface="Arial" pitchFamily="34" charset="0"/>
              <a:buChar char="•"/>
            </a:pPr>
            <a:r>
              <a:rPr lang="it-IT" sz="2200" dirty="0">
                <a:solidFill>
                  <a:prstClr val="black"/>
                </a:solidFill>
                <a:latin typeface="Cambria" panose="02040503050406030204" pitchFamily="18" charset="0"/>
              </a:rPr>
              <a:t>Bi-directionality </a:t>
            </a:r>
          </a:p>
          <a:p>
            <a:pPr marL="252000" indent="-285750">
              <a:lnSpc>
                <a:spcPct val="150000"/>
              </a:lnSpc>
              <a:buClr>
                <a:srgbClr val="D9B247"/>
              </a:buClr>
              <a:buFont typeface="Arial" pitchFamily="34" charset="0"/>
              <a:buChar char="•"/>
            </a:pPr>
            <a:r>
              <a:rPr lang="en-US" sz="2200" dirty="0">
                <a:solidFill>
                  <a:prstClr val="black"/>
                </a:solidFill>
                <a:latin typeface="Cambria" panose="02040503050406030204" pitchFamily="18" charset="0"/>
              </a:rPr>
              <a:t>Not sensitive to Crosstalk and EMI (Electro Magnetic Interference)</a:t>
            </a:r>
          </a:p>
          <a:p>
            <a:pPr marL="252000" indent="-285750">
              <a:lnSpc>
                <a:spcPct val="150000"/>
              </a:lnSpc>
              <a:buClr>
                <a:srgbClr val="D9B247"/>
              </a:buClr>
              <a:buFont typeface="Arial" pitchFamily="34" charset="0"/>
              <a:buChar char="•"/>
            </a:pPr>
            <a:r>
              <a:rPr lang="en-US" sz="2200" dirty="0">
                <a:solidFill>
                  <a:prstClr val="black"/>
                </a:solidFill>
                <a:latin typeface="Cambria" panose="02040503050406030204" pitchFamily="18" charset="0"/>
              </a:rPr>
              <a:t>Low transmission loss</a:t>
            </a:r>
          </a:p>
        </p:txBody>
      </p:sp>
      <p:sp>
        <p:nvSpPr>
          <p:cNvPr id="11" name="Rectangle 3"/>
          <p:cNvSpPr txBox="1">
            <a:spLocks noChangeArrowheads="1"/>
          </p:cNvSpPr>
          <p:nvPr/>
        </p:nvSpPr>
        <p:spPr>
          <a:xfrm>
            <a:off x="475860" y="-1"/>
            <a:ext cx="8668139" cy="1595535"/>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rPr>
              <a:t/>
            </a:r>
            <a:br>
              <a:rPr lang="it-IT" dirty="0" smtClean="0">
                <a:solidFill>
                  <a:srgbClr val="CC702D"/>
                </a:solidFill>
              </a:rPr>
            </a:br>
            <a:r>
              <a:rPr lang="it-IT" dirty="0" smtClean="0">
                <a:solidFill>
                  <a:srgbClr val="CC702D"/>
                </a:solidFill>
              </a:rPr>
              <a:t>	</a:t>
            </a:r>
            <a:r>
              <a:rPr lang="it-IT" dirty="0" smtClean="0">
                <a:solidFill>
                  <a:srgbClr val="CC702D"/>
                </a:solidFill>
                <a:latin typeface="Cambria" panose="02040503050406030204" pitchFamily="18" charset="0"/>
              </a:rPr>
              <a:t>Why serial transmission?</a:t>
            </a:r>
            <a:endParaRPr lang="it-IT" dirty="0">
              <a:solidFill>
                <a:srgbClr val="CC702D"/>
              </a:solidFill>
              <a:latin typeface="Cambria" panose="02040503050406030204" pitchFamily="18"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8036" y="609057"/>
            <a:ext cx="1661020" cy="1661020"/>
          </a:xfrm>
          <a:prstGeom prst="rect">
            <a:avLst/>
          </a:prstGeom>
        </p:spPr>
      </p:pic>
      <p:pic>
        <p:nvPicPr>
          <p:cNvPr id="34" name="Picture 33" descr="D:\Data\Documents\Workshops and seminars\ISOTDAQ_2015\Screens_and_pictures\blue-torch-type-flashligh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2" t="17525" r="7051" b="23220"/>
          <a:stretch/>
        </p:blipFill>
        <p:spPr bwMode="auto">
          <a:xfrm>
            <a:off x="2060004" y="5679892"/>
            <a:ext cx="1229068" cy="820225"/>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3310550" y="5673542"/>
            <a:ext cx="4824670" cy="960110"/>
            <a:chOff x="2339690" y="1162225"/>
            <a:chExt cx="3834005" cy="960110"/>
          </a:xfrm>
        </p:grpSpPr>
        <p:pic>
          <p:nvPicPr>
            <p:cNvPr id="36" name="Picture 35" descr="D:\Data\Documents\Workshops and seminars\ISOTDAQ_2015\Screens_and_pictures\fibre_glass_optic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690" y="1162225"/>
              <a:ext cx="1919110" cy="9595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D:\Data\Documents\Workshops and seminars\ISOTDAQ_2015\Screens_and_pictures\fibre_glass_optic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254585" y="1162780"/>
              <a:ext cx="1919110" cy="95955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37"/>
          <p:cNvSpPr/>
          <p:nvPr/>
        </p:nvSpPr>
        <p:spPr>
          <a:xfrm>
            <a:off x="2034550" y="6500117"/>
            <a:ext cx="1588961"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82550" algn="ctr" eaLnBrk="0" hangingPunct="0">
              <a:spcBef>
                <a:spcPts val="600"/>
              </a:spcBef>
              <a:buClr>
                <a:srgbClr val="FF0000"/>
              </a:buClr>
              <a:buSzPct val="80000"/>
              <a:defRPr/>
            </a:pPr>
            <a:r>
              <a:rPr lang="en-US" b="1" dirty="0">
                <a:solidFill>
                  <a:prstClr val="black"/>
                </a:solidFill>
                <a:latin typeface="Arial" pitchFamily="34" charset="0"/>
                <a:cs typeface="Arial" pitchFamily="34" charset="0"/>
              </a:rPr>
              <a:t>T</a:t>
            </a:r>
            <a:r>
              <a:rPr lang="en-US" b="1" dirty="0" smtClean="0">
                <a:solidFill>
                  <a:prstClr val="black"/>
                </a:solidFill>
                <a:latin typeface="Arial" pitchFamily="34" charset="0"/>
                <a:cs typeface="Arial" pitchFamily="34" charset="0"/>
              </a:rPr>
              <a:t>ransmitter </a:t>
            </a:r>
          </a:p>
        </p:txBody>
      </p:sp>
      <p:sp>
        <p:nvSpPr>
          <p:cNvPr id="39" name="Rectangle 38"/>
          <p:cNvSpPr/>
          <p:nvPr/>
        </p:nvSpPr>
        <p:spPr>
          <a:xfrm>
            <a:off x="4494307" y="6500117"/>
            <a:ext cx="2473819"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82550" algn="ctr" eaLnBrk="0" hangingPunct="0">
              <a:spcBef>
                <a:spcPts val="600"/>
              </a:spcBef>
              <a:buClr>
                <a:srgbClr val="FF0000"/>
              </a:buClr>
              <a:buSzPct val="80000"/>
              <a:defRPr/>
            </a:pPr>
            <a:r>
              <a:rPr lang="en-US" b="1" dirty="0">
                <a:solidFill>
                  <a:prstClr val="black"/>
                </a:solidFill>
                <a:latin typeface="Arial" pitchFamily="34" charset="0"/>
                <a:cs typeface="Arial" pitchFamily="34" charset="0"/>
              </a:rPr>
              <a:t>T</a:t>
            </a:r>
            <a:r>
              <a:rPr lang="en-US" b="1" dirty="0" smtClean="0">
                <a:solidFill>
                  <a:prstClr val="black"/>
                </a:solidFill>
                <a:latin typeface="Arial" pitchFamily="34" charset="0"/>
                <a:cs typeface="Arial" pitchFamily="34" charset="0"/>
              </a:rPr>
              <a:t>ransmission Media</a:t>
            </a:r>
          </a:p>
        </p:txBody>
      </p:sp>
      <p:sp>
        <p:nvSpPr>
          <p:cNvPr id="40" name="Rectangle 39"/>
          <p:cNvSpPr/>
          <p:nvPr/>
        </p:nvSpPr>
        <p:spPr>
          <a:xfrm>
            <a:off x="8165108" y="6488668"/>
            <a:ext cx="122982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82550" algn="ctr" eaLnBrk="0" hangingPunct="0">
              <a:spcBef>
                <a:spcPts val="600"/>
              </a:spcBef>
              <a:buClr>
                <a:srgbClr val="FF0000"/>
              </a:buClr>
              <a:buSzPct val="80000"/>
              <a:defRPr/>
            </a:pPr>
            <a:r>
              <a:rPr lang="en-US" b="1" dirty="0" smtClean="0">
                <a:solidFill>
                  <a:prstClr val="black"/>
                </a:solidFill>
                <a:latin typeface="Arial" pitchFamily="34" charset="0"/>
                <a:cs typeface="Arial" pitchFamily="34" charset="0"/>
              </a:rPr>
              <a:t>Receiver</a:t>
            </a:r>
            <a:endParaRPr lang="en-US" dirty="0">
              <a:solidFill>
                <a:prstClr val="black"/>
              </a:solidFill>
              <a:latin typeface="Arial" pitchFamily="34" charset="0"/>
              <a:cs typeface="Arial" pitchFamily="34" charset="0"/>
            </a:endParaRPr>
          </a:p>
        </p:txBody>
      </p:sp>
      <p:pic>
        <p:nvPicPr>
          <p:cNvPr id="41" name="Picture 40" descr="D:\Data\Documents\Workshops and seminars\ISOTDAQ_2015\Screens_and_pictures\fibre_photodiod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024" b="11715"/>
          <a:stretch/>
        </p:blipFill>
        <p:spPr bwMode="auto">
          <a:xfrm>
            <a:off x="8353544" y="5673279"/>
            <a:ext cx="1078750" cy="8334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6E2D2B3B-882E-40F3-A32F-6DD516915044}"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5295336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8057" y="4137346"/>
            <a:ext cx="7987947" cy="2665886"/>
          </a:xfrm>
          <a:prstGeom prst="rect">
            <a:avLst/>
          </a:prstGeom>
          <a:ln w="28575">
            <a:solidFill>
              <a:srgbClr val="FF0000"/>
            </a:solidFill>
          </a:ln>
        </p:spPr>
      </p:pic>
      <p:graphicFrame>
        <p:nvGraphicFramePr>
          <p:cNvPr id="11" name="Table 10"/>
          <p:cNvGraphicFramePr>
            <a:graphicFrameLocks noGrp="1"/>
          </p:cNvGraphicFramePr>
          <p:nvPr>
            <p:extLst/>
          </p:nvPr>
        </p:nvGraphicFramePr>
        <p:xfrm>
          <a:off x="355649" y="1584717"/>
          <a:ext cx="3887363" cy="4623233"/>
        </p:xfrm>
        <a:graphic>
          <a:graphicData uri="http://schemas.openxmlformats.org/drawingml/2006/table">
            <a:tbl>
              <a:tblPr>
                <a:tableStyleId>{BC89EF96-8CEA-46FF-86C4-4CE0E7609802}</a:tableStyleId>
              </a:tblPr>
              <a:tblGrid>
                <a:gridCol w="1874284"/>
                <a:gridCol w="2013079"/>
              </a:tblGrid>
              <a:tr h="105122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u="none" strike="noStrike" kern="1200" baseline="0" dirty="0" smtClean="0">
                          <a:latin typeface="Cambria" panose="02040503050406030204" pitchFamily="18" charset="0"/>
                        </a:rPr>
                        <a:t>Alice-DDL	</a:t>
                      </a:r>
                      <a:endParaRPr lang="it-IT" sz="1800" b="0" i="0" u="none" strike="noStrike" kern="1200" baseline="0" dirty="0" smtClean="0">
                        <a:solidFill>
                          <a:schemeClr val="tx1"/>
                        </a:solidFill>
                        <a:latin typeface="Cambria" panose="02040503050406030204" pitchFamily="18" charset="0"/>
                        <a:ea typeface="+mn-ea"/>
                        <a:cs typeface="+mn-cs"/>
                      </a:endParaRPr>
                    </a:p>
                  </a:txBody>
                  <a:tcPr marL="90774" marR="90774" marT="45387" marB="45387">
                    <a:lnR w="38100" cap="flat" cmpd="sng" algn="ctr">
                      <a:solidFill>
                        <a:srgbClr val="FFC000"/>
                      </a:solidFill>
                      <a:prstDash val="solid"/>
                      <a:round/>
                      <a:headEnd type="none" w="med" len="med"/>
                      <a:tailEnd type="none" w="med" len="med"/>
                    </a:lnR>
                    <a:lnB w="38100" cap="flat" cmpd="sng" algn="ctr">
                      <a:solidFill>
                        <a:srgbClr val="FFC00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Cambria" panose="02040503050406030204" pitchFamily="18" charset="0"/>
                        </a:rPr>
                        <a:t>Optical: 200 MB/s   </a:t>
                      </a:r>
                      <a:r>
                        <a:rPr lang="en-US" sz="1800" b="1" dirty="0" smtClean="0">
                          <a:solidFill>
                            <a:srgbClr val="FF0000"/>
                          </a:solidFill>
                          <a:latin typeface="Cambria" panose="02040503050406030204" pitchFamily="18" charset="0"/>
                        </a:rPr>
                        <a:t>≈ 400 links </a:t>
                      </a:r>
                    </a:p>
                  </a:txBody>
                  <a:tcPr marL="90774" marR="90774" marT="45387" marB="45387">
                    <a:lnL w="38100" cap="flat" cmpd="sng" algn="ctr">
                      <a:solidFill>
                        <a:srgbClr val="FFC000"/>
                      </a:solidFill>
                      <a:prstDash val="solid"/>
                      <a:round/>
                      <a:headEnd type="none" w="med" len="med"/>
                      <a:tailEnd type="none" w="med" len="med"/>
                    </a:lnL>
                    <a:lnB w="38100" cap="flat" cmpd="sng" algn="ctr">
                      <a:solidFill>
                        <a:srgbClr val="FFC000"/>
                      </a:solidFill>
                      <a:prstDash val="solid"/>
                      <a:round/>
                      <a:headEnd type="none" w="med" len="med"/>
                      <a:tailEnd type="none" w="med" len="med"/>
                    </a:lnB>
                    <a:solidFill>
                      <a:schemeClr val="bg1"/>
                    </a:solidFill>
                  </a:tcPr>
                </a:tc>
              </a:tr>
              <a:tr h="1135683">
                <a:tc>
                  <a:txBody>
                    <a:bodyPr/>
                    <a:lstStyle/>
                    <a:p>
                      <a:pPr algn="ctr"/>
                      <a:r>
                        <a:rPr lang="it-IT" sz="1800" dirty="0" smtClean="0">
                          <a:latin typeface="Cambria" panose="02040503050406030204" pitchFamily="18" charset="0"/>
                        </a:rPr>
                        <a:t>ATLAS-SLINK</a:t>
                      </a:r>
                    </a:p>
                  </a:txBody>
                  <a:tcPr marL="90774" marR="90774" marT="45387" marB="45387">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800" u="none" strike="noStrike" kern="1200" baseline="0" dirty="0" smtClean="0">
                          <a:latin typeface="Cambria" panose="02040503050406030204" pitchFamily="18" charset="0"/>
                        </a:rPr>
                        <a:t>Optical: 160 MB/s </a:t>
                      </a:r>
                      <a:r>
                        <a:rPr lang="it-IT" sz="1800" b="1" u="none" strike="noStrike" kern="1200" baseline="0" dirty="0" smtClean="0">
                          <a:solidFill>
                            <a:srgbClr val="FF0000"/>
                          </a:solidFill>
                          <a:latin typeface="Cambria" panose="02040503050406030204" pitchFamily="18" charset="0"/>
                        </a:rPr>
                        <a:t>≈</a:t>
                      </a:r>
                      <a:r>
                        <a:rPr lang="it-IT" sz="1800" u="none" strike="noStrike" kern="1200" baseline="0" dirty="0" smtClean="0">
                          <a:latin typeface="Cambria" panose="02040503050406030204" pitchFamily="18" charset="0"/>
                        </a:rPr>
                        <a:t> </a:t>
                      </a:r>
                      <a:r>
                        <a:rPr lang="it-IT" sz="1800" b="1" u="none" strike="noStrike" kern="1200" baseline="0" dirty="0" smtClean="0">
                          <a:solidFill>
                            <a:srgbClr val="FF0000"/>
                          </a:solidFill>
                          <a:latin typeface="Cambria" panose="02040503050406030204" pitchFamily="18" charset="0"/>
                        </a:rPr>
                        <a:t>1600 Links</a:t>
                      </a:r>
                      <a:endParaRPr lang="it-IT" sz="1800" b="1" dirty="0" smtClean="0">
                        <a:solidFill>
                          <a:srgbClr val="FF0000"/>
                        </a:solidFill>
                        <a:latin typeface="Cambria" panose="02040503050406030204" pitchFamily="18" charset="0"/>
                      </a:endParaRPr>
                    </a:p>
                    <a:p>
                      <a:r>
                        <a:rPr lang="en-US" sz="1800" u="none" strike="noStrike" kern="1200" baseline="0" dirty="0" smtClean="0">
                          <a:latin typeface="Cambria" panose="02040503050406030204" pitchFamily="18" charset="0"/>
                        </a:rPr>
                        <a:t>	</a:t>
                      </a:r>
                      <a:endParaRPr lang="it-IT" sz="1800" dirty="0">
                        <a:latin typeface="Cambria" panose="02040503050406030204" pitchFamily="18" charset="0"/>
                      </a:endParaRPr>
                    </a:p>
                  </a:txBody>
                  <a:tcPr marL="90774" marR="90774" marT="45387" marB="45387">
                    <a:lnL w="38100" cap="flat" cmpd="sng" algn="ctr">
                      <a:solidFill>
                        <a:srgbClr val="FFC000"/>
                      </a:solidFill>
                      <a:prstDash val="solid"/>
                      <a:round/>
                      <a:headEnd type="none" w="med" len="med"/>
                      <a:tailEnd type="none" w="med" len="med"/>
                    </a:lnL>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chemeClr val="bg1"/>
                    </a:solidFill>
                  </a:tcPr>
                </a:tc>
              </a:tr>
              <a:tr h="1132623">
                <a:tc>
                  <a:txBody>
                    <a:bodyPr/>
                    <a:lstStyle/>
                    <a:p>
                      <a:pPr algn="ctr"/>
                      <a:r>
                        <a:rPr lang="it-IT" sz="1800" dirty="0" smtClean="0">
                          <a:latin typeface="Cambria" panose="02040503050406030204" pitchFamily="18" charset="0"/>
                        </a:rPr>
                        <a:t>CMS-SLIK-64</a:t>
                      </a:r>
                    </a:p>
                    <a:p>
                      <a:pPr algn="ctr"/>
                      <a:endParaRPr lang="it-IT" sz="1800" dirty="0">
                        <a:latin typeface="Cambria" panose="02040503050406030204" pitchFamily="18" charset="0"/>
                      </a:endParaRPr>
                    </a:p>
                  </a:txBody>
                  <a:tcPr marL="90774" marR="90774" marT="45387" marB="45387">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latin typeface="Cambria" panose="02040503050406030204" pitchFamily="18" charset="0"/>
                        </a:rPr>
                        <a:t>LVDS: 200 MB/s (max. 15m) </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1" u="none" strike="noStrike" kern="1200" baseline="0" dirty="0" smtClean="0">
                          <a:solidFill>
                            <a:srgbClr val="FF0000"/>
                          </a:solidFill>
                          <a:latin typeface="Cambria" panose="02040503050406030204" pitchFamily="18" charset="0"/>
                        </a:rPr>
                        <a:t>≈ 500 links</a:t>
                      </a:r>
                      <a:endParaRPr lang="en-US" sz="1800" b="1" i="0" u="none" strike="noStrike" kern="1200" baseline="0" dirty="0" smtClean="0">
                        <a:solidFill>
                          <a:srgbClr val="FF0000"/>
                        </a:solidFill>
                        <a:latin typeface="Cambria" panose="02040503050406030204" pitchFamily="18" charset="0"/>
                        <a:ea typeface="+mn-ea"/>
                        <a:cs typeface="+mn-cs"/>
                      </a:endParaRPr>
                    </a:p>
                  </a:txBody>
                  <a:tcPr marL="90774" marR="90774" marT="45387" marB="45387">
                    <a:lnL w="38100" cap="flat" cmpd="sng" algn="ctr">
                      <a:solidFill>
                        <a:srgbClr val="FFC000"/>
                      </a:solidFill>
                      <a:prstDash val="solid"/>
                      <a:round/>
                      <a:headEnd type="none" w="med" len="med"/>
                      <a:tailEnd type="none" w="med" len="med"/>
                    </a:lnL>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chemeClr val="bg1"/>
                    </a:solidFill>
                  </a:tcPr>
                </a:tc>
              </a:tr>
              <a:tr h="130370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u="none" strike="noStrike" kern="1200" baseline="0" dirty="0" smtClean="0">
                          <a:latin typeface="Cambria" panose="02040503050406030204" pitchFamily="18" charset="0"/>
                        </a:rPr>
                        <a:t>LHCb -</a:t>
                      </a:r>
                      <a:r>
                        <a:rPr lang="it-IT" sz="1800" dirty="0" smtClean="0">
                          <a:latin typeface="Cambria" panose="02040503050406030204" pitchFamily="18" charset="0"/>
                        </a:rPr>
                        <a:t>GOL</a:t>
                      </a:r>
                    </a:p>
                  </a:txBody>
                  <a:tcPr marL="90774" marR="90774" marT="45387" marB="45387">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800" u="none" strike="noStrike" kern="1200" baseline="0" dirty="0" smtClean="0">
                          <a:latin typeface="Cambria" panose="02040503050406030204" pitchFamily="18" charset="0"/>
                        </a:rPr>
                        <a:t>Optical 200 MB/s </a:t>
                      </a:r>
                      <a:r>
                        <a:rPr lang="it-IT" sz="1800" b="1" u="none" strike="noStrike" kern="1200" baseline="0" dirty="0" smtClean="0">
                          <a:solidFill>
                            <a:srgbClr val="FF0000"/>
                          </a:solidFill>
                          <a:latin typeface="Cambria" panose="02040503050406030204" pitchFamily="18" charset="0"/>
                        </a:rPr>
                        <a:t>≈ 400 links</a:t>
                      </a:r>
                    </a:p>
                    <a:p>
                      <a:r>
                        <a:rPr lang="en-US" sz="1800" u="none" strike="noStrike" kern="1200" baseline="0" dirty="0" smtClean="0">
                          <a:latin typeface="Cambria" panose="02040503050406030204" pitchFamily="18" charset="0"/>
                        </a:rPr>
                        <a:t>	</a:t>
                      </a:r>
                      <a:endParaRPr lang="en-US" sz="1800" b="0" i="0" u="none" strike="noStrike" kern="1200" baseline="0" dirty="0" smtClean="0">
                        <a:solidFill>
                          <a:schemeClr val="tx1"/>
                        </a:solidFill>
                        <a:latin typeface="Cambria" panose="02040503050406030204" pitchFamily="18" charset="0"/>
                        <a:ea typeface="+mn-ea"/>
                        <a:cs typeface="+mn-cs"/>
                      </a:endParaRPr>
                    </a:p>
                  </a:txBody>
                  <a:tcPr marL="90774" marR="90774" marT="45387" marB="45387">
                    <a:lnL w="38100" cap="flat" cmpd="sng" algn="ctr">
                      <a:solidFill>
                        <a:srgbClr val="FFC000"/>
                      </a:solidFill>
                      <a:prstDash val="solid"/>
                      <a:round/>
                      <a:headEnd type="none" w="med" len="med"/>
                      <a:tailEnd type="none" w="med" len="med"/>
                    </a:lnL>
                    <a:lnT w="38100" cap="flat" cmpd="sng" algn="ctr">
                      <a:solidFill>
                        <a:srgbClr val="FFC000"/>
                      </a:solidFill>
                      <a:prstDash val="solid"/>
                      <a:round/>
                      <a:headEnd type="none" w="med" len="med"/>
                      <a:tailEnd type="none" w="med" len="med"/>
                    </a:lnT>
                    <a:solidFill>
                      <a:schemeClr val="bg1"/>
                    </a:solidFill>
                  </a:tcPr>
                </a:tc>
              </a:tr>
            </a:tbl>
          </a:graphicData>
        </a:graphic>
      </p:graphicFrame>
      <p:sp>
        <p:nvSpPr>
          <p:cNvPr id="3" name="Rectangle 3"/>
          <p:cNvSpPr txBox="1">
            <a:spLocks noChangeArrowheads="1"/>
          </p:cNvSpPr>
          <p:nvPr/>
        </p:nvSpPr>
        <p:spPr>
          <a:xfrm>
            <a:off x="475860" y="-1"/>
            <a:ext cx="11716140" cy="1595535"/>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rPr>
              <a:t/>
            </a:r>
            <a:br>
              <a:rPr lang="it-IT" dirty="0" smtClean="0">
                <a:solidFill>
                  <a:srgbClr val="CC702D"/>
                </a:solidFill>
              </a:rPr>
            </a:br>
            <a:r>
              <a:rPr lang="it-IT" dirty="0" smtClean="0">
                <a:solidFill>
                  <a:srgbClr val="CC702D"/>
                </a:solidFill>
              </a:rPr>
              <a:t>	</a:t>
            </a:r>
            <a:r>
              <a:rPr lang="en-US" sz="4800" dirty="0" smtClean="0">
                <a:solidFill>
                  <a:srgbClr val="CC702D"/>
                </a:solidFill>
                <a:latin typeface="Cambria" panose="02040503050406030204" pitchFamily="18" charset="0"/>
              </a:rPr>
              <a:t>Serial Links @ LHC </a:t>
            </a:r>
            <a:r>
              <a:rPr lang="en-US" sz="4000" dirty="0" smtClean="0">
                <a:solidFill>
                  <a:srgbClr val="CC702D"/>
                </a:solidFill>
                <a:latin typeface="Cambria" panose="02040503050406030204" pitchFamily="18" charset="0"/>
              </a:rPr>
              <a:t>(Large Hadron Collider)</a:t>
            </a:r>
            <a:endParaRPr lang="en-US" sz="4000" dirty="0">
              <a:solidFill>
                <a:srgbClr val="CC702D"/>
              </a:solidFill>
              <a:latin typeface="Cambria" panose="02040503050406030204" pitchFamily="18" charset="0"/>
            </a:endParaRPr>
          </a:p>
        </p:txBody>
      </p:sp>
      <p:grpSp>
        <p:nvGrpSpPr>
          <p:cNvPr id="17" name="Group 16"/>
          <p:cNvGrpSpPr/>
          <p:nvPr/>
        </p:nvGrpSpPr>
        <p:grpSpPr>
          <a:xfrm>
            <a:off x="456494" y="1896283"/>
            <a:ext cx="1360437" cy="4305126"/>
            <a:chOff x="689769" y="1680215"/>
            <a:chExt cx="1412125" cy="4305126"/>
          </a:xfrm>
        </p:grpSpPr>
        <p:pic>
          <p:nvPicPr>
            <p:cNvPr id="4" name="Picture 3"/>
            <p:cNvPicPr>
              <a:picLocks noChangeAspect="1" noChangeArrowheads="1"/>
            </p:cNvPicPr>
            <p:nvPr/>
          </p:nvPicPr>
          <p:blipFill>
            <a:blip r:embed="rId4" cstate="print">
              <a:clrChange>
                <a:clrFrom>
                  <a:srgbClr val="F7F7F7"/>
                </a:clrFrom>
                <a:clrTo>
                  <a:srgbClr val="F7F7F7">
                    <a:alpha val="0"/>
                  </a:srgbClr>
                </a:clrTo>
              </a:clrChange>
            </a:blip>
            <a:srcRect/>
            <a:stretch>
              <a:fillRect/>
            </a:stretch>
          </p:blipFill>
          <p:spPr bwMode="auto">
            <a:xfrm>
              <a:off x="1001085" y="2719517"/>
              <a:ext cx="1100809" cy="781893"/>
            </a:xfrm>
            <a:prstGeom prst="rect">
              <a:avLst/>
            </a:prstGeom>
            <a:noFill/>
            <a:ln w="9525">
              <a:noFill/>
              <a:miter lim="800000"/>
              <a:headEnd/>
              <a:tailEnd/>
            </a:ln>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739" y="3838628"/>
              <a:ext cx="1119155" cy="678993"/>
            </a:xfrm>
            <a:prstGeom prst="rect">
              <a:avLst/>
            </a:prstGeom>
            <a:noFill/>
            <a:ln w="9525">
              <a:noFill/>
              <a:miter lim="800000"/>
              <a:headEnd/>
              <a:tailEnd/>
            </a:ln>
          </p:spPr>
        </p:pic>
        <p:pic>
          <p:nvPicPr>
            <p:cNvPr id="6" name="Picture 5"/>
            <p:cNvPicPr>
              <a:picLocks noChangeAspect="1" noChangeArrowheads="1"/>
            </p:cNvPicPr>
            <p:nvPr/>
          </p:nvPicPr>
          <p:blipFill>
            <a:blip r:embed="rId6" cstate="print"/>
            <a:srcRect/>
            <a:stretch>
              <a:fillRect/>
            </a:stretch>
          </p:blipFill>
          <p:spPr bwMode="auto">
            <a:xfrm>
              <a:off x="689769" y="1680215"/>
              <a:ext cx="1041158" cy="634317"/>
            </a:xfrm>
            <a:prstGeom prst="rect">
              <a:avLst/>
            </a:prstGeom>
            <a:noFill/>
            <a:ln w="9525">
              <a:noFill/>
              <a:miter lim="800000"/>
              <a:headEnd/>
              <a:tailEnd/>
            </a:ln>
          </p:spPr>
        </p:pic>
        <p:pic>
          <p:nvPicPr>
            <p:cNvPr id="7" name="Picture 6" descr="lhcbicon.gif"/>
            <p:cNvPicPr>
              <a:picLocks noChangeAspect="1"/>
            </p:cNvPicPr>
            <p:nvPr/>
          </p:nvPicPr>
          <p:blipFill>
            <a:blip r:embed="rId7">
              <a:clrChange>
                <a:clrFrom>
                  <a:srgbClr val="FFFFFF"/>
                </a:clrFrom>
                <a:clrTo>
                  <a:srgbClr val="FFFFFF">
                    <a:alpha val="0"/>
                  </a:srgbClr>
                </a:clrTo>
              </a:clrChange>
            </a:blip>
            <a:stretch>
              <a:fillRect/>
            </a:stretch>
          </p:blipFill>
          <p:spPr>
            <a:xfrm>
              <a:off x="864173" y="5028041"/>
              <a:ext cx="1237721" cy="957300"/>
            </a:xfrm>
            <a:prstGeom prst="rect">
              <a:avLst/>
            </a:prstGeom>
          </p:spPr>
        </p:pic>
      </p:grpSp>
      <p:sp>
        <p:nvSpPr>
          <p:cNvPr id="12" name="Rectangle 11"/>
          <p:cNvSpPr/>
          <p:nvPr/>
        </p:nvSpPr>
        <p:spPr>
          <a:xfrm>
            <a:off x="10200811" y="3896334"/>
            <a:ext cx="1813316" cy="646331"/>
          </a:xfrm>
          <a:prstGeom prst="rect">
            <a:avLst/>
          </a:prstGeom>
          <a:solidFill>
            <a:schemeClr val="accent3">
              <a:lumMod val="20000"/>
              <a:lumOff val="80000"/>
            </a:schemeClr>
          </a:solidFill>
          <a:ln>
            <a:solidFill>
              <a:srgbClr val="FF0000"/>
            </a:solidFill>
          </a:ln>
          <a:effectLst>
            <a:glow rad="101600">
              <a:schemeClr val="accent3">
                <a:satMod val="175000"/>
                <a:alpha val="40000"/>
              </a:schemeClr>
            </a:glow>
          </a:effectLst>
        </p:spPr>
        <p:txBody>
          <a:bodyPr wrap="square">
            <a:spAutoFit/>
          </a:bodyPr>
          <a:lstStyle/>
          <a:p>
            <a:pPr algn="ctr"/>
            <a:r>
              <a:rPr lang="en-US" b="1" dirty="0">
                <a:solidFill>
                  <a:srgbClr val="B53A31"/>
                </a:solidFill>
                <a:latin typeface="Cambria" panose="02040503050406030204" pitchFamily="18" charset="0"/>
              </a:rPr>
              <a:t>Links in the LHC future</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3402" y="5961743"/>
            <a:ext cx="1490702" cy="758334"/>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6598" y="1595534"/>
            <a:ext cx="2475013" cy="2695996"/>
          </a:xfrm>
          <a:prstGeom prst="rect">
            <a:avLst/>
          </a:prstGeom>
          <a:ln w="38100">
            <a:solidFill>
              <a:srgbClr val="00B050"/>
            </a:solidFill>
          </a:ln>
        </p:spPr>
      </p:pic>
      <p:sp>
        <p:nvSpPr>
          <p:cNvPr id="19" name="Rectangle 18"/>
          <p:cNvSpPr/>
          <p:nvPr/>
        </p:nvSpPr>
        <p:spPr>
          <a:xfrm>
            <a:off x="355649" y="1584717"/>
            <a:ext cx="3887363" cy="461669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Rectangle 13"/>
          <p:cNvSpPr/>
          <p:nvPr/>
        </p:nvSpPr>
        <p:spPr>
          <a:xfrm>
            <a:off x="3236967" y="3395104"/>
            <a:ext cx="2012089" cy="741165"/>
          </a:xfrm>
          <a:prstGeom prst="rect">
            <a:avLst/>
          </a:prstGeom>
          <a:solidFill>
            <a:schemeClr val="accent1">
              <a:lumMod val="20000"/>
              <a:lumOff val="80000"/>
            </a:schemeClr>
          </a:solidFill>
          <a:ln>
            <a:solidFill>
              <a:srgbClr val="FFFF00"/>
            </a:solidFill>
          </a:ln>
          <a:effectLst>
            <a:glow rad="101600">
              <a:schemeClr val="accent1">
                <a:satMod val="175000"/>
                <a:alpha val="40000"/>
              </a:schemeClr>
            </a:glow>
          </a:effectLst>
        </p:spPr>
        <p:txBody>
          <a:bodyPr wrap="none">
            <a:spAutoFit/>
          </a:bodyPr>
          <a:lstStyle/>
          <a:p>
            <a:pPr>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en-US" b="1" dirty="0">
                <a:solidFill>
                  <a:srgbClr val="CC702D"/>
                </a:solidFill>
                <a:latin typeface="Cambria" panose="02040503050406030204" pitchFamily="18" charset="0"/>
              </a:rPr>
              <a:t>Readout Links of </a:t>
            </a:r>
          </a:p>
          <a:p>
            <a:pPr>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en-US" b="1" dirty="0">
                <a:solidFill>
                  <a:srgbClr val="CC702D"/>
                </a:solidFill>
                <a:latin typeface="Cambria" panose="02040503050406030204" pitchFamily="18" charset="0"/>
              </a:rPr>
              <a:t>LHC Experiments</a:t>
            </a:r>
          </a:p>
        </p:txBody>
      </p:sp>
      <p:sp>
        <p:nvSpPr>
          <p:cNvPr id="20" name="Rectangle 19"/>
          <p:cNvSpPr/>
          <p:nvPr/>
        </p:nvSpPr>
        <p:spPr>
          <a:xfrm>
            <a:off x="5812658" y="2357699"/>
            <a:ext cx="2708810" cy="923330"/>
          </a:xfrm>
          <a:prstGeom prst="rect">
            <a:avLst/>
          </a:prstGeom>
          <a:solidFill>
            <a:schemeClr val="bg1"/>
          </a:solidFill>
          <a:ln>
            <a:solidFill>
              <a:srgbClr val="00B050"/>
            </a:solidFill>
          </a:ln>
        </p:spPr>
        <p:txBody>
          <a:bodyPr wrap="square">
            <a:spAutoFit/>
          </a:bodyPr>
          <a:lstStyle/>
          <a:p>
            <a:r>
              <a:rPr lang="en-US" dirty="0">
                <a:solidFill>
                  <a:prstClr val="black"/>
                </a:solidFill>
                <a:latin typeface="Cambria" panose="02040503050406030204" pitchFamily="18" charset="0"/>
              </a:rPr>
              <a:t>Broadcasts timing signals from LHC machine to the experiments</a:t>
            </a:r>
            <a:endParaRPr lang="it-IT" dirty="0">
              <a:solidFill>
                <a:prstClr val="black"/>
              </a:solidFill>
              <a:latin typeface="Cambria" panose="02040503050406030204" pitchFamily="18" charset="0"/>
            </a:endParaRPr>
          </a:p>
        </p:txBody>
      </p:sp>
      <p:sp>
        <p:nvSpPr>
          <p:cNvPr id="15" name="Rectangle 14"/>
          <p:cNvSpPr/>
          <p:nvPr/>
        </p:nvSpPr>
        <p:spPr>
          <a:xfrm>
            <a:off x="4668739" y="1506252"/>
            <a:ext cx="4295378" cy="646331"/>
          </a:xfrm>
          <a:prstGeom prst="rect">
            <a:avLst/>
          </a:prstGeom>
          <a:solidFill>
            <a:schemeClr val="accent6">
              <a:lumMod val="20000"/>
              <a:lumOff val="80000"/>
            </a:schemeClr>
          </a:solidFill>
          <a:ln>
            <a:solidFill>
              <a:srgbClr val="00B050"/>
            </a:solidFill>
          </a:ln>
          <a:effectLst>
            <a:glow rad="101600">
              <a:schemeClr val="accent6">
                <a:satMod val="175000"/>
                <a:alpha val="40000"/>
              </a:schemeClr>
            </a:glow>
          </a:effectLst>
        </p:spPr>
        <p:txBody>
          <a:bodyPr wrap="square">
            <a:spAutoFit/>
          </a:bodyPr>
          <a:lstStyle/>
          <a:p>
            <a:pPr algn="ctr"/>
            <a:r>
              <a:rPr lang="en-US" b="1" dirty="0">
                <a:solidFill>
                  <a:srgbClr val="009242"/>
                </a:solidFill>
                <a:latin typeface="Cambria" panose="02040503050406030204" pitchFamily="18" charset="0"/>
              </a:rPr>
              <a:t>The Timing, Trigger and Control  system (TTC) at CERN</a:t>
            </a:r>
          </a:p>
        </p:txBody>
      </p:sp>
      <p:cxnSp>
        <p:nvCxnSpPr>
          <p:cNvPr id="24" name="Elbow Connector 23"/>
          <p:cNvCxnSpPr/>
          <p:nvPr/>
        </p:nvCxnSpPr>
        <p:spPr>
          <a:xfrm rot="16200000" flipH="1">
            <a:off x="5241579" y="2244692"/>
            <a:ext cx="725711" cy="416446"/>
          </a:xfrm>
          <a:prstGeom prst="bentConnector3">
            <a:avLst>
              <a:gd name="adj1" fmla="val 10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985635A0-49DA-48CB-B4B3-8FD8A7239C05}" type="slidenum">
              <a:rPr lang="it-IT" smtClean="0">
                <a:solidFill>
                  <a:prstClr val="black"/>
                </a:solidFill>
              </a:rPr>
              <a:pPr/>
              <a:t>4</a:t>
            </a:fld>
            <a:endParaRPr lang="it-IT" dirty="0">
              <a:solidFill>
                <a:prstClr val="black"/>
              </a:solidFill>
            </a:endParaRPr>
          </a:p>
        </p:txBody>
      </p:sp>
    </p:spTree>
    <p:extLst>
      <p:ext uri="{BB962C8B-B14F-4D97-AF65-F5344CB8AC3E}">
        <p14:creationId xmlns:p14="http://schemas.microsoft.com/office/powerpoint/2010/main" val="640426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3"/>
          <p:cNvSpPr txBox="1">
            <a:spLocks noChangeArrowheads="1"/>
          </p:cNvSpPr>
          <p:nvPr/>
        </p:nvSpPr>
        <p:spPr>
          <a:xfrm>
            <a:off x="679060" y="135466"/>
            <a:ext cx="8668139" cy="1595535"/>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rPr>
              <a:t/>
            </a:r>
            <a:br>
              <a:rPr lang="it-IT" dirty="0" smtClean="0">
                <a:solidFill>
                  <a:srgbClr val="CC702D"/>
                </a:solidFill>
              </a:rPr>
            </a:br>
            <a:r>
              <a:rPr lang="it-IT" dirty="0" smtClean="0">
                <a:solidFill>
                  <a:srgbClr val="CC702D"/>
                </a:solidFill>
              </a:rPr>
              <a:t>	</a:t>
            </a:r>
            <a:r>
              <a:rPr lang="it-IT" dirty="0" smtClean="0">
                <a:solidFill>
                  <a:srgbClr val="CC702D"/>
                </a:solidFill>
                <a:latin typeface="Cambria" panose="02040503050406030204" pitchFamily="18" charset="0"/>
              </a:rPr>
              <a:t>Embedded SERDES in FPGA: GTP &amp; GTX</a:t>
            </a:r>
            <a:endParaRPr lang="it-IT" dirty="0">
              <a:solidFill>
                <a:srgbClr val="CC702D"/>
              </a:solidFill>
              <a:latin typeface="Cambria" panose="02040503050406030204" pitchFamily="18" charset="0"/>
            </a:endParaRPr>
          </a:p>
        </p:txBody>
      </p:sp>
      <p:sp>
        <p:nvSpPr>
          <p:cNvPr id="5" name="Rectangle 4"/>
          <p:cNvSpPr/>
          <p:nvPr/>
        </p:nvSpPr>
        <p:spPr>
          <a:xfrm>
            <a:off x="539852" y="1749362"/>
            <a:ext cx="3263654" cy="4832092"/>
          </a:xfrm>
          <a:prstGeom prst="rect">
            <a:avLst/>
          </a:prstGeom>
        </p:spPr>
        <p:txBody>
          <a:bodyPr wrap="square">
            <a:spAutoFit/>
          </a:bodyPr>
          <a:lstStyle/>
          <a:p>
            <a:r>
              <a:rPr lang="it-IT" sz="2200" dirty="0">
                <a:solidFill>
                  <a:prstClr val="black"/>
                </a:solidFill>
                <a:latin typeface="Cambria" panose="02040503050406030204" pitchFamily="18" charset="0"/>
              </a:rPr>
              <a:t>SerDes functions:</a:t>
            </a:r>
          </a:p>
          <a:p>
            <a:endParaRPr lang="it-IT" sz="1200" dirty="0">
              <a:solidFill>
                <a:prstClr val="black"/>
              </a:solidFill>
              <a:latin typeface="Cambria" panose="02040503050406030204" pitchFamily="18" charset="0"/>
            </a:endParaRPr>
          </a:p>
          <a:p>
            <a:pPr marL="457200" indent="-457200">
              <a:buFont typeface="Wingdings" panose="05000000000000000000" pitchFamily="2" charset="2"/>
              <a:buChar char="Ø"/>
            </a:pPr>
            <a:r>
              <a:rPr lang="en-US" sz="2200" dirty="0">
                <a:solidFill>
                  <a:prstClr val="black"/>
                </a:solidFill>
                <a:latin typeface="Cambria" panose="02040503050406030204" pitchFamily="18" charset="0"/>
              </a:rPr>
              <a:t>Serialization</a:t>
            </a:r>
          </a:p>
          <a:p>
            <a:pPr marL="457200" indent="-457200">
              <a:buFont typeface="Wingdings" panose="05000000000000000000" pitchFamily="2" charset="2"/>
              <a:buChar char="Ø"/>
            </a:pPr>
            <a:endParaRPr lang="en-US" sz="1200" dirty="0">
              <a:solidFill>
                <a:prstClr val="black"/>
              </a:solidFill>
              <a:latin typeface="Cambria" panose="02040503050406030204" pitchFamily="18" charset="0"/>
            </a:endParaRPr>
          </a:p>
          <a:p>
            <a:pPr marL="457200" indent="-457200">
              <a:buFont typeface="Wingdings" panose="05000000000000000000" pitchFamily="2" charset="2"/>
              <a:buChar char="Ø"/>
            </a:pPr>
            <a:r>
              <a:rPr lang="en-US" sz="2200" dirty="0">
                <a:solidFill>
                  <a:prstClr val="black"/>
                </a:solidFill>
                <a:latin typeface="Cambria" panose="02040503050406030204" pitchFamily="18" charset="0"/>
              </a:rPr>
              <a:t>Deserialization</a:t>
            </a:r>
          </a:p>
          <a:p>
            <a:endParaRPr lang="en-US" sz="2800" dirty="0">
              <a:solidFill>
                <a:prstClr val="black"/>
              </a:solidFill>
              <a:latin typeface="Cambria" panose="02040503050406030204" pitchFamily="18" charset="0"/>
            </a:endParaRPr>
          </a:p>
          <a:p>
            <a:pPr marL="457200" indent="-457200">
              <a:buFont typeface="Wingdings" panose="05000000000000000000" pitchFamily="2" charset="2"/>
              <a:buChar char="Ø"/>
            </a:pPr>
            <a:r>
              <a:rPr lang="en-US" sz="2200" dirty="0">
                <a:solidFill>
                  <a:prstClr val="black"/>
                </a:solidFill>
                <a:latin typeface="Cambria" panose="02040503050406030204" pitchFamily="18" charset="0"/>
              </a:rPr>
              <a:t>Clock and Data Recovery</a:t>
            </a:r>
          </a:p>
          <a:p>
            <a:pPr marL="457200" indent="-457200">
              <a:buFont typeface="Wingdings" panose="05000000000000000000" pitchFamily="2" charset="2"/>
              <a:buChar char="Ø"/>
            </a:pPr>
            <a:endParaRPr lang="en-US" sz="1200" dirty="0">
              <a:solidFill>
                <a:prstClr val="black"/>
              </a:solidFill>
              <a:latin typeface="Cambria" panose="02040503050406030204" pitchFamily="18" charset="0"/>
            </a:endParaRPr>
          </a:p>
          <a:p>
            <a:pPr marL="457200" indent="-457200">
              <a:buFont typeface="Wingdings" panose="05000000000000000000" pitchFamily="2" charset="2"/>
              <a:buChar char="Ø"/>
            </a:pPr>
            <a:r>
              <a:rPr lang="en-US" sz="2200" dirty="0">
                <a:solidFill>
                  <a:prstClr val="black"/>
                </a:solidFill>
                <a:latin typeface="Cambria" panose="02040503050406030204" pitchFamily="18" charset="0"/>
              </a:rPr>
              <a:t>Encoding/Decoding</a:t>
            </a:r>
          </a:p>
          <a:p>
            <a:endParaRPr lang="en-US" sz="1200" dirty="0">
              <a:solidFill>
                <a:prstClr val="black"/>
              </a:solidFill>
              <a:latin typeface="Cambria" panose="02040503050406030204" pitchFamily="18" charset="0"/>
            </a:endParaRPr>
          </a:p>
          <a:p>
            <a:r>
              <a:rPr lang="en-US" sz="1200" dirty="0">
                <a:solidFill>
                  <a:prstClr val="black"/>
                </a:solidFill>
                <a:latin typeface="Cambria" panose="02040503050406030204" pitchFamily="18" charset="0"/>
              </a:rPr>
              <a:t> </a:t>
            </a:r>
          </a:p>
          <a:p>
            <a:pPr marL="457200" indent="-457200">
              <a:buFont typeface="Wingdings" panose="05000000000000000000" pitchFamily="2" charset="2"/>
              <a:buChar char="Ø"/>
            </a:pPr>
            <a:r>
              <a:rPr lang="en-US" sz="2200" dirty="0">
                <a:solidFill>
                  <a:prstClr val="black"/>
                </a:solidFill>
                <a:latin typeface="Cambria" panose="02040503050406030204" pitchFamily="18" charset="0"/>
              </a:rPr>
              <a:t>Internal Phase-locked Loops </a:t>
            </a:r>
            <a:r>
              <a:rPr lang="en-US" sz="2000" dirty="0">
                <a:solidFill>
                  <a:prstClr val="black"/>
                </a:solidFill>
                <a:latin typeface="Cambria" panose="02040503050406030204" pitchFamily="18" charset="0"/>
              </a:rPr>
              <a:t>(for frequency synthesis)</a:t>
            </a:r>
          </a:p>
          <a:p>
            <a:endParaRPr lang="it-IT" sz="2200" dirty="0">
              <a:solidFill>
                <a:prstClr val="black"/>
              </a:solidFill>
              <a:latin typeface="Cambria" panose="02040503050406030204" pitchFamily="18" charset="0"/>
            </a:endParaRPr>
          </a:p>
        </p:txBody>
      </p:sp>
      <p:pic>
        <p:nvPicPr>
          <p:cNvPr id="371" name="Picture 370"/>
          <p:cNvPicPr>
            <a:picLocks noChangeAspect="1"/>
          </p:cNvPicPr>
          <p:nvPr/>
        </p:nvPicPr>
        <p:blipFill>
          <a:blip r:embed="rId3"/>
          <a:stretch>
            <a:fillRect/>
          </a:stretch>
        </p:blipFill>
        <p:spPr>
          <a:xfrm>
            <a:off x="3806459" y="1496976"/>
            <a:ext cx="7363892" cy="4885507"/>
          </a:xfrm>
          <a:prstGeom prst="rect">
            <a:avLst/>
          </a:prstGeom>
        </p:spPr>
      </p:pic>
      <p:sp>
        <p:nvSpPr>
          <p:cNvPr id="373" name="Slide Number Placeholder 372"/>
          <p:cNvSpPr>
            <a:spLocks noGrp="1"/>
          </p:cNvSpPr>
          <p:nvPr>
            <p:ph type="sldNum" sz="quarter" idx="12"/>
          </p:nvPr>
        </p:nvSpPr>
        <p:spPr/>
        <p:txBody>
          <a:bodyPr/>
          <a:lstStyle/>
          <a:p>
            <a:fld id="{6E2D2B3B-882E-40F3-A32F-6DD516915044}" type="slidenum">
              <a:rPr lang="en-US" smtClean="0">
                <a:solidFill>
                  <a:prstClr val="black"/>
                </a:solidFill>
              </a:rPr>
              <a:pPr/>
              <a:t>5</a:t>
            </a:fld>
            <a:endParaRPr lang="en-US" dirty="0">
              <a:solidFill>
                <a:prstClr val="black"/>
              </a:solidFill>
            </a:endParaRPr>
          </a:p>
        </p:txBody>
      </p:sp>
      <p:cxnSp>
        <p:nvCxnSpPr>
          <p:cNvPr id="3" name="Straight Connector 2"/>
          <p:cNvCxnSpPr/>
          <p:nvPr/>
        </p:nvCxnSpPr>
        <p:spPr>
          <a:xfrm>
            <a:off x="1078706" y="2644144"/>
            <a:ext cx="1496052" cy="666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85582" y="3173231"/>
            <a:ext cx="1839810" cy="646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85582" y="3936827"/>
            <a:ext cx="1719085" cy="38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78706" y="4269786"/>
            <a:ext cx="109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88648" y="4809192"/>
            <a:ext cx="2328320" cy="1508"/>
          </a:xfrm>
          <a:prstGeom prst="line">
            <a:avLst/>
          </a:prstGeom>
          <a:ln w="3810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92620" y="5500150"/>
            <a:ext cx="2537684" cy="193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78706" y="5840301"/>
            <a:ext cx="784928" cy="360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23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102" y="1688677"/>
            <a:ext cx="8633664" cy="4686349"/>
          </a:xfrm>
          <a:prstGeom prst="rect">
            <a:avLst/>
          </a:prstGeom>
        </p:spPr>
      </p:pic>
      <p:sp>
        <p:nvSpPr>
          <p:cNvPr id="38921" name="Text Box 9"/>
          <p:cNvSpPr txBox="1">
            <a:spLocks noChangeArrowheads="1"/>
          </p:cNvSpPr>
          <p:nvPr/>
        </p:nvSpPr>
        <p:spPr bwMode="auto">
          <a:xfrm>
            <a:off x="812665" y="1531410"/>
            <a:ext cx="5169171" cy="561699"/>
          </a:xfrm>
          <a:prstGeom prst="rect">
            <a:avLst/>
          </a:prstGeom>
          <a:solidFill>
            <a:srgbClr val="FFFFFF"/>
          </a:solidFill>
          <a:ln>
            <a:noFill/>
          </a:ln>
          <a:effectLst/>
          <a:extLst>
            <a:ext uri="{91240B29-F687-4F45-9708-019B960494DF}">
              <a14:hiddenLine xmlns:a14="http://schemas.microsoft.com/office/drawing/2010/main" w="36000">
                <a:solidFill>
                  <a:srgbClr val="FF00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7937" tIns="57130" rIns="97937" bIns="57130"/>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r>
              <a:rPr lang="it-IT" sz="2000" dirty="0" smtClean="0">
                <a:latin typeface="Cambria"/>
              </a:rPr>
              <a:t>Development and test without </a:t>
            </a:r>
            <a:r>
              <a:rPr lang="it-IT" sz="2000" b="1" dirty="0" smtClean="0">
                <a:solidFill>
                  <a:srgbClr val="0000FF"/>
                </a:solidFill>
                <a:latin typeface="Cambria" panose="02040503050406030204" pitchFamily="18" charset="0"/>
              </a:rPr>
              <a:t>custom board</a:t>
            </a:r>
            <a:endParaRPr lang="it-IT" sz="2000" dirty="0">
              <a:latin typeface="Cambria" panose="02040503050406030204" pitchFamily="18" charset="0"/>
            </a:endParaRPr>
          </a:p>
          <a:p>
            <a:pPr>
              <a:lnSpc>
                <a:spcPct val="150000"/>
              </a:lnSpc>
            </a:pPr>
            <a:r>
              <a:rPr lang="it-IT" sz="2000" b="1" dirty="0">
                <a:solidFill>
                  <a:srgbClr val="FF0000"/>
                </a:solidFill>
                <a:latin typeface="Cambria" panose="02040503050406030204" pitchFamily="18" charset="0"/>
              </a:rPr>
              <a:t>FPGA</a:t>
            </a:r>
            <a:r>
              <a:rPr lang="it-IT" sz="2000" dirty="0">
                <a:solidFill>
                  <a:srgbClr val="FF0000"/>
                </a:solidFill>
                <a:latin typeface="Cambria" panose="02040503050406030204" pitchFamily="18" charset="0"/>
              </a:rPr>
              <a:t> +</a:t>
            </a:r>
            <a:r>
              <a:rPr lang="it-IT" sz="2000" dirty="0">
                <a:solidFill>
                  <a:srgbClr val="0000FF"/>
                </a:solidFill>
                <a:latin typeface="Cambria" panose="02040503050406030204" pitchFamily="18" charset="0"/>
              </a:rPr>
              <a:t> </a:t>
            </a:r>
            <a:r>
              <a:rPr lang="it-IT" sz="2000" b="1" dirty="0" smtClean="0">
                <a:solidFill>
                  <a:srgbClr val="FF0000"/>
                </a:solidFill>
                <a:latin typeface="Cambria" panose="02040503050406030204" pitchFamily="18" charset="0"/>
              </a:rPr>
              <a:t>peripherals</a:t>
            </a:r>
            <a:endParaRPr lang="it-IT" sz="2000" dirty="0">
              <a:solidFill>
                <a:srgbClr val="FF0000"/>
              </a:solidFill>
              <a:latin typeface="Cambria" panose="02040503050406030204" pitchFamily="18" charset="0"/>
            </a:endParaRPr>
          </a:p>
        </p:txBody>
      </p:sp>
      <p:sp>
        <p:nvSpPr>
          <p:cNvPr id="35" name="Rectangle 1"/>
          <p:cNvSpPr txBox="1">
            <a:spLocks noChangeArrowheads="1"/>
          </p:cNvSpPr>
          <p:nvPr/>
        </p:nvSpPr>
        <p:spPr>
          <a:xfrm>
            <a:off x="475860" y="-15023"/>
            <a:ext cx="11716139" cy="1787350"/>
          </a:xfrm>
          <a:prstGeom prst="rect">
            <a:avLst/>
          </a:prstGeom>
          <a:ln/>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Autofit/>
          </a:bodyPr>
          <a:lstStyle/>
          <a:p>
            <a:pPr>
              <a:lnSpc>
                <a:spcPct val="123000"/>
              </a:lnSpc>
              <a:spcBef>
                <a:spcPct val="0"/>
              </a:spcBef>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defRPr/>
            </a:pPr>
            <a:r>
              <a:rPr lang="it-IT" sz="4600" spc="-100" dirty="0">
                <a:solidFill>
                  <a:srgbClr val="CC702D"/>
                </a:solidFill>
              </a:rPr>
              <a:t>	</a:t>
            </a:r>
            <a:r>
              <a:rPr lang="it-IT" sz="4600" spc="-100" dirty="0">
                <a:solidFill>
                  <a:srgbClr val="CC702D"/>
                </a:solidFill>
                <a:latin typeface="Cambria" panose="02040503050406030204" pitchFamily="18" charset="0"/>
              </a:rPr>
              <a:t>FPGAs and Evaluation Boards</a:t>
            </a:r>
          </a:p>
        </p:txBody>
      </p:sp>
      <p:sp>
        <p:nvSpPr>
          <p:cNvPr id="18" name="Oval 2"/>
          <p:cNvSpPr>
            <a:spLocks noChangeArrowheads="1"/>
          </p:cNvSpPr>
          <p:nvPr/>
        </p:nvSpPr>
        <p:spPr bwMode="auto">
          <a:xfrm rot="5400000">
            <a:off x="7268401" y="4026839"/>
            <a:ext cx="963134" cy="2063856"/>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it-IT">
              <a:solidFill>
                <a:prstClr val="black"/>
              </a:solidFill>
            </a:endParaRPr>
          </a:p>
        </p:txBody>
      </p:sp>
      <p:sp>
        <p:nvSpPr>
          <p:cNvPr id="19" name="Text Box 3"/>
          <p:cNvSpPr txBox="1">
            <a:spLocks noChangeArrowheads="1"/>
          </p:cNvSpPr>
          <p:nvPr/>
        </p:nvSpPr>
        <p:spPr bwMode="auto">
          <a:xfrm>
            <a:off x="6713746" y="5755811"/>
            <a:ext cx="2425190" cy="619215"/>
          </a:xfrm>
          <a:prstGeom prst="rect">
            <a:avLst/>
          </a:prstGeom>
          <a:solidFill>
            <a:schemeClr val="bg1"/>
          </a:solidFill>
          <a:ln>
            <a:noFill/>
          </a:ln>
          <a:effectLst/>
          <a:extLst/>
        </p:spPr>
        <p:txBody>
          <a:bodyPr lIns="81615" tIns="40807" rIns="81615" bIns="40807"/>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a:lnSpc>
                <a:spcPct val="123000"/>
              </a:lnSpc>
            </a:pPr>
            <a:r>
              <a:rPr lang="it-IT" b="1" dirty="0">
                <a:solidFill>
                  <a:srgbClr val="FF0000"/>
                </a:solidFill>
                <a:latin typeface="Garamond" panose="02020404030301010803"/>
              </a:rPr>
              <a:t>LCD</a:t>
            </a:r>
          </a:p>
        </p:txBody>
      </p:sp>
      <p:sp>
        <p:nvSpPr>
          <p:cNvPr id="20" name="Line 10"/>
          <p:cNvSpPr>
            <a:spLocks noChangeShapeType="1"/>
          </p:cNvSpPr>
          <p:nvPr/>
        </p:nvSpPr>
        <p:spPr bwMode="auto">
          <a:xfrm>
            <a:off x="7671598" y="5550739"/>
            <a:ext cx="100801" cy="20507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18" tIns="41460" rIns="82918" bIns="41460"/>
          <a:lstStyle/>
          <a:p>
            <a:endParaRPr lang="it-IT">
              <a:solidFill>
                <a:prstClr val="black"/>
              </a:solidFill>
            </a:endParaRPr>
          </a:p>
        </p:txBody>
      </p:sp>
      <p:sp>
        <p:nvSpPr>
          <p:cNvPr id="21" name="Oval 2"/>
          <p:cNvSpPr>
            <a:spLocks noChangeArrowheads="1"/>
          </p:cNvSpPr>
          <p:nvPr/>
        </p:nvSpPr>
        <p:spPr bwMode="auto">
          <a:xfrm rot="5400000">
            <a:off x="9734743" y="2333384"/>
            <a:ext cx="479849" cy="746943"/>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it-IT">
              <a:solidFill>
                <a:prstClr val="black"/>
              </a:solidFill>
            </a:endParaRPr>
          </a:p>
        </p:txBody>
      </p:sp>
      <p:sp>
        <p:nvSpPr>
          <p:cNvPr id="22" name="Text Box 3"/>
          <p:cNvSpPr txBox="1">
            <a:spLocks noChangeArrowheads="1"/>
          </p:cNvSpPr>
          <p:nvPr/>
        </p:nvSpPr>
        <p:spPr bwMode="auto">
          <a:xfrm>
            <a:off x="7267431" y="1564450"/>
            <a:ext cx="1204079" cy="434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15" tIns="40807" rIns="81615" bIns="40807"/>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a:lnSpc>
                <a:spcPct val="123000"/>
              </a:lnSpc>
            </a:pPr>
            <a:r>
              <a:rPr lang="it-IT" b="1" dirty="0">
                <a:solidFill>
                  <a:srgbClr val="FF0000"/>
                </a:solidFill>
                <a:latin typeface="Garamond" panose="02020404030301010803"/>
              </a:rPr>
              <a:t>I/O SMA</a:t>
            </a:r>
          </a:p>
        </p:txBody>
      </p:sp>
      <p:sp>
        <p:nvSpPr>
          <p:cNvPr id="25" name="Text Box 3"/>
          <p:cNvSpPr txBox="1">
            <a:spLocks noChangeArrowheads="1"/>
          </p:cNvSpPr>
          <p:nvPr/>
        </p:nvSpPr>
        <p:spPr bwMode="auto">
          <a:xfrm>
            <a:off x="9446082" y="5923868"/>
            <a:ext cx="2025175" cy="365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15" tIns="40807" rIns="81615" bIns="40807"/>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a:lnSpc>
                <a:spcPct val="123000"/>
              </a:lnSpc>
            </a:pPr>
            <a:r>
              <a:rPr lang="it-IT" b="1" dirty="0" smtClean="0">
                <a:solidFill>
                  <a:srgbClr val="FF0000"/>
                </a:solidFill>
                <a:latin typeface="Garamond" panose="02020404030301010803"/>
              </a:rPr>
              <a:t>SWITCH</a:t>
            </a:r>
            <a:endParaRPr lang="it-IT" b="1" dirty="0">
              <a:solidFill>
                <a:srgbClr val="FF0000"/>
              </a:solidFill>
              <a:latin typeface="Garamond" panose="02020404030301010803"/>
            </a:endParaRPr>
          </a:p>
        </p:txBody>
      </p:sp>
      <p:sp>
        <p:nvSpPr>
          <p:cNvPr id="26" name="Line 10"/>
          <p:cNvSpPr>
            <a:spLocks noChangeShapeType="1"/>
          </p:cNvSpPr>
          <p:nvPr/>
        </p:nvSpPr>
        <p:spPr bwMode="auto">
          <a:xfrm>
            <a:off x="10066836" y="5460631"/>
            <a:ext cx="126189" cy="43486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18" tIns="41460" rIns="82918" bIns="41460"/>
          <a:lstStyle/>
          <a:p>
            <a:endParaRPr lang="it-IT">
              <a:solidFill>
                <a:prstClr val="black"/>
              </a:solidFill>
            </a:endParaRPr>
          </a:p>
        </p:txBody>
      </p:sp>
      <p:sp>
        <p:nvSpPr>
          <p:cNvPr id="28" name="Oval 2"/>
          <p:cNvSpPr>
            <a:spLocks noChangeArrowheads="1"/>
          </p:cNvSpPr>
          <p:nvPr/>
        </p:nvSpPr>
        <p:spPr bwMode="auto">
          <a:xfrm rot="5400000">
            <a:off x="7062457" y="2953499"/>
            <a:ext cx="698074" cy="915952"/>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it-IT" dirty="0">
              <a:solidFill>
                <a:prstClr val="black"/>
              </a:solidFill>
            </a:endParaRPr>
          </a:p>
        </p:txBody>
      </p:sp>
      <p:sp>
        <p:nvSpPr>
          <p:cNvPr id="29" name="Oval 2"/>
          <p:cNvSpPr>
            <a:spLocks noChangeArrowheads="1"/>
          </p:cNvSpPr>
          <p:nvPr/>
        </p:nvSpPr>
        <p:spPr bwMode="auto">
          <a:xfrm rot="5400000">
            <a:off x="4125326" y="3591243"/>
            <a:ext cx="845736" cy="537371"/>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it-IT">
              <a:solidFill>
                <a:prstClr val="black"/>
              </a:solidFill>
            </a:endParaRPr>
          </a:p>
        </p:txBody>
      </p:sp>
      <p:sp>
        <p:nvSpPr>
          <p:cNvPr id="30" name="Oval 2"/>
          <p:cNvSpPr>
            <a:spLocks noChangeArrowheads="1"/>
          </p:cNvSpPr>
          <p:nvPr/>
        </p:nvSpPr>
        <p:spPr bwMode="auto">
          <a:xfrm rot="5400000">
            <a:off x="4476937" y="4217963"/>
            <a:ext cx="521066" cy="1074741"/>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it-IT">
              <a:solidFill>
                <a:prstClr val="black"/>
              </a:solidFill>
            </a:endParaRPr>
          </a:p>
        </p:txBody>
      </p:sp>
      <p:sp>
        <p:nvSpPr>
          <p:cNvPr id="31" name="Text Box 3"/>
          <p:cNvSpPr txBox="1">
            <a:spLocks noChangeArrowheads="1"/>
          </p:cNvSpPr>
          <p:nvPr/>
        </p:nvSpPr>
        <p:spPr bwMode="auto">
          <a:xfrm>
            <a:off x="2634906" y="2981470"/>
            <a:ext cx="888392" cy="434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15" tIns="40807" rIns="81615" bIns="40807"/>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a:lnSpc>
                <a:spcPct val="123000"/>
              </a:lnSpc>
            </a:pPr>
            <a:r>
              <a:rPr lang="it-IT" b="1" dirty="0">
                <a:solidFill>
                  <a:srgbClr val="FF0000"/>
                </a:solidFill>
                <a:latin typeface="Garamond" panose="02020404030301010803"/>
              </a:rPr>
              <a:t>USB</a:t>
            </a:r>
          </a:p>
        </p:txBody>
      </p:sp>
      <p:sp>
        <p:nvSpPr>
          <p:cNvPr id="33" name="Text Box 3"/>
          <p:cNvSpPr txBox="1">
            <a:spLocks noChangeArrowheads="1"/>
          </p:cNvSpPr>
          <p:nvPr/>
        </p:nvSpPr>
        <p:spPr bwMode="auto">
          <a:xfrm>
            <a:off x="1712787" y="4545063"/>
            <a:ext cx="1894052" cy="470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15" tIns="40807" rIns="81615" bIns="40807"/>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a:lnSpc>
                <a:spcPct val="123000"/>
              </a:lnSpc>
            </a:pPr>
            <a:r>
              <a:rPr lang="it-IT" b="1" dirty="0">
                <a:solidFill>
                  <a:srgbClr val="FF0000"/>
                </a:solidFill>
                <a:latin typeface="Garamond" panose="02020404030301010803"/>
              </a:rPr>
              <a:t>ETHERNET</a:t>
            </a:r>
          </a:p>
        </p:txBody>
      </p:sp>
      <p:cxnSp>
        <p:nvCxnSpPr>
          <p:cNvPr id="6" name="Connettore 2 5"/>
          <p:cNvCxnSpPr>
            <a:stCxn id="28" idx="2"/>
            <a:endCxn id="22" idx="2"/>
          </p:cNvCxnSpPr>
          <p:nvPr/>
        </p:nvCxnSpPr>
        <p:spPr>
          <a:xfrm flipV="1">
            <a:off x="7411494" y="1998858"/>
            <a:ext cx="457977" cy="106358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flipH="1" flipV="1">
            <a:off x="3397250" y="3374898"/>
            <a:ext cx="892852" cy="32330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nettore 2 41"/>
          <p:cNvCxnSpPr>
            <a:stCxn id="30" idx="4"/>
          </p:cNvCxnSpPr>
          <p:nvPr/>
        </p:nvCxnSpPr>
        <p:spPr>
          <a:xfrm flipH="1" flipV="1">
            <a:off x="3483154" y="4755333"/>
            <a:ext cx="716946" cy="1"/>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915706" y="1664696"/>
            <a:ext cx="2481942" cy="773802"/>
          </a:xfrm>
          <a:prstGeom prst="rect">
            <a:avLst/>
          </a:prstGeom>
          <a:solidFill>
            <a:schemeClr val="bg1"/>
          </a:solidFill>
        </p:spPr>
        <p:txBody>
          <a:bodyPr wrap="square">
            <a:spAutoFit/>
          </a:bodyPr>
          <a:lstStyle/>
          <a:p>
            <a:pPr algn="ctr">
              <a:lnSpc>
                <a:spcPct val="123000"/>
              </a:lnSpc>
            </a:pPr>
            <a:r>
              <a:rPr lang="it-IT" b="1" dirty="0">
                <a:solidFill>
                  <a:srgbClr val="FF0000"/>
                </a:solidFill>
              </a:rPr>
              <a:t>LEDs</a:t>
            </a:r>
          </a:p>
          <a:p>
            <a:pPr algn="ctr">
              <a:lnSpc>
                <a:spcPct val="123000"/>
              </a:lnSpc>
            </a:pPr>
            <a:endParaRPr lang="it-IT" b="1" dirty="0">
              <a:solidFill>
                <a:srgbClr val="FF0000"/>
              </a:solidFill>
            </a:endParaRPr>
          </a:p>
        </p:txBody>
      </p:sp>
      <p:sp>
        <p:nvSpPr>
          <p:cNvPr id="34" name="Oval 2"/>
          <p:cNvSpPr>
            <a:spLocks noChangeArrowheads="1"/>
          </p:cNvSpPr>
          <p:nvPr/>
        </p:nvSpPr>
        <p:spPr bwMode="auto">
          <a:xfrm rot="5400000">
            <a:off x="9771681" y="4700100"/>
            <a:ext cx="601428" cy="886409"/>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it-IT">
              <a:solidFill>
                <a:prstClr val="black"/>
              </a:solidFill>
            </a:endParaRPr>
          </a:p>
        </p:txBody>
      </p:sp>
      <p:cxnSp>
        <p:nvCxnSpPr>
          <p:cNvPr id="32" name="Connettore 2 5"/>
          <p:cNvCxnSpPr>
            <a:stCxn id="21" idx="2"/>
          </p:cNvCxnSpPr>
          <p:nvPr/>
        </p:nvCxnSpPr>
        <p:spPr>
          <a:xfrm flipV="1">
            <a:off x="9974667" y="2126970"/>
            <a:ext cx="92169" cy="339961"/>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
          <p:cNvSpPr>
            <a:spLocks noChangeArrowheads="1"/>
          </p:cNvSpPr>
          <p:nvPr/>
        </p:nvSpPr>
        <p:spPr bwMode="auto">
          <a:xfrm rot="5400000">
            <a:off x="6305700" y="3746254"/>
            <a:ext cx="836074" cy="1097024"/>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it-IT" dirty="0">
              <a:solidFill>
                <a:prstClr val="black"/>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260972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192594" y="1523998"/>
            <a:ext cx="7806812" cy="1848467"/>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a:solidFill>
                  <a:srgbClr val="CC702D"/>
                </a:solidFill>
                <a:latin typeface="Cambria" panose="02040503050406030204" pitchFamily="18" charset="0"/>
              </a:rPr>
              <a:t>F</a:t>
            </a:r>
            <a:r>
              <a:rPr lang="it-IT" dirty="0" smtClean="0">
                <a:solidFill>
                  <a:srgbClr val="CC702D"/>
                </a:solidFill>
                <a:latin typeface="Cambria" panose="02040503050406030204" pitchFamily="18" charset="0"/>
              </a:rPr>
              <a:t>requency-agile auto adaptive </a:t>
            </a:r>
          </a:p>
          <a:p>
            <a:pPr>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latin typeface="Cambria" panose="02040503050406030204" pitchFamily="18" charset="0"/>
              </a:rPr>
              <a:t>serial link*</a:t>
            </a:r>
            <a:endParaRPr lang="it-IT" dirty="0">
              <a:solidFill>
                <a:srgbClr val="CC702D"/>
              </a:solidFill>
              <a:latin typeface="Cambria" panose="02040503050406030204" pitchFamily="18" charset="0"/>
            </a:endParaRPr>
          </a:p>
        </p:txBody>
      </p:sp>
      <p:sp>
        <p:nvSpPr>
          <p:cNvPr id="2" name="Rectangle 1"/>
          <p:cNvSpPr/>
          <p:nvPr/>
        </p:nvSpPr>
        <p:spPr>
          <a:xfrm>
            <a:off x="5819054" y="5711762"/>
            <a:ext cx="6275692" cy="923330"/>
          </a:xfrm>
          <a:prstGeom prst="rect">
            <a:avLst/>
          </a:prstGeom>
        </p:spPr>
        <p:txBody>
          <a:bodyPr wrap="none">
            <a:spAutoFit/>
          </a:bodyPr>
          <a:lstStyle/>
          <a:p>
            <a:pPr algn="ctr"/>
            <a:r>
              <a:rPr lang="en-US" dirty="0">
                <a:solidFill>
                  <a:prstClr val="black"/>
                </a:solidFill>
                <a:latin typeface="Cambria" panose="02040503050406030204" pitchFamily="18" charset="0"/>
              </a:rPr>
              <a:t>“A Frequency Agile, Self-Adaptive Serial Link on Xilinx FPGAs”</a:t>
            </a:r>
          </a:p>
          <a:p>
            <a:pPr algn="ctr"/>
            <a:r>
              <a:rPr lang="it-IT" dirty="0">
                <a:solidFill>
                  <a:prstClr val="black"/>
                </a:solidFill>
                <a:latin typeface="Cambria" panose="02040503050406030204" pitchFamily="18" charset="0"/>
              </a:rPr>
              <a:t>Aloisio, A. ; Giordano, R. ; Izzo, V. ; Perrella, S.</a:t>
            </a:r>
            <a:endParaRPr lang="en-US" dirty="0">
              <a:solidFill>
                <a:prstClr val="black"/>
              </a:solidFill>
              <a:latin typeface="Cambria" panose="02040503050406030204" pitchFamily="18" charset="0"/>
            </a:endParaRPr>
          </a:p>
          <a:p>
            <a:pPr algn="ctr"/>
            <a:r>
              <a:rPr lang="en-US" dirty="0">
                <a:solidFill>
                  <a:prstClr val="black"/>
                </a:solidFill>
                <a:latin typeface="Cambria" panose="02040503050406030204" pitchFamily="18" charset="0"/>
              </a:rPr>
              <a:t>Nuclear Science, IEEE Transactions on  (Volume: 62 , Issue: 3) </a:t>
            </a:r>
          </a:p>
        </p:txBody>
      </p:sp>
      <p:sp>
        <p:nvSpPr>
          <p:cNvPr id="6" name="Rectangle 5"/>
          <p:cNvSpPr/>
          <p:nvPr/>
        </p:nvSpPr>
        <p:spPr>
          <a:xfrm>
            <a:off x="5628136" y="5545182"/>
            <a:ext cx="381836" cy="708464"/>
          </a:xfrm>
          <a:prstGeom prst="rect">
            <a:avLst/>
          </a:prstGeom>
        </p:spPr>
        <p:txBody>
          <a:bodyPr wrap="none">
            <a:spAutoFit/>
          </a:bodyPr>
          <a:lstStyle/>
          <a:p>
            <a:pPr>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sz="3600" dirty="0">
                <a:solidFill>
                  <a:srgbClr val="CC702D"/>
                </a:solidFill>
                <a:latin typeface="Cambria" panose="02040503050406030204" pitchFamily="18" charset="0"/>
              </a:rPr>
              <a:t>*</a:t>
            </a:r>
          </a:p>
        </p:txBody>
      </p:sp>
    </p:spTree>
    <p:extLst>
      <p:ext uri="{BB962C8B-B14F-4D97-AF65-F5344CB8AC3E}">
        <p14:creationId xmlns:p14="http://schemas.microsoft.com/office/powerpoint/2010/main" val="1068870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Rectangle 23"/>
              <p:cNvSpPr/>
              <p:nvPr/>
            </p:nvSpPr>
            <p:spPr>
              <a:xfrm>
                <a:off x="5695730" y="3308876"/>
                <a:ext cx="5657998" cy="430887"/>
              </a:xfrm>
              <a:prstGeom prst="rect">
                <a:avLst/>
              </a:prstGeom>
            </p:spPr>
            <p:txBody>
              <a:bodyPr wrap="square">
                <a:spAutoFit/>
              </a:bodyPr>
              <a:lstStyle/>
              <a:p>
                <a:pPr marL="342900" indent="-342900">
                  <a:buClr>
                    <a:srgbClr val="D9B247"/>
                  </a:buClr>
                  <a:buSzPct val="110000"/>
                  <a:buFont typeface="Arial" panose="020B0604020202020204" pitchFamily="34" charset="0"/>
                  <a:buChar char="•"/>
                </a:pPr>
                <a14:m>
                  <m:oMath xmlns:m="http://schemas.openxmlformats.org/officeDocument/2006/math">
                    <m:r>
                      <a:rPr lang="it-IT" sz="2200" i="1">
                        <a:solidFill>
                          <a:prstClr val="black"/>
                        </a:solidFill>
                        <a:latin typeface="Cambria Math" panose="02040503050406030204" pitchFamily="18" charset="0"/>
                      </a:rPr>
                      <m:t>𝐶𝐿</m:t>
                    </m:r>
                    <m:r>
                      <a:rPr lang="it-IT" sz="2200" i="1">
                        <a:solidFill>
                          <a:prstClr val="black"/>
                        </a:solidFill>
                        <a:latin typeface="Cambria Math" panose="02040503050406030204" pitchFamily="18" charset="0"/>
                      </a:rPr>
                      <m:t>=</m:t>
                    </m:r>
                    <m:r>
                      <a:rPr lang="it-IT" sz="2200" i="1">
                        <a:solidFill>
                          <a:prstClr val="black"/>
                        </a:solidFill>
                        <a:latin typeface="Cambria Math" panose="02040503050406030204" pitchFamily="18" charset="0"/>
                      </a:rPr>
                      <m:t>𝑃</m:t>
                    </m:r>
                    <m:d>
                      <m:dPr>
                        <m:ctrlPr>
                          <a:rPr lang="it-IT" sz="2200" i="1">
                            <a:solidFill>
                              <a:prstClr val="black"/>
                            </a:solidFill>
                            <a:latin typeface="Cambria Math" panose="02040503050406030204" pitchFamily="18" charset="0"/>
                          </a:rPr>
                        </m:ctrlPr>
                      </m:dPr>
                      <m:e>
                        <m:r>
                          <a:rPr lang="it-IT" sz="2200" i="1">
                            <a:solidFill>
                              <a:prstClr val="black"/>
                            </a:solidFill>
                            <a:latin typeface="Cambria Math" panose="02040503050406030204" pitchFamily="18" charset="0"/>
                          </a:rPr>
                          <m:t>𝐵𝐸𝑅</m:t>
                        </m:r>
                        <m:r>
                          <a:rPr lang="it-IT" sz="2200" i="1">
                            <a:solidFill>
                              <a:prstClr val="black"/>
                            </a:solidFill>
                            <a:latin typeface="Cambria Math" panose="02040503050406030204" pitchFamily="18" charset="0"/>
                          </a:rPr>
                          <m:t>&lt;</m:t>
                        </m:r>
                        <m:sSub>
                          <m:sSubPr>
                            <m:ctrlPr>
                              <a:rPr lang="it-IT" sz="2200" i="1">
                                <a:solidFill>
                                  <a:prstClr val="black"/>
                                </a:solidFill>
                                <a:latin typeface="Cambria Math" panose="02040503050406030204" pitchFamily="18" charset="0"/>
                                <a:ea typeface="Cambria Math" panose="02040503050406030204" pitchFamily="18" charset="0"/>
                              </a:rPr>
                            </m:ctrlPr>
                          </m:sSubPr>
                          <m:e>
                            <m:r>
                              <a:rPr lang="it-IT" sz="2200" i="1">
                                <a:solidFill>
                                  <a:prstClr val="black"/>
                                </a:solidFill>
                                <a:latin typeface="Cambria Math" panose="02040503050406030204" pitchFamily="18" charset="0"/>
                                <a:ea typeface="Cambria Math" panose="02040503050406030204" pitchFamily="18" charset="0"/>
                              </a:rPr>
                              <m:t>𝐵𝐸𝑅</m:t>
                            </m:r>
                          </m:e>
                          <m:sub>
                            <m:r>
                              <a:rPr lang="it-IT" sz="2200" i="1">
                                <a:solidFill>
                                  <a:prstClr val="black"/>
                                </a:solidFill>
                                <a:latin typeface="Cambria Math" panose="02040503050406030204" pitchFamily="18" charset="0"/>
                                <a:ea typeface="Cambria Math" panose="02040503050406030204" pitchFamily="18" charset="0"/>
                              </a:rPr>
                              <m:t>𝐿𝑖𝑚𝑖𝑡</m:t>
                            </m:r>
                          </m:sub>
                        </m:sSub>
                      </m:e>
                    </m:d>
                  </m:oMath>
                </a14:m>
                <a:r>
                  <a:rPr lang="pt-BR" sz="2200" i="1" dirty="0">
                    <a:solidFill>
                      <a:prstClr val="black"/>
                    </a:solidFill>
                    <a:latin typeface="Cambria" panose="02040503050406030204" pitchFamily="18" charset="0"/>
                  </a:rPr>
                  <a:t>, </a:t>
                </a:r>
                <a:r>
                  <a:rPr lang="pt-BR" sz="2200" dirty="0">
                    <a:solidFill>
                      <a:prstClr val="black"/>
                    </a:solidFill>
                    <a:latin typeface="Cambria" panose="02040503050406030204" pitchFamily="18" charset="0"/>
                  </a:rPr>
                  <a:t>given E and N</a:t>
                </a:r>
              </a:p>
            </p:txBody>
          </p:sp>
        </mc:Choice>
        <mc:Fallback xmlns="">
          <p:sp>
            <p:nvSpPr>
              <p:cNvPr id="24" name="Rectangle 23"/>
              <p:cNvSpPr>
                <a:spLocks noRot="1" noChangeAspect="1" noMove="1" noResize="1" noEditPoints="1" noAdjustHandles="1" noChangeArrowheads="1" noChangeShapeType="1" noTextEdit="1"/>
              </p:cNvSpPr>
              <p:nvPr/>
            </p:nvSpPr>
            <p:spPr>
              <a:xfrm>
                <a:off x="5695730" y="3308876"/>
                <a:ext cx="5657998" cy="430887"/>
              </a:xfrm>
              <a:prstGeom prst="rect">
                <a:avLst/>
              </a:prstGeom>
              <a:blipFill rotWithShape="0">
                <a:blip r:embed="rId4"/>
                <a:stretch>
                  <a:fillRect l="-1401" t="-10000" b="-31429"/>
                </a:stretch>
              </a:blipFill>
            </p:spPr>
            <p:txBody>
              <a:bodyPr/>
              <a:lstStyle/>
              <a:p>
                <a:r>
                  <a:rPr lang="it-IT">
                    <a:noFill/>
                  </a:rPr>
                  <a:t> </a:t>
                </a:r>
              </a:p>
            </p:txBody>
          </p:sp>
        </mc:Fallback>
      </mc:AlternateContent>
      <p:sp>
        <p:nvSpPr>
          <p:cNvPr id="30" name="Rectangle 3"/>
          <p:cNvSpPr txBox="1">
            <a:spLocks noChangeArrowheads="1"/>
          </p:cNvSpPr>
          <p:nvPr/>
        </p:nvSpPr>
        <p:spPr>
          <a:xfrm>
            <a:off x="475860" y="-1"/>
            <a:ext cx="11716140" cy="1595535"/>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rPr>
              <a:t/>
            </a:r>
            <a:br>
              <a:rPr lang="it-IT" dirty="0" smtClean="0">
                <a:solidFill>
                  <a:srgbClr val="CC702D"/>
                </a:solidFill>
              </a:rPr>
            </a:br>
            <a:r>
              <a:rPr lang="it-IT" dirty="0" smtClean="0">
                <a:solidFill>
                  <a:srgbClr val="CC702D"/>
                </a:solidFill>
              </a:rPr>
              <a:t>	</a:t>
            </a:r>
            <a:r>
              <a:rPr lang="it-IT" dirty="0" smtClean="0">
                <a:solidFill>
                  <a:srgbClr val="CC702D"/>
                </a:solidFill>
                <a:latin typeface="Cambria" panose="02040503050406030204" pitchFamily="18" charset="0"/>
              </a:rPr>
              <a:t>Quality of a serial link &amp; Bit </a:t>
            </a:r>
            <a:r>
              <a:rPr lang="it-IT" dirty="0" err="1" smtClean="0">
                <a:solidFill>
                  <a:srgbClr val="CC702D"/>
                </a:solidFill>
                <a:latin typeface="Cambria" panose="02040503050406030204" pitchFamily="18" charset="0"/>
              </a:rPr>
              <a:t>Error</a:t>
            </a:r>
            <a:r>
              <a:rPr lang="it-IT" dirty="0" smtClean="0">
                <a:solidFill>
                  <a:srgbClr val="CC702D"/>
                </a:solidFill>
                <a:latin typeface="Cambria" panose="02040503050406030204" pitchFamily="18" charset="0"/>
              </a:rPr>
              <a:t> Ratio Test</a:t>
            </a:r>
            <a:endParaRPr lang="it-IT" dirty="0">
              <a:solidFill>
                <a:srgbClr val="CC702D"/>
              </a:solidFill>
              <a:latin typeface="Cambria" panose="02040503050406030204" pitchFamily="18" charset="0"/>
            </a:endParaRPr>
          </a:p>
        </p:txBody>
      </p:sp>
      <p:sp>
        <p:nvSpPr>
          <p:cNvPr id="19" name="Right Brace 18"/>
          <p:cNvSpPr/>
          <p:nvPr/>
        </p:nvSpPr>
        <p:spPr>
          <a:xfrm>
            <a:off x="4412841" y="4631637"/>
            <a:ext cx="497541" cy="1461898"/>
          </a:xfrm>
          <a:prstGeom prst="rightBrac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25" name="Rectangle 24"/>
          <p:cNvSpPr/>
          <p:nvPr/>
        </p:nvSpPr>
        <p:spPr>
          <a:xfrm>
            <a:off x="7351581" y="4602967"/>
            <a:ext cx="3732624" cy="1538883"/>
          </a:xfrm>
          <a:prstGeom prst="rect">
            <a:avLst/>
          </a:prstGeom>
          <a:solidFill>
            <a:srgbClr val="E7FFE7"/>
          </a:solidFill>
          <a:ln>
            <a:solidFill>
              <a:srgbClr val="00B050"/>
            </a:solidFill>
          </a:ln>
          <a:effectLst>
            <a:glow rad="139700">
              <a:schemeClr val="accent6">
                <a:satMod val="175000"/>
                <a:alpha val="40000"/>
              </a:schemeClr>
            </a:glow>
          </a:effectLst>
        </p:spPr>
        <p:txBody>
          <a:bodyPr wrap="none">
            <a:spAutoFit/>
          </a:bodyPr>
          <a:lstStyle/>
          <a:p>
            <a:pPr algn="ctr"/>
            <a:r>
              <a:rPr lang="en-US" sz="2800" dirty="0">
                <a:solidFill>
                  <a:srgbClr val="00B050"/>
                </a:solidFill>
                <a:latin typeface="Cambria" panose="02040503050406030204" pitchFamily="18" charset="0"/>
              </a:rPr>
              <a:t>Successful Test</a:t>
            </a:r>
          </a:p>
          <a:p>
            <a:pPr algn="ctr"/>
            <a:endParaRPr lang="en-US" sz="2200" dirty="0">
              <a:solidFill>
                <a:srgbClr val="FF0000"/>
              </a:solidFill>
              <a:latin typeface="Cambria" panose="02040503050406030204" pitchFamily="18" charset="0"/>
            </a:endParaRPr>
          </a:p>
          <a:p>
            <a:pPr algn="ctr"/>
            <a:r>
              <a:rPr lang="en-US" sz="2200" dirty="0">
                <a:solidFill>
                  <a:prstClr val="black"/>
                </a:solidFill>
                <a:latin typeface="Cambria" panose="02040503050406030204" pitchFamily="18" charset="0"/>
              </a:rPr>
              <a:t>After N transmitted bits </a:t>
            </a:r>
          </a:p>
          <a:p>
            <a:pPr algn="ctr"/>
            <a:r>
              <a:rPr lang="en-US" sz="2200" dirty="0">
                <a:solidFill>
                  <a:prstClr val="black"/>
                </a:solidFill>
                <a:latin typeface="Cambria" panose="02040503050406030204" pitchFamily="18" charset="0"/>
              </a:rPr>
              <a:t># of Errors ≤ Error Threshold</a:t>
            </a:r>
          </a:p>
        </p:txBody>
      </p:sp>
      <mc:AlternateContent xmlns:mc="http://schemas.openxmlformats.org/markup-compatibility/2006" xmlns:a14="http://schemas.microsoft.com/office/drawing/2010/main">
        <mc:Choice Requires="a14">
          <p:sp>
            <p:nvSpPr>
              <p:cNvPr id="4" name="Rectangle 3"/>
              <p:cNvSpPr/>
              <p:nvPr/>
            </p:nvSpPr>
            <p:spPr>
              <a:xfrm>
                <a:off x="567393" y="4333641"/>
                <a:ext cx="4593482" cy="2000548"/>
              </a:xfrm>
              <a:prstGeom prst="rect">
                <a:avLst/>
              </a:prstGeom>
            </p:spPr>
            <p:txBody>
              <a:bodyPr wrap="square">
                <a:spAutoFit/>
              </a:bodyPr>
              <a:lstStyle/>
              <a:p>
                <a:pPr>
                  <a:buClr>
                    <a:srgbClr val="D9B247"/>
                  </a:buClr>
                  <a:buSzPct val="110000"/>
                </a:pPr>
                <a:r>
                  <a:rPr lang="en-US" sz="2200" dirty="0">
                    <a:solidFill>
                      <a:prstClr val="black"/>
                    </a:solidFill>
                    <a:latin typeface="Cambria" panose="02040503050406030204" pitchFamily="18" charset="0"/>
                  </a:rPr>
                  <a:t>BER Test Thresholds: </a:t>
                </a:r>
              </a:p>
              <a:p>
                <a:pPr>
                  <a:buClr>
                    <a:srgbClr val="D9B247"/>
                  </a:buClr>
                  <a:buSzPct val="110000"/>
                </a:pPr>
                <a:endParaRPr lang="en-US" sz="1200" dirty="0">
                  <a:solidFill>
                    <a:prstClr val="black"/>
                  </a:solidFill>
                  <a:latin typeface="Cambria" panose="02040503050406030204" pitchFamily="18" charset="0"/>
                </a:endParaRPr>
              </a:p>
              <a:p>
                <a:pPr marL="800100" lvl="1" indent="-342900">
                  <a:buClr>
                    <a:srgbClr val="D9B247"/>
                  </a:buClr>
                  <a:buSzPct val="110000"/>
                  <a:buFont typeface="Arial" panose="020B0604020202020204" pitchFamily="34" charset="0"/>
                  <a:buChar char="•"/>
                </a:pPr>
                <a:r>
                  <a:rPr lang="en-US" sz="2200" dirty="0">
                    <a:solidFill>
                      <a:prstClr val="black"/>
                    </a:solidFill>
                    <a:latin typeface="Cambria" panose="02040503050406030204" pitchFamily="18" charset="0"/>
                  </a:rPr>
                  <a:t>BER &lt; specified </a:t>
                </a:r>
                <a14:m>
                  <m:oMath xmlns:m="http://schemas.openxmlformats.org/officeDocument/2006/math">
                    <m:sSub>
                      <m:sSubPr>
                        <m:ctrlPr>
                          <a:rPr lang="it-IT" sz="2200" i="1">
                            <a:solidFill>
                              <a:prstClr val="black"/>
                            </a:solidFill>
                            <a:latin typeface="Cambria Math" panose="02040503050406030204" pitchFamily="18" charset="0"/>
                            <a:ea typeface="Cambria Math" panose="02040503050406030204" pitchFamily="18" charset="0"/>
                          </a:rPr>
                        </m:ctrlPr>
                      </m:sSubPr>
                      <m:e>
                        <m:r>
                          <a:rPr lang="it-IT" sz="2200" i="1">
                            <a:solidFill>
                              <a:prstClr val="black"/>
                            </a:solidFill>
                            <a:latin typeface="Cambria Math" panose="02040503050406030204" pitchFamily="18" charset="0"/>
                            <a:ea typeface="Cambria Math" panose="02040503050406030204" pitchFamily="18" charset="0"/>
                          </a:rPr>
                          <m:t>𝐵𝐸𝑅</m:t>
                        </m:r>
                      </m:e>
                      <m:sub>
                        <m:r>
                          <a:rPr lang="it-IT" sz="2200" i="1">
                            <a:solidFill>
                              <a:prstClr val="black"/>
                            </a:solidFill>
                            <a:latin typeface="Cambria Math" panose="02040503050406030204" pitchFamily="18" charset="0"/>
                            <a:ea typeface="Cambria Math" panose="02040503050406030204" pitchFamily="18" charset="0"/>
                          </a:rPr>
                          <m:t>𝐿𝑖𝑚𝑖𝑡</m:t>
                        </m:r>
                      </m:sub>
                    </m:sSub>
                  </m:oMath>
                </a14:m>
                <a:endParaRPr lang="it-IT" sz="2200" dirty="0">
                  <a:solidFill>
                    <a:prstClr val="black"/>
                  </a:solidFill>
                  <a:latin typeface="Cambria" panose="02040503050406030204" pitchFamily="18" charset="0"/>
                  <a:ea typeface="Cambria Math" panose="02040503050406030204" pitchFamily="18" charset="0"/>
                </a:endParaRPr>
              </a:p>
              <a:p>
                <a:pPr marL="800100" lvl="1" indent="-342900">
                  <a:buClr>
                    <a:srgbClr val="D9B247"/>
                  </a:buClr>
                  <a:buSzPct val="110000"/>
                  <a:buFont typeface="Arial" panose="020B0604020202020204" pitchFamily="34" charset="0"/>
                  <a:buChar char="•"/>
                </a:pPr>
                <a:endParaRPr lang="it-IT" sz="1200" dirty="0">
                  <a:solidFill>
                    <a:prstClr val="black"/>
                  </a:solidFill>
                  <a:latin typeface="Cambria" panose="02040503050406030204" pitchFamily="18" charset="0"/>
                  <a:ea typeface="Cambria Math" panose="02040503050406030204" pitchFamily="18" charset="0"/>
                </a:endParaRPr>
              </a:p>
              <a:p>
                <a:pPr marL="800100" lvl="1" indent="-342900">
                  <a:buClr>
                    <a:srgbClr val="D9B247"/>
                  </a:buClr>
                  <a:buSzPct val="110000"/>
                  <a:buFont typeface="Arial" panose="020B0604020202020204" pitchFamily="34" charset="0"/>
                  <a:buChar char="•"/>
                </a:pPr>
                <a:r>
                  <a:rPr lang="en-US" sz="2200" dirty="0">
                    <a:solidFill>
                      <a:prstClr val="black"/>
                    </a:solidFill>
                    <a:latin typeface="Cambria" panose="02040503050406030204" pitchFamily="18" charset="0"/>
                  </a:rPr>
                  <a:t>specific CL</a:t>
                </a:r>
              </a:p>
              <a:p>
                <a:pPr marL="800100" lvl="1" indent="-342900">
                  <a:buClr>
                    <a:srgbClr val="D9B247"/>
                  </a:buClr>
                  <a:buSzPct val="110000"/>
                  <a:buFont typeface="Arial" panose="020B0604020202020204" pitchFamily="34" charset="0"/>
                  <a:buChar char="•"/>
                </a:pPr>
                <a:endParaRPr lang="en-US" sz="1200" dirty="0">
                  <a:solidFill>
                    <a:prstClr val="black"/>
                  </a:solidFill>
                  <a:latin typeface="Cambria" panose="02040503050406030204" pitchFamily="18" charset="0"/>
                </a:endParaRPr>
              </a:p>
              <a:p>
                <a:pPr marL="800100" lvl="1" indent="-342900">
                  <a:buClr>
                    <a:srgbClr val="D9B247"/>
                  </a:buClr>
                  <a:buSzPct val="110000"/>
                  <a:buFont typeface="Arial" panose="020B0604020202020204" pitchFamily="34" charset="0"/>
                  <a:buChar char="•"/>
                </a:pPr>
                <a:r>
                  <a:rPr lang="en-US" sz="2200" dirty="0">
                    <a:solidFill>
                      <a:prstClr val="black"/>
                    </a:solidFill>
                    <a:latin typeface="Cambria" panose="02040503050406030204" pitchFamily="18" charset="0"/>
                  </a:rPr>
                  <a:t>specified E</a:t>
                </a:r>
              </a:p>
            </p:txBody>
          </p:sp>
        </mc:Choice>
        <mc:Fallback xmlns="">
          <p:sp>
            <p:nvSpPr>
              <p:cNvPr id="4" name="Rectangle 3"/>
              <p:cNvSpPr>
                <a:spLocks noRot="1" noChangeAspect="1" noMove="1" noResize="1" noEditPoints="1" noAdjustHandles="1" noChangeArrowheads="1" noChangeShapeType="1" noTextEdit="1"/>
              </p:cNvSpPr>
              <p:nvPr/>
            </p:nvSpPr>
            <p:spPr>
              <a:xfrm>
                <a:off x="567393" y="4333641"/>
                <a:ext cx="4593482" cy="2000548"/>
              </a:xfrm>
              <a:prstGeom prst="rect">
                <a:avLst/>
              </a:prstGeom>
              <a:blipFill rotWithShape="0">
                <a:blip r:embed="rId5"/>
                <a:stretch>
                  <a:fillRect l="-1724" t="-2134" b="-5793"/>
                </a:stretch>
              </a:blipFill>
            </p:spPr>
            <p:txBody>
              <a:bodyPr/>
              <a:lstStyle/>
              <a:p>
                <a:r>
                  <a:rPr lang="it-IT">
                    <a:noFill/>
                  </a:rPr>
                  <a:t> </a:t>
                </a:r>
              </a:p>
            </p:txBody>
          </p:sp>
        </mc:Fallback>
      </mc:AlternateContent>
      <p:sp>
        <p:nvSpPr>
          <p:cNvPr id="11" name="Rectangle 10"/>
          <p:cNvSpPr/>
          <p:nvPr/>
        </p:nvSpPr>
        <p:spPr>
          <a:xfrm>
            <a:off x="3902490" y="3738408"/>
            <a:ext cx="3586479" cy="769441"/>
          </a:xfrm>
          <a:prstGeom prst="rect">
            <a:avLst/>
          </a:prstGeom>
          <a:solidFill>
            <a:srgbClr val="F7FFFF"/>
          </a:solidFill>
          <a:ln>
            <a:solidFill>
              <a:srgbClr val="00B0F0"/>
            </a:solidFill>
          </a:ln>
          <a:effectLst>
            <a:glow rad="101600">
              <a:srgbClr val="0070C0">
                <a:alpha val="40000"/>
              </a:srgbClr>
            </a:glow>
          </a:effectLst>
        </p:spPr>
        <p:txBody>
          <a:bodyPr wrap="square">
            <a:spAutoFit/>
          </a:bodyPr>
          <a:lstStyle/>
          <a:p>
            <a:pPr algn="ctr">
              <a:buClr>
                <a:srgbClr val="D9B247"/>
              </a:buClr>
              <a:buSzPct val="110000"/>
            </a:pPr>
            <a:r>
              <a:rPr lang="en-US" sz="2200" dirty="0">
                <a:solidFill>
                  <a:prstClr val="black"/>
                </a:solidFill>
                <a:latin typeface="Cambria" panose="02040503050406030204" pitchFamily="18" charset="0"/>
              </a:rPr>
              <a:t>Typical links designed for BERs better than </a:t>
            </a:r>
            <a:r>
              <a:rPr lang="en-US" sz="2200" dirty="0" smtClean="0">
                <a:solidFill>
                  <a:prstClr val="black"/>
                </a:solidFill>
                <a:latin typeface="Cambria" panose="02040503050406030204" pitchFamily="18" charset="0"/>
              </a:rPr>
              <a:t>10</a:t>
            </a:r>
            <a:r>
              <a:rPr lang="en-US" sz="2200" baseline="30000" dirty="0" smtClean="0">
                <a:solidFill>
                  <a:prstClr val="black"/>
                </a:solidFill>
                <a:latin typeface="Cambria" panose="02040503050406030204" pitchFamily="18" charset="0"/>
              </a:rPr>
              <a:t>-10</a:t>
            </a:r>
            <a:endParaRPr lang="en-US" sz="2200" dirty="0">
              <a:solidFill>
                <a:prstClr val="black"/>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7944455" y="1877523"/>
                <a:ext cx="3715889" cy="7936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solidFill>
                            <a:prstClr val="black"/>
                          </a:solidFill>
                          <a:latin typeface="Cambria Math" panose="02040503050406030204" pitchFamily="18" charset="0"/>
                        </a:rPr>
                        <m:t>=</m:t>
                      </m:r>
                      <m:f>
                        <m:fPr>
                          <m:ctrlPr>
                            <a:rPr lang="en-US" sz="2200" i="1">
                              <a:solidFill>
                                <a:prstClr val="black"/>
                              </a:solidFill>
                              <a:latin typeface="Cambria Math" panose="02040503050406030204" pitchFamily="18" charset="0"/>
                            </a:rPr>
                          </m:ctrlPr>
                        </m:fPr>
                        <m:num>
                          <m:r>
                            <m:rPr>
                              <m:nor/>
                            </m:rPr>
                            <a:rPr lang="en-US" sz="2200" dirty="0">
                              <a:solidFill>
                                <a:prstClr val="black"/>
                              </a:solidFill>
                              <a:latin typeface="Cambria" panose="02040503050406030204" pitchFamily="18" charset="0"/>
                            </a:rPr>
                            <m:t>Nmber</m:t>
                          </m:r>
                          <m:r>
                            <m:rPr>
                              <m:nor/>
                            </m:rPr>
                            <a:rPr lang="en-US" sz="2200" dirty="0">
                              <a:solidFill>
                                <a:prstClr val="black"/>
                              </a:solidFill>
                              <a:latin typeface="Cambria" panose="02040503050406030204" pitchFamily="18" charset="0"/>
                            </a:rPr>
                            <m:t> </m:t>
                          </m:r>
                          <m:r>
                            <m:rPr>
                              <m:nor/>
                            </m:rPr>
                            <a:rPr lang="en-US" sz="2200" dirty="0">
                              <a:solidFill>
                                <a:prstClr val="black"/>
                              </a:solidFill>
                              <a:latin typeface="Cambria" panose="02040503050406030204" pitchFamily="18" charset="0"/>
                            </a:rPr>
                            <m:t>of</m:t>
                          </m:r>
                          <m:r>
                            <m:rPr>
                              <m:nor/>
                            </m:rPr>
                            <a:rPr lang="en-US" sz="2200" dirty="0">
                              <a:solidFill>
                                <a:prstClr val="black"/>
                              </a:solidFill>
                              <a:latin typeface="Cambria" panose="02040503050406030204" pitchFamily="18" charset="0"/>
                            </a:rPr>
                            <m:t> </m:t>
                          </m:r>
                          <m:r>
                            <m:rPr>
                              <m:nor/>
                            </m:rPr>
                            <a:rPr lang="en-US" sz="2200" dirty="0">
                              <a:solidFill>
                                <a:prstClr val="black"/>
                              </a:solidFill>
                              <a:latin typeface="Cambria" panose="02040503050406030204" pitchFamily="18" charset="0"/>
                            </a:rPr>
                            <m:t>errored</m:t>
                          </m:r>
                          <m:r>
                            <m:rPr>
                              <m:nor/>
                            </m:rPr>
                            <a:rPr lang="en-US" sz="2200" dirty="0">
                              <a:solidFill>
                                <a:prstClr val="black"/>
                              </a:solidFill>
                              <a:latin typeface="Cambria" panose="02040503050406030204" pitchFamily="18" charset="0"/>
                            </a:rPr>
                            <m:t>−</m:t>
                          </m:r>
                          <m:r>
                            <m:rPr>
                              <m:nor/>
                            </m:rPr>
                            <a:rPr lang="en-US" sz="2200" dirty="0">
                              <a:solidFill>
                                <a:prstClr val="black"/>
                              </a:solidFill>
                              <a:latin typeface="Cambria" panose="02040503050406030204" pitchFamily="18" charset="0"/>
                            </a:rPr>
                            <m:t>bits</m:t>
                          </m:r>
                          <m:r>
                            <m:rPr>
                              <m:nor/>
                            </m:rPr>
                            <a:rPr lang="en-US" sz="2200" dirty="0">
                              <a:solidFill>
                                <a:prstClr val="black"/>
                              </a:solidFill>
                              <a:latin typeface="Cambria" panose="02040503050406030204" pitchFamily="18" charset="0"/>
                            </a:rPr>
                            <m:t> (</m:t>
                          </m:r>
                          <m:r>
                            <m:rPr>
                              <m:nor/>
                            </m:rPr>
                            <a:rPr lang="en-US" sz="2200" dirty="0">
                              <a:solidFill>
                                <a:prstClr val="black"/>
                              </a:solidFill>
                              <a:latin typeface="Cambria" panose="02040503050406030204" pitchFamily="18" charset="0"/>
                            </a:rPr>
                            <m:t>E</m:t>
                          </m:r>
                          <m:r>
                            <m:rPr>
                              <m:nor/>
                            </m:rPr>
                            <a:rPr lang="en-US" sz="2200" dirty="0">
                              <a:solidFill>
                                <a:prstClr val="black"/>
                              </a:solidFill>
                              <a:latin typeface="Cambria" panose="02040503050406030204" pitchFamily="18" charset="0"/>
                            </a:rPr>
                            <m:t>)</m:t>
                          </m:r>
                        </m:num>
                        <m:den>
                          <m:r>
                            <m:rPr>
                              <m:nor/>
                            </m:rPr>
                            <a:rPr lang="it-IT" sz="2200">
                              <a:solidFill>
                                <a:prstClr val="black"/>
                              </a:solidFill>
                              <a:latin typeface="Cambria Math" panose="02040503050406030204" pitchFamily="18" charset="0"/>
                            </a:rPr>
                            <m:t>T</m:t>
                          </m:r>
                          <m:r>
                            <m:rPr>
                              <m:nor/>
                            </m:rPr>
                            <a:rPr lang="en-US" sz="2200" dirty="0">
                              <a:solidFill>
                                <a:prstClr val="black"/>
                              </a:solidFill>
                              <a:latin typeface="Cambria" panose="02040503050406030204" pitchFamily="18" charset="0"/>
                            </a:rPr>
                            <m:t>otal</m:t>
                          </m:r>
                          <m:r>
                            <m:rPr>
                              <m:nor/>
                            </m:rPr>
                            <a:rPr lang="en-US" sz="2200" dirty="0">
                              <a:solidFill>
                                <a:prstClr val="black"/>
                              </a:solidFill>
                              <a:latin typeface="Cambria" panose="02040503050406030204" pitchFamily="18" charset="0"/>
                            </a:rPr>
                            <m:t> </m:t>
                          </m:r>
                          <m:r>
                            <m:rPr>
                              <m:nor/>
                            </m:rPr>
                            <a:rPr lang="en-US" sz="2200" dirty="0">
                              <a:solidFill>
                                <a:prstClr val="black"/>
                              </a:solidFill>
                              <a:latin typeface="Cambria" panose="02040503050406030204" pitchFamily="18" charset="0"/>
                            </a:rPr>
                            <m:t>bits</m:t>
                          </m:r>
                          <m:r>
                            <m:rPr>
                              <m:nor/>
                            </m:rPr>
                            <a:rPr lang="en-US" sz="2200" dirty="0">
                              <a:solidFill>
                                <a:prstClr val="black"/>
                              </a:solidFill>
                              <a:latin typeface="Cambria" panose="02040503050406030204" pitchFamily="18" charset="0"/>
                            </a:rPr>
                            <m:t> (</m:t>
                          </m:r>
                          <m:r>
                            <m:rPr>
                              <m:nor/>
                            </m:rPr>
                            <a:rPr lang="en-US" sz="2200" dirty="0">
                              <a:solidFill>
                                <a:prstClr val="black"/>
                              </a:solidFill>
                              <a:latin typeface="Cambria" panose="02040503050406030204" pitchFamily="18" charset="0"/>
                            </a:rPr>
                            <m:t>N</m:t>
                          </m:r>
                          <m:r>
                            <m:rPr>
                              <m:nor/>
                            </m:rPr>
                            <a:rPr lang="en-US" sz="2200" dirty="0">
                              <a:solidFill>
                                <a:prstClr val="black"/>
                              </a:solidFill>
                              <a:latin typeface="Cambria" panose="02040503050406030204" pitchFamily="18" charset="0"/>
                            </a:rPr>
                            <m:t>)</m:t>
                          </m:r>
                        </m:den>
                      </m:f>
                    </m:oMath>
                  </m:oMathPara>
                </a14:m>
                <a:endParaRPr lang="it-IT" dirty="0">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7944455" y="1877523"/>
                <a:ext cx="3715889" cy="793679"/>
              </a:xfrm>
              <a:prstGeom prst="rect">
                <a:avLst/>
              </a:prstGeom>
              <a:blipFill rotWithShape="0">
                <a:blip r:embed="rId6"/>
                <a:stretch>
                  <a:fillRect/>
                </a:stretch>
              </a:blipFill>
            </p:spPr>
            <p:txBody>
              <a:bodyPr/>
              <a:lstStyle/>
              <a:p>
                <a:r>
                  <a:rPr lang="it-IT">
                    <a:noFill/>
                  </a:rPr>
                  <a:t> </a:t>
                </a:r>
              </a:p>
            </p:txBody>
          </p:sp>
        </mc:Fallback>
      </mc:AlternateContent>
      <p:sp>
        <p:nvSpPr>
          <p:cNvPr id="6" name="Rectangle 5"/>
          <p:cNvSpPr/>
          <p:nvPr/>
        </p:nvSpPr>
        <p:spPr>
          <a:xfrm>
            <a:off x="5413354" y="1888475"/>
            <a:ext cx="2810411" cy="769441"/>
          </a:xfrm>
          <a:prstGeom prst="rect">
            <a:avLst/>
          </a:prstGeom>
        </p:spPr>
        <p:txBody>
          <a:bodyPr wrap="square">
            <a:spAutoFit/>
          </a:bodyPr>
          <a:lstStyle/>
          <a:p>
            <a:pPr marL="342900" indent="-342900" algn="ctr">
              <a:buClr>
                <a:srgbClr val="D9B247"/>
              </a:buClr>
              <a:buSzPct val="110000"/>
              <a:buFont typeface="Arial" panose="020B0604020202020204" pitchFamily="34" charset="0"/>
              <a:buChar char="•"/>
            </a:pPr>
            <a:r>
              <a:rPr lang="en-US" sz="2200" dirty="0">
                <a:solidFill>
                  <a:prstClr val="black"/>
                </a:solidFill>
                <a:latin typeface="Cambria" panose="02040503050406030204" pitchFamily="18" charset="0"/>
              </a:rPr>
              <a:t>Bit Error Ratio </a:t>
            </a:r>
          </a:p>
          <a:p>
            <a:pPr algn="ctr">
              <a:buClr>
                <a:srgbClr val="D9B247"/>
              </a:buClr>
              <a:buSzPct val="110000"/>
            </a:pPr>
            <a:r>
              <a:rPr lang="en-US" sz="2200" dirty="0">
                <a:solidFill>
                  <a:prstClr val="black"/>
                </a:solidFill>
                <a:latin typeface="Cambria" panose="02040503050406030204" pitchFamily="18" charset="0"/>
              </a:rPr>
              <a:t>(BER)</a:t>
            </a:r>
            <a:endParaRPr lang="it-IT" sz="2200" dirty="0">
              <a:solidFill>
                <a:prstClr val="black"/>
              </a:solidFill>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prstClr val="black"/>
                </a:solidFill>
              </a:rPr>
              <a:pPr/>
              <a:t>8</a:t>
            </a:fld>
            <a:endParaRPr lang="en-US" dirty="0">
              <a:solidFill>
                <a:prstClr val="black"/>
              </a:solidFill>
            </a:endParaRPr>
          </a:p>
        </p:txBody>
      </p:sp>
      <p:pic>
        <p:nvPicPr>
          <p:cNvPr id="14" name="Picture 13"/>
          <p:cNvPicPr>
            <a:picLocks noChangeAspect="1"/>
          </p:cNvPicPr>
          <p:nvPr/>
        </p:nvPicPr>
        <p:blipFill>
          <a:blip r:embed="rId7"/>
          <a:stretch>
            <a:fillRect/>
          </a:stretch>
        </p:blipFill>
        <p:spPr>
          <a:xfrm>
            <a:off x="554165" y="1847559"/>
            <a:ext cx="5141565" cy="1347521"/>
          </a:xfrm>
          <a:prstGeom prst="rect">
            <a:avLst/>
          </a:prstGeom>
        </p:spPr>
      </p:pic>
      <p:graphicFrame>
        <p:nvGraphicFramePr>
          <p:cNvPr id="15" name="Object 14"/>
          <p:cNvGraphicFramePr>
            <a:graphicFrameLocks noChangeAspect="1"/>
          </p:cNvGraphicFramePr>
          <p:nvPr>
            <p:extLst/>
          </p:nvPr>
        </p:nvGraphicFramePr>
        <p:xfrm>
          <a:off x="6508432" y="4616316"/>
          <a:ext cx="4575773" cy="1215440"/>
        </p:xfrm>
        <a:graphic>
          <a:graphicData uri="http://schemas.openxmlformats.org/presentationml/2006/ole">
            <mc:AlternateContent xmlns:mc="http://schemas.openxmlformats.org/markup-compatibility/2006">
              <mc:Choice xmlns:v="urn:schemas-microsoft-com:vml" Requires="v">
                <p:oleObj spid="_x0000_s1030" name="Equation" r:id="rId8" imgW="2438280" imgH="647640" progId="Equation.DSMT4">
                  <p:embed/>
                </p:oleObj>
              </mc:Choice>
              <mc:Fallback>
                <p:oleObj name="Equation" r:id="rId8" imgW="2438280" imgH="647640" progId="Equation.DSMT4">
                  <p:embed/>
                  <p:pic>
                    <p:nvPicPr>
                      <p:cNvPr id="0" name=""/>
                      <p:cNvPicPr/>
                      <p:nvPr/>
                    </p:nvPicPr>
                    <p:blipFill>
                      <a:blip r:embed="rId9"/>
                      <a:stretch>
                        <a:fillRect/>
                      </a:stretch>
                    </p:blipFill>
                    <p:spPr>
                      <a:xfrm>
                        <a:off x="6508432" y="4616316"/>
                        <a:ext cx="4575773" cy="1215440"/>
                      </a:xfrm>
                      <a:prstGeom prst="rect">
                        <a:avLst/>
                      </a:prstGeom>
                      <a:ln w="19050">
                        <a:solidFill>
                          <a:srgbClr val="0070C0"/>
                        </a:solidFill>
                        <a:prstDash val="solid"/>
                      </a:ln>
                    </p:spPr>
                  </p:pic>
                </p:oleObj>
              </mc:Fallback>
            </mc:AlternateContent>
          </a:graphicData>
        </a:graphic>
      </p:graphicFrame>
      <p:sp>
        <p:nvSpPr>
          <p:cNvPr id="16" name="Rectangle 15"/>
          <p:cNvSpPr/>
          <p:nvPr/>
        </p:nvSpPr>
        <p:spPr>
          <a:xfrm>
            <a:off x="4924094" y="5147143"/>
            <a:ext cx="1093761" cy="430887"/>
          </a:xfrm>
          <a:prstGeom prst="rect">
            <a:avLst/>
          </a:prstGeom>
        </p:spPr>
        <p:txBody>
          <a:bodyPr wrap="none">
            <a:spAutoFit/>
          </a:bodyPr>
          <a:lstStyle/>
          <a:p>
            <a:pPr>
              <a:buClr>
                <a:srgbClr val="D9B247"/>
              </a:buClr>
              <a:buSzPct val="110000"/>
            </a:pPr>
            <a:r>
              <a:rPr lang="en-US" sz="2200" dirty="0">
                <a:solidFill>
                  <a:prstClr val="black"/>
                </a:solidFill>
                <a:latin typeface="Cambria" panose="02040503050406030204" pitchFamily="18" charset="0"/>
              </a:rPr>
              <a:t>Fixed N</a:t>
            </a:r>
          </a:p>
        </p:txBody>
      </p:sp>
      <mc:AlternateContent xmlns:mc="http://schemas.openxmlformats.org/markup-compatibility/2006" xmlns:a14="http://schemas.microsoft.com/office/drawing/2010/main">
        <mc:Choice Requires="a14">
          <p:sp>
            <p:nvSpPr>
              <p:cNvPr id="2" name="Rettangolo 1"/>
              <p:cNvSpPr/>
              <p:nvPr/>
            </p:nvSpPr>
            <p:spPr>
              <a:xfrm>
                <a:off x="5695730" y="2653888"/>
                <a:ext cx="2578719" cy="571118"/>
              </a:xfrm>
              <a:prstGeom prst="rect">
                <a:avLst/>
              </a:prstGeom>
            </p:spPr>
            <p:txBody>
              <a:bodyPr wrap="none">
                <a:spAutoFit/>
              </a:bodyPr>
              <a:lstStyle/>
              <a:p>
                <a:pPr marL="342900" indent="-342900">
                  <a:buClr>
                    <a:srgbClr val="D9B247"/>
                  </a:buClr>
                  <a:buFont typeface="Arial" panose="020B0604020202020204" pitchFamily="34" charset="0"/>
                  <a:buChar char="•"/>
                </a:pPr>
                <a14:m>
                  <m:oMath xmlns:m="http://schemas.openxmlformats.org/officeDocument/2006/math">
                    <m:func>
                      <m:funcPr>
                        <m:ctrlPr>
                          <a:rPr lang="en-US" sz="2400" i="1">
                            <a:solidFill>
                              <a:prstClr val="black"/>
                            </a:solidFill>
                            <a:latin typeface="Cambria Math" panose="02040503050406030204" pitchFamily="18" charset="0"/>
                          </a:rPr>
                        </m:ctrlPr>
                      </m:funcPr>
                      <m:fName>
                        <m:limLow>
                          <m:limLowPr>
                            <m:ctrlPr>
                              <a:rPr lang="en-US" sz="2400" i="1">
                                <a:solidFill>
                                  <a:prstClr val="black"/>
                                </a:solidFill>
                                <a:latin typeface="Cambria Math" panose="02040503050406030204" pitchFamily="18" charset="0"/>
                              </a:rPr>
                            </m:ctrlPr>
                          </m:limLowPr>
                          <m:e>
                            <m:r>
                              <m:rPr>
                                <m:sty m:val="p"/>
                              </m:rPr>
                              <a:rPr lang="en-US" sz="2400">
                                <a:solidFill>
                                  <a:prstClr val="black"/>
                                </a:solidFill>
                                <a:latin typeface="Cambria Math" panose="02040503050406030204" pitchFamily="18" charset="0"/>
                              </a:rPr>
                              <m:t>lim</m:t>
                            </m:r>
                          </m:e>
                          <m:lim>
                            <m:r>
                              <a:rPr lang="it-IT" sz="2400" i="1">
                                <a:solidFill>
                                  <a:prstClr val="black"/>
                                </a:solidFill>
                                <a:latin typeface="Cambria Math" panose="02040503050406030204" pitchFamily="18" charset="0"/>
                              </a:rPr>
                              <m:t>𝑁</m:t>
                            </m:r>
                            <m:r>
                              <a:rPr lang="it-IT" sz="2400" i="1">
                                <a:solidFill>
                                  <a:prstClr val="black"/>
                                </a:solidFill>
                                <a:latin typeface="Cambria Math" panose="02040503050406030204" pitchFamily="18" charset="0"/>
                                <a:ea typeface="Cambria Math" panose="02040503050406030204" pitchFamily="18" charset="0"/>
                              </a:rPr>
                              <m:t>→</m:t>
                            </m:r>
                            <m:r>
                              <a:rPr lang="en-US" sz="2400" i="1">
                                <a:solidFill>
                                  <a:prstClr val="black"/>
                                </a:solidFill>
                                <a:latin typeface="Cambria Math" panose="02040503050406030204" pitchFamily="18" charset="0"/>
                                <a:ea typeface="Cambria Math" panose="02040503050406030204" pitchFamily="18" charset="0"/>
                              </a:rPr>
                              <m:t>∞</m:t>
                            </m:r>
                          </m:lim>
                        </m:limLow>
                      </m:fName>
                      <m:e>
                        <m:r>
                          <a:rPr lang="it-IT" sz="2400" i="1">
                            <a:solidFill>
                              <a:prstClr val="black"/>
                            </a:solidFill>
                            <a:latin typeface="Cambria Math" panose="02040503050406030204" pitchFamily="18" charset="0"/>
                          </a:rPr>
                          <m:t>𝐵𝐸𝑅</m:t>
                        </m:r>
                      </m:e>
                    </m:func>
                  </m:oMath>
                </a14:m>
                <a:r>
                  <a:rPr lang="en-US" sz="2400" dirty="0">
                    <a:solidFill>
                      <a:prstClr val="black"/>
                    </a:solidFill>
                    <a:latin typeface="Cambria" panose="02040503050406030204" pitchFamily="18" charset="0"/>
                  </a:rPr>
                  <a:t>=</a:t>
                </a:r>
                <a14:m>
                  <m:oMath xmlns:m="http://schemas.openxmlformats.org/officeDocument/2006/math">
                    <m:r>
                      <a:rPr lang="it-IT" sz="2400" i="1" dirty="0">
                        <a:solidFill>
                          <a:prstClr val="black"/>
                        </a:solidFill>
                        <a:latin typeface="Cambria Math" panose="02040503050406030204" pitchFamily="18" charset="0"/>
                      </a:rPr>
                      <m:t>𝑃</m:t>
                    </m:r>
                    <m:d>
                      <m:dPr>
                        <m:ctrlPr>
                          <a:rPr lang="it-IT" sz="2400" i="1" dirty="0">
                            <a:solidFill>
                              <a:prstClr val="black"/>
                            </a:solidFill>
                            <a:latin typeface="Cambria Math" panose="02040503050406030204" pitchFamily="18" charset="0"/>
                          </a:rPr>
                        </m:ctrlPr>
                      </m:dPr>
                      <m:e>
                        <m:r>
                          <a:rPr lang="it-IT" sz="2400" i="1" dirty="0">
                            <a:solidFill>
                              <a:prstClr val="black"/>
                            </a:solidFill>
                            <a:latin typeface="Cambria Math" panose="02040503050406030204" pitchFamily="18" charset="0"/>
                          </a:rPr>
                          <m:t>𝐸</m:t>
                        </m:r>
                      </m:e>
                    </m:d>
                  </m:oMath>
                </a14:m>
                <a:endParaRPr lang="it-IT" dirty="0"/>
              </a:p>
            </p:txBody>
          </p:sp>
        </mc:Choice>
        <mc:Fallback xmlns="">
          <p:sp>
            <p:nvSpPr>
              <p:cNvPr id="2" name="Rettangolo 1"/>
              <p:cNvSpPr>
                <a:spLocks noRot="1" noChangeAspect="1" noMove="1" noResize="1" noEditPoints="1" noAdjustHandles="1" noChangeArrowheads="1" noChangeShapeType="1" noTextEdit="1"/>
              </p:cNvSpPr>
              <p:nvPr/>
            </p:nvSpPr>
            <p:spPr>
              <a:xfrm>
                <a:off x="5695730" y="2653888"/>
                <a:ext cx="2578719" cy="571118"/>
              </a:xfrm>
              <a:prstGeom prst="rect">
                <a:avLst/>
              </a:prstGeom>
              <a:blipFill rotWithShape="0">
                <a:blip r:embed="rId10"/>
                <a:stretch>
                  <a:fillRect l="-3073" t="-9574" b="-4255"/>
                </a:stretch>
              </a:blipFill>
            </p:spPr>
            <p:txBody>
              <a:bodyPr/>
              <a:lstStyle/>
              <a:p>
                <a:r>
                  <a:rPr lang="it-IT">
                    <a:noFill/>
                  </a:rPr>
                  <a:t> </a:t>
                </a:r>
              </a:p>
            </p:txBody>
          </p:sp>
        </mc:Fallback>
      </mc:AlternateContent>
    </p:spTree>
    <p:extLst>
      <p:ext uri="{BB962C8B-B14F-4D97-AF65-F5344CB8AC3E}">
        <p14:creationId xmlns:p14="http://schemas.microsoft.com/office/powerpoint/2010/main" val="354316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ilma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91199" y="2707019"/>
            <a:ext cx="5796694" cy="320254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5767693" y="2731671"/>
            <a:ext cx="343332" cy="3153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32" name="Rectangle 31"/>
          <p:cNvSpPr/>
          <p:nvPr/>
        </p:nvSpPr>
        <p:spPr>
          <a:xfrm>
            <a:off x="11330190" y="2732247"/>
            <a:ext cx="257708" cy="3177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815" y="2621076"/>
            <a:ext cx="4764477" cy="3519645"/>
          </a:xfrm>
          <a:prstGeom prst="rect">
            <a:avLst/>
          </a:prstGeom>
        </p:spPr>
      </p:pic>
      <p:sp>
        <p:nvSpPr>
          <p:cNvPr id="17" name="Rectangle 3"/>
          <p:cNvSpPr txBox="1">
            <a:spLocks noChangeArrowheads="1"/>
          </p:cNvSpPr>
          <p:nvPr/>
        </p:nvSpPr>
        <p:spPr>
          <a:xfrm>
            <a:off x="475860" y="-1"/>
            <a:ext cx="8668139" cy="1595535"/>
          </a:xfrm>
          <a:prstGeom prst="rect">
            <a:avLst/>
          </a:prstGeom>
          <a:ln/>
          <a:effectLst/>
          <a:extLst>
            <a:ext uri="{91240B29-F687-4F45-9708-019B960494DF}">
              <a14:hiddenLine xmlns:a14="http://schemas.microsoft.com/office/drawing/2010/main" w="54720">
                <a:solidFill>
                  <a:srgbClr val="000000"/>
                </a:solidFill>
                <a:round/>
                <a:headEnd/>
                <a:tailEnd/>
              </a14:hiddenLine>
            </a:ext>
          </a:ex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3000"/>
              </a:lnSpc>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it-IT" dirty="0" smtClean="0">
                <a:solidFill>
                  <a:srgbClr val="CC702D"/>
                </a:solidFill>
              </a:rPr>
              <a:t/>
            </a:r>
            <a:br>
              <a:rPr lang="it-IT" dirty="0" smtClean="0">
                <a:solidFill>
                  <a:srgbClr val="CC702D"/>
                </a:solidFill>
              </a:rPr>
            </a:br>
            <a:r>
              <a:rPr lang="it-IT" dirty="0" smtClean="0">
                <a:solidFill>
                  <a:srgbClr val="CC702D"/>
                </a:solidFill>
              </a:rPr>
              <a:t>	</a:t>
            </a:r>
            <a:r>
              <a:rPr lang="it-IT" dirty="0" smtClean="0">
                <a:solidFill>
                  <a:srgbClr val="CC702D"/>
                </a:solidFill>
                <a:latin typeface="Cambria" panose="02040503050406030204" pitchFamily="18" charset="0"/>
              </a:rPr>
              <a:t>Eye diagram</a:t>
            </a:r>
            <a:endParaRPr lang="it-IT" dirty="0">
              <a:solidFill>
                <a:srgbClr val="CC702D"/>
              </a:solidFill>
              <a:latin typeface="Cambria" panose="02040503050406030204" pitchFamily="18" charset="0"/>
            </a:endParaRPr>
          </a:p>
        </p:txBody>
      </p:sp>
      <p:sp>
        <p:nvSpPr>
          <p:cNvPr id="5" name="Rectangle 4"/>
          <p:cNvSpPr/>
          <p:nvPr/>
        </p:nvSpPr>
        <p:spPr>
          <a:xfrm>
            <a:off x="512603" y="2177121"/>
            <a:ext cx="4610710" cy="769441"/>
          </a:xfrm>
          <a:prstGeom prst="rect">
            <a:avLst/>
          </a:prstGeom>
        </p:spPr>
        <p:txBody>
          <a:bodyPr wrap="square">
            <a:spAutoFit/>
          </a:bodyPr>
          <a:lstStyle/>
          <a:p>
            <a:pPr marL="342900" indent="-342900">
              <a:buClr>
                <a:srgbClr val="0070C0"/>
              </a:buClr>
              <a:buFont typeface="Wingdings" panose="05000000000000000000" pitchFamily="2" charset="2"/>
              <a:buChar char="Ø"/>
            </a:pPr>
            <a:r>
              <a:rPr lang="en-US" sz="2200" dirty="0">
                <a:solidFill>
                  <a:prstClr val="black"/>
                </a:solidFill>
                <a:latin typeface="Cambria" panose="02040503050406030204" pitchFamily="18" charset="0"/>
              </a:rPr>
              <a:t>Use a precise clock to chop the data</a:t>
            </a:r>
            <a:endParaRPr lang="it-IT" sz="2200" dirty="0">
              <a:solidFill>
                <a:prstClr val="black"/>
              </a:solidFill>
              <a:latin typeface="Cambria" panose="02040503050406030204" pitchFamily="18" charset="0"/>
            </a:endParaRPr>
          </a:p>
        </p:txBody>
      </p:sp>
      <p:sp>
        <p:nvSpPr>
          <p:cNvPr id="6" name="Rectangle 5"/>
          <p:cNvSpPr/>
          <p:nvPr/>
        </p:nvSpPr>
        <p:spPr>
          <a:xfrm>
            <a:off x="512603" y="3807340"/>
            <a:ext cx="4759379" cy="1107996"/>
          </a:xfrm>
          <a:prstGeom prst="rect">
            <a:avLst/>
          </a:prstGeom>
        </p:spPr>
        <p:txBody>
          <a:bodyPr wrap="square">
            <a:spAutoFit/>
          </a:bodyPr>
          <a:lstStyle/>
          <a:p>
            <a:pPr marL="342900" indent="-342900">
              <a:buClr>
                <a:srgbClr val="0070C0"/>
              </a:buClr>
              <a:buFont typeface="Wingdings" panose="05000000000000000000" pitchFamily="2" charset="2"/>
              <a:buChar char="Ø"/>
            </a:pPr>
            <a:r>
              <a:rPr lang="en-US" sz="2200" dirty="0">
                <a:solidFill>
                  <a:prstClr val="black"/>
                </a:solidFill>
                <a:latin typeface="Cambria" panose="02040503050406030204" pitchFamily="18" charset="0"/>
              </a:rPr>
              <a:t>Overlay the parts of the waveform corresponding to each individual bit into a single graph </a:t>
            </a:r>
            <a:endParaRPr lang="it-IT" sz="2200" dirty="0">
              <a:solidFill>
                <a:prstClr val="black"/>
              </a:solidFill>
              <a:latin typeface="Cambria" panose="02040503050406030204" pitchFamily="18" charset="0"/>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7929" y="2585168"/>
            <a:ext cx="2713049" cy="1711429"/>
          </a:xfrm>
          <a:prstGeom prst="rect">
            <a:avLst/>
          </a:prstGeom>
        </p:spPr>
      </p:pic>
      <p:cxnSp>
        <p:nvCxnSpPr>
          <p:cNvPr id="21" name="Straight Arrow Connector 20"/>
          <p:cNvCxnSpPr/>
          <p:nvPr/>
        </p:nvCxnSpPr>
        <p:spPr>
          <a:xfrm flipV="1">
            <a:off x="7887207" y="4158733"/>
            <a:ext cx="1955800" cy="649"/>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214944" y="437360"/>
            <a:ext cx="6527182" cy="1807216"/>
            <a:chOff x="5214944" y="437360"/>
            <a:chExt cx="6527182" cy="1807216"/>
          </a:xfrm>
        </p:grpSpPr>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4944" y="437360"/>
              <a:ext cx="6437174" cy="1807216"/>
            </a:xfrm>
            <a:prstGeom prst="rect">
              <a:avLst/>
            </a:prstGeom>
          </p:spPr>
        </p:pic>
        <p:sp>
          <p:nvSpPr>
            <p:cNvPr id="29" name="Rectangle 28"/>
            <p:cNvSpPr/>
            <p:nvPr/>
          </p:nvSpPr>
          <p:spPr>
            <a:xfrm>
              <a:off x="10309986" y="493422"/>
              <a:ext cx="1298516" cy="165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0" name="AutoShape 4"/>
            <p:cNvSpPr>
              <a:spLocks noChangeArrowheads="1"/>
            </p:cNvSpPr>
            <p:nvPr/>
          </p:nvSpPr>
          <p:spPr bwMode="auto">
            <a:xfrm>
              <a:off x="5229458" y="504316"/>
              <a:ext cx="1291022" cy="1587391"/>
            </a:xfrm>
            <a:prstGeom prst="roundRect">
              <a:avLst>
                <a:gd name="adj" fmla="val 0"/>
              </a:avLst>
            </a:prstGeom>
            <a:solidFill>
              <a:srgbClr val="B63936"/>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937" bIns="57130" anchor="ctr" anchorCtr="1"/>
            <a:lstStyle/>
            <a:p>
              <a:pPr algn="ctr">
                <a:lnSpc>
                  <a:spcPct val="123000"/>
                </a:lnSpc>
                <a:tabLst>
                  <a:tab pos="656446" algn="l"/>
                </a:tabLst>
                <a:defRPr/>
              </a:pPr>
              <a:r>
                <a:rPr lang="it-IT" b="1" kern="0" dirty="0">
                  <a:solidFill>
                    <a:prstClr val="white"/>
                  </a:solidFill>
                  <a:latin typeface="Calibri Light" panose="020F0302020204030204"/>
                </a:rPr>
                <a:t>Random</a:t>
              </a:r>
            </a:p>
            <a:p>
              <a:pPr algn="ctr">
                <a:lnSpc>
                  <a:spcPct val="123000"/>
                </a:lnSpc>
                <a:tabLst>
                  <a:tab pos="656446" algn="l"/>
                </a:tabLst>
                <a:defRPr/>
              </a:pPr>
              <a:r>
                <a:rPr lang="it-IT" b="1" kern="0" dirty="0">
                  <a:solidFill>
                    <a:prstClr val="white"/>
                  </a:solidFill>
                  <a:latin typeface="Calibri Light" panose="020F0302020204030204"/>
                </a:rPr>
                <a:t>Data</a:t>
              </a:r>
            </a:p>
          </p:txBody>
        </p:sp>
        <p:sp>
          <p:nvSpPr>
            <p:cNvPr id="23" name="AutoShape 6"/>
            <p:cNvSpPr>
              <a:spLocks noChangeArrowheads="1"/>
            </p:cNvSpPr>
            <p:nvPr/>
          </p:nvSpPr>
          <p:spPr bwMode="auto">
            <a:xfrm>
              <a:off x="7367559" y="1529969"/>
              <a:ext cx="1349829" cy="569397"/>
            </a:xfrm>
            <a:prstGeom prst="roundRect">
              <a:avLst>
                <a:gd name="adj" fmla="val 139"/>
              </a:avLst>
            </a:prstGeom>
            <a:gradFill rotWithShape="1">
              <a:gsLst>
                <a:gs pos="0">
                  <a:srgbClr val="F1882C"/>
                </a:gs>
                <a:gs pos="80000">
                  <a:srgbClr val="FF8F2A"/>
                </a:gs>
                <a:gs pos="100000">
                  <a:srgbClr val="FF8F26"/>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97937" tIns="57130" rIns="97200" bIns="57130" anchor="ctr" anchorCtr="0"/>
            <a:lstStyle/>
            <a:p>
              <a:pPr algn="ctr">
                <a:lnSpc>
                  <a:spcPct val="123000"/>
                </a:lnSpc>
                <a:tabLst>
                  <a:tab pos="656446" algn="l"/>
                </a:tabLst>
                <a:defRPr/>
              </a:pPr>
              <a:r>
                <a:rPr lang="it-IT" b="1" kern="0" dirty="0">
                  <a:solidFill>
                    <a:srgbClr val="000000"/>
                  </a:solidFill>
                  <a:latin typeface="Calibri Light" panose="020F0302020204030204"/>
                </a:rPr>
                <a:t>Synth</a:t>
              </a:r>
            </a:p>
          </p:txBody>
        </p:sp>
        <p:sp>
          <p:nvSpPr>
            <p:cNvPr id="25" name="AutoShape 5"/>
            <p:cNvSpPr>
              <a:spLocks noChangeArrowheads="1"/>
            </p:cNvSpPr>
            <p:nvPr/>
          </p:nvSpPr>
          <p:spPr bwMode="auto">
            <a:xfrm>
              <a:off x="9303988" y="542403"/>
              <a:ext cx="697402" cy="699281"/>
            </a:xfrm>
            <a:prstGeom prst="roundRect">
              <a:avLst>
                <a:gd name="adj" fmla="val 3857"/>
              </a:avLst>
            </a:prstGeom>
            <a:gradFill>
              <a:gsLst>
                <a:gs pos="0">
                  <a:srgbClr val="769535"/>
                </a:gs>
                <a:gs pos="100000">
                  <a:srgbClr val="9CC746"/>
                </a:gs>
                <a:gs pos="80000">
                  <a:srgbClr val="9BC348"/>
                </a:gs>
              </a:gsLst>
              <a:lin ang="16200000" scaled="0"/>
            </a:gradFill>
            <a:ln>
              <a:headEnd/>
              <a:tailEnd/>
            </a:ln>
            <a:effectLst/>
            <a:scene3d>
              <a:camera prst="orthographicFront">
                <a:rot lat="0" lon="0" rev="0"/>
              </a:camera>
              <a:lightRig rig="threePt" dir="tl">
                <a:rot lat="0" lon="0" rev="1200000"/>
              </a:lightRig>
            </a:scene3d>
            <a:sp3d extrusionH="76200">
              <a:bevelT w="63500" h="25400"/>
              <a:extrusionClr>
                <a:schemeClr val="bg1"/>
              </a:extrusionClr>
              <a:contourClr>
                <a:srgbClr val="000000"/>
              </a:contourClr>
            </a:sp3d>
            <a:extLst/>
          </p:spPr>
          <p:style>
            <a:lnRef idx="0">
              <a:schemeClr val="accent3"/>
            </a:lnRef>
            <a:fillRef idx="3">
              <a:schemeClr val="accent3"/>
            </a:fillRef>
            <a:effectRef idx="3">
              <a:schemeClr val="accent3"/>
            </a:effectRef>
            <a:fontRef idx="minor">
              <a:schemeClr val="lt1"/>
            </a:fontRef>
          </p:style>
          <p:txBody>
            <a:bodyPr lIns="0" tIns="62981" rIns="0" bIns="62981"/>
            <a:lstStyle/>
            <a:p>
              <a:pPr algn="ctr">
                <a:lnSpc>
                  <a:spcPct val="123000"/>
                </a:lnSpc>
                <a:tabLst>
                  <a:tab pos="656446" algn="l"/>
                  <a:tab pos="1312888" algn="l"/>
                  <a:tab pos="1969337" algn="l"/>
                  <a:tab pos="2625782" algn="l"/>
                </a:tabLst>
              </a:pPr>
              <a:r>
                <a:rPr lang="it-IT" b="1" dirty="0">
                  <a:solidFill>
                    <a:srgbClr val="000000"/>
                  </a:solidFill>
                  <a:latin typeface="Calibri Light" panose="020F0302020204030204" pitchFamily="34" charset="0"/>
                  <a:cs typeface="Helvetica Neue Black Condensed"/>
                </a:rPr>
                <a:t>RX</a:t>
              </a:r>
            </a:p>
          </p:txBody>
        </p:sp>
        <p:sp>
          <p:nvSpPr>
            <p:cNvPr id="26" name="AutoShape 5"/>
            <p:cNvSpPr>
              <a:spLocks noChangeArrowheads="1"/>
            </p:cNvSpPr>
            <p:nvPr/>
          </p:nvSpPr>
          <p:spPr bwMode="auto">
            <a:xfrm>
              <a:off x="6877535" y="547435"/>
              <a:ext cx="683336" cy="699281"/>
            </a:xfrm>
            <a:prstGeom prst="roundRect">
              <a:avLst>
                <a:gd name="adj" fmla="val 3857"/>
              </a:avLst>
            </a:prstGeom>
            <a:gradFill>
              <a:gsLst>
                <a:gs pos="0">
                  <a:srgbClr val="769535"/>
                </a:gs>
                <a:gs pos="100000">
                  <a:srgbClr val="9CC746"/>
                </a:gs>
                <a:gs pos="80000">
                  <a:srgbClr val="9BC348"/>
                </a:gs>
              </a:gsLst>
              <a:lin ang="16200000" scaled="0"/>
            </a:gradFill>
            <a:ln>
              <a:headEnd/>
              <a:tailEnd/>
            </a:ln>
            <a:effectLst/>
            <a:scene3d>
              <a:camera prst="orthographicFront">
                <a:rot lat="0" lon="0" rev="0"/>
              </a:camera>
              <a:lightRig rig="threePt" dir="tl">
                <a:rot lat="0" lon="0" rev="1200000"/>
              </a:lightRig>
            </a:scene3d>
            <a:sp3d extrusionH="76200">
              <a:bevelT w="63500" h="25400"/>
              <a:extrusionClr>
                <a:schemeClr val="bg1"/>
              </a:extrusionClr>
              <a:contourClr>
                <a:srgbClr val="000000"/>
              </a:contourClr>
            </a:sp3d>
            <a:extLst/>
          </p:spPr>
          <p:style>
            <a:lnRef idx="0">
              <a:schemeClr val="accent3"/>
            </a:lnRef>
            <a:fillRef idx="3">
              <a:schemeClr val="accent3"/>
            </a:fillRef>
            <a:effectRef idx="3">
              <a:schemeClr val="accent3"/>
            </a:effectRef>
            <a:fontRef idx="minor">
              <a:schemeClr val="lt1"/>
            </a:fontRef>
          </p:style>
          <p:txBody>
            <a:bodyPr lIns="0" tIns="62981" rIns="0" bIns="62981"/>
            <a:lstStyle/>
            <a:p>
              <a:pPr algn="ctr">
                <a:lnSpc>
                  <a:spcPct val="123000"/>
                </a:lnSpc>
                <a:tabLst>
                  <a:tab pos="656446" algn="l"/>
                  <a:tab pos="1312888" algn="l"/>
                  <a:tab pos="1969337" algn="l"/>
                  <a:tab pos="2625782" algn="l"/>
                </a:tabLst>
              </a:pPr>
              <a:r>
                <a:rPr lang="it-IT" b="1" dirty="0">
                  <a:solidFill>
                    <a:srgbClr val="000000"/>
                  </a:solidFill>
                  <a:latin typeface="Calibri Light" panose="020F0302020204030204" pitchFamily="34" charset="0"/>
                  <a:cs typeface="Helvetica Neue Black Condensed"/>
                </a:rPr>
                <a:t>TX</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4500" y="797766"/>
              <a:ext cx="1417626" cy="1044425"/>
            </a:xfrm>
            <a:prstGeom prst="rect">
              <a:avLst/>
            </a:prstGeom>
            <a:noFill/>
            <a:ln>
              <a:noFill/>
            </a:ln>
          </p:spPr>
        </p:pic>
      </p:grpSp>
      <p:sp>
        <p:nvSpPr>
          <p:cNvPr id="15" name="Rectangle 14"/>
          <p:cNvSpPr/>
          <p:nvPr/>
        </p:nvSpPr>
        <p:spPr>
          <a:xfrm rot="16200000">
            <a:off x="5118314" y="4050986"/>
            <a:ext cx="1765227" cy="369332"/>
          </a:xfrm>
          <a:prstGeom prst="rect">
            <a:avLst/>
          </a:prstGeom>
          <a:solidFill>
            <a:schemeClr val="bg1"/>
          </a:solidFill>
        </p:spPr>
        <p:txBody>
          <a:bodyPr wrap="none">
            <a:spAutoFit/>
          </a:bodyPr>
          <a:lstStyle/>
          <a:p>
            <a:r>
              <a:rPr lang="it-IT" b="1" dirty="0">
                <a:solidFill>
                  <a:prstClr val="black"/>
                </a:solidFill>
                <a:latin typeface="Calibri Light" panose="020F0302020204030204" pitchFamily="34" charset="0"/>
              </a:rPr>
              <a:t>signal amplitude </a:t>
            </a:r>
          </a:p>
        </p:txBody>
      </p:sp>
      <p:cxnSp>
        <p:nvCxnSpPr>
          <p:cNvPr id="31" name="Straight Arrow Connector 30"/>
          <p:cNvCxnSpPr/>
          <p:nvPr/>
        </p:nvCxnSpPr>
        <p:spPr>
          <a:xfrm>
            <a:off x="6288995" y="5627642"/>
            <a:ext cx="5308765"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6302730" y="2554150"/>
            <a:ext cx="4" cy="3076891"/>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985635A0-49DA-48CB-B4B3-8FD8A7239C05}" type="slidenum">
              <a:rPr lang="it-IT" smtClean="0">
                <a:solidFill>
                  <a:prstClr val="black"/>
                </a:solidFill>
              </a:rPr>
              <a:pPr/>
              <a:t>9</a:t>
            </a:fld>
            <a:endParaRPr lang="it-IT" dirty="0">
              <a:solidFill>
                <a:prstClr val="black"/>
              </a:solidFill>
            </a:endParaRPr>
          </a:p>
        </p:txBody>
      </p:sp>
      <p:sp>
        <p:nvSpPr>
          <p:cNvPr id="34" name="TextBox 33"/>
          <p:cNvSpPr txBox="1"/>
          <p:nvPr/>
        </p:nvSpPr>
        <p:spPr>
          <a:xfrm>
            <a:off x="7968066" y="4145110"/>
            <a:ext cx="2685141" cy="830997"/>
          </a:xfrm>
          <a:prstGeom prst="rect">
            <a:avLst/>
          </a:prstGeom>
          <a:noFill/>
        </p:spPr>
        <p:txBody>
          <a:bodyPr wrap="square" rtlCol="0">
            <a:spAutoFit/>
          </a:bodyPr>
          <a:lstStyle/>
          <a:p>
            <a:r>
              <a:rPr lang="it-IT" sz="2400" b="1" dirty="0">
                <a:solidFill>
                  <a:prstClr val="black"/>
                </a:solidFill>
                <a:latin typeface="Calibri Light" panose="020F0302020204030204" pitchFamily="34" charset="0"/>
              </a:rPr>
              <a:t>Unit Interval</a:t>
            </a:r>
          </a:p>
          <a:p>
            <a:r>
              <a:rPr lang="it-IT" sz="2400" b="1" dirty="0">
                <a:solidFill>
                  <a:prstClr val="black"/>
                </a:solidFill>
                <a:latin typeface="Calibri Light" panose="020F0302020204030204" pitchFamily="34" charset="0"/>
              </a:rPr>
              <a:t>        (UI)</a:t>
            </a:r>
          </a:p>
        </p:txBody>
      </p:sp>
      <p:sp>
        <p:nvSpPr>
          <p:cNvPr id="37" name="Rectangle 36"/>
          <p:cNvSpPr/>
          <p:nvPr/>
        </p:nvSpPr>
        <p:spPr>
          <a:xfrm>
            <a:off x="8447566" y="5795493"/>
            <a:ext cx="710468" cy="1175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30" name="Rectangle 29"/>
          <p:cNvSpPr/>
          <p:nvPr/>
        </p:nvSpPr>
        <p:spPr>
          <a:xfrm>
            <a:off x="8482688" y="5678333"/>
            <a:ext cx="599844" cy="369332"/>
          </a:xfrm>
          <a:prstGeom prst="rect">
            <a:avLst/>
          </a:prstGeom>
          <a:noFill/>
        </p:spPr>
        <p:txBody>
          <a:bodyPr wrap="none">
            <a:spAutoFit/>
          </a:bodyPr>
          <a:lstStyle/>
          <a:p>
            <a:r>
              <a:rPr lang="it-IT" b="1" dirty="0">
                <a:solidFill>
                  <a:prstClr val="black"/>
                </a:solidFill>
                <a:latin typeface="Calibri Light" panose="020F0302020204030204" pitchFamily="34" charset="0"/>
              </a:rPr>
              <a:t>time</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7759" y="4552368"/>
            <a:ext cx="3773388" cy="1407886"/>
          </a:xfrm>
          <a:prstGeom prst="rect">
            <a:avLst/>
          </a:prstGeom>
        </p:spPr>
      </p:pic>
    </p:spTree>
    <p:extLst>
      <p:ext uri="{BB962C8B-B14F-4D97-AF65-F5344CB8AC3E}">
        <p14:creationId xmlns:p14="http://schemas.microsoft.com/office/powerpoint/2010/main" val="5947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md type="call" cmd="stop">
                                      <p:cBhvr>
                                        <p:cTn id="27" dur="1">
                                          <p:stCondLst>
                                            <p:cond delay="0"/>
                                          </p:stCondLst>
                                        </p:cTn>
                                        <p:tgtEl>
                                          <p:spTgt spid="7"/>
                                        </p:tgtEl>
                                      </p:cBhvr>
                                    </p:cmd>
                                  </p:childTnLst>
                                </p:cTn>
                              </p:par>
                              <p:par>
                                <p:cTn id="28" presetID="1" presetClass="exit" presetSubtype="0" fill="hold" nodeType="withEffect">
                                  <p:stCondLst>
                                    <p:cond delay="0"/>
                                  </p:stCondLst>
                                  <p:childTnLst>
                                    <p:set>
                                      <p:cBhvr>
                                        <p:cTn id="29" dur="1" fill="hold">
                                          <p:stCondLst>
                                            <p:cond delay="0"/>
                                          </p:stCondLst>
                                        </p:cTn>
                                        <p:tgtEl>
                                          <p:spTgt spid="3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3"/>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4"/>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7"/>
                </p:tgtEl>
              </p:cMediaNode>
            </p:video>
          </p:childTnLst>
        </p:cTn>
      </p:par>
    </p:tnLst>
    <p:bldLst>
      <p:bldP spid="8" grpId="0" animBg="1"/>
      <p:bldP spid="32" grpId="0" animBg="1"/>
      <p:bldP spid="15" grpId="0" animBg="1"/>
      <p:bldP spid="15" grpId="1" animBg="1"/>
      <p:bldP spid="34" grpId="0"/>
      <p:bldP spid="34" grpId="1"/>
      <p:bldP spid="30" grpId="0"/>
      <p:bldP spid="30" grpId="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4856</Words>
  <Application>Microsoft Office PowerPoint</Application>
  <PresentationFormat>Widescreen</PresentationFormat>
  <Paragraphs>788</Paragraphs>
  <Slides>29</Slides>
  <Notes>29</Notes>
  <HiddenSlides>0</HiddenSlides>
  <MMClips>1</MMClips>
  <ScaleCrop>false</ScaleCrop>
  <HeadingPairs>
    <vt:vector size="8" baseType="variant">
      <vt:variant>
        <vt:lpstr>Caratteri utilizzati</vt:lpstr>
      </vt:variant>
      <vt:variant>
        <vt:i4>16</vt:i4>
      </vt:variant>
      <vt:variant>
        <vt:lpstr>Tema</vt:lpstr>
      </vt:variant>
      <vt:variant>
        <vt:i4>1</vt:i4>
      </vt:variant>
      <vt:variant>
        <vt:lpstr>Server OLE incorporati</vt:lpstr>
      </vt:variant>
      <vt:variant>
        <vt:i4>1</vt:i4>
      </vt:variant>
      <vt:variant>
        <vt:lpstr>Titoli diapositive</vt:lpstr>
      </vt:variant>
      <vt:variant>
        <vt:i4>29</vt:i4>
      </vt:variant>
    </vt:vector>
  </HeadingPairs>
  <TitlesOfParts>
    <vt:vector size="47" baseType="lpstr">
      <vt:lpstr>Microsoft YaHei</vt:lpstr>
      <vt:lpstr>Arial</vt:lpstr>
      <vt:lpstr>Calibri</vt:lpstr>
      <vt:lpstr>Calibri Light</vt:lpstr>
      <vt:lpstr>Cambria</vt:lpstr>
      <vt:lpstr>Cambria (Body)</vt:lpstr>
      <vt:lpstr>Cambria Math</vt:lpstr>
      <vt:lpstr>Copperplate</vt:lpstr>
      <vt:lpstr>Garamond</vt:lpstr>
      <vt:lpstr>Gill Sans MT</vt:lpstr>
      <vt:lpstr>Helvetica</vt:lpstr>
      <vt:lpstr>Helvetica Light</vt:lpstr>
      <vt:lpstr>Helvetica Neue Black Condensed</vt:lpstr>
      <vt:lpstr>Helvetica Neue Bold Condensed</vt:lpstr>
      <vt:lpstr>Wingdings</vt:lpstr>
      <vt:lpstr>Wingdings 2</vt:lpstr>
      <vt:lpstr>Organic</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sabrina perrella</dc:creator>
  <cp:lastModifiedBy>sabrina perrella</cp:lastModifiedBy>
  <cp:revision>5</cp:revision>
  <dcterms:created xsi:type="dcterms:W3CDTF">2016-05-10T10:03:51Z</dcterms:created>
  <dcterms:modified xsi:type="dcterms:W3CDTF">2016-05-10T12:15:17Z</dcterms:modified>
</cp:coreProperties>
</file>