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3" r:id="rId1"/>
    <p:sldMasterId id="2147483674" r:id="rId2"/>
    <p:sldMasterId id="2147483687" r:id="rId3"/>
    <p:sldMasterId id="2147483661" r:id="rId4"/>
    <p:sldMasterId id="2147483776" r:id="rId5"/>
  </p:sldMasterIdLst>
  <p:notesMasterIdLst>
    <p:notesMasterId r:id="rId9"/>
  </p:notesMasterIdLst>
  <p:handoutMasterIdLst>
    <p:handoutMasterId r:id="rId10"/>
  </p:handoutMasterIdLst>
  <p:sldIdLst>
    <p:sldId id="467" r:id="rId6"/>
    <p:sldId id="496" r:id="rId7"/>
    <p:sldId id="497" r:id="rId8"/>
  </p:sldIdLst>
  <p:sldSz cx="9144000" cy="6858000" type="screen4x3"/>
  <p:notesSz cx="6858000" cy="9144000"/>
  <p:defaultTextStyle>
    <a:defPPr>
      <a:defRPr lang="it-IT"/>
    </a:defPPr>
    <a:lvl1pPr marL="0" algn="l" defTabSz="4571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4571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4571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4571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4571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3" algn="l" defTabSz="4571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0" algn="l" defTabSz="4571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36" algn="l" defTabSz="4571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3" algn="l" defTabSz="4571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F81BD"/>
    <a:srgbClr val="FF2E40"/>
    <a:srgbClr val="DC6072"/>
    <a:srgbClr val="E7D96A"/>
    <a:srgbClr val="971A37"/>
    <a:srgbClr val="B66E64"/>
    <a:srgbClr val="B66EBA"/>
    <a:srgbClr val="1F497D"/>
    <a:srgbClr val="FFC1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A111915-BE36-4E01-A7E5-04B1672EAD32}" styleName="Stile chiaro 2 - Color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Stile chiaro 2 - Color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93D81CF-94F2-401A-BA57-92F5A7B2D0C5}" styleName="Stile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14" autoAdjust="0"/>
    <p:restoredTop sz="99473" autoAdjust="0"/>
  </p:normalViewPr>
  <p:slideViewPr>
    <p:cSldViewPr snapToGrid="0" snapToObjects="1">
      <p:cViewPr>
        <p:scale>
          <a:sx n="100" d="100"/>
          <a:sy n="100" d="100"/>
        </p:scale>
        <p:origin x="-776" y="-9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9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5" d="100"/>
          <a:sy n="75" d="100"/>
        </p:scale>
        <p:origin x="-3184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E82E99-E10B-C14C-87E1-0075518D34AE}" type="datetime1">
              <a:rPr lang="it-IT" smtClean="0"/>
              <a:pPr/>
              <a:t>10/05/16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9BB41-E596-3440-8225-BF1C8D102479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85407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C4516-15B7-6340-A2BA-56CC3C33BDD2}" type="datetime1">
              <a:rPr lang="it-IT" smtClean="0"/>
              <a:pPr/>
              <a:t>10/05/16</a:t>
            </a:fld>
            <a:endParaRPr lang="it-IT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9D87CF-7C8C-594E-BB36-5ECD1114B697}" type="slidenum">
              <a:rPr lang="it-IT" smtClean="0"/>
              <a:pPr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47990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1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4571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4571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4571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4571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3" algn="l" defTabSz="4571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0" algn="l" defTabSz="4571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36" algn="l" defTabSz="4571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3" algn="l" defTabSz="4571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25FB2-63B6-9C45-B918-6D84FAC6C400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CdS - 02/07/13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 Carlino - GR1 Preventivi 2014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3F7A2-C9A3-E14C-BBD5-BFFDD913FFCE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9196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CdS - 02/07/13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 Carlino - GR1 Preventivi 2014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3F7A2-C9A3-E14C-BBD5-BFFDD913FFCE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8438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CdS - 02/07/13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 Carlino - GR1 Preventivi 2014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3F7A2-C9A3-E14C-BBD5-BFFDD913FFCE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263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zato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CdS - 02/07/13</a:t>
            </a:r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 Carlino - GR1 Preventivi 2014</a:t>
            </a:r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3F7A2-C9A3-E14C-BBD5-BFFDD913FFCE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0935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CdS - 02/07/13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 Carlino - GR1 Preventivi 2014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22CAD-AB31-6448-87FE-0AC052C5D88E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440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CdS - 02/07/13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 Carlino - GR1 Preventivi 2014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22CAD-AB31-6448-87FE-0AC052C5D88E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68679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CdS - 02/07/13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 Carlino - GR1 Preventivi 2014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22CAD-AB31-6448-87FE-0AC052C5D88E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4083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CdS - 02/07/13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 Carlino - GR1 Preventivi 2014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22CAD-AB31-6448-87FE-0AC052C5D88E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41763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CdS - 02/07/13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 Carlino - GR1 Preventivi 2014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22CAD-AB31-6448-87FE-0AC052C5D88E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5757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CdS - 02/07/13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 Carlino - GR1 Preventivi 2014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22CAD-AB31-6448-87FE-0AC052C5D88E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15635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CdS - 02/07/13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 Carlino - GR1 Preventivi 2014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22CAD-AB31-6448-87FE-0AC052C5D88E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5220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CdS - 02/07/13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 Carlino - GR1 Preventivi 2014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3F7A2-C9A3-E14C-BBD5-BFFDD913FFCE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03946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CdS - 02/07/13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 Carlino - GR1 Preventivi 2014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22CAD-AB31-6448-87FE-0AC052C5D88E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4774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CdS - 02/07/13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 Carlino - GR1 Preventivi 2014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22CAD-AB31-6448-87FE-0AC052C5D88E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13446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CdS - 02/07/13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 Carlino - GR1 Preventivi 2014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22CAD-AB31-6448-87FE-0AC052C5D88E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59240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CdS - 02/07/13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 Carlino - GR1 Preventivi 2014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22CAD-AB31-6448-87FE-0AC052C5D88E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8227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CdS - 02/07/13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 Carlino - GR1 Preventivi 2014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22CAD-AB31-6448-87FE-0AC052C5D88E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8880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CdS - 02/07/13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 Carlino - GR1 Preventivi 2014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60AC-0C90-E34E-B3D3-1BB913167F7E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78611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CdS - 02/07/13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 Carlino - GR1 Preventivi 2014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60AC-0C90-E34E-B3D3-1BB913167F7E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06980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CdS - 02/07/13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 Carlino - GR1 Preventivi 2014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60AC-0C90-E34E-B3D3-1BB913167F7E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05237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CdS - 02/07/13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 Carlino - GR1 Preventivi 2014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60AC-0C90-E34E-B3D3-1BB913167F7E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02206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CdS - 02/07/13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 Carlino - GR1 Preventivi 2014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60AC-0C90-E34E-B3D3-1BB913167F7E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8167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CdS - 02/07/13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 Carlino - GR1 Preventivi 2014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3F7A2-C9A3-E14C-BBD5-BFFDD913FFCE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87754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CdS - 02/07/13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 Carlino - GR1 Preventivi 2014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60AC-0C90-E34E-B3D3-1BB913167F7E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0412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CdS - 02/07/13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 Carlino - GR1 Preventivi 2014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60AC-0C90-E34E-B3D3-1BB913167F7E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01209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CdS - 02/07/13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 Carlino - GR1 Preventivi 2014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60AC-0C90-E34E-B3D3-1BB913167F7E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4696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CdS - 02/07/13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 Carlino - GR1 Preventivi 2014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60AC-0C90-E34E-B3D3-1BB913167F7E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31985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CdS - 02/07/13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 Carlino - GR1 Preventivi 2014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60AC-0C90-E34E-B3D3-1BB913167F7E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339693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CdS - 02/07/13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 Carlino - GR1 Preventivi 2014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160AC-0C90-E34E-B3D3-1BB913167F7E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071280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CdS - 02/07/13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 Carlino - GR1 Preventivi 2014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85D4-B449-7F43-9030-06953460C25C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590988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CdS - 02/07/13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 Carlino - GR1 Preventivi 2014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85D4-B449-7F43-9030-06953460C25C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97392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CdS - 02/07/13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 Carlino - GR1 Preventivi 2014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85D4-B449-7F43-9030-06953460C25C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062663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CdS - 02/07/13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 Carlino - GR1 Preventivi 2014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85D4-B449-7F43-9030-06953460C25C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011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CdS - 02/07/13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 Carlino - GR1 Preventivi 2014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3F7A2-C9A3-E14C-BBD5-BFFDD913FFCE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039438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CdS - 02/07/13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 Carlino - GR1 Preventivi 2014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85D4-B449-7F43-9030-06953460C25C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538667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CdS - 02/07/13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 Carlino - GR1 Preventivi 2014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85D4-B449-7F43-9030-06953460C25C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712518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CdS - 02/07/13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 Carlino - GR1 Preventivi 2014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85D4-B449-7F43-9030-06953460C25C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891013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CdS - 02/07/13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 Carlino - GR1 Preventivi 2014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85D4-B449-7F43-9030-06953460C25C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473935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CdS - 02/07/13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 Carlino - GR1 Preventivi 2014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85D4-B449-7F43-9030-06953460C25C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240028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CdS - 02/07/13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 Carlino - GR1 Preventivi 2014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85D4-B449-7F43-9030-06953460C25C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737190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CdS - 02/07/13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 Carlino - GR1 Preventivi 2014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85D4-B449-7F43-9030-06953460C25C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721251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77" indent="0" algn="ctr">
              <a:buNone/>
              <a:defRPr/>
            </a:lvl2pPr>
            <a:lvl3pPr marL="914353" indent="0" algn="ctr">
              <a:buNone/>
              <a:defRPr/>
            </a:lvl3pPr>
            <a:lvl4pPr marL="1371530" indent="0" algn="ctr">
              <a:buNone/>
              <a:defRPr/>
            </a:lvl4pPr>
            <a:lvl5pPr marL="1828706" indent="0" algn="ctr">
              <a:buNone/>
              <a:defRPr/>
            </a:lvl5pPr>
            <a:lvl6pPr marL="2285883" indent="0" algn="ctr">
              <a:buNone/>
              <a:defRPr/>
            </a:lvl6pPr>
            <a:lvl7pPr marL="2743060" indent="0" algn="ctr">
              <a:buNone/>
              <a:defRPr/>
            </a:lvl7pPr>
            <a:lvl8pPr marL="3200236" indent="0" algn="ctr">
              <a:buNone/>
              <a:defRPr/>
            </a:lvl8pPr>
            <a:lvl9pPr marL="3657413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CdS - 02/07/13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G Carlino - GR1 Preventivi 2014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E46EB-C6E6-BB4F-AC09-90A841D073C6}" type="slidenum">
              <a:rPr lang="it-IT">
                <a:solidFill>
                  <a:srgbClr val="000000"/>
                </a:solidFill>
              </a:rPr>
              <a:pPr>
                <a:defRPr/>
              </a:pPr>
              <a:t>‹n.›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22343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CdS - 02/07/13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G Carlino - GR1 Preventivi 2014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50587-ED1E-CF4D-83E3-3B1144003D10}" type="slidenum">
              <a:rPr lang="it-IT">
                <a:solidFill>
                  <a:srgbClr val="000000"/>
                </a:solidFill>
              </a:rPr>
              <a:pPr>
                <a:defRPr/>
              </a:pPr>
              <a:t>‹n.›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64078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7" indent="0">
              <a:buNone/>
              <a:defRPr sz="1800"/>
            </a:lvl2pPr>
            <a:lvl3pPr marL="914353" indent="0">
              <a:buNone/>
              <a:defRPr sz="1600"/>
            </a:lvl3pPr>
            <a:lvl4pPr marL="1371530" indent="0">
              <a:buNone/>
              <a:defRPr sz="1400"/>
            </a:lvl4pPr>
            <a:lvl5pPr marL="1828706" indent="0">
              <a:buNone/>
              <a:defRPr sz="1400"/>
            </a:lvl5pPr>
            <a:lvl6pPr marL="2285883" indent="0">
              <a:buNone/>
              <a:defRPr sz="1400"/>
            </a:lvl6pPr>
            <a:lvl7pPr marL="2743060" indent="0">
              <a:buNone/>
              <a:defRPr sz="1400"/>
            </a:lvl7pPr>
            <a:lvl8pPr marL="3200236" indent="0">
              <a:buNone/>
              <a:defRPr sz="1400"/>
            </a:lvl8pPr>
            <a:lvl9pPr marL="3657413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CdS - 02/07/13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G Carlino - GR1 Preventivi 2014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9BF7A-09EC-8B43-9218-D8AD746F2F40}" type="slidenum">
              <a:rPr lang="it-IT">
                <a:solidFill>
                  <a:srgbClr val="000000"/>
                </a:solidFill>
              </a:rPr>
              <a:pPr>
                <a:defRPr/>
              </a:pPr>
              <a:t>‹n.›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71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CdS - 02/07/13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 Carlino - GR1 Preventivi 2014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3F7A2-C9A3-E14C-BBD5-BFFDD913FFCE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428707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CdS - 02/07/13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G Carlino - GR1 Preventivi 2014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FE8A1-3E6A-2D4D-984D-8E537AA7CF6D}" type="slidenum">
              <a:rPr lang="it-IT">
                <a:solidFill>
                  <a:srgbClr val="000000"/>
                </a:solidFill>
              </a:rPr>
              <a:pPr>
                <a:defRPr/>
              </a:pPr>
              <a:t>‹n.›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80575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CdS - 02/07/13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G Carlino - GR1 Preventivi 2014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4930A-47CF-DC45-BE0F-48AC49EAB31F}" type="slidenum">
              <a:rPr lang="it-IT">
                <a:solidFill>
                  <a:srgbClr val="000000"/>
                </a:solidFill>
              </a:rPr>
              <a:pPr>
                <a:defRPr/>
              </a:pPr>
              <a:t>‹n.›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34495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CdS - 02/07/13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G Carlino - GR1 Preventivi 2014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C5784-8593-8C44-BF37-404006887DD6}" type="slidenum">
              <a:rPr lang="it-IT">
                <a:solidFill>
                  <a:srgbClr val="000000"/>
                </a:solidFill>
              </a:rPr>
              <a:pPr>
                <a:defRPr/>
              </a:pPr>
              <a:t>‹n.›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40059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CdS - 02/07/13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G Carlino - GR1 Preventivi 2014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E5978-D4F5-3142-AE27-D03AD576B12A}" type="slidenum">
              <a:rPr lang="it-IT">
                <a:solidFill>
                  <a:srgbClr val="000000"/>
                </a:solidFill>
              </a:rPr>
              <a:pPr>
                <a:defRPr/>
              </a:pPr>
              <a:t>‹n.›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7120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CdS - 02/07/13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G Carlino - GR1 Preventivi 2014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CB16D-AAEB-DF4E-A153-C550B590F309}" type="slidenum">
              <a:rPr lang="it-IT">
                <a:solidFill>
                  <a:srgbClr val="000000"/>
                </a:solidFill>
              </a:rPr>
              <a:pPr>
                <a:defRPr/>
              </a:pPr>
              <a:t>‹n.›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94609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CdS - 02/07/13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G Carlino - GR1 Preventivi 2014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5AE98-4EA7-EA4B-B980-E8000B819411}" type="slidenum">
              <a:rPr lang="it-IT">
                <a:solidFill>
                  <a:srgbClr val="000000"/>
                </a:solidFill>
              </a:rPr>
              <a:pPr>
                <a:defRPr/>
              </a:pPr>
              <a:t>‹n.›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96323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CdS - 02/07/13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G Carlino - GR1 Preventivi 2014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05103-3F4B-E247-A693-2C0A922CB32E}" type="slidenum">
              <a:rPr lang="it-IT">
                <a:solidFill>
                  <a:srgbClr val="000000"/>
                </a:solidFill>
              </a:rPr>
              <a:pPr>
                <a:defRPr/>
              </a:pPr>
              <a:t>‹n.›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60517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CdS - 02/07/13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G Carlino - GR1 Preventivi 2014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2643D-8EA7-954B-BFA5-762A29EBEC0B}" type="slidenum">
              <a:rPr lang="it-IT">
                <a:solidFill>
                  <a:srgbClr val="000000"/>
                </a:solidFill>
              </a:rPr>
              <a:pPr>
                <a:defRPr/>
              </a:pPr>
              <a:t>‹n.›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52744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CdS - 02/07/13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G Carlino - GR1 Preventivi 2014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6D432-82FA-EB4C-82C3-F577BD000503}" type="slidenum">
              <a:rPr lang="it-IT">
                <a:solidFill>
                  <a:srgbClr val="000000"/>
                </a:solidFill>
              </a:rPr>
              <a:pPr>
                <a:defRPr/>
              </a:pPr>
              <a:t>‹n.›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235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CdS - 02/07/13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 Carlino - GR1 Preventivi 2014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3F7A2-C9A3-E14C-BBD5-BFFDD913FFCE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3899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CdS - 02/07/13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 Carlino - GR1 Preventivi 2014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3F7A2-C9A3-E14C-BBD5-BFFDD913FFCE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2021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CdS - 02/07/13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 Carlino - GR1 Preventivi 2014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3F7A2-C9A3-E14C-BBD5-BFFDD913FFCE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0025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CdS - 02/07/13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 Carlino - GR1 Preventivi 2014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3F7A2-C9A3-E14C-BBD5-BFFDD913FFCE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0013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6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58.xml"/><Relationship Id="rId13" Type="http://schemas.openxmlformats.org/officeDocument/2006/relationships/theme" Target="../theme/theme5.xml"/><Relationship Id="rId1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9.xml"/><Relationship Id="rId4" Type="http://schemas.openxmlformats.org/officeDocument/2006/relationships/slideLayout" Target="../slideLayouts/slideLayout50.xml"/><Relationship Id="rId5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5" tIns="45718" rIns="91435" bIns="45718" rtlCol="0" anchor="ctr">
            <a:normAutofit/>
          </a:bodyPr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35" tIns="45718" rIns="91435" bIns="45718" rtlCol="0">
            <a:normAutofit/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CdS - 02/07/13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G Carlino - GR1 Preventivi 2014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3F7A2-C9A3-E14C-BBD5-BFFDD913FFCE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4561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hf hdr="0"/>
  <p:txStyles>
    <p:titleStyle>
      <a:lvl1pPr algn="ctr" defTabSz="4571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2" indent="-342882" algn="l" defTabSz="457177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2" indent="-285736" algn="l" defTabSz="457177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8" algn="l" defTabSz="457177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18" indent="-228588" algn="l" defTabSz="457177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5" indent="-228588" algn="l" defTabSz="457177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1" indent="-228588" algn="l" defTabSz="45717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8" indent="-228588" algn="l" defTabSz="45717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5" indent="-228588" algn="l" defTabSz="45717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1" indent="-228588" algn="l" defTabSz="45717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5" tIns="45718" rIns="91435" bIns="45718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35" tIns="45718" rIns="91435" bIns="45718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CdS - 02/07/13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G Carlino - GR1 Preventivi 2014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22CAD-AB31-6448-87FE-0AC052C5D88E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8232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/>
  <p:txStyles>
    <p:titleStyle>
      <a:lvl1pPr algn="ctr" defTabSz="4571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2" indent="-342882" algn="l" defTabSz="457177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2" indent="-285736" algn="l" defTabSz="457177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8" algn="l" defTabSz="457177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18" indent="-228588" algn="l" defTabSz="457177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5" indent="-228588" algn="l" defTabSz="457177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1" indent="-228588" algn="l" defTabSz="45717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8" indent="-228588" algn="l" defTabSz="45717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5" indent="-228588" algn="l" defTabSz="45717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1" indent="-228588" algn="l" defTabSz="45717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5" tIns="45718" rIns="91435" bIns="45718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35" tIns="45718" rIns="91435" bIns="45718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CdS - 02/07/13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G Carlino - GR1 Preventivi 2014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160AC-0C90-E34E-B3D3-1BB913167F7E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6457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/>
  <p:txStyles>
    <p:titleStyle>
      <a:lvl1pPr algn="ctr" defTabSz="4571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2" indent="-342882" algn="l" defTabSz="457177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2" indent="-285736" algn="l" defTabSz="457177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8" algn="l" defTabSz="457177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18" indent="-228588" algn="l" defTabSz="457177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5" indent="-228588" algn="l" defTabSz="457177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1" indent="-228588" algn="l" defTabSz="45717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8" indent="-228588" algn="l" defTabSz="45717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5" indent="-228588" algn="l" defTabSz="45717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1" indent="-228588" algn="l" defTabSz="45717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5" tIns="45718" rIns="91435" bIns="45718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35" tIns="45718" rIns="91435" bIns="45718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CdS - 02/07/13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G Carlino - GR1 Preventivi 2014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085D4-B449-7F43-9030-06953460C25C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1304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ctr" defTabSz="4571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2" indent="-342882" algn="l" defTabSz="457177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2" indent="-285736" algn="l" defTabSz="457177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8" algn="l" defTabSz="457177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18" indent="-228588" algn="l" defTabSz="457177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5" indent="-228588" algn="l" defTabSz="457177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1" indent="-228588" algn="l" defTabSz="45717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8" indent="-228588" algn="l" defTabSz="45717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5" indent="-228588" algn="l" defTabSz="45717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1" indent="-228588" algn="l" defTabSz="45717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Arial" charset="0"/>
              </a:defRPr>
            </a:lvl1pPr>
          </a:lstStyle>
          <a:p>
            <a:pPr defTabSz="91435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mtClean="0">
                <a:solidFill>
                  <a:srgbClr val="000000"/>
                </a:solidFill>
                <a:latin typeface="Arial" charset="0"/>
              </a:rPr>
              <a:t>CdS - 02/07/13</a:t>
            </a:r>
            <a:endParaRPr lang="it-IT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1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cs typeface="Arial" charset="0"/>
              </a:defRPr>
            </a:lvl1pPr>
          </a:lstStyle>
          <a:p>
            <a:pPr defTabSz="91435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G Carlino - GR1 Preventivi 2014</a:t>
            </a:r>
            <a:endParaRPr lang="it-IT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Arial" charset="0"/>
              </a:defRPr>
            </a:lvl1pPr>
          </a:lstStyle>
          <a:p>
            <a:pPr defTabSz="914353" fontAlgn="base">
              <a:spcBef>
                <a:spcPct val="0"/>
              </a:spcBef>
              <a:spcAft>
                <a:spcPct val="0"/>
              </a:spcAft>
              <a:defRPr/>
            </a:pPr>
            <a:fld id="{3C5EDFB7-25BC-2840-A837-218484EC8903}" type="slidenum">
              <a:rPr lang="it-IT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pPr defTabSz="914353" fontAlgn="base">
                <a:spcBef>
                  <a:spcPct val="0"/>
                </a:spcBef>
                <a:spcAft>
                  <a:spcPct val="0"/>
                </a:spcAft>
                <a:defRPr/>
              </a:pPr>
              <a:t>‹n.›</a:t>
            </a:fld>
            <a:endParaRPr lang="it-IT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17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35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53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70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12" indent="-285736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2942" indent="-22858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118" indent="-228588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295" indent="-22858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471" indent="-22858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648" indent="-22858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8825" indent="-22858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001" indent="-22858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ine 1034"/>
          <p:cNvSpPr>
            <a:spLocks noChangeShapeType="1"/>
          </p:cNvSpPr>
          <p:nvPr/>
        </p:nvSpPr>
        <p:spPr bwMode="auto">
          <a:xfrm>
            <a:off x="323851" y="6237288"/>
            <a:ext cx="8280400" cy="0"/>
          </a:xfrm>
          <a:prstGeom prst="line">
            <a:avLst/>
          </a:prstGeom>
          <a:noFill/>
          <a:ln w="76200">
            <a:solidFill>
              <a:srgbClr val="CCCCFF"/>
            </a:solidFill>
            <a:round/>
            <a:headEnd/>
            <a:tailEnd/>
          </a:ln>
        </p:spPr>
        <p:txBody>
          <a:bodyPr lIns="91435" tIns="45718" rIns="91435" bIns="45718">
            <a:prstTxWarp prst="textNoShape">
              <a:avLst/>
            </a:prstTxWarp>
          </a:bodyPr>
          <a:lstStyle/>
          <a:p>
            <a:pPr defTabSz="914353">
              <a:defRPr/>
            </a:pPr>
            <a:endParaRPr lang="it-IT" kern="0">
              <a:solidFill>
                <a:sysClr val="windowText" lastClr="000000"/>
              </a:solidFill>
            </a:endParaRPr>
          </a:p>
        </p:txBody>
      </p:sp>
      <p:sp>
        <p:nvSpPr>
          <p:cNvPr id="16" name="Rectangle 1030"/>
          <p:cNvSpPr>
            <a:spLocks noChangeArrowheads="1"/>
          </p:cNvSpPr>
          <p:nvPr/>
        </p:nvSpPr>
        <p:spPr bwMode="auto">
          <a:xfrm>
            <a:off x="1187451" y="1905397"/>
            <a:ext cx="7129463" cy="77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it-IT" sz="4000" dirty="0" smtClean="0">
                <a:latin typeface="Times New Roman" charset="0"/>
              </a:rPr>
              <a:t>Status della attività ATLAS TDAQ a Napoli</a:t>
            </a:r>
          </a:p>
          <a:p>
            <a:pPr algn="ctr">
              <a:spcBef>
                <a:spcPct val="20000"/>
              </a:spcBef>
            </a:pPr>
            <a:endParaRPr lang="it-IT" sz="3200" dirty="0" smtClean="0">
              <a:latin typeface="Times New Roman" charset="0"/>
            </a:endParaRPr>
          </a:p>
          <a:p>
            <a:pPr algn="ctr">
              <a:spcBef>
                <a:spcPct val="20000"/>
              </a:spcBef>
            </a:pPr>
            <a:r>
              <a:rPr lang="en-GB" sz="3200" dirty="0" smtClean="0">
                <a:latin typeface="Times New Roman" charset="0"/>
              </a:rPr>
              <a:t>Run 2 operations, Phase1 &amp; Phase2</a:t>
            </a:r>
          </a:p>
          <a:p>
            <a:pPr algn="ctr">
              <a:spcBef>
                <a:spcPct val="20000"/>
              </a:spcBef>
            </a:pPr>
            <a:endParaRPr lang="en-GB" sz="2400" dirty="0" smtClean="0">
              <a:latin typeface="Times New Roman" charset="0"/>
            </a:endParaRPr>
          </a:p>
          <a:p>
            <a:pPr algn="ctr">
              <a:spcBef>
                <a:spcPct val="20000"/>
              </a:spcBef>
            </a:pPr>
            <a:r>
              <a:rPr lang="it-IT" sz="2400" dirty="0" smtClean="0">
                <a:latin typeface="Times New Roman" charset="0"/>
              </a:rPr>
              <a:t>Vincenzo Izzo</a:t>
            </a:r>
          </a:p>
        </p:txBody>
      </p:sp>
      <p:sp>
        <p:nvSpPr>
          <p:cNvPr id="8" name="Line 1031"/>
          <p:cNvSpPr>
            <a:spLocks noChangeShapeType="1"/>
          </p:cNvSpPr>
          <p:nvPr/>
        </p:nvSpPr>
        <p:spPr bwMode="auto">
          <a:xfrm>
            <a:off x="1656037" y="796755"/>
            <a:ext cx="7487963" cy="0"/>
          </a:xfrm>
          <a:prstGeom prst="line">
            <a:avLst/>
          </a:prstGeom>
          <a:noFill/>
          <a:ln w="76200">
            <a:solidFill>
              <a:srgbClr val="CCCCFF"/>
            </a:solidFill>
            <a:round/>
            <a:headEnd/>
            <a:tailEnd/>
          </a:ln>
        </p:spPr>
        <p:txBody>
          <a:bodyPr lIns="91435" tIns="45718" rIns="91435" bIns="45718">
            <a:prstTxWarp prst="textNoShape">
              <a:avLst/>
            </a:prstTxWarp>
          </a:bodyPr>
          <a:lstStyle/>
          <a:p>
            <a:pPr defTabSz="914353">
              <a:defRPr/>
            </a:pPr>
            <a:endParaRPr lang="it-IT" kern="0">
              <a:solidFill>
                <a:sysClr val="windowText" lastClr="000000"/>
              </a:solidFill>
            </a:endParaRPr>
          </a:p>
        </p:txBody>
      </p:sp>
      <p:grpSp>
        <p:nvGrpSpPr>
          <p:cNvPr id="9" name="Gruppo 8"/>
          <p:cNvGrpSpPr/>
          <p:nvPr/>
        </p:nvGrpSpPr>
        <p:grpSpPr>
          <a:xfrm>
            <a:off x="179389" y="188913"/>
            <a:ext cx="1132819" cy="891034"/>
            <a:chOff x="179389" y="188913"/>
            <a:chExt cx="1132819" cy="891034"/>
          </a:xfrm>
        </p:grpSpPr>
        <p:sp>
          <p:nvSpPr>
            <p:cNvPr id="15" name="Rectangle 1028"/>
            <p:cNvSpPr>
              <a:spLocks noChangeArrowheads="1"/>
            </p:cNvSpPr>
            <p:nvPr/>
          </p:nvSpPr>
          <p:spPr bwMode="auto">
            <a:xfrm>
              <a:off x="179389" y="188913"/>
              <a:ext cx="863600" cy="576262"/>
            </a:xfrm>
            <a:prstGeom prst="rect">
              <a:avLst/>
            </a:prstGeom>
            <a:solidFill>
              <a:srgbClr val="333399"/>
            </a:solidFill>
            <a:ln w="9525">
              <a:noFill/>
              <a:miter lim="800000"/>
              <a:headEnd/>
              <a:tailEnd/>
            </a:ln>
          </p:spPr>
          <p:txBody>
            <a:bodyPr wrap="none" lIns="91435" tIns="45718" rIns="91435" bIns="45718" anchor="ctr">
              <a:prstTxWarp prst="textNoShape">
                <a:avLst/>
              </a:prstTxWarp>
            </a:bodyPr>
            <a:lstStyle/>
            <a:p>
              <a:pPr defTabSz="914353">
                <a:defRPr/>
              </a:pPr>
              <a:endParaRPr lang="it-IT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" name="Rectangle 1032"/>
            <p:cNvSpPr>
              <a:spLocks noChangeArrowheads="1"/>
            </p:cNvSpPr>
            <p:nvPr/>
          </p:nvSpPr>
          <p:spPr bwMode="auto">
            <a:xfrm>
              <a:off x="303182" y="351730"/>
              <a:ext cx="863600" cy="576263"/>
            </a:xfrm>
            <a:prstGeom prst="rect">
              <a:avLst/>
            </a:prstGeom>
            <a:solidFill>
              <a:srgbClr val="009999"/>
            </a:solidFill>
            <a:ln w="9525">
              <a:noFill/>
              <a:miter lim="800000"/>
              <a:headEnd/>
              <a:tailEnd/>
            </a:ln>
          </p:spPr>
          <p:txBody>
            <a:bodyPr wrap="none" lIns="91435" tIns="45718" rIns="91435" bIns="45718" anchor="ctr">
              <a:prstTxWarp prst="textNoShape">
                <a:avLst/>
              </a:prstTxWarp>
            </a:bodyPr>
            <a:lstStyle/>
            <a:p>
              <a:pPr defTabSz="914353">
                <a:defRPr/>
              </a:pPr>
              <a:endParaRPr lang="it-IT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Rectangle 1033"/>
            <p:cNvSpPr>
              <a:spLocks noChangeArrowheads="1"/>
            </p:cNvSpPr>
            <p:nvPr/>
          </p:nvSpPr>
          <p:spPr bwMode="auto">
            <a:xfrm>
              <a:off x="448608" y="503684"/>
              <a:ext cx="863600" cy="576263"/>
            </a:xfrm>
            <a:prstGeom prst="rect">
              <a:avLst/>
            </a:prstGeom>
            <a:solidFill>
              <a:srgbClr val="BBE0E3"/>
            </a:solidFill>
            <a:ln w="3175">
              <a:noFill/>
              <a:miter lim="800000"/>
              <a:headEnd/>
              <a:tailEnd/>
            </a:ln>
          </p:spPr>
          <p:txBody>
            <a:bodyPr wrap="none" lIns="91435" tIns="45718" rIns="91435" bIns="45718" anchor="ctr">
              <a:prstTxWarp prst="textNoShape">
                <a:avLst/>
              </a:prstTxWarp>
            </a:bodyPr>
            <a:lstStyle/>
            <a:p>
              <a:pPr defTabSz="914353">
                <a:defRPr/>
              </a:pPr>
              <a:endParaRPr lang="it-IT" kern="0">
                <a:solidFill>
                  <a:sysClr val="windowText" lastClr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4287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228600" y="1359852"/>
            <a:ext cx="8686800" cy="5103973"/>
          </a:xfrm>
          <a:custGeom>
            <a:avLst/>
            <a:gdLst>
              <a:gd name="connsiteX0" fmla="*/ 0 w 4953000"/>
              <a:gd name="connsiteY0" fmla="*/ 0 h 5181600"/>
              <a:gd name="connsiteX1" fmla="*/ 4953000 w 4953000"/>
              <a:gd name="connsiteY1" fmla="*/ 0 h 5181600"/>
              <a:gd name="connsiteX2" fmla="*/ 4953000 w 4953000"/>
              <a:gd name="connsiteY2" fmla="*/ 5181600 h 5181600"/>
              <a:gd name="connsiteX3" fmla="*/ 0 w 4953000"/>
              <a:gd name="connsiteY3" fmla="*/ 5181600 h 5181600"/>
              <a:gd name="connsiteX4" fmla="*/ 0 w 4953000"/>
              <a:gd name="connsiteY4" fmla="*/ 0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53000" h="5181600">
                <a:moveTo>
                  <a:pt x="0" y="0"/>
                </a:moveTo>
                <a:lnTo>
                  <a:pt x="4953000" y="0"/>
                </a:lnTo>
                <a:lnTo>
                  <a:pt x="4953000" y="5181600"/>
                </a:lnTo>
                <a:lnTo>
                  <a:pt x="0" y="51816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wrap="none" lIns="91435" tIns="45718" rIns="91435" bIns="45718"/>
          <a:lstStyle/>
          <a:p>
            <a:pPr marL="342882" indent="-342882" defTabSz="914353" fontAlgn="base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it-IT" sz="2000" dirty="0" smtClean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Presa dati ripartita a marzo</a:t>
            </a:r>
          </a:p>
          <a:p>
            <a:pPr marL="342882" indent="-342882" defTabSz="914353" fontAlgn="base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defRPr/>
            </a:pPr>
            <a:r>
              <a:rPr lang="it-IT" dirty="0" smtClean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		(LHC non al 100%, pochi </a:t>
            </a:r>
            <a:r>
              <a:rPr lang="it-IT" dirty="0" err="1" smtClean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bunches</a:t>
            </a:r>
            <a:r>
              <a:rPr lang="it-IT" dirty="0" smtClean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, </a:t>
            </a:r>
            <a:r>
              <a:rPr lang="it-IT" dirty="0" err="1" smtClean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power</a:t>
            </a:r>
            <a:r>
              <a:rPr lang="it-IT" dirty="0" smtClean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 cut scorsa settimana, ~38pb</a:t>
            </a:r>
            <a:r>
              <a:rPr lang="it-IT" baseline="30000" dirty="0" smtClean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-1</a:t>
            </a:r>
            <a:r>
              <a:rPr lang="it-IT" dirty="0" smtClean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 in 2016)</a:t>
            </a:r>
          </a:p>
          <a:p>
            <a:pPr marL="342882" indent="-342882" defTabSz="914353" fontAlgn="base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it-IT" sz="2000" dirty="0" smtClean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Intensa attività (Massimo) per migrazione del software online a 64-bit e con</a:t>
            </a:r>
          </a:p>
          <a:p>
            <a:pPr marL="342882" indent="-342882" defTabSz="914353" fontAlgn="base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defRPr/>
            </a:pPr>
            <a:r>
              <a:rPr lang="it-IT" sz="2000" dirty="0" smtClean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nuove SBC (Single Board Computer) installate per tutti i muoni (USA15)</a:t>
            </a:r>
            <a:endParaRPr lang="it-IT" sz="2000" dirty="0">
              <a:solidFill>
                <a:srgbClr val="000000"/>
              </a:solidFill>
              <a:latin typeface="Times New Roman"/>
              <a:ea typeface="ＭＳ Ｐゴシック" charset="0"/>
              <a:cs typeface="Times New Roman"/>
            </a:endParaRPr>
          </a:p>
          <a:p>
            <a:pPr marL="342882" indent="-342882" defTabSz="914353" fontAlgn="base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it-IT" sz="2000" dirty="0" smtClean="0">
                <a:solidFill>
                  <a:schemeClr val="tx2"/>
                </a:solidFill>
                <a:latin typeface="Times New Roman"/>
                <a:ea typeface="ＭＳ Ｐゴシック" charset="0"/>
                <a:cs typeface="Times New Roman"/>
              </a:rPr>
              <a:t>Manutenzione software trigger e DAQ: M. Della Pietra, V. Izzo, S. </a:t>
            </a:r>
            <a:r>
              <a:rPr lang="it-IT" sz="2000" dirty="0" err="1" smtClean="0">
                <a:solidFill>
                  <a:schemeClr val="tx2"/>
                </a:solidFill>
                <a:latin typeface="Times New Roman"/>
                <a:ea typeface="ＭＳ Ｐゴシック" charset="0"/>
                <a:cs typeface="Times New Roman"/>
              </a:rPr>
              <a:t>Perrella</a:t>
            </a:r>
            <a:endParaRPr lang="it-IT" sz="2000" dirty="0" smtClean="0">
              <a:solidFill>
                <a:schemeClr val="tx2"/>
              </a:solidFill>
              <a:latin typeface="Times New Roman"/>
              <a:ea typeface="ＭＳ Ｐゴシック" charset="0"/>
              <a:cs typeface="Times New Roman"/>
            </a:endParaRPr>
          </a:p>
          <a:p>
            <a:pPr defTabSz="914353" fontAlgn="base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defRPr/>
            </a:pPr>
            <a:r>
              <a:rPr lang="it-IT" sz="2000" dirty="0" smtClean="0">
                <a:solidFill>
                  <a:schemeClr val="tx2"/>
                </a:solidFill>
                <a:latin typeface="Times New Roman"/>
                <a:ea typeface="ＭＳ Ｐゴシック" charset="0"/>
                <a:cs typeface="Times New Roman"/>
              </a:rPr>
              <a:t>	aggiornamento software per il trigger dei muoni di I </a:t>
            </a:r>
            <a:r>
              <a:rPr lang="it-IT" sz="2000" dirty="0" err="1" smtClean="0">
                <a:solidFill>
                  <a:schemeClr val="tx2"/>
                </a:solidFill>
                <a:latin typeface="Times New Roman"/>
                <a:ea typeface="ＭＳ Ｐゴシック" charset="0"/>
                <a:cs typeface="Times New Roman"/>
              </a:rPr>
              <a:t>liv</a:t>
            </a:r>
            <a:r>
              <a:rPr lang="it-IT" sz="2000" dirty="0" smtClean="0">
                <a:solidFill>
                  <a:schemeClr val="tx2"/>
                </a:solidFill>
                <a:latin typeface="Times New Roman"/>
                <a:ea typeface="ＭＳ Ｐゴシック" charset="0"/>
                <a:cs typeface="Times New Roman"/>
              </a:rPr>
              <a:t>.</a:t>
            </a:r>
          </a:p>
          <a:p>
            <a:pPr marL="342882" indent="-342882" defTabSz="914353" fontAlgn="base">
              <a:lnSpc>
                <a:spcPct val="80000"/>
              </a:lnSpc>
              <a:spcBef>
                <a:spcPts val="48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it-IT" sz="2000" dirty="0" smtClean="0">
                <a:solidFill>
                  <a:schemeClr val="tx2"/>
                </a:solidFill>
                <a:latin typeface="Times New Roman"/>
                <a:ea typeface="ＭＳ Ｐゴシック" charset="0"/>
                <a:cs typeface="Times New Roman"/>
              </a:rPr>
              <a:t>Inclusione nel TDAQ degli RPC ‘dei piedi’ del magnete e ‘degli ascensori’ in</a:t>
            </a:r>
          </a:p>
          <a:p>
            <a:pPr marL="342882" indent="-342882" defTabSz="914353" fontAlgn="base">
              <a:lnSpc>
                <a:spcPct val="80000"/>
              </a:lnSpc>
              <a:spcBef>
                <a:spcPts val="480"/>
              </a:spcBef>
              <a:spcAft>
                <a:spcPts val="600"/>
              </a:spcAft>
              <a:defRPr/>
            </a:pPr>
            <a:r>
              <a:rPr lang="it-IT" sz="2000" dirty="0" smtClean="0">
                <a:solidFill>
                  <a:schemeClr val="tx2"/>
                </a:solidFill>
                <a:latin typeface="Times New Roman"/>
                <a:ea typeface="ＭＳ Ｐゴシック" charset="0"/>
                <a:cs typeface="Times New Roman"/>
              </a:rPr>
              <a:t>fase di completamento</a:t>
            </a:r>
            <a:r>
              <a:rPr lang="it-IT" altLang="ja-JP" sz="2000" dirty="0" smtClean="0">
                <a:solidFill>
                  <a:schemeClr val="tx2"/>
                </a:solidFill>
                <a:latin typeface="Times New Roman"/>
                <a:ea typeface="ＭＳ Ｐゴシック" charset="0"/>
                <a:cs typeface="Times New Roman"/>
              </a:rPr>
              <a:t>: </a:t>
            </a:r>
            <a:r>
              <a:rPr lang="it-IT" sz="2000" dirty="0" smtClean="0">
                <a:solidFill>
                  <a:schemeClr val="tx2"/>
                </a:solidFill>
                <a:latin typeface="Times New Roman"/>
                <a:ea typeface="ＭＳ Ｐゴシック" charset="0"/>
                <a:cs typeface="Times New Roman"/>
              </a:rPr>
              <a:t>M. Della Pietra, V. Izzo, S. </a:t>
            </a:r>
            <a:r>
              <a:rPr lang="it-IT" sz="2000" dirty="0" err="1" smtClean="0">
                <a:solidFill>
                  <a:schemeClr val="tx2"/>
                </a:solidFill>
                <a:latin typeface="Times New Roman"/>
                <a:ea typeface="ＭＳ Ｐゴシック" charset="0"/>
                <a:cs typeface="Times New Roman"/>
              </a:rPr>
              <a:t>Perrella</a:t>
            </a:r>
            <a:endParaRPr lang="it-IT" sz="2000" dirty="0" smtClean="0">
              <a:solidFill>
                <a:schemeClr val="tx2"/>
              </a:solidFill>
              <a:latin typeface="Times New Roman"/>
              <a:ea typeface="ＭＳ Ｐゴシック" charset="0"/>
              <a:cs typeface="Times New Roman"/>
            </a:endParaRPr>
          </a:p>
          <a:p>
            <a:pPr marL="342882" indent="-342882" defTabSz="914353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it-IT" altLang="ja-JP" sz="2000" dirty="0" smtClean="0">
                <a:latin typeface="Times New Roman"/>
                <a:ea typeface="ＭＳ Ｐゴシック" charset="0"/>
                <a:cs typeface="Times New Roman"/>
              </a:rPr>
              <a:t>Studio di danneggiamento di FPGA in ambiente con radiazioni ionizzanti</a:t>
            </a:r>
          </a:p>
          <a:p>
            <a:pPr marL="342882" indent="-342882" defTabSz="91435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ja-JP" sz="2000" dirty="0" smtClean="0">
                <a:latin typeface="Times New Roman"/>
                <a:ea typeface="ＭＳ Ｐゴシック" charset="0"/>
                <a:cs typeface="Times New Roman"/>
              </a:rPr>
              <a:t>(Progetto </a:t>
            </a:r>
            <a:r>
              <a:rPr lang="it-IT" altLang="ja-JP" sz="2000" b="1" dirty="0" smtClean="0">
                <a:latin typeface="Times New Roman"/>
                <a:ea typeface="ＭＳ Ｐゴシック" charset="0"/>
                <a:cs typeface="Times New Roman"/>
              </a:rPr>
              <a:t>ROAL</a:t>
            </a:r>
            <a:r>
              <a:rPr lang="it-IT" altLang="ja-JP" sz="2000" dirty="0" smtClean="0">
                <a:latin typeface="Times New Roman"/>
                <a:ea typeface="ＭＳ Ｐゴシック" charset="0"/>
                <a:cs typeface="Times New Roman"/>
              </a:rPr>
              <a:t> - SIR): FPGA esposta a radiazione in caverna [ago 2016], cavi già</a:t>
            </a:r>
          </a:p>
          <a:p>
            <a:pPr marL="342882" indent="-342882" defTabSz="91435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ja-JP" sz="2000" dirty="0" smtClean="0">
                <a:latin typeface="Times New Roman"/>
                <a:ea typeface="ＭＳ Ｐゴシック" charset="0"/>
                <a:cs typeface="Times New Roman"/>
              </a:rPr>
              <a:t>in loco [</a:t>
            </a:r>
            <a:r>
              <a:rPr lang="it-IT" altLang="ja-JP" sz="2000" dirty="0" err="1" smtClean="0">
                <a:latin typeface="Times New Roman"/>
                <a:ea typeface="ＭＳ Ｐゴシック" charset="0"/>
                <a:cs typeface="Times New Roman"/>
              </a:rPr>
              <a:t>feb</a:t>
            </a:r>
            <a:r>
              <a:rPr lang="it-IT" altLang="ja-JP" sz="2000" dirty="0" smtClean="0">
                <a:latin typeface="Times New Roman"/>
                <a:ea typeface="ＭＳ Ｐゴシック" charset="0"/>
                <a:cs typeface="Times New Roman"/>
              </a:rPr>
              <a:t> 2016], scheda da testare in </a:t>
            </a:r>
            <a:r>
              <a:rPr lang="it-IT" altLang="ja-JP" sz="2000" dirty="0" err="1" smtClean="0">
                <a:latin typeface="Times New Roman"/>
                <a:ea typeface="ＭＳ Ｐゴシック" charset="0"/>
                <a:cs typeface="Times New Roman"/>
              </a:rPr>
              <a:t>lab</a:t>
            </a:r>
            <a:r>
              <a:rPr lang="it-IT" altLang="ja-JP" sz="2000" dirty="0" smtClean="0">
                <a:latin typeface="Times New Roman"/>
                <a:ea typeface="ＭＳ Ｐゴシック" charset="0"/>
                <a:cs typeface="Times New Roman"/>
              </a:rPr>
              <a:t>: </a:t>
            </a:r>
            <a:r>
              <a:rPr lang="it-IT" sz="2000" dirty="0" smtClean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R. Giordano, V. Izzo, S. </a:t>
            </a:r>
            <a:r>
              <a:rPr lang="it-IT" sz="2000" dirty="0" err="1" smtClean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Perrella</a:t>
            </a:r>
            <a:endParaRPr lang="it-IT" sz="2000" dirty="0" smtClean="0">
              <a:solidFill>
                <a:srgbClr val="000000"/>
              </a:solidFill>
              <a:latin typeface="Times New Roman"/>
              <a:ea typeface="ＭＳ Ｐゴシック" charset="0"/>
              <a:cs typeface="Times New Roman"/>
            </a:endParaRPr>
          </a:p>
          <a:p>
            <a:pPr marL="342882" indent="-342882" defTabSz="914353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000" dirty="0" smtClean="0">
              <a:solidFill>
                <a:srgbClr val="000000"/>
              </a:solidFill>
              <a:latin typeface="Times New Roman"/>
              <a:ea typeface="ＭＳ Ｐゴシック" charset="0"/>
              <a:cs typeface="Times New Roman"/>
            </a:endParaRPr>
          </a:p>
          <a:p>
            <a:pPr marL="342882" indent="-342882" defTabSz="914353" fontAlgn="base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it-IT" sz="2000" b="1" dirty="0" smtClean="0">
                <a:solidFill>
                  <a:srgbClr val="FF0000"/>
                </a:solidFill>
                <a:latin typeface="Times New Roman"/>
                <a:ea typeface="ＭＳ Ｐゴシック" charset="0"/>
                <a:cs typeface="Times New Roman"/>
              </a:rPr>
              <a:t>L1 </a:t>
            </a:r>
            <a:r>
              <a:rPr lang="it-IT" sz="2000" b="1" dirty="0" err="1" smtClean="0">
                <a:solidFill>
                  <a:srgbClr val="FF0000"/>
                </a:solidFill>
                <a:latin typeface="Times New Roman"/>
                <a:ea typeface="ＭＳ Ｐゴシック" charset="0"/>
                <a:cs typeface="Times New Roman"/>
              </a:rPr>
              <a:t>Muon</a:t>
            </a:r>
            <a:r>
              <a:rPr lang="it-IT" sz="2000" b="1" dirty="0" smtClean="0">
                <a:solidFill>
                  <a:srgbClr val="FF0000"/>
                </a:solidFill>
                <a:latin typeface="Times New Roman"/>
                <a:ea typeface="ＭＳ Ｐゴシック" charset="0"/>
                <a:cs typeface="Times New Roman"/>
              </a:rPr>
              <a:t> Trigger </a:t>
            </a:r>
            <a:r>
              <a:rPr lang="it-IT" sz="2000" b="1" dirty="0" err="1" smtClean="0">
                <a:solidFill>
                  <a:srgbClr val="FF0000"/>
                </a:solidFill>
                <a:latin typeface="Times New Roman"/>
                <a:ea typeface="ＭＳ Ｐゴシック" charset="0"/>
                <a:cs typeface="Times New Roman"/>
              </a:rPr>
              <a:t>Operation</a:t>
            </a:r>
            <a:r>
              <a:rPr lang="it-IT" sz="2000" dirty="0" smtClean="0">
                <a:solidFill>
                  <a:schemeClr val="tx2"/>
                </a:solidFill>
                <a:latin typeface="Times New Roman"/>
                <a:ea typeface="ＭＳ Ｐゴシック" charset="0"/>
                <a:cs typeface="Times New Roman"/>
              </a:rPr>
              <a:t>: F. </a:t>
            </a:r>
            <a:r>
              <a:rPr lang="it-IT" sz="2000" dirty="0" err="1" smtClean="0">
                <a:solidFill>
                  <a:schemeClr val="tx2"/>
                </a:solidFill>
                <a:latin typeface="Times New Roman"/>
                <a:ea typeface="ＭＳ Ｐゴシック" charset="0"/>
                <a:cs typeface="Times New Roman"/>
              </a:rPr>
              <a:t>Conventi*</a:t>
            </a:r>
            <a:r>
              <a:rPr lang="it-IT" sz="2000" dirty="0" smtClean="0">
                <a:solidFill>
                  <a:schemeClr val="tx2"/>
                </a:solidFill>
                <a:latin typeface="Times New Roman"/>
                <a:ea typeface="ＭＳ Ｐゴシック" charset="0"/>
                <a:cs typeface="Times New Roman"/>
              </a:rPr>
              <a:t>, M. Della </a:t>
            </a:r>
            <a:r>
              <a:rPr lang="it-IT" sz="2000" dirty="0" err="1" smtClean="0">
                <a:solidFill>
                  <a:schemeClr val="tx2"/>
                </a:solidFill>
                <a:latin typeface="Times New Roman"/>
                <a:ea typeface="ＭＳ Ｐゴシック" charset="0"/>
                <a:cs typeface="Times New Roman"/>
              </a:rPr>
              <a:t>Pietra*</a:t>
            </a:r>
            <a:r>
              <a:rPr lang="it-IT" sz="2000" dirty="0" smtClean="0">
                <a:solidFill>
                  <a:schemeClr val="tx2"/>
                </a:solidFill>
                <a:latin typeface="Times New Roman"/>
                <a:ea typeface="ＭＳ Ｐゴシック" charset="0"/>
                <a:cs typeface="Times New Roman"/>
              </a:rPr>
              <a:t>, V. </a:t>
            </a:r>
            <a:r>
              <a:rPr lang="it-IT" sz="2000" dirty="0" err="1" smtClean="0">
                <a:solidFill>
                  <a:schemeClr val="tx2"/>
                </a:solidFill>
                <a:latin typeface="Times New Roman"/>
                <a:ea typeface="ＭＳ Ｐゴシック" charset="0"/>
                <a:cs typeface="Times New Roman"/>
              </a:rPr>
              <a:t>Izzo*</a:t>
            </a:r>
            <a:r>
              <a:rPr lang="it-IT" sz="2000" dirty="0" smtClean="0">
                <a:solidFill>
                  <a:schemeClr val="tx2"/>
                </a:solidFill>
                <a:latin typeface="Times New Roman"/>
                <a:ea typeface="ＭＳ Ｐゴシック" charset="0"/>
                <a:cs typeface="Times New Roman"/>
              </a:rPr>
              <a:t>,</a:t>
            </a:r>
          </a:p>
          <a:p>
            <a:pPr marL="342882" indent="-342882" defTabSz="914353" fontAlgn="base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defRPr/>
            </a:pPr>
            <a:r>
              <a:rPr lang="it-IT" sz="2000" dirty="0" smtClean="0">
                <a:solidFill>
                  <a:schemeClr val="tx2"/>
                </a:solidFill>
                <a:latin typeface="Times New Roman"/>
                <a:ea typeface="ＭＳ Ｐゴシック" charset="0"/>
                <a:cs typeface="Times New Roman"/>
              </a:rPr>
              <a:t>S. </a:t>
            </a:r>
            <a:r>
              <a:rPr lang="it-IT" sz="2000" dirty="0" err="1" smtClean="0">
                <a:solidFill>
                  <a:schemeClr val="tx2"/>
                </a:solidFill>
                <a:latin typeface="Times New Roman"/>
                <a:ea typeface="ＭＳ Ｐゴシック" charset="0"/>
                <a:cs typeface="Times New Roman"/>
              </a:rPr>
              <a:t>Perrella</a:t>
            </a:r>
            <a:r>
              <a:rPr lang="it-IT" sz="2000" dirty="0" smtClean="0">
                <a:solidFill>
                  <a:schemeClr val="tx2"/>
                </a:solidFill>
                <a:latin typeface="Times New Roman"/>
                <a:ea typeface="ＭＳ Ｐゴシック" charset="0"/>
                <a:cs typeface="Times New Roman"/>
              </a:rPr>
              <a:t> (al 20%, da maggio 2016), E. </a:t>
            </a:r>
            <a:r>
              <a:rPr lang="it-IT" sz="2000" dirty="0" err="1" smtClean="0">
                <a:solidFill>
                  <a:schemeClr val="tx2"/>
                </a:solidFill>
                <a:latin typeface="Times New Roman"/>
                <a:ea typeface="ＭＳ Ｐゴシック" charset="0"/>
                <a:cs typeface="Times New Roman"/>
              </a:rPr>
              <a:t>Rossi*</a:t>
            </a:r>
            <a:endParaRPr lang="it-IT" sz="2000" dirty="0" smtClean="0">
              <a:solidFill>
                <a:schemeClr val="tx2"/>
              </a:solidFill>
              <a:latin typeface="Times New Roman"/>
              <a:ea typeface="ＭＳ Ｐゴシック" charset="0"/>
              <a:cs typeface="Times New Roman"/>
            </a:endParaRPr>
          </a:p>
          <a:p>
            <a:pPr marL="342882" indent="-342882" defTabSz="914353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000" dirty="0" smtClean="0">
              <a:solidFill>
                <a:srgbClr val="000000"/>
              </a:solidFill>
              <a:latin typeface="Times New Roman"/>
              <a:ea typeface="ＭＳ Ｐゴシック" charset="0"/>
              <a:cs typeface="Times New Roman"/>
            </a:endParaRPr>
          </a:p>
          <a:p>
            <a:pPr marL="342882" indent="-342882" defTabSz="914353" fontAlgn="base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defRPr/>
            </a:pPr>
            <a:endParaRPr lang="it-IT" sz="2000" dirty="0">
              <a:solidFill>
                <a:schemeClr val="tx2"/>
              </a:solidFill>
              <a:latin typeface="Times New Roman"/>
              <a:ea typeface="ＭＳ Ｐゴシック" charset="0"/>
              <a:cs typeface="Times New Roman"/>
            </a:endParaRPr>
          </a:p>
        </p:txBody>
      </p:sp>
      <p:sp>
        <p:nvSpPr>
          <p:cNvPr id="10" name="Rectangle 1036"/>
          <p:cNvSpPr txBox="1">
            <a:spLocks noChangeArrowheads="1"/>
          </p:cNvSpPr>
          <p:nvPr/>
        </p:nvSpPr>
        <p:spPr bwMode="auto">
          <a:xfrm>
            <a:off x="1656037" y="26322"/>
            <a:ext cx="7092676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algn="ctr" defTabSz="91435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4400" kern="0" dirty="0" smtClean="0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Run2 </a:t>
            </a:r>
            <a:r>
              <a:rPr lang="it-IT" sz="4400" kern="0" dirty="0" err="1" smtClean="0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Operations</a:t>
            </a:r>
            <a:endParaRPr lang="it-IT" sz="4400" kern="0" dirty="0" smtClean="0">
              <a:solidFill>
                <a:schemeClr val="tx2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11" name="Gruppo 10"/>
          <p:cNvGrpSpPr/>
          <p:nvPr/>
        </p:nvGrpSpPr>
        <p:grpSpPr>
          <a:xfrm>
            <a:off x="179389" y="188913"/>
            <a:ext cx="1132819" cy="891034"/>
            <a:chOff x="179389" y="188913"/>
            <a:chExt cx="1132819" cy="891034"/>
          </a:xfrm>
        </p:grpSpPr>
        <p:sp>
          <p:nvSpPr>
            <p:cNvPr id="12" name="Rectangle 1028"/>
            <p:cNvSpPr>
              <a:spLocks noChangeArrowheads="1"/>
            </p:cNvSpPr>
            <p:nvPr/>
          </p:nvSpPr>
          <p:spPr bwMode="auto">
            <a:xfrm>
              <a:off x="179389" y="188913"/>
              <a:ext cx="863600" cy="576262"/>
            </a:xfrm>
            <a:prstGeom prst="rect">
              <a:avLst/>
            </a:prstGeom>
            <a:solidFill>
              <a:srgbClr val="333399"/>
            </a:solidFill>
            <a:ln w="9525">
              <a:noFill/>
              <a:miter lim="800000"/>
              <a:headEnd/>
              <a:tailEnd/>
            </a:ln>
          </p:spPr>
          <p:txBody>
            <a:bodyPr wrap="none" lIns="91435" tIns="45718" rIns="91435" bIns="45718" anchor="ctr">
              <a:prstTxWarp prst="textNoShape">
                <a:avLst/>
              </a:prstTxWarp>
            </a:bodyPr>
            <a:lstStyle/>
            <a:p>
              <a:pPr defTabSz="914353">
                <a:defRPr/>
              </a:pPr>
              <a:endParaRPr lang="it-IT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" name="Rectangle 1032"/>
            <p:cNvSpPr>
              <a:spLocks noChangeArrowheads="1"/>
            </p:cNvSpPr>
            <p:nvPr/>
          </p:nvSpPr>
          <p:spPr bwMode="auto">
            <a:xfrm>
              <a:off x="303182" y="351730"/>
              <a:ext cx="863600" cy="576263"/>
            </a:xfrm>
            <a:prstGeom prst="rect">
              <a:avLst/>
            </a:prstGeom>
            <a:solidFill>
              <a:srgbClr val="009999"/>
            </a:solidFill>
            <a:ln w="9525">
              <a:noFill/>
              <a:miter lim="800000"/>
              <a:headEnd/>
              <a:tailEnd/>
            </a:ln>
          </p:spPr>
          <p:txBody>
            <a:bodyPr wrap="none" lIns="91435" tIns="45718" rIns="91435" bIns="45718" anchor="ctr">
              <a:prstTxWarp prst="textNoShape">
                <a:avLst/>
              </a:prstTxWarp>
            </a:bodyPr>
            <a:lstStyle/>
            <a:p>
              <a:pPr defTabSz="914353">
                <a:defRPr/>
              </a:pPr>
              <a:endParaRPr lang="it-IT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Rectangle 1033"/>
            <p:cNvSpPr>
              <a:spLocks noChangeArrowheads="1"/>
            </p:cNvSpPr>
            <p:nvPr/>
          </p:nvSpPr>
          <p:spPr bwMode="auto">
            <a:xfrm>
              <a:off x="448608" y="503684"/>
              <a:ext cx="863600" cy="576263"/>
            </a:xfrm>
            <a:prstGeom prst="rect">
              <a:avLst/>
            </a:prstGeom>
            <a:solidFill>
              <a:srgbClr val="BBE0E3"/>
            </a:solidFill>
            <a:ln w="3175">
              <a:noFill/>
              <a:miter lim="800000"/>
              <a:headEnd/>
              <a:tailEnd/>
            </a:ln>
          </p:spPr>
          <p:txBody>
            <a:bodyPr wrap="none" lIns="91435" tIns="45718" rIns="91435" bIns="45718" anchor="ctr">
              <a:prstTxWarp prst="textNoShape">
                <a:avLst/>
              </a:prstTxWarp>
            </a:bodyPr>
            <a:lstStyle/>
            <a:p>
              <a:pPr defTabSz="914353">
                <a:defRPr/>
              </a:pPr>
              <a:endParaRPr lang="it-IT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5" name="Line 1031"/>
          <p:cNvSpPr>
            <a:spLocks noChangeShapeType="1"/>
          </p:cNvSpPr>
          <p:nvPr/>
        </p:nvSpPr>
        <p:spPr bwMode="auto">
          <a:xfrm>
            <a:off x="1656037" y="796755"/>
            <a:ext cx="7487963" cy="0"/>
          </a:xfrm>
          <a:prstGeom prst="line">
            <a:avLst/>
          </a:prstGeom>
          <a:noFill/>
          <a:ln w="76200">
            <a:solidFill>
              <a:srgbClr val="CCCCFF"/>
            </a:solidFill>
            <a:round/>
            <a:headEnd/>
            <a:tailEnd/>
          </a:ln>
        </p:spPr>
        <p:txBody>
          <a:bodyPr lIns="91435" tIns="45718" rIns="91435" bIns="45718">
            <a:prstTxWarp prst="textNoShape">
              <a:avLst/>
            </a:prstTxWarp>
          </a:bodyPr>
          <a:lstStyle/>
          <a:p>
            <a:pPr defTabSz="914353">
              <a:defRPr/>
            </a:pPr>
            <a:endParaRPr lang="it-IT" kern="0">
              <a:solidFill>
                <a:sysClr val="windowText" lastClr="000000"/>
              </a:solidFill>
            </a:endParaRPr>
          </a:p>
        </p:txBody>
      </p:sp>
      <p:sp>
        <p:nvSpPr>
          <p:cNvPr id="17" name="TextBox 20"/>
          <p:cNvSpPr txBox="1">
            <a:spLocks noChangeArrowheads="1"/>
          </p:cNvSpPr>
          <p:nvPr/>
        </p:nvSpPr>
        <p:spPr bwMode="auto">
          <a:xfrm>
            <a:off x="6525012" y="6463826"/>
            <a:ext cx="2448096" cy="369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353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1800" dirty="0" smtClean="0">
                <a:solidFill>
                  <a:schemeClr val="tx2"/>
                </a:solidFill>
                <a:latin typeface="Times New Roman"/>
                <a:cs typeface="Times New Roman"/>
              </a:rPr>
              <a:t>* impegnato su didattica</a:t>
            </a:r>
            <a:endParaRPr lang="it-IT" sz="1800" dirty="0">
              <a:solidFill>
                <a:schemeClr val="tx2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94248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228600" y="1211568"/>
            <a:ext cx="8686800" cy="4827281"/>
          </a:xfrm>
          <a:custGeom>
            <a:avLst/>
            <a:gdLst>
              <a:gd name="connsiteX0" fmla="*/ 0 w 4953000"/>
              <a:gd name="connsiteY0" fmla="*/ 0 h 5181600"/>
              <a:gd name="connsiteX1" fmla="*/ 4953000 w 4953000"/>
              <a:gd name="connsiteY1" fmla="*/ 0 h 5181600"/>
              <a:gd name="connsiteX2" fmla="*/ 4953000 w 4953000"/>
              <a:gd name="connsiteY2" fmla="*/ 5181600 h 5181600"/>
              <a:gd name="connsiteX3" fmla="*/ 0 w 4953000"/>
              <a:gd name="connsiteY3" fmla="*/ 5181600 h 5181600"/>
              <a:gd name="connsiteX4" fmla="*/ 0 w 4953000"/>
              <a:gd name="connsiteY4" fmla="*/ 0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53000" h="5181600">
                <a:moveTo>
                  <a:pt x="0" y="0"/>
                </a:moveTo>
                <a:lnTo>
                  <a:pt x="4953000" y="0"/>
                </a:lnTo>
                <a:lnTo>
                  <a:pt x="4953000" y="5181600"/>
                </a:lnTo>
                <a:lnTo>
                  <a:pt x="0" y="51816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wrap="none" lIns="91435" tIns="45718" rIns="91435" bIns="45718"/>
          <a:lstStyle/>
          <a:p>
            <a:pPr defTabSz="91435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ja-JP" sz="2000" b="1" dirty="0" smtClean="0">
                <a:solidFill>
                  <a:srgbClr val="0000FF"/>
                </a:solidFill>
                <a:latin typeface="Times New Roman"/>
                <a:ea typeface="ＭＳ Ｐゴシック" charset="0"/>
                <a:cs typeface="Times New Roman"/>
              </a:rPr>
              <a:t>PHASE 1 (2019)</a:t>
            </a:r>
            <a:endParaRPr lang="it-IT" altLang="ja-JP" sz="2000" b="1" dirty="0">
              <a:solidFill>
                <a:srgbClr val="0000FF"/>
              </a:solidFill>
              <a:latin typeface="Times New Roman"/>
              <a:ea typeface="ＭＳ Ｐゴシック" charset="0"/>
              <a:cs typeface="Times New Roman"/>
            </a:endParaRPr>
          </a:p>
          <a:p>
            <a:pPr marL="342882" indent="-342882" defTabSz="914353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it-IT" altLang="ja-JP" sz="2000" b="1" dirty="0">
                <a:solidFill>
                  <a:srgbClr val="008000"/>
                </a:solidFill>
                <a:latin typeface="Times New Roman"/>
                <a:ea typeface="ＭＳ Ｐゴシック" charset="0"/>
                <a:cs typeface="Times New Roman"/>
              </a:rPr>
              <a:t>sviluppo, realizzazione e test </a:t>
            </a:r>
            <a:r>
              <a:rPr lang="it-IT" altLang="ja-JP" sz="2000" b="1" dirty="0" smtClean="0">
                <a:solidFill>
                  <a:srgbClr val="008000"/>
                </a:solidFill>
                <a:latin typeface="Times New Roman"/>
                <a:ea typeface="ＭＳ Ｐゴシック" charset="0"/>
                <a:cs typeface="Times New Roman"/>
              </a:rPr>
              <a:t>delle </a:t>
            </a:r>
            <a:r>
              <a:rPr lang="it-IT" altLang="ja-JP" sz="2000" b="1" dirty="0">
                <a:solidFill>
                  <a:srgbClr val="008000"/>
                </a:solidFill>
                <a:latin typeface="Times New Roman"/>
                <a:ea typeface="ＭＳ Ｐゴシック" charset="0"/>
                <a:cs typeface="Times New Roman"/>
              </a:rPr>
              <a:t>schede </a:t>
            </a:r>
            <a:r>
              <a:rPr lang="it-IT" altLang="ja-JP" sz="2000" b="1" dirty="0" err="1">
                <a:solidFill>
                  <a:srgbClr val="008000"/>
                </a:solidFill>
                <a:latin typeface="Times New Roman"/>
                <a:ea typeface="ＭＳ Ｐゴシック" charset="0"/>
                <a:cs typeface="Times New Roman"/>
              </a:rPr>
              <a:t>MuCTPI</a:t>
            </a:r>
            <a:r>
              <a:rPr lang="it-IT" altLang="ja-JP" sz="2000" b="1" dirty="0">
                <a:solidFill>
                  <a:srgbClr val="008000"/>
                </a:solidFill>
                <a:latin typeface="Times New Roman"/>
                <a:ea typeface="ＭＳ Ｐゴシック" charset="0"/>
                <a:cs typeface="Times New Roman"/>
              </a:rPr>
              <a:t> </a:t>
            </a:r>
            <a:r>
              <a:rPr lang="it-IT" altLang="ja-JP" sz="2000" b="1" dirty="0" err="1" smtClean="0">
                <a:solidFill>
                  <a:srgbClr val="008000"/>
                </a:solidFill>
                <a:latin typeface="Times New Roman"/>
                <a:ea typeface="ＭＳ Ｐゴシック" charset="0"/>
                <a:cs typeface="Times New Roman"/>
              </a:rPr>
              <a:t>Interfaces</a:t>
            </a:r>
            <a:r>
              <a:rPr lang="it-IT" altLang="ja-JP" sz="2000" dirty="0" smtClean="0">
                <a:latin typeface="Times New Roman"/>
                <a:ea typeface="ＭＳ Ｐゴシック" charset="0"/>
                <a:cs typeface="Times New Roman"/>
              </a:rPr>
              <a:t>, </a:t>
            </a:r>
            <a:r>
              <a:rPr lang="it-IT" altLang="ja-JP" sz="2000" dirty="0">
                <a:latin typeface="Times New Roman"/>
                <a:ea typeface="ＭＳ Ｐゴシック" charset="0"/>
                <a:cs typeface="Times New Roman"/>
              </a:rPr>
              <a:t>per trasferire</a:t>
            </a:r>
          </a:p>
          <a:p>
            <a:pPr defTabSz="91435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ja-JP" sz="2000" dirty="0">
                <a:latin typeface="Times New Roman"/>
                <a:ea typeface="ＭＳ Ｐゴシック" charset="0"/>
                <a:cs typeface="Times New Roman"/>
              </a:rPr>
              <a:t>i dati di trigger </a:t>
            </a:r>
            <a:r>
              <a:rPr lang="it-IT" altLang="ja-JP" sz="2000" dirty="0" smtClean="0">
                <a:latin typeface="Times New Roman"/>
                <a:ea typeface="ＭＳ Ｐゴシック" charset="0"/>
                <a:cs typeface="Times New Roman"/>
              </a:rPr>
              <a:t>delle SL, su </a:t>
            </a:r>
            <a:r>
              <a:rPr lang="it-IT" altLang="ja-JP" sz="2000" dirty="0">
                <a:latin typeface="Times New Roman"/>
                <a:ea typeface="ＭＳ Ｐゴシック" charset="0"/>
                <a:cs typeface="Times New Roman"/>
              </a:rPr>
              <a:t>fibra </a:t>
            </a:r>
            <a:r>
              <a:rPr lang="it-IT" altLang="ja-JP" sz="2000" dirty="0" smtClean="0">
                <a:latin typeface="Times New Roman"/>
                <a:ea typeface="ＭＳ Ｐゴシック" charset="0"/>
                <a:cs typeface="Times New Roman"/>
              </a:rPr>
              <a:t>ottica, da USA15 verso il CTP: </a:t>
            </a:r>
            <a:r>
              <a:rPr lang="it-IT" sz="2000" dirty="0" smtClean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M</a:t>
            </a:r>
            <a:r>
              <a:rPr lang="it-IT" sz="2000" dirty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. Della Pietra</a:t>
            </a:r>
            <a:r>
              <a:rPr lang="it-IT" sz="2000" dirty="0" smtClean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,</a:t>
            </a:r>
          </a:p>
          <a:p>
            <a:pPr defTabSz="91435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dirty="0" err="1" smtClean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R</a:t>
            </a:r>
            <a:r>
              <a:rPr lang="it-IT" sz="2000" dirty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. Giordano, V. Izzo, </a:t>
            </a:r>
            <a:r>
              <a:rPr lang="it-IT" sz="2000" dirty="0" smtClean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S</a:t>
            </a:r>
            <a:r>
              <a:rPr lang="it-IT" sz="2000" dirty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. </a:t>
            </a:r>
            <a:r>
              <a:rPr lang="it-IT" sz="2000" dirty="0" err="1" smtClean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Perrella</a:t>
            </a:r>
            <a:endParaRPr lang="it-IT" sz="2000" dirty="0" smtClean="0">
              <a:solidFill>
                <a:srgbClr val="000000"/>
              </a:solidFill>
              <a:latin typeface="Times New Roman"/>
              <a:ea typeface="ＭＳ Ｐゴシック" charset="0"/>
              <a:cs typeface="Times New Roman"/>
            </a:endParaRPr>
          </a:p>
          <a:p>
            <a:pPr defTabSz="914353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000" dirty="0" smtClean="0">
              <a:solidFill>
                <a:srgbClr val="000000"/>
              </a:solidFill>
              <a:latin typeface="Times New Roman"/>
              <a:ea typeface="ＭＳ Ｐゴシック" charset="0"/>
              <a:cs typeface="Times New Roman"/>
            </a:endParaRPr>
          </a:p>
          <a:p>
            <a:pPr marL="342882" indent="-342882" defTabSz="914353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it-IT" altLang="ja-JP" sz="2000" b="1" dirty="0" smtClean="0">
                <a:solidFill>
                  <a:srgbClr val="008000"/>
                </a:solidFill>
                <a:latin typeface="Times New Roman"/>
                <a:ea typeface="ＭＳ Ｐゴシック" charset="0"/>
                <a:cs typeface="Times New Roman"/>
              </a:rPr>
              <a:t>Sviluppo </a:t>
            </a:r>
            <a:r>
              <a:rPr lang="it-IT" altLang="ja-JP" sz="2000" b="1" dirty="0" err="1" smtClean="0">
                <a:solidFill>
                  <a:srgbClr val="008000"/>
                </a:solidFill>
                <a:latin typeface="Times New Roman"/>
                <a:ea typeface="ＭＳ Ｐゴシック" charset="0"/>
                <a:cs typeface="Times New Roman"/>
              </a:rPr>
              <a:t>firmware</a:t>
            </a:r>
            <a:r>
              <a:rPr lang="it-IT" altLang="ja-JP" sz="2000" b="1" dirty="0" smtClean="0">
                <a:solidFill>
                  <a:srgbClr val="008000"/>
                </a:solidFill>
                <a:latin typeface="Times New Roman"/>
                <a:ea typeface="ＭＳ Ｐゴシック" charset="0"/>
                <a:cs typeface="Times New Roman"/>
              </a:rPr>
              <a:t> e partecipazione a test delle schede PAD Trigger </a:t>
            </a:r>
            <a:r>
              <a:rPr lang="it-IT" altLang="ja-JP" sz="2000" b="1" dirty="0" err="1" smtClean="0">
                <a:solidFill>
                  <a:srgbClr val="008000"/>
                </a:solidFill>
                <a:latin typeface="Times New Roman"/>
                <a:ea typeface="ＭＳ Ｐゴシック" charset="0"/>
                <a:cs typeface="Times New Roman"/>
              </a:rPr>
              <a:t>boards</a:t>
            </a:r>
            <a:r>
              <a:rPr lang="it-IT" altLang="ja-JP" sz="2000" dirty="0" smtClean="0">
                <a:latin typeface="Times New Roman"/>
                <a:ea typeface="ＭＳ Ｐゴシック" charset="0"/>
                <a:cs typeface="Times New Roman"/>
              </a:rPr>
              <a:t>,</a:t>
            </a:r>
          </a:p>
          <a:p>
            <a:pPr marL="342882" indent="-342882" defTabSz="91435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ja-JP" sz="2000" dirty="0" smtClean="0">
                <a:latin typeface="Times New Roman"/>
                <a:ea typeface="ＭＳ Ｐゴシック" charset="0"/>
                <a:cs typeface="Times New Roman"/>
              </a:rPr>
              <a:t>per algoritmo di selezione on-detector dei dati delle </a:t>
            </a:r>
            <a:r>
              <a:rPr lang="it-IT" altLang="ja-JP" sz="2000" dirty="0" err="1" smtClean="0">
                <a:latin typeface="Times New Roman"/>
                <a:ea typeface="ＭＳ Ｐゴシック" charset="0"/>
                <a:cs typeface="Times New Roman"/>
              </a:rPr>
              <a:t>sTGC</a:t>
            </a:r>
            <a:r>
              <a:rPr lang="it-IT" altLang="ja-JP" sz="2000" dirty="0" smtClean="0">
                <a:latin typeface="Times New Roman"/>
                <a:ea typeface="ＭＳ Ｐゴシック" charset="0"/>
                <a:cs typeface="Times New Roman"/>
              </a:rPr>
              <a:t> (New </a:t>
            </a:r>
            <a:r>
              <a:rPr lang="it-IT" altLang="ja-JP" sz="2000" dirty="0" err="1" smtClean="0">
                <a:latin typeface="Times New Roman"/>
                <a:ea typeface="ＭＳ Ｐゴシック" charset="0"/>
                <a:cs typeface="Times New Roman"/>
              </a:rPr>
              <a:t>Small</a:t>
            </a:r>
            <a:r>
              <a:rPr lang="it-IT" altLang="ja-JP" sz="2000" dirty="0" smtClean="0">
                <a:latin typeface="Times New Roman"/>
                <a:ea typeface="ＭＳ Ｐゴシック" charset="0"/>
                <a:cs typeface="Times New Roman"/>
              </a:rPr>
              <a:t> </a:t>
            </a:r>
            <a:r>
              <a:rPr lang="it-IT" altLang="ja-JP" sz="2000" dirty="0" err="1" smtClean="0">
                <a:latin typeface="Times New Roman"/>
                <a:ea typeface="ＭＳ Ｐゴシック" charset="0"/>
                <a:cs typeface="Times New Roman"/>
              </a:rPr>
              <a:t>Wheels</a:t>
            </a:r>
            <a:r>
              <a:rPr lang="it-IT" altLang="ja-JP" sz="2000" dirty="0" smtClean="0">
                <a:latin typeface="Times New Roman"/>
                <a:ea typeface="ＭＳ Ｐゴシック" charset="0"/>
                <a:cs typeface="Times New Roman"/>
              </a:rPr>
              <a:t>):</a:t>
            </a:r>
          </a:p>
          <a:p>
            <a:pPr marL="342882" indent="-342882" defTabSz="91435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dirty="0" smtClean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M. Della Pietra , R. Giordano, V. Izzo, N. Marino, S. </a:t>
            </a:r>
            <a:r>
              <a:rPr lang="it-IT" sz="2000" dirty="0" err="1" smtClean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Perrella</a:t>
            </a:r>
            <a:endParaRPr lang="it-IT" sz="2000" dirty="0" smtClean="0">
              <a:solidFill>
                <a:srgbClr val="000000"/>
              </a:solidFill>
              <a:latin typeface="Times New Roman"/>
              <a:ea typeface="ＭＳ Ｐゴシック" charset="0"/>
              <a:cs typeface="Times New Roman"/>
            </a:endParaRPr>
          </a:p>
          <a:p>
            <a:pPr defTabSz="914353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000" dirty="0" smtClean="0">
              <a:solidFill>
                <a:srgbClr val="000000"/>
              </a:solidFill>
              <a:latin typeface="Times New Roman"/>
              <a:ea typeface="ＭＳ Ｐゴシック" charset="0"/>
              <a:cs typeface="Times New Roman"/>
            </a:endParaRPr>
          </a:p>
          <a:p>
            <a:pPr defTabSz="91435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ja-JP" sz="2000" b="1" dirty="0" smtClean="0">
                <a:solidFill>
                  <a:srgbClr val="0000FF"/>
                </a:solidFill>
                <a:latin typeface="Times New Roman"/>
                <a:ea typeface="ＭＳ Ｐゴシック" charset="0"/>
                <a:cs typeface="Times New Roman"/>
              </a:rPr>
              <a:t>PHASE 2 (2024)</a:t>
            </a:r>
          </a:p>
          <a:p>
            <a:pPr marL="342882" indent="-342882" defTabSz="914353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it-IT" altLang="ja-JP" sz="2000" b="1" dirty="0" smtClean="0">
                <a:solidFill>
                  <a:srgbClr val="008000"/>
                </a:solidFill>
                <a:latin typeface="Times New Roman"/>
                <a:ea typeface="ＭＳ Ｐゴシック" charset="0"/>
                <a:cs typeface="Times New Roman"/>
              </a:rPr>
              <a:t>L1 </a:t>
            </a:r>
            <a:r>
              <a:rPr lang="it-IT" altLang="ja-JP" sz="2000" b="1" dirty="0" err="1" smtClean="0">
                <a:solidFill>
                  <a:srgbClr val="008000"/>
                </a:solidFill>
                <a:latin typeface="Times New Roman"/>
                <a:ea typeface="ＭＳ Ｐゴシック" charset="0"/>
                <a:cs typeface="Times New Roman"/>
              </a:rPr>
              <a:t>Muon</a:t>
            </a:r>
            <a:r>
              <a:rPr lang="it-IT" altLang="ja-JP" sz="2000" b="1" dirty="0" smtClean="0">
                <a:solidFill>
                  <a:srgbClr val="008000"/>
                </a:solidFill>
                <a:latin typeface="Times New Roman"/>
                <a:ea typeface="ＭＳ Ｐゴシック" charset="0"/>
                <a:cs typeface="Times New Roman"/>
              </a:rPr>
              <a:t> </a:t>
            </a:r>
            <a:r>
              <a:rPr lang="it-IT" altLang="ja-JP" sz="2000" b="1" dirty="0" err="1" smtClean="0">
                <a:solidFill>
                  <a:srgbClr val="008000"/>
                </a:solidFill>
                <a:latin typeface="Times New Roman"/>
                <a:ea typeface="ＭＳ Ｐゴシック" charset="0"/>
                <a:cs typeface="Times New Roman"/>
              </a:rPr>
              <a:t>Barrel</a:t>
            </a:r>
            <a:r>
              <a:rPr lang="it-IT" altLang="ja-JP" sz="2000" dirty="0" smtClean="0">
                <a:latin typeface="Times New Roman"/>
                <a:ea typeface="ＭＳ Ｐゴシック" charset="0"/>
                <a:cs typeface="Times New Roman"/>
              </a:rPr>
              <a:t>, sostituzione elettronica on-detector (PAD-&gt; DCT), aggiunta</a:t>
            </a:r>
          </a:p>
          <a:p>
            <a:pPr marL="342882" indent="-342882" defTabSz="91435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ja-JP" sz="2000" dirty="0" smtClean="0">
                <a:latin typeface="Times New Roman"/>
                <a:ea typeface="ＭＳ Ｐゴシック" charset="0"/>
                <a:cs typeface="Times New Roman"/>
              </a:rPr>
              <a:t>camere RPC BI (</a:t>
            </a:r>
            <a:r>
              <a:rPr lang="it-IT" altLang="ja-JP" sz="2000" dirty="0" err="1" smtClean="0">
                <a:latin typeface="Times New Roman"/>
                <a:ea typeface="ＭＳ Ｐゴシック" charset="0"/>
                <a:cs typeface="Times New Roman"/>
              </a:rPr>
              <a:t>Barrel</a:t>
            </a:r>
            <a:r>
              <a:rPr lang="it-IT" altLang="ja-JP" sz="2000" dirty="0" smtClean="0">
                <a:latin typeface="Times New Roman"/>
                <a:ea typeface="ＭＳ Ｐゴシック" charset="0"/>
                <a:cs typeface="Times New Roman"/>
              </a:rPr>
              <a:t> </a:t>
            </a:r>
            <a:r>
              <a:rPr lang="it-IT" altLang="ja-JP" sz="2000" dirty="0" err="1" smtClean="0">
                <a:latin typeface="Times New Roman"/>
                <a:ea typeface="ＭＳ Ｐゴシック" charset="0"/>
                <a:cs typeface="Times New Roman"/>
              </a:rPr>
              <a:t>Inner</a:t>
            </a:r>
            <a:r>
              <a:rPr lang="it-IT" altLang="ja-JP" sz="2000" dirty="0" smtClean="0">
                <a:latin typeface="Times New Roman"/>
                <a:ea typeface="ＭＳ Ｐゴシック" charset="0"/>
                <a:cs typeface="Times New Roman"/>
              </a:rPr>
              <a:t>), Sector Logic da sostituire [riceverà dati da</a:t>
            </a:r>
          </a:p>
          <a:p>
            <a:pPr marL="342882" indent="-342882" defTabSz="91435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ja-JP" sz="2000" dirty="0" smtClean="0">
                <a:latin typeface="Times New Roman"/>
                <a:ea typeface="ＭＳ Ｐゴシック" charset="0"/>
                <a:cs typeface="Times New Roman"/>
              </a:rPr>
              <a:t>RPC+TileCal+MDT(?)]: </a:t>
            </a:r>
            <a:r>
              <a:rPr lang="it-IT" sz="2000" dirty="0" smtClean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M. Della Pietra?, R. Giordano, V. Izzo</a:t>
            </a:r>
          </a:p>
          <a:p>
            <a:pPr marL="342882" lvl="0" indent="-342882" defTabSz="914353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it-IT" altLang="ja-JP" sz="2000" b="1" dirty="0" err="1" smtClean="0">
                <a:solidFill>
                  <a:srgbClr val="008000"/>
                </a:solidFill>
                <a:latin typeface="Times New Roman"/>
                <a:ea typeface="ＭＳ Ｐゴシック" charset="0"/>
                <a:cs typeface="Times New Roman"/>
              </a:rPr>
              <a:t>High-eta</a:t>
            </a:r>
            <a:r>
              <a:rPr lang="it-IT" altLang="ja-JP" sz="2000" b="1" dirty="0" smtClean="0">
                <a:solidFill>
                  <a:srgbClr val="008000"/>
                </a:solidFill>
                <a:latin typeface="Times New Roman"/>
                <a:ea typeface="ＭＳ Ｐゴシック" charset="0"/>
                <a:cs typeface="Times New Roman"/>
              </a:rPr>
              <a:t> </a:t>
            </a:r>
            <a:r>
              <a:rPr lang="it-IT" altLang="ja-JP" sz="2000" b="1" dirty="0" err="1" smtClean="0">
                <a:solidFill>
                  <a:srgbClr val="008000"/>
                </a:solidFill>
                <a:latin typeface="Times New Roman"/>
                <a:ea typeface="ＭＳ Ｐゴシック" charset="0"/>
                <a:cs typeface="Times New Roman"/>
              </a:rPr>
              <a:t>tagger</a:t>
            </a:r>
            <a:r>
              <a:rPr lang="it-IT" altLang="ja-JP" sz="2000" dirty="0" smtClean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, ad </a:t>
            </a:r>
            <a:r>
              <a:rPr lang="it-IT" altLang="ja-JP" sz="2000" dirty="0" err="1" smtClean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eta</a:t>
            </a:r>
            <a:r>
              <a:rPr lang="it-IT" altLang="ja-JP" sz="2000" dirty="0" smtClean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 &gt; 4 ed elevato rate: </a:t>
            </a:r>
            <a:r>
              <a:rPr lang="it-IT" altLang="ja-JP" sz="2000" dirty="0" err="1" smtClean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--</a:t>
            </a:r>
            <a:r>
              <a:rPr lang="it-IT" altLang="ja-JP" sz="2000" dirty="0" smtClean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 </a:t>
            </a:r>
            <a:r>
              <a:rPr lang="it-IT" altLang="ja-JP" sz="2000" dirty="0" err="1" smtClean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--</a:t>
            </a:r>
            <a:r>
              <a:rPr lang="it-IT" altLang="ja-JP" sz="2000" dirty="0" smtClean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 </a:t>
            </a:r>
            <a:r>
              <a:rPr lang="it-IT" altLang="ja-JP" sz="2000" dirty="0" err="1" smtClean="0">
                <a:solidFill>
                  <a:srgbClr val="000000"/>
                </a:solidFill>
                <a:latin typeface="Times New Roman"/>
                <a:ea typeface="ＭＳ Ｐゴシック" charset="0"/>
                <a:cs typeface="Times New Roman"/>
              </a:rPr>
              <a:t>--</a:t>
            </a:r>
            <a:endParaRPr lang="it-IT" sz="2000" dirty="0" smtClean="0">
              <a:solidFill>
                <a:srgbClr val="000000"/>
              </a:solidFill>
              <a:latin typeface="Times New Roman"/>
              <a:ea typeface="ＭＳ Ｐゴシック" charset="0"/>
              <a:cs typeface="Times New Roman"/>
            </a:endParaRPr>
          </a:p>
          <a:p>
            <a:pPr defTabSz="914353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000" dirty="0">
              <a:solidFill>
                <a:srgbClr val="000000"/>
              </a:solidFill>
              <a:latin typeface="Times New Roman"/>
              <a:ea typeface="ＭＳ Ｐゴシック" charset="0"/>
              <a:cs typeface="Times New Roman"/>
            </a:endParaRPr>
          </a:p>
        </p:txBody>
      </p:sp>
      <p:sp>
        <p:nvSpPr>
          <p:cNvPr id="10" name="Rectangle 1036"/>
          <p:cNvSpPr txBox="1">
            <a:spLocks noChangeArrowheads="1"/>
          </p:cNvSpPr>
          <p:nvPr/>
        </p:nvSpPr>
        <p:spPr bwMode="auto">
          <a:xfrm>
            <a:off x="1656037" y="26322"/>
            <a:ext cx="7092676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algn="ctr" defTabSz="91435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4400" kern="0" dirty="0" smtClean="0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Phase1 &amp; Phase2</a:t>
            </a:r>
          </a:p>
        </p:txBody>
      </p:sp>
      <p:grpSp>
        <p:nvGrpSpPr>
          <p:cNvPr id="2" name="Gruppo 10"/>
          <p:cNvGrpSpPr/>
          <p:nvPr/>
        </p:nvGrpSpPr>
        <p:grpSpPr>
          <a:xfrm>
            <a:off x="179389" y="188913"/>
            <a:ext cx="1132819" cy="891034"/>
            <a:chOff x="179389" y="188913"/>
            <a:chExt cx="1132819" cy="891034"/>
          </a:xfrm>
        </p:grpSpPr>
        <p:sp>
          <p:nvSpPr>
            <p:cNvPr id="12" name="Rectangle 1028"/>
            <p:cNvSpPr>
              <a:spLocks noChangeArrowheads="1"/>
            </p:cNvSpPr>
            <p:nvPr/>
          </p:nvSpPr>
          <p:spPr bwMode="auto">
            <a:xfrm>
              <a:off x="179389" y="188913"/>
              <a:ext cx="863600" cy="576262"/>
            </a:xfrm>
            <a:prstGeom prst="rect">
              <a:avLst/>
            </a:prstGeom>
            <a:solidFill>
              <a:srgbClr val="333399"/>
            </a:solidFill>
            <a:ln w="9525">
              <a:noFill/>
              <a:miter lim="800000"/>
              <a:headEnd/>
              <a:tailEnd/>
            </a:ln>
          </p:spPr>
          <p:txBody>
            <a:bodyPr wrap="none" lIns="91435" tIns="45718" rIns="91435" bIns="45718" anchor="ctr">
              <a:prstTxWarp prst="textNoShape">
                <a:avLst/>
              </a:prstTxWarp>
            </a:bodyPr>
            <a:lstStyle/>
            <a:p>
              <a:pPr defTabSz="914353">
                <a:defRPr/>
              </a:pPr>
              <a:endParaRPr lang="it-IT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" name="Rectangle 1032"/>
            <p:cNvSpPr>
              <a:spLocks noChangeArrowheads="1"/>
            </p:cNvSpPr>
            <p:nvPr/>
          </p:nvSpPr>
          <p:spPr bwMode="auto">
            <a:xfrm>
              <a:off x="303182" y="351730"/>
              <a:ext cx="863600" cy="576263"/>
            </a:xfrm>
            <a:prstGeom prst="rect">
              <a:avLst/>
            </a:prstGeom>
            <a:solidFill>
              <a:srgbClr val="009999"/>
            </a:solidFill>
            <a:ln w="9525">
              <a:noFill/>
              <a:miter lim="800000"/>
              <a:headEnd/>
              <a:tailEnd/>
            </a:ln>
          </p:spPr>
          <p:txBody>
            <a:bodyPr wrap="none" lIns="91435" tIns="45718" rIns="91435" bIns="45718" anchor="ctr">
              <a:prstTxWarp prst="textNoShape">
                <a:avLst/>
              </a:prstTxWarp>
            </a:bodyPr>
            <a:lstStyle/>
            <a:p>
              <a:pPr defTabSz="914353">
                <a:defRPr/>
              </a:pPr>
              <a:endParaRPr lang="it-IT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Rectangle 1033"/>
            <p:cNvSpPr>
              <a:spLocks noChangeArrowheads="1"/>
            </p:cNvSpPr>
            <p:nvPr/>
          </p:nvSpPr>
          <p:spPr bwMode="auto">
            <a:xfrm>
              <a:off x="448608" y="503684"/>
              <a:ext cx="863600" cy="576263"/>
            </a:xfrm>
            <a:prstGeom prst="rect">
              <a:avLst/>
            </a:prstGeom>
            <a:solidFill>
              <a:srgbClr val="BBE0E3"/>
            </a:solidFill>
            <a:ln w="3175">
              <a:noFill/>
              <a:miter lim="800000"/>
              <a:headEnd/>
              <a:tailEnd/>
            </a:ln>
          </p:spPr>
          <p:txBody>
            <a:bodyPr wrap="none" lIns="91435" tIns="45718" rIns="91435" bIns="45718" anchor="ctr">
              <a:prstTxWarp prst="textNoShape">
                <a:avLst/>
              </a:prstTxWarp>
            </a:bodyPr>
            <a:lstStyle/>
            <a:p>
              <a:pPr defTabSz="914353">
                <a:defRPr/>
              </a:pPr>
              <a:endParaRPr lang="it-IT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5" name="Line 1031"/>
          <p:cNvSpPr>
            <a:spLocks noChangeShapeType="1"/>
          </p:cNvSpPr>
          <p:nvPr/>
        </p:nvSpPr>
        <p:spPr bwMode="auto">
          <a:xfrm>
            <a:off x="1656037" y="796755"/>
            <a:ext cx="7487963" cy="0"/>
          </a:xfrm>
          <a:prstGeom prst="line">
            <a:avLst/>
          </a:prstGeom>
          <a:noFill/>
          <a:ln w="76200">
            <a:solidFill>
              <a:srgbClr val="CCCCFF"/>
            </a:solidFill>
            <a:round/>
            <a:headEnd/>
            <a:tailEnd/>
          </a:ln>
        </p:spPr>
        <p:txBody>
          <a:bodyPr lIns="91435" tIns="45718" rIns="91435" bIns="45718">
            <a:prstTxWarp prst="textNoShape">
              <a:avLst/>
            </a:prstTxWarp>
          </a:bodyPr>
          <a:lstStyle/>
          <a:p>
            <a:pPr defTabSz="914353">
              <a:defRPr/>
            </a:pPr>
            <a:endParaRPr lang="it-IT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248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3_Struttura personalizza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Struttura personalizza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Struttura personalizza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Struttura personalizza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1_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11062</TotalTime>
  <Words>210</Words>
  <Application>Microsoft Macintosh PowerPoint</Application>
  <PresentationFormat>Presentazione su schermo (4:3)</PresentationFormat>
  <Paragraphs>37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3_Struttura personalizzata</vt:lpstr>
      <vt:lpstr>1_Struttura personalizzata</vt:lpstr>
      <vt:lpstr>2_Struttura personalizzata</vt:lpstr>
      <vt:lpstr>Struttura personalizzata</vt:lpstr>
      <vt:lpstr>1_Struttura predefinita</vt:lpstr>
      <vt:lpstr>Presentazione di PowerPoint</vt:lpstr>
      <vt:lpstr>Presentazione di PowerPoint</vt:lpstr>
      <vt:lpstr>Presentazione di PowerPoint</vt:lpstr>
    </vt:vector>
  </TitlesOfParts>
  <Company>INFN Napoli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CHEP 2012</dc:title>
  <dc:creator>Gianpaolo Carlino</dc:creator>
  <cp:lastModifiedBy>Gianpaolo Carlino</cp:lastModifiedBy>
  <cp:revision>682</cp:revision>
  <cp:lastPrinted>2015-11-09T17:28:01Z</cp:lastPrinted>
  <dcterms:created xsi:type="dcterms:W3CDTF">2012-02-28T15:29:41Z</dcterms:created>
  <dcterms:modified xsi:type="dcterms:W3CDTF">2016-05-10T10:56:19Z</dcterms:modified>
</cp:coreProperties>
</file>