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2" r:id="rId5"/>
    <p:sldId id="258" r:id="rId6"/>
    <p:sldId id="271" r:id="rId7"/>
    <p:sldId id="260" r:id="rId8"/>
    <p:sldId id="269" r:id="rId9"/>
    <p:sldId id="264" r:id="rId10"/>
    <p:sldId id="266" r:id="rId11"/>
    <p:sldId id="268" r:id="rId12"/>
    <p:sldId id="267" r:id="rId13"/>
    <p:sldId id="259" r:id="rId14"/>
    <p:sldId id="272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13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ellemon:Dropbox:X%20JO:1D%20model%201%20lunation%20after%2020000%20keihm%20elliptic%20Earth%20orbit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v>Model T Avg</c:v>
          </c:tx>
          <c:spPr>
            <a:ln w="12700"/>
          </c:spPr>
          <c:xVal>
            <c:numRef>
              <c:f>PlotInfo!$B$46:$AF$46</c:f>
              <c:numCache>
                <c:formatCode>General</c:formatCode>
                <c:ptCount val="31"/>
                <c:pt idx="0">
                  <c:v>0</c:v>
                </c:pt>
                <c:pt idx="1">
                  <c:v>1.0000000000000016E-2</c:v>
                </c:pt>
                <c:pt idx="2">
                  <c:v>2.0000000000000032E-2</c:v>
                </c:pt>
                <c:pt idx="3">
                  <c:v>3.000000000000002E-2</c:v>
                </c:pt>
                <c:pt idx="4">
                  <c:v>4.0000000000000063E-2</c:v>
                </c:pt>
                <c:pt idx="5">
                  <c:v>5.0000000000000037E-2</c:v>
                </c:pt>
                <c:pt idx="6">
                  <c:v>7.0000000000000034E-2</c:v>
                </c:pt>
                <c:pt idx="7">
                  <c:v>8.5000000000000048E-2</c:v>
                </c:pt>
                <c:pt idx="8">
                  <c:v>0.1</c:v>
                </c:pt>
                <c:pt idx="9">
                  <c:v>0.125</c:v>
                </c:pt>
                <c:pt idx="10">
                  <c:v>0.15000000000000024</c:v>
                </c:pt>
                <c:pt idx="11">
                  <c:v>0.17500000000000004</c:v>
                </c:pt>
                <c:pt idx="12">
                  <c:v>0.2</c:v>
                </c:pt>
                <c:pt idx="13">
                  <c:v>0.22500000000000009</c:v>
                </c:pt>
                <c:pt idx="14">
                  <c:v>0.25</c:v>
                </c:pt>
                <c:pt idx="15">
                  <c:v>0.31250000000000056</c:v>
                </c:pt>
                <c:pt idx="16">
                  <c:v>0.37500000000000056</c:v>
                </c:pt>
                <c:pt idx="17">
                  <c:v>0.43750000000000056</c:v>
                </c:pt>
                <c:pt idx="18">
                  <c:v>0.5</c:v>
                </c:pt>
                <c:pt idx="19">
                  <c:v>0.60000000000000064</c:v>
                </c:pt>
                <c:pt idx="20">
                  <c:v>0.70000000000000062</c:v>
                </c:pt>
                <c:pt idx="21">
                  <c:v>0.8</c:v>
                </c:pt>
                <c:pt idx="22">
                  <c:v>0.9</c:v>
                </c:pt>
                <c:pt idx="23">
                  <c:v>1.0125</c:v>
                </c:pt>
                <c:pt idx="24">
                  <c:v>1.125</c:v>
                </c:pt>
                <c:pt idx="25">
                  <c:v>1.2374999999999972</c:v>
                </c:pt>
                <c:pt idx="26">
                  <c:v>1.35</c:v>
                </c:pt>
                <c:pt idx="27">
                  <c:v>1.7625000000000006</c:v>
                </c:pt>
                <c:pt idx="28">
                  <c:v>2.1749999999999998</c:v>
                </c:pt>
                <c:pt idx="29">
                  <c:v>2.5875000000000012</c:v>
                </c:pt>
                <c:pt idx="30">
                  <c:v>3</c:v>
                </c:pt>
              </c:numCache>
            </c:numRef>
          </c:xVal>
          <c:yVal>
            <c:numRef>
              <c:f>PlotInfo!$B$48:$AF$48</c:f>
              <c:numCache>
                <c:formatCode>General</c:formatCode>
                <c:ptCount val="31"/>
                <c:pt idx="0">
                  <c:v>220.23263059343611</c:v>
                </c:pt>
                <c:pt idx="1">
                  <c:v>241.26800482613692</c:v>
                </c:pt>
                <c:pt idx="2">
                  <c:v>251.05153383527508</c:v>
                </c:pt>
                <c:pt idx="3">
                  <c:v>250.78633444649844</c:v>
                </c:pt>
                <c:pt idx="4">
                  <c:v>250.36169270106703</c:v>
                </c:pt>
                <c:pt idx="5">
                  <c:v>250.07332720075331</c:v>
                </c:pt>
                <c:pt idx="6">
                  <c:v>249.873708997454</c:v>
                </c:pt>
                <c:pt idx="7">
                  <c:v>249.89576830182759</c:v>
                </c:pt>
                <c:pt idx="8">
                  <c:v>250.01985386439634</c:v>
                </c:pt>
                <c:pt idx="9">
                  <c:v>250.33386775425498</c:v>
                </c:pt>
                <c:pt idx="10">
                  <c:v>250.70665740966771</c:v>
                </c:pt>
                <c:pt idx="11">
                  <c:v>251.05745642525821</c:v>
                </c:pt>
                <c:pt idx="12">
                  <c:v>251.36770684378541</c:v>
                </c:pt>
                <c:pt idx="13">
                  <c:v>251.62352262224442</c:v>
                </c:pt>
                <c:pt idx="14">
                  <c:v>251.83093697684151</c:v>
                </c:pt>
                <c:pt idx="15">
                  <c:v>252.17038672310952</c:v>
                </c:pt>
                <c:pt idx="16">
                  <c:v>252.39730671473956</c:v>
                </c:pt>
                <c:pt idx="17">
                  <c:v>252.59183502197243</c:v>
                </c:pt>
                <c:pt idx="18">
                  <c:v>252.78362001691539</c:v>
                </c:pt>
                <c:pt idx="19">
                  <c:v>253.09665243966211</c:v>
                </c:pt>
                <c:pt idx="20">
                  <c:v>253.40948922293541</c:v>
                </c:pt>
                <c:pt idx="21">
                  <c:v>253.71965680803558</c:v>
                </c:pt>
                <c:pt idx="22">
                  <c:v>254.02802113124301</c:v>
                </c:pt>
                <c:pt idx="23">
                  <c:v>254.37393297467921</c:v>
                </c:pt>
                <c:pt idx="24">
                  <c:v>254.71955871581974</c:v>
                </c:pt>
                <c:pt idx="25">
                  <c:v>255.06528418404687</c:v>
                </c:pt>
                <c:pt idx="26">
                  <c:v>255.41126632690441</c:v>
                </c:pt>
                <c:pt idx="27">
                  <c:v>256.6824362618583</c:v>
                </c:pt>
                <c:pt idx="28">
                  <c:v>257.95341164725153</c:v>
                </c:pt>
                <c:pt idx="29">
                  <c:v>259.22276306152327</c:v>
                </c:pt>
                <c:pt idx="30">
                  <c:v>260.4905286516456</c:v>
                </c:pt>
              </c:numCache>
            </c:numRef>
          </c:yVal>
          <c:smooth val="1"/>
        </c:ser>
        <c:ser>
          <c:idx val="0"/>
          <c:order val="1"/>
          <c:tx>
            <c:v>Apollo 15 Probe 1</c:v>
          </c:tx>
          <c:spPr>
            <a:ln>
              <a:noFill/>
            </a:ln>
          </c:spPr>
          <c:xVal>
            <c:numRef>
              <c:f>PlotInfo!$H$52:$K$52</c:f>
              <c:numCache>
                <c:formatCode>General</c:formatCode>
                <c:ptCount val="4"/>
                <c:pt idx="0">
                  <c:v>0.91</c:v>
                </c:pt>
                <c:pt idx="1">
                  <c:v>1</c:v>
                </c:pt>
                <c:pt idx="2">
                  <c:v>1.29</c:v>
                </c:pt>
                <c:pt idx="3">
                  <c:v>1.3800000000000001</c:v>
                </c:pt>
              </c:numCache>
            </c:numRef>
          </c:xVal>
          <c:yVal>
            <c:numRef>
              <c:f>PlotInfo!$H$54:$K$54</c:f>
              <c:numCache>
                <c:formatCode>General</c:formatCode>
                <c:ptCount val="4"/>
                <c:pt idx="0">
                  <c:v>252.2</c:v>
                </c:pt>
                <c:pt idx="1">
                  <c:v>252.33</c:v>
                </c:pt>
                <c:pt idx="2">
                  <c:v>252.81</c:v>
                </c:pt>
                <c:pt idx="3">
                  <c:v>253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43296"/>
        <c:axId val="56343872"/>
      </c:scatterChart>
      <c:valAx>
        <c:axId val="56343296"/>
        <c:scaling>
          <c:orientation val="minMax"/>
          <c:max val="1.4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it-IT" sz="1000" b="1" i="0" baseline="0"/>
                  <a:t>distance from surface [m]</a:t>
                </a:r>
                <a:endParaRPr lang="it-IT" sz="10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6343872"/>
        <c:crosses val="autoZero"/>
        <c:crossBetween val="midCat"/>
      </c:valAx>
      <c:valAx>
        <c:axId val="5634387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Tavg. [K]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63432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9044521661512874"/>
          <c:y val="0.39098959737470967"/>
          <c:w val="0.33141713156300862"/>
          <c:h val="0.17079493162528231"/>
        </c:manualLayout>
      </c:layout>
      <c:overlay val="1"/>
      <c:spPr>
        <a:solidFill>
          <a:sysClr val="window" lastClr="FFFFFF"/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9915B0-1920-440B-99BC-BC3112ECC304}" type="datetimeFigureOut">
              <a:rPr lang="it-IT"/>
              <a:pPr/>
              <a:t>09/05/2016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2177790-F080-4110-BADA-DF9D83BF2B4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703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SCF_lab.png"/>
          <p:cNvPicPr>
            <a:picLocks noChangeAspect="1"/>
          </p:cNvPicPr>
          <p:nvPr userDrawn="1"/>
        </p:nvPicPr>
        <p:blipFill>
          <a:blip r:embed="rId2" cstate="print"/>
          <a:srcRect l="8926" t="9164" r="7361" b="6364"/>
          <a:stretch>
            <a:fillRect/>
          </a:stretch>
        </p:blipFill>
        <p:spPr bwMode="auto">
          <a:xfrm>
            <a:off x="8243888" y="1588"/>
            <a:ext cx="900112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nfn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60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G. Delle Monache for the SCF_Lab team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B2228-C615-4EF9-AF39-C861CCF28A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7DA7A-3D64-4505-A000-A0C75926A5B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8626A-B401-445C-962C-6CB3CFFC3DB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8488" y="60325"/>
            <a:ext cx="896937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0" y="8255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Immagin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-82550"/>
            <a:ext cx="103663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202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6" name="Segnaposto data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chemeClr val="tx2"/>
                </a:solidFill>
                <a:ea typeface="ＭＳ Ｐゴシック" pitchFamily="34" charset="-128"/>
              </a:defRPr>
            </a:lvl1pPr>
          </a:lstStyle>
          <a:p>
            <a:fld id="{32EC82C4-3558-4AB9-850A-F48BF68AE2A0}" type="datetime1">
              <a:rPr lang="it-IT"/>
              <a:pPr/>
              <a:t>09/05/2016</a:t>
            </a:fld>
            <a:endParaRPr lang="it-IT"/>
          </a:p>
        </p:txBody>
      </p:sp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24175" y="6356350"/>
            <a:ext cx="3019425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2015 ILRS Technical Workshop Matera</a:t>
            </a:r>
            <a:endParaRPr lang="it-IT" dirty="0"/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5943600" y="6356350"/>
            <a:ext cx="291465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Giovanni O. Delle Monache et. al </a:t>
            </a:r>
            <a:fld id="{43FF8FD6-386F-49CB-B0C5-023B002C47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SCF_lab.png"/>
          <p:cNvPicPr>
            <a:picLocks noChangeAspect="1"/>
          </p:cNvPicPr>
          <p:nvPr userDrawn="1"/>
        </p:nvPicPr>
        <p:blipFill>
          <a:blip r:embed="rId2" cstate="print"/>
          <a:srcRect l="8926" t="9164" r="7361" b="6364"/>
          <a:stretch>
            <a:fillRect/>
          </a:stretch>
        </p:blipFill>
        <p:spPr bwMode="auto">
          <a:xfrm>
            <a:off x="8243888" y="1588"/>
            <a:ext cx="900112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nfn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60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0" y="1484313"/>
            <a:ext cx="9144000" cy="0"/>
          </a:xfrm>
          <a:prstGeom prst="line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6237288"/>
            <a:ext cx="9144000" cy="0"/>
          </a:xfrm>
          <a:prstGeom prst="line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7280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D10E6-F85C-4E34-BBE4-DF97C216F14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A7EB2-D2CE-45FD-B0D1-7741448793E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12C00-8D2E-411B-8CCF-4E0740AAF77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EC2F8-56D7-41F6-BF45-C320F94C405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C070-4438-479B-82DC-84AB802C4F1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FA54C-ECDF-4342-87BC-980D88D63FE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EB0A-D032-4E86-B26E-C562429547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7A72F-0EF8-4776-A07D-90BFE92F36E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646179D-FAEC-4F11-9B7A-EF7090934E69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11188" y="8794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INFN-LNF </a:t>
            </a:r>
            <a:r>
              <a:rPr lang="en-US" dirty="0" err="1" smtClean="0">
                <a:ea typeface="ＭＳ Ｐゴシック" pitchFamily="34" charset="-128"/>
              </a:rPr>
              <a:t>SCF_Lab</a:t>
            </a:r>
            <a:r>
              <a:rPr lang="en-US" dirty="0" smtClean="0">
                <a:ea typeface="ＭＳ Ｐゴシック" pitchFamily="34" charset="-128"/>
              </a:rPr>
              <a:t> 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2276475"/>
            <a:ext cx="7343775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34" charset="-128"/>
              </a:rPr>
              <a:t>Optical test facility for payloads in Space simulated conditions</a:t>
            </a:r>
            <a:endParaRPr lang="en-US" sz="1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02FB7-30F9-48B3-9A5D-11A08D955A25}" type="slidenum">
              <a:rPr lang="it-IT"/>
              <a:pPr/>
              <a:t>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G. Delle Monache for the SCF_Lab team</a:t>
            </a:r>
          </a:p>
        </p:txBody>
      </p:sp>
      <p:pic>
        <p:nvPicPr>
          <p:cNvPr id="1536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02088"/>
            <a:ext cx="54006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</a:rPr>
              <a:t>(Some of) Past Present and Future Projects: Mars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it-IT" sz="2000" dirty="0" smtClean="0">
                <a:ea typeface="ＭＳ Ｐゴシック" pitchFamily="34" charset="-128"/>
              </a:rPr>
              <a:t>Full design construction and full qualification of the INRRI payload, the first LRA to land beyond the Moon, launched the 14°of March with Exomars EDM 16 ESA mission</a:t>
            </a:r>
          </a:p>
          <a:p>
            <a:pPr eaLnBrk="1" hangingPunct="1"/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15/04/2016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110367-7D8F-4F19-86BD-98A1A8D9F4EC}" type="slidenum">
              <a:rPr lang="it-IT"/>
              <a:pPr/>
              <a:t>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pic>
        <p:nvPicPr>
          <p:cNvPr id="23558" name="Picture 2" descr="http://exploration.esa.int/science-e-media/img/96/ExoMars2016_EDM_interior_annotated_201510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86" b="3136"/>
          <a:stretch>
            <a:fillRect/>
          </a:stretch>
        </p:blipFill>
        <p:spPr bwMode="auto">
          <a:xfrm>
            <a:off x="1908175" y="2398713"/>
            <a:ext cx="669607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124075" y="4292600"/>
            <a:ext cx="1008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C5612AD7-D071-4DAA-90AA-C82422F39904" descr="B1FB0A9A-E080-4DA0-9E9D-087D61E747AB@lnf"/>
          <p:cNvPicPr>
            <a:picLocks noChangeAspect="1" noChangeArrowheads="1"/>
          </p:cNvPicPr>
          <p:nvPr/>
        </p:nvPicPr>
        <p:blipFill>
          <a:blip r:embed="rId3" cstate="print"/>
          <a:srcRect l="18472" t="16415" r="10716" b="9718"/>
          <a:stretch>
            <a:fillRect/>
          </a:stretch>
        </p:blipFill>
        <p:spPr bwMode="auto">
          <a:xfrm>
            <a:off x="611188" y="4652963"/>
            <a:ext cx="16573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8"/>
          <p:cNvSpPr/>
          <p:nvPr/>
        </p:nvSpPr>
        <p:spPr>
          <a:xfrm rot="19675916">
            <a:off x="4237420" y="3869034"/>
            <a:ext cx="45320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LAUNCHED!!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5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/>
          <a:lstStyle/>
          <a:p>
            <a:pPr eaLnBrk="1" hangingPunct="1"/>
            <a:r>
              <a:rPr lang="it-IT" smtClean="0">
                <a:ea typeface="ＭＳ Ｐゴシック" pitchFamily="34" charset="-128"/>
              </a:rPr>
              <a:t>INRRI microreflector for Mars</a:t>
            </a:r>
          </a:p>
        </p:txBody>
      </p:sp>
      <p:sp>
        <p:nvSpPr>
          <p:cNvPr id="24578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898989"/>
                </a:solidFill>
                <a:ea typeface="ＭＳ Ｐゴシック" pitchFamily="34" charset="-128"/>
              </a:rPr>
              <a:t>15/04/2016</a:t>
            </a:r>
          </a:p>
        </p:txBody>
      </p:sp>
      <p:pic>
        <p:nvPicPr>
          <p:cNvPr id="24582" name="Content Placeholder 5" descr="INRRI-2020 on Mars 2020.pdf"/>
          <p:cNvPicPr>
            <a:picLocks noChangeAspect="1"/>
          </p:cNvPicPr>
          <p:nvPr/>
        </p:nvPicPr>
        <p:blipFill>
          <a:blip r:embed="rId2" cstate="print"/>
          <a:srcRect t="1112" b="2637"/>
          <a:stretch>
            <a:fillRect/>
          </a:stretch>
        </p:blipFill>
        <p:spPr bwMode="auto">
          <a:xfrm>
            <a:off x="34925" y="1893888"/>
            <a:ext cx="5329238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Content Placeholder 6" descr="Exomars2010low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933825"/>
            <a:ext cx="2844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4140200" y="1773238"/>
            <a:ext cx="18176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for NASA </a:t>
            </a:r>
            <a:r>
              <a:rPr lang="en-US" sz="1400">
                <a:solidFill>
                  <a:srgbClr val="FF0000"/>
                </a:solidFill>
              </a:rPr>
              <a:t>Mars 2020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7019925" y="3213100"/>
            <a:ext cx="1262063" cy="738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ESA </a:t>
            </a:r>
            <a:r>
              <a:rPr lang="en-US" sz="1400">
                <a:solidFill>
                  <a:srgbClr val="FF0000"/>
                </a:solidFill>
              </a:rPr>
              <a:t>ExoMars 2018</a:t>
            </a:r>
          </a:p>
        </p:txBody>
      </p:sp>
      <p:cxnSp>
        <p:nvCxnSpPr>
          <p:cNvPr id="24587" name="Straight Connector 12"/>
          <p:cNvCxnSpPr>
            <a:cxnSpLocks noChangeShapeType="1"/>
          </p:cNvCxnSpPr>
          <p:nvPr/>
        </p:nvCxnSpPr>
        <p:spPr bwMode="auto">
          <a:xfrm>
            <a:off x="5219700" y="3357563"/>
            <a:ext cx="1731963" cy="1546225"/>
          </a:xfrm>
          <a:prstGeom prst="line">
            <a:avLst/>
          </a:prstGeom>
          <a:noFill/>
          <a:ln w="9525">
            <a:solidFill>
              <a:schemeClr val="tx1">
                <a:alpha val="56862"/>
              </a:schemeClr>
            </a:solidFill>
            <a:round/>
            <a:headEnd/>
            <a:tailEnd/>
          </a:ln>
        </p:spPr>
      </p:cxnSp>
      <p:pic>
        <p:nvPicPr>
          <p:cNvPr id="24588" name="Picture 15" descr="INRRI-on-mou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557338"/>
            <a:ext cx="11969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4" descr="asi_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4005263"/>
            <a:ext cx="7477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6" descr="nasa-logo 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708275"/>
            <a:ext cx="8048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7" descr="CSN2_13Apr15_LNGS_esa-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32713" y="4056063"/>
            <a:ext cx="5461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4592" name="Picture 18" descr="Screen Shot 2015-06-29 at 22.23.08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5900" y="5373688"/>
            <a:ext cx="1152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AutoShape 2"/>
          <p:cNvSpPr>
            <a:spLocks noChangeAspect="1" noChangeArrowheads="1"/>
          </p:cNvSpPr>
          <p:nvPr/>
        </p:nvSpPr>
        <p:spPr bwMode="auto">
          <a:xfrm>
            <a:off x="34925" y="692150"/>
            <a:ext cx="7091363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10E6-F85C-4E34-BBE4-DF97C216F14C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Delle Monache for the SCF_Lab team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</a:rPr>
              <a:t>(Some of) Past Present and Future Projects: Moon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xfrm>
            <a:off x="250825" y="1268413"/>
            <a:ext cx="8831263" cy="45259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it-IT" sz="2000" dirty="0" smtClean="0">
                <a:ea typeface="ＭＳ Ｐゴシック" pitchFamily="34" charset="-128"/>
              </a:rPr>
              <a:t>Full design construction and full qualification on the way for MoonLIGHT, a next generation array for Moon ranging. Agreement signed with Moon Express team and UMD</a:t>
            </a:r>
            <a:r>
              <a:rPr 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it-IT" sz="2000" dirty="0" smtClean="0">
                <a:ea typeface="ＭＳ Ｐゴシック" pitchFamily="34" charset="-128"/>
              </a:rPr>
              <a:t>for 4 launches, the first no ealier than December 2017, also in the framework of the Google X prize competition. INFN Projects:</a:t>
            </a:r>
          </a:p>
          <a:p>
            <a:pPr lvl="1" eaLnBrk="1" hangingPunct="1"/>
            <a:r>
              <a:rPr lang="it-IT" sz="2000" dirty="0" smtClean="0">
                <a:ea typeface="ＭＳ Ｐゴシック" pitchFamily="34" charset="-128"/>
              </a:rPr>
              <a:t>R&amp;D MoonLIGHT-ILN (2010-2012)</a:t>
            </a:r>
          </a:p>
          <a:p>
            <a:pPr lvl="1" eaLnBrk="1" hangingPunct="1"/>
            <a:r>
              <a:rPr lang="it-IT" sz="2000" dirty="0" smtClean="0">
                <a:ea typeface="ＭＳ Ｐゴシック" pitchFamily="34" charset="-128"/>
              </a:rPr>
              <a:t>science experiment MoonLIGHT-2 (2013-2021)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15/04/2016</a:t>
            </a: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4A4E74-4B3C-49F1-B364-0C27A29AEB10}" type="slidenum">
              <a:rPr lang="it-IT"/>
              <a:pPr/>
              <a:t>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pic>
        <p:nvPicPr>
          <p:cNvPr id="25606" name="Immagine 6" descr="IMG_14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01008"/>
            <a:ext cx="262890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E:\Thermometers\DSC01378.JPG"/>
          <p:cNvPicPr>
            <a:picLocks noChangeAspect="1" noChangeArrowheads="1"/>
          </p:cNvPicPr>
          <p:nvPr/>
        </p:nvPicPr>
        <p:blipFill>
          <a:blip r:embed="rId3" cstate="print"/>
          <a:srcRect l="22803" t="27200" r="32689" b="9499"/>
          <a:stretch>
            <a:fillRect/>
          </a:stretch>
        </p:blipFill>
        <p:spPr bwMode="auto">
          <a:xfrm>
            <a:off x="3995936" y="4293097"/>
            <a:ext cx="155092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/>
          <a:lstStyle/>
          <a:p>
            <a:pPr eaLnBrk="1" hangingPunct="1"/>
            <a:r>
              <a:rPr lang="it-IT" smtClean="0">
                <a:ea typeface="ＭＳ Ｐゴシック" pitchFamily="34" charset="-128"/>
              </a:rPr>
              <a:t>Some Engineering Models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716338"/>
            <a:ext cx="2759075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2662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FE93EB-1DD9-46CB-B048-D24D59B14581}" type="slidenum">
              <a:rPr lang="it-IT"/>
              <a:pPr/>
              <a:t>13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628775"/>
            <a:ext cx="24050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789363"/>
            <a:ext cx="23971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557338"/>
            <a:ext cx="19510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54225" y="2852738"/>
            <a:ext cx="5035550" cy="1439862"/>
            <a:chOff x="1905000" y="2852936"/>
            <a:chExt cx="5034458" cy="1439862"/>
          </a:xfrm>
        </p:grpSpPr>
        <p:pic>
          <p:nvPicPr>
            <p:cNvPr id="18441" name="Picture 2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5000" y="3028950"/>
              <a:ext cx="1524000" cy="1100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2" name="Immagin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69" r="7848"/>
            <a:stretch>
              <a:fillRect/>
            </a:stretch>
          </p:blipFill>
          <p:spPr bwMode="auto">
            <a:xfrm>
              <a:off x="5436096" y="2852936"/>
              <a:ext cx="1503362" cy="143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smtClean="0">
                <a:ea typeface="ＭＳ Ｐゴシック" pitchFamily="34" charset="-128"/>
              </a:rPr>
              <a:t>Questions?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15/04/2016</a:t>
            </a:r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Delle Monache for the SCF_Lab team</a:t>
            </a:r>
            <a:endParaRPr lang="it-IT"/>
          </a:p>
        </p:txBody>
      </p:sp>
      <p:sp>
        <p:nvSpPr>
          <p:cNvPr id="4199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2994-9F5D-498C-AB85-BA26F827238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8439" name="Segnaposto contenuto 7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2296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600" i="1" smtClean="0">
                <a:ea typeface="ＭＳ Ｐゴシック" pitchFamily="34" charset="-128"/>
              </a:rPr>
              <a:t>Thanks for your attention!</a:t>
            </a:r>
          </a:p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9" name="Segnaposto contenuto 7"/>
          <p:cNvSpPr txBox="1">
            <a:spLocks/>
          </p:cNvSpPr>
          <p:nvPr/>
        </p:nvSpPr>
        <p:spPr bwMode="auto">
          <a:xfrm>
            <a:off x="457200" y="5029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sz="2400" kern="0" dirty="0">
                <a:solidFill>
                  <a:srgbClr val="333399"/>
                </a:solidFill>
                <a:latin typeface="Calibri" charset="0"/>
                <a:ea typeface="ＭＳ Ｐゴシック" charset="0"/>
              </a:rPr>
              <a:t>Giovanni O. Delle Monache and SCF_Team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sz="2400" kern="0" dirty="0">
                <a:solidFill>
                  <a:srgbClr val="333399"/>
                </a:solidFill>
                <a:latin typeface="Calibri" charset="0"/>
                <a:ea typeface="ＭＳ Ｐゴシック" charset="0"/>
              </a:rPr>
              <a:t>e-mail: dellemon@lnf.infn.it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it-IT" sz="2400" kern="0" dirty="0">
              <a:solidFill>
                <a:srgbClr val="333399"/>
              </a:solidFill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</a:rPr>
              <a:t>Optical test facility for payloads in Space simulated conditions</a:t>
            </a:r>
          </a:p>
        </p:txBody>
      </p:sp>
      <p:sp>
        <p:nvSpPr>
          <p:cNvPr id="16386" name="Content Placeholder 3"/>
          <p:cNvSpPr>
            <a:spLocks noGrp="1"/>
          </p:cNvSpPr>
          <p:nvPr>
            <p:ph idx="1"/>
          </p:nvPr>
        </p:nvSpPr>
        <p:spPr>
          <a:xfrm>
            <a:off x="349250" y="1557338"/>
            <a:ext cx="8686800" cy="45259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200" dirty="0" smtClean="0">
                <a:ea typeface="ＭＳ Ｐゴシック" pitchFamily="34" charset="-128"/>
              </a:rPr>
              <a:t>The </a:t>
            </a:r>
            <a:r>
              <a:rPr lang="en-US" sz="2200" dirty="0" err="1" smtClean="0">
                <a:ea typeface="ＭＳ Ｐゴシック" pitchFamily="34" charset="-128"/>
              </a:rPr>
              <a:t>SCF_Lab</a:t>
            </a:r>
            <a:r>
              <a:rPr lang="en-US" sz="2200" dirty="0" smtClean="0">
                <a:ea typeface="ＭＳ Ｐゴシック" pitchFamily="34" charset="-128"/>
              </a:rPr>
              <a:t> is a unique space test infrastructure with 2 Optical Ground Support Equipment facilities in a new ISO 7 Clean Room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5CD6E3-81D2-472E-AAE5-606AA75FA4EE}" type="slidenum">
              <a:rPr lang="it-IT"/>
              <a:pPr/>
              <a:t>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grpSp>
        <p:nvGrpSpPr>
          <p:cNvPr id="16" name="Group 15"/>
          <p:cNvGrpSpPr/>
          <p:nvPr/>
        </p:nvGrpSpPr>
        <p:grpSpPr>
          <a:xfrm>
            <a:off x="1619672" y="2636912"/>
            <a:ext cx="6165952" cy="3571507"/>
            <a:chOff x="2699792" y="2996952"/>
            <a:chExt cx="6453984" cy="3571507"/>
          </a:xfrm>
        </p:grpSpPr>
        <p:pic>
          <p:nvPicPr>
            <p:cNvPr id="9" name="Picture 8" descr="Screen Shot 2015-01-28 at 9.47.41 AM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94" t="39226" r="9361"/>
            <a:stretch/>
          </p:blipFill>
          <p:spPr>
            <a:xfrm>
              <a:off x="2699792" y="2996952"/>
              <a:ext cx="6453984" cy="3570036"/>
            </a:xfrm>
            <a:prstGeom prst="rect">
              <a:avLst/>
            </a:prstGeom>
          </p:spPr>
        </p:pic>
        <p:pic>
          <p:nvPicPr>
            <p:cNvPr id="10" name="Picture 18" descr="SCF-Group_14Jul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190" y="5804664"/>
              <a:ext cx="576064" cy="69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" descr="vittori-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431" y="5776371"/>
              <a:ext cx="60675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7" descr="Giordan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581427" y="5935780"/>
              <a:ext cx="604090" cy="57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Screen Shot 2015-01-28 at 9.58.09 A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9529" y="5805264"/>
              <a:ext cx="588789" cy="691187"/>
            </a:xfrm>
            <a:prstGeom prst="rect">
              <a:avLst/>
            </a:prstGeom>
          </p:spPr>
        </p:pic>
        <p:pic>
          <p:nvPicPr>
            <p:cNvPr id="14" name="Picture 13" descr="Screen Shot 2015-01-28 at 10.01.53 A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3829" y="5790328"/>
              <a:ext cx="482643" cy="723965"/>
            </a:xfrm>
            <a:prstGeom prst="rect">
              <a:avLst/>
            </a:prstGeom>
          </p:spPr>
        </p:pic>
        <p:pic>
          <p:nvPicPr>
            <p:cNvPr id="15" name="Picture 14" descr="Screen Shot 2015-07-09 at 08.54.16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6390" y="5815630"/>
              <a:ext cx="597610" cy="6808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</a:rPr>
              <a:t>Optical test facility for payloads in Space simulated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it-IT" sz="1900" dirty="0" smtClean="0">
                <a:ea typeface="ＭＳ Ｐゴシック" pitchFamily="34" charset="-128"/>
              </a:rPr>
              <a:t>ISO 7 (10.000) class clean room</a:t>
            </a:r>
          </a:p>
          <a:p>
            <a:pPr eaLnBrk="1" hangingPunct="1">
              <a:lnSpc>
                <a:spcPct val="140000"/>
              </a:lnSpc>
            </a:pPr>
            <a:r>
              <a:rPr lang="it-IT" sz="1900" dirty="0" smtClean="0">
                <a:ea typeface="ＭＳ Ｐゴシック" pitchFamily="34" charset="-128"/>
              </a:rPr>
              <a:t>2 cryostats (</a:t>
            </a:r>
            <a:r>
              <a:rPr lang="it-IT" sz="1900" dirty="0" smtClean="0">
                <a:ea typeface="ＭＳ Ｐゴシック" pitchFamily="34" charset="-128"/>
                <a:sym typeface="Symbol" pitchFamily="18" charset="2"/>
              </a:rPr>
              <a:t>=900 mm L=1600 mm</a:t>
            </a:r>
            <a:r>
              <a:rPr lang="it-IT" sz="1900" dirty="0" smtClean="0">
                <a:ea typeface="ＭＳ Ｐゴシック" pitchFamily="34" charset="-128"/>
              </a:rPr>
              <a:t>) + 1 </a:t>
            </a:r>
            <a:r>
              <a:rPr lang="ja-JP" altLang="it-IT" sz="1900" smtClean="0">
                <a:ea typeface="ＭＳ Ｐゴシック" pitchFamily="34" charset="-128"/>
              </a:rPr>
              <a:t>“</a:t>
            </a:r>
            <a:r>
              <a:rPr lang="it-IT" altLang="ja-JP" sz="1900" dirty="0" smtClean="0">
                <a:ea typeface="ＭＳ Ｐゴシック" pitchFamily="34" charset="-128"/>
              </a:rPr>
              <a:t>pocket sized</a:t>
            </a:r>
            <a:r>
              <a:rPr lang="ja-JP" altLang="it-IT" sz="1900" smtClean="0">
                <a:ea typeface="ＭＳ Ｐゴシック" pitchFamily="34" charset="-128"/>
              </a:rPr>
              <a:t>”</a:t>
            </a:r>
            <a:r>
              <a:rPr lang="it-IT" altLang="ja-JP" sz="1900" dirty="0" smtClean="0">
                <a:ea typeface="ＭＳ Ｐゴシック" pitchFamily="34" charset="-128"/>
              </a:rPr>
              <a:t> cryostat on the way (</a:t>
            </a:r>
            <a:r>
              <a:rPr lang="it-IT" altLang="ja-JP" sz="1900" dirty="0" smtClean="0">
                <a:ea typeface="ＭＳ Ｐゴシック" pitchFamily="34" charset="-128"/>
                <a:sym typeface="Symbol" pitchFamily="18" charset="2"/>
              </a:rPr>
              <a:t>=500 mm L=500 mm</a:t>
            </a:r>
            <a:r>
              <a:rPr lang="it-IT" altLang="ja-JP" sz="1900" dirty="0" smtClean="0">
                <a:ea typeface="ＭＳ Ｐゴシック" pitchFamily="34" charset="-128"/>
              </a:rPr>
              <a:t>) with LN2 cooled shields</a:t>
            </a:r>
          </a:p>
          <a:p>
            <a:pPr eaLnBrk="1" hangingPunct="1">
              <a:lnSpc>
                <a:spcPct val="140000"/>
              </a:lnSpc>
            </a:pPr>
            <a:r>
              <a:rPr lang="it-IT" sz="1900" dirty="0" smtClean="0">
                <a:ea typeface="ＭＳ Ｐゴシック" pitchFamily="34" charset="-128"/>
              </a:rPr>
              <a:t>Thermal control limits: T</a:t>
            </a:r>
            <a:r>
              <a:rPr lang="it-IT" sz="1900" baseline="-25000" dirty="0" smtClean="0">
                <a:ea typeface="ＭＳ Ｐゴシック" pitchFamily="34" charset="-128"/>
              </a:rPr>
              <a:t>cold</a:t>
            </a:r>
            <a:r>
              <a:rPr lang="it-IT" sz="1900" dirty="0" smtClean="0">
                <a:ea typeface="ＭＳ Ｐゴシック" pitchFamily="34" charset="-128"/>
              </a:rPr>
              <a:t>=-180°C  T</a:t>
            </a:r>
            <a:r>
              <a:rPr lang="it-IT" sz="1900" baseline="-25000" dirty="0" smtClean="0">
                <a:ea typeface="ＭＳ Ｐゴシック" pitchFamily="34" charset="-128"/>
              </a:rPr>
              <a:t>hot</a:t>
            </a:r>
            <a:r>
              <a:rPr lang="it-IT" sz="1900" dirty="0" smtClean="0">
                <a:ea typeface="ＭＳ Ｐゴシック" pitchFamily="34" charset="-128"/>
              </a:rPr>
              <a:t>=+150°C</a:t>
            </a:r>
          </a:p>
          <a:p>
            <a:pPr eaLnBrk="1" hangingPunct="1">
              <a:lnSpc>
                <a:spcPct val="140000"/>
              </a:lnSpc>
            </a:pPr>
            <a:r>
              <a:rPr lang="it-IT" sz="1900" dirty="0" smtClean="0">
                <a:ea typeface="ＭＳ Ｐゴシック" pitchFamily="34" charset="-128"/>
              </a:rPr>
              <a:t>Optical, Quartz and Ge windows for IR thermometry</a:t>
            </a:r>
          </a:p>
          <a:p>
            <a:pPr eaLnBrk="1" hangingPunct="1">
              <a:lnSpc>
                <a:spcPct val="140000"/>
              </a:lnSpc>
            </a:pPr>
            <a:r>
              <a:rPr lang="it-IT" sz="1900" dirty="0" smtClean="0">
                <a:ea typeface="ＭＳ Ｐゴシック" pitchFamily="34" charset="-128"/>
              </a:rPr>
              <a:t>Hi-Fi Sun simulator</a:t>
            </a:r>
            <a:endParaRPr lang="it-IT" sz="19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it-IT" sz="1900" dirty="0" smtClean="0">
                <a:ea typeface="ＭＳ Ｐゴシック" pitchFamily="34" charset="-128"/>
              </a:rPr>
              <a:t>Near future option for combined irradiation test (BTF) in Space/Cryogenic conditions of EEE components, cubests and microsats, space optics components and systems with real time visual inspection;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359A82-C2CC-4917-B90E-B92CB61EAB80}" type="slidenum">
              <a:rPr lang="it-IT"/>
              <a:pPr/>
              <a:t>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</a:rPr>
              <a:t>Optical test facility for payloads in Space simulated conditions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3B7037-CC32-4951-A5D4-B2E638F6034C}" type="slidenum">
              <a:rPr lang="it-IT"/>
              <a:pPr/>
              <a:t>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pic>
        <p:nvPicPr>
          <p:cNvPr id="18437" name="Picture 5" descr="IMG_298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34067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4797425"/>
            <a:ext cx="1963737" cy="1473200"/>
          </a:xfrm>
          <a:noFill/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 cstate="print"/>
          <a:srcRect l="600" t="1051" r="600" b="1051"/>
          <a:stretch>
            <a:fillRect/>
          </a:stretch>
        </p:blipFill>
        <p:spPr bwMode="auto">
          <a:xfrm>
            <a:off x="4684713" y="1700213"/>
            <a:ext cx="3343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</a:rPr>
              <a:t>Optical test facility for payloads in Space simulated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it-IT" sz="1500" dirty="0" smtClean="0">
                <a:ea typeface="ＭＳ Ｐゴシック" pitchFamily="34" charset="-128"/>
              </a:rPr>
              <a:t>Optical benches equipment: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sz="1500" dirty="0" smtClean="0">
                <a:ea typeface="ＭＳ Ｐゴシック" pitchFamily="34" charset="-128"/>
              </a:rPr>
              <a:t>CW Laser: 532nm (Green), 632nm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sz="1500" dirty="0" smtClean="0">
                <a:ea typeface="ＭＳ Ｐゴシック" pitchFamily="34" charset="-128"/>
              </a:rPr>
              <a:t>PW Laser: ~800 nm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1500" dirty="0" smtClean="0">
                <a:ea typeface="ＭＳ Ｐゴシック" pitchFamily="34" charset="-128"/>
              </a:rPr>
              <a:t>1</a:t>
            </a:r>
            <a:r>
              <a:rPr lang="en-US" altLang="en-US" sz="1500" dirty="0" smtClean="0">
                <a:ea typeface="ＭＳ Ｐゴシック" pitchFamily="34" charset="-128"/>
              </a:rPr>
              <a:t>’’</a:t>
            </a:r>
            <a:r>
              <a:rPr lang="en-US" sz="1500" dirty="0" smtClean="0">
                <a:ea typeface="ＭＳ Ｐゴシック" pitchFamily="34" charset="-128"/>
              </a:rPr>
              <a:t> Cube splitter polarizer (c and g)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1500" dirty="0" smtClean="0">
                <a:ea typeface="ＭＳ Ｐゴシック" pitchFamily="34" charset="-128"/>
              </a:rPr>
              <a:t>Beam expanders Custom 40X, </a:t>
            </a:r>
            <a:r>
              <a:rPr lang="el-GR" sz="1500" dirty="0" smtClean="0">
                <a:ea typeface="ＭＳ Ｐゴシック" pitchFamily="34" charset="-128"/>
              </a:rPr>
              <a:t>λ/10</a:t>
            </a:r>
            <a:endParaRPr lang="it-IT" sz="15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en-US" sz="1500" dirty="0" smtClean="0">
                <a:ea typeface="ＭＳ Ｐゴシック" pitchFamily="34" charset="-128"/>
              </a:rPr>
              <a:t>Beam splitter 9</a:t>
            </a:r>
            <a:r>
              <a:rPr lang="en-US" altLang="en-US" sz="1500" dirty="0" smtClean="0">
                <a:ea typeface="ＭＳ Ｐゴシック" pitchFamily="34" charset="-128"/>
              </a:rPr>
              <a:t>”</a:t>
            </a:r>
            <a:r>
              <a:rPr lang="en-US" sz="1500" dirty="0" smtClean="0">
                <a:ea typeface="ＭＳ Ｐゴシック" pitchFamily="34" charset="-128"/>
              </a:rPr>
              <a:t> (SCF-G) and 3 </a:t>
            </a:r>
            <a:r>
              <a:rPr lang="en-US" altLang="en-US" sz="1500" dirty="0" smtClean="0">
                <a:ea typeface="ＭＳ Ｐゴシック" pitchFamily="34" charset="-128"/>
              </a:rPr>
              <a:t>”</a:t>
            </a:r>
            <a:r>
              <a:rPr lang="en-US" sz="1500" dirty="0" smtClean="0">
                <a:ea typeface="ＭＳ Ｐゴシック" pitchFamily="34" charset="-128"/>
              </a:rPr>
              <a:t> (SCF) diameter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1500" dirty="0" err="1" smtClean="0">
                <a:ea typeface="ＭＳ Ｐゴシック" pitchFamily="34" charset="-128"/>
              </a:rPr>
              <a:t>AccuFiz</a:t>
            </a:r>
            <a:r>
              <a:rPr lang="en-US" sz="1500" dirty="0" smtClean="0">
                <a:ea typeface="ＭＳ Ｐゴシック" pitchFamily="34" charset="-128"/>
              </a:rPr>
              <a:t>-S 6</a:t>
            </a:r>
            <a:r>
              <a:rPr lang="en-US" altLang="en-US" sz="1500" dirty="0" smtClean="0">
                <a:ea typeface="ＭＳ Ｐゴシック" pitchFamily="34" charset="-128"/>
              </a:rPr>
              <a:t>”</a:t>
            </a:r>
            <a:r>
              <a:rPr lang="en-US" sz="1500" dirty="0" smtClean="0">
                <a:ea typeface="ＭＳ Ｐゴシック" pitchFamily="34" charset="-128"/>
              </a:rPr>
              <a:t> </a:t>
            </a:r>
            <a:r>
              <a:rPr lang="en-US" sz="1500" dirty="0" err="1" smtClean="0">
                <a:ea typeface="ＭＳ Ｐゴシック" pitchFamily="34" charset="-128"/>
              </a:rPr>
              <a:t>Fizeau</a:t>
            </a:r>
            <a:r>
              <a:rPr lang="en-US" sz="1500" dirty="0" smtClean="0">
                <a:ea typeface="ＭＳ Ｐゴシック" pitchFamily="34" charset="-128"/>
              </a:rPr>
              <a:t> </a:t>
            </a:r>
            <a:r>
              <a:rPr lang="en-US" sz="1500" dirty="0" err="1" smtClean="0">
                <a:ea typeface="ＭＳ Ｐゴシック" pitchFamily="34" charset="-128"/>
              </a:rPr>
              <a:t>Interferomter</a:t>
            </a:r>
            <a:r>
              <a:rPr lang="en-US" sz="1500" dirty="0" smtClean="0">
                <a:ea typeface="ＭＳ Ｐゴシック" pitchFamily="34" charset="-128"/>
              </a:rPr>
              <a:t> (SCF-G), vibration insensitive 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1500" dirty="0" smtClean="0">
                <a:ea typeface="ＭＳ Ｐゴシック" pitchFamily="34" charset="-128"/>
              </a:rPr>
              <a:t>2 CCD </a:t>
            </a:r>
            <a:r>
              <a:rPr lang="en-US" sz="1500" dirty="0" err="1" smtClean="0">
                <a:ea typeface="ＭＳ Ｐゴシック" pitchFamily="34" charset="-128"/>
              </a:rPr>
              <a:t>Spiricon</a:t>
            </a:r>
            <a:r>
              <a:rPr lang="en-US" sz="1500" dirty="0" smtClean="0">
                <a:ea typeface="ＭＳ Ｐゴシック" pitchFamily="34" charset="-128"/>
              </a:rPr>
              <a:t> model LBA-FW-SCOR20 for each table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sz="1500" dirty="0" smtClean="0">
                <a:ea typeface="ＭＳ Ｐゴシック" pitchFamily="34" charset="-128"/>
              </a:rPr>
              <a:t>Newport Mirror model 4</a:t>
            </a:r>
            <a:r>
              <a:rPr lang="ja-JP" altLang="it-IT" sz="1500" smtClean="0">
                <a:ea typeface="ＭＳ Ｐゴシック" pitchFamily="34" charset="-128"/>
              </a:rPr>
              <a:t>”</a:t>
            </a:r>
            <a:r>
              <a:rPr lang="it-IT" altLang="ja-JP" sz="1500" dirty="0" smtClean="0">
                <a:ea typeface="ＭＳ Ｐゴシック" pitchFamily="34" charset="-128"/>
              </a:rPr>
              <a:t> diameter, λ/20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sz="1500" dirty="0" smtClean="0">
                <a:ea typeface="ＭＳ Ｐゴシック" pitchFamily="34" charset="-128"/>
              </a:rPr>
              <a:t>Laser windows up to 4</a:t>
            </a:r>
            <a:r>
              <a:rPr lang="it-IT" altLang="en-US" sz="1500" dirty="0" smtClean="0">
                <a:ea typeface="ＭＳ Ｐゴシック" pitchFamily="34" charset="-128"/>
              </a:rPr>
              <a:t>”</a:t>
            </a:r>
            <a:r>
              <a:rPr lang="it-IT" sz="1500" dirty="0" smtClean="0">
                <a:ea typeface="ＭＳ Ｐゴシック" pitchFamily="34" charset="-128"/>
              </a:rPr>
              <a:t> clear optical aperture, λ/20 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sz="1500" dirty="0" smtClean="0">
                <a:ea typeface="ＭＳ Ｐゴシック" pitchFamily="34" charset="-128"/>
              </a:rPr>
              <a:t>Lens of various diameters </a:t>
            </a:r>
          </a:p>
          <a:p>
            <a:pPr algn="just" eaLnBrk="1" hangingPunct="1">
              <a:lnSpc>
                <a:spcPct val="120000"/>
              </a:lnSpc>
            </a:pPr>
            <a:r>
              <a:rPr lang="is-IS" sz="1500" dirty="0" smtClean="0">
                <a:ea typeface="ＭＳ Ｐゴシック" pitchFamily="34" charset="-128"/>
              </a:rPr>
              <a:t>Plus a other components and continuous refinements ...</a:t>
            </a:r>
            <a:endParaRPr lang="en-US" sz="15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it-IT" sz="2100" dirty="0" smtClean="0">
              <a:ea typeface="ＭＳ Ｐゴシック" pitchFamily="34" charset="-128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492896"/>
            <a:ext cx="19224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1946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453A08-E211-46C2-9707-5EB42FDCD9DF}" type="slidenum">
              <a:rPr lang="it-IT"/>
              <a:pPr/>
              <a:t>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Optical test facility for payloads in Space simulated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smtClean="0"/>
              <a:t>Facility includes:</a:t>
            </a:r>
          </a:p>
          <a:p>
            <a:pPr marL="285750" indent="-285750"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Thermal, optical, orbital and structural </a:t>
            </a:r>
            <a:r>
              <a:rPr lang="en-US" sz="2400" dirty="0" err="1" smtClean="0"/>
              <a:t>sw</a:t>
            </a:r>
            <a:r>
              <a:rPr lang="en-US" sz="2400" dirty="0" smtClean="0"/>
              <a:t> analysis capability</a:t>
            </a:r>
          </a:p>
          <a:p>
            <a:pPr marL="285750" indent="-285750"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CAD</a:t>
            </a:r>
          </a:p>
          <a:p>
            <a:pPr marL="285750" indent="-285750"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Cryogenic, thermal control and vacuum expertise</a:t>
            </a:r>
          </a:p>
          <a:p>
            <a:pPr marL="285750" indent="-285750"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QM and PA systems</a:t>
            </a:r>
            <a:endParaRPr lang="it-IT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37583-DB7F-402B-99C7-8414D21ABCB9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  <p:pic>
        <p:nvPicPr>
          <p:cNvPr id="10247" name="Picture 17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3429000"/>
            <a:ext cx="21336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/>
          <p:nvPr/>
        </p:nvGraphicFramePr>
        <p:xfrm>
          <a:off x="683568" y="4581128"/>
          <a:ext cx="3100091" cy="160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057354">
            <a:off x="4554538" y="4379913"/>
            <a:ext cx="1762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dirty="0" smtClean="0">
                <a:ea typeface="ＭＳ Ｐゴシック" pitchFamily="34" charset="-128"/>
              </a:rPr>
              <a:t>(Some of) Past Present anf Future Projects: GNSS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eaLnBrk="1" hangingPunct="1"/>
            <a:r>
              <a:rPr lang="it-IT" sz="2000" dirty="0" smtClean="0">
                <a:ea typeface="ＭＳ Ｐゴシック" pitchFamily="34" charset="-128"/>
              </a:rPr>
              <a:t>ETRUSCO ('06-09): R&amp;D to characterize laser reflectors for Satellite Navigation, Space Geodesy and optimize laser ranging to GPS. An International effort of INFN, IAF, ILRS, NASA-GSFC and UMD</a:t>
            </a:r>
          </a:p>
          <a:p>
            <a:pPr eaLnBrk="1" hangingPunct="1"/>
            <a:r>
              <a:rPr lang="it-IT" sz="2000" dirty="0" smtClean="0">
                <a:ea typeface="ＭＳ Ｐゴシック" pitchFamily="34" charset="-128"/>
              </a:rPr>
              <a:t>ETRUSCO-2 (</a:t>
            </a:r>
            <a:r>
              <a:rPr lang="ja-JP" altLang="it-IT" sz="2000" smtClean="0">
                <a:ea typeface="ＭＳ Ｐゴシック" pitchFamily="34" charset="-128"/>
              </a:rPr>
              <a:t>‘</a:t>
            </a:r>
            <a:r>
              <a:rPr lang="it-IT" altLang="ja-JP" sz="2000" dirty="0" smtClean="0">
                <a:ea typeface="ＭＳ Ｐゴシック" pitchFamily="34" charset="-128"/>
              </a:rPr>
              <a:t>10-15): industry-level R&amp;D for Galileo/GPS. Flight reflectors of GPS, GLONASS, GIOVE, Galileo have been SCF-Tested. Built a Retroreflector Array being proposed for Galileo V1, FOC (Full Orbit Capability) Batch 3 and, soon, for a patent</a:t>
            </a:r>
          </a:p>
          <a:p>
            <a:pPr algn="just" eaLnBrk="1" hangingPunct="1">
              <a:buClr>
                <a:srgbClr val="000000"/>
              </a:buClr>
              <a:buFont typeface="Symbol" pitchFamily="18" charset="2"/>
              <a:buChar char="·"/>
            </a:pPr>
            <a:r>
              <a:rPr lang="en-US" sz="2000" dirty="0" smtClean="0">
                <a:ea typeface="ＭＳ Ｐゴシック" pitchFamily="34" charset="-128"/>
              </a:rPr>
              <a:t>Galileo IOV (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14-15</a:t>
            </a:r>
            <a:r>
              <a:rPr lang="it-IT" sz="2000" dirty="0" smtClean="0">
                <a:ea typeface="ＭＳ Ｐゴシック" pitchFamily="34" charset="-128"/>
              </a:rPr>
              <a:t>): ESA contract for construction and SCF-T. of IOV EM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buClr>
                <a:srgbClr val="000000"/>
              </a:buClr>
              <a:buFont typeface="Symbol" pitchFamily="18" charset="2"/>
              <a:buChar char="·"/>
            </a:pPr>
            <a:r>
              <a:rPr lang="en-US" sz="2000" dirty="0" smtClean="0">
                <a:ea typeface="ＭＳ Ｐゴシック" pitchFamily="34" charset="-128"/>
              </a:rPr>
              <a:t>Laser Ranging to Galileo (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16-18, ASI-INFN Project competitively awarded by the Italian Ministry of Research).</a:t>
            </a:r>
          </a:p>
          <a:p>
            <a:pPr eaLnBrk="1" hangingPunct="1"/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4F03C6-48F6-4EF2-974F-A083D9ED961E}" type="slidenum">
              <a:rPr lang="it-IT"/>
              <a:pPr/>
              <a:t>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1"/>
          <p:cNvGrpSpPr>
            <a:grpSpLocks/>
          </p:cNvGrpSpPr>
          <p:nvPr/>
        </p:nvGrpSpPr>
        <p:grpSpPr bwMode="auto">
          <a:xfrm>
            <a:off x="179512" y="1556792"/>
            <a:ext cx="2447826" cy="1773560"/>
            <a:chOff x="107504" y="1006850"/>
            <a:chExt cx="2730441" cy="2025466"/>
          </a:xfrm>
        </p:grpSpPr>
        <p:pic>
          <p:nvPicPr>
            <p:cNvPr id="65557" name="Picture 8" descr="IRNSS"/>
            <p:cNvPicPr>
              <a:picLocks noChangeAspect="1" noChangeArrowheads="1"/>
            </p:cNvPicPr>
            <p:nvPr/>
          </p:nvPicPr>
          <p:blipFill>
            <a:blip r:embed="rId2" cstate="print"/>
            <a:srcRect b="19308"/>
            <a:stretch>
              <a:fillRect/>
            </a:stretch>
          </p:blipFill>
          <p:spPr bwMode="auto">
            <a:xfrm>
              <a:off x="107504" y="1073720"/>
              <a:ext cx="2693988" cy="1958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677405" y="1006850"/>
              <a:ext cx="2160540" cy="646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ＭＳ Ｐゴシック" charset="0"/>
                  <a:cs typeface="ＭＳ Ｐゴシック" charset="0"/>
                </a:rPr>
                <a:t>Indian IRNSS: ~7+4 regional satellites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5539" name="Group 24"/>
          <p:cNvGrpSpPr>
            <a:grpSpLocks/>
          </p:cNvGrpSpPr>
          <p:nvPr/>
        </p:nvGrpSpPr>
        <p:grpSpPr bwMode="auto">
          <a:xfrm>
            <a:off x="6588224" y="1628800"/>
            <a:ext cx="1958602" cy="2233166"/>
            <a:chOff x="6444208" y="1052736"/>
            <a:chExt cx="2390775" cy="2520950"/>
          </a:xfrm>
        </p:grpSpPr>
        <p:pic>
          <p:nvPicPr>
            <p:cNvPr id="65555" name="Picture 6" descr="imageQZ-craft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4208" y="1052736"/>
              <a:ext cx="2390775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6444208" y="1052736"/>
              <a:ext cx="1944687" cy="135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ＭＳ Ｐゴシック" charset="0"/>
                  <a:cs typeface="ＭＳ Ｐゴシック" charset="0"/>
                </a:rPr>
                <a:t>Japanese QZSS: 3 regional satellites</a:t>
              </a:r>
            </a:p>
          </p:txBody>
        </p:sp>
      </p:grpSp>
      <p:grpSp>
        <p:nvGrpSpPr>
          <p:cNvPr id="65540" name="Group 30"/>
          <p:cNvGrpSpPr>
            <a:grpSpLocks/>
          </p:cNvGrpSpPr>
          <p:nvPr/>
        </p:nvGrpSpPr>
        <p:grpSpPr bwMode="auto">
          <a:xfrm>
            <a:off x="5022850" y="4077072"/>
            <a:ext cx="4121150" cy="2089150"/>
            <a:chOff x="4988371" y="4437112"/>
            <a:chExt cx="4120971" cy="2088629"/>
          </a:xfrm>
        </p:grpSpPr>
        <p:pic>
          <p:nvPicPr>
            <p:cNvPr id="65553" name="Picture 7" descr="compass-phot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8371" y="5373216"/>
              <a:ext cx="404812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659936" y="4437112"/>
              <a:ext cx="2449406" cy="132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rPr>
                <a:t>Chinese Compass/Beidou: ~20 global,   +5 regional satellites</a:t>
              </a:r>
            </a:p>
          </p:txBody>
        </p:sp>
      </p:grpSp>
      <p:grpSp>
        <p:nvGrpSpPr>
          <p:cNvPr id="65543" name="Group 27"/>
          <p:cNvGrpSpPr>
            <a:grpSpLocks/>
          </p:cNvGrpSpPr>
          <p:nvPr/>
        </p:nvGrpSpPr>
        <p:grpSpPr bwMode="auto">
          <a:xfrm>
            <a:off x="3131840" y="1844824"/>
            <a:ext cx="3238500" cy="2479675"/>
            <a:chOff x="3204567" y="3254127"/>
            <a:chExt cx="3239641" cy="2479675"/>
          </a:xfrm>
        </p:grpSpPr>
        <p:pic>
          <p:nvPicPr>
            <p:cNvPr id="65551" name="Picture 5" descr="748px-GPS_Satellite_NASA_art-i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4567" y="3254127"/>
              <a:ext cx="3095625" cy="247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5075301" y="4005014"/>
              <a:ext cx="1368907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ＭＳ Ｐゴシック" charset="0"/>
                  <a:cs typeface="ＭＳ Ｐゴシック" charset="0"/>
                </a:rPr>
                <a:t>US GPS:                 24 global satellites</a:t>
              </a: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a typeface="ＭＳ Ｐゴシック" pitchFamily="34" charset="-128"/>
              </a:rPr>
              <a:t>(Some of) Past Present anf Future Projects: GNSS</a:t>
            </a:r>
            <a:endParaRPr lang="it-IT" dirty="0"/>
          </a:p>
        </p:txBody>
      </p:sp>
      <p:sp>
        <p:nvSpPr>
          <p:cNvPr id="65547" name="Rectangle 4"/>
          <p:cNvSpPr>
            <a:spLocks noChangeArrowheads="1"/>
          </p:cNvSpPr>
          <p:nvPr/>
        </p:nvSpPr>
        <p:spPr bwMode="auto">
          <a:xfrm>
            <a:off x="63500" y="2649538"/>
            <a:ext cx="100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FF00"/>
                </a:solidFill>
                <a:latin typeface="+mj-lt"/>
              </a:rPr>
              <a:t>SCF Tested</a:t>
            </a:r>
          </a:p>
        </p:txBody>
      </p:sp>
      <p:sp>
        <p:nvSpPr>
          <p:cNvPr id="65548" name="Rectangle 24"/>
          <p:cNvSpPr>
            <a:spLocks noChangeArrowheads="1"/>
          </p:cNvSpPr>
          <p:nvPr/>
        </p:nvSpPr>
        <p:spPr bwMode="auto">
          <a:xfrm>
            <a:off x="3275856" y="3429000"/>
            <a:ext cx="935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FF00"/>
                </a:solidFill>
                <a:latin typeface="+mj-lt"/>
              </a:rPr>
              <a:t>SCF   Tested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83568" y="3356992"/>
            <a:ext cx="1584176" cy="2432455"/>
            <a:chOff x="1043608" y="3369486"/>
            <a:chExt cx="1584176" cy="2432455"/>
          </a:xfrm>
        </p:grpSpPr>
        <p:pic>
          <p:nvPicPr>
            <p:cNvPr id="65542" name="Picture 4" descr="glonassm"/>
            <p:cNvPicPr>
              <a:picLocks noChangeAspect="1" noChangeArrowheads="1"/>
            </p:cNvPicPr>
            <p:nvPr/>
          </p:nvPicPr>
          <p:blipFill>
            <a:blip r:embed="rId6" cstate="print"/>
            <a:srcRect l="2672" t="2292" r="6372" b="2507"/>
            <a:stretch>
              <a:fillRect/>
            </a:stretch>
          </p:blipFill>
          <p:spPr bwMode="auto">
            <a:xfrm>
              <a:off x="1115616" y="3369486"/>
              <a:ext cx="1512168" cy="243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9" name="Rectangle 25"/>
            <p:cNvSpPr>
              <a:spLocks noChangeArrowheads="1"/>
            </p:cNvSpPr>
            <p:nvPr/>
          </p:nvSpPr>
          <p:spPr bwMode="auto">
            <a:xfrm>
              <a:off x="1043608" y="3573016"/>
              <a:ext cx="1008062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 dirty="0">
                  <a:solidFill>
                    <a:srgbClr val="FFFF00"/>
                  </a:solidFill>
                  <a:latin typeface="+mj-lt"/>
                </a:rPr>
                <a:t>SCF Tested</a:t>
              </a:r>
            </a:p>
          </p:txBody>
        </p:sp>
      </p:grp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763688" y="5373216"/>
            <a:ext cx="32400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Russian GLONASS: 24 global satellites:</a:t>
            </a:r>
            <a:endParaRPr lang="en-US" sz="2000" b="1" dirty="0">
              <a:solidFill>
                <a:srgbClr val="FF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15/04/2016</a:t>
            </a:r>
            <a:endParaRPr lang="it-IT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Delle Monache for the SCF_Lab team</a:t>
            </a:r>
            <a:endParaRPr lang="it-IT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10E6-F85C-4E34-BBE4-DF97C216F14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273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</a:rPr>
              <a:t>(Some of) Past Present and Future Projects: Earth Observation</a:t>
            </a:r>
          </a:p>
        </p:txBody>
      </p:sp>
      <p:sp>
        <p:nvSpPr>
          <p:cNvPr id="21506" name="Content Placeholder 3"/>
          <p:cNvSpPr>
            <a:spLocks noGrp="1"/>
          </p:cNvSpPr>
          <p:nvPr>
            <p:ph idx="1"/>
          </p:nvPr>
        </p:nvSpPr>
        <p:spPr>
          <a:xfrm>
            <a:off x="457200" y="1887538"/>
            <a:ext cx="8229600" cy="4133850"/>
          </a:xfrm>
        </p:spPr>
        <p:txBody>
          <a:bodyPr/>
          <a:lstStyle/>
          <a:p>
            <a:pPr eaLnBrk="1" hangingPunct="1"/>
            <a:r>
              <a:rPr lang="it-IT" sz="2000" dirty="0" smtClean="0">
                <a:ea typeface="ＭＳ Ｐゴシック" pitchFamily="34" charset="-128"/>
              </a:rPr>
              <a:t>ETRUSCO-GMES (</a:t>
            </a:r>
            <a:r>
              <a:rPr lang="ja-JP" altLang="it-IT" sz="2000" smtClean="0">
                <a:ea typeface="ＭＳ Ｐゴシック" pitchFamily="34" charset="-128"/>
              </a:rPr>
              <a:t>’</a:t>
            </a:r>
            <a:r>
              <a:rPr lang="it-IT" altLang="ja-JP" sz="2000" dirty="0" smtClean="0">
                <a:ea typeface="ＭＳ Ｐゴシック" pitchFamily="34" charset="-128"/>
              </a:rPr>
              <a:t>13-15), Global Monitoring for Environment and Security), an INFN R&amp;D experiment for Copernicus, Galileo and COSMO-SkyMed</a:t>
            </a:r>
          </a:p>
          <a:p>
            <a:pPr eaLnBrk="1" hangingPunct="1"/>
            <a:r>
              <a:rPr lang="it-IT" sz="2000" dirty="0" smtClean="0">
                <a:ea typeface="ＭＳ Ｐゴシック" pitchFamily="34" charset="-128"/>
              </a:rPr>
              <a:t>AUGUSTUS (</a:t>
            </a:r>
            <a:r>
              <a:rPr lang="ja-JP" altLang="it-IT" sz="2000" smtClean="0">
                <a:ea typeface="ＭＳ Ｐゴシック" pitchFamily="34" charset="-128"/>
              </a:rPr>
              <a:t>’</a:t>
            </a:r>
            <a:r>
              <a:rPr lang="it-IT" altLang="ja-JP" sz="2000" dirty="0" smtClean="0">
                <a:ea typeface="ＭＳ Ｐゴシック" pitchFamily="34" charset="-128"/>
              </a:rPr>
              <a:t>14-15), a MAECI-INFN High-Relevance Project for Copernicus and USA</a:t>
            </a:r>
          </a:p>
          <a:p>
            <a:pPr eaLnBrk="1" hangingPunct="1"/>
            <a:r>
              <a:rPr lang="it-IT" sz="2000" dirty="0" smtClean="0">
                <a:ea typeface="ＭＳ Ｐゴシック" pitchFamily="34" charset="-128"/>
              </a:rPr>
              <a:t>G-CALIMES (</a:t>
            </a:r>
            <a:r>
              <a:rPr lang="ja-JP" altLang="it-IT" sz="2000" smtClean="0">
                <a:ea typeface="ＭＳ Ｐゴシック" pitchFamily="34" charset="-128"/>
              </a:rPr>
              <a:t>’</a:t>
            </a:r>
            <a:r>
              <a:rPr lang="it-IT" altLang="ja-JP" sz="2000" dirty="0" smtClean="0">
                <a:ea typeface="ＭＳ Ｐゴシック" pitchFamily="34" charset="-128"/>
              </a:rPr>
              <a:t>13-15)  Galileo-COSMO-SkyMed Absolute Laser Intercalibration with Measurements on Earth and in Space a Ministry of Defence-INFN Contract. Developed and SCF-test a reflector array for EO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15/04/2016</a:t>
            </a: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F97E02-23B3-4731-834F-33E79A2FB1E0}" type="slidenum">
              <a:rPr lang="it-IT"/>
              <a:pPr/>
              <a:t>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Delle Monache for the SCF_Lab team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854</Words>
  <Application>Microsoft Office PowerPoint</Application>
  <PresentationFormat>Presentazione su schermo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Office Theme</vt:lpstr>
      <vt:lpstr>INFN-LNF SCF_Lab </vt:lpstr>
      <vt:lpstr>Optical test facility for payloads in Space simulated conditions</vt:lpstr>
      <vt:lpstr>Optical test facility for payloads in Space simulated conditions</vt:lpstr>
      <vt:lpstr>Optical test facility for payloads in Space simulated conditions</vt:lpstr>
      <vt:lpstr>Optical test facility for payloads in Space simulated conditions</vt:lpstr>
      <vt:lpstr>Optical test facility for payloads in Space simulated conditions</vt:lpstr>
      <vt:lpstr>(Some of) Past Present anf Future Projects: GNSS</vt:lpstr>
      <vt:lpstr>(Some of) Past Present anf Future Projects: GNSS</vt:lpstr>
      <vt:lpstr>(Some of) Past Present and Future Projects: Earth Observation</vt:lpstr>
      <vt:lpstr>(Some of) Past Present and Future Projects: Mars</vt:lpstr>
      <vt:lpstr>INRRI microreflector for Mars</vt:lpstr>
      <vt:lpstr>(Some of) Past Present and Future Projects: Moon</vt:lpstr>
      <vt:lpstr>Some Engineering Models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 LNF SCF_Lab</dc:title>
  <dc:creator>jo</dc:creator>
  <cp:lastModifiedBy>Chiara Perna</cp:lastModifiedBy>
  <cp:revision>21</cp:revision>
  <dcterms:created xsi:type="dcterms:W3CDTF">2016-04-13T06:59:58Z</dcterms:created>
  <dcterms:modified xsi:type="dcterms:W3CDTF">2016-05-09T13:28:23Z</dcterms:modified>
</cp:coreProperties>
</file>