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08" r:id="rId3"/>
    <p:sldId id="300" r:id="rId4"/>
    <p:sldId id="270" r:id="rId5"/>
    <p:sldId id="303" r:id="rId6"/>
    <p:sldId id="304" r:id="rId7"/>
    <p:sldId id="305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1" autoAdjust="0"/>
  </p:normalViewPr>
  <p:slideViewPr>
    <p:cSldViewPr snapToGrid="0" snapToObjects="1"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2D9E-D442-7B46-AE7F-CA4F0CDF655A}" type="datetimeFigureOut">
              <a:rPr lang="en-US" smtClean="0"/>
              <a:t>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CE82-A533-444A-B6CF-DD15CD3A80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2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F986E-83C0-3941-AA0A-D9BC8E06639E}" type="datetimeFigureOut">
              <a:rPr lang="en-US" smtClean="0"/>
              <a:t>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4767-134F-AD4F-985F-7EFF308B543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16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D49-D1F9-8741-BB53-41F448D12B71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0261-A07E-B744-AA7F-7AC3315F07E6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DF5-CB62-EF44-9FF8-2D00BC42E6CC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8586-E87F-B440-927E-7F4D80E512FE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8A59-4ACE-0046-BEB3-ADFCE829C416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5FD2-BA0C-0640-A46E-17805D1B3C48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18D-225F-E74D-AB25-84F0DD88E02F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F23C-9C5E-8342-97A3-7FC0B2F83043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A458-92F1-7040-A6FF-D30ED3336008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B318-2AE8-C34B-8FF5-87D0A6C89E30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94B8-E61D-E14F-9043-FAEF84B9239C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DD2-EB85-D547-AE90-038E08FB8121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F656-9DC2-8743-AF6E-8DD39A47C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976" y="5048851"/>
            <a:ext cx="3952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Corbel"/>
                <a:cs typeface="Corbel"/>
              </a:rPr>
              <a:t>The Laboratori Nazionali di Frascati</a:t>
            </a:r>
          </a:p>
          <a:p>
            <a:pPr algn="ctr"/>
            <a:r>
              <a:rPr lang="it-IT" sz="2000" dirty="0">
                <a:latin typeface="Corbel"/>
                <a:cs typeface="Corbel"/>
              </a:rPr>
              <a:t>o</a:t>
            </a:r>
            <a:r>
              <a:rPr lang="it-IT" sz="2000" dirty="0" smtClean="0">
                <a:latin typeface="Corbel"/>
                <a:cs typeface="Corbel"/>
              </a:rPr>
              <a:t>f the</a:t>
            </a:r>
          </a:p>
          <a:p>
            <a:pPr algn="ctr"/>
            <a:r>
              <a:rPr lang="it-IT" sz="2000" dirty="0" smtClean="0">
                <a:latin typeface="Corbel"/>
                <a:cs typeface="Corbel"/>
              </a:rPr>
              <a:t>Istituto Nazionale di Fisica Nucleare</a:t>
            </a:r>
            <a:endParaRPr lang="it-IT" sz="2400" dirty="0" smtClean="0">
              <a:latin typeface="Corbel"/>
              <a:cs typeface="Corbel"/>
            </a:endParaRPr>
          </a:p>
        </p:txBody>
      </p:sp>
      <p:pic>
        <p:nvPicPr>
          <p:cNvPr id="3" name="Picture 2" descr="LNF006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7" y="290475"/>
            <a:ext cx="6662921" cy="44724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15 at 8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47650"/>
            <a:ext cx="6070600" cy="6108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476" y="5341889"/>
            <a:ext cx="395222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Corbel"/>
                <a:cs typeface="Corbel"/>
              </a:rPr>
              <a:t>The Laboratori Nazionali di Frascati</a:t>
            </a:r>
          </a:p>
          <a:p>
            <a:pPr algn="ctr"/>
            <a:r>
              <a:rPr lang="it-IT" sz="2000" dirty="0">
                <a:latin typeface="Corbel"/>
                <a:cs typeface="Corbel"/>
              </a:rPr>
              <a:t>o</a:t>
            </a:r>
            <a:r>
              <a:rPr lang="it-IT" sz="2000" dirty="0" smtClean="0">
                <a:latin typeface="Corbel"/>
                <a:cs typeface="Corbel"/>
              </a:rPr>
              <a:t>f the</a:t>
            </a:r>
          </a:p>
          <a:p>
            <a:pPr algn="ctr"/>
            <a:r>
              <a:rPr lang="it-IT" sz="2000" dirty="0" smtClean="0">
                <a:latin typeface="Corbel"/>
                <a:cs typeface="Corbel"/>
              </a:rPr>
              <a:t>Istituto Nazionale di Fisica Nucleare</a:t>
            </a:r>
            <a:endParaRPr lang="it-IT" sz="2400" dirty="0" smtClean="0">
              <a:latin typeface="Corbel"/>
              <a:cs typeface="Corbe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64000" y="825500"/>
            <a:ext cx="1079500" cy="8509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43500" y="825500"/>
            <a:ext cx="2286000" cy="26924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064000" y="1676400"/>
            <a:ext cx="1841500" cy="38989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05500" y="3517900"/>
            <a:ext cx="1524000" cy="205740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2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300" y="508000"/>
            <a:ext cx="8064500" cy="378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0000FF"/>
                </a:solidFill>
                <a:latin typeface="Corbel"/>
                <a:cs typeface="Corbel"/>
              </a:rPr>
              <a:t>Frascati</a:t>
            </a:r>
            <a:r>
              <a:rPr lang="en-GB" sz="2000" dirty="0" smtClean="0">
                <a:solidFill>
                  <a:srgbClr val="0000FF"/>
                </a:solidFill>
                <a:latin typeface="Corbel"/>
                <a:cs typeface="Corbel"/>
              </a:rPr>
              <a:t>: a 61 year-long history</a:t>
            </a:r>
          </a:p>
          <a:p>
            <a:pPr>
              <a:lnSpc>
                <a:spcPct val="110000"/>
              </a:lnSpc>
            </a:pPr>
            <a:endParaRPr lang="en-GB" dirty="0" smtClean="0">
              <a:latin typeface="Corbel"/>
              <a:cs typeface="Corbel"/>
            </a:endParaRPr>
          </a:p>
          <a:p>
            <a:pPr marL="342900" indent="-342900">
              <a:lnSpc>
                <a:spcPct val="110000"/>
              </a:lnSpc>
              <a:buAutoNum type="arabicPlain" startAt="1951"/>
            </a:pPr>
            <a:r>
              <a:rPr lang="en-GB" dirty="0" smtClean="0">
                <a:latin typeface="Corbel"/>
                <a:cs typeface="Corbel"/>
              </a:rPr>
              <a:t> 	Birth of INFN</a:t>
            </a:r>
            <a:endParaRPr lang="en-GB" dirty="0"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GB" b="1" dirty="0" smtClean="0">
                <a:latin typeface="Corbel"/>
                <a:cs typeface="Corbel"/>
              </a:rPr>
              <a:t>1954 	Construction of </a:t>
            </a:r>
            <a:r>
              <a:rPr lang="en-GB" b="1" dirty="0" err="1" smtClean="0">
                <a:latin typeface="Corbel"/>
                <a:cs typeface="Corbel"/>
              </a:rPr>
              <a:t>Laboratori</a:t>
            </a:r>
            <a:r>
              <a:rPr lang="en-GB" b="1" dirty="0" smtClean="0">
                <a:latin typeface="Corbel"/>
                <a:cs typeface="Corbel"/>
              </a:rPr>
              <a:t> </a:t>
            </a:r>
            <a:r>
              <a:rPr lang="en-GB" b="1" dirty="0" err="1" smtClean="0">
                <a:latin typeface="Corbel"/>
                <a:cs typeface="Corbel"/>
              </a:rPr>
              <a:t>Nazionali</a:t>
            </a:r>
            <a:r>
              <a:rPr lang="en-GB" b="1" dirty="0" smtClean="0">
                <a:latin typeface="Corbel"/>
                <a:cs typeface="Corbel"/>
              </a:rPr>
              <a:t> di </a:t>
            </a:r>
            <a:r>
              <a:rPr lang="en-GB" b="1" dirty="0" err="1" smtClean="0">
                <a:latin typeface="Corbel"/>
                <a:cs typeface="Corbel"/>
              </a:rPr>
              <a:t>Frascati</a:t>
            </a:r>
            <a:endParaRPr lang="en-GB" b="1" dirty="0" smtClean="0"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Corbel"/>
                <a:cs typeface="Corbel"/>
              </a:rPr>
              <a:t>1959 	</a:t>
            </a:r>
            <a:r>
              <a:rPr lang="en-GB" dirty="0" err="1" smtClean="0">
                <a:latin typeface="Corbel"/>
                <a:cs typeface="Corbel"/>
              </a:rPr>
              <a:t>Contruction</a:t>
            </a:r>
            <a:r>
              <a:rPr lang="en-GB" dirty="0" smtClean="0">
                <a:latin typeface="Corbel"/>
                <a:cs typeface="Corbel"/>
              </a:rPr>
              <a:t> of  Synchrotron</a:t>
            </a:r>
          </a:p>
          <a:p>
            <a:pPr marL="457200" indent="-457200">
              <a:lnSpc>
                <a:spcPct val="110000"/>
              </a:lnSpc>
              <a:buAutoNum type="arabicPlain" startAt="1961"/>
            </a:pPr>
            <a:r>
              <a:rPr lang="en-GB" dirty="0" smtClean="0">
                <a:latin typeface="Corbel"/>
                <a:cs typeface="Corbel"/>
              </a:rPr>
              <a:t> 	Construction of </a:t>
            </a:r>
            <a:r>
              <a:rPr lang="en-GB" dirty="0" err="1" smtClean="0">
                <a:latin typeface="Corbel"/>
                <a:cs typeface="Corbel"/>
              </a:rPr>
              <a:t>AdA</a:t>
            </a:r>
            <a:r>
              <a:rPr lang="en-GB" dirty="0" smtClean="0">
                <a:latin typeface="Corbel"/>
                <a:cs typeface="Corbel"/>
              </a:rPr>
              <a:t> (first </a:t>
            </a:r>
            <a:r>
              <a:rPr lang="en-GB" dirty="0" err="1" smtClean="0">
                <a:latin typeface="Corbel"/>
                <a:cs typeface="Corbel"/>
              </a:rPr>
              <a:t>e+e</a:t>
            </a:r>
            <a:r>
              <a:rPr lang="en-GB" dirty="0" smtClean="0">
                <a:latin typeface="Corbel"/>
                <a:cs typeface="Corbel"/>
              </a:rPr>
              <a:t>- collider, conceived by B. </a:t>
            </a:r>
            <a:r>
              <a:rPr lang="en-GB" dirty="0" err="1" smtClean="0">
                <a:latin typeface="Corbel"/>
                <a:cs typeface="Corbel"/>
              </a:rPr>
              <a:t>Touschek</a:t>
            </a:r>
            <a:r>
              <a:rPr lang="en-GB" dirty="0" smtClean="0">
                <a:latin typeface="Corbel"/>
                <a:cs typeface="Corbel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Corbel"/>
                <a:cs typeface="Corbel"/>
              </a:rPr>
              <a:t>1969	ADONE (</a:t>
            </a:r>
            <a:r>
              <a:rPr lang="en-GB" dirty="0" err="1" smtClean="0">
                <a:latin typeface="Corbel"/>
                <a:cs typeface="Corbel"/>
              </a:rPr>
              <a:t>e+e</a:t>
            </a:r>
            <a:r>
              <a:rPr lang="en-GB" dirty="0" smtClean="0">
                <a:latin typeface="Corbel"/>
                <a:cs typeface="Corbel"/>
              </a:rPr>
              <a:t>- 3 </a:t>
            </a:r>
            <a:r>
              <a:rPr lang="en-GB" dirty="0" err="1" smtClean="0">
                <a:latin typeface="Corbel"/>
                <a:cs typeface="Corbel"/>
              </a:rPr>
              <a:t>GeV</a:t>
            </a:r>
            <a:r>
              <a:rPr lang="en-GB" dirty="0" smtClean="0">
                <a:latin typeface="Corbel"/>
                <a:cs typeface="Corbel"/>
              </a:rPr>
              <a:t>) starting operations</a:t>
            </a:r>
          </a:p>
          <a:p>
            <a:pPr marL="342900" indent="-342900">
              <a:lnSpc>
                <a:spcPct val="110000"/>
              </a:lnSpc>
              <a:buAutoNum type="arabicPlain" startAt="1974"/>
            </a:pPr>
            <a:r>
              <a:rPr lang="en-GB" dirty="0" smtClean="0">
                <a:latin typeface="Corbel"/>
                <a:cs typeface="Corbel"/>
              </a:rPr>
              <a:t>           J/Psi discovery (soon after SLAC and BNL)</a:t>
            </a:r>
          </a:p>
          <a:p>
            <a:pPr marL="457200" indent="-457200">
              <a:lnSpc>
                <a:spcPct val="110000"/>
              </a:lnSpc>
              <a:buAutoNum type="arabicPlain" startAt="1993"/>
            </a:pPr>
            <a:r>
              <a:rPr lang="en-GB" dirty="0" smtClean="0">
                <a:latin typeface="Corbel"/>
                <a:cs typeface="Corbel"/>
              </a:rPr>
              <a:t> 	ADONE </a:t>
            </a:r>
            <a:r>
              <a:rPr lang="en-GB" dirty="0">
                <a:latin typeface="Corbel"/>
                <a:cs typeface="Corbel"/>
              </a:rPr>
              <a:t>shutdown </a:t>
            </a:r>
            <a:r>
              <a:rPr lang="en-GB" dirty="0" smtClean="0">
                <a:latin typeface="Corbel"/>
                <a:cs typeface="Corbel"/>
              </a:rPr>
              <a:t>– Start DAFNE construction (</a:t>
            </a:r>
            <a:r>
              <a:rPr lang="en-GB" dirty="0" err="1" smtClean="0">
                <a:latin typeface="Corbel"/>
                <a:cs typeface="Corbel"/>
              </a:rPr>
              <a:t>e+e</a:t>
            </a:r>
            <a:r>
              <a:rPr lang="en-GB" dirty="0" smtClean="0">
                <a:latin typeface="Corbel"/>
                <a:cs typeface="Corbel"/>
              </a:rPr>
              <a:t>-, 1 </a:t>
            </a:r>
            <a:r>
              <a:rPr lang="en-GB" dirty="0" err="1" smtClean="0">
                <a:latin typeface="Corbel"/>
                <a:cs typeface="Corbel"/>
              </a:rPr>
              <a:t>GeV</a:t>
            </a:r>
            <a:r>
              <a:rPr lang="en-GB" dirty="0" smtClean="0">
                <a:latin typeface="Corbel"/>
                <a:cs typeface="Corbel"/>
              </a:rPr>
              <a:t>)</a:t>
            </a:r>
          </a:p>
          <a:p>
            <a:pPr marL="457200" indent="-457200">
              <a:lnSpc>
                <a:spcPct val="110000"/>
              </a:lnSpc>
              <a:buAutoNum type="arabicPlain" startAt="1999"/>
            </a:pPr>
            <a:r>
              <a:rPr lang="en-GB" dirty="0" smtClean="0">
                <a:latin typeface="Corbel"/>
                <a:cs typeface="Corbel"/>
              </a:rPr>
              <a:t> 	DAFNE starting operations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Corbel"/>
                <a:cs typeface="Corbel"/>
              </a:rPr>
              <a:t>2003	 	SPARC facility project (</a:t>
            </a:r>
            <a:r>
              <a:rPr lang="en-GB" dirty="0" err="1" smtClean="0">
                <a:latin typeface="Corbel"/>
                <a:cs typeface="Corbel"/>
              </a:rPr>
              <a:t>FEL+gamma</a:t>
            </a:r>
            <a:r>
              <a:rPr lang="en-GB" dirty="0" smtClean="0">
                <a:latin typeface="Corbel"/>
                <a:cs typeface="Corbel"/>
              </a:rPr>
              <a:t> </a:t>
            </a:r>
            <a:r>
              <a:rPr lang="en-GB" dirty="0" err="1" smtClean="0">
                <a:latin typeface="Corbel"/>
                <a:cs typeface="Corbel"/>
              </a:rPr>
              <a:t>source+plasma</a:t>
            </a:r>
            <a:r>
              <a:rPr lang="en-GB" dirty="0" smtClean="0">
                <a:latin typeface="Corbel"/>
                <a:cs typeface="Corbel"/>
              </a:rPr>
              <a:t> acceleration)</a:t>
            </a:r>
            <a:endParaRPr lang="en-GB" sz="2000" dirty="0" smtClean="0">
              <a:latin typeface="Corbel"/>
              <a:cs typeface="Corbel"/>
            </a:endParaRPr>
          </a:p>
          <a:p>
            <a:endParaRPr lang="en-GB" sz="2000" dirty="0">
              <a:latin typeface="Corbel"/>
              <a:cs typeface="Corbel"/>
            </a:endParaRPr>
          </a:p>
        </p:txBody>
      </p:sp>
      <p:pic>
        <p:nvPicPr>
          <p:cNvPr id="4" name="Picture 3" descr="Screen Shot 2015-10-03 at 4.5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4714350"/>
            <a:ext cx="3448050" cy="17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040" y="653672"/>
            <a:ext cx="8134760" cy="53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>
              <a:latin typeface="Corbel"/>
              <a:cs typeface="Corbel"/>
            </a:endParaRPr>
          </a:p>
          <a:p>
            <a:r>
              <a:rPr lang="it-IT" dirty="0" smtClean="0">
                <a:latin typeface="Corbel"/>
                <a:cs typeface="Corbel"/>
              </a:rPr>
              <a:t>Frascati Lab </a:t>
            </a:r>
            <a:r>
              <a:rPr lang="it-IT" dirty="0" err="1" smtClean="0">
                <a:latin typeface="Corbel"/>
                <a:cs typeface="Corbel"/>
              </a:rPr>
              <a:t>is</a:t>
            </a:r>
            <a:r>
              <a:rPr lang="it-IT" dirty="0" smtClean="0">
                <a:latin typeface="Corbel"/>
                <a:cs typeface="Corbel"/>
              </a:rPr>
              <a:t> the </a:t>
            </a:r>
            <a:r>
              <a:rPr lang="it-IT" dirty="0" err="1" smtClean="0">
                <a:latin typeface="Corbel"/>
                <a:cs typeface="Corbel"/>
              </a:rPr>
              <a:t>largest</a:t>
            </a:r>
            <a:r>
              <a:rPr lang="it-IT" dirty="0" smtClean="0">
                <a:latin typeface="Corbel"/>
                <a:cs typeface="Corbel"/>
              </a:rPr>
              <a:t> and the </a:t>
            </a:r>
            <a:r>
              <a:rPr lang="it-IT" dirty="0" err="1" smtClean="0">
                <a:latin typeface="Corbel"/>
                <a:cs typeface="Corbel"/>
              </a:rPr>
              <a:t>oldest</a:t>
            </a:r>
            <a:r>
              <a:rPr lang="it-IT" dirty="0" smtClean="0">
                <a:latin typeface="Corbel"/>
                <a:cs typeface="Corbel"/>
              </a:rPr>
              <a:t> of INFN </a:t>
            </a:r>
            <a:r>
              <a:rPr lang="it-IT" dirty="0" err="1" smtClean="0">
                <a:latin typeface="Corbel"/>
                <a:cs typeface="Corbel"/>
              </a:rPr>
              <a:t>infrastructures</a:t>
            </a:r>
            <a:endParaRPr lang="it-IT" dirty="0" smtClean="0">
              <a:latin typeface="Corbel"/>
              <a:cs typeface="Corbel"/>
            </a:endParaRPr>
          </a:p>
          <a:p>
            <a:r>
              <a:rPr lang="it-IT" dirty="0" err="1" smtClean="0">
                <a:latin typeface="Corbel"/>
                <a:cs typeface="Corbel"/>
              </a:rPr>
              <a:t>Personnel</a:t>
            </a:r>
            <a:r>
              <a:rPr lang="it-IT" dirty="0" smtClean="0">
                <a:latin typeface="Corbel"/>
                <a:cs typeface="Corbel"/>
              </a:rPr>
              <a:t> ~370 </a:t>
            </a:r>
            <a:r>
              <a:rPr lang="it-IT" dirty="0" err="1" smtClean="0">
                <a:latin typeface="Corbel"/>
                <a:cs typeface="Corbel"/>
              </a:rPr>
              <a:t>people</a:t>
            </a:r>
            <a:r>
              <a:rPr lang="it-IT" dirty="0" smtClean="0">
                <a:latin typeface="Corbel"/>
                <a:cs typeface="Corbel"/>
              </a:rPr>
              <a:t> (1/3 </a:t>
            </a:r>
            <a:r>
              <a:rPr lang="it-IT" dirty="0" err="1" smtClean="0">
                <a:latin typeface="Corbel"/>
                <a:cs typeface="Corbel"/>
              </a:rPr>
              <a:t>scientists</a:t>
            </a:r>
            <a:r>
              <a:rPr lang="it-IT" dirty="0" smtClean="0">
                <a:latin typeface="Corbel"/>
                <a:cs typeface="Corbel"/>
              </a:rPr>
              <a:t>) + 500 </a:t>
            </a:r>
            <a:r>
              <a:rPr lang="it-IT" dirty="0" err="1" smtClean="0">
                <a:latin typeface="Corbel"/>
                <a:cs typeface="Corbel"/>
              </a:rPr>
              <a:t>users</a:t>
            </a:r>
            <a:endParaRPr lang="it-IT" dirty="0" smtClean="0"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main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mission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accelerators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High Energy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not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only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Main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competences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e+e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-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Capabilities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designing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building and operate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relatively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large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complex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Accelerator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Division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(~100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people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1/3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scientists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 Technical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Division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(~30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people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Current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main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activities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Operation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24/24 of DAFNE collider (up to 2018)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Design 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installation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ELI-NP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Romania (20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MeV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gamma source)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R&amp;D on plasma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acceleration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0.2 PW laser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FEL,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THz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sources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(SPARC_LAB)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Several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other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international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collaborations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CERN, Grenoble, KEK (Japan)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Beam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Test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also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available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(DAFNE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Linac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can be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used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parasythically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 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Soft-X, UV, 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infrared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lines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available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around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DAFNE ring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DAFNE_Light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2040" y="425072"/>
            <a:ext cx="813476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rbel"/>
                <a:cs typeface="Corbel"/>
              </a:rPr>
              <a:t>Strong </a:t>
            </a:r>
            <a:r>
              <a:rPr lang="it-IT" dirty="0" err="1" smtClean="0">
                <a:latin typeface="Corbel"/>
                <a:cs typeface="Corbel"/>
              </a:rPr>
              <a:t>activities</a:t>
            </a:r>
            <a:r>
              <a:rPr lang="it-IT" dirty="0" smtClean="0">
                <a:latin typeface="Corbel"/>
                <a:cs typeface="Corbel"/>
              </a:rPr>
              <a:t> in </a:t>
            </a:r>
            <a:r>
              <a:rPr lang="it-IT" b="1" dirty="0" err="1" smtClean="0">
                <a:latin typeface="Corbel"/>
                <a:cs typeface="Corbel"/>
              </a:rPr>
              <a:t>Fundamental</a:t>
            </a:r>
            <a:r>
              <a:rPr lang="it-IT" b="1" dirty="0" smtClean="0">
                <a:latin typeface="Corbel"/>
                <a:cs typeface="Corbel"/>
              </a:rPr>
              <a:t> </a:t>
            </a:r>
            <a:r>
              <a:rPr lang="it-IT" b="1" dirty="0" err="1" smtClean="0">
                <a:latin typeface="Corbel"/>
                <a:cs typeface="Corbel"/>
              </a:rPr>
              <a:t>Research</a:t>
            </a:r>
            <a:endParaRPr lang="it-IT" b="1" dirty="0" smtClean="0"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Large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Division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(~140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people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1/3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scientists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Engaged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experiments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DAFNE</a:t>
            </a:r>
            <a:r>
              <a:rPr lang="it-IT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complex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KLOE2 (CPT and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hadron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), Siddharta2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strangeness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),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PADME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dark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matter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</a:t>
            </a: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nd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outside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labs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particle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nuclear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and astro-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b="1" dirty="0" smtClean="0">
                <a:solidFill>
                  <a:srgbClr val="000000"/>
                </a:solidFill>
                <a:latin typeface="Corbel"/>
                <a:cs typeface="Corbel"/>
              </a:rPr>
              <a:t>CERN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 LHC (ALICE, ATLAS, CMS, LHCb), SPS (NA62)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Fermilab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Jefferson Lab, China,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etc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… 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lot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technological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R&amp;D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activities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SCF_Lab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space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ranging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characterization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), New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Materials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Lab,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X-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ray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Lab,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Neutron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Lab, Cultural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heritage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Radiprotection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etc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+ 400 m2 </a:t>
            </a:r>
            <a:r>
              <a:rPr lang="it-IT" dirty="0" err="1">
                <a:solidFill>
                  <a:srgbClr val="000000"/>
                </a:solidFill>
                <a:latin typeface="Corbel"/>
                <a:cs typeface="Corbel"/>
              </a:rPr>
              <a:t>c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lean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rooms +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mechanical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/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electronics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workshops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+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irradiation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+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computing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(LHC Tier2)  </a:t>
            </a: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Long standing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tradition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the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construction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large detectors</a:t>
            </a: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Currently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strong engagement in GEM and micro-pattern detectors and in x-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stals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Frascati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also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hosting a long list of EU-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funded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projects</a:t>
            </a:r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472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-215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600" dirty="0">
                <a:solidFill>
                  <a:srgbClr val="FF0000"/>
                </a:solidFill>
                <a:latin typeface="Corbel"/>
                <a:cs typeface="Corbel"/>
              </a:rPr>
              <a:t>DAFNE and KLOE-2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774700"/>
            <a:ext cx="9078912" cy="5492750"/>
          </a:xfrm>
          <a:prstGeom prst="rect">
            <a:avLst/>
          </a:prstGeom>
          <a:noFill/>
          <a:ln w="28575">
            <a:solidFill>
              <a:srgbClr val="71EE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7788" y="855663"/>
            <a:ext cx="3840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000090"/>
                </a:solidFill>
              </a:rPr>
              <a:t>Colliding beams have:</a:t>
            </a:r>
          </a:p>
          <a:p>
            <a:pPr lvl="1" eaLnBrk="1" hangingPunct="1"/>
            <a:r>
              <a:rPr lang="en-US" sz="2000" i="1">
                <a:solidFill>
                  <a:srgbClr val="000090"/>
                </a:solidFill>
              </a:rPr>
              <a:t>low E</a:t>
            </a:r>
          </a:p>
          <a:p>
            <a:pPr lvl="1" eaLnBrk="1" hangingPunct="1"/>
            <a:r>
              <a:rPr lang="en-US" sz="2000" i="1">
                <a:solidFill>
                  <a:srgbClr val="000090"/>
                </a:solidFill>
              </a:rPr>
              <a:t>high currents</a:t>
            </a:r>
          </a:p>
          <a:p>
            <a:pPr lvl="1" eaLnBrk="1" hangingPunct="1"/>
            <a:r>
              <a:rPr lang="en-US" sz="2000" i="1">
                <a:solidFill>
                  <a:srgbClr val="000090"/>
                </a:solidFill>
              </a:rPr>
              <a:t>long damping time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89413" y="1949450"/>
            <a:ext cx="2551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90"/>
                </a:solidFill>
              </a:rPr>
              <a:t>E</a:t>
            </a:r>
            <a:r>
              <a:rPr lang="en-US" i="1" baseline="-25000">
                <a:solidFill>
                  <a:srgbClr val="000090"/>
                </a:solidFill>
              </a:rPr>
              <a:t>CM</a:t>
            </a:r>
            <a:r>
              <a:rPr lang="en-US" i="1">
                <a:solidFill>
                  <a:srgbClr val="000090"/>
                </a:solidFill>
              </a:rPr>
              <a:t> = 1020 MeV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92138" y="6049963"/>
            <a:ext cx="7945437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71EE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Luminosity </a:t>
            </a:r>
            <a:r>
              <a:rPr lang="en-US" sz="2000">
                <a:solidFill>
                  <a:srgbClr val="FF0000"/>
                </a:solidFill>
              </a:rPr>
              <a:t>achieved at DAFNE is </a:t>
            </a:r>
            <a:r>
              <a:rPr lang="en-US" sz="2000" b="1">
                <a:solidFill>
                  <a:srgbClr val="FF0000"/>
                </a:solidFill>
              </a:rPr>
              <a:t>2 order of magnitude higher </a:t>
            </a:r>
            <a:r>
              <a:rPr lang="en-US" sz="2000">
                <a:solidFill>
                  <a:srgbClr val="FF0000"/>
                </a:solidFill>
              </a:rPr>
              <a:t>than the best measured in colliders working at the </a:t>
            </a:r>
            <a:r>
              <a:rPr lang="en-US" sz="2000" b="1">
                <a:solidFill>
                  <a:srgbClr val="FF0000"/>
                </a:solidFill>
              </a:rPr>
              <a:t>same 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47925" y="3538538"/>
            <a:ext cx="28178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00090"/>
                </a:solidFill>
              </a:rPr>
              <a:t>Crab-Waist collision scheme implemented for the first time with a large detector including a strong solenoidal field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Screen Shot 2015-10-06 at 3.3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0678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9143" y="113171"/>
            <a:ext cx="204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rbel"/>
                <a:cs typeface="Corbel"/>
              </a:rPr>
              <a:t>SPARC_LAB facility</a:t>
            </a:r>
            <a:endParaRPr lang="en-GB" dirty="0">
              <a:latin typeface="Corbel"/>
              <a:cs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1593334"/>
            <a:ext cx="134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0.3 TW laser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843" y="5703153"/>
            <a:ext cx="216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Plasma acceleration</a:t>
            </a:r>
          </a:p>
          <a:p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tudies: LWFA/PWFA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F656-9DC2-8743-AF6E-8DD39A47CAB6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2040" y="653672"/>
            <a:ext cx="813476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latin typeface="Corbel"/>
                <a:cs typeface="Corbel"/>
              </a:rPr>
              <a:t>Conclusion</a:t>
            </a:r>
            <a:endParaRPr lang="it-IT" b="1" dirty="0" smtClean="0"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The Frascati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Laboratory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 medium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size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infrastructure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with strong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capabilities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accelerator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science, to design,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build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and operate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relatively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large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facilities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Competences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cover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all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aspects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machine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problematics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(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vacuum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RF, feedback, machine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physics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cryogenics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controls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electronics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power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cooling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etc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…),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together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with a strong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technical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support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the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running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the machine</a:t>
            </a: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We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have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variety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facilities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for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testing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purposes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spanning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over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many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wavelengths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Strong imprinting on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fundamental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but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expanding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interdisciplinary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areas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Proximity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to the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largest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research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infrastructure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area in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Italy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(ASI, ESA, ENEA, CNR, Tor Vergata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University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) over a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very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wide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spectrum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lines</a:t>
            </a:r>
            <a:endParaRPr lang="it-IT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Open to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collaborations</a:t>
            </a:r>
            <a:r>
              <a:rPr lang="it-IT" dirty="0" smtClean="0">
                <a:solidFill>
                  <a:srgbClr val="000000"/>
                </a:solidFill>
                <a:latin typeface="Corbel"/>
                <a:cs typeface="Corbel"/>
              </a:rPr>
              <a:t> and new </a:t>
            </a:r>
            <a:r>
              <a:rPr lang="it-IT" dirty="0" err="1" smtClean="0">
                <a:solidFill>
                  <a:srgbClr val="000000"/>
                </a:solidFill>
                <a:latin typeface="Corbel"/>
                <a:cs typeface="Corbel"/>
              </a:rPr>
              <a:t>ideas</a:t>
            </a:r>
            <a:endParaRPr lang="it-IT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it-IT" dirty="0"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21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12544</TotalTime>
  <Words>536</Words>
  <Application>Microsoft Office PowerPoint</Application>
  <PresentationFormat>Presentazione su schermo (4:3)</PresentationFormat>
  <Paragraphs>94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Campana</dc:creator>
  <cp:lastModifiedBy>Chiara Perna</cp:lastModifiedBy>
  <cp:revision>118</cp:revision>
  <dcterms:created xsi:type="dcterms:W3CDTF">2015-07-04T08:31:01Z</dcterms:created>
  <dcterms:modified xsi:type="dcterms:W3CDTF">2016-05-10T10:22:08Z</dcterms:modified>
</cp:coreProperties>
</file>