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6" r:id="rId2"/>
  </p:sldMasterIdLst>
  <p:notesMasterIdLst>
    <p:notesMasterId r:id="rId29"/>
  </p:notesMasterIdLst>
  <p:handoutMasterIdLst>
    <p:handoutMasterId r:id="rId30"/>
  </p:handoutMasterIdLst>
  <p:sldIdLst>
    <p:sldId id="439" r:id="rId3"/>
    <p:sldId id="712" r:id="rId4"/>
    <p:sldId id="720" r:id="rId5"/>
    <p:sldId id="572" r:id="rId6"/>
    <p:sldId id="574" r:id="rId7"/>
    <p:sldId id="575" r:id="rId8"/>
    <p:sldId id="709" r:id="rId9"/>
    <p:sldId id="710" r:id="rId10"/>
    <p:sldId id="696" r:id="rId11"/>
    <p:sldId id="583" r:id="rId12"/>
    <p:sldId id="624" r:id="rId13"/>
    <p:sldId id="685" r:id="rId14"/>
    <p:sldId id="703" r:id="rId15"/>
    <p:sldId id="645" r:id="rId16"/>
    <p:sldId id="647" r:id="rId17"/>
    <p:sldId id="629" r:id="rId18"/>
    <p:sldId id="700" r:id="rId19"/>
    <p:sldId id="567" r:id="rId20"/>
    <p:sldId id="713" r:id="rId21"/>
    <p:sldId id="714" r:id="rId22"/>
    <p:sldId id="715" r:id="rId23"/>
    <p:sldId id="716" r:id="rId24"/>
    <p:sldId id="717" r:id="rId25"/>
    <p:sldId id="719" r:id="rId26"/>
    <p:sldId id="718" r:id="rId27"/>
    <p:sldId id="490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ultan Dabagov" initials="SD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FF"/>
    <a:srgbClr val="FF3399"/>
    <a:srgbClr val="FF66FF"/>
    <a:srgbClr val="FF99FF"/>
    <a:srgbClr val="8AF86C"/>
    <a:srgbClr val="3737FF"/>
    <a:srgbClr val="FFFF99"/>
    <a:srgbClr val="0000CC"/>
    <a:srgbClr val="000099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9502" autoAdjust="0"/>
    <p:restoredTop sz="99841" autoAdjust="0"/>
  </p:normalViewPr>
  <p:slideViewPr>
    <p:cSldViewPr>
      <p:cViewPr>
        <p:scale>
          <a:sx n="100" d="100"/>
          <a:sy n="100" d="100"/>
        </p:scale>
        <p:origin x="-725" y="-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50" d="100"/>
        <a:sy n="50" d="100"/>
      </p:scale>
      <p:origin x="0" y="2650"/>
    </p:cViewPr>
  </p:sorterViewPr>
  <p:notesViewPr>
    <p:cSldViewPr>
      <p:cViewPr varScale="1">
        <p:scale>
          <a:sx n="49" d="100"/>
          <a:sy n="49" d="100"/>
        </p:scale>
        <p:origin x="-2405" y="-8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commentAuthors" Target="commentAuthor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handoutMaster" Target="handoutMasters/handout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6873F0-4DB0-479C-B201-BF2C8CF21BFC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45535-C58B-47B4-B86A-192F4E75049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47664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0B19C5-3EF9-4691-8FB0-956CE77FFAC3}" type="datetimeFigureOut">
              <a:rPr lang="en-US" smtClean="0"/>
              <a:pPr/>
              <a:t>5/9/2016</a:t>
            </a:fld>
            <a:endParaRPr lang="en-US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956569-6233-4405-96E5-A8F39217314E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281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D0C589-5825-8941-A16C-A872AFB6A8F1}" type="slidenum">
              <a:rPr lang="it-IT"/>
              <a:pPr/>
              <a:t>5</a:t>
            </a:fld>
            <a:endParaRPr lang="it-IT"/>
          </a:p>
        </p:txBody>
      </p:sp>
      <p:sp>
        <p:nvSpPr>
          <p:cNvPr id="723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3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37931725" indent="-37474525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eaLnBrk="1" hangingPunct="1"/>
            <a:fld id="{77A88A42-BE87-4B46-BF13-C74FE185E1AB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4D2529CD-A399-8442-974D-4ED312D3BFB2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1926146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926147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>
              <a:defRPr/>
            </a:pPr>
            <a:endParaRPr lang="en-US" smtClean="0"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37931725" indent="-37474525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eaLnBrk="1" hangingPunct="1"/>
            <a:fld id="{77A88A42-BE87-4B46-BF13-C74FE185E1AB}" type="slidenum">
              <a:rPr lang="en-US" sz="1200"/>
              <a:pPr eaLnBrk="1" hangingPunct="1"/>
              <a:t>16</a:t>
            </a:fld>
            <a:endParaRPr lang="en-US" sz="1200"/>
          </a:p>
        </p:txBody>
      </p:sp>
      <p:sp>
        <p:nvSpPr>
          <p:cNvPr id="20483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/>
          <a:p>
            <a:pPr eaLnBrk="1" hangingPunct="1"/>
            <a:endParaRPr lang="en-US"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487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4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0265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it-IT" smtClean="0"/>
              <a:t>Fare clic per modificare lo stile del sottotitolo dello schema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0423128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2980658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844609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3050482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piè di pagina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158085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460333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piè di pagina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2091508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737206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68702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957454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9878867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  <a:endParaRPr lang="it-IT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1254221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80181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4527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262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69882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56654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8139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60203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E"/>
            </a:gs>
            <a:gs pos="36000">
              <a:srgbClr val="0A128C"/>
            </a:gs>
            <a:gs pos="99000">
              <a:srgbClr val="0A0C4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12/09/12 Krakow – ESG                                                                     C.Biscari - "High Energy Accelerators" </a:t>
            </a:r>
            <a:endParaRPr lang="en-US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773439-07A4-4A00-B0D0-8505F5CF3027}" type="slidenum">
              <a:rPr lang="en-US" smtClean="0"/>
              <a:pPr/>
              <a:t>‹N›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78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0">
          <a:gsLst>
            <a:gs pos="0">
              <a:srgbClr val="00009E"/>
            </a:gs>
            <a:gs pos="36000">
              <a:srgbClr val="0A128C"/>
            </a:gs>
            <a:gs pos="99000">
              <a:srgbClr val="0A0C4E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lo stile del titolo</a:t>
            </a:r>
          </a:p>
        </p:txBody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smtClean="0"/>
              <a:t>Fare clic per modificare gli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</a:p>
        </p:txBody>
      </p:sp>
      <p:sp>
        <p:nvSpPr>
          <p:cNvPr id="44544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44500" y="6245225"/>
            <a:ext cx="8305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it-IT" smtClean="0">
                <a:solidFill>
                  <a:srgbClr val="000000"/>
                </a:solidFill>
              </a:rPr>
              <a:t>12/09/12 Krakow – ESG                                                                     C.Biscari - "High Energy Accelerators" </a:t>
            </a:r>
          </a:p>
        </p:txBody>
      </p:sp>
    </p:spTree>
    <p:extLst>
      <p:ext uri="{BB962C8B-B14F-4D97-AF65-F5344CB8AC3E}">
        <p14:creationId xmlns:p14="http://schemas.microsoft.com/office/powerpoint/2010/main" val="11949136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7" r:id="rId1"/>
    <p:sldLayoutId id="2147483928" r:id="rId2"/>
    <p:sldLayoutId id="2147483929" r:id="rId3"/>
    <p:sldLayoutId id="2147483930" r:id="rId4"/>
    <p:sldLayoutId id="2147483931" r:id="rId5"/>
    <p:sldLayoutId id="2147483932" r:id="rId6"/>
    <p:sldLayoutId id="2147483933" r:id="rId7"/>
    <p:sldLayoutId id="2147483934" r:id="rId8"/>
    <p:sldLayoutId id="2147483935" r:id="rId9"/>
    <p:sldLayoutId id="2147483936" r:id="rId10"/>
    <p:sldLayoutId id="2147483937" r:id="rId11"/>
  </p:sldLayoutIdLst>
  <p:transition/>
  <p:hf sldNum="0" hd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350520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b="1" dirty="0" smtClean="0">
                <a:solidFill>
                  <a:srgbClr val="FFFFFF"/>
                </a:solidFill>
              </a:rPr>
              <a:t/>
            </a:r>
            <a:br>
              <a:rPr lang="en-US" b="1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r>
              <a:rPr lang="en-US" dirty="0" smtClean="0">
                <a:solidFill>
                  <a:srgbClr val="FFFFFF"/>
                </a:solidFill>
              </a:rPr>
              <a:t/>
            </a:r>
            <a:br>
              <a:rPr lang="en-US" dirty="0" smtClean="0">
                <a:solidFill>
                  <a:srgbClr val="FFFFFF"/>
                </a:solidFill>
              </a:rPr>
            </a:br>
            <a:endParaRPr lang="en-US" dirty="0">
              <a:solidFill>
                <a:srgbClr val="FFFF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83568" y="2492896"/>
            <a:ext cx="779672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Accelerator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Division</a:t>
            </a:r>
            <a:r>
              <a:rPr lang="it-IT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it-IT" sz="48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Activities</a:t>
            </a:r>
            <a:endParaRPr lang="it-IT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pPr algn="ctr"/>
            <a:endParaRPr lang="it-IT" sz="48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8797" y="279598"/>
            <a:ext cx="2396851" cy="1765300"/>
          </a:xfrm>
          <a:prstGeom prst="rect">
            <a:avLst/>
          </a:prstGeom>
        </p:spPr>
      </p:pic>
      <p:sp>
        <p:nvSpPr>
          <p:cNvPr id="10" name="Text Box 10"/>
          <p:cNvSpPr txBox="1">
            <a:spLocks noChangeArrowheads="1"/>
          </p:cNvSpPr>
          <p:nvPr/>
        </p:nvSpPr>
        <p:spPr bwMode="auto">
          <a:xfrm>
            <a:off x="2483768" y="3861048"/>
            <a:ext cx="401323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</a:rPr>
              <a:t>Andrea </a:t>
            </a:r>
            <a:r>
              <a:rPr lang="en-US" sz="2400" dirty="0" err="1" smtClean="0">
                <a:solidFill>
                  <a:schemeClr val="bg1"/>
                </a:solidFill>
              </a:rPr>
              <a:t>Ghigo</a:t>
            </a:r>
            <a:r>
              <a:rPr lang="en-US" sz="2400" dirty="0" smtClean="0">
                <a:solidFill>
                  <a:schemeClr val="bg1"/>
                </a:solidFill>
              </a:rPr>
              <a:t> on behalf of </a:t>
            </a:r>
          </a:p>
          <a:p>
            <a:pPr algn="ctr"/>
            <a:r>
              <a:rPr lang="en-US" sz="2400" dirty="0" smtClean="0">
                <a:solidFill>
                  <a:schemeClr val="bg1"/>
                </a:solidFill>
              </a:rPr>
              <a:t>INFN-LNF Accelerator Division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4083051" y="4140201"/>
            <a:ext cx="2603500" cy="1562100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3038990" y="5802313"/>
            <a:ext cx="842448" cy="36933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FLAME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6118225" y="5988289"/>
            <a:ext cx="1246180" cy="36933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smtClean="0">
                <a:solidFill>
                  <a:srgbClr val="FFFF00"/>
                </a:solidFill>
              </a:rPr>
              <a:t>SPARC-LAB</a:t>
            </a:r>
            <a:endParaRPr lang="it-IT" b="1" dirty="0">
              <a:solidFill>
                <a:srgbClr val="FFFF00"/>
              </a:solidFill>
            </a:endParaRPr>
          </a:p>
        </p:txBody>
      </p:sp>
      <p:sp>
        <p:nvSpPr>
          <p:cNvPr id="17417" name="CasellaDiTesto 10"/>
          <p:cNvSpPr txBox="1">
            <a:spLocks noChangeArrowheads="1"/>
          </p:cNvSpPr>
          <p:nvPr/>
        </p:nvSpPr>
        <p:spPr bwMode="auto">
          <a:xfrm>
            <a:off x="899592" y="3501008"/>
            <a:ext cx="4237859" cy="58477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2F2F2"/>
                </a:solidFill>
              </a:rPr>
              <a:t>The SPARC-LAB complex</a:t>
            </a:r>
            <a:endParaRPr lang="en-US" sz="3200" dirty="0">
              <a:solidFill>
                <a:srgbClr val="F2F2F2"/>
              </a:solidFill>
            </a:endParaRPr>
          </a:p>
        </p:txBody>
      </p:sp>
      <p:cxnSp>
        <p:nvCxnSpPr>
          <p:cNvPr id="5" name="Connettore 2 4"/>
          <p:cNvCxnSpPr>
            <a:stCxn id="17414" idx="0"/>
          </p:cNvCxnSpPr>
          <p:nvPr/>
        </p:nvCxnSpPr>
        <p:spPr>
          <a:xfrm flipH="1" flipV="1">
            <a:off x="5786442" y="5165965"/>
            <a:ext cx="954873" cy="822324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/>
          <p:nvPr/>
        </p:nvCxnSpPr>
        <p:spPr>
          <a:xfrm flipV="1">
            <a:off x="3131613" y="4819651"/>
            <a:ext cx="1902876" cy="982662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4260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Group 1"/>
          <p:cNvGrpSpPr>
            <a:grpSpLocks/>
          </p:cNvGrpSpPr>
          <p:nvPr/>
        </p:nvGrpSpPr>
        <p:grpSpPr bwMode="auto">
          <a:xfrm>
            <a:off x="395536" y="1844824"/>
            <a:ext cx="8280920" cy="4824536"/>
            <a:chOff x="1177008" y="2214106"/>
            <a:chExt cx="9692571" cy="7125858"/>
          </a:xfrm>
        </p:grpSpPr>
        <p:grpSp>
          <p:nvGrpSpPr>
            <p:cNvPr id="28676" name="Gruppo 41"/>
            <p:cNvGrpSpPr>
              <a:grpSpLocks/>
            </p:cNvGrpSpPr>
            <p:nvPr/>
          </p:nvGrpSpPr>
          <p:grpSpPr bwMode="auto">
            <a:xfrm>
              <a:off x="1177008" y="2214106"/>
              <a:ext cx="9692571" cy="7125858"/>
              <a:chOff x="1259632" y="908721"/>
              <a:chExt cx="6815090" cy="5010369"/>
            </a:xfrm>
          </p:grpSpPr>
          <p:pic>
            <p:nvPicPr>
              <p:cNvPr id="28686" name="Immagine 4"/>
              <p:cNvPicPr>
                <a:picLocks noChangeAspect="1"/>
              </p:cNvPicPr>
              <p:nvPr/>
            </p:nvPicPr>
            <p:blipFill>
              <a:blip r:embed="rId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59632" y="908721"/>
                <a:ext cx="6120000" cy="501036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6" name="CasellaDiTesto 32"/>
              <p:cNvSpPr txBox="1"/>
              <p:nvPr/>
            </p:nvSpPr>
            <p:spPr>
              <a:xfrm>
                <a:off x="6300193" y="3933057"/>
                <a:ext cx="912913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 smtClean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COMB</a:t>
                </a:r>
                <a:endPara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endParaRPr>
              </a:p>
            </p:txBody>
          </p:sp>
          <p:cxnSp>
            <p:nvCxnSpPr>
              <p:cNvPr id="17" name="Connettore 2 34"/>
              <p:cNvCxnSpPr>
                <a:stCxn id="16" idx="0"/>
              </p:cNvCxnSpPr>
              <p:nvPr/>
            </p:nvCxnSpPr>
            <p:spPr>
              <a:xfrm flipH="1" flipV="1">
                <a:off x="5364585" y="3717584"/>
                <a:ext cx="1392065" cy="215473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cxnSp>
            <p:nvCxnSpPr>
              <p:cNvPr id="19" name="Connettore 2 38"/>
              <p:cNvCxnSpPr/>
              <p:nvPr/>
            </p:nvCxnSpPr>
            <p:spPr>
              <a:xfrm>
                <a:off x="3446547" y="1972905"/>
                <a:ext cx="2277492" cy="231956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6"/>
              </a:lnRef>
              <a:fillRef idx="0">
                <a:schemeClr val="accent6"/>
              </a:fillRef>
              <a:effectRef idx="2">
                <a:schemeClr val="accent6"/>
              </a:effectRef>
              <a:fontRef idx="minor">
                <a:schemeClr val="tx1"/>
              </a:fontRef>
            </p:style>
          </p:cxnSp>
          <p:sp>
            <p:nvSpPr>
              <p:cNvPr id="20" name="CasellaDiTesto 32"/>
              <p:cNvSpPr txBox="1"/>
              <p:nvPr/>
            </p:nvSpPr>
            <p:spPr>
              <a:xfrm>
                <a:off x="4788023" y="4725145"/>
                <a:ext cx="1459568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 err="1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THz</a:t>
                </a: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 Source</a:t>
                </a:r>
              </a:p>
            </p:txBody>
          </p:sp>
          <p:cxnSp>
            <p:nvCxnSpPr>
              <p:cNvPr id="21" name="Connettore 2 34"/>
              <p:cNvCxnSpPr/>
              <p:nvPr/>
            </p:nvCxnSpPr>
            <p:spPr>
              <a:xfrm flipH="1" flipV="1">
                <a:off x="5220551" y="3789013"/>
                <a:ext cx="215461" cy="918791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2" name="CasellaDiTesto 32"/>
              <p:cNvSpPr txBox="1"/>
              <p:nvPr/>
            </p:nvSpPr>
            <p:spPr>
              <a:xfrm>
                <a:off x="6871030" y="2924945"/>
                <a:ext cx="1203692" cy="74953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FEL</a:t>
                </a:r>
              </a:p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(2colors)</a:t>
                </a:r>
              </a:p>
            </p:txBody>
          </p:sp>
          <p:cxnSp>
            <p:nvCxnSpPr>
              <p:cNvPr id="23" name="Connettore 2 34"/>
              <p:cNvCxnSpPr>
                <a:stCxn id="22" idx="0"/>
              </p:cNvCxnSpPr>
              <p:nvPr/>
            </p:nvCxnSpPr>
            <p:spPr>
              <a:xfrm flipH="1" flipV="1">
                <a:off x="6712890" y="2390127"/>
                <a:ext cx="759987" cy="534818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24" name="CasellaDiTesto 32"/>
              <p:cNvSpPr txBox="1"/>
              <p:nvPr/>
            </p:nvSpPr>
            <p:spPr>
              <a:xfrm>
                <a:off x="6137242" y="1409758"/>
                <a:ext cx="645736" cy="428306"/>
              </a:xfrm>
              <a:prstGeom prst="rect">
                <a:avLst/>
              </a:prstGeom>
            </p:spPr>
            <p:style>
              <a:lnRef idx="0">
                <a:schemeClr val="accent4"/>
              </a:lnRef>
              <a:fillRef idx="3">
                <a:schemeClr val="accent4"/>
              </a:fillRef>
              <a:effectRef idx="3">
                <a:schemeClr val="accent4"/>
              </a:effectRef>
              <a:fontRef idx="minor">
                <a:schemeClr val="lt1"/>
              </a:fontRef>
            </p:style>
            <p:txBody>
              <a:bodyPr wrap="none">
                <a:spAutoFit/>
                <a:scene3d>
                  <a:camera prst="orthographicFront"/>
                  <a:lightRig rig="soft" dir="tl">
                    <a:rot lat="0" lon="0" rev="0"/>
                  </a:lightRig>
                </a:scene3d>
                <a:sp3d contourW="25400" prstMaterial="matte">
                  <a:bevelT w="25400" h="55880" prst="artDeco"/>
                  <a:contourClr>
                    <a:schemeClr val="accent2">
                      <a:tint val="20000"/>
                    </a:schemeClr>
                  </a:contourClr>
                </a:sp3d>
              </a:bodyPr>
              <a:lstStyle/>
              <a:p>
                <a:pPr algn="l" defTabSz="456039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r>
                  <a:rPr lang="it-IT" sz="1800" b="1" spc="50" dirty="0">
                    <a:ln w="11430"/>
                    <a:gradFill>
                      <a:gsLst>
                        <a:gs pos="25000">
                          <a:srgbClr val="C0504D">
                            <a:satMod val="155000"/>
                          </a:srgbClr>
                        </a:gs>
                        <a:gs pos="100000">
                          <a:srgbClr val="C0504D">
                            <a:shade val="45000"/>
                            <a:satMod val="165000"/>
                          </a:srgbClr>
                        </a:gs>
                      </a:gsLst>
                      <a:lin ang="5400000"/>
                    </a:gradFill>
                    <a:effectLst>
                      <a:outerShdw blurRad="76200" dist="50800" dir="5400000" algn="tl" rotWithShape="0">
                        <a:srgbClr val="000000">
                          <a:alpha val="65000"/>
                        </a:srgbClr>
                      </a:outerShdw>
                    </a:effectLst>
                    <a:latin typeface="Calibri"/>
                  </a:rPr>
                  <a:t>EOS</a:t>
                </a:r>
              </a:p>
            </p:txBody>
          </p:sp>
          <p:cxnSp>
            <p:nvCxnSpPr>
              <p:cNvPr id="27" name="Connettore 2 34"/>
              <p:cNvCxnSpPr>
                <a:stCxn id="24" idx="2"/>
              </p:cNvCxnSpPr>
              <p:nvPr/>
            </p:nvCxnSpPr>
            <p:spPr>
              <a:xfrm flipH="1">
                <a:off x="6361081" y="1838064"/>
                <a:ext cx="99028" cy="406755"/>
              </a:xfrm>
              <a:prstGeom prst="straightConnector1">
                <a:avLst/>
              </a:prstGeom>
              <a:ln>
                <a:tailEnd type="arrow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</p:grpSp>
        <p:sp>
          <p:nvSpPr>
            <p:cNvPr id="6" name="CasellaDiTesto 43"/>
            <p:cNvSpPr txBox="1"/>
            <p:nvPr/>
          </p:nvSpPr>
          <p:spPr>
            <a:xfrm>
              <a:off x="3399259" y="2645220"/>
              <a:ext cx="2855363" cy="67343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Thomson X-</a:t>
              </a:r>
              <a:r>
                <a:rPr lang="it-IT" sz="1800" b="1" spc="50" dirty="0" err="1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ray</a:t>
              </a:r>
              <a:endParaRPr lang="it-IT" sz="1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  <p:cxnSp>
          <p:nvCxnSpPr>
            <p:cNvPr id="7" name="Connettore 2 45"/>
            <p:cNvCxnSpPr>
              <a:stCxn id="6" idx="3"/>
            </p:cNvCxnSpPr>
            <p:nvPr/>
          </p:nvCxnSpPr>
          <p:spPr>
            <a:xfrm>
              <a:off x="6254622" y="2981937"/>
              <a:ext cx="657315" cy="56429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cxnSp>
          <p:nvCxnSpPr>
            <p:cNvPr id="8" name="Connettore 1 54"/>
            <p:cNvCxnSpPr/>
            <p:nvPr/>
          </p:nvCxnSpPr>
          <p:spPr>
            <a:xfrm>
              <a:off x="3430013" y="5799264"/>
              <a:ext cx="717659" cy="409642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9" name="Connettore 1 56"/>
            <p:cNvCxnSpPr/>
            <p:nvPr/>
          </p:nvCxnSpPr>
          <p:spPr>
            <a:xfrm flipV="1">
              <a:off x="4147672" y="3647852"/>
              <a:ext cx="2764259" cy="2561053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0" name="Connettore 1 60"/>
            <p:cNvCxnSpPr/>
            <p:nvPr/>
          </p:nvCxnSpPr>
          <p:spPr>
            <a:xfrm>
              <a:off x="6957165" y="3671987"/>
              <a:ext cx="308022" cy="204819"/>
            </a:xfrm>
            <a:prstGeom prst="line">
              <a:avLst/>
            </a:prstGeom>
            <a:ln>
              <a:solidFill>
                <a:srgbClr val="FFFF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sp>
          <p:nvSpPr>
            <p:cNvPr id="11" name="CasellaDiTesto 43"/>
            <p:cNvSpPr txBox="1"/>
            <p:nvPr/>
          </p:nvSpPr>
          <p:spPr>
            <a:xfrm>
              <a:off x="1381836" y="3706397"/>
              <a:ext cx="1510228" cy="673433"/>
            </a:xfrm>
            <a:prstGeom prst="rect">
              <a:avLst/>
            </a:prstGeom>
            <a:solidFill>
              <a:srgbClr val="FFFF00"/>
            </a:solidFill>
            <a:ln>
              <a:solidFill>
                <a:srgbClr val="FAF27F"/>
              </a:solidFill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FLAME</a:t>
              </a:r>
            </a:p>
          </p:txBody>
        </p:sp>
        <p:cxnSp>
          <p:nvCxnSpPr>
            <p:cNvPr id="12" name="Connettore 2 45"/>
            <p:cNvCxnSpPr/>
            <p:nvPr/>
          </p:nvCxnSpPr>
          <p:spPr>
            <a:xfrm>
              <a:off x="1893079" y="4348053"/>
              <a:ext cx="206406" cy="1348007"/>
            </a:xfrm>
            <a:prstGeom prst="straightConnector1">
              <a:avLst/>
            </a:prstGeom>
            <a:ln>
              <a:solidFill>
                <a:srgbClr val="FAF27F"/>
              </a:solidFill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  <p:sp>
          <p:nvSpPr>
            <p:cNvPr id="29" name="CasellaDiTesto 43"/>
            <p:cNvSpPr txBox="1"/>
            <p:nvPr/>
          </p:nvSpPr>
          <p:spPr>
            <a:xfrm>
              <a:off x="3599363" y="3491556"/>
              <a:ext cx="1173605" cy="673433"/>
            </a:xfrm>
            <a:prstGeom prst="rect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lIns="130039" tIns="65020" rIns="130039" bIns="65020">
              <a:spAutoFit/>
              <a:scene3d>
                <a:camera prst="orthographicFront"/>
                <a:lightRig rig="soft" dir="tl">
                  <a:rot lat="0" lon="0" rev="0"/>
                </a:lightRig>
              </a:scene3d>
              <a:sp3d contourW="25400" prstMaterial="matte">
                <a:bevelT w="25400" h="55880" prst="artDeco"/>
                <a:contourClr>
                  <a:schemeClr val="accent2">
                    <a:tint val="20000"/>
                  </a:schemeClr>
                </a:contourClr>
              </a:sp3d>
            </a:bodyPr>
            <a:lstStyle/>
            <a:p>
              <a:pPr algn="l" defTabSz="456039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it-IT" sz="1800" b="1" spc="50" dirty="0" smtClean="0">
                  <a:ln w="11430"/>
                  <a:gradFill>
                    <a:gsLst>
                      <a:gs pos="25000">
                        <a:srgbClr val="C0504D">
                          <a:satMod val="155000"/>
                        </a:srgbClr>
                      </a:gs>
                      <a:gs pos="100000">
                        <a:srgbClr val="C0504D">
                          <a:shade val="45000"/>
                          <a:satMod val="165000"/>
                        </a:srgbClr>
                      </a:gs>
                    </a:gsLst>
                    <a:lin ang="5400000"/>
                  </a:gradFill>
                  <a:effectLst>
                    <a:outerShdw blurRad="76200" dist="50800" dir="5400000" algn="tl" rotWithShape="0">
                      <a:srgbClr val="000000">
                        <a:alpha val="65000"/>
                      </a:srgbClr>
                    </a:outerShdw>
                  </a:effectLst>
                  <a:latin typeface="Calibri"/>
                </a:rPr>
                <a:t>EXIN</a:t>
              </a:r>
              <a:endParaRPr lang="it-IT" sz="18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26" name="Text Box 2"/>
          <p:cNvSpPr txBox="1">
            <a:spLocks noChangeArrowheads="1"/>
          </p:cNvSpPr>
          <p:nvPr/>
        </p:nvSpPr>
        <p:spPr bwMode="auto">
          <a:xfrm>
            <a:off x="52114" y="188971"/>
            <a:ext cx="8991600" cy="20662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95501" tIns="47753" rIns="95501" bIns="47753">
            <a:spAutoFit/>
          </a:bodyPr>
          <a:lstStyle>
            <a:lvl1pPr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742950" indent="-28575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marL="11430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marL="16002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marL="2057400" indent="-228600" defTabSz="957263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25146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29718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34290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3886200" indent="-228600" algn="ctr" defTabSz="957263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r>
              <a:rPr lang="en-US" sz="4400" b="1" dirty="0" smtClean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SPARC_LAB </a:t>
            </a:r>
            <a:endParaRPr lang="en-US" sz="4400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  <a:p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S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ources for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P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lasma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ccelerators and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R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adiation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C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ompton with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 L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asers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A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nd </a:t>
            </a:r>
            <a:r>
              <a:rPr lang="en-US" sz="2000" b="1" dirty="0">
                <a:solidFill>
                  <a:srgbClr val="FFFF00"/>
                </a:solidFill>
                <a:latin typeface="Times New Roman" charset="0"/>
                <a:ea typeface="ＭＳ Ｐゴシック" charset="0"/>
                <a:cs typeface="ＭＳ Ｐゴシック" charset="0"/>
              </a:rPr>
              <a:t>B</a:t>
            </a:r>
            <a:r>
              <a:rPr lang="en-US" sz="2000" b="1" dirty="0">
                <a:latin typeface="Times New Roman" charset="0"/>
                <a:ea typeface="ＭＳ Ｐゴシック" charset="0"/>
                <a:cs typeface="ＭＳ Ｐゴシック" charset="0"/>
              </a:rPr>
              <a:t>eams</a:t>
            </a:r>
          </a:p>
          <a:p>
            <a:endParaRPr lang="en-US" sz="4400" b="1" dirty="0">
              <a:solidFill>
                <a:srgbClr val="FFFF00"/>
              </a:solidFill>
              <a:latin typeface="Times New Roman" charset="0"/>
              <a:ea typeface="ＭＳ Ｐゴシック" charset="0"/>
              <a:cs typeface="ＭＳ Ｐゴシック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468560" y="0"/>
            <a:ext cx="9818098" cy="68853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47664" y="116632"/>
            <a:ext cx="61760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 smtClean="0">
                <a:solidFill>
                  <a:srgbClr val="FFFF00"/>
                </a:solidFill>
              </a:rPr>
              <a:t>SPARC-LAB and related experiments  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0423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INFN001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11336" y="188640"/>
            <a:ext cx="9144000" cy="60922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5292080" y="188640"/>
            <a:ext cx="3371400" cy="584557"/>
          </a:xfrm>
          <a:prstGeom prst="rect">
            <a:avLst/>
          </a:prstGeom>
          <a:solidFill>
            <a:srgbClr val="000099"/>
          </a:solidFill>
        </p:spPr>
        <p:txBody>
          <a:bodyPr wrap="none" lIns="91224" tIns="45612" rIns="91224" bIns="456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Free Electron Laser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12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65" name="Group 2"/>
          <p:cNvGrpSpPr>
            <a:grpSpLocks/>
          </p:cNvGrpSpPr>
          <p:nvPr/>
        </p:nvGrpSpPr>
        <p:grpSpPr bwMode="auto">
          <a:xfrm>
            <a:off x="1406769" y="1179575"/>
            <a:ext cx="6541477" cy="2782887"/>
            <a:chOff x="768" y="688"/>
            <a:chExt cx="4123" cy="1328"/>
          </a:xfrm>
        </p:grpSpPr>
        <p:grpSp>
          <p:nvGrpSpPr>
            <p:cNvPr id="36869" name="Group 3"/>
            <p:cNvGrpSpPr>
              <a:grpSpLocks/>
            </p:cNvGrpSpPr>
            <p:nvPr/>
          </p:nvGrpSpPr>
          <p:grpSpPr bwMode="auto">
            <a:xfrm>
              <a:off x="768" y="688"/>
              <a:ext cx="4123" cy="1328"/>
              <a:chOff x="768" y="688"/>
              <a:chExt cx="4123" cy="1328"/>
            </a:xfrm>
          </p:grpSpPr>
          <p:pic>
            <p:nvPicPr>
              <p:cNvPr id="1925124" name="Picture 4"/>
              <p:cNvPicPr>
                <a:picLocks noChangeAspect="1" noChangeArrowheads="1"/>
              </p:cNvPicPr>
              <p:nvPr/>
            </p:nvPicPr>
            <p:blipFill>
              <a:blip r:embed="rId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t="50299"/>
              <a:stretch>
                <a:fillRect/>
              </a:stretch>
            </p:blipFill>
            <p:spPr bwMode="auto">
              <a:xfrm>
                <a:off x="768" y="688"/>
                <a:ext cx="4123" cy="132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5" name="Picture 5"/>
              <p:cNvPicPr>
                <a:picLocks noChangeAspect="1" noChangeArrowheads="1"/>
              </p:cNvPicPr>
              <p:nvPr/>
            </p:nvPicPr>
            <p:blipFill>
              <a:blip r:embed="rId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93" t="75822" r="19670" b="16168"/>
              <a:stretch>
                <a:fillRect/>
              </a:stretch>
            </p:blipFill>
            <p:spPr bwMode="auto">
              <a:xfrm>
                <a:off x="2473" y="1370"/>
                <a:ext cx="455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6" name="Picture 6"/>
              <p:cNvPicPr>
                <a:picLocks noChangeAspect="1" noChangeArrowheads="1"/>
              </p:cNvPicPr>
              <p:nvPr/>
            </p:nvPicPr>
            <p:blipFill>
              <a:blip r:embed="rId5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69293" t="75822" r="19670" b="16168"/>
              <a:stretch>
                <a:fillRect/>
              </a:stretch>
            </p:blipFill>
            <p:spPr bwMode="auto">
              <a:xfrm>
                <a:off x="1488" y="1370"/>
                <a:ext cx="453" cy="214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925127" name="Picture 7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52364" t="75449" r="44095" b="17366"/>
              <a:stretch>
                <a:fillRect/>
              </a:stretch>
            </p:blipFill>
            <p:spPr bwMode="auto">
              <a:xfrm>
                <a:off x="1248" y="1368"/>
                <a:ext cx="146" cy="1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</p:pic>
          <p:sp>
            <p:nvSpPr>
              <p:cNvPr id="36875" name="Line 8"/>
              <p:cNvSpPr>
                <a:spLocks noChangeShapeType="1"/>
              </p:cNvSpPr>
              <p:nvPr/>
            </p:nvSpPr>
            <p:spPr bwMode="auto">
              <a:xfrm flipV="1">
                <a:off x="2770" y="1546"/>
                <a:ext cx="230" cy="306"/>
              </a:xfrm>
              <a:prstGeom prst="line">
                <a:avLst/>
              </a:prstGeom>
              <a:noFill/>
              <a:ln w="57150">
                <a:solidFill>
                  <a:srgbClr val="F3FF7C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  <p:sp>
            <p:nvSpPr>
              <p:cNvPr id="36876" name="Line 9"/>
              <p:cNvSpPr>
                <a:spLocks noChangeShapeType="1"/>
              </p:cNvSpPr>
              <p:nvPr/>
            </p:nvSpPr>
            <p:spPr bwMode="auto">
              <a:xfrm flipH="1" flipV="1">
                <a:off x="1344" y="1632"/>
                <a:ext cx="96" cy="192"/>
              </a:xfrm>
              <a:prstGeom prst="line">
                <a:avLst/>
              </a:prstGeom>
              <a:noFill/>
              <a:ln w="38100">
                <a:solidFill>
                  <a:srgbClr val="FF0000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  <p:sp>
            <p:nvSpPr>
              <p:cNvPr id="36877" name="Line 10"/>
              <p:cNvSpPr>
                <a:spLocks noChangeShapeType="1"/>
              </p:cNvSpPr>
              <p:nvPr/>
            </p:nvSpPr>
            <p:spPr bwMode="auto">
              <a:xfrm>
                <a:off x="2640" y="1872"/>
                <a:ext cx="144" cy="0"/>
              </a:xfrm>
              <a:prstGeom prst="line">
                <a:avLst/>
              </a:prstGeom>
              <a:noFill/>
              <a:ln w="76200">
                <a:solidFill>
                  <a:schemeClr val="bg1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 wrap="none" anchor="ctr"/>
              <a:lstStyle/>
              <a:p>
                <a:endParaRPr lang="en-US" smtClean="0"/>
              </a:p>
            </p:txBody>
          </p:sp>
        </p:grpSp>
        <p:sp>
          <p:nvSpPr>
            <p:cNvPr id="36870" name="Rectangle 11"/>
            <p:cNvSpPr>
              <a:spLocks noChangeArrowheads="1"/>
            </p:cNvSpPr>
            <p:nvPr/>
          </p:nvSpPr>
          <p:spPr bwMode="auto">
            <a:xfrm>
              <a:off x="2928" y="1368"/>
              <a:ext cx="144" cy="192"/>
            </a:xfrm>
            <a:prstGeom prst="rect">
              <a:avLst/>
            </a:prstGeom>
            <a:solidFill>
              <a:srgbClr val="FFBABD"/>
            </a:solidFill>
            <a:ln w="9525">
              <a:solidFill>
                <a:srgbClr val="FFB9BB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 smtClean="0"/>
            </a:p>
          </p:txBody>
        </p:sp>
      </p:grpSp>
      <p:sp>
        <p:nvSpPr>
          <p:cNvPr id="36866" name="Text Box 12"/>
          <p:cNvSpPr txBox="1">
            <a:spLocks noChangeArrowheads="1"/>
          </p:cNvSpPr>
          <p:nvPr/>
        </p:nvSpPr>
        <p:spPr bwMode="auto">
          <a:xfrm>
            <a:off x="375145" y="4105380"/>
            <a:ext cx="8572500" cy="199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7151" tIns="33587" rIns="67151" bIns="33587">
            <a:spAutoFit/>
          </a:bodyPr>
          <a:lstStyle>
            <a:lvl1pPr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1pPr>
            <a:lvl2pPr marL="742950" indent="-28575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2pPr>
            <a:lvl3pPr marL="11430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3pPr>
            <a:lvl4pPr marL="16002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4pPr>
            <a:lvl5pPr marL="2057400" indent="-228600" defTabSz="673100" eaLnBrk="0" hangingPunct="0"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5pPr>
            <a:lvl6pPr marL="25146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6pPr>
            <a:lvl7pPr marL="29718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7pPr>
            <a:lvl8pPr marL="34290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8pPr>
            <a:lvl9pPr marL="3886200" indent="-228600" algn="ctr" defTabSz="6731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FFFFFF"/>
                </a:solidFill>
                <a:latin typeface="American Typewriter" charset="0"/>
                <a:ea typeface="ヒラギノ明朝 Pro W3" charset="0"/>
                <a:cs typeface="ヒラギノ明朝 Pro W3" charset="0"/>
                <a:sym typeface="American Typewriter" charset="0"/>
              </a:defRPr>
            </a:lvl9pPr>
          </a:lstStyle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Weak blowout regime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with resonant amplification of plasma wave by a train of high Brightness electron bunches produced by </a:t>
            </a: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Laser Comb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technique?</a:t>
            </a:r>
            <a:endParaRPr lang="en-US" sz="2100" dirty="0">
              <a:solidFill>
                <a:srgbClr val="FFFF00"/>
              </a:solidFill>
              <a:latin typeface="Arial" charset="0"/>
              <a:ea typeface="ＭＳ Ｐゴシック" charset="0"/>
              <a:cs typeface="ＭＳ Ｐゴシック" charset="0"/>
            </a:endParaRP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 Ramped bunch train configuration</a:t>
            </a:r>
            <a:r>
              <a:rPr lang="en-US" sz="2100" b="1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to enhance </a:t>
            </a:r>
            <a:r>
              <a:rPr lang="en-US" sz="2100" dirty="0" err="1">
                <a:latin typeface="Arial" charset="0"/>
                <a:ea typeface="ＭＳ Ｐゴシック" charset="0"/>
                <a:cs typeface="ＭＳ Ｐゴシック" charset="0"/>
              </a:rPr>
              <a:t>tranformer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ratio?</a:t>
            </a:r>
          </a:p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</a:t>
            </a:r>
            <a:r>
              <a:rPr lang="en-US" sz="2100" b="1" dirty="0">
                <a:solidFill>
                  <a:srgbClr val="FFFF00"/>
                </a:solidFill>
                <a:latin typeface="Arial" charset="0"/>
                <a:ea typeface="ＭＳ Ｐゴシック" charset="0"/>
                <a:cs typeface="ＭＳ Ｐゴシック" charset="0"/>
              </a:rPr>
              <a:t>High quality bunch</a:t>
            </a:r>
            <a:r>
              <a:rPr lang="en-US" sz="2100" dirty="0">
                <a:latin typeface="Arial" charset="0"/>
                <a:ea typeface="ＭＳ Ｐゴシック" charset="0"/>
                <a:cs typeface="ＭＳ Ｐゴシック" charset="0"/>
              </a:rPr>
              <a:t> preservation during acceleration and transport?</a:t>
            </a:r>
            <a:endParaRPr lang="en-US" sz="2100" b="1" dirty="0"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36867" name="Rectangle 13"/>
          <p:cNvSpPr>
            <a:spLocks noChangeArrowheads="1"/>
          </p:cNvSpPr>
          <p:nvPr/>
        </p:nvSpPr>
        <p:spPr bwMode="auto">
          <a:xfrm>
            <a:off x="395536" y="337995"/>
            <a:ext cx="8894885" cy="498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67151" tIns="33587" rIns="67151" bIns="33587">
            <a:spAutoFit/>
          </a:bodyPr>
          <a:lstStyle/>
          <a:p>
            <a:pPr defTabSz="671164" eaLnBrk="0" hangingPunct="0"/>
            <a:r>
              <a:rPr lang="en-US" sz="2800" b="1" dirty="0">
                <a:solidFill>
                  <a:srgbClr val="FFFF00"/>
                </a:solidFill>
                <a:latin typeface="Arial"/>
                <a:ea typeface="ＭＳ Ｐゴシック" charset="0"/>
                <a:cs typeface="Arial"/>
              </a:rPr>
              <a:t>Resonant plasma excitation by a Train of Bunches</a:t>
            </a:r>
          </a:p>
        </p:txBody>
      </p:sp>
      <p:pic>
        <p:nvPicPr>
          <p:cNvPr id="1925134" name="Picture 14"/>
          <p:cNvPicPr>
            <a:picLocks noChangeAspect="1" noChangeArrowheads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5972" t="27777" r="29445" b="41112"/>
          <a:stretch>
            <a:fillRect/>
          </a:stretch>
        </p:blipFill>
        <p:spPr bwMode="auto">
          <a:xfrm>
            <a:off x="8036204" y="6215063"/>
            <a:ext cx="965689" cy="506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35496" y="764704"/>
            <a:ext cx="9577064" cy="5688632"/>
            <a:chOff x="428229" y="692150"/>
            <a:chExt cx="9823863" cy="5400894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8229" y="692150"/>
              <a:ext cx="9243880" cy="5346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051" name="CasellaDiTesto 3"/>
            <p:cNvSpPr txBox="1">
              <a:spLocks noChangeArrowheads="1"/>
            </p:cNvSpPr>
            <p:nvPr/>
          </p:nvSpPr>
          <p:spPr bwMode="auto">
            <a:xfrm>
              <a:off x="1363795" y="1557338"/>
              <a:ext cx="265363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Sezione Banda C</a:t>
              </a:r>
            </a:p>
          </p:txBody>
        </p:sp>
        <p:cxnSp>
          <p:nvCxnSpPr>
            <p:cNvPr id="6" name="Connettore 2 5"/>
            <p:cNvCxnSpPr>
              <a:cxnSpLocks noChangeShapeType="1"/>
            </p:cNvCxnSpPr>
            <p:nvPr/>
          </p:nvCxnSpPr>
          <p:spPr bwMode="auto">
            <a:xfrm>
              <a:off x="2067191" y="1925641"/>
              <a:ext cx="390393" cy="782637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3" name="CasellaDiTesto 7"/>
            <p:cNvSpPr txBox="1">
              <a:spLocks noChangeArrowheads="1"/>
            </p:cNvSpPr>
            <p:nvPr/>
          </p:nvSpPr>
          <p:spPr bwMode="auto">
            <a:xfrm>
              <a:off x="4406108" y="1187450"/>
              <a:ext cx="265363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Gruppo Pompe Vuoto</a:t>
              </a:r>
            </a:p>
          </p:txBody>
        </p:sp>
        <p:cxnSp>
          <p:nvCxnSpPr>
            <p:cNvPr id="9" name="Connettore 2 8"/>
            <p:cNvCxnSpPr>
              <a:cxnSpLocks noChangeShapeType="1"/>
            </p:cNvCxnSpPr>
            <p:nvPr/>
          </p:nvCxnSpPr>
          <p:spPr bwMode="auto">
            <a:xfrm>
              <a:off x="5343395" y="1614488"/>
              <a:ext cx="196056" cy="519112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1" name="Connettore 2 10"/>
            <p:cNvCxnSpPr>
              <a:cxnSpLocks noChangeShapeType="1"/>
            </p:cNvCxnSpPr>
            <p:nvPr/>
          </p:nvCxnSpPr>
          <p:spPr bwMode="auto">
            <a:xfrm>
              <a:off x="5343395" y="1614488"/>
              <a:ext cx="196056" cy="1814512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6" name="CasellaDiTesto 14"/>
            <p:cNvSpPr txBox="1">
              <a:spLocks noChangeArrowheads="1"/>
            </p:cNvSpPr>
            <p:nvPr/>
          </p:nvSpPr>
          <p:spPr bwMode="auto">
            <a:xfrm>
              <a:off x="3549652" y="5446713"/>
              <a:ext cx="2651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black"/>
                  </a:solidFill>
                  <a:cs typeface="Arial" charset="0"/>
                </a:rPr>
                <a:t>Permanent magnet actuator</a:t>
              </a:r>
            </a:p>
          </p:txBody>
        </p:sp>
        <p:cxnSp>
          <p:nvCxnSpPr>
            <p:cNvPr id="16" name="Connettore 2 15"/>
            <p:cNvCxnSpPr>
              <a:cxnSpLocks noChangeShapeType="1"/>
            </p:cNvCxnSpPr>
            <p:nvPr/>
          </p:nvCxnSpPr>
          <p:spPr bwMode="auto">
            <a:xfrm flipV="1">
              <a:off x="5441421" y="3429003"/>
              <a:ext cx="760148" cy="2124075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58" name="CasellaDiTesto 18"/>
            <p:cNvSpPr txBox="1">
              <a:spLocks noChangeArrowheads="1"/>
            </p:cNvSpPr>
            <p:nvPr/>
          </p:nvSpPr>
          <p:spPr bwMode="auto">
            <a:xfrm>
              <a:off x="6512853" y="5405438"/>
              <a:ext cx="2651919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black"/>
                  </a:solidFill>
                  <a:cs typeface="Arial" charset="0"/>
                </a:rPr>
                <a:t>YAG/OTR/EOS crystal actuator</a:t>
              </a:r>
            </a:p>
          </p:txBody>
        </p:sp>
        <p:cxnSp>
          <p:nvCxnSpPr>
            <p:cNvPr id="20" name="Connettore 2 19"/>
            <p:cNvCxnSpPr>
              <a:cxnSpLocks noChangeShapeType="1"/>
            </p:cNvCxnSpPr>
            <p:nvPr/>
          </p:nvCxnSpPr>
          <p:spPr bwMode="auto">
            <a:xfrm flipH="1" flipV="1">
              <a:off x="7059745" y="3860800"/>
              <a:ext cx="233892" cy="1544638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0" name="CasellaDiTesto 22"/>
            <p:cNvSpPr txBox="1">
              <a:spLocks noChangeArrowheads="1"/>
            </p:cNvSpPr>
            <p:nvPr/>
          </p:nvSpPr>
          <p:spPr bwMode="auto">
            <a:xfrm>
              <a:off x="7002993" y="817563"/>
              <a:ext cx="2651919" cy="120032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Camera interazione e</a:t>
              </a:r>
            </a:p>
            <a:p>
              <a:pPr algn="l"/>
              <a:r>
                <a:rPr lang="en-US" sz="1800" b="1">
                  <a:solidFill>
                    <a:prstClr val="white"/>
                  </a:solidFill>
                  <a:cs typeface="Arial" charset="0"/>
                </a:rPr>
                <a:t>Sistemi ancillari di pompaggio e iniezione gas</a:t>
              </a:r>
            </a:p>
          </p:txBody>
        </p:sp>
        <p:cxnSp>
          <p:nvCxnSpPr>
            <p:cNvPr id="24" name="Connettore 2 23"/>
            <p:cNvCxnSpPr>
              <a:cxnSpLocks noChangeShapeType="1"/>
            </p:cNvCxnSpPr>
            <p:nvPr/>
          </p:nvCxnSpPr>
          <p:spPr bwMode="auto">
            <a:xfrm>
              <a:off x="7838811" y="1965328"/>
              <a:ext cx="79110" cy="1103313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Connettore 2 25"/>
            <p:cNvCxnSpPr>
              <a:cxnSpLocks noChangeShapeType="1"/>
            </p:cNvCxnSpPr>
            <p:nvPr/>
          </p:nvCxnSpPr>
          <p:spPr bwMode="auto">
            <a:xfrm flipV="1">
              <a:off x="5606522" y="3365503"/>
              <a:ext cx="2856575" cy="2339975"/>
            </a:xfrm>
            <a:prstGeom prst="straightConnector1">
              <a:avLst/>
            </a:prstGeom>
            <a:noFill/>
            <a:ln w="38100">
              <a:solidFill>
                <a:srgbClr val="F79646"/>
              </a:solidFill>
              <a:round/>
              <a:headEnd/>
              <a:tailEnd type="arrow" w="med" len="med"/>
            </a:ln>
            <a:effectLst>
              <a:outerShdw blurRad="40000" dist="23000" dir="5400000" rotWithShape="0">
                <a:srgbClr val="000000">
                  <a:alpha val="34999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63" name="CasellaDiTesto 27"/>
            <p:cNvSpPr txBox="1">
              <a:spLocks noChangeArrowheads="1"/>
            </p:cNvSpPr>
            <p:nvPr/>
          </p:nvSpPr>
          <p:spPr bwMode="auto">
            <a:xfrm>
              <a:off x="7600173" y="4935715"/>
              <a:ext cx="265191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charset="0"/>
                  <a:ea typeface="ＭＳ Ｐゴシック" charset="0"/>
                </a:defRPr>
              </a:lvl9pPr>
            </a:lstStyle>
            <a:p>
              <a:pPr algn="l"/>
              <a:r>
                <a:rPr lang="en-US" sz="1800" b="1" dirty="0">
                  <a:solidFill>
                    <a:prstClr val="black"/>
                  </a:solidFill>
                  <a:cs typeface="Arial" charset="0"/>
                </a:rPr>
                <a:t>YAG/OTR actuator</a:t>
              </a: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528129" y="180094"/>
            <a:ext cx="8375084" cy="584610"/>
          </a:xfrm>
          <a:prstGeom prst="rect">
            <a:avLst/>
          </a:prstGeom>
          <a:noFill/>
        </p:spPr>
        <p:txBody>
          <a:bodyPr wrap="square" lIns="91275" tIns="45638" rIns="91275" bIns="45638" rtlCol="0">
            <a:spAutoFit/>
          </a:bodyPr>
          <a:lstStyle/>
          <a:p>
            <a:r>
              <a:rPr lang="en-US" sz="3200" dirty="0" smtClean="0">
                <a:solidFill>
                  <a:srgbClr val="FFFFFF"/>
                </a:solidFill>
              </a:rPr>
              <a:t>COMB plasma interaction chamber</a:t>
            </a:r>
            <a:endParaRPr lang="en-US" sz="3200" dirty="0">
              <a:solidFill>
                <a:srgbClr val="FFFFFF"/>
              </a:solidFill>
            </a:endParaRPr>
          </a:p>
        </p:txBody>
      </p:sp>
      <p:cxnSp>
        <p:nvCxnSpPr>
          <p:cNvPr id="19" name="Connettore 2 19"/>
          <p:cNvCxnSpPr>
            <a:cxnSpLocks noChangeShapeType="1"/>
          </p:cNvCxnSpPr>
          <p:nvPr/>
        </p:nvCxnSpPr>
        <p:spPr bwMode="auto">
          <a:xfrm flipH="1" flipV="1">
            <a:off x="8244408" y="3933056"/>
            <a:ext cx="223091" cy="1598844"/>
          </a:xfrm>
          <a:prstGeom prst="straightConnector1">
            <a:avLst/>
          </a:prstGeom>
          <a:noFill/>
          <a:ln w="38100">
            <a:solidFill>
              <a:srgbClr val="F79646"/>
            </a:solidFill>
            <a:round/>
            <a:headEnd/>
            <a:tailEnd type="arrow" w="med" len="med"/>
          </a:ln>
          <a:effectLst>
            <a:outerShdw blurRad="40000" dist="23000" dir="5400000" rotWithShape="0">
              <a:srgbClr val="000000">
                <a:alpha val="34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355" y="764872"/>
            <a:ext cx="9158356" cy="60290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6"/>
          <p:cNvSpPr/>
          <p:nvPr/>
        </p:nvSpPr>
        <p:spPr>
          <a:xfrm>
            <a:off x="850071" y="116648"/>
            <a:ext cx="5574327" cy="584557"/>
          </a:xfrm>
          <a:prstGeom prst="rect">
            <a:avLst/>
          </a:prstGeom>
        </p:spPr>
        <p:txBody>
          <a:bodyPr wrap="none" lIns="91224" tIns="45612" rIns="91224" bIns="45612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 smtClean="0">
                <a:solidFill>
                  <a:srgbClr val="FFFF00"/>
                </a:solidFill>
              </a:rPr>
              <a:t>Thomson back-scattering source</a:t>
            </a:r>
            <a:endParaRPr lang="en-US" sz="3200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4901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15-06-30 alle 17.34.0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63500"/>
            <a:ext cx="9144000" cy="6709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808061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Title 1"/>
          <p:cNvSpPr>
            <a:spLocks noGrp="1"/>
          </p:cNvSpPr>
          <p:nvPr>
            <p:ph type="title"/>
          </p:nvPr>
        </p:nvSpPr>
        <p:spPr>
          <a:xfrm>
            <a:off x="762000" y="76200"/>
            <a:ext cx="7459663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en-US" sz="32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Beam Test </a:t>
            </a:r>
            <a: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Facility (</a:t>
            </a:r>
            <a:r>
              <a:rPr lang="en-US" sz="32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BTF) </a:t>
            </a:r>
            <a: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Infrastructure</a:t>
            </a:r>
            <a:br>
              <a:rPr lang="en-US" sz="32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</a:br>
            <a:r>
              <a:rPr lang="en-US" sz="2400" dirty="0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@DAFNE </a:t>
            </a:r>
            <a:r>
              <a:rPr lang="en-US" sz="2400" dirty="0" err="1" smtClean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Linac</a:t>
            </a:r>
            <a:endParaRPr lang="it-IT" sz="2400" dirty="0">
              <a:solidFill>
                <a:srgbClr val="FFFF00"/>
              </a:solidFill>
              <a:ea typeface="ＭＳ Ｐゴシック" pitchFamily="36" charset="-128"/>
              <a:cs typeface="ＭＳ Ｐゴシック" pitchFamily="36" charset="-128"/>
            </a:endParaRPr>
          </a:p>
        </p:txBody>
      </p:sp>
      <p:sp>
        <p:nvSpPr>
          <p:cNvPr id="37890" name="Content Placeholder 2"/>
          <p:cNvSpPr>
            <a:spLocks noGrp="1"/>
          </p:cNvSpPr>
          <p:nvPr>
            <p:ph idx="1"/>
          </p:nvPr>
        </p:nvSpPr>
        <p:spPr>
          <a:xfrm>
            <a:off x="171450" y="3776662"/>
            <a:ext cx="8685213" cy="2573338"/>
          </a:xfrm>
        </p:spPr>
        <p:txBody>
          <a:bodyPr>
            <a:normAutofit/>
          </a:bodyPr>
          <a:lstStyle/>
          <a:p>
            <a:pPr marL="0" indent="0" algn="just" eaLnBrk="1" hangingPunct="1">
              <a:buFont typeface="Wingdings 2" pitchFamily="36" charset="2"/>
              <a:buNone/>
            </a:pP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The </a:t>
            </a:r>
            <a:r>
              <a:rPr lang="en-US" sz="2400" dirty="0" err="1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Frascati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Beam Test Facility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infrastructure is a beam extraction line optimized to produce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electrons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,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positrons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,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photons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 and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neutrons</a:t>
            </a:r>
            <a:r>
              <a:rPr lang="en-US" sz="2400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mainly for HEP detector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calibration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</a:t>
            </a:r>
            <a:r>
              <a:rPr lang="en-US" sz="2400" dirty="0" smtClean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purposes. 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The quality of the beam, energy and intensity is also of interest for </a:t>
            </a:r>
            <a:r>
              <a:rPr lang="en-US" sz="2400" b="1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experiments</a:t>
            </a:r>
            <a:r>
              <a:rPr lang="en-US" sz="2400" dirty="0">
                <a:solidFill>
                  <a:schemeClr val="bg1"/>
                </a:solidFill>
                <a:ea typeface="ＭＳ Ｐゴシック" pitchFamily="36" charset="-128"/>
                <a:cs typeface="ＭＳ Ｐゴシック" pitchFamily="36" charset="-128"/>
              </a:rPr>
              <a:t> (~ 20% of the users) studying the </a:t>
            </a:r>
            <a:r>
              <a:rPr lang="en-US" sz="2400" b="1" dirty="0">
                <a:solidFill>
                  <a:srgbClr val="FFFF00"/>
                </a:solidFill>
                <a:ea typeface="ＭＳ Ｐゴシック" pitchFamily="36" charset="-128"/>
                <a:cs typeface="ＭＳ Ｐゴシック" pitchFamily="36" charset="-128"/>
              </a:rPr>
              <a:t>electromagnetic interaction with matter</a:t>
            </a:r>
          </a:p>
        </p:txBody>
      </p:sp>
      <p:pic>
        <p:nvPicPr>
          <p:cNvPr id="37891" name="Picture 4" descr="Stitched_0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1485900"/>
            <a:ext cx="7629525" cy="2066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5652120" y="3933056"/>
            <a:ext cx="1872208" cy="1224136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8" name="CasellaDiTesto 10"/>
          <p:cNvSpPr txBox="1">
            <a:spLocks noChangeArrowheads="1"/>
          </p:cNvSpPr>
          <p:nvPr/>
        </p:nvSpPr>
        <p:spPr bwMode="auto">
          <a:xfrm>
            <a:off x="4572000" y="3068960"/>
            <a:ext cx="4001015" cy="584776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200" dirty="0" smtClean="0">
                <a:solidFill>
                  <a:srgbClr val="F2F2F2"/>
                </a:solidFill>
              </a:rPr>
              <a:t>The ELI Pre-installation</a:t>
            </a:r>
            <a:endParaRPr lang="en-US" sz="3200" dirty="0">
              <a:solidFill>
                <a:srgbClr val="F2F2F2"/>
              </a:solidFill>
            </a:endParaRPr>
          </a:p>
        </p:txBody>
      </p:sp>
      <p:cxnSp>
        <p:nvCxnSpPr>
          <p:cNvPr id="11" name="Connettore 2 4"/>
          <p:cNvCxnSpPr/>
          <p:nvPr/>
        </p:nvCxnSpPr>
        <p:spPr>
          <a:xfrm>
            <a:off x="4860032" y="3717032"/>
            <a:ext cx="792088" cy="504056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50345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151822" y="204475"/>
            <a:ext cx="8642350" cy="848261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b="1" dirty="0" smtClean="0">
                <a:solidFill>
                  <a:srgbClr val="FFFF00"/>
                </a:solidFill>
              </a:rPr>
              <a:t>Accelerator Division Main Projects</a:t>
            </a:r>
            <a:endParaRPr lang="en-US" sz="3600" b="1" dirty="0">
              <a:solidFill>
                <a:srgbClr val="FFFF00"/>
              </a:solidFill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954857" y="1208732"/>
            <a:ext cx="7721599" cy="6168728"/>
            <a:chOff x="954857" y="1052736"/>
            <a:chExt cx="7721599" cy="6168728"/>
          </a:xfrm>
        </p:grpSpPr>
        <p:grpSp>
          <p:nvGrpSpPr>
            <p:cNvPr id="7" name="Group 6"/>
            <p:cNvGrpSpPr/>
            <p:nvPr/>
          </p:nvGrpSpPr>
          <p:grpSpPr>
            <a:xfrm>
              <a:off x="954857" y="1052736"/>
              <a:ext cx="7721599" cy="6168728"/>
              <a:chOff x="954857" y="1052736"/>
              <a:chExt cx="7721599" cy="6168728"/>
            </a:xfrm>
          </p:grpSpPr>
          <p:sp>
            <p:nvSpPr>
              <p:cNvPr id="3" name="Content Placeholder 2"/>
              <p:cNvSpPr txBox="1">
                <a:spLocks/>
              </p:cNvSpPr>
              <p:nvPr/>
            </p:nvSpPr>
            <p:spPr>
              <a:xfrm>
                <a:off x="954857" y="1112764"/>
                <a:ext cx="7721599" cy="6108700"/>
              </a:xfrm>
              <a:prstGeom prst="rect">
                <a:avLst/>
              </a:prstGeom>
            </p:spPr>
            <p:txBody>
              <a:bodyPr/>
              <a:lstStyle>
                <a:lvl1pPr marL="342900" indent="-3429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32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742950" indent="-28575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1143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4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600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–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20574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»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5146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457200" rtl="0" eaLnBrk="1" latinLnBrk="0" hangingPunct="1">
                  <a:spcBef>
                    <a:spcPct val="20000"/>
                  </a:spcBef>
                  <a:buFont typeface="Arial"/>
                  <a:buChar char="•"/>
                  <a:defRPr sz="20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DA</a:t>
                </a:r>
                <a:r>
                  <a:rPr lang="en-US" sz="2800" dirty="0" smtClean="0">
                    <a:solidFill>
                      <a:srgbClr val="FFFFFF"/>
                    </a:solidFill>
                    <a:latin typeface="Symbol" charset="2"/>
                    <a:cs typeface="Symbol" charset="2"/>
                  </a:rPr>
                  <a:t>F</a:t>
                </a:r>
                <a:r>
                  <a:rPr lang="en-US" sz="2800" dirty="0" smtClean="0">
                    <a:solidFill>
                      <a:srgbClr val="FFFFFF"/>
                    </a:solidFill>
                  </a:rPr>
                  <a:t>NE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SPARC-LAB</a:t>
                </a:r>
              </a:p>
              <a:p>
                <a:pPr marL="0" indent="0">
                  <a:buNone/>
                </a:pPr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pPr marL="0" indent="0">
                  <a:buNone/>
                </a:pPr>
                <a:endParaRPr lang="en-US" sz="105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ELI-NP (Romania) / STAR (Cosenza)</a:t>
                </a:r>
              </a:p>
              <a:p>
                <a:endParaRPr lang="en-US" sz="2800" dirty="0" smtClean="0">
                  <a:solidFill>
                    <a:srgbClr val="FFFFFF"/>
                  </a:solidFill>
                </a:endParaRPr>
              </a:p>
              <a:p>
                <a:endParaRPr lang="en-US" sz="1200" dirty="0" smtClean="0">
                  <a:solidFill>
                    <a:srgbClr val="FFFFFF"/>
                  </a:solidFill>
                </a:endParaRPr>
              </a:p>
              <a:p>
                <a:r>
                  <a:rPr lang="en-US" sz="2800" dirty="0" smtClean="0">
                    <a:solidFill>
                      <a:srgbClr val="FFFFFF"/>
                    </a:solidFill>
                  </a:rPr>
                  <a:t>Collaborations: LC/CLIC, HL-LHC, FCC, ESRF, KEKB,  !CHAOS</a:t>
                </a:r>
                <a:r>
                  <a:rPr lang="en-US" sz="2800" dirty="0">
                    <a:solidFill>
                      <a:srgbClr val="FFFFFF"/>
                    </a:solidFill>
                  </a:rPr>
                  <a:t>, CNAO…</a:t>
                </a:r>
                <a:endParaRPr lang="en-US" sz="2800" dirty="0" smtClean="0">
                  <a:solidFill>
                    <a:srgbClr val="FFFFFF"/>
                  </a:solidFill>
                </a:endParaRPr>
              </a:p>
            </p:txBody>
          </p:sp>
          <p:sp>
            <p:nvSpPr>
              <p:cNvPr id="4" name="Rectangle 3"/>
              <p:cNvSpPr/>
              <p:nvPr/>
            </p:nvSpPr>
            <p:spPr>
              <a:xfrm>
                <a:off x="3203848" y="1988841"/>
                <a:ext cx="2880320" cy="163121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FEL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Plasma acceleration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Thomson Scattering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FLAME</a:t>
                </a:r>
              </a:p>
              <a:p>
                <a:pPr lvl="1"/>
                <a:r>
                  <a:rPr lang="en-US" sz="2000" dirty="0" err="1" smtClean="0">
                    <a:solidFill>
                      <a:srgbClr val="FFFF00"/>
                    </a:solidFill>
                  </a:rPr>
                  <a:t>TeraHertz</a:t>
                </a:r>
                <a:endParaRPr lang="en-US" sz="2000" dirty="0" smtClean="0">
                  <a:solidFill>
                    <a:srgbClr val="FFFF00"/>
                  </a:solidFill>
                </a:endParaRPr>
              </a:p>
            </p:txBody>
          </p:sp>
          <p:sp>
            <p:nvSpPr>
              <p:cNvPr id="9" name="Rectangle 8"/>
              <p:cNvSpPr/>
              <p:nvPr/>
            </p:nvSpPr>
            <p:spPr>
              <a:xfrm>
                <a:off x="3131840" y="1052736"/>
                <a:ext cx="2880320" cy="707886"/>
              </a:xfrm>
              <a:prstGeom prst="rect">
                <a:avLst/>
              </a:prstGeom>
              <a:ln>
                <a:noFill/>
              </a:ln>
            </p:spPr>
            <p:txBody>
              <a:bodyPr wrap="square">
                <a:spAutoFit/>
              </a:bodyPr>
              <a:lstStyle/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DAFNE Collider</a:t>
                </a:r>
              </a:p>
              <a:p>
                <a:pPr lvl="1"/>
                <a:r>
                  <a:rPr lang="en-US" sz="2000" dirty="0" smtClean="0">
                    <a:solidFill>
                      <a:srgbClr val="FFFF00"/>
                    </a:solidFill>
                  </a:rPr>
                  <a:t>BTF</a:t>
                </a:r>
              </a:p>
            </p:txBody>
          </p:sp>
        </p:grpSp>
        <p:sp>
          <p:nvSpPr>
            <p:cNvPr id="5" name="Left Brace 4"/>
            <p:cNvSpPr/>
            <p:nvPr/>
          </p:nvSpPr>
          <p:spPr>
            <a:xfrm>
              <a:off x="3203848" y="1052736"/>
              <a:ext cx="432048" cy="792088"/>
            </a:xfrm>
            <a:prstGeom prst="leftBrac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Left Brace 9"/>
            <p:cNvSpPr/>
            <p:nvPr/>
          </p:nvSpPr>
          <p:spPr>
            <a:xfrm>
              <a:off x="3131840" y="1988840"/>
              <a:ext cx="576064" cy="1728192"/>
            </a:xfrm>
            <a:prstGeom prst="leftBrace">
              <a:avLst/>
            </a:prstGeom>
            <a:ln>
              <a:solidFill>
                <a:srgbClr val="FFFF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Equal 10"/>
          <p:cNvSpPr/>
          <p:nvPr/>
        </p:nvSpPr>
        <p:spPr>
          <a:xfrm>
            <a:off x="-468560" y="7173416"/>
            <a:ext cx="914400" cy="914400"/>
          </a:xfrm>
          <a:prstGeom prst="mathEqual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480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4000" b="1" dirty="0" smtClean="0">
                <a:solidFill>
                  <a:srgbClr val="FFFF00"/>
                </a:solidFill>
                <a:latin typeface="Arial"/>
                <a:cs typeface="Arial"/>
              </a:rPr>
              <a:t>ELI </a:t>
            </a:r>
            <a:r>
              <a:rPr lang="fr-FR" sz="4000" b="1" dirty="0" err="1">
                <a:solidFill>
                  <a:srgbClr val="FFFF00"/>
                </a:solidFill>
                <a:latin typeface="Arial"/>
                <a:cs typeface="Arial"/>
              </a:rPr>
              <a:t>Nuclear</a:t>
            </a:r>
            <a:r>
              <a:rPr lang="fr-FR" sz="4000" b="1" dirty="0">
                <a:solidFill>
                  <a:srgbClr val="FFFF00"/>
                </a:solidFill>
                <a:latin typeface="Arial"/>
                <a:cs typeface="Arial"/>
              </a:rPr>
              <a:t> </a:t>
            </a:r>
            <a:r>
              <a:rPr lang="fr-FR" sz="4000" b="1" dirty="0" err="1" smtClean="0">
                <a:solidFill>
                  <a:srgbClr val="FFFF00"/>
                </a:solidFill>
                <a:latin typeface="Arial"/>
                <a:cs typeface="Arial"/>
              </a:rPr>
              <a:t>Physics</a:t>
            </a:r>
            <a:r>
              <a:rPr lang="fr-FR" sz="4000" b="1" dirty="0" smtClean="0">
                <a:solidFill>
                  <a:srgbClr val="FFFF00"/>
                </a:solidFill>
                <a:latin typeface="Arial"/>
                <a:cs typeface="Arial"/>
              </a:rPr>
              <a:t> (Romania)</a:t>
            </a:r>
            <a:endParaRPr lang="fr-FR" sz="4000" b="1" dirty="0">
              <a:solidFill>
                <a:srgbClr val="FFFF00"/>
              </a:solidFill>
              <a:latin typeface="Arial"/>
              <a:cs typeface="Arial"/>
            </a:endParaRPr>
          </a:p>
        </p:txBody>
      </p:sp>
      <p:sp>
        <p:nvSpPr>
          <p:cNvPr id="5" name="Rectangle 7"/>
          <p:cNvSpPr txBox="1">
            <a:spLocks noChangeArrowheads="1"/>
          </p:cNvSpPr>
          <p:nvPr/>
        </p:nvSpPr>
        <p:spPr bwMode="auto">
          <a:xfrm>
            <a:off x="107950" y="1384301"/>
            <a:ext cx="8718550" cy="1308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3200">
                <a:solidFill>
                  <a:schemeClr val="tx1"/>
                </a:solidFill>
                <a:latin typeface="+mn-lt"/>
                <a:ea typeface="ＭＳ Ｐゴシック" charset="0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Font typeface="Arial" charset="0"/>
              <a:buChar char="–"/>
              <a:defRPr sz="2800">
                <a:solidFill>
                  <a:schemeClr val="tx1"/>
                </a:solidFill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•"/>
              <a:defRPr sz="2400">
                <a:solidFill>
                  <a:schemeClr val="tx1"/>
                </a:solidFill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–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CC00"/>
              </a:buClr>
              <a:buChar char="»"/>
              <a:defRPr sz="2000">
                <a:solidFill>
                  <a:schemeClr val="tx1"/>
                </a:solidFill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800" b="1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Laser-Induced Photonuclear Physics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nuclear physics methods to study laser-target interactions, new nuclear spectroscopy, </a:t>
            </a:r>
            <a:endParaRPr lang="en-US" sz="1600" dirty="0" smtClean="0">
              <a:solidFill>
                <a:schemeClr val="bg1">
                  <a:lumMod val="95000"/>
                </a:schemeClr>
              </a:solidFill>
              <a:latin typeface="Arial"/>
              <a:cs typeface="Arial"/>
            </a:endParaRP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new </a:t>
            </a:r>
            <a:r>
              <a:rPr lang="en-US" sz="1600" dirty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photonuclear </a:t>
            </a:r>
            <a:r>
              <a:rPr lang="en-US" sz="1600" dirty="0" smtClean="0">
                <a:solidFill>
                  <a:schemeClr val="bg1">
                    <a:lumMod val="95000"/>
                  </a:schemeClr>
                </a:solidFill>
                <a:latin typeface="Arial"/>
                <a:cs typeface="Arial"/>
              </a:rPr>
              <a:t>physics</a:t>
            </a:r>
          </a:p>
          <a:p>
            <a:pPr marL="0" indent="0" algn="ctr" eaLnBrk="1" hangingPunct="1">
              <a:spcBef>
                <a:spcPts val="0"/>
              </a:spcBef>
              <a:spcAft>
                <a:spcPts val="300"/>
              </a:spcAft>
              <a:buFont typeface="Arial" charset="0"/>
              <a:buNone/>
              <a:defRPr/>
            </a:pPr>
            <a:endParaRPr lang="en-GB" sz="15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cs typeface="Verdana"/>
            </a:endParaRPr>
          </a:p>
          <a:p>
            <a:pPr lvl="1" algn="ctr" eaLnBrk="1" hangingPunct="1">
              <a:defRPr/>
            </a:pPr>
            <a:endParaRPr lang="en-GB" sz="1600" dirty="0" smtClean="0">
              <a:solidFill>
                <a:schemeClr val="bg1">
                  <a:lumMod val="95000"/>
                </a:schemeClr>
              </a:solidFill>
              <a:latin typeface="Comic Sans MS" pitchFamily="66" charset="0"/>
              <a:ea typeface="Arial" pitchFamily="34" charset="0"/>
            </a:endParaRPr>
          </a:p>
        </p:txBody>
      </p:sp>
      <p:pic>
        <p:nvPicPr>
          <p:cNvPr id="20485" name="Picture 6" descr="C:\Users\victor nicolae zamfi\Music\Documents\ELI\ELI-CivilEng\ELI-NPPictures\M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547664" y="2276872"/>
            <a:ext cx="6120680" cy="383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3090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Segnaposto contenuto 3"/>
          <p:cNvPicPr>
            <a:picLocks noGrp="1" noChangeAspect="1"/>
          </p:cNvPicPr>
          <p:nvPr>
            <p:ph idx="1"/>
          </p:nvPr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7416" y="2434797"/>
            <a:ext cx="8462583" cy="2827561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9" y="155448"/>
            <a:ext cx="8229600" cy="760377"/>
          </a:xfrm>
        </p:spPr>
        <p:txBody>
          <a:bodyPr>
            <a:normAutofit/>
          </a:bodyPr>
          <a:lstStyle/>
          <a:p>
            <a:r>
              <a:rPr lang="en-US" sz="32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Gamma Beam System – Layout </a:t>
            </a:r>
            <a:endParaRPr lang="en-US" sz="32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6384718" y="3235115"/>
            <a:ext cx="405015" cy="2207530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0" name="TextBox 19"/>
          <p:cNvSpPr txBox="1"/>
          <p:nvPr/>
        </p:nvSpPr>
        <p:spPr>
          <a:xfrm>
            <a:off x="5764195" y="5438970"/>
            <a:ext cx="1241045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e</a:t>
            </a:r>
            <a:r>
              <a:rPr lang="en-US" sz="1400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–</a:t>
            </a:r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 RF LINAC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Low Energy </a:t>
            </a:r>
          </a:p>
          <a:p>
            <a:pPr algn="ctr"/>
            <a:r>
              <a:rPr lang="en-US" sz="14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Comic Sans MS" pitchFamily="66" charset="0"/>
                <a:cs typeface="Helvetica"/>
              </a:rPr>
              <a:t>300 MeV</a:t>
            </a:r>
            <a:endParaRPr lang="en-US" sz="1400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Comic Sans MS" pitchFamily="66" charset="0"/>
              <a:cs typeface="Helvetica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257522" y="5369218"/>
            <a:ext cx="1633781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3638627" y="5369218"/>
            <a:ext cx="1633781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Low Energy 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7061056" y="5369218"/>
            <a:ext cx="1762021" cy="523220"/>
          </a:xfrm>
          <a:prstGeom prst="rect">
            <a:avLst/>
          </a:prstGeom>
          <a:noFill/>
          <a:ln>
            <a:solidFill>
              <a:srgbClr val="0000FF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Photo–drive Laser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source</a:t>
            </a:r>
          </a:p>
        </p:txBody>
      </p:sp>
      <p:cxnSp>
        <p:nvCxnSpPr>
          <p:cNvPr id="42" name="Straight Connector 41"/>
          <p:cNvCxnSpPr/>
          <p:nvPr/>
        </p:nvCxnSpPr>
        <p:spPr>
          <a:xfrm>
            <a:off x="1064861" y="6343098"/>
            <a:ext cx="6893988" cy="1577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1074412" y="5914068"/>
            <a:ext cx="0" cy="429030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456356" y="5898292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7943939" y="5914068"/>
            <a:ext cx="0" cy="444806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1" name="Picture 20" descr="sigla_ELI-NP.jp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2066" y="257048"/>
            <a:ext cx="1080000" cy="657711"/>
          </a:xfrm>
          <a:prstGeom prst="rect">
            <a:avLst/>
          </a:prstGeom>
        </p:spPr>
      </p:pic>
      <p:sp>
        <p:nvSpPr>
          <p:cNvPr id="31" name="TextBox 30"/>
          <p:cNvSpPr txBox="1"/>
          <p:nvPr/>
        </p:nvSpPr>
        <p:spPr>
          <a:xfrm>
            <a:off x="1538378" y="1331389"/>
            <a:ext cx="160813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Point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5244619" y="1331389"/>
            <a:ext cx="1608133" cy="523220"/>
          </a:xfrm>
          <a:prstGeom prst="rect">
            <a:avLst/>
          </a:prstGeom>
          <a:noFill/>
          <a:ln>
            <a:solidFill>
              <a:srgbClr val="008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Interaction Point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Low Energy </a:t>
            </a:r>
          </a:p>
        </p:txBody>
      </p:sp>
      <p:cxnSp>
        <p:nvCxnSpPr>
          <p:cNvPr id="37" name="Straight Arrow Connector 36"/>
          <p:cNvCxnSpPr>
            <a:stCxn id="32" idx="2"/>
          </p:cNvCxnSpPr>
          <p:nvPr/>
        </p:nvCxnSpPr>
        <p:spPr>
          <a:xfrm flipH="1">
            <a:off x="5861542" y="1854609"/>
            <a:ext cx="187144" cy="1070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Straight Arrow Connector 42"/>
          <p:cNvCxnSpPr>
            <a:stCxn id="31" idx="2"/>
          </p:cNvCxnSpPr>
          <p:nvPr/>
        </p:nvCxnSpPr>
        <p:spPr>
          <a:xfrm>
            <a:off x="2342445" y="1854609"/>
            <a:ext cx="0" cy="119706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V="1">
            <a:off x="2725442" y="6089621"/>
            <a:ext cx="0" cy="253477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 flipV="1">
            <a:off x="6384717" y="6162789"/>
            <a:ext cx="0" cy="196085"/>
          </a:xfrm>
          <a:prstGeom prst="line">
            <a:avLst/>
          </a:prstGeom>
          <a:ln w="28575" cmpd="sng">
            <a:solidFill>
              <a:schemeClr val="accent2">
                <a:lumMod val="20000"/>
                <a:lumOff val="8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36" idx="2"/>
          </p:cNvCxnSpPr>
          <p:nvPr/>
        </p:nvCxnSpPr>
        <p:spPr>
          <a:xfrm>
            <a:off x="8102863" y="1854609"/>
            <a:ext cx="279137" cy="1197066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7526842" y="1331389"/>
            <a:ext cx="1152041" cy="52322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Photogun</a:t>
            </a:r>
            <a:endParaRPr lang="en-US" sz="1400" b="1" dirty="0" smtClean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  <a:p>
            <a:pPr algn="ctr"/>
            <a:r>
              <a:rPr lang="en-US" sz="1400" b="1" dirty="0" err="1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multibunch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953849" y="1328123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39" name="Straight Arrow Connector 38"/>
          <p:cNvCxnSpPr>
            <a:stCxn id="38" idx="2"/>
          </p:cNvCxnSpPr>
          <p:nvPr/>
        </p:nvCxnSpPr>
        <p:spPr>
          <a:xfrm>
            <a:off x="4388832" y="1851343"/>
            <a:ext cx="983268" cy="1367160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0" name="TextBox 39"/>
          <p:cNvSpPr txBox="1"/>
          <p:nvPr/>
        </p:nvSpPr>
        <p:spPr>
          <a:xfrm>
            <a:off x="81545" y="1337557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41" name="Straight Arrow Connector 40"/>
          <p:cNvCxnSpPr>
            <a:stCxn id="40" idx="2"/>
          </p:cNvCxnSpPr>
          <p:nvPr/>
        </p:nvCxnSpPr>
        <p:spPr>
          <a:xfrm>
            <a:off x="516528" y="1860777"/>
            <a:ext cx="441675" cy="197829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752289" y="1911577"/>
            <a:ext cx="992667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b="1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beam </a:t>
            </a:r>
          </a:p>
          <a:p>
            <a:pPr algn="ctr"/>
            <a:r>
              <a:rPr lang="en-US" sz="1400" b="1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oll&amp;diag</a:t>
            </a:r>
            <a:endParaRPr lang="en-US" sz="1400" b="1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48" name="Straight Arrow Connector 47"/>
          <p:cNvCxnSpPr>
            <a:stCxn id="47" idx="2"/>
          </p:cNvCxnSpPr>
          <p:nvPr/>
        </p:nvCxnSpPr>
        <p:spPr>
          <a:xfrm>
            <a:off x="1248623" y="2434797"/>
            <a:ext cx="0" cy="783706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/>
        </p:nvSpPr>
        <p:spPr>
          <a:xfrm>
            <a:off x="3095146" y="1901808"/>
            <a:ext cx="992667" cy="523220"/>
          </a:xfrm>
          <a:prstGeom prst="rect">
            <a:avLst/>
          </a:prstGeom>
          <a:noFill/>
          <a:ln>
            <a:solidFill>
              <a:srgbClr val="B48200"/>
            </a:solidFill>
          </a:ln>
        </p:spPr>
        <p:txBody>
          <a:bodyPr wrap="none" rtlCol="0">
            <a:spAutoFit/>
          </a:bodyPr>
          <a:lstStyle/>
          <a:p>
            <a:pPr marL="285750" indent="-285750" algn="ctr">
              <a:buFont typeface="Symbol" charset="0"/>
              <a:buChar char="g"/>
            </a:pPr>
            <a:r>
              <a:rPr lang="en-US" sz="1400" b="1" dirty="0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beam </a:t>
            </a:r>
          </a:p>
          <a:p>
            <a:pPr algn="ctr"/>
            <a:r>
              <a:rPr lang="en-US" sz="1400" b="1" dirty="0" err="1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</a:t>
            </a:r>
            <a:r>
              <a:rPr lang="en-US" sz="1400" b="1" dirty="0" err="1" smtClean="0">
                <a:solidFill>
                  <a:srgbClr val="B482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oll&amp;diag</a:t>
            </a:r>
            <a:endParaRPr lang="en-US" sz="1400" b="1" dirty="0" smtClean="0">
              <a:solidFill>
                <a:srgbClr val="B482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51" name="Straight Arrow Connector 50"/>
          <p:cNvCxnSpPr>
            <a:stCxn id="49" idx="2"/>
          </p:cNvCxnSpPr>
          <p:nvPr/>
        </p:nvCxnSpPr>
        <p:spPr>
          <a:xfrm>
            <a:off x="3591480" y="2425028"/>
            <a:ext cx="1136828" cy="499647"/>
          </a:xfrm>
          <a:prstGeom prst="straightConnector1">
            <a:avLst/>
          </a:prstGeom>
          <a:ln w="28575" cmpd="sng">
            <a:solidFill>
              <a:srgbClr val="B482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6699758" y="1911577"/>
            <a:ext cx="869966" cy="523220"/>
          </a:xfrm>
          <a:prstGeom prst="rect">
            <a:avLst/>
          </a:prstGeom>
          <a:noFill/>
          <a:ln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beam </a:t>
            </a:r>
          </a:p>
          <a:p>
            <a:pPr algn="ctr"/>
            <a:r>
              <a:rPr lang="en-US" sz="1400" b="1" dirty="0" smtClean="0">
                <a:solidFill>
                  <a:schemeClr val="accent6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dump</a:t>
            </a:r>
          </a:p>
        </p:txBody>
      </p:sp>
      <p:cxnSp>
        <p:nvCxnSpPr>
          <p:cNvPr id="53" name="Straight Arrow Connector 52"/>
          <p:cNvCxnSpPr>
            <a:stCxn id="52" idx="2"/>
          </p:cNvCxnSpPr>
          <p:nvPr/>
        </p:nvCxnSpPr>
        <p:spPr>
          <a:xfrm>
            <a:off x="7134741" y="2434797"/>
            <a:ext cx="114028" cy="616878"/>
          </a:xfrm>
          <a:prstGeom prst="straightConnector1">
            <a:avLst/>
          </a:prstGeom>
          <a:ln w="28575" cmpd="sng"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Rectangle 53"/>
          <p:cNvSpPr/>
          <p:nvPr/>
        </p:nvSpPr>
        <p:spPr>
          <a:xfrm>
            <a:off x="3603102" y="3883009"/>
            <a:ext cx="822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Control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sp>
        <p:nvSpPr>
          <p:cNvPr id="55" name="Rectangle 54"/>
          <p:cNvSpPr/>
          <p:nvPr/>
        </p:nvSpPr>
        <p:spPr>
          <a:xfrm>
            <a:off x="1494765" y="3911887"/>
            <a:ext cx="71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Racks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09518" y="3785102"/>
            <a:ext cx="883999" cy="611999"/>
          </a:xfrm>
          <a:prstGeom prst="rect">
            <a:avLst/>
          </a:prstGeom>
        </p:spPr>
      </p:pic>
      <p:sp>
        <p:nvSpPr>
          <p:cNvPr id="56" name="Rectangle 55"/>
          <p:cNvSpPr/>
          <p:nvPr/>
        </p:nvSpPr>
        <p:spPr>
          <a:xfrm>
            <a:off x="6244265" y="3897352"/>
            <a:ext cx="713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Racks</a:t>
            </a:r>
          </a:p>
          <a:p>
            <a:pPr algn="ctr"/>
            <a:r>
              <a:rPr lang="en-US" sz="1400" b="1" dirty="0" smtClean="0">
                <a:solidFill>
                  <a:srgbClr val="F0A7B1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Room</a:t>
            </a:r>
            <a:endParaRPr lang="en-US" sz="1400" b="1" dirty="0">
              <a:solidFill>
                <a:srgbClr val="F0A7B1"/>
              </a:solidFill>
              <a:latin typeface="Arial"/>
              <a:cs typeface="Arial"/>
            </a:endParaRPr>
          </a:p>
        </p:txBody>
      </p:sp>
      <p:cxnSp>
        <p:nvCxnSpPr>
          <p:cNvPr id="34" name="Straight Arrow Connector 33"/>
          <p:cNvCxnSpPr>
            <a:stCxn id="33" idx="0"/>
          </p:cNvCxnSpPr>
          <p:nvPr/>
        </p:nvCxnSpPr>
        <p:spPr>
          <a:xfrm flipH="1" flipV="1">
            <a:off x="7747001" y="4397102"/>
            <a:ext cx="195066" cy="972116"/>
          </a:xfrm>
          <a:prstGeom prst="straightConnector1">
            <a:avLst/>
          </a:prstGeom>
          <a:ln w="28575" cmpd="sng">
            <a:solidFill>
              <a:srgbClr val="0000FF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43770" y="3732639"/>
            <a:ext cx="854302" cy="684000"/>
          </a:xfrm>
          <a:prstGeom prst="rect">
            <a:avLst/>
          </a:prstGeom>
        </p:spPr>
      </p:pic>
      <p:cxnSp>
        <p:nvCxnSpPr>
          <p:cNvPr id="27" name="Straight Arrow Connector 26"/>
          <p:cNvCxnSpPr>
            <a:stCxn id="26" idx="0"/>
          </p:cNvCxnSpPr>
          <p:nvPr/>
        </p:nvCxnSpPr>
        <p:spPr>
          <a:xfrm flipV="1">
            <a:off x="1074413" y="4397102"/>
            <a:ext cx="1485125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57" name="Picture 56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30507" y="3720142"/>
            <a:ext cx="854302" cy="684000"/>
          </a:xfrm>
          <a:prstGeom prst="rect">
            <a:avLst/>
          </a:prstGeom>
        </p:spPr>
      </p:pic>
      <p:cxnSp>
        <p:nvCxnSpPr>
          <p:cNvPr id="30" name="Straight Arrow Connector 29"/>
          <p:cNvCxnSpPr>
            <a:stCxn id="29" idx="0"/>
          </p:cNvCxnSpPr>
          <p:nvPr/>
        </p:nvCxnSpPr>
        <p:spPr>
          <a:xfrm flipV="1">
            <a:off x="4455518" y="4397102"/>
            <a:ext cx="614713" cy="972116"/>
          </a:xfrm>
          <a:prstGeom prst="straightConnector1">
            <a:avLst/>
          </a:prstGeom>
          <a:ln w="28575" cmpd="sng">
            <a:solidFill>
              <a:srgbClr val="008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8" name="TextBox 57"/>
          <p:cNvSpPr txBox="1"/>
          <p:nvPr/>
        </p:nvSpPr>
        <p:spPr>
          <a:xfrm>
            <a:off x="2182558" y="5354632"/>
            <a:ext cx="1242072" cy="7386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e</a:t>
            </a:r>
            <a:r>
              <a:rPr lang="en-US" sz="1400" b="1" baseline="30000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–</a:t>
            </a:r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 RF LINAC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High Energy </a:t>
            </a:r>
          </a:p>
          <a:p>
            <a:pPr algn="ctr"/>
            <a:r>
              <a:rPr lang="en-US" sz="1400" b="1" dirty="0" smtClean="0">
                <a:solidFill>
                  <a:srgbClr val="FFFF00"/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Arial"/>
                <a:cs typeface="Arial"/>
              </a:rPr>
              <a:t>720 MeV</a:t>
            </a:r>
            <a:endParaRPr lang="en-US" sz="1400" b="1" dirty="0">
              <a:solidFill>
                <a:srgbClr val="FFFF00"/>
              </a:solidFill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  <a:latin typeface="Arial"/>
              <a:cs typeface="Arial"/>
            </a:endParaRPr>
          </a:p>
        </p:txBody>
      </p:sp>
      <p:cxnSp>
        <p:nvCxnSpPr>
          <p:cNvPr id="59" name="Straight Arrow Connector 58"/>
          <p:cNvCxnSpPr/>
          <p:nvPr/>
        </p:nvCxnSpPr>
        <p:spPr>
          <a:xfrm flipV="1">
            <a:off x="2921000" y="3364290"/>
            <a:ext cx="936285" cy="1990342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Straight Arrow Connector 59"/>
          <p:cNvCxnSpPr/>
          <p:nvPr/>
        </p:nvCxnSpPr>
        <p:spPr>
          <a:xfrm flipV="1">
            <a:off x="2921000" y="3235114"/>
            <a:ext cx="3868733" cy="2134104"/>
          </a:xfrm>
          <a:prstGeom prst="straightConnector1">
            <a:avLst/>
          </a:prstGeom>
          <a:ln w="28575" cmpd="sng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95062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11832" y="620688"/>
            <a:ext cx="56402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GB" sz="1600" dirty="0" smtClean="0">
                <a:solidFill>
                  <a:schemeClr val="bg1"/>
                </a:solidFill>
              </a:rPr>
              <a:t>The device has been fabricated with a </a:t>
            </a:r>
            <a:r>
              <a:rPr lang="en-GB" sz="1600" b="1" dirty="0" smtClean="0">
                <a:solidFill>
                  <a:schemeClr val="bg1"/>
                </a:solidFill>
              </a:rPr>
              <a:t>precision on the internal dimensions of +/- 10 </a:t>
            </a:r>
            <a:r>
              <a:rPr lang="en-GB" sz="1600" b="1" dirty="0" smtClean="0">
                <a:solidFill>
                  <a:schemeClr val="bg1"/>
                </a:solidFill>
                <a:sym typeface="Symbol"/>
              </a:rPr>
              <a:t></a:t>
            </a:r>
            <a:r>
              <a:rPr lang="en-GB" sz="1600" b="1" dirty="0" smtClean="0">
                <a:solidFill>
                  <a:schemeClr val="bg1"/>
                </a:solidFill>
              </a:rPr>
              <a:t>m</a:t>
            </a:r>
            <a:r>
              <a:rPr lang="en-GB" sz="1600" dirty="0" smtClean="0">
                <a:solidFill>
                  <a:schemeClr val="bg1"/>
                </a:solidFill>
              </a:rPr>
              <a:t> while the surface roughness is maintained smaller than 200 nm.</a:t>
            </a:r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endParaRPr lang="en-GB" sz="1600" dirty="0" smtClean="0">
              <a:solidFill>
                <a:schemeClr val="bg1"/>
              </a:solidFill>
            </a:endParaRPr>
          </a:p>
          <a:p>
            <a:pPr algn="just"/>
            <a:r>
              <a:rPr lang="en-GB" sz="1600" dirty="0" smtClean="0">
                <a:solidFill>
                  <a:schemeClr val="bg1"/>
                </a:solidFill>
              </a:rPr>
              <a:t>Before the final clamping, the gun has been </a:t>
            </a:r>
            <a:r>
              <a:rPr lang="en-US" sz="1600" b="1" dirty="0" smtClean="0">
                <a:solidFill>
                  <a:schemeClr val="bg1"/>
                </a:solidFill>
              </a:rPr>
              <a:t>cleaned</a:t>
            </a:r>
            <a:r>
              <a:rPr lang="en-US" sz="1600" dirty="0" smtClean="0">
                <a:solidFill>
                  <a:schemeClr val="bg1"/>
                </a:solidFill>
              </a:rPr>
              <a:t> with a detergent (ALMECO-19) and a mixture of organic (citric) acid and distilled water, in a bath with an ultra-sound machine. </a:t>
            </a:r>
          </a:p>
          <a:p>
            <a:pPr algn="just"/>
            <a:endParaRPr lang="en-US" sz="1600" dirty="0" smtClean="0">
              <a:solidFill>
                <a:schemeClr val="bg1"/>
              </a:solidFill>
            </a:endParaRPr>
          </a:p>
          <a:p>
            <a:pPr algn="just"/>
            <a:r>
              <a:rPr lang="en-US" sz="1600" dirty="0" smtClean="0">
                <a:solidFill>
                  <a:schemeClr val="bg1"/>
                </a:solidFill>
              </a:rPr>
              <a:t>After the assembly a </a:t>
            </a:r>
            <a:r>
              <a:rPr lang="en-US" sz="1600" b="1" dirty="0" smtClean="0">
                <a:solidFill>
                  <a:schemeClr val="bg1"/>
                </a:solidFill>
              </a:rPr>
              <a:t>bake-out at 150 </a:t>
            </a:r>
            <a:r>
              <a:rPr lang="en-US" sz="1600" b="1" dirty="0" err="1" smtClean="0">
                <a:solidFill>
                  <a:schemeClr val="bg1"/>
                </a:solidFill>
              </a:rPr>
              <a:t>deg</a:t>
            </a:r>
            <a:r>
              <a:rPr lang="en-US" sz="1600" b="1" dirty="0" smtClean="0">
                <a:solidFill>
                  <a:schemeClr val="bg1"/>
                </a:solidFill>
              </a:rPr>
              <a:t> for 24 hours </a:t>
            </a:r>
            <a:r>
              <a:rPr lang="en-US" sz="1600" dirty="0" smtClean="0">
                <a:solidFill>
                  <a:schemeClr val="bg1"/>
                </a:solidFill>
              </a:rPr>
              <a:t>allowed reaching a vacuum pressure below </a:t>
            </a:r>
            <a:r>
              <a:rPr lang="en-US" sz="1600" b="1" dirty="0" smtClean="0">
                <a:solidFill>
                  <a:schemeClr val="bg1"/>
                </a:solidFill>
              </a:rPr>
              <a:t>5</a:t>
            </a:r>
            <a:r>
              <a:rPr lang="en-US" sz="1600" b="1" dirty="0" smtClean="0">
                <a:solidFill>
                  <a:schemeClr val="bg1"/>
                </a:solidFill>
                <a:sym typeface="Symbol"/>
              </a:rPr>
              <a:t></a:t>
            </a:r>
            <a:r>
              <a:rPr lang="en-US" sz="1600" b="1" dirty="0" smtClean="0">
                <a:solidFill>
                  <a:schemeClr val="bg1"/>
                </a:solidFill>
              </a:rPr>
              <a:t>10</a:t>
            </a:r>
            <a:r>
              <a:rPr lang="en-US" sz="1600" b="1" baseline="30000" dirty="0" smtClean="0">
                <a:solidFill>
                  <a:schemeClr val="bg1"/>
                </a:solidFill>
              </a:rPr>
              <a:t>-10</a:t>
            </a:r>
            <a:r>
              <a:rPr lang="en-US" sz="1600" b="1" dirty="0" smtClean="0">
                <a:solidFill>
                  <a:schemeClr val="bg1"/>
                </a:solidFill>
              </a:rPr>
              <a:t> mbar</a:t>
            </a:r>
            <a:r>
              <a:rPr lang="en-US" sz="1600" dirty="0" smtClean="0">
                <a:solidFill>
                  <a:schemeClr val="bg1"/>
                </a:solidFill>
              </a:rPr>
              <a:t>. 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3" name="Rettangolo 2"/>
          <p:cNvSpPr/>
          <p:nvPr/>
        </p:nvSpPr>
        <p:spPr>
          <a:xfrm>
            <a:off x="899592" y="19472"/>
            <a:ext cx="36486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cap="all" dirty="0">
                <a:solidFill>
                  <a:srgbClr val="FFFF00"/>
                </a:solidFill>
              </a:rPr>
              <a:t>Fabrication </a:t>
            </a:r>
            <a:r>
              <a:rPr lang="en-GB" sz="2800" b="1" cap="all" dirty="0" smtClean="0">
                <a:solidFill>
                  <a:srgbClr val="FFFF00"/>
                </a:solidFill>
              </a:rPr>
              <a:t>process  </a:t>
            </a:r>
            <a:endParaRPr lang="en-US" sz="2800" cap="all" dirty="0">
              <a:solidFill>
                <a:srgbClr val="FFFF00"/>
              </a:solidFill>
            </a:endParaRPr>
          </a:p>
        </p:txBody>
      </p:sp>
      <p:pic>
        <p:nvPicPr>
          <p:cNvPr id="4" name="Immagin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584" y="3573016"/>
            <a:ext cx="6135602" cy="2879013"/>
          </a:xfrm>
          <a:prstGeom prst="rect">
            <a:avLst/>
          </a:prstGeom>
        </p:spPr>
      </p:pic>
      <p:pic>
        <p:nvPicPr>
          <p:cNvPr id="8195" name="Picture 3" descr="C:\Users\David\Desktop\SPARC\SPARC_OLD_PC\new_gun_SPARC\foto\RF Gun Photo\Immagine 1.jpg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96137" y="260648"/>
            <a:ext cx="3293887" cy="32900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888111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1511592" y="-1"/>
            <a:ext cx="632121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</a:pPr>
            <a:r>
              <a:rPr lang="en-US" sz="2400" b="1" cap="all" dirty="0" smtClean="0">
                <a:solidFill>
                  <a:srgbClr val="FFFF00"/>
                </a:solidFill>
                <a:latin typeface="Calibri"/>
              </a:rPr>
              <a:t>C-BAND STRUCTURES: HIGH POWER TEST SETUP</a:t>
            </a:r>
            <a:endParaRPr lang="en-US" sz="2400" b="1" cap="all" dirty="0">
              <a:solidFill>
                <a:srgbClr val="FFFF00"/>
              </a:solidFill>
              <a:latin typeface="Calibri"/>
            </a:endParaRPr>
          </a:p>
        </p:txBody>
      </p:sp>
      <p:sp>
        <p:nvSpPr>
          <p:cNvPr id="5" name="CasellaDiTesto 4"/>
          <p:cNvSpPr txBox="1"/>
          <p:nvPr/>
        </p:nvSpPr>
        <p:spPr>
          <a:xfrm>
            <a:off x="39630" y="396894"/>
            <a:ext cx="910437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1400" dirty="0" smtClean="0">
                <a:solidFill>
                  <a:schemeClr val="bg1"/>
                </a:solidFill>
              </a:rPr>
              <a:t>The structure has been tested at </a:t>
            </a:r>
            <a:r>
              <a:rPr lang="en-US" sz="1400" b="1" dirty="0" smtClean="0">
                <a:solidFill>
                  <a:schemeClr val="bg1"/>
                </a:solidFill>
              </a:rPr>
              <a:t>high power at the Bonn University under RI responsibility</a:t>
            </a:r>
            <a:r>
              <a:rPr lang="en-US" sz="1400" dirty="0" smtClean="0">
                <a:solidFill>
                  <a:schemeClr val="bg1"/>
                </a:solidFill>
              </a:rPr>
              <a:t>.</a:t>
            </a:r>
            <a:endParaRPr lang="en-US" sz="1400" dirty="0">
              <a:solidFill>
                <a:schemeClr val="bg1"/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983" y="704671"/>
            <a:ext cx="4952141" cy="3444425"/>
          </a:xfrm>
          <a:prstGeom prst="rect">
            <a:avLst/>
          </a:prstGeom>
        </p:spPr>
      </p:pic>
      <p:pic>
        <p:nvPicPr>
          <p:cNvPr id="7" name="Immagine 6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596696" y="4329120"/>
            <a:ext cx="3444866" cy="2309626"/>
          </a:xfrm>
          <a:prstGeom prst="rect">
            <a:avLst/>
          </a:prstGeom>
        </p:spPr>
      </p:pic>
      <p:pic>
        <p:nvPicPr>
          <p:cNvPr id="8" name="Immagine 7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5637596" y="780481"/>
            <a:ext cx="3389418" cy="3067098"/>
          </a:xfrm>
          <a:prstGeom prst="rect">
            <a:avLst/>
          </a:prstGeom>
        </p:spPr>
      </p:pic>
      <p:sp>
        <p:nvSpPr>
          <p:cNvPr id="9" name="Rettangolo 8"/>
          <p:cNvSpPr/>
          <p:nvPr/>
        </p:nvSpPr>
        <p:spPr>
          <a:xfrm>
            <a:off x="2251503" y="5688640"/>
            <a:ext cx="2340312" cy="360048"/>
          </a:xfrm>
          <a:prstGeom prst="rect">
            <a:avLst/>
          </a:prstGeom>
          <a:solidFill>
            <a:srgbClr val="FFC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solidFill>
                  <a:schemeClr val="bg1"/>
                </a:solidFill>
              </a:rPr>
              <a:t>C-BAND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0" name="Rettangolo 9"/>
          <p:cNvSpPr/>
          <p:nvPr/>
        </p:nvSpPr>
        <p:spPr>
          <a:xfrm>
            <a:off x="2251503" y="5058556"/>
            <a:ext cx="45719" cy="63008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1" name="Rettangolo 10"/>
          <p:cNvSpPr/>
          <p:nvPr/>
        </p:nvSpPr>
        <p:spPr>
          <a:xfrm>
            <a:off x="2094338" y="5009611"/>
            <a:ext cx="360048" cy="45719"/>
          </a:xfrm>
          <a:prstGeom prst="rect">
            <a:avLst/>
          </a:prstGeom>
          <a:solidFill>
            <a:srgbClr val="FFFF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2" name="Rettangolo 11"/>
          <p:cNvSpPr/>
          <p:nvPr/>
        </p:nvSpPr>
        <p:spPr>
          <a:xfrm>
            <a:off x="2297672" y="5328592"/>
            <a:ext cx="179158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2475964" y="5191604"/>
            <a:ext cx="205784" cy="307672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4" name="Arco a tutto sesto 13"/>
          <p:cNvSpPr/>
          <p:nvPr/>
        </p:nvSpPr>
        <p:spPr>
          <a:xfrm>
            <a:off x="1935892" y="4790489"/>
            <a:ext cx="361780" cy="438871"/>
          </a:xfrm>
          <a:prstGeom prst="blockArc">
            <a:avLst>
              <a:gd name="adj1" fmla="val 16065428"/>
              <a:gd name="adj2" fmla="val 23551"/>
              <a:gd name="adj3" fmla="val 12948"/>
            </a:avLst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5" name="Rettangolo 14"/>
          <p:cNvSpPr/>
          <p:nvPr/>
        </p:nvSpPr>
        <p:spPr>
          <a:xfrm>
            <a:off x="1766657" y="4790489"/>
            <a:ext cx="338470" cy="45719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6" name="Rettangolo 15"/>
          <p:cNvSpPr/>
          <p:nvPr/>
        </p:nvSpPr>
        <p:spPr>
          <a:xfrm>
            <a:off x="1395820" y="4790489"/>
            <a:ext cx="370837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7" name="Rettangolo 16"/>
          <p:cNvSpPr/>
          <p:nvPr/>
        </p:nvSpPr>
        <p:spPr>
          <a:xfrm>
            <a:off x="1555885" y="4608496"/>
            <a:ext cx="45719" cy="180024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8" name="Rettangolo 17"/>
          <p:cNvSpPr/>
          <p:nvPr/>
        </p:nvSpPr>
        <p:spPr>
          <a:xfrm>
            <a:off x="1416185" y="4427238"/>
            <a:ext cx="330106" cy="180024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19" name="Rettangolo 18"/>
          <p:cNvSpPr/>
          <p:nvPr/>
        </p:nvSpPr>
        <p:spPr>
          <a:xfrm>
            <a:off x="4546240" y="5238580"/>
            <a:ext cx="45719" cy="450060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0" name="Rettangolo 19"/>
          <p:cNvSpPr/>
          <p:nvPr/>
        </p:nvSpPr>
        <p:spPr>
          <a:xfrm>
            <a:off x="4591960" y="5453557"/>
            <a:ext cx="160064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1" name="Rettangolo 20"/>
          <p:cNvSpPr/>
          <p:nvPr/>
        </p:nvSpPr>
        <p:spPr>
          <a:xfrm>
            <a:off x="4546240" y="4878532"/>
            <a:ext cx="45719" cy="360048"/>
          </a:xfrm>
          <a:prstGeom prst="rect">
            <a:avLst/>
          </a:prstGeom>
          <a:solidFill>
            <a:srgbClr val="92D050"/>
          </a:solidFill>
          <a:ln w="127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2" name="Triangolo isoscele 21"/>
          <p:cNvSpPr/>
          <p:nvPr/>
        </p:nvSpPr>
        <p:spPr>
          <a:xfrm>
            <a:off x="4546240" y="4608496"/>
            <a:ext cx="45719" cy="270036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3" name="Rettangolo 22"/>
          <p:cNvSpPr/>
          <p:nvPr/>
        </p:nvSpPr>
        <p:spPr>
          <a:xfrm>
            <a:off x="4546240" y="6048688"/>
            <a:ext cx="45719" cy="360048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4" name="Triangolo isoscele 23"/>
          <p:cNvSpPr/>
          <p:nvPr/>
        </p:nvSpPr>
        <p:spPr>
          <a:xfrm flipV="1">
            <a:off x="4546096" y="6408736"/>
            <a:ext cx="45719" cy="270036"/>
          </a:xfrm>
          <a:prstGeom prst="triangle">
            <a:avLst/>
          </a:prstGeom>
          <a:solidFill>
            <a:srgbClr val="FF0000"/>
          </a:solidFill>
          <a:ln w="127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5" name="Rettangolo 24"/>
          <p:cNvSpPr/>
          <p:nvPr/>
        </p:nvSpPr>
        <p:spPr>
          <a:xfrm>
            <a:off x="4747506" y="5304063"/>
            <a:ext cx="202171" cy="344705"/>
          </a:xfrm>
          <a:prstGeom prst="rect">
            <a:avLst/>
          </a:prstGeom>
          <a:solidFill>
            <a:schemeClr val="tx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28" name="Rettangolo 27"/>
          <p:cNvSpPr/>
          <p:nvPr/>
        </p:nvSpPr>
        <p:spPr>
          <a:xfrm>
            <a:off x="971520" y="4788520"/>
            <a:ext cx="424300" cy="45719"/>
          </a:xfrm>
          <a:prstGeom prst="rect">
            <a:avLst/>
          </a:prstGeom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0" name="Trapezio 29"/>
          <p:cNvSpPr/>
          <p:nvPr/>
        </p:nvSpPr>
        <p:spPr>
          <a:xfrm rot="5400000">
            <a:off x="431448" y="4599156"/>
            <a:ext cx="630084" cy="450060"/>
          </a:xfrm>
          <a:prstGeom prst="trapezoid">
            <a:avLst>
              <a:gd name="adj" fmla="val 57169"/>
            </a:avLst>
          </a:prstGeom>
          <a:solidFill>
            <a:srgbClr val="CCFFCC"/>
          </a:solidFill>
          <a:ln w="127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32" name="Connettore 1 31"/>
          <p:cNvCxnSpPr>
            <a:endCxn id="15" idx="0"/>
          </p:cNvCxnSpPr>
          <p:nvPr/>
        </p:nvCxnSpPr>
        <p:spPr>
          <a:xfrm>
            <a:off x="1871640" y="4698508"/>
            <a:ext cx="64252" cy="9198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Connettore 1 33"/>
          <p:cNvCxnSpPr>
            <a:stCxn id="15" idx="0"/>
          </p:cNvCxnSpPr>
          <p:nvPr/>
        </p:nvCxnSpPr>
        <p:spPr>
          <a:xfrm flipV="1">
            <a:off x="1935892" y="4689168"/>
            <a:ext cx="57886" cy="10132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Connettore 1 36"/>
          <p:cNvCxnSpPr/>
          <p:nvPr/>
        </p:nvCxnSpPr>
        <p:spPr>
          <a:xfrm>
            <a:off x="4593641" y="5042230"/>
            <a:ext cx="78560" cy="45990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Connettore 1 37"/>
          <p:cNvCxnSpPr/>
          <p:nvPr/>
        </p:nvCxnSpPr>
        <p:spPr>
          <a:xfrm flipV="1">
            <a:off x="4584731" y="4996390"/>
            <a:ext cx="87470" cy="50661"/>
          </a:xfrm>
          <a:prstGeom prst="line">
            <a:avLst/>
          </a:prstGeom>
          <a:ln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Connettore 2 45"/>
          <p:cNvCxnSpPr>
            <a:stCxn id="41" idx="3"/>
          </p:cNvCxnSpPr>
          <p:nvPr/>
        </p:nvCxnSpPr>
        <p:spPr>
          <a:xfrm flipH="1" flipV="1">
            <a:off x="4671992" y="2426883"/>
            <a:ext cx="783913" cy="181734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Connettore 2 46"/>
          <p:cNvCxnSpPr>
            <a:stCxn id="41" idx="3"/>
            <a:endCxn id="22" idx="5"/>
          </p:cNvCxnSpPr>
          <p:nvPr/>
        </p:nvCxnSpPr>
        <p:spPr>
          <a:xfrm flipH="1">
            <a:off x="4580529" y="4244230"/>
            <a:ext cx="875376" cy="49928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Connettore 2 49"/>
          <p:cNvCxnSpPr>
            <a:stCxn id="35" idx="0"/>
          </p:cNvCxnSpPr>
          <p:nvPr/>
        </p:nvCxnSpPr>
        <p:spPr>
          <a:xfrm flipV="1">
            <a:off x="1239787" y="1898798"/>
            <a:ext cx="506504" cy="3166427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Connettore 2 52"/>
          <p:cNvCxnSpPr>
            <a:stCxn id="35" idx="0"/>
            <a:endCxn id="13" idx="1"/>
          </p:cNvCxnSpPr>
          <p:nvPr/>
        </p:nvCxnSpPr>
        <p:spPr>
          <a:xfrm>
            <a:off x="1239787" y="5065225"/>
            <a:ext cx="1236177" cy="28021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Connettore 2 56"/>
          <p:cNvCxnSpPr/>
          <p:nvPr/>
        </p:nvCxnSpPr>
        <p:spPr>
          <a:xfrm flipH="1" flipV="1">
            <a:off x="108440" y="2681408"/>
            <a:ext cx="245142" cy="301965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Connettore 2 58"/>
          <p:cNvCxnSpPr/>
          <p:nvPr/>
        </p:nvCxnSpPr>
        <p:spPr>
          <a:xfrm flipV="1">
            <a:off x="353582" y="4878532"/>
            <a:ext cx="392908" cy="822532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Connettore 2 64"/>
          <p:cNvCxnSpPr/>
          <p:nvPr/>
        </p:nvCxnSpPr>
        <p:spPr>
          <a:xfrm flipV="1">
            <a:off x="5239248" y="5374311"/>
            <a:ext cx="2919643" cy="96212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Connettore 2 67"/>
          <p:cNvCxnSpPr>
            <a:endCxn id="21" idx="1"/>
          </p:cNvCxnSpPr>
          <p:nvPr/>
        </p:nvCxnSpPr>
        <p:spPr>
          <a:xfrm flipH="1" flipV="1">
            <a:off x="4546240" y="5058556"/>
            <a:ext cx="693008" cy="127787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Connettore 2 70"/>
          <p:cNvCxnSpPr/>
          <p:nvPr/>
        </p:nvCxnSpPr>
        <p:spPr>
          <a:xfrm flipH="1" flipV="1">
            <a:off x="1416188" y="1718774"/>
            <a:ext cx="1535596" cy="267934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5" name="Connettore 2 74"/>
          <p:cNvCxnSpPr/>
          <p:nvPr/>
        </p:nvCxnSpPr>
        <p:spPr>
          <a:xfrm flipH="1">
            <a:off x="2387252" y="4398118"/>
            <a:ext cx="564532" cy="58185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Rettangolo 2"/>
          <p:cNvSpPr/>
          <p:nvPr/>
        </p:nvSpPr>
        <p:spPr>
          <a:xfrm>
            <a:off x="-2900" y="5751658"/>
            <a:ext cx="2097238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it-IT" sz="1400" dirty="0" err="1">
                <a:solidFill>
                  <a:schemeClr val="bg1"/>
                </a:solidFill>
              </a:rPr>
              <a:t>Scandinova</a:t>
            </a:r>
            <a:r>
              <a:rPr lang="it-IT" sz="1400" dirty="0">
                <a:solidFill>
                  <a:schemeClr val="bg1"/>
                </a:solidFill>
              </a:rPr>
              <a:t> RF Unit </a:t>
            </a:r>
            <a:r>
              <a:rPr lang="it-IT" sz="1400" dirty="0" err="1">
                <a:solidFill>
                  <a:schemeClr val="bg1"/>
                </a:solidFill>
              </a:rPr>
              <a:t>based</a:t>
            </a:r>
            <a:r>
              <a:rPr lang="it-IT" sz="1400" dirty="0">
                <a:solidFill>
                  <a:schemeClr val="bg1"/>
                </a:solidFill>
              </a:rPr>
              <a:t> on Solid State modulator K2-2 </a:t>
            </a:r>
            <a:r>
              <a:rPr lang="it-IT" sz="1400" dirty="0" err="1">
                <a:solidFill>
                  <a:schemeClr val="bg1"/>
                </a:solidFill>
              </a:rPr>
              <a:t>adapted</a:t>
            </a:r>
            <a:r>
              <a:rPr lang="it-IT" sz="1400" dirty="0">
                <a:solidFill>
                  <a:schemeClr val="bg1"/>
                </a:solidFill>
              </a:rPr>
              <a:t> for 50MW C-band </a:t>
            </a:r>
            <a:r>
              <a:rPr lang="it-IT" sz="1400" dirty="0" smtClean="0">
                <a:solidFill>
                  <a:schemeClr val="bg1"/>
                </a:solidFill>
              </a:rPr>
              <a:t>Toshiba klystron </a:t>
            </a:r>
            <a:r>
              <a:rPr lang="it-IT" sz="1400" dirty="0">
                <a:solidFill>
                  <a:schemeClr val="bg1"/>
                </a:solidFill>
              </a:rPr>
              <a:t>E37210</a:t>
            </a:r>
          </a:p>
        </p:txBody>
      </p:sp>
      <p:sp>
        <p:nvSpPr>
          <p:cNvPr id="35" name="CasellaDiTesto 34"/>
          <p:cNvSpPr txBox="1"/>
          <p:nvPr/>
        </p:nvSpPr>
        <p:spPr>
          <a:xfrm>
            <a:off x="707942" y="5065225"/>
            <a:ext cx="106368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chemeClr val="bg1"/>
                </a:solidFill>
              </a:rPr>
              <a:t>Ion pumps</a:t>
            </a:r>
            <a:endParaRPr lang="en-US" sz="1600" dirty="0">
              <a:solidFill>
                <a:schemeClr val="bg1"/>
              </a:solidFill>
            </a:endParaRPr>
          </a:p>
        </p:txBody>
      </p:sp>
      <p:sp>
        <p:nvSpPr>
          <p:cNvPr id="41" name="CasellaDiTesto 40"/>
          <p:cNvSpPr txBox="1"/>
          <p:nvPr/>
        </p:nvSpPr>
        <p:spPr>
          <a:xfrm>
            <a:off x="4241277" y="4090341"/>
            <a:ext cx="121462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RF </a:t>
            </a:r>
            <a:r>
              <a:rPr lang="en-US" sz="1400" dirty="0" err="1" smtClean="0">
                <a:solidFill>
                  <a:schemeClr val="bg1"/>
                </a:solidFill>
              </a:rPr>
              <a:t>waterloads</a:t>
            </a:r>
            <a:endParaRPr lang="en-US" sz="1400" dirty="0">
              <a:solidFill>
                <a:schemeClr val="bg1"/>
              </a:solidFill>
            </a:endParaRPr>
          </a:p>
        </p:txBody>
      </p:sp>
      <p:sp>
        <p:nvSpPr>
          <p:cNvPr id="45" name="CasellaDiTesto 44"/>
          <p:cNvSpPr txBox="1"/>
          <p:nvPr/>
        </p:nvSpPr>
        <p:spPr>
          <a:xfrm>
            <a:off x="5013866" y="6269414"/>
            <a:ext cx="4507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chemeClr val="bg1"/>
                </a:solidFill>
              </a:rPr>
              <a:t>DC</a:t>
            </a:r>
            <a:endParaRPr lang="en-US" dirty="0">
              <a:solidFill>
                <a:schemeClr val="bg1"/>
              </a:solidFill>
            </a:endParaRPr>
          </a:p>
        </p:txBody>
      </p:sp>
      <p:cxnSp>
        <p:nvCxnSpPr>
          <p:cNvPr id="56" name="Connettore 2 55"/>
          <p:cNvCxnSpPr>
            <a:endCxn id="15" idx="0"/>
          </p:cNvCxnSpPr>
          <p:nvPr/>
        </p:nvCxnSpPr>
        <p:spPr>
          <a:xfrm flipH="1" flipV="1">
            <a:off x="1935892" y="4790489"/>
            <a:ext cx="3303356" cy="1545945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Connettore 2 65"/>
          <p:cNvCxnSpPr>
            <a:stCxn id="41" idx="3"/>
            <a:endCxn id="23" idx="2"/>
          </p:cNvCxnSpPr>
          <p:nvPr/>
        </p:nvCxnSpPr>
        <p:spPr>
          <a:xfrm flipH="1">
            <a:off x="4569100" y="4244230"/>
            <a:ext cx="886805" cy="2164506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Connettore 2 71"/>
          <p:cNvCxnSpPr>
            <a:stCxn id="35" idx="0"/>
            <a:endCxn id="18" idx="2"/>
          </p:cNvCxnSpPr>
          <p:nvPr/>
        </p:nvCxnSpPr>
        <p:spPr>
          <a:xfrm flipV="1">
            <a:off x="1239787" y="4607262"/>
            <a:ext cx="341451" cy="457963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Connettore 2 85"/>
          <p:cNvCxnSpPr/>
          <p:nvPr/>
        </p:nvCxnSpPr>
        <p:spPr>
          <a:xfrm flipV="1">
            <a:off x="5239248" y="1178700"/>
            <a:ext cx="1853088" cy="5157734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CasellaDiTesto 62"/>
          <p:cNvSpPr txBox="1"/>
          <p:nvPr/>
        </p:nvSpPr>
        <p:spPr>
          <a:xfrm>
            <a:off x="2947434" y="4163980"/>
            <a:ext cx="90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solidFill>
                  <a:schemeClr val="bg1"/>
                </a:solidFill>
              </a:rPr>
              <a:t>Ceramic window</a:t>
            </a:r>
            <a:endParaRPr lang="en-US" sz="1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5567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5" grpId="0"/>
      <p:bldP spid="41" grpId="0"/>
      <p:bldP spid="45" grpId="0"/>
      <p:bldP spid="6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754546"/>
            <a:ext cx="8078440" cy="605883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555776" y="116632"/>
            <a:ext cx="4001015" cy="58477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rgbClr val="F2F2F2"/>
                </a:solidFill>
              </a:rPr>
              <a:t>The ELI Pre-installation</a:t>
            </a:r>
          </a:p>
        </p:txBody>
      </p:sp>
    </p:spTree>
    <p:extLst>
      <p:ext uri="{BB962C8B-B14F-4D97-AF65-F5344CB8AC3E}">
        <p14:creationId xmlns:p14="http://schemas.microsoft.com/office/powerpoint/2010/main" val="244170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95536" y="6279976"/>
            <a:ext cx="8610600" cy="533400"/>
          </a:xfrm>
        </p:spPr>
        <p:txBody>
          <a:bodyPr/>
          <a:lstStyle/>
          <a:p>
            <a:r>
              <a:rPr lang="en-US" sz="1600" dirty="0" smtClean="0">
                <a:solidFill>
                  <a:srgbClr val="000000"/>
                </a:solidFill>
              </a:rPr>
              <a:t>SIF 2015				Roma, 22 </a:t>
            </a:r>
            <a:r>
              <a:rPr lang="en-US" sz="1600" dirty="0" err="1" smtClean="0">
                <a:solidFill>
                  <a:srgbClr val="000000"/>
                </a:solidFill>
              </a:rPr>
              <a:t>Settembre</a:t>
            </a:r>
            <a:r>
              <a:rPr lang="en-US" sz="1600" dirty="0" smtClean="0">
                <a:solidFill>
                  <a:srgbClr val="000000"/>
                </a:solidFill>
              </a:rPr>
              <a:t> 2015 	</a:t>
            </a:r>
            <a:endParaRPr lang="en-US" sz="1600" dirty="0">
              <a:solidFill>
                <a:srgbClr val="000000"/>
              </a:solidFill>
            </a:endParaRPr>
          </a:p>
        </p:txBody>
      </p:sp>
      <p:pic>
        <p:nvPicPr>
          <p:cNvPr id="5" name="Picture 4" descr="Schermata 2015-09-20 alle 20.23.38.png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266968"/>
            <a:ext cx="9144000" cy="4618416"/>
          </a:xfrm>
          <a:prstGeom prst="rect">
            <a:avLst/>
          </a:prstGeom>
        </p:spPr>
      </p:pic>
      <p:pic>
        <p:nvPicPr>
          <p:cNvPr id="3" name="Picture 2" descr="Schermata 2015-09-21 alle 15.09.50.png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151435"/>
            <a:ext cx="9144000" cy="4580435"/>
          </a:xfrm>
          <a:prstGeom prst="rect">
            <a:avLst/>
          </a:prstGeom>
        </p:spPr>
      </p:pic>
      <p:sp>
        <p:nvSpPr>
          <p:cNvPr id="7" name="Footer Placeholder 3"/>
          <p:cNvSpPr txBox="1">
            <a:spLocks/>
          </p:cNvSpPr>
          <p:nvPr/>
        </p:nvSpPr>
        <p:spPr>
          <a:xfrm>
            <a:off x="395536" y="2679576"/>
            <a:ext cx="8610600" cy="533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smtClean="0">
                <a:solidFill>
                  <a:schemeClr val="tx1"/>
                </a:solidFill>
              </a:rPr>
              <a:t>SIF 2015				Roma, 22 Settembre 2015 	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9512" y="6488668"/>
            <a:ext cx="79564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 smtClean="0"/>
              <a:t>Valutazione</a:t>
            </a:r>
            <a:r>
              <a:rPr lang="en-US" dirty="0" smtClean="0"/>
              <a:t> </a:t>
            </a:r>
            <a:r>
              <a:rPr lang="en-US" dirty="0" err="1"/>
              <a:t>dei</a:t>
            </a:r>
            <a:r>
              <a:rPr lang="en-US" dirty="0"/>
              <a:t> </a:t>
            </a:r>
            <a:r>
              <a:rPr lang="en-US" dirty="0" err="1" smtClean="0"/>
              <a:t>Laboratori</a:t>
            </a:r>
            <a:r>
              <a:rPr lang="en-US" dirty="0" smtClean="0"/>
              <a:t> 				</a:t>
            </a:r>
            <a:r>
              <a:rPr lang="en-US" dirty="0" err="1" smtClean="0"/>
              <a:t>Frascati</a:t>
            </a:r>
            <a:r>
              <a:rPr lang="en-US" dirty="0" smtClean="0"/>
              <a:t> 7 </a:t>
            </a:r>
            <a:r>
              <a:rPr lang="en-US" dirty="0"/>
              <a:t>October 2015</a:t>
            </a:r>
          </a:p>
        </p:txBody>
      </p:sp>
    </p:spTree>
    <p:extLst>
      <p:ext uri="{BB962C8B-B14F-4D97-AF65-F5344CB8AC3E}">
        <p14:creationId xmlns:p14="http://schemas.microsoft.com/office/powerpoint/2010/main" val="1260563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3568" y="2865710"/>
            <a:ext cx="784474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Thanks for your attention</a:t>
            </a:r>
            <a:endParaRPr lang="en-US" sz="5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rgDA20140616.pdf"/>
          <p:cNvPicPr>
            <a:picLocks noChangeAspect="1"/>
          </p:cNvPicPr>
          <p:nvPr/>
        </p:nvPicPr>
        <p:blipFill>
          <a:blip r:embed="rId2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80528" y="190500"/>
            <a:ext cx="9435353" cy="6667500"/>
          </a:xfrm>
          <a:prstGeom prst="rect">
            <a:avLst/>
          </a:prstGeom>
          <a:ln>
            <a:solidFill>
              <a:schemeClr val="bg1"/>
            </a:solidFill>
          </a:ln>
        </p:spPr>
      </p:pic>
      <p:sp>
        <p:nvSpPr>
          <p:cNvPr id="5" name="TextBox 4"/>
          <p:cNvSpPr txBox="1"/>
          <p:nvPr/>
        </p:nvSpPr>
        <p:spPr>
          <a:xfrm>
            <a:off x="6732240" y="332656"/>
            <a:ext cx="1726667" cy="17543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40 Researchers</a:t>
            </a:r>
          </a:p>
          <a:p>
            <a:r>
              <a:rPr lang="en-US" dirty="0" smtClean="0"/>
              <a:t>49 Technicians</a:t>
            </a:r>
          </a:p>
          <a:p>
            <a:r>
              <a:rPr lang="en-US" dirty="0" smtClean="0"/>
              <a:t>3 Administrative</a:t>
            </a:r>
          </a:p>
          <a:p>
            <a:r>
              <a:rPr lang="en-US" dirty="0"/>
              <a:t>4</a:t>
            </a:r>
            <a:r>
              <a:rPr lang="en-US" dirty="0" smtClean="0"/>
              <a:t> Fellows </a:t>
            </a:r>
          </a:p>
          <a:p>
            <a:r>
              <a:rPr lang="en-US" dirty="0" smtClean="0"/>
              <a:t>8 PhD students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942498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LNF006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2700"/>
            <a:ext cx="9144000" cy="6858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</p:pic>
      <p:sp>
        <p:nvSpPr>
          <p:cNvPr id="17412" name="Oval 5"/>
          <p:cNvSpPr>
            <a:spLocks noChangeArrowheads="1"/>
          </p:cNvSpPr>
          <p:nvPr/>
        </p:nvSpPr>
        <p:spPr bwMode="auto">
          <a:xfrm>
            <a:off x="5122863" y="1293813"/>
            <a:ext cx="3494087" cy="2270125"/>
          </a:xfrm>
          <a:prstGeom prst="ellipse">
            <a:avLst/>
          </a:prstGeom>
          <a:solidFill>
            <a:schemeClr val="bg1">
              <a:alpha val="0"/>
            </a:schemeClr>
          </a:solidFill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endParaRPr lang="it-IT" sz="3200">
              <a:solidFill>
                <a:srgbClr val="FFFF00"/>
              </a:solidFill>
            </a:endParaRPr>
          </a:p>
        </p:txBody>
      </p:sp>
      <p:sp>
        <p:nvSpPr>
          <p:cNvPr id="17413" name="Text Box 7"/>
          <p:cNvSpPr txBox="1">
            <a:spLocks noChangeArrowheads="1"/>
          </p:cNvSpPr>
          <p:nvPr/>
        </p:nvSpPr>
        <p:spPr bwMode="auto">
          <a:xfrm>
            <a:off x="4514850" y="3563938"/>
            <a:ext cx="9715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DAFNE</a:t>
            </a:r>
          </a:p>
        </p:txBody>
      </p:sp>
      <p:sp>
        <p:nvSpPr>
          <p:cNvPr id="17414" name="Text Box 8"/>
          <p:cNvSpPr txBox="1">
            <a:spLocks noChangeArrowheads="1"/>
          </p:cNvSpPr>
          <p:nvPr/>
        </p:nvSpPr>
        <p:spPr bwMode="auto">
          <a:xfrm>
            <a:off x="8256588" y="3509963"/>
            <a:ext cx="8826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LINAC</a:t>
            </a:r>
          </a:p>
        </p:txBody>
      </p:sp>
      <p:sp>
        <p:nvSpPr>
          <p:cNvPr id="17415" name="Text Box 13"/>
          <p:cNvSpPr txBox="1">
            <a:spLocks noChangeArrowheads="1"/>
          </p:cNvSpPr>
          <p:nvPr/>
        </p:nvSpPr>
        <p:spPr bwMode="auto">
          <a:xfrm>
            <a:off x="6686550" y="3773488"/>
            <a:ext cx="628650" cy="366712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>
                <a:solidFill>
                  <a:srgbClr val="FFFF00"/>
                </a:solidFill>
              </a:rPr>
              <a:t>BTF</a:t>
            </a:r>
          </a:p>
        </p:txBody>
      </p:sp>
      <p:sp>
        <p:nvSpPr>
          <p:cNvPr id="17416" name="Text Box 15"/>
          <p:cNvSpPr txBox="1">
            <a:spLocks noChangeArrowheads="1"/>
          </p:cNvSpPr>
          <p:nvPr/>
        </p:nvSpPr>
        <p:spPr bwMode="auto">
          <a:xfrm>
            <a:off x="3881438" y="1263650"/>
            <a:ext cx="1381125" cy="33655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sz="1600" b="1">
                <a:solidFill>
                  <a:srgbClr val="FFFF00"/>
                </a:solidFill>
              </a:rPr>
              <a:t>DAFNE-light</a:t>
            </a:r>
          </a:p>
        </p:txBody>
      </p:sp>
      <p:sp>
        <p:nvSpPr>
          <p:cNvPr id="17417" name="CasellaDiTesto 10"/>
          <p:cNvSpPr txBox="1">
            <a:spLocks noChangeArrowheads="1"/>
          </p:cNvSpPr>
          <p:nvPr/>
        </p:nvSpPr>
        <p:spPr bwMode="auto">
          <a:xfrm>
            <a:off x="683568" y="5949280"/>
            <a:ext cx="6109365" cy="646331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The DA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  <a:latin typeface="Symbol" charset="2"/>
                <a:cs typeface="Symbol" charset="2"/>
              </a:rPr>
              <a:t>F</a:t>
            </a: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NE </a:t>
            </a:r>
            <a:r>
              <a:rPr lang="en-US" sz="3600" dirty="0">
                <a:solidFill>
                  <a:schemeClr val="bg1">
                    <a:lumMod val="95000"/>
                  </a:schemeClr>
                </a:solidFill>
                <a:sym typeface="Symbol" pitchFamily="36" charset="2"/>
              </a:rPr>
              <a:t>-Factory complex</a:t>
            </a:r>
            <a:endParaRPr lang="en-US" sz="3600" dirty="0">
              <a:solidFill>
                <a:schemeClr val="bg1">
                  <a:lumMod val="95000"/>
                </a:schemeClr>
              </a:solidFill>
            </a:endParaRPr>
          </a:p>
        </p:txBody>
      </p:sp>
      <p:cxnSp>
        <p:nvCxnSpPr>
          <p:cNvPr id="5" name="Connettore 2 4"/>
          <p:cNvCxnSpPr>
            <a:stCxn id="17414" idx="0"/>
          </p:cNvCxnSpPr>
          <p:nvPr/>
        </p:nvCxnSpPr>
        <p:spPr>
          <a:xfrm flipH="1" flipV="1">
            <a:off x="7924800" y="2687638"/>
            <a:ext cx="773113" cy="82232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ttore 2 13"/>
          <p:cNvCxnSpPr>
            <a:stCxn id="17415" idx="0"/>
          </p:cNvCxnSpPr>
          <p:nvPr/>
        </p:nvCxnSpPr>
        <p:spPr>
          <a:xfrm flipV="1">
            <a:off x="7000875" y="2798763"/>
            <a:ext cx="314325" cy="97472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Connettore 2 17"/>
          <p:cNvCxnSpPr/>
          <p:nvPr/>
        </p:nvCxnSpPr>
        <p:spPr>
          <a:xfrm>
            <a:off x="4683125" y="1600200"/>
            <a:ext cx="1662113" cy="422275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ttore 2 20"/>
          <p:cNvCxnSpPr>
            <a:stCxn id="17413" idx="0"/>
          </p:cNvCxnSpPr>
          <p:nvPr/>
        </p:nvCxnSpPr>
        <p:spPr>
          <a:xfrm flipV="1">
            <a:off x="5000625" y="2581275"/>
            <a:ext cx="1838325" cy="982663"/>
          </a:xfrm>
          <a:prstGeom prst="straightConnector1">
            <a:avLst/>
          </a:prstGeom>
          <a:ln w="44450">
            <a:solidFill>
              <a:srgbClr val="FFFF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 Box 3"/>
          <p:cNvSpPr txBox="1">
            <a:spLocks noChangeArrowheads="1"/>
          </p:cNvSpPr>
          <p:nvPr/>
        </p:nvSpPr>
        <p:spPr bwMode="auto">
          <a:xfrm>
            <a:off x="7315200" y="0"/>
            <a:ext cx="1828800" cy="762000"/>
          </a:xfrm>
          <a:prstGeom prst="rect">
            <a:avLst/>
          </a:prstGeom>
          <a:solidFill>
            <a:srgbClr val="3333CC"/>
          </a:solidFill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pPr algn="ctr"/>
            <a:r>
              <a:rPr lang="en-GB" sz="4400" b="1">
                <a:solidFill>
                  <a:srgbClr val="FFFF00"/>
                </a:solidFill>
                <a:latin typeface="Eras Bold ITC" pitchFamily="34" charset="0"/>
              </a:rPr>
              <a:t>LNF</a:t>
            </a:r>
          </a:p>
        </p:txBody>
      </p:sp>
    </p:spTree>
    <p:extLst>
      <p:ext uri="{BB962C8B-B14F-4D97-AF65-F5344CB8AC3E}">
        <p14:creationId xmlns:p14="http://schemas.microsoft.com/office/powerpoint/2010/main" val="112715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it-IT"/>
              <a:t>21/07/09 Krakow - HEP 2009                                                       C.Biscari - "Accelerators R&amp;D" </a:t>
            </a:r>
          </a:p>
        </p:txBody>
      </p:sp>
      <p:sp>
        <p:nvSpPr>
          <p:cNvPr id="6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90DDDE4-6A2B-4946-B53A-9DE61EA2AD53}" type="slidenum">
              <a:rPr lang="it-IT"/>
              <a:pPr/>
              <a:t>5</a:t>
            </a:fld>
            <a:endParaRPr lang="it-IT"/>
          </a:p>
        </p:txBody>
      </p:sp>
      <p:pic>
        <p:nvPicPr>
          <p:cNvPr id="722946" name="Picture 2" descr="DAFNE_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463843" cy="6858000"/>
          </a:xfrm>
          <a:prstGeom prst="rect">
            <a:avLst/>
          </a:prstGeom>
          <a:noFill/>
          <a:ln w="57150">
            <a:noFill/>
            <a:miter lim="800000"/>
            <a:headEnd/>
            <a:tailEnd/>
          </a:ln>
        </p:spPr>
      </p:pic>
      <p:sp>
        <p:nvSpPr>
          <p:cNvPr id="722947" name="Rectangle 3"/>
          <p:cNvSpPr>
            <a:spLocks noChangeArrowheads="1"/>
          </p:cNvSpPr>
          <p:nvPr/>
        </p:nvSpPr>
        <p:spPr bwMode="auto">
          <a:xfrm>
            <a:off x="1454522" y="0"/>
            <a:ext cx="6861894" cy="836712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3600" b="1" dirty="0">
                <a:solidFill>
                  <a:srgbClr val="FFFFFF"/>
                </a:solidFill>
              </a:rPr>
              <a:t>DA</a:t>
            </a:r>
            <a:r>
              <a:rPr lang="it-IT" sz="3600" b="1" dirty="0">
                <a:solidFill>
                  <a:srgbClr val="FFFFFF"/>
                </a:solidFill>
                <a:latin typeface="Symbol" pitchFamily="-108" charset="2"/>
              </a:rPr>
              <a:t>F</a:t>
            </a:r>
            <a:r>
              <a:rPr lang="it-IT" sz="3600" b="1" dirty="0">
                <a:solidFill>
                  <a:srgbClr val="FFFFFF"/>
                </a:solidFill>
              </a:rPr>
              <a:t>NE </a:t>
            </a:r>
            <a:r>
              <a:rPr lang="it-IT" sz="3600" b="1" dirty="0" err="1">
                <a:solidFill>
                  <a:srgbClr val="FFFFFF"/>
                </a:solidFill>
              </a:rPr>
              <a:t>–</a:t>
            </a:r>
            <a:r>
              <a:rPr lang="it-IT" sz="3600" b="1" dirty="0">
                <a:solidFill>
                  <a:srgbClr val="FFFFFF"/>
                </a:solidFill>
              </a:rPr>
              <a:t> LNF - </a:t>
            </a:r>
            <a:r>
              <a:rPr lang="it-IT" sz="3600" b="1" dirty="0" smtClean="0">
                <a:solidFill>
                  <a:srgbClr val="FFFFFF"/>
                </a:solidFill>
              </a:rPr>
              <a:t>FRASCATI</a:t>
            </a:r>
            <a:endParaRPr lang="it-IT" sz="3600" b="1" dirty="0">
              <a:solidFill>
                <a:srgbClr val="FFFFFF"/>
              </a:solidFill>
            </a:endParaRPr>
          </a:p>
        </p:txBody>
      </p:sp>
      <p:sp>
        <p:nvSpPr>
          <p:cNvPr id="722948" name="Text Box 4"/>
          <p:cNvSpPr txBox="1">
            <a:spLocks noChangeArrowheads="1"/>
          </p:cNvSpPr>
          <p:nvPr/>
        </p:nvSpPr>
        <p:spPr bwMode="auto">
          <a:xfrm>
            <a:off x="0" y="5942013"/>
            <a:ext cx="2162859" cy="92333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it-IT" b="1" dirty="0" err="1">
                <a:solidFill>
                  <a:srgbClr val="FFFFFF"/>
                </a:solidFill>
              </a:rPr>
              <a:t>e+</a:t>
            </a:r>
            <a:r>
              <a:rPr lang="it-IT" b="1" dirty="0">
                <a:solidFill>
                  <a:srgbClr val="FFFFFF"/>
                </a:solidFill>
              </a:rPr>
              <a:t> e-</a:t>
            </a:r>
          </a:p>
          <a:p>
            <a:r>
              <a:rPr lang="it-IT" b="1" dirty="0" err="1" smtClean="0">
                <a:solidFill>
                  <a:srgbClr val="FFFFFF"/>
                </a:solidFill>
              </a:rPr>
              <a:t>E</a:t>
            </a:r>
            <a:r>
              <a:rPr lang="it-IT" sz="1400" b="1" dirty="0" err="1" smtClean="0">
                <a:solidFill>
                  <a:srgbClr val="FFFFFF"/>
                </a:solidFill>
              </a:rPr>
              <a:t>cm</a:t>
            </a:r>
            <a:r>
              <a:rPr lang="it-IT" b="1" dirty="0" smtClean="0">
                <a:solidFill>
                  <a:srgbClr val="FFFFFF"/>
                </a:solidFill>
              </a:rPr>
              <a:t> </a:t>
            </a:r>
            <a:r>
              <a:rPr lang="it-IT" b="1" dirty="0">
                <a:solidFill>
                  <a:srgbClr val="FFFFFF"/>
                </a:solidFill>
              </a:rPr>
              <a:t>= </a:t>
            </a:r>
            <a:r>
              <a:rPr lang="it-IT" b="1" dirty="0" smtClean="0">
                <a:solidFill>
                  <a:srgbClr val="FFFFFF"/>
                </a:solidFill>
              </a:rPr>
              <a:t>1.02 </a:t>
            </a:r>
            <a:r>
              <a:rPr lang="it-IT" b="1" dirty="0" err="1">
                <a:solidFill>
                  <a:srgbClr val="FFFFFF"/>
                </a:solidFill>
              </a:rPr>
              <a:t>GeV</a:t>
            </a:r>
            <a:endParaRPr lang="it-IT" b="1" dirty="0">
              <a:solidFill>
                <a:srgbClr val="FFFFFF"/>
              </a:solidFill>
            </a:endParaRPr>
          </a:p>
          <a:p>
            <a:r>
              <a:rPr lang="it-IT" b="1" dirty="0">
                <a:solidFill>
                  <a:srgbClr val="FFFFFF"/>
                </a:solidFill>
              </a:rPr>
              <a:t>L = </a:t>
            </a:r>
            <a:r>
              <a:rPr lang="it-IT" b="1" dirty="0" smtClean="0">
                <a:solidFill>
                  <a:srgbClr val="FFFFFF"/>
                </a:solidFill>
              </a:rPr>
              <a:t>2 x </a:t>
            </a:r>
            <a:r>
              <a:rPr lang="it-IT" b="1" dirty="0">
                <a:solidFill>
                  <a:srgbClr val="FFFFFF"/>
                </a:solidFill>
              </a:rPr>
              <a:t>10</a:t>
            </a:r>
            <a:r>
              <a:rPr lang="it-IT" b="1" baseline="30000" dirty="0">
                <a:solidFill>
                  <a:srgbClr val="FFFFFF"/>
                </a:solidFill>
              </a:rPr>
              <a:t>32</a:t>
            </a:r>
            <a:r>
              <a:rPr lang="it-IT" b="1" dirty="0">
                <a:solidFill>
                  <a:srgbClr val="FFFFFF"/>
                </a:solidFill>
              </a:rPr>
              <a:t> cm</a:t>
            </a:r>
            <a:r>
              <a:rPr lang="it-IT" b="1" baseline="30000" dirty="0">
                <a:solidFill>
                  <a:srgbClr val="FFFFFF"/>
                </a:solidFill>
              </a:rPr>
              <a:t>-2</a:t>
            </a:r>
            <a:r>
              <a:rPr lang="it-IT" b="1" dirty="0">
                <a:solidFill>
                  <a:srgbClr val="FFFFFF"/>
                </a:solidFill>
              </a:rPr>
              <a:t> sec</a:t>
            </a:r>
            <a:r>
              <a:rPr lang="it-IT" b="1" baseline="30000" dirty="0">
                <a:solidFill>
                  <a:srgbClr val="FFFFFF"/>
                </a:solidFill>
              </a:rPr>
              <a:t>-1</a:t>
            </a:r>
          </a:p>
        </p:txBody>
      </p:sp>
    </p:spTree>
    <p:extLst>
      <p:ext uri="{BB962C8B-B14F-4D97-AF65-F5344CB8AC3E}">
        <p14:creationId xmlns:p14="http://schemas.microsoft.com/office/powerpoint/2010/main" val="3285582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908720"/>
            <a:ext cx="9144000" cy="5532120"/>
          </a:xfrm>
        </p:spPr>
      </p:pic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0" y="0"/>
            <a:ext cx="9144000" cy="11303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  <a:effectLst/>
        </p:spPr>
        <p:txBody>
          <a:bodyPr anchor="ctr">
            <a:prstTxWarp prst="textNoShape">
              <a:avLst/>
            </a:prstTxWarp>
          </a:bodyPr>
          <a:lstStyle/>
          <a:p>
            <a:pPr algn="ctr"/>
            <a:r>
              <a:rPr lang="it-IT" sz="4000" b="1" dirty="0">
                <a:solidFill>
                  <a:srgbClr val="FFFFFF"/>
                </a:solidFill>
              </a:rPr>
              <a:t>DA</a:t>
            </a:r>
            <a:r>
              <a:rPr lang="it-IT" sz="4000" b="1" dirty="0">
                <a:solidFill>
                  <a:srgbClr val="FFFFFF"/>
                </a:solidFill>
                <a:latin typeface="Symbol" pitchFamily="-108" charset="2"/>
              </a:rPr>
              <a:t>F</a:t>
            </a:r>
            <a:r>
              <a:rPr lang="it-IT" sz="4000" b="1" dirty="0">
                <a:solidFill>
                  <a:srgbClr val="FFFFFF"/>
                </a:solidFill>
              </a:rPr>
              <a:t>NE </a:t>
            </a:r>
            <a:r>
              <a:rPr lang="it-IT" sz="4000" b="1" dirty="0" smtClean="0">
                <a:solidFill>
                  <a:srgbClr val="FFFFFF"/>
                </a:solidFill>
              </a:rPr>
              <a:t> e KLOE2</a:t>
            </a:r>
            <a:endParaRPr lang="it-IT" sz="4000" b="1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3038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4" descr="Schermata 2015-06-30 alle 17.54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232" y="0"/>
            <a:ext cx="911239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40729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19872" y="7764"/>
            <a:ext cx="493776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116632"/>
            <a:ext cx="26781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Daily luminosity run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835696" y="1124744"/>
            <a:ext cx="12294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currents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619672" y="2420888"/>
            <a:ext cx="149271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luminosity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691680" y="5589240"/>
            <a:ext cx="149271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chemeClr val="bg1"/>
                </a:solidFill>
              </a:rPr>
              <a:t>integrated</a:t>
            </a:r>
          </a:p>
          <a:p>
            <a:r>
              <a:rPr lang="en-US" sz="2400" dirty="0" smtClean="0">
                <a:solidFill>
                  <a:schemeClr val="bg1"/>
                </a:solidFill>
              </a:rPr>
              <a:t>luminosity</a:t>
            </a:r>
            <a:endParaRPr lang="en-US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0333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chermata 2015-06-30 alle 14.38.2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34515" cy="6858000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692696"/>
            <a:ext cx="9144000" cy="6165304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696652"/>
            <a:ext cx="8532440" cy="5972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44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truttura predefinita">
  <a:themeElements>
    <a:clrScheme name="1_Struttura predefinita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ruttura predefinita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ruttura predefinita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ruttura predefinita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ruttura predefinita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22575</TotalTime>
  <Words>547</Words>
  <Application>Microsoft Office PowerPoint</Application>
  <PresentationFormat>Presentazione su schermo (4:3)</PresentationFormat>
  <Paragraphs>140</Paragraphs>
  <Slides>26</Slides>
  <Notes>4</Notes>
  <HiddenSlides>0</HiddenSlides>
  <MMClips>0</MMClips>
  <ScaleCrop>false</ScaleCrop>
  <HeadingPairs>
    <vt:vector size="4" baseType="variant">
      <vt:variant>
        <vt:lpstr>Tema</vt:lpstr>
      </vt:variant>
      <vt:variant>
        <vt:i4>2</vt:i4>
      </vt:variant>
      <vt:variant>
        <vt:lpstr>Titoli diapositive</vt:lpstr>
      </vt:variant>
      <vt:variant>
        <vt:i4>26</vt:i4>
      </vt:variant>
    </vt:vector>
  </HeadingPairs>
  <TitlesOfParts>
    <vt:vector size="28" baseType="lpstr">
      <vt:lpstr>Tema di Office</vt:lpstr>
      <vt:lpstr>1_Struttura predefinita</vt:lpstr>
      <vt:lpstr> 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Beam Test Facility (BTF) Infrastructure @DAFNE Linac</vt:lpstr>
      <vt:lpstr>Presentazione standard di PowerPoint</vt:lpstr>
      <vt:lpstr>ELI Nuclear Physics (Romania)</vt:lpstr>
      <vt:lpstr>Gamma Beam System – Layout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High Energy Accelerators</dc:title>
  <dc:creator>Biscari</dc:creator>
  <cp:lastModifiedBy>Chiara Perna</cp:lastModifiedBy>
  <cp:revision>454</cp:revision>
  <dcterms:created xsi:type="dcterms:W3CDTF">2012-09-21T06:23:00Z</dcterms:created>
  <dcterms:modified xsi:type="dcterms:W3CDTF">2016-05-09T13:28:01Z</dcterms:modified>
</cp:coreProperties>
</file>