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1" r:id="rId3"/>
    <p:sldId id="258" r:id="rId4"/>
    <p:sldId id="267" r:id="rId5"/>
    <p:sldId id="263" r:id="rId6"/>
    <p:sldId id="264" r:id="rId7"/>
    <p:sldId id="265" r:id="rId8"/>
    <p:sldId id="266" r:id="rId9"/>
    <p:sldId id="259" r:id="rId10"/>
    <p:sldId id="268" r:id="rId11"/>
    <p:sldId id="256" r:id="rId12"/>
    <p:sldId id="270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721336947125E-2"/>
          <c:y val="0.13169315403422999"/>
          <c:w val="0.85008513633496097"/>
          <c:h val="0.713742708353387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1kHz cut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Sheet1!$A$5:$A$9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100</c:v>
                </c:pt>
                <c:pt idx="3">
                  <c:v>220</c:v>
                </c:pt>
                <c:pt idx="4">
                  <c:v>1000</c:v>
                </c:pt>
              </c:numCache>
            </c:numRef>
          </c:xVal>
          <c:yVal>
            <c:numRef>
              <c:f>Sheet1!$B$5:$B$9</c:f>
              <c:numCache>
                <c:formatCode>General</c:formatCode>
                <c:ptCount val="5"/>
                <c:pt idx="0">
                  <c:v>1.06</c:v>
                </c:pt>
                <c:pt idx="1">
                  <c:v>1.0900000000000001</c:v>
                </c:pt>
                <c:pt idx="2">
                  <c:v>1.51</c:v>
                </c:pt>
                <c:pt idx="3">
                  <c:v>1.75</c:v>
                </c:pt>
                <c:pt idx="4">
                  <c:v>2.1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25 kHz cut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Sheet1!$A$5:$A$9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100</c:v>
                </c:pt>
                <c:pt idx="3">
                  <c:v>220</c:v>
                </c:pt>
                <c:pt idx="4">
                  <c:v>1000</c:v>
                </c:pt>
              </c:numCache>
            </c:numRef>
          </c:xVal>
          <c:yVal>
            <c:numRef>
              <c:f>Sheet1!$C$5:$C$9</c:f>
              <c:numCache>
                <c:formatCode>General</c:formatCode>
                <c:ptCount val="5"/>
                <c:pt idx="0">
                  <c:v>1.03</c:v>
                </c:pt>
                <c:pt idx="1">
                  <c:v>1.07</c:v>
                </c:pt>
                <c:pt idx="2">
                  <c:v>1.49</c:v>
                </c:pt>
                <c:pt idx="3">
                  <c:v>1.73</c:v>
                </c:pt>
                <c:pt idx="4">
                  <c:v>2.06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250 kHz cut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Sheet1!$A$5:$A$9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100</c:v>
                </c:pt>
                <c:pt idx="3">
                  <c:v>220</c:v>
                </c:pt>
                <c:pt idx="4">
                  <c:v>1000</c:v>
                </c:pt>
              </c:numCache>
            </c:numRef>
          </c:xVal>
          <c:yVal>
            <c:numRef>
              <c:f>Sheet1!$D$5:$D$9</c:f>
              <c:numCache>
                <c:formatCode>General</c:formatCode>
                <c:ptCount val="5"/>
                <c:pt idx="0">
                  <c:v>0.85</c:v>
                </c:pt>
                <c:pt idx="1">
                  <c:v>0.88</c:v>
                </c:pt>
                <c:pt idx="2">
                  <c:v>1.31</c:v>
                </c:pt>
                <c:pt idx="3">
                  <c:v>1.54</c:v>
                </c:pt>
                <c:pt idx="4">
                  <c:v>1.89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1 MHz cut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Sheet1!$A$5:$A$9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100</c:v>
                </c:pt>
                <c:pt idx="3">
                  <c:v>220</c:v>
                </c:pt>
                <c:pt idx="4">
                  <c:v>1000</c:v>
                </c:pt>
              </c:numCache>
            </c:numRef>
          </c:xVal>
          <c:yVal>
            <c:numRef>
              <c:f>Sheet1!$E$5:$E$9</c:f>
              <c:numCache>
                <c:formatCode>General</c:formatCode>
                <c:ptCount val="5"/>
                <c:pt idx="0">
                  <c:v>0.61</c:v>
                </c:pt>
                <c:pt idx="1">
                  <c:v>0.64</c:v>
                </c:pt>
                <c:pt idx="2">
                  <c:v>1</c:v>
                </c:pt>
                <c:pt idx="3">
                  <c:v>1.3</c:v>
                </c:pt>
                <c:pt idx="4">
                  <c:v>1.57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Scope Measures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Sheet1!$A$6:$A$9</c:f>
              <c:numCache>
                <c:formatCode>General</c:formatCode>
                <c:ptCount val="4"/>
                <c:pt idx="0">
                  <c:v>10</c:v>
                </c:pt>
                <c:pt idx="1">
                  <c:v>100</c:v>
                </c:pt>
                <c:pt idx="2">
                  <c:v>220</c:v>
                </c:pt>
                <c:pt idx="3">
                  <c:v>1000</c:v>
                </c:pt>
              </c:numCache>
            </c:numRef>
          </c:xVal>
          <c:yVal>
            <c:numRef>
              <c:f>Sheet1!$F$6:$F$9</c:f>
              <c:numCache>
                <c:formatCode>General</c:formatCode>
                <c:ptCount val="4"/>
                <c:pt idx="0">
                  <c:v>0.68</c:v>
                </c:pt>
                <c:pt idx="1">
                  <c:v>1.1000000000000001</c:v>
                </c:pt>
                <c:pt idx="2">
                  <c:v>1.4</c:v>
                </c:pt>
                <c:pt idx="3">
                  <c:v>1.6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78312816"/>
        <c:axId val="-478300304"/>
      </c:scatterChart>
      <c:valAx>
        <c:axId val="-47831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478300304"/>
        <c:crosses val="autoZero"/>
        <c:crossBetween val="midCat"/>
      </c:valAx>
      <c:valAx>
        <c:axId val="-47830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478312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203708407416804"/>
          <c:y val="0.52851525590551196"/>
          <c:w val="0.20713566802133601"/>
          <c:h val="0.24335974409448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60D5E-42D9-480C-A518-99F8DCBA4855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43A8-1CCF-40A4-B6F2-23F5AD760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9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43A8-1CCF-40A4-B6F2-23F5AD760F4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3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17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56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5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09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7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12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5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42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72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1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33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5648-6A1F-4058-9200-D87CA3543017}" type="datetimeFigureOut">
              <a:rPr lang="it-IT" smtClean="0"/>
              <a:t>05/05/2016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0E3A-319E-478A-8004-E1187BA6D8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9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</a:t>
            </a:r>
            <a:r>
              <a:rPr lang="it-IT" dirty="0" err="1" smtClean="0"/>
              <a:t>pre-amp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Breve descrizione del setup</a:t>
            </a:r>
          </a:p>
          <a:p>
            <a:r>
              <a:rPr lang="it-IT" dirty="0" smtClean="0"/>
              <a:t>Descrizione misure</a:t>
            </a:r>
          </a:p>
          <a:p>
            <a:r>
              <a:rPr lang="it-IT" dirty="0" smtClean="0"/>
              <a:t>Risultati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7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Problem</a:t>
            </a:r>
            <a:r>
              <a:rPr lang="it-IT" dirty="0" smtClean="0"/>
              <a:t>: </a:t>
            </a:r>
            <a:r>
              <a:rPr lang="it-IT" dirty="0" err="1" smtClean="0"/>
              <a:t>how</a:t>
            </a:r>
            <a:r>
              <a:rPr lang="it-IT" dirty="0" smtClean="0"/>
              <a:t> to compare scope </a:t>
            </a:r>
            <a:r>
              <a:rPr lang="it-IT" dirty="0" err="1" smtClean="0"/>
              <a:t>measurement</a:t>
            </a:r>
            <a:r>
              <a:rPr lang="it-IT" dirty="0" smtClean="0"/>
              <a:t> with </a:t>
            </a:r>
            <a:r>
              <a:rPr lang="it-IT" dirty="0" err="1" smtClean="0"/>
              <a:t>spectrum</a:t>
            </a:r>
            <a:r>
              <a:rPr lang="it-IT" dirty="0" smtClean="0"/>
              <a:t> </a:t>
            </a:r>
            <a:r>
              <a:rPr lang="it-IT" dirty="0" err="1" smtClean="0"/>
              <a:t>analyser</a:t>
            </a:r>
            <a:r>
              <a:rPr lang="it-IT" dirty="0" smtClean="0"/>
              <a:t> </a:t>
            </a:r>
            <a:r>
              <a:rPr lang="it-IT" dirty="0" err="1" smtClean="0"/>
              <a:t>ones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First of </a:t>
            </a:r>
            <a:r>
              <a:rPr lang="it-IT" dirty="0" err="1" smtClean="0"/>
              <a:t>all</a:t>
            </a:r>
            <a:r>
              <a:rPr lang="it-IT" dirty="0" smtClean="0"/>
              <a:t>: scope </a:t>
            </a:r>
            <a:r>
              <a:rPr lang="it-IT" dirty="0" err="1" smtClean="0"/>
              <a:t>measurement</a:t>
            </a:r>
            <a:r>
              <a:rPr lang="it-IT" dirty="0" smtClean="0"/>
              <a:t> are «</a:t>
            </a:r>
            <a:r>
              <a:rPr lang="it-IT" dirty="0" err="1" smtClean="0"/>
              <a:t>integrated</a:t>
            </a:r>
            <a:r>
              <a:rPr lang="it-IT" dirty="0" smtClean="0"/>
              <a:t>» in the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 err="1" smtClean="0"/>
              <a:t>range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</a:t>
            </a:r>
            <a:r>
              <a:rPr lang="it-IT" dirty="0" err="1" smtClean="0"/>
              <a:t>affects</a:t>
            </a:r>
            <a:r>
              <a:rPr lang="it-IT" dirty="0" smtClean="0"/>
              <a:t> a </a:t>
            </a:r>
            <a:r>
              <a:rPr lang="it-IT" dirty="0" err="1" smtClean="0"/>
              <a:t>broader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Nevertheless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integrate the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in the 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 the </a:t>
            </a:r>
            <a:r>
              <a:rPr lang="it-IT" dirty="0" err="1" smtClean="0"/>
              <a:t>amplifier</a:t>
            </a:r>
            <a:r>
              <a:rPr lang="it-IT" dirty="0" smtClean="0"/>
              <a:t> </a:t>
            </a:r>
            <a:r>
              <a:rPr lang="it-IT" dirty="0" err="1" smtClean="0"/>
              <a:t>normaly</a:t>
            </a:r>
            <a:r>
              <a:rPr lang="it-IT" dirty="0" smtClean="0"/>
              <a:t> </a:t>
            </a:r>
            <a:r>
              <a:rPr lang="it-IT" dirty="0" err="1" smtClean="0"/>
              <a:t>works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find</a:t>
            </a:r>
            <a:r>
              <a:rPr lang="it-IT" dirty="0" smtClean="0"/>
              <a:t>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1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4653" r="4919" b="5916"/>
          <a:stretch/>
        </p:blipFill>
        <p:spPr>
          <a:xfrm>
            <a:off x="1058779" y="1078031"/>
            <a:ext cx="5178391" cy="5111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664143" y="2223436"/>
                <a:ext cx="667362" cy="37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V/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i="1" smtClean="0">
                            <a:latin typeface="Cambria Math" panose="02040503050406030204" pitchFamily="18" charset="0"/>
                          </a:rPr>
                          <m:t>𝛎</m:t>
                        </m:r>
                      </m:e>
                    </m:ra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3" y="2223436"/>
                <a:ext cx="667362" cy="373885"/>
              </a:xfrm>
              <a:prstGeom prst="rect">
                <a:avLst/>
              </a:prstGeom>
              <a:blipFill rotWithShape="0">
                <a:blip r:embed="rId3"/>
                <a:stretch>
                  <a:fillRect l="-8257" t="-8197" b="-262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401767" y="6139014"/>
                <a:ext cx="510973" cy="37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𝛎</m:t>
                          </m:r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767" y="6139014"/>
                <a:ext cx="510973" cy="3738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6273579" y="2255240"/>
            <a:ext cx="185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45712" y="691764"/>
            <a:ext cx="3276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Noise</a:t>
            </a:r>
            <a:r>
              <a:rPr lang="it-IT" sz="2800" dirty="0" smtClean="0"/>
              <a:t> </a:t>
            </a:r>
            <a:r>
              <a:rPr lang="it-IT" sz="2800" dirty="0" err="1" smtClean="0"/>
              <a:t>spectra</a:t>
            </a:r>
            <a:r>
              <a:rPr lang="it-IT" sz="2800" dirty="0" smtClean="0"/>
              <a:t> </a:t>
            </a:r>
            <a:r>
              <a:rPr lang="it-IT" sz="2800" dirty="0" err="1" smtClean="0"/>
              <a:t>studies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670307" y="3436219"/>
            <a:ext cx="4974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Here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completely</a:t>
            </a:r>
            <a:r>
              <a:rPr lang="it-IT" dirty="0" smtClean="0"/>
              <a:t> </a:t>
            </a:r>
            <a:r>
              <a:rPr lang="it-IT" dirty="0" err="1" smtClean="0"/>
              <a:t>drop</a:t>
            </a:r>
            <a:r>
              <a:rPr lang="it-IT" dirty="0" smtClean="0"/>
              <a:t> the 1/f </a:t>
            </a:r>
            <a:r>
              <a:rPr lang="it-IT" dirty="0" err="1" smtClean="0"/>
              <a:t>contribution</a:t>
            </a:r>
            <a:r>
              <a:rPr lang="it-IT" dirty="0" smtClean="0"/>
              <a:t> from</a:t>
            </a:r>
          </a:p>
          <a:p>
            <a:r>
              <a:rPr lang="it-IT" dirty="0" smtClean="0"/>
              <a:t>data. </a:t>
            </a:r>
            <a:r>
              <a:rPr lang="it-IT" dirty="0" err="1" smtClean="0"/>
              <a:t>We’ll</a:t>
            </a:r>
            <a:r>
              <a:rPr lang="it-IT" dirty="0" smtClean="0"/>
              <a:t> integrate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in </a:t>
            </a:r>
            <a:r>
              <a:rPr lang="it-IT" dirty="0" err="1" smtClean="0"/>
              <a:t>different</a:t>
            </a:r>
            <a:endParaRPr lang="it-IT" dirty="0" smtClean="0"/>
          </a:p>
          <a:p>
            <a:r>
              <a:rPr lang="it-IT" dirty="0" err="1" smtClean="0"/>
              <a:t>Range</a:t>
            </a:r>
            <a:r>
              <a:rPr lang="it-IT" dirty="0" smtClean="0"/>
              <a:t> from 1kHz to 1 MHz and compare with the</a:t>
            </a:r>
          </a:p>
          <a:p>
            <a:r>
              <a:rPr lang="it-IT" dirty="0"/>
              <a:t>s</a:t>
            </a:r>
            <a:r>
              <a:rPr lang="it-IT" dirty="0" smtClean="0"/>
              <a:t>cope </a:t>
            </a:r>
            <a:r>
              <a:rPr lang="it-IT" dirty="0" err="1" smtClean="0"/>
              <a:t>measured</a:t>
            </a:r>
            <a:r>
              <a:rPr lang="it-IT" dirty="0" smtClean="0"/>
              <a:t> RMS.</a:t>
            </a:r>
          </a:p>
        </p:txBody>
      </p:sp>
    </p:spTree>
    <p:extLst>
      <p:ext uri="{BB962C8B-B14F-4D97-AF65-F5344CB8AC3E}">
        <p14:creationId xmlns:p14="http://schemas.microsoft.com/office/powerpoint/2010/main" val="31589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Integral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R.M.S.</a:t>
            </a:r>
            <a:endParaRPr lang="it-IT" dirty="0"/>
          </a:p>
        </p:txBody>
      </p:sp>
      <p:graphicFrame>
        <p:nvGraphicFramePr>
          <p:cNvPr id="8" name="Chart 4"/>
          <p:cNvGraphicFramePr>
            <a:graphicFrameLocks/>
          </p:cNvGraphicFramePr>
          <p:nvPr/>
        </p:nvGraphicFramePr>
        <p:xfrm>
          <a:off x="2223145" y="897416"/>
          <a:ext cx="7745711" cy="506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233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spectra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measured</a:t>
            </a:r>
            <a:r>
              <a:rPr lang="it-IT" dirty="0" smtClean="0"/>
              <a:t> in </a:t>
            </a:r>
            <a:r>
              <a:rPr lang="it-IT" dirty="0" err="1" smtClean="0"/>
              <a:t>all</a:t>
            </a:r>
            <a:r>
              <a:rPr lang="it-IT" dirty="0" smtClean="0"/>
              <a:t> the </a:t>
            </a:r>
            <a:r>
              <a:rPr lang="it-IT" dirty="0" err="1" smtClean="0"/>
              <a:t>interesting</a:t>
            </a:r>
            <a:r>
              <a:rPr lang="it-IT" dirty="0" smtClean="0"/>
              <a:t> 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know</a:t>
            </a:r>
            <a:r>
              <a:rPr lang="it-IT" dirty="0" smtClean="0"/>
              <a:t> the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of the </a:t>
            </a:r>
            <a:r>
              <a:rPr lang="it-IT" dirty="0" err="1" smtClean="0"/>
              <a:t>amplifier</a:t>
            </a:r>
            <a:r>
              <a:rPr lang="it-IT" dirty="0" smtClean="0"/>
              <a:t> and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shape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function</a:t>
            </a:r>
            <a:r>
              <a:rPr lang="it-IT" dirty="0" smtClean="0"/>
              <a:t> of the «</a:t>
            </a:r>
            <a:r>
              <a:rPr lang="it-IT" dirty="0" err="1" smtClean="0"/>
              <a:t>load</a:t>
            </a:r>
            <a:r>
              <a:rPr lang="it-IT" dirty="0" smtClean="0"/>
              <a:t>».</a:t>
            </a:r>
          </a:p>
          <a:p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agreement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scope </a:t>
            </a:r>
            <a:r>
              <a:rPr lang="it-IT" dirty="0" err="1" smtClean="0"/>
              <a:t>meassured</a:t>
            </a:r>
            <a:r>
              <a:rPr lang="it-IT" dirty="0" smtClean="0"/>
              <a:t> </a:t>
            </a:r>
            <a:r>
              <a:rPr lang="it-IT" dirty="0" err="1" smtClean="0"/>
              <a:t>integral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and </a:t>
            </a:r>
            <a:r>
              <a:rPr lang="it-IT" dirty="0" err="1" smtClean="0"/>
              <a:t>it’s</a:t>
            </a:r>
            <a:r>
              <a:rPr lang="it-IT" dirty="0" smtClean="0"/>
              <a:t> «</a:t>
            </a:r>
            <a:r>
              <a:rPr lang="it-IT" dirty="0" err="1" smtClean="0"/>
              <a:t>integral</a:t>
            </a:r>
            <a:r>
              <a:rPr lang="it-IT" dirty="0" smtClean="0"/>
              <a:t>»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derived</a:t>
            </a:r>
            <a:r>
              <a:rPr lang="it-IT" dirty="0" smtClean="0"/>
              <a:t> from the </a:t>
            </a:r>
            <a:r>
              <a:rPr lang="it-IT" dirty="0" err="1" smtClean="0"/>
              <a:t>measured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smtClean="0"/>
              <a:t>.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54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37" y="464364"/>
            <a:ext cx="4221394" cy="631050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400800" y="249382"/>
            <a:ext cx="361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Setup to </a:t>
            </a:r>
            <a:r>
              <a:rPr lang="it-IT" sz="2400" dirty="0" err="1" smtClean="0"/>
              <a:t>measure</a:t>
            </a:r>
            <a:r>
              <a:rPr lang="it-IT" sz="2400" dirty="0" smtClean="0"/>
              <a:t> the </a:t>
            </a:r>
            <a:r>
              <a:rPr lang="it-IT" sz="2400" dirty="0" err="1" smtClean="0"/>
              <a:t>noise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24007" y="2377440"/>
            <a:ext cx="3781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Bacteries</a:t>
            </a:r>
            <a:r>
              <a:rPr lang="it-IT" dirty="0" smtClean="0"/>
              <a:t> turn out to be the </a:t>
            </a:r>
            <a:r>
              <a:rPr lang="it-IT" dirty="0" err="1" smtClean="0"/>
              <a:t>most</a:t>
            </a:r>
            <a:endParaRPr lang="it-IT" dirty="0" smtClean="0"/>
          </a:p>
          <a:p>
            <a:r>
              <a:rPr lang="it-IT" dirty="0" err="1" smtClean="0"/>
              <a:t>silent</a:t>
            </a:r>
            <a:r>
              <a:rPr lang="it-IT" dirty="0" smtClean="0"/>
              <a:t> source of </a:t>
            </a:r>
            <a:r>
              <a:rPr lang="it-IT" dirty="0" err="1" smtClean="0"/>
              <a:t>power</a:t>
            </a:r>
            <a:r>
              <a:rPr lang="it-IT" dirty="0" smtClean="0"/>
              <a:t>.</a:t>
            </a:r>
          </a:p>
          <a:p>
            <a:r>
              <a:rPr lang="it-IT" dirty="0" smtClean="0"/>
              <a:t>To </a:t>
            </a:r>
            <a:r>
              <a:rPr lang="it-IT" dirty="0" err="1" smtClean="0"/>
              <a:t>measure</a:t>
            </a:r>
            <a:r>
              <a:rPr lang="it-IT" dirty="0" smtClean="0"/>
              <a:t> 1/f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ampl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17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06" y="1604350"/>
            <a:ext cx="3561175" cy="50782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" y="1152394"/>
            <a:ext cx="6171156" cy="462836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536274" y="290945"/>
            <a:ext cx="113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Setup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62526" y="619866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E5052b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65022" y="6381549"/>
            <a:ext cx="262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Pre-amp</a:t>
            </a:r>
            <a:r>
              <a:rPr lang="it-IT" dirty="0" smtClean="0"/>
              <a:t> and faraday </a:t>
            </a:r>
            <a:r>
              <a:rPr lang="it-IT" dirty="0" err="1" smtClean="0"/>
              <a:t>cage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5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2510"/>
            <a:ext cx="10515600" cy="1334553"/>
          </a:xfrm>
        </p:spPr>
        <p:txBody>
          <a:bodyPr/>
          <a:lstStyle/>
          <a:p>
            <a:r>
              <a:rPr lang="it-IT" dirty="0" err="1" smtClean="0"/>
              <a:t>Pre-amp</a:t>
            </a:r>
            <a:r>
              <a:rPr lang="it-IT" dirty="0" smtClean="0"/>
              <a:t> layout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78" y="1450057"/>
            <a:ext cx="7319687" cy="43522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41145" y="5802266"/>
            <a:ext cx="1145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pre-amp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to be </a:t>
            </a:r>
            <a:r>
              <a:rPr lang="it-IT" dirty="0" err="1" smtClean="0"/>
              <a:t>loaded</a:t>
            </a:r>
            <a:r>
              <a:rPr lang="it-IT" dirty="0" smtClean="0"/>
              <a:t> with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capacitance</a:t>
            </a:r>
            <a:r>
              <a:rPr lang="it-IT" dirty="0" smtClean="0"/>
              <a:t> </a:t>
            </a:r>
            <a:r>
              <a:rPr lang="it-IT" dirty="0" err="1" smtClean="0"/>
              <a:t>mimicking</a:t>
            </a:r>
            <a:r>
              <a:rPr lang="it-IT" dirty="0" smtClean="0"/>
              <a:t> the </a:t>
            </a:r>
            <a:r>
              <a:rPr lang="it-IT" dirty="0" err="1" smtClean="0"/>
              <a:t>effect</a:t>
            </a:r>
            <a:r>
              <a:rPr lang="it-IT" dirty="0" smtClean="0"/>
              <a:t> of </a:t>
            </a:r>
            <a:r>
              <a:rPr lang="it-IT" dirty="0" err="1" smtClean="0"/>
              <a:t>different</a:t>
            </a:r>
            <a:r>
              <a:rPr lang="it-IT" dirty="0" smtClean="0"/>
              <a:t> detectors (APD </a:t>
            </a:r>
            <a:r>
              <a:rPr lang="it-IT" dirty="0" err="1" smtClean="0"/>
              <a:t>about</a:t>
            </a:r>
            <a:r>
              <a:rPr lang="it-IT" dirty="0" smtClean="0"/>
              <a:t> 250 </a:t>
            </a:r>
            <a:r>
              <a:rPr lang="it-IT" dirty="0" err="1" smtClean="0"/>
              <a:t>pF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94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/>
          <a:lstStyle/>
          <a:p>
            <a:r>
              <a:rPr lang="it-IT" dirty="0" err="1" smtClean="0"/>
              <a:t>Example</a:t>
            </a:r>
            <a:r>
              <a:rPr lang="it-IT" dirty="0" smtClean="0"/>
              <a:t> output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5" y="1280159"/>
            <a:ext cx="7458978" cy="5375709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 flipV="1">
            <a:off x="1105301" y="2294399"/>
            <a:ext cx="7693259" cy="2208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9001760" y="2053200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1/f E5052Bnoise </a:t>
            </a:r>
            <a:r>
              <a:rPr lang="it-IT" dirty="0" err="1" smtClean="0"/>
              <a:t>floor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3045861" y="4905519"/>
            <a:ext cx="5752699" cy="2208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8910320" y="4692159"/>
            <a:ext cx="2966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 </a:t>
            </a:r>
            <a:r>
              <a:rPr lang="it-IT" dirty="0" err="1" smtClean="0"/>
              <a:t>decoupling</a:t>
            </a:r>
            <a:r>
              <a:rPr lang="it-IT" dirty="0" smtClean="0"/>
              <a:t> input </a:t>
            </a:r>
            <a:r>
              <a:rPr lang="it-IT" dirty="0" err="1" smtClean="0"/>
              <a:t>filter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endParaRPr lang="it-IT" dirty="0" smtClean="0"/>
          </a:p>
          <a:p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cut</a:t>
            </a:r>
            <a:endParaRPr lang="it-IT" dirty="0"/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6398662" y="3177251"/>
            <a:ext cx="2877418" cy="18806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408160" y="2834640"/>
            <a:ext cx="227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High 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cut</a:t>
            </a:r>
            <a:endParaRPr lang="it-IT" dirty="0" smtClean="0"/>
          </a:p>
          <a:p>
            <a:r>
              <a:rPr lang="it-IT" dirty="0"/>
              <a:t>d</a:t>
            </a:r>
            <a:r>
              <a:rPr lang="it-IT" dirty="0" smtClean="0"/>
              <a:t>ue to RC in feedback 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7805723" y="6167120"/>
            <a:ext cx="79979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8636000" y="6014720"/>
            <a:ext cx="3604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amplify</a:t>
            </a:r>
            <a:r>
              <a:rPr lang="it-IT" dirty="0" smtClean="0"/>
              <a:t> the </a:t>
            </a:r>
            <a:r>
              <a:rPr lang="it-IT" dirty="0" err="1" smtClean="0"/>
              <a:t>signal</a:t>
            </a:r>
            <a:endParaRPr lang="it-IT" dirty="0" smtClean="0"/>
          </a:p>
          <a:p>
            <a:r>
              <a:rPr lang="it-IT" dirty="0" smtClean="0"/>
              <a:t>To </a:t>
            </a:r>
            <a:r>
              <a:rPr lang="it-IT" dirty="0" err="1" smtClean="0"/>
              <a:t>measure</a:t>
            </a:r>
            <a:r>
              <a:rPr lang="it-IT" dirty="0" smtClean="0"/>
              <a:t> 1/f </a:t>
            </a:r>
            <a:r>
              <a:rPr lang="it-IT" dirty="0" err="1" smtClean="0"/>
              <a:t>pre-amp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figure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25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Output (</a:t>
            </a:r>
            <a:r>
              <a:rPr lang="it-IT" dirty="0" err="1" smtClean="0"/>
              <a:t>after</a:t>
            </a:r>
            <a:r>
              <a:rPr lang="it-IT" dirty="0" smtClean="0"/>
              <a:t> 40 </a:t>
            </a:r>
            <a:r>
              <a:rPr lang="it-IT" dirty="0" err="1" smtClean="0"/>
              <a:t>Db</a:t>
            </a:r>
            <a:r>
              <a:rPr lang="it-IT" dirty="0" smtClean="0"/>
              <a:t> </a:t>
            </a:r>
            <a:r>
              <a:rPr lang="it-IT" dirty="0" err="1" smtClean="0"/>
              <a:t>amplification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7" y="1690688"/>
            <a:ext cx="6942253" cy="500330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80400" y="2214880"/>
            <a:ext cx="261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1/f corner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100 Hz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rot="10800000" flipV="1">
            <a:off x="2550160" y="2399546"/>
            <a:ext cx="5730240" cy="1633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3365"/>
            <a:ext cx="10515600" cy="1325563"/>
          </a:xfrm>
        </p:spPr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see</a:t>
            </a:r>
            <a:r>
              <a:rPr lang="it-IT" dirty="0" smtClean="0"/>
              <a:t> on the scope?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7" y="1937924"/>
            <a:ext cx="8497443" cy="414303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458960" y="2936240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RMS </a:t>
            </a:r>
            <a:r>
              <a:rPr lang="it-IT" dirty="0" err="1" smtClean="0"/>
              <a:t>about</a:t>
            </a:r>
            <a:r>
              <a:rPr lang="it-IT" dirty="0" smtClean="0"/>
              <a:t> 1.4 </a:t>
            </a:r>
            <a:r>
              <a:rPr lang="it-IT" dirty="0" err="1" smtClean="0"/>
              <a:t>mV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08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 err="1" smtClean="0"/>
              <a:t>What</a:t>
            </a:r>
            <a:r>
              <a:rPr lang="it-IT" sz="3600" dirty="0" smtClean="0"/>
              <a:t> </a:t>
            </a:r>
            <a:r>
              <a:rPr lang="it-IT" sz="3600" dirty="0" err="1" smtClean="0"/>
              <a:t>does</a:t>
            </a:r>
            <a:r>
              <a:rPr lang="it-IT" sz="3600" dirty="0" smtClean="0"/>
              <a:t> </a:t>
            </a:r>
            <a:r>
              <a:rPr lang="it-IT" sz="3600" dirty="0" err="1" smtClean="0"/>
              <a:t>it</a:t>
            </a:r>
            <a:r>
              <a:rPr lang="it-IT" sz="3600" dirty="0" smtClean="0"/>
              <a:t> </a:t>
            </a:r>
            <a:r>
              <a:rPr lang="it-IT" sz="3600" dirty="0" err="1" smtClean="0"/>
              <a:t>happen</a:t>
            </a:r>
            <a:r>
              <a:rPr lang="it-IT" sz="3600" dirty="0" smtClean="0"/>
              <a:t> </a:t>
            </a:r>
            <a:r>
              <a:rPr lang="it-IT" sz="3600" dirty="0" err="1" smtClean="0"/>
              <a:t>when</a:t>
            </a:r>
            <a:r>
              <a:rPr lang="it-IT" sz="3600" dirty="0" smtClean="0"/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load</a:t>
            </a:r>
            <a:r>
              <a:rPr lang="it-IT" sz="3600" dirty="0" smtClean="0"/>
              <a:t> the </a:t>
            </a:r>
            <a:r>
              <a:rPr lang="it-IT" sz="3600" dirty="0" err="1" smtClean="0"/>
              <a:t>pre-amp</a:t>
            </a:r>
            <a:r>
              <a:rPr lang="it-IT" sz="3600" dirty="0" smtClean="0"/>
              <a:t> input?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" y="1326360"/>
            <a:ext cx="6502734" cy="46865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88" y="1326359"/>
            <a:ext cx="6502734" cy="46865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09" y="1365212"/>
            <a:ext cx="6502734" cy="468654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33" y="1326358"/>
            <a:ext cx="6502734" cy="46865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67" y="1365210"/>
            <a:ext cx="6502734" cy="46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76" y="792530"/>
            <a:ext cx="7298551" cy="35585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18" y="1185694"/>
            <a:ext cx="5328796" cy="38404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94" y="3207049"/>
            <a:ext cx="4945620" cy="35643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809549" y="924025"/>
            <a:ext cx="263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Digital scope </a:t>
            </a:r>
            <a:r>
              <a:rPr lang="it-IT" dirty="0" err="1" smtClean="0"/>
              <a:t>mesurement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27545" y="1626672"/>
            <a:ext cx="425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1/f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40 dB </a:t>
            </a:r>
            <a:r>
              <a:rPr lang="it-IT" dirty="0" err="1" smtClean="0"/>
              <a:t>amlification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65708" y="298383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Summary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810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299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di Office</vt:lpstr>
      <vt:lpstr>Noise studies pre-amp</vt:lpstr>
      <vt:lpstr>Presentazione standard di PowerPoint</vt:lpstr>
      <vt:lpstr>Presentazione standard di PowerPoint</vt:lpstr>
      <vt:lpstr>Pre-amp layout</vt:lpstr>
      <vt:lpstr>Example output</vt:lpstr>
      <vt:lpstr>Output (after 40 Db amplification</vt:lpstr>
      <vt:lpstr>What do we see on the scope?</vt:lpstr>
      <vt:lpstr>What does it happen when we load the pre-amp input?</vt:lpstr>
      <vt:lpstr>Presentazione standard di PowerPoint</vt:lpstr>
      <vt:lpstr>Problem: how to compare scope measurement with spectrum analyser ones?</vt:lpstr>
      <vt:lpstr>Presentazione standard di PowerPoint</vt:lpstr>
      <vt:lpstr>Integral noise R.M.S.</vt:lpstr>
      <vt:lpstr>Conclusion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29</cp:revision>
  <dcterms:created xsi:type="dcterms:W3CDTF">2016-04-28T08:07:42Z</dcterms:created>
  <dcterms:modified xsi:type="dcterms:W3CDTF">2016-05-05T09:07:43Z</dcterms:modified>
</cp:coreProperties>
</file>