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sldIdLst>
    <p:sldId id="256" r:id="rId2"/>
    <p:sldId id="259" r:id="rId3"/>
    <p:sldId id="260" r:id="rId4"/>
    <p:sldId id="262" r:id="rId5"/>
    <p:sldId id="263" r:id="rId6"/>
    <p:sldId id="264" r:id="rId7"/>
    <p:sldId id="265" r:id="rId8"/>
    <p:sldId id="266" r:id="rId9"/>
    <p:sldId id="344" r:id="rId10"/>
    <p:sldId id="345" r:id="rId11"/>
    <p:sldId id="267" r:id="rId12"/>
    <p:sldId id="268" r:id="rId13"/>
    <p:sldId id="270" r:id="rId14"/>
    <p:sldId id="271" r:id="rId15"/>
    <p:sldId id="272" r:id="rId16"/>
    <p:sldId id="331" r:id="rId17"/>
    <p:sldId id="332" r:id="rId18"/>
    <p:sldId id="333" r:id="rId19"/>
    <p:sldId id="334" r:id="rId20"/>
    <p:sldId id="354" r:id="rId21"/>
    <p:sldId id="356" r:id="rId22"/>
    <p:sldId id="353" r:id="rId23"/>
    <p:sldId id="358" r:id="rId24"/>
    <p:sldId id="357" r:id="rId25"/>
    <p:sldId id="355" r:id="rId26"/>
    <p:sldId id="290" r:id="rId27"/>
  </p:sldIdLst>
  <p:sldSz cx="10080625" cy="7559675"/>
  <p:notesSz cx="7559675" cy="10691813"/>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656"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098" name="Rectangle 2"/>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099" name="Rectangle 3"/>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smtClean="0"/>
          </a:p>
        </p:txBody>
      </p:sp>
      <p:sp>
        <p:nvSpPr>
          <p:cNvPr id="4100" name="Text Box 4"/>
          <p:cNvSpPr txBox="1">
            <a:spLocks noChangeArrowheads="1"/>
          </p:cNvSpPr>
          <p:nvPr/>
        </p:nvSpPr>
        <p:spPr bwMode="auto">
          <a:xfrm>
            <a:off x="0" y="0"/>
            <a:ext cx="3279775"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01" name="Text Box 5"/>
          <p:cNvSpPr txBox="1">
            <a:spLocks noChangeArrowheads="1"/>
          </p:cNvSpPr>
          <p:nvPr/>
        </p:nvSpPr>
        <p:spPr bwMode="auto">
          <a:xfrm>
            <a:off x="4279900" y="0"/>
            <a:ext cx="3279775"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02" name="Text Box 6"/>
          <p:cNvSpPr txBox="1">
            <a:spLocks noChangeArrowheads="1"/>
          </p:cNvSpPr>
          <p:nvPr/>
        </p:nvSpPr>
        <p:spPr bwMode="auto">
          <a:xfrm>
            <a:off x="0" y="10156825"/>
            <a:ext cx="3279775"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03" name="Rectangle 7"/>
          <p:cNvSpPr>
            <a:spLocks noGrp="1" noChangeArrowheads="1"/>
          </p:cNvSpPr>
          <p:nvPr>
            <p:ph type="sldNum"/>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Times New Roman" panose="02020603050405020304" pitchFamily="18" charset="0"/>
                <a:cs typeface="DejaVu Sans" charset="0"/>
              </a:defRPr>
            </a:lvl1pPr>
          </a:lstStyle>
          <a:p>
            <a:fld id="{35B9481A-65A0-483D-B702-A55FA8BAF1D2}"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C8A63A1-531E-40A7-81E8-36A8C8DE90D0}" type="slidenum">
              <a:rPr lang="it-IT" altLang="it-IT"/>
              <a:pPr/>
              <a:t>1</a:t>
            </a:fld>
            <a:endParaRPr lang="it-IT" altLang="it-IT"/>
          </a:p>
        </p:txBody>
      </p:sp>
      <p:sp>
        <p:nvSpPr>
          <p:cNvPr id="8192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CCFBAB5-119A-4C0D-AC0E-E8A9B9D8FC53}" type="slidenum">
              <a:rPr lang="it-IT" altLang="it-IT"/>
              <a:pPr/>
              <a:t>10</a:t>
            </a:fld>
            <a:endParaRPr lang="it-IT" altLang="it-IT"/>
          </a:p>
        </p:txBody>
      </p:sp>
      <p:sp>
        <p:nvSpPr>
          <p:cNvPr id="9216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876194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8147C1E7-1F14-44E2-9074-43D5DE75583C}" type="slidenum">
              <a:rPr lang="it-IT" altLang="it-IT"/>
              <a:pPr/>
              <a:t>11</a:t>
            </a:fld>
            <a:endParaRPr lang="it-IT" altLang="it-IT"/>
          </a:p>
        </p:txBody>
      </p:sp>
      <p:sp>
        <p:nvSpPr>
          <p:cNvPr id="931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86CA57A4-0E0C-4191-8168-C9D978ADF944}" type="slidenum">
              <a:rPr lang="it-IT" altLang="it-IT"/>
              <a:pPr/>
              <a:t>12</a:t>
            </a:fld>
            <a:endParaRPr lang="it-IT" altLang="it-IT"/>
          </a:p>
        </p:txBody>
      </p:sp>
      <p:sp>
        <p:nvSpPr>
          <p:cNvPr id="942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0553D8AE-AD84-493B-9F14-573B3AC54934}" type="slidenum">
              <a:rPr lang="it-IT" altLang="it-IT"/>
              <a:pPr/>
              <a:t>13</a:t>
            </a:fld>
            <a:endParaRPr lang="it-IT" altLang="it-IT"/>
          </a:p>
        </p:txBody>
      </p:sp>
      <p:sp>
        <p:nvSpPr>
          <p:cNvPr id="9625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823E83DA-83CF-45A8-8960-F2BB3ACCCBC3}" type="slidenum">
              <a:rPr lang="it-IT" altLang="it-IT"/>
              <a:pPr/>
              <a:t>14</a:t>
            </a:fld>
            <a:endParaRPr lang="it-IT" altLang="it-IT"/>
          </a:p>
        </p:txBody>
      </p:sp>
      <p:sp>
        <p:nvSpPr>
          <p:cNvPr id="9728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58E85386-04E6-4D07-BACA-940000659C17}" type="slidenum">
              <a:rPr lang="it-IT" altLang="it-IT"/>
              <a:pPr/>
              <a:t>15</a:t>
            </a:fld>
            <a:endParaRPr lang="it-IT" altLang="it-IT"/>
          </a:p>
        </p:txBody>
      </p:sp>
      <p:sp>
        <p:nvSpPr>
          <p:cNvPr id="9830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957059F-0A79-43D2-A6D8-361EA5E49322}" type="slidenum">
              <a:rPr lang="it-IT" altLang="it-IT"/>
              <a:pPr/>
              <a:t>16</a:t>
            </a:fld>
            <a:endParaRPr lang="it-IT" altLang="it-IT"/>
          </a:p>
        </p:txBody>
      </p:sp>
      <p:sp>
        <p:nvSpPr>
          <p:cNvPr id="1187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913784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1B6BBDE-1968-4130-BFD8-2A1434E2B0C7}" type="slidenum">
              <a:rPr lang="it-IT" altLang="it-IT"/>
              <a:pPr/>
              <a:t>17</a:t>
            </a:fld>
            <a:endParaRPr lang="it-IT" altLang="it-IT"/>
          </a:p>
        </p:txBody>
      </p:sp>
      <p:sp>
        <p:nvSpPr>
          <p:cNvPr id="1198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394216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846EEB5-9B7E-416A-9EC8-AF3092BE55A9}" type="slidenum">
              <a:rPr lang="it-IT" altLang="it-IT"/>
              <a:pPr/>
              <a:t>18</a:t>
            </a:fld>
            <a:endParaRPr lang="it-IT" altLang="it-IT"/>
          </a:p>
        </p:txBody>
      </p:sp>
      <p:sp>
        <p:nvSpPr>
          <p:cNvPr id="1208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3512989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7FB48067-7A9D-45F3-A498-2738DE7AD3ED}" type="slidenum">
              <a:rPr lang="it-IT" altLang="it-IT"/>
              <a:pPr/>
              <a:t>19</a:t>
            </a:fld>
            <a:endParaRPr lang="it-IT" altLang="it-IT"/>
          </a:p>
        </p:txBody>
      </p:sp>
      <p:sp>
        <p:nvSpPr>
          <p:cNvPr id="12185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282255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FA62AE5-F5E5-4F4F-9495-57529761949F}" type="slidenum">
              <a:rPr lang="it-IT" altLang="it-IT"/>
              <a:pPr/>
              <a:t>2</a:t>
            </a:fld>
            <a:endParaRPr lang="it-IT" altLang="it-IT"/>
          </a:p>
        </p:txBody>
      </p:sp>
      <p:sp>
        <p:nvSpPr>
          <p:cNvPr id="849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8E46603-2B72-4BBA-B521-3DA140095FCC}" type="slidenum">
              <a:rPr lang="it-IT" altLang="it-IT"/>
              <a:pPr/>
              <a:t>20</a:t>
            </a:fld>
            <a:endParaRPr lang="it-IT" altLang="it-IT"/>
          </a:p>
        </p:txBody>
      </p:sp>
      <p:sp>
        <p:nvSpPr>
          <p:cNvPr id="11571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5979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AD96717-6061-4D9A-9C08-A82B2844E789}" type="slidenum">
              <a:rPr lang="it-IT" altLang="it-IT"/>
              <a:pPr/>
              <a:t>21</a:t>
            </a:fld>
            <a:endParaRPr lang="it-IT" altLang="it-IT"/>
          </a:p>
        </p:txBody>
      </p:sp>
      <p:sp>
        <p:nvSpPr>
          <p:cNvPr id="10035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57993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CE1D1B5-5679-4986-90FE-45DE1B0FB2DA}" type="slidenum">
              <a:rPr lang="it-IT" altLang="it-IT"/>
              <a:pPr/>
              <a:t>22</a:t>
            </a:fld>
            <a:endParaRPr lang="it-IT" altLang="it-IT"/>
          </a:p>
        </p:txBody>
      </p:sp>
      <p:sp>
        <p:nvSpPr>
          <p:cNvPr id="1269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7768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CE1D1B5-5679-4986-90FE-45DE1B0FB2DA}" type="slidenum">
              <a:rPr lang="it-IT" altLang="it-IT"/>
              <a:pPr/>
              <a:t>23</a:t>
            </a:fld>
            <a:endParaRPr lang="it-IT" altLang="it-IT"/>
          </a:p>
        </p:txBody>
      </p:sp>
      <p:sp>
        <p:nvSpPr>
          <p:cNvPr id="1269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03909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CE1D1B5-5679-4986-90FE-45DE1B0FB2DA}" type="slidenum">
              <a:rPr lang="it-IT" altLang="it-IT"/>
              <a:pPr/>
              <a:t>24</a:t>
            </a:fld>
            <a:endParaRPr lang="it-IT" altLang="it-IT"/>
          </a:p>
        </p:txBody>
      </p:sp>
      <p:sp>
        <p:nvSpPr>
          <p:cNvPr id="1269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81669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CE1D1B5-5679-4986-90FE-45DE1B0FB2DA}" type="slidenum">
              <a:rPr lang="it-IT" altLang="it-IT"/>
              <a:pPr/>
              <a:t>25</a:t>
            </a:fld>
            <a:endParaRPr lang="it-IT" altLang="it-IT"/>
          </a:p>
        </p:txBody>
      </p:sp>
      <p:sp>
        <p:nvSpPr>
          <p:cNvPr id="1269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3473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F592C1A-06DD-4567-AD63-B8BBFDADC941}" type="slidenum">
              <a:rPr lang="it-IT" altLang="it-IT"/>
              <a:pPr/>
              <a:t>26</a:t>
            </a:fld>
            <a:endParaRPr lang="it-IT" altLang="it-IT"/>
          </a:p>
        </p:txBody>
      </p:sp>
      <p:sp>
        <p:nvSpPr>
          <p:cNvPr id="11673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6757D52-A955-4C96-B98C-C00C805E2790}" type="slidenum">
              <a:rPr lang="it-IT" altLang="it-IT"/>
              <a:pPr/>
              <a:t>3</a:t>
            </a:fld>
            <a:endParaRPr lang="it-IT" altLang="it-IT"/>
          </a:p>
        </p:txBody>
      </p:sp>
      <p:sp>
        <p:nvSpPr>
          <p:cNvPr id="8601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73320415-7E10-4D26-BDD3-AB8A09D448C2}" type="slidenum">
              <a:rPr lang="it-IT" altLang="it-IT"/>
              <a:pPr/>
              <a:t>4</a:t>
            </a:fld>
            <a:endParaRPr lang="it-IT" altLang="it-IT"/>
          </a:p>
        </p:txBody>
      </p:sp>
      <p:sp>
        <p:nvSpPr>
          <p:cNvPr id="8806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75082BA-EFA3-41BF-B040-F31873AB50D9}" type="slidenum">
              <a:rPr lang="it-IT" altLang="it-IT"/>
              <a:pPr/>
              <a:t>5</a:t>
            </a:fld>
            <a:endParaRPr lang="it-IT" altLang="it-IT"/>
          </a:p>
        </p:txBody>
      </p:sp>
      <p:sp>
        <p:nvSpPr>
          <p:cNvPr id="890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F23511F-079C-424F-A081-C5BB5DBF19F1}" type="slidenum">
              <a:rPr lang="it-IT" altLang="it-IT"/>
              <a:pPr/>
              <a:t>6</a:t>
            </a:fld>
            <a:endParaRPr lang="it-IT" altLang="it-IT"/>
          </a:p>
        </p:txBody>
      </p:sp>
      <p:sp>
        <p:nvSpPr>
          <p:cNvPr id="9011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51CD5BEF-DED8-4BF7-B2DE-721AED55C6B3}" type="slidenum">
              <a:rPr lang="it-IT" altLang="it-IT"/>
              <a:pPr/>
              <a:t>7</a:t>
            </a:fld>
            <a:endParaRPr lang="it-IT" altLang="it-IT"/>
          </a:p>
        </p:txBody>
      </p:sp>
      <p:sp>
        <p:nvSpPr>
          <p:cNvPr id="9113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CCFBAB5-119A-4C0D-AC0E-E8A9B9D8FC53}" type="slidenum">
              <a:rPr lang="it-IT" altLang="it-IT"/>
              <a:pPr/>
              <a:t>8</a:t>
            </a:fld>
            <a:endParaRPr lang="it-IT" altLang="it-IT"/>
          </a:p>
        </p:txBody>
      </p:sp>
      <p:sp>
        <p:nvSpPr>
          <p:cNvPr id="9216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CCFBAB5-119A-4C0D-AC0E-E8A9B9D8FC53}" type="slidenum">
              <a:rPr lang="it-IT" altLang="it-IT"/>
              <a:pPr/>
              <a:t>9</a:t>
            </a:fld>
            <a:endParaRPr lang="it-IT" altLang="it-IT"/>
          </a:p>
        </p:txBody>
      </p:sp>
      <p:sp>
        <p:nvSpPr>
          <p:cNvPr id="9216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234369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260475" y="1236663"/>
            <a:ext cx="7559675" cy="2632075"/>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numero diapositiva 3"/>
          <p:cNvSpPr>
            <a:spLocks noGrp="1"/>
          </p:cNvSpPr>
          <p:nvPr>
            <p:ph type="sldNum" idx="10"/>
          </p:nvPr>
        </p:nvSpPr>
        <p:spPr/>
        <p:txBody>
          <a:bodyPr/>
          <a:lstStyle>
            <a:lvl1pPr>
              <a:defRPr/>
            </a:lvl1pPr>
          </a:lstStyle>
          <a:p>
            <a:fld id="{B31B8181-FE43-4B5E-B53D-A3C129F93ACF}" type="slidenum">
              <a:rPr lang="it-IT" altLang="it-IT"/>
              <a:pPr/>
              <a:t>‹N›</a:t>
            </a:fld>
            <a:endParaRPr lang="it-IT" altLang="it-IT"/>
          </a:p>
        </p:txBody>
      </p:sp>
    </p:spTree>
    <p:extLst>
      <p:ext uri="{BB962C8B-B14F-4D97-AF65-F5344CB8AC3E}">
        <p14:creationId xmlns:p14="http://schemas.microsoft.com/office/powerpoint/2010/main" val="334492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18EF97B7-1F3B-4C80-8834-D832C1B7A375}" type="slidenum">
              <a:rPr lang="it-IT" altLang="it-IT"/>
              <a:pPr/>
              <a:t>‹N›</a:t>
            </a:fld>
            <a:endParaRPr lang="it-IT" altLang="it-IT"/>
          </a:p>
        </p:txBody>
      </p:sp>
    </p:spTree>
    <p:extLst>
      <p:ext uri="{BB962C8B-B14F-4D97-AF65-F5344CB8AC3E}">
        <p14:creationId xmlns:p14="http://schemas.microsoft.com/office/powerpoint/2010/main" val="413452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8850" y="303213"/>
            <a:ext cx="2266950" cy="64484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3213"/>
            <a:ext cx="6653212" cy="6448425"/>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BBF71682-F5BE-4EFA-AD66-DCBA6F9F5545}" type="slidenum">
              <a:rPr lang="it-IT" altLang="it-IT"/>
              <a:pPr/>
              <a:t>‹N›</a:t>
            </a:fld>
            <a:endParaRPr lang="it-IT" altLang="it-IT"/>
          </a:p>
        </p:txBody>
      </p:sp>
    </p:spTree>
    <p:extLst>
      <p:ext uri="{BB962C8B-B14F-4D97-AF65-F5344CB8AC3E}">
        <p14:creationId xmlns:p14="http://schemas.microsoft.com/office/powerpoint/2010/main" val="230843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DC3FFE1B-599A-4C76-A342-7880AB07BF01}" type="slidenum">
              <a:rPr lang="it-IT" altLang="it-IT"/>
              <a:pPr/>
              <a:t>‹N›</a:t>
            </a:fld>
            <a:endParaRPr lang="it-IT" altLang="it-IT"/>
          </a:p>
        </p:txBody>
      </p:sp>
    </p:spTree>
    <p:extLst>
      <p:ext uri="{BB962C8B-B14F-4D97-AF65-F5344CB8AC3E}">
        <p14:creationId xmlns:p14="http://schemas.microsoft.com/office/powerpoint/2010/main" val="239325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87388" y="1884363"/>
            <a:ext cx="8694737" cy="31448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Modifica gli stili del testo dello schema</a:t>
            </a:r>
          </a:p>
        </p:txBody>
      </p:sp>
      <p:sp>
        <p:nvSpPr>
          <p:cNvPr id="4" name="Segnaposto numero diapositiva 3"/>
          <p:cNvSpPr>
            <a:spLocks noGrp="1"/>
          </p:cNvSpPr>
          <p:nvPr>
            <p:ph type="sldNum" idx="10"/>
          </p:nvPr>
        </p:nvSpPr>
        <p:spPr/>
        <p:txBody>
          <a:bodyPr/>
          <a:lstStyle>
            <a:lvl1pPr>
              <a:defRPr/>
            </a:lvl1pPr>
          </a:lstStyle>
          <a:p>
            <a:fld id="{65C623DB-93FF-4F16-831C-005E21EC076B}" type="slidenum">
              <a:rPr lang="it-IT" altLang="it-IT"/>
              <a:pPr/>
              <a:t>‹N›</a:t>
            </a:fld>
            <a:endParaRPr lang="it-IT" altLang="it-IT"/>
          </a:p>
        </p:txBody>
      </p:sp>
    </p:spTree>
    <p:extLst>
      <p:ext uri="{BB962C8B-B14F-4D97-AF65-F5344CB8AC3E}">
        <p14:creationId xmlns:p14="http://schemas.microsoft.com/office/powerpoint/2010/main" val="280219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38" y="1763713"/>
            <a:ext cx="4459287" cy="49879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4925" y="1763713"/>
            <a:ext cx="4460875" cy="49879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idx="10"/>
          </p:nvPr>
        </p:nvSpPr>
        <p:spPr/>
        <p:txBody>
          <a:bodyPr/>
          <a:lstStyle>
            <a:lvl1pPr>
              <a:defRPr/>
            </a:lvl1pPr>
          </a:lstStyle>
          <a:p>
            <a:fld id="{5D7EEFCC-DAE6-4101-B20F-F73CD7D5FBCD}" type="slidenum">
              <a:rPr lang="it-IT" altLang="it-IT"/>
              <a:pPr/>
              <a:t>‹N›</a:t>
            </a:fld>
            <a:endParaRPr lang="it-IT" altLang="it-IT"/>
          </a:p>
        </p:txBody>
      </p:sp>
    </p:spTree>
    <p:extLst>
      <p:ext uri="{BB962C8B-B14F-4D97-AF65-F5344CB8AC3E}">
        <p14:creationId xmlns:p14="http://schemas.microsoft.com/office/powerpoint/2010/main" val="368798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93738" y="403225"/>
            <a:ext cx="8694737" cy="1460500"/>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693738" y="2760663"/>
            <a:ext cx="4265612" cy="406241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5103813" y="2760663"/>
            <a:ext cx="4284662" cy="406241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idx="10"/>
          </p:nvPr>
        </p:nvSpPr>
        <p:spPr/>
        <p:txBody>
          <a:bodyPr/>
          <a:lstStyle>
            <a:lvl1pPr>
              <a:defRPr/>
            </a:lvl1pPr>
          </a:lstStyle>
          <a:p>
            <a:fld id="{BB57CB77-D5A6-4B6A-940B-6E94813120AE}" type="slidenum">
              <a:rPr lang="it-IT" altLang="it-IT"/>
              <a:pPr/>
              <a:t>‹N›</a:t>
            </a:fld>
            <a:endParaRPr lang="it-IT" altLang="it-IT"/>
          </a:p>
        </p:txBody>
      </p:sp>
    </p:spTree>
    <p:extLst>
      <p:ext uri="{BB962C8B-B14F-4D97-AF65-F5344CB8AC3E}">
        <p14:creationId xmlns:p14="http://schemas.microsoft.com/office/powerpoint/2010/main" val="326650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idx="10"/>
          </p:nvPr>
        </p:nvSpPr>
        <p:spPr/>
        <p:txBody>
          <a:bodyPr/>
          <a:lstStyle>
            <a:lvl1pPr>
              <a:defRPr/>
            </a:lvl1pPr>
          </a:lstStyle>
          <a:p>
            <a:fld id="{EBF88E37-51A6-4472-8E8F-C9C366803723}" type="slidenum">
              <a:rPr lang="it-IT" altLang="it-IT"/>
              <a:pPr/>
              <a:t>‹N›</a:t>
            </a:fld>
            <a:endParaRPr lang="it-IT" altLang="it-IT"/>
          </a:p>
        </p:txBody>
      </p:sp>
    </p:spTree>
    <p:extLst>
      <p:ext uri="{BB962C8B-B14F-4D97-AF65-F5344CB8AC3E}">
        <p14:creationId xmlns:p14="http://schemas.microsoft.com/office/powerpoint/2010/main" val="113277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idx="10"/>
          </p:nvPr>
        </p:nvSpPr>
        <p:spPr/>
        <p:txBody>
          <a:bodyPr/>
          <a:lstStyle>
            <a:lvl1pPr>
              <a:defRPr/>
            </a:lvl1pPr>
          </a:lstStyle>
          <a:p>
            <a:fld id="{B5BD5CEB-F8F9-4A77-A666-38BF9C4C8F41}" type="slidenum">
              <a:rPr lang="it-IT" altLang="it-IT"/>
              <a:pPr/>
              <a:t>‹N›</a:t>
            </a:fld>
            <a:endParaRPr lang="it-IT" altLang="it-IT"/>
          </a:p>
        </p:txBody>
      </p:sp>
    </p:spTree>
    <p:extLst>
      <p:ext uri="{BB962C8B-B14F-4D97-AF65-F5344CB8AC3E}">
        <p14:creationId xmlns:p14="http://schemas.microsoft.com/office/powerpoint/2010/main" val="1057919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93738" y="503238"/>
            <a:ext cx="3251200" cy="17653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numero diapositiva 4"/>
          <p:cNvSpPr>
            <a:spLocks noGrp="1"/>
          </p:cNvSpPr>
          <p:nvPr>
            <p:ph type="sldNum" idx="10"/>
          </p:nvPr>
        </p:nvSpPr>
        <p:spPr/>
        <p:txBody>
          <a:bodyPr/>
          <a:lstStyle>
            <a:lvl1pPr>
              <a:defRPr/>
            </a:lvl1pPr>
          </a:lstStyle>
          <a:p>
            <a:fld id="{A1EB0570-A73B-45ED-9302-E89792893CEC}" type="slidenum">
              <a:rPr lang="it-IT" altLang="it-IT"/>
              <a:pPr/>
              <a:t>‹N›</a:t>
            </a:fld>
            <a:endParaRPr lang="it-IT" altLang="it-IT"/>
          </a:p>
        </p:txBody>
      </p:sp>
    </p:spTree>
    <p:extLst>
      <p:ext uri="{BB962C8B-B14F-4D97-AF65-F5344CB8AC3E}">
        <p14:creationId xmlns:p14="http://schemas.microsoft.com/office/powerpoint/2010/main" val="20361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93738" y="503238"/>
            <a:ext cx="3251200" cy="17653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numero diapositiva 4"/>
          <p:cNvSpPr>
            <a:spLocks noGrp="1"/>
          </p:cNvSpPr>
          <p:nvPr>
            <p:ph type="sldNum" idx="10"/>
          </p:nvPr>
        </p:nvSpPr>
        <p:spPr/>
        <p:txBody>
          <a:bodyPr/>
          <a:lstStyle>
            <a:lvl1pPr>
              <a:defRPr/>
            </a:lvl1pPr>
          </a:lstStyle>
          <a:p>
            <a:fld id="{E9E71521-BB09-4D63-BBDE-9B4C9201983F}" type="slidenum">
              <a:rPr lang="it-IT" altLang="it-IT"/>
              <a:pPr/>
              <a:t>‹N›</a:t>
            </a:fld>
            <a:endParaRPr lang="it-IT" altLang="it-IT"/>
          </a:p>
        </p:txBody>
      </p:sp>
    </p:spTree>
    <p:extLst>
      <p:ext uri="{BB962C8B-B14F-4D97-AF65-F5344CB8AC3E}">
        <p14:creationId xmlns:p14="http://schemas.microsoft.com/office/powerpoint/2010/main" val="144563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3213"/>
            <a:ext cx="9072562"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800" tIns="50400" rIns="100800" bIns="50400" numCol="1" anchor="ctr" anchorCtr="0" compatLnSpc="1">
            <a:prstTxWarp prst="textNoShape">
              <a:avLst/>
            </a:prstTxWarp>
          </a:bodyPr>
          <a:lstStyle/>
          <a:p>
            <a:pPr lvl="0"/>
            <a:r>
              <a:rPr lang="en-GB" altLang="it-IT" smtClean="0"/>
              <a:t>Fate clic per modificare il formato del testo del titolo</a:t>
            </a:r>
          </a:p>
        </p:txBody>
      </p:sp>
      <p:sp>
        <p:nvSpPr>
          <p:cNvPr id="1026" name="Rectangle 2"/>
          <p:cNvSpPr>
            <a:spLocks noGrp="1" noChangeArrowheads="1"/>
          </p:cNvSpPr>
          <p:nvPr>
            <p:ph type="body" idx="1"/>
          </p:nvPr>
        </p:nvSpPr>
        <p:spPr bwMode="auto">
          <a:xfrm>
            <a:off x="503238" y="1763713"/>
            <a:ext cx="9072562"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800" tIns="50400" rIns="100800" bIns="50400" numCol="1" anchor="t" anchorCtr="0" compatLnSpc="1">
            <a:prstTxWarp prst="textNoShape">
              <a:avLst/>
            </a:prstTxWarp>
          </a:bodyPr>
          <a:lstStyle/>
          <a:p>
            <a:pPr lvl="0"/>
            <a:r>
              <a:rPr lang="en-GB" altLang="it-IT" smtClean="0"/>
              <a:t>Fate clic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p:txBody>
      </p:sp>
      <p:sp>
        <p:nvSpPr>
          <p:cNvPr id="1027" name="Text Box 3"/>
          <p:cNvSpPr txBox="1">
            <a:spLocks noChangeArrowheads="1"/>
          </p:cNvSpPr>
          <p:nvPr/>
        </p:nvSpPr>
        <p:spPr bwMode="auto">
          <a:xfrm>
            <a:off x="503238" y="7007225"/>
            <a:ext cx="23526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Text Box 4"/>
          <p:cNvSpPr txBox="1">
            <a:spLocks noChangeArrowheads="1"/>
          </p:cNvSpPr>
          <p:nvPr/>
        </p:nvSpPr>
        <p:spPr bwMode="auto">
          <a:xfrm>
            <a:off x="3444875" y="7007225"/>
            <a:ext cx="31908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Rectangle 5"/>
          <p:cNvSpPr>
            <a:spLocks noGrp="1" noChangeArrowheads="1"/>
          </p:cNvSpPr>
          <p:nvPr>
            <p:ph type="sldNum"/>
          </p:nvPr>
        </p:nvSpPr>
        <p:spPr bwMode="auto">
          <a:xfrm>
            <a:off x="7224713" y="7007225"/>
            <a:ext cx="235108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800" tIns="50400" rIns="100800" bIns="504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AD29C29E-42BB-4041-8367-7B132B8F874D}"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900" kern="12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2pPr>
      <a:lvl3pPr marL="1143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3pPr>
      <a:lvl4pPr marL="1600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4pPr>
      <a:lvl5pPr marL="20574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900">
          <a:solidFill>
            <a:srgbClr val="000000"/>
          </a:solidFill>
          <a:latin typeface="Arial" panose="020B0604020202020204" pitchFamily="34" charset="0"/>
          <a:cs typeface="Droid Sans Fallback" charset="0"/>
        </a:defRPr>
      </a:lvl9pPr>
    </p:titleStyle>
    <p:bodyStyle>
      <a:lvl1pPr marL="342900" indent="-342900" algn="l" defTabSz="449263" rtl="0" eaLnBrk="0" fontAlgn="base" hangingPunct="0">
        <a:spcBef>
          <a:spcPts val="875"/>
        </a:spcBef>
        <a:spcAft>
          <a:spcPct val="0"/>
        </a:spcAft>
        <a:buClr>
          <a:srgbClr val="000000"/>
        </a:buClr>
        <a:buSzPct val="100000"/>
        <a:buFont typeface="Times New Roman" panose="02020603050405020304" pitchFamily="18" charset="0"/>
        <a:defRPr sz="3500" kern="1200">
          <a:solidFill>
            <a:srgbClr val="000000"/>
          </a:solidFill>
          <a:latin typeface="+mn-lt"/>
          <a:ea typeface="+mn-ea"/>
          <a:cs typeface="+mn-cs"/>
        </a:defRPr>
      </a:lvl1pPr>
      <a:lvl2pPr marL="742950" indent="-285750" algn="l" defTabSz="449263" rtl="0" eaLnBrk="0" fontAlgn="base" hangingPunct="0">
        <a:spcBef>
          <a:spcPts val="775"/>
        </a:spcBef>
        <a:spcAft>
          <a:spcPct val="0"/>
        </a:spcAft>
        <a:buClr>
          <a:srgbClr val="000000"/>
        </a:buClr>
        <a:buSzPct val="100000"/>
        <a:buFont typeface="Times New Roman" panose="02020603050405020304" pitchFamily="18" charset="0"/>
        <a:defRPr sz="3100" kern="1200">
          <a:solidFill>
            <a:srgbClr val="000000"/>
          </a:solidFill>
          <a:latin typeface="+mn-lt"/>
          <a:ea typeface="+mn-ea"/>
          <a:cs typeface="+mn-cs"/>
        </a:defRPr>
      </a:lvl2pPr>
      <a:lvl3pPr marL="1143000" indent="-228600" algn="l" defTabSz="449263" rtl="0" eaLnBrk="0" fontAlgn="base" hangingPunct="0">
        <a:spcBef>
          <a:spcPts val="650"/>
        </a:spcBef>
        <a:spcAft>
          <a:spcPct val="0"/>
        </a:spcAft>
        <a:buClr>
          <a:srgbClr val="000000"/>
        </a:buClr>
        <a:buSzPct val="100000"/>
        <a:buFont typeface="Times New Roman" panose="02020603050405020304" pitchFamily="18" charset="0"/>
        <a:defRPr sz="2600" kern="1200">
          <a:solidFill>
            <a:srgbClr val="000000"/>
          </a:solidFill>
          <a:latin typeface="+mn-lt"/>
          <a:ea typeface="+mn-ea"/>
          <a:cs typeface="+mn-cs"/>
        </a:defRPr>
      </a:lvl3pPr>
      <a:lvl4pPr marL="1600200" indent="-228600" algn="l" defTabSz="449263" rtl="0" eaLnBrk="0" fontAlgn="base" hangingPunct="0">
        <a:spcBef>
          <a:spcPts val="550"/>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4pPr>
      <a:lvl5pPr marL="2057400" indent="-228600" algn="l" defTabSz="449263" rtl="0" eaLnBrk="0" fontAlgn="base" hangingPunct="0">
        <a:spcBef>
          <a:spcPts val="550"/>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32.jpeg"/><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30.png"/><Relationship Id="rId5" Type="http://schemas.openxmlformats.org/officeDocument/2006/relationships/image" Target="../media/image29.png"/><Relationship Id="rId1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8.wmf"/><Relationship Id="rId9" Type="http://schemas.openxmlformats.org/officeDocument/2006/relationships/image" Target="../media/image3.pn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52.png"/><Relationship Id="rId7" Type="http://schemas.openxmlformats.org/officeDocument/2006/relationships/image" Target="../media/image2.jpeg"/><Relationship Id="rId12"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4.png"/><Relationship Id="rId7" Type="http://schemas.openxmlformats.org/officeDocument/2006/relationships/image" Target="../media/image6.png"/><Relationship Id="rId12"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8.jpeg"/><Relationship Id="rId5" Type="http://schemas.openxmlformats.org/officeDocument/2006/relationships/image" Target="../media/image3.png"/><Relationship Id="rId10" Type="http://schemas.openxmlformats.org/officeDocument/2006/relationships/image" Target="../media/image67.jpeg"/><Relationship Id="rId4" Type="http://schemas.openxmlformats.org/officeDocument/2006/relationships/image" Target="../media/image2.jpe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jpe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80000">
            <a:off x="3584576" y="3090862"/>
            <a:ext cx="2946400" cy="260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Line 2"/>
          <p:cNvSpPr>
            <a:spLocks noChangeShapeType="1"/>
          </p:cNvSpPr>
          <p:nvPr/>
        </p:nvSpPr>
        <p:spPr bwMode="auto">
          <a:xfrm>
            <a:off x="4103688" y="3956050"/>
            <a:ext cx="976312" cy="155257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3" name="Line 3"/>
          <p:cNvSpPr>
            <a:spLocks noChangeShapeType="1"/>
          </p:cNvSpPr>
          <p:nvPr/>
        </p:nvSpPr>
        <p:spPr bwMode="auto">
          <a:xfrm flipH="1">
            <a:off x="5078413" y="3905250"/>
            <a:ext cx="900112" cy="160337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4" name="Text Box 4"/>
          <p:cNvSpPr txBox="1">
            <a:spLocks noChangeArrowheads="1"/>
          </p:cNvSpPr>
          <p:nvPr/>
        </p:nvSpPr>
        <p:spPr bwMode="auto">
          <a:xfrm>
            <a:off x="4722813" y="4121150"/>
            <a:ext cx="493712"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4400"/>
              <a:t>O</a:t>
            </a:r>
          </a:p>
        </p:txBody>
      </p:sp>
      <p:sp>
        <p:nvSpPr>
          <p:cNvPr id="5125" name="Text Box 5"/>
          <p:cNvSpPr txBox="1">
            <a:spLocks noChangeArrowheads="1"/>
          </p:cNvSpPr>
          <p:nvPr/>
        </p:nvSpPr>
        <p:spPr bwMode="auto">
          <a:xfrm>
            <a:off x="4057650" y="4454525"/>
            <a:ext cx="61595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4400"/>
              <a:t>E</a:t>
            </a:r>
          </a:p>
        </p:txBody>
      </p:sp>
      <p:sp>
        <p:nvSpPr>
          <p:cNvPr id="5126" name="Text Box 6"/>
          <p:cNvSpPr txBox="1">
            <a:spLocks noChangeArrowheads="1"/>
          </p:cNvSpPr>
          <p:nvPr/>
        </p:nvSpPr>
        <p:spPr bwMode="auto">
          <a:xfrm>
            <a:off x="5503863" y="4427538"/>
            <a:ext cx="615950"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4400"/>
              <a:t>S</a:t>
            </a:r>
          </a:p>
        </p:txBody>
      </p:sp>
      <p:sp>
        <p:nvSpPr>
          <p:cNvPr id="5127" name="Text Box 7"/>
          <p:cNvSpPr txBox="1">
            <a:spLocks noChangeArrowheads="1"/>
          </p:cNvSpPr>
          <p:nvPr/>
        </p:nvSpPr>
        <p:spPr bwMode="auto">
          <a:xfrm>
            <a:off x="1008063" y="1157288"/>
            <a:ext cx="8278812" cy="1974850"/>
          </a:xfrm>
          <a:prstGeom prst="rect">
            <a:avLst/>
          </a:prstGeom>
          <a:solidFill>
            <a:srgbClr val="FFFFFF"/>
          </a:solidFill>
          <a:ln w="127080" cap="flat">
            <a:solidFill>
              <a:srgbClr val="5FA32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1pPr>
            <a:lvl2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2pPr>
            <a:lvl3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3pPr>
            <a:lvl4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4pPr>
            <a:lvl5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9pPr>
          </a:lstStyle>
          <a:p>
            <a:pPr algn="ctr">
              <a:lnSpc>
                <a:spcPct val="80000"/>
              </a:lnSpc>
              <a:spcBef>
                <a:spcPts val="825"/>
              </a:spcBef>
              <a:buClrTx/>
              <a:buSzPct val="45000"/>
              <a:buFontTx/>
              <a:buNone/>
            </a:pPr>
            <a:r>
              <a:rPr lang="en-US" sz="3600" dirty="0"/>
              <a:t>VOXES, a new high resolution X-ray spectrometer for low yield measurements in high background environments</a:t>
            </a:r>
            <a:endParaRPr lang="it-IT" altLang="it-IT" sz="3300" b="1" dirty="0">
              <a:solidFill>
                <a:srgbClr val="FF0000"/>
              </a:solidFill>
              <a:effectLst>
                <a:outerShdw blurRad="38100" dist="38100" dir="2700000" algn="tl">
                  <a:srgbClr val="C0C0C0"/>
                </a:outerShdw>
              </a:effectLst>
              <a:cs typeface="Droid Sans Fallback" charset="0"/>
            </a:endParaRPr>
          </a:p>
        </p:txBody>
      </p:sp>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7"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19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1" name="Rectangle 11"/>
          <p:cNvSpPr>
            <a:spLocks noChangeArrowheads="1"/>
          </p:cNvSpPr>
          <p:nvPr/>
        </p:nvSpPr>
        <p:spPr bwMode="auto">
          <a:xfrm>
            <a:off x="2324273" y="5856288"/>
            <a:ext cx="5317780" cy="89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2800" b="1" dirty="0" smtClean="0">
                <a:solidFill>
                  <a:srgbClr val="FF0000"/>
                </a:solidFill>
              </a:rPr>
              <a:t>Alessandro </a:t>
            </a:r>
            <a:r>
              <a:rPr lang="it-IT" altLang="it-IT" sz="2800" b="1" dirty="0">
                <a:solidFill>
                  <a:srgbClr val="FF0000"/>
                </a:solidFill>
              </a:rPr>
              <a:t>Scordo</a:t>
            </a:r>
          </a:p>
          <a:p>
            <a:pPr algn="ctr">
              <a:buClrTx/>
              <a:buFontTx/>
              <a:buNone/>
            </a:pPr>
            <a:r>
              <a:rPr lang="it-IT" altLang="it-IT" sz="2400" dirty="0"/>
              <a:t>Laboratori Nazionali di Frascati, INFN</a:t>
            </a:r>
          </a:p>
        </p:txBody>
      </p:sp>
      <p:pic>
        <p:nvPicPr>
          <p:cNvPr id="51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9325" y="179388"/>
            <a:ext cx="1311275" cy="504825"/>
          </a:xfrm>
          <a:prstGeom prst="rect">
            <a:avLst/>
          </a:prstGeom>
          <a:solidFill>
            <a:srgbClr val="000000">
              <a:alpha val="51999"/>
            </a:srgbClr>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3" name="Text Box 13"/>
          <p:cNvSpPr txBox="1">
            <a:spLocks noChangeArrowheads="1"/>
          </p:cNvSpPr>
          <p:nvPr/>
        </p:nvSpPr>
        <p:spPr bwMode="auto">
          <a:xfrm>
            <a:off x="1079500" y="6948488"/>
            <a:ext cx="8013069"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US" altLang="it-IT" dirty="0" err="1" smtClean="0"/>
              <a:t>Workoshop</a:t>
            </a:r>
            <a:r>
              <a:rPr lang="en-US" altLang="it-IT" dirty="0" smtClean="0"/>
              <a:t> </a:t>
            </a:r>
            <a:r>
              <a:rPr lang="en-US" altLang="it-IT" i="1" dirty="0" smtClean="0"/>
              <a:t>“</a:t>
            </a:r>
            <a:r>
              <a:rPr lang="en-US" altLang="it-IT" i="1" dirty="0" err="1" smtClean="0"/>
              <a:t>Developement</a:t>
            </a:r>
            <a:r>
              <a:rPr lang="en-US" altLang="it-IT" i="1" dirty="0" smtClean="0"/>
              <a:t> </a:t>
            </a:r>
            <a:r>
              <a:rPr lang="en-US" altLang="it-IT" i="1" dirty="0"/>
              <a:t>of novel detectors at </a:t>
            </a:r>
            <a:r>
              <a:rPr lang="en-US" altLang="it-IT" i="1" dirty="0" smtClean="0"/>
              <a:t>LNF”,</a:t>
            </a:r>
            <a:r>
              <a:rPr lang="en-US" altLang="it-IT" dirty="0" smtClean="0"/>
              <a:t> </a:t>
            </a:r>
            <a:r>
              <a:rPr lang="en-US" altLang="it-IT" dirty="0" err="1" smtClean="0"/>
              <a:t>Frascati</a:t>
            </a:r>
            <a:r>
              <a:rPr lang="en-US" altLang="it-IT" dirty="0" smtClean="0"/>
              <a:t>, 14-06-2016</a:t>
            </a:r>
            <a:endParaRPr lang="it-IT" altLang="it-IT" i="1" dirty="0"/>
          </a:p>
        </p:txBody>
      </p:sp>
      <p:sp>
        <p:nvSpPr>
          <p:cNvPr id="5134" name="Text Box 14"/>
          <p:cNvSpPr txBox="1">
            <a:spLocks noChangeArrowheads="1"/>
          </p:cNvSpPr>
          <p:nvPr/>
        </p:nvSpPr>
        <p:spPr bwMode="auto">
          <a:xfrm>
            <a:off x="4752975" y="3275013"/>
            <a:ext cx="615950"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4400"/>
              <a:t>X</a:t>
            </a:r>
          </a:p>
        </p:txBody>
      </p:sp>
      <p:sp>
        <p:nvSpPr>
          <p:cNvPr id="5135" name="Freeform 15"/>
          <p:cNvSpPr>
            <a:spLocks noChangeArrowheads="1"/>
          </p:cNvSpPr>
          <p:nvPr/>
        </p:nvSpPr>
        <p:spPr bwMode="auto">
          <a:xfrm rot="600000">
            <a:off x="3965575" y="4022725"/>
            <a:ext cx="1276350" cy="1384300"/>
          </a:xfrm>
          <a:custGeom>
            <a:avLst/>
            <a:gdLst>
              <a:gd name="G0" fmla="+- 1 0 0"/>
              <a:gd name="G1" fmla="+- 1 0 0"/>
              <a:gd name="G2" fmla="+- 31540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36999 34464"/>
              <a:gd name="G34" fmla="*/ 1 44561 61568"/>
              <a:gd name="G35" fmla="+- 1 0 0"/>
              <a:gd name="G36" fmla="+- 1 0 0"/>
              <a:gd name="G37" fmla="+- 1 0 0"/>
              <a:gd name="G38" fmla="+- 1 0 0"/>
              <a:gd name="G39" fmla="+- 1 0 0"/>
              <a:gd name="G40" fmla="+- 1 0 0"/>
              <a:gd name="G41" fmla="+- 1 0 0"/>
              <a:gd name="G42" fmla="+- 1 0 0"/>
              <a:gd name="T0" fmla="*/ 20796 w 1558925"/>
              <a:gd name="T1" fmla="*/ 0 h 1550988"/>
              <a:gd name="T2" fmla="*/ 51990 w 1558925"/>
              <a:gd name="T3" fmla="*/ 280544 h 1550988"/>
              <a:gd name="T4" fmla="*/ 332735 w 1558925"/>
              <a:gd name="T5" fmla="*/ 110517 h 1550988"/>
              <a:gd name="T6" fmla="*/ 262549 w 1558925"/>
              <a:gd name="T7" fmla="*/ 518581 h 1550988"/>
              <a:gd name="T8" fmla="*/ 519898 w 1558925"/>
              <a:gd name="T9" fmla="*/ 314549 h 1550988"/>
              <a:gd name="T10" fmla="*/ 449712 w 1558925"/>
              <a:gd name="T11" fmla="*/ 705610 h 1550988"/>
              <a:gd name="T12" fmla="*/ 691465 w 1558925"/>
              <a:gd name="T13" fmla="*/ 493077 h 1550988"/>
              <a:gd name="T14" fmla="*/ 605681 w 1558925"/>
              <a:gd name="T15" fmla="*/ 867135 h 1550988"/>
              <a:gd name="T16" fmla="*/ 863031 w 1558925"/>
              <a:gd name="T17" fmla="*/ 671605 h 1550988"/>
              <a:gd name="T18" fmla="*/ 753852 w 1558925"/>
              <a:gd name="T19" fmla="*/ 1028661 h 1550988"/>
              <a:gd name="T20" fmla="*/ 1019000 w 1558925"/>
              <a:gd name="T21" fmla="*/ 833130 h 1550988"/>
              <a:gd name="T22" fmla="*/ 917620 w 1558925"/>
              <a:gd name="T23" fmla="*/ 1181685 h 1550988"/>
              <a:gd name="T24" fmla="*/ 1174970 w 1558925"/>
              <a:gd name="T25" fmla="*/ 994655 h 1550988"/>
              <a:gd name="T26" fmla="*/ 1057993 w 1558925"/>
              <a:gd name="T27" fmla="*/ 1334708 h 1550988"/>
              <a:gd name="T28" fmla="*/ 1276350 w 1558925"/>
              <a:gd name="T29" fmla="*/ 1292202 h 1550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8925" h="1550988">
                <a:moveTo>
                  <a:pt x="25400" y="0"/>
                </a:moveTo>
                <a:cubicBezTo>
                  <a:pt x="12700" y="146844"/>
                  <a:pt x="0" y="293688"/>
                  <a:pt x="63500" y="314325"/>
                </a:cubicBezTo>
                <a:cubicBezTo>
                  <a:pt x="127000" y="334962"/>
                  <a:pt x="363538" y="79375"/>
                  <a:pt x="406400" y="123825"/>
                </a:cubicBezTo>
                <a:cubicBezTo>
                  <a:pt x="449262" y="168275"/>
                  <a:pt x="282575" y="542925"/>
                  <a:pt x="320675" y="581025"/>
                </a:cubicBezTo>
                <a:cubicBezTo>
                  <a:pt x="358775" y="619125"/>
                  <a:pt x="596900" y="317500"/>
                  <a:pt x="635000" y="352425"/>
                </a:cubicBezTo>
                <a:cubicBezTo>
                  <a:pt x="673100" y="387350"/>
                  <a:pt x="514350" y="757238"/>
                  <a:pt x="549275" y="790575"/>
                </a:cubicBezTo>
                <a:cubicBezTo>
                  <a:pt x="584200" y="823913"/>
                  <a:pt x="812800" y="522288"/>
                  <a:pt x="844550" y="552450"/>
                </a:cubicBezTo>
                <a:cubicBezTo>
                  <a:pt x="876300" y="582612"/>
                  <a:pt x="704850" y="938213"/>
                  <a:pt x="739775" y="971550"/>
                </a:cubicBezTo>
                <a:cubicBezTo>
                  <a:pt x="774700" y="1004888"/>
                  <a:pt x="1023938" y="722313"/>
                  <a:pt x="1054100" y="752475"/>
                </a:cubicBezTo>
                <a:cubicBezTo>
                  <a:pt x="1084262" y="782637"/>
                  <a:pt x="889000" y="1122363"/>
                  <a:pt x="920750" y="1152525"/>
                </a:cubicBezTo>
                <a:cubicBezTo>
                  <a:pt x="952500" y="1182687"/>
                  <a:pt x="1211263" y="904875"/>
                  <a:pt x="1244600" y="933450"/>
                </a:cubicBezTo>
                <a:cubicBezTo>
                  <a:pt x="1277938" y="962025"/>
                  <a:pt x="1089025" y="1293813"/>
                  <a:pt x="1120775" y="1323975"/>
                </a:cubicBezTo>
                <a:cubicBezTo>
                  <a:pt x="1152525" y="1354137"/>
                  <a:pt x="1406525" y="1085850"/>
                  <a:pt x="1435100" y="1114425"/>
                </a:cubicBezTo>
                <a:cubicBezTo>
                  <a:pt x="1463675" y="1143000"/>
                  <a:pt x="1271588" y="1439863"/>
                  <a:pt x="1292225" y="1495425"/>
                </a:cubicBezTo>
                <a:cubicBezTo>
                  <a:pt x="1312863" y="1550988"/>
                  <a:pt x="1435894" y="1499394"/>
                  <a:pt x="1558925" y="1447800"/>
                </a:cubicBezTo>
              </a:path>
            </a:pathLst>
          </a:custGeom>
          <a:noFill/>
          <a:ln w="38160" cap="flat">
            <a:solidFill>
              <a:srgbClr val="7030A0">
                <a:alpha val="7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36" name="Freeform 16"/>
          <p:cNvSpPr>
            <a:spLocks noChangeArrowheads="1"/>
          </p:cNvSpPr>
          <p:nvPr/>
        </p:nvSpPr>
        <p:spPr bwMode="auto">
          <a:xfrm rot="4620000">
            <a:off x="4838700" y="4081463"/>
            <a:ext cx="1336675" cy="1270000"/>
          </a:xfrm>
          <a:custGeom>
            <a:avLst/>
            <a:gdLst>
              <a:gd name="G0" fmla="+- 1 0 0"/>
              <a:gd name="G1" fmla="+- 1 0 0"/>
              <a:gd name="G2" fmla="+- 31540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36999 34464"/>
              <a:gd name="G34" fmla="*/ 1 44561 61568"/>
              <a:gd name="G35" fmla="+- 1 0 0"/>
              <a:gd name="G36" fmla="+- 1 0 0"/>
              <a:gd name="G37" fmla="+- 1 0 0"/>
              <a:gd name="G38" fmla="+- 1 0 0"/>
              <a:gd name="G39" fmla="+- 1 0 0"/>
              <a:gd name="G40" fmla="+- 1 0 0"/>
              <a:gd name="G41" fmla="+- 1 0 0"/>
              <a:gd name="G42" fmla="+- 1 0 0"/>
              <a:gd name="T0" fmla="*/ 21779 w 1558925"/>
              <a:gd name="T1" fmla="*/ 0 h 1550988"/>
              <a:gd name="T2" fmla="*/ 54447 w 1558925"/>
              <a:gd name="T3" fmla="*/ 257380 h 1550988"/>
              <a:gd name="T4" fmla="*/ 348461 w 1558925"/>
              <a:gd name="T5" fmla="*/ 101392 h 1550988"/>
              <a:gd name="T6" fmla="*/ 274958 w 1558925"/>
              <a:gd name="T7" fmla="*/ 475762 h 1550988"/>
              <a:gd name="T8" fmla="*/ 544470 w 1558925"/>
              <a:gd name="T9" fmla="*/ 288577 h 1550988"/>
              <a:gd name="T10" fmla="*/ 470967 w 1558925"/>
              <a:gd name="T11" fmla="*/ 647349 h 1550988"/>
              <a:gd name="T12" fmla="*/ 724146 w 1558925"/>
              <a:gd name="T13" fmla="*/ 452364 h 1550988"/>
              <a:gd name="T14" fmla="*/ 634308 w 1558925"/>
              <a:gd name="T15" fmla="*/ 795537 h 1550988"/>
              <a:gd name="T16" fmla="*/ 903821 w 1558925"/>
              <a:gd name="T17" fmla="*/ 616151 h 1550988"/>
              <a:gd name="T18" fmla="*/ 789482 w 1558925"/>
              <a:gd name="T19" fmla="*/ 943725 h 1550988"/>
              <a:gd name="T20" fmla="*/ 1067162 w 1558925"/>
              <a:gd name="T21" fmla="*/ 764340 h 1550988"/>
              <a:gd name="T22" fmla="*/ 960990 w 1558925"/>
              <a:gd name="T23" fmla="*/ 1084114 h 1550988"/>
              <a:gd name="T24" fmla="*/ 1230503 w 1558925"/>
              <a:gd name="T25" fmla="*/ 912528 h 1550988"/>
              <a:gd name="T26" fmla="*/ 1107997 w 1558925"/>
              <a:gd name="T27" fmla="*/ 1224503 h 1550988"/>
              <a:gd name="T28" fmla="*/ 1336675 w 1558925"/>
              <a:gd name="T29" fmla="*/ 1185506 h 1550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8925" h="1550988">
                <a:moveTo>
                  <a:pt x="25400" y="0"/>
                </a:moveTo>
                <a:cubicBezTo>
                  <a:pt x="12700" y="146844"/>
                  <a:pt x="0" y="293688"/>
                  <a:pt x="63500" y="314325"/>
                </a:cubicBezTo>
                <a:cubicBezTo>
                  <a:pt x="127000" y="334962"/>
                  <a:pt x="363538" y="79375"/>
                  <a:pt x="406400" y="123825"/>
                </a:cubicBezTo>
                <a:cubicBezTo>
                  <a:pt x="449262" y="168275"/>
                  <a:pt x="282575" y="542925"/>
                  <a:pt x="320675" y="581025"/>
                </a:cubicBezTo>
                <a:cubicBezTo>
                  <a:pt x="358775" y="619125"/>
                  <a:pt x="596900" y="317500"/>
                  <a:pt x="635000" y="352425"/>
                </a:cubicBezTo>
                <a:cubicBezTo>
                  <a:pt x="673100" y="387350"/>
                  <a:pt x="514350" y="757238"/>
                  <a:pt x="549275" y="790575"/>
                </a:cubicBezTo>
                <a:cubicBezTo>
                  <a:pt x="584200" y="823913"/>
                  <a:pt x="812800" y="522288"/>
                  <a:pt x="844550" y="552450"/>
                </a:cubicBezTo>
                <a:cubicBezTo>
                  <a:pt x="876300" y="582612"/>
                  <a:pt x="704850" y="938213"/>
                  <a:pt x="739775" y="971550"/>
                </a:cubicBezTo>
                <a:cubicBezTo>
                  <a:pt x="774700" y="1004888"/>
                  <a:pt x="1023938" y="722313"/>
                  <a:pt x="1054100" y="752475"/>
                </a:cubicBezTo>
                <a:cubicBezTo>
                  <a:pt x="1084262" y="782637"/>
                  <a:pt x="889000" y="1122363"/>
                  <a:pt x="920750" y="1152525"/>
                </a:cubicBezTo>
                <a:cubicBezTo>
                  <a:pt x="952500" y="1182687"/>
                  <a:pt x="1211263" y="904875"/>
                  <a:pt x="1244600" y="933450"/>
                </a:cubicBezTo>
                <a:cubicBezTo>
                  <a:pt x="1277938" y="962025"/>
                  <a:pt x="1089025" y="1293813"/>
                  <a:pt x="1120775" y="1323975"/>
                </a:cubicBezTo>
                <a:cubicBezTo>
                  <a:pt x="1152525" y="1354137"/>
                  <a:pt x="1406525" y="1085850"/>
                  <a:pt x="1435100" y="1114425"/>
                </a:cubicBezTo>
                <a:cubicBezTo>
                  <a:pt x="1463675" y="1143000"/>
                  <a:pt x="1271588" y="1439863"/>
                  <a:pt x="1292225" y="1495425"/>
                </a:cubicBezTo>
                <a:cubicBezTo>
                  <a:pt x="1312863" y="1550988"/>
                  <a:pt x="1435894" y="1499394"/>
                  <a:pt x="1558925" y="1447800"/>
                </a:cubicBezTo>
              </a:path>
            </a:pathLst>
          </a:custGeom>
          <a:noFill/>
          <a:ln w="38160" cap="flat">
            <a:solidFill>
              <a:srgbClr val="7030A0">
                <a:alpha val="7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24" y="1354162"/>
            <a:ext cx="8712200" cy="5233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Immagine 14"/>
          <p:cNvPicPr>
            <a:picLocks noChangeAspect="1"/>
          </p:cNvPicPr>
          <p:nvPr/>
        </p:nvPicPr>
        <p:blipFill>
          <a:blip r:embed="rId7"/>
          <a:stretch>
            <a:fillRect/>
          </a:stretch>
        </p:blipFill>
        <p:spPr>
          <a:xfrm>
            <a:off x="8928744" y="98424"/>
            <a:ext cx="1032735" cy="945109"/>
          </a:xfrm>
          <a:prstGeom prst="rect">
            <a:avLst/>
          </a:prstGeom>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438" y="62458"/>
            <a:ext cx="7113587" cy="98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36108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4067175"/>
            <a:ext cx="4310062" cy="230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88149"/>
            <a:ext cx="9366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438" y="30163"/>
            <a:ext cx="7113587" cy="98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1" name="Text Box 7"/>
          <p:cNvSpPr txBox="1">
            <a:spLocks noChangeArrowheads="1"/>
          </p:cNvSpPr>
          <p:nvPr/>
        </p:nvSpPr>
        <p:spPr bwMode="auto">
          <a:xfrm>
            <a:off x="215900" y="3851275"/>
            <a:ext cx="5400675"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4963" indent="-333375">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1pPr>
            <a:lvl2pPr>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2pPr>
            <a:lvl3pPr>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3pPr>
            <a:lvl4pPr>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4pPr>
            <a:lvl5pPr>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4963" algn="l"/>
                <a:tab pos="1249363" algn="l"/>
                <a:tab pos="2163763" algn="l"/>
                <a:tab pos="3078163" algn="l"/>
                <a:tab pos="3992563" algn="l"/>
                <a:tab pos="4906963" algn="l"/>
                <a:tab pos="5821363" algn="l"/>
                <a:tab pos="6735763" algn="l"/>
                <a:tab pos="7650163" algn="l"/>
                <a:tab pos="8564563" algn="l"/>
                <a:tab pos="9478963" algn="l"/>
                <a:tab pos="10393363" algn="l"/>
              </a:tabLst>
              <a:defRPr>
                <a:solidFill>
                  <a:srgbClr val="000000"/>
                </a:solidFill>
                <a:latin typeface="Arial" panose="020B0604020202020204" pitchFamily="34" charset="0"/>
                <a:cs typeface="Arial" panose="020B0604020202020204" pitchFamily="34" charset="0"/>
              </a:defRPr>
            </a:lvl9pPr>
          </a:lstStyle>
          <a:p>
            <a:pPr>
              <a:lnSpc>
                <a:spcPct val="80000"/>
              </a:lnSpc>
              <a:spcBef>
                <a:spcPts val="450"/>
              </a:spcBef>
              <a:buClrTx/>
              <a:buFontTx/>
              <a:buNone/>
            </a:pPr>
            <a:endParaRPr lang="it-IT" altLang="it-IT" sz="1600"/>
          </a:p>
          <a:p>
            <a:pPr marL="333375" indent="-331788">
              <a:lnSpc>
                <a:spcPct val="80000"/>
              </a:lnSpc>
              <a:spcBef>
                <a:spcPts val="450"/>
              </a:spcBef>
              <a:buFont typeface="Arial" panose="020B0604020202020204" pitchFamily="34" charset="0"/>
              <a:buChar char="•"/>
            </a:pPr>
            <a:r>
              <a:rPr lang="it-IT" altLang="it-IT" sz="1600"/>
              <a:t>Bending does not influence resolution and intensity</a:t>
            </a:r>
          </a:p>
          <a:p>
            <a:pPr>
              <a:lnSpc>
                <a:spcPct val="80000"/>
              </a:lnSpc>
              <a:spcBef>
                <a:spcPts val="450"/>
              </a:spcBef>
              <a:buClrTx/>
              <a:buFontTx/>
              <a:buNone/>
            </a:pPr>
            <a:endParaRPr lang="it-IT" altLang="it-IT" sz="1600"/>
          </a:p>
          <a:p>
            <a:pPr marL="333375" indent="-331788">
              <a:lnSpc>
                <a:spcPct val="80000"/>
              </a:lnSpc>
              <a:spcBef>
                <a:spcPts val="450"/>
              </a:spcBef>
              <a:buFont typeface="Arial" panose="020B0604020202020204" pitchFamily="34" charset="0"/>
              <a:buChar char="•"/>
            </a:pPr>
            <a:r>
              <a:rPr lang="it-IT" altLang="it-IT" sz="1600"/>
              <a:t>Mosaic spread down to 0.05 degree </a:t>
            </a:r>
          </a:p>
          <a:p>
            <a:pPr marL="333375" indent="-331788">
              <a:lnSpc>
                <a:spcPct val="80000"/>
              </a:lnSpc>
              <a:spcBef>
                <a:spcPts val="450"/>
              </a:spcBef>
              <a:buFont typeface="Arial" panose="020B0604020202020204" pitchFamily="34" charset="0"/>
              <a:buNone/>
            </a:pPr>
            <a:endParaRPr lang="it-IT" altLang="it-IT" sz="1600"/>
          </a:p>
          <a:p>
            <a:pPr marL="333375" indent="-331788">
              <a:lnSpc>
                <a:spcPct val="80000"/>
              </a:lnSpc>
              <a:spcBef>
                <a:spcPts val="450"/>
              </a:spcBef>
              <a:buFont typeface="Arial" panose="020B0604020202020204" pitchFamily="34" charset="0"/>
              <a:buChar char="•"/>
            </a:pPr>
            <a:r>
              <a:rPr lang="it-IT" altLang="it-IT" sz="1600"/>
              <a:t>Integral reflectivity </a:t>
            </a:r>
            <a:r>
              <a:rPr lang="it-IT" altLang="it-IT" sz="1600">
                <a:latin typeface="Times New Roman" panose="02020603050405020304" pitchFamily="18" charset="0"/>
                <a:cs typeface="Times New Roman" panose="02020603050405020304" pitchFamily="18" charset="0"/>
              </a:rPr>
              <a:t>~ 10</a:t>
            </a:r>
            <a:r>
              <a:rPr lang="it-IT" altLang="it-IT" sz="1600" baseline="30000">
                <a:latin typeface="Times New Roman" panose="02020603050405020304" pitchFamily="18" charset="0"/>
                <a:cs typeface="Times New Roman" panose="02020603050405020304" pitchFamily="18" charset="0"/>
              </a:rPr>
              <a:t>2</a:t>
            </a:r>
            <a:r>
              <a:rPr lang="it-IT" altLang="it-IT" sz="1600"/>
              <a:t> higher than for other crystals</a:t>
            </a:r>
          </a:p>
          <a:p>
            <a:pPr>
              <a:lnSpc>
                <a:spcPct val="80000"/>
              </a:lnSpc>
              <a:spcBef>
                <a:spcPts val="300"/>
              </a:spcBef>
              <a:buClrTx/>
              <a:buFontTx/>
              <a:buNone/>
            </a:pPr>
            <a:endParaRPr lang="it-IT" altLang="it-IT" sz="1600"/>
          </a:p>
          <a:p>
            <a:pPr marL="333375" indent="-331788">
              <a:lnSpc>
                <a:spcPct val="80000"/>
              </a:lnSpc>
              <a:spcBef>
                <a:spcPts val="450"/>
              </a:spcBef>
              <a:buFont typeface="Arial" panose="020B0604020202020204" pitchFamily="34" charset="0"/>
              <a:buChar char="•"/>
            </a:pPr>
            <a:r>
              <a:rPr lang="it-IT" altLang="it-IT" sz="1600"/>
              <a:t>Variable thickness (efficiency)</a:t>
            </a:r>
          </a:p>
          <a:p>
            <a:pPr>
              <a:lnSpc>
                <a:spcPct val="80000"/>
              </a:lnSpc>
              <a:spcBef>
                <a:spcPts val="250"/>
              </a:spcBef>
              <a:buClrTx/>
              <a:buFontTx/>
              <a:buNone/>
            </a:pPr>
            <a:endParaRPr lang="it-IT" altLang="it-IT" sz="1600"/>
          </a:p>
          <a:p>
            <a:pPr marL="333375" indent="-331788">
              <a:lnSpc>
                <a:spcPct val="80000"/>
              </a:lnSpc>
              <a:spcBef>
                <a:spcPts val="450"/>
              </a:spcBef>
              <a:buFont typeface="Arial" panose="020B0604020202020204" pitchFamily="34" charset="0"/>
              <a:buChar char="•"/>
            </a:pPr>
            <a:r>
              <a:rPr lang="it-IT" altLang="it-IT" sz="1600"/>
              <a:t>Excellent thermal and radiation stability</a:t>
            </a:r>
          </a:p>
          <a:p>
            <a:pPr>
              <a:lnSpc>
                <a:spcPct val="80000"/>
              </a:lnSpc>
              <a:spcBef>
                <a:spcPts val="450"/>
              </a:spcBef>
              <a:buClrTx/>
              <a:buFontTx/>
              <a:buNone/>
            </a:pPr>
            <a:endParaRPr lang="it-IT" altLang="it-IT" sz="1600"/>
          </a:p>
        </p:txBody>
      </p:sp>
      <p:sp>
        <p:nvSpPr>
          <p:cNvPr id="16392" name="Rectangle 8"/>
          <p:cNvSpPr>
            <a:spLocks noChangeArrowheads="1"/>
          </p:cNvSpPr>
          <p:nvPr/>
        </p:nvSpPr>
        <p:spPr bwMode="auto">
          <a:xfrm>
            <a:off x="576263" y="4067175"/>
            <a:ext cx="4751387" cy="360363"/>
          </a:xfrm>
          <a:prstGeom prst="rect">
            <a:avLst/>
          </a:prstGeom>
          <a:noFill/>
          <a:ln w="25560" cap="sq">
            <a:solidFill>
              <a:srgbClr val="5C992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393" name="Text Box 9"/>
          <p:cNvSpPr txBox="1">
            <a:spLocks noChangeArrowheads="1"/>
          </p:cNvSpPr>
          <p:nvPr/>
        </p:nvSpPr>
        <p:spPr bwMode="auto">
          <a:xfrm>
            <a:off x="719138" y="4051300"/>
            <a:ext cx="8705850" cy="2227263"/>
          </a:xfrm>
          <a:prstGeom prst="rect">
            <a:avLst/>
          </a:prstGeom>
          <a:solidFill>
            <a:srgbClr val="FFFFFF"/>
          </a:solidFill>
          <a:ln w="28440" cap="sq">
            <a:solidFill>
              <a:srgbClr val="66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2800" b="1">
                <a:solidFill>
                  <a:srgbClr val="FF0000"/>
                </a:solidFill>
              </a:rPr>
              <a:t>Von Hamos configuration</a:t>
            </a:r>
            <a:r>
              <a:rPr lang="it-IT" altLang="it-IT" sz="2800"/>
              <a:t>: Cylindrically bent crystal combines mosaic focusing in diffraction plane with sagittal focusing. </a:t>
            </a:r>
          </a:p>
          <a:p>
            <a:pPr algn="ctr">
              <a:buClrTx/>
              <a:buFontTx/>
              <a:buNone/>
            </a:pPr>
            <a:r>
              <a:rPr lang="it-IT" altLang="it-IT" sz="2800"/>
              <a:t>E/∆E &amp; efficiency  are one order of magnitude better than expected from the crystal mosaicity only</a:t>
            </a:r>
          </a:p>
        </p:txBody>
      </p:sp>
      <p:pic>
        <p:nvPicPr>
          <p:cNvPr id="1639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1187450"/>
            <a:ext cx="5775325" cy="2578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5" name="Text Box 11"/>
          <p:cNvSpPr txBox="1">
            <a:spLocks noChangeArrowheads="1"/>
          </p:cNvSpPr>
          <p:nvPr/>
        </p:nvSpPr>
        <p:spPr bwMode="auto">
          <a:xfrm>
            <a:off x="6624638" y="1474788"/>
            <a:ext cx="280828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t>Already tested with 500 </a:t>
            </a:r>
            <a:r>
              <a:rPr lang="it-IT" altLang="it-IT" sz="2400">
                <a:latin typeface="Symbol" panose="05050102010706020507" pitchFamily="18" charset="2"/>
              </a:rPr>
              <a:t></a:t>
            </a:r>
            <a:r>
              <a:rPr lang="it-IT" altLang="it-IT" sz="2400"/>
              <a:t>m slits</a:t>
            </a:r>
          </a:p>
        </p:txBody>
      </p:sp>
      <p:sp>
        <p:nvSpPr>
          <p:cNvPr id="16396" name="Text Box 12"/>
          <p:cNvSpPr txBox="1">
            <a:spLocks noChangeArrowheads="1"/>
          </p:cNvSpPr>
          <p:nvPr/>
        </p:nvSpPr>
        <p:spPr bwMode="auto">
          <a:xfrm>
            <a:off x="6696075" y="2555875"/>
            <a:ext cx="280828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t>VOXES wants to go further</a:t>
            </a:r>
          </a:p>
        </p:txBody>
      </p:sp>
      <p:pic>
        <p:nvPicPr>
          <p:cNvPr id="14" name="Immagine 13"/>
          <p:cNvPicPr>
            <a:picLocks noChangeAspect="1"/>
          </p:cNvPicPr>
          <p:nvPr/>
        </p:nvPicPr>
        <p:blipFill>
          <a:blip r:embed="rId9"/>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6393"/>
                                        </p:tgtEl>
                                        <p:attrNameLst>
                                          <p:attrName>style.visibility</p:attrName>
                                        </p:attrNameLst>
                                      </p:cBhvr>
                                      <p:to>
                                        <p:strVal val="visible"/>
                                      </p:to>
                                    </p:set>
                                  </p:childTnLst>
                                </p:cTn>
                              </p:par>
                              <p:par>
                                <p:cTn id="7" presetID="1" presetClass="exit" fill="hold" nodeType="withEffect">
                                  <p:stCondLst>
                                    <p:cond delay="0"/>
                                  </p:stCondLst>
                                  <p:childTnLst>
                                    <p:set>
                                      <p:cBhvr additive="repl">
                                        <p:cTn id="8" dur="1" fill="hold">
                                          <p:stCondLst>
                                            <p:cond delay="0"/>
                                          </p:stCondLst>
                                        </p:cTn>
                                        <p:tgtEl>
                                          <p:spTgt spid="16391"/>
                                        </p:tgtEl>
                                        <p:attrNameLst>
                                          <p:attrName>style.visibility</p:attrName>
                                        </p:attrNameLst>
                                      </p:cBhvr>
                                      <p:to>
                                        <p:strVal val="hidden"/>
                                      </p:to>
                                    </p:set>
                                  </p:childTnLst>
                                </p:cTn>
                              </p:par>
                              <p:par>
                                <p:cTn id="9" presetID="1" presetClass="exit" fill="hold" nodeType="withEffect">
                                  <p:stCondLst>
                                    <p:cond delay="0"/>
                                  </p:stCondLst>
                                  <p:childTnLst>
                                    <p:set>
                                      <p:cBhvr additive="repl">
                                        <p:cTn id="10" dur="1" fill="hold">
                                          <p:stCondLst>
                                            <p:cond delay="0"/>
                                          </p:stCondLst>
                                        </p:cTn>
                                        <p:tgtEl>
                                          <p:spTgt spid="16392"/>
                                        </p:tgtEl>
                                        <p:attrNameLst>
                                          <p:attrName>style.visibility</p:attrName>
                                        </p:attrNameLst>
                                      </p:cBhvr>
                                      <p:to>
                                        <p:strVal val="hidden"/>
                                      </p:to>
                                    </p:set>
                                  </p:childTnLst>
                                </p:cTn>
                              </p:par>
                              <p:par>
                                <p:cTn id="11" presetID="1" presetClass="exit" fill="hold" nodeType="withEffect">
                                  <p:stCondLst>
                                    <p:cond delay="0"/>
                                  </p:stCondLst>
                                  <p:childTnLst>
                                    <p:set>
                                      <p:cBhvr additive="repl">
                                        <p:cTn id="12" dur="1" fill="hold">
                                          <p:stCondLst>
                                            <p:cond delay="0"/>
                                          </p:stCondLst>
                                        </p:cTn>
                                        <p:tgtEl>
                                          <p:spTgt spid="163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75" y="5003800"/>
            <a:ext cx="3459163" cy="2365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363" y="4994275"/>
            <a:ext cx="2495550" cy="1881188"/>
          </a:xfrm>
          <a:prstGeom prst="rect">
            <a:avLst/>
          </a:prstGeom>
          <a:noFill/>
          <a:ln>
            <a:noFill/>
          </a:ln>
          <a:effectLst>
            <a:outerShdw dist="107933" dir="2700000" algn="ctr" rotWithShape="0">
              <a:srgbClr val="D6ECFF">
                <a:alpha val="50027"/>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graphicFrame>
        <p:nvGraphicFramePr>
          <p:cNvPr id="17411" name="Object 3"/>
          <p:cNvGraphicFramePr>
            <a:graphicFrameLocks noChangeAspect="1"/>
          </p:cNvGraphicFramePr>
          <p:nvPr/>
        </p:nvGraphicFramePr>
        <p:xfrm>
          <a:off x="431800" y="4787900"/>
          <a:ext cx="2425700" cy="2182813"/>
        </p:xfrm>
        <a:graphic>
          <a:graphicData uri="http://schemas.openxmlformats.org/presentationml/2006/ole">
            <mc:AlternateContent xmlns:mc="http://schemas.openxmlformats.org/markup-compatibility/2006">
              <mc:Choice xmlns:v="urn:schemas-microsoft-com:vml" Requires="v">
                <p:oleObj spid="_x0000_s17450" r:id="rId6" imgW="4676190" imgH="4210638" progId="">
                  <p:embed/>
                </p:oleObj>
              </mc:Choice>
              <mc:Fallback>
                <p:oleObj r:id="rId6" imgW="4676190" imgH="4210638"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4787900"/>
                        <a:ext cx="2425700" cy="21828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4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588149"/>
            <a:ext cx="9366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7" name="Rectangle 9"/>
          <p:cNvSpPr>
            <a:spLocks noChangeArrowheads="1"/>
          </p:cNvSpPr>
          <p:nvPr/>
        </p:nvSpPr>
        <p:spPr bwMode="auto">
          <a:xfrm>
            <a:off x="1584325" y="971550"/>
            <a:ext cx="7343775" cy="720725"/>
          </a:xfrm>
          <a:prstGeom prst="rect">
            <a:avLst/>
          </a:prstGeom>
          <a:noFill/>
          <a:ln w="25560" cap="sq">
            <a:solidFill>
              <a:srgbClr val="5C992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b="1"/>
              <a:t>In accelerators (and not only) environment experiments, X-rays have to be discrimated from charged particles on the detector</a:t>
            </a:r>
          </a:p>
        </p:txBody>
      </p:sp>
      <p:sp>
        <p:nvSpPr>
          <p:cNvPr id="17418" name="Text Box 10"/>
          <p:cNvSpPr txBox="1">
            <a:spLocks noChangeArrowheads="1"/>
          </p:cNvSpPr>
          <p:nvPr/>
        </p:nvSpPr>
        <p:spPr bwMode="auto">
          <a:xfrm>
            <a:off x="3095625" y="2051050"/>
            <a:ext cx="2160588" cy="201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b="1">
                <a:solidFill>
                  <a:srgbClr val="FF0000"/>
                </a:solidFill>
              </a:rPr>
              <a:t>CCD:</a:t>
            </a:r>
          </a:p>
          <a:p>
            <a:pPr>
              <a:buClrTx/>
              <a:buFontTx/>
              <a:buNone/>
            </a:pPr>
            <a:endParaRPr lang="it-IT" altLang="it-IT" b="1"/>
          </a:p>
          <a:p>
            <a:pPr>
              <a:buClrTx/>
              <a:buFontTx/>
              <a:buNone/>
            </a:pPr>
            <a:r>
              <a:rPr lang="it-IT" altLang="it-IT" b="1"/>
              <a:t>Background reduction with an algorithm based of the number of fired pixels</a:t>
            </a:r>
          </a:p>
        </p:txBody>
      </p:sp>
      <p:sp>
        <p:nvSpPr>
          <p:cNvPr id="17419" name="Text Box 11"/>
          <p:cNvSpPr txBox="1">
            <a:spLocks noChangeArrowheads="1"/>
          </p:cNvSpPr>
          <p:nvPr/>
        </p:nvSpPr>
        <p:spPr bwMode="auto">
          <a:xfrm>
            <a:off x="5400675" y="1979613"/>
            <a:ext cx="2016125"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b="1">
                <a:solidFill>
                  <a:srgbClr val="FF0000"/>
                </a:solidFill>
              </a:rPr>
              <a:t>SDD:</a:t>
            </a:r>
          </a:p>
          <a:p>
            <a:pPr>
              <a:buClrTx/>
              <a:buFontTx/>
              <a:buNone/>
            </a:pPr>
            <a:endParaRPr lang="it-IT" altLang="it-IT" b="1"/>
          </a:p>
          <a:p>
            <a:pPr>
              <a:buClrTx/>
              <a:buFontTx/>
              <a:buNone/>
            </a:pPr>
            <a:r>
              <a:rPr lang="it-IT" altLang="it-IT" b="1"/>
              <a:t>Background reduction thanks to trigger capability </a:t>
            </a:r>
          </a:p>
        </p:txBody>
      </p:sp>
      <p:sp>
        <p:nvSpPr>
          <p:cNvPr id="17420" name="Line 12"/>
          <p:cNvSpPr>
            <a:spLocks noChangeShapeType="1"/>
          </p:cNvSpPr>
          <p:nvPr/>
        </p:nvSpPr>
        <p:spPr bwMode="auto">
          <a:xfrm>
            <a:off x="5327650" y="1835150"/>
            <a:ext cx="1588" cy="5616575"/>
          </a:xfrm>
          <a:prstGeom prst="line">
            <a:avLst/>
          </a:prstGeom>
          <a:noFill/>
          <a:ln w="19080" cap="sq">
            <a:solidFill>
              <a:srgbClr val="00B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742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1263" y="2555875"/>
            <a:ext cx="2365375" cy="129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22" name="Text Box 14"/>
          <p:cNvSpPr txBox="1">
            <a:spLocks noChangeArrowheads="1"/>
          </p:cNvSpPr>
          <p:nvPr/>
        </p:nvSpPr>
        <p:spPr bwMode="auto">
          <a:xfrm>
            <a:off x="7848600" y="4140200"/>
            <a:ext cx="2016125"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b="1"/>
              <a:t>Already used in the SIDDHARTA experiment giving a factor 10</a:t>
            </a:r>
            <a:r>
              <a:rPr lang="it-IT" altLang="it-IT" b="1" baseline="30000"/>
              <a:t>5</a:t>
            </a:r>
            <a:r>
              <a:rPr lang="it-IT" altLang="it-IT" b="1"/>
              <a:t> reduction factor</a:t>
            </a:r>
          </a:p>
        </p:txBody>
      </p:sp>
      <p:pic>
        <p:nvPicPr>
          <p:cNvPr id="1742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32475" y="4140200"/>
            <a:ext cx="1655763" cy="1241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24"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588" y="2411413"/>
            <a:ext cx="2479675" cy="219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25" name="AutoShape 17"/>
          <p:cNvSpPr>
            <a:spLocks noChangeArrowheads="1"/>
          </p:cNvSpPr>
          <p:nvPr/>
        </p:nvSpPr>
        <p:spPr bwMode="auto">
          <a:xfrm>
            <a:off x="3960813" y="4427538"/>
            <a:ext cx="1800225" cy="576262"/>
          </a:xfrm>
          <a:prstGeom prst="rightArrow">
            <a:avLst>
              <a:gd name="adj1" fmla="val 50000"/>
              <a:gd name="adj2" fmla="val 49998"/>
            </a:avLst>
          </a:prstGeom>
          <a:solidFill>
            <a:srgbClr val="00B05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dirty="0" err="1"/>
              <a:t>Even</a:t>
            </a:r>
            <a:r>
              <a:rPr lang="it-IT" altLang="it-IT" dirty="0"/>
              <a:t> </a:t>
            </a:r>
            <a:r>
              <a:rPr lang="it-IT" altLang="it-IT" dirty="0" err="1"/>
              <a:t>better</a:t>
            </a:r>
            <a:endParaRPr lang="it-IT" altLang="it-IT" dirty="0"/>
          </a:p>
        </p:txBody>
      </p:sp>
      <p:pic>
        <p:nvPicPr>
          <p:cNvPr id="19" name="Immagine 18"/>
          <p:cNvPicPr>
            <a:picLocks noChangeAspect="1"/>
          </p:cNvPicPr>
          <p:nvPr/>
        </p:nvPicPr>
        <p:blipFill>
          <a:blip r:embed="rId15"/>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25"/>
                                        </p:tgtEl>
                                        <p:attrNameLst>
                                          <p:attrName>style.visibility</p:attrName>
                                        </p:attrNameLst>
                                      </p:cBhvr>
                                      <p:to>
                                        <p:strVal val="visible"/>
                                      </p:to>
                                    </p:set>
                                    <p:anim calcmode="lin" valueType="num">
                                      <p:cBhvr additive="base">
                                        <p:cTn id="7" dur="500" fill="hold"/>
                                        <p:tgtEl>
                                          <p:spTgt spid="17425"/>
                                        </p:tgtEl>
                                        <p:attrNameLst>
                                          <p:attrName>ppt_x</p:attrName>
                                        </p:attrNameLst>
                                      </p:cBhvr>
                                      <p:tavLst>
                                        <p:tav tm="0">
                                          <p:val>
                                            <p:strVal val="#ppt_x"/>
                                          </p:val>
                                        </p:tav>
                                        <p:tav tm="100000">
                                          <p:val>
                                            <p:strVal val="#ppt_x"/>
                                          </p:val>
                                        </p:tav>
                                      </p:tavLst>
                                    </p:anim>
                                    <p:anim calcmode="lin" valueType="num">
                                      <p:cBhvr additive="base">
                                        <p:cTn id="8" dur="500" fill="hold"/>
                                        <p:tgtEl>
                                          <p:spTgt spid="174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9"/>
                                        </p:tgtEl>
                                        <p:attrNameLst>
                                          <p:attrName>style.visibility</p:attrName>
                                        </p:attrNameLst>
                                      </p:cBhvr>
                                      <p:to>
                                        <p:strVal val="visible"/>
                                      </p:to>
                                    </p:set>
                                    <p:anim calcmode="lin" valueType="num">
                                      <p:cBhvr additive="base">
                                        <p:cTn id="11" dur="500" fill="hold"/>
                                        <p:tgtEl>
                                          <p:spTgt spid="17419"/>
                                        </p:tgtEl>
                                        <p:attrNameLst>
                                          <p:attrName>ppt_x</p:attrName>
                                        </p:attrNameLst>
                                      </p:cBhvr>
                                      <p:tavLst>
                                        <p:tav tm="0">
                                          <p:val>
                                            <p:strVal val="#ppt_x"/>
                                          </p:val>
                                        </p:tav>
                                        <p:tav tm="100000">
                                          <p:val>
                                            <p:strVal val="#ppt_x"/>
                                          </p:val>
                                        </p:tav>
                                      </p:tavLst>
                                    </p:anim>
                                    <p:anim calcmode="lin" valueType="num">
                                      <p:cBhvr additive="base">
                                        <p:cTn id="12" dur="500" fill="hold"/>
                                        <p:tgtEl>
                                          <p:spTgt spid="174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21"/>
                                        </p:tgtEl>
                                        <p:attrNameLst>
                                          <p:attrName>style.visibility</p:attrName>
                                        </p:attrNameLst>
                                      </p:cBhvr>
                                      <p:to>
                                        <p:strVal val="visible"/>
                                      </p:to>
                                    </p:set>
                                    <p:anim calcmode="lin" valueType="num">
                                      <p:cBhvr additive="base">
                                        <p:cTn id="15" dur="500" fill="hold"/>
                                        <p:tgtEl>
                                          <p:spTgt spid="17421"/>
                                        </p:tgtEl>
                                        <p:attrNameLst>
                                          <p:attrName>ppt_x</p:attrName>
                                        </p:attrNameLst>
                                      </p:cBhvr>
                                      <p:tavLst>
                                        <p:tav tm="0">
                                          <p:val>
                                            <p:strVal val="#ppt_x"/>
                                          </p:val>
                                        </p:tav>
                                        <p:tav tm="100000">
                                          <p:val>
                                            <p:strVal val="#ppt_x"/>
                                          </p:val>
                                        </p:tav>
                                      </p:tavLst>
                                    </p:anim>
                                    <p:anim calcmode="lin" valueType="num">
                                      <p:cBhvr additive="base">
                                        <p:cTn id="16" dur="500" fill="hold"/>
                                        <p:tgtEl>
                                          <p:spTgt spid="174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423"/>
                                        </p:tgtEl>
                                        <p:attrNameLst>
                                          <p:attrName>style.visibility</p:attrName>
                                        </p:attrNameLst>
                                      </p:cBhvr>
                                      <p:to>
                                        <p:strVal val="visible"/>
                                      </p:to>
                                    </p:set>
                                    <p:anim calcmode="lin" valueType="num">
                                      <p:cBhvr additive="base">
                                        <p:cTn id="19" dur="500" fill="hold"/>
                                        <p:tgtEl>
                                          <p:spTgt spid="17423"/>
                                        </p:tgtEl>
                                        <p:attrNameLst>
                                          <p:attrName>ppt_x</p:attrName>
                                        </p:attrNameLst>
                                      </p:cBhvr>
                                      <p:tavLst>
                                        <p:tav tm="0">
                                          <p:val>
                                            <p:strVal val="#ppt_x"/>
                                          </p:val>
                                        </p:tav>
                                        <p:tav tm="100000">
                                          <p:val>
                                            <p:strVal val="#ppt_x"/>
                                          </p:val>
                                        </p:tav>
                                      </p:tavLst>
                                    </p:anim>
                                    <p:anim calcmode="lin" valueType="num">
                                      <p:cBhvr additive="base">
                                        <p:cTn id="20" dur="500" fill="hold"/>
                                        <p:tgtEl>
                                          <p:spTgt spid="174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422"/>
                                        </p:tgtEl>
                                        <p:attrNameLst>
                                          <p:attrName>style.visibility</p:attrName>
                                        </p:attrNameLst>
                                      </p:cBhvr>
                                      <p:to>
                                        <p:strVal val="visible"/>
                                      </p:to>
                                    </p:set>
                                    <p:anim calcmode="lin" valueType="num">
                                      <p:cBhvr additive="base">
                                        <p:cTn id="23" dur="500" fill="hold"/>
                                        <p:tgtEl>
                                          <p:spTgt spid="17422"/>
                                        </p:tgtEl>
                                        <p:attrNameLst>
                                          <p:attrName>ppt_x</p:attrName>
                                        </p:attrNameLst>
                                      </p:cBhvr>
                                      <p:tavLst>
                                        <p:tav tm="0">
                                          <p:val>
                                            <p:strVal val="#ppt_x"/>
                                          </p:val>
                                        </p:tav>
                                        <p:tav tm="100000">
                                          <p:val>
                                            <p:strVal val="#ppt_x"/>
                                          </p:val>
                                        </p:tav>
                                      </p:tavLst>
                                    </p:anim>
                                    <p:anim calcmode="lin" valueType="num">
                                      <p:cBhvr additive="base">
                                        <p:cTn id="24" dur="500" fill="hold"/>
                                        <p:tgtEl>
                                          <p:spTgt spid="174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409"/>
                                        </p:tgtEl>
                                        <p:attrNameLst>
                                          <p:attrName>style.visibility</p:attrName>
                                        </p:attrNameLst>
                                      </p:cBhvr>
                                      <p:to>
                                        <p:strVal val="visible"/>
                                      </p:to>
                                    </p:set>
                                    <p:anim calcmode="lin" valueType="num">
                                      <p:cBhvr additive="base">
                                        <p:cTn id="27" dur="500" fill="hold"/>
                                        <p:tgtEl>
                                          <p:spTgt spid="17409"/>
                                        </p:tgtEl>
                                        <p:attrNameLst>
                                          <p:attrName>ppt_x</p:attrName>
                                        </p:attrNameLst>
                                      </p:cBhvr>
                                      <p:tavLst>
                                        <p:tav tm="0">
                                          <p:val>
                                            <p:strVal val="#ppt_x"/>
                                          </p:val>
                                        </p:tav>
                                        <p:tav tm="100000">
                                          <p:val>
                                            <p:strVal val="#ppt_x"/>
                                          </p:val>
                                        </p:tav>
                                      </p:tavLst>
                                    </p:anim>
                                    <p:anim calcmode="lin" valueType="num">
                                      <p:cBhvr additive="base">
                                        <p:cTn id="28" dur="500" fill="hold"/>
                                        <p:tgtEl>
                                          <p:spTgt spid="17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p:bldP spid="17422" grpId="0"/>
      <p:bldP spid="174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ChangeArrowheads="1"/>
          </p:cNvSpPr>
          <p:nvPr/>
        </p:nvSpPr>
        <p:spPr bwMode="auto">
          <a:xfrm>
            <a:off x="144463" y="1454150"/>
            <a:ext cx="4679950" cy="3386138"/>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HAPG optics in VH geometry allows:</a:t>
            </a:r>
          </a:p>
          <a:p>
            <a:pPr>
              <a:buClrTx/>
              <a:buFontTx/>
              <a:buNone/>
            </a:pPr>
            <a:endParaRPr lang="it-IT" altLang="it-IT"/>
          </a:p>
          <a:p>
            <a:pPr>
              <a:buClr>
                <a:srgbClr val="FC2110"/>
              </a:buClr>
              <a:buFont typeface="Arial" panose="020B0604020202020204" pitchFamily="34" charset="0"/>
              <a:buChar char="•"/>
            </a:pPr>
            <a:r>
              <a:rPr lang="it-IT" altLang="it-IT">
                <a:solidFill>
                  <a:srgbClr val="FC2110"/>
                </a:solidFill>
              </a:rPr>
              <a:t> To reach energy resolution at the level of eV in a broad X rays energy range (2 – 20 keV)</a:t>
            </a:r>
          </a:p>
          <a:p>
            <a:pPr>
              <a:buClrTx/>
              <a:buFontTx/>
              <a:buNone/>
            </a:pPr>
            <a:endParaRPr lang="it-IT" altLang="it-IT"/>
          </a:p>
          <a:p>
            <a:pPr>
              <a:buFont typeface="Arial" panose="020B0604020202020204" pitchFamily="34" charset="0"/>
              <a:buChar char="•"/>
            </a:pPr>
            <a:r>
              <a:rPr lang="it-IT" altLang="it-IT"/>
              <a:t> </a:t>
            </a:r>
            <a:r>
              <a:rPr lang="it-IT" altLang="it-IT">
                <a:solidFill>
                  <a:srgbClr val="002060"/>
                </a:solidFill>
              </a:rPr>
              <a:t>To get efficiencies ~10</a:t>
            </a:r>
            <a:r>
              <a:rPr lang="it-IT" altLang="it-IT" baseline="30000">
                <a:solidFill>
                  <a:srgbClr val="002060"/>
                </a:solidFill>
              </a:rPr>
              <a:t>2</a:t>
            </a:r>
            <a:r>
              <a:rPr lang="it-IT" altLang="it-IT">
                <a:solidFill>
                  <a:srgbClr val="002060"/>
                </a:solidFill>
              </a:rPr>
              <a:t> than for any other crystal in the flat geometry</a:t>
            </a:r>
          </a:p>
          <a:p>
            <a:pPr>
              <a:buClrTx/>
              <a:buFontTx/>
              <a:buNone/>
            </a:pPr>
            <a:endParaRPr lang="it-IT" altLang="it-IT"/>
          </a:p>
          <a:p>
            <a:pPr>
              <a:buFont typeface="Arial" panose="020B0604020202020204" pitchFamily="34" charset="0"/>
              <a:buChar char="•"/>
            </a:pPr>
            <a:r>
              <a:rPr lang="it-IT" altLang="it-IT"/>
              <a:t> </a:t>
            </a:r>
            <a:r>
              <a:rPr lang="it-IT" altLang="it-IT">
                <a:solidFill>
                  <a:srgbClr val="005C2A"/>
                </a:solidFill>
              </a:rPr>
              <a:t>To develop a compact spectometer, with moderate cost, which could be easy moved and installed at a new place</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3163" y="900113"/>
            <a:ext cx="4521200" cy="201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3" name="Rectangle 7"/>
          <p:cNvSpPr>
            <a:spLocks noChangeArrowheads="1"/>
          </p:cNvSpPr>
          <p:nvPr/>
        </p:nvSpPr>
        <p:spPr bwMode="auto">
          <a:xfrm>
            <a:off x="4895850" y="2987675"/>
            <a:ext cx="5038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The von-Hamos focusing geometry gives </a:t>
            </a:r>
            <a:r>
              <a:rPr lang="it-IT" altLang="it-IT">
                <a:solidFill>
                  <a:srgbClr val="FF0000"/>
                </a:solidFill>
              </a:rPr>
              <a:t>high collection efficiency:</a:t>
            </a:r>
          </a:p>
        </p:txBody>
      </p:sp>
      <p:sp>
        <p:nvSpPr>
          <p:cNvPr id="19464" name="Rectangle 8"/>
          <p:cNvSpPr>
            <a:spLocks noChangeArrowheads="1"/>
          </p:cNvSpPr>
          <p:nvPr/>
        </p:nvSpPr>
        <p:spPr bwMode="auto">
          <a:xfrm>
            <a:off x="4679950" y="4284663"/>
            <a:ext cx="5545138"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t>		</a:t>
            </a:r>
            <a:r>
              <a:rPr lang="it-IT" altLang="it-IT" dirty="0" smtClean="0"/>
              <a:t>	</a:t>
            </a:r>
            <a:r>
              <a:rPr lang="it-IT" altLang="it-IT" sz="2000" dirty="0" err="1" smtClean="0"/>
              <a:t>e</a:t>
            </a:r>
            <a:r>
              <a:rPr lang="it-IT" altLang="it-IT" sz="2000" baseline="-25000" dirty="0" err="1" smtClean="0"/>
              <a:t>vH</a:t>
            </a:r>
            <a:r>
              <a:rPr lang="it-IT" altLang="it-IT" sz="2000" dirty="0" smtClean="0"/>
              <a:t>/</a:t>
            </a:r>
            <a:r>
              <a:rPr lang="it-IT" altLang="it-IT" sz="2000" dirty="0" err="1" smtClean="0"/>
              <a:t>e</a:t>
            </a:r>
            <a:r>
              <a:rPr lang="it-IT" altLang="it-IT" sz="2000" baseline="-25000" dirty="0" err="1" smtClean="0"/>
              <a:t>flat</a:t>
            </a:r>
            <a:r>
              <a:rPr lang="it-IT" altLang="it-IT" sz="2000" dirty="0" smtClean="0"/>
              <a:t> </a:t>
            </a:r>
            <a:r>
              <a:rPr lang="it-IT" altLang="it-IT" sz="2000" dirty="0"/>
              <a:t>~ </a:t>
            </a:r>
            <a:r>
              <a:rPr lang="it-IT" altLang="it-IT" sz="2000" dirty="0" err="1"/>
              <a:t>Rθ</a:t>
            </a:r>
            <a:r>
              <a:rPr lang="it-IT" altLang="it-IT" sz="2000" dirty="0"/>
              <a:t>/a </a:t>
            </a:r>
          </a:p>
          <a:p>
            <a:pPr>
              <a:buClrTx/>
              <a:buFontTx/>
              <a:buNone/>
            </a:pPr>
            <a:endParaRPr lang="it-IT" altLang="it-IT" dirty="0"/>
          </a:p>
          <a:p>
            <a:pPr>
              <a:buClrTx/>
              <a:buFontTx/>
              <a:buNone/>
            </a:pPr>
            <a:r>
              <a:rPr lang="it-IT" altLang="it-IT" dirty="0" err="1"/>
              <a:t>radius</a:t>
            </a:r>
            <a:r>
              <a:rPr lang="it-IT" altLang="it-IT" dirty="0"/>
              <a:t> of curvature   </a:t>
            </a:r>
            <a:r>
              <a:rPr lang="it-IT" altLang="it-IT" dirty="0" err="1"/>
              <a:t>angular</a:t>
            </a:r>
            <a:r>
              <a:rPr lang="it-IT" altLang="it-IT" dirty="0"/>
              <a:t> aperture    source </a:t>
            </a:r>
            <a:r>
              <a:rPr lang="it-IT" altLang="it-IT" dirty="0" err="1"/>
              <a:t>size</a:t>
            </a:r>
            <a:endParaRPr lang="it-IT" altLang="it-IT" dirty="0"/>
          </a:p>
        </p:txBody>
      </p:sp>
      <p:sp>
        <p:nvSpPr>
          <p:cNvPr id="19465" name="Rectangle 9"/>
          <p:cNvSpPr>
            <a:spLocks noChangeArrowheads="1"/>
          </p:cNvSpPr>
          <p:nvPr/>
        </p:nvSpPr>
        <p:spPr bwMode="auto">
          <a:xfrm>
            <a:off x="1871960" y="5890990"/>
            <a:ext cx="6694487" cy="1373188"/>
          </a:xfrm>
          <a:prstGeom prst="rect">
            <a:avLst/>
          </a:prstGeom>
          <a:noFill/>
          <a:ln w="31680" cap="sq">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2800" dirty="0"/>
              <a:t>Source </a:t>
            </a:r>
            <a:r>
              <a:rPr lang="it-IT" altLang="it-IT" sz="2800" dirty="0" err="1"/>
              <a:t>size</a:t>
            </a:r>
            <a:r>
              <a:rPr lang="it-IT" altLang="it-IT" sz="2800" dirty="0"/>
              <a:t> can be </a:t>
            </a:r>
            <a:r>
              <a:rPr lang="it-IT" altLang="it-IT" sz="2800" dirty="0" err="1"/>
              <a:t>increased</a:t>
            </a:r>
            <a:r>
              <a:rPr lang="it-IT" altLang="it-IT" sz="2800" dirty="0"/>
              <a:t> </a:t>
            </a:r>
            <a:r>
              <a:rPr lang="it-IT" altLang="it-IT" sz="2800" dirty="0" err="1"/>
              <a:t>playing</a:t>
            </a:r>
            <a:r>
              <a:rPr lang="it-IT" altLang="it-IT" sz="2800" dirty="0"/>
              <a:t> with the R of the </a:t>
            </a:r>
            <a:r>
              <a:rPr lang="it-IT" altLang="it-IT" sz="2800" dirty="0" err="1"/>
              <a:t>crystal</a:t>
            </a:r>
            <a:r>
              <a:rPr lang="it-IT" altLang="it-IT" sz="2800" dirty="0"/>
              <a:t> </a:t>
            </a:r>
            <a:r>
              <a:rPr lang="it-IT" altLang="it-IT" sz="2800" dirty="0" err="1"/>
              <a:t>allowing</a:t>
            </a:r>
            <a:r>
              <a:rPr lang="it-IT" altLang="it-IT" sz="2800" dirty="0"/>
              <a:t> high </a:t>
            </a:r>
            <a:r>
              <a:rPr lang="it-IT" altLang="it-IT" sz="2800" dirty="0" err="1"/>
              <a:t>efficiency</a:t>
            </a:r>
            <a:r>
              <a:rPr lang="it-IT" altLang="it-IT" sz="2800" dirty="0"/>
              <a:t> for </a:t>
            </a:r>
            <a:r>
              <a:rPr lang="it-IT" altLang="it-IT" sz="2800" dirty="0" err="1"/>
              <a:t>larger</a:t>
            </a:r>
            <a:r>
              <a:rPr lang="it-IT" altLang="it-IT" sz="2800" dirty="0"/>
              <a:t> </a:t>
            </a:r>
            <a:r>
              <a:rPr lang="it-IT" altLang="it-IT" sz="2800" dirty="0" err="1"/>
              <a:t>sources</a:t>
            </a:r>
            <a:endParaRPr lang="it-IT" altLang="it-IT" sz="2800" dirty="0"/>
          </a:p>
        </p:txBody>
      </p:sp>
      <p:cxnSp>
        <p:nvCxnSpPr>
          <p:cNvPr id="19467" name="AutoShape 11"/>
          <p:cNvCxnSpPr>
            <a:cxnSpLocks noChangeShapeType="1"/>
          </p:cNvCxnSpPr>
          <p:nvPr/>
        </p:nvCxnSpPr>
        <p:spPr bwMode="auto">
          <a:xfrm flipV="1">
            <a:off x="5976938" y="4643438"/>
            <a:ext cx="1727200" cy="347662"/>
          </a:xfrm>
          <a:prstGeom prst="straightConnector1">
            <a:avLst/>
          </a:prstGeom>
          <a:noFill/>
          <a:ln w="1908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68" name="AutoShape 12"/>
          <p:cNvCxnSpPr>
            <a:cxnSpLocks noChangeShapeType="1"/>
          </p:cNvCxnSpPr>
          <p:nvPr/>
        </p:nvCxnSpPr>
        <p:spPr bwMode="auto">
          <a:xfrm flipV="1">
            <a:off x="7920038" y="4643438"/>
            <a:ext cx="1587" cy="288925"/>
          </a:xfrm>
          <a:prstGeom prst="straightConnector1">
            <a:avLst/>
          </a:prstGeom>
          <a:noFill/>
          <a:ln w="1908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69" name="AutoShape 13"/>
          <p:cNvCxnSpPr>
            <a:cxnSpLocks noChangeShapeType="1"/>
          </p:cNvCxnSpPr>
          <p:nvPr/>
        </p:nvCxnSpPr>
        <p:spPr bwMode="auto">
          <a:xfrm flipH="1" flipV="1">
            <a:off x="8208963" y="4643438"/>
            <a:ext cx="792162" cy="276225"/>
          </a:xfrm>
          <a:prstGeom prst="straightConnector1">
            <a:avLst/>
          </a:prstGeom>
          <a:noFill/>
          <a:ln w="1908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5" name="Immagine 14"/>
          <p:cNvPicPr>
            <a:picLocks noChangeAspect="1"/>
          </p:cNvPicPr>
          <p:nvPr/>
        </p:nvPicPr>
        <p:blipFill>
          <a:blip r:embed="rId8"/>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ppt_x"/>
                                          </p:val>
                                        </p:tav>
                                        <p:tav tm="100000">
                                          <p:val>
                                            <p:strVal val="#ppt_x"/>
                                          </p:val>
                                        </p:tav>
                                      </p:tavLst>
                                    </p:anim>
                                    <p:anim calcmode="lin" valueType="num">
                                      <p:cBhvr additive="base">
                                        <p:cTn id="8" dur="500" fill="hold"/>
                                        <p:tgtEl>
                                          <p:spTgt spid="1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Rectangle 6"/>
          <p:cNvSpPr>
            <a:spLocks noChangeArrowheads="1"/>
          </p:cNvSpPr>
          <p:nvPr/>
        </p:nvSpPr>
        <p:spPr bwMode="auto">
          <a:xfrm>
            <a:off x="215900" y="1116013"/>
            <a:ext cx="964882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t>The </a:t>
            </a:r>
            <a:r>
              <a:rPr lang="it-IT" altLang="it-IT" dirty="0" err="1"/>
              <a:t>research</a:t>
            </a:r>
            <a:r>
              <a:rPr lang="it-IT" altLang="it-IT" dirty="0"/>
              <a:t> </a:t>
            </a:r>
            <a:r>
              <a:rPr lang="it-IT" altLang="it-IT" dirty="0" err="1"/>
              <a:t>activity</a:t>
            </a:r>
            <a:r>
              <a:rPr lang="it-IT" altLang="it-IT" dirty="0"/>
              <a:t> </a:t>
            </a:r>
            <a:r>
              <a:rPr lang="it-IT" altLang="it-IT" dirty="0" err="1"/>
              <a:t>aims</a:t>
            </a:r>
            <a:r>
              <a:rPr lang="it-IT" altLang="it-IT" dirty="0"/>
              <a:t> to the </a:t>
            </a:r>
            <a:r>
              <a:rPr lang="it-IT" altLang="it-IT" dirty="0" err="1"/>
              <a:t>construction</a:t>
            </a:r>
            <a:r>
              <a:rPr lang="it-IT" altLang="it-IT" dirty="0"/>
              <a:t> of an X-</a:t>
            </a:r>
            <a:r>
              <a:rPr lang="it-IT" altLang="it-IT" dirty="0" err="1"/>
              <a:t>ray</a:t>
            </a:r>
            <a:r>
              <a:rPr lang="it-IT" altLang="it-IT" dirty="0"/>
              <a:t> </a:t>
            </a:r>
            <a:r>
              <a:rPr lang="it-IT" altLang="it-IT" dirty="0" err="1"/>
              <a:t>spectrometer</a:t>
            </a:r>
            <a:r>
              <a:rPr lang="it-IT" altLang="it-IT" dirty="0"/>
              <a:t>, </a:t>
            </a:r>
            <a:r>
              <a:rPr lang="it-IT" altLang="it-IT" dirty="0" err="1"/>
              <a:t>consisting</a:t>
            </a:r>
            <a:r>
              <a:rPr lang="it-IT" altLang="it-IT" dirty="0"/>
              <a:t> in </a:t>
            </a:r>
            <a:r>
              <a:rPr lang="it-IT" altLang="it-IT" dirty="0" err="1"/>
              <a:t>three</a:t>
            </a:r>
            <a:r>
              <a:rPr lang="it-IT" altLang="it-IT" dirty="0"/>
              <a:t> von </a:t>
            </a:r>
            <a:r>
              <a:rPr lang="it-IT" altLang="it-IT" dirty="0" err="1"/>
              <a:t>Hamos</a:t>
            </a:r>
            <a:r>
              <a:rPr lang="it-IT" altLang="it-IT" dirty="0"/>
              <a:t> </a:t>
            </a:r>
            <a:r>
              <a:rPr lang="it-IT" altLang="it-IT" dirty="0" err="1"/>
              <a:t>spectrometers</a:t>
            </a:r>
            <a:r>
              <a:rPr lang="it-IT" altLang="it-IT" dirty="0"/>
              <a:t> (VH </a:t>
            </a:r>
            <a:r>
              <a:rPr lang="it-IT" altLang="it-IT" dirty="0" err="1"/>
              <a:t>units</a:t>
            </a:r>
            <a:r>
              <a:rPr lang="it-IT" altLang="it-IT" dirty="0"/>
              <a:t>), </a:t>
            </a:r>
            <a:r>
              <a:rPr lang="it-IT" altLang="it-IT" dirty="0" err="1"/>
              <a:t>each</a:t>
            </a:r>
            <a:r>
              <a:rPr lang="it-IT" altLang="it-IT" dirty="0"/>
              <a:t> </a:t>
            </a:r>
            <a:r>
              <a:rPr lang="it-IT" altLang="it-IT" dirty="0" err="1"/>
              <a:t>optimised</a:t>
            </a:r>
            <a:r>
              <a:rPr lang="it-IT" altLang="it-IT" dirty="0"/>
              <a:t> for a </a:t>
            </a:r>
            <a:r>
              <a:rPr lang="it-IT" altLang="it-IT" dirty="0" err="1"/>
              <a:t>specific</a:t>
            </a:r>
            <a:r>
              <a:rPr lang="it-IT" altLang="it-IT" dirty="0"/>
              <a:t>  </a:t>
            </a:r>
            <a:r>
              <a:rPr lang="it-IT" altLang="it-IT" dirty="0" err="1"/>
              <a:t>energy</a:t>
            </a:r>
            <a:r>
              <a:rPr lang="it-IT" altLang="it-IT" dirty="0"/>
              <a:t> </a:t>
            </a:r>
            <a:r>
              <a:rPr lang="it-IT" altLang="it-IT" dirty="0" err="1"/>
              <a:t>range</a:t>
            </a:r>
            <a:r>
              <a:rPr lang="it-IT" altLang="it-IT" dirty="0"/>
              <a:t>, E1&lt;E&lt;E2 and </a:t>
            </a:r>
            <a:r>
              <a:rPr lang="it-IT" altLang="it-IT" dirty="0" err="1"/>
              <a:t>it</a:t>
            </a:r>
            <a:r>
              <a:rPr lang="it-IT" altLang="it-IT" dirty="0"/>
              <a:t> </a:t>
            </a:r>
            <a:r>
              <a:rPr lang="it-IT" altLang="it-IT" dirty="0" err="1"/>
              <a:t>will</a:t>
            </a:r>
            <a:r>
              <a:rPr lang="it-IT" altLang="it-IT" dirty="0"/>
              <a:t> be </a:t>
            </a:r>
            <a:r>
              <a:rPr lang="it-IT" altLang="it-IT" dirty="0" err="1"/>
              <a:t>realised</a:t>
            </a:r>
            <a:r>
              <a:rPr lang="it-IT" altLang="it-IT" dirty="0"/>
              <a:t>  in </a:t>
            </a:r>
            <a:r>
              <a:rPr lang="it-IT" altLang="it-IT" dirty="0" err="1"/>
              <a:t>two</a:t>
            </a:r>
            <a:r>
              <a:rPr lang="it-IT" altLang="it-IT" dirty="0"/>
              <a:t> </a:t>
            </a:r>
            <a:r>
              <a:rPr lang="it-IT" altLang="it-IT" dirty="0" err="1"/>
              <a:t>phases</a:t>
            </a:r>
            <a:r>
              <a:rPr lang="it-IT" altLang="it-IT" dirty="0"/>
              <a:t>:</a:t>
            </a:r>
          </a:p>
        </p:txBody>
      </p:sp>
      <p:sp>
        <p:nvSpPr>
          <p:cNvPr id="20487" name="Rectangle 7"/>
          <p:cNvSpPr>
            <a:spLocks noChangeArrowheads="1"/>
          </p:cNvSpPr>
          <p:nvPr/>
        </p:nvSpPr>
        <p:spPr bwMode="auto">
          <a:xfrm>
            <a:off x="215900" y="2152650"/>
            <a:ext cx="4895850" cy="311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solidFill>
                  <a:srgbClr val="002060"/>
                </a:solidFill>
              </a:rPr>
              <a:t>First </a:t>
            </a:r>
            <a:r>
              <a:rPr lang="it-IT" altLang="it-IT" dirty="0" err="1">
                <a:solidFill>
                  <a:srgbClr val="002060"/>
                </a:solidFill>
              </a:rPr>
              <a:t>phase</a:t>
            </a:r>
            <a:r>
              <a:rPr lang="it-IT" altLang="it-IT" dirty="0">
                <a:solidFill>
                  <a:srgbClr val="002060"/>
                </a:solidFill>
              </a:rPr>
              <a:t>: </a:t>
            </a:r>
          </a:p>
          <a:p>
            <a:pPr>
              <a:buClrTx/>
              <a:buFontTx/>
              <a:buNone/>
            </a:pPr>
            <a:endParaRPr lang="it-IT" altLang="it-IT" dirty="0"/>
          </a:p>
          <a:p>
            <a:pPr>
              <a:buFont typeface="Arial" panose="020B0604020202020204" pitchFamily="34" charset="0"/>
              <a:buChar char="•"/>
            </a:pPr>
            <a:r>
              <a:rPr lang="it-IT" altLang="it-IT" dirty="0"/>
              <a:t> R&amp;D on HAPG and </a:t>
            </a:r>
            <a:r>
              <a:rPr lang="it-IT" altLang="it-IT" dirty="0" err="1"/>
              <a:t>optimisation</a:t>
            </a:r>
            <a:r>
              <a:rPr lang="it-IT" altLang="it-IT" dirty="0"/>
              <a:t> </a:t>
            </a:r>
          </a:p>
          <a:p>
            <a:pPr>
              <a:buFont typeface="Arial" panose="020B0604020202020204" pitchFamily="34" charset="0"/>
              <a:buChar char="•"/>
            </a:pPr>
            <a:r>
              <a:rPr lang="it-IT" altLang="it-IT" dirty="0"/>
              <a:t> </a:t>
            </a:r>
            <a:r>
              <a:rPr lang="it-IT" altLang="it-IT" dirty="0" err="1"/>
              <a:t>Detailed</a:t>
            </a:r>
            <a:r>
              <a:rPr lang="it-IT" altLang="it-IT" dirty="0"/>
              <a:t> Monte Carlo </a:t>
            </a:r>
            <a:r>
              <a:rPr lang="it-IT" altLang="it-IT" dirty="0" err="1"/>
              <a:t>simulations</a:t>
            </a:r>
            <a:r>
              <a:rPr lang="it-IT" altLang="it-IT" dirty="0"/>
              <a:t> </a:t>
            </a:r>
          </a:p>
          <a:p>
            <a:pPr>
              <a:buFont typeface="Arial" panose="020B0604020202020204" pitchFamily="34" charset="0"/>
              <a:buChar char="•"/>
            </a:pPr>
            <a:r>
              <a:rPr lang="it-IT" altLang="it-IT" dirty="0"/>
              <a:t> Single VH </a:t>
            </a:r>
            <a:r>
              <a:rPr lang="it-IT" altLang="it-IT" dirty="0" err="1"/>
              <a:t>unit</a:t>
            </a:r>
            <a:r>
              <a:rPr lang="it-IT" altLang="it-IT" dirty="0"/>
              <a:t> design and </a:t>
            </a:r>
            <a:r>
              <a:rPr lang="it-IT" altLang="it-IT" dirty="0" err="1"/>
              <a:t>construction</a:t>
            </a:r>
            <a:r>
              <a:rPr lang="it-IT" altLang="it-IT" dirty="0"/>
              <a:t> </a:t>
            </a:r>
          </a:p>
          <a:p>
            <a:pPr>
              <a:buFont typeface="Arial" panose="020B0604020202020204" pitchFamily="34" charset="0"/>
              <a:buChar char="•"/>
            </a:pPr>
            <a:r>
              <a:rPr lang="it-IT" altLang="it-IT" dirty="0"/>
              <a:t> System </a:t>
            </a:r>
            <a:r>
              <a:rPr lang="it-IT" altLang="it-IT" dirty="0" err="1"/>
              <a:t>debug</a:t>
            </a:r>
            <a:r>
              <a:rPr lang="it-IT" altLang="it-IT" dirty="0"/>
              <a:t> and </a:t>
            </a:r>
            <a:r>
              <a:rPr lang="it-IT" altLang="it-IT" dirty="0" err="1"/>
              <a:t>characterisation</a:t>
            </a:r>
            <a:r>
              <a:rPr lang="it-IT" altLang="it-IT" dirty="0"/>
              <a:t> in the </a:t>
            </a:r>
          </a:p>
          <a:p>
            <a:pPr>
              <a:buClrTx/>
              <a:buFontTx/>
              <a:buNone/>
            </a:pPr>
            <a:r>
              <a:rPr lang="it-IT" altLang="it-IT" dirty="0"/>
              <a:t>   </a:t>
            </a:r>
            <a:r>
              <a:rPr lang="it-IT" altLang="it-IT" dirty="0" err="1"/>
              <a:t>laboratory</a:t>
            </a:r>
            <a:r>
              <a:rPr lang="it-IT" altLang="it-IT" dirty="0"/>
              <a:t>, </a:t>
            </a:r>
            <a:r>
              <a:rPr lang="it-IT" altLang="it-IT" dirty="0" err="1"/>
              <a:t>using</a:t>
            </a:r>
            <a:r>
              <a:rPr lang="it-IT" altLang="it-IT" dirty="0"/>
              <a:t> targets </a:t>
            </a:r>
            <a:r>
              <a:rPr lang="it-IT" altLang="it-IT" dirty="0" err="1"/>
              <a:t>activated</a:t>
            </a:r>
            <a:r>
              <a:rPr lang="it-IT" altLang="it-IT" dirty="0"/>
              <a:t> by an  </a:t>
            </a:r>
          </a:p>
          <a:p>
            <a:pPr>
              <a:buClrTx/>
              <a:buFontTx/>
              <a:buNone/>
            </a:pPr>
            <a:r>
              <a:rPr lang="it-IT" altLang="it-IT" dirty="0"/>
              <a:t>   X-</a:t>
            </a:r>
            <a:r>
              <a:rPr lang="it-IT" altLang="it-IT" dirty="0" err="1"/>
              <a:t>ray</a:t>
            </a:r>
            <a:r>
              <a:rPr lang="it-IT" altLang="it-IT" dirty="0"/>
              <a:t>  tube</a:t>
            </a:r>
          </a:p>
          <a:p>
            <a:pPr>
              <a:buClrTx/>
              <a:buFontTx/>
              <a:buNone/>
            </a:pPr>
            <a:endParaRPr lang="it-IT" altLang="it-IT" dirty="0"/>
          </a:p>
          <a:p>
            <a:pPr>
              <a:buClrTx/>
              <a:buFontTx/>
              <a:buNone/>
            </a:pPr>
            <a:r>
              <a:rPr lang="it-IT" altLang="it-IT" dirty="0">
                <a:solidFill>
                  <a:srgbClr val="FF0000"/>
                </a:solidFill>
              </a:rPr>
              <a:t>AIM: </a:t>
            </a:r>
            <a:r>
              <a:rPr lang="it-IT" altLang="it-IT" dirty="0" err="1">
                <a:solidFill>
                  <a:srgbClr val="FF0000"/>
                </a:solidFill>
              </a:rPr>
              <a:t>optimize</a:t>
            </a:r>
            <a:r>
              <a:rPr lang="it-IT" altLang="it-IT" dirty="0">
                <a:solidFill>
                  <a:srgbClr val="FF0000"/>
                </a:solidFill>
              </a:rPr>
              <a:t> the </a:t>
            </a:r>
            <a:r>
              <a:rPr lang="it-IT" altLang="it-IT" dirty="0" err="1">
                <a:solidFill>
                  <a:srgbClr val="FF0000"/>
                </a:solidFill>
              </a:rPr>
              <a:t>acceptance</a:t>
            </a:r>
            <a:r>
              <a:rPr lang="it-IT" altLang="it-IT" dirty="0">
                <a:solidFill>
                  <a:srgbClr val="FF0000"/>
                </a:solidFill>
              </a:rPr>
              <a:t> (source </a:t>
            </a:r>
            <a:r>
              <a:rPr lang="it-IT" altLang="it-IT" dirty="0" err="1">
                <a:solidFill>
                  <a:srgbClr val="FF0000"/>
                </a:solidFill>
              </a:rPr>
              <a:t>size</a:t>
            </a:r>
            <a:r>
              <a:rPr lang="it-IT" altLang="it-IT" dirty="0">
                <a:solidFill>
                  <a:srgbClr val="FF0000"/>
                </a:solidFill>
              </a:rPr>
              <a:t>) and </a:t>
            </a:r>
            <a:r>
              <a:rPr lang="it-IT" altLang="it-IT" dirty="0" err="1">
                <a:solidFill>
                  <a:srgbClr val="FF0000"/>
                </a:solidFill>
              </a:rPr>
              <a:t>energy</a:t>
            </a:r>
            <a:r>
              <a:rPr lang="it-IT" altLang="it-IT" dirty="0">
                <a:solidFill>
                  <a:srgbClr val="FF0000"/>
                </a:solidFill>
              </a:rPr>
              <a:t> </a:t>
            </a:r>
            <a:r>
              <a:rPr lang="it-IT" altLang="it-IT" dirty="0" err="1">
                <a:solidFill>
                  <a:srgbClr val="FF0000"/>
                </a:solidFill>
              </a:rPr>
              <a:t>resolution</a:t>
            </a:r>
            <a:endParaRPr lang="it-IT" altLang="it-IT" dirty="0">
              <a:solidFill>
                <a:srgbClr val="FF0000"/>
              </a:solidFill>
            </a:endParaRPr>
          </a:p>
        </p:txBody>
      </p:sp>
      <p:sp>
        <p:nvSpPr>
          <p:cNvPr id="20488" name="Rectangle 8"/>
          <p:cNvSpPr>
            <a:spLocks noChangeArrowheads="1"/>
          </p:cNvSpPr>
          <p:nvPr/>
        </p:nvSpPr>
        <p:spPr bwMode="auto">
          <a:xfrm>
            <a:off x="5286375" y="1979613"/>
            <a:ext cx="4608513" cy="530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solidFill>
                  <a:srgbClr val="002060"/>
                </a:solidFill>
              </a:rPr>
              <a:t>Second </a:t>
            </a:r>
            <a:r>
              <a:rPr lang="it-IT" altLang="it-IT" dirty="0" err="1">
                <a:solidFill>
                  <a:srgbClr val="002060"/>
                </a:solidFill>
              </a:rPr>
              <a:t>phase</a:t>
            </a:r>
            <a:r>
              <a:rPr lang="it-IT" altLang="it-IT" dirty="0">
                <a:solidFill>
                  <a:srgbClr val="002060"/>
                </a:solidFill>
              </a:rPr>
              <a:t>:</a:t>
            </a:r>
          </a:p>
          <a:p>
            <a:pPr>
              <a:buClrTx/>
              <a:buFontTx/>
              <a:buNone/>
            </a:pPr>
            <a:endParaRPr lang="it-IT" altLang="it-IT" dirty="0"/>
          </a:p>
          <a:p>
            <a:pPr>
              <a:buFont typeface="Arial" panose="020B0604020202020204" pitchFamily="34" charset="0"/>
              <a:buChar char="•"/>
            </a:pPr>
            <a:r>
              <a:rPr lang="it-IT" altLang="it-IT" dirty="0"/>
              <a:t> </a:t>
            </a:r>
            <a:r>
              <a:rPr lang="it-IT" altLang="it-IT" dirty="0" err="1"/>
              <a:t>Mcarlo</a:t>
            </a:r>
            <a:r>
              <a:rPr lang="it-IT" altLang="it-IT" dirty="0"/>
              <a:t> </a:t>
            </a:r>
            <a:r>
              <a:rPr lang="it-IT" altLang="it-IT" dirty="0" err="1"/>
              <a:t>simul</a:t>
            </a:r>
            <a:r>
              <a:rPr lang="it-IT" altLang="it-IT" dirty="0"/>
              <a:t>. design, and </a:t>
            </a:r>
            <a:r>
              <a:rPr lang="it-IT" altLang="it-IT" dirty="0" err="1"/>
              <a:t>construction</a:t>
            </a:r>
            <a:r>
              <a:rPr lang="it-IT" altLang="it-IT" dirty="0"/>
              <a:t> of the </a:t>
            </a:r>
            <a:r>
              <a:rPr lang="it-IT" altLang="it-IT" dirty="0" err="1"/>
              <a:t>final</a:t>
            </a:r>
            <a:r>
              <a:rPr lang="it-IT" altLang="it-IT" dirty="0"/>
              <a:t> VOXES </a:t>
            </a:r>
            <a:r>
              <a:rPr lang="it-IT" altLang="it-IT" dirty="0" err="1"/>
              <a:t>system</a:t>
            </a:r>
            <a:r>
              <a:rPr lang="it-IT" altLang="it-IT" dirty="0"/>
              <a:t> </a:t>
            </a:r>
            <a:r>
              <a:rPr lang="it-IT" altLang="it-IT" dirty="0" err="1"/>
              <a:t>prototype</a:t>
            </a:r>
            <a:r>
              <a:rPr lang="it-IT" altLang="it-IT" dirty="0"/>
              <a:t>: 3 VH </a:t>
            </a:r>
            <a:r>
              <a:rPr lang="it-IT" altLang="it-IT" dirty="0" err="1"/>
              <a:t>units</a:t>
            </a:r>
            <a:endParaRPr lang="it-IT" altLang="it-IT" dirty="0"/>
          </a:p>
          <a:p>
            <a:pPr>
              <a:buFont typeface="Arial" panose="020B0604020202020204" pitchFamily="34" charset="0"/>
              <a:buChar char="•"/>
            </a:pPr>
            <a:r>
              <a:rPr lang="it-IT" altLang="it-IT" dirty="0"/>
              <a:t> Use of </a:t>
            </a:r>
            <a:r>
              <a:rPr lang="it-IT" altLang="it-IT" dirty="0" err="1"/>
              <a:t>SDDs</a:t>
            </a:r>
            <a:r>
              <a:rPr lang="it-IT" altLang="it-IT" dirty="0"/>
              <a:t> </a:t>
            </a:r>
          </a:p>
          <a:p>
            <a:pPr>
              <a:buFont typeface="Arial" panose="020B0604020202020204" pitchFamily="34" charset="0"/>
              <a:buChar char="•"/>
            </a:pPr>
            <a:r>
              <a:rPr lang="it-IT" altLang="it-IT" dirty="0"/>
              <a:t> </a:t>
            </a:r>
            <a:r>
              <a:rPr lang="it-IT" altLang="it-IT" dirty="0" err="1"/>
              <a:t>Final</a:t>
            </a:r>
            <a:r>
              <a:rPr lang="it-IT" altLang="it-IT" dirty="0"/>
              <a:t> Slow Control &amp; DAQ software</a:t>
            </a:r>
          </a:p>
          <a:p>
            <a:pPr>
              <a:buFont typeface="Arial" panose="020B0604020202020204" pitchFamily="34" charset="0"/>
              <a:buChar char="•"/>
            </a:pPr>
            <a:r>
              <a:rPr lang="it-IT" altLang="it-IT" dirty="0"/>
              <a:t> </a:t>
            </a:r>
            <a:r>
              <a:rPr lang="it-IT" altLang="it-IT" dirty="0" err="1"/>
              <a:t>Debug</a:t>
            </a:r>
            <a:r>
              <a:rPr lang="it-IT" altLang="it-IT" dirty="0"/>
              <a:t>, test and </a:t>
            </a:r>
            <a:r>
              <a:rPr lang="it-IT" altLang="it-IT" dirty="0" err="1"/>
              <a:t>calibration</a:t>
            </a:r>
            <a:r>
              <a:rPr lang="it-IT" altLang="it-IT" dirty="0"/>
              <a:t> @ LNF</a:t>
            </a:r>
          </a:p>
          <a:p>
            <a:pPr>
              <a:buFont typeface="Arial" panose="020B0604020202020204" pitchFamily="34" charset="0"/>
              <a:buChar char="•"/>
            </a:pPr>
            <a:r>
              <a:rPr lang="it-IT" altLang="it-IT" dirty="0"/>
              <a:t> </a:t>
            </a:r>
            <a:r>
              <a:rPr lang="it-IT" altLang="it-IT" dirty="0" err="1"/>
              <a:t>Pionic</a:t>
            </a:r>
            <a:r>
              <a:rPr lang="it-IT" altLang="it-IT" dirty="0"/>
              <a:t> </a:t>
            </a:r>
            <a:r>
              <a:rPr lang="it-IT" altLang="it-IT" dirty="0" err="1"/>
              <a:t>helium</a:t>
            </a:r>
            <a:r>
              <a:rPr lang="it-IT" altLang="it-IT" dirty="0"/>
              <a:t> </a:t>
            </a:r>
            <a:r>
              <a:rPr lang="it-IT" altLang="it-IT" dirty="0" err="1"/>
              <a:t>measurement</a:t>
            </a:r>
            <a:r>
              <a:rPr lang="it-IT" altLang="it-IT" dirty="0"/>
              <a:t> </a:t>
            </a:r>
            <a:r>
              <a:rPr lang="it-IT" altLang="it-IT" dirty="0" err="1"/>
              <a:t>at</a:t>
            </a:r>
            <a:r>
              <a:rPr lang="it-IT" altLang="it-IT" dirty="0"/>
              <a:t> PSI</a:t>
            </a:r>
          </a:p>
          <a:p>
            <a:pPr>
              <a:buClrTx/>
              <a:buFontTx/>
              <a:buNone/>
            </a:pPr>
            <a:endParaRPr lang="it-IT" altLang="it-IT" dirty="0"/>
          </a:p>
          <a:p>
            <a:pPr>
              <a:buClrTx/>
              <a:buFontTx/>
              <a:buNone/>
            </a:pPr>
            <a:r>
              <a:rPr lang="it-IT" altLang="it-IT" dirty="0">
                <a:solidFill>
                  <a:srgbClr val="FF0000"/>
                </a:solidFill>
              </a:rPr>
              <a:t>AIM: VOXES </a:t>
            </a:r>
            <a:r>
              <a:rPr lang="it-IT" altLang="it-IT" dirty="0" err="1">
                <a:solidFill>
                  <a:srgbClr val="FF0000"/>
                </a:solidFill>
              </a:rPr>
              <a:t>qualification</a:t>
            </a:r>
            <a:r>
              <a:rPr lang="it-IT" altLang="it-IT" dirty="0">
                <a:solidFill>
                  <a:srgbClr val="FF0000"/>
                </a:solidFill>
              </a:rPr>
              <a:t> by the </a:t>
            </a:r>
            <a:r>
              <a:rPr lang="it-IT" altLang="it-IT" dirty="0" err="1">
                <a:solidFill>
                  <a:srgbClr val="FF0000"/>
                </a:solidFill>
              </a:rPr>
              <a:t>measurement</a:t>
            </a:r>
            <a:r>
              <a:rPr lang="it-IT" altLang="it-IT" dirty="0">
                <a:solidFill>
                  <a:srgbClr val="FF0000"/>
                </a:solidFill>
              </a:rPr>
              <a:t> of the </a:t>
            </a:r>
            <a:r>
              <a:rPr lang="it-IT" altLang="it-IT" dirty="0" err="1">
                <a:solidFill>
                  <a:srgbClr val="FF0000"/>
                </a:solidFill>
              </a:rPr>
              <a:t>pionic</a:t>
            </a:r>
            <a:r>
              <a:rPr lang="it-IT" altLang="it-IT" dirty="0">
                <a:solidFill>
                  <a:srgbClr val="FF0000"/>
                </a:solidFill>
              </a:rPr>
              <a:t> </a:t>
            </a:r>
            <a:r>
              <a:rPr lang="it-IT" altLang="it-IT" dirty="0" err="1">
                <a:solidFill>
                  <a:srgbClr val="FF0000"/>
                </a:solidFill>
              </a:rPr>
              <a:t>helium</a:t>
            </a:r>
            <a:r>
              <a:rPr lang="it-IT" altLang="it-IT" dirty="0">
                <a:solidFill>
                  <a:srgbClr val="FF0000"/>
                </a:solidFill>
              </a:rPr>
              <a:t> X-</a:t>
            </a:r>
            <a:r>
              <a:rPr lang="it-IT" altLang="it-IT" dirty="0" err="1">
                <a:solidFill>
                  <a:srgbClr val="FF0000"/>
                </a:solidFill>
              </a:rPr>
              <a:t>ray</a:t>
            </a:r>
            <a:r>
              <a:rPr lang="it-IT" altLang="it-IT" dirty="0">
                <a:solidFill>
                  <a:srgbClr val="FF0000"/>
                </a:solidFill>
              </a:rPr>
              <a:t> </a:t>
            </a:r>
            <a:r>
              <a:rPr lang="it-IT" altLang="it-IT" dirty="0" err="1">
                <a:solidFill>
                  <a:srgbClr val="FF0000"/>
                </a:solidFill>
              </a:rPr>
              <a:t>lines</a:t>
            </a:r>
            <a:r>
              <a:rPr lang="it-IT" altLang="it-IT" dirty="0">
                <a:solidFill>
                  <a:srgbClr val="FF0000"/>
                </a:solidFill>
              </a:rPr>
              <a:t> @ PSI with:</a:t>
            </a:r>
          </a:p>
          <a:p>
            <a:pPr>
              <a:buClrTx/>
              <a:buFontTx/>
              <a:buNone/>
            </a:pPr>
            <a:endParaRPr lang="it-IT" altLang="it-IT" dirty="0">
              <a:solidFill>
                <a:srgbClr val="FF0000"/>
              </a:solidFill>
            </a:endParaRPr>
          </a:p>
          <a:p>
            <a:pPr>
              <a:buClrTx/>
              <a:buFontTx/>
              <a:buNone/>
            </a:pPr>
            <a:r>
              <a:rPr lang="it-IT" altLang="it-IT" dirty="0">
                <a:solidFill>
                  <a:srgbClr val="FF0000"/>
                </a:solidFill>
              </a:rPr>
              <a:t> FWHM &lt; 5 </a:t>
            </a:r>
            <a:r>
              <a:rPr lang="it-IT" altLang="it-IT" dirty="0" err="1">
                <a:solidFill>
                  <a:srgbClr val="FF0000"/>
                </a:solidFill>
              </a:rPr>
              <a:t>eV</a:t>
            </a:r>
            <a:r>
              <a:rPr lang="it-IT" altLang="it-IT" dirty="0">
                <a:solidFill>
                  <a:srgbClr val="FF0000"/>
                </a:solidFill>
              </a:rPr>
              <a:t> </a:t>
            </a:r>
          </a:p>
          <a:p>
            <a:pPr>
              <a:buClrTx/>
              <a:buFontTx/>
              <a:buNone/>
            </a:pPr>
            <a:r>
              <a:rPr lang="it-IT" altLang="it-IT" dirty="0">
                <a:solidFill>
                  <a:srgbClr val="002060"/>
                </a:solidFill>
              </a:rPr>
              <a:t> </a:t>
            </a:r>
            <a:r>
              <a:rPr lang="it-IT" altLang="it-IT" dirty="0" err="1">
                <a:solidFill>
                  <a:srgbClr val="FF0000"/>
                </a:solidFill>
              </a:rPr>
              <a:t>efficiencies</a:t>
            </a:r>
            <a:r>
              <a:rPr lang="it-IT" altLang="it-IT" dirty="0">
                <a:solidFill>
                  <a:srgbClr val="FF0000"/>
                </a:solidFill>
              </a:rPr>
              <a:t> ~10</a:t>
            </a:r>
            <a:r>
              <a:rPr lang="it-IT" altLang="it-IT" baseline="30000" dirty="0">
                <a:solidFill>
                  <a:srgbClr val="FF0000"/>
                </a:solidFill>
              </a:rPr>
              <a:t>2</a:t>
            </a:r>
            <a:r>
              <a:rPr lang="it-IT" altLang="it-IT" dirty="0">
                <a:solidFill>
                  <a:srgbClr val="FF0000"/>
                </a:solidFill>
              </a:rPr>
              <a:t> </a:t>
            </a:r>
            <a:r>
              <a:rPr lang="it-IT" altLang="it-IT" dirty="0" err="1">
                <a:solidFill>
                  <a:srgbClr val="FF0000"/>
                </a:solidFill>
              </a:rPr>
              <a:t>than</a:t>
            </a:r>
            <a:r>
              <a:rPr lang="it-IT" altLang="it-IT" dirty="0">
                <a:solidFill>
                  <a:srgbClr val="FF0000"/>
                </a:solidFill>
              </a:rPr>
              <a:t> for </a:t>
            </a:r>
            <a:r>
              <a:rPr lang="it-IT" altLang="it-IT" dirty="0" err="1">
                <a:solidFill>
                  <a:srgbClr val="FF0000"/>
                </a:solidFill>
              </a:rPr>
              <a:t>previous</a:t>
            </a:r>
            <a:r>
              <a:rPr lang="it-IT" altLang="it-IT" dirty="0">
                <a:solidFill>
                  <a:srgbClr val="FF0000"/>
                </a:solidFill>
              </a:rPr>
              <a:t>   </a:t>
            </a:r>
          </a:p>
          <a:p>
            <a:pPr>
              <a:buClrTx/>
              <a:buFontTx/>
              <a:buNone/>
            </a:pPr>
            <a:r>
              <a:rPr lang="it-IT" altLang="it-IT" dirty="0">
                <a:solidFill>
                  <a:srgbClr val="FF0000"/>
                </a:solidFill>
              </a:rPr>
              <a:t> </a:t>
            </a:r>
            <a:r>
              <a:rPr lang="it-IT" altLang="it-IT" dirty="0" err="1">
                <a:solidFill>
                  <a:srgbClr val="FF0000"/>
                </a:solidFill>
              </a:rPr>
              <a:t>measurements</a:t>
            </a:r>
            <a:r>
              <a:rPr lang="it-IT" altLang="it-IT" dirty="0">
                <a:solidFill>
                  <a:srgbClr val="FF0000"/>
                </a:solidFill>
              </a:rPr>
              <a:t> (VH, HAPG, SDD)</a:t>
            </a:r>
          </a:p>
          <a:p>
            <a:pPr>
              <a:buClrTx/>
              <a:buFontTx/>
              <a:buNone/>
            </a:pPr>
            <a:endParaRPr lang="it-IT" altLang="it-IT" dirty="0"/>
          </a:p>
          <a:p>
            <a:pPr>
              <a:buClrTx/>
              <a:buFontTx/>
              <a:buNone/>
            </a:pPr>
            <a:endParaRPr lang="it-IT" altLang="it-IT" dirty="0"/>
          </a:p>
        </p:txBody>
      </p:sp>
      <p:pic>
        <p:nvPicPr>
          <p:cNvPr id="2048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 y="5580063"/>
            <a:ext cx="3898900" cy="1738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Rectangle 10"/>
          <p:cNvSpPr>
            <a:spLocks noChangeArrowheads="1"/>
          </p:cNvSpPr>
          <p:nvPr/>
        </p:nvSpPr>
        <p:spPr bwMode="auto">
          <a:xfrm>
            <a:off x="5216128" y="1979613"/>
            <a:ext cx="4711700" cy="3660775"/>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err="1">
                <a:cs typeface="Droid Sans Fallback" charset="0"/>
              </a:rPr>
              <a:t>Additionally</a:t>
            </a:r>
            <a:r>
              <a:rPr lang="it-IT" altLang="it-IT" dirty="0">
                <a:cs typeface="Droid Sans Fallback" charset="0"/>
              </a:rPr>
              <a:t>:</a:t>
            </a:r>
          </a:p>
          <a:p>
            <a:pPr>
              <a:buClrTx/>
              <a:buFontTx/>
              <a:buNone/>
            </a:pPr>
            <a:endParaRPr lang="it-IT" altLang="it-IT" dirty="0">
              <a:cs typeface="Droid Sans Fallback" charset="0"/>
            </a:endParaRPr>
          </a:p>
          <a:p>
            <a:pPr>
              <a:buFont typeface="Arial" panose="020B0604020202020204" pitchFamily="34" charset="0"/>
              <a:buChar char="•"/>
            </a:pPr>
            <a:r>
              <a:rPr lang="it-IT" altLang="it-IT" dirty="0">
                <a:cs typeface="Droid Sans Fallback" charset="0"/>
              </a:rPr>
              <a:t> </a:t>
            </a:r>
            <a:r>
              <a:rPr lang="it-IT" altLang="it-IT" dirty="0" err="1">
                <a:cs typeface="Droid Sans Fallback" charset="0"/>
              </a:rPr>
              <a:t>Implement</a:t>
            </a:r>
            <a:r>
              <a:rPr lang="it-IT" altLang="it-IT" dirty="0">
                <a:cs typeface="Droid Sans Fallback" charset="0"/>
              </a:rPr>
              <a:t> a </a:t>
            </a:r>
            <a:r>
              <a:rPr lang="it-IT" altLang="it-IT" dirty="0" err="1">
                <a:solidFill>
                  <a:srgbClr val="FF0000"/>
                </a:solidFill>
                <a:cs typeface="Droid Sans Fallback" charset="0"/>
              </a:rPr>
              <a:t>strategy</a:t>
            </a:r>
            <a:r>
              <a:rPr lang="it-IT" altLang="it-IT" dirty="0">
                <a:cs typeface="Droid Sans Fallback" charset="0"/>
              </a:rPr>
              <a:t> for the </a:t>
            </a:r>
            <a:r>
              <a:rPr lang="it-IT" altLang="it-IT" dirty="0" err="1">
                <a:cs typeface="Droid Sans Fallback" charset="0"/>
              </a:rPr>
              <a:t>kaonic</a:t>
            </a:r>
            <a:r>
              <a:rPr lang="it-IT" altLang="it-IT" dirty="0">
                <a:cs typeface="Droid Sans Fallback" charset="0"/>
              </a:rPr>
              <a:t> </a:t>
            </a:r>
            <a:r>
              <a:rPr lang="it-IT" altLang="it-IT" dirty="0" err="1">
                <a:cs typeface="Droid Sans Fallback" charset="0"/>
              </a:rPr>
              <a:t>helium</a:t>
            </a:r>
            <a:r>
              <a:rPr lang="it-IT" altLang="it-IT" dirty="0">
                <a:cs typeface="Droid Sans Fallback" charset="0"/>
              </a:rPr>
              <a:t> and </a:t>
            </a:r>
            <a:r>
              <a:rPr lang="it-IT" altLang="it-IT" dirty="0" err="1">
                <a:cs typeface="Droid Sans Fallback" charset="0"/>
              </a:rPr>
              <a:t>kaon</a:t>
            </a:r>
            <a:r>
              <a:rPr lang="it-IT" altLang="it-IT" dirty="0">
                <a:cs typeface="Droid Sans Fallback" charset="0"/>
              </a:rPr>
              <a:t> mass  </a:t>
            </a:r>
            <a:r>
              <a:rPr lang="it-IT" altLang="it-IT" dirty="0" err="1">
                <a:cs typeface="Droid Sans Fallback" charset="0"/>
              </a:rPr>
              <a:t>measurements</a:t>
            </a:r>
            <a:r>
              <a:rPr lang="it-IT" altLang="it-IT" dirty="0">
                <a:cs typeface="Droid Sans Fallback" charset="0"/>
              </a:rPr>
              <a:t> </a:t>
            </a:r>
            <a:r>
              <a:rPr lang="it-IT" altLang="it-IT" dirty="0" err="1">
                <a:cs typeface="Droid Sans Fallback" charset="0"/>
              </a:rPr>
              <a:t>at</a:t>
            </a:r>
            <a:r>
              <a:rPr lang="it-IT" altLang="it-IT" dirty="0">
                <a:cs typeface="Droid Sans Fallback" charset="0"/>
              </a:rPr>
              <a:t> DAFNE or </a:t>
            </a:r>
            <a:r>
              <a:rPr lang="it-IT" altLang="it-IT" dirty="0" err="1">
                <a:cs typeface="Droid Sans Fallback" charset="0"/>
              </a:rPr>
              <a:t>at</a:t>
            </a:r>
            <a:r>
              <a:rPr lang="it-IT" altLang="it-IT" dirty="0">
                <a:cs typeface="Droid Sans Fallback" charset="0"/>
              </a:rPr>
              <a:t> JPARC </a:t>
            </a:r>
            <a:r>
              <a:rPr lang="it-IT" altLang="it-IT" dirty="0" err="1">
                <a:solidFill>
                  <a:srgbClr val="FC2110"/>
                </a:solidFill>
                <a:cs typeface="Droid Sans Fallback" charset="0"/>
              </a:rPr>
              <a:t>using</a:t>
            </a:r>
            <a:r>
              <a:rPr lang="it-IT" altLang="it-IT" dirty="0">
                <a:solidFill>
                  <a:srgbClr val="FC2110"/>
                </a:solidFill>
                <a:cs typeface="Droid Sans Fallback" charset="0"/>
              </a:rPr>
              <a:t> </a:t>
            </a:r>
            <a:r>
              <a:rPr lang="it-IT" altLang="it-IT" dirty="0" err="1">
                <a:solidFill>
                  <a:srgbClr val="FC2110"/>
                </a:solidFill>
                <a:cs typeface="Droid Sans Fallback" charset="0"/>
              </a:rPr>
              <a:t>SDDs</a:t>
            </a:r>
            <a:r>
              <a:rPr lang="it-IT" altLang="it-IT" dirty="0">
                <a:cs typeface="Droid Sans Fallback" charset="0"/>
              </a:rPr>
              <a:t>.</a:t>
            </a:r>
          </a:p>
          <a:p>
            <a:pPr>
              <a:buClrTx/>
              <a:buFontTx/>
              <a:buNone/>
            </a:pPr>
            <a:endParaRPr lang="it-IT" altLang="it-IT" dirty="0">
              <a:cs typeface="Droid Sans Fallback" charset="0"/>
            </a:endParaRPr>
          </a:p>
          <a:p>
            <a:pPr>
              <a:buClrTx/>
              <a:buFontTx/>
              <a:buNone/>
            </a:pPr>
            <a:endParaRPr lang="it-IT" altLang="it-IT" dirty="0">
              <a:cs typeface="Droid Sans Fallback" charset="0"/>
            </a:endParaRPr>
          </a:p>
          <a:p>
            <a:pPr>
              <a:buFont typeface="Arial" panose="020B0604020202020204" pitchFamily="34" charset="0"/>
              <a:buChar char="•"/>
            </a:pPr>
            <a:r>
              <a:rPr lang="it-IT" altLang="it-IT" dirty="0">
                <a:cs typeface="Droid Sans Fallback" charset="0"/>
              </a:rPr>
              <a:t> </a:t>
            </a:r>
            <a:r>
              <a:rPr lang="it-IT" altLang="it-IT" dirty="0" err="1">
                <a:cs typeface="Droid Sans Fallback" charset="0"/>
              </a:rPr>
              <a:t>Organise</a:t>
            </a:r>
            <a:r>
              <a:rPr lang="it-IT" altLang="it-IT" dirty="0">
                <a:cs typeface="Droid Sans Fallback" charset="0"/>
              </a:rPr>
              <a:t> a </a:t>
            </a:r>
            <a:r>
              <a:rPr lang="it-IT" altLang="it-IT" dirty="0" err="1">
                <a:cs typeface="Droid Sans Fallback" charset="0"/>
              </a:rPr>
              <a:t>dedicated</a:t>
            </a:r>
            <a:r>
              <a:rPr lang="it-IT" altLang="it-IT" dirty="0">
                <a:cs typeface="Droid Sans Fallback" charset="0"/>
              </a:rPr>
              <a:t> workshop </a:t>
            </a:r>
            <a:r>
              <a:rPr lang="it-IT" altLang="it-IT" dirty="0" err="1">
                <a:cs typeface="Droid Sans Fallback" charset="0"/>
              </a:rPr>
              <a:t>where</a:t>
            </a:r>
            <a:r>
              <a:rPr lang="it-IT" altLang="it-IT" dirty="0">
                <a:cs typeface="Droid Sans Fallback" charset="0"/>
              </a:rPr>
              <a:t> to </a:t>
            </a:r>
            <a:r>
              <a:rPr lang="it-IT" altLang="it-IT" dirty="0" err="1">
                <a:cs typeface="Droid Sans Fallback" charset="0"/>
              </a:rPr>
              <a:t>invite</a:t>
            </a:r>
            <a:r>
              <a:rPr lang="it-IT" altLang="it-IT" dirty="0">
                <a:cs typeface="Droid Sans Fallback" charset="0"/>
              </a:rPr>
              <a:t> </a:t>
            </a:r>
            <a:r>
              <a:rPr lang="it-IT" altLang="it-IT" dirty="0" err="1">
                <a:cs typeface="Droid Sans Fallback" charset="0"/>
              </a:rPr>
              <a:t>representatives</a:t>
            </a:r>
            <a:r>
              <a:rPr lang="it-IT" altLang="it-IT" dirty="0">
                <a:cs typeface="Droid Sans Fallback" charset="0"/>
              </a:rPr>
              <a:t> of the </a:t>
            </a:r>
            <a:r>
              <a:rPr lang="it-IT" altLang="it-IT" dirty="0" err="1">
                <a:solidFill>
                  <a:srgbClr val="FF0000"/>
                </a:solidFill>
                <a:cs typeface="Droid Sans Fallback" charset="0"/>
              </a:rPr>
              <a:t>potentially</a:t>
            </a:r>
            <a:r>
              <a:rPr lang="it-IT" altLang="it-IT" dirty="0">
                <a:solidFill>
                  <a:srgbClr val="FF0000"/>
                </a:solidFill>
                <a:cs typeface="Droid Sans Fallback" charset="0"/>
              </a:rPr>
              <a:t> </a:t>
            </a:r>
            <a:r>
              <a:rPr lang="it-IT" altLang="it-IT" dirty="0" err="1">
                <a:solidFill>
                  <a:srgbClr val="FF0000"/>
                </a:solidFill>
                <a:cs typeface="Droid Sans Fallback" charset="0"/>
              </a:rPr>
              <a:t>interested</a:t>
            </a:r>
            <a:r>
              <a:rPr lang="it-IT" altLang="it-IT" dirty="0">
                <a:solidFill>
                  <a:srgbClr val="FF0000"/>
                </a:solidFill>
                <a:cs typeface="Droid Sans Fallback" charset="0"/>
              </a:rPr>
              <a:t> companies/</a:t>
            </a:r>
            <a:r>
              <a:rPr lang="it-IT" altLang="it-IT" dirty="0" err="1">
                <a:solidFill>
                  <a:srgbClr val="FF0000"/>
                </a:solidFill>
                <a:cs typeface="Droid Sans Fallback" charset="0"/>
              </a:rPr>
              <a:t>industries</a:t>
            </a:r>
            <a:r>
              <a:rPr lang="it-IT" altLang="it-IT" dirty="0">
                <a:solidFill>
                  <a:srgbClr val="FF0000"/>
                </a:solidFill>
                <a:cs typeface="Droid Sans Fallback" charset="0"/>
              </a:rPr>
              <a:t> </a:t>
            </a:r>
            <a:r>
              <a:rPr lang="it-IT" altLang="it-IT" dirty="0">
                <a:cs typeface="Droid Sans Fallback" charset="0"/>
              </a:rPr>
              <a:t>and </a:t>
            </a:r>
            <a:r>
              <a:rPr lang="it-IT" altLang="it-IT" dirty="0" err="1">
                <a:cs typeface="Droid Sans Fallback" charset="0"/>
              </a:rPr>
              <a:t>other</a:t>
            </a:r>
            <a:r>
              <a:rPr lang="it-IT" altLang="it-IT" dirty="0">
                <a:cs typeface="Droid Sans Fallback" charset="0"/>
              </a:rPr>
              <a:t> </a:t>
            </a:r>
            <a:r>
              <a:rPr lang="it-IT" altLang="it-IT" dirty="0" err="1">
                <a:cs typeface="Droid Sans Fallback" charset="0"/>
              </a:rPr>
              <a:t>interested</a:t>
            </a:r>
            <a:r>
              <a:rPr lang="it-IT" altLang="it-IT" dirty="0">
                <a:cs typeface="Droid Sans Fallback" charset="0"/>
              </a:rPr>
              <a:t> </a:t>
            </a:r>
            <a:r>
              <a:rPr lang="it-IT" altLang="it-IT" dirty="0" err="1">
                <a:cs typeface="Droid Sans Fallback" charset="0"/>
              </a:rPr>
              <a:t>users</a:t>
            </a:r>
            <a:endParaRPr lang="it-IT" altLang="it-IT" dirty="0">
              <a:cs typeface="Droid Sans Fallback" charset="0"/>
            </a:endParaRPr>
          </a:p>
          <a:p>
            <a:pPr>
              <a:buFont typeface="Arial" panose="020B0604020202020204" pitchFamily="34" charset="0"/>
              <a:buNone/>
            </a:pPr>
            <a:endParaRPr lang="it-IT" altLang="it-IT" dirty="0">
              <a:cs typeface="Droid Sans Fallback" charset="0"/>
            </a:endParaRPr>
          </a:p>
          <a:p>
            <a:pPr>
              <a:buClrTx/>
              <a:buFontTx/>
              <a:buNone/>
            </a:pPr>
            <a:endParaRPr lang="it-IT" altLang="it-IT" dirty="0">
              <a:cs typeface="Droid Sans Fallback" charset="0"/>
            </a:endParaRPr>
          </a:p>
        </p:txBody>
      </p:sp>
      <p:pic>
        <p:nvPicPr>
          <p:cNvPr id="12" name="Immagine 11"/>
          <p:cNvPicPr>
            <a:picLocks noChangeAspect="1"/>
          </p:cNvPicPr>
          <p:nvPr/>
        </p:nvPicPr>
        <p:blipFill>
          <a:blip r:embed="rId8"/>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additive="base">
                                        <p:cTn id="13" dur="500" fill="hold"/>
                                        <p:tgtEl>
                                          <p:spTgt spid="20490"/>
                                        </p:tgtEl>
                                        <p:attrNameLst>
                                          <p:attrName>ppt_x</p:attrName>
                                        </p:attrNameLst>
                                      </p:cBhvr>
                                      <p:tavLst>
                                        <p:tav tm="0">
                                          <p:val>
                                            <p:strVal val="#ppt_x"/>
                                          </p:val>
                                        </p:tav>
                                        <p:tav tm="100000">
                                          <p:val>
                                            <p:strVal val="#ppt_x"/>
                                          </p:val>
                                        </p:tav>
                                      </p:tavLst>
                                    </p:anim>
                                    <p:anim calcmode="lin" valueType="num">
                                      <p:cBhvr additive="base">
                                        <p:cTn id="14" dur="500" fill="hold"/>
                                        <p:tgtEl>
                                          <p:spTgt spid="20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P spid="204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Oval 2"/>
          <p:cNvSpPr>
            <a:spLocks noChangeArrowheads="1"/>
          </p:cNvSpPr>
          <p:nvPr/>
        </p:nvSpPr>
        <p:spPr bwMode="auto">
          <a:xfrm>
            <a:off x="2232025" y="1871663"/>
            <a:ext cx="5903913" cy="5616575"/>
          </a:xfrm>
          <a:prstGeom prst="ellipse">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07" name="Oval 3"/>
          <p:cNvSpPr>
            <a:spLocks noChangeArrowheads="1"/>
          </p:cNvSpPr>
          <p:nvPr/>
        </p:nvSpPr>
        <p:spPr bwMode="auto">
          <a:xfrm>
            <a:off x="3887788" y="1728788"/>
            <a:ext cx="576262" cy="574675"/>
          </a:xfrm>
          <a:prstGeom prst="ellipse">
            <a:avLst/>
          </a:prstGeom>
          <a:solidFill>
            <a:srgbClr val="66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08" name="Line 4"/>
          <p:cNvSpPr>
            <a:spLocks noChangeShapeType="1"/>
          </p:cNvSpPr>
          <p:nvPr/>
        </p:nvSpPr>
        <p:spPr bwMode="auto">
          <a:xfrm flipV="1">
            <a:off x="4176713" y="1870075"/>
            <a:ext cx="1295400" cy="147638"/>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09" name="Rectangle 5"/>
          <p:cNvSpPr>
            <a:spLocks noChangeArrowheads="1"/>
          </p:cNvSpPr>
          <p:nvPr/>
        </p:nvSpPr>
        <p:spPr bwMode="auto">
          <a:xfrm rot="360000">
            <a:off x="4895850" y="1727200"/>
            <a:ext cx="1295400" cy="142875"/>
          </a:xfrm>
          <a:prstGeom prst="rect">
            <a:avLst/>
          </a:prstGeom>
          <a:solidFill>
            <a:srgbClr val="99FF66"/>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10" name="Line 6"/>
          <p:cNvSpPr>
            <a:spLocks noChangeShapeType="1"/>
          </p:cNvSpPr>
          <p:nvPr/>
        </p:nvSpPr>
        <p:spPr bwMode="auto">
          <a:xfrm flipV="1">
            <a:off x="4176713" y="1798638"/>
            <a:ext cx="715962" cy="219075"/>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1" name="Line 7"/>
          <p:cNvSpPr>
            <a:spLocks noChangeShapeType="1"/>
          </p:cNvSpPr>
          <p:nvPr/>
        </p:nvSpPr>
        <p:spPr bwMode="auto">
          <a:xfrm flipV="1">
            <a:off x="4176713" y="1938338"/>
            <a:ext cx="2019300" cy="79375"/>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2" name="Rectangle 8"/>
          <p:cNvSpPr>
            <a:spLocks noChangeArrowheads="1"/>
          </p:cNvSpPr>
          <p:nvPr/>
        </p:nvSpPr>
        <p:spPr bwMode="auto">
          <a:xfrm rot="360000">
            <a:off x="6199188" y="2232025"/>
            <a:ext cx="652462" cy="144463"/>
          </a:xfrm>
          <a:prstGeom prst="rect">
            <a:avLst/>
          </a:prstGeom>
          <a:solidFill>
            <a:srgbClr val="FFFF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13" name="Line 9"/>
          <p:cNvSpPr>
            <a:spLocks noChangeShapeType="1"/>
          </p:cNvSpPr>
          <p:nvPr/>
        </p:nvSpPr>
        <p:spPr bwMode="auto">
          <a:xfrm flipH="1" flipV="1">
            <a:off x="4891088" y="1798638"/>
            <a:ext cx="1663700" cy="398462"/>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4" name="Line 10"/>
          <p:cNvSpPr>
            <a:spLocks noChangeShapeType="1"/>
          </p:cNvSpPr>
          <p:nvPr/>
        </p:nvSpPr>
        <p:spPr bwMode="auto">
          <a:xfrm flipH="1" flipV="1">
            <a:off x="5470525" y="1870075"/>
            <a:ext cx="1082675" cy="363538"/>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5" name="Line 11"/>
          <p:cNvSpPr>
            <a:spLocks noChangeShapeType="1"/>
          </p:cNvSpPr>
          <p:nvPr/>
        </p:nvSpPr>
        <p:spPr bwMode="auto">
          <a:xfrm flipH="1" flipV="1">
            <a:off x="6194425" y="1938338"/>
            <a:ext cx="360363" cy="258762"/>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6" name="Text Box 12"/>
          <p:cNvSpPr txBox="1">
            <a:spLocks noChangeArrowheads="1"/>
          </p:cNvSpPr>
          <p:nvPr/>
        </p:nvSpPr>
        <p:spPr bwMode="auto">
          <a:xfrm>
            <a:off x="5111750" y="900113"/>
            <a:ext cx="129698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E ~ 16 keV</a:t>
            </a:r>
          </a:p>
          <a:p>
            <a:pPr>
              <a:buClrTx/>
              <a:buFontTx/>
              <a:buNone/>
            </a:pPr>
            <a:r>
              <a:rPr lang="it-IT" altLang="it-IT" sz="1400">
                <a:latin typeface="Symbol" panose="05050102010706020507" pitchFamily="18" charset="2"/>
              </a:rPr>
              <a:t></a:t>
            </a:r>
            <a:r>
              <a:rPr lang="it-IT" altLang="it-IT" sz="1400" baseline="-25000"/>
              <a:t>B</a:t>
            </a:r>
            <a:r>
              <a:rPr lang="it-IT" altLang="it-IT" sz="1400"/>
              <a:t>~ 7 ° (n=1)</a:t>
            </a:r>
          </a:p>
          <a:p>
            <a:pPr>
              <a:buClrTx/>
              <a:buFontTx/>
              <a:buNone/>
            </a:pPr>
            <a:r>
              <a:rPr lang="it-IT" altLang="it-IT" sz="1400">
                <a:latin typeface="Symbol" panose="05050102010706020507" pitchFamily="18" charset="2"/>
              </a:rPr>
              <a:t></a:t>
            </a:r>
            <a:r>
              <a:rPr lang="it-IT" altLang="it-IT" sz="1400" baseline="-25000"/>
              <a:t>B</a:t>
            </a:r>
            <a:r>
              <a:rPr lang="it-IT" altLang="it-IT" sz="1400"/>
              <a:t>~ 13 ° (n=2)</a:t>
            </a:r>
          </a:p>
        </p:txBody>
      </p:sp>
      <p:sp>
        <p:nvSpPr>
          <p:cNvPr id="21517" name="Rectangle 13"/>
          <p:cNvSpPr>
            <a:spLocks noChangeArrowheads="1"/>
          </p:cNvSpPr>
          <p:nvPr/>
        </p:nvSpPr>
        <p:spPr bwMode="auto">
          <a:xfrm rot="17700000">
            <a:off x="1745457" y="3423443"/>
            <a:ext cx="1295400" cy="144463"/>
          </a:xfrm>
          <a:prstGeom prst="rect">
            <a:avLst/>
          </a:prstGeom>
          <a:solidFill>
            <a:srgbClr val="99FF66"/>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18" name="Rectangle 14"/>
          <p:cNvSpPr>
            <a:spLocks noChangeArrowheads="1"/>
          </p:cNvSpPr>
          <p:nvPr/>
        </p:nvSpPr>
        <p:spPr bwMode="auto">
          <a:xfrm rot="7020000">
            <a:off x="2314575" y="4635500"/>
            <a:ext cx="579438" cy="166688"/>
          </a:xfrm>
          <a:prstGeom prst="rect">
            <a:avLst/>
          </a:prstGeom>
          <a:solidFill>
            <a:srgbClr val="FFFF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19" name="Line 15"/>
          <p:cNvSpPr>
            <a:spLocks noChangeShapeType="1"/>
          </p:cNvSpPr>
          <p:nvPr/>
        </p:nvSpPr>
        <p:spPr bwMode="auto">
          <a:xfrm flipH="1">
            <a:off x="2733675" y="2016125"/>
            <a:ext cx="1444625" cy="936625"/>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0" name="Line 16"/>
          <p:cNvSpPr>
            <a:spLocks noChangeShapeType="1"/>
          </p:cNvSpPr>
          <p:nvPr/>
        </p:nvSpPr>
        <p:spPr bwMode="auto">
          <a:xfrm flipH="1">
            <a:off x="2446338" y="2016125"/>
            <a:ext cx="1731962" cy="1511300"/>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1" name="Line 17"/>
          <p:cNvSpPr>
            <a:spLocks noChangeShapeType="1"/>
          </p:cNvSpPr>
          <p:nvPr/>
        </p:nvSpPr>
        <p:spPr bwMode="auto">
          <a:xfrm flipH="1">
            <a:off x="2159000" y="2016125"/>
            <a:ext cx="2019300" cy="2097088"/>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2" name="Line 18"/>
          <p:cNvSpPr>
            <a:spLocks noChangeShapeType="1"/>
          </p:cNvSpPr>
          <p:nvPr/>
        </p:nvSpPr>
        <p:spPr bwMode="auto">
          <a:xfrm flipV="1">
            <a:off x="2519363" y="2951163"/>
            <a:ext cx="217487" cy="1693862"/>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3" name="Line 19"/>
          <p:cNvSpPr>
            <a:spLocks noChangeShapeType="1"/>
          </p:cNvSpPr>
          <p:nvPr/>
        </p:nvSpPr>
        <p:spPr bwMode="auto">
          <a:xfrm flipH="1" flipV="1">
            <a:off x="2446338" y="3527425"/>
            <a:ext cx="74612" cy="1154113"/>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4" name="Line 20"/>
          <p:cNvSpPr>
            <a:spLocks noChangeShapeType="1"/>
          </p:cNvSpPr>
          <p:nvPr/>
        </p:nvSpPr>
        <p:spPr bwMode="auto">
          <a:xfrm flipH="1" flipV="1">
            <a:off x="2159000" y="4111625"/>
            <a:ext cx="361950" cy="533400"/>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5" name="Rectangle 21"/>
          <p:cNvSpPr>
            <a:spLocks noChangeArrowheads="1"/>
          </p:cNvSpPr>
          <p:nvPr/>
        </p:nvSpPr>
        <p:spPr bwMode="auto">
          <a:xfrm rot="17700000">
            <a:off x="1745457" y="3423443"/>
            <a:ext cx="1295400" cy="144463"/>
          </a:xfrm>
          <a:prstGeom prst="rect">
            <a:avLst/>
          </a:prstGeom>
          <a:solidFill>
            <a:srgbClr val="99FF66"/>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26" name="Rectangle 22"/>
          <p:cNvSpPr>
            <a:spLocks noChangeArrowheads="1"/>
          </p:cNvSpPr>
          <p:nvPr/>
        </p:nvSpPr>
        <p:spPr bwMode="auto">
          <a:xfrm rot="4620000">
            <a:off x="7491413" y="4030662"/>
            <a:ext cx="1296988" cy="144463"/>
          </a:xfrm>
          <a:prstGeom prst="rect">
            <a:avLst/>
          </a:prstGeom>
          <a:solidFill>
            <a:srgbClr val="99FF66"/>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27" name="Rectangle 23"/>
          <p:cNvSpPr>
            <a:spLocks noChangeArrowheads="1"/>
          </p:cNvSpPr>
          <p:nvPr/>
        </p:nvSpPr>
        <p:spPr bwMode="auto">
          <a:xfrm rot="4680000">
            <a:off x="7365206" y="5479257"/>
            <a:ext cx="663575" cy="160338"/>
          </a:xfrm>
          <a:prstGeom prst="rect">
            <a:avLst/>
          </a:prstGeom>
          <a:solidFill>
            <a:srgbClr val="FFFF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28" name="Line 24"/>
          <p:cNvSpPr>
            <a:spLocks noChangeShapeType="1"/>
          </p:cNvSpPr>
          <p:nvPr/>
        </p:nvSpPr>
        <p:spPr bwMode="auto">
          <a:xfrm>
            <a:off x="4176713" y="2016125"/>
            <a:ext cx="3743325" cy="1511300"/>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29" name="Line 25"/>
          <p:cNvSpPr>
            <a:spLocks noChangeShapeType="1"/>
          </p:cNvSpPr>
          <p:nvPr/>
        </p:nvSpPr>
        <p:spPr bwMode="auto">
          <a:xfrm>
            <a:off x="4176713" y="2016125"/>
            <a:ext cx="3887787" cy="2087563"/>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0" name="Line 26"/>
          <p:cNvSpPr>
            <a:spLocks noChangeShapeType="1"/>
          </p:cNvSpPr>
          <p:nvPr/>
        </p:nvSpPr>
        <p:spPr bwMode="auto">
          <a:xfrm>
            <a:off x="4176713" y="2016125"/>
            <a:ext cx="4030662" cy="2735263"/>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1" name="Line 27"/>
          <p:cNvSpPr>
            <a:spLocks noChangeShapeType="1"/>
          </p:cNvSpPr>
          <p:nvPr/>
        </p:nvSpPr>
        <p:spPr bwMode="auto">
          <a:xfrm flipH="1">
            <a:off x="7775575" y="3532188"/>
            <a:ext cx="146050" cy="1976437"/>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2" name="Line 28"/>
          <p:cNvSpPr>
            <a:spLocks noChangeShapeType="1"/>
          </p:cNvSpPr>
          <p:nvPr/>
        </p:nvSpPr>
        <p:spPr bwMode="auto">
          <a:xfrm flipH="1">
            <a:off x="7773988" y="4103688"/>
            <a:ext cx="292100" cy="1508125"/>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3" name="Line 29"/>
          <p:cNvSpPr>
            <a:spLocks noChangeShapeType="1"/>
          </p:cNvSpPr>
          <p:nvPr/>
        </p:nvSpPr>
        <p:spPr bwMode="auto">
          <a:xfrm flipH="1">
            <a:off x="7775575" y="4751388"/>
            <a:ext cx="433388" cy="828675"/>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4" name="Rectangle 30"/>
          <p:cNvSpPr>
            <a:spLocks noChangeArrowheads="1"/>
          </p:cNvSpPr>
          <p:nvPr/>
        </p:nvSpPr>
        <p:spPr bwMode="auto">
          <a:xfrm rot="60000">
            <a:off x="146050" y="4625975"/>
            <a:ext cx="1084263" cy="287338"/>
          </a:xfrm>
          <a:prstGeom prst="rect">
            <a:avLst/>
          </a:prstGeom>
          <a:solidFill>
            <a:srgbClr val="99FF66"/>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35" name="Rectangle 31"/>
          <p:cNvSpPr>
            <a:spLocks noChangeArrowheads="1"/>
          </p:cNvSpPr>
          <p:nvPr/>
        </p:nvSpPr>
        <p:spPr bwMode="auto">
          <a:xfrm rot="60000">
            <a:off x="146050" y="5056188"/>
            <a:ext cx="1079500" cy="287337"/>
          </a:xfrm>
          <a:prstGeom prst="rect">
            <a:avLst/>
          </a:prstGeom>
          <a:solidFill>
            <a:srgbClr val="FFFF66"/>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36" name="Line 32"/>
          <p:cNvSpPr>
            <a:spLocks noChangeShapeType="1"/>
          </p:cNvSpPr>
          <p:nvPr/>
        </p:nvSpPr>
        <p:spPr bwMode="auto">
          <a:xfrm flipH="1">
            <a:off x="142875" y="5867400"/>
            <a:ext cx="1443038" cy="1588"/>
          </a:xfrm>
          <a:prstGeom prst="line">
            <a:avLst/>
          </a:prstGeom>
          <a:noFill/>
          <a:ln w="36000" cap="sq">
            <a:solidFill>
              <a:srgbClr val="FF33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7" name="Line 33"/>
          <p:cNvSpPr>
            <a:spLocks noChangeShapeType="1"/>
          </p:cNvSpPr>
          <p:nvPr/>
        </p:nvSpPr>
        <p:spPr bwMode="auto">
          <a:xfrm flipH="1">
            <a:off x="142875" y="6300788"/>
            <a:ext cx="1443038" cy="1587"/>
          </a:xfrm>
          <a:prstGeom prst="line">
            <a:avLst/>
          </a:prstGeom>
          <a:noFill/>
          <a:ln w="36000" cap="sq">
            <a:solidFill>
              <a:srgbClr val="99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38" name="Text Box 34"/>
          <p:cNvSpPr txBox="1">
            <a:spLocks noChangeArrowheads="1"/>
          </p:cNvSpPr>
          <p:nvPr/>
        </p:nvSpPr>
        <p:spPr bwMode="auto">
          <a:xfrm>
            <a:off x="360363" y="4654550"/>
            <a:ext cx="685800"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HAPG</a:t>
            </a:r>
          </a:p>
        </p:txBody>
      </p:sp>
      <p:sp>
        <p:nvSpPr>
          <p:cNvPr id="21539" name="Text Box 35"/>
          <p:cNvSpPr txBox="1">
            <a:spLocks noChangeArrowheads="1"/>
          </p:cNvSpPr>
          <p:nvPr/>
        </p:nvSpPr>
        <p:spPr bwMode="auto">
          <a:xfrm>
            <a:off x="82550" y="5073650"/>
            <a:ext cx="14287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CCD / SDD</a:t>
            </a:r>
          </a:p>
        </p:txBody>
      </p:sp>
      <p:sp>
        <p:nvSpPr>
          <p:cNvPr id="21540" name="Text Box 36"/>
          <p:cNvSpPr txBox="1">
            <a:spLocks noChangeArrowheads="1"/>
          </p:cNvSpPr>
          <p:nvPr/>
        </p:nvSpPr>
        <p:spPr bwMode="auto">
          <a:xfrm>
            <a:off x="144463" y="5508625"/>
            <a:ext cx="1312862"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Signal X-Rays</a:t>
            </a:r>
          </a:p>
        </p:txBody>
      </p:sp>
      <p:sp>
        <p:nvSpPr>
          <p:cNvPr id="21541" name="Text Box 37"/>
          <p:cNvSpPr txBox="1">
            <a:spLocks noChangeArrowheads="1"/>
          </p:cNvSpPr>
          <p:nvPr/>
        </p:nvSpPr>
        <p:spPr bwMode="auto">
          <a:xfrm>
            <a:off x="82550" y="5940425"/>
            <a:ext cx="1573213"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Reflected X-Rays</a:t>
            </a:r>
          </a:p>
        </p:txBody>
      </p:sp>
      <p:sp>
        <p:nvSpPr>
          <p:cNvPr id="21542" name="Oval 38"/>
          <p:cNvSpPr>
            <a:spLocks noChangeArrowheads="1"/>
          </p:cNvSpPr>
          <p:nvPr/>
        </p:nvSpPr>
        <p:spPr bwMode="auto">
          <a:xfrm>
            <a:off x="287338" y="3779838"/>
            <a:ext cx="792162" cy="720725"/>
          </a:xfrm>
          <a:prstGeom prst="ellipse">
            <a:avLst/>
          </a:prstGeom>
          <a:solidFill>
            <a:srgbClr val="66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543" name="Text Box 39"/>
          <p:cNvSpPr txBox="1">
            <a:spLocks noChangeArrowheads="1"/>
          </p:cNvSpPr>
          <p:nvPr/>
        </p:nvSpPr>
        <p:spPr bwMode="auto">
          <a:xfrm>
            <a:off x="360363" y="3995738"/>
            <a:ext cx="67627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Target</a:t>
            </a:r>
          </a:p>
        </p:txBody>
      </p:sp>
      <p:sp>
        <p:nvSpPr>
          <p:cNvPr id="21544" name="Text Box 40"/>
          <p:cNvSpPr txBox="1">
            <a:spLocks noChangeArrowheads="1"/>
          </p:cNvSpPr>
          <p:nvPr/>
        </p:nvSpPr>
        <p:spPr bwMode="auto">
          <a:xfrm>
            <a:off x="4784725" y="6551613"/>
            <a:ext cx="75882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Rails</a:t>
            </a:r>
          </a:p>
        </p:txBody>
      </p:sp>
      <p:sp>
        <p:nvSpPr>
          <p:cNvPr id="21545" name="Line 41"/>
          <p:cNvSpPr>
            <a:spLocks noChangeShapeType="1"/>
          </p:cNvSpPr>
          <p:nvPr/>
        </p:nvSpPr>
        <p:spPr bwMode="auto">
          <a:xfrm>
            <a:off x="5184775" y="6897688"/>
            <a:ext cx="1588" cy="5905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46" name="Text Box 42"/>
          <p:cNvSpPr txBox="1">
            <a:spLocks noChangeArrowheads="1"/>
          </p:cNvSpPr>
          <p:nvPr/>
        </p:nvSpPr>
        <p:spPr bwMode="auto">
          <a:xfrm>
            <a:off x="8496300" y="3563938"/>
            <a:ext cx="143986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E ~ 4 keV</a:t>
            </a:r>
          </a:p>
          <a:p>
            <a:pPr>
              <a:buClrTx/>
              <a:buFontTx/>
              <a:buNone/>
            </a:pPr>
            <a:r>
              <a:rPr lang="it-IT" altLang="it-IT" sz="1400">
                <a:latin typeface="Symbol" panose="05050102010706020507" pitchFamily="18" charset="2"/>
              </a:rPr>
              <a:t></a:t>
            </a:r>
            <a:r>
              <a:rPr lang="it-IT" altLang="it-IT" sz="1400" baseline="-25000"/>
              <a:t>B</a:t>
            </a:r>
            <a:r>
              <a:rPr lang="it-IT" altLang="it-IT" sz="1400"/>
              <a:t>~ 27 ° (n=1)</a:t>
            </a:r>
          </a:p>
          <a:p>
            <a:pPr>
              <a:buClrTx/>
              <a:buFontTx/>
              <a:buNone/>
            </a:pPr>
            <a:r>
              <a:rPr lang="it-IT" altLang="it-IT" sz="1400">
                <a:latin typeface="Symbol" panose="05050102010706020507" pitchFamily="18" charset="2"/>
              </a:rPr>
              <a:t></a:t>
            </a:r>
            <a:r>
              <a:rPr lang="it-IT" altLang="it-IT" sz="1400" baseline="-25000"/>
              <a:t>B</a:t>
            </a:r>
            <a:r>
              <a:rPr lang="it-IT" altLang="it-IT" sz="1400"/>
              <a:t>~ 67 ° (n=2)</a:t>
            </a:r>
          </a:p>
        </p:txBody>
      </p:sp>
      <p:sp>
        <p:nvSpPr>
          <p:cNvPr id="21547" name="Text Box 43"/>
          <p:cNvSpPr txBox="1">
            <a:spLocks noChangeArrowheads="1"/>
          </p:cNvSpPr>
          <p:nvPr/>
        </p:nvSpPr>
        <p:spPr bwMode="auto">
          <a:xfrm>
            <a:off x="863600" y="2987675"/>
            <a:ext cx="12969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a:t>E ~ 10.6 keV</a:t>
            </a:r>
          </a:p>
          <a:p>
            <a:pPr>
              <a:buClrTx/>
              <a:buFontTx/>
              <a:buNone/>
            </a:pPr>
            <a:r>
              <a:rPr lang="it-IT" altLang="it-IT" sz="1400">
                <a:latin typeface="Symbol" panose="05050102010706020507" pitchFamily="18" charset="2"/>
              </a:rPr>
              <a:t></a:t>
            </a:r>
            <a:r>
              <a:rPr lang="it-IT" altLang="it-IT" sz="1400" baseline="-25000"/>
              <a:t>B</a:t>
            </a:r>
            <a:r>
              <a:rPr lang="it-IT" altLang="it-IT" sz="1400"/>
              <a:t>~ 10 ° (n=1)</a:t>
            </a:r>
          </a:p>
          <a:p>
            <a:pPr>
              <a:buClrTx/>
              <a:buFontTx/>
              <a:buNone/>
            </a:pPr>
            <a:r>
              <a:rPr lang="it-IT" altLang="it-IT" sz="1400">
                <a:latin typeface="Symbol" panose="05050102010706020507" pitchFamily="18" charset="2"/>
              </a:rPr>
              <a:t></a:t>
            </a:r>
            <a:r>
              <a:rPr lang="it-IT" altLang="it-IT" sz="1400" baseline="-25000"/>
              <a:t>B</a:t>
            </a:r>
            <a:r>
              <a:rPr lang="it-IT" altLang="it-IT" sz="1400"/>
              <a:t>~ 20 ° (n=2)</a:t>
            </a:r>
          </a:p>
        </p:txBody>
      </p:sp>
      <p:pic>
        <p:nvPicPr>
          <p:cNvPr id="21548"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49"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50"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52" name="Rectangle 48"/>
          <p:cNvSpPr>
            <a:spLocks noChangeArrowheads="1"/>
          </p:cNvSpPr>
          <p:nvPr/>
        </p:nvSpPr>
        <p:spPr bwMode="auto">
          <a:xfrm>
            <a:off x="87313" y="1042988"/>
            <a:ext cx="38735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The VOXES final prototype will consist in </a:t>
            </a:r>
            <a:r>
              <a:rPr lang="it-IT" altLang="it-IT">
                <a:solidFill>
                  <a:srgbClr val="FF0000"/>
                </a:solidFill>
              </a:rPr>
              <a:t>3 VH units</a:t>
            </a:r>
            <a:r>
              <a:rPr lang="it-IT" altLang="it-IT"/>
              <a:t>: </a:t>
            </a:r>
          </a:p>
          <a:p>
            <a:pPr>
              <a:buClrTx/>
              <a:buFontTx/>
              <a:buNone/>
            </a:pPr>
            <a:endParaRPr lang="it-IT" altLang="it-IT"/>
          </a:p>
          <a:p>
            <a:pPr>
              <a:buFont typeface="Arial" panose="020B0604020202020204" pitchFamily="34" charset="0"/>
              <a:buChar char="•"/>
            </a:pPr>
            <a:r>
              <a:rPr lang="it-IT" altLang="it-IT"/>
              <a:t> 10.6 keV   -&gt; </a:t>
            </a:r>
            <a:r>
              <a:rPr lang="it-IT" altLang="it-IT">
                <a:latin typeface="Symbol" panose="05050102010706020507" pitchFamily="18" charset="2"/>
              </a:rPr>
              <a:t></a:t>
            </a:r>
            <a:r>
              <a:rPr lang="it-IT" altLang="it-IT"/>
              <a:t>He </a:t>
            </a:r>
          </a:p>
          <a:p>
            <a:pPr>
              <a:buFont typeface="Arial" panose="020B0604020202020204" pitchFamily="34" charset="0"/>
              <a:buChar char="•"/>
            </a:pPr>
            <a:r>
              <a:rPr lang="it-IT" altLang="it-IT"/>
              <a:t>  4.5 keV    -&gt; Ti  (calib)</a:t>
            </a:r>
          </a:p>
          <a:p>
            <a:pPr>
              <a:buFont typeface="Arial" panose="020B0604020202020204" pitchFamily="34" charset="0"/>
              <a:buChar char="•"/>
            </a:pPr>
            <a:r>
              <a:rPr lang="it-IT" altLang="it-IT"/>
              <a:t> 15.8 keV   -&gt; Zr (calib) </a:t>
            </a:r>
          </a:p>
        </p:txBody>
      </p:sp>
      <p:sp>
        <p:nvSpPr>
          <p:cNvPr id="21553" name="Text Box 49"/>
          <p:cNvSpPr txBox="1">
            <a:spLocks noChangeArrowheads="1"/>
          </p:cNvSpPr>
          <p:nvPr/>
        </p:nvSpPr>
        <p:spPr bwMode="auto">
          <a:xfrm>
            <a:off x="3527425" y="3851275"/>
            <a:ext cx="360045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t>Target:</a:t>
            </a:r>
          </a:p>
          <a:p>
            <a:pPr>
              <a:buClrTx/>
              <a:buFontTx/>
              <a:buNone/>
            </a:pPr>
            <a:endParaRPr lang="it-IT" altLang="it-IT" dirty="0"/>
          </a:p>
          <a:p>
            <a:pPr>
              <a:buFont typeface="Arial" panose="020B0604020202020204" pitchFamily="34" charset="0"/>
              <a:buChar char="•"/>
            </a:pPr>
            <a:r>
              <a:rPr lang="it-IT" altLang="it-IT" dirty="0"/>
              <a:t> Ti, Cu, </a:t>
            </a:r>
            <a:r>
              <a:rPr lang="it-IT" altLang="it-IT" dirty="0" smtClean="0"/>
              <a:t>Br, Zr </a:t>
            </a:r>
            <a:r>
              <a:rPr lang="it-IT" altLang="it-IT" dirty="0" err="1"/>
              <a:t>foils</a:t>
            </a:r>
            <a:r>
              <a:rPr lang="it-IT" altLang="it-IT" dirty="0"/>
              <a:t> + X-</a:t>
            </a:r>
            <a:r>
              <a:rPr lang="it-IT" altLang="it-IT" dirty="0" err="1"/>
              <a:t>ray</a:t>
            </a:r>
            <a:r>
              <a:rPr lang="it-IT" altLang="it-IT" dirty="0"/>
              <a:t>  </a:t>
            </a:r>
          </a:p>
          <a:p>
            <a:pPr>
              <a:buClrTx/>
              <a:buFontTx/>
              <a:buNone/>
            </a:pPr>
            <a:r>
              <a:rPr lang="it-IT" altLang="it-IT" dirty="0"/>
              <a:t>  tube (</a:t>
            </a:r>
            <a:r>
              <a:rPr lang="it-IT" altLang="it-IT" dirty="0" err="1"/>
              <a:t>calibration</a:t>
            </a:r>
            <a:r>
              <a:rPr lang="it-IT" altLang="it-IT" dirty="0"/>
              <a:t> and test)</a:t>
            </a:r>
          </a:p>
          <a:p>
            <a:pPr>
              <a:buClrTx/>
              <a:buFontTx/>
              <a:buNone/>
            </a:pPr>
            <a:endParaRPr lang="it-IT" altLang="it-IT" dirty="0"/>
          </a:p>
          <a:p>
            <a:pPr>
              <a:buFont typeface="Arial" panose="020B0604020202020204" pitchFamily="34" charset="0"/>
              <a:buChar char="•"/>
            </a:pPr>
            <a:r>
              <a:rPr lang="it-IT" altLang="it-IT" dirty="0"/>
              <a:t> </a:t>
            </a:r>
            <a:r>
              <a:rPr lang="it-IT" altLang="it-IT" dirty="0" err="1"/>
              <a:t>Cryogenic</a:t>
            </a:r>
            <a:r>
              <a:rPr lang="it-IT" altLang="it-IT" dirty="0"/>
              <a:t> targets for </a:t>
            </a:r>
            <a:r>
              <a:rPr lang="it-IT" altLang="it-IT" dirty="0">
                <a:latin typeface="Symbol" panose="05050102010706020507" pitchFamily="18" charset="2"/>
              </a:rPr>
              <a:t></a:t>
            </a:r>
            <a:r>
              <a:rPr lang="it-IT" altLang="it-IT" dirty="0"/>
              <a:t>He</a:t>
            </a:r>
          </a:p>
        </p:txBody>
      </p:sp>
      <p:sp>
        <p:nvSpPr>
          <p:cNvPr id="21554" name="Rectangle 50"/>
          <p:cNvSpPr>
            <a:spLocks noChangeArrowheads="1"/>
          </p:cNvSpPr>
          <p:nvPr/>
        </p:nvSpPr>
        <p:spPr bwMode="auto">
          <a:xfrm>
            <a:off x="7309891" y="1115541"/>
            <a:ext cx="2770981"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dirty="0" err="1"/>
              <a:t>circular</a:t>
            </a:r>
            <a:r>
              <a:rPr lang="it-IT" altLang="it-IT" sz="1400" dirty="0"/>
              <a:t> </a:t>
            </a:r>
            <a:r>
              <a:rPr lang="it-IT" altLang="it-IT" sz="1400" dirty="0" err="1"/>
              <a:t>rail</a:t>
            </a:r>
            <a:r>
              <a:rPr lang="it-IT" altLang="it-IT" sz="1400" dirty="0"/>
              <a:t> to </a:t>
            </a:r>
            <a:r>
              <a:rPr lang="it-IT" altLang="it-IT" sz="1400" dirty="0" err="1"/>
              <a:t>collect</a:t>
            </a:r>
            <a:r>
              <a:rPr lang="it-IT" altLang="it-IT" sz="1400" dirty="0"/>
              <a:t> the </a:t>
            </a:r>
            <a:r>
              <a:rPr lang="it-IT" altLang="it-IT" sz="1400" dirty="0" err="1"/>
              <a:t>different</a:t>
            </a:r>
            <a:r>
              <a:rPr lang="it-IT" altLang="it-IT" sz="1400" dirty="0"/>
              <a:t> </a:t>
            </a:r>
            <a:r>
              <a:rPr lang="it-IT" altLang="it-IT" sz="1400" dirty="0" err="1"/>
              <a:t>Bragg</a:t>
            </a:r>
            <a:r>
              <a:rPr lang="it-IT" altLang="it-IT" sz="1400" dirty="0"/>
              <a:t> </a:t>
            </a:r>
            <a:r>
              <a:rPr lang="it-IT" altLang="it-IT" sz="1400" dirty="0" err="1"/>
              <a:t>angles</a:t>
            </a:r>
            <a:r>
              <a:rPr lang="it-IT" altLang="it-IT" sz="1400" dirty="0"/>
              <a:t> </a:t>
            </a:r>
          </a:p>
          <a:p>
            <a:pPr>
              <a:buClrTx/>
              <a:buFontTx/>
              <a:buNone/>
            </a:pPr>
            <a:endParaRPr lang="it-IT" altLang="it-IT" sz="1400" dirty="0"/>
          </a:p>
          <a:p>
            <a:pPr>
              <a:buClrTx/>
              <a:buFontTx/>
              <a:buNone/>
            </a:pPr>
            <a:r>
              <a:rPr lang="it-IT" altLang="it-IT" sz="1400" dirty="0"/>
              <a:t>HAPG-SDD/CCD </a:t>
            </a:r>
            <a:r>
              <a:rPr lang="it-IT" altLang="it-IT" sz="1400" dirty="0" err="1"/>
              <a:t>unit</a:t>
            </a:r>
            <a:r>
              <a:rPr lang="it-IT" altLang="it-IT" sz="1400" dirty="0"/>
              <a:t> rotate </a:t>
            </a:r>
            <a:r>
              <a:rPr lang="it-IT" altLang="it-IT" sz="1400" dirty="0" smtClean="0"/>
              <a:t>on </a:t>
            </a:r>
            <a:r>
              <a:rPr lang="it-IT" altLang="it-IT" sz="1400" dirty="0" err="1"/>
              <a:t>its</a:t>
            </a:r>
            <a:r>
              <a:rPr lang="it-IT" altLang="it-IT" sz="1400" dirty="0"/>
              <a:t> </a:t>
            </a:r>
            <a:r>
              <a:rPr lang="it-IT" altLang="it-IT" sz="1400" dirty="0" err="1"/>
              <a:t>central</a:t>
            </a:r>
            <a:r>
              <a:rPr lang="it-IT" altLang="it-IT" sz="1400" dirty="0"/>
              <a:t> </a:t>
            </a:r>
            <a:r>
              <a:rPr lang="it-IT" altLang="it-IT" sz="1400" dirty="0" err="1"/>
              <a:t>axis</a:t>
            </a:r>
            <a:r>
              <a:rPr lang="it-IT" altLang="it-IT" sz="1400" dirty="0"/>
              <a:t> to </a:t>
            </a:r>
            <a:r>
              <a:rPr lang="it-IT" altLang="it-IT" sz="1400" dirty="0" err="1" smtClean="0"/>
              <a:t>optimise</a:t>
            </a:r>
            <a:r>
              <a:rPr lang="it-IT" altLang="it-IT" sz="1400" dirty="0" smtClean="0"/>
              <a:t>   </a:t>
            </a:r>
            <a:r>
              <a:rPr lang="it-IT" altLang="it-IT" sz="1400" dirty="0"/>
              <a:t>the X-</a:t>
            </a:r>
            <a:r>
              <a:rPr lang="it-IT" altLang="it-IT" sz="1400" dirty="0" err="1"/>
              <a:t>ray</a:t>
            </a:r>
            <a:r>
              <a:rPr lang="it-IT" altLang="it-IT" sz="1400" dirty="0"/>
              <a:t> </a:t>
            </a:r>
            <a:r>
              <a:rPr lang="it-IT" altLang="it-IT" sz="1400" dirty="0" err="1" smtClean="0"/>
              <a:t>collection</a:t>
            </a:r>
            <a:r>
              <a:rPr lang="it-IT" altLang="it-IT" sz="1400" dirty="0" smtClean="0"/>
              <a:t> </a:t>
            </a:r>
            <a:r>
              <a:rPr lang="it-IT" altLang="it-IT" sz="1400" dirty="0"/>
              <a:t>and </a:t>
            </a:r>
            <a:r>
              <a:rPr lang="it-IT" altLang="it-IT" sz="1400" dirty="0" err="1" smtClean="0"/>
              <a:t>focusing</a:t>
            </a:r>
            <a:r>
              <a:rPr lang="it-IT" altLang="it-IT" sz="1400" dirty="0"/>
              <a:t>.</a:t>
            </a:r>
          </a:p>
        </p:txBody>
      </p:sp>
      <p:pic>
        <p:nvPicPr>
          <p:cNvPr id="52" name="Immagine 51"/>
          <p:cNvPicPr>
            <a:picLocks noChangeAspect="1"/>
          </p:cNvPicPr>
          <p:nvPr/>
        </p:nvPicPr>
        <p:blipFill>
          <a:blip r:embed="rId7"/>
          <a:stretch>
            <a:fillRect/>
          </a:stretch>
        </p:blipFill>
        <p:spPr>
          <a:xfrm>
            <a:off x="8928744" y="98424"/>
            <a:ext cx="1032735" cy="94510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2"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538" y="12700"/>
            <a:ext cx="7108825" cy="81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0" name="Rectangle 6"/>
          <p:cNvSpPr>
            <a:spLocks noChangeArrowheads="1"/>
          </p:cNvSpPr>
          <p:nvPr/>
        </p:nvSpPr>
        <p:spPr bwMode="auto">
          <a:xfrm>
            <a:off x="360363" y="3995738"/>
            <a:ext cx="503872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latin typeface="Symbol" panose="05050102010706020507" pitchFamily="18" charset="2"/>
              </a:rPr>
              <a:t></a:t>
            </a:r>
            <a:r>
              <a:rPr lang="it-IT" altLang="it-IT" dirty="0"/>
              <a:t>He </a:t>
            </a:r>
            <a:r>
              <a:rPr lang="it-IT" altLang="it-IT" dirty="0" err="1"/>
              <a:t>is</a:t>
            </a:r>
            <a:r>
              <a:rPr lang="it-IT" altLang="it-IT" dirty="0"/>
              <a:t> </a:t>
            </a:r>
            <a:r>
              <a:rPr lang="it-IT" altLang="it-IT" dirty="0" err="1"/>
              <a:t>particularly</a:t>
            </a:r>
            <a:r>
              <a:rPr lang="it-IT" altLang="it-IT" dirty="0"/>
              <a:t> </a:t>
            </a:r>
            <a:r>
              <a:rPr lang="it-IT" altLang="it-IT" dirty="0" err="1"/>
              <a:t>interesting</a:t>
            </a:r>
            <a:r>
              <a:rPr lang="it-IT" altLang="it-IT" dirty="0"/>
              <a:t> </a:t>
            </a:r>
            <a:r>
              <a:rPr lang="it-IT" altLang="it-IT" dirty="0" err="1"/>
              <a:t>because</a:t>
            </a:r>
            <a:r>
              <a:rPr lang="it-IT" altLang="it-IT" dirty="0"/>
              <a:t> the </a:t>
            </a:r>
            <a:r>
              <a:rPr lang="it-IT" altLang="it-IT" dirty="0" err="1"/>
              <a:t>helium</a:t>
            </a:r>
            <a:r>
              <a:rPr lang="it-IT" altLang="it-IT" dirty="0"/>
              <a:t> </a:t>
            </a:r>
            <a:r>
              <a:rPr lang="it-IT" altLang="it-IT" dirty="0" err="1"/>
              <a:t>nucleus</a:t>
            </a:r>
            <a:r>
              <a:rPr lang="it-IT" altLang="it-IT" dirty="0"/>
              <a:t> </a:t>
            </a:r>
            <a:r>
              <a:rPr lang="it-IT" altLang="it-IT" dirty="0" err="1"/>
              <a:t>is</a:t>
            </a:r>
            <a:r>
              <a:rPr lang="it-IT" altLang="it-IT" dirty="0"/>
              <a:t> </a:t>
            </a:r>
            <a:r>
              <a:rPr lang="it-IT" altLang="it-IT" dirty="0" smtClean="0"/>
              <a:t>small </a:t>
            </a:r>
            <a:r>
              <a:rPr lang="it-IT" altLang="it-IT" dirty="0"/>
              <a:t>and the </a:t>
            </a:r>
            <a:r>
              <a:rPr lang="it-IT" altLang="it-IT" dirty="0" err="1"/>
              <a:t>nucleons</a:t>
            </a:r>
            <a:r>
              <a:rPr lang="it-IT" altLang="it-IT" dirty="0"/>
              <a:t> are </a:t>
            </a:r>
            <a:r>
              <a:rPr lang="it-IT" altLang="it-IT" dirty="0" err="1"/>
              <a:t>tightly</a:t>
            </a:r>
            <a:r>
              <a:rPr lang="it-IT" altLang="it-IT" dirty="0"/>
              <a:t> </a:t>
            </a:r>
            <a:r>
              <a:rPr lang="it-IT" altLang="it-IT" dirty="0" err="1"/>
              <a:t>bound</a:t>
            </a:r>
            <a:endParaRPr lang="it-IT" altLang="it-IT" dirty="0"/>
          </a:p>
        </p:txBody>
      </p:sp>
      <p:sp>
        <p:nvSpPr>
          <p:cNvPr id="41991" name="Rectangle 7"/>
          <p:cNvSpPr>
            <a:spLocks noChangeArrowheads="1"/>
          </p:cNvSpPr>
          <p:nvPr/>
        </p:nvSpPr>
        <p:spPr bwMode="auto">
          <a:xfrm>
            <a:off x="360363" y="2051050"/>
            <a:ext cx="503872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Few (and old) precision measurements of pionic transitions in light elements showed that the experimentally determined energy shifts and widths of the 1s level due to strong interaction effects do not agree with theoretical models</a:t>
            </a:r>
          </a:p>
        </p:txBody>
      </p:sp>
      <p:pic>
        <p:nvPicPr>
          <p:cNvPr id="419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2113" y="971550"/>
            <a:ext cx="4119562" cy="363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750" y="6156325"/>
            <a:ext cx="4054475" cy="1368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4" name="Rectangle 10"/>
          <p:cNvSpPr>
            <a:spLocks noChangeArrowheads="1"/>
          </p:cNvSpPr>
          <p:nvPr/>
        </p:nvSpPr>
        <p:spPr bwMode="auto">
          <a:xfrm>
            <a:off x="360363" y="1177925"/>
            <a:ext cx="403225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Useful to understand low energy QCD (non-perturbative region)</a:t>
            </a:r>
          </a:p>
        </p:txBody>
      </p:sp>
      <p:pic>
        <p:nvPicPr>
          <p:cNvPr id="4199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1813" y="4572000"/>
            <a:ext cx="5384800" cy="1655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6" name="Text Box 12"/>
          <p:cNvSpPr txBox="1">
            <a:spLocks noChangeArrowheads="1"/>
          </p:cNvSpPr>
          <p:nvPr/>
        </p:nvSpPr>
        <p:spPr bwMode="auto">
          <a:xfrm>
            <a:off x="647700" y="5508625"/>
            <a:ext cx="3240088" cy="82550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t>Old Si(Li) experiment (Batty, 1979)</a:t>
            </a:r>
          </a:p>
        </p:txBody>
      </p:sp>
      <p:pic>
        <p:nvPicPr>
          <p:cNvPr id="14" name="Immagine 13"/>
          <p:cNvPicPr>
            <a:picLocks noChangeAspect="1"/>
          </p:cNvPicPr>
          <p:nvPr/>
        </p:nvPicPr>
        <p:blipFill>
          <a:blip r:embed="rId10"/>
          <a:stretch>
            <a:fillRect/>
          </a:stretch>
        </p:blipFill>
        <p:spPr>
          <a:xfrm>
            <a:off x="8928744" y="98424"/>
            <a:ext cx="1032735" cy="945109"/>
          </a:xfrm>
          <a:prstGeom prst="rect">
            <a:avLst/>
          </a:prstGeom>
        </p:spPr>
      </p:pic>
    </p:spTree>
    <p:extLst>
      <p:ext uri="{BB962C8B-B14F-4D97-AF65-F5344CB8AC3E}">
        <p14:creationId xmlns:p14="http://schemas.microsoft.com/office/powerpoint/2010/main" val="237331833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538" y="12700"/>
            <a:ext cx="7108825" cy="81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0" y="5075238"/>
            <a:ext cx="3324225" cy="223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363" y="1042988"/>
            <a:ext cx="4464050" cy="3036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6" name="Text Box 8"/>
          <p:cNvSpPr txBox="1">
            <a:spLocks noChangeArrowheads="1"/>
          </p:cNvSpPr>
          <p:nvPr/>
        </p:nvSpPr>
        <p:spPr bwMode="auto">
          <a:xfrm>
            <a:off x="5138738" y="1042988"/>
            <a:ext cx="4941887" cy="283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Kaonic helium is formed when a K- is captured in the electron orbit</a:t>
            </a:r>
          </a:p>
          <a:p>
            <a:pPr>
              <a:buClrTx/>
              <a:buFontTx/>
              <a:buNone/>
            </a:pPr>
            <a:endParaRPr lang="it-IT" altLang="it-IT"/>
          </a:p>
          <a:p>
            <a:pPr>
              <a:buClrTx/>
              <a:buFontTx/>
              <a:buNone/>
            </a:pPr>
            <a:r>
              <a:rPr lang="it-IT" altLang="it-IT"/>
              <a:t>It down cascades toward the lowes levels emitting X-rays</a:t>
            </a:r>
          </a:p>
          <a:p>
            <a:pPr>
              <a:buClrTx/>
              <a:buFontTx/>
              <a:buNone/>
            </a:pPr>
            <a:endParaRPr lang="it-IT" altLang="it-IT"/>
          </a:p>
          <a:p>
            <a:pPr>
              <a:buClrTx/>
              <a:buFontTx/>
              <a:buNone/>
            </a:pPr>
            <a:r>
              <a:rPr lang="it-IT" altLang="it-IT"/>
              <a:t>To test the influence of the strong interaction the energy a precise measurement of the line shift and width of the 3d-&gt;2p transition is needed</a:t>
            </a:r>
          </a:p>
        </p:txBody>
      </p:sp>
      <p:sp>
        <p:nvSpPr>
          <p:cNvPr id="43017" name="Text Box 9"/>
          <p:cNvSpPr txBox="1">
            <a:spLocks noChangeArrowheads="1"/>
          </p:cNvSpPr>
          <p:nvPr/>
        </p:nvSpPr>
        <p:spPr bwMode="auto">
          <a:xfrm>
            <a:off x="360363" y="4211638"/>
            <a:ext cx="45354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600"/>
              <a:t>The discrepancies between different theoretical models and approaches could be eliminated with </a:t>
            </a:r>
            <a:r>
              <a:rPr lang="it-IT" altLang="it-IT" sz="1600">
                <a:cs typeface="Times New Roman" panose="02020603050405020304" pitchFamily="18" charset="0"/>
              </a:rPr>
              <a:t>~ 1eV precision measurement</a:t>
            </a:r>
          </a:p>
        </p:txBody>
      </p:sp>
      <p:sp>
        <p:nvSpPr>
          <p:cNvPr id="43018" name="Rectangle 10"/>
          <p:cNvSpPr>
            <a:spLocks noChangeArrowheads="1"/>
          </p:cNvSpPr>
          <p:nvPr/>
        </p:nvSpPr>
        <p:spPr bwMode="auto">
          <a:xfrm>
            <a:off x="4464050" y="4859338"/>
            <a:ext cx="5472113" cy="1417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t>Best </a:t>
            </a:r>
            <a:r>
              <a:rPr lang="it-IT" altLang="it-IT" dirty="0" err="1"/>
              <a:t>measurements</a:t>
            </a:r>
            <a:r>
              <a:rPr lang="it-IT" altLang="it-IT" dirty="0"/>
              <a:t> (SIDDHARTA):</a:t>
            </a:r>
          </a:p>
          <a:p>
            <a:pPr>
              <a:buClrTx/>
              <a:buFontTx/>
              <a:buNone/>
            </a:pPr>
            <a:endParaRPr lang="it-IT" altLang="it-IT" dirty="0"/>
          </a:p>
          <a:p>
            <a:pPr>
              <a:buClrTx/>
              <a:buFontTx/>
              <a:buNone/>
            </a:pPr>
            <a:r>
              <a:rPr lang="it-IT" altLang="it-IT" dirty="0"/>
              <a:t>		</a:t>
            </a:r>
            <a:r>
              <a:rPr lang="it-IT" altLang="it-IT" dirty="0" smtClean="0"/>
              <a:t>          </a:t>
            </a:r>
            <a:r>
              <a:rPr lang="it-IT" altLang="it-IT" dirty="0" smtClean="0">
                <a:latin typeface="Symbol" panose="05050102010706020507" pitchFamily="18" charset="2"/>
              </a:rPr>
              <a:t>			</a:t>
            </a:r>
            <a:endParaRPr lang="it-IT" altLang="it-IT" dirty="0">
              <a:latin typeface="Symbol" panose="05050102010706020507" pitchFamily="18" charset="2"/>
            </a:endParaRPr>
          </a:p>
          <a:p>
            <a:pPr>
              <a:buClrTx/>
              <a:buFontTx/>
              <a:buNone/>
            </a:pPr>
            <a:r>
              <a:rPr lang="it-IT" altLang="it-IT" sz="1600" baseline="30000" dirty="0"/>
              <a:t>4</a:t>
            </a:r>
            <a:r>
              <a:rPr lang="it-IT" altLang="it-IT" sz="1600" dirty="0"/>
              <a:t>He 	+5 ±3 (</a:t>
            </a:r>
            <a:r>
              <a:rPr lang="it-IT" altLang="it-IT" sz="1600" dirty="0" err="1"/>
              <a:t>stat</a:t>
            </a:r>
            <a:r>
              <a:rPr lang="it-IT" altLang="it-IT" sz="1600" dirty="0"/>
              <a:t>.) ±4 (</a:t>
            </a:r>
            <a:r>
              <a:rPr lang="it-IT" altLang="it-IT" sz="1600" dirty="0" err="1"/>
              <a:t>syst</a:t>
            </a:r>
            <a:r>
              <a:rPr lang="it-IT" altLang="it-IT" sz="1600" dirty="0"/>
              <a:t>.)     14 ±8 (</a:t>
            </a:r>
            <a:r>
              <a:rPr lang="it-IT" altLang="it-IT" sz="1600" dirty="0" err="1"/>
              <a:t>stat</a:t>
            </a:r>
            <a:r>
              <a:rPr lang="it-IT" altLang="it-IT" sz="1600" dirty="0"/>
              <a:t>.) ± 5 (</a:t>
            </a:r>
            <a:r>
              <a:rPr lang="it-IT" altLang="it-IT" sz="1600" dirty="0" err="1"/>
              <a:t>syst</a:t>
            </a:r>
            <a:r>
              <a:rPr lang="it-IT" altLang="it-IT" sz="1600" dirty="0"/>
              <a:t>.)</a:t>
            </a:r>
          </a:p>
          <a:p>
            <a:pPr>
              <a:buClrTx/>
              <a:buFontTx/>
              <a:buNone/>
            </a:pPr>
            <a:r>
              <a:rPr lang="it-IT" altLang="it-IT" sz="1600" baseline="30000" dirty="0"/>
              <a:t>3</a:t>
            </a:r>
            <a:r>
              <a:rPr lang="it-IT" altLang="it-IT" sz="1600" dirty="0"/>
              <a:t>He 	−2 ±2 (</a:t>
            </a:r>
            <a:r>
              <a:rPr lang="it-IT" altLang="it-IT" sz="1600" dirty="0" err="1"/>
              <a:t>stat</a:t>
            </a:r>
            <a:r>
              <a:rPr lang="it-IT" altLang="it-IT" sz="1600" dirty="0"/>
              <a:t>.) ±4 (</a:t>
            </a:r>
            <a:r>
              <a:rPr lang="it-IT" altLang="it-IT" sz="1600" dirty="0" err="1"/>
              <a:t>syst</a:t>
            </a:r>
            <a:r>
              <a:rPr lang="it-IT" altLang="it-IT" sz="1600" dirty="0"/>
              <a:t>.)       6 ±6 (</a:t>
            </a:r>
            <a:r>
              <a:rPr lang="it-IT" altLang="it-IT" sz="1600" dirty="0" err="1"/>
              <a:t>stat</a:t>
            </a:r>
            <a:r>
              <a:rPr lang="it-IT" altLang="it-IT" sz="1600" dirty="0"/>
              <a:t>.) ±7 (</a:t>
            </a:r>
            <a:r>
              <a:rPr lang="it-IT" altLang="it-IT" sz="1600" dirty="0" err="1"/>
              <a:t>syst</a:t>
            </a:r>
            <a:r>
              <a:rPr lang="it-IT" altLang="it-IT" sz="1600" dirty="0"/>
              <a:t>.)</a:t>
            </a:r>
          </a:p>
        </p:txBody>
      </p:sp>
      <p:sp>
        <p:nvSpPr>
          <p:cNvPr id="43019" name="Text Box 11"/>
          <p:cNvSpPr txBox="1">
            <a:spLocks noChangeArrowheads="1"/>
          </p:cNvSpPr>
          <p:nvPr/>
        </p:nvSpPr>
        <p:spPr bwMode="auto">
          <a:xfrm>
            <a:off x="4968875" y="6588125"/>
            <a:ext cx="3806825" cy="398463"/>
          </a:xfrm>
          <a:prstGeom prst="rect">
            <a:avLst/>
          </a:prstGeom>
          <a:solidFill>
            <a:srgbClr val="FC2110"/>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000">
                <a:solidFill>
                  <a:srgbClr val="FFFFFF"/>
                </a:solidFill>
              </a:rPr>
              <a:t>New measurements are needed</a:t>
            </a:r>
          </a:p>
        </p:txBody>
      </p:sp>
      <p:pic>
        <p:nvPicPr>
          <p:cNvPr id="13" name="Immagine 12"/>
          <p:cNvPicPr>
            <a:picLocks noChangeAspect="1"/>
          </p:cNvPicPr>
          <p:nvPr/>
        </p:nvPicPr>
        <p:blipFill>
          <a:blip r:embed="rId9"/>
          <a:stretch>
            <a:fillRect/>
          </a:stretch>
        </p:blipFill>
        <p:spPr>
          <a:xfrm>
            <a:off x="8928744" y="98424"/>
            <a:ext cx="1032735" cy="945109"/>
          </a:xfrm>
          <a:prstGeom prst="rect">
            <a:avLst/>
          </a:prstGeom>
        </p:spPr>
      </p:pic>
    </p:spTree>
    <p:extLst>
      <p:ext uri="{BB962C8B-B14F-4D97-AF65-F5344CB8AC3E}">
        <p14:creationId xmlns:p14="http://schemas.microsoft.com/office/powerpoint/2010/main" val="26851856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17"/>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30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430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3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538" y="12700"/>
            <a:ext cx="7108825" cy="81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7" name="Rectangle 5"/>
          <p:cNvSpPr>
            <a:spLocks noChangeArrowheads="1"/>
          </p:cNvSpPr>
          <p:nvPr/>
        </p:nvSpPr>
        <p:spPr bwMode="auto">
          <a:xfrm>
            <a:off x="360363" y="3779838"/>
            <a:ext cx="4164012"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000"/>
              <a:t>http://pdg.lbl.gov/2015/reviews/rpp2014-rev-charged-kaon-mass.pdf</a:t>
            </a:r>
          </a:p>
        </p:txBody>
      </p:sp>
      <p:pic>
        <p:nvPicPr>
          <p:cNvPr id="440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338" y="1258888"/>
            <a:ext cx="4330700" cy="2376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0" name="Rectangle 8"/>
          <p:cNvSpPr>
            <a:spLocks noChangeArrowheads="1"/>
          </p:cNvSpPr>
          <p:nvPr/>
        </p:nvSpPr>
        <p:spPr bwMode="auto">
          <a:xfrm>
            <a:off x="863600" y="1258888"/>
            <a:ext cx="1296988" cy="144462"/>
          </a:xfrm>
          <a:prstGeom prst="rect">
            <a:avLst/>
          </a:prstGeom>
          <a:solidFill>
            <a:srgbClr val="FF0000">
              <a:alpha val="40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4404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375" y="827088"/>
            <a:ext cx="3787775"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4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8738" y="3024188"/>
            <a:ext cx="3455987" cy="3348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4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9813" y="827088"/>
            <a:ext cx="3560762" cy="2312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4" name="Rectangle 12"/>
          <p:cNvSpPr>
            <a:spLocks noChangeArrowheads="1"/>
          </p:cNvSpPr>
          <p:nvPr/>
        </p:nvSpPr>
        <p:spPr bwMode="auto">
          <a:xfrm>
            <a:off x="5041900" y="3492500"/>
            <a:ext cx="5038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(6→5) kaonic nitrogen transition: 7560± 32 eV,</a:t>
            </a:r>
          </a:p>
          <a:p>
            <a:pPr>
              <a:buClrTx/>
              <a:buFontTx/>
              <a:buNone/>
            </a:pPr>
            <a:r>
              <a:rPr lang="it-IT" altLang="it-IT"/>
              <a:t>(7→6) kaonic nitrogen transition: 4589± 37 eV.</a:t>
            </a:r>
          </a:p>
        </p:txBody>
      </p:sp>
      <p:pic>
        <p:nvPicPr>
          <p:cNvPr id="4404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3963" y="4932363"/>
            <a:ext cx="2555875"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46"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6350" y="4859338"/>
            <a:ext cx="2727325" cy="2592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7" name="Text Box 15"/>
          <p:cNvSpPr txBox="1">
            <a:spLocks noChangeArrowheads="1"/>
          </p:cNvSpPr>
          <p:nvPr/>
        </p:nvSpPr>
        <p:spPr bwMode="auto">
          <a:xfrm>
            <a:off x="1152525" y="4500563"/>
            <a:ext cx="41021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Exploratory test with DEAR @ DA</a:t>
            </a:r>
            <a:r>
              <a:rPr lang="it-IT" altLang="it-IT">
                <a:latin typeface="Symbol" panose="05050102010706020507" pitchFamily="18" charset="2"/>
              </a:rPr>
              <a:t></a:t>
            </a:r>
            <a:r>
              <a:rPr lang="it-IT" altLang="it-IT"/>
              <a:t>NE</a:t>
            </a:r>
          </a:p>
        </p:txBody>
      </p:sp>
      <p:sp>
        <p:nvSpPr>
          <p:cNvPr id="44048" name="Rectangle 16"/>
          <p:cNvSpPr>
            <a:spLocks noChangeArrowheads="1"/>
          </p:cNvSpPr>
          <p:nvPr/>
        </p:nvSpPr>
        <p:spPr bwMode="auto">
          <a:xfrm>
            <a:off x="1295400" y="5508625"/>
            <a:ext cx="7058025" cy="1312863"/>
          </a:xfrm>
          <a:prstGeom prst="rect">
            <a:avLst/>
          </a:prstGeom>
          <a:solidFill>
            <a:srgbClr val="FF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000">
                <a:solidFill>
                  <a:srgbClr val="FFFFFF"/>
                </a:solidFill>
                <a:effectLst>
                  <a:outerShdw blurRad="38100" dist="38100" dir="2700000" algn="tl">
                    <a:srgbClr val="000000"/>
                  </a:outerShdw>
                </a:effectLst>
                <a:cs typeface="Droid Sans Fallback" charset="0"/>
              </a:rPr>
              <a:t>Not yet performed</a:t>
            </a:r>
          </a:p>
          <a:p>
            <a:pPr>
              <a:buClrTx/>
              <a:buFontTx/>
              <a:buNone/>
            </a:pPr>
            <a:endParaRPr lang="it-IT" altLang="it-IT" sz="2000">
              <a:solidFill>
                <a:srgbClr val="FFFFFF"/>
              </a:solidFill>
              <a:effectLst>
                <a:outerShdw blurRad="38100" dist="38100" dir="2700000" algn="tl">
                  <a:srgbClr val="000000"/>
                </a:outerShdw>
              </a:effectLst>
            </a:endParaRPr>
          </a:p>
          <a:p>
            <a:pPr>
              <a:buClrTx/>
              <a:buFontTx/>
              <a:buNone/>
            </a:pPr>
            <a:r>
              <a:rPr lang="it-IT" altLang="it-IT" sz="2000">
                <a:solidFill>
                  <a:srgbClr val="FFFFFF"/>
                </a:solidFill>
                <a:effectLst>
                  <a:outerShdw blurRad="38100" dist="38100" dir="2700000" algn="tl">
                    <a:srgbClr val="000000"/>
                  </a:outerShdw>
                </a:effectLst>
                <a:cs typeface="Droid Sans Fallback" charset="0"/>
              </a:rPr>
              <a:t>Calculated efficiency ~ 400 times less than @ DAFNE</a:t>
            </a:r>
          </a:p>
          <a:p>
            <a:pPr>
              <a:buClrTx/>
              <a:buFontTx/>
              <a:buNone/>
            </a:pPr>
            <a:r>
              <a:rPr lang="it-IT" altLang="it-IT" sz="2000">
                <a:solidFill>
                  <a:srgbClr val="FFFFFF"/>
                </a:solidFill>
                <a:effectLst>
                  <a:outerShdw blurRad="38100" dist="38100" dir="2700000" algn="tl">
                    <a:srgbClr val="000000"/>
                  </a:outerShdw>
                </a:effectLst>
                <a:cs typeface="Droid Sans Fallback" charset="0"/>
              </a:rPr>
              <a:t>Un-efficient background reduction (statistics loss)</a:t>
            </a:r>
          </a:p>
        </p:txBody>
      </p:sp>
      <p:pic>
        <p:nvPicPr>
          <p:cNvPr id="18" name="Immagine 17"/>
          <p:cNvPicPr>
            <a:picLocks noChangeAspect="1"/>
          </p:cNvPicPr>
          <p:nvPr/>
        </p:nvPicPr>
        <p:blipFill>
          <a:blip r:embed="rId13"/>
          <a:stretch>
            <a:fillRect/>
          </a:stretch>
        </p:blipFill>
        <p:spPr>
          <a:xfrm>
            <a:off x="8928744" y="98424"/>
            <a:ext cx="1032735" cy="945109"/>
          </a:xfrm>
          <a:prstGeom prst="rect">
            <a:avLst/>
          </a:prstGeom>
        </p:spPr>
      </p:pic>
    </p:spTree>
    <p:extLst>
      <p:ext uri="{BB962C8B-B14F-4D97-AF65-F5344CB8AC3E}">
        <p14:creationId xmlns:p14="http://schemas.microsoft.com/office/powerpoint/2010/main" val="1562402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404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4042"/>
                                        </p:tgtEl>
                                        <p:attrNameLst>
                                          <p:attrName>style.visibility</p:attrName>
                                        </p:attrNameLst>
                                      </p:cBhvr>
                                      <p:to>
                                        <p:strVal val="visible"/>
                                      </p:to>
                                    </p:set>
                                  </p:childTnLst>
                                </p:cTn>
                              </p:par>
                              <p:par>
                                <p:cTn id="9" presetID="1" presetClass="exit" fill="hold" nodeType="withEffect">
                                  <p:stCondLst>
                                    <p:cond delay="0"/>
                                  </p:stCondLst>
                                  <p:childTnLst>
                                    <p:set>
                                      <p:cBhvr additive="repl">
                                        <p:cTn id="10" dur="1" fill="hold">
                                          <p:stCondLst>
                                            <p:cond delay="0"/>
                                          </p:stCondLst>
                                        </p:cTn>
                                        <p:tgtEl>
                                          <p:spTgt spid="44043"/>
                                        </p:tgtEl>
                                        <p:attrNameLst>
                                          <p:attrName>style.visibility</p:attrName>
                                        </p:attrNameLst>
                                      </p:cBhvr>
                                      <p:to>
                                        <p:strVal val="hidden"/>
                                      </p:to>
                                    </p:set>
                                  </p:childTnLst>
                                </p:cTn>
                              </p:par>
                              <p:par>
                                <p:cTn id="11" presetID="1" presetClass="exit" fill="hold" nodeType="withEffect">
                                  <p:stCondLst>
                                    <p:cond delay="0"/>
                                  </p:stCondLst>
                                  <p:childTnLst>
                                    <p:set>
                                      <p:cBhvr additive="repl">
                                        <p:cTn id="12" dur="1" fill="hold">
                                          <p:stCondLst>
                                            <p:cond delay="0"/>
                                          </p:stCondLst>
                                        </p:cTn>
                                        <p:tgtEl>
                                          <p:spTgt spid="4404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4047"/>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44045"/>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4404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44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042988"/>
            <a:ext cx="5040312" cy="358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900" y="676275"/>
            <a:ext cx="4608513" cy="425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913" y="6156325"/>
            <a:ext cx="1719262" cy="1198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7650" y="2051050"/>
            <a:ext cx="4249738" cy="127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6" name="Rectangle 10"/>
          <p:cNvSpPr>
            <a:spLocks noChangeArrowheads="1"/>
          </p:cNvSpPr>
          <p:nvPr/>
        </p:nvSpPr>
        <p:spPr bwMode="auto">
          <a:xfrm>
            <a:off x="5327650" y="1116013"/>
            <a:ext cx="4465638" cy="823912"/>
          </a:xfrm>
          <a:prstGeom prst="rect">
            <a:avLst/>
          </a:prstGeom>
          <a:noFill/>
          <a:ln w="19080" cap="sq">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600"/>
              <a:t>High precision values for the hadronic shift </a:t>
            </a:r>
          </a:p>
          <a:p>
            <a:pPr>
              <a:buClrTx/>
              <a:buFontTx/>
              <a:buNone/>
            </a:pPr>
            <a:r>
              <a:rPr lang="it-IT" altLang="it-IT" sz="1600"/>
              <a:t>and width of the 1s ground state of pionic hydrogen</a:t>
            </a:r>
          </a:p>
        </p:txBody>
      </p:sp>
      <p:sp>
        <p:nvSpPr>
          <p:cNvPr id="45067" name="Rectangle 11"/>
          <p:cNvSpPr>
            <a:spLocks noChangeArrowheads="1"/>
          </p:cNvSpPr>
          <p:nvPr/>
        </p:nvSpPr>
        <p:spPr bwMode="auto">
          <a:xfrm>
            <a:off x="5184775" y="3419475"/>
            <a:ext cx="4824413" cy="324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9pPr>
          </a:lstStyle>
          <a:p>
            <a:pPr>
              <a:lnSpc>
                <a:spcPct val="90000"/>
              </a:lnSpc>
              <a:spcBef>
                <a:spcPts val="400"/>
              </a:spcBef>
              <a:buFont typeface="Arial" panose="020B0604020202020204" pitchFamily="34" charset="0"/>
              <a:buChar char="•"/>
            </a:pPr>
            <a:r>
              <a:rPr lang="it-IT" altLang="it-IT" sz="1600"/>
              <a:t>high pion flux in </a:t>
            </a:r>
            <a:r>
              <a:rPr lang="it-IT" altLang="it-IT" sz="1600">
                <a:latin typeface="Symbol" panose="05050102010706020507" pitchFamily="18" charset="2"/>
              </a:rPr>
              <a:t></a:t>
            </a:r>
            <a:r>
              <a:rPr lang="it-IT" altLang="it-IT" sz="1600"/>
              <a:t>E5 at PSI</a:t>
            </a:r>
          </a:p>
          <a:p>
            <a:pPr marL="342900">
              <a:lnSpc>
                <a:spcPct val="90000"/>
              </a:lnSpc>
              <a:spcBef>
                <a:spcPts val="400"/>
              </a:spcBef>
              <a:buClrTx/>
              <a:buFontTx/>
              <a:buNone/>
            </a:pPr>
            <a:r>
              <a:rPr lang="it-IT" altLang="it-IT" sz="1600"/>
              <a:t>	p</a:t>
            </a:r>
            <a:r>
              <a:rPr lang="it-IT" altLang="it-IT" sz="1600" baseline="-25000">
                <a:latin typeface="Symbol" panose="05050102010706020507" pitchFamily="18" charset="2"/>
              </a:rPr>
              <a:t></a:t>
            </a:r>
            <a:r>
              <a:rPr lang="it-IT" altLang="it-IT" sz="1600"/>
              <a:t>=112 MeV/c, ~ 10</a:t>
            </a:r>
            <a:r>
              <a:rPr lang="it-IT" altLang="it-IT" sz="1600" baseline="30000"/>
              <a:t>9</a:t>
            </a:r>
            <a:r>
              <a:rPr lang="it-IT" altLang="it-IT" sz="1600"/>
              <a:t> </a:t>
            </a:r>
            <a:r>
              <a:rPr lang="it-IT" altLang="it-IT" sz="1600">
                <a:latin typeface="Symbol" panose="05050102010706020507" pitchFamily="18" charset="2"/>
              </a:rPr>
              <a:t></a:t>
            </a:r>
            <a:r>
              <a:rPr lang="it-IT" altLang="it-IT" sz="1600" baseline="30000"/>
              <a:t>-</a:t>
            </a:r>
            <a:r>
              <a:rPr lang="it-IT" altLang="it-IT" sz="1600"/>
              <a:t>/s</a:t>
            </a:r>
          </a:p>
          <a:p>
            <a:pPr>
              <a:lnSpc>
                <a:spcPct val="90000"/>
              </a:lnSpc>
              <a:spcBef>
                <a:spcPts val="400"/>
              </a:spcBef>
              <a:buFont typeface="Arial" panose="020B0604020202020204" pitchFamily="34" charset="0"/>
              <a:buChar char="•"/>
            </a:pPr>
            <a:r>
              <a:rPr lang="it-IT" altLang="it-IT" sz="1600"/>
              <a:t>Light weight cryogenic target </a:t>
            </a:r>
          </a:p>
          <a:p>
            <a:pPr marL="342900">
              <a:lnSpc>
                <a:spcPct val="90000"/>
              </a:lnSpc>
              <a:spcBef>
                <a:spcPts val="400"/>
              </a:spcBef>
              <a:buClrTx/>
              <a:buFontTx/>
              <a:buNone/>
            </a:pPr>
            <a:r>
              <a:rPr lang="it-IT" altLang="it-IT" sz="1600"/>
              <a:t>	for wide density range</a:t>
            </a:r>
          </a:p>
          <a:p>
            <a:pPr>
              <a:lnSpc>
                <a:spcPct val="90000"/>
              </a:lnSpc>
              <a:spcBef>
                <a:spcPts val="400"/>
              </a:spcBef>
              <a:buFont typeface="Arial" panose="020B0604020202020204" pitchFamily="34" charset="0"/>
              <a:buChar char="•"/>
            </a:pPr>
            <a:r>
              <a:rPr lang="it-IT" altLang="it-IT" sz="1600"/>
              <a:t>spherically bent Bragg crystals (Silicon)</a:t>
            </a:r>
          </a:p>
          <a:p>
            <a:pPr>
              <a:lnSpc>
                <a:spcPct val="90000"/>
              </a:lnSpc>
              <a:spcBef>
                <a:spcPts val="400"/>
              </a:spcBef>
              <a:buFont typeface="Arial" panose="020B0604020202020204" pitchFamily="34" charset="0"/>
              <a:buChar char="•"/>
            </a:pPr>
            <a:r>
              <a:rPr lang="it-IT" altLang="it-IT" sz="1600"/>
              <a:t>position sensitive X-ray detection with CCD array: </a:t>
            </a:r>
          </a:p>
          <a:p>
            <a:pPr marL="342900">
              <a:lnSpc>
                <a:spcPct val="90000"/>
              </a:lnSpc>
              <a:spcBef>
                <a:spcPts val="400"/>
              </a:spcBef>
              <a:buClrTx/>
              <a:buFontTx/>
              <a:buNone/>
            </a:pPr>
            <a:r>
              <a:rPr lang="it-IT" altLang="it-IT" sz="1600"/>
              <a:t>	CCD-22 (600x600 pixel) in 2x3 matrix, </a:t>
            </a:r>
          </a:p>
          <a:p>
            <a:pPr marL="342900">
              <a:lnSpc>
                <a:spcPct val="90000"/>
              </a:lnSpc>
              <a:spcBef>
                <a:spcPts val="400"/>
              </a:spcBef>
              <a:buClrTx/>
              <a:buFontTx/>
              <a:buNone/>
            </a:pPr>
            <a:r>
              <a:rPr lang="it-IT" altLang="it-IT" sz="1600"/>
              <a:t>       background reduction by shielding and pixel analysis </a:t>
            </a:r>
          </a:p>
          <a:p>
            <a:pPr>
              <a:lnSpc>
                <a:spcPct val="90000"/>
              </a:lnSpc>
              <a:spcBef>
                <a:spcPts val="400"/>
              </a:spcBef>
              <a:buFont typeface="Arial" panose="020B0604020202020204" pitchFamily="34" charset="0"/>
              <a:buChar char="•"/>
            </a:pPr>
            <a:r>
              <a:rPr lang="it-IT" altLang="it-IT" sz="1600"/>
              <a:t>calibration lines (pionic oxygen) measured in parallel</a:t>
            </a:r>
          </a:p>
          <a:p>
            <a:pPr marL="342900">
              <a:lnSpc>
                <a:spcPct val="90000"/>
              </a:lnSpc>
              <a:spcBef>
                <a:spcPts val="400"/>
              </a:spcBef>
              <a:buClrTx/>
              <a:buFontTx/>
              <a:buNone/>
            </a:pPr>
            <a:endParaRPr lang="it-IT" altLang="it-IT" sz="1600"/>
          </a:p>
        </p:txBody>
      </p:sp>
      <p:pic>
        <p:nvPicPr>
          <p:cNvPr id="4506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788" y="4716463"/>
            <a:ext cx="2298700" cy="158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7925" y="4716463"/>
            <a:ext cx="2305050" cy="158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5070" name="AutoShape 14"/>
          <p:cNvCxnSpPr>
            <a:cxnSpLocks noChangeShapeType="1"/>
          </p:cNvCxnSpPr>
          <p:nvPr/>
        </p:nvCxnSpPr>
        <p:spPr bwMode="auto">
          <a:xfrm flipH="1">
            <a:off x="4608513" y="4140200"/>
            <a:ext cx="647700" cy="2376488"/>
          </a:xfrm>
          <a:prstGeom prst="straightConnector1">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071" name="AutoShape 15"/>
          <p:cNvCxnSpPr>
            <a:cxnSpLocks noChangeShapeType="1"/>
          </p:cNvCxnSpPr>
          <p:nvPr/>
        </p:nvCxnSpPr>
        <p:spPr bwMode="auto">
          <a:xfrm flipH="1">
            <a:off x="1944688" y="4643438"/>
            <a:ext cx="3382962" cy="360362"/>
          </a:xfrm>
          <a:prstGeom prst="straightConnector1">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072" name="AutoShape 16"/>
          <p:cNvCxnSpPr>
            <a:cxnSpLocks noChangeShapeType="1"/>
          </p:cNvCxnSpPr>
          <p:nvPr/>
        </p:nvCxnSpPr>
        <p:spPr bwMode="auto">
          <a:xfrm flipH="1">
            <a:off x="4248150" y="4932363"/>
            <a:ext cx="1008063" cy="503237"/>
          </a:xfrm>
          <a:prstGeom prst="straightConnector1">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073" name="Text Box 17"/>
          <p:cNvSpPr txBox="1">
            <a:spLocks noChangeArrowheads="1"/>
          </p:cNvSpPr>
          <p:nvPr/>
        </p:nvSpPr>
        <p:spPr bwMode="auto">
          <a:xfrm>
            <a:off x="2879725" y="1403350"/>
            <a:ext cx="1111250"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Goal:</a:t>
            </a:r>
          </a:p>
          <a:p>
            <a:pPr>
              <a:buClrTx/>
              <a:buFontTx/>
              <a:buNone/>
            </a:pPr>
            <a:r>
              <a:rPr lang="it-IT" altLang="it-IT">
                <a:latin typeface="Symbol" panose="05050102010706020507" pitchFamily="18" charset="2"/>
              </a:rPr>
              <a:t></a:t>
            </a:r>
            <a:r>
              <a:rPr lang="it-IT" altLang="it-IT"/>
              <a:t> </a:t>
            </a:r>
            <a:r>
              <a:rPr lang="it-IT" altLang="it-IT">
                <a:latin typeface="Times New Roman" panose="02020603050405020304" pitchFamily="18" charset="0"/>
                <a:cs typeface="Times New Roman" panose="02020603050405020304" pitchFamily="18" charset="0"/>
              </a:rPr>
              <a:t>~ 7 eV</a:t>
            </a:r>
          </a:p>
          <a:p>
            <a:pPr>
              <a:buClrTx/>
              <a:buFontTx/>
              <a:buNone/>
            </a:pPr>
            <a:r>
              <a:rPr lang="it-IT" altLang="it-IT">
                <a:latin typeface="Symbol" panose="05050102010706020507" pitchFamily="18" charset="2"/>
              </a:rPr>
              <a:t></a:t>
            </a:r>
            <a:r>
              <a:rPr lang="it-IT" altLang="it-IT">
                <a:latin typeface="Times New Roman" panose="02020603050405020304" pitchFamily="18" charset="0"/>
                <a:cs typeface="Times New Roman" panose="02020603050405020304" pitchFamily="18" charset="0"/>
              </a:rPr>
              <a:t> ~ 1 eV </a:t>
            </a:r>
            <a:r>
              <a:rPr lang="it-IT" altLang="it-IT"/>
              <a:t> </a:t>
            </a:r>
          </a:p>
        </p:txBody>
      </p:sp>
      <p:sp>
        <p:nvSpPr>
          <p:cNvPr id="45074" name="Rectangle 18"/>
          <p:cNvSpPr>
            <a:spLocks noChangeArrowheads="1"/>
          </p:cNvSpPr>
          <p:nvPr/>
        </p:nvSpPr>
        <p:spPr bwMode="auto">
          <a:xfrm>
            <a:off x="5616575" y="3492500"/>
            <a:ext cx="3960813" cy="2654300"/>
          </a:xfrm>
          <a:prstGeom prst="rect">
            <a:avLst/>
          </a:prstGeom>
          <a:solidFill>
            <a:srgbClr val="FF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de-DE" altLang="it-IT" sz="2400">
                <a:solidFill>
                  <a:srgbClr val="FFFFFF"/>
                </a:solidFill>
                <a:effectLst>
                  <a:outerShdw blurRad="38100" dist="38100" dir="2700000" algn="tl">
                    <a:srgbClr val="000000"/>
                  </a:outerShdw>
                </a:effectLst>
              </a:rPr>
              <a:t>Problems in the </a:t>
            </a:r>
            <a:r>
              <a:rPr lang="de-DE" altLang="it-IT" sz="2400">
                <a:solidFill>
                  <a:srgbClr val="FFFFFF"/>
                </a:solidFill>
                <a:effectLst>
                  <a:outerShdw blurRad="38100" dist="38100" dir="2700000" algn="tl">
                    <a:srgbClr val="000000"/>
                  </a:outerShdw>
                </a:effectLst>
                <a:latin typeface="Symbol" panose="05050102010706020507" pitchFamily="18" charset="2"/>
              </a:rPr>
              <a:t></a:t>
            </a:r>
            <a:r>
              <a:rPr lang="de-DE" altLang="it-IT" sz="2400">
                <a:solidFill>
                  <a:srgbClr val="FFFFFF"/>
                </a:solidFill>
                <a:effectLst>
                  <a:outerShdw blurRad="38100" dist="38100" dir="2700000" algn="tl">
                    <a:srgbClr val="000000"/>
                  </a:outerShdw>
                </a:effectLst>
              </a:rPr>
              <a:t>measurement:</a:t>
            </a:r>
          </a:p>
          <a:p>
            <a:pPr>
              <a:buClrTx/>
              <a:buFontTx/>
              <a:buNone/>
            </a:pPr>
            <a:endParaRPr lang="de-DE" altLang="it-IT" sz="2400">
              <a:solidFill>
                <a:srgbClr val="FFFFFF"/>
              </a:solidFill>
              <a:effectLst>
                <a:outerShdw blurRad="38100" dist="38100" dir="2700000" algn="tl">
                  <a:srgbClr val="000000"/>
                </a:outerShdw>
              </a:effectLst>
            </a:endParaRPr>
          </a:p>
          <a:p>
            <a:pPr>
              <a:buClrTx/>
              <a:buFontTx/>
              <a:buNone/>
            </a:pPr>
            <a:r>
              <a:rPr lang="de-DE" altLang="it-IT" sz="2400">
                <a:solidFill>
                  <a:srgbClr val="FFFFFF"/>
                </a:solidFill>
                <a:effectLst>
                  <a:outerShdw blurRad="38100" dist="38100" dir="2700000" algn="tl">
                    <a:srgbClr val="000000"/>
                  </a:outerShdw>
                </a:effectLst>
              </a:rPr>
              <a:t>Too low rate to obtain results on the response lineshape of the spectrometer !</a:t>
            </a:r>
          </a:p>
        </p:txBody>
      </p:sp>
      <p:pic>
        <p:nvPicPr>
          <p:cNvPr id="20" name="Immagine 19"/>
          <p:cNvPicPr>
            <a:picLocks noChangeAspect="1"/>
          </p:cNvPicPr>
          <p:nvPr/>
        </p:nvPicPr>
        <p:blipFill>
          <a:blip r:embed="rId13"/>
          <a:stretch>
            <a:fillRect/>
          </a:stretch>
        </p:blipFill>
        <p:spPr>
          <a:xfrm>
            <a:off x="8928744" y="98424"/>
            <a:ext cx="1032735" cy="945109"/>
          </a:xfrm>
          <a:prstGeom prst="rect">
            <a:avLst/>
          </a:prstGeom>
        </p:spPr>
      </p:pic>
    </p:spTree>
    <p:extLst>
      <p:ext uri="{BB962C8B-B14F-4D97-AF65-F5344CB8AC3E}">
        <p14:creationId xmlns:p14="http://schemas.microsoft.com/office/powerpoint/2010/main" val="31195706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50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5070"/>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4506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5071"/>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450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5072"/>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4506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fill="hold" nodeType="clickEffect">
                                  <p:stCondLst>
                                    <p:cond delay="0"/>
                                  </p:stCondLst>
                                  <p:childTnLst>
                                    <p:set>
                                      <p:cBhvr additive="repl">
                                        <p:cTn id="28" dur="1" fill="hold">
                                          <p:stCondLst>
                                            <p:cond delay="0"/>
                                          </p:stCondLst>
                                        </p:cTn>
                                        <p:tgtEl>
                                          <p:spTgt spid="45058"/>
                                        </p:tgtEl>
                                        <p:attrNameLst>
                                          <p:attrName>style.visibility</p:attrName>
                                        </p:attrNameLst>
                                      </p:cBhvr>
                                      <p:to>
                                        <p:strVal val="visible"/>
                                      </p:to>
                                    </p:set>
                                  </p:childTnLst>
                                </p:cTn>
                              </p:par>
                              <p:par>
                                <p:cTn id="29" presetID="1" presetClass="entr" fill="hold" nodeType="withEffect">
                                  <p:stCondLst>
                                    <p:cond delay="0"/>
                                  </p:stCondLst>
                                  <p:childTnLst>
                                    <p:set>
                                      <p:cBhvr additive="repl">
                                        <p:cTn id="30" dur="1" fill="hold">
                                          <p:stCondLst>
                                            <p:cond delay="0"/>
                                          </p:stCondLst>
                                        </p:cTn>
                                        <p:tgtEl>
                                          <p:spTgt spid="45073"/>
                                        </p:tgtEl>
                                        <p:attrNameLst>
                                          <p:attrName>style.visibility</p:attrName>
                                        </p:attrNameLst>
                                      </p:cBhvr>
                                      <p:to>
                                        <p:strVal val="visible"/>
                                      </p:to>
                                    </p:set>
                                  </p:childTnLst>
                                </p:cTn>
                              </p:par>
                              <p:par>
                                <p:cTn id="31" presetID="1" presetClass="exit" fill="hold" nodeType="withEffect">
                                  <p:stCondLst>
                                    <p:cond delay="0"/>
                                  </p:stCondLst>
                                  <p:childTnLst>
                                    <p:set>
                                      <p:cBhvr additive="repl">
                                        <p:cTn id="32" dur="1" fill="hold">
                                          <p:stCondLst>
                                            <p:cond delay="0"/>
                                          </p:stCondLst>
                                        </p:cTn>
                                        <p:tgtEl>
                                          <p:spTgt spid="4505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additive="repl">
                                        <p:cTn id="36" dur="1" fill="hold">
                                          <p:stCondLst>
                                            <p:cond delay="0"/>
                                          </p:stCondLst>
                                        </p:cTn>
                                        <p:tgtEl>
                                          <p:spTgt spid="45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1439863" y="123825"/>
            <a:ext cx="7056437" cy="919163"/>
          </a:xfrm>
          <a:prstGeom prst="rect">
            <a:avLst/>
          </a:prstGeom>
          <a:solidFill>
            <a:srgbClr val="FFFFFF"/>
          </a:solidFill>
          <a:ln w="25560" cap="flat">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1pPr>
            <a:lvl2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2pPr>
            <a:lvl3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3pPr>
            <a:lvl4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4pPr>
            <a:lvl5pPr>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1004888" algn="l"/>
                <a:tab pos="2011363" algn="l"/>
                <a:tab pos="3017838" algn="l"/>
                <a:tab pos="4024313" algn="l"/>
                <a:tab pos="5030788" algn="l"/>
                <a:tab pos="6037263" algn="l"/>
                <a:tab pos="7043738" algn="l"/>
                <a:tab pos="8050213" algn="l"/>
                <a:tab pos="9056688" algn="l"/>
                <a:tab pos="10063163" algn="l"/>
              </a:tabLst>
              <a:defRPr>
                <a:solidFill>
                  <a:srgbClr val="000000"/>
                </a:solidFill>
                <a:latin typeface="Arial" panose="020B0604020202020204" pitchFamily="34" charset="0"/>
                <a:cs typeface="Arial" panose="020B0604020202020204" pitchFamily="34" charset="0"/>
              </a:defRPr>
            </a:lvl9pPr>
          </a:lstStyle>
          <a:p>
            <a:pPr algn="ctr">
              <a:buClrTx/>
              <a:buSzPct val="45000"/>
              <a:buFontTx/>
              <a:buNone/>
            </a:pPr>
            <a:r>
              <a:rPr lang="it-IT" altLang="it-IT" sz="3200">
                <a:cs typeface="Droid Sans Fallback" charset="0"/>
              </a:rPr>
              <a:t>Project’s goal</a:t>
            </a:r>
          </a:p>
        </p:txBody>
      </p:sp>
      <p:sp>
        <p:nvSpPr>
          <p:cNvPr id="8194" name="Text Box 2"/>
          <p:cNvSpPr txBox="1">
            <a:spLocks noChangeArrowheads="1"/>
          </p:cNvSpPr>
          <p:nvPr/>
        </p:nvSpPr>
        <p:spPr bwMode="auto">
          <a:xfrm>
            <a:off x="71760" y="4346922"/>
            <a:ext cx="9889719" cy="1881187"/>
          </a:xfrm>
          <a:prstGeom prst="rect">
            <a:avLst/>
          </a:prstGeom>
          <a:noFill/>
          <a:ln w="76320" cap="sq">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just">
              <a:buClrTx/>
              <a:buFontTx/>
              <a:buNone/>
            </a:pPr>
            <a:r>
              <a:rPr lang="it-IT" altLang="it-IT" sz="2400" dirty="0">
                <a:solidFill>
                  <a:srgbClr val="FF0000"/>
                </a:solidFill>
                <a:cs typeface="Droid Sans Fallback" charset="0"/>
              </a:rPr>
              <a:t>   </a:t>
            </a:r>
            <a:r>
              <a:rPr lang="it-IT" altLang="it-IT" sz="2400" b="1" dirty="0" err="1">
                <a:solidFill>
                  <a:srgbClr val="FF0000"/>
                </a:solidFill>
                <a:cs typeface="Droid Sans Fallback" charset="0"/>
              </a:rPr>
              <a:t>VOXES’s</a:t>
            </a:r>
            <a:r>
              <a:rPr lang="it-IT" altLang="it-IT" sz="2400" b="1" dirty="0">
                <a:solidFill>
                  <a:srgbClr val="FF0000"/>
                </a:solidFill>
                <a:cs typeface="Droid Sans Fallback" charset="0"/>
              </a:rPr>
              <a:t> goal</a:t>
            </a:r>
            <a:r>
              <a:rPr lang="it-IT" altLang="it-IT" sz="2400" dirty="0">
                <a:solidFill>
                  <a:srgbClr val="FF0000"/>
                </a:solidFill>
                <a:cs typeface="Droid Sans Fallback" charset="0"/>
              </a:rPr>
              <a:t>: to </a:t>
            </a:r>
            <a:r>
              <a:rPr lang="it-IT" altLang="it-IT" sz="2400" dirty="0" err="1">
                <a:solidFill>
                  <a:srgbClr val="FF0000"/>
                </a:solidFill>
                <a:cs typeface="Droid Sans Fallback" charset="0"/>
              </a:rPr>
              <a:t>develop</a:t>
            </a:r>
            <a:r>
              <a:rPr lang="it-IT" altLang="it-IT" sz="2400" dirty="0">
                <a:solidFill>
                  <a:srgbClr val="FF0000"/>
                </a:solidFill>
                <a:cs typeface="Droid Sans Fallback" charset="0"/>
              </a:rPr>
              <a:t>, test and </a:t>
            </a:r>
            <a:r>
              <a:rPr lang="it-IT" altLang="it-IT" sz="2400" dirty="0" err="1">
                <a:solidFill>
                  <a:srgbClr val="FF0000"/>
                </a:solidFill>
                <a:cs typeface="Droid Sans Fallback" charset="0"/>
              </a:rPr>
              <a:t>qualify</a:t>
            </a:r>
            <a:r>
              <a:rPr lang="it-IT" altLang="it-IT" sz="2400" dirty="0">
                <a:solidFill>
                  <a:srgbClr val="FF0000"/>
                </a:solidFill>
                <a:cs typeface="Droid Sans Fallback" charset="0"/>
              </a:rPr>
              <a:t> the first </a:t>
            </a:r>
            <a:r>
              <a:rPr lang="it-IT" altLang="it-IT" sz="2400" dirty="0" err="1">
                <a:solidFill>
                  <a:srgbClr val="FF0000"/>
                </a:solidFill>
                <a:cs typeface="Droid Sans Fallback" charset="0"/>
              </a:rPr>
              <a:t>prototype</a:t>
            </a:r>
            <a:r>
              <a:rPr lang="it-IT" altLang="it-IT" sz="2400" dirty="0">
                <a:solidFill>
                  <a:srgbClr val="FF0000"/>
                </a:solidFill>
                <a:cs typeface="Droid Sans Fallback" charset="0"/>
              </a:rPr>
              <a:t> </a:t>
            </a:r>
          </a:p>
          <a:p>
            <a:pPr algn="just">
              <a:buClrTx/>
              <a:buFontTx/>
              <a:buNone/>
            </a:pPr>
            <a:r>
              <a:rPr lang="it-IT" altLang="it-IT" sz="2400" dirty="0">
                <a:cs typeface="Droid Sans Fallback" charset="0"/>
              </a:rPr>
              <a:t>of </a:t>
            </a:r>
            <a:r>
              <a:rPr lang="it-IT" altLang="it-IT" sz="2400" dirty="0">
                <a:solidFill>
                  <a:srgbClr val="003F75"/>
                </a:solidFill>
                <a:cs typeface="Droid Sans Fallback" charset="0"/>
              </a:rPr>
              <a:t>ultra-high </a:t>
            </a:r>
            <a:r>
              <a:rPr lang="it-IT" altLang="it-IT" sz="2400" dirty="0" err="1">
                <a:solidFill>
                  <a:srgbClr val="003F75"/>
                </a:solidFill>
                <a:cs typeface="Droid Sans Fallback" charset="0"/>
              </a:rPr>
              <a:t>resolution</a:t>
            </a:r>
            <a:r>
              <a:rPr lang="it-IT" altLang="it-IT" sz="2400" dirty="0">
                <a:solidFill>
                  <a:srgbClr val="003F75"/>
                </a:solidFill>
                <a:cs typeface="Droid Sans Fallback" charset="0"/>
              </a:rPr>
              <a:t> and high </a:t>
            </a:r>
            <a:r>
              <a:rPr lang="it-IT" altLang="it-IT" sz="2400" dirty="0" err="1">
                <a:solidFill>
                  <a:srgbClr val="003F75"/>
                </a:solidFill>
                <a:cs typeface="Droid Sans Fallback" charset="0"/>
              </a:rPr>
              <a:t>efficiency</a:t>
            </a:r>
            <a:r>
              <a:rPr lang="it-IT" altLang="it-IT" sz="2400" dirty="0">
                <a:solidFill>
                  <a:srgbClr val="003F75"/>
                </a:solidFill>
                <a:cs typeface="Droid Sans Fallback" charset="0"/>
              </a:rPr>
              <a:t> X-</a:t>
            </a:r>
            <a:r>
              <a:rPr lang="it-IT" altLang="it-IT" sz="2400" dirty="0" err="1">
                <a:solidFill>
                  <a:srgbClr val="003F75"/>
                </a:solidFill>
                <a:cs typeface="Droid Sans Fallback" charset="0"/>
              </a:rPr>
              <a:t>ray</a:t>
            </a:r>
            <a:r>
              <a:rPr lang="it-IT" altLang="it-IT" sz="2400" dirty="0">
                <a:solidFill>
                  <a:srgbClr val="003F75"/>
                </a:solidFill>
                <a:cs typeface="Droid Sans Fallback" charset="0"/>
              </a:rPr>
              <a:t> </a:t>
            </a:r>
            <a:r>
              <a:rPr lang="it-IT" altLang="it-IT" sz="2400" dirty="0" err="1">
                <a:solidFill>
                  <a:srgbClr val="003F75"/>
                </a:solidFill>
                <a:cs typeface="Droid Sans Fallback" charset="0"/>
              </a:rPr>
              <a:t>spectrometer</a:t>
            </a:r>
            <a:r>
              <a:rPr lang="it-IT" altLang="it-IT" sz="2400" dirty="0">
                <a:solidFill>
                  <a:srgbClr val="003F75"/>
                </a:solidFill>
                <a:cs typeface="Droid Sans Fallback" charset="0"/>
              </a:rPr>
              <a:t> in</a:t>
            </a:r>
          </a:p>
          <a:p>
            <a:pPr algn="just">
              <a:buClrTx/>
              <a:buFontTx/>
              <a:buNone/>
            </a:pPr>
            <a:r>
              <a:rPr lang="it-IT" altLang="it-IT" sz="2400" dirty="0">
                <a:solidFill>
                  <a:srgbClr val="003F75"/>
                </a:solidFill>
                <a:cs typeface="Droid Sans Fallback" charset="0"/>
              </a:rPr>
              <a:t>the </a:t>
            </a:r>
            <a:r>
              <a:rPr lang="it-IT" altLang="it-IT" sz="2400" dirty="0" err="1">
                <a:solidFill>
                  <a:srgbClr val="003F75"/>
                </a:solidFill>
                <a:cs typeface="Droid Sans Fallback" charset="0"/>
              </a:rPr>
              <a:t>range</a:t>
            </a:r>
            <a:r>
              <a:rPr lang="it-IT" altLang="it-IT" sz="2400" dirty="0">
                <a:solidFill>
                  <a:srgbClr val="003F75"/>
                </a:solidFill>
                <a:cs typeface="Droid Sans Fallback" charset="0"/>
              </a:rPr>
              <a:t> of </a:t>
            </a:r>
            <a:r>
              <a:rPr lang="it-IT" altLang="it-IT" sz="2400" dirty="0" err="1">
                <a:solidFill>
                  <a:srgbClr val="003F75"/>
                </a:solidFill>
                <a:cs typeface="Droid Sans Fallback" charset="0"/>
              </a:rPr>
              <a:t>energies</a:t>
            </a:r>
            <a:r>
              <a:rPr lang="it-IT" altLang="it-IT" sz="2400" dirty="0">
                <a:solidFill>
                  <a:srgbClr val="003F75"/>
                </a:solidFill>
                <a:cs typeface="Droid Sans Fallback" charset="0"/>
              </a:rPr>
              <a:t> 2 - 20 </a:t>
            </a:r>
            <a:r>
              <a:rPr lang="it-IT" altLang="it-IT" sz="2400" dirty="0" err="1">
                <a:solidFill>
                  <a:srgbClr val="003F75"/>
                </a:solidFill>
                <a:cs typeface="Droid Sans Fallback" charset="0"/>
              </a:rPr>
              <a:t>keV</a:t>
            </a:r>
            <a:r>
              <a:rPr lang="it-IT" altLang="it-IT" sz="2400" dirty="0">
                <a:solidFill>
                  <a:srgbClr val="003F75"/>
                </a:solidFill>
                <a:cs typeface="Droid Sans Fallback" charset="0"/>
              </a:rPr>
              <a:t> </a:t>
            </a:r>
            <a:r>
              <a:rPr lang="it-IT" altLang="it-IT" sz="2400" dirty="0" err="1">
                <a:solidFill>
                  <a:srgbClr val="003F75"/>
                </a:solidFill>
                <a:cs typeface="Droid Sans Fallback" charset="0"/>
              </a:rPr>
              <a:t>using</a:t>
            </a:r>
            <a:r>
              <a:rPr lang="it-IT" altLang="it-IT" sz="2400" dirty="0">
                <a:solidFill>
                  <a:srgbClr val="003F75"/>
                </a:solidFill>
                <a:cs typeface="Droid Sans Fallback" charset="0"/>
              </a:rPr>
              <a:t> HAPG </a:t>
            </a:r>
            <a:r>
              <a:rPr lang="it-IT" altLang="it-IT" sz="2400" dirty="0" err="1">
                <a:solidFill>
                  <a:srgbClr val="003F75"/>
                </a:solidFill>
                <a:cs typeface="Droid Sans Fallback" charset="0"/>
              </a:rPr>
              <a:t>bent</a:t>
            </a:r>
            <a:r>
              <a:rPr lang="it-IT" altLang="it-IT" sz="2400" dirty="0">
                <a:solidFill>
                  <a:srgbClr val="003F75"/>
                </a:solidFill>
                <a:cs typeface="Droid Sans Fallback" charset="0"/>
              </a:rPr>
              <a:t> </a:t>
            </a:r>
            <a:r>
              <a:rPr lang="it-IT" altLang="it-IT" sz="2400" dirty="0" err="1">
                <a:solidFill>
                  <a:srgbClr val="003F75"/>
                </a:solidFill>
                <a:cs typeface="Droid Sans Fallback" charset="0"/>
              </a:rPr>
              <a:t>crystals</a:t>
            </a:r>
            <a:r>
              <a:rPr lang="it-IT" altLang="it-IT" sz="2400" dirty="0">
                <a:solidFill>
                  <a:srgbClr val="003F75"/>
                </a:solidFill>
                <a:cs typeface="Droid Sans Fallback" charset="0"/>
              </a:rPr>
              <a:t> in the </a:t>
            </a:r>
          </a:p>
          <a:p>
            <a:pPr algn="just">
              <a:buClrTx/>
              <a:buFontTx/>
              <a:buNone/>
            </a:pPr>
            <a:r>
              <a:rPr lang="it-IT" altLang="it-IT" sz="2400" dirty="0">
                <a:solidFill>
                  <a:srgbClr val="003F75"/>
                </a:solidFill>
                <a:cs typeface="Droid Sans Fallback" charset="0"/>
              </a:rPr>
              <a:t>von </a:t>
            </a:r>
            <a:r>
              <a:rPr lang="it-IT" altLang="it-IT" sz="2400" dirty="0" err="1">
                <a:solidFill>
                  <a:srgbClr val="003F75"/>
                </a:solidFill>
                <a:cs typeface="Droid Sans Fallback" charset="0"/>
              </a:rPr>
              <a:t>Hamos</a:t>
            </a:r>
            <a:r>
              <a:rPr lang="it-IT" altLang="it-IT" sz="2400" dirty="0">
                <a:solidFill>
                  <a:srgbClr val="003F75"/>
                </a:solidFill>
                <a:cs typeface="Droid Sans Fallback" charset="0"/>
              </a:rPr>
              <a:t> </a:t>
            </a:r>
            <a:r>
              <a:rPr lang="it-IT" altLang="it-IT" sz="2400" dirty="0" err="1">
                <a:solidFill>
                  <a:srgbClr val="003F75"/>
                </a:solidFill>
                <a:cs typeface="Droid Sans Fallback" charset="0"/>
              </a:rPr>
              <a:t>configuration</a:t>
            </a:r>
            <a:r>
              <a:rPr lang="it-IT" altLang="it-IT" sz="2400" dirty="0">
                <a:solidFill>
                  <a:srgbClr val="003F75"/>
                </a:solidFill>
                <a:cs typeface="Droid Sans Fallback" charset="0"/>
              </a:rPr>
              <a:t> </a:t>
            </a:r>
            <a:r>
              <a:rPr lang="it-IT" altLang="it-IT" sz="2400" dirty="0" err="1" smtClean="0">
                <a:solidFill>
                  <a:srgbClr val="003F75"/>
                </a:solidFill>
                <a:cs typeface="Droid Sans Fallback" charset="0"/>
              </a:rPr>
              <a:t>able</a:t>
            </a:r>
            <a:r>
              <a:rPr lang="it-IT" altLang="it-IT" sz="2400" dirty="0" smtClean="0">
                <a:solidFill>
                  <a:srgbClr val="003F75"/>
                </a:solidFill>
                <a:cs typeface="Droid Sans Fallback" charset="0"/>
              </a:rPr>
              <a:t> </a:t>
            </a:r>
            <a:r>
              <a:rPr lang="it-IT" altLang="it-IT" sz="2400" dirty="0">
                <a:solidFill>
                  <a:srgbClr val="003F75"/>
                </a:solidFill>
                <a:cs typeface="Droid Sans Fallback" charset="0"/>
              </a:rPr>
              <a:t>to work in high background </a:t>
            </a:r>
            <a:r>
              <a:rPr lang="it-IT" altLang="it-IT" sz="2400" dirty="0" err="1">
                <a:solidFill>
                  <a:srgbClr val="003F75"/>
                </a:solidFill>
                <a:cs typeface="Droid Sans Fallback" charset="0"/>
              </a:rPr>
              <a:t>environments</a:t>
            </a:r>
            <a:endParaRPr lang="it-IT" altLang="it-IT" sz="2400" dirty="0">
              <a:solidFill>
                <a:srgbClr val="003F75"/>
              </a:solidFill>
              <a:cs typeface="Droid Sans Fallback"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9" name="Text Box 7"/>
          <p:cNvSpPr txBox="1">
            <a:spLocks noChangeArrowheads="1"/>
          </p:cNvSpPr>
          <p:nvPr/>
        </p:nvSpPr>
        <p:spPr bwMode="auto">
          <a:xfrm>
            <a:off x="390525" y="1258888"/>
            <a:ext cx="9428163"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just">
              <a:buFont typeface="Arial" panose="020B0604020202020204" pitchFamily="34" charset="0"/>
              <a:buChar char="•"/>
            </a:pPr>
            <a:r>
              <a:rPr lang="en-US" altLang="it-IT" dirty="0"/>
              <a:t> </a:t>
            </a:r>
            <a:r>
              <a:rPr lang="en-US" altLang="it-IT" sz="2400" dirty="0"/>
              <a:t>Ultra </a:t>
            </a:r>
            <a:r>
              <a:rPr lang="en-US" altLang="it-IT" sz="2400" dirty="0">
                <a:solidFill>
                  <a:srgbClr val="FF0000"/>
                </a:solidFill>
              </a:rPr>
              <a:t>high resolution (few eV) measurements of the X </a:t>
            </a:r>
            <a:r>
              <a:rPr lang="en-US" altLang="it-IT" sz="2400" dirty="0" smtClean="0">
                <a:solidFill>
                  <a:srgbClr val="FF0000"/>
                </a:solidFill>
              </a:rPr>
              <a:t>rays (2-20   </a:t>
            </a:r>
            <a:r>
              <a:rPr lang="en-US" altLang="it-IT" sz="2400" dirty="0" err="1">
                <a:solidFill>
                  <a:srgbClr val="FF0000"/>
                </a:solidFill>
              </a:rPr>
              <a:t>keV</a:t>
            </a:r>
            <a:r>
              <a:rPr lang="en-US" altLang="it-IT" sz="2400" dirty="0">
                <a:solidFill>
                  <a:srgbClr val="FF0000"/>
                </a:solidFill>
              </a:rPr>
              <a:t>) </a:t>
            </a:r>
            <a:r>
              <a:rPr lang="en-US" altLang="it-IT" sz="2400" dirty="0"/>
              <a:t>emitted in various processes is strongly demanded in: </a:t>
            </a:r>
            <a:r>
              <a:rPr lang="en-US" altLang="it-IT" sz="2400" dirty="0">
                <a:solidFill>
                  <a:srgbClr val="003F75"/>
                </a:solidFill>
              </a:rPr>
              <a:t>particle and nuclear physics, fundamental science, astrophysics, biology, medical and industrial applications</a:t>
            </a:r>
          </a:p>
        </p:txBody>
      </p:sp>
      <p:sp>
        <p:nvSpPr>
          <p:cNvPr id="8200" name="Text Box 8"/>
          <p:cNvSpPr txBox="1">
            <a:spLocks noChangeArrowheads="1"/>
          </p:cNvSpPr>
          <p:nvPr/>
        </p:nvSpPr>
        <p:spPr bwMode="auto">
          <a:xfrm>
            <a:off x="390525" y="3059113"/>
            <a:ext cx="9402763"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just">
              <a:buFont typeface="Arial" panose="020B0604020202020204" pitchFamily="34" charset="0"/>
              <a:buChar char="•"/>
            </a:pPr>
            <a:r>
              <a:rPr lang="it-IT" altLang="it-IT"/>
              <a:t> </a:t>
            </a:r>
            <a:r>
              <a:rPr lang="it-IT" altLang="it-IT" sz="2400"/>
              <a:t>Additionally,  the realisation of such X-ray detector systems able to  work in </a:t>
            </a:r>
            <a:r>
              <a:rPr lang="it-IT" altLang="it-IT" sz="2400">
                <a:solidFill>
                  <a:srgbClr val="FF0000"/>
                </a:solidFill>
              </a:rPr>
              <a:t>high</a:t>
            </a:r>
            <a:r>
              <a:rPr lang="it-IT" altLang="it-IT" sz="2400"/>
              <a:t> </a:t>
            </a:r>
            <a:r>
              <a:rPr lang="it-IT" altLang="it-IT" sz="2400">
                <a:solidFill>
                  <a:srgbClr val="FF0000"/>
                </a:solidFill>
              </a:rPr>
              <a:t>background environments </a:t>
            </a:r>
            <a:r>
              <a:rPr lang="it-IT" altLang="it-IT" sz="2400"/>
              <a:t>is badly needed. </a:t>
            </a:r>
          </a:p>
        </p:txBody>
      </p:sp>
      <p:pic>
        <p:nvPicPr>
          <p:cNvPr id="2" name="Immagine 1"/>
          <p:cNvPicPr>
            <a:picLocks noChangeAspect="1"/>
          </p:cNvPicPr>
          <p:nvPr/>
        </p:nvPicPr>
        <p:blipFill>
          <a:blip r:embed="rId6"/>
          <a:stretch>
            <a:fillRect/>
          </a:stretch>
        </p:blipFill>
        <p:spPr>
          <a:xfrm>
            <a:off x="8928744" y="98424"/>
            <a:ext cx="1032735" cy="945109"/>
          </a:xfrm>
          <a:prstGeom prst="rect">
            <a:avLst/>
          </a:prstGeom>
        </p:spPr>
      </p:pic>
      <p:sp>
        <p:nvSpPr>
          <p:cNvPr id="10" name="Text Box 13"/>
          <p:cNvSpPr txBox="1">
            <a:spLocks noChangeArrowheads="1"/>
          </p:cNvSpPr>
          <p:nvPr/>
        </p:nvSpPr>
        <p:spPr bwMode="auto">
          <a:xfrm>
            <a:off x="2087984" y="6804173"/>
            <a:ext cx="664506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dirty="0" smtClean="0"/>
              <a:t>Grant </a:t>
            </a:r>
            <a:r>
              <a:rPr lang="it-IT" altLang="it-IT" sz="2400" dirty="0"/>
              <a:t>Giovani </a:t>
            </a:r>
            <a:r>
              <a:rPr lang="it-IT" altLang="it-IT" sz="2400" dirty="0" smtClean="0"/>
              <a:t>CSN-5 (INFN) </a:t>
            </a:r>
            <a:r>
              <a:rPr lang="it-IT" altLang="it-IT" sz="2400" dirty="0"/>
              <a:t>n. </a:t>
            </a:r>
            <a:r>
              <a:rPr lang="it-IT" altLang="it-IT" sz="2400" dirty="0" smtClean="0"/>
              <a:t>17367 (2015)</a:t>
            </a:r>
            <a:r>
              <a:rPr lang="it-IT" altLang="it-IT" sz="2400" dirty="0"/>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80000">
            <a:off x="3418681" y="3024982"/>
            <a:ext cx="2014537" cy="177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Line 2"/>
          <p:cNvSpPr>
            <a:spLocks noChangeShapeType="1"/>
          </p:cNvSpPr>
          <p:nvPr/>
        </p:nvSpPr>
        <p:spPr bwMode="auto">
          <a:xfrm>
            <a:off x="3800475" y="3622675"/>
            <a:ext cx="638175" cy="103187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8915" name="Line 3"/>
          <p:cNvSpPr>
            <a:spLocks noChangeShapeType="1"/>
          </p:cNvSpPr>
          <p:nvPr/>
        </p:nvSpPr>
        <p:spPr bwMode="auto">
          <a:xfrm flipH="1">
            <a:off x="4440238" y="3579813"/>
            <a:ext cx="619125" cy="106680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8916" name="Text Box 4"/>
          <p:cNvSpPr txBox="1">
            <a:spLocks noChangeArrowheads="1"/>
          </p:cNvSpPr>
          <p:nvPr/>
        </p:nvSpPr>
        <p:spPr bwMode="auto">
          <a:xfrm>
            <a:off x="4175125" y="3795713"/>
            <a:ext cx="457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800"/>
              <a:t>O</a:t>
            </a:r>
          </a:p>
        </p:txBody>
      </p:sp>
      <p:sp>
        <p:nvSpPr>
          <p:cNvPr id="38917" name="Text Box 5"/>
          <p:cNvSpPr txBox="1">
            <a:spLocks noChangeArrowheads="1"/>
          </p:cNvSpPr>
          <p:nvPr/>
        </p:nvSpPr>
        <p:spPr bwMode="auto">
          <a:xfrm>
            <a:off x="4195763" y="3127375"/>
            <a:ext cx="4175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800"/>
              <a:t>X</a:t>
            </a:r>
          </a:p>
        </p:txBody>
      </p:sp>
      <p:sp>
        <p:nvSpPr>
          <p:cNvPr id="38918" name="Text Box 6"/>
          <p:cNvSpPr txBox="1">
            <a:spLocks noChangeArrowheads="1"/>
          </p:cNvSpPr>
          <p:nvPr/>
        </p:nvSpPr>
        <p:spPr bwMode="auto">
          <a:xfrm>
            <a:off x="3687763" y="3878263"/>
            <a:ext cx="4175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800"/>
              <a:t>E</a:t>
            </a:r>
          </a:p>
        </p:txBody>
      </p:sp>
      <p:sp>
        <p:nvSpPr>
          <p:cNvPr id="38919" name="Text Box 7"/>
          <p:cNvSpPr txBox="1">
            <a:spLocks noChangeArrowheads="1"/>
          </p:cNvSpPr>
          <p:nvPr/>
        </p:nvSpPr>
        <p:spPr bwMode="auto">
          <a:xfrm>
            <a:off x="4735513" y="3868738"/>
            <a:ext cx="4175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800"/>
              <a:t>S</a:t>
            </a:r>
          </a:p>
        </p:txBody>
      </p:sp>
      <p:sp>
        <p:nvSpPr>
          <p:cNvPr id="38920" name="Oval 8"/>
          <p:cNvSpPr>
            <a:spLocks noChangeArrowheads="1"/>
          </p:cNvSpPr>
          <p:nvPr/>
        </p:nvSpPr>
        <p:spPr bwMode="auto">
          <a:xfrm>
            <a:off x="360363" y="1692275"/>
            <a:ext cx="2447925" cy="1085850"/>
          </a:xfrm>
          <a:prstGeom prst="ellipse">
            <a:avLst/>
          </a:prstGeom>
          <a:solidFill>
            <a:srgbClr val="0E016F"/>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500" b="1">
                <a:solidFill>
                  <a:srgbClr val="E0FF6D"/>
                </a:solidFill>
              </a:rPr>
              <a:t>HAPG technology development</a:t>
            </a:r>
          </a:p>
        </p:txBody>
      </p:sp>
      <p:sp>
        <p:nvSpPr>
          <p:cNvPr id="38921" name="Oval 9"/>
          <p:cNvSpPr>
            <a:spLocks noChangeArrowheads="1"/>
          </p:cNvSpPr>
          <p:nvPr/>
        </p:nvSpPr>
        <p:spPr bwMode="auto">
          <a:xfrm>
            <a:off x="4408488" y="1216025"/>
            <a:ext cx="2384425" cy="952500"/>
          </a:xfrm>
          <a:prstGeom prst="ellipse">
            <a:avLst/>
          </a:prstGeom>
          <a:solidFill>
            <a:srgbClr val="0E016F"/>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500" b="1">
                <a:solidFill>
                  <a:srgbClr val="E0FF6D"/>
                </a:solidFill>
              </a:rPr>
              <a:t>Medical Applications</a:t>
            </a:r>
          </a:p>
          <a:p>
            <a:pPr algn="ctr">
              <a:buClrTx/>
              <a:buFontTx/>
              <a:buNone/>
            </a:pPr>
            <a:r>
              <a:rPr lang="it-IT" altLang="it-IT" sz="1500" b="1">
                <a:solidFill>
                  <a:srgbClr val="E0FF6D"/>
                </a:solidFill>
              </a:rPr>
              <a:t>(Mammography)</a:t>
            </a:r>
          </a:p>
        </p:txBody>
      </p:sp>
      <p:sp>
        <p:nvSpPr>
          <p:cNvPr id="38922" name="Oval 10"/>
          <p:cNvSpPr>
            <a:spLocks noChangeArrowheads="1"/>
          </p:cNvSpPr>
          <p:nvPr/>
        </p:nvSpPr>
        <p:spPr bwMode="auto">
          <a:xfrm>
            <a:off x="4441825" y="5981700"/>
            <a:ext cx="2151063" cy="1052513"/>
          </a:xfrm>
          <a:prstGeom prst="ellipse">
            <a:avLst/>
          </a:prstGeom>
          <a:solidFill>
            <a:srgbClr val="0E016F"/>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500" b="1">
                <a:solidFill>
                  <a:srgbClr val="E0FF6D"/>
                </a:solidFill>
              </a:rPr>
              <a:t>Foundations:Quantum Mechanics</a:t>
            </a:r>
          </a:p>
        </p:txBody>
      </p:sp>
      <p:sp>
        <p:nvSpPr>
          <p:cNvPr id="38923" name="Oval 11"/>
          <p:cNvSpPr>
            <a:spLocks noChangeArrowheads="1"/>
          </p:cNvSpPr>
          <p:nvPr/>
        </p:nvSpPr>
        <p:spPr bwMode="auto">
          <a:xfrm>
            <a:off x="2044700" y="5981700"/>
            <a:ext cx="1755775" cy="1398588"/>
          </a:xfrm>
          <a:prstGeom prst="ellipse">
            <a:avLst/>
          </a:prstGeom>
          <a:solidFill>
            <a:srgbClr val="0E016F"/>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500" b="1">
                <a:solidFill>
                  <a:srgbClr val="E0FF6D"/>
                </a:solidFill>
              </a:rPr>
              <a:t>Industry, art and Safety: Elemental Mapping</a:t>
            </a:r>
          </a:p>
        </p:txBody>
      </p:sp>
      <p:sp>
        <p:nvSpPr>
          <p:cNvPr id="38924" name="Oval 12"/>
          <p:cNvSpPr>
            <a:spLocks noChangeArrowheads="1"/>
          </p:cNvSpPr>
          <p:nvPr/>
        </p:nvSpPr>
        <p:spPr bwMode="auto">
          <a:xfrm>
            <a:off x="5761038" y="3924300"/>
            <a:ext cx="1587500" cy="1046163"/>
          </a:xfrm>
          <a:prstGeom prst="ellipse">
            <a:avLst/>
          </a:prstGeom>
          <a:solidFill>
            <a:srgbClr val="0E016F"/>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500" b="1">
                <a:solidFill>
                  <a:srgbClr val="E0FF6D"/>
                </a:solidFill>
              </a:rPr>
              <a:t>Particle and Nuclear Physics</a:t>
            </a:r>
          </a:p>
        </p:txBody>
      </p:sp>
      <p:cxnSp>
        <p:nvCxnSpPr>
          <p:cNvPr id="38925" name="AutoShape 13"/>
          <p:cNvCxnSpPr>
            <a:cxnSpLocks noChangeShapeType="1"/>
          </p:cNvCxnSpPr>
          <p:nvPr/>
        </p:nvCxnSpPr>
        <p:spPr bwMode="auto">
          <a:xfrm flipV="1">
            <a:off x="4749800" y="2235200"/>
            <a:ext cx="704850" cy="107315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6" name="AutoShape 14"/>
          <p:cNvCxnSpPr>
            <a:cxnSpLocks noChangeShapeType="1"/>
          </p:cNvCxnSpPr>
          <p:nvPr/>
        </p:nvCxnSpPr>
        <p:spPr bwMode="auto">
          <a:xfrm flipH="1" flipV="1">
            <a:off x="2798763" y="2513013"/>
            <a:ext cx="833437" cy="87630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7" name="AutoShape 15"/>
          <p:cNvCxnSpPr>
            <a:cxnSpLocks noChangeShapeType="1"/>
            <a:endCxn id="38924" idx="2"/>
          </p:cNvCxnSpPr>
          <p:nvPr/>
        </p:nvCxnSpPr>
        <p:spPr bwMode="auto">
          <a:xfrm>
            <a:off x="5148263" y="4140200"/>
            <a:ext cx="612775" cy="307975"/>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928" name="Oval 16"/>
          <p:cNvSpPr>
            <a:spLocks noChangeArrowheads="1"/>
          </p:cNvSpPr>
          <p:nvPr/>
        </p:nvSpPr>
        <p:spPr bwMode="auto">
          <a:xfrm>
            <a:off x="215900" y="3995738"/>
            <a:ext cx="2097088" cy="1276350"/>
          </a:xfrm>
          <a:prstGeom prst="ellipse">
            <a:avLst/>
          </a:prstGeom>
          <a:solidFill>
            <a:srgbClr val="0E016F"/>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500" b="1">
                <a:solidFill>
                  <a:srgbClr val="E0FF6D"/>
                </a:solidFill>
              </a:rPr>
              <a:t>X-ray spectroscopy (DA</a:t>
            </a:r>
            <a:r>
              <a:rPr lang="it-IT" altLang="it-IT" sz="1500" b="1">
                <a:solidFill>
                  <a:srgbClr val="E0FF6D"/>
                </a:solidFill>
                <a:latin typeface="Symbol" panose="05050102010706020507" pitchFamily="18" charset="2"/>
              </a:rPr>
              <a:t></a:t>
            </a:r>
            <a:r>
              <a:rPr lang="it-IT" altLang="it-IT" sz="1500" b="1">
                <a:solidFill>
                  <a:srgbClr val="E0FF6D"/>
                </a:solidFill>
              </a:rPr>
              <a:t>NE-Luce)</a:t>
            </a:r>
          </a:p>
        </p:txBody>
      </p:sp>
      <p:cxnSp>
        <p:nvCxnSpPr>
          <p:cNvPr id="38929" name="AutoShape 17"/>
          <p:cNvCxnSpPr>
            <a:cxnSpLocks noChangeShapeType="1"/>
            <a:stCxn id="38918" idx="1"/>
          </p:cNvCxnSpPr>
          <p:nvPr/>
        </p:nvCxnSpPr>
        <p:spPr bwMode="auto">
          <a:xfrm flipH="1">
            <a:off x="2374900" y="4138613"/>
            <a:ext cx="1311275" cy="433387"/>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30" name="AutoShape 18"/>
          <p:cNvCxnSpPr>
            <a:cxnSpLocks noChangeShapeType="1"/>
          </p:cNvCxnSpPr>
          <p:nvPr/>
        </p:nvCxnSpPr>
        <p:spPr bwMode="auto">
          <a:xfrm flipH="1">
            <a:off x="3311525" y="4716463"/>
            <a:ext cx="808038" cy="136525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31" name="AutoShape 19"/>
          <p:cNvCxnSpPr>
            <a:cxnSpLocks noChangeShapeType="1"/>
          </p:cNvCxnSpPr>
          <p:nvPr/>
        </p:nvCxnSpPr>
        <p:spPr bwMode="auto">
          <a:xfrm>
            <a:off x="4749800" y="4646613"/>
            <a:ext cx="539750" cy="143510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932" name="Rectangle 20"/>
          <p:cNvSpPr>
            <a:spLocks noChangeArrowheads="1"/>
          </p:cNvSpPr>
          <p:nvPr/>
        </p:nvSpPr>
        <p:spPr bwMode="auto">
          <a:xfrm>
            <a:off x="8051800" y="2390775"/>
            <a:ext cx="1793875" cy="596900"/>
          </a:xfrm>
          <a:prstGeom prst="rect">
            <a:avLst/>
          </a:prstGeom>
          <a:solidFill>
            <a:srgbClr val="FBD0E4"/>
          </a:solidFill>
          <a:ln w="255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b="1"/>
              <a:t>JPARC</a:t>
            </a:r>
          </a:p>
          <a:p>
            <a:pPr algn="ctr">
              <a:buClrTx/>
              <a:buFontTx/>
              <a:buNone/>
            </a:pPr>
            <a:r>
              <a:rPr lang="it-IT" altLang="it-IT" b="1"/>
              <a:t>(K-atoms)</a:t>
            </a:r>
          </a:p>
        </p:txBody>
      </p:sp>
      <p:sp>
        <p:nvSpPr>
          <p:cNvPr id="38933" name="Rectangle 21"/>
          <p:cNvSpPr>
            <a:spLocks noChangeArrowheads="1"/>
          </p:cNvSpPr>
          <p:nvPr/>
        </p:nvSpPr>
        <p:spPr bwMode="auto">
          <a:xfrm>
            <a:off x="8051800" y="3308350"/>
            <a:ext cx="1793875" cy="596900"/>
          </a:xfrm>
          <a:prstGeom prst="rect">
            <a:avLst/>
          </a:prstGeom>
          <a:solidFill>
            <a:srgbClr val="FBD0E4"/>
          </a:solidFill>
          <a:ln w="255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b="1"/>
              <a:t>PSI</a:t>
            </a:r>
          </a:p>
          <a:p>
            <a:pPr algn="ctr">
              <a:buClrTx/>
              <a:buFontTx/>
              <a:buNone/>
            </a:pPr>
            <a:r>
              <a:rPr lang="it-IT" altLang="it-IT" b="1"/>
              <a:t>(</a:t>
            </a:r>
            <a:r>
              <a:rPr lang="it-IT" altLang="it-IT" b="1">
                <a:latin typeface="Symbol" panose="05050102010706020507" pitchFamily="18" charset="2"/>
              </a:rPr>
              <a:t></a:t>
            </a:r>
            <a:r>
              <a:rPr lang="it-IT" altLang="it-IT" b="1"/>
              <a:t>-atoms) </a:t>
            </a:r>
          </a:p>
        </p:txBody>
      </p:sp>
      <p:sp>
        <p:nvSpPr>
          <p:cNvPr id="38934" name="Rectangle 22"/>
          <p:cNvSpPr>
            <a:spLocks noChangeArrowheads="1"/>
          </p:cNvSpPr>
          <p:nvPr/>
        </p:nvSpPr>
        <p:spPr bwMode="auto">
          <a:xfrm>
            <a:off x="8075613" y="4237038"/>
            <a:ext cx="1789112" cy="596900"/>
          </a:xfrm>
          <a:prstGeom prst="rect">
            <a:avLst/>
          </a:prstGeom>
          <a:solidFill>
            <a:srgbClr val="FBD0E4"/>
          </a:solidFill>
          <a:ln w="255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b="1"/>
              <a:t>DA</a:t>
            </a:r>
            <a:r>
              <a:rPr lang="it-IT" altLang="it-IT" b="1">
                <a:latin typeface="Symbol" panose="05050102010706020507" pitchFamily="18" charset="2"/>
              </a:rPr>
              <a:t></a:t>
            </a:r>
            <a:r>
              <a:rPr lang="it-IT" altLang="it-IT" b="1"/>
              <a:t>NE </a:t>
            </a:r>
          </a:p>
          <a:p>
            <a:pPr algn="ctr">
              <a:buClrTx/>
              <a:buFontTx/>
              <a:buNone/>
            </a:pPr>
            <a:r>
              <a:rPr lang="it-IT" altLang="it-IT" b="1"/>
              <a:t>(K-atoms</a:t>
            </a:r>
            <a:r>
              <a:rPr lang="it-IT" altLang="it-IT"/>
              <a:t>)</a:t>
            </a:r>
          </a:p>
        </p:txBody>
      </p:sp>
      <p:cxnSp>
        <p:nvCxnSpPr>
          <p:cNvPr id="38935" name="AutoShape 23"/>
          <p:cNvCxnSpPr>
            <a:cxnSpLocks noChangeShapeType="1"/>
          </p:cNvCxnSpPr>
          <p:nvPr/>
        </p:nvCxnSpPr>
        <p:spPr bwMode="auto">
          <a:xfrm flipV="1">
            <a:off x="6985000" y="1949450"/>
            <a:ext cx="1090613" cy="195580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36" name="AutoShape 24"/>
          <p:cNvCxnSpPr>
            <a:cxnSpLocks noChangeShapeType="1"/>
          </p:cNvCxnSpPr>
          <p:nvPr/>
        </p:nvCxnSpPr>
        <p:spPr bwMode="auto">
          <a:xfrm flipV="1">
            <a:off x="7292975" y="3851275"/>
            <a:ext cx="627063" cy="442913"/>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37" name="AutoShape 25"/>
          <p:cNvCxnSpPr>
            <a:cxnSpLocks noChangeShapeType="1"/>
            <a:stCxn id="38924" idx="6"/>
            <a:endCxn id="38934" idx="1"/>
          </p:cNvCxnSpPr>
          <p:nvPr/>
        </p:nvCxnSpPr>
        <p:spPr bwMode="auto">
          <a:xfrm>
            <a:off x="7348538" y="4448175"/>
            <a:ext cx="727075" cy="8890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938" name="Rectangle 26"/>
          <p:cNvSpPr>
            <a:spLocks noChangeArrowheads="1"/>
          </p:cNvSpPr>
          <p:nvPr/>
        </p:nvSpPr>
        <p:spPr bwMode="auto">
          <a:xfrm>
            <a:off x="8064500" y="5683250"/>
            <a:ext cx="1781175" cy="596900"/>
          </a:xfrm>
          <a:prstGeom prst="rect">
            <a:avLst/>
          </a:prstGeom>
          <a:solidFill>
            <a:srgbClr val="5FA326">
              <a:alpha val="34999"/>
            </a:srgbClr>
          </a:solidFill>
          <a:ln w="25560" cap="sq">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b="1"/>
              <a:t>LNGS</a:t>
            </a:r>
          </a:p>
          <a:p>
            <a:pPr algn="ctr">
              <a:buClrTx/>
              <a:buFontTx/>
              <a:buNone/>
            </a:pPr>
            <a:r>
              <a:rPr lang="it-IT" altLang="it-IT" b="1"/>
              <a:t>(PEP)</a:t>
            </a:r>
          </a:p>
        </p:txBody>
      </p:sp>
      <p:cxnSp>
        <p:nvCxnSpPr>
          <p:cNvPr id="38939" name="AutoShape 27"/>
          <p:cNvCxnSpPr>
            <a:cxnSpLocks noChangeShapeType="1"/>
            <a:stCxn id="38922" idx="6"/>
          </p:cNvCxnSpPr>
          <p:nvPr/>
        </p:nvCxnSpPr>
        <p:spPr bwMode="auto">
          <a:xfrm flipV="1">
            <a:off x="6592888" y="6083300"/>
            <a:ext cx="1400175" cy="423863"/>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894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920" y="171450"/>
            <a:ext cx="7512247" cy="98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41"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42"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43" name="Picture 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45" name="Rectangle 33"/>
          <p:cNvSpPr>
            <a:spLocks noChangeArrowheads="1"/>
          </p:cNvSpPr>
          <p:nvPr/>
        </p:nvSpPr>
        <p:spPr bwMode="auto">
          <a:xfrm>
            <a:off x="8086725" y="1436688"/>
            <a:ext cx="1793875" cy="596900"/>
          </a:xfrm>
          <a:prstGeom prst="rect">
            <a:avLst/>
          </a:prstGeom>
          <a:solidFill>
            <a:srgbClr val="FBD0E4"/>
          </a:solidFill>
          <a:ln w="255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b="1"/>
              <a:t>FAIR</a:t>
            </a:r>
          </a:p>
          <a:p>
            <a:pPr algn="ctr">
              <a:buClrTx/>
              <a:buFontTx/>
              <a:buNone/>
            </a:pPr>
            <a:r>
              <a:rPr lang="it-IT" altLang="it-IT" b="1"/>
              <a:t>(exotic atoms</a:t>
            </a:r>
            <a:r>
              <a:rPr lang="it-IT" altLang="it-IT"/>
              <a:t>)</a:t>
            </a:r>
          </a:p>
        </p:txBody>
      </p:sp>
      <p:cxnSp>
        <p:nvCxnSpPr>
          <p:cNvPr id="38946" name="AutoShape 34"/>
          <p:cNvCxnSpPr>
            <a:cxnSpLocks noChangeShapeType="1"/>
            <a:stCxn id="38924" idx="7"/>
          </p:cNvCxnSpPr>
          <p:nvPr/>
        </p:nvCxnSpPr>
        <p:spPr bwMode="auto">
          <a:xfrm flipV="1">
            <a:off x="7116763" y="2816225"/>
            <a:ext cx="928687" cy="1260475"/>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947" name="Freeform 35"/>
          <p:cNvSpPr>
            <a:spLocks noChangeArrowheads="1"/>
          </p:cNvSpPr>
          <p:nvPr/>
        </p:nvSpPr>
        <p:spPr bwMode="auto">
          <a:xfrm rot="600000">
            <a:off x="3676650" y="3646488"/>
            <a:ext cx="833438" cy="930275"/>
          </a:xfrm>
          <a:custGeom>
            <a:avLst/>
            <a:gdLst>
              <a:gd name="G0" fmla="+- 1 0 0"/>
              <a:gd name="G1" fmla="+- 1 0 0"/>
              <a:gd name="G2" fmla="+- 31540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36999 34464"/>
              <a:gd name="G34" fmla="*/ 1 44561 61568"/>
              <a:gd name="G35" fmla="+- 1 0 0"/>
              <a:gd name="G36" fmla="+- 1 0 0"/>
              <a:gd name="G37" fmla="+- 1 0 0"/>
              <a:gd name="G38" fmla="+- 1 0 0"/>
              <a:gd name="G39" fmla="+- 1 0 0"/>
              <a:gd name="G40" fmla="+- 1 0 0"/>
              <a:gd name="G41" fmla="+- 1 0 0"/>
              <a:gd name="G42" fmla="+- 1 0 0"/>
              <a:gd name="T0" fmla="*/ 13579 w 1558925"/>
              <a:gd name="T1" fmla="*/ 0 h 1550988"/>
              <a:gd name="T2" fmla="*/ 33949 w 1558925"/>
              <a:gd name="T3" fmla="*/ 188531 h 1550988"/>
              <a:gd name="T4" fmla="*/ 217271 w 1558925"/>
              <a:gd name="T5" fmla="*/ 74270 h 1550988"/>
              <a:gd name="T6" fmla="*/ 171440 w 1558925"/>
              <a:gd name="T7" fmla="*/ 348496 h 1550988"/>
              <a:gd name="T8" fmla="*/ 339486 w 1558925"/>
              <a:gd name="T9" fmla="*/ 211383 h 1550988"/>
              <a:gd name="T10" fmla="*/ 293655 w 1558925"/>
              <a:gd name="T11" fmla="*/ 474183 h 1550988"/>
              <a:gd name="T12" fmla="*/ 451516 w 1558925"/>
              <a:gd name="T13" fmla="*/ 331357 h 1550988"/>
              <a:gd name="T14" fmla="*/ 395501 w 1558925"/>
              <a:gd name="T15" fmla="*/ 582731 h 1550988"/>
              <a:gd name="T16" fmla="*/ 563546 w 1558925"/>
              <a:gd name="T17" fmla="*/ 451331 h 1550988"/>
              <a:gd name="T18" fmla="*/ 492254 w 1558925"/>
              <a:gd name="T19" fmla="*/ 691279 h 1550988"/>
              <a:gd name="T20" fmla="*/ 665392 w 1558925"/>
              <a:gd name="T21" fmla="*/ 559879 h 1550988"/>
              <a:gd name="T22" fmla="*/ 599192 w 1558925"/>
              <a:gd name="T23" fmla="*/ 794114 h 1550988"/>
              <a:gd name="T24" fmla="*/ 767237 w 1558925"/>
              <a:gd name="T25" fmla="*/ 668427 h 1550988"/>
              <a:gd name="T26" fmla="*/ 690853 w 1558925"/>
              <a:gd name="T27" fmla="*/ 896949 h 1550988"/>
              <a:gd name="T28" fmla="*/ 833437 w 1558925"/>
              <a:gd name="T29" fmla="*/ 868383 h 1550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8925" h="1550988">
                <a:moveTo>
                  <a:pt x="25400" y="0"/>
                </a:moveTo>
                <a:cubicBezTo>
                  <a:pt x="12700" y="146844"/>
                  <a:pt x="0" y="293688"/>
                  <a:pt x="63500" y="314325"/>
                </a:cubicBezTo>
                <a:cubicBezTo>
                  <a:pt x="127000" y="334962"/>
                  <a:pt x="363538" y="79375"/>
                  <a:pt x="406400" y="123825"/>
                </a:cubicBezTo>
                <a:cubicBezTo>
                  <a:pt x="449262" y="168275"/>
                  <a:pt x="282575" y="542925"/>
                  <a:pt x="320675" y="581025"/>
                </a:cubicBezTo>
                <a:cubicBezTo>
                  <a:pt x="358775" y="619125"/>
                  <a:pt x="596900" y="317500"/>
                  <a:pt x="635000" y="352425"/>
                </a:cubicBezTo>
                <a:cubicBezTo>
                  <a:pt x="673100" y="387350"/>
                  <a:pt x="514350" y="757238"/>
                  <a:pt x="549275" y="790575"/>
                </a:cubicBezTo>
                <a:cubicBezTo>
                  <a:pt x="584200" y="823913"/>
                  <a:pt x="812800" y="522288"/>
                  <a:pt x="844550" y="552450"/>
                </a:cubicBezTo>
                <a:cubicBezTo>
                  <a:pt x="876300" y="582612"/>
                  <a:pt x="704850" y="938213"/>
                  <a:pt x="739775" y="971550"/>
                </a:cubicBezTo>
                <a:cubicBezTo>
                  <a:pt x="774700" y="1004888"/>
                  <a:pt x="1023938" y="722313"/>
                  <a:pt x="1054100" y="752475"/>
                </a:cubicBezTo>
                <a:cubicBezTo>
                  <a:pt x="1084262" y="782637"/>
                  <a:pt x="889000" y="1122363"/>
                  <a:pt x="920750" y="1152525"/>
                </a:cubicBezTo>
                <a:cubicBezTo>
                  <a:pt x="952500" y="1182687"/>
                  <a:pt x="1211263" y="904875"/>
                  <a:pt x="1244600" y="933450"/>
                </a:cubicBezTo>
                <a:cubicBezTo>
                  <a:pt x="1277938" y="962025"/>
                  <a:pt x="1089025" y="1293813"/>
                  <a:pt x="1120775" y="1323975"/>
                </a:cubicBezTo>
                <a:cubicBezTo>
                  <a:pt x="1152525" y="1354137"/>
                  <a:pt x="1406525" y="1085850"/>
                  <a:pt x="1435100" y="1114425"/>
                </a:cubicBezTo>
                <a:cubicBezTo>
                  <a:pt x="1463675" y="1143000"/>
                  <a:pt x="1271588" y="1439863"/>
                  <a:pt x="1292225" y="1495425"/>
                </a:cubicBezTo>
                <a:cubicBezTo>
                  <a:pt x="1312863" y="1550988"/>
                  <a:pt x="1435894" y="1499394"/>
                  <a:pt x="1558925" y="1447800"/>
                </a:cubicBezTo>
              </a:path>
            </a:pathLst>
          </a:custGeom>
          <a:noFill/>
          <a:ln w="38160" cap="flat">
            <a:solidFill>
              <a:srgbClr val="7030A0">
                <a:alpha val="7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8948" name="Freeform 36"/>
          <p:cNvSpPr>
            <a:spLocks noChangeArrowheads="1"/>
          </p:cNvSpPr>
          <p:nvPr/>
        </p:nvSpPr>
        <p:spPr bwMode="auto">
          <a:xfrm rot="4620000">
            <a:off x="4284663" y="3671888"/>
            <a:ext cx="896937" cy="890587"/>
          </a:xfrm>
          <a:custGeom>
            <a:avLst/>
            <a:gdLst>
              <a:gd name="G0" fmla="+- 1 0 0"/>
              <a:gd name="G1" fmla="+- 1 0 0"/>
              <a:gd name="G2" fmla="+- 31540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36999 34464"/>
              <a:gd name="G34" fmla="*/ 1 44561 61568"/>
              <a:gd name="G35" fmla="+- 1 0 0"/>
              <a:gd name="G36" fmla="+- 1 0 0"/>
              <a:gd name="G37" fmla="+- 1 0 0"/>
              <a:gd name="G38" fmla="+- 1 0 0"/>
              <a:gd name="G39" fmla="+- 1 0 0"/>
              <a:gd name="G40" fmla="+- 1 0 0"/>
              <a:gd name="G41" fmla="+- 1 0 0"/>
              <a:gd name="G42" fmla="+- 1 0 0"/>
              <a:gd name="T0" fmla="*/ 14614 w 1558925"/>
              <a:gd name="T1" fmla="*/ 0 h 1550988"/>
              <a:gd name="T2" fmla="*/ 36535 w 1558925"/>
              <a:gd name="T3" fmla="*/ 180488 h 1550988"/>
              <a:gd name="T4" fmla="*/ 233825 w 1558925"/>
              <a:gd name="T5" fmla="*/ 71101 h 1550988"/>
              <a:gd name="T6" fmla="*/ 184503 w 1558925"/>
              <a:gd name="T7" fmla="*/ 333629 h 1550988"/>
              <a:gd name="T8" fmla="*/ 365352 w 1558925"/>
              <a:gd name="T9" fmla="*/ 202365 h 1550988"/>
              <a:gd name="T10" fmla="*/ 316029 w 1558925"/>
              <a:gd name="T11" fmla="*/ 453954 h 1550988"/>
              <a:gd name="T12" fmla="*/ 485918 w 1558925"/>
              <a:gd name="T13" fmla="*/ 317221 h 1550988"/>
              <a:gd name="T14" fmla="*/ 425635 w 1558925"/>
              <a:gd name="T15" fmla="*/ 557871 h 1550988"/>
              <a:gd name="T16" fmla="*/ 606484 w 1558925"/>
              <a:gd name="T17" fmla="*/ 432076 h 1550988"/>
              <a:gd name="T18" fmla="*/ 529760 w 1558925"/>
              <a:gd name="T19" fmla="*/ 661788 h 1550988"/>
              <a:gd name="T20" fmla="*/ 716089 w 1558925"/>
              <a:gd name="T21" fmla="*/ 535993 h 1550988"/>
              <a:gd name="T22" fmla="*/ 644845 w 1558925"/>
              <a:gd name="T23" fmla="*/ 760236 h 1550988"/>
              <a:gd name="T24" fmla="*/ 825694 w 1558925"/>
              <a:gd name="T25" fmla="*/ 639911 h 1550988"/>
              <a:gd name="T26" fmla="*/ 743490 w 1558925"/>
              <a:gd name="T27" fmla="*/ 858683 h 1550988"/>
              <a:gd name="T28" fmla="*/ 896938 w 1558925"/>
              <a:gd name="T29" fmla="*/ 831337 h 1550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8925" h="1550988">
                <a:moveTo>
                  <a:pt x="25400" y="0"/>
                </a:moveTo>
                <a:cubicBezTo>
                  <a:pt x="12700" y="146844"/>
                  <a:pt x="0" y="293688"/>
                  <a:pt x="63500" y="314325"/>
                </a:cubicBezTo>
                <a:cubicBezTo>
                  <a:pt x="127000" y="334962"/>
                  <a:pt x="363538" y="79375"/>
                  <a:pt x="406400" y="123825"/>
                </a:cubicBezTo>
                <a:cubicBezTo>
                  <a:pt x="449262" y="168275"/>
                  <a:pt x="282575" y="542925"/>
                  <a:pt x="320675" y="581025"/>
                </a:cubicBezTo>
                <a:cubicBezTo>
                  <a:pt x="358775" y="619125"/>
                  <a:pt x="596900" y="317500"/>
                  <a:pt x="635000" y="352425"/>
                </a:cubicBezTo>
                <a:cubicBezTo>
                  <a:pt x="673100" y="387350"/>
                  <a:pt x="514350" y="757238"/>
                  <a:pt x="549275" y="790575"/>
                </a:cubicBezTo>
                <a:cubicBezTo>
                  <a:pt x="584200" y="823913"/>
                  <a:pt x="812800" y="522288"/>
                  <a:pt x="844550" y="552450"/>
                </a:cubicBezTo>
                <a:cubicBezTo>
                  <a:pt x="876300" y="582612"/>
                  <a:pt x="704850" y="938213"/>
                  <a:pt x="739775" y="971550"/>
                </a:cubicBezTo>
                <a:cubicBezTo>
                  <a:pt x="774700" y="1004888"/>
                  <a:pt x="1023938" y="722313"/>
                  <a:pt x="1054100" y="752475"/>
                </a:cubicBezTo>
                <a:cubicBezTo>
                  <a:pt x="1084262" y="782637"/>
                  <a:pt x="889000" y="1122363"/>
                  <a:pt x="920750" y="1152525"/>
                </a:cubicBezTo>
                <a:cubicBezTo>
                  <a:pt x="952500" y="1182687"/>
                  <a:pt x="1211263" y="904875"/>
                  <a:pt x="1244600" y="933450"/>
                </a:cubicBezTo>
                <a:cubicBezTo>
                  <a:pt x="1277938" y="962025"/>
                  <a:pt x="1089025" y="1293813"/>
                  <a:pt x="1120775" y="1323975"/>
                </a:cubicBezTo>
                <a:cubicBezTo>
                  <a:pt x="1152525" y="1354137"/>
                  <a:pt x="1406525" y="1085850"/>
                  <a:pt x="1435100" y="1114425"/>
                </a:cubicBezTo>
                <a:cubicBezTo>
                  <a:pt x="1463675" y="1143000"/>
                  <a:pt x="1271588" y="1439863"/>
                  <a:pt x="1292225" y="1495425"/>
                </a:cubicBezTo>
                <a:cubicBezTo>
                  <a:pt x="1312863" y="1550988"/>
                  <a:pt x="1435894" y="1499394"/>
                  <a:pt x="1558925" y="1447800"/>
                </a:cubicBezTo>
              </a:path>
            </a:pathLst>
          </a:custGeom>
          <a:noFill/>
          <a:ln w="38160" cap="flat">
            <a:solidFill>
              <a:srgbClr val="7030A0">
                <a:alpha val="7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38" name="Immagine 37"/>
          <p:cNvPicPr>
            <a:picLocks noChangeAspect="1"/>
          </p:cNvPicPr>
          <p:nvPr/>
        </p:nvPicPr>
        <p:blipFill>
          <a:blip r:embed="rId8"/>
          <a:stretch>
            <a:fillRect/>
          </a:stretch>
        </p:blipFill>
        <p:spPr>
          <a:xfrm>
            <a:off x="8928744" y="98424"/>
            <a:ext cx="1032735" cy="945109"/>
          </a:xfrm>
          <a:prstGeom prst="rect">
            <a:avLst/>
          </a:prstGeom>
        </p:spPr>
      </p:pic>
    </p:spTree>
    <p:extLst>
      <p:ext uri="{BB962C8B-B14F-4D97-AF65-F5344CB8AC3E}">
        <p14:creationId xmlns:p14="http://schemas.microsoft.com/office/powerpoint/2010/main" val="2432914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75" y="6350"/>
            <a:ext cx="4986338"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Oval 2"/>
          <p:cNvSpPr>
            <a:spLocks noChangeArrowheads="1"/>
          </p:cNvSpPr>
          <p:nvPr/>
        </p:nvSpPr>
        <p:spPr bwMode="auto">
          <a:xfrm>
            <a:off x="5545138" y="2843213"/>
            <a:ext cx="1439862" cy="1404937"/>
          </a:xfrm>
          <a:prstGeom prst="ellipse">
            <a:avLst/>
          </a:prstGeom>
          <a:solidFill>
            <a:srgbClr val="FF0000">
              <a:alpha val="18999"/>
            </a:srgbClr>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55" name="Oval 3"/>
          <p:cNvSpPr>
            <a:spLocks noChangeArrowheads="1"/>
          </p:cNvSpPr>
          <p:nvPr/>
        </p:nvSpPr>
        <p:spPr bwMode="auto">
          <a:xfrm rot="20160000">
            <a:off x="1068388" y="1747838"/>
            <a:ext cx="1944687" cy="1079500"/>
          </a:xfrm>
          <a:prstGeom prst="ellipse">
            <a:avLst/>
          </a:prstGeom>
          <a:solidFill>
            <a:srgbClr val="C9F331">
              <a:alpha val="70999"/>
            </a:srgbClr>
          </a:solidFill>
          <a:ln w="9360" cap="sq">
            <a:solidFill>
              <a:srgbClr val="FFFF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56" name="Oval 4"/>
          <p:cNvSpPr>
            <a:spLocks noChangeArrowheads="1"/>
          </p:cNvSpPr>
          <p:nvPr/>
        </p:nvSpPr>
        <p:spPr bwMode="auto">
          <a:xfrm rot="21180000">
            <a:off x="3149600" y="1077913"/>
            <a:ext cx="1943100" cy="1079500"/>
          </a:xfrm>
          <a:prstGeom prst="ellipse">
            <a:avLst/>
          </a:prstGeom>
          <a:solidFill>
            <a:srgbClr val="F273AF">
              <a:alpha val="56999"/>
            </a:srgbClr>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57" name="Oval 5"/>
          <p:cNvSpPr>
            <a:spLocks noChangeArrowheads="1"/>
          </p:cNvSpPr>
          <p:nvPr/>
        </p:nvSpPr>
        <p:spPr bwMode="auto">
          <a:xfrm rot="780000">
            <a:off x="5141913" y="1208088"/>
            <a:ext cx="2057400" cy="1127125"/>
          </a:xfrm>
          <a:prstGeom prst="ellipse">
            <a:avLst/>
          </a:prstGeom>
          <a:solidFill>
            <a:srgbClr val="579D1C">
              <a:alpha val="53999"/>
            </a:srgbClr>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58" name="Oval 6"/>
          <p:cNvSpPr>
            <a:spLocks noChangeArrowheads="1"/>
          </p:cNvSpPr>
          <p:nvPr/>
        </p:nvSpPr>
        <p:spPr bwMode="auto">
          <a:xfrm rot="1980000">
            <a:off x="6978650" y="2135188"/>
            <a:ext cx="1944688" cy="1079500"/>
          </a:xfrm>
          <a:prstGeom prst="ellipse">
            <a:avLst/>
          </a:prstGeom>
          <a:solidFill>
            <a:srgbClr val="00B0F0">
              <a:alpha val="42999"/>
            </a:srgbClr>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59" name="Oval 7"/>
          <p:cNvSpPr>
            <a:spLocks noChangeArrowheads="1"/>
          </p:cNvSpPr>
          <p:nvPr/>
        </p:nvSpPr>
        <p:spPr bwMode="auto">
          <a:xfrm>
            <a:off x="3095625" y="2916238"/>
            <a:ext cx="1512888" cy="1474787"/>
          </a:xfrm>
          <a:prstGeom prst="ellipse">
            <a:avLst/>
          </a:prstGeom>
          <a:solidFill>
            <a:srgbClr val="FFFF00">
              <a:alpha val="67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60" name="Rectangle 8"/>
          <p:cNvSpPr>
            <a:spLocks noChangeArrowheads="1"/>
          </p:cNvSpPr>
          <p:nvPr/>
        </p:nvSpPr>
        <p:spPr bwMode="auto">
          <a:xfrm>
            <a:off x="4895850" y="4772025"/>
            <a:ext cx="2736850" cy="792163"/>
          </a:xfrm>
          <a:prstGeom prst="rect">
            <a:avLst/>
          </a:prstGeom>
          <a:solidFill>
            <a:srgbClr val="FFFF00"/>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61" name="Line 9"/>
          <p:cNvSpPr>
            <a:spLocks noChangeShapeType="1"/>
          </p:cNvSpPr>
          <p:nvPr/>
        </p:nvSpPr>
        <p:spPr bwMode="auto">
          <a:xfrm>
            <a:off x="2663825" y="2700338"/>
            <a:ext cx="539750" cy="46990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62" name="Line 10"/>
          <p:cNvSpPr>
            <a:spLocks noChangeShapeType="1"/>
          </p:cNvSpPr>
          <p:nvPr/>
        </p:nvSpPr>
        <p:spPr bwMode="auto">
          <a:xfrm>
            <a:off x="3816350" y="2195513"/>
            <a:ext cx="90488" cy="66833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63" name="Line 11"/>
          <p:cNvSpPr>
            <a:spLocks noChangeShapeType="1"/>
          </p:cNvSpPr>
          <p:nvPr/>
        </p:nvSpPr>
        <p:spPr bwMode="auto">
          <a:xfrm flipH="1">
            <a:off x="4318000" y="1547813"/>
            <a:ext cx="1155700" cy="143986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64" name="Line 12"/>
          <p:cNvSpPr>
            <a:spLocks noChangeShapeType="1"/>
          </p:cNvSpPr>
          <p:nvPr/>
        </p:nvSpPr>
        <p:spPr bwMode="auto">
          <a:xfrm flipH="1">
            <a:off x="4533900" y="2484438"/>
            <a:ext cx="2524125" cy="70008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65" name="Text Box 13"/>
          <p:cNvSpPr txBox="1">
            <a:spLocks noChangeArrowheads="1"/>
          </p:cNvSpPr>
          <p:nvPr/>
        </p:nvSpPr>
        <p:spPr bwMode="auto">
          <a:xfrm rot="19800000">
            <a:off x="1290638" y="1800225"/>
            <a:ext cx="1492250"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Crystals optimization and construction</a:t>
            </a:r>
          </a:p>
        </p:txBody>
      </p:sp>
      <p:sp>
        <p:nvSpPr>
          <p:cNvPr id="23566" name="Text Box 14"/>
          <p:cNvSpPr txBox="1">
            <a:spLocks noChangeArrowheads="1"/>
          </p:cNvSpPr>
          <p:nvPr/>
        </p:nvSpPr>
        <p:spPr bwMode="auto">
          <a:xfrm rot="20760000">
            <a:off x="3148013" y="1298575"/>
            <a:ext cx="1912937"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Mechanical setup &amp;</a:t>
            </a:r>
          </a:p>
          <a:p>
            <a:pPr>
              <a:buClrTx/>
              <a:buFontTx/>
              <a:buNone/>
            </a:pPr>
            <a:r>
              <a:rPr lang="it-IT" altLang="it-IT" sz="1400" b="1"/>
              <a:t>SlowControl &amp; DAQ</a:t>
            </a:r>
          </a:p>
        </p:txBody>
      </p:sp>
      <p:sp>
        <p:nvSpPr>
          <p:cNvPr id="23567" name="Text Box 15"/>
          <p:cNvSpPr txBox="1">
            <a:spLocks noChangeArrowheads="1"/>
          </p:cNvSpPr>
          <p:nvPr/>
        </p:nvSpPr>
        <p:spPr bwMode="auto">
          <a:xfrm rot="1920000">
            <a:off x="5376863" y="1431925"/>
            <a:ext cx="1757362" cy="94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Vacuum and cryogenic for target and detectors</a:t>
            </a:r>
          </a:p>
        </p:txBody>
      </p:sp>
      <p:sp>
        <p:nvSpPr>
          <p:cNvPr id="23568" name="Text Box 16"/>
          <p:cNvSpPr txBox="1">
            <a:spLocks noChangeArrowheads="1"/>
          </p:cNvSpPr>
          <p:nvPr/>
        </p:nvSpPr>
        <p:spPr bwMode="auto">
          <a:xfrm rot="2280000">
            <a:off x="7278688" y="2292350"/>
            <a:ext cx="1268412"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Detectors &amp; electronics assembly</a:t>
            </a:r>
          </a:p>
        </p:txBody>
      </p:sp>
      <p:sp>
        <p:nvSpPr>
          <p:cNvPr id="23569" name="Text Box 17"/>
          <p:cNvSpPr txBox="1">
            <a:spLocks noChangeArrowheads="1"/>
          </p:cNvSpPr>
          <p:nvPr/>
        </p:nvSpPr>
        <p:spPr bwMode="auto">
          <a:xfrm>
            <a:off x="3219450" y="3271838"/>
            <a:ext cx="1316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b="1"/>
              <a:t>Single VH unit</a:t>
            </a:r>
          </a:p>
        </p:txBody>
      </p:sp>
      <p:sp>
        <p:nvSpPr>
          <p:cNvPr id="23570" name="Text Box 18"/>
          <p:cNvSpPr txBox="1">
            <a:spLocks noChangeArrowheads="1"/>
          </p:cNvSpPr>
          <p:nvPr/>
        </p:nvSpPr>
        <p:spPr bwMode="auto">
          <a:xfrm>
            <a:off x="5067300" y="4860925"/>
            <a:ext cx="2420938"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600" b="1">
                <a:solidFill>
                  <a:srgbClr val="0E016F"/>
                </a:solidFill>
              </a:rPr>
              <a:t>Pionic atoms measurement at PSI</a:t>
            </a:r>
          </a:p>
        </p:txBody>
      </p:sp>
      <p:sp>
        <p:nvSpPr>
          <p:cNvPr id="23571" name="Line 19"/>
          <p:cNvSpPr>
            <a:spLocks noChangeShapeType="1"/>
          </p:cNvSpPr>
          <p:nvPr/>
        </p:nvSpPr>
        <p:spPr bwMode="auto">
          <a:xfrm>
            <a:off x="3887788" y="4427538"/>
            <a:ext cx="1587" cy="34131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72" name="Line 20"/>
          <p:cNvSpPr>
            <a:spLocks noChangeShapeType="1"/>
          </p:cNvSpPr>
          <p:nvPr/>
        </p:nvSpPr>
        <p:spPr bwMode="auto">
          <a:xfrm>
            <a:off x="6408738" y="4284663"/>
            <a:ext cx="1587" cy="50323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73" name="Text Box 21"/>
          <p:cNvSpPr txBox="1">
            <a:spLocks noChangeArrowheads="1"/>
          </p:cNvSpPr>
          <p:nvPr/>
        </p:nvSpPr>
        <p:spPr bwMode="auto">
          <a:xfrm>
            <a:off x="5616575" y="3132138"/>
            <a:ext cx="15113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b="1"/>
              <a:t>Final VOXES prototype</a:t>
            </a:r>
          </a:p>
        </p:txBody>
      </p:sp>
      <p:sp>
        <p:nvSpPr>
          <p:cNvPr id="23574" name="Rectangle 22"/>
          <p:cNvSpPr>
            <a:spLocks noChangeArrowheads="1"/>
          </p:cNvSpPr>
          <p:nvPr/>
        </p:nvSpPr>
        <p:spPr bwMode="auto">
          <a:xfrm>
            <a:off x="2608263" y="4768850"/>
            <a:ext cx="1927225" cy="739775"/>
          </a:xfrm>
          <a:prstGeom prst="rect">
            <a:avLst/>
          </a:prstGeom>
          <a:solidFill>
            <a:srgbClr val="0E016F"/>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75" name="Text Box 23"/>
          <p:cNvSpPr txBox="1">
            <a:spLocks noChangeArrowheads="1"/>
          </p:cNvSpPr>
          <p:nvPr/>
        </p:nvSpPr>
        <p:spPr bwMode="auto">
          <a:xfrm>
            <a:off x="2879725" y="4876800"/>
            <a:ext cx="1439863"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1600" b="1">
                <a:solidFill>
                  <a:srgbClr val="FFFF00"/>
                </a:solidFill>
              </a:rPr>
              <a:t>Laboratory tests</a:t>
            </a:r>
          </a:p>
        </p:txBody>
      </p:sp>
      <p:sp>
        <p:nvSpPr>
          <p:cNvPr id="23576" name="Line 24"/>
          <p:cNvSpPr>
            <a:spLocks noChangeShapeType="1"/>
          </p:cNvSpPr>
          <p:nvPr/>
        </p:nvSpPr>
        <p:spPr bwMode="auto">
          <a:xfrm>
            <a:off x="2952750" y="2339975"/>
            <a:ext cx="2519363" cy="935038"/>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77" name="Line 25"/>
          <p:cNvSpPr>
            <a:spLocks noChangeShapeType="1"/>
          </p:cNvSpPr>
          <p:nvPr/>
        </p:nvSpPr>
        <p:spPr bwMode="auto">
          <a:xfrm>
            <a:off x="4824413" y="1908175"/>
            <a:ext cx="992187" cy="1023938"/>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78" name="Line 26"/>
          <p:cNvSpPr>
            <a:spLocks noChangeShapeType="1"/>
          </p:cNvSpPr>
          <p:nvPr/>
        </p:nvSpPr>
        <p:spPr bwMode="auto">
          <a:xfrm>
            <a:off x="5903913" y="2339975"/>
            <a:ext cx="288925" cy="43180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79" name="Line 27"/>
          <p:cNvSpPr>
            <a:spLocks noChangeShapeType="1"/>
          </p:cNvSpPr>
          <p:nvPr/>
        </p:nvSpPr>
        <p:spPr bwMode="auto">
          <a:xfrm flipH="1">
            <a:off x="6767513" y="2843213"/>
            <a:ext cx="434975" cy="16986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80" name="AutoShape 28"/>
          <p:cNvSpPr>
            <a:spLocks noChangeArrowheads="1"/>
          </p:cNvSpPr>
          <p:nvPr/>
        </p:nvSpPr>
        <p:spPr bwMode="auto">
          <a:xfrm>
            <a:off x="4752975" y="3635375"/>
            <a:ext cx="630238" cy="141288"/>
          </a:xfrm>
          <a:prstGeom prst="rightArrow">
            <a:avLst>
              <a:gd name="adj1" fmla="val 50000"/>
              <a:gd name="adj2" fmla="val 49997"/>
            </a:avLst>
          </a:prstGeom>
          <a:solidFill>
            <a:srgbClr val="00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81" name="Text Box 29"/>
          <p:cNvSpPr txBox="1">
            <a:spLocks noChangeArrowheads="1"/>
          </p:cNvSpPr>
          <p:nvPr/>
        </p:nvSpPr>
        <p:spPr bwMode="auto">
          <a:xfrm rot="17820000">
            <a:off x="424657" y="1913731"/>
            <a:ext cx="527050" cy="3063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FC2110"/>
                </a:solidFill>
              </a:rPr>
              <a:t>LNF</a:t>
            </a:r>
          </a:p>
        </p:txBody>
      </p:sp>
      <p:sp>
        <p:nvSpPr>
          <p:cNvPr id="23582" name="Text Box 30"/>
          <p:cNvSpPr txBox="1">
            <a:spLocks noChangeArrowheads="1"/>
          </p:cNvSpPr>
          <p:nvPr/>
        </p:nvSpPr>
        <p:spPr bwMode="auto">
          <a:xfrm>
            <a:off x="792163" y="1384300"/>
            <a:ext cx="1243012" cy="30638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OPTIGRAPH</a:t>
            </a:r>
          </a:p>
        </p:txBody>
      </p:sp>
      <p:sp>
        <p:nvSpPr>
          <p:cNvPr id="23583" name="Line 31"/>
          <p:cNvSpPr>
            <a:spLocks noChangeShapeType="1"/>
          </p:cNvSpPr>
          <p:nvPr/>
        </p:nvSpPr>
        <p:spPr bwMode="auto">
          <a:xfrm flipH="1" flipV="1">
            <a:off x="862013" y="2122488"/>
            <a:ext cx="363537" cy="1460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84" name="Line 32"/>
          <p:cNvSpPr>
            <a:spLocks noChangeShapeType="1"/>
          </p:cNvSpPr>
          <p:nvPr/>
        </p:nvSpPr>
        <p:spPr bwMode="auto">
          <a:xfrm flipV="1">
            <a:off x="1511300" y="1617663"/>
            <a:ext cx="1588" cy="36988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85" name="Text Box 33"/>
          <p:cNvSpPr txBox="1">
            <a:spLocks noChangeArrowheads="1"/>
          </p:cNvSpPr>
          <p:nvPr/>
        </p:nvSpPr>
        <p:spPr bwMode="auto">
          <a:xfrm rot="21060000">
            <a:off x="2608263" y="939800"/>
            <a:ext cx="527050" cy="30638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FC2110"/>
                </a:solidFill>
              </a:rPr>
              <a:t>LNF</a:t>
            </a:r>
          </a:p>
        </p:txBody>
      </p:sp>
      <p:sp>
        <p:nvSpPr>
          <p:cNvPr id="23586" name="Line 34"/>
          <p:cNvSpPr>
            <a:spLocks noChangeShapeType="1"/>
          </p:cNvSpPr>
          <p:nvPr/>
        </p:nvSpPr>
        <p:spPr bwMode="auto">
          <a:xfrm flipH="1" flipV="1">
            <a:off x="3167063" y="969963"/>
            <a:ext cx="361950" cy="225425"/>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87" name="Text Box 35"/>
          <p:cNvSpPr txBox="1">
            <a:spLocks noChangeArrowheads="1"/>
          </p:cNvSpPr>
          <p:nvPr/>
        </p:nvSpPr>
        <p:spPr bwMode="auto">
          <a:xfrm rot="21060000">
            <a:off x="5018088" y="579438"/>
            <a:ext cx="498475" cy="3063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002060"/>
                </a:solidFill>
              </a:rPr>
              <a:t>SMI</a:t>
            </a:r>
          </a:p>
        </p:txBody>
      </p:sp>
      <p:sp>
        <p:nvSpPr>
          <p:cNvPr id="23588" name="Line 36"/>
          <p:cNvSpPr>
            <a:spLocks noChangeShapeType="1"/>
          </p:cNvSpPr>
          <p:nvPr/>
        </p:nvSpPr>
        <p:spPr bwMode="auto">
          <a:xfrm flipH="1" flipV="1">
            <a:off x="5326063" y="898525"/>
            <a:ext cx="220662" cy="296863"/>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89" name="Line 37"/>
          <p:cNvSpPr>
            <a:spLocks noChangeShapeType="1"/>
          </p:cNvSpPr>
          <p:nvPr/>
        </p:nvSpPr>
        <p:spPr bwMode="auto">
          <a:xfrm flipV="1">
            <a:off x="7056438" y="1330325"/>
            <a:ext cx="431800" cy="188913"/>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90" name="Text Box 38"/>
          <p:cNvSpPr txBox="1">
            <a:spLocks noChangeArrowheads="1"/>
          </p:cNvSpPr>
          <p:nvPr/>
        </p:nvSpPr>
        <p:spPr bwMode="auto">
          <a:xfrm rot="1260000">
            <a:off x="7378700" y="1052513"/>
            <a:ext cx="527050" cy="3063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FC2110"/>
                </a:solidFill>
              </a:rPr>
              <a:t>LNF</a:t>
            </a:r>
          </a:p>
        </p:txBody>
      </p:sp>
      <p:sp>
        <p:nvSpPr>
          <p:cNvPr id="23591" name="Text Box 39"/>
          <p:cNvSpPr txBox="1">
            <a:spLocks noChangeArrowheads="1"/>
          </p:cNvSpPr>
          <p:nvPr/>
        </p:nvSpPr>
        <p:spPr bwMode="auto">
          <a:xfrm rot="2640000">
            <a:off x="8529638" y="1847850"/>
            <a:ext cx="1292225" cy="30638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003300"/>
                </a:solidFill>
              </a:rPr>
              <a:t>POLIMI&amp;FBK</a:t>
            </a:r>
          </a:p>
        </p:txBody>
      </p:sp>
      <p:sp>
        <p:nvSpPr>
          <p:cNvPr id="23592" name="Line 40"/>
          <p:cNvSpPr>
            <a:spLocks noChangeShapeType="1"/>
          </p:cNvSpPr>
          <p:nvPr/>
        </p:nvSpPr>
        <p:spPr bwMode="auto">
          <a:xfrm flipV="1">
            <a:off x="7777163" y="1473200"/>
            <a:ext cx="1587" cy="50800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93" name="Line 41"/>
          <p:cNvSpPr>
            <a:spLocks noChangeShapeType="1"/>
          </p:cNvSpPr>
          <p:nvPr/>
        </p:nvSpPr>
        <p:spPr bwMode="auto">
          <a:xfrm flipV="1">
            <a:off x="8785225" y="2265363"/>
            <a:ext cx="346075" cy="40481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94" name="Oval 42"/>
          <p:cNvSpPr>
            <a:spLocks noChangeArrowheads="1"/>
          </p:cNvSpPr>
          <p:nvPr/>
        </p:nvSpPr>
        <p:spPr bwMode="auto">
          <a:xfrm rot="1980000">
            <a:off x="7878763" y="3635375"/>
            <a:ext cx="1944687" cy="1079500"/>
          </a:xfrm>
          <a:prstGeom prst="ellipse">
            <a:avLst/>
          </a:prstGeom>
          <a:solidFill>
            <a:srgbClr val="009900">
              <a:alpha val="23000"/>
            </a:srgbClr>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95" name="Text Box 43"/>
          <p:cNvSpPr txBox="1">
            <a:spLocks noChangeArrowheads="1"/>
          </p:cNvSpPr>
          <p:nvPr/>
        </p:nvSpPr>
        <p:spPr bwMode="auto">
          <a:xfrm rot="2280000">
            <a:off x="8128000" y="3951288"/>
            <a:ext cx="1557338"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DATA analysis and publications</a:t>
            </a:r>
          </a:p>
        </p:txBody>
      </p:sp>
      <p:sp>
        <p:nvSpPr>
          <p:cNvPr id="23596" name="AutoShape 44"/>
          <p:cNvSpPr>
            <a:spLocks noChangeArrowheads="1"/>
          </p:cNvSpPr>
          <p:nvPr/>
        </p:nvSpPr>
        <p:spPr bwMode="auto">
          <a:xfrm rot="18900000">
            <a:off x="7589838" y="4518025"/>
            <a:ext cx="631825" cy="139700"/>
          </a:xfrm>
          <a:prstGeom prst="rightArrow">
            <a:avLst>
              <a:gd name="adj1" fmla="val 50000"/>
              <a:gd name="adj2" fmla="val 50001"/>
            </a:avLst>
          </a:prstGeom>
          <a:solidFill>
            <a:srgbClr val="00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97" name="Text Box 45"/>
          <p:cNvSpPr txBox="1">
            <a:spLocks noChangeArrowheads="1"/>
          </p:cNvSpPr>
          <p:nvPr/>
        </p:nvSpPr>
        <p:spPr bwMode="auto">
          <a:xfrm rot="2040000">
            <a:off x="9042400" y="3036888"/>
            <a:ext cx="527050" cy="3063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FC2110"/>
                </a:solidFill>
              </a:rPr>
              <a:t>LNF</a:t>
            </a:r>
          </a:p>
        </p:txBody>
      </p:sp>
      <p:sp>
        <p:nvSpPr>
          <p:cNvPr id="23598" name="Line 46"/>
          <p:cNvSpPr>
            <a:spLocks noChangeShapeType="1"/>
          </p:cNvSpPr>
          <p:nvPr/>
        </p:nvSpPr>
        <p:spPr bwMode="auto">
          <a:xfrm flipV="1">
            <a:off x="9134475" y="3355975"/>
            <a:ext cx="265113" cy="346075"/>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599" name="Oval 47"/>
          <p:cNvSpPr>
            <a:spLocks noChangeArrowheads="1"/>
          </p:cNvSpPr>
          <p:nvPr/>
        </p:nvSpPr>
        <p:spPr bwMode="auto">
          <a:xfrm rot="17820000">
            <a:off x="223838" y="3451225"/>
            <a:ext cx="1943100" cy="1079500"/>
          </a:xfrm>
          <a:prstGeom prst="ellipse">
            <a:avLst/>
          </a:prstGeom>
          <a:solidFill>
            <a:srgbClr val="138677">
              <a:alpha val="42999"/>
            </a:srgbClr>
          </a:solidFill>
          <a:ln w="9360" cap="sq">
            <a:solidFill>
              <a:srgbClr val="3465A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600" name="Text Box 48"/>
          <p:cNvSpPr txBox="1">
            <a:spLocks noChangeArrowheads="1"/>
          </p:cNvSpPr>
          <p:nvPr/>
        </p:nvSpPr>
        <p:spPr bwMode="auto">
          <a:xfrm rot="18120000">
            <a:off x="416719" y="3769519"/>
            <a:ext cx="1557337"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t>DATA analysis</a:t>
            </a:r>
          </a:p>
        </p:txBody>
      </p:sp>
      <p:sp>
        <p:nvSpPr>
          <p:cNvPr id="23601" name="AutoShape 49"/>
          <p:cNvSpPr>
            <a:spLocks noChangeArrowheads="1"/>
          </p:cNvSpPr>
          <p:nvPr/>
        </p:nvSpPr>
        <p:spPr bwMode="auto">
          <a:xfrm rot="13140000">
            <a:off x="1933575" y="4448175"/>
            <a:ext cx="631825" cy="139700"/>
          </a:xfrm>
          <a:prstGeom prst="rightArrow">
            <a:avLst>
              <a:gd name="adj1" fmla="val 50000"/>
              <a:gd name="adj2" fmla="val 50001"/>
            </a:avLst>
          </a:prstGeom>
          <a:solidFill>
            <a:srgbClr val="00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602" name="Text Box 50"/>
          <p:cNvSpPr txBox="1">
            <a:spLocks noChangeArrowheads="1"/>
          </p:cNvSpPr>
          <p:nvPr/>
        </p:nvSpPr>
        <p:spPr bwMode="auto">
          <a:xfrm rot="17880000">
            <a:off x="213519" y="2785269"/>
            <a:ext cx="527050" cy="30638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FC2110"/>
                </a:solidFill>
              </a:rPr>
              <a:t>LNF</a:t>
            </a:r>
          </a:p>
        </p:txBody>
      </p:sp>
      <p:sp>
        <p:nvSpPr>
          <p:cNvPr id="23603" name="Line 51"/>
          <p:cNvSpPr>
            <a:spLocks noChangeShapeType="1"/>
          </p:cNvSpPr>
          <p:nvPr/>
        </p:nvSpPr>
        <p:spPr bwMode="auto">
          <a:xfrm flipH="1" flipV="1">
            <a:off x="450850" y="3233738"/>
            <a:ext cx="371475" cy="231775"/>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3604" name="Line 52"/>
          <p:cNvSpPr>
            <a:spLocks noChangeShapeType="1"/>
          </p:cNvSpPr>
          <p:nvPr/>
        </p:nvSpPr>
        <p:spPr bwMode="auto">
          <a:xfrm flipH="1">
            <a:off x="4310063" y="4284663"/>
            <a:ext cx="2027237" cy="48736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3605"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606"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607" name="Picture 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60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9325" y="179388"/>
            <a:ext cx="1311275" cy="504825"/>
          </a:xfrm>
          <a:prstGeom prst="rect">
            <a:avLst/>
          </a:prstGeom>
          <a:solidFill>
            <a:srgbClr val="000000">
              <a:alpha val="51999"/>
            </a:srgbClr>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609" name="Text Box 57"/>
          <p:cNvSpPr txBox="1">
            <a:spLocks noChangeArrowheads="1"/>
          </p:cNvSpPr>
          <p:nvPr/>
        </p:nvSpPr>
        <p:spPr bwMode="auto">
          <a:xfrm rot="17820000">
            <a:off x="-2381" y="3274219"/>
            <a:ext cx="498475" cy="3063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002060"/>
                </a:solidFill>
              </a:rPr>
              <a:t>SMI</a:t>
            </a:r>
          </a:p>
        </p:txBody>
      </p:sp>
      <p:sp>
        <p:nvSpPr>
          <p:cNvPr id="23610" name="Text Box 58"/>
          <p:cNvSpPr txBox="1">
            <a:spLocks noChangeArrowheads="1"/>
          </p:cNvSpPr>
          <p:nvPr/>
        </p:nvSpPr>
        <p:spPr bwMode="auto">
          <a:xfrm rot="2160000">
            <a:off x="9472613" y="3321050"/>
            <a:ext cx="498475" cy="30638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400" b="1">
                <a:solidFill>
                  <a:srgbClr val="002060"/>
                </a:solidFill>
              </a:rPr>
              <a:t>SMI</a:t>
            </a:r>
          </a:p>
        </p:txBody>
      </p:sp>
      <p:sp>
        <p:nvSpPr>
          <p:cNvPr id="23611" name="Rectangle 59"/>
          <p:cNvSpPr>
            <a:spLocks noChangeArrowheads="1"/>
          </p:cNvSpPr>
          <p:nvPr/>
        </p:nvSpPr>
        <p:spPr bwMode="auto">
          <a:xfrm>
            <a:off x="1152525" y="5757863"/>
            <a:ext cx="3959225" cy="581025"/>
          </a:xfrm>
          <a:prstGeom prst="rect">
            <a:avLst/>
          </a:prstGeom>
          <a:noFill/>
          <a:ln w="25560" cap="sq">
            <a:solidFill>
              <a:srgbClr val="61B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600"/>
              <a:t>Coordinating Unit: </a:t>
            </a:r>
            <a:r>
              <a:rPr lang="it-IT" altLang="it-IT" sz="1600" b="1">
                <a:solidFill>
                  <a:srgbClr val="FF0000"/>
                </a:solidFill>
              </a:rPr>
              <a:t>L</a:t>
            </a:r>
            <a:r>
              <a:rPr lang="en-US" altLang="it-IT" sz="1600" b="1">
                <a:solidFill>
                  <a:srgbClr val="FF0000"/>
                </a:solidFill>
              </a:rPr>
              <a:t>NF-INFN</a:t>
            </a:r>
          </a:p>
          <a:p>
            <a:pPr>
              <a:buClrTx/>
              <a:buFontTx/>
              <a:buNone/>
            </a:pPr>
            <a:r>
              <a:rPr lang="en-US" altLang="it-IT" sz="1600"/>
              <a:t>Duties: DAQ, detector assembly and tests</a:t>
            </a:r>
          </a:p>
        </p:txBody>
      </p:sp>
      <p:sp>
        <p:nvSpPr>
          <p:cNvPr id="23612" name="Rectangle 60"/>
          <p:cNvSpPr>
            <a:spLocks noChangeArrowheads="1"/>
          </p:cNvSpPr>
          <p:nvPr/>
        </p:nvSpPr>
        <p:spPr bwMode="auto">
          <a:xfrm>
            <a:off x="1152525" y="6443663"/>
            <a:ext cx="3959225" cy="1066800"/>
          </a:xfrm>
          <a:prstGeom prst="rect">
            <a:avLst/>
          </a:prstGeom>
          <a:noFill/>
          <a:ln w="19080" cap="sq">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600" b="1">
                <a:solidFill>
                  <a:srgbClr val="0E016F"/>
                </a:solidFill>
              </a:rPr>
              <a:t>SMI-Vienna</a:t>
            </a:r>
          </a:p>
          <a:p>
            <a:pPr>
              <a:buClrTx/>
              <a:buFontTx/>
              <a:buNone/>
            </a:pPr>
            <a:r>
              <a:rPr lang="it-IT" altLang="it-IT" sz="1600"/>
              <a:t>Duties: cryogenic and vacuum systems, mechanics design and realisation, detector assembly and tests</a:t>
            </a:r>
          </a:p>
        </p:txBody>
      </p:sp>
      <p:sp>
        <p:nvSpPr>
          <p:cNvPr id="23613" name="Rectangle 61"/>
          <p:cNvSpPr>
            <a:spLocks noChangeArrowheads="1"/>
          </p:cNvSpPr>
          <p:nvPr/>
        </p:nvSpPr>
        <p:spPr bwMode="auto">
          <a:xfrm>
            <a:off x="6119813" y="5684838"/>
            <a:ext cx="2736850" cy="823912"/>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600" b="1"/>
              <a:t>Optigraph</a:t>
            </a:r>
            <a:r>
              <a:rPr lang="it-IT" altLang="it-IT" sz="1600"/>
              <a:t> </a:t>
            </a:r>
          </a:p>
          <a:p>
            <a:pPr>
              <a:buClrTx/>
              <a:buFontTx/>
              <a:buNone/>
            </a:pPr>
            <a:r>
              <a:rPr lang="it-IT" altLang="it-IT" sz="1600"/>
              <a:t>Duties: HAPG design (MC) &amp; production</a:t>
            </a:r>
          </a:p>
        </p:txBody>
      </p:sp>
      <p:sp>
        <p:nvSpPr>
          <p:cNvPr id="23614" name="Rectangle 62"/>
          <p:cNvSpPr>
            <a:spLocks noChangeArrowheads="1"/>
          </p:cNvSpPr>
          <p:nvPr/>
        </p:nvSpPr>
        <p:spPr bwMode="auto">
          <a:xfrm>
            <a:off x="6119813" y="6692900"/>
            <a:ext cx="2736850" cy="82391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1600" b="1">
                <a:solidFill>
                  <a:srgbClr val="003300"/>
                </a:solidFill>
              </a:rPr>
              <a:t>Politecnico Milano &amp; FBK</a:t>
            </a:r>
          </a:p>
          <a:p>
            <a:pPr>
              <a:buClrTx/>
              <a:buFontTx/>
              <a:buNone/>
            </a:pPr>
            <a:r>
              <a:rPr lang="it-IT" altLang="it-IT" sz="1600"/>
              <a:t>Duties: Detectors &amp; electronics</a:t>
            </a:r>
          </a:p>
        </p:txBody>
      </p:sp>
      <p:cxnSp>
        <p:nvCxnSpPr>
          <p:cNvPr id="23615" name="AutoShape 63"/>
          <p:cNvCxnSpPr>
            <a:cxnSpLocks noChangeShapeType="1"/>
            <a:endCxn id="23613" idx="1"/>
          </p:cNvCxnSpPr>
          <p:nvPr/>
        </p:nvCxnSpPr>
        <p:spPr bwMode="auto">
          <a:xfrm>
            <a:off x="5184775" y="6083300"/>
            <a:ext cx="935038" cy="14288"/>
          </a:xfrm>
          <a:prstGeom prst="straightConnector1">
            <a:avLst/>
          </a:prstGeom>
          <a:noFill/>
          <a:ln w="25560" cap="sq">
            <a:solidFill>
              <a:srgbClr val="61B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616" name="AutoShape 64"/>
          <p:cNvCxnSpPr>
            <a:cxnSpLocks noChangeShapeType="1"/>
          </p:cNvCxnSpPr>
          <p:nvPr/>
        </p:nvCxnSpPr>
        <p:spPr bwMode="auto">
          <a:xfrm>
            <a:off x="5184775" y="6300788"/>
            <a:ext cx="935038" cy="433387"/>
          </a:xfrm>
          <a:prstGeom prst="straightConnector1">
            <a:avLst/>
          </a:prstGeom>
          <a:noFill/>
          <a:ln w="25560" cap="sq">
            <a:solidFill>
              <a:srgbClr val="61B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617" name="AutoShape 65"/>
          <p:cNvCxnSpPr>
            <a:cxnSpLocks noChangeShapeType="1"/>
            <a:stCxn id="23612" idx="3"/>
          </p:cNvCxnSpPr>
          <p:nvPr/>
        </p:nvCxnSpPr>
        <p:spPr bwMode="auto">
          <a:xfrm>
            <a:off x="5111750" y="6977063"/>
            <a:ext cx="1008063" cy="6350"/>
          </a:xfrm>
          <a:prstGeom prst="straightConnector1">
            <a:avLst/>
          </a:prstGeom>
          <a:noFill/>
          <a:ln w="25560" cap="sq">
            <a:solidFill>
              <a:srgbClr val="61B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534310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799953" y="277499"/>
            <a:ext cx="6336704"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3200" dirty="0" err="1" smtClean="0"/>
              <a:t>Starting</a:t>
            </a:r>
            <a:r>
              <a:rPr lang="it-IT" altLang="it-IT" sz="3200" dirty="0" smtClean="0"/>
              <a:t> VOXES: </a:t>
            </a:r>
          </a:p>
          <a:p>
            <a:pPr algn="ctr">
              <a:buClrTx/>
              <a:buFontTx/>
              <a:buNone/>
            </a:pPr>
            <a:r>
              <a:rPr lang="it-IT" altLang="it-IT" sz="3200" dirty="0" smtClean="0"/>
              <a:t>first </a:t>
            </a:r>
            <a:r>
              <a:rPr lang="it-IT" altLang="it-IT" sz="3200" dirty="0" err="1" smtClean="0"/>
              <a:t>tests</a:t>
            </a:r>
            <a:r>
              <a:rPr lang="it-IT" altLang="it-IT" sz="3200" dirty="0" smtClean="0"/>
              <a:t> with HAPG </a:t>
            </a:r>
            <a:r>
              <a:rPr lang="it-IT" altLang="it-IT" sz="3200" dirty="0" err="1" smtClean="0"/>
              <a:t>crystals</a:t>
            </a:r>
            <a:endParaRPr lang="it-IT" altLang="it-IT" sz="3200" dirty="0"/>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Immagine 15"/>
          <p:cNvPicPr>
            <a:picLocks noChangeAspect="1"/>
          </p:cNvPicPr>
          <p:nvPr/>
        </p:nvPicPr>
        <p:blipFill>
          <a:blip r:embed="rId6"/>
          <a:stretch>
            <a:fillRect/>
          </a:stretch>
        </p:blipFill>
        <p:spPr>
          <a:xfrm>
            <a:off x="8928744" y="98424"/>
            <a:ext cx="1032735" cy="945109"/>
          </a:xfrm>
          <a:prstGeom prst="rect">
            <a:avLst/>
          </a:prstGeom>
        </p:spPr>
      </p:pic>
      <p:sp>
        <p:nvSpPr>
          <p:cNvPr id="7" name="CasellaDiTesto 6"/>
          <p:cNvSpPr txBox="1"/>
          <p:nvPr/>
        </p:nvSpPr>
        <p:spPr>
          <a:xfrm>
            <a:off x="215776" y="1691605"/>
            <a:ext cx="6359433" cy="1754326"/>
          </a:xfrm>
          <a:prstGeom prst="rect">
            <a:avLst/>
          </a:prstGeom>
          <a:noFill/>
        </p:spPr>
        <p:txBody>
          <a:bodyPr wrap="none" rtlCol="0">
            <a:spAutoFit/>
          </a:bodyPr>
          <a:lstStyle/>
          <a:p>
            <a:r>
              <a:rPr lang="it-IT" dirty="0" smtClean="0">
                <a:solidFill>
                  <a:schemeClr val="tx1"/>
                </a:solidFill>
              </a:rPr>
              <a:t>First stage </a:t>
            </a:r>
            <a:r>
              <a:rPr lang="it-IT" dirty="0" err="1" smtClean="0">
                <a:solidFill>
                  <a:schemeClr val="tx1"/>
                </a:solidFill>
              </a:rPr>
              <a:t>measurements</a:t>
            </a:r>
            <a:r>
              <a:rPr lang="it-IT" dirty="0" smtClean="0">
                <a:solidFill>
                  <a:schemeClr val="tx1"/>
                </a:solidFill>
              </a:rPr>
              <a:t> (</a:t>
            </a:r>
            <a:r>
              <a:rPr lang="it-IT" dirty="0" err="1" smtClean="0">
                <a:solidFill>
                  <a:schemeClr val="tx1"/>
                </a:solidFill>
              </a:rPr>
              <a:t>efficiency</a:t>
            </a:r>
            <a:r>
              <a:rPr lang="it-IT" dirty="0" smtClean="0">
                <a:solidFill>
                  <a:schemeClr val="tx1"/>
                </a:solidFill>
              </a:rPr>
              <a:t>):</a:t>
            </a:r>
          </a:p>
          <a:p>
            <a:endParaRPr lang="it-IT" dirty="0">
              <a:solidFill>
                <a:schemeClr val="tx1"/>
              </a:solidFill>
            </a:endParaRPr>
          </a:p>
          <a:p>
            <a:pPr marL="285750" indent="-285750">
              <a:buFont typeface="Arial" panose="020B0604020202020204" pitchFamily="34" charset="0"/>
              <a:buChar char="•"/>
            </a:pPr>
            <a:r>
              <a:rPr lang="it-IT" dirty="0">
                <a:solidFill>
                  <a:schemeClr val="tx1"/>
                </a:solidFill>
              </a:rPr>
              <a:t> </a:t>
            </a:r>
            <a:r>
              <a:rPr lang="it-IT" dirty="0" smtClean="0">
                <a:solidFill>
                  <a:schemeClr val="tx1"/>
                </a:solidFill>
              </a:rPr>
              <a:t>Ti, Cu, Br, Zr  (</a:t>
            </a:r>
            <a:r>
              <a:rPr lang="it-IT" dirty="0" err="1" smtClean="0">
                <a:solidFill>
                  <a:schemeClr val="tx1"/>
                </a:solidFill>
              </a:rPr>
              <a:t>activated</a:t>
            </a:r>
            <a:r>
              <a:rPr lang="it-IT" dirty="0" smtClean="0">
                <a:solidFill>
                  <a:schemeClr val="tx1"/>
                </a:solidFill>
              </a:rPr>
              <a:t> with X-</a:t>
            </a:r>
            <a:r>
              <a:rPr lang="it-IT" dirty="0" err="1" smtClean="0">
                <a:solidFill>
                  <a:schemeClr val="tx1"/>
                </a:solidFill>
              </a:rPr>
              <a:t>Ray</a:t>
            </a:r>
            <a:r>
              <a:rPr lang="it-IT" dirty="0" smtClean="0">
                <a:solidFill>
                  <a:schemeClr val="tx1"/>
                </a:solidFill>
              </a:rPr>
              <a:t> tube)</a:t>
            </a:r>
          </a:p>
          <a:p>
            <a:pPr marL="285750" indent="-285750">
              <a:buFont typeface="Arial" panose="020B0604020202020204" pitchFamily="34" charset="0"/>
              <a:buChar char="•"/>
            </a:pPr>
            <a:r>
              <a:rPr lang="it-IT" dirty="0">
                <a:solidFill>
                  <a:schemeClr val="tx1"/>
                </a:solidFill>
              </a:rPr>
              <a:t> Direct </a:t>
            </a:r>
            <a:r>
              <a:rPr lang="it-IT" dirty="0" err="1">
                <a:solidFill>
                  <a:schemeClr val="tx1"/>
                </a:solidFill>
              </a:rPr>
              <a:t>detection</a:t>
            </a:r>
            <a:r>
              <a:rPr lang="it-IT" dirty="0">
                <a:solidFill>
                  <a:schemeClr val="tx1"/>
                </a:solidFill>
              </a:rPr>
              <a:t> with a XR-100CR Si-PIN X-</a:t>
            </a:r>
            <a:r>
              <a:rPr lang="it-IT" dirty="0" err="1">
                <a:solidFill>
                  <a:schemeClr val="tx1"/>
                </a:solidFill>
              </a:rPr>
              <a:t>Ray</a:t>
            </a:r>
            <a:r>
              <a:rPr lang="it-IT" dirty="0">
                <a:solidFill>
                  <a:schemeClr val="tx1"/>
                </a:solidFill>
              </a:rPr>
              <a:t> </a:t>
            </a:r>
            <a:r>
              <a:rPr lang="it-IT" dirty="0" smtClean="0">
                <a:solidFill>
                  <a:schemeClr val="tx1"/>
                </a:solidFill>
              </a:rPr>
              <a:t>Detector</a:t>
            </a:r>
          </a:p>
          <a:p>
            <a:pPr marL="285750" indent="-285750">
              <a:buFont typeface="Arial" panose="020B0604020202020204" pitchFamily="34" charset="0"/>
              <a:buChar char="•"/>
            </a:pPr>
            <a:r>
              <a:rPr lang="it-IT" dirty="0">
                <a:solidFill>
                  <a:schemeClr val="tx1"/>
                </a:solidFill>
              </a:rPr>
              <a:t> </a:t>
            </a:r>
            <a:r>
              <a:rPr lang="it-IT" dirty="0" err="1" smtClean="0">
                <a:solidFill>
                  <a:schemeClr val="tx1"/>
                </a:solidFill>
              </a:rPr>
              <a:t>Different</a:t>
            </a:r>
            <a:r>
              <a:rPr lang="it-IT" dirty="0" smtClean="0">
                <a:solidFill>
                  <a:schemeClr val="tx1"/>
                </a:solidFill>
              </a:rPr>
              <a:t> </a:t>
            </a:r>
            <a:r>
              <a:rPr lang="it-IT" dirty="0" smtClean="0">
                <a:solidFill>
                  <a:schemeClr val="tx1"/>
                </a:solidFill>
                <a:latin typeface="Symbol" panose="05050102010706020507" pitchFamily="18" charset="2"/>
              </a:rPr>
              <a:t>r</a:t>
            </a:r>
            <a:r>
              <a:rPr lang="it-IT" dirty="0" smtClean="0">
                <a:solidFill>
                  <a:schemeClr val="tx1"/>
                </a:solidFill>
              </a:rPr>
              <a:t> </a:t>
            </a:r>
            <a:r>
              <a:rPr lang="it-IT" dirty="0" err="1" smtClean="0">
                <a:solidFill>
                  <a:schemeClr val="tx1"/>
                </a:solidFill>
              </a:rPr>
              <a:t>crystals</a:t>
            </a:r>
            <a:r>
              <a:rPr lang="it-IT" dirty="0" smtClean="0">
                <a:solidFill>
                  <a:schemeClr val="tx1"/>
                </a:solidFill>
              </a:rPr>
              <a:t> (10.6 mm &amp; 206.7 mm) </a:t>
            </a:r>
            <a:r>
              <a:rPr lang="it-IT" dirty="0" smtClean="0">
                <a:solidFill>
                  <a:schemeClr val="tx1"/>
                </a:solidFill>
                <a:sym typeface="Wingdings" panose="05000000000000000000" pitchFamily="2" charset="2"/>
              </a:rPr>
              <a:t> </a:t>
            </a:r>
            <a:r>
              <a:rPr lang="it-IT" dirty="0" err="1" smtClean="0">
                <a:solidFill>
                  <a:schemeClr val="tx1"/>
                </a:solidFill>
                <a:sym typeface="Wingdings" panose="05000000000000000000" pitchFamily="2" charset="2"/>
              </a:rPr>
              <a:t>efficiency</a:t>
            </a:r>
            <a:r>
              <a:rPr lang="it-IT" dirty="0" smtClean="0">
                <a:solidFill>
                  <a:schemeClr val="tx1"/>
                </a:solidFill>
              </a:rPr>
              <a:t> </a:t>
            </a:r>
          </a:p>
          <a:p>
            <a:pPr marL="285750" indent="-285750">
              <a:buFont typeface="Arial" panose="020B0604020202020204" pitchFamily="34" charset="0"/>
              <a:buChar char="•"/>
            </a:pPr>
            <a:r>
              <a:rPr lang="it-IT" dirty="0">
                <a:solidFill>
                  <a:schemeClr val="tx1"/>
                </a:solidFill>
              </a:rPr>
              <a:t> </a:t>
            </a:r>
            <a:r>
              <a:rPr lang="it-IT" dirty="0" err="1" smtClean="0">
                <a:solidFill>
                  <a:schemeClr val="tx1"/>
                </a:solidFill>
              </a:rPr>
              <a:t>Different</a:t>
            </a:r>
            <a:r>
              <a:rPr lang="it-IT" dirty="0" smtClean="0">
                <a:solidFill>
                  <a:schemeClr val="tx1"/>
                </a:solidFill>
              </a:rPr>
              <a:t> </a:t>
            </a:r>
            <a:r>
              <a:rPr lang="it-IT" dirty="0" err="1" smtClean="0">
                <a:solidFill>
                  <a:schemeClr val="tx1"/>
                </a:solidFill>
              </a:rPr>
              <a:t>thickness</a:t>
            </a:r>
            <a:r>
              <a:rPr lang="it-IT" dirty="0" smtClean="0">
                <a:solidFill>
                  <a:schemeClr val="tx1"/>
                </a:solidFill>
              </a:rPr>
              <a:t> (20,40,100 </a:t>
            </a:r>
            <a:r>
              <a:rPr lang="it-IT" dirty="0" smtClean="0">
                <a:solidFill>
                  <a:schemeClr val="tx1"/>
                </a:solidFill>
                <a:latin typeface="Symbol" panose="05050102010706020507" pitchFamily="18" charset="2"/>
              </a:rPr>
              <a:t>m</a:t>
            </a:r>
            <a:r>
              <a:rPr lang="it-IT" dirty="0" smtClean="0">
                <a:solidFill>
                  <a:schemeClr val="tx1"/>
                </a:solidFill>
              </a:rPr>
              <a:t>m) </a:t>
            </a:r>
            <a:r>
              <a:rPr lang="it-IT" dirty="0" smtClean="0">
                <a:solidFill>
                  <a:schemeClr val="tx1"/>
                </a:solidFill>
                <a:sym typeface="Wingdings" panose="05000000000000000000" pitchFamily="2" charset="2"/>
              </a:rPr>
              <a:t> </a:t>
            </a:r>
            <a:r>
              <a:rPr lang="it-IT" dirty="0" err="1" smtClean="0">
                <a:solidFill>
                  <a:schemeClr val="tx1"/>
                </a:solidFill>
                <a:sym typeface="Wingdings" panose="05000000000000000000" pitchFamily="2" charset="2"/>
              </a:rPr>
              <a:t>efficiency</a:t>
            </a:r>
            <a:endParaRPr lang="it-IT" dirty="0">
              <a:solidFill>
                <a:schemeClr val="tx1"/>
              </a:solidFill>
            </a:endParaRPr>
          </a:p>
        </p:txBody>
      </p:sp>
      <p:pic>
        <p:nvPicPr>
          <p:cNvPr id="9" name="Picture 4" descr="http://amptek.com/wp-content/uploads/2013/08/pro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6738" y="1325436"/>
            <a:ext cx="2921116" cy="21379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5509" y="4017734"/>
            <a:ext cx="2434562" cy="2189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magine 2"/>
          <p:cNvPicPr>
            <a:picLocks noChangeAspect="1"/>
          </p:cNvPicPr>
          <p:nvPr/>
        </p:nvPicPr>
        <p:blipFill>
          <a:blip r:embed="rId9"/>
          <a:stretch>
            <a:fillRect/>
          </a:stretch>
        </p:blipFill>
        <p:spPr>
          <a:xfrm>
            <a:off x="1802347" y="4017734"/>
            <a:ext cx="4223205" cy="3168352"/>
          </a:xfrm>
          <a:prstGeom prst="rect">
            <a:avLst/>
          </a:prstGeom>
        </p:spPr>
      </p:pic>
      <p:cxnSp>
        <p:nvCxnSpPr>
          <p:cNvPr id="5" name="Connettore 2 4"/>
          <p:cNvCxnSpPr/>
          <p:nvPr/>
        </p:nvCxnSpPr>
        <p:spPr bwMode="auto">
          <a:xfrm flipV="1">
            <a:off x="6514142" y="2438262"/>
            <a:ext cx="841367" cy="305322"/>
          </a:xfrm>
          <a:prstGeom prst="straightConnector1">
            <a:avLst/>
          </a:prstGeom>
          <a:solidFill>
            <a:srgbClr val="00B8FF"/>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nettore 2 14"/>
          <p:cNvCxnSpPr/>
          <p:nvPr/>
        </p:nvCxnSpPr>
        <p:spPr bwMode="auto">
          <a:xfrm>
            <a:off x="6337638" y="3035496"/>
            <a:ext cx="1727010" cy="762566"/>
          </a:xfrm>
          <a:prstGeom prst="straightConnector1">
            <a:avLst/>
          </a:prstGeom>
          <a:solidFill>
            <a:srgbClr val="00B8FF"/>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ttore 2 16"/>
          <p:cNvCxnSpPr/>
          <p:nvPr/>
        </p:nvCxnSpPr>
        <p:spPr bwMode="auto">
          <a:xfrm flipH="1">
            <a:off x="5808683" y="3038281"/>
            <a:ext cx="528955" cy="2103672"/>
          </a:xfrm>
          <a:prstGeom prst="straightConnector1">
            <a:avLst/>
          </a:prstGeom>
          <a:solidFill>
            <a:srgbClr val="00B8FF"/>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ttore 2 18"/>
          <p:cNvCxnSpPr/>
          <p:nvPr/>
        </p:nvCxnSpPr>
        <p:spPr bwMode="auto">
          <a:xfrm flipH="1">
            <a:off x="2483275" y="3347789"/>
            <a:ext cx="264478" cy="1764539"/>
          </a:xfrm>
          <a:prstGeom prst="straightConnector1">
            <a:avLst/>
          </a:prstGeom>
          <a:solidFill>
            <a:srgbClr val="00B8FF"/>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ttore 2 20"/>
          <p:cNvCxnSpPr/>
          <p:nvPr/>
        </p:nvCxnSpPr>
        <p:spPr bwMode="auto">
          <a:xfrm>
            <a:off x="3123930" y="3358451"/>
            <a:ext cx="790019" cy="1753877"/>
          </a:xfrm>
          <a:prstGeom prst="straightConnector1">
            <a:avLst/>
          </a:prstGeom>
          <a:solidFill>
            <a:srgbClr val="00B8FF"/>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ttore 2 22"/>
          <p:cNvCxnSpPr/>
          <p:nvPr/>
        </p:nvCxnSpPr>
        <p:spPr bwMode="auto">
          <a:xfrm>
            <a:off x="3613326" y="3347789"/>
            <a:ext cx="1883271" cy="1764539"/>
          </a:xfrm>
          <a:prstGeom prst="straightConnector1">
            <a:avLst/>
          </a:prstGeom>
          <a:solidFill>
            <a:srgbClr val="00B8FF"/>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CasellaDiTesto 17"/>
          <p:cNvSpPr txBox="1"/>
          <p:nvPr/>
        </p:nvSpPr>
        <p:spPr>
          <a:xfrm>
            <a:off x="8172863" y="3416779"/>
            <a:ext cx="1332416" cy="584775"/>
          </a:xfrm>
          <a:prstGeom prst="rect">
            <a:avLst/>
          </a:prstGeom>
          <a:noFill/>
        </p:spPr>
        <p:txBody>
          <a:bodyPr wrap="none" rtlCol="0">
            <a:spAutoFit/>
          </a:bodyPr>
          <a:lstStyle/>
          <a:p>
            <a:r>
              <a:rPr lang="it-IT" sz="1600" dirty="0" smtClean="0">
                <a:solidFill>
                  <a:schemeClr val="tx1"/>
                </a:solidFill>
                <a:latin typeface="Symbol" panose="05050102010706020507" pitchFamily="18" charset="2"/>
              </a:rPr>
              <a:t>r</a:t>
            </a:r>
            <a:r>
              <a:rPr lang="it-IT" sz="1600" dirty="0" smtClean="0">
                <a:solidFill>
                  <a:schemeClr val="tx1"/>
                </a:solidFill>
              </a:rPr>
              <a:t> = 10.6 mm</a:t>
            </a:r>
          </a:p>
          <a:p>
            <a:r>
              <a:rPr lang="it-IT" sz="1600" dirty="0" smtClean="0">
                <a:solidFill>
                  <a:schemeClr val="tx1"/>
                </a:solidFill>
              </a:rPr>
              <a:t>100 </a:t>
            </a:r>
            <a:r>
              <a:rPr lang="it-IT" sz="1600" dirty="0" smtClean="0">
                <a:solidFill>
                  <a:schemeClr val="tx1"/>
                </a:solidFill>
                <a:latin typeface="Symbol" panose="05050102010706020507" pitchFamily="18" charset="2"/>
              </a:rPr>
              <a:t>m</a:t>
            </a:r>
            <a:r>
              <a:rPr lang="it-IT" sz="1600" dirty="0" smtClean="0">
                <a:solidFill>
                  <a:schemeClr val="tx1"/>
                </a:solidFill>
              </a:rPr>
              <a:t>m</a:t>
            </a:r>
            <a:endParaRPr lang="it-IT" sz="1600" dirty="0">
              <a:solidFill>
                <a:schemeClr val="tx1"/>
              </a:solidFill>
            </a:endParaRPr>
          </a:p>
        </p:txBody>
      </p:sp>
      <p:sp>
        <p:nvSpPr>
          <p:cNvPr id="26" name="CasellaDiTesto 25"/>
          <p:cNvSpPr txBox="1"/>
          <p:nvPr/>
        </p:nvSpPr>
        <p:spPr>
          <a:xfrm>
            <a:off x="4968304" y="6798137"/>
            <a:ext cx="1446230" cy="584775"/>
          </a:xfrm>
          <a:prstGeom prst="rect">
            <a:avLst/>
          </a:prstGeom>
          <a:solidFill>
            <a:schemeClr val="bg1"/>
          </a:solidFill>
          <a:ln w="28575">
            <a:solidFill>
              <a:srgbClr val="C00000"/>
            </a:solidFill>
          </a:ln>
        </p:spPr>
        <p:txBody>
          <a:bodyPr wrap="none" rtlCol="0">
            <a:spAutoFit/>
          </a:bodyPr>
          <a:lstStyle/>
          <a:p>
            <a:r>
              <a:rPr lang="it-IT" sz="1600" dirty="0" smtClean="0">
                <a:solidFill>
                  <a:schemeClr val="tx1"/>
                </a:solidFill>
                <a:latin typeface="Symbol" panose="05050102010706020507" pitchFamily="18" charset="2"/>
              </a:rPr>
              <a:t>r</a:t>
            </a:r>
            <a:r>
              <a:rPr lang="it-IT" sz="1600" dirty="0" smtClean="0">
                <a:solidFill>
                  <a:schemeClr val="tx1"/>
                </a:solidFill>
              </a:rPr>
              <a:t> = 206.7 mm</a:t>
            </a:r>
          </a:p>
          <a:p>
            <a:r>
              <a:rPr lang="it-IT" sz="1600" dirty="0" smtClean="0">
                <a:solidFill>
                  <a:schemeClr val="tx1"/>
                </a:solidFill>
              </a:rPr>
              <a:t>100 </a:t>
            </a:r>
            <a:r>
              <a:rPr lang="it-IT" sz="1600" dirty="0" smtClean="0">
                <a:solidFill>
                  <a:schemeClr val="tx1"/>
                </a:solidFill>
                <a:latin typeface="Symbol" panose="05050102010706020507" pitchFamily="18" charset="2"/>
              </a:rPr>
              <a:t>m</a:t>
            </a:r>
            <a:r>
              <a:rPr lang="it-IT" sz="1600" dirty="0" smtClean="0">
                <a:solidFill>
                  <a:schemeClr val="tx1"/>
                </a:solidFill>
              </a:rPr>
              <a:t>m</a:t>
            </a:r>
            <a:endParaRPr lang="it-IT" sz="1600" dirty="0">
              <a:solidFill>
                <a:schemeClr val="tx1"/>
              </a:solidFill>
            </a:endParaRPr>
          </a:p>
        </p:txBody>
      </p:sp>
      <p:sp>
        <p:nvSpPr>
          <p:cNvPr id="27" name="CasellaDiTesto 26"/>
          <p:cNvSpPr txBox="1"/>
          <p:nvPr/>
        </p:nvSpPr>
        <p:spPr>
          <a:xfrm>
            <a:off x="3419864" y="6795462"/>
            <a:ext cx="1446230" cy="584775"/>
          </a:xfrm>
          <a:prstGeom prst="rect">
            <a:avLst/>
          </a:prstGeom>
          <a:solidFill>
            <a:schemeClr val="bg1"/>
          </a:solidFill>
          <a:ln w="28575">
            <a:solidFill>
              <a:srgbClr val="C00000"/>
            </a:solidFill>
          </a:ln>
        </p:spPr>
        <p:txBody>
          <a:bodyPr wrap="none" rtlCol="0">
            <a:spAutoFit/>
          </a:bodyPr>
          <a:lstStyle/>
          <a:p>
            <a:r>
              <a:rPr lang="it-IT" sz="1600" dirty="0" smtClean="0">
                <a:solidFill>
                  <a:schemeClr val="tx1"/>
                </a:solidFill>
                <a:latin typeface="Symbol" panose="05050102010706020507" pitchFamily="18" charset="2"/>
              </a:rPr>
              <a:t>r</a:t>
            </a:r>
            <a:r>
              <a:rPr lang="it-IT" sz="1600" dirty="0" smtClean="0">
                <a:solidFill>
                  <a:schemeClr val="tx1"/>
                </a:solidFill>
              </a:rPr>
              <a:t> = 206.7 mm</a:t>
            </a:r>
          </a:p>
          <a:p>
            <a:r>
              <a:rPr lang="it-IT" sz="1600" dirty="0">
                <a:solidFill>
                  <a:schemeClr val="tx1"/>
                </a:solidFill>
              </a:rPr>
              <a:t>4</a:t>
            </a:r>
            <a:r>
              <a:rPr lang="it-IT" sz="1600" dirty="0" smtClean="0">
                <a:solidFill>
                  <a:schemeClr val="tx1"/>
                </a:solidFill>
              </a:rPr>
              <a:t>0 </a:t>
            </a:r>
            <a:r>
              <a:rPr lang="it-IT" sz="1600" dirty="0" smtClean="0">
                <a:solidFill>
                  <a:schemeClr val="tx1"/>
                </a:solidFill>
                <a:latin typeface="Symbol" panose="05050102010706020507" pitchFamily="18" charset="2"/>
              </a:rPr>
              <a:t>m</a:t>
            </a:r>
            <a:r>
              <a:rPr lang="it-IT" sz="1600" dirty="0" smtClean="0">
                <a:solidFill>
                  <a:schemeClr val="tx1"/>
                </a:solidFill>
              </a:rPr>
              <a:t>m</a:t>
            </a:r>
            <a:endParaRPr lang="it-IT" sz="1600" dirty="0">
              <a:solidFill>
                <a:schemeClr val="tx1"/>
              </a:solidFill>
            </a:endParaRPr>
          </a:p>
        </p:txBody>
      </p:sp>
      <p:sp>
        <p:nvSpPr>
          <p:cNvPr id="28" name="CasellaDiTesto 27"/>
          <p:cNvSpPr txBox="1"/>
          <p:nvPr/>
        </p:nvSpPr>
        <p:spPr>
          <a:xfrm>
            <a:off x="1793882" y="6795462"/>
            <a:ext cx="1446230" cy="584775"/>
          </a:xfrm>
          <a:prstGeom prst="rect">
            <a:avLst/>
          </a:prstGeom>
          <a:solidFill>
            <a:schemeClr val="bg1"/>
          </a:solidFill>
          <a:ln w="28575">
            <a:solidFill>
              <a:srgbClr val="C00000"/>
            </a:solidFill>
          </a:ln>
        </p:spPr>
        <p:txBody>
          <a:bodyPr wrap="none" rtlCol="0">
            <a:spAutoFit/>
          </a:bodyPr>
          <a:lstStyle/>
          <a:p>
            <a:r>
              <a:rPr lang="it-IT" sz="1600" dirty="0" smtClean="0">
                <a:solidFill>
                  <a:schemeClr val="tx1"/>
                </a:solidFill>
                <a:latin typeface="Symbol" panose="05050102010706020507" pitchFamily="18" charset="2"/>
              </a:rPr>
              <a:t>r</a:t>
            </a:r>
            <a:r>
              <a:rPr lang="it-IT" sz="1600" dirty="0" smtClean="0">
                <a:solidFill>
                  <a:schemeClr val="tx1"/>
                </a:solidFill>
              </a:rPr>
              <a:t> = 206.7 mm</a:t>
            </a:r>
          </a:p>
          <a:p>
            <a:r>
              <a:rPr lang="it-IT" sz="1600" dirty="0" smtClean="0">
                <a:solidFill>
                  <a:schemeClr val="tx1"/>
                </a:solidFill>
              </a:rPr>
              <a:t>20 </a:t>
            </a:r>
            <a:r>
              <a:rPr lang="it-IT" sz="1600" dirty="0" smtClean="0">
                <a:solidFill>
                  <a:schemeClr val="tx1"/>
                </a:solidFill>
                <a:latin typeface="Symbol" panose="05050102010706020507" pitchFamily="18" charset="2"/>
              </a:rPr>
              <a:t>m</a:t>
            </a:r>
            <a:r>
              <a:rPr lang="it-IT" sz="1600" dirty="0" smtClean="0">
                <a:solidFill>
                  <a:schemeClr val="tx1"/>
                </a:solidFill>
              </a:rPr>
              <a:t>m</a:t>
            </a:r>
            <a:endParaRPr lang="it-IT" sz="1600" dirty="0">
              <a:solidFill>
                <a:schemeClr val="tx1"/>
              </a:solidFill>
            </a:endParaRPr>
          </a:p>
        </p:txBody>
      </p:sp>
    </p:spTree>
    <p:extLst>
      <p:ext uri="{BB962C8B-B14F-4D97-AF65-F5344CB8AC3E}">
        <p14:creationId xmlns:p14="http://schemas.microsoft.com/office/powerpoint/2010/main" val="40230589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a:stretch>
            <a:fillRect/>
          </a:stretch>
        </p:blipFill>
        <p:spPr>
          <a:xfrm>
            <a:off x="2622551" y="1487768"/>
            <a:ext cx="4197383" cy="2220923"/>
          </a:xfrm>
          <a:prstGeom prst="rect">
            <a:avLst/>
          </a:prstGeom>
        </p:spPr>
      </p:pic>
      <p:sp>
        <p:nvSpPr>
          <p:cNvPr id="50177" name="Text Box 1"/>
          <p:cNvSpPr txBox="1">
            <a:spLocks noChangeArrowheads="1"/>
          </p:cNvSpPr>
          <p:nvPr/>
        </p:nvSpPr>
        <p:spPr bwMode="auto">
          <a:xfrm>
            <a:off x="2664048" y="197852"/>
            <a:ext cx="519595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3200" dirty="0" err="1" smtClean="0"/>
              <a:t>Starting</a:t>
            </a:r>
            <a:r>
              <a:rPr lang="it-IT" altLang="it-IT" sz="3200" dirty="0" smtClean="0"/>
              <a:t> VOXES: test Setup</a:t>
            </a:r>
            <a:endParaRPr lang="it-IT" altLang="it-IT" sz="3200" dirty="0"/>
          </a:p>
        </p:txBody>
      </p:sp>
      <p:pic>
        <p:nvPicPr>
          <p:cNvPr id="501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Immagine 15"/>
          <p:cNvPicPr>
            <a:picLocks noChangeAspect="1"/>
          </p:cNvPicPr>
          <p:nvPr/>
        </p:nvPicPr>
        <p:blipFill>
          <a:blip r:embed="rId7"/>
          <a:stretch>
            <a:fillRect/>
          </a:stretch>
        </p:blipFill>
        <p:spPr>
          <a:xfrm>
            <a:off x="8928744" y="98424"/>
            <a:ext cx="1032735" cy="945109"/>
          </a:xfrm>
          <a:prstGeom prst="rect">
            <a:avLst/>
          </a:prstGeom>
        </p:spPr>
      </p:pic>
      <p:pic>
        <p:nvPicPr>
          <p:cNvPr id="5" name="Immagine 4"/>
          <p:cNvPicPr>
            <a:picLocks noChangeAspect="1"/>
          </p:cNvPicPr>
          <p:nvPr/>
        </p:nvPicPr>
        <p:blipFill>
          <a:blip r:embed="rId8"/>
          <a:stretch>
            <a:fillRect/>
          </a:stretch>
        </p:blipFill>
        <p:spPr>
          <a:xfrm>
            <a:off x="1727944" y="2921950"/>
            <a:ext cx="5607180" cy="2942841"/>
          </a:xfrm>
          <a:prstGeom prst="rect">
            <a:avLst/>
          </a:prstGeom>
        </p:spPr>
      </p:pic>
      <p:pic>
        <p:nvPicPr>
          <p:cNvPr id="7" name="Immagine 6"/>
          <p:cNvPicPr>
            <a:picLocks noChangeAspect="1"/>
          </p:cNvPicPr>
          <p:nvPr/>
        </p:nvPicPr>
        <p:blipFill>
          <a:blip r:embed="rId9"/>
          <a:stretch>
            <a:fillRect/>
          </a:stretch>
        </p:blipFill>
        <p:spPr>
          <a:xfrm>
            <a:off x="6029044" y="2206686"/>
            <a:ext cx="4036728" cy="2135917"/>
          </a:xfrm>
          <a:prstGeom prst="rect">
            <a:avLst/>
          </a:prstGeom>
        </p:spPr>
      </p:pic>
      <p:pic>
        <p:nvPicPr>
          <p:cNvPr id="163842" name="Picture 2" descr="https://www.thorlabs.de/images/xlarge/0162-x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0575" y="4896652"/>
            <a:ext cx="2221371" cy="2221371"/>
          </a:xfrm>
          <a:prstGeom prst="rect">
            <a:avLst/>
          </a:prstGeom>
          <a:noFill/>
          <a:extLst>
            <a:ext uri="{909E8E84-426E-40DD-AFC4-6F175D3DCCD1}">
              <a14:hiddenFill xmlns:a14="http://schemas.microsoft.com/office/drawing/2010/main">
                <a:solidFill>
                  <a:srgbClr val="FFFFFF"/>
                </a:solidFill>
              </a14:hiddenFill>
            </a:ext>
          </a:extLst>
        </p:spPr>
      </p:pic>
      <p:pic>
        <p:nvPicPr>
          <p:cNvPr id="163844" name="Picture 4" descr="https://www.thorlabs.de/images/xlarge/12322-x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575" y="-3565525"/>
            <a:ext cx="3763377" cy="3763377"/>
          </a:xfrm>
          <a:prstGeom prst="rect">
            <a:avLst/>
          </a:prstGeom>
          <a:noFill/>
          <a:extLst>
            <a:ext uri="{909E8E84-426E-40DD-AFC4-6F175D3DCCD1}">
              <a14:hiddenFill xmlns:a14="http://schemas.microsoft.com/office/drawing/2010/main">
                <a:solidFill>
                  <a:srgbClr val="FFFFFF"/>
                </a:solidFill>
              </a14:hiddenFill>
            </a:ext>
          </a:extLst>
        </p:spPr>
      </p:pic>
      <p:pic>
        <p:nvPicPr>
          <p:cNvPr id="163846" name="Picture 6" descr="https://www.thorlabs.de/images/xlarge/12322-x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288" y="2017021"/>
            <a:ext cx="2235820" cy="2235820"/>
          </a:xfrm>
          <a:prstGeom prst="rect">
            <a:avLst/>
          </a:prstGeom>
          <a:noFill/>
          <a:extLst>
            <a:ext uri="{909E8E84-426E-40DD-AFC4-6F175D3DCCD1}">
              <a14:hiddenFill xmlns:a14="http://schemas.microsoft.com/office/drawing/2010/main">
                <a:solidFill>
                  <a:srgbClr val="FFFFFF"/>
                </a:solidFill>
              </a14:hiddenFill>
            </a:ext>
          </a:extLst>
        </p:spPr>
      </p:pic>
      <p:pic>
        <p:nvPicPr>
          <p:cNvPr id="163848" name="Picture 8" descr="https://www.thorlabs.de/images/TabImages/Cylindrical_Lens_Mount_A1-78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10595" y="5492519"/>
            <a:ext cx="1706905" cy="170690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908091" y="6553093"/>
            <a:ext cx="3236784" cy="646331"/>
          </a:xfrm>
          <a:prstGeom prst="rect">
            <a:avLst/>
          </a:prstGeom>
          <a:noFill/>
          <a:ln w="28575">
            <a:solidFill>
              <a:srgbClr val="C00000"/>
            </a:solidFill>
          </a:ln>
        </p:spPr>
        <p:txBody>
          <a:bodyPr wrap="none" rtlCol="0">
            <a:spAutoFit/>
          </a:bodyPr>
          <a:lstStyle/>
          <a:p>
            <a:pPr algn="ctr"/>
            <a:r>
              <a:rPr lang="it-IT" dirty="0" err="1" smtClean="0">
                <a:solidFill>
                  <a:schemeClr val="tx1"/>
                </a:solidFill>
              </a:rPr>
              <a:t>Designed</a:t>
            </a:r>
            <a:r>
              <a:rPr lang="it-IT" dirty="0" smtClean="0">
                <a:solidFill>
                  <a:schemeClr val="tx1"/>
                </a:solidFill>
              </a:rPr>
              <a:t> by Nicola </a:t>
            </a:r>
            <a:r>
              <a:rPr lang="it-IT" dirty="0" err="1" smtClean="0">
                <a:solidFill>
                  <a:schemeClr val="tx1"/>
                </a:solidFill>
              </a:rPr>
              <a:t>Intaglietta</a:t>
            </a:r>
            <a:endParaRPr lang="it-IT" dirty="0" smtClean="0">
              <a:solidFill>
                <a:schemeClr val="tx1"/>
              </a:solidFill>
            </a:endParaRPr>
          </a:p>
          <a:p>
            <a:pPr algn="ctr"/>
            <a:r>
              <a:rPr lang="it-IT" dirty="0" smtClean="0">
                <a:solidFill>
                  <a:schemeClr val="tx1"/>
                </a:solidFill>
              </a:rPr>
              <a:t>LNF </a:t>
            </a:r>
            <a:r>
              <a:rPr lang="it-IT" dirty="0" err="1" smtClean="0">
                <a:solidFill>
                  <a:schemeClr val="tx1"/>
                </a:solidFill>
              </a:rPr>
              <a:t>services</a:t>
            </a:r>
            <a:endParaRPr lang="it-IT" dirty="0">
              <a:solidFill>
                <a:schemeClr val="tx1"/>
              </a:solidFill>
            </a:endParaRPr>
          </a:p>
        </p:txBody>
      </p:sp>
    </p:spTree>
    <p:extLst>
      <p:ext uri="{BB962C8B-B14F-4D97-AF65-F5344CB8AC3E}">
        <p14:creationId xmlns:p14="http://schemas.microsoft.com/office/powerpoint/2010/main" val="1853257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46"/>
                                        </p:tgtEl>
                                        <p:attrNameLst>
                                          <p:attrName>style.visibility</p:attrName>
                                        </p:attrNameLst>
                                      </p:cBhvr>
                                      <p:to>
                                        <p:strVal val="visible"/>
                                      </p:to>
                                    </p:set>
                                    <p:anim calcmode="lin" valueType="num">
                                      <p:cBhvr additive="base">
                                        <p:cTn id="7" dur="500" fill="hold"/>
                                        <p:tgtEl>
                                          <p:spTgt spid="163846"/>
                                        </p:tgtEl>
                                        <p:attrNameLst>
                                          <p:attrName>ppt_x</p:attrName>
                                        </p:attrNameLst>
                                      </p:cBhvr>
                                      <p:tavLst>
                                        <p:tav tm="0">
                                          <p:val>
                                            <p:strVal val="#ppt_x"/>
                                          </p:val>
                                        </p:tav>
                                        <p:tav tm="100000">
                                          <p:val>
                                            <p:strVal val="#ppt_x"/>
                                          </p:val>
                                        </p:tav>
                                      </p:tavLst>
                                    </p:anim>
                                    <p:anim calcmode="lin" valueType="num">
                                      <p:cBhvr additive="base">
                                        <p:cTn id="8" dur="500" fill="hold"/>
                                        <p:tgtEl>
                                          <p:spTgt spid="1638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3842"/>
                                        </p:tgtEl>
                                        <p:attrNameLst>
                                          <p:attrName>style.visibility</p:attrName>
                                        </p:attrNameLst>
                                      </p:cBhvr>
                                      <p:to>
                                        <p:strVal val="visible"/>
                                      </p:to>
                                    </p:set>
                                    <p:anim calcmode="lin" valueType="num">
                                      <p:cBhvr additive="base">
                                        <p:cTn id="23" dur="500" fill="hold"/>
                                        <p:tgtEl>
                                          <p:spTgt spid="163842"/>
                                        </p:tgtEl>
                                        <p:attrNameLst>
                                          <p:attrName>ppt_x</p:attrName>
                                        </p:attrNameLst>
                                      </p:cBhvr>
                                      <p:tavLst>
                                        <p:tav tm="0">
                                          <p:val>
                                            <p:strVal val="#ppt_x"/>
                                          </p:val>
                                        </p:tav>
                                        <p:tav tm="100000">
                                          <p:val>
                                            <p:strVal val="#ppt_x"/>
                                          </p:val>
                                        </p:tav>
                                      </p:tavLst>
                                    </p:anim>
                                    <p:anim calcmode="lin" valueType="num">
                                      <p:cBhvr additive="base">
                                        <p:cTn id="24" dur="500" fill="hold"/>
                                        <p:tgtEl>
                                          <p:spTgt spid="16384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3848"/>
                                        </p:tgtEl>
                                        <p:attrNameLst>
                                          <p:attrName>style.visibility</p:attrName>
                                        </p:attrNameLst>
                                      </p:cBhvr>
                                      <p:to>
                                        <p:strVal val="visible"/>
                                      </p:to>
                                    </p:set>
                                    <p:anim calcmode="lin" valueType="num">
                                      <p:cBhvr additive="base">
                                        <p:cTn id="29" dur="500" fill="hold"/>
                                        <p:tgtEl>
                                          <p:spTgt spid="163848"/>
                                        </p:tgtEl>
                                        <p:attrNameLst>
                                          <p:attrName>ppt_x</p:attrName>
                                        </p:attrNameLst>
                                      </p:cBhvr>
                                      <p:tavLst>
                                        <p:tav tm="0">
                                          <p:val>
                                            <p:strVal val="#ppt_x"/>
                                          </p:val>
                                        </p:tav>
                                        <p:tav tm="100000">
                                          <p:val>
                                            <p:strVal val="#ppt_x"/>
                                          </p:val>
                                        </p:tav>
                                      </p:tavLst>
                                    </p:anim>
                                    <p:anim calcmode="lin" valueType="num">
                                      <p:cBhvr additive="base">
                                        <p:cTn id="30" dur="500" fill="hold"/>
                                        <p:tgtEl>
                                          <p:spTgt spid="1638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2664048" y="197852"/>
            <a:ext cx="519595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3200" dirty="0" err="1" smtClean="0"/>
              <a:t>Starting</a:t>
            </a:r>
            <a:r>
              <a:rPr lang="it-IT" altLang="it-IT" sz="3200" dirty="0" smtClean="0"/>
              <a:t> VOXES: test Setup</a:t>
            </a:r>
            <a:endParaRPr lang="it-IT" altLang="it-IT" sz="3200" dirty="0"/>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Immagine 15"/>
          <p:cNvPicPr>
            <a:picLocks noChangeAspect="1"/>
          </p:cNvPicPr>
          <p:nvPr/>
        </p:nvPicPr>
        <p:blipFill>
          <a:blip r:embed="rId6"/>
          <a:stretch>
            <a:fillRect/>
          </a:stretch>
        </p:blipFill>
        <p:spPr>
          <a:xfrm>
            <a:off x="8928744" y="98424"/>
            <a:ext cx="1032735" cy="945109"/>
          </a:xfrm>
          <a:prstGeom prst="rect">
            <a:avLst/>
          </a:prstGeom>
        </p:spPr>
      </p:pic>
      <p:sp>
        <p:nvSpPr>
          <p:cNvPr id="17" name="CasellaDiTesto 16"/>
          <p:cNvSpPr txBox="1"/>
          <p:nvPr/>
        </p:nvSpPr>
        <p:spPr>
          <a:xfrm>
            <a:off x="2664048" y="6524625"/>
            <a:ext cx="3714478" cy="369332"/>
          </a:xfrm>
          <a:prstGeom prst="rect">
            <a:avLst/>
          </a:prstGeom>
          <a:noFill/>
          <a:ln w="28575">
            <a:solidFill>
              <a:srgbClr val="C00000"/>
            </a:solidFill>
          </a:ln>
        </p:spPr>
        <p:txBody>
          <a:bodyPr wrap="none" rtlCol="0">
            <a:spAutoFit/>
          </a:bodyPr>
          <a:lstStyle/>
          <a:p>
            <a:pPr algn="ctr"/>
            <a:r>
              <a:rPr lang="it-IT" dirty="0" err="1" smtClean="0">
                <a:solidFill>
                  <a:schemeClr val="tx1"/>
                </a:solidFill>
              </a:rPr>
              <a:t>Printed</a:t>
            </a:r>
            <a:r>
              <a:rPr lang="it-IT" dirty="0" smtClean="0">
                <a:solidFill>
                  <a:schemeClr val="tx1"/>
                </a:solidFill>
              </a:rPr>
              <a:t> with the 3D </a:t>
            </a:r>
            <a:r>
              <a:rPr lang="it-IT" dirty="0" err="1" smtClean="0">
                <a:solidFill>
                  <a:schemeClr val="tx1"/>
                </a:solidFill>
              </a:rPr>
              <a:t>printer</a:t>
            </a:r>
            <a:r>
              <a:rPr lang="it-IT" dirty="0" smtClean="0">
                <a:solidFill>
                  <a:schemeClr val="tx1"/>
                </a:solidFill>
              </a:rPr>
              <a:t> @ LNF</a:t>
            </a:r>
            <a:endParaRPr lang="it-IT" dirty="0">
              <a:solidFill>
                <a:schemeClr val="tx1"/>
              </a:solidFill>
            </a:endParaRPr>
          </a:p>
        </p:txBody>
      </p:sp>
      <p:pic>
        <p:nvPicPr>
          <p:cNvPr id="10" name="Immagine 9"/>
          <p:cNvPicPr>
            <a:picLocks noChangeAspect="1"/>
          </p:cNvPicPr>
          <p:nvPr/>
        </p:nvPicPr>
        <p:blipFill>
          <a:blip r:embed="rId7"/>
          <a:stretch>
            <a:fillRect/>
          </a:stretch>
        </p:blipFill>
        <p:spPr>
          <a:xfrm>
            <a:off x="3564146" y="900410"/>
            <a:ext cx="2684489" cy="2013367"/>
          </a:xfrm>
          <a:prstGeom prst="rect">
            <a:avLst/>
          </a:prstGeom>
        </p:spPr>
      </p:pic>
      <p:pic>
        <p:nvPicPr>
          <p:cNvPr id="13" name="Immagine 12"/>
          <p:cNvPicPr>
            <a:picLocks noChangeAspect="1"/>
          </p:cNvPicPr>
          <p:nvPr/>
        </p:nvPicPr>
        <p:blipFill>
          <a:blip r:embed="rId8"/>
          <a:stretch>
            <a:fillRect/>
          </a:stretch>
        </p:blipFill>
        <p:spPr>
          <a:xfrm>
            <a:off x="7056536" y="1619597"/>
            <a:ext cx="2676321" cy="2007842"/>
          </a:xfrm>
          <a:prstGeom prst="rect">
            <a:avLst/>
          </a:prstGeom>
        </p:spPr>
      </p:pic>
      <p:pic>
        <p:nvPicPr>
          <p:cNvPr id="3" name="Immagine 2"/>
          <p:cNvPicPr>
            <a:picLocks noChangeAspect="1"/>
          </p:cNvPicPr>
          <p:nvPr/>
        </p:nvPicPr>
        <p:blipFill>
          <a:blip r:embed="rId9"/>
          <a:stretch>
            <a:fillRect/>
          </a:stretch>
        </p:blipFill>
        <p:spPr>
          <a:xfrm>
            <a:off x="222840" y="1139412"/>
            <a:ext cx="2441208" cy="3256244"/>
          </a:xfrm>
          <a:prstGeom prst="rect">
            <a:avLst/>
          </a:prstGeom>
        </p:spPr>
      </p:pic>
      <p:pic>
        <p:nvPicPr>
          <p:cNvPr id="5" name="Immagine 4"/>
          <p:cNvPicPr>
            <a:picLocks noChangeAspect="1"/>
          </p:cNvPicPr>
          <p:nvPr/>
        </p:nvPicPr>
        <p:blipFill>
          <a:blip r:embed="rId10"/>
          <a:stretch>
            <a:fillRect/>
          </a:stretch>
        </p:blipFill>
        <p:spPr>
          <a:xfrm>
            <a:off x="2754194" y="3302566"/>
            <a:ext cx="4068179" cy="3052048"/>
          </a:xfrm>
          <a:prstGeom prst="rect">
            <a:avLst/>
          </a:prstGeom>
        </p:spPr>
      </p:pic>
    </p:spTree>
    <p:extLst>
      <p:ext uri="{BB962C8B-B14F-4D97-AF65-F5344CB8AC3E}">
        <p14:creationId xmlns:p14="http://schemas.microsoft.com/office/powerpoint/2010/main" val="223185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871663" y="250825"/>
            <a:ext cx="6273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3200"/>
              <a:t>Location for VOXES development</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72125"/>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1187450"/>
            <a:ext cx="4537075" cy="248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9363" y="1187450"/>
            <a:ext cx="2305050" cy="411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3" y="1187450"/>
            <a:ext cx="2236787" cy="415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5" name="Text Box 9"/>
          <p:cNvSpPr txBox="1">
            <a:spLocks noChangeArrowheads="1"/>
          </p:cNvSpPr>
          <p:nvPr/>
        </p:nvSpPr>
        <p:spPr bwMode="auto">
          <a:xfrm>
            <a:off x="5111750" y="3995738"/>
            <a:ext cx="446563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t>Laboratory equipped with optical bank @LNF</a:t>
            </a:r>
          </a:p>
        </p:txBody>
      </p:sp>
      <p:sp>
        <p:nvSpPr>
          <p:cNvPr id="50186" name="Text Box 10"/>
          <p:cNvSpPr txBox="1">
            <a:spLocks noChangeArrowheads="1"/>
          </p:cNvSpPr>
          <p:nvPr/>
        </p:nvSpPr>
        <p:spPr bwMode="auto">
          <a:xfrm>
            <a:off x="5111750" y="5364163"/>
            <a:ext cx="446563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t>Bunker for radioactive sources @LNF</a:t>
            </a:r>
          </a:p>
        </p:txBody>
      </p:sp>
      <p:sp>
        <p:nvSpPr>
          <p:cNvPr id="50187" name="Text Box 11"/>
          <p:cNvSpPr txBox="1">
            <a:spLocks noChangeArrowheads="1"/>
          </p:cNvSpPr>
          <p:nvPr/>
        </p:nvSpPr>
        <p:spPr bwMode="auto">
          <a:xfrm>
            <a:off x="1511300" y="6588125"/>
            <a:ext cx="44656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t>Inside the bunker</a:t>
            </a:r>
          </a:p>
        </p:txBody>
      </p:sp>
      <p:cxnSp>
        <p:nvCxnSpPr>
          <p:cNvPr id="50188" name="AutoShape 12"/>
          <p:cNvCxnSpPr>
            <a:cxnSpLocks noChangeShapeType="1"/>
          </p:cNvCxnSpPr>
          <p:nvPr/>
        </p:nvCxnSpPr>
        <p:spPr bwMode="auto">
          <a:xfrm flipV="1">
            <a:off x="5832475" y="3348038"/>
            <a:ext cx="1588" cy="647700"/>
          </a:xfrm>
          <a:prstGeom prst="straightConnector1">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0189" name="AutoShape 13"/>
          <p:cNvCxnSpPr>
            <a:cxnSpLocks noChangeShapeType="1"/>
          </p:cNvCxnSpPr>
          <p:nvPr/>
        </p:nvCxnSpPr>
        <p:spPr bwMode="auto">
          <a:xfrm flipH="1" flipV="1">
            <a:off x="4032250" y="4500563"/>
            <a:ext cx="1223963" cy="935037"/>
          </a:xfrm>
          <a:prstGeom prst="straightConnector1">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0190" name="AutoShape 14"/>
          <p:cNvCxnSpPr>
            <a:cxnSpLocks noChangeShapeType="1"/>
          </p:cNvCxnSpPr>
          <p:nvPr/>
        </p:nvCxnSpPr>
        <p:spPr bwMode="auto">
          <a:xfrm flipH="1" flipV="1">
            <a:off x="1944688" y="5148263"/>
            <a:ext cx="1439862" cy="1511300"/>
          </a:xfrm>
          <a:prstGeom prst="straightConnector1">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6" name="Immagine 15"/>
          <p:cNvPicPr>
            <a:picLocks noChangeAspect="1"/>
          </p:cNvPicPr>
          <p:nvPr/>
        </p:nvPicPr>
        <p:blipFill>
          <a:blip r:embed="rId9"/>
          <a:stretch>
            <a:fillRect/>
          </a:stretch>
        </p:blipFill>
        <p:spPr>
          <a:xfrm>
            <a:off x="8928744" y="98424"/>
            <a:ext cx="1032735" cy="945109"/>
          </a:xfrm>
          <a:prstGeom prst="rect">
            <a:avLst/>
          </a:prstGeom>
        </p:spPr>
      </p:pic>
    </p:spTree>
    <p:extLst>
      <p:ext uri="{BB962C8B-B14F-4D97-AF65-F5344CB8AC3E}">
        <p14:creationId xmlns:p14="http://schemas.microsoft.com/office/powerpoint/2010/main" val="2290821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2" name="Text Box 6"/>
          <p:cNvSpPr txBox="1">
            <a:spLocks noChangeArrowheads="1"/>
          </p:cNvSpPr>
          <p:nvPr/>
        </p:nvSpPr>
        <p:spPr bwMode="auto">
          <a:xfrm>
            <a:off x="215900" y="1269570"/>
            <a:ext cx="9864725"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it-IT" altLang="it-IT" sz="2000" dirty="0" smtClean="0"/>
              <a:t>    VOXES </a:t>
            </a:r>
            <a:r>
              <a:rPr lang="it-IT" altLang="it-IT" sz="2000" dirty="0" err="1"/>
              <a:t>develops</a:t>
            </a:r>
            <a:r>
              <a:rPr lang="it-IT" altLang="it-IT" sz="2000" dirty="0"/>
              <a:t> an </a:t>
            </a:r>
            <a:r>
              <a:rPr lang="it-IT" altLang="it-IT" sz="2000" dirty="0">
                <a:solidFill>
                  <a:srgbClr val="FF0000"/>
                </a:solidFill>
              </a:rPr>
              <a:t>innovative</a:t>
            </a:r>
            <a:r>
              <a:rPr lang="it-IT" altLang="it-IT" sz="2000" dirty="0"/>
              <a:t> ultra-high </a:t>
            </a:r>
            <a:r>
              <a:rPr lang="it-IT" altLang="it-IT" sz="2000" dirty="0" err="1"/>
              <a:t>resolution</a:t>
            </a:r>
            <a:r>
              <a:rPr lang="it-IT" altLang="it-IT" sz="2000" dirty="0"/>
              <a:t> X-</a:t>
            </a:r>
            <a:r>
              <a:rPr lang="it-IT" altLang="it-IT" sz="2000" dirty="0" err="1"/>
              <a:t>ray</a:t>
            </a:r>
            <a:r>
              <a:rPr lang="it-IT" altLang="it-IT" sz="2000" dirty="0"/>
              <a:t> </a:t>
            </a:r>
            <a:r>
              <a:rPr lang="it-IT" altLang="it-IT" sz="2000" dirty="0" err="1"/>
              <a:t>spectrometer</a:t>
            </a:r>
            <a:r>
              <a:rPr lang="it-IT" altLang="it-IT" sz="2000" dirty="0"/>
              <a:t> </a:t>
            </a:r>
            <a:endParaRPr lang="it-IT" altLang="it-IT" sz="2000" dirty="0" smtClean="0"/>
          </a:p>
          <a:p>
            <a:r>
              <a:rPr lang="it-IT" altLang="it-IT" sz="2000" dirty="0" smtClean="0"/>
              <a:t>     </a:t>
            </a:r>
            <a:r>
              <a:rPr lang="it-IT" altLang="it-IT" sz="2000" dirty="0" err="1" smtClean="0"/>
              <a:t>prototype</a:t>
            </a:r>
            <a:r>
              <a:rPr lang="it-IT" altLang="it-IT" sz="2000" dirty="0"/>
              <a:t>, </a:t>
            </a:r>
            <a:r>
              <a:rPr lang="it-IT" altLang="it-IT" sz="2000" dirty="0" err="1"/>
              <a:t>badly</a:t>
            </a:r>
            <a:r>
              <a:rPr lang="it-IT" altLang="it-IT" sz="2000" dirty="0"/>
              <a:t> </a:t>
            </a:r>
            <a:r>
              <a:rPr lang="it-IT" altLang="it-IT" sz="2000" dirty="0" err="1" smtClean="0"/>
              <a:t>needed</a:t>
            </a:r>
            <a:r>
              <a:rPr lang="it-IT" altLang="it-IT" sz="2000" dirty="0" smtClean="0"/>
              <a:t> </a:t>
            </a:r>
            <a:r>
              <a:rPr lang="it-IT" altLang="it-IT" sz="2000" dirty="0"/>
              <a:t>in </a:t>
            </a:r>
            <a:r>
              <a:rPr lang="it-IT" altLang="it-IT" sz="2000" dirty="0" err="1"/>
              <a:t>various</a:t>
            </a:r>
            <a:r>
              <a:rPr lang="it-IT" altLang="it-IT" sz="2000" dirty="0"/>
              <a:t> </a:t>
            </a:r>
            <a:r>
              <a:rPr lang="it-IT" altLang="it-IT" sz="2000" dirty="0" err="1"/>
              <a:t>fields</a:t>
            </a:r>
            <a:r>
              <a:rPr lang="it-IT" altLang="it-IT" sz="2000" dirty="0"/>
              <a:t> of </a:t>
            </a:r>
            <a:r>
              <a:rPr lang="it-IT" altLang="it-IT" sz="2000" dirty="0" err="1"/>
              <a:t>research</a:t>
            </a:r>
            <a:r>
              <a:rPr lang="it-IT" altLang="it-IT" sz="2000" dirty="0"/>
              <a:t> and </a:t>
            </a:r>
            <a:r>
              <a:rPr lang="it-IT" altLang="it-IT" sz="2000" dirty="0" err="1" smtClean="0"/>
              <a:t>technological</a:t>
            </a:r>
            <a:endParaRPr lang="it-IT" altLang="it-IT" sz="2000" dirty="0"/>
          </a:p>
          <a:p>
            <a:r>
              <a:rPr lang="it-IT" altLang="it-IT" sz="2000" dirty="0" smtClean="0"/>
              <a:t>     </a:t>
            </a:r>
            <a:r>
              <a:rPr lang="it-IT" altLang="it-IT" sz="2000" dirty="0" err="1" smtClean="0"/>
              <a:t>applications</a:t>
            </a:r>
            <a:endParaRPr lang="it-IT" altLang="it-IT" sz="2000" dirty="0"/>
          </a:p>
        </p:txBody>
      </p:sp>
      <p:sp>
        <p:nvSpPr>
          <p:cNvPr id="39944" name="Text Box 8"/>
          <p:cNvSpPr txBox="1">
            <a:spLocks noChangeArrowheads="1"/>
          </p:cNvSpPr>
          <p:nvPr/>
        </p:nvSpPr>
        <p:spPr bwMode="auto">
          <a:xfrm>
            <a:off x="215900" y="5153123"/>
            <a:ext cx="9577388"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it-IT" altLang="it-IT" sz="2000" dirty="0">
                <a:cs typeface="Times New Roman" panose="02020603050405020304" pitchFamily="18" charset="0"/>
              </a:rPr>
              <a:t>VOXES  </a:t>
            </a:r>
            <a:r>
              <a:rPr lang="it-IT" altLang="it-IT" sz="2000" dirty="0" err="1">
                <a:cs typeface="Times New Roman" panose="02020603050405020304" pitchFamily="18" charset="0"/>
              </a:rPr>
              <a:t>will</a:t>
            </a:r>
            <a:r>
              <a:rPr lang="it-IT" altLang="it-IT" sz="2000" dirty="0">
                <a:cs typeface="Times New Roman" panose="02020603050405020304" pitchFamily="18" charset="0"/>
              </a:rPr>
              <a:t> </a:t>
            </a:r>
            <a:r>
              <a:rPr lang="it-IT" altLang="it-IT" sz="2000" dirty="0" err="1">
                <a:cs typeface="Times New Roman" panose="02020603050405020304" pitchFamily="18" charset="0"/>
              </a:rPr>
              <a:t>realise</a:t>
            </a:r>
            <a:r>
              <a:rPr lang="it-IT" altLang="it-IT" sz="2000" dirty="0">
                <a:cs typeface="Times New Roman" panose="02020603050405020304" pitchFamily="18" charset="0"/>
              </a:rPr>
              <a:t> a </a:t>
            </a:r>
            <a:r>
              <a:rPr lang="it-IT" altLang="it-IT" sz="2000" dirty="0" err="1">
                <a:solidFill>
                  <a:srgbClr val="FF0000"/>
                </a:solidFill>
                <a:cs typeface="Times New Roman" panose="02020603050405020304" pitchFamily="18" charset="0"/>
              </a:rPr>
              <a:t>feasibility</a:t>
            </a:r>
            <a:r>
              <a:rPr lang="it-IT" altLang="it-IT" sz="2000" dirty="0">
                <a:solidFill>
                  <a:srgbClr val="FF0000"/>
                </a:solidFill>
                <a:cs typeface="Times New Roman" panose="02020603050405020304" pitchFamily="18" charset="0"/>
              </a:rPr>
              <a:t> </a:t>
            </a:r>
            <a:r>
              <a:rPr lang="it-IT" altLang="it-IT" sz="2000" dirty="0" err="1">
                <a:solidFill>
                  <a:srgbClr val="FF0000"/>
                </a:solidFill>
                <a:cs typeface="Times New Roman" panose="02020603050405020304" pitchFamily="18" charset="0"/>
              </a:rPr>
              <a:t>demonstration</a:t>
            </a:r>
            <a:r>
              <a:rPr lang="it-IT" altLang="it-IT" sz="2000" dirty="0">
                <a:solidFill>
                  <a:srgbClr val="FF0000"/>
                </a:solidFill>
                <a:cs typeface="Times New Roman" panose="02020603050405020304" pitchFamily="18" charset="0"/>
              </a:rPr>
              <a:t> </a:t>
            </a:r>
            <a:r>
              <a:rPr lang="it-IT" altLang="it-IT" sz="2000" dirty="0" err="1">
                <a:cs typeface="Times New Roman" panose="02020603050405020304" pitchFamily="18" charset="0"/>
              </a:rPr>
              <a:t>through</a:t>
            </a:r>
            <a:r>
              <a:rPr lang="it-IT" altLang="it-IT" sz="2000" dirty="0">
                <a:cs typeface="Times New Roman" panose="02020603050405020304" pitchFamily="18" charset="0"/>
              </a:rPr>
              <a:t> a </a:t>
            </a:r>
            <a:r>
              <a:rPr lang="it-IT" altLang="it-IT" sz="2000" dirty="0" err="1">
                <a:cs typeface="Times New Roman" panose="02020603050405020304" pitchFamily="18" charset="0"/>
              </a:rPr>
              <a:t>preliminary</a:t>
            </a:r>
            <a:r>
              <a:rPr lang="it-IT" altLang="it-IT" sz="2000" dirty="0">
                <a:cs typeface="Times New Roman" panose="02020603050405020304" pitchFamily="18" charset="0"/>
              </a:rPr>
              <a:t> </a:t>
            </a:r>
            <a:r>
              <a:rPr lang="it-IT" altLang="it-IT" sz="2000" dirty="0" err="1">
                <a:cs typeface="Times New Roman" panose="02020603050405020304" pitchFamily="18" charset="0"/>
              </a:rPr>
              <a:t>measurement</a:t>
            </a:r>
            <a:r>
              <a:rPr lang="it-IT" altLang="it-IT" sz="2000" dirty="0">
                <a:cs typeface="Times New Roman" panose="02020603050405020304" pitchFamily="18" charset="0"/>
              </a:rPr>
              <a:t>  with high </a:t>
            </a:r>
            <a:r>
              <a:rPr lang="it-IT" altLang="it-IT" sz="2000" dirty="0" err="1">
                <a:cs typeface="Times New Roman" panose="02020603050405020304" pitchFamily="18" charset="0"/>
              </a:rPr>
              <a:t>scientific</a:t>
            </a:r>
            <a:r>
              <a:rPr lang="it-IT" altLang="it-IT" sz="2000" dirty="0">
                <a:cs typeface="Times New Roman" panose="02020603050405020304" pitchFamily="18" charset="0"/>
              </a:rPr>
              <a:t> impact (</a:t>
            </a:r>
            <a:r>
              <a:rPr lang="it-IT" altLang="it-IT" sz="2000" dirty="0" err="1">
                <a:cs typeface="Times New Roman" panose="02020603050405020304" pitchFamily="18" charset="0"/>
              </a:rPr>
              <a:t>pionic</a:t>
            </a:r>
            <a:r>
              <a:rPr lang="it-IT" altLang="it-IT" sz="2000" dirty="0">
                <a:cs typeface="Times New Roman" panose="02020603050405020304" pitchFamily="18" charset="0"/>
              </a:rPr>
              <a:t> </a:t>
            </a:r>
            <a:r>
              <a:rPr lang="it-IT" altLang="it-IT" sz="2000" dirty="0" err="1">
                <a:cs typeface="Times New Roman" panose="02020603050405020304" pitchFamily="18" charset="0"/>
              </a:rPr>
              <a:t>helium</a:t>
            </a:r>
            <a:r>
              <a:rPr lang="it-IT" altLang="it-IT" sz="2000" dirty="0">
                <a:cs typeface="Times New Roman" panose="02020603050405020304" pitchFamily="18" charset="0"/>
              </a:rPr>
              <a:t> </a:t>
            </a:r>
            <a:r>
              <a:rPr lang="it-IT" altLang="it-IT" sz="2000" dirty="0" err="1">
                <a:cs typeface="Times New Roman" panose="02020603050405020304" pitchFamily="18" charset="0"/>
              </a:rPr>
              <a:t>at</a:t>
            </a:r>
            <a:r>
              <a:rPr lang="it-IT" altLang="it-IT" sz="2000" dirty="0">
                <a:cs typeface="Times New Roman" panose="02020603050405020304" pitchFamily="18" charset="0"/>
              </a:rPr>
              <a:t> PSI)</a:t>
            </a:r>
          </a:p>
        </p:txBody>
      </p:sp>
      <p:sp>
        <p:nvSpPr>
          <p:cNvPr id="39945" name="Text Box 9"/>
          <p:cNvSpPr txBox="1">
            <a:spLocks noChangeArrowheads="1"/>
          </p:cNvSpPr>
          <p:nvPr/>
        </p:nvSpPr>
        <p:spPr bwMode="auto">
          <a:xfrm>
            <a:off x="2124075" y="6542088"/>
            <a:ext cx="5976938" cy="581025"/>
          </a:xfrm>
          <a:prstGeom prst="rect">
            <a:avLst/>
          </a:prstGeom>
          <a:solidFill>
            <a:srgbClr val="FFFFFF"/>
          </a:solidFill>
          <a:ln w="63360" cap="sq">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3200"/>
              <a:t>Thank you for the attention</a:t>
            </a:r>
          </a:p>
        </p:txBody>
      </p:sp>
      <p:sp>
        <p:nvSpPr>
          <p:cNvPr id="39946" name="Text Box 10"/>
          <p:cNvSpPr txBox="1">
            <a:spLocks noChangeArrowheads="1"/>
          </p:cNvSpPr>
          <p:nvPr/>
        </p:nvSpPr>
        <p:spPr bwMode="auto">
          <a:xfrm>
            <a:off x="215901" y="2401953"/>
            <a:ext cx="9000876"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it-IT" altLang="it-IT" sz="2000" dirty="0"/>
              <a:t>To </a:t>
            </a:r>
            <a:r>
              <a:rPr lang="it-IT" altLang="it-IT" sz="2000" dirty="0" err="1"/>
              <a:t>achieve</a:t>
            </a:r>
            <a:r>
              <a:rPr lang="it-IT" altLang="it-IT" sz="2000" dirty="0"/>
              <a:t> </a:t>
            </a:r>
            <a:r>
              <a:rPr lang="it-IT" altLang="it-IT" sz="2000" dirty="0" err="1"/>
              <a:t>its</a:t>
            </a:r>
            <a:r>
              <a:rPr lang="it-IT" altLang="it-IT" sz="2000" dirty="0"/>
              <a:t> goal VOXES  sets up  a </a:t>
            </a:r>
            <a:r>
              <a:rPr lang="it-IT" altLang="it-IT" sz="2000" dirty="0" err="1"/>
              <a:t>highly</a:t>
            </a:r>
            <a:r>
              <a:rPr lang="it-IT" altLang="it-IT" sz="2000" dirty="0"/>
              <a:t> </a:t>
            </a:r>
            <a:r>
              <a:rPr lang="it-IT" altLang="it-IT" sz="2000" dirty="0" err="1"/>
              <a:t>qualified</a:t>
            </a:r>
            <a:r>
              <a:rPr lang="it-IT" altLang="it-IT" sz="2000" dirty="0"/>
              <a:t> </a:t>
            </a:r>
            <a:r>
              <a:rPr lang="it-IT" altLang="it-IT" sz="2000" dirty="0">
                <a:solidFill>
                  <a:srgbClr val="FF0000"/>
                </a:solidFill>
              </a:rPr>
              <a:t>multi-</a:t>
            </a:r>
            <a:r>
              <a:rPr lang="it-IT" altLang="it-IT" sz="2000" dirty="0" err="1">
                <a:solidFill>
                  <a:srgbClr val="FF0000"/>
                </a:solidFill>
              </a:rPr>
              <a:t>disciplinary</a:t>
            </a:r>
            <a:r>
              <a:rPr lang="it-IT" altLang="it-IT" sz="2000" dirty="0"/>
              <a:t> </a:t>
            </a:r>
            <a:r>
              <a:rPr lang="it-IT" altLang="it-IT" sz="2000" dirty="0" err="1"/>
              <a:t>international</a:t>
            </a:r>
            <a:r>
              <a:rPr lang="it-IT" altLang="it-IT" sz="2000" dirty="0"/>
              <a:t> network, with </a:t>
            </a:r>
            <a:r>
              <a:rPr lang="it-IT" altLang="it-IT" sz="2000" dirty="0" err="1"/>
              <a:t>contacts</a:t>
            </a:r>
            <a:r>
              <a:rPr lang="it-IT" altLang="it-IT" sz="2000" dirty="0"/>
              <a:t> with the world-leader producer of HAPG (</a:t>
            </a:r>
            <a:r>
              <a:rPr lang="it-IT" altLang="it-IT" sz="2000" dirty="0" err="1"/>
              <a:t>Optigraph</a:t>
            </a:r>
            <a:r>
              <a:rPr lang="it-IT" altLang="it-IT" sz="2000" dirty="0"/>
              <a:t>)</a:t>
            </a:r>
          </a:p>
        </p:txBody>
      </p:sp>
      <p:sp>
        <p:nvSpPr>
          <p:cNvPr id="39948" name="Text Box 12"/>
          <p:cNvSpPr txBox="1">
            <a:spLocks noChangeArrowheads="1"/>
          </p:cNvSpPr>
          <p:nvPr/>
        </p:nvSpPr>
        <p:spPr bwMode="auto">
          <a:xfrm>
            <a:off x="215900" y="3606345"/>
            <a:ext cx="9576943"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it-IT" altLang="it-IT" sz="2000" dirty="0"/>
              <a:t>    VOXES </a:t>
            </a:r>
            <a:r>
              <a:rPr lang="it-IT" altLang="it-IT" sz="2000" dirty="0" err="1"/>
              <a:t>introduces</a:t>
            </a:r>
            <a:r>
              <a:rPr lang="it-IT" altLang="it-IT" sz="2000" dirty="0"/>
              <a:t> a </a:t>
            </a:r>
            <a:r>
              <a:rPr lang="it-IT" altLang="it-IT" sz="2000" dirty="0">
                <a:solidFill>
                  <a:srgbClr val="FF0000"/>
                </a:solidFill>
              </a:rPr>
              <a:t>new </a:t>
            </a:r>
            <a:r>
              <a:rPr lang="it-IT" altLang="it-IT" sz="2000" dirty="0" err="1">
                <a:solidFill>
                  <a:srgbClr val="FF0000"/>
                </a:solidFill>
              </a:rPr>
              <a:t>technology</a:t>
            </a:r>
            <a:r>
              <a:rPr lang="it-IT" altLang="it-IT" sz="2000" dirty="0">
                <a:solidFill>
                  <a:srgbClr val="FF0000"/>
                </a:solidFill>
              </a:rPr>
              <a:t> </a:t>
            </a:r>
            <a:r>
              <a:rPr lang="it-IT" altLang="it-IT" sz="2000" dirty="0"/>
              <a:t>in INFN, </a:t>
            </a:r>
            <a:r>
              <a:rPr lang="it-IT" altLang="it-IT" sz="2000" dirty="0" err="1"/>
              <a:t>having</a:t>
            </a:r>
            <a:r>
              <a:rPr lang="it-IT" altLang="it-IT" sz="2000" dirty="0"/>
              <a:t> high </a:t>
            </a:r>
            <a:r>
              <a:rPr lang="it-IT" altLang="it-IT" sz="2000" dirty="0" err="1"/>
              <a:t>potential</a:t>
            </a:r>
            <a:r>
              <a:rPr lang="it-IT" altLang="it-IT" sz="2000" dirty="0"/>
              <a:t> </a:t>
            </a:r>
            <a:r>
              <a:rPr lang="it-IT" altLang="it-IT" sz="2000" dirty="0" smtClean="0"/>
              <a:t>for</a:t>
            </a:r>
          </a:p>
          <a:p>
            <a:r>
              <a:rPr lang="it-IT" altLang="it-IT" sz="2000" dirty="0" smtClean="0"/>
              <a:t>     </a:t>
            </a:r>
            <a:r>
              <a:rPr lang="it-IT" altLang="it-IT" sz="2000" dirty="0" err="1" smtClean="0"/>
              <a:t>applications</a:t>
            </a:r>
            <a:r>
              <a:rPr lang="it-IT" altLang="it-IT" sz="2000" dirty="0" smtClean="0"/>
              <a:t> inside </a:t>
            </a:r>
            <a:r>
              <a:rPr lang="it-IT" altLang="it-IT" sz="2000" dirty="0"/>
              <a:t>INFN (DA</a:t>
            </a:r>
            <a:r>
              <a:rPr lang="it-IT" altLang="it-IT" sz="2000" dirty="0">
                <a:latin typeface="Symbol" panose="05050102010706020507" pitchFamily="18" charset="2"/>
              </a:rPr>
              <a:t></a:t>
            </a:r>
            <a:r>
              <a:rPr lang="it-IT" altLang="it-IT" sz="2000" dirty="0"/>
              <a:t>NE-Luce, SIDDHARTA, VIP@LNGS) and </a:t>
            </a:r>
            <a:r>
              <a:rPr lang="it-IT" altLang="it-IT" sz="2000" dirty="0" smtClean="0"/>
              <a:t>in</a:t>
            </a:r>
          </a:p>
          <a:p>
            <a:r>
              <a:rPr lang="it-IT" altLang="it-IT" sz="2000" dirty="0" smtClean="0"/>
              <a:t>     </a:t>
            </a:r>
            <a:r>
              <a:rPr lang="it-IT" altLang="it-IT" sz="2000" dirty="0" err="1" smtClean="0"/>
              <a:t>external</a:t>
            </a:r>
            <a:r>
              <a:rPr lang="it-IT" altLang="it-IT" sz="2000" dirty="0" smtClean="0"/>
              <a:t> </a:t>
            </a:r>
            <a:r>
              <a:rPr lang="it-IT" altLang="it-IT" sz="2000" dirty="0" err="1" smtClean="0"/>
              <a:t>facilities</a:t>
            </a:r>
            <a:r>
              <a:rPr lang="it-IT" altLang="it-IT" sz="2000" dirty="0" smtClean="0"/>
              <a:t> (JPARC, PSI, FAIR), in strong </a:t>
            </a:r>
            <a:r>
              <a:rPr lang="it-IT" altLang="it-IT" sz="2000" dirty="0" err="1" smtClean="0"/>
              <a:t>contact</a:t>
            </a:r>
            <a:r>
              <a:rPr lang="it-IT" altLang="it-IT" sz="2000" dirty="0" smtClean="0"/>
              <a:t> with world-leader </a:t>
            </a:r>
          </a:p>
          <a:p>
            <a:r>
              <a:rPr lang="it-IT" altLang="it-IT" sz="2000" dirty="0"/>
              <a:t> </a:t>
            </a:r>
            <a:r>
              <a:rPr lang="it-IT" altLang="it-IT" sz="2000" dirty="0" smtClean="0"/>
              <a:t>    </a:t>
            </a:r>
            <a:r>
              <a:rPr lang="it-IT" altLang="it-IT" sz="2000" dirty="0" err="1" smtClean="0"/>
              <a:t>institutes</a:t>
            </a:r>
            <a:r>
              <a:rPr lang="it-IT" altLang="it-IT" sz="2000" dirty="0" smtClean="0"/>
              <a:t> (</a:t>
            </a:r>
            <a:r>
              <a:rPr lang="it-IT" altLang="it-IT" sz="2000" dirty="0" err="1" smtClean="0"/>
              <a:t>PoliMi</a:t>
            </a:r>
            <a:r>
              <a:rPr lang="it-IT" altLang="it-IT" sz="2000" dirty="0" smtClean="0"/>
              <a:t>, SMI, FBK) and </a:t>
            </a:r>
            <a:r>
              <a:rPr lang="it-IT" altLang="it-IT" sz="2000" dirty="0" err="1" smtClean="0"/>
              <a:t>crystals</a:t>
            </a:r>
            <a:r>
              <a:rPr lang="it-IT" altLang="it-IT" sz="2000" dirty="0" smtClean="0"/>
              <a:t> producer (</a:t>
            </a:r>
            <a:r>
              <a:rPr lang="it-IT" altLang="it-IT" sz="2000" dirty="0" err="1" smtClean="0"/>
              <a:t>Optigraph</a:t>
            </a:r>
            <a:r>
              <a:rPr lang="it-IT" altLang="it-IT" sz="2000" dirty="0" smtClean="0"/>
              <a:t>)</a:t>
            </a:r>
            <a:endParaRPr lang="it-IT" altLang="it-IT" sz="2000" dirty="0"/>
          </a:p>
        </p:txBody>
      </p:sp>
      <p:pic>
        <p:nvPicPr>
          <p:cNvPr id="14" name="Immagine 13"/>
          <p:cNvPicPr>
            <a:picLocks noChangeAspect="1"/>
          </p:cNvPicPr>
          <p:nvPr/>
        </p:nvPicPr>
        <p:blipFill>
          <a:blip r:embed="rId7"/>
          <a:stretch>
            <a:fillRect/>
          </a:stretch>
        </p:blipFill>
        <p:spPr>
          <a:xfrm>
            <a:off x="8928744" y="98424"/>
            <a:ext cx="1032735" cy="94510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92125"/>
            <a:ext cx="8691562" cy="652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Rectangle 6"/>
          <p:cNvSpPr>
            <a:spLocks noChangeArrowheads="1"/>
          </p:cNvSpPr>
          <p:nvPr/>
        </p:nvSpPr>
        <p:spPr bwMode="auto">
          <a:xfrm>
            <a:off x="1511300" y="-250825"/>
            <a:ext cx="6718300"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en-GB" altLang="it-IT" sz="3200"/>
              <a:t>An example: the K</a:t>
            </a:r>
            <a:r>
              <a:rPr lang="en-GB" altLang="it-IT" sz="3200" baseline="30000"/>
              <a:t>- </a:t>
            </a:r>
            <a:r>
              <a:rPr lang="en-GB" altLang="it-IT" sz="3200"/>
              <a:t>mass puzzle</a:t>
            </a:r>
          </a:p>
        </p:txBody>
      </p:sp>
      <p:sp>
        <p:nvSpPr>
          <p:cNvPr id="9223" name="Rectangle 7"/>
          <p:cNvSpPr>
            <a:spLocks noChangeArrowheads="1"/>
          </p:cNvSpPr>
          <p:nvPr/>
        </p:nvSpPr>
        <p:spPr bwMode="auto">
          <a:xfrm>
            <a:off x="4924425" y="1403350"/>
            <a:ext cx="4437063" cy="809625"/>
          </a:xfrm>
          <a:prstGeom prst="rect">
            <a:avLst/>
          </a:pr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en-GB" altLang="it-IT" sz="2800" b="1">
                <a:solidFill>
                  <a:srgbClr val="FFFF00"/>
                </a:solidFill>
              </a:rPr>
              <a:t>K</a:t>
            </a:r>
            <a:r>
              <a:rPr lang="en-GB" altLang="it-IT" sz="2800" b="1" baseline="30000">
                <a:solidFill>
                  <a:srgbClr val="FFFF00"/>
                </a:solidFill>
              </a:rPr>
              <a:t>- </a:t>
            </a:r>
            <a:r>
              <a:rPr lang="en-GB" altLang="it-IT" sz="2800" b="1">
                <a:solidFill>
                  <a:srgbClr val="FFFF00"/>
                </a:solidFill>
              </a:rPr>
              <a:t>mass is a fundamental quantity in physics</a:t>
            </a:r>
          </a:p>
        </p:txBody>
      </p:sp>
      <p:sp>
        <p:nvSpPr>
          <p:cNvPr id="9224" name="Rectangle 8"/>
          <p:cNvSpPr>
            <a:spLocks noChangeArrowheads="1"/>
          </p:cNvSpPr>
          <p:nvPr/>
        </p:nvSpPr>
        <p:spPr bwMode="auto">
          <a:xfrm>
            <a:off x="5173663" y="5011738"/>
            <a:ext cx="4187825" cy="714375"/>
          </a:xfrm>
          <a:prstGeom prst="rect">
            <a:avLst/>
          </a:pr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GB" altLang="it-IT" sz="2400">
                <a:solidFill>
                  <a:srgbClr val="FFFFFF"/>
                </a:solidFill>
              </a:rPr>
              <a:t>to reduce the electron screening effect</a:t>
            </a:r>
          </a:p>
        </p:txBody>
      </p:sp>
      <p:sp>
        <p:nvSpPr>
          <p:cNvPr id="9225" name="Rectangle 9"/>
          <p:cNvSpPr>
            <a:spLocks noChangeArrowheads="1"/>
          </p:cNvSpPr>
          <p:nvPr/>
        </p:nvSpPr>
        <p:spPr bwMode="auto">
          <a:xfrm>
            <a:off x="4924425" y="6086475"/>
            <a:ext cx="4470400" cy="714375"/>
          </a:xfrm>
          <a:prstGeom prst="rect">
            <a:avLst/>
          </a:pr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GB" altLang="it-IT" sz="2400" dirty="0">
                <a:solidFill>
                  <a:srgbClr val="FFFFFF"/>
                </a:solidFill>
              </a:rPr>
              <a:t>Needs precision  below 0.1 eV!</a:t>
            </a:r>
          </a:p>
        </p:txBody>
      </p:sp>
      <p:pic>
        <p:nvPicPr>
          <p:cNvPr id="11" name="Immagine 10"/>
          <p:cNvPicPr>
            <a:picLocks noChangeAspect="1"/>
          </p:cNvPicPr>
          <p:nvPr/>
        </p:nvPicPr>
        <p:blipFill>
          <a:blip r:embed="rId7"/>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1116013"/>
            <a:ext cx="4484688" cy="3776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12700"/>
            <a:ext cx="7761288" cy="998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Rectangle 6"/>
          <p:cNvSpPr>
            <a:spLocks noChangeArrowheads="1"/>
          </p:cNvSpPr>
          <p:nvPr/>
        </p:nvSpPr>
        <p:spPr bwMode="auto">
          <a:xfrm>
            <a:off x="287338" y="3059113"/>
            <a:ext cx="4968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cs typeface="Droid Sans Fallback" charset="0"/>
              </a:rPr>
              <a:t>The solid state detectors have </a:t>
            </a:r>
            <a:r>
              <a:rPr lang="it-IT" altLang="it-IT">
                <a:solidFill>
                  <a:srgbClr val="FF0000"/>
                </a:solidFill>
                <a:cs typeface="Droid Sans Fallback" charset="0"/>
              </a:rPr>
              <a:t>intrinsic resolution   </a:t>
            </a:r>
            <a:r>
              <a:rPr lang="it-IT" altLang="it-IT">
                <a:cs typeface="Droid Sans Fallback" charset="0"/>
              </a:rPr>
              <a:t>(FWHM </a:t>
            </a:r>
            <a:r>
              <a:rPr lang="it-IT" altLang="it-IT">
                <a:latin typeface="Times New Roman" panose="02020603050405020304" pitchFamily="18" charset="0"/>
                <a:cs typeface="Droid Sans Fallback" charset="0"/>
              </a:rPr>
              <a:t>~ </a:t>
            </a:r>
            <a:r>
              <a:rPr lang="it-IT" altLang="it-IT">
                <a:cs typeface="Droid Sans Fallback" charset="0"/>
              </a:rPr>
              <a:t>120 eV at 6 keV)  </a:t>
            </a:r>
            <a:r>
              <a:rPr lang="it-IT" altLang="it-IT">
                <a:solidFill>
                  <a:srgbClr val="FF0000"/>
                </a:solidFill>
                <a:effectLst>
                  <a:outerShdw blurRad="38100" dist="38100" dir="2700000" algn="tl">
                    <a:srgbClr val="C0C0C0"/>
                  </a:outerShdw>
                </a:effectLst>
                <a:cs typeface="Droid Sans Fallback" charset="0"/>
              </a:rPr>
              <a:t> </a:t>
            </a:r>
            <a:r>
              <a:rPr lang="it-IT" altLang="it-IT">
                <a:cs typeface="Droid Sans Fallback" charset="0"/>
              </a:rPr>
              <a:t>given by the </a:t>
            </a:r>
            <a:r>
              <a:rPr lang="it-IT" altLang="it-IT">
                <a:solidFill>
                  <a:srgbClr val="FF0000"/>
                </a:solidFill>
                <a:cs typeface="Droid Sans Fallback" charset="0"/>
              </a:rPr>
              <a:t>electronic noise </a:t>
            </a:r>
            <a:r>
              <a:rPr lang="it-IT" altLang="it-IT">
                <a:cs typeface="Droid Sans Fallback" charset="0"/>
              </a:rPr>
              <a:t>and the </a:t>
            </a:r>
            <a:r>
              <a:rPr lang="it-IT" altLang="it-IT">
                <a:solidFill>
                  <a:srgbClr val="FF0000"/>
                </a:solidFill>
                <a:cs typeface="Droid Sans Fallback" charset="0"/>
              </a:rPr>
              <a:t>Fano Factor</a:t>
            </a:r>
          </a:p>
        </p:txBody>
      </p:sp>
      <p:pic>
        <p:nvPicPr>
          <p:cNvPr id="112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338" y="4460875"/>
            <a:ext cx="4695825"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1272" name="AutoShape 8"/>
          <p:cNvCxnSpPr>
            <a:cxnSpLocks noChangeShapeType="1"/>
          </p:cNvCxnSpPr>
          <p:nvPr/>
        </p:nvCxnSpPr>
        <p:spPr bwMode="auto">
          <a:xfrm flipH="1">
            <a:off x="4103688" y="3851275"/>
            <a:ext cx="215900" cy="609600"/>
          </a:xfrm>
          <a:prstGeom prst="straightConnector1">
            <a:avLst/>
          </a:prstGeom>
          <a:noFill/>
          <a:ln w="1908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273" name="AutoShape 9"/>
          <p:cNvCxnSpPr>
            <a:cxnSpLocks noChangeShapeType="1"/>
          </p:cNvCxnSpPr>
          <p:nvPr/>
        </p:nvCxnSpPr>
        <p:spPr bwMode="auto">
          <a:xfrm>
            <a:off x="2160588" y="3995738"/>
            <a:ext cx="1223962" cy="720725"/>
          </a:xfrm>
          <a:prstGeom prst="straightConnector1">
            <a:avLst/>
          </a:prstGeom>
          <a:noFill/>
          <a:ln w="1908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275" name="Text Box 11"/>
          <p:cNvSpPr txBox="1">
            <a:spLocks noChangeArrowheads="1"/>
          </p:cNvSpPr>
          <p:nvPr/>
        </p:nvSpPr>
        <p:spPr bwMode="auto">
          <a:xfrm>
            <a:off x="287338" y="1331913"/>
            <a:ext cx="4968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Commonly used detectors  for X-rays in the range 1-20 keV are the Solid State Detectors (CCD, SDD, etc…)</a:t>
            </a:r>
          </a:p>
        </p:txBody>
      </p:sp>
      <p:sp>
        <p:nvSpPr>
          <p:cNvPr id="11276" name="Text Box 12"/>
          <p:cNvSpPr txBox="1">
            <a:spLocks noChangeArrowheads="1"/>
          </p:cNvSpPr>
          <p:nvPr/>
        </p:nvSpPr>
        <p:spPr bwMode="auto">
          <a:xfrm>
            <a:off x="2001838" y="2598738"/>
            <a:ext cx="13081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However…</a:t>
            </a:r>
          </a:p>
        </p:txBody>
      </p:sp>
      <p:sp>
        <p:nvSpPr>
          <p:cNvPr id="11277" name="Text Box 13"/>
          <p:cNvSpPr txBox="1">
            <a:spLocks noChangeArrowheads="1"/>
          </p:cNvSpPr>
          <p:nvPr/>
        </p:nvSpPr>
        <p:spPr bwMode="auto">
          <a:xfrm>
            <a:off x="1368425" y="5580063"/>
            <a:ext cx="7200900" cy="1922462"/>
          </a:xfrm>
          <a:prstGeom prst="rect">
            <a:avLst/>
          </a:prstGeom>
          <a:solidFill>
            <a:srgbClr val="FC2110"/>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2400" dirty="0" err="1">
                <a:solidFill>
                  <a:srgbClr val="FFFFFF"/>
                </a:solidFill>
              </a:rPr>
              <a:t>Presently</a:t>
            </a:r>
            <a:r>
              <a:rPr lang="it-IT" altLang="it-IT" sz="2400" dirty="0">
                <a:solidFill>
                  <a:srgbClr val="FFFFFF"/>
                </a:solidFill>
              </a:rPr>
              <a:t>, to </a:t>
            </a:r>
            <a:r>
              <a:rPr lang="it-IT" altLang="it-IT" sz="2400" dirty="0" err="1">
                <a:solidFill>
                  <a:srgbClr val="FFFFFF"/>
                </a:solidFill>
              </a:rPr>
              <a:t>achieve</a:t>
            </a:r>
            <a:r>
              <a:rPr lang="it-IT" altLang="it-IT" sz="2400" dirty="0">
                <a:solidFill>
                  <a:srgbClr val="FFFFFF"/>
                </a:solidFill>
              </a:rPr>
              <a:t> </a:t>
            </a:r>
            <a:r>
              <a:rPr lang="it-IT" altLang="it-IT" sz="2400" dirty="0">
                <a:solidFill>
                  <a:srgbClr val="FFFFFF"/>
                </a:solidFill>
                <a:cs typeface="Times New Roman" panose="02020603050405020304" pitchFamily="18" charset="0"/>
              </a:rPr>
              <a:t>~ 1 </a:t>
            </a:r>
            <a:r>
              <a:rPr lang="it-IT" altLang="it-IT" sz="2400" dirty="0" err="1">
                <a:solidFill>
                  <a:srgbClr val="FFFFFF"/>
                </a:solidFill>
                <a:cs typeface="Times New Roman" panose="02020603050405020304" pitchFamily="18" charset="0"/>
              </a:rPr>
              <a:t>eV</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resolution</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two</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options</a:t>
            </a:r>
            <a:r>
              <a:rPr lang="it-IT" altLang="it-IT" sz="2400" dirty="0">
                <a:solidFill>
                  <a:srgbClr val="FFFFFF"/>
                </a:solidFill>
                <a:cs typeface="Times New Roman" panose="02020603050405020304" pitchFamily="18" charset="0"/>
              </a:rPr>
              <a:t> are </a:t>
            </a:r>
            <a:r>
              <a:rPr lang="it-IT" altLang="it-IT" sz="2400" dirty="0" err="1">
                <a:solidFill>
                  <a:srgbClr val="FFFFFF"/>
                </a:solidFill>
                <a:cs typeface="Times New Roman" panose="02020603050405020304" pitchFamily="18" charset="0"/>
              </a:rPr>
              <a:t>available</a:t>
            </a:r>
            <a:r>
              <a:rPr lang="it-IT" altLang="it-IT" sz="2400" dirty="0">
                <a:solidFill>
                  <a:srgbClr val="FFFFFF"/>
                </a:solidFill>
                <a:cs typeface="Times New Roman" panose="02020603050405020304" pitchFamily="18" charset="0"/>
              </a:rPr>
              <a:t>:</a:t>
            </a:r>
          </a:p>
          <a:p>
            <a:pPr algn="ctr">
              <a:buClrTx/>
              <a:buFontTx/>
              <a:buNone/>
            </a:pPr>
            <a:endParaRPr lang="it-IT" altLang="it-IT" sz="2400" dirty="0">
              <a:solidFill>
                <a:srgbClr val="FFFFFF"/>
              </a:solidFill>
              <a:cs typeface="Times New Roman" panose="02020603050405020304" pitchFamily="18" charset="0"/>
            </a:endParaRPr>
          </a:p>
          <a:p>
            <a:pPr algn="ctr">
              <a:buClr>
                <a:srgbClr val="FFFFFF"/>
              </a:buClr>
              <a:buFont typeface="Arial" panose="020B0604020202020204" pitchFamily="34" charset="0"/>
              <a:buChar char="•"/>
            </a:pP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Transition</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Edge</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Sensors</a:t>
            </a:r>
            <a:r>
              <a:rPr lang="it-IT" altLang="it-IT" sz="2400" dirty="0">
                <a:solidFill>
                  <a:srgbClr val="FFFFFF"/>
                </a:solidFill>
                <a:cs typeface="Times New Roman" panose="02020603050405020304" pitchFamily="18" charset="0"/>
              </a:rPr>
              <a:t> (TES)</a:t>
            </a:r>
          </a:p>
          <a:p>
            <a:pPr algn="ctr">
              <a:buClr>
                <a:srgbClr val="FFFFFF"/>
              </a:buClr>
              <a:buFont typeface="Arial" panose="020B0604020202020204" pitchFamily="34" charset="0"/>
              <a:buChar char="•"/>
            </a:pP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Crystals</a:t>
            </a:r>
            <a:r>
              <a:rPr lang="it-IT" altLang="it-IT" sz="2400" dirty="0">
                <a:solidFill>
                  <a:srgbClr val="FFFFFF"/>
                </a:solidFill>
                <a:cs typeface="Times New Roman" panose="02020603050405020304" pitchFamily="18" charset="0"/>
              </a:rPr>
              <a:t> and </a:t>
            </a:r>
            <a:r>
              <a:rPr lang="it-IT" altLang="it-IT" sz="2400" dirty="0" err="1">
                <a:solidFill>
                  <a:srgbClr val="FFFFFF"/>
                </a:solidFill>
                <a:cs typeface="Times New Roman" panose="02020603050405020304" pitchFamily="18" charset="0"/>
              </a:rPr>
              <a:t>CCDs</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Bragg</a:t>
            </a:r>
            <a:r>
              <a:rPr lang="it-IT" altLang="it-IT" sz="2400" dirty="0">
                <a:solidFill>
                  <a:srgbClr val="FFFFFF"/>
                </a:solidFill>
                <a:cs typeface="Times New Roman" panose="02020603050405020304" pitchFamily="18" charset="0"/>
              </a:rPr>
              <a:t> </a:t>
            </a:r>
            <a:r>
              <a:rPr lang="it-IT" altLang="it-IT" sz="2400" dirty="0" err="1">
                <a:solidFill>
                  <a:srgbClr val="FFFFFF"/>
                </a:solidFill>
                <a:cs typeface="Times New Roman" panose="02020603050405020304" pitchFamily="18" charset="0"/>
              </a:rPr>
              <a:t>spectrometers</a:t>
            </a:r>
            <a:r>
              <a:rPr lang="it-IT" altLang="it-IT" sz="2400" dirty="0">
                <a:solidFill>
                  <a:srgbClr val="FFFFFF"/>
                </a:solidFill>
                <a:cs typeface="Times New Roman" panose="02020603050405020304" pitchFamily="18" charset="0"/>
              </a:rPr>
              <a:t>)</a:t>
            </a:r>
          </a:p>
        </p:txBody>
      </p:sp>
      <p:pic>
        <p:nvPicPr>
          <p:cNvPr id="15" name="Immagine 14"/>
          <p:cNvPicPr>
            <a:picLocks noChangeAspect="1"/>
          </p:cNvPicPr>
          <p:nvPr/>
        </p:nvPicPr>
        <p:blipFill>
          <a:blip r:embed="rId9"/>
          <a:stretch>
            <a:fillRect/>
          </a:stretch>
        </p:blipFill>
        <p:spPr>
          <a:xfrm>
            <a:off x="8928744" y="107429"/>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7"/>
                                        </p:tgtEl>
                                        <p:attrNameLst>
                                          <p:attrName>style.visibility</p:attrName>
                                        </p:attrNameLst>
                                      </p:cBhvr>
                                      <p:to>
                                        <p:strVal val="visible"/>
                                      </p:to>
                                    </p:set>
                                    <p:anim calcmode="lin" valueType="num">
                                      <p:cBhvr additive="base">
                                        <p:cTn id="7" dur="500" fill="hold"/>
                                        <p:tgtEl>
                                          <p:spTgt spid="11277"/>
                                        </p:tgtEl>
                                        <p:attrNameLst>
                                          <p:attrName>ppt_x</p:attrName>
                                        </p:attrNameLst>
                                      </p:cBhvr>
                                      <p:tavLst>
                                        <p:tav tm="0">
                                          <p:val>
                                            <p:strVal val="#ppt_x"/>
                                          </p:val>
                                        </p:tav>
                                        <p:tav tm="100000">
                                          <p:val>
                                            <p:strVal val="#ppt_x"/>
                                          </p:val>
                                        </p:tav>
                                      </p:tavLst>
                                    </p:anim>
                                    <p:anim calcmode="lin" valueType="num">
                                      <p:cBhvr additive="base">
                                        <p:cTn id="8"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3913188"/>
            <a:ext cx="4732337" cy="2530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538" y="12700"/>
            <a:ext cx="7108825" cy="920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4" name="Text Box 6"/>
          <p:cNvSpPr txBox="1">
            <a:spLocks noChangeArrowheads="1"/>
          </p:cNvSpPr>
          <p:nvPr/>
        </p:nvSpPr>
        <p:spPr bwMode="auto">
          <a:xfrm>
            <a:off x="3527425" y="6659563"/>
            <a:ext cx="2374900" cy="579437"/>
          </a:xfrm>
          <a:prstGeom prst="rect">
            <a:avLst/>
          </a:prstGeom>
          <a:solidFill>
            <a:srgbClr val="FF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800">
                <a:solidFill>
                  <a:srgbClr val="FFFFFF"/>
                </a:solidFill>
                <a:effectLst>
                  <a:outerShdw blurRad="38100" dist="38100" dir="2700000" algn="tl">
                    <a:srgbClr val="000000"/>
                  </a:outerShdw>
                </a:effectLst>
              </a:rPr>
              <a:t>T</a:t>
            </a:r>
            <a:r>
              <a:rPr lang="it-IT" altLang="it-IT" sz="2800" baseline="-25000">
                <a:solidFill>
                  <a:srgbClr val="FFFFFF"/>
                </a:solidFill>
                <a:effectLst>
                  <a:outerShdw blurRad="38100" dist="38100" dir="2700000" algn="tl">
                    <a:srgbClr val="000000"/>
                  </a:outerShdw>
                </a:effectLst>
              </a:rPr>
              <a:t>C</a:t>
            </a:r>
            <a:r>
              <a:rPr lang="it-IT" altLang="it-IT" sz="2800">
                <a:solidFill>
                  <a:srgbClr val="FFFFFF"/>
                </a:solidFill>
                <a:effectLst>
                  <a:outerShdw blurRad="38100" dist="38100" dir="2700000" algn="tl">
                    <a:srgbClr val="000000"/>
                  </a:outerShdw>
                </a:effectLst>
              </a:rPr>
              <a:t> ~ 50 mK !!!</a:t>
            </a:r>
          </a:p>
        </p:txBody>
      </p:sp>
      <p:sp>
        <p:nvSpPr>
          <p:cNvPr id="12295" name="Rectangle 7"/>
          <p:cNvSpPr>
            <a:spLocks noChangeArrowheads="1"/>
          </p:cNvSpPr>
          <p:nvPr/>
        </p:nvSpPr>
        <p:spPr bwMode="auto">
          <a:xfrm>
            <a:off x="0" y="1042988"/>
            <a:ext cx="5111750"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cs typeface="Droid Sans Fallback" charset="0"/>
              </a:rPr>
              <a:t>Transition Edge Sensors (TES). </a:t>
            </a:r>
          </a:p>
          <a:p>
            <a:pPr>
              <a:buClrTx/>
              <a:buFontTx/>
              <a:buNone/>
            </a:pPr>
            <a:endParaRPr lang="it-IT" altLang="it-IT">
              <a:cs typeface="Droid Sans Fallback" charset="0"/>
            </a:endParaRPr>
          </a:p>
          <a:p>
            <a:pPr>
              <a:buClrTx/>
              <a:buFontTx/>
              <a:buNone/>
            </a:pPr>
            <a:r>
              <a:rPr lang="it-IT" altLang="it-IT">
                <a:cs typeface="Droid Sans Fallback" charset="0"/>
              </a:rPr>
              <a:t>Excellent energy resolution (few eV at 6 keV)</a:t>
            </a:r>
          </a:p>
        </p:txBody>
      </p:sp>
      <p:pic>
        <p:nvPicPr>
          <p:cNvPr id="1229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650" y="827088"/>
            <a:ext cx="3336925" cy="2089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3" y="3730625"/>
            <a:ext cx="4679950" cy="272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5000" y="2195513"/>
            <a:ext cx="2592388" cy="167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0" name="Rectangle 12"/>
          <p:cNvSpPr>
            <a:spLocks noChangeArrowheads="1"/>
          </p:cNvSpPr>
          <p:nvPr/>
        </p:nvSpPr>
        <p:spPr bwMode="auto">
          <a:xfrm>
            <a:off x="0" y="2014538"/>
            <a:ext cx="6624638" cy="146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solidFill>
                  <a:srgbClr val="FF0000"/>
                </a:solidFill>
                <a:cs typeface="Droid Sans Fallback" charset="0"/>
              </a:rPr>
              <a:t>LIMITATIONS: </a:t>
            </a:r>
          </a:p>
          <a:p>
            <a:pPr>
              <a:buFont typeface="Arial" panose="020B0604020202020204" pitchFamily="34" charset="0"/>
              <a:buChar char="•"/>
            </a:pPr>
            <a:r>
              <a:rPr lang="it-IT" altLang="it-IT" dirty="0">
                <a:cs typeface="Droid Sans Fallback" charset="0"/>
              </a:rPr>
              <a:t> </a:t>
            </a:r>
            <a:r>
              <a:rPr lang="it-IT" altLang="it-IT" dirty="0" err="1">
                <a:cs typeface="Droid Sans Fallback" charset="0"/>
              </a:rPr>
              <a:t>not</a:t>
            </a:r>
            <a:r>
              <a:rPr lang="it-IT" altLang="it-IT" dirty="0">
                <a:cs typeface="Droid Sans Fallback" charset="0"/>
              </a:rPr>
              <a:t> </a:t>
            </a:r>
            <a:r>
              <a:rPr lang="it-IT" altLang="it-IT" dirty="0" err="1">
                <a:cs typeface="Droid Sans Fallback" charset="0"/>
              </a:rPr>
              <a:t>optimised</a:t>
            </a:r>
            <a:r>
              <a:rPr lang="it-IT" altLang="it-IT" dirty="0">
                <a:cs typeface="Droid Sans Fallback" charset="0"/>
              </a:rPr>
              <a:t> for E &lt; 5 </a:t>
            </a:r>
            <a:r>
              <a:rPr lang="it-IT" altLang="it-IT" dirty="0" err="1">
                <a:cs typeface="Droid Sans Fallback" charset="0"/>
              </a:rPr>
              <a:t>keV</a:t>
            </a:r>
            <a:endParaRPr lang="it-IT" altLang="it-IT" dirty="0">
              <a:cs typeface="Droid Sans Fallback" charset="0"/>
            </a:endParaRPr>
          </a:p>
          <a:p>
            <a:pPr>
              <a:buFont typeface="Arial" panose="020B0604020202020204" pitchFamily="34" charset="0"/>
              <a:buChar char="•"/>
            </a:pPr>
            <a:r>
              <a:rPr lang="it-IT" altLang="it-IT" dirty="0">
                <a:cs typeface="Droid Sans Fallback" charset="0"/>
              </a:rPr>
              <a:t> </a:t>
            </a:r>
            <a:r>
              <a:rPr lang="it-IT" altLang="it-IT" dirty="0" err="1">
                <a:cs typeface="Droid Sans Fallback" charset="0"/>
              </a:rPr>
              <a:t>very</a:t>
            </a:r>
            <a:r>
              <a:rPr lang="it-IT" altLang="it-IT" dirty="0">
                <a:cs typeface="Droid Sans Fallback" charset="0"/>
              </a:rPr>
              <a:t> small </a:t>
            </a:r>
            <a:r>
              <a:rPr lang="it-IT" altLang="it-IT" dirty="0" err="1">
                <a:cs typeface="Droid Sans Fallback" charset="0"/>
              </a:rPr>
              <a:t>active</a:t>
            </a:r>
            <a:r>
              <a:rPr lang="it-IT" altLang="it-IT" dirty="0">
                <a:cs typeface="Droid Sans Fallback" charset="0"/>
              </a:rPr>
              <a:t> area </a:t>
            </a:r>
          </a:p>
          <a:p>
            <a:pPr>
              <a:buFont typeface="Arial" panose="020B0604020202020204" pitchFamily="34" charset="0"/>
              <a:buChar char="•"/>
            </a:pPr>
            <a:r>
              <a:rPr lang="it-IT" altLang="it-IT" dirty="0">
                <a:cs typeface="Droid Sans Fallback" charset="0"/>
              </a:rPr>
              <a:t> </a:t>
            </a:r>
            <a:r>
              <a:rPr lang="it-IT" altLang="it-IT" dirty="0" err="1">
                <a:solidFill>
                  <a:srgbClr val="FF0000"/>
                </a:solidFill>
                <a:cs typeface="Droid Sans Fallback" charset="0"/>
              </a:rPr>
              <a:t>prohibitively</a:t>
            </a:r>
            <a:r>
              <a:rPr lang="it-IT" altLang="it-IT" dirty="0">
                <a:solidFill>
                  <a:srgbClr val="FF0000"/>
                </a:solidFill>
                <a:cs typeface="Droid Sans Fallback" charset="0"/>
              </a:rPr>
              <a:t> high </a:t>
            </a:r>
            <a:r>
              <a:rPr lang="it-IT" altLang="it-IT" dirty="0" err="1">
                <a:solidFill>
                  <a:srgbClr val="FF0000"/>
                </a:solidFill>
                <a:cs typeface="Droid Sans Fallback" charset="0"/>
              </a:rPr>
              <a:t>costs</a:t>
            </a:r>
            <a:r>
              <a:rPr lang="it-IT" altLang="it-IT" dirty="0">
                <a:solidFill>
                  <a:srgbClr val="FF0000"/>
                </a:solidFill>
                <a:cs typeface="Droid Sans Fallback" charset="0"/>
              </a:rPr>
              <a:t> </a:t>
            </a:r>
          </a:p>
          <a:p>
            <a:pPr>
              <a:buFont typeface="Arial" panose="020B0604020202020204" pitchFamily="34" charset="0"/>
              <a:buChar char="•"/>
            </a:pPr>
            <a:r>
              <a:rPr lang="it-IT" altLang="it-IT" dirty="0">
                <a:cs typeface="Droid Sans Fallback" charset="0"/>
              </a:rPr>
              <a:t> </a:t>
            </a:r>
            <a:r>
              <a:rPr lang="it-IT" altLang="it-IT" dirty="0" err="1">
                <a:cs typeface="Droid Sans Fallback" charset="0"/>
              </a:rPr>
              <a:t>rather</a:t>
            </a:r>
            <a:r>
              <a:rPr lang="it-IT" altLang="it-IT" dirty="0">
                <a:cs typeface="Droid Sans Fallback" charset="0"/>
              </a:rPr>
              <a:t> </a:t>
            </a:r>
            <a:r>
              <a:rPr lang="it-IT" altLang="it-IT" dirty="0" err="1">
                <a:cs typeface="Droid Sans Fallback" charset="0"/>
              </a:rPr>
              <a:t>laborious</a:t>
            </a:r>
            <a:r>
              <a:rPr lang="it-IT" altLang="it-IT" dirty="0">
                <a:cs typeface="Droid Sans Fallback" charset="0"/>
              </a:rPr>
              <a:t> use (</a:t>
            </a:r>
            <a:r>
              <a:rPr lang="it-IT" altLang="it-IT" dirty="0" err="1">
                <a:cs typeface="Droid Sans Fallback" charset="0"/>
              </a:rPr>
              <a:t>complex</a:t>
            </a:r>
            <a:r>
              <a:rPr lang="it-IT" altLang="it-IT" dirty="0">
                <a:cs typeface="Droid Sans Fallback" charset="0"/>
              </a:rPr>
              <a:t> </a:t>
            </a:r>
            <a:r>
              <a:rPr lang="it-IT" altLang="it-IT" dirty="0" err="1">
                <a:cs typeface="Droid Sans Fallback" charset="0"/>
              </a:rPr>
              <a:t>cryogenic</a:t>
            </a:r>
            <a:r>
              <a:rPr lang="it-IT" altLang="it-IT" dirty="0">
                <a:cs typeface="Droid Sans Fallback" charset="0"/>
              </a:rPr>
              <a:t> </a:t>
            </a:r>
            <a:r>
              <a:rPr lang="it-IT" altLang="it-IT" dirty="0" err="1">
                <a:cs typeface="Droid Sans Fallback" charset="0"/>
              </a:rPr>
              <a:t>system</a:t>
            </a:r>
            <a:r>
              <a:rPr lang="it-IT" altLang="it-IT" dirty="0">
                <a:cs typeface="Droid Sans Fallback" charset="0"/>
              </a:rPr>
              <a:t> </a:t>
            </a:r>
            <a:r>
              <a:rPr lang="it-IT" altLang="it-IT" dirty="0" err="1">
                <a:cs typeface="Droid Sans Fallback" charset="0"/>
              </a:rPr>
              <a:t>needed</a:t>
            </a:r>
            <a:r>
              <a:rPr lang="it-IT" altLang="it-IT" dirty="0">
                <a:cs typeface="Droid Sans Fallback" charset="0"/>
              </a:rPr>
              <a:t>)</a:t>
            </a:r>
          </a:p>
        </p:txBody>
      </p:sp>
      <p:sp>
        <p:nvSpPr>
          <p:cNvPr id="12301" name="Oval 13"/>
          <p:cNvSpPr>
            <a:spLocks noChangeArrowheads="1"/>
          </p:cNvSpPr>
          <p:nvPr/>
        </p:nvSpPr>
        <p:spPr bwMode="auto">
          <a:xfrm>
            <a:off x="5184775" y="684213"/>
            <a:ext cx="1295400" cy="719137"/>
          </a:xfrm>
          <a:prstGeom prst="ellipse">
            <a:avLst/>
          </a:prstGeom>
          <a:noFill/>
          <a:ln w="38160" cap="sq">
            <a:solidFill>
              <a:srgbClr val="FC211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5" name="Immagine 14"/>
          <p:cNvPicPr>
            <a:picLocks noChangeAspect="1"/>
          </p:cNvPicPr>
          <p:nvPr/>
        </p:nvPicPr>
        <p:blipFill>
          <a:blip r:embed="rId11"/>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00"/>
                                        </p:tgtEl>
                                        <p:attrNameLst>
                                          <p:attrName>style.visibility</p:attrName>
                                        </p:attrNameLst>
                                      </p:cBhvr>
                                      <p:to>
                                        <p:strVal val="visible"/>
                                      </p:to>
                                    </p:set>
                                    <p:anim calcmode="lin" valueType="num">
                                      <p:cBhvr additive="base">
                                        <p:cTn id="7" dur="500" fill="hold"/>
                                        <p:tgtEl>
                                          <p:spTgt spid="12300"/>
                                        </p:tgtEl>
                                        <p:attrNameLst>
                                          <p:attrName>ppt_x</p:attrName>
                                        </p:attrNameLst>
                                      </p:cBhvr>
                                      <p:tavLst>
                                        <p:tav tm="0">
                                          <p:val>
                                            <p:strVal val="#ppt_x"/>
                                          </p:val>
                                        </p:tav>
                                        <p:tav tm="100000">
                                          <p:val>
                                            <p:strVal val="#ppt_x"/>
                                          </p:val>
                                        </p:tav>
                                      </p:tavLst>
                                    </p:anim>
                                    <p:anim calcmode="lin" valueType="num">
                                      <p:cBhvr additive="base">
                                        <p:cTn id="8" dur="500" fill="hold"/>
                                        <p:tgtEl>
                                          <p:spTgt spid="123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01"/>
                                        </p:tgtEl>
                                        <p:attrNameLst>
                                          <p:attrName>style.visibility</p:attrName>
                                        </p:attrNameLst>
                                      </p:cBhvr>
                                      <p:to>
                                        <p:strVal val="visible"/>
                                      </p:to>
                                    </p:set>
                                    <p:anim calcmode="lin" valueType="num">
                                      <p:cBhvr additive="base">
                                        <p:cTn id="11" dur="500" fill="hold"/>
                                        <p:tgtEl>
                                          <p:spTgt spid="12301"/>
                                        </p:tgtEl>
                                        <p:attrNameLst>
                                          <p:attrName>ppt_x</p:attrName>
                                        </p:attrNameLst>
                                      </p:cBhvr>
                                      <p:tavLst>
                                        <p:tav tm="0">
                                          <p:val>
                                            <p:strVal val="#ppt_x"/>
                                          </p:val>
                                        </p:tav>
                                        <p:tav tm="100000">
                                          <p:val>
                                            <p:strVal val="#ppt_x"/>
                                          </p:val>
                                        </p:tav>
                                      </p:tavLst>
                                    </p:anim>
                                    <p:anim calcmode="lin" valueType="num">
                                      <p:cBhvr additive="base">
                                        <p:cTn id="12" dur="500" fill="hold"/>
                                        <p:tgtEl>
                                          <p:spTgt spid="1230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7"/>
                                        </p:tgtEl>
                                        <p:attrNameLst>
                                          <p:attrName>style.visibility</p:attrName>
                                        </p:attrNameLst>
                                      </p:cBhvr>
                                      <p:to>
                                        <p:strVal val="visible"/>
                                      </p:to>
                                    </p:set>
                                    <p:anim calcmode="lin" valueType="num">
                                      <p:cBhvr additive="base">
                                        <p:cTn id="15" dur="500" fill="hold"/>
                                        <p:tgtEl>
                                          <p:spTgt spid="12297"/>
                                        </p:tgtEl>
                                        <p:attrNameLst>
                                          <p:attrName>ppt_x</p:attrName>
                                        </p:attrNameLst>
                                      </p:cBhvr>
                                      <p:tavLst>
                                        <p:tav tm="0">
                                          <p:val>
                                            <p:strVal val="#ppt_x"/>
                                          </p:val>
                                        </p:tav>
                                        <p:tav tm="100000">
                                          <p:val>
                                            <p:strVal val="#ppt_x"/>
                                          </p:val>
                                        </p:tav>
                                      </p:tavLst>
                                    </p:anim>
                                    <p:anim calcmode="lin" valueType="num">
                                      <p:cBhvr additive="base">
                                        <p:cTn id="16" dur="500" fill="hold"/>
                                        <p:tgtEl>
                                          <p:spTgt spid="122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299"/>
                                        </p:tgtEl>
                                        <p:attrNameLst>
                                          <p:attrName>style.visibility</p:attrName>
                                        </p:attrNameLst>
                                      </p:cBhvr>
                                      <p:to>
                                        <p:strVal val="visible"/>
                                      </p:to>
                                    </p:set>
                                    <p:anim calcmode="lin" valueType="num">
                                      <p:cBhvr additive="base">
                                        <p:cTn id="19" dur="500" fill="hold"/>
                                        <p:tgtEl>
                                          <p:spTgt spid="12299"/>
                                        </p:tgtEl>
                                        <p:attrNameLst>
                                          <p:attrName>ppt_x</p:attrName>
                                        </p:attrNameLst>
                                      </p:cBhvr>
                                      <p:tavLst>
                                        <p:tav tm="0">
                                          <p:val>
                                            <p:strVal val="#ppt_x"/>
                                          </p:val>
                                        </p:tav>
                                        <p:tav tm="100000">
                                          <p:val>
                                            <p:strVal val="#ppt_x"/>
                                          </p:val>
                                        </p:tav>
                                      </p:tavLst>
                                    </p:anim>
                                    <p:anim calcmode="lin" valueType="num">
                                      <p:cBhvr additive="base">
                                        <p:cTn id="20" dur="500" fill="hold"/>
                                        <p:tgtEl>
                                          <p:spTgt spid="122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4"/>
                                        </p:tgtEl>
                                        <p:attrNameLst>
                                          <p:attrName>style.visibility</p:attrName>
                                        </p:attrNameLst>
                                      </p:cBhvr>
                                      <p:to>
                                        <p:strVal val="visible"/>
                                      </p:to>
                                    </p:set>
                                    <p:anim calcmode="lin" valueType="num">
                                      <p:cBhvr additive="base">
                                        <p:cTn id="25" dur="500" fill="hold"/>
                                        <p:tgtEl>
                                          <p:spTgt spid="12294"/>
                                        </p:tgtEl>
                                        <p:attrNameLst>
                                          <p:attrName>ppt_x</p:attrName>
                                        </p:attrNameLst>
                                      </p:cBhvr>
                                      <p:tavLst>
                                        <p:tav tm="0">
                                          <p:val>
                                            <p:strVal val="#ppt_x"/>
                                          </p:val>
                                        </p:tav>
                                        <p:tav tm="100000">
                                          <p:val>
                                            <p:strVal val="#ppt_x"/>
                                          </p:val>
                                        </p:tav>
                                      </p:tavLst>
                                    </p:anim>
                                    <p:anim calcmode="lin" valueType="num">
                                      <p:cBhvr additive="base">
                                        <p:cTn id="26"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300" grpId="0"/>
      <p:bldP spid="123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12700"/>
            <a:ext cx="7113587"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1116013"/>
            <a:ext cx="3887787" cy="223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 Box 7"/>
          <p:cNvSpPr txBox="1">
            <a:spLocks noChangeArrowheads="1"/>
          </p:cNvSpPr>
          <p:nvPr/>
        </p:nvSpPr>
        <p:spPr bwMode="auto">
          <a:xfrm>
            <a:off x="5130800" y="1230313"/>
            <a:ext cx="47529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High resolution can be achieved depending on the quality of the crystal and the dimensions of the detectors</a:t>
            </a:r>
          </a:p>
        </p:txBody>
      </p:sp>
      <p:sp>
        <p:nvSpPr>
          <p:cNvPr id="13320" name="Text Box 8"/>
          <p:cNvSpPr txBox="1">
            <a:spLocks noChangeArrowheads="1"/>
          </p:cNvSpPr>
          <p:nvPr/>
        </p:nvSpPr>
        <p:spPr bwMode="auto">
          <a:xfrm>
            <a:off x="5130800" y="2505075"/>
            <a:ext cx="47529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Geometry of the detector determines also the energy range of the spectrometer</a:t>
            </a:r>
          </a:p>
        </p:txBody>
      </p:sp>
      <p:sp>
        <p:nvSpPr>
          <p:cNvPr id="13321" name="Text Box 9"/>
          <p:cNvSpPr txBox="1">
            <a:spLocks noChangeArrowheads="1"/>
          </p:cNvSpPr>
          <p:nvPr/>
        </p:nvSpPr>
        <p:spPr bwMode="auto">
          <a:xfrm>
            <a:off x="2808288" y="6300788"/>
            <a:ext cx="3455987" cy="460375"/>
          </a:xfrm>
          <a:prstGeom prst="rect">
            <a:avLst/>
          </a:prstGeom>
          <a:solidFill>
            <a:srgbClr val="FF0000"/>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sz="2400">
                <a:solidFill>
                  <a:srgbClr val="FFFFFF"/>
                </a:solidFill>
              </a:rPr>
              <a:t>Limitation in efficiencies</a:t>
            </a:r>
          </a:p>
        </p:txBody>
      </p:sp>
      <p:sp>
        <p:nvSpPr>
          <p:cNvPr id="13322" name="Text Box 10"/>
          <p:cNvSpPr txBox="1">
            <a:spLocks noChangeArrowheads="1"/>
          </p:cNvSpPr>
          <p:nvPr/>
        </p:nvSpPr>
        <p:spPr bwMode="auto">
          <a:xfrm>
            <a:off x="647700" y="3338513"/>
            <a:ext cx="9366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But….</a:t>
            </a:r>
          </a:p>
        </p:txBody>
      </p:sp>
      <p:sp>
        <p:nvSpPr>
          <p:cNvPr id="13323" name="Text Box 11"/>
          <p:cNvSpPr txBox="1">
            <a:spLocks noChangeArrowheads="1"/>
          </p:cNvSpPr>
          <p:nvPr/>
        </p:nvSpPr>
        <p:spPr bwMode="auto">
          <a:xfrm>
            <a:off x="647700" y="3924300"/>
            <a:ext cx="360045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err="1"/>
              <a:t>Crystals</a:t>
            </a:r>
            <a:r>
              <a:rPr lang="it-IT" altLang="it-IT" dirty="0"/>
              <a:t> </a:t>
            </a:r>
            <a:r>
              <a:rPr lang="it-IT" altLang="it-IT" dirty="0" err="1"/>
              <a:t>response</a:t>
            </a:r>
            <a:r>
              <a:rPr lang="it-IT" altLang="it-IT" dirty="0"/>
              <a:t> </a:t>
            </a:r>
            <a:r>
              <a:rPr lang="it-IT" altLang="it-IT" dirty="0" err="1"/>
              <a:t>may</a:t>
            </a:r>
            <a:r>
              <a:rPr lang="it-IT" altLang="it-IT" dirty="0"/>
              <a:t> </a:t>
            </a:r>
            <a:r>
              <a:rPr lang="it-IT" altLang="it-IT" dirty="0" err="1"/>
              <a:t>not</a:t>
            </a:r>
            <a:r>
              <a:rPr lang="it-IT" altLang="it-IT" dirty="0"/>
              <a:t> be </a:t>
            </a:r>
            <a:r>
              <a:rPr lang="it-IT" altLang="it-IT" dirty="0" err="1"/>
              <a:t>uniform</a:t>
            </a:r>
            <a:r>
              <a:rPr lang="it-IT" altLang="it-IT" dirty="0"/>
              <a:t> (</a:t>
            </a:r>
            <a:r>
              <a:rPr lang="it-IT" altLang="it-IT" dirty="0" err="1"/>
              <a:t>shape</a:t>
            </a:r>
            <a:r>
              <a:rPr lang="it-IT" altLang="it-IT" dirty="0"/>
              <a:t>, </a:t>
            </a:r>
            <a:r>
              <a:rPr lang="it-IT" altLang="it-IT" dirty="0" err="1"/>
              <a:t>impurities</a:t>
            </a:r>
            <a:r>
              <a:rPr lang="it-IT" altLang="it-IT" dirty="0"/>
              <a:t>, ecc.)</a:t>
            </a:r>
          </a:p>
        </p:txBody>
      </p:sp>
      <p:sp>
        <p:nvSpPr>
          <p:cNvPr id="13324" name="Text Box 12"/>
          <p:cNvSpPr txBox="1">
            <a:spLocks noChangeArrowheads="1"/>
          </p:cNvSpPr>
          <p:nvPr/>
        </p:nvSpPr>
        <p:spPr bwMode="auto">
          <a:xfrm>
            <a:off x="5040313" y="3925888"/>
            <a:ext cx="4537075" cy="642937"/>
          </a:xfrm>
          <a:prstGeom prst="rect">
            <a:avLst/>
          </a:prstGeom>
          <a:solidFill>
            <a:srgbClr val="FC2110"/>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solidFill>
                  <a:srgbClr val="FFFFFF"/>
                </a:solidFill>
              </a:rPr>
              <a:t>Lineshapes are difficult to be measured within few eV precision (surface scan)</a:t>
            </a:r>
          </a:p>
        </p:txBody>
      </p:sp>
      <p:sp>
        <p:nvSpPr>
          <p:cNvPr id="13325" name="AutoShape 13"/>
          <p:cNvSpPr>
            <a:spLocks noChangeArrowheads="1"/>
          </p:cNvSpPr>
          <p:nvPr/>
        </p:nvSpPr>
        <p:spPr bwMode="auto">
          <a:xfrm>
            <a:off x="4248150" y="4211638"/>
            <a:ext cx="647700" cy="73025"/>
          </a:xfrm>
          <a:prstGeom prst="rightArrow">
            <a:avLst>
              <a:gd name="adj1" fmla="val 50000"/>
              <a:gd name="adj2" fmla="val 50014"/>
            </a:avLst>
          </a:prstGeom>
          <a:solidFill>
            <a:srgbClr val="00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326" name="Text Box 14"/>
          <p:cNvSpPr txBox="1">
            <a:spLocks noChangeArrowheads="1"/>
          </p:cNvSpPr>
          <p:nvPr/>
        </p:nvSpPr>
        <p:spPr bwMode="auto">
          <a:xfrm>
            <a:off x="647700" y="4860925"/>
            <a:ext cx="345598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a:t>In </a:t>
            </a:r>
            <a:r>
              <a:rPr lang="it-IT" altLang="it-IT" dirty="0" err="1"/>
              <a:t>accelerator</a:t>
            </a:r>
            <a:r>
              <a:rPr lang="it-IT" altLang="it-IT" dirty="0"/>
              <a:t> </a:t>
            </a:r>
            <a:r>
              <a:rPr lang="it-IT" altLang="it-IT" dirty="0" err="1"/>
              <a:t>environments</a:t>
            </a:r>
            <a:r>
              <a:rPr lang="it-IT" altLang="it-IT" dirty="0"/>
              <a:t> </a:t>
            </a:r>
            <a:r>
              <a:rPr lang="it-IT" altLang="it-IT" dirty="0" err="1"/>
              <a:t>particles</a:t>
            </a:r>
            <a:r>
              <a:rPr lang="it-IT" altLang="it-IT" dirty="0"/>
              <a:t> </a:t>
            </a:r>
            <a:r>
              <a:rPr lang="it-IT" altLang="it-IT" dirty="0" err="1"/>
              <a:t>may</a:t>
            </a:r>
            <a:r>
              <a:rPr lang="it-IT" altLang="it-IT" dirty="0"/>
              <a:t> hit the detector</a:t>
            </a:r>
          </a:p>
        </p:txBody>
      </p:sp>
      <p:sp>
        <p:nvSpPr>
          <p:cNvPr id="13327" name="Text Box 15"/>
          <p:cNvSpPr txBox="1">
            <a:spLocks noChangeArrowheads="1"/>
          </p:cNvSpPr>
          <p:nvPr/>
        </p:nvSpPr>
        <p:spPr bwMode="auto">
          <a:xfrm>
            <a:off x="5040313" y="4932363"/>
            <a:ext cx="4537075" cy="642937"/>
          </a:xfrm>
          <a:prstGeom prst="rect">
            <a:avLst/>
          </a:prstGeom>
          <a:solidFill>
            <a:srgbClr val="FC2110"/>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solidFill>
                  <a:srgbClr val="FFFFFF"/>
                </a:solidFill>
              </a:rPr>
              <a:t>Background reduction capability is mandatory</a:t>
            </a:r>
          </a:p>
        </p:txBody>
      </p:sp>
      <p:sp>
        <p:nvSpPr>
          <p:cNvPr id="13328" name="AutoShape 16"/>
          <p:cNvSpPr>
            <a:spLocks noChangeArrowheads="1"/>
          </p:cNvSpPr>
          <p:nvPr/>
        </p:nvSpPr>
        <p:spPr bwMode="auto">
          <a:xfrm>
            <a:off x="4248150" y="5219700"/>
            <a:ext cx="647700" cy="73025"/>
          </a:xfrm>
          <a:prstGeom prst="rightArrow">
            <a:avLst>
              <a:gd name="adj1" fmla="val 50000"/>
              <a:gd name="adj2" fmla="val 50014"/>
            </a:avLst>
          </a:prstGeom>
          <a:solidFill>
            <a:srgbClr val="000000"/>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8" name="Immagine 17"/>
          <p:cNvPicPr>
            <a:picLocks noChangeAspect="1"/>
          </p:cNvPicPr>
          <p:nvPr/>
        </p:nvPicPr>
        <p:blipFill>
          <a:blip r:embed="rId8"/>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anim calcmode="lin" valueType="num">
                                      <p:cBhvr additive="base">
                                        <p:cTn id="7" dur="500" fill="hold"/>
                                        <p:tgtEl>
                                          <p:spTgt spid="13323"/>
                                        </p:tgtEl>
                                        <p:attrNameLst>
                                          <p:attrName>ppt_x</p:attrName>
                                        </p:attrNameLst>
                                      </p:cBhvr>
                                      <p:tavLst>
                                        <p:tav tm="0">
                                          <p:val>
                                            <p:strVal val="#ppt_x"/>
                                          </p:val>
                                        </p:tav>
                                        <p:tav tm="100000">
                                          <p:val>
                                            <p:strVal val="#ppt_x"/>
                                          </p:val>
                                        </p:tav>
                                      </p:tavLst>
                                    </p:anim>
                                    <p:anim calcmode="lin" valueType="num">
                                      <p:cBhvr additive="base">
                                        <p:cTn id="8" dur="500" fill="hold"/>
                                        <p:tgtEl>
                                          <p:spTgt spid="133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25"/>
                                        </p:tgtEl>
                                        <p:attrNameLst>
                                          <p:attrName>style.visibility</p:attrName>
                                        </p:attrNameLst>
                                      </p:cBhvr>
                                      <p:to>
                                        <p:strVal val="visible"/>
                                      </p:to>
                                    </p:set>
                                    <p:anim calcmode="lin" valueType="num">
                                      <p:cBhvr additive="base">
                                        <p:cTn id="11" dur="500" fill="hold"/>
                                        <p:tgtEl>
                                          <p:spTgt spid="13325"/>
                                        </p:tgtEl>
                                        <p:attrNameLst>
                                          <p:attrName>ppt_x</p:attrName>
                                        </p:attrNameLst>
                                      </p:cBhvr>
                                      <p:tavLst>
                                        <p:tav tm="0">
                                          <p:val>
                                            <p:strVal val="#ppt_x"/>
                                          </p:val>
                                        </p:tav>
                                        <p:tav tm="100000">
                                          <p:val>
                                            <p:strVal val="#ppt_x"/>
                                          </p:val>
                                        </p:tav>
                                      </p:tavLst>
                                    </p:anim>
                                    <p:anim calcmode="lin" valueType="num">
                                      <p:cBhvr additive="base">
                                        <p:cTn id="12" dur="500" fill="hold"/>
                                        <p:tgtEl>
                                          <p:spTgt spid="133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324"/>
                                        </p:tgtEl>
                                        <p:attrNameLst>
                                          <p:attrName>style.visibility</p:attrName>
                                        </p:attrNameLst>
                                      </p:cBhvr>
                                      <p:to>
                                        <p:strVal val="visible"/>
                                      </p:to>
                                    </p:set>
                                    <p:anim calcmode="lin" valueType="num">
                                      <p:cBhvr additive="base">
                                        <p:cTn id="15" dur="500" fill="hold"/>
                                        <p:tgtEl>
                                          <p:spTgt spid="13324"/>
                                        </p:tgtEl>
                                        <p:attrNameLst>
                                          <p:attrName>ppt_x</p:attrName>
                                        </p:attrNameLst>
                                      </p:cBhvr>
                                      <p:tavLst>
                                        <p:tav tm="0">
                                          <p:val>
                                            <p:strVal val="#ppt_x"/>
                                          </p:val>
                                        </p:tav>
                                        <p:tav tm="100000">
                                          <p:val>
                                            <p:strVal val="#ppt_x"/>
                                          </p:val>
                                        </p:tav>
                                      </p:tavLst>
                                    </p:anim>
                                    <p:anim calcmode="lin" valueType="num">
                                      <p:cBhvr additive="base">
                                        <p:cTn id="16"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26"/>
                                        </p:tgtEl>
                                        <p:attrNameLst>
                                          <p:attrName>style.visibility</p:attrName>
                                        </p:attrNameLst>
                                      </p:cBhvr>
                                      <p:to>
                                        <p:strVal val="visible"/>
                                      </p:to>
                                    </p:set>
                                    <p:anim calcmode="lin" valueType="num">
                                      <p:cBhvr additive="base">
                                        <p:cTn id="21" dur="500" fill="hold"/>
                                        <p:tgtEl>
                                          <p:spTgt spid="13326"/>
                                        </p:tgtEl>
                                        <p:attrNameLst>
                                          <p:attrName>ppt_x</p:attrName>
                                        </p:attrNameLst>
                                      </p:cBhvr>
                                      <p:tavLst>
                                        <p:tav tm="0">
                                          <p:val>
                                            <p:strVal val="#ppt_x"/>
                                          </p:val>
                                        </p:tav>
                                        <p:tav tm="100000">
                                          <p:val>
                                            <p:strVal val="#ppt_x"/>
                                          </p:val>
                                        </p:tav>
                                      </p:tavLst>
                                    </p:anim>
                                    <p:anim calcmode="lin" valueType="num">
                                      <p:cBhvr additive="base">
                                        <p:cTn id="22" dur="500" fill="hold"/>
                                        <p:tgtEl>
                                          <p:spTgt spid="133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328"/>
                                        </p:tgtEl>
                                        <p:attrNameLst>
                                          <p:attrName>style.visibility</p:attrName>
                                        </p:attrNameLst>
                                      </p:cBhvr>
                                      <p:to>
                                        <p:strVal val="visible"/>
                                      </p:to>
                                    </p:set>
                                    <p:anim calcmode="lin" valueType="num">
                                      <p:cBhvr additive="base">
                                        <p:cTn id="25" dur="500" fill="hold"/>
                                        <p:tgtEl>
                                          <p:spTgt spid="13328"/>
                                        </p:tgtEl>
                                        <p:attrNameLst>
                                          <p:attrName>ppt_x</p:attrName>
                                        </p:attrNameLst>
                                      </p:cBhvr>
                                      <p:tavLst>
                                        <p:tav tm="0">
                                          <p:val>
                                            <p:strVal val="#ppt_x"/>
                                          </p:val>
                                        </p:tav>
                                        <p:tav tm="100000">
                                          <p:val>
                                            <p:strVal val="#ppt_x"/>
                                          </p:val>
                                        </p:tav>
                                      </p:tavLst>
                                    </p:anim>
                                    <p:anim calcmode="lin" valueType="num">
                                      <p:cBhvr additive="base">
                                        <p:cTn id="26" dur="500" fill="hold"/>
                                        <p:tgtEl>
                                          <p:spTgt spid="133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327"/>
                                        </p:tgtEl>
                                        <p:attrNameLst>
                                          <p:attrName>style.visibility</p:attrName>
                                        </p:attrNameLst>
                                      </p:cBhvr>
                                      <p:to>
                                        <p:strVal val="visible"/>
                                      </p:to>
                                    </p:set>
                                    <p:anim calcmode="lin" valueType="num">
                                      <p:cBhvr additive="base">
                                        <p:cTn id="29" dur="500" fill="hold"/>
                                        <p:tgtEl>
                                          <p:spTgt spid="13327"/>
                                        </p:tgtEl>
                                        <p:attrNameLst>
                                          <p:attrName>ppt_x</p:attrName>
                                        </p:attrNameLst>
                                      </p:cBhvr>
                                      <p:tavLst>
                                        <p:tav tm="0">
                                          <p:val>
                                            <p:strVal val="#ppt_x"/>
                                          </p:val>
                                        </p:tav>
                                        <p:tav tm="100000">
                                          <p:val>
                                            <p:strVal val="#ppt_x"/>
                                          </p:val>
                                        </p:tav>
                                      </p:tavLst>
                                    </p:anim>
                                    <p:anim calcmode="lin" valueType="num">
                                      <p:cBhvr additive="base">
                                        <p:cTn id="30" dur="500" fill="hold"/>
                                        <p:tgtEl>
                                          <p:spTgt spid="133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321"/>
                                        </p:tgtEl>
                                        <p:attrNameLst>
                                          <p:attrName>style.visibility</p:attrName>
                                        </p:attrNameLst>
                                      </p:cBhvr>
                                      <p:to>
                                        <p:strVal val="visible"/>
                                      </p:to>
                                    </p:set>
                                    <p:anim calcmode="lin" valueType="num">
                                      <p:cBhvr additive="base">
                                        <p:cTn id="35" dur="500" fill="hold"/>
                                        <p:tgtEl>
                                          <p:spTgt spid="13321"/>
                                        </p:tgtEl>
                                        <p:attrNameLst>
                                          <p:attrName>ppt_x</p:attrName>
                                        </p:attrNameLst>
                                      </p:cBhvr>
                                      <p:tavLst>
                                        <p:tav tm="0">
                                          <p:val>
                                            <p:strVal val="#ppt_x"/>
                                          </p:val>
                                        </p:tav>
                                        <p:tav tm="100000">
                                          <p:val>
                                            <p:strVal val="#ppt_x"/>
                                          </p:val>
                                        </p:tav>
                                      </p:tavLst>
                                    </p:anim>
                                    <p:anim calcmode="lin" valueType="num">
                                      <p:cBhvr additive="base">
                                        <p:cTn id="36" dur="500" fill="hold"/>
                                        <p:tgtEl>
                                          <p:spTgt spid="133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animBg="1"/>
      <p:bldP spid="13323" grpId="0"/>
      <p:bldP spid="13324" grpId="0" animBg="1"/>
      <p:bldP spid="13325" grpId="0" animBg="1"/>
      <p:bldP spid="13326" grpId="0"/>
      <p:bldP spid="13327" grpId="0" animBg="1"/>
      <p:bldP spid="133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Rectangle 5"/>
          <p:cNvSpPr>
            <a:spLocks noChangeArrowheads="1"/>
          </p:cNvSpPr>
          <p:nvPr/>
        </p:nvSpPr>
        <p:spPr bwMode="auto">
          <a:xfrm>
            <a:off x="0" y="1109143"/>
            <a:ext cx="10080625" cy="5118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endParaRPr lang="en-US" altLang="it-IT" sz="1050" dirty="0">
              <a:solidFill>
                <a:srgbClr val="FF0000"/>
              </a:solidFill>
            </a:endParaRPr>
          </a:p>
          <a:p>
            <a:pPr>
              <a:buClrTx/>
              <a:buFontTx/>
              <a:buNone/>
            </a:pPr>
            <a:r>
              <a:rPr lang="en-US" altLang="it-IT" sz="3200" dirty="0"/>
              <a:t>             </a:t>
            </a:r>
            <a:r>
              <a:rPr lang="en-US" altLang="it-IT" sz="3200" dirty="0" smtClean="0"/>
              <a:t>		VOXES: </a:t>
            </a:r>
            <a:r>
              <a:rPr lang="en-US" altLang="it-IT" sz="3200" dirty="0"/>
              <a:t>the </a:t>
            </a:r>
            <a:r>
              <a:rPr lang="en-US" altLang="it-IT" sz="3200" dirty="0">
                <a:solidFill>
                  <a:srgbClr val="FF0000"/>
                </a:solidFill>
              </a:rPr>
              <a:t>3 pillars</a:t>
            </a:r>
          </a:p>
          <a:p>
            <a:pPr>
              <a:buClrTx/>
              <a:buFontTx/>
              <a:buNone/>
            </a:pPr>
            <a:endParaRPr lang="en-US" altLang="it-IT" sz="3200" dirty="0"/>
          </a:p>
          <a:p>
            <a:pPr>
              <a:buClrTx/>
              <a:buFontTx/>
              <a:buNone/>
            </a:pPr>
            <a:endParaRPr lang="en-US" altLang="it-IT" sz="2800" dirty="0">
              <a:solidFill>
                <a:srgbClr val="FF0000"/>
              </a:solidFill>
            </a:endParaRPr>
          </a:p>
          <a:p>
            <a:pPr>
              <a:buClrTx/>
              <a:buFontTx/>
              <a:buNone/>
            </a:pPr>
            <a:r>
              <a:rPr lang="en-US" altLang="it-IT" sz="2800" dirty="0" smtClean="0"/>
              <a:t>					Integrate </a:t>
            </a:r>
            <a:r>
              <a:rPr lang="en-US" altLang="it-IT" sz="2800" dirty="0"/>
              <a:t>:</a:t>
            </a:r>
          </a:p>
          <a:p>
            <a:pPr>
              <a:buClrTx/>
              <a:buFontTx/>
              <a:buNone/>
            </a:pPr>
            <a:endParaRPr lang="en-US" altLang="it-IT" sz="2800" dirty="0"/>
          </a:p>
          <a:p>
            <a:pPr>
              <a:buClr>
                <a:srgbClr val="0E016F"/>
              </a:buClr>
            </a:pPr>
            <a:r>
              <a:rPr lang="en-US" altLang="it-IT" sz="2800" dirty="0" smtClean="0">
                <a:solidFill>
                  <a:srgbClr val="0E016F"/>
                </a:solidFill>
              </a:rPr>
              <a:t>(</a:t>
            </a:r>
            <a:r>
              <a:rPr lang="en-US" altLang="it-IT" sz="2800" dirty="0">
                <a:solidFill>
                  <a:srgbClr val="0E016F"/>
                </a:solidFill>
              </a:rPr>
              <a:t>1) focusing </a:t>
            </a:r>
            <a:r>
              <a:rPr lang="en-US" altLang="it-IT" sz="2800" dirty="0">
                <a:solidFill>
                  <a:srgbClr val="002060"/>
                </a:solidFill>
              </a:rPr>
              <a:t>properties of the von Hamos scheme </a:t>
            </a:r>
            <a:r>
              <a:rPr lang="en-US" altLang="it-IT" sz="2800" dirty="0"/>
              <a:t>with the</a:t>
            </a:r>
          </a:p>
          <a:p>
            <a:pPr>
              <a:buClrTx/>
              <a:buFontTx/>
              <a:buNone/>
            </a:pPr>
            <a:r>
              <a:rPr lang="en-US" altLang="it-IT" sz="2800" dirty="0"/>
              <a:t>  </a:t>
            </a:r>
          </a:p>
          <a:p>
            <a:pPr>
              <a:buClr>
                <a:srgbClr val="009900"/>
              </a:buClr>
            </a:pPr>
            <a:r>
              <a:rPr lang="en-US" altLang="it-IT" sz="2800" dirty="0" smtClean="0">
                <a:solidFill>
                  <a:srgbClr val="009900"/>
                </a:solidFill>
              </a:rPr>
              <a:t>(</a:t>
            </a:r>
            <a:r>
              <a:rPr lang="en-US" altLang="it-IT" sz="2800" dirty="0">
                <a:solidFill>
                  <a:srgbClr val="009900"/>
                </a:solidFill>
              </a:rPr>
              <a:t>2) high efficiency and resolution of HAPG mosaic crystals </a:t>
            </a:r>
            <a:r>
              <a:rPr lang="en-US" altLang="it-IT" sz="2800" dirty="0"/>
              <a:t>and </a:t>
            </a:r>
          </a:p>
          <a:p>
            <a:pPr>
              <a:buClrTx/>
              <a:buFontTx/>
              <a:buNone/>
            </a:pPr>
            <a:endParaRPr lang="en-US" altLang="it-IT" sz="2800" dirty="0">
              <a:solidFill>
                <a:srgbClr val="FF0000"/>
              </a:solidFill>
            </a:endParaRPr>
          </a:p>
          <a:p>
            <a:pPr>
              <a:buClr>
                <a:srgbClr val="FF0000"/>
              </a:buClr>
            </a:pPr>
            <a:r>
              <a:rPr lang="en-US" altLang="it-IT" sz="2800" dirty="0" smtClean="0">
                <a:solidFill>
                  <a:srgbClr val="FF0000"/>
                </a:solidFill>
              </a:rPr>
              <a:t>(</a:t>
            </a:r>
            <a:r>
              <a:rPr lang="en-US" altLang="it-IT" sz="2800" dirty="0">
                <a:solidFill>
                  <a:srgbClr val="FF0000"/>
                </a:solidFill>
              </a:rPr>
              <a:t>3) use </a:t>
            </a:r>
            <a:r>
              <a:rPr lang="en-US" altLang="it-IT" sz="2800" dirty="0" err="1" smtClean="0">
                <a:solidFill>
                  <a:srgbClr val="FF0000"/>
                </a:solidFill>
              </a:rPr>
              <a:t>triggerable</a:t>
            </a:r>
            <a:r>
              <a:rPr lang="en-US" altLang="it-IT" sz="2800" dirty="0" smtClean="0">
                <a:solidFill>
                  <a:srgbClr val="FF0000"/>
                </a:solidFill>
              </a:rPr>
              <a:t> </a:t>
            </a:r>
            <a:r>
              <a:rPr lang="en-US" altLang="it-IT" sz="2800" dirty="0">
                <a:solidFill>
                  <a:srgbClr val="FF0000"/>
                </a:solidFill>
              </a:rPr>
              <a:t>detectors </a:t>
            </a:r>
            <a:r>
              <a:rPr lang="en-US" altLang="it-IT" sz="2800" dirty="0"/>
              <a:t>to dramatically reduce </a:t>
            </a:r>
          </a:p>
          <a:p>
            <a:pPr>
              <a:buClrTx/>
              <a:buFontTx/>
              <a:buNone/>
            </a:pPr>
            <a:r>
              <a:rPr lang="en-US" altLang="it-IT" sz="2800" dirty="0"/>
              <a:t>    background in a new detector system capable to perform </a:t>
            </a:r>
          </a:p>
        </p:txBody>
      </p:sp>
      <p:sp>
        <p:nvSpPr>
          <p:cNvPr id="14342" name="Rectangle 6"/>
          <p:cNvSpPr>
            <a:spLocks noChangeArrowheads="1"/>
          </p:cNvSpPr>
          <p:nvPr/>
        </p:nvSpPr>
        <p:spPr bwMode="auto">
          <a:xfrm>
            <a:off x="1799952" y="1186904"/>
            <a:ext cx="6120680" cy="720725"/>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8" name="Immagine 7"/>
          <p:cNvPicPr>
            <a:picLocks noChangeAspect="1"/>
          </p:cNvPicPr>
          <p:nvPr/>
        </p:nvPicPr>
        <p:blipFill>
          <a:blip r:embed="rId6"/>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6438" y="3563938"/>
            <a:ext cx="2414587" cy="280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538" y="12700"/>
            <a:ext cx="7108825"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Rectangle 6"/>
          <p:cNvSpPr>
            <a:spLocks noChangeArrowheads="1"/>
          </p:cNvSpPr>
          <p:nvPr/>
        </p:nvSpPr>
        <p:spPr bwMode="auto">
          <a:xfrm>
            <a:off x="146050" y="1093788"/>
            <a:ext cx="5038725" cy="201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Mosaic crystal consist in a large number of nearly perfect small crystallites. </a:t>
            </a:r>
          </a:p>
          <a:p>
            <a:pPr>
              <a:buClrTx/>
              <a:buFontTx/>
              <a:buNone/>
            </a:pPr>
            <a:endParaRPr lang="it-IT" altLang="it-IT"/>
          </a:p>
          <a:p>
            <a:pPr>
              <a:buClrTx/>
              <a:buFontTx/>
              <a:buNone/>
            </a:pPr>
            <a:r>
              <a:rPr lang="it-IT" altLang="it-IT">
                <a:solidFill>
                  <a:srgbClr val="FF0000"/>
                </a:solidFill>
              </a:rPr>
              <a:t>Mosaicity</a:t>
            </a:r>
            <a:r>
              <a:rPr lang="it-IT" altLang="it-IT"/>
              <a:t> makes it possible that even for a fixed incidence angle on the crystal surface, an energetic distribution of photons can be reflected</a:t>
            </a:r>
          </a:p>
        </p:txBody>
      </p:sp>
      <p:sp>
        <p:nvSpPr>
          <p:cNvPr id="15368" name="Text Box 8"/>
          <p:cNvSpPr txBox="1">
            <a:spLocks noChangeArrowheads="1"/>
          </p:cNvSpPr>
          <p:nvPr/>
        </p:nvSpPr>
        <p:spPr bwMode="auto">
          <a:xfrm>
            <a:off x="244475" y="3275013"/>
            <a:ext cx="2319338" cy="642937"/>
          </a:xfrm>
          <a:prstGeom prst="rect">
            <a:avLst/>
          </a:prstGeom>
          <a:noFill/>
          <a:ln w="19080" cap="sq">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t>Increase of efficiency</a:t>
            </a:r>
          </a:p>
          <a:p>
            <a:pPr>
              <a:buClrTx/>
              <a:buFontTx/>
              <a:buNone/>
            </a:pPr>
            <a:r>
              <a:rPr lang="it-IT" altLang="it-IT"/>
              <a:t>(focusing) ~ 50</a:t>
            </a:r>
          </a:p>
        </p:txBody>
      </p:sp>
      <p:sp>
        <p:nvSpPr>
          <p:cNvPr id="15369" name="Text Box 9"/>
          <p:cNvSpPr txBox="1">
            <a:spLocks noChangeArrowheads="1"/>
          </p:cNvSpPr>
          <p:nvPr/>
        </p:nvSpPr>
        <p:spPr bwMode="auto">
          <a:xfrm>
            <a:off x="3095625" y="3419475"/>
            <a:ext cx="1954213" cy="368300"/>
          </a:xfrm>
          <a:prstGeom prst="rect">
            <a:avLst/>
          </a:prstGeom>
          <a:solidFill>
            <a:srgbClr val="FC2110"/>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a:solidFill>
                  <a:srgbClr val="FFFFFF"/>
                </a:solidFill>
              </a:rPr>
              <a:t>Loss in resolution</a:t>
            </a:r>
          </a:p>
        </p:txBody>
      </p:sp>
      <p:sp>
        <p:nvSpPr>
          <p:cNvPr id="15370" name="Text Box 10"/>
          <p:cNvSpPr txBox="1">
            <a:spLocks noChangeArrowheads="1"/>
          </p:cNvSpPr>
          <p:nvPr/>
        </p:nvSpPr>
        <p:spPr bwMode="auto">
          <a:xfrm>
            <a:off x="144463" y="4140200"/>
            <a:ext cx="5010150"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it-IT" altLang="it-IT" dirty="0" err="1"/>
              <a:t>Pyrolitic</a:t>
            </a:r>
            <a:r>
              <a:rPr lang="it-IT" altLang="it-IT" dirty="0"/>
              <a:t> </a:t>
            </a:r>
            <a:r>
              <a:rPr lang="it-IT" altLang="it-IT" dirty="0" err="1"/>
              <a:t>Graphite</a:t>
            </a:r>
            <a:r>
              <a:rPr lang="it-IT" altLang="it-IT" dirty="0"/>
              <a:t> </a:t>
            </a:r>
            <a:r>
              <a:rPr lang="it-IT" altLang="it-IT" dirty="0" err="1"/>
              <a:t>mosaic</a:t>
            </a:r>
            <a:r>
              <a:rPr lang="it-IT" altLang="it-IT" dirty="0"/>
              <a:t> </a:t>
            </a:r>
            <a:r>
              <a:rPr lang="it-IT" altLang="it-IT" dirty="0" err="1"/>
              <a:t>crystals</a:t>
            </a:r>
            <a:r>
              <a:rPr lang="it-IT" altLang="it-IT" dirty="0"/>
              <a:t> (d = 3.354 </a:t>
            </a:r>
            <a:r>
              <a:rPr lang="it-IT" altLang="it-IT" dirty="0">
                <a:latin typeface="Times New Roman" panose="02020603050405020304" pitchFamily="18" charset="0"/>
                <a:cs typeface="Times New Roman" panose="02020603050405020304" pitchFamily="18" charset="0"/>
              </a:rPr>
              <a:t>Å)</a:t>
            </a:r>
            <a:r>
              <a:rPr lang="it-IT" altLang="it-IT" dirty="0"/>
              <a:t>:</a:t>
            </a:r>
          </a:p>
          <a:p>
            <a:pPr>
              <a:buClrTx/>
              <a:buFontTx/>
              <a:buNone/>
            </a:pPr>
            <a:endParaRPr lang="it-IT" altLang="it-IT" dirty="0"/>
          </a:p>
          <a:p>
            <a:pPr>
              <a:buClrTx/>
              <a:buFontTx/>
              <a:buNone/>
            </a:pPr>
            <a:r>
              <a:rPr lang="it-IT" altLang="it-IT" dirty="0"/>
              <a:t>Highly </a:t>
            </a:r>
            <a:r>
              <a:rPr lang="it-IT" altLang="it-IT" dirty="0" err="1"/>
              <a:t>Oriented</a:t>
            </a:r>
            <a:r>
              <a:rPr lang="it-IT" altLang="it-IT" dirty="0"/>
              <a:t> </a:t>
            </a:r>
            <a:r>
              <a:rPr lang="it-IT" altLang="it-IT" dirty="0" err="1"/>
              <a:t>Pyroliltic</a:t>
            </a:r>
            <a:r>
              <a:rPr lang="it-IT" altLang="it-IT" dirty="0"/>
              <a:t> </a:t>
            </a:r>
            <a:r>
              <a:rPr lang="it-IT" altLang="it-IT" dirty="0" err="1"/>
              <a:t>Graphite</a:t>
            </a:r>
            <a:r>
              <a:rPr lang="it-IT" altLang="it-IT" dirty="0"/>
              <a:t> (HOPG)</a:t>
            </a:r>
          </a:p>
          <a:p>
            <a:pPr>
              <a:buClrTx/>
              <a:buFontTx/>
              <a:buNone/>
            </a:pPr>
            <a:endParaRPr lang="it-IT" altLang="it-IT" dirty="0"/>
          </a:p>
          <a:p>
            <a:pPr>
              <a:buClrTx/>
              <a:buFontTx/>
              <a:buNone/>
            </a:pPr>
            <a:r>
              <a:rPr lang="it-IT" altLang="it-IT" b="1" dirty="0">
                <a:solidFill>
                  <a:srgbClr val="FF0000"/>
                </a:solidFill>
              </a:rPr>
              <a:t>Highly </a:t>
            </a:r>
            <a:r>
              <a:rPr lang="it-IT" altLang="it-IT" b="1" dirty="0" err="1">
                <a:solidFill>
                  <a:srgbClr val="FF0000"/>
                </a:solidFill>
              </a:rPr>
              <a:t>Annealed</a:t>
            </a:r>
            <a:r>
              <a:rPr lang="it-IT" altLang="it-IT" b="1" dirty="0">
                <a:solidFill>
                  <a:srgbClr val="FF0000"/>
                </a:solidFill>
              </a:rPr>
              <a:t> </a:t>
            </a:r>
            <a:r>
              <a:rPr lang="it-IT" altLang="it-IT" b="1" dirty="0" err="1">
                <a:solidFill>
                  <a:srgbClr val="FF0000"/>
                </a:solidFill>
              </a:rPr>
              <a:t>Pyrolitic</a:t>
            </a:r>
            <a:r>
              <a:rPr lang="it-IT" altLang="it-IT" b="1" dirty="0">
                <a:solidFill>
                  <a:srgbClr val="FF0000"/>
                </a:solidFill>
              </a:rPr>
              <a:t> </a:t>
            </a:r>
            <a:r>
              <a:rPr lang="it-IT" altLang="it-IT" b="1" dirty="0" err="1">
                <a:solidFill>
                  <a:srgbClr val="FF0000"/>
                </a:solidFill>
              </a:rPr>
              <a:t>Graphite</a:t>
            </a:r>
            <a:r>
              <a:rPr lang="it-IT" altLang="it-IT" b="1" dirty="0">
                <a:solidFill>
                  <a:srgbClr val="FF0000"/>
                </a:solidFill>
              </a:rPr>
              <a:t> (HAPG)</a:t>
            </a:r>
          </a:p>
        </p:txBody>
      </p:sp>
      <p:sp>
        <p:nvSpPr>
          <p:cNvPr id="15371" name="Rectangle 11"/>
          <p:cNvSpPr>
            <a:spLocks noChangeArrowheads="1"/>
          </p:cNvSpPr>
          <p:nvPr/>
        </p:nvSpPr>
        <p:spPr bwMode="auto">
          <a:xfrm>
            <a:off x="1223963" y="6227763"/>
            <a:ext cx="5761037" cy="1190625"/>
          </a:xfrm>
          <a:prstGeom prst="rect">
            <a:avLst/>
          </a:prstGeom>
          <a:noFill/>
          <a:ln w="38160" cap="sq">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2400"/>
              <a:t>flexible HAPG has twice higher spectral resolution, while flexible HOPG – approximately twice higher reflectivity</a:t>
            </a:r>
          </a:p>
        </p:txBody>
      </p:sp>
      <p:sp>
        <p:nvSpPr>
          <p:cNvPr id="15372" name="Text Box 12"/>
          <p:cNvSpPr txBox="1">
            <a:spLocks noChangeArrowheads="1"/>
          </p:cNvSpPr>
          <p:nvPr/>
        </p:nvSpPr>
        <p:spPr bwMode="auto">
          <a:xfrm>
            <a:off x="5761038" y="4787900"/>
            <a:ext cx="4032250" cy="1008063"/>
          </a:xfrm>
          <a:prstGeom prst="rect">
            <a:avLst/>
          </a:prstGeom>
          <a:solidFill>
            <a:srgbClr val="FFFFFF"/>
          </a:solidFill>
          <a:ln w="38160" cap="sq">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it-IT" altLang="it-IT" sz="2000"/>
              <a:t>Resolution of E/∆E=7000 for (004) reflection at 15 µm HAPG film @ 8 keV (1,1 eV)</a:t>
            </a:r>
          </a:p>
        </p:txBody>
      </p:sp>
      <p:pic>
        <p:nvPicPr>
          <p:cNvPr id="1537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5113" y="900113"/>
            <a:ext cx="4152900"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Immagine 14"/>
          <p:cNvPicPr>
            <a:picLocks noChangeAspect="1"/>
          </p:cNvPicPr>
          <p:nvPr/>
        </p:nvPicPr>
        <p:blipFill>
          <a:blip r:embed="rId9"/>
          <a:stretch>
            <a:fillRect/>
          </a:stretch>
        </p:blipFill>
        <p:spPr>
          <a:xfrm>
            <a:off x="8928744" y="98424"/>
            <a:ext cx="1032735" cy="94510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70"/>
                                        </p:tgtEl>
                                        <p:attrNameLst>
                                          <p:attrName>style.visibility</p:attrName>
                                        </p:attrNameLst>
                                      </p:cBhvr>
                                      <p:to>
                                        <p:strVal val="visible"/>
                                      </p:to>
                                    </p:set>
                                    <p:anim calcmode="lin" valueType="num">
                                      <p:cBhvr additive="base">
                                        <p:cTn id="7" dur="500" fill="hold"/>
                                        <p:tgtEl>
                                          <p:spTgt spid="15370"/>
                                        </p:tgtEl>
                                        <p:attrNameLst>
                                          <p:attrName>ppt_x</p:attrName>
                                        </p:attrNameLst>
                                      </p:cBhvr>
                                      <p:tavLst>
                                        <p:tav tm="0">
                                          <p:val>
                                            <p:strVal val="#ppt_x"/>
                                          </p:val>
                                        </p:tav>
                                        <p:tav tm="100000">
                                          <p:val>
                                            <p:strVal val="#ppt_x"/>
                                          </p:val>
                                        </p:tav>
                                      </p:tavLst>
                                    </p:anim>
                                    <p:anim calcmode="lin" valueType="num">
                                      <p:cBhvr additive="base">
                                        <p:cTn id="8" dur="500" fill="hold"/>
                                        <p:tgtEl>
                                          <p:spTgt spid="153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1"/>
                                        </p:tgtEl>
                                        <p:attrNameLst>
                                          <p:attrName>style.visibility</p:attrName>
                                        </p:attrNameLst>
                                      </p:cBhvr>
                                      <p:to>
                                        <p:strVal val="visible"/>
                                      </p:to>
                                    </p:set>
                                    <p:anim calcmode="lin" valueType="num">
                                      <p:cBhvr additive="base">
                                        <p:cTn id="11" dur="500" fill="hold"/>
                                        <p:tgtEl>
                                          <p:spTgt spid="15361"/>
                                        </p:tgtEl>
                                        <p:attrNameLst>
                                          <p:attrName>ppt_x</p:attrName>
                                        </p:attrNameLst>
                                      </p:cBhvr>
                                      <p:tavLst>
                                        <p:tav tm="0">
                                          <p:val>
                                            <p:strVal val="#ppt_x"/>
                                          </p:val>
                                        </p:tav>
                                        <p:tav tm="100000">
                                          <p:val>
                                            <p:strVal val="#ppt_x"/>
                                          </p:val>
                                        </p:tav>
                                      </p:tavLst>
                                    </p:anim>
                                    <p:anim calcmode="lin" valueType="num">
                                      <p:cBhvr additive="base">
                                        <p:cTn id="12" dur="500" fill="hold"/>
                                        <p:tgtEl>
                                          <p:spTgt spid="1536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371"/>
                                        </p:tgtEl>
                                        <p:attrNameLst>
                                          <p:attrName>style.visibility</p:attrName>
                                        </p:attrNameLst>
                                      </p:cBhvr>
                                      <p:to>
                                        <p:strVal val="visible"/>
                                      </p:to>
                                    </p:set>
                                    <p:anim calcmode="lin" valueType="num">
                                      <p:cBhvr additive="base">
                                        <p:cTn id="17" dur="500" fill="hold"/>
                                        <p:tgtEl>
                                          <p:spTgt spid="15371"/>
                                        </p:tgtEl>
                                        <p:attrNameLst>
                                          <p:attrName>ppt_x</p:attrName>
                                        </p:attrNameLst>
                                      </p:cBhvr>
                                      <p:tavLst>
                                        <p:tav tm="0">
                                          <p:val>
                                            <p:strVal val="#ppt_x"/>
                                          </p:val>
                                        </p:tav>
                                        <p:tav tm="100000">
                                          <p:val>
                                            <p:strVal val="#ppt_x"/>
                                          </p:val>
                                        </p:tav>
                                      </p:tavLst>
                                    </p:anim>
                                    <p:anim calcmode="lin" valueType="num">
                                      <p:cBhvr additive="base">
                                        <p:cTn id="18" dur="500" fill="hold"/>
                                        <p:tgtEl>
                                          <p:spTgt spid="153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15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p:bldP spid="153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68425" cy="97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4133"/>
            <a:ext cx="1069975" cy="107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0" y="6372125"/>
            <a:ext cx="11525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Immagine 14"/>
          <p:cNvPicPr>
            <a:picLocks noChangeAspect="1"/>
          </p:cNvPicPr>
          <p:nvPr/>
        </p:nvPicPr>
        <p:blipFill>
          <a:blip r:embed="rId7"/>
          <a:stretch>
            <a:fillRect/>
          </a:stretch>
        </p:blipFill>
        <p:spPr>
          <a:xfrm>
            <a:off x="8928744" y="98424"/>
            <a:ext cx="1032735" cy="945109"/>
          </a:xfrm>
          <a:prstGeom prst="rect">
            <a:avLst/>
          </a:prstGeom>
        </p:spPr>
      </p:pic>
      <p:graphicFrame>
        <p:nvGraphicFramePr>
          <p:cNvPr id="18" name="Object 2"/>
          <p:cNvGraphicFramePr>
            <a:graphicFrameLocks noChangeAspect="1"/>
          </p:cNvGraphicFramePr>
          <p:nvPr>
            <p:extLst>
              <p:ext uri="{D42A27DB-BD31-4B8C-83A1-F6EECF244321}">
                <p14:modId xmlns:p14="http://schemas.microsoft.com/office/powerpoint/2010/main" val="610534768"/>
              </p:ext>
            </p:extLst>
          </p:nvPr>
        </p:nvGraphicFramePr>
        <p:xfrm>
          <a:off x="2035413" y="4672665"/>
          <a:ext cx="3215829" cy="2664296"/>
        </p:xfrm>
        <a:graphic>
          <a:graphicData uri="http://schemas.openxmlformats.org/presentationml/2006/ole">
            <mc:AlternateContent xmlns:mc="http://schemas.openxmlformats.org/markup-compatibility/2006">
              <mc:Choice xmlns:v="urn:schemas-microsoft-com:vml" Requires="v">
                <p:oleObj spid="_x0000_s161811" r:id="rId8" imgW="6838095" imgH="5038095" progId="">
                  <p:embed/>
                </p:oleObj>
              </mc:Choice>
              <mc:Fallback>
                <p:oleObj r:id="rId8" imgW="6838095" imgH="5038095" progId="">
                  <p:embed/>
                  <p:pic>
                    <p:nvPicPr>
                      <p:cNvPr id="66562"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5413" y="4672665"/>
                        <a:ext cx="3215829" cy="2664296"/>
                      </a:xfrm>
                      <a:prstGeom prst="rect">
                        <a:avLst/>
                      </a:prstGeom>
                      <a:noFill/>
                      <a:effectLst/>
                      <a:extLst/>
                    </p:spPr>
                  </p:pic>
                </p:oleObj>
              </mc:Fallback>
            </mc:AlternateContent>
          </a:graphicData>
        </a:graphic>
      </p:graphicFrame>
      <p:sp>
        <p:nvSpPr>
          <p:cNvPr id="19" name="Text Box 3"/>
          <p:cNvSpPr txBox="1">
            <a:spLocks noChangeArrowheads="1"/>
          </p:cNvSpPr>
          <p:nvPr/>
        </p:nvSpPr>
        <p:spPr bwMode="auto">
          <a:xfrm>
            <a:off x="5510659" y="1636713"/>
            <a:ext cx="4569966" cy="476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marL="376238" indent="-376238">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1pPr>
            <a:lvl2pPr>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2pPr>
            <a:lvl3pPr>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3pPr>
            <a:lvl4pPr>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4pPr>
            <a:lvl5pPr>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1003300" algn="l"/>
                <a:tab pos="2009775" algn="l"/>
                <a:tab pos="3016250" algn="l"/>
                <a:tab pos="4022725" algn="l"/>
                <a:tab pos="5029200" algn="l"/>
                <a:tab pos="6035675" algn="l"/>
                <a:tab pos="7042150" algn="l"/>
                <a:tab pos="8048625" algn="l"/>
                <a:tab pos="9055100" algn="l"/>
                <a:tab pos="10061575" algn="l"/>
              </a:tabLst>
              <a:defRPr>
                <a:solidFill>
                  <a:srgbClr val="000000"/>
                </a:solidFill>
                <a:latin typeface="Arial" panose="020B0604020202020204" pitchFamily="34" charset="0"/>
                <a:cs typeface="Arial" panose="020B0604020202020204" pitchFamily="34" charset="0"/>
              </a:defRPr>
            </a:lvl9pPr>
          </a:lstStyle>
          <a:p>
            <a:pPr algn="ctr">
              <a:spcBef>
                <a:spcPts val="725"/>
              </a:spcBef>
              <a:buFont typeface="Arial" panose="020B0604020202020204" pitchFamily="34" charset="0"/>
              <a:buChar char="•"/>
            </a:pPr>
            <a:r>
              <a:rPr lang="en-US" altLang="it-IT" sz="2800" b="1" dirty="0">
                <a:latin typeface="Times New Roman" panose="02020603050405020304" pitchFamily="18" charset="0"/>
                <a:cs typeface="Droid Sans Fallback" charset="0"/>
              </a:rPr>
              <a:t>Production</a:t>
            </a:r>
          </a:p>
          <a:p>
            <a:pPr>
              <a:spcBef>
                <a:spcPts val="600"/>
              </a:spcBef>
              <a:buFont typeface="Times New Roman" panose="02020603050405020304" pitchFamily="18" charset="0"/>
              <a:buChar char="•"/>
            </a:pPr>
            <a:r>
              <a:rPr lang="en-US" altLang="it-IT" sz="2000" dirty="0" err="1">
                <a:latin typeface="Times New Roman" panose="02020603050405020304" pitchFamily="18" charset="0"/>
                <a:cs typeface="Droid Sans Fallback" charset="0"/>
              </a:rPr>
              <a:t>Thermo</a:t>
            </a:r>
            <a:r>
              <a:rPr lang="en-US" altLang="it-IT" sz="2000" dirty="0">
                <a:latin typeface="Times New Roman" panose="02020603050405020304" pitchFamily="18" charset="0"/>
                <a:cs typeface="Droid Sans Fallback" charset="0"/>
              </a:rPr>
              <a:t> cracking of CH</a:t>
            </a:r>
            <a:r>
              <a:rPr lang="en-US" altLang="it-IT" sz="2000" baseline="-25000" dirty="0">
                <a:latin typeface="Times New Roman" panose="02020603050405020304" pitchFamily="18" charset="0"/>
                <a:cs typeface="Droid Sans Fallback" charset="0"/>
              </a:rPr>
              <a:t>4</a:t>
            </a:r>
            <a:r>
              <a:rPr lang="en-US" altLang="it-IT" sz="2000" dirty="0">
                <a:latin typeface="Times New Roman" panose="02020603050405020304" pitchFamily="18" charset="0"/>
                <a:cs typeface="Droid Sans Fallback" charset="0"/>
              </a:rPr>
              <a:t> </a:t>
            </a:r>
          </a:p>
          <a:p>
            <a:pPr>
              <a:spcBef>
                <a:spcPts val="600"/>
              </a:spcBef>
              <a:buFont typeface="Arial" panose="020B0604020202020204" pitchFamily="34" charset="0"/>
              <a:buChar char="•"/>
            </a:pPr>
            <a:r>
              <a:rPr lang="en-US" altLang="it-IT" sz="2000" dirty="0">
                <a:latin typeface="Times New Roman" panose="02020603050405020304" pitchFamily="18" charset="0"/>
                <a:cs typeface="Droid Sans Fallback" charset="0"/>
              </a:rPr>
              <a:t>on heated substrate at T=2100</a:t>
            </a:r>
            <a:r>
              <a:rPr lang="en-US" altLang="it-IT" sz="2000" baseline="30000" dirty="0">
                <a:latin typeface="Times New Roman" panose="02020603050405020304" pitchFamily="18" charset="0"/>
                <a:cs typeface="Droid Sans Fallback" charset="0"/>
              </a:rPr>
              <a:t>o</a:t>
            </a:r>
            <a:r>
              <a:rPr lang="en-US" altLang="it-IT" sz="2000" dirty="0">
                <a:latin typeface="Times New Roman" panose="02020603050405020304" pitchFamily="18" charset="0"/>
                <a:cs typeface="Droid Sans Fallback" charset="0"/>
              </a:rPr>
              <a:t>C</a:t>
            </a:r>
          </a:p>
          <a:p>
            <a:pPr>
              <a:spcBef>
                <a:spcPts val="500"/>
              </a:spcBef>
              <a:buFont typeface="Arial" panose="020B0604020202020204" pitchFamily="34" charset="0"/>
              <a:buChar char="•"/>
            </a:pPr>
            <a:r>
              <a:rPr lang="en-US" altLang="it-IT" i="1" dirty="0" err="1">
                <a:latin typeface="Times New Roman" panose="02020603050405020304" pitchFamily="18" charset="0"/>
                <a:cs typeface="Droid Sans Fallback" charset="0"/>
              </a:rPr>
              <a:t>Pyrocarbon</a:t>
            </a:r>
            <a:r>
              <a:rPr lang="en-US" altLang="it-IT" i="1" dirty="0">
                <a:latin typeface="Times New Roman" panose="02020603050405020304" pitchFamily="18" charset="0"/>
                <a:cs typeface="Droid Sans Fallback" charset="0"/>
              </a:rPr>
              <a:t> d</a:t>
            </a:r>
            <a:r>
              <a:rPr lang="en-US" altLang="it-IT" i="1" baseline="-25000" dirty="0">
                <a:latin typeface="Times New Roman" panose="02020603050405020304" pitchFamily="18" charset="0"/>
                <a:cs typeface="Droid Sans Fallback" charset="0"/>
              </a:rPr>
              <a:t>002</a:t>
            </a:r>
            <a:r>
              <a:rPr lang="en-US" altLang="it-IT" i="1" dirty="0">
                <a:latin typeface="Times New Roman" panose="02020603050405020304" pitchFamily="18" charset="0"/>
                <a:cs typeface="Droid Sans Fallback" charset="0"/>
              </a:rPr>
              <a:t>=3,44</a:t>
            </a:r>
            <a:r>
              <a:rPr lang="en-US" altLang="it-IT" i="1" dirty="0">
                <a:latin typeface="Times New Roman" panose="02020603050405020304" pitchFamily="18" charset="0"/>
                <a:cs typeface="Times New Roman" panose="02020603050405020304" pitchFamily="18" charset="0"/>
              </a:rPr>
              <a:t>Å</a:t>
            </a:r>
            <a:r>
              <a:rPr lang="en-US" altLang="it-IT" i="1" dirty="0">
                <a:latin typeface="Times New Roman" panose="02020603050405020304" pitchFamily="18" charset="0"/>
                <a:cs typeface="Droid Sans Fallback" charset="0"/>
              </a:rPr>
              <a:t>, </a:t>
            </a:r>
            <a:r>
              <a:rPr lang="en-US" altLang="it-IT" i="1" dirty="0" err="1">
                <a:latin typeface="Times New Roman" panose="02020603050405020304" pitchFamily="18" charset="0"/>
                <a:cs typeface="Droid Sans Fallback" charset="0"/>
              </a:rPr>
              <a:t>mosaicity</a:t>
            </a:r>
            <a:r>
              <a:rPr lang="en-US" altLang="it-IT" i="1" dirty="0">
                <a:latin typeface="Times New Roman" panose="02020603050405020304" pitchFamily="18" charset="0"/>
                <a:cs typeface="Droid Sans Fallback" charset="0"/>
              </a:rPr>
              <a:t> 30</a:t>
            </a:r>
            <a:r>
              <a:rPr lang="en-US" altLang="it-IT" i="1" baseline="30000" dirty="0">
                <a:latin typeface="Times New Roman" panose="02020603050405020304" pitchFamily="18" charset="0"/>
                <a:cs typeface="Droid Sans Fallback" charset="0"/>
              </a:rPr>
              <a:t>o</a:t>
            </a:r>
          </a:p>
          <a:p>
            <a:pPr>
              <a:spcBef>
                <a:spcPts val="500"/>
              </a:spcBef>
              <a:buFont typeface="Arial" panose="020B0604020202020204" pitchFamily="34" charset="0"/>
              <a:buNone/>
            </a:pPr>
            <a:endParaRPr lang="en-US" altLang="it-IT" i="1" baseline="30000" dirty="0">
              <a:latin typeface="Times New Roman" panose="02020603050405020304" pitchFamily="18" charset="0"/>
              <a:cs typeface="Droid Sans Fallback" charset="0"/>
            </a:endParaRPr>
          </a:p>
          <a:p>
            <a:pPr>
              <a:spcBef>
                <a:spcPts val="500"/>
              </a:spcBef>
              <a:buFont typeface="Arial" panose="020B0604020202020204" pitchFamily="34" charset="0"/>
              <a:buNone/>
            </a:pPr>
            <a:endParaRPr lang="en-US" altLang="it-IT" i="1" baseline="30000" dirty="0">
              <a:latin typeface="Times New Roman" panose="02020603050405020304" pitchFamily="18" charset="0"/>
              <a:cs typeface="Droid Sans Fallback" charset="0"/>
            </a:endParaRPr>
          </a:p>
          <a:p>
            <a:pPr>
              <a:spcBef>
                <a:spcPts val="600"/>
              </a:spcBef>
              <a:buFont typeface="Times New Roman" panose="02020603050405020304" pitchFamily="18" charset="0"/>
              <a:buChar char="•"/>
            </a:pPr>
            <a:r>
              <a:rPr lang="en-US" altLang="it-IT" sz="2000" dirty="0">
                <a:latin typeface="Times New Roman" panose="02020603050405020304" pitchFamily="18" charset="0"/>
                <a:cs typeface="Droid Sans Fallback" charset="0"/>
              </a:rPr>
              <a:t>Annealing under pressure </a:t>
            </a:r>
            <a:r>
              <a:rPr lang="en-US" altLang="it-IT" sz="2000" dirty="0" smtClean="0">
                <a:latin typeface="Times New Roman" panose="02020603050405020304" pitchFamily="18" charset="0"/>
                <a:cs typeface="Droid Sans Fallback" charset="0"/>
              </a:rPr>
              <a:t>at </a:t>
            </a:r>
            <a:r>
              <a:rPr lang="en-US" altLang="it-IT" sz="2000" dirty="0">
                <a:latin typeface="Times New Roman" panose="02020603050405020304" pitchFamily="18" charset="0"/>
                <a:cs typeface="Droid Sans Fallback" charset="0"/>
              </a:rPr>
              <a:t>T&gt;2800</a:t>
            </a:r>
            <a:r>
              <a:rPr lang="en-US" altLang="it-IT" sz="2000" baseline="30000" dirty="0">
                <a:latin typeface="Times New Roman" panose="02020603050405020304" pitchFamily="18" charset="0"/>
                <a:cs typeface="Droid Sans Fallback" charset="0"/>
              </a:rPr>
              <a:t>o</a:t>
            </a:r>
            <a:r>
              <a:rPr lang="en-US" altLang="it-IT" sz="2000" dirty="0">
                <a:latin typeface="Times New Roman" panose="02020603050405020304" pitchFamily="18" charset="0"/>
                <a:cs typeface="Droid Sans Fallback" charset="0"/>
              </a:rPr>
              <a:t>C </a:t>
            </a:r>
          </a:p>
          <a:p>
            <a:pPr>
              <a:spcBef>
                <a:spcPts val="600"/>
              </a:spcBef>
              <a:buFont typeface="Arial" panose="020B0604020202020204" pitchFamily="34" charset="0"/>
              <a:buChar char="•"/>
            </a:pPr>
            <a:r>
              <a:rPr lang="en-US" altLang="it-IT" sz="2000" dirty="0">
                <a:latin typeface="Times New Roman" panose="02020603050405020304" pitchFamily="18" charset="0"/>
                <a:cs typeface="Droid Sans Fallback" charset="0"/>
              </a:rPr>
              <a:t> </a:t>
            </a:r>
            <a:r>
              <a:rPr lang="en-US" altLang="it-IT" sz="2000" i="1" dirty="0" err="1">
                <a:latin typeface="Times New Roman" panose="02020603050405020304" pitchFamily="18" charset="0"/>
                <a:cs typeface="Droid Sans Fallback" charset="0"/>
              </a:rPr>
              <a:t>Pyrographite</a:t>
            </a:r>
            <a:r>
              <a:rPr lang="en-US" altLang="it-IT" sz="2000" dirty="0">
                <a:latin typeface="Times New Roman" panose="02020603050405020304" pitchFamily="18" charset="0"/>
                <a:cs typeface="Droid Sans Fallback" charset="0"/>
              </a:rPr>
              <a:t>:</a:t>
            </a:r>
          </a:p>
          <a:p>
            <a:pPr>
              <a:spcBef>
                <a:spcPts val="500"/>
              </a:spcBef>
              <a:buFont typeface="Arial" panose="020B0604020202020204" pitchFamily="34" charset="0"/>
              <a:buChar char="•"/>
            </a:pPr>
            <a:r>
              <a:rPr lang="en-US" altLang="it-IT" i="1" dirty="0">
                <a:latin typeface="Times New Roman" panose="02020603050405020304" pitchFamily="18" charset="0"/>
                <a:cs typeface="Droid Sans Fallback" charset="0"/>
              </a:rPr>
              <a:t>HOPG d</a:t>
            </a:r>
            <a:r>
              <a:rPr lang="en-US" altLang="it-IT" i="1" baseline="-25000" dirty="0">
                <a:latin typeface="Times New Roman" panose="02020603050405020304" pitchFamily="18" charset="0"/>
                <a:cs typeface="Droid Sans Fallback" charset="0"/>
              </a:rPr>
              <a:t>002</a:t>
            </a:r>
            <a:r>
              <a:rPr lang="en-US" altLang="it-IT" i="1" dirty="0">
                <a:latin typeface="Times New Roman" panose="02020603050405020304" pitchFamily="18" charset="0"/>
                <a:cs typeface="Droid Sans Fallback" charset="0"/>
              </a:rPr>
              <a:t>=3,356-3,358</a:t>
            </a:r>
            <a:r>
              <a:rPr lang="en-US" altLang="it-IT" sz="1600" i="1" dirty="0">
                <a:latin typeface="Times New Roman" panose="02020603050405020304" pitchFamily="18" charset="0"/>
                <a:cs typeface="Times New Roman" panose="02020603050405020304" pitchFamily="18" charset="0"/>
              </a:rPr>
              <a:t>Å</a:t>
            </a:r>
            <a:r>
              <a:rPr lang="en-US" altLang="it-IT" i="1" dirty="0">
                <a:latin typeface="Times New Roman" panose="02020603050405020304" pitchFamily="18" charset="0"/>
                <a:cs typeface="Droid Sans Fallback" charset="0"/>
              </a:rPr>
              <a:t>, </a:t>
            </a:r>
            <a:r>
              <a:rPr lang="en-US" altLang="it-IT" i="1" dirty="0" err="1">
                <a:latin typeface="Times New Roman" panose="02020603050405020304" pitchFamily="18" charset="0"/>
                <a:cs typeface="Droid Sans Fallback" charset="0"/>
              </a:rPr>
              <a:t>mosaicity</a:t>
            </a:r>
            <a:r>
              <a:rPr lang="en-US" altLang="it-IT" i="1" dirty="0">
                <a:latin typeface="Times New Roman" panose="02020603050405020304" pitchFamily="18" charset="0"/>
                <a:cs typeface="Droid Sans Fallback" charset="0"/>
              </a:rPr>
              <a:t> &lt;1</a:t>
            </a:r>
            <a:r>
              <a:rPr lang="en-US" altLang="it-IT" i="1" baseline="30000" dirty="0">
                <a:latin typeface="Times New Roman" panose="02020603050405020304" pitchFamily="18" charset="0"/>
                <a:cs typeface="Droid Sans Fallback" charset="0"/>
              </a:rPr>
              <a:t>o</a:t>
            </a:r>
          </a:p>
          <a:p>
            <a:pPr>
              <a:spcBef>
                <a:spcPts val="500"/>
              </a:spcBef>
              <a:buFont typeface="Arial" panose="020B0604020202020204" pitchFamily="34" charset="0"/>
              <a:buChar char="•"/>
            </a:pPr>
            <a:r>
              <a:rPr lang="en-US" altLang="it-IT" i="1" dirty="0">
                <a:latin typeface="Times New Roman" panose="02020603050405020304" pitchFamily="18" charset="0"/>
                <a:cs typeface="Droid Sans Fallback" charset="0"/>
              </a:rPr>
              <a:t>HAPG d</a:t>
            </a:r>
            <a:r>
              <a:rPr lang="en-US" altLang="it-IT" i="1" baseline="-25000" dirty="0">
                <a:latin typeface="Times New Roman" panose="02020603050405020304" pitchFamily="18" charset="0"/>
                <a:cs typeface="Droid Sans Fallback" charset="0"/>
              </a:rPr>
              <a:t>002</a:t>
            </a:r>
            <a:r>
              <a:rPr lang="en-US" altLang="it-IT" i="1" dirty="0">
                <a:latin typeface="Times New Roman" panose="02020603050405020304" pitchFamily="18" charset="0"/>
                <a:cs typeface="Droid Sans Fallback" charset="0"/>
              </a:rPr>
              <a:t>=3,354-3,356</a:t>
            </a:r>
            <a:r>
              <a:rPr lang="en-US" altLang="it-IT" sz="1600" i="1" dirty="0">
                <a:latin typeface="Times New Roman" panose="02020603050405020304" pitchFamily="18" charset="0"/>
                <a:cs typeface="Times New Roman" panose="02020603050405020304" pitchFamily="18" charset="0"/>
              </a:rPr>
              <a:t>Å</a:t>
            </a:r>
            <a:r>
              <a:rPr lang="en-US" altLang="it-IT" i="1" dirty="0">
                <a:latin typeface="Times New Roman" panose="02020603050405020304" pitchFamily="18" charset="0"/>
                <a:cs typeface="Droid Sans Fallback" charset="0"/>
              </a:rPr>
              <a:t>, </a:t>
            </a:r>
            <a:r>
              <a:rPr lang="en-US" altLang="it-IT" i="1" dirty="0" err="1">
                <a:latin typeface="Times New Roman" panose="02020603050405020304" pitchFamily="18" charset="0"/>
                <a:cs typeface="Droid Sans Fallback" charset="0"/>
              </a:rPr>
              <a:t>mosaicity</a:t>
            </a:r>
            <a:r>
              <a:rPr lang="en-US" altLang="it-IT" i="1" dirty="0">
                <a:latin typeface="Times New Roman" panose="02020603050405020304" pitchFamily="18" charset="0"/>
                <a:cs typeface="Droid Sans Fallback" charset="0"/>
              </a:rPr>
              <a:t> &lt;0.1</a:t>
            </a:r>
            <a:r>
              <a:rPr lang="en-US" altLang="it-IT" i="1" baseline="30000" dirty="0">
                <a:latin typeface="Times New Roman" panose="02020603050405020304" pitchFamily="18" charset="0"/>
                <a:cs typeface="Droid Sans Fallback" charset="0"/>
              </a:rPr>
              <a:t>o</a:t>
            </a:r>
          </a:p>
          <a:p>
            <a:pPr>
              <a:spcBef>
                <a:spcPts val="500"/>
              </a:spcBef>
              <a:buFont typeface="Arial" panose="020B0604020202020204" pitchFamily="34" charset="0"/>
              <a:buNone/>
            </a:pPr>
            <a:endParaRPr lang="en-US" altLang="it-IT" i="1" baseline="30000" dirty="0">
              <a:latin typeface="Times New Roman" panose="02020603050405020304" pitchFamily="18" charset="0"/>
              <a:cs typeface="Droid Sans Fallback" charset="0"/>
            </a:endParaRPr>
          </a:p>
          <a:p>
            <a:pPr>
              <a:spcBef>
                <a:spcPts val="500"/>
              </a:spcBef>
              <a:buFont typeface="Arial" panose="020B0604020202020204" pitchFamily="34" charset="0"/>
              <a:buNone/>
            </a:pPr>
            <a:endParaRPr lang="en-US" altLang="it-IT" i="1" baseline="30000" dirty="0">
              <a:latin typeface="Times New Roman" panose="02020603050405020304" pitchFamily="18" charset="0"/>
              <a:cs typeface="Droid Sans Fallback" charset="0"/>
            </a:endParaRPr>
          </a:p>
          <a:p>
            <a:pPr>
              <a:spcBef>
                <a:spcPts val="500"/>
              </a:spcBef>
              <a:buFont typeface="Arial" panose="020B0604020202020204" pitchFamily="34" charset="0"/>
              <a:buNone/>
            </a:pPr>
            <a:endParaRPr lang="en-US" altLang="it-IT" i="1" baseline="30000" dirty="0">
              <a:latin typeface="Times New Roman" panose="02020603050405020304" pitchFamily="18" charset="0"/>
              <a:cs typeface="Droid Sans Fallback" charset="0"/>
            </a:endParaRPr>
          </a:p>
        </p:txBody>
      </p:sp>
      <p:sp>
        <p:nvSpPr>
          <p:cNvPr id="20" name="AutoShape 4"/>
          <p:cNvSpPr>
            <a:spLocks noChangeArrowheads="1"/>
          </p:cNvSpPr>
          <p:nvPr/>
        </p:nvSpPr>
        <p:spPr bwMode="auto">
          <a:xfrm rot="5400000">
            <a:off x="7548619" y="3347789"/>
            <a:ext cx="476250" cy="476250"/>
          </a:xfrm>
          <a:prstGeom prst="rightArrow">
            <a:avLst>
              <a:gd name="adj1" fmla="val 50000"/>
              <a:gd name="adj2" fmla="val 50000"/>
            </a:avLst>
          </a:prstGeom>
          <a:solidFill>
            <a:srgbClr val="005EA4"/>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1438" y="62458"/>
            <a:ext cx="7113587" cy="98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p:cNvPicPr>
            <a:picLocks noChangeAspect="1"/>
          </p:cNvPicPr>
          <p:nvPr/>
        </p:nvPicPr>
        <p:blipFill>
          <a:blip r:embed="rId11"/>
          <a:stretch>
            <a:fillRect/>
          </a:stretch>
        </p:blipFill>
        <p:spPr>
          <a:xfrm>
            <a:off x="120275" y="1176707"/>
            <a:ext cx="5561013" cy="3495958"/>
          </a:xfrm>
          <a:prstGeom prst="rect">
            <a:avLst/>
          </a:prstGeom>
        </p:spPr>
      </p:pic>
    </p:spTree>
    <p:extLst>
      <p:ext uri="{BB962C8B-B14F-4D97-AF65-F5344CB8AC3E}">
        <p14:creationId xmlns:p14="http://schemas.microsoft.com/office/powerpoint/2010/main" val="308167466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Droid Sans Fallback"/>
      </a:majorFont>
      <a:minorFont>
        <a:latin typeface="Arial"/>
        <a:ea typeface=""/>
        <a:cs typeface="Droid Sans Fallbac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2988</TotalTime>
  <Words>1795</Words>
  <Application>Microsoft Office PowerPoint</Application>
  <PresentationFormat>Personalizzato</PresentationFormat>
  <Paragraphs>326</Paragraphs>
  <Slides>26</Slides>
  <Notes>26</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0</vt:i4>
      </vt:variant>
      <vt:variant>
        <vt:lpstr>Titoli diapositive</vt:lpstr>
      </vt:variant>
      <vt:variant>
        <vt:i4>26</vt:i4>
      </vt:variant>
    </vt:vector>
  </HeadingPairs>
  <TitlesOfParts>
    <vt:vector size="33" baseType="lpstr">
      <vt:lpstr>Arial</vt:lpstr>
      <vt:lpstr>DejaVu Sans</vt:lpstr>
      <vt:lpstr>Droid Sans Fallback</vt:lpstr>
      <vt:lpstr>Symbol</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alessandro</dc:creator>
  <cp:keywords/>
  <dc:description/>
  <cp:lastModifiedBy>alessandro</cp:lastModifiedBy>
  <cp:revision>425</cp:revision>
  <cp:lastPrinted>1601-01-01T00:00:00Z</cp:lastPrinted>
  <dcterms:created xsi:type="dcterms:W3CDTF">2015-12-29T15:33:30Z</dcterms:created>
  <dcterms:modified xsi:type="dcterms:W3CDTF">2016-06-14T10:13:06Z</dcterms:modified>
</cp:coreProperties>
</file>