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17" r:id="rId4"/>
    <p:sldId id="318" r:id="rId5"/>
    <p:sldId id="258" r:id="rId6"/>
    <p:sldId id="259" r:id="rId7"/>
    <p:sldId id="260" r:id="rId8"/>
    <p:sldId id="261" r:id="rId9"/>
    <p:sldId id="306" r:id="rId10"/>
    <p:sldId id="263" r:id="rId11"/>
    <p:sldId id="297" r:id="rId12"/>
    <p:sldId id="303" r:id="rId13"/>
    <p:sldId id="266" r:id="rId14"/>
    <p:sldId id="302" r:id="rId15"/>
    <p:sldId id="304" r:id="rId16"/>
    <p:sldId id="268" r:id="rId17"/>
    <p:sldId id="299" r:id="rId18"/>
    <p:sldId id="285" r:id="rId19"/>
    <p:sldId id="305" r:id="rId20"/>
    <p:sldId id="278" r:id="rId21"/>
    <p:sldId id="307" r:id="rId22"/>
    <p:sldId id="275" r:id="rId23"/>
    <p:sldId id="276" r:id="rId24"/>
    <p:sldId id="309" r:id="rId25"/>
    <p:sldId id="321" r:id="rId26"/>
    <p:sldId id="322" r:id="rId27"/>
    <p:sldId id="308" r:id="rId28"/>
    <p:sldId id="312" r:id="rId29"/>
    <p:sldId id="313" r:id="rId30"/>
    <p:sldId id="314" r:id="rId31"/>
    <p:sldId id="310" r:id="rId32"/>
    <p:sldId id="316" r:id="rId33"/>
    <p:sldId id="282" r:id="rId34"/>
    <p:sldId id="291" r:id="rId35"/>
    <p:sldId id="296" r:id="rId36"/>
    <p:sldId id="325" r:id="rId37"/>
    <p:sldId id="326" r:id="rId38"/>
    <p:sldId id="288" r:id="rId39"/>
    <p:sldId id="289" r:id="rId40"/>
    <p:sldId id="290" r:id="rId41"/>
    <p:sldId id="323" r:id="rId42"/>
    <p:sldId id="324" r:id="rId43"/>
    <p:sldId id="311" r:id="rId44"/>
    <p:sldId id="315" r:id="rId45"/>
    <p:sldId id="274" r:id="rId46"/>
    <p:sldId id="272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5" autoAdjust="0"/>
    <p:restoredTop sz="94660"/>
  </p:normalViewPr>
  <p:slideViewPr>
    <p:cSldViewPr>
      <p:cViewPr varScale="1">
        <p:scale>
          <a:sx n="82" d="100"/>
          <a:sy n="82" d="100"/>
        </p:scale>
        <p:origin x="84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9CDA6-71CD-4872-9580-3E96443EA947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235E6-4E4D-4D8B-8F79-9760BFF8324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8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35E6-4E4D-4D8B-8F79-9760BFF832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6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20AC35D-A4ED-411F-806A-6AC6712C0D37}" type="slidenum">
              <a:rPr lang="it-IT" altLang="en-US" sz="1200"/>
              <a:pPr/>
              <a:t>38</a:t>
            </a:fld>
            <a:endParaRPr lang="it-IT" altLang="en-US" sz="12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450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EC4A8B1-ED8A-4FA7-9CAB-B6AF7B23750A}" type="slidenum">
              <a:rPr lang="it-IT" altLang="en-US" sz="1200"/>
              <a:pPr/>
              <a:t>39</a:t>
            </a:fld>
            <a:endParaRPr lang="it-IT" altLang="en-US" sz="12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8206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FF5DC6D6-3DB4-43B2-9EDE-4828B5C4E229}" type="slidenum">
              <a:rPr lang="it-IT" altLang="en-US" sz="1200"/>
              <a:pPr/>
              <a:t>40</a:t>
            </a:fld>
            <a:endParaRPr lang="it-IT" altLang="en-US" sz="120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585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35E6-4E4D-4D8B-8F79-9760BFF832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1) </a:t>
            </a:r>
            <a:r>
              <a:rPr lang="en-US" sz="12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By applying a suitable voltage (400-500 V) between the top copper layer and the grounded bottom resistive layer, an electric field as high as ~100 kV/cm is generated into the WELL which acts as multiplication channel for electrons produced in the gas by an ionizing particle.</a:t>
            </a:r>
          </a:p>
          <a:p>
            <a:pPr algn="just"/>
            <a:r>
              <a:rPr lang="en-US" dirty="0" smtClean="0"/>
              <a:t>2) </a:t>
            </a:r>
            <a:r>
              <a:rPr lang="en-US" sz="12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The localized charge induced on the resistive layer is dispersed with RC time constant, determined by the surface resistivity (</a:t>
            </a:r>
            <a:r>
              <a:rPr lang="en-US" sz="1200" b="1" dirty="0" err="1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12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) and the capacitance per unit area, which depends on the spacing (</a:t>
            </a:r>
            <a:r>
              <a:rPr lang="en-US" sz="1200" b="1" dirty="0" err="1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) between the resistive layer and the pad readout plane and on the dielectric constant (</a:t>
            </a:r>
            <a:r>
              <a:rPr lang="en-US" sz="1200" b="1" dirty="0" err="1" smtClean="0">
                <a:sym typeface="Symbol" panose="05050102010706020507" pitchFamily="18" charset="2"/>
              </a:rPr>
              <a:t></a:t>
            </a:r>
            <a:r>
              <a:rPr lang="en-US" sz="1200" b="1" baseline="-25000" dirty="0" err="1" smtClean="0">
                <a:sym typeface="Symbol" panose="05050102010706020507" pitchFamily="18" charset="2"/>
              </a:rPr>
              <a:t>r</a:t>
            </a:r>
            <a:r>
              <a:rPr lang="en-US" sz="12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) of the </a:t>
            </a:r>
            <a:r>
              <a:rPr lang="en-US" sz="1200" dirty="0" err="1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kapton</a:t>
            </a:r>
            <a:r>
              <a:rPr lang="en-US" sz="12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(</a:t>
            </a:r>
            <a:r>
              <a:rPr lang="en-US" sz="1100" noProof="1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M.S. Dixit et al., NIMA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566 (2006) 281</a:t>
            </a:r>
            <a:r>
              <a:rPr lang="en-US" sz="1200" dirty="0" smtClean="0"/>
              <a:t>)</a:t>
            </a:r>
          </a:p>
          <a:p>
            <a:r>
              <a:rPr lang="en-US" dirty="0" smtClean="0"/>
              <a:t>3) </a:t>
            </a:r>
            <a:r>
              <a:rPr lang="en-US" sz="12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The effect of the introduction of the resistive layer is the suppression of the transition from  streamer to spark by a local voltage drop around the avalanche location. The discharge </a:t>
            </a:r>
            <a:r>
              <a:rPr lang="en-GB" sz="12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quenching, allowing higher amplification field inside the WELL, permits to increase the detector gain. As a drawback, </a:t>
            </a:r>
            <a:r>
              <a:rPr lang="en-GB" sz="1200" dirty="0" err="1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ea typeface="Adobe Ming Std L" pitchFamily="18" charset="-128"/>
              </a:rPr>
              <a:t>he </a:t>
            </a:r>
            <a:r>
              <a:rPr lang="en-US" sz="12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capability to stand high particle fluxes is reduced.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DEC21-056A-004B-AC9C-156147E50F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 ha </a:t>
            </a:r>
            <a:r>
              <a:rPr lang="en-US" dirty="0" err="1" smtClean="0"/>
              <a:t>bisogno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 </a:t>
            </a:r>
            <a:r>
              <a:rPr lang="en-US" dirty="0" err="1" smtClean="0"/>
              <a:t>cornici</a:t>
            </a:r>
            <a:r>
              <a:rPr lang="en-US" dirty="0" smtClean="0"/>
              <a:t> (frames) </a:t>
            </a:r>
            <a:r>
              <a:rPr lang="en-US" dirty="0" err="1" smtClean="0"/>
              <a:t>grandi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rigide</a:t>
            </a:r>
            <a:r>
              <a:rPr lang="en-US" dirty="0" smtClean="0"/>
              <a:t> (Stiff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rigido</a:t>
            </a:r>
            <a:r>
              <a:rPr lang="en-US" dirty="0" smtClean="0">
                <a:sym typeface="Wingding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DEC21-056A-004B-AC9C-156147E50F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2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evacuation of the avalanche current through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embedded resistors screen printed on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kapton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 and connected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directly to the pads of the detector with a “grounding pitch” of the order of 1 cm2.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dirty="0" smtClean="0">
                <a:solidFill>
                  <a:srgbClr val="000090"/>
                </a:solidFill>
                <a:latin typeface="Baskerville"/>
                <a:cs typeface="Baskerville"/>
                <a:sym typeface="Wingdings"/>
              </a:rPr>
              <a:t>current evacuation directly on pads using </a:t>
            </a:r>
            <a:r>
              <a:rPr lang="en-US" sz="1200" dirty="0" err="1" smtClean="0">
                <a:solidFill>
                  <a:srgbClr val="000090"/>
                </a:solidFill>
                <a:latin typeface="Baskerville"/>
                <a:cs typeface="Baskerville"/>
                <a:sym typeface="Wingdings"/>
              </a:rPr>
              <a:t>kapton</a:t>
            </a:r>
            <a:r>
              <a:rPr lang="en-US" sz="1200" dirty="0" smtClean="0">
                <a:solidFill>
                  <a:srgbClr val="000090"/>
                </a:solidFill>
                <a:latin typeface="Baskerville"/>
                <a:cs typeface="Baskerville"/>
                <a:sym typeface="Wingdings"/>
              </a:rPr>
              <a:t> layers embedded with a matrix of </a:t>
            </a:r>
            <a:r>
              <a:rPr lang="en-US" sz="1200" dirty="0" err="1" smtClean="0">
                <a:solidFill>
                  <a:srgbClr val="000090"/>
                </a:solidFill>
                <a:latin typeface="Baskerville"/>
                <a:cs typeface="Baskerville"/>
                <a:sym typeface="Wingdings"/>
              </a:rPr>
              <a:t>vias</a:t>
            </a:r>
            <a:r>
              <a:rPr lang="en-US" sz="1200" dirty="0" smtClean="0">
                <a:solidFill>
                  <a:srgbClr val="000090"/>
                </a:solidFill>
                <a:latin typeface="Baskerville"/>
                <a:cs typeface="Baskerville"/>
                <a:sym typeface="Wingdings"/>
              </a:rPr>
              <a:t> and resistors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DEC21-056A-004B-AC9C-156147E50F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DEC21-056A-004B-AC9C-156147E50F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6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3832-0E85-4FEA-9ACD-15B00D6BF15A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84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35E6-4E4D-4D8B-8F79-9760BFF8324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32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Schema di </a:t>
            </a:r>
            <a:r>
              <a:rPr lang="en-GB" dirty="0" err="1" smtClean="0"/>
              <a:t>una</a:t>
            </a:r>
            <a:r>
              <a:rPr lang="en-GB" dirty="0" smtClean="0"/>
              <a:t> gem …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D1DE8-D308-4C0C-83D1-E2F8CB48C6B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0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6631-AF73-4497-B350-0AD1C95976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9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03A1-40C0-40F5-869E-C5A2738EB4D5}" type="datetime1">
              <a:rPr lang="en-GB" smtClean="0"/>
              <a:t>14/06/2016</a:t>
            </a:fld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6631-AF73-4497-B350-0AD1C95976D9}" type="slidenum">
              <a:rPr lang="en-GB" smtClean="0"/>
              <a:t>‹N›</a:t>
            </a:fld>
            <a:endParaRPr lang="en-GB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88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6532-0F29-496C-9D16-82EC045786C5}" type="datetime1">
              <a:rPr lang="en-GB" smtClean="0"/>
              <a:t>14/06/2016</a:t>
            </a:fld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6631-AF73-4497-B350-0AD1C95976D9}" type="slidenum">
              <a:rPr lang="en-GB" smtClean="0"/>
              <a:t>‹N›</a:t>
            </a:fld>
            <a:endParaRPr lang="en-GB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11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718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A1A5-133D-4E30-8926-F02674AACA86}" type="datetime1">
              <a:rPr lang="en-GB" smtClean="0"/>
              <a:t>14/06/2016</a:t>
            </a:fld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6631-AF73-4497-B350-0AD1C95976D9}" type="slidenum">
              <a:rPr lang="en-GB" smtClean="0"/>
              <a:t>‹N›</a:t>
            </a:fld>
            <a:endParaRPr lang="en-GB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77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8AAD-FF17-40F7-B206-2DD88BEE5012}" type="datetime1">
              <a:rPr lang="en-GB" smtClean="0"/>
              <a:t>14/06/2016</a:t>
            </a:fld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6631-AF73-4497-B350-0AD1C95976D9}" type="slidenum">
              <a:rPr lang="en-GB" smtClean="0"/>
              <a:t>‹N›</a:t>
            </a:fld>
            <a:endParaRPr lang="en-GB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93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78F8-2941-437F-B7FF-5A23E82C833B}" type="datetime1">
              <a:rPr lang="en-GB" smtClean="0"/>
              <a:t>14/06/2016</a:t>
            </a:fld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6631-AF73-4497-B350-0AD1C95976D9}" type="slidenum">
              <a:rPr lang="en-GB" smtClean="0"/>
              <a:t>‹N›</a:t>
            </a:fld>
            <a:endParaRPr lang="en-GB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07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52F-FCF4-4DBA-A7D1-A1054621C58E}" type="datetime1">
              <a:rPr lang="en-GB" smtClean="0"/>
              <a:t>14/06/2016</a:t>
            </a:fld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6631-AF73-4497-B350-0AD1C95976D9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756-60BA-4552-B6D2-4EBFFC3ED28E}" type="datetime1">
              <a:rPr lang="en-GB" smtClean="0"/>
              <a:t>14/06/2016</a:t>
            </a:fld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6631-AF73-4497-B350-0AD1C95976D9}" type="slidenum">
              <a:rPr lang="en-GB" smtClean="0"/>
              <a:t>‹N›</a:t>
            </a:fld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39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990C-C6D8-4E8A-B22E-72BBE92BD3CB}" type="datetime1">
              <a:rPr lang="en-GB" smtClean="0"/>
              <a:t>14/06/2016</a:t>
            </a:fld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6631-AF73-4497-B350-0AD1C95976D9}" type="slidenum">
              <a:rPr lang="en-GB" smtClean="0"/>
              <a:t>‹N›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52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758-753E-4DF7-B30E-AB3F5AECC6EC}" type="datetime1">
              <a:rPr lang="en-GB" smtClean="0"/>
              <a:t>14/06/2016</a:t>
            </a:fld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6631-AF73-4497-B350-0AD1C95976D9}" type="slidenum">
              <a:rPr lang="en-GB" smtClean="0"/>
              <a:t>‹N›</a:t>
            </a:fld>
            <a:endParaRPr lang="en-GB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2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9A0B-B870-42DD-AB19-E337F2C36C75}" type="datetime1">
              <a:rPr lang="en-GB" smtClean="0"/>
              <a:t>14/06/2016</a:t>
            </a:fld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6631-AF73-4497-B350-0AD1C95976D9}" type="slidenum">
              <a:rPr lang="en-GB" smtClean="0"/>
              <a:t>‹N›</a:t>
            </a:fld>
            <a:endParaRPr lang="en-GB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20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FF09-1DF2-47BB-A270-EF917B8833E5}" type="datetime1">
              <a:rPr lang="en-GB" smtClean="0"/>
              <a:t>14/06/2016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781105" y="6356350"/>
            <a:ext cx="3608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C6631-AF73-4497-B350-0AD1C95976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3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48478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novel 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Micro-Pattern Gas-Detector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μ-RWELL technology</a:t>
            </a:r>
            <a:endParaRPr lang="en-GB" sz="4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68002" y="56468"/>
            <a:ext cx="1642567" cy="1439202"/>
            <a:chOff x="838200" y="534146"/>
            <a:chExt cx="1806720" cy="159861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38200" y="534146"/>
              <a:ext cx="1806720" cy="1598614"/>
            </a:xfrm>
            <a:prstGeom prst="rect">
              <a:avLst/>
            </a:prstGeom>
            <a:solidFill>
              <a:srgbClr val="FFFFFF"/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it-IT" sz="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it-IT" sz="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it-IT" sz="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it-IT" sz="7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it-IT" sz="500" b="1" i="1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LABORATORI NAZIONALI </a:t>
              </a:r>
              <a:r>
                <a:rPr kumimoji="0" lang="it-IT" sz="500" b="1" i="1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DI</a:t>
              </a:r>
              <a:r>
                <a:rPr kumimoji="0" lang="it-IT" sz="500" b="1" i="1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FRASCATI</a:t>
              </a: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it-IT" sz="5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www.lnf.infn.it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921366" y="624382"/>
            <a:ext cx="1681919" cy="1148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" name="Picture" r:id="rId3" imgW="2172462" imgH="1535430" progId="Word.Picture.8">
                    <p:embed/>
                  </p:oleObj>
                </mc:Choice>
                <mc:Fallback>
                  <p:oleObj name="Picture" r:id="rId3" imgW="2172462" imgH="153543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1366" y="624382"/>
                          <a:ext cx="1681919" cy="11483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7" descr="C:\Users\danilo\Documents\Conferences\biodola09\Bann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12239"/>
            <a:ext cx="9212748" cy="80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995507" y="3207888"/>
            <a:ext cx="7322838" cy="1590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M. Poli Lener</a:t>
            </a:r>
            <a:r>
              <a:rPr lang="en-GB" sz="2400" b="1" u="sng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en-GB" sz="2400" b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(a) </a:t>
            </a:r>
            <a:endParaRPr lang="en-GB" sz="2400" b="1" baseline="30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dobe Ming Std L" pitchFamily="18" charset="-128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dobe Ming Std L" pitchFamily="18" charset="-128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G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. Bencivenni </a:t>
            </a:r>
            <a:r>
              <a:rPr lang="en-GB" sz="2000" b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(a</a:t>
            </a:r>
            <a:r>
              <a:rPr lang="en-GB" sz="2000" b="1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)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, M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. </a:t>
            </a:r>
            <a:r>
              <a:rPr lang="en-GB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Gatta</a:t>
            </a:r>
            <a:r>
              <a:rPr lang="en-GB" sz="2000" b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(a</a:t>
            </a:r>
            <a:r>
              <a:rPr lang="en-GB" sz="2000" b="1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)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,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G. Morello</a:t>
            </a:r>
            <a:r>
              <a:rPr lang="en-GB" sz="2000" b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(a</a:t>
            </a:r>
            <a:r>
              <a:rPr lang="en-GB" sz="2000" b="1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)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,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R. de Oliveira</a:t>
            </a:r>
            <a:r>
              <a:rPr lang="en-GB" sz="2000" b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(b)</a:t>
            </a:r>
            <a:endParaRPr lang="en-GB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dobe Ming Std L" pitchFamily="18" charset="-128"/>
              <a:cs typeface="Arial" panose="020B0604020202020204" pitchFamily="34" charset="0"/>
            </a:endParaRPr>
          </a:p>
          <a:p>
            <a:pPr lvl="2"/>
            <a:endParaRPr lang="en-GB" sz="2000" b="1" i="1" baseline="30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dobe Ming Std L" pitchFamily="18" charset="-128"/>
              <a:cs typeface="Arial" panose="020B0604020202020204" pitchFamily="34" charset="0"/>
            </a:endParaRPr>
          </a:p>
          <a:p>
            <a:pPr lvl="2"/>
            <a:r>
              <a:rPr lang="en-GB" sz="2000" b="1" i="1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(</a:t>
            </a:r>
            <a:r>
              <a:rPr lang="en-GB" sz="2000" b="1" i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a) </a:t>
            </a:r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LNF-INFN, Italy, </a:t>
            </a:r>
            <a:r>
              <a:rPr lang="en-GB" sz="2000" b="1" i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(b) </a:t>
            </a:r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CERN, </a:t>
            </a:r>
            <a:r>
              <a:rPr lang="en-GB" sz="2000" b="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Meyrin</a:t>
            </a:r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, </a:t>
            </a:r>
            <a:r>
              <a:rPr lang="en-GB" sz="2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Switzerland</a:t>
            </a:r>
            <a:endParaRPr lang="en-GB" sz="2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dobe Ming Std L" pitchFamily="18" charset="-128"/>
              <a:cs typeface="Arial" panose="020B0604020202020204" pitchFamily="34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7378700" y="91943"/>
            <a:ext cx="1655763" cy="1187450"/>
            <a:chOff x="7378700" y="81310"/>
            <a:chExt cx="1655763" cy="1187450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5400000">
              <a:off x="7540065" y="455752"/>
              <a:ext cx="504421" cy="56287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786800" y="486940"/>
              <a:ext cx="1109682" cy="504421"/>
            </a:xfrm>
            <a:custGeom>
              <a:avLst/>
              <a:gdLst>
                <a:gd name="T0" fmla="*/ 1543 w 1543"/>
                <a:gd name="T1" fmla="*/ 0 h 771"/>
                <a:gd name="T2" fmla="*/ 0 w 1543"/>
                <a:gd name="T3" fmla="*/ 771 h 771"/>
                <a:gd name="T4" fmla="*/ 0 w 1543"/>
                <a:gd name="T5" fmla="*/ 0 h 771"/>
                <a:gd name="T6" fmla="*/ 1543 w 1543"/>
                <a:gd name="T7" fmla="*/ 771 h 771"/>
                <a:gd name="T8" fmla="*/ 1543 w 1543"/>
                <a:gd name="T9" fmla="*/ 363 h 771"/>
                <a:gd name="T10" fmla="*/ 1361 w 1543"/>
                <a:gd name="T11" fmla="*/ 363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3" h="771">
                  <a:moveTo>
                    <a:pt x="1543" y="0"/>
                  </a:moveTo>
                  <a:lnTo>
                    <a:pt x="0" y="771"/>
                  </a:lnTo>
                  <a:lnTo>
                    <a:pt x="0" y="0"/>
                  </a:lnTo>
                  <a:lnTo>
                    <a:pt x="1543" y="771"/>
                  </a:lnTo>
                  <a:lnTo>
                    <a:pt x="1543" y="363"/>
                  </a:lnTo>
                  <a:lnTo>
                    <a:pt x="1361" y="363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7791911" y="306369"/>
              <a:ext cx="265010" cy="237490"/>
            </a:xfrm>
            <a:custGeom>
              <a:avLst/>
              <a:gdLst>
                <a:gd name="T0" fmla="*/ 0 w 363"/>
                <a:gd name="T1" fmla="*/ 0 h 363"/>
                <a:gd name="T2" fmla="*/ 0 w 363"/>
                <a:gd name="T3" fmla="*/ 182 h 363"/>
                <a:gd name="T4" fmla="*/ 363 w 363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363">
                  <a:moveTo>
                    <a:pt x="0" y="0"/>
                  </a:moveTo>
                  <a:lnTo>
                    <a:pt x="0" y="182"/>
                  </a:lnTo>
                  <a:lnTo>
                    <a:pt x="363" y="363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8208772" y="433292"/>
              <a:ext cx="265010" cy="177954"/>
            </a:xfrm>
            <a:custGeom>
              <a:avLst/>
              <a:gdLst>
                <a:gd name="T0" fmla="*/ 0 w 363"/>
                <a:gd name="T1" fmla="*/ 272 h 272"/>
                <a:gd name="T2" fmla="*/ 0 w 363"/>
                <a:gd name="T3" fmla="*/ 0 h 272"/>
                <a:gd name="T4" fmla="*/ 363 w 363"/>
                <a:gd name="T5" fmla="*/ 272 h 272"/>
                <a:gd name="T6" fmla="*/ 363 w 363"/>
                <a:gd name="T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lnTo>
                    <a:pt x="0" y="0"/>
                  </a:lnTo>
                  <a:lnTo>
                    <a:pt x="363" y="272"/>
                  </a:lnTo>
                  <a:lnTo>
                    <a:pt x="363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8621982" y="308986"/>
              <a:ext cx="265010" cy="237490"/>
            </a:xfrm>
            <a:custGeom>
              <a:avLst/>
              <a:gdLst>
                <a:gd name="T0" fmla="*/ 0 w 363"/>
                <a:gd name="T1" fmla="*/ 363 h 363"/>
                <a:gd name="T2" fmla="*/ 0 w 363"/>
                <a:gd name="T3" fmla="*/ 181 h 363"/>
                <a:gd name="T4" fmla="*/ 363 w 363"/>
                <a:gd name="T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363">
                  <a:moveTo>
                    <a:pt x="0" y="363"/>
                  </a:moveTo>
                  <a:lnTo>
                    <a:pt x="0" y="181"/>
                  </a:lnTo>
                  <a:lnTo>
                    <a:pt x="363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8624173" y="369831"/>
              <a:ext cx="265010" cy="1190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378700" y="140846"/>
              <a:ext cx="1655763" cy="11841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378700" y="1090152"/>
              <a:ext cx="1655763" cy="11841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7994866" y="81310"/>
              <a:ext cx="778968" cy="11874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273016" y="734244"/>
              <a:ext cx="165722" cy="355908"/>
            </a:xfrm>
            <a:custGeom>
              <a:avLst/>
              <a:gdLst>
                <a:gd name="T0" fmla="*/ 252 w 582"/>
                <a:gd name="T1" fmla="*/ 0 h 1309"/>
                <a:gd name="T2" fmla="*/ 186 w 582"/>
                <a:gd name="T3" fmla="*/ 216 h 1309"/>
                <a:gd name="T4" fmla="*/ 162 w 582"/>
                <a:gd name="T5" fmla="*/ 306 h 1309"/>
                <a:gd name="T6" fmla="*/ 108 w 582"/>
                <a:gd name="T7" fmla="*/ 528 h 1309"/>
                <a:gd name="T8" fmla="*/ 102 w 582"/>
                <a:gd name="T9" fmla="*/ 636 h 1309"/>
                <a:gd name="T10" fmla="*/ 66 w 582"/>
                <a:gd name="T11" fmla="*/ 654 h 1309"/>
                <a:gd name="T12" fmla="*/ 48 w 582"/>
                <a:gd name="T13" fmla="*/ 750 h 1309"/>
                <a:gd name="T14" fmla="*/ 24 w 582"/>
                <a:gd name="T15" fmla="*/ 816 h 1309"/>
                <a:gd name="T16" fmla="*/ 0 w 582"/>
                <a:gd name="T17" fmla="*/ 936 h 1309"/>
                <a:gd name="T18" fmla="*/ 6 w 582"/>
                <a:gd name="T19" fmla="*/ 1068 h 1309"/>
                <a:gd name="T20" fmla="*/ 18 w 582"/>
                <a:gd name="T21" fmla="*/ 1092 h 1309"/>
                <a:gd name="T22" fmla="*/ 48 w 582"/>
                <a:gd name="T23" fmla="*/ 1188 h 1309"/>
                <a:gd name="T24" fmla="*/ 72 w 582"/>
                <a:gd name="T25" fmla="*/ 1236 h 1309"/>
                <a:gd name="T26" fmla="*/ 126 w 582"/>
                <a:gd name="T27" fmla="*/ 1254 h 1309"/>
                <a:gd name="T28" fmla="*/ 216 w 582"/>
                <a:gd name="T29" fmla="*/ 1290 h 1309"/>
                <a:gd name="T30" fmla="*/ 342 w 582"/>
                <a:gd name="T31" fmla="*/ 1296 h 1309"/>
                <a:gd name="T32" fmla="*/ 504 w 582"/>
                <a:gd name="T33" fmla="*/ 1260 h 1309"/>
                <a:gd name="T34" fmla="*/ 540 w 582"/>
                <a:gd name="T35" fmla="*/ 1206 h 1309"/>
                <a:gd name="T36" fmla="*/ 558 w 582"/>
                <a:gd name="T37" fmla="*/ 1110 h 1309"/>
                <a:gd name="T38" fmla="*/ 582 w 582"/>
                <a:gd name="T39" fmla="*/ 948 h 1309"/>
                <a:gd name="T40" fmla="*/ 576 w 582"/>
                <a:gd name="T41" fmla="*/ 870 h 1309"/>
                <a:gd name="T42" fmla="*/ 540 w 582"/>
                <a:gd name="T43" fmla="*/ 786 h 1309"/>
                <a:gd name="T44" fmla="*/ 522 w 582"/>
                <a:gd name="T45" fmla="*/ 750 h 1309"/>
                <a:gd name="T46" fmla="*/ 510 w 582"/>
                <a:gd name="T47" fmla="*/ 726 h 1309"/>
                <a:gd name="T48" fmla="*/ 486 w 582"/>
                <a:gd name="T49" fmla="*/ 642 h 1309"/>
                <a:gd name="T50" fmla="*/ 474 w 582"/>
                <a:gd name="T51" fmla="*/ 618 h 1309"/>
                <a:gd name="T52" fmla="*/ 468 w 582"/>
                <a:gd name="T53" fmla="*/ 606 h 1309"/>
                <a:gd name="T54" fmla="*/ 444 w 582"/>
                <a:gd name="T55" fmla="*/ 498 h 1309"/>
                <a:gd name="T56" fmla="*/ 402 w 582"/>
                <a:gd name="T57" fmla="*/ 396 h 1309"/>
                <a:gd name="T58" fmla="*/ 372 w 582"/>
                <a:gd name="T59" fmla="*/ 336 h 1309"/>
                <a:gd name="T60" fmla="*/ 360 w 582"/>
                <a:gd name="T61" fmla="*/ 300 h 1309"/>
                <a:gd name="T62" fmla="*/ 354 w 582"/>
                <a:gd name="T63" fmla="*/ 198 h 1309"/>
                <a:gd name="T64" fmla="*/ 330 w 582"/>
                <a:gd name="T65" fmla="*/ 162 h 1309"/>
                <a:gd name="T66" fmla="*/ 306 w 582"/>
                <a:gd name="T67" fmla="*/ 150 h 1309"/>
                <a:gd name="T68" fmla="*/ 252 w 582"/>
                <a:gd name="T69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309">
                  <a:moveTo>
                    <a:pt x="252" y="0"/>
                  </a:moveTo>
                  <a:cubicBezTo>
                    <a:pt x="219" y="66"/>
                    <a:pt x="202" y="145"/>
                    <a:pt x="186" y="216"/>
                  </a:cubicBezTo>
                  <a:cubicBezTo>
                    <a:pt x="180" y="245"/>
                    <a:pt x="175" y="279"/>
                    <a:pt x="162" y="306"/>
                  </a:cubicBezTo>
                  <a:cubicBezTo>
                    <a:pt x="147" y="379"/>
                    <a:pt x="141" y="461"/>
                    <a:pt x="108" y="528"/>
                  </a:cubicBezTo>
                  <a:cubicBezTo>
                    <a:pt x="106" y="564"/>
                    <a:pt x="111" y="601"/>
                    <a:pt x="102" y="636"/>
                  </a:cubicBezTo>
                  <a:cubicBezTo>
                    <a:pt x="99" y="649"/>
                    <a:pt x="66" y="654"/>
                    <a:pt x="66" y="654"/>
                  </a:cubicBezTo>
                  <a:cubicBezTo>
                    <a:pt x="38" y="710"/>
                    <a:pt x="68" y="642"/>
                    <a:pt x="48" y="750"/>
                  </a:cubicBezTo>
                  <a:cubicBezTo>
                    <a:pt x="44" y="771"/>
                    <a:pt x="28" y="794"/>
                    <a:pt x="24" y="816"/>
                  </a:cubicBezTo>
                  <a:cubicBezTo>
                    <a:pt x="16" y="857"/>
                    <a:pt x="8" y="896"/>
                    <a:pt x="0" y="936"/>
                  </a:cubicBezTo>
                  <a:cubicBezTo>
                    <a:pt x="2" y="980"/>
                    <a:pt x="1" y="1024"/>
                    <a:pt x="6" y="1068"/>
                  </a:cubicBezTo>
                  <a:cubicBezTo>
                    <a:pt x="7" y="1077"/>
                    <a:pt x="18" y="1092"/>
                    <a:pt x="18" y="1092"/>
                  </a:cubicBezTo>
                  <a:cubicBezTo>
                    <a:pt x="22" y="1149"/>
                    <a:pt x="7" y="1167"/>
                    <a:pt x="48" y="1188"/>
                  </a:cubicBezTo>
                  <a:cubicBezTo>
                    <a:pt x="56" y="1204"/>
                    <a:pt x="64" y="1220"/>
                    <a:pt x="72" y="1236"/>
                  </a:cubicBezTo>
                  <a:cubicBezTo>
                    <a:pt x="78" y="1248"/>
                    <a:pt x="118" y="1252"/>
                    <a:pt x="126" y="1254"/>
                  </a:cubicBezTo>
                  <a:cubicBezTo>
                    <a:pt x="157" y="1262"/>
                    <a:pt x="188" y="1276"/>
                    <a:pt x="216" y="1290"/>
                  </a:cubicBezTo>
                  <a:cubicBezTo>
                    <a:pt x="254" y="1309"/>
                    <a:pt x="300" y="1294"/>
                    <a:pt x="342" y="1296"/>
                  </a:cubicBezTo>
                  <a:cubicBezTo>
                    <a:pt x="403" y="1291"/>
                    <a:pt x="451" y="1287"/>
                    <a:pt x="504" y="1260"/>
                  </a:cubicBezTo>
                  <a:cubicBezTo>
                    <a:pt x="514" y="1241"/>
                    <a:pt x="534" y="1231"/>
                    <a:pt x="540" y="1206"/>
                  </a:cubicBezTo>
                  <a:cubicBezTo>
                    <a:pt x="548" y="1174"/>
                    <a:pt x="552" y="1142"/>
                    <a:pt x="558" y="1110"/>
                  </a:cubicBezTo>
                  <a:cubicBezTo>
                    <a:pt x="562" y="1033"/>
                    <a:pt x="562" y="1008"/>
                    <a:pt x="582" y="948"/>
                  </a:cubicBezTo>
                  <a:cubicBezTo>
                    <a:pt x="580" y="922"/>
                    <a:pt x="581" y="896"/>
                    <a:pt x="576" y="870"/>
                  </a:cubicBezTo>
                  <a:cubicBezTo>
                    <a:pt x="573" y="853"/>
                    <a:pt x="548" y="807"/>
                    <a:pt x="540" y="786"/>
                  </a:cubicBezTo>
                  <a:cubicBezTo>
                    <a:pt x="540" y="786"/>
                    <a:pt x="525" y="756"/>
                    <a:pt x="522" y="750"/>
                  </a:cubicBezTo>
                  <a:cubicBezTo>
                    <a:pt x="518" y="742"/>
                    <a:pt x="510" y="726"/>
                    <a:pt x="510" y="726"/>
                  </a:cubicBezTo>
                  <a:cubicBezTo>
                    <a:pt x="504" y="697"/>
                    <a:pt x="498" y="669"/>
                    <a:pt x="486" y="642"/>
                  </a:cubicBezTo>
                  <a:cubicBezTo>
                    <a:pt x="482" y="634"/>
                    <a:pt x="478" y="626"/>
                    <a:pt x="474" y="618"/>
                  </a:cubicBezTo>
                  <a:cubicBezTo>
                    <a:pt x="472" y="614"/>
                    <a:pt x="468" y="606"/>
                    <a:pt x="468" y="606"/>
                  </a:cubicBezTo>
                  <a:cubicBezTo>
                    <a:pt x="464" y="572"/>
                    <a:pt x="460" y="529"/>
                    <a:pt x="444" y="498"/>
                  </a:cubicBezTo>
                  <a:cubicBezTo>
                    <a:pt x="439" y="469"/>
                    <a:pt x="432" y="411"/>
                    <a:pt x="402" y="396"/>
                  </a:cubicBezTo>
                  <a:cubicBezTo>
                    <a:pt x="393" y="379"/>
                    <a:pt x="377" y="355"/>
                    <a:pt x="372" y="336"/>
                  </a:cubicBezTo>
                  <a:cubicBezTo>
                    <a:pt x="365" y="308"/>
                    <a:pt x="370" y="319"/>
                    <a:pt x="360" y="300"/>
                  </a:cubicBezTo>
                  <a:cubicBezTo>
                    <a:pt x="358" y="266"/>
                    <a:pt x="359" y="232"/>
                    <a:pt x="354" y="198"/>
                  </a:cubicBezTo>
                  <a:cubicBezTo>
                    <a:pt x="352" y="187"/>
                    <a:pt x="340" y="169"/>
                    <a:pt x="330" y="162"/>
                  </a:cubicBezTo>
                  <a:cubicBezTo>
                    <a:pt x="323" y="157"/>
                    <a:pt x="306" y="150"/>
                    <a:pt x="306" y="150"/>
                  </a:cubicBezTo>
                  <a:cubicBezTo>
                    <a:pt x="286" y="110"/>
                    <a:pt x="252" y="43"/>
                    <a:pt x="25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1246937" y="5492945"/>
            <a:ext cx="7259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Mini-Workshop Series: Development of novel detectors at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72" y="233660"/>
            <a:ext cx="2925541" cy="76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31784" y="69080"/>
            <a:ext cx="5614725" cy="637762"/>
          </a:xfrm>
          <a:prstGeom prst="rect">
            <a:avLst/>
          </a:prstGeom>
          <a:noFill/>
        </p:spPr>
        <p:txBody>
          <a:bodyPr wrap="none" lIns="82954" tIns="41477" rIns="82954" bIns="41477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µ-RWELL 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architecture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36512" y="1993628"/>
            <a:ext cx="5384954" cy="4315692"/>
          </a:xfrm>
          <a:prstGeom prst="rect">
            <a:avLst/>
          </a:prstGeom>
          <a:noFill/>
        </p:spPr>
        <p:txBody>
          <a:bodyPr wrap="square" lIns="82954" tIns="41477" rIns="82954" bIns="41477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-RWELL_PCB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is realized by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coupling:</a:t>
            </a:r>
          </a:p>
          <a:p>
            <a:pPr>
              <a:defRPr/>
            </a:pPr>
            <a:endParaRPr lang="en-US" sz="11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57118" indent="-257118">
              <a:buFontTx/>
              <a:buAutoNum type="arabicPeriod"/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 “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suitable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WELL patterned kapton foil”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as “amplification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stage”</a:t>
            </a:r>
          </a:p>
          <a:p>
            <a:pPr marL="257118" indent="-257118">
              <a:buFontTx/>
              <a:buAutoNum type="arabicPeriod"/>
              <a:defRPr/>
            </a:pPr>
            <a:endParaRPr lang="en-US" sz="10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57118" indent="-257118">
              <a:buFontTx/>
              <a:buAutoNum type="arabicPeriod"/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“resistive stage”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for the discharge suppression &amp; current evacuation</a:t>
            </a:r>
          </a:p>
          <a:p>
            <a:pPr marL="642798" lvl="1" indent="-299973">
              <a:buFont typeface="+mj-lt"/>
              <a:buAutoNum type="romanLcPeriod"/>
              <a:defRPr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“Low particle rate” (LR)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&lt;&lt; 100 kHz/cm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single resistive layer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 surface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resistivity </a:t>
            </a:r>
            <a:r>
              <a:rPr lang="en-US" dirty="0" smtClean="0">
                <a:solidFill>
                  <a:srgbClr val="0070C0"/>
                </a:solidFill>
                <a:latin typeface="Arial"/>
                <a:ea typeface="Adobe Ming Std L" pitchFamily="18" charset="-128"/>
                <a:cs typeface="Arial"/>
                <a:sym typeface="Symbol" panose="05050102010706020507" pitchFamily="18" charset="2"/>
              </a:rPr>
              <a:t>~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100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M/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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  <a:sym typeface="Symbol" panose="05050102010706020507" pitchFamily="18" charset="2"/>
              </a:rPr>
              <a:t>CMS-phase2 upgrade;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  <a:sym typeface="Symbol" panose="05050102010706020507" pitchFamily="18" charset="2"/>
              </a:rPr>
              <a:t>SHIP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)</a:t>
            </a:r>
            <a:endParaRPr lang="en-US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  <a:sym typeface="Symbol" panose="05050102010706020507" pitchFamily="18" charset="2"/>
            </a:endParaRPr>
          </a:p>
          <a:p>
            <a:pPr marL="642798" lvl="1" indent="-299973">
              <a:buFont typeface="+mj-lt"/>
              <a:buAutoNum type="romanLcPeriod"/>
              <a:defRPr/>
            </a:pPr>
            <a:endParaRPr lang="en-US" sz="1000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  <a:sym typeface="Symbol" panose="05050102010706020507" pitchFamily="18" charset="2"/>
            </a:endParaRPr>
          </a:p>
          <a:p>
            <a:pPr marL="642798" lvl="1" indent="-299973">
              <a:buFont typeface="+mj-lt"/>
              <a:buAutoNum type="romanLcPeriod"/>
              <a:defRPr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“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High particle rate”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(HR)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&gt;&gt; 100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kHz/cm</a:t>
            </a:r>
            <a:r>
              <a:rPr lang="en-US" baseline="30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: more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sophisticated resistive scheme must be implemented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(MPDG_NEXT- LNF;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  <a:sym typeface="Symbol" panose="05050102010706020507" pitchFamily="18" charset="2"/>
              </a:rPr>
              <a:t>LHCb-Muon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  <a:sym typeface="Symbol" panose="05050102010706020507" pitchFamily="18" charset="2"/>
              </a:rPr>
              <a:t>upgrade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599944" lvl="1" indent="-257118"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57118" indent="-257118">
              <a:buFontTx/>
              <a:buAutoNum type="arabicPeriod"/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standard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readout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PCB</a:t>
            </a:r>
            <a:endParaRPr lang="en-US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7020272" y="6503007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10</a:t>
            </a:fld>
            <a:endParaRPr lang="en-GB" dirty="0"/>
          </a:p>
        </p:txBody>
      </p:sp>
      <p:grpSp>
        <p:nvGrpSpPr>
          <p:cNvPr id="4" name="Gruppo 3"/>
          <p:cNvGrpSpPr/>
          <p:nvPr/>
        </p:nvGrpSpPr>
        <p:grpSpPr>
          <a:xfrm>
            <a:off x="5004048" y="1326360"/>
            <a:ext cx="4253987" cy="4536504"/>
            <a:chOff x="4978300" y="332656"/>
            <a:chExt cx="4253987" cy="4536504"/>
          </a:xfrm>
        </p:grpSpPr>
        <p:grpSp>
          <p:nvGrpSpPr>
            <p:cNvPr id="16" name="Gruppo 15"/>
            <p:cNvGrpSpPr/>
            <p:nvPr/>
          </p:nvGrpSpPr>
          <p:grpSpPr>
            <a:xfrm>
              <a:off x="4978300" y="2110763"/>
              <a:ext cx="4253987" cy="2042159"/>
              <a:chOff x="-557736" y="190453"/>
              <a:chExt cx="9724034" cy="5945219"/>
            </a:xfrm>
          </p:grpSpPr>
          <p:grpSp>
            <p:nvGrpSpPr>
              <p:cNvPr id="17" name="Gruppo 16"/>
              <p:cNvGrpSpPr/>
              <p:nvPr/>
            </p:nvGrpSpPr>
            <p:grpSpPr>
              <a:xfrm>
                <a:off x="-557736" y="190453"/>
                <a:ext cx="9724034" cy="5945219"/>
                <a:chOff x="-701752" y="944959"/>
                <a:chExt cx="9724034" cy="5945219"/>
              </a:xfrm>
            </p:grpSpPr>
            <p:sp>
              <p:nvSpPr>
                <p:cNvPr id="21" name="Trapezio 20"/>
                <p:cNvSpPr/>
                <p:nvPr/>
              </p:nvSpPr>
              <p:spPr>
                <a:xfrm>
                  <a:off x="2180128" y="3356990"/>
                  <a:ext cx="1584177" cy="1228780"/>
                </a:xfrm>
                <a:prstGeom prst="trapezoid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292100" dist="50800" dir="5400000" algn="ctr" rotWithShape="0">
                    <a:schemeClr val="tx1">
                      <a:alpha val="6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Trapezio 21"/>
                <p:cNvSpPr/>
                <p:nvPr/>
              </p:nvSpPr>
              <p:spPr>
                <a:xfrm>
                  <a:off x="4499992" y="3356991"/>
                  <a:ext cx="1584176" cy="1228779"/>
                </a:xfrm>
                <a:prstGeom prst="trapezoid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rapezio 22"/>
                <p:cNvSpPr/>
                <p:nvPr/>
              </p:nvSpPr>
              <p:spPr>
                <a:xfrm>
                  <a:off x="6804248" y="3352380"/>
                  <a:ext cx="1584176" cy="1228779"/>
                </a:xfrm>
                <a:prstGeom prst="trapezoid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100" dirty="0">
                      <a:solidFill>
                        <a:prstClr val="white"/>
                      </a:solidFill>
                    </a:rPr>
                    <a:t> </a:t>
                  </a:r>
                </a:p>
              </p:txBody>
            </p:sp>
            <p:sp>
              <p:nvSpPr>
                <p:cNvPr id="24" name="Rettangolo 23"/>
                <p:cNvSpPr/>
                <p:nvPr/>
              </p:nvSpPr>
              <p:spPr>
                <a:xfrm>
                  <a:off x="7117124" y="3284984"/>
                  <a:ext cx="955560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Rettangolo 24"/>
                <p:cNvSpPr/>
                <p:nvPr/>
              </p:nvSpPr>
              <p:spPr>
                <a:xfrm>
                  <a:off x="3376556" y="4580630"/>
                  <a:ext cx="1401248" cy="1733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Rettangolo 25"/>
                <p:cNvSpPr/>
                <p:nvPr/>
              </p:nvSpPr>
              <p:spPr>
                <a:xfrm>
                  <a:off x="5786408" y="4586197"/>
                  <a:ext cx="1401248" cy="1809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Rettangolo 26"/>
                <p:cNvSpPr/>
                <p:nvPr/>
              </p:nvSpPr>
              <p:spPr>
                <a:xfrm>
                  <a:off x="1711136" y="4585771"/>
                  <a:ext cx="834912" cy="14792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Rettangolo 27"/>
                <p:cNvSpPr/>
                <p:nvPr/>
              </p:nvSpPr>
              <p:spPr>
                <a:xfrm>
                  <a:off x="7984885" y="4586198"/>
                  <a:ext cx="834912" cy="2316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Rettangolo 28"/>
                <p:cNvSpPr/>
                <p:nvPr/>
              </p:nvSpPr>
              <p:spPr>
                <a:xfrm>
                  <a:off x="2546048" y="4585771"/>
                  <a:ext cx="821272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Rettangolo 29"/>
                <p:cNvSpPr/>
                <p:nvPr/>
              </p:nvSpPr>
              <p:spPr>
                <a:xfrm>
                  <a:off x="4801664" y="4585771"/>
                  <a:ext cx="1004200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Rettangolo 30"/>
                <p:cNvSpPr/>
                <p:nvPr/>
              </p:nvSpPr>
              <p:spPr>
                <a:xfrm>
                  <a:off x="7197384" y="4581056"/>
                  <a:ext cx="821272" cy="24540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Rettangolo 31"/>
                <p:cNvSpPr/>
                <p:nvPr/>
              </p:nvSpPr>
              <p:spPr>
                <a:xfrm>
                  <a:off x="1720864" y="4754452"/>
                  <a:ext cx="70996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Rettangolo 32"/>
                <p:cNvSpPr/>
                <p:nvPr/>
              </p:nvSpPr>
              <p:spPr>
                <a:xfrm>
                  <a:off x="1711136" y="4898468"/>
                  <a:ext cx="7109336" cy="62340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Rettangolo 33"/>
                <p:cNvSpPr/>
                <p:nvPr/>
              </p:nvSpPr>
              <p:spPr>
                <a:xfrm>
                  <a:off x="1711136" y="4898966"/>
                  <a:ext cx="7109336" cy="15841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ttangolo 34"/>
                <p:cNvSpPr/>
                <p:nvPr/>
              </p:nvSpPr>
              <p:spPr>
                <a:xfrm>
                  <a:off x="5111056" y="5057384"/>
                  <a:ext cx="159612" cy="46449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Triangolo isoscele 35"/>
                <p:cNvSpPr/>
                <p:nvPr/>
              </p:nvSpPr>
              <p:spPr>
                <a:xfrm rot="5400000">
                  <a:off x="5752412" y="5919196"/>
                  <a:ext cx="879640" cy="62068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7" name="Connettore 4 36"/>
                <p:cNvCxnSpPr/>
                <p:nvPr/>
              </p:nvCxnSpPr>
              <p:spPr>
                <a:xfrm rot="16200000" flipH="1">
                  <a:off x="5210846" y="5583926"/>
                  <a:ext cx="673344" cy="680164"/>
                </a:xfrm>
                <a:prstGeom prst="bentConnector2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CasellaDiTesto 37"/>
                <p:cNvSpPr txBox="1"/>
                <p:nvPr/>
              </p:nvSpPr>
              <p:spPr>
                <a:xfrm>
                  <a:off x="-285055" y="1233146"/>
                  <a:ext cx="4047003" cy="8064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b="1" dirty="0" err="1">
                      <a:solidFill>
                        <a:prstClr val="black"/>
                      </a:solidFill>
                    </a:rPr>
                    <a:t>Copper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 top </a:t>
                  </a:r>
                  <a:r>
                    <a:rPr lang="it-IT" sz="1200" b="1" dirty="0" err="1">
                      <a:solidFill>
                        <a:prstClr val="black"/>
                      </a:solidFill>
                    </a:rPr>
                    <a:t>layer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 (5</a:t>
                  </a:r>
                  <a:r>
                    <a:rPr lang="en-US" sz="1200" b="1" dirty="0">
                      <a:solidFill>
                        <a:prstClr val="black"/>
                      </a:solidFill>
                    </a:rPr>
                    <a:t>µ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m)</a:t>
                  </a:r>
                </a:p>
              </p:txBody>
            </p:sp>
            <p:cxnSp>
              <p:nvCxnSpPr>
                <p:cNvPr id="39" name="Connettore 2 38"/>
                <p:cNvCxnSpPr>
                  <a:endCxn id="32" idx="1"/>
                </p:cNvCxnSpPr>
                <p:nvPr/>
              </p:nvCxnSpPr>
              <p:spPr>
                <a:xfrm>
                  <a:off x="958602" y="4202363"/>
                  <a:ext cx="762262" cy="62409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CasellaDiTesto 39"/>
                <p:cNvSpPr txBox="1"/>
                <p:nvPr/>
              </p:nvSpPr>
              <p:spPr>
                <a:xfrm>
                  <a:off x="-701752" y="3013196"/>
                  <a:ext cx="3430613" cy="14336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dirty="0">
                      <a:solidFill>
                        <a:prstClr val="black"/>
                      </a:solidFill>
                    </a:rPr>
                    <a:t>DLC  </a:t>
                  </a:r>
                  <a:r>
                    <a:rPr lang="it-IT" sz="1200" b="1" dirty="0" err="1">
                      <a:solidFill>
                        <a:prstClr val="black"/>
                      </a:solidFill>
                    </a:rPr>
                    <a:t>layer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 (&lt;0.1</a:t>
                  </a:r>
                  <a:r>
                    <a:rPr lang="en-US" sz="1200" b="1" dirty="0">
                      <a:solidFill>
                        <a:prstClr val="black"/>
                      </a:solidFill>
                    </a:rPr>
                    <a:t> µ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m) </a:t>
                  </a:r>
                </a:p>
                <a:p>
                  <a:r>
                    <a:rPr lang="it-IT" sz="1200" b="1" dirty="0">
                      <a:solidFill>
                        <a:prstClr val="black"/>
                      </a:solidFill>
                    </a:rPr>
                    <a:t>R  </a:t>
                  </a:r>
                  <a:r>
                    <a:rPr lang="en-US" sz="1200" b="1" dirty="0" smtClean="0">
                      <a:solidFill>
                        <a:prstClr val="black"/>
                      </a:solidFill>
                      <a:cs typeface="Arial" charset="0"/>
                    </a:rPr>
                    <a:t>̴50-100  </a:t>
                  </a:r>
                  <a:r>
                    <a:rPr lang="en-US" sz="1200" b="1" dirty="0">
                      <a:solidFill>
                        <a:prstClr val="black"/>
                      </a:solidFill>
                      <a:cs typeface="Arial" charset="0"/>
                    </a:rPr>
                    <a:t>M</a:t>
                  </a:r>
                  <a:r>
                    <a:rPr lang="el-GR" sz="1200" b="1" dirty="0">
                      <a:solidFill>
                        <a:prstClr val="black"/>
                      </a:solidFill>
                      <a:cs typeface="Arial" charset="0"/>
                    </a:rPr>
                    <a:t>Ω</a:t>
                  </a:r>
                  <a:r>
                    <a:rPr lang="en-US" sz="1200" b="1" dirty="0">
                      <a:solidFill>
                        <a:prstClr val="black"/>
                      </a:solidFill>
                      <a:cs typeface="Arial" charset="0"/>
                    </a:rPr>
                    <a:t>/</a:t>
                  </a:r>
                  <a:r>
                    <a:rPr lang="en-US" sz="1400" b="1" dirty="0">
                      <a:solidFill>
                        <a:prstClr val="black"/>
                      </a:solidFill>
                      <a:cs typeface="Arial" charset="0"/>
                    </a:rPr>
                    <a:t>□</a:t>
                  </a:r>
                </a:p>
              </p:txBody>
            </p:sp>
            <p:cxnSp>
              <p:nvCxnSpPr>
                <p:cNvPr id="41" name="Connettore 2 40"/>
                <p:cNvCxnSpPr/>
                <p:nvPr/>
              </p:nvCxnSpPr>
              <p:spPr>
                <a:xfrm flipV="1">
                  <a:off x="1339732" y="5189998"/>
                  <a:ext cx="362351" cy="89376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CasellaDiTesto 41"/>
                <p:cNvSpPr txBox="1"/>
                <p:nvPr/>
              </p:nvSpPr>
              <p:spPr>
                <a:xfrm>
                  <a:off x="381318" y="6083767"/>
                  <a:ext cx="4514206" cy="806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dirty="0" err="1">
                      <a:solidFill>
                        <a:prstClr val="black"/>
                      </a:solidFill>
                    </a:rPr>
                    <a:t>Rigid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 PCB </a:t>
                  </a:r>
                  <a:r>
                    <a:rPr lang="it-IT" sz="1200" b="1" dirty="0" err="1">
                      <a:solidFill>
                        <a:prstClr val="black"/>
                      </a:solidFill>
                    </a:rPr>
                    <a:t>readout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 </a:t>
                  </a:r>
                  <a:r>
                    <a:rPr lang="it-IT" sz="1200" b="1" dirty="0" err="1">
                      <a:solidFill>
                        <a:prstClr val="black"/>
                      </a:solidFill>
                    </a:rPr>
                    <a:t>electrode</a:t>
                  </a:r>
                  <a:endParaRPr lang="it-IT" sz="12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 Box 288"/>
                <p:cNvSpPr txBox="1">
                  <a:spLocks noChangeArrowheads="1"/>
                </p:cNvSpPr>
                <p:nvPr/>
              </p:nvSpPr>
              <p:spPr bwMode="auto">
                <a:xfrm>
                  <a:off x="4930346" y="944959"/>
                  <a:ext cx="4091936" cy="18816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1200" b="1" dirty="0" err="1">
                      <a:solidFill>
                        <a:prstClr val="black"/>
                      </a:solidFill>
                    </a:rPr>
                    <a:t>Well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 </a:t>
                  </a:r>
                  <a:r>
                    <a:rPr lang="it-IT" sz="1200" b="1" dirty="0" err="1">
                      <a:solidFill>
                        <a:prstClr val="black"/>
                      </a:solidFill>
                    </a:rPr>
                    <a:t>pitch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: 140 </a:t>
                  </a:r>
                  <a:r>
                    <a:rPr lang="en-US" sz="1200" b="1" dirty="0">
                      <a:solidFill>
                        <a:prstClr val="black"/>
                      </a:solidFill>
                      <a:cs typeface="Arial" charset="0"/>
                    </a:rPr>
                    <a:t>µ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m</a:t>
                  </a:r>
                </a:p>
                <a:p>
                  <a:r>
                    <a:rPr lang="it-IT" sz="1200" b="1" dirty="0" err="1">
                      <a:solidFill>
                        <a:prstClr val="black"/>
                      </a:solidFill>
                    </a:rPr>
                    <a:t>Well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 </a:t>
                  </a:r>
                  <a:r>
                    <a:rPr lang="it-IT" sz="1200" b="1" dirty="0" err="1">
                      <a:solidFill>
                        <a:prstClr val="black"/>
                      </a:solidFill>
                    </a:rPr>
                    <a:t>diameter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: 70-50 </a:t>
                  </a:r>
                  <a:r>
                    <a:rPr lang="en-US" sz="1200" b="1" dirty="0">
                      <a:solidFill>
                        <a:prstClr val="black"/>
                      </a:solidFill>
                    </a:rPr>
                    <a:t>µ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m</a:t>
                  </a:r>
                  <a:endParaRPr lang="en-US" sz="1200" b="1" dirty="0">
                    <a:solidFill>
                      <a:prstClr val="black"/>
                    </a:solidFill>
                  </a:endParaRPr>
                </a:p>
                <a:p>
                  <a:r>
                    <a:rPr lang="en-US" sz="1200" b="1" dirty="0" err="1">
                      <a:solidFill>
                        <a:prstClr val="black"/>
                      </a:solidFill>
                    </a:rPr>
                    <a:t>Kapton</a:t>
                  </a:r>
                  <a:r>
                    <a:rPr lang="en-US" sz="1200" b="1" dirty="0">
                      <a:solidFill>
                        <a:prstClr val="black"/>
                      </a:solidFill>
                    </a:rPr>
                    <a:t> thickness: 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 50 </a:t>
                  </a:r>
                  <a:r>
                    <a:rPr lang="en-US" sz="1200" b="1" dirty="0">
                      <a:solidFill>
                        <a:prstClr val="black"/>
                      </a:solidFill>
                    </a:rPr>
                    <a:t>µ</a:t>
                  </a:r>
                  <a:r>
                    <a:rPr lang="it-IT" sz="1200" b="1" dirty="0">
                      <a:solidFill>
                        <a:prstClr val="black"/>
                      </a:solidFill>
                    </a:rPr>
                    <a:t>m</a:t>
                  </a:r>
                  <a:endParaRPr lang="en-US" sz="12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Rettangolo 43"/>
                <p:cNvSpPr/>
                <p:nvPr/>
              </p:nvSpPr>
              <p:spPr>
                <a:xfrm>
                  <a:off x="4823984" y="3280372"/>
                  <a:ext cx="955560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Rettangolo 44"/>
                <p:cNvSpPr/>
                <p:nvPr/>
              </p:nvSpPr>
              <p:spPr>
                <a:xfrm>
                  <a:off x="2493004" y="3294232"/>
                  <a:ext cx="955560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1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6" name="Connettore 2 45"/>
                <p:cNvCxnSpPr>
                  <a:endCxn id="45" idx="1"/>
                </p:cNvCxnSpPr>
                <p:nvPr/>
              </p:nvCxnSpPr>
              <p:spPr>
                <a:xfrm>
                  <a:off x="2056339" y="2322934"/>
                  <a:ext cx="436666" cy="100730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CasellaDiTesto 17"/>
              <p:cNvSpPr txBox="1"/>
              <p:nvPr/>
            </p:nvSpPr>
            <p:spPr>
              <a:xfrm>
                <a:off x="3116232" y="3212264"/>
                <a:ext cx="486841" cy="76621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278426" y="3789039"/>
                <a:ext cx="587014" cy="7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100" b="1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7181590" y="4248244"/>
                <a:ext cx="557328" cy="7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</p:grpSp>
        <p:grpSp>
          <p:nvGrpSpPr>
            <p:cNvPr id="7" name="Gruppo 6"/>
            <p:cNvGrpSpPr/>
            <p:nvPr/>
          </p:nvGrpSpPr>
          <p:grpSpPr>
            <a:xfrm>
              <a:off x="5993857" y="1161728"/>
              <a:ext cx="3149849" cy="258654"/>
              <a:chOff x="5768671" y="1161728"/>
              <a:chExt cx="3375035" cy="312170"/>
            </a:xfrm>
          </p:grpSpPr>
          <p:sp>
            <p:nvSpPr>
              <p:cNvPr id="3" name="Rettangolo 2"/>
              <p:cNvSpPr/>
              <p:nvPr/>
            </p:nvSpPr>
            <p:spPr>
              <a:xfrm>
                <a:off x="5768671" y="1366866"/>
                <a:ext cx="3375035" cy="1070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" name="Rettangolo 1"/>
              <p:cNvSpPr/>
              <p:nvPr/>
            </p:nvSpPr>
            <p:spPr>
              <a:xfrm>
                <a:off x="5768671" y="1161728"/>
                <a:ext cx="3375035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CasellaDiTesto 7"/>
            <p:cNvSpPr txBox="1"/>
            <p:nvPr/>
          </p:nvSpPr>
          <p:spPr>
            <a:xfrm>
              <a:off x="6931041" y="4149080"/>
              <a:ext cx="1581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µ</a:t>
              </a:r>
              <a:r>
                <a:rPr lang="en-US" sz="1600" b="1" dirty="0" smtClean="0"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-RWELL PCB</a:t>
              </a:r>
              <a:endParaRPr lang="en-GB" sz="1600" b="1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804248" y="836712"/>
              <a:ext cx="19399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ea typeface="Adobe Ming Std L" pitchFamily="18" charset="-128"/>
                  <a:cs typeface="Arial" pitchFamily="34" charset="0"/>
                  <a:sym typeface="Wingdings" panose="05000000000000000000" pitchFamily="2" charset="2"/>
                </a:rPr>
                <a:t>Drift/cathode PCB</a:t>
              </a:r>
              <a:endParaRPr lang="en-GB" sz="1600" dirty="0"/>
            </a:p>
          </p:txBody>
        </p:sp>
        <p:cxnSp>
          <p:nvCxnSpPr>
            <p:cNvPr id="11" name="Connettore 1 10"/>
            <p:cNvCxnSpPr/>
            <p:nvPr/>
          </p:nvCxnSpPr>
          <p:spPr>
            <a:xfrm flipH="1">
              <a:off x="6586968" y="332656"/>
              <a:ext cx="1323292" cy="39857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6998566" y="2929076"/>
              <a:ext cx="165722" cy="355908"/>
            </a:xfrm>
            <a:custGeom>
              <a:avLst/>
              <a:gdLst>
                <a:gd name="T0" fmla="*/ 252 w 582"/>
                <a:gd name="T1" fmla="*/ 0 h 1309"/>
                <a:gd name="T2" fmla="*/ 186 w 582"/>
                <a:gd name="T3" fmla="*/ 216 h 1309"/>
                <a:gd name="T4" fmla="*/ 162 w 582"/>
                <a:gd name="T5" fmla="*/ 306 h 1309"/>
                <a:gd name="T6" fmla="*/ 108 w 582"/>
                <a:gd name="T7" fmla="*/ 528 h 1309"/>
                <a:gd name="T8" fmla="*/ 102 w 582"/>
                <a:gd name="T9" fmla="*/ 636 h 1309"/>
                <a:gd name="T10" fmla="*/ 66 w 582"/>
                <a:gd name="T11" fmla="*/ 654 h 1309"/>
                <a:gd name="T12" fmla="*/ 48 w 582"/>
                <a:gd name="T13" fmla="*/ 750 h 1309"/>
                <a:gd name="T14" fmla="*/ 24 w 582"/>
                <a:gd name="T15" fmla="*/ 816 h 1309"/>
                <a:gd name="T16" fmla="*/ 0 w 582"/>
                <a:gd name="T17" fmla="*/ 936 h 1309"/>
                <a:gd name="T18" fmla="*/ 6 w 582"/>
                <a:gd name="T19" fmla="*/ 1068 h 1309"/>
                <a:gd name="T20" fmla="*/ 18 w 582"/>
                <a:gd name="T21" fmla="*/ 1092 h 1309"/>
                <a:gd name="T22" fmla="*/ 48 w 582"/>
                <a:gd name="T23" fmla="*/ 1188 h 1309"/>
                <a:gd name="T24" fmla="*/ 72 w 582"/>
                <a:gd name="T25" fmla="*/ 1236 h 1309"/>
                <a:gd name="T26" fmla="*/ 126 w 582"/>
                <a:gd name="T27" fmla="*/ 1254 h 1309"/>
                <a:gd name="T28" fmla="*/ 216 w 582"/>
                <a:gd name="T29" fmla="*/ 1290 h 1309"/>
                <a:gd name="T30" fmla="*/ 342 w 582"/>
                <a:gd name="T31" fmla="*/ 1296 h 1309"/>
                <a:gd name="T32" fmla="*/ 504 w 582"/>
                <a:gd name="T33" fmla="*/ 1260 h 1309"/>
                <a:gd name="T34" fmla="*/ 540 w 582"/>
                <a:gd name="T35" fmla="*/ 1206 h 1309"/>
                <a:gd name="T36" fmla="*/ 558 w 582"/>
                <a:gd name="T37" fmla="*/ 1110 h 1309"/>
                <a:gd name="T38" fmla="*/ 582 w 582"/>
                <a:gd name="T39" fmla="*/ 948 h 1309"/>
                <a:gd name="T40" fmla="*/ 576 w 582"/>
                <a:gd name="T41" fmla="*/ 870 h 1309"/>
                <a:gd name="T42" fmla="*/ 540 w 582"/>
                <a:gd name="T43" fmla="*/ 786 h 1309"/>
                <a:gd name="T44" fmla="*/ 522 w 582"/>
                <a:gd name="T45" fmla="*/ 750 h 1309"/>
                <a:gd name="T46" fmla="*/ 510 w 582"/>
                <a:gd name="T47" fmla="*/ 726 h 1309"/>
                <a:gd name="T48" fmla="*/ 486 w 582"/>
                <a:gd name="T49" fmla="*/ 642 h 1309"/>
                <a:gd name="T50" fmla="*/ 474 w 582"/>
                <a:gd name="T51" fmla="*/ 618 h 1309"/>
                <a:gd name="T52" fmla="*/ 468 w 582"/>
                <a:gd name="T53" fmla="*/ 606 h 1309"/>
                <a:gd name="T54" fmla="*/ 444 w 582"/>
                <a:gd name="T55" fmla="*/ 498 h 1309"/>
                <a:gd name="T56" fmla="*/ 402 w 582"/>
                <a:gd name="T57" fmla="*/ 396 h 1309"/>
                <a:gd name="T58" fmla="*/ 372 w 582"/>
                <a:gd name="T59" fmla="*/ 336 h 1309"/>
                <a:gd name="T60" fmla="*/ 360 w 582"/>
                <a:gd name="T61" fmla="*/ 300 h 1309"/>
                <a:gd name="T62" fmla="*/ 354 w 582"/>
                <a:gd name="T63" fmla="*/ 198 h 1309"/>
                <a:gd name="T64" fmla="*/ 330 w 582"/>
                <a:gd name="T65" fmla="*/ 162 h 1309"/>
                <a:gd name="T66" fmla="*/ 306 w 582"/>
                <a:gd name="T67" fmla="*/ 150 h 1309"/>
                <a:gd name="T68" fmla="*/ 252 w 582"/>
                <a:gd name="T69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309">
                  <a:moveTo>
                    <a:pt x="252" y="0"/>
                  </a:moveTo>
                  <a:cubicBezTo>
                    <a:pt x="219" y="66"/>
                    <a:pt x="202" y="145"/>
                    <a:pt x="186" y="216"/>
                  </a:cubicBezTo>
                  <a:cubicBezTo>
                    <a:pt x="180" y="245"/>
                    <a:pt x="175" y="279"/>
                    <a:pt x="162" y="306"/>
                  </a:cubicBezTo>
                  <a:cubicBezTo>
                    <a:pt x="147" y="379"/>
                    <a:pt x="141" y="461"/>
                    <a:pt x="108" y="528"/>
                  </a:cubicBezTo>
                  <a:cubicBezTo>
                    <a:pt x="106" y="564"/>
                    <a:pt x="111" y="601"/>
                    <a:pt x="102" y="636"/>
                  </a:cubicBezTo>
                  <a:cubicBezTo>
                    <a:pt x="99" y="649"/>
                    <a:pt x="66" y="654"/>
                    <a:pt x="66" y="654"/>
                  </a:cubicBezTo>
                  <a:cubicBezTo>
                    <a:pt x="38" y="710"/>
                    <a:pt x="68" y="642"/>
                    <a:pt x="48" y="750"/>
                  </a:cubicBezTo>
                  <a:cubicBezTo>
                    <a:pt x="44" y="771"/>
                    <a:pt x="28" y="794"/>
                    <a:pt x="24" y="816"/>
                  </a:cubicBezTo>
                  <a:cubicBezTo>
                    <a:pt x="16" y="857"/>
                    <a:pt x="8" y="896"/>
                    <a:pt x="0" y="936"/>
                  </a:cubicBezTo>
                  <a:cubicBezTo>
                    <a:pt x="2" y="980"/>
                    <a:pt x="1" y="1024"/>
                    <a:pt x="6" y="1068"/>
                  </a:cubicBezTo>
                  <a:cubicBezTo>
                    <a:pt x="7" y="1077"/>
                    <a:pt x="18" y="1092"/>
                    <a:pt x="18" y="1092"/>
                  </a:cubicBezTo>
                  <a:cubicBezTo>
                    <a:pt x="22" y="1149"/>
                    <a:pt x="7" y="1167"/>
                    <a:pt x="48" y="1188"/>
                  </a:cubicBezTo>
                  <a:cubicBezTo>
                    <a:pt x="56" y="1204"/>
                    <a:pt x="64" y="1220"/>
                    <a:pt x="72" y="1236"/>
                  </a:cubicBezTo>
                  <a:cubicBezTo>
                    <a:pt x="78" y="1248"/>
                    <a:pt x="118" y="1252"/>
                    <a:pt x="126" y="1254"/>
                  </a:cubicBezTo>
                  <a:cubicBezTo>
                    <a:pt x="157" y="1262"/>
                    <a:pt x="188" y="1276"/>
                    <a:pt x="216" y="1290"/>
                  </a:cubicBezTo>
                  <a:cubicBezTo>
                    <a:pt x="254" y="1309"/>
                    <a:pt x="300" y="1294"/>
                    <a:pt x="342" y="1296"/>
                  </a:cubicBezTo>
                  <a:cubicBezTo>
                    <a:pt x="403" y="1291"/>
                    <a:pt x="451" y="1287"/>
                    <a:pt x="504" y="1260"/>
                  </a:cubicBezTo>
                  <a:cubicBezTo>
                    <a:pt x="514" y="1241"/>
                    <a:pt x="534" y="1231"/>
                    <a:pt x="540" y="1206"/>
                  </a:cubicBezTo>
                  <a:cubicBezTo>
                    <a:pt x="548" y="1174"/>
                    <a:pt x="552" y="1142"/>
                    <a:pt x="558" y="1110"/>
                  </a:cubicBezTo>
                  <a:cubicBezTo>
                    <a:pt x="562" y="1033"/>
                    <a:pt x="562" y="1008"/>
                    <a:pt x="582" y="948"/>
                  </a:cubicBezTo>
                  <a:cubicBezTo>
                    <a:pt x="580" y="922"/>
                    <a:pt x="581" y="896"/>
                    <a:pt x="576" y="870"/>
                  </a:cubicBezTo>
                  <a:cubicBezTo>
                    <a:pt x="573" y="853"/>
                    <a:pt x="548" y="807"/>
                    <a:pt x="540" y="786"/>
                  </a:cubicBezTo>
                  <a:cubicBezTo>
                    <a:pt x="540" y="786"/>
                    <a:pt x="525" y="756"/>
                    <a:pt x="522" y="750"/>
                  </a:cubicBezTo>
                  <a:cubicBezTo>
                    <a:pt x="518" y="742"/>
                    <a:pt x="510" y="726"/>
                    <a:pt x="510" y="726"/>
                  </a:cubicBezTo>
                  <a:cubicBezTo>
                    <a:pt x="504" y="697"/>
                    <a:pt x="498" y="669"/>
                    <a:pt x="486" y="642"/>
                  </a:cubicBezTo>
                  <a:cubicBezTo>
                    <a:pt x="482" y="634"/>
                    <a:pt x="478" y="626"/>
                    <a:pt x="474" y="618"/>
                  </a:cubicBezTo>
                  <a:cubicBezTo>
                    <a:pt x="472" y="614"/>
                    <a:pt x="468" y="606"/>
                    <a:pt x="468" y="606"/>
                  </a:cubicBezTo>
                  <a:cubicBezTo>
                    <a:pt x="464" y="572"/>
                    <a:pt x="460" y="529"/>
                    <a:pt x="444" y="498"/>
                  </a:cubicBezTo>
                  <a:cubicBezTo>
                    <a:pt x="439" y="469"/>
                    <a:pt x="432" y="411"/>
                    <a:pt x="402" y="396"/>
                  </a:cubicBezTo>
                  <a:cubicBezTo>
                    <a:pt x="393" y="379"/>
                    <a:pt x="377" y="355"/>
                    <a:pt x="372" y="336"/>
                  </a:cubicBezTo>
                  <a:cubicBezTo>
                    <a:pt x="365" y="308"/>
                    <a:pt x="370" y="319"/>
                    <a:pt x="360" y="300"/>
                  </a:cubicBezTo>
                  <a:cubicBezTo>
                    <a:pt x="358" y="266"/>
                    <a:pt x="359" y="232"/>
                    <a:pt x="354" y="198"/>
                  </a:cubicBezTo>
                  <a:cubicBezTo>
                    <a:pt x="352" y="187"/>
                    <a:pt x="340" y="169"/>
                    <a:pt x="330" y="162"/>
                  </a:cubicBezTo>
                  <a:cubicBezTo>
                    <a:pt x="323" y="157"/>
                    <a:pt x="306" y="150"/>
                    <a:pt x="306" y="150"/>
                  </a:cubicBezTo>
                  <a:cubicBezTo>
                    <a:pt x="286" y="110"/>
                    <a:pt x="252" y="43"/>
                    <a:pt x="25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652120" y="4561383"/>
              <a:ext cx="3425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G</a:t>
              </a:r>
              <a:r>
                <a:rPr lang="it-IT" sz="1400" dirty="0" smtClean="0"/>
                <a:t>. </a:t>
              </a:r>
              <a:r>
                <a:rPr lang="it-IT" sz="1400" dirty="0" err="1" smtClean="0"/>
                <a:t>Bencivenni</a:t>
              </a:r>
              <a:r>
                <a:rPr lang="it-IT" sz="1400" dirty="0" smtClean="0"/>
                <a:t> et al., 2015_JINST_10_P02008</a:t>
              </a:r>
              <a:endParaRPr lang="en-GB" sz="1400" dirty="0"/>
            </a:p>
          </p:txBody>
        </p:sp>
      </p:grpSp>
      <p:sp>
        <p:nvSpPr>
          <p:cNvPr id="48" name="CasellaDiTesto 47"/>
          <p:cNvSpPr txBox="1"/>
          <p:nvPr/>
        </p:nvSpPr>
        <p:spPr>
          <a:xfrm>
            <a:off x="35496" y="973177"/>
            <a:ext cx="894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 detector is composed by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two elements:</a:t>
            </a:r>
            <a:endParaRPr lang="en-US" sz="20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 cathode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and the </a:t>
            </a:r>
            <a:r>
              <a:rPr lang="en-GB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-RWELL_PCB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.</a:t>
            </a:r>
            <a:endParaRPr lang="en-US" sz="2000" b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2555776" y="6494381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8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63"/>
          <p:cNvGrpSpPr/>
          <p:nvPr/>
        </p:nvGrpSpPr>
        <p:grpSpPr>
          <a:xfrm>
            <a:off x="4499992" y="745153"/>
            <a:ext cx="4550326" cy="2272879"/>
            <a:chOff x="3186993" y="1146462"/>
            <a:chExt cx="5475113" cy="2972002"/>
          </a:xfr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grpSpPr>
        <p:grpSp>
          <p:nvGrpSpPr>
            <p:cNvPr id="17" name="Gruppo 51"/>
            <p:cNvGrpSpPr/>
            <p:nvPr/>
          </p:nvGrpSpPr>
          <p:grpSpPr>
            <a:xfrm>
              <a:off x="3186993" y="1146462"/>
              <a:ext cx="5475113" cy="2972002"/>
              <a:chOff x="3034593" y="1146462"/>
              <a:chExt cx="5475113" cy="2972002"/>
            </a:xfrm>
          </p:grpSpPr>
          <p:grpSp>
            <p:nvGrpSpPr>
              <p:cNvPr id="24" name="Gruppo 29"/>
              <p:cNvGrpSpPr/>
              <p:nvPr/>
            </p:nvGrpSpPr>
            <p:grpSpPr>
              <a:xfrm>
                <a:off x="3034593" y="1146462"/>
                <a:ext cx="5475113" cy="2972002"/>
                <a:chOff x="3720393" y="10225"/>
                <a:chExt cx="5475113" cy="2972002"/>
              </a:xfrm>
            </p:grpSpPr>
            <p:pic>
              <p:nvPicPr>
                <p:cNvPr id="32" name="Immagine 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20393" y="10225"/>
                  <a:ext cx="5475113" cy="2972002"/>
                </a:xfrm>
                <a:prstGeom prst="rect">
                  <a:avLst/>
                </a:prstGeom>
              </p:spPr>
            </p:pic>
            <p:sp>
              <p:nvSpPr>
                <p:cNvPr id="33" name="Rettangolo 16"/>
                <p:cNvSpPr/>
                <p:nvPr/>
              </p:nvSpPr>
              <p:spPr>
                <a:xfrm>
                  <a:off x="4286250" y="447675"/>
                  <a:ext cx="2390775" cy="971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ttangolo 17"/>
                <p:cNvSpPr/>
                <p:nvPr/>
              </p:nvSpPr>
              <p:spPr>
                <a:xfrm>
                  <a:off x="6934326" y="965292"/>
                  <a:ext cx="2242256" cy="453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ttangolo 18"/>
                <p:cNvSpPr/>
                <p:nvPr/>
              </p:nvSpPr>
              <p:spPr>
                <a:xfrm>
                  <a:off x="3789191" y="1467922"/>
                  <a:ext cx="736327" cy="12817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ttangolo 20"/>
                <p:cNvSpPr/>
                <p:nvPr/>
              </p:nvSpPr>
              <p:spPr>
                <a:xfrm>
                  <a:off x="4524374" y="1085850"/>
                  <a:ext cx="1609725" cy="74934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riangolo rettangolo 22"/>
                <p:cNvSpPr/>
                <p:nvPr/>
              </p:nvSpPr>
              <p:spPr>
                <a:xfrm>
                  <a:off x="6162675" y="1085850"/>
                  <a:ext cx="247651" cy="761300"/>
                </a:xfrm>
                <a:prstGeom prst="rtTriangl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ttangolo 24"/>
                <p:cNvSpPr/>
                <p:nvPr/>
              </p:nvSpPr>
              <p:spPr>
                <a:xfrm>
                  <a:off x="7467600" y="1088280"/>
                  <a:ext cx="842080" cy="74934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riangolo rettangolo 25"/>
                <p:cNvSpPr/>
                <p:nvPr/>
              </p:nvSpPr>
              <p:spPr>
                <a:xfrm flipH="1">
                  <a:off x="7191376" y="1072777"/>
                  <a:ext cx="247651" cy="761300"/>
                </a:xfrm>
                <a:prstGeom prst="rtTriangl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riangolo rettangolo 26"/>
                <p:cNvSpPr/>
                <p:nvPr/>
              </p:nvSpPr>
              <p:spPr>
                <a:xfrm rot="10800000" flipH="1">
                  <a:off x="7168443" y="1114425"/>
                  <a:ext cx="222957" cy="711245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ttangolo 27"/>
                <p:cNvSpPr/>
                <p:nvPr/>
              </p:nvSpPr>
              <p:spPr>
                <a:xfrm>
                  <a:off x="4524374" y="965292"/>
                  <a:ext cx="1638301" cy="12055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ttangolo 28"/>
                <p:cNvSpPr/>
                <p:nvPr/>
              </p:nvSpPr>
              <p:spPr>
                <a:xfrm>
                  <a:off x="7439027" y="951003"/>
                  <a:ext cx="870653" cy="12177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CasellaDiTesto 38"/>
              <p:cNvSpPr txBox="1"/>
              <p:nvPr/>
            </p:nvSpPr>
            <p:spPr>
              <a:xfrm>
                <a:off x="3765442" y="1976130"/>
                <a:ext cx="1231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t</a:t>
                </a:r>
                <a:r>
                  <a:rPr lang="en-US" sz="1200" b="1" dirty="0" smtClean="0"/>
                  <a:t>op copper layer</a:t>
                </a:r>
                <a:endParaRPr lang="en-US" sz="1200" b="1" dirty="0"/>
              </a:p>
            </p:txBody>
          </p:sp>
          <p:grpSp>
            <p:nvGrpSpPr>
              <p:cNvPr id="26" name="Gruppo 43"/>
              <p:cNvGrpSpPr/>
              <p:nvPr/>
            </p:nvGrpSpPr>
            <p:grpSpPr>
              <a:xfrm>
                <a:off x="7738182" y="2298564"/>
                <a:ext cx="666750" cy="625101"/>
                <a:chOff x="7966782" y="1774689"/>
                <a:chExt cx="666750" cy="625101"/>
              </a:xfrm>
            </p:grpSpPr>
            <p:sp>
              <p:nvSpPr>
                <p:cNvPr id="30" name="Ovale 39"/>
                <p:cNvSpPr/>
                <p:nvPr/>
              </p:nvSpPr>
              <p:spPr>
                <a:xfrm>
                  <a:off x="7966782" y="1774689"/>
                  <a:ext cx="666750" cy="62510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CasellaDiTesto 40"/>
                <p:cNvSpPr txBox="1"/>
                <p:nvPr/>
              </p:nvSpPr>
              <p:spPr>
                <a:xfrm>
                  <a:off x="8062032" y="1900056"/>
                  <a:ext cx="466794" cy="406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HV</a:t>
                  </a:r>
                  <a:endParaRPr lang="en-US" b="1" dirty="0"/>
                </a:p>
              </p:txBody>
            </p:sp>
          </p:grpSp>
          <p:cxnSp>
            <p:nvCxnSpPr>
              <p:cNvPr id="27" name="Connettore 4 45"/>
              <p:cNvCxnSpPr/>
              <p:nvPr/>
            </p:nvCxnSpPr>
            <p:spPr>
              <a:xfrm flipV="1">
                <a:off x="7585780" y="2148126"/>
                <a:ext cx="485777" cy="1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47"/>
              <p:cNvCxnSpPr>
                <a:endCxn id="30" idx="0"/>
              </p:cNvCxnSpPr>
              <p:nvPr/>
            </p:nvCxnSpPr>
            <p:spPr>
              <a:xfrm>
                <a:off x="8071556" y="2148126"/>
                <a:ext cx="1" cy="15043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50"/>
              <p:cNvCxnSpPr/>
              <p:nvPr/>
            </p:nvCxnSpPr>
            <p:spPr>
              <a:xfrm flipV="1">
                <a:off x="8081082" y="2915649"/>
                <a:ext cx="0" cy="2281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CasellaDiTesto 53"/>
            <p:cNvSpPr txBox="1"/>
            <p:nvPr/>
          </p:nvSpPr>
          <p:spPr>
            <a:xfrm>
              <a:off x="4013908" y="2441035"/>
              <a:ext cx="632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k</a:t>
              </a:r>
              <a:r>
                <a:rPr lang="en-US" sz="1200" b="1" dirty="0" smtClean="0"/>
                <a:t>apton</a:t>
              </a:r>
              <a:endParaRPr lang="en-US" sz="1200" b="1" dirty="0"/>
            </a:p>
          </p:txBody>
        </p:sp>
        <p:sp>
          <p:nvSpPr>
            <p:cNvPr id="19" name="CasellaDiTesto 56"/>
            <p:cNvSpPr txBox="1"/>
            <p:nvPr/>
          </p:nvSpPr>
          <p:spPr>
            <a:xfrm>
              <a:off x="4022978" y="3360642"/>
              <a:ext cx="761747" cy="338554"/>
            </a:xfrm>
            <a:prstGeom prst="rect">
              <a:avLst/>
            </a:prstGeom>
            <a:solidFill>
              <a:srgbClr val="FFBE7D"/>
            </a:solidFill>
            <a:ln>
              <a:solidFill>
                <a:srgbClr val="FFCC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kapton</a:t>
              </a:r>
              <a:endParaRPr lang="en-US" sz="1600" dirty="0"/>
            </a:p>
          </p:txBody>
        </p:sp>
        <p:sp>
          <p:nvSpPr>
            <p:cNvPr id="20" name="CasellaDiTesto 57"/>
            <p:cNvSpPr txBox="1"/>
            <p:nvPr/>
          </p:nvSpPr>
          <p:spPr>
            <a:xfrm>
              <a:off x="6982052" y="3386789"/>
              <a:ext cx="322523" cy="338554"/>
            </a:xfrm>
            <a:prstGeom prst="rect">
              <a:avLst/>
            </a:prstGeom>
            <a:solidFill>
              <a:srgbClr val="FFBE7D"/>
            </a:solidFill>
            <a:ln>
              <a:solidFill>
                <a:srgbClr val="FFCC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ym typeface="Symbol" panose="05050102010706020507" pitchFamily="18" charset="2"/>
                </a:rPr>
                <a:t></a:t>
              </a:r>
              <a:r>
                <a:rPr lang="en-US" sz="1600" b="1" baseline="-25000" dirty="0" smtClean="0">
                  <a:sym typeface="Symbol" panose="05050102010706020507" pitchFamily="18" charset="2"/>
                </a:rPr>
                <a:t>r</a:t>
              </a:r>
              <a:endParaRPr lang="en-US" sz="1600" b="1" dirty="0"/>
            </a:p>
          </p:txBody>
        </p:sp>
        <p:sp>
          <p:nvSpPr>
            <p:cNvPr id="21" name="CasellaDiTesto 60"/>
            <p:cNvSpPr txBox="1"/>
            <p:nvPr/>
          </p:nvSpPr>
          <p:spPr>
            <a:xfrm>
              <a:off x="7505930" y="3373885"/>
              <a:ext cx="253596" cy="338554"/>
            </a:xfrm>
            <a:prstGeom prst="rect">
              <a:avLst/>
            </a:prstGeom>
            <a:solidFill>
              <a:srgbClr val="FFBE7D"/>
            </a:solidFill>
            <a:ln>
              <a:solidFill>
                <a:srgbClr val="FFCC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ym typeface="Symbol" panose="05050102010706020507" pitchFamily="18" charset="2"/>
                </a:rPr>
                <a:t>t</a:t>
              </a:r>
              <a:endParaRPr lang="en-US" sz="1600" b="1" dirty="0"/>
            </a:p>
          </p:txBody>
        </p:sp>
        <p:cxnSp>
          <p:nvCxnSpPr>
            <p:cNvPr id="22" name="Connettore 2 59"/>
            <p:cNvCxnSpPr/>
            <p:nvPr/>
          </p:nvCxnSpPr>
          <p:spPr>
            <a:xfrm>
              <a:off x="7423857" y="3384753"/>
              <a:ext cx="0" cy="33855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61"/>
            <p:cNvSpPr txBox="1"/>
            <p:nvPr/>
          </p:nvSpPr>
          <p:spPr>
            <a:xfrm>
              <a:off x="7179691" y="3006853"/>
              <a:ext cx="296876" cy="3385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ym typeface="Symbol" panose="05050102010706020507" pitchFamily="18" charset="2"/>
                </a:rPr>
                <a:t></a:t>
              </a:r>
              <a:endParaRPr lang="en-US" sz="1600" b="1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075" y="28912"/>
            <a:ext cx="4662740" cy="57456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rinciple of operation</a:t>
            </a:r>
            <a:r>
              <a:rPr lang="en-US" sz="3600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798" y="1159584"/>
            <a:ext cx="4159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voltage  400-500 V  between the </a:t>
            </a:r>
          </a:p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top copper layer and the grounded resistive foil, generates an an electric field of  ~100 kV/cm into the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WELL which acts  as multiplication channel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9887" y="3212976"/>
            <a:ext cx="8741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charge induced on the resistive foil is 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dispersed with a time constant, RC,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determined by</a:t>
            </a:r>
          </a:p>
          <a:p>
            <a:pPr algn="just">
              <a:buSzPct val="100000"/>
              <a:buBlip>
                <a:blip r:embed="rId4"/>
              </a:buBlip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the surface resistivity,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  <a:sym typeface="Symbol" panose="05050102010706020507" pitchFamily="18" charset="2"/>
              </a:rPr>
              <a:t>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ea typeface="Adobe Ming Std L" pitchFamily="18" charset="-128"/>
              <a:cs typeface="Arial" panose="020B0604020202020204" pitchFamily="34" charset="0"/>
            </a:endParaRPr>
          </a:p>
          <a:p>
            <a:pPr algn="just">
              <a:buSzPct val="100000"/>
              <a:buBlip>
                <a:blip r:embed="rId4"/>
              </a:buBlip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the capacitance per unit area, which depends on the distance between the resistive foil and the pad readout plane,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</a:p>
          <a:p>
            <a:pPr algn="just">
              <a:buSzPct val="100000"/>
              <a:buBlip>
                <a:blip r:embed="rId4"/>
              </a:buBlip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the dielectric constant of the kapton,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</a:t>
            </a:r>
            <a:r>
              <a:rPr lang="en-US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  <a:sym typeface="Symbol" panose="05050102010706020507" pitchFamily="18" charset="2"/>
              </a:rPr>
              <a:t>      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  <a:sym typeface="Symbol" panose="05050102010706020507" pitchFamily="18" charset="2"/>
              </a:rPr>
              <a:t>[</a:t>
            </a:r>
            <a:r>
              <a:rPr lang="en-US" i="1" noProof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M.S. Dixit et al., NIMA 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566 (2006) 281]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819" y="5069366"/>
            <a:ext cx="8852694" cy="1220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he effect of the introduction of the resistive foil is the suppression of the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transition from  streamer to spark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by a local voltage drop around the avalanche location. The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discharge quenching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, allowing higher amplification field inside the WELL, permits to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increase the detector gain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. As a drawback, the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capability to stand high particle fluxes is reduced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ea typeface="Adobe Ming Std L" pitchFamily="18" charset="-128"/>
              <a:cs typeface="Arial" panose="020B0604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259632" y="6520259"/>
            <a:ext cx="6511354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010400" y="6485242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93323" y="0"/>
            <a:ext cx="5228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The µ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-RWELL_PCB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2655" y="58061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LR scheme: single resistive layer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51812" y="548680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HR scheme: double resistive layers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1196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3850" y="44371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7504" y="601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po 19"/>
          <p:cNvGrpSpPr/>
          <p:nvPr/>
        </p:nvGrpSpPr>
        <p:grpSpPr>
          <a:xfrm rot="10800000">
            <a:off x="6084167" y="1191273"/>
            <a:ext cx="2664297" cy="259363"/>
            <a:chOff x="379521" y="1121870"/>
            <a:chExt cx="4121830" cy="334245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8" t="13829" b="61666"/>
            <a:stretch/>
          </p:blipFill>
          <p:spPr>
            <a:xfrm>
              <a:off x="379521" y="1121870"/>
              <a:ext cx="4121830" cy="334245"/>
            </a:xfrm>
            <a:prstGeom prst="rect">
              <a:avLst/>
            </a:prstGeom>
          </p:spPr>
        </p:pic>
        <p:cxnSp>
          <p:nvCxnSpPr>
            <p:cNvPr id="16" name="Connettore 1 15"/>
            <p:cNvCxnSpPr/>
            <p:nvPr/>
          </p:nvCxnSpPr>
          <p:spPr>
            <a:xfrm>
              <a:off x="414338" y="1129244"/>
              <a:ext cx="40826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9"/>
          <p:cNvGrpSpPr/>
          <p:nvPr/>
        </p:nvGrpSpPr>
        <p:grpSpPr>
          <a:xfrm rot="10800000">
            <a:off x="425410" y="1186379"/>
            <a:ext cx="2664297" cy="259363"/>
            <a:chOff x="379521" y="1121870"/>
            <a:chExt cx="4121830" cy="334245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8" t="13829" b="61666"/>
            <a:stretch/>
          </p:blipFill>
          <p:spPr>
            <a:xfrm>
              <a:off x="379521" y="1121870"/>
              <a:ext cx="4121830" cy="334245"/>
            </a:xfrm>
            <a:prstGeom prst="rect">
              <a:avLst/>
            </a:prstGeom>
          </p:spPr>
        </p:pic>
        <p:cxnSp>
          <p:nvCxnSpPr>
            <p:cNvPr id="19" name="Connettore 1 18"/>
            <p:cNvCxnSpPr/>
            <p:nvPr/>
          </p:nvCxnSpPr>
          <p:spPr>
            <a:xfrm>
              <a:off x="414338" y="1129244"/>
              <a:ext cx="40826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o 19"/>
          <p:cNvGrpSpPr/>
          <p:nvPr/>
        </p:nvGrpSpPr>
        <p:grpSpPr>
          <a:xfrm>
            <a:off x="6106833" y="4077072"/>
            <a:ext cx="2686802" cy="896852"/>
            <a:chOff x="1824272" y="3427810"/>
            <a:chExt cx="4056884" cy="925682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23" t="7144" r="16681" b="72483"/>
            <a:stretch/>
          </p:blipFill>
          <p:spPr>
            <a:xfrm rot="10800000">
              <a:off x="1824274" y="3427810"/>
              <a:ext cx="4033578" cy="925682"/>
            </a:xfrm>
            <a:prstGeom prst="rect">
              <a:avLst/>
            </a:prstGeom>
          </p:spPr>
        </p:pic>
        <p:cxnSp>
          <p:nvCxnSpPr>
            <p:cNvPr id="22" name="Connettore 1 21"/>
            <p:cNvCxnSpPr/>
            <p:nvPr/>
          </p:nvCxnSpPr>
          <p:spPr>
            <a:xfrm flipH="1">
              <a:off x="1824272" y="3734719"/>
              <a:ext cx="4056884" cy="2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 flipH="1">
              <a:off x="1824272" y="3854975"/>
              <a:ext cx="4056884" cy="2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/>
          <p:cNvGrpSpPr/>
          <p:nvPr/>
        </p:nvGrpSpPr>
        <p:grpSpPr>
          <a:xfrm>
            <a:off x="6104098" y="2242448"/>
            <a:ext cx="2664297" cy="419508"/>
            <a:chOff x="1894964" y="2167119"/>
            <a:chExt cx="4060428" cy="425901"/>
          </a:xfrm>
        </p:grpSpPr>
        <p:pic>
          <p:nvPicPr>
            <p:cNvPr id="28" name="Immagin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23" t="18143" r="16681" b="72483"/>
            <a:stretch/>
          </p:blipFill>
          <p:spPr>
            <a:xfrm rot="10800000">
              <a:off x="1902322" y="2167119"/>
              <a:ext cx="4033578" cy="425901"/>
            </a:xfrm>
            <a:prstGeom prst="rect">
              <a:avLst/>
            </a:prstGeom>
          </p:spPr>
        </p:pic>
        <p:cxnSp>
          <p:nvCxnSpPr>
            <p:cNvPr id="29" name="Connettore 1 28"/>
            <p:cNvCxnSpPr/>
            <p:nvPr/>
          </p:nvCxnSpPr>
          <p:spPr>
            <a:xfrm flipH="1">
              <a:off x="1894964" y="2586774"/>
              <a:ext cx="4056884" cy="2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>
              <a:off x="1898508" y="2483995"/>
              <a:ext cx="4056884" cy="2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/>
          <p:nvPr/>
        </p:nvGrpSpPr>
        <p:grpSpPr>
          <a:xfrm>
            <a:off x="6084328" y="5700038"/>
            <a:ext cx="2704055" cy="925682"/>
            <a:chOff x="1786095" y="5635813"/>
            <a:chExt cx="4060875" cy="925682"/>
          </a:xfrm>
        </p:grpSpPr>
        <p:grpSp>
          <p:nvGrpSpPr>
            <p:cNvPr id="32" name="Gruppo 31"/>
            <p:cNvGrpSpPr/>
            <p:nvPr/>
          </p:nvGrpSpPr>
          <p:grpSpPr>
            <a:xfrm>
              <a:off x="1810210" y="5635813"/>
              <a:ext cx="4036760" cy="925682"/>
              <a:chOff x="1810210" y="5635813"/>
              <a:chExt cx="4036760" cy="925682"/>
            </a:xfrm>
          </p:grpSpPr>
          <p:pic>
            <p:nvPicPr>
              <p:cNvPr id="35" name="Immagine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23" t="7144" r="16681" b="72483"/>
              <a:stretch/>
            </p:blipFill>
            <p:spPr>
              <a:xfrm rot="10800000">
                <a:off x="1813391" y="5635813"/>
                <a:ext cx="4033578" cy="925682"/>
              </a:xfrm>
              <a:prstGeom prst="rect">
                <a:avLst/>
              </a:prstGeom>
            </p:spPr>
          </p:pic>
          <p:pic>
            <p:nvPicPr>
              <p:cNvPr id="36" name="Immagine 3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4" t="3520" r="32856" b="89296"/>
              <a:stretch/>
            </p:blipFill>
            <p:spPr>
              <a:xfrm>
                <a:off x="1810210" y="5673878"/>
                <a:ext cx="4036760" cy="275276"/>
              </a:xfrm>
              <a:prstGeom prst="rect">
                <a:avLst/>
              </a:prstGeom>
            </p:spPr>
          </p:pic>
        </p:grpSp>
        <p:cxnSp>
          <p:nvCxnSpPr>
            <p:cNvPr id="33" name="Connettore 1 32"/>
            <p:cNvCxnSpPr/>
            <p:nvPr/>
          </p:nvCxnSpPr>
          <p:spPr>
            <a:xfrm flipH="1">
              <a:off x="1786095" y="5940148"/>
              <a:ext cx="4056884" cy="2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H="1">
              <a:off x="1786095" y="6060404"/>
              <a:ext cx="4056884" cy="2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sellaDiTesto 42"/>
          <p:cNvSpPr txBox="1"/>
          <p:nvPr/>
        </p:nvSpPr>
        <p:spPr>
          <a:xfrm>
            <a:off x="3480600" y="1557953"/>
            <a:ext cx="3107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DLC-coated kapton base material: </a:t>
            </a:r>
            <a:endParaRPr lang="en-US" sz="11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DLC 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0.1-0.2 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µm 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(10-100 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/)</a:t>
            </a: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773502" y="1224209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Kapton layer  50 µm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3807967" y="994537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layer  5 µm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2998815" y="2207949"/>
            <a:ext cx="273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resistive kapton 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(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µm) with 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1/cm</a:t>
            </a:r>
            <a:r>
              <a:rPr lang="en-US" sz="11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vias 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density, screen 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printed with 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 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“embedded-resistors” 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347505" y="5923515"/>
            <a:ext cx="2622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DLC-coated base material after copper and kapton chemical etching (the WELL amplification stage)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4427984" y="4557028"/>
            <a:ext cx="17685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 on kapton layer (25 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</a:p>
          <a:p>
            <a:pPr algn="ctr"/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 (1mm) </a:t>
            </a: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3498771" y="3712341"/>
            <a:ext cx="2417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DLC-coated kapton base material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3117477" y="4913133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 (1 mm)</a:t>
            </a:r>
          </a:p>
        </p:txBody>
      </p:sp>
      <p:cxnSp>
        <p:nvCxnSpPr>
          <p:cNvPr id="55" name="Connettore 2 54"/>
          <p:cNvCxnSpPr>
            <a:stCxn id="45" idx="3"/>
          </p:cNvCxnSpPr>
          <p:nvPr/>
        </p:nvCxnSpPr>
        <p:spPr>
          <a:xfrm>
            <a:off x="5255799" y="1125342"/>
            <a:ext cx="851034" cy="7441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>
            <a:stCxn id="45" idx="1"/>
          </p:cNvCxnSpPr>
          <p:nvPr/>
        </p:nvCxnSpPr>
        <p:spPr>
          <a:xfrm flipH="1">
            <a:off x="2843808" y="1125342"/>
            <a:ext cx="964159" cy="6593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>
            <a:stCxn id="44" idx="3"/>
          </p:cNvCxnSpPr>
          <p:nvPr/>
        </p:nvCxnSpPr>
        <p:spPr>
          <a:xfrm flipV="1">
            <a:off x="5291866" y="1336371"/>
            <a:ext cx="925126" cy="1864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44" idx="1"/>
          </p:cNvCxnSpPr>
          <p:nvPr/>
        </p:nvCxnSpPr>
        <p:spPr>
          <a:xfrm flipH="1" flipV="1">
            <a:off x="2843808" y="1326532"/>
            <a:ext cx="929694" cy="2848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flipV="1">
            <a:off x="6216992" y="1450638"/>
            <a:ext cx="909602" cy="3157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 flipH="1" flipV="1">
            <a:off x="2685478" y="1466141"/>
            <a:ext cx="1122489" cy="28846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stCxn id="47" idx="3"/>
          </p:cNvCxnSpPr>
          <p:nvPr/>
        </p:nvCxnSpPr>
        <p:spPr>
          <a:xfrm>
            <a:off x="5738335" y="2592670"/>
            <a:ext cx="1209929" cy="588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uppo 76"/>
          <p:cNvGrpSpPr/>
          <p:nvPr/>
        </p:nvGrpSpPr>
        <p:grpSpPr>
          <a:xfrm>
            <a:off x="395536" y="4129083"/>
            <a:ext cx="2667463" cy="754067"/>
            <a:chOff x="406755" y="4096929"/>
            <a:chExt cx="2667463" cy="700221"/>
          </a:xfrm>
        </p:grpSpPr>
        <p:grpSp>
          <p:nvGrpSpPr>
            <p:cNvPr id="70" name="Gruppo 69"/>
            <p:cNvGrpSpPr/>
            <p:nvPr/>
          </p:nvGrpSpPr>
          <p:grpSpPr>
            <a:xfrm rot="10800000">
              <a:off x="406755" y="4096929"/>
              <a:ext cx="2664297" cy="700221"/>
              <a:chOff x="347308" y="3757196"/>
              <a:chExt cx="4130758" cy="874338"/>
            </a:xfrm>
          </p:grpSpPr>
          <p:pic>
            <p:nvPicPr>
              <p:cNvPr id="71" name="Immagine 7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4" t="17731" r="21715" b="57042"/>
              <a:stretch/>
            </p:blipFill>
            <p:spPr>
              <a:xfrm>
                <a:off x="347308" y="3757196"/>
                <a:ext cx="4130758" cy="874338"/>
              </a:xfrm>
              <a:prstGeom prst="rect">
                <a:avLst/>
              </a:prstGeom>
            </p:spPr>
          </p:pic>
          <p:cxnSp>
            <p:nvCxnSpPr>
              <p:cNvPr id="72" name="Connettore 1 71"/>
              <p:cNvCxnSpPr/>
              <p:nvPr/>
            </p:nvCxnSpPr>
            <p:spPr>
              <a:xfrm flipV="1">
                <a:off x="372880" y="4331883"/>
                <a:ext cx="4079609" cy="766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4" name="Immagine 7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4" t="14641" r="21715" b="78924"/>
            <a:stretch/>
          </p:blipFill>
          <p:spPr>
            <a:xfrm rot="10800000">
              <a:off x="409921" y="4609395"/>
              <a:ext cx="2664297" cy="178590"/>
            </a:xfrm>
            <a:prstGeom prst="rect">
              <a:avLst/>
            </a:prstGeom>
          </p:spPr>
        </p:pic>
      </p:grpSp>
      <p:grpSp>
        <p:nvGrpSpPr>
          <p:cNvPr id="85" name="Gruppo 84"/>
          <p:cNvGrpSpPr/>
          <p:nvPr/>
        </p:nvGrpSpPr>
        <p:grpSpPr>
          <a:xfrm>
            <a:off x="409361" y="5742979"/>
            <a:ext cx="2667464" cy="782364"/>
            <a:chOff x="409361" y="5742979"/>
            <a:chExt cx="2667464" cy="782364"/>
          </a:xfrm>
        </p:grpSpPr>
        <p:pic>
          <p:nvPicPr>
            <p:cNvPr id="82" name="Immagine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4" t="17101" r="21715" b="57042"/>
            <a:stretch/>
          </p:blipFill>
          <p:spPr>
            <a:xfrm rot="10800000">
              <a:off x="409361" y="5742979"/>
              <a:ext cx="2664297" cy="782364"/>
            </a:xfrm>
            <a:prstGeom prst="rect">
              <a:avLst/>
            </a:prstGeom>
          </p:spPr>
        </p:pic>
        <p:pic>
          <p:nvPicPr>
            <p:cNvPr id="81" name="Immagine 8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4" t="14641" r="21715" b="78924"/>
            <a:stretch/>
          </p:blipFill>
          <p:spPr>
            <a:xfrm rot="10800000">
              <a:off x="412528" y="6300812"/>
              <a:ext cx="2664297" cy="194678"/>
            </a:xfrm>
            <a:prstGeom prst="rect">
              <a:avLst/>
            </a:prstGeom>
          </p:spPr>
        </p:pic>
        <p:pic>
          <p:nvPicPr>
            <p:cNvPr id="84" name="Immagine 8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4" t="3520" r="32856" b="89296"/>
            <a:stretch/>
          </p:blipFill>
          <p:spPr>
            <a:xfrm>
              <a:off x="428582" y="5756636"/>
              <a:ext cx="2625855" cy="275276"/>
            </a:xfrm>
            <a:prstGeom prst="rect">
              <a:avLst/>
            </a:prstGeom>
          </p:spPr>
        </p:pic>
        <p:cxnSp>
          <p:nvCxnSpPr>
            <p:cNvPr id="83" name="Connettore 1 82"/>
            <p:cNvCxnSpPr/>
            <p:nvPr/>
          </p:nvCxnSpPr>
          <p:spPr>
            <a:xfrm rot="10800000" flipV="1">
              <a:off x="435794" y="6027300"/>
              <a:ext cx="2631306" cy="66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Connettore 2 86"/>
          <p:cNvCxnSpPr>
            <a:stCxn id="50" idx="1"/>
          </p:cNvCxnSpPr>
          <p:nvPr/>
        </p:nvCxnSpPr>
        <p:spPr>
          <a:xfrm flipH="1">
            <a:off x="2411760" y="3843146"/>
            <a:ext cx="1087011" cy="39186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2 88"/>
          <p:cNvCxnSpPr>
            <a:stCxn id="50" idx="3"/>
          </p:cNvCxnSpPr>
          <p:nvPr/>
        </p:nvCxnSpPr>
        <p:spPr>
          <a:xfrm>
            <a:off x="5916421" y="3843146"/>
            <a:ext cx="1103851" cy="42424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2 92"/>
          <p:cNvCxnSpPr/>
          <p:nvPr/>
        </p:nvCxnSpPr>
        <p:spPr>
          <a:xfrm flipV="1">
            <a:off x="6000850" y="4549307"/>
            <a:ext cx="1283754" cy="17003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/>
          <p:nvPr/>
        </p:nvCxnSpPr>
        <p:spPr>
          <a:xfrm flipH="1" flipV="1">
            <a:off x="2224689" y="4819961"/>
            <a:ext cx="848969" cy="18634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2 99"/>
          <p:cNvCxnSpPr/>
          <p:nvPr/>
        </p:nvCxnSpPr>
        <p:spPr>
          <a:xfrm flipV="1">
            <a:off x="5796136" y="5894274"/>
            <a:ext cx="1413299" cy="13971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2 101"/>
          <p:cNvCxnSpPr/>
          <p:nvPr/>
        </p:nvCxnSpPr>
        <p:spPr>
          <a:xfrm flipH="1" flipV="1">
            <a:off x="1966156" y="5894274"/>
            <a:ext cx="1532615" cy="15717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sellaDiTesto 102"/>
          <p:cNvSpPr txBox="1"/>
          <p:nvPr/>
        </p:nvSpPr>
        <p:spPr>
          <a:xfrm>
            <a:off x="3131840" y="4360128"/>
            <a:ext cx="1572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Pre-</a:t>
            </a:r>
            <a:r>
              <a:rPr lang="en-US" sz="11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preg</a:t>
            </a:r>
            <a:r>
              <a:rPr lang="en-US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106 (50 µm)</a:t>
            </a:r>
            <a:endParaRPr lang="en-GB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Connettore 2 106"/>
          <p:cNvCxnSpPr/>
          <p:nvPr/>
        </p:nvCxnSpPr>
        <p:spPr>
          <a:xfrm flipV="1">
            <a:off x="5688317" y="4815208"/>
            <a:ext cx="1259947" cy="24935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2 110"/>
          <p:cNvCxnSpPr/>
          <p:nvPr/>
        </p:nvCxnSpPr>
        <p:spPr>
          <a:xfrm flipH="1">
            <a:off x="2051720" y="4474094"/>
            <a:ext cx="1150894" cy="304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ttangolo 116"/>
          <p:cNvSpPr/>
          <p:nvPr/>
        </p:nvSpPr>
        <p:spPr>
          <a:xfrm>
            <a:off x="4227569" y="4016443"/>
            <a:ext cx="18565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resistive kapton layer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9" name="Connettore 2 118"/>
          <p:cNvCxnSpPr/>
          <p:nvPr/>
        </p:nvCxnSpPr>
        <p:spPr>
          <a:xfrm>
            <a:off x="5970169" y="4188430"/>
            <a:ext cx="978095" cy="23393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55"/>
          <p:cNvGrpSpPr/>
          <p:nvPr/>
        </p:nvGrpSpPr>
        <p:grpSpPr>
          <a:xfrm>
            <a:off x="6761513" y="2855386"/>
            <a:ext cx="1309604" cy="977903"/>
            <a:chOff x="7195033" y="1610649"/>
            <a:chExt cx="1957676" cy="1653160"/>
          </a:xfrm>
        </p:grpSpPr>
        <p:pic>
          <p:nvPicPr>
            <p:cNvPr id="122" name="Immagine 1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08" r="5893" b="39966"/>
            <a:stretch/>
          </p:blipFill>
          <p:spPr>
            <a:xfrm>
              <a:off x="7195033" y="1610649"/>
              <a:ext cx="1957676" cy="1653160"/>
            </a:xfrm>
            <a:prstGeom prst="rect">
              <a:avLst/>
            </a:prstGeom>
          </p:spPr>
        </p:pic>
        <p:cxnSp>
          <p:nvCxnSpPr>
            <p:cNvPr id="123" name="Connettore 2 122"/>
            <p:cNvCxnSpPr/>
            <p:nvPr/>
          </p:nvCxnSpPr>
          <p:spPr>
            <a:xfrm>
              <a:off x="8231640" y="2479788"/>
              <a:ext cx="355011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ttangolo 123"/>
            <p:cNvSpPr/>
            <p:nvPr/>
          </p:nvSpPr>
          <p:spPr>
            <a:xfrm>
              <a:off x="8048762" y="2449488"/>
              <a:ext cx="702585" cy="3381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mm</a:t>
              </a: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5" name="Connettore 2 124"/>
            <p:cNvCxnSpPr/>
            <p:nvPr/>
          </p:nvCxnSpPr>
          <p:spPr>
            <a:xfrm flipV="1">
              <a:off x="8679062" y="2018149"/>
              <a:ext cx="0" cy="374834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ttangolo 125"/>
            <p:cNvSpPr/>
            <p:nvPr/>
          </p:nvSpPr>
          <p:spPr>
            <a:xfrm rot="5400000">
              <a:off x="8394722" y="2056037"/>
              <a:ext cx="794542" cy="299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mm</a:t>
              </a: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8" name="Connettore 2 127"/>
          <p:cNvCxnSpPr>
            <a:stCxn id="47" idx="3"/>
          </p:cNvCxnSpPr>
          <p:nvPr/>
        </p:nvCxnSpPr>
        <p:spPr>
          <a:xfrm>
            <a:off x="5738335" y="2592670"/>
            <a:ext cx="1388259" cy="62967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002689" y="6503007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12</a:t>
            </a:fld>
            <a:endParaRPr lang="en-GB" dirty="0"/>
          </a:p>
        </p:txBody>
      </p:sp>
      <p:sp>
        <p:nvSpPr>
          <p:cNvPr id="73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259632" y="6528885"/>
            <a:ext cx="6511354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1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439"/>
          <p:cNvSpPr/>
          <p:nvPr/>
        </p:nvSpPr>
        <p:spPr>
          <a:xfrm>
            <a:off x="4846629" y="3448050"/>
            <a:ext cx="3316118" cy="1155335"/>
          </a:xfrm>
          <a:prstGeom prst="cube">
            <a:avLst>
              <a:gd name="adj" fmla="val 98351"/>
            </a:avLst>
          </a:prstGeom>
          <a:pattFill prst="ltUpDiag">
            <a:fgClr>
              <a:schemeClr val="bg1"/>
            </a:fgClr>
            <a:bgClr>
              <a:srgbClr val="CECE00"/>
            </a:bgClr>
          </a:patt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be 135"/>
          <p:cNvSpPr/>
          <p:nvPr/>
        </p:nvSpPr>
        <p:spPr>
          <a:xfrm>
            <a:off x="4847041" y="3416267"/>
            <a:ext cx="3305123" cy="1155336"/>
          </a:xfrm>
          <a:prstGeom prst="cube">
            <a:avLst>
              <a:gd name="adj" fmla="val 98909"/>
            </a:avLst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395"/>
          <p:cNvGrpSpPr/>
          <p:nvPr/>
        </p:nvGrpSpPr>
        <p:grpSpPr>
          <a:xfrm>
            <a:off x="5155855" y="3505568"/>
            <a:ext cx="2711085" cy="936345"/>
            <a:chOff x="5155855" y="3550018"/>
            <a:chExt cx="2711085" cy="936345"/>
          </a:xfrm>
        </p:grpSpPr>
        <p:sp>
          <p:nvSpPr>
            <p:cNvPr id="7" name="Can 161"/>
            <p:cNvSpPr/>
            <p:nvPr/>
          </p:nvSpPr>
          <p:spPr>
            <a:xfrm>
              <a:off x="5155855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an 162"/>
            <p:cNvSpPr/>
            <p:nvPr/>
          </p:nvSpPr>
          <p:spPr>
            <a:xfrm>
              <a:off x="5256475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an 165"/>
            <p:cNvSpPr/>
            <p:nvPr/>
          </p:nvSpPr>
          <p:spPr>
            <a:xfrm>
              <a:off x="5353974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an 167"/>
            <p:cNvSpPr/>
            <p:nvPr/>
          </p:nvSpPr>
          <p:spPr>
            <a:xfrm>
              <a:off x="5454594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Can 168"/>
            <p:cNvSpPr/>
            <p:nvPr/>
          </p:nvSpPr>
          <p:spPr>
            <a:xfrm>
              <a:off x="5552093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Can 170"/>
            <p:cNvSpPr/>
            <p:nvPr/>
          </p:nvSpPr>
          <p:spPr>
            <a:xfrm>
              <a:off x="5652713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Can 171"/>
            <p:cNvSpPr/>
            <p:nvPr/>
          </p:nvSpPr>
          <p:spPr>
            <a:xfrm>
              <a:off x="5750212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Can 172"/>
            <p:cNvSpPr/>
            <p:nvPr/>
          </p:nvSpPr>
          <p:spPr>
            <a:xfrm>
              <a:off x="5850832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Can 173"/>
            <p:cNvSpPr/>
            <p:nvPr/>
          </p:nvSpPr>
          <p:spPr>
            <a:xfrm>
              <a:off x="5948331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Can 175"/>
            <p:cNvSpPr/>
            <p:nvPr/>
          </p:nvSpPr>
          <p:spPr>
            <a:xfrm>
              <a:off x="6052067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Can 176"/>
            <p:cNvSpPr/>
            <p:nvPr/>
          </p:nvSpPr>
          <p:spPr>
            <a:xfrm>
              <a:off x="6149566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an 177"/>
            <p:cNvSpPr/>
            <p:nvPr/>
          </p:nvSpPr>
          <p:spPr>
            <a:xfrm>
              <a:off x="6250186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Can 178"/>
            <p:cNvSpPr/>
            <p:nvPr/>
          </p:nvSpPr>
          <p:spPr>
            <a:xfrm>
              <a:off x="6347685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an 179"/>
            <p:cNvSpPr/>
            <p:nvPr/>
          </p:nvSpPr>
          <p:spPr>
            <a:xfrm>
              <a:off x="6448305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Can 180"/>
            <p:cNvSpPr/>
            <p:nvPr/>
          </p:nvSpPr>
          <p:spPr>
            <a:xfrm>
              <a:off x="6545804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Can 181"/>
            <p:cNvSpPr/>
            <p:nvPr/>
          </p:nvSpPr>
          <p:spPr>
            <a:xfrm>
              <a:off x="6646424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Can 182"/>
            <p:cNvSpPr/>
            <p:nvPr/>
          </p:nvSpPr>
          <p:spPr>
            <a:xfrm>
              <a:off x="6743923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Can 184"/>
            <p:cNvSpPr/>
            <p:nvPr/>
          </p:nvSpPr>
          <p:spPr>
            <a:xfrm>
              <a:off x="6847662" y="444064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Can 185"/>
            <p:cNvSpPr/>
            <p:nvPr/>
          </p:nvSpPr>
          <p:spPr>
            <a:xfrm>
              <a:off x="6945161" y="444064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Can 186"/>
            <p:cNvSpPr/>
            <p:nvPr/>
          </p:nvSpPr>
          <p:spPr>
            <a:xfrm>
              <a:off x="5233615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Can 187"/>
            <p:cNvSpPr/>
            <p:nvPr/>
          </p:nvSpPr>
          <p:spPr>
            <a:xfrm>
              <a:off x="5334235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Can 188"/>
            <p:cNvSpPr/>
            <p:nvPr/>
          </p:nvSpPr>
          <p:spPr>
            <a:xfrm>
              <a:off x="5431734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Can 189"/>
            <p:cNvSpPr/>
            <p:nvPr/>
          </p:nvSpPr>
          <p:spPr>
            <a:xfrm>
              <a:off x="5532354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Can 190"/>
            <p:cNvSpPr/>
            <p:nvPr/>
          </p:nvSpPr>
          <p:spPr>
            <a:xfrm>
              <a:off x="5629853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an 191"/>
            <p:cNvSpPr/>
            <p:nvPr/>
          </p:nvSpPr>
          <p:spPr>
            <a:xfrm>
              <a:off x="5730473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Can 192"/>
            <p:cNvSpPr/>
            <p:nvPr/>
          </p:nvSpPr>
          <p:spPr>
            <a:xfrm>
              <a:off x="5827972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Can 193"/>
            <p:cNvSpPr/>
            <p:nvPr/>
          </p:nvSpPr>
          <p:spPr>
            <a:xfrm>
              <a:off x="5928592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Can 194"/>
            <p:cNvSpPr/>
            <p:nvPr/>
          </p:nvSpPr>
          <p:spPr>
            <a:xfrm>
              <a:off x="6026091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Can 195"/>
            <p:cNvSpPr/>
            <p:nvPr/>
          </p:nvSpPr>
          <p:spPr>
            <a:xfrm>
              <a:off x="6129827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Can 196"/>
            <p:cNvSpPr/>
            <p:nvPr/>
          </p:nvSpPr>
          <p:spPr>
            <a:xfrm>
              <a:off x="6227326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an 197"/>
            <p:cNvSpPr/>
            <p:nvPr/>
          </p:nvSpPr>
          <p:spPr>
            <a:xfrm>
              <a:off x="6327946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Can 198"/>
            <p:cNvSpPr/>
            <p:nvPr/>
          </p:nvSpPr>
          <p:spPr>
            <a:xfrm>
              <a:off x="6425445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Can 199"/>
            <p:cNvSpPr/>
            <p:nvPr/>
          </p:nvSpPr>
          <p:spPr>
            <a:xfrm>
              <a:off x="6526065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Can 200"/>
            <p:cNvSpPr/>
            <p:nvPr/>
          </p:nvSpPr>
          <p:spPr>
            <a:xfrm>
              <a:off x="6623564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Can 201"/>
            <p:cNvSpPr/>
            <p:nvPr/>
          </p:nvSpPr>
          <p:spPr>
            <a:xfrm>
              <a:off x="6724184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Can 202"/>
            <p:cNvSpPr/>
            <p:nvPr/>
          </p:nvSpPr>
          <p:spPr>
            <a:xfrm>
              <a:off x="6821683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an 203"/>
            <p:cNvSpPr/>
            <p:nvPr/>
          </p:nvSpPr>
          <p:spPr>
            <a:xfrm>
              <a:off x="6925422" y="436516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Can 204"/>
            <p:cNvSpPr/>
            <p:nvPr/>
          </p:nvSpPr>
          <p:spPr>
            <a:xfrm>
              <a:off x="7022921" y="436516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an 205"/>
            <p:cNvSpPr/>
            <p:nvPr/>
          </p:nvSpPr>
          <p:spPr>
            <a:xfrm>
              <a:off x="5312006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Can 206"/>
            <p:cNvSpPr/>
            <p:nvPr/>
          </p:nvSpPr>
          <p:spPr>
            <a:xfrm>
              <a:off x="5412626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Can 207"/>
            <p:cNvSpPr/>
            <p:nvPr/>
          </p:nvSpPr>
          <p:spPr>
            <a:xfrm>
              <a:off x="5510125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Can 208"/>
            <p:cNvSpPr/>
            <p:nvPr/>
          </p:nvSpPr>
          <p:spPr>
            <a:xfrm>
              <a:off x="5610745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an 209"/>
            <p:cNvSpPr/>
            <p:nvPr/>
          </p:nvSpPr>
          <p:spPr>
            <a:xfrm>
              <a:off x="5708244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Can 210"/>
            <p:cNvSpPr/>
            <p:nvPr/>
          </p:nvSpPr>
          <p:spPr>
            <a:xfrm>
              <a:off x="5808864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Can 211"/>
            <p:cNvSpPr/>
            <p:nvPr/>
          </p:nvSpPr>
          <p:spPr>
            <a:xfrm>
              <a:off x="5906363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Can 212"/>
            <p:cNvSpPr/>
            <p:nvPr/>
          </p:nvSpPr>
          <p:spPr>
            <a:xfrm>
              <a:off x="6006983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Can 213"/>
            <p:cNvSpPr/>
            <p:nvPr/>
          </p:nvSpPr>
          <p:spPr>
            <a:xfrm>
              <a:off x="6104482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Can 214"/>
            <p:cNvSpPr/>
            <p:nvPr/>
          </p:nvSpPr>
          <p:spPr>
            <a:xfrm>
              <a:off x="6208218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an 215"/>
            <p:cNvSpPr/>
            <p:nvPr/>
          </p:nvSpPr>
          <p:spPr>
            <a:xfrm>
              <a:off x="6305717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Can 216"/>
            <p:cNvSpPr/>
            <p:nvPr/>
          </p:nvSpPr>
          <p:spPr>
            <a:xfrm>
              <a:off x="6406337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Can 217"/>
            <p:cNvSpPr/>
            <p:nvPr/>
          </p:nvSpPr>
          <p:spPr>
            <a:xfrm>
              <a:off x="6503836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Can 218"/>
            <p:cNvSpPr/>
            <p:nvPr/>
          </p:nvSpPr>
          <p:spPr>
            <a:xfrm>
              <a:off x="6604456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Can 219"/>
            <p:cNvSpPr/>
            <p:nvPr/>
          </p:nvSpPr>
          <p:spPr>
            <a:xfrm>
              <a:off x="6701955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Can 220"/>
            <p:cNvSpPr/>
            <p:nvPr/>
          </p:nvSpPr>
          <p:spPr>
            <a:xfrm>
              <a:off x="6802575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Can 221"/>
            <p:cNvSpPr/>
            <p:nvPr/>
          </p:nvSpPr>
          <p:spPr>
            <a:xfrm>
              <a:off x="6900074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Can 222"/>
            <p:cNvSpPr/>
            <p:nvPr/>
          </p:nvSpPr>
          <p:spPr>
            <a:xfrm>
              <a:off x="7003813" y="4276817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Can 223"/>
            <p:cNvSpPr/>
            <p:nvPr/>
          </p:nvSpPr>
          <p:spPr>
            <a:xfrm>
              <a:off x="7101312" y="4276817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Can 224"/>
            <p:cNvSpPr/>
            <p:nvPr/>
          </p:nvSpPr>
          <p:spPr>
            <a:xfrm>
              <a:off x="5389766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Can 225"/>
            <p:cNvSpPr/>
            <p:nvPr/>
          </p:nvSpPr>
          <p:spPr>
            <a:xfrm>
              <a:off x="5490386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Can 226"/>
            <p:cNvSpPr/>
            <p:nvPr/>
          </p:nvSpPr>
          <p:spPr>
            <a:xfrm>
              <a:off x="5587885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Can 227"/>
            <p:cNvSpPr/>
            <p:nvPr/>
          </p:nvSpPr>
          <p:spPr>
            <a:xfrm>
              <a:off x="5688505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Can 228"/>
            <p:cNvSpPr/>
            <p:nvPr/>
          </p:nvSpPr>
          <p:spPr>
            <a:xfrm>
              <a:off x="5786004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Can 229"/>
            <p:cNvSpPr/>
            <p:nvPr/>
          </p:nvSpPr>
          <p:spPr>
            <a:xfrm>
              <a:off x="5886624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Can 230"/>
            <p:cNvSpPr/>
            <p:nvPr/>
          </p:nvSpPr>
          <p:spPr>
            <a:xfrm>
              <a:off x="5984123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Can 231"/>
            <p:cNvSpPr/>
            <p:nvPr/>
          </p:nvSpPr>
          <p:spPr>
            <a:xfrm>
              <a:off x="6084743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Can 232"/>
            <p:cNvSpPr/>
            <p:nvPr/>
          </p:nvSpPr>
          <p:spPr>
            <a:xfrm>
              <a:off x="6182242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Can 233"/>
            <p:cNvSpPr/>
            <p:nvPr/>
          </p:nvSpPr>
          <p:spPr>
            <a:xfrm>
              <a:off x="6285978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Can 234"/>
            <p:cNvSpPr/>
            <p:nvPr/>
          </p:nvSpPr>
          <p:spPr>
            <a:xfrm>
              <a:off x="6383477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Can 235"/>
            <p:cNvSpPr/>
            <p:nvPr/>
          </p:nvSpPr>
          <p:spPr>
            <a:xfrm>
              <a:off x="6484097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Can 236"/>
            <p:cNvSpPr/>
            <p:nvPr/>
          </p:nvSpPr>
          <p:spPr>
            <a:xfrm>
              <a:off x="6581596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Can 237"/>
            <p:cNvSpPr/>
            <p:nvPr/>
          </p:nvSpPr>
          <p:spPr>
            <a:xfrm>
              <a:off x="6682216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Can 238"/>
            <p:cNvSpPr/>
            <p:nvPr/>
          </p:nvSpPr>
          <p:spPr>
            <a:xfrm>
              <a:off x="6779715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Can 239"/>
            <p:cNvSpPr/>
            <p:nvPr/>
          </p:nvSpPr>
          <p:spPr>
            <a:xfrm>
              <a:off x="6880335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Can 240"/>
            <p:cNvSpPr/>
            <p:nvPr/>
          </p:nvSpPr>
          <p:spPr>
            <a:xfrm>
              <a:off x="6977834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Can 241"/>
            <p:cNvSpPr/>
            <p:nvPr/>
          </p:nvSpPr>
          <p:spPr>
            <a:xfrm>
              <a:off x="7081573" y="4201342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Can 242"/>
            <p:cNvSpPr/>
            <p:nvPr/>
          </p:nvSpPr>
          <p:spPr>
            <a:xfrm>
              <a:off x="7179072" y="4201342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Can 243"/>
            <p:cNvSpPr/>
            <p:nvPr/>
          </p:nvSpPr>
          <p:spPr>
            <a:xfrm>
              <a:off x="5476410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Can 244"/>
            <p:cNvSpPr/>
            <p:nvPr/>
          </p:nvSpPr>
          <p:spPr>
            <a:xfrm>
              <a:off x="5577030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Can 245"/>
            <p:cNvSpPr/>
            <p:nvPr/>
          </p:nvSpPr>
          <p:spPr>
            <a:xfrm>
              <a:off x="5674529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Can 246"/>
            <p:cNvSpPr/>
            <p:nvPr/>
          </p:nvSpPr>
          <p:spPr>
            <a:xfrm>
              <a:off x="5775149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Can 247"/>
            <p:cNvSpPr/>
            <p:nvPr/>
          </p:nvSpPr>
          <p:spPr>
            <a:xfrm>
              <a:off x="5872648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Can 248"/>
            <p:cNvSpPr/>
            <p:nvPr/>
          </p:nvSpPr>
          <p:spPr>
            <a:xfrm>
              <a:off x="5973268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Can 249"/>
            <p:cNvSpPr/>
            <p:nvPr/>
          </p:nvSpPr>
          <p:spPr>
            <a:xfrm>
              <a:off x="6070767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Can 250"/>
            <p:cNvSpPr/>
            <p:nvPr/>
          </p:nvSpPr>
          <p:spPr>
            <a:xfrm>
              <a:off x="6171387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Can 251"/>
            <p:cNvSpPr/>
            <p:nvPr/>
          </p:nvSpPr>
          <p:spPr>
            <a:xfrm>
              <a:off x="6268886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Can 252"/>
            <p:cNvSpPr/>
            <p:nvPr/>
          </p:nvSpPr>
          <p:spPr>
            <a:xfrm>
              <a:off x="6372622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Can 253"/>
            <p:cNvSpPr/>
            <p:nvPr/>
          </p:nvSpPr>
          <p:spPr>
            <a:xfrm>
              <a:off x="6470121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Can 254"/>
            <p:cNvSpPr/>
            <p:nvPr/>
          </p:nvSpPr>
          <p:spPr>
            <a:xfrm>
              <a:off x="6570741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Can 255"/>
            <p:cNvSpPr/>
            <p:nvPr/>
          </p:nvSpPr>
          <p:spPr>
            <a:xfrm>
              <a:off x="6668240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Can 256"/>
            <p:cNvSpPr/>
            <p:nvPr/>
          </p:nvSpPr>
          <p:spPr>
            <a:xfrm>
              <a:off x="6768860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Can 257"/>
            <p:cNvSpPr/>
            <p:nvPr/>
          </p:nvSpPr>
          <p:spPr>
            <a:xfrm>
              <a:off x="6866359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Can 258"/>
            <p:cNvSpPr/>
            <p:nvPr/>
          </p:nvSpPr>
          <p:spPr>
            <a:xfrm>
              <a:off x="6966979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Can 259"/>
            <p:cNvSpPr/>
            <p:nvPr/>
          </p:nvSpPr>
          <p:spPr>
            <a:xfrm>
              <a:off x="7064478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Can 260"/>
            <p:cNvSpPr/>
            <p:nvPr/>
          </p:nvSpPr>
          <p:spPr>
            <a:xfrm>
              <a:off x="7168217" y="4117972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Can 261"/>
            <p:cNvSpPr/>
            <p:nvPr/>
          </p:nvSpPr>
          <p:spPr>
            <a:xfrm>
              <a:off x="7265716" y="4117972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Can 262"/>
            <p:cNvSpPr/>
            <p:nvPr/>
          </p:nvSpPr>
          <p:spPr>
            <a:xfrm>
              <a:off x="5554170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Can 263"/>
            <p:cNvSpPr/>
            <p:nvPr/>
          </p:nvSpPr>
          <p:spPr>
            <a:xfrm>
              <a:off x="5654790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Can 264"/>
            <p:cNvSpPr/>
            <p:nvPr/>
          </p:nvSpPr>
          <p:spPr>
            <a:xfrm>
              <a:off x="5752289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Can 265"/>
            <p:cNvSpPr/>
            <p:nvPr/>
          </p:nvSpPr>
          <p:spPr>
            <a:xfrm>
              <a:off x="5852909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Can 266"/>
            <p:cNvSpPr/>
            <p:nvPr/>
          </p:nvSpPr>
          <p:spPr>
            <a:xfrm>
              <a:off x="5950408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Can 267"/>
            <p:cNvSpPr/>
            <p:nvPr/>
          </p:nvSpPr>
          <p:spPr>
            <a:xfrm>
              <a:off x="6051028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Can 268"/>
            <p:cNvSpPr/>
            <p:nvPr/>
          </p:nvSpPr>
          <p:spPr>
            <a:xfrm>
              <a:off x="6148527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Can 269"/>
            <p:cNvSpPr/>
            <p:nvPr/>
          </p:nvSpPr>
          <p:spPr>
            <a:xfrm>
              <a:off x="6249147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Can 270"/>
            <p:cNvSpPr/>
            <p:nvPr/>
          </p:nvSpPr>
          <p:spPr>
            <a:xfrm>
              <a:off x="6346646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Can 271"/>
            <p:cNvSpPr/>
            <p:nvPr/>
          </p:nvSpPr>
          <p:spPr>
            <a:xfrm>
              <a:off x="6450382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Can 272"/>
            <p:cNvSpPr/>
            <p:nvPr/>
          </p:nvSpPr>
          <p:spPr>
            <a:xfrm>
              <a:off x="6547881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Can 273"/>
            <p:cNvSpPr/>
            <p:nvPr/>
          </p:nvSpPr>
          <p:spPr>
            <a:xfrm>
              <a:off x="6648501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Can 274"/>
            <p:cNvSpPr/>
            <p:nvPr/>
          </p:nvSpPr>
          <p:spPr>
            <a:xfrm>
              <a:off x="6746000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Can 275"/>
            <p:cNvSpPr/>
            <p:nvPr/>
          </p:nvSpPr>
          <p:spPr>
            <a:xfrm>
              <a:off x="6846620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Can 276"/>
            <p:cNvSpPr/>
            <p:nvPr/>
          </p:nvSpPr>
          <p:spPr>
            <a:xfrm>
              <a:off x="6944119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Can 277"/>
            <p:cNvSpPr/>
            <p:nvPr/>
          </p:nvSpPr>
          <p:spPr>
            <a:xfrm>
              <a:off x="7044739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Can 278"/>
            <p:cNvSpPr/>
            <p:nvPr/>
          </p:nvSpPr>
          <p:spPr>
            <a:xfrm>
              <a:off x="7142238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Can 279"/>
            <p:cNvSpPr/>
            <p:nvPr/>
          </p:nvSpPr>
          <p:spPr>
            <a:xfrm>
              <a:off x="7245977" y="4042497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Can 280"/>
            <p:cNvSpPr/>
            <p:nvPr/>
          </p:nvSpPr>
          <p:spPr>
            <a:xfrm>
              <a:off x="7343476" y="4042497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Can 281"/>
            <p:cNvSpPr/>
            <p:nvPr/>
          </p:nvSpPr>
          <p:spPr>
            <a:xfrm>
              <a:off x="5632561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Can 282"/>
            <p:cNvSpPr/>
            <p:nvPr/>
          </p:nvSpPr>
          <p:spPr>
            <a:xfrm>
              <a:off x="5733181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Can 283"/>
            <p:cNvSpPr/>
            <p:nvPr/>
          </p:nvSpPr>
          <p:spPr>
            <a:xfrm>
              <a:off x="5830680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Can 284"/>
            <p:cNvSpPr/>
            <p:nvPr/>
          </p:nvSpPr>
          <p:spPr>
            <a:xfrm>
              <a:off x="5931300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Can 285"/>
            <p:cNvSpPr/>
            <p:nvPr/>
          </p:nvSpPr>
          <p:spPr>
            <a:xfrm>
              <a:off x="6028799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Can 286"/>
            <p:cNvSpPr/>
            <p:nvPr/>
          </p:nvSpPr>
          <p:spPr>
            <a:xfrm>
              <a:off x="6129419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Can 287"/>
            <p:cNvSpPr/>
            <p:nvPr/>
          </p:nvSpPr>
          <p:spPr>
            <a:xfrm>
              <a:off x="6226918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Can 288"/>
            <p:cNvSpPr/>
            <p:nvPr/>
          </p:nvSpPr>
          <p:spPr>
            <a:xfrm>
              <a:off x="6327538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Can 289"/>
            <p:cNvSpPr/>
            <p:nvPr/>
          </p:nvSpPr>
          <p:spPr>
            <a:xfrm>
              <a:off x="6425037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Can 290"/>
            <p:cNvSpPr/>
            <p:nvPr/>
          </p:nvSpPr>
          <p:spPr>
            <a:xfrm>
              <a:off x="6528773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Can 291"/>
            <p:cNvSpPr/>
            <p:nvPr/>
          </p:nvSpPr>
          <p:spPr>
            <a:xfrm>
              <a:off x="6626272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Can 292"/>
            <p:cNvSpPr/>
            <p:nvPr/>
          </p:nvSpPr>
          <p:spPr>
            <a:xfrm>
              <a:off x="6726892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Can 293"/>
            <p:cNvSpPr/>
            <p:nvPr/>
          </p:nvSpPr>
          <p:spPr>
            <a:xfrm>
              <a:off x="6824391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Can 294"/>
            <p:cNvSpPr/>
            <p:nvPr/>
          </p:nvSpPr>
          <p:spPr>
            <a:xfrm>
              <a:off x="6925011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Can 295"/>
            <p:cNvSpPr/>
            <p:nvPr/>
          </p:nvSpPr>
          <p:spPr>
            <a:xfrm>
              <a:off x="7022510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Can 296"/>
            <p:cNvSpPr/>
            <p:nvPr/>
          </p:nvSpPr>
          <p:spPr>
            <a:xfrm>
              <a:off x="7123130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Can 297"/>
            <p:cNvSpPr/>
            <p:nvPr/>
          </p:nvSpPr>
          <p:spPr>
            <a:xfrm>
              <a:off x="7220629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Can 298"/>
            <p:cNvSpPr/>
            <p:nvPr/>
          </p:nvSpPr>
          <p:spPr>
            <a:xfrm>
              <a:off x="7324368" y="39541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Can 299"/>
            <p:cNvSpPr/>
            <p:nvPr/>
          </p:nvSpPr>
          <p:spPr>
            <a:xfrm>
              <a:off x="7421867" y="39541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Can 300"/>
            <p:cNvSpPr/>
            <p:nvPr/>
          </p:nvSpPr>
          <p:spPr>
            <a:xfrm>
              <a:off x="5710321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Can 301"/>
            <p:cNvSpPr/>
            <p:nvPr/>
          </p:nvSpPr>
          <p:spPr>
            <a:xfrm>
              <a:off x="5810941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Can 302"/>
            <p:cNvSpPr/>
            <p:nvPr/>
          </p:nvSpPr>
          <p:spPr>
            <a:xfrm>
              <a:off x="5908440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Can 303"/>
            <p:cNvSpPr/>
            <p:nvPr/>
          </p:nvSpPr>
          <p:spPr>
            <a:xfrm>
              <a:off x="6009060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Can 304"/>
            <p:cNvSpPr/>
            <p:nvPr/>
          </p:nvSpPr>
          <p:spPr>
            <a:xfrm>
              <a:off x="6106559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Can 305"/>
            <p:cNvSpPr/>
            <p:nvPr/>
          </p:nvSpPr>
          <p:spPr>
            <a:xfrm>
              <a:off x="6207179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Can 306"/>
            <p:cNvSpPr/>
            <p:nvPr/>
          </p:nvSpPr>
          <p:spPr>
            <a:xfrm>
              <a:off x="6304678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Can 307"/>
            <p:cNvSpPr/>
            <p:nvPr/>
          </p:nvSpPr>
          <p:spPr>
            <a:xfrm>
              <a:off x="6405298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Can 308"/>
            <p:cNvSpPr/>
            <p:nvPr/>
          </p:nvSpPr>
          <p:spPr>
            <a:xfrm>
              <a:off x="6502797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Can 309"/>
            <p:cNvSpPr/>
            <p:nvPr/>
          </p:nvSpPr>
          <p:spPr>
            <a:xfrm>
              <a:off x="6606533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Can 310"/>
            <p:cNvSpPr/>
            <p:nvPr/>
          </p:nvSpPr>
          <p:spPr>
            <a:xfrm>
              <a:off x="6704032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Can 311"/>
            <p:cNvSpPr/>
            <p:nvPr/>
          </p:nvSpPr>
          <p:spPr>
            <a:xfrm>
              <a:off x="6804652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Can 312"/>
            <p:cNvSpPr/>
            <p:nvPr/>
          </p:nvSpPr>
          <p:spPr>
            <a:xfrm>
              <a:off x="6902151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Can 313"/>
            <p:cNvSpPr/>
            <p:nvPr/>
          </p:nvSpPr>
          <p:spPr>
            <a:xfrm>
              <a:off x="7002771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Can 314"/>
            <p:cNvSpPr/>
            <p:nvPr/>
          </p:nvSpPr>
          <p:spPr>
            <a:xfrm>
              <a:off x="7100270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Can 315"/>
            <p:cNvSpPr/>
            <p:nvPr/>
          </p:nvSpPr>
          <p:spPr>
            <a:xfrm>
              <a:off x="7200890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Can 316"/>
            <p:cNvSpPr/>
            <p:nvPr/>
          </p:nvSpPr>
          <p:spPr>
            <a:xfrm>
              <a:off x="7298389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Can 317"/>
            <p:cNvSpPr/>
            <p:nvPr/>
          </p:nvSpPr>
          <p:spPr>
            <a:xfrm>
              <a:off x="7402128" y="387867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Can 318"/>
            <p:cNvSpPr/>
            <p:nvPr/>
          </p:nvSpPr>
          <p:spPr>
            <a:xfrm>
              <a:off x="7499627" y="387867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Can 319"/>
            <p:cNvSpPr/>
            <p:nvPr/>
          </p:nvSpPr>
          <p:spPr>
            <a:xfrm>
              <a:off x="5798004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Can 320"/>
            <p:cNvSpPr/>
            <p:nvPr/>
          </p:nvSpPr>
          <p:spPr>
            <a:xfrm>
              <a:off x="5898624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Can 321"/>
            <p:cNvSpPr/>
            <p:nvPr/>
          </p:nvSpPr>
          <p:spPr>
            <a:xfrm>
              <a:off x="5996123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Can 322"/>
            <p:cNvSpPr/>
            <p:nvPr/>
          </p:nvSpPr>
          <p:spPr>
            <a:xfrm>
              <a:off x="6096743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Can 323"/>
            <p:cNvSpPr/>
            <p:nvPr/>
          </p:nvSpPr>
          <p:spPr>
            <a:xfrm>
              <a:off x="6194242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Can 324"/>
            <p:cNvSpPr/>
            <p:nvPr/>
          </p:nvSpPr>
          <p:spPr>
            <a:xfrm>
              <a:off x="6294862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Can 325"/>
            <p:cNvSpPr/>
            <p:nvPr/>
          </p:nvSpPr>
          <p:spPr>
            <a:xfrm>
              <a:off x="6392361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Can 326"/>
            <p:cNvSpPr/>
            <p:nvPr/>
          </p:nvSpPr>
          <p:spPr>
            <a:xfrm>
              <a:off x="6492981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Can 327"/>
            <p:cNvSpPr/>
            <p:nvPr/>
          </p:nvSpPr>
          <p:spPr>
            <a:xfrm>
              <a:off x="6590480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Can 328"/>
            <p:cNvSpPr/>
            <p:nvPr/>
          </p:nvSpPr>
          <p:spPr>
            <a:xfrm>
              <a:off x="6694216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Can 329"/>
            <p:cNvSpPr/>
            <p:nvPr/>
          </p:nvSpPr>
          <p:spPr>
            <a:xfrm>
              <a:off x="6791715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Can 330"/>
            <p:cNvSpPr/>
            <p:nvPr/>
          </p:nvSpPr>
          <p:spPr>
            <a:xfrm>
              <a:off x="6892335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Can 331"/>
            <p:cNvSpPr/>
            <p:nvPr/>
          </p:nvSpPr>
          <p:spPr>
            <a:xfrm>
              <a:off x="6989834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Can 332"/>
            <p:cNvSpPr/>
            <p:nvPr/>
          </p:nvSpPr>
          <p:spPr>
            <a:xfrm>
              <a:off x="7090454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Can 333"/>
            <p:cNvSpPr/>
            <p:nvPr/>
          </p:nvSpPr>
          <p:spPr>
            <a:xfrm>
              <a:off x="7187953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Can 334"/>
            <p:cNvSpPr/>
            <p:nvPr/>
          </p:nvSpPr>
          <p:spPr>
            <a:xfrm>
              <a:off x="7288573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Can 335"/>
            <p:cNvSpPr/>
            <p:nvPr/>
          </p:nvSpPr>
          <p:spPr>
            <a:xfrm>
              <a:off x="7386072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Can 336"/>
            <p:cNvSpPr/>
            <p:nvPr/>
          </p:nvSpPr>
          <p:spPr>
            <a:xfrm>
              <a:off x="7489811" y="379158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Can 337"/>
            <p:cNvSpPr/>
            <p:nvPr/>
          </p:nvSpPr>
          <p:spPr>
            <a:xfrm>
              <a:off x="7587310" y="379158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Can 338"/>
            <p:cNvSpPr/>
            <p:nvPr/>
          </p:nvSpPr>
          <p:spPr>
            <a:xfrm>
              <a:off x="5875764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Can 339"/>
            <p:cNvSpPr/>
            <p:nvPr/>
          </p:nvSpPr>
          <p:spPr>
            <a:xfrm>
              <a:off x="5976384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Can 340"/>
            <p:cNvSpPr/>
            <p:nvPr/>
          </p:nvSpPr>
          <p:spPr>
            <a:xfrm>
              <a:off x="6073883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Can 341"/>
            <p:cNvSpPr/>
            <p:nvPr/>
          </p:nvSpPr>
          <p:spPr>
            <a:xfrm>
              <a:off x="6174503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Can 342"/>
            <p:cNvSpPr/>
            <p:nvPr/>
          </p:nvSpPr>
          <p:spPr>
            <a:xfrm>
              <a:off x="6272002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Can 343"/>
            <p:cNvSpPr/>
            <p:nvPr/>
          </p:nvSpPr>
          <p:spPr>
            <a:xfrm>
              <a:off x="6372622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Can 344"/>
            <p:cNvSpPr/>
            <p:nvPr/>
          </p:nvSpPr>
          <p:spPr>
            <a:xfrm>
              <a:off x="6470121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Can 345"/>
            <p:cNvSpPr/>
            <p:nvPr/>
          </p:nvSpPr>
          <p:spPr>
            <a:xfrm>
              <a:off x="6570741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Can 346"/>
            <p:cNvSpPr/>
            <p:nvPr/>
          </p:nvSpPr>
          <p:spPr>
            <a:xfrm>
              <a:off x="6668240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Can 347"/>
            <p:cNvSpPr/>
            <p:nvPr/>
          </p:nvSpPr>
          <p:spPr>
            <a:xfrm>
              <a:off x="6771976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Can 348"/>
            <p:cNvSpPr/>
            <p:nvPr/>
          </p:nvSpPr>
          <p:spPr>
            <a:xfrm>
              <a:off x="6869475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Can 349"/>
            <p:cNvSpPr/>
            <p:nvPr/>
          </p:nvSpPr>
          <p:spPr>
            <a:xfrm>
              <a:off x="6970095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Can 350"/>
            <p:cNvSpPr/>
            <p:nvPr/>
          </p:nvSpPr>
          <p:spPr>
            <a:xfrm>
              <a:off x="7067594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Can 351"/>
            <p:cNvSpPr/>
            <p:nvPr/>
          </p:nvSpPr>
          <p:spPr>
            <a:xfrm>
              <a:off x="7168214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Can 352"/>
            <p:cNvSpPr/>
            <p:nvPr/>
          </p:nvSpPr>
          <p:spPr>
            <a:xfrm>
              <a:off x="7265713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Can 353"/>
            <p:cNvSpPr/>
            <p:nvPr/>
          </p:nvSpPr>
          <p:spPr>
            <a:xfrm>
              <a:off x="7366333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Can 354"/>
            <p:cNvSpPr/>
            <p:nvPr/>
          </p:nvSpPr>
          <p:spPr>
            <a:xfrm>
              <a:off x="7463832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Can 355"/>
            <p:cNvSpPr/>
            <p:nvPr/>
          </p:nvSpPr>
          <p:spPr>
            <a:xfrm>
              <a:off x="7567571" y="371611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Can 356"/>
            <p:cNvSpPr/>
            <p:nvPr/>
          </p:nvSpPr>
          <p:spPr>
            <a:xfrm>
              <a:off x="7665070" y="371611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Can 357"/>
            <p:cNvSpPr/>
            <p:nvPr/>
          </p:nvSpPr>
          <p:spPr>
            <a:xfrm>
              <a:off x="5954155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Can 358"/>
            <p:cNvSpPr/>
            <p:nvPr/>
          </p:nvSpPr>
          <p:spPr>
            <a:xfrm>
              <a:off x="6054775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Can 359"/>
            <p:cNvSpPr/>
            <p:nvPr/>
          </p:nvSpPr>
          <p:spPr>
            <a:xfrm>
              <a:off x="6152274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Can 360"/>
            <p:cNvSpPr/>
            <p:nvPr/>
          </p:nvSpPr>
          <p:spPr>
            <a:xfrm>
              <a:off x="6252894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Can 361"/>
            <p:cNvSpPr/>
            <p:nvPr/>
          </p:nvSpPr>
          <p:spPr>
            <a:xfrm>
              <a:off x="6350393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Can 362"/>
            <p:cNvSpPr/>
            <p:nvPr/>
          </p:nvSpPr>
          <p:spPr>
            <a:xfrm>
              <a:off x="6451013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Can 363"/>
            <p:cNvSpPr/>
            <p:nvPr/>
          </p:nvSpPr>
          <p:spPr>
            <a:xfrm>
              <a:off x="6548512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Can 364"/>
            <p:cNvSpPr/>
            <p:nvPr/>
          </p:nvSpPr>
          <p:spPr>
            <a:xfrm>
              <a:off x="6649132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Can 365"/>
            <p:cNvSpPr/>
            <p:nvPr/>
          </p:nvSpPr>
          <p:spPr>
            <a:xfrm>
              <a:off x="6746631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Can 366"/>
            <p:cNvSpPr/>
            <p:nvPr/>
          </p:nvSpPr>
          <p:spPr>
            <a:xfrm>
              <a:off x="6850367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Can 367"/>
            <p:cNvSpPr/>
            <p:nvPr/>
          </p:nvSpPr>
          <p:spPr>
            <a:xfrm>
              <a:off x="6947866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Can 368"/>
            <p:cNvSpPr/>
            <p:nvPr/>
          </p:nvSpPr>
          <p:spPr>
            <a:xfrm>
              <a:off x="7048486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Can 369"/>
            <p:cNvSpPr/>
            <p:nvPr/>
          </p:nvSpPr>
          <p:spPr>
            <a:xfrm>
              <a:off x="7145985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Can 370"/>
            <p:cNvSpPr/>
            <p:nvPr/>
          </p:nvSpPr>
          <p:spPr>
            <a:xfrm>
              <a:off x="7246605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Can 371"/>
            <p:cNvSpPr/>
            <p:nvPr/>
          </p:nvSpPr>
          <p:spPr>
            <a:xfrm>
              <a:off x="7344104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Can 372"/>
            <p:cNvSpPr/>
            <p:nvPr/>
          </p:nvSpPr>
          <p:spPr>
            <a:xfrm>
              <a:off x="7444724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Can 373"/>
            <p:cNvSpPr/>
            <p:nvPr/>
          </p:nvSpPr>
          <p:spPr>
            <a:xfrm>
              <a:off x="7542223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Can 374"/>
            <p:cNvSpPr/>
            <p:nvPr/>
          </p:nvSpPr>
          <p:spPr>
            <a:xfrm>
              <a:off x="7645962" y="362775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" name="Can 375"/>
            <p:cNvSpPr/>
            <p:nvPr/>
          </p:nvSpPr>
          <p:spPr>
            <a:xfrm>
              <a:off x="7743461" y="362775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Can 376"/>
            <p:cNvSpPr/>
            <p:nvPr/>
          </p:nvSpPr>
          <p:spPr>
            <a:xfrm>
              <a:off x="6031915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Can 377"/>
            <p:cNvSpPr/>
            <p:nvPr/>
          </p:nvSpPr>
          <p:spPr>
            <a:xfrm>
              <a:off x="6132535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Can 378"/>
            <p:cNvSpPr/>
            <p:nvPr/>
          </p:nvSpPr>
          <p:spPr>
            <a:xfrm>
              <a:off x="6230034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Can 379"/>
            <p:cNvSpPr/>
            <p:nvPr/>
          </p:nvSpPr>
          <p:spPr>
            <a:xfrm>
              <a:off x="6330654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Can 380"/>
            <p:cNvSpPr/>
            <p:nvPr/>
          </p:nvSpPr>
          <p:spPr>
            <a:xfrm>
              <a:off x="6428153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Can 381"/>
            <p:cNvSpPr/>
            <p:nvPr/>
          </p:nvSpPr>
          <p:spPr>
            <a:xfrm>
              <a:off x="6528773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Can 382"/>
            <p:cNvSpPr/>
            <p:nvPr/>
          </p:nvSpPr>
          <p:spPr>
            <a:xfrm>
              <a:off x="6626272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Can 383"/>
            <p:cNvSpPr/>
            <p:nvPr/>
          </p:nvSpPr>
          <p:spPr>
            <a:xfrm>
              <a:off x="6726892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Can 384"/>
            <p:cNvSpPr/>
            <p:nvPr/>
          </p:nvSpPr>
          <p:spPr>
            <a:xfrm>
              <a:off x="6824391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Can 385"/>
            <p:cNvSpPr/>
            <p:nvPr/>
          </p:nvSpPr>
          <p:spPr>
            <a:xfrm>
              <a:off x="6928127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Can 386"/>
            <p:cNvSpPr/>
            <p:nvPr/>
          </p:nvSpPr>
          <p:spPr>
            <a:xfrm>
              <a:off x="7025626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Can 387"/>
            <p:cNvSpPr/>
            <p:nvPr/>
          </p:nvSpPr>
          <p:spPr>
            <a:xfrm>
              <a:off x="7126246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Can 388"/>
            <p:cNvSpPr/>
            <p:nvPr/>
          </p:nvSpPr>
          <p:spPr>
            <a:xfrm>
              <a:off x="7223745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Can 389"/>
            <p:cNvSpPr/>
            <p:nvPr/>
          </p:nvSpPr>
          <p:spPr>
            <a:xfrm>
              <a:off x="7324365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Can 390"/>
            <p:cNvSpPr/>
            <p:nvPr/>
          </p:nvSpPr>
          <p:spPr>
            <a:xfrm>
              <a:off x="7421864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Can 391"/>
            <p:cNvSpPr/>
            <p:nvPr/>
          </p:nvSpPr>
          <p:spPr>
            <a:xfrm>
              <a:off x="7522484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Can 392"/>
            <p:cNvSpPr/>
            <p:nvPr/>
          </p:nvSpPr>
          <p:spPr>
            <a:xfrm>
              <a:off x="7619983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Can 393"/>
            <p:cNvSpPr/>
            <p:nvPr/>
          </p:nvSpPr>
          <p:spPr>
            <a:xfrm>
              <a:off x="7723722" y="355228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Can 394"/>
            <p:cNvSpPr/>
            <p:nvPr/>
          </p:nvSpPr>
          <p:spPr>
            <a:xfrm>
              <a:off x="7821221" y="355228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5" name="Cube 435"/>
          <p:cNvSpPr/>
          <p:nvPr/>
        </p:nvSpPr>
        <p:spPr>
          <a:xfrm>
            <a:off x="4846864" y="3376324"/>
            <a:ext cx="3305123" cy="1155336"/>
          </a:xfrm>
          <a:prstGeom prst="cube">
            <a:avLst>
              <a:gd name="adj" fmla="val 98909"/>
            </a:avLst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6" name="Group 5"/>
          <p:cNvGrpSpPr/>
          <p:nvPr/>
        </p:nvGrpSpPr>
        <p:grpSpPr>
          <a:xfrm>
            <a:off x="561965" y="3460948"/>
            <a:ext cx="3020841" cy="1072555"/>
            <a:chOff x="552440" y="4516814"/>
            <a:chExt cx="3020841" cy="1072555"/>
          </a:xfrm>
        </p:grpSpPr>
        <p:sp>
          <p:nvSpPr>
            <p:cNvPr id="237" name="Cube 83"/>
            <p:cNvSpPr/>
            <p:nvPr/>
          </p:nvSpPr>
          <p:spPr>
            <a:xfrm>
              <a:off x="552440" y="4581128"/>
              <a:ext cx="3011448" cy="1008241"/>
            </a:xfrm>
            <a:prstGeom prst="cube">
              <a:avLst>
                <a:gd name="adj" fmla="val 98909"/>
              </a:avLst>
            </a:prstGeom>
            <a:pattFill prst="ltUpDiag">
              <a:fgClr>
                <a:schemeClr val="bg1"/>
              </a:fgClr>
              <a:bgClr>
                <a:srgbClr val="CECE00"/>
              </a:bgClr>
            </a:patt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8" name="Group 486"/>
            <p:cNvGrpSpPr/>
            <p:nvPr/>
          </p:nvGrpSpPr>
          <p:grpSpPr>
            <a:xfrm>
              <a:off x="562353" y="4516814"/>
              <a:ext cx="3010928" cy="1053009"/>
              <a:chOff x="731583" y="2066865"/>
              <a:chExt cx="3010928" cy="1053009"/>
            </a:xfrm>
          </p:grpSpPr>
          <p:sp>
            <p:nvSpPr>
              <p:cNvPr id="239" name="Cube 63"/>
              <p:cNvSpPr/>
              <p:nvPr/>
            </p:nvSpPr>
            <p:spPr>
              <a:xfrm>
                <a:off x="731583" y="2066865"/>
                <a:ext cx="1155087" cy="1053009"/>
              </a:xfrm>
              <a:prstGeom prst="cube">
                <a:avLst>
                  <a:gd name="adj" fmla="val 95130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Cube 484"/>
              <p:cNvSpPr/>
              <p:nvPr/>
            </p:nvSpPr>
            <p:spPr>
              <a:xfrm>
                <a:off x="889000" y="2989969"/>
                <a:ext cx="1774825" cy="127757"/>
              </a:xfrm>
              <a:prstGeom prst="cube">
                <a:avLst>
                  <a:gd name="adj" fmla="val 64945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" name="Cube 485"/>
              <p:cNvSpPr/>
              <p:nvPr/>
            </p:nvSpPr>
            <p:spPr>
              <a:xfrm>
                <a:off x="1804286" y="2066865"/>
                <a:ext cx="1774825" cy="127757"/>
              </a:xfrm>
              <a:prstGeom prst="cube">
                <a:avLst>
                  <a:gd name="adj" fmla="val 64945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Cube 482"/>
              <p:cNvSpPr/>
              <p:nvPr/>
            </p:nvSpPr>
            <p:spPr>
              <a:xfrm>
                <a:off x="2587424" y="2066865"/>
                <a:ext cx="1155087" cy="1053009"/>
              </a:xfrm>
              <a:prstGeom prst="cube">
                <a:avLst>
                  <a:gd name="adj" fmla="val 95130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43" name="Group 519"/>
          <p:cNvGrpSpPr/>
          <p:nvPr/>
        </p:nvGrpSpPr>
        <p:grpSpPr>
          <a:xfrm>
            <a:off x="561313" y="3434581"/>
            <a:ext cx="3011448" cy="1008241"/>
            <a:chOff x="1722750" y="2333693"/>
            <a:chExt cx="3011448" cy="1008241"/>
          </a:xfrm>
        </p:grpSpPr>
        <p:sp>
          <p:nvSpPr>
            <p:cNvPr id="244" name="Cube 62"/>
            <p:cNvSpPr/>
            <p:nvPr/>
          </p:nvSpPr>
          <p:spPr>
            <a:xfrm>
              <a:off x="1722750" y="2333693"/>
              <a:ext cx="3011448" cy="1008241"/>
            </a:xfrm>
            <a:prstGeom prst="cube">
              <a:avLst>
                <a:gd name="adj" fmla="val 98909"/>
              </a:avLst>
            </a:prstGeom>
            <a:solidFill>
              <a:srgbClr val="C0756F">
                <a:alpha val="75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Parallelogram 468"/>
            <p:cNvSpPr/>
            <p:nvPr/>
          </p:nvSpPr>
          <p:spPr>
            <a:xfrm>
              <a:off x="2646090" y="2333693"/>
              <a:ext cx="2085453" cy="140458"/>
            </a:xfrm>
            <a:prstGeom prst="parallelogram">
              <a:avLst>
                <a:gd name="adj" fmla="val 103546"/>
              </a:avLst>
            </a:prstGeom>
            <a:solidFill>
              <a:srgbClr val="984807"/>
            </a:solidFill>
            <a:ln>
              <a:solidFill>
                <a:srgbClr val="9848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Parallelogram 470"/>
            <p:cNvSpPr/>
            <p:nvPr/>
          </p:nvSpPr>
          <p:spPr>
            <a:xfrm>
              <a:off x="3492500" y="2333693"/>
              <a:ext cx="1229080" cy="989190"/>
            </a:xfrm>
            <a:prstGeom prst="parallelogram">
              <a:avLst>
                <a:gd name="adj" fmla="val 99880"/>
              </a:avLst>
            </a:prstGeom>
            <a:solidFill>
              <a:srgbClr val="984807"/>
            </a:solidFill>
            <a:ln>
              <a:solidFill>
                <a:srgbClr val="9848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Parallelogram 473"/>
            <p:cNvSpPr/>
            <p:nvPr/>
          </p:nvSpPr>
          <p:spPr>
            <a:xfrm>
              <a:off x="1792015" y="3198301"/>
              <a:ext cx="2085453" cy="140458"/>
            </a:xfrm>
            <a:prstGeom prst="parallelogram">
              <a:avLst>
                <a:gd name="adj" fmla="val 103546"/>
              </a:avLst>
            </a:prstGeom>
            <a:solidFill>
              <a:srgbClr val="984807"/>
            </a:solidFill>
            <a:ln>
              <a:solidFill>
                <a:srgbClr val="9848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Parallelogram 474"/>
            <p:cNvSpPr/>
            <p:nvPr/>
          </p:nvSpPr>
          <p:spPr>
            <a:xfrm>
              <a:off x="1730375" y="2336868"/>
              <a:ext cx="1229080" cy="989190"/>
            </a:xfrm>
            <a:prstGeom prst="parallelogram">
              <a:avLst>
                <a:gd name="adj" fmla="val 99880"/>
              </a:avLst>
            </a:prstGeom>
            <a:solidFill>
              <a:srgbClr val="984807"/>
            </a:solidFill>
            <a:ln>
              <a:solidFill>
                <a:srgbClr val="9848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Parallelogram 480"/>
            <p:cNvSpPr/>
            <p:nvPr/>
          </p:nvSpPr>
          <p:spPr>
            <a:xfrm>
              <a:off x="4160537" y="2333693"/>
              <a:ext cx="265225" cy="140458"/>
            </a:xfrm>
            <a:prstGeom prst="parallelogram">
              <a:avLst>
                <a:gd name="adj" fmla="val 104117"/>
              </a:avLst>
            </a:prstGeom>
            <a:solidFill>
              <a:srgbClr val="DF9674"/>
            </a:solidFill>
            <a:ln>
              <a:solidFill>
                <a:srgbClr val="DF967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0" name="Group 488"/>
          <p:cNvGrpSpPr/>
          <p:nvPr/>
        </p:nvGrpSpPr>
        <p:grpSpPr>
          <a:xfrm>
            <a:off x="559178" y="3370762"/>
            <a:ext cx="3010928" cy="1053009"/>
            <a:chOff x="731583" y="2066865"/>
            <a:chExt cx="3010928" cy="1053009"/>
          </a:xfrm>
        </p:grpSpPr>
        <p:sp>
          <p:nvSpPr>
            <p:cNvPr id="251" name="Cube 489"/>
            <p:cNvSpPr/>
            <p:nvPr/>
          </p:nvSpPr>
          <p:spPr>
            <a:xfrm>
              <a:off x="731583" y="2066865"/>
              <a:ext cx="1155087" cy="1053009"/>
            </a:xfrm>
            <a:prstGeom prst="cube">
              <a:avLst>
                <a:gd name="adj" fmla="val 95130"/>
              </a:avLst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Cube 490"/>
            <p:cNvSpPr/>
            <p:nvPr/>
          </p:nvSpPr>
          <p:spPr>
            <a:xfrm>
              <a:off x="889000" y="2989969"/>
              <a:ext cx="1774825" cy="127757"/>
            </a:xfrm>
            <a:prstGeom prst="cube">
              <a:avLst>
                <a:gd name="adj" fmla="val 64945"/>
              </a:avLst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Cube 491"/>
            <p:cNvSpPr/>
            <p:nvPr/>
          </p:nvSpPr>
          <p:spPr>
            <a:xfrm>
              <a:off x="1804286" y="2066865"/>
              <a:ext cx="1774825" cy="127757"/>
            </a:xfrm>
            <a:prstGeom prst="cube">
              <a:avLst>
                <a:gd name="adj" fmla="val 64945"/>
              </a:avLst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Cube 492"/>
            <p:cNvSpPr/>
            <p:nvPr/>
          </p:nvSpPr>
          <p:spPr>
            <a:xfrm>
              <a:off x="2587424" y="2066865"/>
              <a:ext cx="1155087" cy="1053009"/>
            </a:xfrm>
            <a:prstGeom prst="cube">
              <a:avLst>
                <a:gd name="adj" fmla="val 95130"/>
              </a:avLst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5" name="Group 545"/>
          <p:cNvGrpSpPr/>
          <p:nvPr/>
        </p:nvGrpSpPr>
        <p:grpSpPr>
          <a:xfrm>
            <a:off x="555045" y="3282886"/>
            <a:ext cx="3011448" cy="1072060"/>
            <a:chOff x="770863" y="2021447"/>
            <a:chExt cx="3011448" cy="1072060"/>
          </a:xfrm>
        </p:grpSpPr>
        <p:grpSp>
          <p:nvGrpSpPr>
            <p:cNvPr id="256" name="Group 532"/>
            <p:cNvGrpSpPr/>
            <p:nvPr/>
          </p:nvGrpSpPr>
          <p:grpSpPr>
            <a:xfrm>
              <a:off x="770863" y="2085266"/>
              <a:ext cx="3011448" cy="1008241"/>
              <a:chOff x="770863" y="2085266"/>
              <a:chExt cx="3011448" cy="1008241"/>
            </a:xfrm>
          </p:grpSpPr>
          <p:sp>
            <p:nvSpPr>
              <p:cNvPr id="262" name="Cube 521"/>
              <p:cNvSpPr/>
              <p:nvPr/>
            </p:nvSpPr>
            <p:spPr>
              <a:xfrm>
                <a:off x="770863" y="2085266"/>
                <a:ext cx="3011448" cy="1008241"/>
              </a:xfrm>
              <a:prstGeom prst="cube">
                <a:avLst>
                  <a:gd name="adj" fmla="val 98909"/>
                </a:avLst>
              </a:prstGeom>
              <a:solidFill>
                <a:srgbClr val="C0756F">
                  <a:alpha val="75000"/>
                </a:srgb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Parallelogram 522"/>
              <p:cNvSpPr/>
              <p:nvPr/>
            </p:nvSpPr>
            <p:spPr>
              <a:xfrm>
                <a:off x="1694203" y="2085266"/>
                <a:ext cx="2085453" cy="140458"/>
              </a:xfrm>
              <a:prstGeom prst="parallelogram">
                <a:avLst>
                  <a:gd name="adj" fmla="val 103546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" name="Parallelogram 523"/>
              <p:cNvSpPr/>
              <p:nvPr/>
            </p:nvSpPr>
            <p:spPr>
              <a:xfrm>
                <a:off x="2540613" y="2085266"/>
                <a:ext cx="1229080" cy="989190"/>
              </a:xfrm>
              <a:prstGeom prst="parallelogram">
                <a:avLst>
                  <a:gd name="adj" fmla="val 99880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" name="Parallelogram 524"/>
              <p:cNvSpPr/>
              <p:nvPr/>
            </p:nvSpPr>
            <p:spPr>
              <a:xfrm>
                <a:off x="840128" y="2949874"/>
                <a:ext cx="2085453" cy="140458"/>
              </a:xfrm>
              <a:prstGeom prst="parallelogram">
                <a:avLst>
                  <a:gd name="adj" fmla="val 103546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" name="Parallelogram 525"/>
              <p:cNvSpPr/>
              <p:nvPr/>
            </p:nvSpPr>
            <p:spPr>
              <a:xfrm>
                <a:off x="778488" y="2088441"/>
                <a:ext cx="1229080" cy="989190"/>
              </a:xfrm>
              <a:prstGeom prst="parallelogram">
                <a:avLst>
                  <a:gd name="adj" fmla="val 99880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" name="Parallelogram 526"/>
              <p:cNvSpPr/>
              <p:nvPr/>
            </p:nvSpPr>
            <p:spPr>
              <a:xfrm>
                <a:off x="1999163" y="2088441"/>
                <a:ext cx="265225" cy="140458"/>
              </a:xfrm>
              <a:prstGeom prst="parallelogram">
                <a:avLst>
                  <a:gd name="adj" fmla="val 104117"/>
                </a:avLst>
              </a:prstGeom>
              <a:solidFill>
                <a:srgbClr val="DF9674"/>
              </a:solidFill>
              <a:ln>
                <a:solidFill>
                  <a:srgbClr val="DF967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7" name="Group 527"/>
            <p:cNvGrpSpPr/>
            <p:nvPr/>
          </p:nvGrpSpPr>
          <p:grpSpPr>
            <a:xfrm>
              <a:off x="770863" y="2021447"/>
              <a:ext cx="3010928" cy="1053009"/>
              <a:chOff x="731583" y="2066865"/>
              <a:chExt cx="3010928" cy="1053009"/>
            </a:xfrm>
          </p:grpSpPr>
          <p:sp>
            <p:nvSpPr>
              <p:cNvPr id="258" name="Cube 528"/>
              <p:cNvSpPr/>
              <p:nvPr/>
            </p:nvSpPr>
            <p:spPr>
              <a:xfrm>
                <a:off x="731583" y="2066865"/>
                <a:ext cx="1155087" cy="1053009"/>
              </a:xfrm>
              <a:prstGeom prst="cube">
                <a:avLst>
                  <a:gd name="adj" fmla="val 95130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" name="Cube 529"/>
              <p:cNvSpPr/>
              <p:nvPr/>
            </p:nvSpPr>
            <p:spPr>
              <a:xfrm>
                <a:off x="889000" y="2989969"/>
                <a:ext cx="1774825" cy="127757"/>
              </a:xfrm>
              <a:prstGeom prst="cube">
                <a:avLst>
                  <a:gd name="adj" fmla="val 64945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" name="Cube 530"/>
              <p:cNvSpPr/>
              <p:nvPr/>
            </p:nvSpPr>
            <p:spPr>
              <a:xfrm>
                <a:off x="1804286" y="2066865"/>
                <a:ext cx="1774825" cy="127757"/>
              </a:xfrm>
              <a:prstGeom prst="cube">
                <a:avLst>
                  <a:gd name="adj" fmla="val 64945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" name="Cube 531"/>
              <p:cNvSpPr/>
              <p:nvPr/>
            </p:nvSpPr>
            <p:spPr>
              <a:xfrm>
                <a:off x="2587424" y="2066865"/>
                <a:ext cx="1155087" cy="1053009"/>
              </a:xfrm>
              <a:prstGeom prst="cube">
                <a:avLst>
                  <a:gd name="adj" fmla="val 95130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8" name="Group 554"/>
          <p:cNvGrpSpPr/>
          <p:nvPr/>
        </p:nvGrpSpPr>
        <p:grpSpPr>
          <a:xfrm>
            <a:off x="551870" y="3152931"/>
            <a:ext cx="3011448" cy="1111033"/>
            <a:chOff x="624310" y="1978025"/>
            <a:chExt cx="3011448" cy="1111033"/>
          </a:xfrm>
        </p:grpSpPr>
        <p:grpSp>
          <p:nvGrpSpPr>
            <p:cNvPr id="269" name="Group 546"/>
            <p:cNvGrpSpPr/>
            <p:nvPr/>
          </p:nvGrpSpPr>
          <p:grpSpPr>
            <a:xfrm>
              <a:off x="624310" y="2080817"/>
              <a:ext cx="3011448" cy="1008241"/>
              <a:chOff x="367909" y="343870"/>
              <a:chExt cx="3011448" cy="1008241"/>
            </a:xfrm>
          </p:grpSpPr>
          <p:sp>
            <p:nvSpPr>
              <p:cNvPr id="275" name="Cube 534"/>
              <p:cNvSpPr/>
              <p:nvPr/>
            </p:nvSpPr>
            <p:spPr>
              <a:xfrm>
                <a:off x="367909" y="343870"/>
                <a:ext cx="3011448" cy="1008241"/>
              </a:xfrm>
              <a:prstGeom prst="cube">
                <a:avLst>
                  <a:gd name="adj" fmla="val 98909"/>
                </a:avLst>
              </a:prstGeom>
              <a:solidFill>
                <a:srgbClr val="C0756F">
                  <a:alpha val="75000"/>
                </a:srgb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" name="Parallelogram 535"/>
              <p:cNvSpPr/>
              <p:nvPr/>
            </p:nvSpPr>
            <p:spPr>
              <a:xfrm>
                <a:off x="1291249" y="343870"/>
                <a:ext cx="2085453" cy="140458"/>
              </a:xfrm>
              <a:prstGeom prst="parallelogram">
                <a:avLst>
                  <a:gd name="adj" fmla="val 103546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" name="Parallelogram 536"/>
              <p:cNvSpPr/>
              <p:nvPr/>
            </p:nvSpPr>
            <p:spPr>
              <a:xfrm>
                <a:off x="2137659" y="343870"/>
                <a:ext cx="1229080" cy="989190"/>
              </a:xfrm>
              <a:prstGeom prst="parallelogram">
                <a:avLst>
                  <a:gd name="adj" fmla="val 99880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" name="Parallelogram 537"/>
              <p:cNvSpPr/>
              <p:nvPr/>
            </p:nvSpPr>
            <p:spPr>
              <a:xfrm>
                <a:off x="437174" y="1208478"/>
                <a:ext cx="2085453" cy="140458"/>
              </a:xfrm>
              <a:prstGeom prst="parallelogram">
                <a:avLst>
                  <a:gd name="adj" fmla="val 103546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9" name="Parallelogram 538"/>
              <p:cNvSpPr/>
              <p:nvPr/>
            </p:nvSpPr>
            <p:spPr>
              <a:xfrm>
                <a:off x="375534" y="347045"/>
                <a:ext cx="1229080" cy="989190"/>
              </a:xfrm>
              <a:prstGeom prst="parallelogram">
                <a:avLst>
                  <a:gd name="adj" fmla="val 99880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0" name="Parallelogram 539"/>
              <p:cNvSpPr/>
              <p:nvPr/>
            </p:nvSpPr>
            <p:spPr>
              <a:xfrm>
                <a:off x="2087503" y="343870"/>
                <a:ext cx="265225" cy="140458"/>
              </a:xfrm>
              <a:prstGeom prst="parallelogram">
                <a:avLst>
                  <a:gd name="adj" fmla="val 104117"/>
                </a:avLst>
              </a:prstGeom>
              <a:solidFill>
                <a:srgbClr val="DF9674"/>
              </a:solidFill>
              <a:ln>
                <a:solidFill>
                  <a:srgbClr val="DF967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0" name="Group 553"/>
            <p:cNvGrpSpPr/>
            <p:nvPr/>
          </p:nvGrpSpPr>
          <p:grpSpPr>
            <a:xfrm>
              <a:off x="625716" y="1978025"/>
              <a:ext cx="3006867" cy="1091983"/>
              <a:chOff x="625716" y="1978025"/>
              <a:chExt cx="3006867" cy="1091983"/>
            </a:xfrm>
          </p:grpSpPr>
          <p:sp>
            <p:nvSpPr>
              <p:cNvPr id="271" name="Cube 541"/>
              <p:cNvSpPr/>
              <p:nvPr/>
            </p:nvSpPr>
            <p:spPr>
              <a:xfrm>
                <a:off x="625716" y="1978026"/>
                <a:ext cx="1166034" cy="1091982"/>
              </a:xfrm>
              <a:prstGeom prst="cube">
                <a:avLst>
                  <a:gd name="adj" fmla="val 90909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" name="Cube 542"/>
              <p:cNvSpPr/>
              <p:nvPr/>
            </p:nvSpPr>
            <p:spPr>
              <a:xfrm>
                <a:off x="800210" y="2920026"/>
                <a:ext cx="1774825" cy="149982"/>
              </a:xfrm>
              <a:prstGeom prst="cube">
                <a:avLst>
                  <a:gd name="adj" fmla="val 36135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Cube 552"/>
              <p:cNvSpPr/>
              <p:nvPr/>
            </p:nvSpPr>
            <p:spPr>
              <a:xfrm>
                <a:off x="1741152" y="1978026"/>
                <a:ext cx="1774825" cy="149982"/>
              </a:xfrm>
              <a:prstGeom prst="cube">
                <a:avLst>
                  <a:gd name="adj" fmla="val 36135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" name="Cube 551"/>
              <p:cNvSpPr/>
              <p:nvPr/>
            </p:nvSpPr>
            <p:spPr>
              <a:xfrm>
                <a:off x="2466549" y="1978025"/>
                <a:ext cx="1166034" cy="1091981"/>
              </a:xfrm>
              <a:prstGeom prst="cube">
                <a:avLst>
                  <a:gd name="adj" fmla="val 90909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81" name="Cube 106"/>
          <p:cNvSpPr/>
          <p:nvPr/>
        </p:nvSpPr>
        <p:spPr>
          <a:xfrm>
            <a:off x="551509" y="3108734"/>
            <a:ext cx="3011448" cy="1008241"/>
          </a:xfrm>
          <a:prstGeom prst="cube">
            <a:avLst>
              <a:gd name="adj" fmla="val 98909"/>
            </a:avLst>
          </a:prstGeom>
          <a:solidFill>
            <a:srgbClr val="BDA830"/>
          </a:solidFill>
          <a:ln>
            <a:solidFill>
              <a:srgbClr val="BDA8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2" name="Group 1"/>
          <p:cNvGrpSpPr/>
          <p:nvPr/>
        </p:nvGrpSpPr>
        <p:grpSpPr>
          <a:xfrm>
            <a:off x="4843454" y="3255423"/>
            <a:ext cx="3306556" cy="1255062"/>
            <a:chOff x="4843454" y="3255423"/>
            <a:chExt cx="3306556" cy="1255062"/>
          </a:xfrm>
        </p:grpSpPr>
        <p:sp>
          <p:nvSpPr>
            <p:cNvPr id="283" name="Cube 433"/>
            <p:cNvSpPr/>
            <p:nvPr/>
          </p:nvSpPr>
          <p:spPr>
            <a:xfrm>
              <a:off x="6990721" y="3277647"/>
              <a:ext cx="1159289" cy="1223281"/>
            </a:xfrm>
            <a:prstGeom prst="cube">
              <a:avLst>
                <a:gd name="adj" fmla="val 97979"/>
              </a:avLst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Cube 432"/>
            <p:cNvSpPr/>
            <p:nvPr/>
          </p:nvSpPr>
          <p:spPr>
            <a:xfrm>
              <a:off x="4843454" y="4384605"/>
              <a:ext cx="2196156" cy="125880"/>
            </a:xfrm>
            <a:prstGeom prst="cube">
              <a:avLst/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Cube 431"/>
            <p:cNvSpPr/>
            <p:nvPr/>
          </p:nvSpPr>
          <p:spPr>
            <a:xfrm>
              <a:off x="4844887" y="3255423"/>
              <a:ext cx="3305123" cy="1155336"/>
            </a:xfrm>
            <a:prstGeom prst="cube">
              <a:avLst>
                <a:gd name="adj" fmla="val 98909"/>
              </a:avLst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7" name="CasellaDiTesto 286"/>
          <p:cNvSpPr txBox="1"/>
          <p:nvPr/>
        </p:nvSpPr>
        <p:spPr>
          <a:xfrm>
            <a:off x="539552" y="5805264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GEM detector sketch</a:t>
            </a:r>
            <a:endParaRPr lang="en-GB" sz="2400" b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288" name="CasellaDiTesto 287"/>
          <p:cNvSpPr txBox="1"/>
          <p:nvPr/>
        </p:nvSpPr>
        <p:spPr>
          <a:xfrm>
            <a:off x="4860032" y="5813474"/>
            <a:ext cx="3058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MM detector sketch</a:t>
            </a:r>
            <a:endParaRPr lang="en-GB" sz="2400" b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289" name="TextBox 4"/>
          <p:cNvSpPr txBox="1"/>
          <p:nvPr/>
        </p:nvSpPr>
        <p:spPr>
          <a:xfrm>
            <a:off x="3203848" y="5157192"/>
            <a:ext cx="159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µ-RWELL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CasellaDiTesto 289"/>
          <p:cNvSpPr txBox="1"/>
          <p:nvPr/>
        </p:nvSpPr>
        <p:spPr>
          <a:xfrm>
            <a:off x="378686" y="218116"/>
            <a:ext cx="838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sz="36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µ-RWELL: 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</a:t>
            </a:r>
            <a:r>
              <a:rPr lang="en-GB" sz="32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GEM-MM 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mixed solution (I)</a:t>
            </a:r>
            <a:endParaRPr lang="en-GB" sz="28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291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2555776" y="6494381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292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7020272" y="6503007"/>
            <a:ext cx="2133600" cy="365125"/>
          </a:xfrm>
        </p:spPr>
        <p:txBody>
          <a:bodyPr/>
          <a:lstStyle/>
          <a:p>
            <a:r>
              <a:rPr lang="en-GB" dirty="0" smtClean="0"/>
              <a:t>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8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18519E-6 L -0.51806 -0.33263 " pathEditMode="relative" ptsTypes="AA">
                                      <p:cBhvr>
                                        <p:cTn id="6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-0.51823 -0.30903 " pathEditMode="relative" ptsTypes="AA">
                                      <p:cBhvr>
                                        <p:cTn id="9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49722 -0.26273 " pathEditMode="relative" ptsTypes="AA">
                                      <p:cBhvr>
                                        <p:cTn id="12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18519E-6 L 3.61111E-6 -0.92617 " pathEditMode="relative" ptsTypes="AA">
                                      <p:cBhvr>
                                        <p:cTn id="15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66667E-6 L 3.61111E-6 -0.42894 " pathEditMode="relative" ptsTypes="AA">
                                      <p:cBhvr>
                                        <p:cTn id="17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49045 -0.240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-120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18519E-6 L -3.61111E-6 -0.42314 " pathEditMode="relative" ptsTypes="AA">
                                      <p:cBhvr>
                                        <p:cTn id="25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48941 -0.325 " pathEditMode="relative" ptsTypes="AA">
                                      <p:cBhvr>
                                        <p:cTn id="28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7 L 0.49046 -0.325 " pathEditMode="relative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0.17315 L 5.27778E-6 -7.40741E-7 " pathEditMode="relative" ptsTypes="AA">
                                      <p:cBhvr>
                                        <p:cTn id="34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00018 0.17338 " pathEditMode="relative" rAng="0" ptsTypes="AA">
                                      <p:cBhvr>
                                        <p:cTn id="37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277 L -0.26337 0.005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1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26302 0.0030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42894 L 0.22136 0.009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2314 L -0.26216 0.00603 " pathEditMode="relative" ptsTypes="AA">
                                      <p:cBhvr>
                                        <p:cTn id="50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235" grpId="0" animBg="1"/>
      <p:bldP spid="281" grpId="0" animBg="1"/>
      <p:bldP spid="287" grpId="0"/>
      <p:bldP spid="288" grpId="0"/>
      <p:bldP spid="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8686" y="218116"/>
            <a:ext cx="8386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sz="36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µ-RWELL: 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</a:t>
            </a:r>
            <a:r>
              <a:rPr lang="en-GB" sz="32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GEM-MM 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mixed solution (II)</a:t>
            </a:r>
            <a:endParaRPr lang="en-GB" sz="28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1312307"/>
            <a:ext cx="92850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has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features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 common either with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GEMs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or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MMs:</a:t>
            </a:r>
          </a:p>
          <a:p>
            <a:endParaRPr lang="en-US" sz="2000" b="1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MMs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are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 realized on 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rigid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 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substrate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GEM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 on 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flex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 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substrate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µ-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­RWELL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exploits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 both technologies, 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rigid and flexible 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but also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full-flex)</a:t>
            </a:r>
          </a:p>
          <a:p>
            <a:endParaRPr lang="en-US" sz="2000" b="1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:</a:t>
            </a:r>
            <a:endParaRPr lang="en-US" sz="20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endParaRPr lang="en-US" sz="2000" b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inherits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and improves the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GEM amplifying scheme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with the peculiarity of a “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well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defined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amplifying gap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”,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but ensuring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higher and more uniform gas gain,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with no transfer/induction gaps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whose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 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non- uniformity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 can affect the detector 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gain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­ 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endParaRPr lang="en-US" sz="20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inherits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MM resistive readout scheme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that allows a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“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strong suppression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”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of the amplitude of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discharges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.</a:t>
            </a:r>
          </a:p>
        </p:txBody>
      </p:sp>
      <p:sp>
        <p:nvSpPr>
          <p:cNvPr id="8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2555776" y="6494381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9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7020272" y="6503007"/>
            <a:ext cx="2133600" cy="365125"/>
          </a:xfrm>
        </p:spPr>
        <p:txBody>
          <a:bodyPr/>
          <a:lstStyle/>
          <a:p>
            <a:r>
              <a:rPr lang="en-GB" dirty="0" smtClean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4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asellaDiTesto 285"/>
          <p:cNvSpPr txBox="1"/>
          <p:nvPr/>
        </p:nvSpPr>
        <p:spPr>
          <a:xfrm>
            <a:off x="62412" y="66423"/>
            <a:ext cx="738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</a:t>
            </a:r>
            <a:r>
              <a:rPr lang="en-GB" sz="32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ain features of the µ-RWELL 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/>
              </a:rPr>
              <a:t>detector </a:t>
            </a:r>
            <a:endParaRPr lang="en-GB" sz="32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293" name="CasellaDiTesto 4"/>
          <p:cNvSpPr txBox="1"/>
          <p:nvPr/>
        </p:nvSpPr>
        <p:spPr>
          <a:xfrm>
            <a:off x="167860" y="722504"/>
            <a:ext cx="80485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is intrinsically a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spark protected detector and it has a very simple construction procedure: 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endParaRPr lang="en-US" sz="1400" b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only two mechanical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components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/>
              </a:rPr>
              <a:t>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-RWELL_PCB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+ cathode  </a:t>
            </a:r>
            <a:endParaRPr lang="en-US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no critical &amp; time consuming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assembly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steps:</a:t>
            </a:r>
          </a:p>
          <a:p>
            <a:pPr marL="942951" lvl="2" indent="-257168">
              <a:buClr>
                <a:srgbClr val="0070C0"/>
              </a:buClr>
              <a:buFont typeface="Wingdings" charset="2"/>
              <a:buChar char="ü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no gluing</a:t>
            </a:r>
          </a:p>
          <a:p>
            <a:pPr marL="942951" lvl="2" indent="-257168">
              <a:buClr>
                <a:srgbClr val="0070C0"/>
              </a:buClr>
              <a:buFont typeface="Wingdings" charset="2"/>
              <a:buChar char="ü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no stretching </a:t>
            </a:r>
          </a:p>
          <a:p>
            <a:pPr marL="942951" lvl="2" indent="-257168">
              <a:buClr>
                <a:srgbClr val="0070C0"/>
              </a:buClr>
              <a:buFont typeface="Wingdings" charset="2"/>
              <a:buChar char="ü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easy handling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no stiff &amp; large frames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suitable for large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area with PCB splicing technique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(more simple than GEM)</a:t>
            </a:r>
          </a:p>
          <a:p>
            <a:pPr marL="257168" indent="-257168">
              <a:buFont typeface="Arial"/>
              <a:buChar char="•"/>
            </a:pPr>
            <a:endParaRPr lang="en-US" sz="12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  <a:sym typeface="Wingdings" panose="05000000000000000000" pitchFamily="2" charset="2"/>
            </a:endParaRPr>
          </a:p>
          <a:p>
            <a:endParaRPr lang="en-US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ost effective: </a:t>
            </a:r>
            <a:endParaRPr lang="en-US" sz="2000" b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endParaRPr lang="en-US" sz="1600" b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1 PCB r/o, 1 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foil, 1 DLC, 1 cathode and low man-power </a:t>
            </a:r>
            <a:endParaRPr lang="en-US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endParaRPr lang="en-US" sz="2000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easy to operate: </a:t>
            </a:r>
          </a:p>
          <a:p>
            <a:endParaRPr lang="en-US" sz="1400" b="1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very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simple HV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supply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independent channels or a trivial passive divider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(3GEM detector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 7 HV channels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259632" y="6520259"/>
            <a:ext cx="6511354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994063" y="6520259"/>
            <a:ext cx="2133600" cy="365125"/>
          </a:xfrm>
        </p:spPr>
        <p:txBody>
          <a:bodyPr/>
          <a:lstStyle/>
          <a:p>
            <a:r>
              <a:rPr lang="en-GB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663" y="2430016"/>
            <a:ext cx="8646402" cy="114300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µ-RWELL performance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006049" y="6492875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16</a:t>
            </a:fld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Poli Lener  -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547664" y="2166712"/>
            <a:ext cx="5345399" cy="4204399"/>
            <a:chOff x="1859255" y="1896834"/>
            <a:chExt cx="5067490" cy="4632892"/>
          </a:xfr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255" y="1929833"/>
              <a:ext cx="5067490" cy="4599893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3679066" y="1896834"/>
              <a:ext cx="1771639" cy="400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 smtClean="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Ar/ISO=90/10</a:t>
              </a:r>
              <a:endParaRPr lang="en-GB" sz="2000" b="1" dirty="0"/>
            </a:p>
          </p:txBody>
        </p:sp>
      </p:grpSp>
      <p:sp>
        <p:nvSpPr>
          <p:cNvPr id="7" name="Titolo 1"/>
          <p:cNvSpPr txBox="1">
            <a:spLocks/>
          </p:cNvSpPr>
          <p:nvPr/>
        </p:nvSpPr>
        <p:spPr>
          <a:xfrm>
            <a:off x="0" y="-99392"/>
            <a:ext cx="9144000" cy="872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 </a:t>
            </a:r>
            <a:r>
              <a:rPr lang="it-IT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gain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966926"/>
            <a:ext cx="8552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Prototypes with different resistivity (12-80-880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  <a:sym typeface="Symbol" panose="05050102010706020507" pitchFamily="18" charset="2"/>
              </a:rPr>
              <a:t>M/)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have been tested with an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X-Ray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gun (5.9 keV) with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Ar/CO</a:t>
            </a:r>
            <a:r>
              <a:rPr lang="en-US" sz="2000" b="1" baseline="-25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=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70/30, 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Ar/i-C</a:t>
            </a:r>
            <a:r>
              <a:rPr lang="en-GB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4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H</a:t>
            </a:r>
            <a:r>
              <a:rPr lang="en-GB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10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=90/10</a:t>
            </a:r>
            <a:r>
              <a:rPr lang="en-GB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gas mixture and characterized by measuring the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gas gain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in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current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mode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88224" y="2564904"/>
            <a:ext cx="23762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WELL kapton thickness = 50µm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5405301" y="3544940"/>
            <a:ext cx="1419497" cy="802702"/>
            <a:chOff x="238647" y="4028721"/>
            <a:chExt cx="1419497" cy="802702"/>
          </a:xfrm>
        </p:grpSpPr>
        <p:sp>
          <p:nvSpPr>
            <p:cNvPr id="3" name="Rettangolo 2"/>
            <p:cNvSpPr/>
            <p:nvPr/>
          </p:nvSpPr>
          <p:spPr>
            <a:xfrm>
              <a:off x="238647" y="4110445"/>
              <a:ext cx="1419497" cy="658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uppo 22"/>
            <p:cNvGrpSpPr/>
            <p:nvPr/>
          </p:nvGrpSpPr>
          <p:grpSpPr>
            <a:xfrm>
              <a:off x="435429" y="4246671"/>
              <a:ext cx="1036320" cy="346638"/>
              <a:chOff x="435429" y="4283883"/>
              <a:chExt cx="1036320" cy="346638"/>
            </a:xfrm>
          </p:grpSpPr>
          <p:sp>
            <p:nvSpPr>
              <p:cNvPr id="14" name="Rettangolo 13"/>
              <p:cNvSpPr/>
              <p:nvPr/>
            </p:nvSpPr>
            <p:spPr>
              <a:xfrm>
                <a:off x="435429" y="4584802"/>
                <a:ext cx="1036320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ttangolo 3"/>
              <p:cNvSpPr/>
              <p:nvPr/>
            </p:nvSpPr>
            <p:spPr>
              <a:xfrm>
                <a:off x="435429" y="4283885"/>
                <a:ext cx="1036320" cy="322949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ttangolo 12"/>
              <p:cNvSpPr/>
              <p:nvPr/>
            </p:nvSpPr>
            <p:spPr>
              <a:xfrm>
                <a:off x="435429" y="4283885"/>
                <a:ext cx="1036320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rapezio 14"/>
              <p:cNvSpPr/>
              <p:nvPr/>
            </p:nvSpPr>
            <p:spPr>
              <a:xfrm rot="10800000">
                <a:off x="818920" y="4283883"/>
                <a:ext cx="326834" cy="332183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7" name="Connettore 2 16"/>
            <p:cNvCxnSpPr/>
            <p:nvPr/>
          </p:nvCxnSpPr>
          <p:spPr>
            <a:xfrm flipV="1">
              <a:off x="818920" y="4226805"/>
              <a:ext cx="326834" cy="367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816818" y="402872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70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Connettore 2 18"/>
            <p:cNvCxnSpPr/>
            <p:nvPr/>
          </p:nvCxnSpPr>
          <p:spPr>
            <a:xfrm>
              <a:off x="864232" y="4612615"/>
              <a:ext cx="244799" cy="105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816818" y="456981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5</a:t>
              </a:r>
              <a:r>
                <a:rPr lang="en-US" sz="1100" dirty="0" smtClean="0">
                  <a:solidFill>
                    <a:srgbClr val="FF0000"/>
                  </a:solidFill>
                </a:rPr>
                <a:t>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5438191" y="4279605"/>
            <a:ext cx="1419497" cy="802702"/>
            <a:chOff x="238647" y="4028721"/>
            <a:chExt cx="1419497" cy="802702"/>
          </a:xfrm>
        </p:grpSpPr>
        <p:sp>
          <p:nvSpPr>
            <p:cNvPr id="26" name="Rettangolo 25"/>
            <p:cNvSpPr/>
            <p:nvPr/>
          </p:nvSpPr>
          <p:spPr>
            <a:xfrm>
              <a:off x="238647" y="4110445"/>
              <a:ext cx="1419497" cy="658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435429" y="4246671"/>
              <a:ext cx="1036320" cy="346638"/>
              <a:chOff x="435429" y="4283883"/>
              <a:chExt cx="1036320" cy="346638"/>
            </a:xfrm>
          </p:grpSpPr>
          <p:sp>
            <p:nvSpPr>
              <p:cNvPr id="32" name="Rettangolo 31"/>
              <p:cNvSpPr/>
              <p:nvPr/>
            </p:nvSpPr>
            <p:spPr>
              <a:xfrm>
                <a:off x="435429" y="4584802"/>
                <a:ext cx="1036320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ttangolo 32"/>
              <p:cNvSpPr/>
              <p:nvPr/>
            </p:nvSpPr>
            <p:spPr>
              <a:xfrm>
                <a:off x="435429" y="4283885"/>
                <a:ext cx="1036320" cy="322949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ttangolo 33"/>
              <p:cNvSpPr/>
              <p:nvPr/>
            </p:nvSpPr>
            <p:spPr>
              <a:xfrm>
                <a:off x="435429" y="4283885"/>
                <a:ext cx="1036320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rapezio 34"/>
              <p:cNvSpPr/>
              <p:nvPr/>
            </p:nvSpPr>
            <p:spPr>
              <a:xfrm rot="10800000">
                <a:off x="818920" y="4283883"/>
                <a:ext cx="326834" cy="332183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8" name="Connettore 2 27"/>
            <p:cNvCxnSpPr/>
            <p:nvPr/>
          </p:nvCxnSpPr>
          <p:spPr>
            <a:xfrm flipV="1">
              <a:off x="818920" y="4226805"/>
              <a:ext cx="326834" cy="367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sellaDiTesto 28"/>
            <p:cNvSpPr txBox="1"/>
            <p:nvPr/>
          </p:nvSpPr>
          <p:spPr>
            <a:xfrm>
              <a:off x="816818" y="402872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55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Connettore 2 29"/>
            <p:cNvCxnSpPr/>
            <p:nvPr/>
          </p:nvCxnSpPr>
          <p:spPr>
            <a:xfrm>
              <a:off x="864232" y="4612615"/>
              <a:ext cx="244799" cy="105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816818" y="456981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5</a:t>
              </a:r>
              <a:r>
                <a:rPr lang="en-US" sz="1100" dirty="0" smtClean="0">
                  <a:solidFill>
                    <a:srgbClr val="FF0000"/>
                  </a:solidFill>
                </a:rPr>
                <a:t>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5438190" y="5019586"/>
            <a:ext cx="1419497" cy="802702"/>
            <a:chOff x="238647" y="4028721"/>
            <a:chExt cx="1419497" cy="802702"/>
          </a:xfrm>
        </p:grpSpPr>
        <p:sp>
          <p:nvSpPr>
            <p:cNvPr id="37" name="Rettangolo 36"/>
            <p:cNvSpPr/>
            <p:nvPr/>
          </p:nvSpPr>
          <p:spPr>
            <a:xfrm>
              <a:off x="238647" y="4110445"/>
              <a:ext cx="1419497" cy="658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uppo 37"/>
            <p:cNvGrpSpPr/>
            <p:nvPr/>
          </p:nvGrpSpPr>
          <p:grpSpPr>
            <a:xfrm>
              <a:off x="435429" y="4246671"/>
              <a:ext cx="1036320" cy="346638"/>
              <a:chOff x="435429" y="4283883"/>
              <a:chExt cx="1036320" cy="346638"/>
            </a:xfrm>
          </p:grpSpPr>
          <p:sp>
            <p:nvSpPr>
              <p:cNvPr id="43" name="Rettangolo 42"/>
              <p:cNvSpPr/>
              <p:nvPr/>
            </p:nvSpPr>
            <p:spPr>
              <a:xfrm>
                <a:off x="435429" y="4584802"/>
                <a:ext cx="1036320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ttangolo 43"/>
              <p:cNvSpPr/>
              <p:nvPr/>
            </p:nvSpPr>
            <p:spPr>
              <a:xfrm>
                <a:off x="435429" y="4283885"/>
                <a:ext cx="1036320" cy="322949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ttangolo 44"/>
              <p:cNvSpPr/>
              <p:nvPr/>
            </p:nvSpPr>
            <p:spPr>
              <a:xfrm>
                <a:off x="435429" y="4283885"/>
                <a:ext cx="1036320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rapezio 45"/>
              <p:cNvSpPr/>
              <p:nvPr/>
            </p:nvSpPr>
            <p:spPr>
              <a:xfrm rot="10800000">
                <a:off x="818920" y="4283883"/>
                <a:ext cx="326834" cy="332183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9" name="Connettore 2 38"/>
            <p:cNvCxnSpPr/>
            <p:nvPr/>
          </p:nvCxnSpPr>
          <p:spPr>
            <a:xfrm flipV="1">
              <a:off x="818920" y="4226805"/>
              <a:ext cx="326834" cy="367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sellaDiTesto 39"/>
            <p:cNvSpPr txBox="1"/>
            <p:nvPr/>
          </p:nvSpPr>
          <p:spPr>
            <a:xfrm>
              <a:off x="816818" y="402872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70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Connettore 2 40"/>
            <p:cNvCxnSpPr/>
            <p:nvPr/>
          </p:nvCxnSpPr>
          <p:spPr>
            <a:xfrm>
              <a:off x="864232" y="4612615"/>
              <a:ext cx="244799" cy="105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/>
            <p:cNvSpPr txBox="1"/>
            <p:nvPr/>
          </p:nvSpPr>
          <p:spPr>
            <a:xfrm>
              <a:off x="816818" y="456981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30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55776" y="6494381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4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14424" y="118373"/>
            <a:ext cx="580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µ-RWELL: </a:t>
            </a:r>
            <a:r>
              <a:rPr lang="en-GB" sz="36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discharge </a:t>
            </a:r>
            <a:r>
              <a:rPr lang="en-GB" sz="36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study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3295" y="4625841"/>
            <a:ext cx="8843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for </a:t>
            </a:r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discharge amplitude of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order of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few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tens of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nA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(&lt;100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nA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@ max gain)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or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GEM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discharge amplitude of  the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order of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</a:t>
            </a:r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16576" y="868470"/>
            <a:ext cx="6744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</a:t>
            </a:r>
            <a:r>
              <a:rPr lang="en-GB" sz="24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ischarge study (qualitative): µ-RWELL </a:t>
            </a:r>
            <a:r>
              <a:rPr lang="en-GB" sz="2400" dirty="0" err="1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vs</a:t>
            </a:r>
            <a:r>
              <a:rPr lang="en-GB" sz="24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GEM</a:t>
            </a:r>
            <a:endParaRPr lang="en-GB" sz="24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flipH="1">
            <a:off x="659422" y="5968123"/>
            <a:ext cx="815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More quantitative </a:t>
            </a:r>
            <a:r>
              <a:rPr lang="en-US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studies must be clearly </a:t>
            </a:r>
            <a:r>
              <a:rPr lang="en-US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performed</a:t>
            </a:r>
            <a:endParaRPr lang="en-GB" i="1" u="sng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81515" y="1340768"/>
            <a:ext cx="8854981" cy="3168352"/>
            <a:chOff x="181515" y="1340768"/>
            <a:chExt cx="8854981" cy="316835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15" y="1545747"/>
              <a:ext cx="8854981" cy="296337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ctr" rotWithShape="0">
                <a:schemeClr val="tx1">
                  <a:alpha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1743363" y="1340768"/>
              <a:ext cx="151996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70C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Single-GEM</a:t>
              </a:r>
              <a:endParaRPr lang="en-GB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238817" y="1360663"/>
              <a:ext cx="121122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µ-RWELL</a:t>
              </a:r>
              <a:endPara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010400" y="6474168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fld>
            <a:endParaRPr lang="en-GB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7584" y="6494381"/>
            <a:ext cx="7200800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0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59346" y="736874"/>
            <a:ext cx="4083664" cy="3537238"/>
            <a:chOff x="310822" y="865035"/>
            <a:chExt cx="4083664" cy="3537238"/>
          </a:xfr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grpSpPr>
        <p:pic>
          <p:nvPicPr>
            <p:cNvPr id="15" name="Immagin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97" y="1005989"/>
              <a:ext cx="3891307" cy="3396284"/>
            </a:xfrm>
            <a:prstGeom prst="rect">
              <a:avLst/>
            </a:prstGeom>
          </p:spPr>
        </p:pic>
        <p:sp>
          <p:nvSpPr>
            <p:cNvPr id="16" name="CasellaDiTesto 32"/>
            <p:cNvSpPr txBox="1"/>
            <p:nvPr/>
          </p:nvSpPr>
          <p:spPr>
            <a:xfrm>
              <a:off x="310822" y="865035"/>
              <a:ext cx="2369165" cy="3385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3366FF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Ar/ISO =90/10, G = 1000</a:t>
              </a:r>
              <a:endParaRPr lang="en-GB" sz="1600" b="1" dirty="0">
                <a:solidFill>
                  <a:srgbClr val="3366FF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7" name="Connettore 2 14"/>
            <p:cNvCxnSpPr>
              <a:stCxn id="19" idx="1"/>
            </p:cNvCxnSpPr>
            <p:nvPr/>
          </p:nvCxnSpPr>
          <p:spPr>
            <a:xfrm flipH="1">
              <a:off x="3384000" y="1415506"/>
              <a:ext cx="1010486" cy="11780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14"/>
            <p:cNvCxnSpPr/>
            <p:nvPr/>
          </p:nvCxnSpPr>
          <p:spPr>
            <a:xfrm flipH="1">
              <a:off x="3223829" y="1443178"/>
              <a:ext cx="1159230" cy="3403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683607" y="2726706"/>
            <a:ext cx="5699081" cy="3536656"/>
            <a:chOff x="1625347" y="2726706"/>
            <a:chExt cx="5699081" cy="3536656"/>
          </a:xfrm>
        </p:grpSpPr>
        <p:grpSp>
          <p:nvGrpSpPr>
            <p:cNvPr id="71" name="Group 70"/>
            <p:cNvGrpSpPr/>
            <p:nvPr/>
          </p:nvGrpSpPr>
          <p:grpSpPr>
            <a:xfrm>
              <a:off x="3449027" y="2960523"/>
              <a:ext cx="3875401" cy="3302839"/>
              <a:chOff x="3507287" y="2867315"/>
              <a:chExt cx="3875401" cy="3302839"/>
            </a:xfrm>
          </p:grpSpPr>
          <p:pic>
            <p:nvPicPr>
              <p:cNvPr id="38" name="Immagin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6588" y="3019203"/>
                <a:ext cx="3476100" cy="3150951"/>
              </a:xfrm>
              <a:prstGeom prst="rect">
                <a:avLst/>
              </a:prstGeom>
              <a:effectLst>
                <a:outerShdw blurRad="292100" dist="139700" dir="5400000" algn="ctr" rotWithShape="0">
                  <a:schemeClr val="tx1">
                    <a:alpha val="65000"/>
                  </a:schemeClr>
                </a:outerShdw>
              </a:effectLst>
            </p:spPr>
          </p:pic>
          <p:sp>
            <p:nvSpPr>
              <p:cNvPr id="39" name="Ovale 19"/>
              <p:cNvSpPr/>
              <p:nvPr/>
            </p:nvSpPr>
            <p:spPr>
              <a:xfrm>
                <a:off x="4331849" y="3401591"/>
                <a:ext cx="317757" cy="2649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1" name="Connettore 1 30"/>
              <p:cNvCxnSpPr/>
              <p:nvPr/>
            </p:nvCxnSpPr>
            <p:spPr>
              <a:xfrm rot="16200000" flipH="1">
                <a:off x="6126285" y="4852528"/>
                <a:ext cx="1275185" cy="37307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CasellaDiTesto 5"/>
              <p:cNvSpPr txBox="1"/>
              <p:nvPr/>
            </p:nvSpPr>
            <p:spPr>
              <a:xfrm>
                <a:off x="4546103" y="2948942"/>
                <a:ext cx="27173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Baskerville"/>
                    <a:cs typeface="Baskerville"/>
                    <a:sym typeface="Wingdings" panose="05000000000000000000" pitchFamily="2" charset="2"/>
                  </a:rPr>
                  <a:t>rate </a:t>
                </a:r>
                <a:r>
                  <a:rPr lang="it-IT" sz="1600" b="1" dirty="0" smtClean="0">
                    <a:solidFill>
                      <a:srgbClr val="0070C0"/>
                    </a:solidFill>
                    <a:latin typeface="Baskerville"/>
                    <a:cs typeface="Baskerville"/>
                    <a:sym typeface="Wingdings" panose="05000000000000000000" pitchFamily="2" charset="2"/>
                  </a:rPr>
                  <a:t>for a </a:t>
                </a:r>
                <a:r>
                  <a:rPr lang="en-US" sz="1600" b="1" dirty="0" smtClean="0">
                    <a:solidFill>
                      <a:srgbClr val="0070C0"/>
                    </a:solidFill>
                    <a:latin typeface="Baskerville"/>
                    <a:cs typeface="Baskerville"/>
                    <a:sym typeface="Wingdings" panose="05000000000000000000" pitchFamily="2" charset="2"/>
                  </a:rPr>
                  <a:t>drop</a:t>
                </a:r>
                <a:r>
                  <a:rPr lang="it-IT" sz="1600" b="1" dirty="0" smtClean="0">
                    <a:solidFill>
                      <a:srgbClr val="0070C0"/>
                    </a:solidFill>
                    <a:latin typeface="Baskerville"/>
                    <a:cs typeface="Baskerville"/>
                    <a:sym typeface="Wingdings" panose="05000000000000000000" pitchFamily="2" charset="2"/>
                  </a:rPr>
                  <a:t> </a:t>
                </a:r>
                <a:r>
                  <a:rPr lang="it-IT" sz="1600" b="1" dirty="0" smtClean="0">
                    <a:solidFill>
                      <a:srgbClr val="0070C0"/>
                    </a:solidFill>
                    <a:latin typeface="Baskerville"/>
                    <a:cs typeface="Baskerville"/>
                    <a:sym typeface="Symbol" panose="05050102010706020507" pitchFamily="18" charset="2"/>
                  </a:rPr>
                  <a:t>G </a:t>
                </a:r>
                <a:r>
                  <a:rPr lang="it-IT" sz="1600" b="1" dirty="0" smtClean="0">
                    <a:solidFill>
                      <a:srgbClr val="0070C0"/>
                    </a:solidFill>
                    <a:latin typeface="Baskerville"/>
                    <a:cs typeface="Baskerville"/>
                    <a:sym typeface="Wingdings" panose="05000000000000000000" pitchFamily="2" charset="2"/>
                  </a:rPr>
                  <a:t>= -3%</a:t>
                </a:r>
              </a:p>
            </p:txBody>
          </p:sp>
          <p:cxnSp>
            <p:nvCxnSpPr>
              <p:cNvPr id="33" name="Connettore 2 21"/>
              <p:cNvCxnSpPr>
                <a:endCxn id="39" idx="0"/>
              </p:cNvCxnSpPr>
              <p:nvPr/>
            </p:nvCxnSpPr>
            <p:spPr>
              <a:xfrm>
                <a:off x="4467312" y="2867315"/>
                <a:ext cx="23416" cy="53427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2 37"/>
              <p:cNvCxnSpPr/>
              <p:nvPr/>
            </p:nvCxnSpPr>
            <p:spPr>
              <a:xfrm flipV="1">
                <a:off x="3507287" y="4450635"/>
                <a:ext cx="2862073" cy="5968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asellaDiTesto 40"/>
              <p:cNvSpPr txBox="1"/>
              <p:nvPr/>
            </p:nvSpPr>
            <p:spPr>
              <a:xfrm rot="2723764">
                <a:off x="6048450" y="3693691"/>
                <a:ext cx="1328053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3366FF"/>
                    </a:solidFill>
                    <a:latin typeface="Baskerville"/>
                    <a:ea typeface="Adobe Ming Std L" pitchFamily="18" charset="-128"/>
                    <a:cs typeface="Baskerville"/>
                  </a:rPr>
                  <a:t>f</a:t>
                </a:r>
                <a:r>
                  <a:rPr lang="en-GB" sz="1400" b="1" dirty="0" smtClean="0">
                    <a:solidFill>
                      <a:srgbClr val="3366FF"/>
                    </a:solidFill>
                    <a:latin typeface="Baskerville"/>
                    <a:ea typeface="Adobe Ming Std L" pitchFamily="18" charset="-128"/>
                    <a:cs typeface="Baskerville"/>
                  </a:rPr>
                  <a:t>or m.i.p. × 7</a:t>
                </a:r>
                <a:endParaRPr lang="en-GB" sz="1400" b="1" dirty="0">
                  <a:solidFill>
                    <a:srgbClr val="3366FF"/>
                  </a:solidFill>
                  <a:latin typeface="Baskerville"/>
                  <a:ea typeface="Adobe Ming Std L" pitchFamily="18" charset="-128"/>
                  <a:cs typeface="Baskerville"/>
                </a:endParaRPr>
              </a:p>
            </p:txBody>
          </p:sp>
          <p:sp>
            <p:nvSpPr>
              <p:cNvPr id="36" name="Ovale 23"/>
              <p:cNvSpPr/>
              <p:nvPr/>
            </p:nvSpPr>
            <p:spPr>
              <a:xfrm>
                <a:off x="6392783" y="4253647"/>
                <a:ext cx="357969" cy="31174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0" name="Arco 28"/>
            <p:cNvSpPr/>
            <p:nvPr/>
          </p:nvSpPr>
          <p:spPr>
            <a:xfrm>
              <a:off x="1625347" y="3593281"/>
              <a:ext cx="4920038" cy="2234841"/>
            </a:xfrm>
            <a:prstGeom prst="arc">
              <a:avLst>
                <a:gd name="adj1" fmla="val 17326945"/>
                <a:gd name="adj2" fmla="val 21270667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73060" y="2726706"/>
              <a:ext cx="1982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Baskerville"/>
                  <a:cs typeface="Baskerville"/>
                </a:rPr>
                <a:t>GEM detector rate(*)</a:t>
              </a:r>
              <a:endParaRPr lang="en-US" sz="1400" b="1" dirty="0">
                <a:latin typeface="Baskerville"/>
                <a:cs typeface="Baskerville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99692" y="6488276"/>
            <a:ext cx="2133600" cy="365125"/>
          </a:xfrm>
        </p:spPr>
        <p:txBody>
          <a:bodyPr/>
          <a:lstStyle/>
          <a:p>
            <a:fld id="{AF3C2CAC-500D-9C40-9416-2A32AD4EE58F}" type="slidenum">
              <a:rPr lang="en-US" smtClean="0">
                <a:latin typeface="Baskerville"/>
                <a:cs typeface="Baskerville"/>
              </a:rPr>
              <a:pPr/>
              <a:t>19</a:t>
            </a:fld>
            <a:endParaRPr lang="en-US" dirty="0">
              <a:latin typeface="Baskerville"/>
              <a:cs typeface="Baskerville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8259" y="69901"/>
            <a:ext cx="7885633" cy="528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itchFamily="34" charset="0"/>
              </a:rPr>
              <a:t>R</a:t>
            </a:r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itchFamily="34" charset="0"/>
              </a:rPr>
              <a:t>ate capability vs layer resistivity </a:t>
            </a:r>
          </a:p>
        </p:txBody>
      </p:sp>
      <p:sp>
        <p:nvSpPr>
          <p:cNvPr id="18" name="CasellaDiTesto 13"/>
          <p:cNvSpPr txBox="1"/>
          <p:nvPr/>
        </p:nvSpPr>
        <p:spPr>
          <a:xfrm>
            <a:off x="116561" y="4560491"/>
            <a:ext cx="437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ith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  <a:sym typeface="Symbol"/>
              </a:rPr>
              <a:t>1×1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  <a:sym typeface="Symbol"/>
              </a:rPr>
              <a:t>cm</a:t>
            </a:r>
            <a:r>
              <a:rPr lang="en-US" sz="1600" b="1" baseline="30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  <a:sym typeface="Symbol"/>
              </a:rPr>
              <a:t>2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grounding pitch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&amp;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resistivity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≈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M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ゴシック"/>
                <a:cs typeface="Arial" panose="020B0604020202020204" pitchFamily="34" charset="0"/>
                <a:sym typeface="Symbol" panose="05050102010706020507" pitchFamily="18" charset="2"/>
              </a:rPr>
              <a:t>☐,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capability of ≈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 MHz/cm</a:t>
            </a:r>
            <a:r>
              <a:rPr lang="en-US" sz="16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can be achieved.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8"/>
          <p:cNvSpPr txBox="1"/>
          <p:nvPr/>
        </p:nvSpPr>
        <p:spPr>
          <a:xfrm>
            <a:off x="4197079" y="648397"/>
            <a:ext cx="4760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decrease 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correlated with the voltage drop due to the 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resistive layer</a:t>
            </a:r>
          </a:p>
          <a:p>
            <a:r>
              <a:rPr lang="en-US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for high rate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evacuation of the current through embedded resistors on a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layer and connected by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vias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directly to the strips of the detector                                                         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grounding pitch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42"/>
          <p:cNvSpPr txBox="1"/>
          <p:nvPr/>
        </p:nvSpPr>
        <p:spPr>
          <a:xfrm rot="16200000">
            <a:off x="6203830" y="4551208"/>
            <a:ext cx="27655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cs typeface="Baskerville"/>
              </a:rPr>
              <a:t>a re-scaling </a:t>
            </a:r>
            <a:r>
              <a:rPr lang="en-US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i="1" dirty="0" smtClean="0">
                <a:solidFill>
                  <a:srgbClr val="FF0000"/>
                </a:solidFill>
                <a:cs typeface="Baskerville"/>
              </a:rPr>
              <a:t> the right gain would be required</a:t>
            </a:r>
            <a:endParaRPr lang="en-US" i="1" dirty="0">
              <a:solidFill>
                <a:srgbClr val="FF0000"/>
              </a:solidFill>
              <a:cs typeface="Baskerville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997" y="5661248"/>
            <a:ext cx="2914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Bellazzini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NIMA 423 (1999) 125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Sauli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NIMA 419 (1998) 410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150828" y="1847848"/>
            <a:ext cx="1957676" cy="1653160"/>
            <a:chOff x="7195033" y="1610649"/>
            <a:chExt cx="1957676" cy="1653160"/>
          </a:xfrm>
        </p:grpSpPr>
        <p:pic>
          <p:nvPicPr>
            <p:cNvPr id="61" name="Immagine 29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08" r="5893" b="39966"/>
            <a:stretch/>
          </p:blipFill>
          <p:spPr>
            <a:xfrm>
              <a:off x="7195033" y="1610649"/>
              <a:ext cx="1957676" cy="1653160"/>
            </a:xfrm>
            <a:prstGeom prst="rect">
              <a:avLst/>
            </a:prstGeom>
            <a:effectLst>
              <a:outerShdw blurRad="292100" dist="139700" dir="5400000" algn="ctr" rotWithShape="0">
                <a:schemeClr val="tx1">
                  <a:alpha val="65000"/>
                </a:schemeClr>
              </a:outerShdw>
            </a:effectLst>
          </p:spPr>
        </p:pic>
        <p:cxnSp>
          <p:nvCxnSpPr>
            <p:cNvPr id="62" name="Connettore 2 27"/>
            <p:cNvCxnSpPr/>
            <p:nvPr/>
          </p:nvCxnSpPr>
          <p:spPr>
            <a:xfrm>
              <a:off x="8231640" y="2479788"/>
              <a:ext cx="355011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ttangolo 29"/>
            <p:cNvSpPr/>
            <p:nvPr/>
          </p:nvSpPr>
          <p:spPr>
            <a:xfrm>
              <a:off x="8048761" y="2449488"/>
              <a:ext cx="5774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mm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Connettore 2 48"/>
            <p:cNvCxnSpPr/>
            <p:nvPr/>
          </p:nvCxnSpPr>
          <p:spPr>
            <a:xfrm flipV="1">
              <a:off x="8679062" y="2018149"/>
              <a:ext cx="0" cy="374834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49"/>
            <p:cNvSpPr/>
            <p:nvPr/>
          </p:nvSpPr>
          <p:spPr>
            <a:xfrm rot="5400000">
              <a:off x="8503294" y="2078608"/>
              <a:ext cx="5774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mm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73719" y="111751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askerville"/>
                <a:cs typeface="Baskerville"/>
              </a:rPr>
              <a:t>test with X-ray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436624" y="6476457"/>
            <a:ext cx="6408712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5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939" y="79006"/>
            <a:ext cx="7888122" cy="1324939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747770"/>
            <a:ext cx="6704759" cy="3697454"/>
          </a:xfrm>
          <a:ln w="57150"/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Micro-pattern gas detector (MPDG)</a:t>
            </a:r>
          </a:p>
          <a:p>
            <a:pPr>
              <a:buFont typeface="Wingdings" pitchFamily="2" charset="2"/>
              <a:buChar char="q"/>
            </a:pPr>
            <a:endParaRPr lang="en-GB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µ-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RWELL technology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Detector performance</a:t>
            </a:r>
          </a:p>
          <a:p>
            <a:pPr>
              <a:buFont typeface="Wingdings" pitchFamily="2" charset="2"/>
              <a:buChar char="q"/>
            </a:pPr>
            <a:endParaRPr lang="en-GB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Towards a large area </a:t>
            </a:r>
            <a:r>
              <a:rPr lang="en-GB" sz="2800" dirty="0">
                <a:solidFill>
                  <a:srgbClr val="0070C0"/>
                </a:solidFill>
                <a:latin typeface="Times New Roman"/>
                <a:cs typeface="Times New Roman"/>
              </a:rPr>
              <a:t>µ-</a:t>
            </a:r>
            <a:r>
              <a:rPr lang="en-GB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RWELL</a:t>
            </a:r>
            <a:endParaRPr lang="en-GB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06049" y="6482931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Poli Lener  -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6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4583" r="5280"/>
          <a:stretch/>
        </p:blipFill>
        <p:spPr bwMode="auto">
          <a:xfrm>
            <a:off x="107504" y="974827"/>
            <a:ext cx="3494510" cy="26701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52" y="3085415"/>
            <a:ext cx="5180873" cy="2914241"/>
          </a:xfrm>
          <a:prstGeom prst="rect">
            <a:avLst/>
          </a:prstGeo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5309324" y="6156012"/>
            <a:ext cx="1774909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 lvl="0" hangingPunct="0">
              <a:spcBef>
                <a:spcPts val="0"/>
              </a:spcBef>
              <a:spcAft>
                <a:spcPts val="0"/>
              </a:spcAft>
            </a:pPr>
            <a:r>
              <a:rPr lang="it-IT" dirty="0" err="1" smtClean="0">
                <a:solidFill>
                  <a:srgbClr val="FF000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GEMs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Trackers</a:t>
            </a:r>
            <a:endParaRPr lang="it-IT" dirty="0">
              <a:solidFill>
                <a:srgbClr val="FF0000"/>
              </a:solidFill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4914367" y="5211016"/>
            <a:ext cx="6096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5523967" y="5134816"/>
            <a:ext cx="228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6819367" y="5134816"/>
            <a:ext cx="3048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6480699" y="5439616"/>
            <a:ext cx="110068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5991632" y="1996391"/>
            <a:ext cx="3091531" cy="1477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10x10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cm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/>
              </a:rPr>
              <a:t>-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RWELL proto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12-80-880 M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Ω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/□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400 µm pitch strips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APV25 (CC analysis)</a:t>
            </a:r>
          </a:p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Ar/iC</a:t>
            </a:r>
            <a:r>
              <a:rPr lang="it-IT" baseline="-25000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4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</a:t>
            </a:r>
            <a:r>
              <a:rPr lang="it-IT" baseline="-25000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10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= 90/10</a:t>
            </a:r>
            <a:endParaRPr lang="it-IT" dirty="0">
              <a:solidFill>
                <a:srgbClr val="FF000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6218883" y="3490682"/>
            <a:ext cx="752884" cy="11132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860108" y="980728"/>
            <a:ext cx="6223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H4 Beam Area (RD51)</a:t>
            </a:r>
          </a:p>
          <a:p>
            <a:r>
              <a:rPr lang="en-GB" sz="2000" dirty="0" err="1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Muon</a:t>
            </a: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beam  momentum:  150 </a:t>
            </a:r>
            <a:r>
              <a:rPr lang="en-GB" sz="2000" dirty="0" err="1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GeV</a:t>
            </a: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/c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Goliath: B up to 1.4 T</a:t>
            </a:r>
            <a:endParaRPr lang="en-GB" sz="20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334161" y="-171400"/>
            <a:ext cx="8501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µ-RWELL performance: Beam Tests</a:t>
            </a:r>
            <a:endParaRPr lang="en-GB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o 44"/>
          <p:cNvGrpSpPr>
            <a:grpSpLocks/>
          </p:cNvGrpSpPr>
          <p:nvPr/>
        </p:nvGrpSpPr>
        <p:grpSpPr bwMode="auto">
          <a:xfrm>
            <a:off x="265113" y="3843572"/>
            <a:ext cx="3298775" cy="2321732"/>
            <a:chOff x="8255848" y="4338524"/>
            <a:chExt cx="3699701" cy="2355573"/>
          </a:xfr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grpSpPr>
        <p:pic>
          <p:nvPicPr>
            <p:cNvPr id="24" name="Immagin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7822" y="4338524"/>
              <a:ext cx="3277727" cy="235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CasellaDiTesto 42"/>
            <p:cNvSpPr txBox="1"/>
            <p:nvPr/>
          </p:nvSpPr>
          <p:spPr>
            <a:xfrm>
              <a:off x="8255848" y="4357463"/>
              <a:ext cx="1858582" cy="5755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lIns="74402" tIns="37202" rIns="74402" bIns="37202" compatLnSpc="0"/>
            <a:lstStyle/>
            <a:p>
              <a:pPr algn="ctr">
                <a:defRPr b="1"/>
              </a:pPr>
              <a:r>
                <a:rPr lang="it-IT" sz="10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  <a:sym typeface="Symbol"/>
                </a:rPr>
                <a:t></a:t>
              </a:r>
              <a:r>
                <a:rPr lang="it-IT" sz="105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  <a:sym typeface="Symbol"/>
                </a:rPr>
                <a:t>RWELL</a:t>
              </a:r>
              <a:r>
                <a:rPr lang="it-IT" sz="10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it-IT" sz="10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= (52+-6) µm</a:t>
              </a:r>
            </a:p>
            <a:p>
              <a:pPr algn="ctr">
                <a:defRPr b="1"/>
              </a:pPr>
              <a:r>
                <a:rPr lang="it-IT" sz="10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@ B= 0T </a:t>
              </a:r>
              <a:r>
                <a:rPr lang="en-US" sz="10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after</a:t>
              </a:r>
              <a:r>
                <a:rPr lang="it-IT" sz="10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 </a:t>
              </a:r>
              <a:r>
                <a:rPr lang="en-US" sz="10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TRKs</a:t>
              </a:r>
              <a:r>
                <a:rPr lang="it-IT" sz="10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 </a:t>
              </a:r>
              <a:r>
                <a:rPr lang="en-US" sz="10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contribution</a:t>
              </a:r>
              <a:r>
                <a:rPr lang="it-IT" sz="10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 </a:t>
              </a:r>
              <a:r>
                <a:rPr lang="en-US" sz="105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subtraction</a:t>
              </a:r>
              <a:endParaRPr lang="it-IT" sz="1050" b="1" dirty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349406" y="6263697"/>
            <a:ext cx="3561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M.Poli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Lener et al., NIM A 824 (2016) 565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187624" y="6530970"/>
            <a:ext cx="6480720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2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6486923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20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704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46490" y="116632"/>
            <a:ext cx="7005747" cy="576207"/>
          </a:xfrm>
          <a:prstGeom prst="rect">
            <a:avLst/>
          </a:prstGeom>
          <a:noFill/>
        </p:spPr>
        <p:txBody>
          <a:bodyPr wrap="none" lIns="82954" tIns="41477" rIns="82954" bIns="41477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80 M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/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 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prototype with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Ar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/ISO=90/10</a:t>
            </a:r>
            <a:endParaRPr lang="en-GB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16133" y="908720"/>
            <a:ext cx="3433245" cy="2534745"/>
            <a:chOff x="679137" y="1245500"/>
            <a:chExt cx="3784318" cy="2606345"/>
          </a:xfr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grpSpPr>
        <p:pic>
          <p:nvPicPr>
            <p:cNvPr id="20" name="Shape 44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79137" y="1525362"/>
              <a:ext cx="3784318" cy="2326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Shape 443"/>
            <p:cNvSpPr txBox="1"/>
            <p:nvPr/>
          </p:nvSpPr>
          <p:spPr>
            <a:xfrm>
              <a:off x="942867" y="1245500"/>
              <a:ext cx="3168758" cy="623390"/>
            </a:xfrm>
            <a:prstGeom prst="rect">
              <a:avLst/>
            </a:prstGeom>
            <a:noFill/>
            <a:ln>
              <a:noFill/>
            </a:ln>
          </p:spPr>
          <p:txBody>
            <a:bodyPr lIns="89975" tIns="60850" rIns="89975" bIns="44975" anchor="t" anchorCtr="0">
              <a:noAutofit/>
            </a:bodyPr>
            <a:lstStyle/>
            <a:p>
              <a:pPr algn="ctr">
                <a:lnSpc>
                  <a:spcPct val="93000"/>
                </a:lnSpc>
                <a:buClr>
                  <a:srgbClr val="0066CC"/>
                </a:buClr>
                <a:buSzPct val="25000"/>
              </a:pPr>
              <a:r>
                <a:rPr lang="en-US" sz="1600" b="1" dirty="0">
                  <a:solidFill>
                    <a:srgbClr val="0066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June 2015 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 </a:t>
              </a:r>
              <a:r>
                <a:rPr lang="el-GR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θ</a:t>
              </a:r>
              <a:r>
                <a:rPr lang="it-IT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</a:t>
              </a:r>
              <a:r>
                <a:rPr lang="it-IT" alt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°, </a:t>
              </a:r>
              <a:r>
                <a:rPr lang="en-US" sz="16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B= 0 T</a:t>
              </a:r>
            </a:p>
          </p:txBody>
        </p:sp>
      </p:grpSp>
      <p:grpSp>
        <p:nvGrpSpPr>
          <p:cNvPr id="22" name="Shape 448"/>
          <p:cNvGrpSpPr/>
          <p:nvPr/>
        </p:nvGrpSpPr>
        <p:grpSpPr>
          <a:xfrm>
            <a:off x="5237769" y="908720"/>
            <a:ext cx="3277166" cy="2534745"/>
            <a:chOff x="-14657455" y="-128777689"/>
            <a:chExt cx="2147483647" cy="2147483647"/>
          </a:xfr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grpSpPr>
        <p:pic>
          <p:nvPicPr>
            <p:cNvPr id="24" name="Shape 4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4657455" y="109808030"/>
              <a:ext cx="2147483647" cy="192121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Shape 449"/>
            <p:cNvSpPr txBox="1"/>
            <p:nvPr/>
          </p:nvSpPr>
          <p:spPr>
            <a:xfrm>
              <a:off x="260941760" y="-128777689"/>
              <a:ext cx="1697128614" cy="106841419"/>
            </a:xfrm>
            <a:prstGeom prst="rect">
              <a:avLst/>
            </a:prstGeom>
            <a:noFill/>
            <a:ln>
              <a:noFill/>
            </a:ln>
          </p:spPr>
          <p:txBody>
            <a:bodyPr lIns="89975" tIns="60850" rIns="89975" bIns="44975" anchor="t" anchorCtr="0">
              <a:noAutofit/>
            </a:bodyPr>
            <a:lstStyle/>
            <a:p>
              <a:pPr algn="ctr">
                <a:lnSpc>
                  <a:spcPct val="93000"/>
                </a:lnSpc>
                <a:buClr>
                  <a:srgbClr val="FF0000"/>
                </a:buClr>
                <a:buSzPct val="25000"/>
              </a:pPr>
              <a:r>
                <a:rPr lang="en-US" sz="16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Dec 2014 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 </a:t>
              </a:r>
              <a:r>
                <a:rPr lang="el-GR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θ</a:t>
              </a:r>
              <a:r>
                <a:rPr lang="it-IT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</a:t>
              </a:r>
              <a:r>
                <a:rPr lang="it-IT" alt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°, </a:t>
              </a:r>
              <a:r>
                <a:rPr lang="en-US" sz="16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B= 0.5 T</a:t>
              </a:r>
            </a:p>
          </p:txBody>
        </p:sp>
      </p:grpSp>
      <p:grpSp>
        <p:nvGrpSpPr>
          <p:cNvPr id="25" name="Shape 445"/>
          <p:cNvGrpSpPr/>
          <p:nvPr/>
        </p:nvGrpSpPr>
        <p:grpSpPr>
          <a:xfrm>
            <a:off x="592137" y="3571504"/>
            <a:ext cx="3457241" cy="2347876"/>
            <a:chOff x="0" y="-35885778"/>
            <a:chExt cx="2147483647" cy="2147483647"/>
          </a:xfr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grpSpPr>
        <p:pic>
          <p:nvPicPr>
            <p:cNvPr id="26" name="Shape 44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23186785"/>
              <a:ext cx="2147483647" cy="2024296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Shape 447"/>
            <p:cNvSpPr txBox="1"/>
            <p:nvPr/>
          </p:nvSpPr>
          <p:spPr>
            <a:xfrm>
              <a:off x="199706405" y="-35885778"/>
              <a:ext cx="1577033855" cy="403819135"/>
            </a:xfrm>
            <a:prstGeom prst="rect">
              <a:avLst/>
            </a:prstGeom>
            <a:noFill/>
            <a:ln>
              <a:noFill/>
            </a:ln>
          </p:spPr>
          <p:txBody>
            <a:bodyPr lIns="89975" tIns="60850" rIns="89975" bIns="44975" anchor="t" anchorCtr="0">
              <a:noAutofit/>
            </a:bodyPr>
            <a:lstStyle/>
            <a:p>
              <a:pPr algn="ctr">
                <a:lnSpc>
                  <a:spcPct val="93000"/>
                </a:lnSpc>
                <a:buClr>
                  <a:srgbClr val="0066CC"/>
                </a:buClr>
                <a:buSzPct val="25000"/>
              </a:pPr>
              <a:r>
                <a:rPr lang="en-US" sz="1600" b="1" dirty="0">
                  <a:solidFill>
                    <a:srgbClr val="0066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June 2015 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 </a:t>
              </a:r>
              <a:r>
                <a:rPr lang="el-GR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θ</a:t>
              </a:r>
              <a:r>
                <a:rPr lang="it-IT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</a:t>
              </a:r>
              <a:r>
                <a:rPr lang="it-IT" alt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°, </a:t>
              </a:r>
              <a:r>
                <a:rPr lang="en-US" sz="16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B= 1 T</a:t>
              </a:r>
            </a:p>
          </p:txBody>
        </p:sp>
      </p:grpSp>
      <p:grpSp>
        <p:nvGrpSpPr>
          <p:cNvPr id="28" name="Shape 462"/>
          <p:cNvGrpSpPr/>
          <p:nvPr/>
        </p:nvGrpSpPr>
        <p:grpSpPr>
          <a:xfrm>
            <a:off x="5225278" y="3572154"/>
            <a:ext cx="3307162" cy="2347871"/>
            <a:chOff x="0" y="0"/>
            <a:chExt cx="2147483647" cy="2147483646"/>
          </a:xfr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grpSpPr>
        <p:pic>
          <p:nvPicPr>
            <p:cNvPr id="29" name="Shape 4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08837877"/>
              <a:ext cx="2147483647" cy="1938645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Shape 464"/>
            <p:cNvSpPr txBox="1"/>
            <p:nvPr/>
          </p:nvSpPr>
          <p:spPr>
            <a:xfrm>
              <a:off x="367005321" y="0"/>
              <a:ext cx="1351212288" cy="340349905"/>
            </a:xfrm>
            <a:prstGeom prst="rect">
              <a:avLst/>
            </a:prstGeom>
            <a:noFill/>
            <a:ln>
              <a:noFill/>
            </a:ln>
          </p:spPr>
          <p:txBody>
            <a:bodyPr lIns="89975" tIns="60850" rIns="89975" bIns="44975" anchor="t" anchorCtr="0">
              <a:noAutofit/>
            </a:bodyPr>
            <a:lstStyle/>
            <a:p>
              <a:pPr algn="ctr">
                <a:lnSpc>
                  <a:spcPct val="93000"/>
                </a:lnSpc>
                <a:buClr>
                  <a:srgbClr val="0070C0"/>
                </a:buClr>
                <a:buSzPct val="25000"/>
              </a:pPr>
              <a:r>
                <a:rPr lang="en-US" b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June 2015 -  </a:t>
              </a:r>
              <a:r>
                <a:rPr lang="el-GR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θ</a:t>
              </a:r>
              <a:r>
                <a:rPr lang="it-IT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</a:t>
              </a:r>
              <a:r>
                <a:rPr lang="it-IT" alt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° </a:t>
              </a:r>
              <a:r>
                <a:rPr lang="en-US" b="1" dirty="0" smtClean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lang="en-US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1157762" y="6053187"/>
            <a:ext cx="7063647" cy="391541"/>
            <a:chOff x="1157762" y="6093296"/>
            <a:chExt cx="7063647" cy="391541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1157762" y="6093296"/>
              <a:ext cx="7063647" cy="39154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82954" tIns="41477" rIns="82954" bIns="41477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For  </a:t>
              </a:r>
              <a:r>
                <a:rPr lang="el-GR" altLang="en-US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θ</a:t>
              </a:r>
              <a:r>
                <a:rPr lang="it-IT" altLang="en-US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=0° and  0 &lt; B &lt; 1 T  </a:t>
              </a:r>
              <a:r>
                <a:rPr lang="it-IT" altLang="en-US" sz="2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l-GR" sz="2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σ</a:t>
              </a:r>
              <a:r>
                <a:rPr lang="it-IT" sz="2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&lt; 180 µm </a:t>
              </a:r>
              <a:r>
                <a:rPr lang="it-IT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l-GR" sz="2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ε</a:t>
              </a:r>
              <a:r>
                <a:rPr lang="it-IT" sz="2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&gt; </a:t>
              </a:r>
              <a:r>
                <a:rPr lang="it-IT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98%</a:t>
              </a:r>
              <a:r>
                <a:rPr lang="en-GB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" name="Freccia a destra 2"/>
            <p:cNvSpPr/>
            <p:nvPr/>
          </p:nvSpPr>
          <p:spPr>
            <a:xfrm>
              <a:off x="4500408" y="6154671"/>
              <a:ext cx="504056" cy="29230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87839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21</a:t>
            </a:fld>
            <a:endParaRPr lang="en-GB" dirty="0"/>
          </a:p>
        </p:txBody>
      </p:sp>
      <p:sp>
        <p:nvSpPr>
          <p:cNvPr id="31" name="CasellaDiTesto 30"/>
          <p:cNvSpPr txBox="1"/>
          <p:nvPr/>
        </p:nvSpPr>
        <p:spPr>
          <a:xfrm rot="18991754">
            <a:off x="-114171" y="507458"/>
            <a:ext cx="14927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CC analysis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855397" y="6487840"/>
            <a:ext cx="6812947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8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62103" y="-31541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µ-RWELL vs resistivity (I)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301762" y="1340768"/>
            <a:ext cx="4283706" cy="3960441"/>
            <a:chOff x="301762" y="1340768"/>
            <a:chExt cx="4283706" cy="3960441"/>
          </a:xfr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62" y="1412777"/>
              <a:ext cx="4283706" cy="3888432"/>
            </a:xfrm>
            <a:prstGeom prst="rect">
              <a:avLst/>
            </a:prstGeom>
          </p:spPr>
        </p:pic>
        <p:sp>
          <p:nvSpPr>
            <p:cNvPr id="3" name="CasellaDiTesto 2"/>
            <p:cNvSpPr txBox="1"/>
            <p:nvPr/>
          </p:nvSpPr>
          <p:spPr>
            <a:xfrm>
              <a:off x="1619672" y="1340768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it-IT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/ISO=90/10</a:t>
              </a:r>
              <a:endParaRPr lang="en-GB" sz="20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4796745" y="1340768"/>
            <a:ext cx="4239751" cy="3960440"/>
            <a:chOff x="4796745" y="1340768"/>
            <a:chExt cx="4239751" cy="3960440"/>
          </a:xfr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745" y="1452674"/>
              <a:ext cx="4239751" cy="3848534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5932098" y="1340768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it-IT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/ISO=90/10</a:t>
              </a:r>
              <a:endParaRPr lang="en-GB" sz="2000" dirty="0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75605" y="5541580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 resistivity the spread of the charge </a:t>
            </a: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(cluster size) on the readout strips 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increases</a:t>
            </a: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thus requiring a </a:t>
            </a:r>
            <a:r>
              <a:rPr lang="en-GB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gain</a:t>
            </a:r>
            <a:r>
              <a: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reach the 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detector efficiency</a:t>
            </a:r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7010400" y="6489837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22</a:t>
            </a:fld>
            <a:endParaRPr lang="en-GB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1795587" y="2924944"/>
            <a:ext cx="60791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6870547" y="3212976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 rot="18991754">
            <a:off x="-83417" y="579466"/>
            <a:ext cx="14927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CC analysis</a:t>
            </a:r>
            <a:endParaRPr lang="en-GB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5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61109" y="1052736"/>
            <a:ext cx="8700098" cy="3911777"/>
            <a:chOff x="261109" y="1218018"/>
            <a:chExt cx="8700098" cy="3911777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09" y="1340768"/>
              <a:ext cx="4238883" cy="3789027"/>
            </a:xfrm>
            <a:prstGeom prst="rect">
              <a:avLst/>
            </a:prstGeom>
            <a:effectLst>
              <a:outerShdw blurRad="292100" dist="139700" dir="5400000" algn="ctr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7" y="1340768"/>
              <a:ext cx="4245190" cy="3789027"/>
            </a:xfrm>
            <a:prstGeom prst="rect">
              <a:avLst/>
            </a:prstGeom>
            <a:effectLst>
              <a:outerShdw blurRad="292100" dist="139700" dir="5400000" algn="ctr" rotWithShape="0">
                <a:schemeClr val="tx1">
                  <a:alpha val="65000"/>
                </a:schemeClr>
              </a:outerShdw>
            </a:effectLst>
          </p:spPr>
        </p:pic>
        <p:sp>
          <p:nvSpPr>
            <p:cNvPr id="6" name="CasellaDiTesto 5"/>
            <p:cNvSpPr txBox="1"/>
            <p:nvPr/>
          </p:nvSpPr>
          <p:spPr>
            <a:xfrm>
              <a:off x="1619672" y="1228651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>
                  <a:solidFill>
                    <a:srgbClr val="0070C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it-IT" sz="2000" b="1" dirty="0">
                  <a:solidFill>
                    <a:srgbClr val="0070C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/ISO=90/10</a:t>
              </a:r>
              <a:endParaRPr lang="en-GB" sz="2000" dirty="0">
                <a:solidFill>
                  <a:srgbClr val="0070C0"/>
                </a:solidFill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932098" y="1218018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>
                  <a:solidFill>
                    <a:srgbClr val="0070C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it-IT" sz="2000" b="1" dirty="0">
                  <a:solidFill>
                    <a:srgbClr val="0070C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/ISO=90/10</a:t>
              </a:r>
              <a:endParaRPr lang="en-GB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154649" y="4959106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space resolution </a:t>
            </a: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exhibits a 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minimum around 100M</a:t>
            </a:r>
            <a:r>
              <a:rPr lang="el-GR" sz="2000" b="1" dirty="0" smtClean="0">
                <a:solidFill>
                  <a:srgbClr val="FF0000"/>
                </a:solidFill>
                <a:latin typeface="Constantia"/>
                <a:cs typeface="Arial" pitchFamily="34" charset="0"/>
              </a:rPr>
              <a:t>Ω</a:t>
            </a:r>
            <a:r>
              <a:rPr lang="it-IT" sz="2000" b="1" dirty="0">
                <a:solidFill>
                  <a:srgbClr val="FF0000"/>
                </a:solidFill>
                <a:latin typeface="Constantia"/>
                <a:cs typeface="Arial" pitchFamily="34" charset="0"/>
              </a:rPr>
              <a:t>/</a:t>
            </a:r>
            <a:r>
              <a:rPr lang="it-IT" sz="2800" b="1" dirty="0" smtClean="0">
                <a:solidFill>
                  <a:srgbClr val="FF0000"/>
                </a:solidFill>
                <a:latin typeface="Constantia"/>
                <a:cs typeface="Arial" pitchFamily="34" charset="0"/>
              </a:rPr>
              <a:t>□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low resistivity </a:t>
            </a: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charge spread increases </a:t>
            </a: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 then </a:t>
            </a:r>
            <a:r>
              <a:rPr lang="el-G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worsening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it-IT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resistivity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spread </a:t>
            </a:r>
            <a:r>
              <a:rPr lang="it-IT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too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small  (</a:t>
            </a:r>
            <a:r>
              <a:rPr lang="it-IT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Cl_size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1) 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then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Centroid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method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becomes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no more </a:t>
            </a:r>
            <a:r>
              <a:rPr lang="it-IT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rgbClr val="0070C0"/>
                </a:solidFill>
                <a:latin typeface="Arial"/>
                <a:cs typeface="Arial"/>
                <a:sym typeface="Wingdings" pitchFamily="2" charset="2"/>
              </a:rPr>
              <a:t></a:t>
            </a:r>
            <a:r>
              <a:rPr lang="it-IT" sz="20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  <a:latin typeface="Arial"/>
                <a:cs typeface="Arial"/>
              </a:rPr>
              <a:t>pitch</a:t>
            </a:r>
            <a:r>
              <a:rPr lang="it-IT" sz="2000" b="1" dirty="0" smtClean="0">
                <a:solidFill>
                  <a:srgbClr val="0070C0"/>
                </a:solidFill>
                <a:latin typeface="Arial"/>
                <a:cs typeface="Arial"/>
              </a:rPr>
              <a:t>/</a:t>
            </a:r>
            <a:r>
              <a:rPr lang="it-IT" sz="2000" b="1" dirty="0" smtClean="0">
                <a:solidFill>
                  <a:srgbClr val="0070C0"/>
                </a:solidFill>
                <a:latin typeface="Arial"/>
                <a:cs typeface="Arial"/>
                <a:sym typeface="Symbol"/>
              </a:rPr>
              <a:t>12).</a:t>
            </a:r>
            <a:endParaRPr lang="it-IT" sz="2000" b="1" dirty="0">
              <a:solidFill>
                <a:srgbClr val="0070C0"/>
              </a:solidFill>
              <a:latin typeface="Constantia"/>
              <a:cs typeface="Arial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985537" y="6470359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23</a:t>
            </a:fld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 rot="20601398">
            <a:off x="33325" y="898727"/>
            <a:ext cx="14927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CC analysis</a:t>
            </a:r>
            <a:endParaRPr lang="en-GB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2555776" y="6474129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62103" y="116632"/>
            <a:ext cx="7886700" cy="821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µ-RWELL vs resistivity (II)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16945" y="6492875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24</a:t>
            </a:fld>
            <a:endParaRPr lang="en-GB" dirty="0"/>
          </a:p>
        </p:txBody>
      </p:sp>
      <p:sp>
        <p:nvSpPr>
          <p:cNvPr id="6" name="Titolo 1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µ-RWELL for future </a:t>
            </a:r>
          </a:p>
          <a:p>
            <a:pPr marL="0" indent="0" algn="ctr">
              <a:buNone/>
            </a:pPr>
            <a:r>
              <a:rPr lang="en-GB" sz="3600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Experiments Upgrade</a:t>
            </a:r>
            <a:endParaRPr lang="en-GB" sz="3600" u="sng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Poli Lener  -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10003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0098" y="123906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µ-RWELL option for the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 Muon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Upgrade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80179" y="6492875"/>
            <a:ext cx="2133600" cy="365125"/>
          </a:xfrm>
        </p:spPr>
        <p:txBody>
          <a:bodyPr/>
          <a:lstStyle/>
          <a:p>
            <a:fld id="{BA2DF685-6831-4C92-92F9-7744A367C713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2555776" y="6474129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2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09408" y="6520259"/>
            <a:ext cx="2133600" cy="365125"/>
          </a:xfrm>
        </p:spPr>
        <p:txBody>
          <a:bodyPr/>
          <a:lstStyle/>
          <a:p>
            <a:fld id="{AF3C2CAC-500D-9C40-9416-2A32AD4EE58F}" type="slidenum">
              <a:rPr lang="en-US" smtClean="0">
                <a:latin typeface="Baskerville"/>
                <a:cs typeface="Baskerville"/>
              </a:rPr>
              <a:pPr/>
              <a:t>26</a:t>
            </a:fld>
            <a:endParaRPr lang="en-US" dirty="0">
              <a:latin typeface="Baskerville"/>
              <a:cs typeface="Baskerville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074" y="28912"/>
            <a:ext cx="8434358" cy="57456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 requirements @ 2×10</a:t>
            </a:r>
            <a:r>
              <a:rPr lang="en-US" sz="3600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600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endParaRPr lang="en-US" sz="3600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2"/>
          <p:cNvSpPr txBox="1"/>
          <p:nvPr/>
        </p:nvSpPr>
        <p:spPr>
          <a:xfrm>
            <a:off x="134382" y="649869"/>
            <a:ext cx="8789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00000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US" sz="1600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600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MHz/cm</a:t>
            </a:r>
            <a:r>
              <a:rPr lang="en-US" sz="1600" b="1" baseline="30000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sz="16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additional filters in front of M2</a:t>
            </a:r>
            <a:endParaRPr lang="en-US" sz="1600" b="1" u="sng" baseline="30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00000"/>
              </a:buClr>
              <a:buFont typeface="Wingdings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single gap </a:t>
            </a:r>
            <a:r>
              <a:rPr lang="en-US" sz="16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95%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a BX (25 ns) </a:t>
            </a:r>
          </a:p>
          <a:p>
            <a:pPr marL="285750" indent="-285750">
              <a:buClr>
                <a:srgbClr val="D00000"/>
              </a:buClr>
              <a:buFont typeface="Wingdings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stability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6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C/cm</a:t>
            </a:r>
            <a:r>
              <a:rPr lang="en-US" sz="1600" b="1" baseline="30000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accumulated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harge in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y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operation </a:t>
            </a:r>
          </a:p>
          <a:p>
            <a:pPr marL="285750" indent="-285750">
              <a:buClr>
                <a:srgbClr val="D00000"/>
              </a:buClr>
              <a:buFont typeface="Wingdings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 cluster size &lt; 1.2 </a:t>
            </a:r>
            <a:endParaRPr lang="en-US" sz="1600" b="1" dirty="0">
              <a:solidFill>
                <a:srgbClr val="D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5"/>
          <p:cNvSpPr txBox="1"/>
          <p:nvPr/>
        </p:nvSpPr>
        <p:spPr>
          <a:xfrm>
            <a:off x="90083" y="4618187"/>
            <a:ext cx="88688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rate is about 50% of maximum rate</a:t>
            </a:r>
          </a:p>
          <a:p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X, Y/4 </a:t>
            </a:r>
            <a:r>
              <a:rPr lang="en-US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w.r.t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 present logical pads in M2R1;</a:t>
            </a:r>
            <a:r>
              <a:rPr lang="en-US" sz="12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12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 factor 2 more in Y, to halve the rate/Pad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X, Y/2 </a:t>
            </a:r>
            <a:r>
              <a:rPr lang="en-US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w.r.t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 present logical pads in M2R2, M3R1 and M3R2 </a:t>
            </a:r>
            <a:endParaRPr lang="en-US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092" y="5373216"/>
            <a:ext cx="82123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this framework the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 detector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still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valid option, 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 we are proposing a more safe solution for this harsh environment  </a:t>
            </a:r>
          </a:p>
          <a:p>
            <a:r>
              <a:rPr lang="en-US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</a:t>
            </a:r>
            <a:r>
              <a:rPr lang="en-US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</a:t>
            </a:r>
            <a:r>
              <a:rPr lang="en-US" sz="2000" b="1" u="sng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µ-RWELL with HR scheme </a:t>
            </a:r>
            <a:r>
              <a:rPr lang="en-US" sz="20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slide 19), which will be tested in a TB in Nov. 2016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6526" y="1805882"/>
            <a:ext cx="8854080" cy="34894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94646"/>
              </p:ext>
            </p:extLst>
          </p:nvPr>
        </p:nvGraphicFramePr>
        <p:xfrm>
          <a:off x="380643" y="1920020"/>
          <a:ext cx="8336863" cy="273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393"/>
                <a:gridCol w="1190055"/>
                <a:gridCol w="1330813"/>
                <a:gridCol w="1008112"/>
                <a:gridCol w="1008112"/>
                <a:gridCol w="1152128"/>
                <a:gridCol w="720080"/>
                <a:gridCol w="1121170"/>
              </a:tblGrid>
              <a:tr h="99547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Expected</a:t>
                      </a:r>
                      <a:r>
                        <a:rPr lang="en-US" sz="1400" baseline="0" dirty="0" smtClean="0"/>
                        <a:t> max rate </a:t>
                      </a:r>
                      <a:r>
                        <a:rPr lang="en-US" sz="1400" baseline="30000" dirty="0" smtClean="0"/>
                        <a:t>   </a:t>
                      </a:r>
                      <a:r>
                        <a:rPr lang="en-US" sz="1400" baseline="0" dirty="0" smtClean="0"/>
                        <a:t> MHz/</a:t>
                      </a:r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(*)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Active area cm</a:t>
                      </a:r>
                      <a:r>
                        <a:rPr lang="en-US" sz="1400" baseline="30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Pad Size cm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Rate/Pad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pad/gaps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gaps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#chamber</a:t>
                      </a:r>
                    </a:p>
                    <a:p>
                      <a:pPr algn="ctr"/>
                      <a:r>
                        <a:rPr lang="en-US" sz="1400" dirty="0" smtClean="0"/>
                        <a:t> 2 gaps</a:t>
                      </a:r>
                      <a:endParaRPr lang="en-US" sz="1400" dirty="0"/>
                    </a:p>
                  </a:txBody>
                  <a:tcPr/>
                </a:tc>
              </a:tr>
              <a:tr h="434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M2R1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30x25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0.63x0.77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 </a:t>
                      </a:r>
                      <a:endParaRPr lang="en-US" sz="1600" dirty="0"/>
                    </a:p>
                  </a:txBody>
                  <a:tcPr/>
                </a:tc>
              </a:tr>
              <a:tr h="434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M2R2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60x25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1.25x3.15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</a:tr>
              <a:tr h="434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M3R1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32.4x27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0.67x1.7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</a:tr>
              <a:tr h="434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M3R2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0.15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64.8x27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1.35x3.4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1115616" y="6560389"/>
            <a:ext cx="6840760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0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908720"/>
            <a:ext cx="9144000" cy="1961201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the framework of the 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CMS-Phase2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uon Upgrade 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 are developing 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 size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µ-RWELL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R&amp;D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performed in strict collaboration with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Italian industrial partners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ELTOS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&amp; MDT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work will be performed in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two years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following schedule:</a:t>
            </a:r>
          </a:p>
          <a:p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11079" indent="-311079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&amp; test of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1.0x0.5m</a:t>
            </a:r>
            <a:r>
              <a:rPr lang="en-US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(GE1/1)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µ-RWELL     </a:t>
            </a:r>
            <a:r>
              <a:rPr lang="en-GB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2016</a:t>
            </a:r>
          </a:p>
          <a:p>
            <a:pPr marL="311079" indent="-311079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Mechanical 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and mock-up of 1.8x1.2 m</a:t>
            </a:r>
            <a:r>
              <a:rPr lang="en-GB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(GE2/1)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µ-RWELL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12/2016</a:t>
            </a:r>
            <a:endParaRPr lang="en-GB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11079" indent="-311079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Construction &amp; test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the first  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1.8x1.2m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(GE2/1)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µ-RWELL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12/2017- 6/2018</a:t>
            </a:r>
            <a:endParaRPr lang="en-GB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o 132"/>
          <p:cNvGrpSpPr>
            <a:grpSpLocks/>
          </p:cNvGrpSpPr>
          <p:nvPr/>
        </p:nvGrpSpPr>
        <p:grpSpPr bwMode="auto">
          <a:xfrm rot="16200000">
            <a:off x="912775" y="3429829"/>
            <a:ext cx="2282467" cy="3848593"/>
            <a:chOff x="23393" y="1423035"/>
            <a:chExt cx="2659513" cy="4577716"/>
          </a:xfrm>
        </p:grpSpPr>
        <p:pic>
          <p:nvPicPr>
            <p:cNvPr id="8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83" y="1423035"/>
              <a:ext cx="2353423" cy="457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Connettore 2 8"/>
            <p:cNvCxnSpPr/>
            <p:nvPr/>
          </p:nvCxnSpPr>
          <p:spPr>
            <a:xfrm>
              <a:off x="518883" y="1876631"/>
              <a:ext cx="0" cy="362012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 rot="5400000">
              <a:off x="-409897" y="3532469"/>
              <a:ext cx="1225200" cy="358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 smtClean="0"/>
                <a:t>1000 </a:t>
              </a:r>
              <a:r>
                <a:rPr lang="en-US" sz="1400" b="1" dirty="0"/>
                <a:t>mm</a:t>
              </a: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548419" y="3670023"/>
            <a:ext cx="3108077" cy="360763"/>
          </a:xfrm>
          <a:prstGeom prst="rect">
            <a:avLst/>
          </a:prstGeom>
          <a:solidFill>
            <a:srgbClr val="FFFF00"/>
          </a:solidFill>
        </p:spPr>
        <p:txBody>
          <a:bodyPr wrap="none" lIns="82954" tIns="41477" rIns="82954" bIns="41477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1.0x0.5m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(GE1/1)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µ-RWELL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12" name="Gruppo 17"/>
          <p:cNvGrpSpPr>
            <a:grpSpLocks/>
          </p:cNvGrpSpPr>
          <p:nvPr/>
        </p:nvGrpSpPr>
        <p:grpSpPr bwMode="auto">
          <a:xfrm>
            <a:off x="4403477" y="3515602"/>
            <a:ext cx="4439784" cy="3335938"/>
            <a:chOff x="68733" y="3008739"/>
            <a:chExt cx="5023272" cy="3826384"/>
          </a:xfrm>
        </p:grpSpPr>
        <p:pic>
          <p:nvPicPr>
            <p:cNvPr id="13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3" y="3008739"/>
              <a:ext cx="3456025" cy="316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rapezio 13"/>
            <p:cNvSpPr/>
            <p:nvPr/>
          </p:nvSpPr>
          <p:spPr>
            <a:xfrm rot="10800000">
              <a:off x="1257570" y="3777135"/>
              <a:ext cx="1380893" cy="1749530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593" tIns="37797" rIns="75593" bIns="37797" anchor="ctr"/>
            <a:lstStyle/>
            <a:p>
              <a:pPr algn="ctr">
                <a:defRPr/>
              </a:pPr>
              <a:endParaRPr lang="en-US" sz="1400" dirty="0"/>
            </a:p>
          </p:txBody>
        </p:sp>
        <p:cxnSp>
          <p:nvCxnSpPr>
            <p:cNvPr id="15" name="Connettore 1 14"/>
            <p:cNvCxnSpPr/>
            <p:nvPr/>
          </p:nvCxnSpPr>
          <p:spPr>
            <a:xfrm>
              <a:off x="1367090" y="4283578"/>
              <a:ext cx="115391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177932" y="6305585"/>
              <a:ext cx="4914073" cy="5295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Four PCB µ-</a:t>
              </a:r>
              <a:r>
                <a:rPr lang="en-GB" sz="1200" b="1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RWELL </a:t>
              </a:r>
              <a:r>
                <a:rPr lang="en-GB" sz="1200" b="1" u="sng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spliced</a:t>
              </a:r>
              <a:r>
                <a:rPr lang="en-GB" sz="1200" b="1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 with the same technique used for large ATLAS MM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+ only one cathode closing the detector</a:t>
              </a:r>
            </a:p>
          </p:txBody>
        </p:sp>
        <p:cxnSp>
          <p:nvCxnSpPr>
            <p:cNvPr id="17" name="Connettore 2 16"/>
            <p:cNvCxnSpPr/>
            <p:nvPr/>
          </p:nvCxnSpPr>
          <p:spPr>
            <a:xfrm flipH="1" flipV="1">
              <a:off x="1960715" y="4863051"/>
              <a:ext cx="487280" cy="156378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H="1" flipV="1">
              <a:off x="1843259" y="3934307"/>
              <a:ext cx="626957" cy="24829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 flipH="1" flipV="1">
              <a:off x="1984523" y="5537778"/>
              <a:ext cx="472995" cy="87952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>
              <a:off x="1479783" y="3748559"/>
              <a:ext cx="9523" cy="46992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172"/>
            <p:cNvSpPr txBox="1">
              <a:spLocks noChangeArrowheads="1"/>
            </p:cNvSpPr>
            <p:nvPr/>
          </p:nvSpPr>
          <p:spPr bwMode="auto">
            <a:xfrm rot="16200000">
              <a:off x="1301385" y="3848535"/>
              <a:ext cx="306149" cy="27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500" b="1">
                  <a:latin typeface="Times New Roman" pitchFamily="18" charset="0"/>
                  <a:cs typeface="Times New Roman" pitchFamily="18" charset="0"/>
                </a:rPr>
                <a:t>450</a:t>
              </a:r>
            </a:p>
          </p:txBody>
        </p:sp>
        <p:sp>
          <p:nvSpPr>
            <p:cNvPr id="22" name="Ovale 21"/>
            <p:cNvSpPr/>
            <p:nvPr/>
          </p:nvSpPr>
          <p:spPr>
            <a:xfrm>
              <a:off x="2430536" y="4240713"/>
              <a:ext cx="217450" cy="1730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593" tIns="37797" rIns="75593" bIns="37797"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095586" y="4612211"/>
              <a:ext cx="1295327" cy="5295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Splicing zone </a:t>
              </a:r>
            </a:p>
            <a:p>
              <a:pPr>
                <a:defRPr/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0.5 mm wide</a:t>
              </a:r>
            </a:p>
          </p:txBody>
        </p:sp>
        <p:cxnSp>
          <p:nvCxnSpPr>
            <p:cNvPr id="24" name="Connettore 2 23"/>
            <p:cNvCxnSpPr>
              <a:stCxn id="22" idx="5"/>
            </p:cNvCxnSpPr>
            <p:nvPr/>
          </p:nvCxnSpPr>
          <p:spPr>
            <a:xfrm>
              <a:off x="2616241" y="4388359"/>
              <a:ext cx="550770" cy="36514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>
              <a:off x="1549621" y="5394895"/>
              <a:ext cx="82536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>
              <a:off x="1479783" y="4815423"/>
              <a:ext cx="96821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>
              <a:off x="1559144" y="4283578"/>
              <a:ext cx="9523" cy="46992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93"/>
            <p:cNvSpPr txBox="1">
              <a:spLocks noChangeArrowheads="1"/>
            </p:cNvSpPr>
            <p:nvPr/>
          </p:nvSpPr>
          <p:spPr bwMode="auto">
            <a:xfrm rot="16200000">
              <a:off x="1381034" y="4384621"/>
              <a:ext cx="306149" cy="27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500" b="1">
                  <a:latin typeface="Times New Roman" pitchFamily="18" charset="0"/>
                  <a:cs typeface="Times New Roman" pitchFamily="18" charset="0"/>
                </a:rPr>
                <a:t>450</a:t>
              </a:r>
            </a:p>
          </p:txBody>
        </p:sp>
        <p:cxnSp>
          <p:nvCxnSpPr>
            <p:cNvPr id="29" name="Connettore 2 28"/>
            <p:cNvCxnSpPr/>
            <p:nvPr/>
          </p:nvCxnSpPr>
          <p:spPr>
            <a:xfrm>
              <a:off x="1630570" y="4859875"/>
              <a:ext cx="9523" cy="46992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95"/>
            <p:cNvSpPr txBox="1">
              <a:spLocks noChangeArrowheads="1"/>
            </p:cNvSpPr>
            <p:nvPr/>
          </p:nvSpPr>
          <p:spPr bwMode="auto">
            <a:xfrm rot="16200000">
              <a:off x="1453042" y="4960685"/>
              <a:ext cx="306149" cy="27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500" b="1">
                  <a:latin typeface="Times New Roman" pitchFamily="18" charset="0"/>
                  <a:cs typeface="Times New Roman" pitchFamily="18" charset="0"/>
                </a:rPr>
                <a:t>450</a:t>
              </a:r>
            </a:p>
          </p:txBody>
        </p:sp>
        <p:cxnSp>
          <p:nvCxnSpPr>
            <p:cNvPr id="31" name="Connettore 2 30"/>
            <p:cNvCxnSpPr/>
            <p:nvPr/>
          </p:nvCxnSpPr>
          <p:spPr>
            <a:xfrm>
              <a:off x="1711519" y="5417121"/>
              <a:ext cx="9523" cy="46992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97"/>
            <p:cNvSpPr txBox="1">
              <a:spLocks noChangeArrowheads="1"/>
            </p:cNvSpPr>
            <p:nvPr/>
          </p:nvSpPr>
          <p:spPr bwMode="auto">
            <a:xfrm rot="16200000">
              <a:off x="1533434" y="5517557"/>
              <a:ext cx="306149" cy="27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500" b="1">
                  <a:latin typeface="Times New Roman" pitchFamily="18" charset="0"/>
                  <a:cs typeface="Times New Roman" pitchFamily="18" charset="0"/>
                </a:rPr>
                <a:t>450</a:t>
              </a:r>
            </a:p>
          </p:txBody>
        </p:sp>
        <p:cxnSp>
          <p:nvCxnSpPr>
            <p:cNvPr id="33" name="Connettore 2 32"/>
            <p:cNvCxnSpPr/>
            <p:nvPr/>
          </p:nvCxnSpPr>
          <p:spPr>
            <a:xfrm flipH="1" flipV="1">
              <a:off x="1916272" y="4518542"/>
              <a:ext cx="569816" cy="1898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asellaDiTesto 33"/>
          <p:cNvSpPr txBox="1"/>
          <p:nvPr/>
        </p:nvSpPr>
        <p:spPr>
          <a:xfrm rot="3541292">
            <a:off x="6669565" y="4613191"/>
            <a:ext cx="3108077" cy="360763"/>
          </a:xfrm>
          <a:prstGeom prst="rect">
            <a:avLst/>
          </a:prstGeom>
          <a:solidFill>
            <a:srgbClr val="FFFF00"/>
          </a:solidFill>
        </p:spPr>
        <p:txBody>
          <a:bodyPr wrap="none" lIns="82954" tIns="41477" rIns="82954" bIns="41477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1.8x1.2m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(</a:t>
            </a:r>
            <a:r>
              <a:rPr lang="en-GB" b="1" dirty="0" smtClean="0">
                <a:solidFill>
                  <a:srgbClr val="FF0000"/>
                </a:solidFill>
              </a:rPr>
              <a:t>GE2/1</a:t>
            </a:r>
            <a:r>
              <a:rPr lang="en-GB" b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µ-RWELL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itolo 1"/>
          <p:cNvSpPr>
            <a:spLocks noGrp="1"/>
          </p:cNvSpPr>
          <p:nvPr>
            <p:ph type="title"/>
          </p:nvPr>
        </p:nvSpPr>
        <p:spPr>
          <a:xfrm>
            <a:off x="59308" y="-171400"/>
            <a:ext cx="9036496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Towards large area </a:t>
            </a:r>
            <a:r>
              <a:rPr lang="en-GB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GB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detector </a:t>
            </a:r>
            <a:r>
              <a:rPr lang="en-GB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engineering</a:t>
            </a:r>
            <a:endParaRPr lang="en-GB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995056" y="6486149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27</a:t>
            </a:fld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779912" y="3068960"/>
            <a:ext cx="14157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LR scheme</a:t>
            </a:r>
            <a:endParaRPr lang="en-GB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6631-AF73-4497-B350-0AD1C95976D9}" type="slidenum">
              <a:rPr lang="en-GB" smtClean="0"/>
              <a:t>28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768752" cy="3807423"/>
          </a:xfrm>
          <a:prstGeom prst="rect">
            <a:avLst/>
          </a:prstGeo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971600" y="188640"/>
            <a:ext cx="7036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Readout-PCB production @ ELTOS</a:t>
            </a:r>
            <a:endParaRPr lang="en-GB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Poli Lener  -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1187624" y="4569797"/>
            <a:ext cx="6640083" cy="47335"/>
          </a:xfrm>
          <a:prstGeom prst="straightConnector1">
            <a:avLst/>
          </a:prstGeom>
          <a:ln w="2222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283968" y="43163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1000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6876256" y="3212976"/>
            <a:ext cx="936104" cy="1368152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7174964" y="34800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880492" y="2939316"/>
            <a:ext cx="3347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-sector with 384 r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adial readout strips </a:t>
            </a:r>
          </a:p>
        </p:txBody>
      </p:sp>
    </p:spTree>
    <p:extLst>
      <p:ext uri="{BB962C8B-B14F-4D97-AF65-F5344CB8AC3E}">
        <p14:creationId xmlns:p14="http://schemas.microsoft.com/office/powerpoint/2010/main" val="39937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10400" y="6482931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29</a:t>
            </a:fld>
            <a:endParaRPr lang="en-GB" dirty="0"/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578798"/>
              </p:ext>
            </p:extLst>
          </p:nvPr>
        </p:nvGraphicFramePr>
        <p:xfrm>
          <a:off x="349809" y="1196752"/>
          <a:ext cx="866789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705"/>
                <a:gridCol w="1207541"/>
                <a:gridCol w="1459046"/>
                <a:gridCol w="1424763"/>
                <a:gridCol w="1467293"/>
                <a:gridCol w="1278543"/>
              </a:tblGrid>
              <a:tr h="3484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Foil</a:t>
                      </a:r>
                      <a:r>
                        <a:rPr lang="en-US" baseline="0" dirty="0" smtClean="0"/>
                        <a:t> 3 (1800A)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Foil 2 (</a:t>
                      </a:r>
                      <a:r>
                        <a:rPr lang="en-US" baseline="0" dirty="0" smtClean="0"/>
                        <a:t>1300A)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Foil 5 (1500A)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Foil 4 (1500A)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Foil 1 (800A)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Surface Resistivity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baseline="0" dirty="0" smtClean="0">
                          <a:sym typeface="Symbol" panose="05050102010706020507" pitchFamily="18" charset="2"/>
                        </a:rPr>
                        <a:t>/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41±12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68±9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180±17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122±22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433±90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e 18"/>
          <p:cNvSpPr/>
          <p:nvPr/>
        </p:nvSpPr>
        <p:spPr>
          <a:xfrm>
            <a:off x="2133273" y="1837013"/>
            <a:ext cx="999067" cy="3386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e 19"/>
          <p:cNvSpPr/>
          <p:nvPr/>
        </p:nvSpPr>
        <p:spPr>
          <a:xfrm>
            <a:off x="4797069" y="1877480"/>
            <a:ext cx="999067" cy="3386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e 20"/>
          <p:cNvSpPr/>
          <p:nvPr/>
        </p:nvSpPr>
        <p:spPr>
          <a:xfrm>
            <a:off x="7681394" y="1859941"/>
            <a:ext cx="999067" cy="3386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3" y="2852936"/>
            <a:ext cx="4176085" cy="3000968"/>
          </a:xfrm>
          <a:prstGeom prst="rect">
            <a:avLst/>
          </a:prstGeo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  <p:grpSp>
        <p:nvGrpSpPr>
          <p:cNvPr id="37" name="Gruppo 36"/>
          <p:cNvGrpSpPr/>
          <p:nvPr/>
        </p:nvGrpSpPr>
        <p:grpSpPr>
          <a:xfrm>
            <a:off x="5004048" y="2780928"/>
            <a:ext cx="3637828" cy="3096344"/>
            <a:chOff x="4894612" y="2765782"/>
            <a:chExt cx="4069876" cy="3543538"/>
          </a:xfr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grpSpPr>
        <p:grpSp>
          <p:nvGrpSpPr>
            <p:cNvPr id="31" name="Gruppo 30"/>
            <p:cNvGrpSpPr/>
            <p:nvPr/>
          </p:nvGrpSpPr>
          <p:grpSpPr>
            <a:xfrm>
              <a:off x="4894612" y="2765782"/>
              <a:ext cx="4069876" cy="3543538"/>
              <a:chOff x="5906136" y="1218018"/>
              <a:chExt cx="4245187" cy="3911777"/>
            </a:xfrm>
          </p:grpSpPr>
          <p:pic>
            <p:nvPicPr>
              <p:cNvPr id="32" name="Immagin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6136" y="1340768"/>
                <a:ext cx="4245187" cy="3789027"/>
              </a:xfrm>
              <a:prstGeom prst="rect">
                <a:avLst/>
              </a:prstGeom>
            </p:spPr>
          </p:pic>
          <p:sp>
            <p:nvSpPr>
              <p:cNvPr id="33" name="CasellaDiTesto 32"/>
              <p:cNvSpPr txBox="1"/>
              <p:nvPr/>
            </p:nvSpPr>
            <p:spPr>
              <a:xfrm>
                <a:off x="7418680" y="1218018"/>
                <a:ext cx="16642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>
                    <a:solidFill>
                      <a:srgbClr val="0070C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Ar/ISO=90/10</a:t>
                </a:r>
                <a:endParaRPr lang="en-GB" sz="20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4" name="Ovale 33"/>
            <p:cNvSpPr/>
            <p:nvPr/>
          </p:nvSpPr>
          <p:spPr>
            <a:xfrm>
              <a:off x="7543248" y="4405601"/>
              <a:ext cx="95954" cy="11627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e 34"/>
            <p:cNvSpPr/>
            <p:nvPr/>
          </p:nvSpPr>
          <p:spPr>
            <a:xfrm>
              <a:off x="6541323" y="4000477"/>
              <a:ext cx="95954" cy="11627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e 35"/>
            <p:cNvSpPr/>
            <p:nvPr/>
          </p:nvSpPr>
          <p:spPr>
            <a:xfrm>
              <a:off x="7213048" y="4456401"/>
              <a:ext cx="95954" cy="11627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107504" y="188640"/>
            <a:ext cx="888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DLC sputtering on </a:t>
            </a:r>
            <a:r>
              <a:rPr lang="en-GB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GB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apton foils </a:t>
            </a:r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(supervised by Ochi)</a:t>
            </a:r>
            <a:endParaRPr lang="en-GB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ttore 2 39"/>
          <p:cNvCxnSpPr>
            <a:endCxn id="35" idx="3"/>
          </p:cNvCxnSpPr>
          <p:nvPr/>
        </p:nvCxnSpPr>
        <p:spPr>
          <a:xfrm>
            <a:off x="2915816" y="2165512"/>
            <a:ext cx="3572692" cy="17810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5436096" y="2214152"/>
            <a:ext cx="1640269" cy="19996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flipH="1">
            <a:off x="7457279" y="2214152"/>
            <a:ext cx="685548" cy="19996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Poli Lener  -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5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85622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3</a:t>
            </a:fld>
            <a:endParaRPr lang="en-GB" dirty="0"/>
          </a:p>
        </p:txBody>
      </p:sp>
      <p:grpSp>
        <p:nvGrpSpPr>
          <p:cNvPr id="10" name="Gruppo 9"/>
          <p:cNvGrpSpPr/>
          <p:nvPr/>
        </p:nvGrpSpPr>
        <p:grpSpPr>
          <a:xfrm>
            <a:off x="323528" y="836712"/>
            <a:ext cx="8568952" cy="5648502"/>
            <a:chOff x="323528" y="836712"/>
            <a:chExt cx="8568952" cy="5648502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>
              <a:lum bright="-20000" contrast="40000"/>
            </a:blip>
            <a:srcRect t="12825"/>
            <a:stretch/>
          </p:blipFill>
          <p:spPr>
            <a:xfrm>
              <a:off x="323528" y="836712"/>
              <a:ext cx="8568952" cy="5648502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8532440" y="6237312"/>
              <a:ext cx="29101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2699792" y="81720"/>
            <a:ext cx="473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MPDG @ CERN: PRESENT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367644" y="6465444"/>
            <a:ext cx="6480720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5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10400" y="6477113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30</a:t>
            </a:fld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16632"/>
            <a:ext cx="844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Coupling the </a:t>
            </a:r>
            <a:r>
              <a:rPr lang="en-GB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DLCed</a:t>
            </a:r>
            <a:r>
              <a:rPr lang="en-GB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Kapton</a:t>
            </a:r>
            <a:r>
              <a:rPr lang="en-GB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r/o-PCBs</a:t>
            </a:r>
            <a:endParaRPr lang="en-GB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66420"/>
            <a:ext cx="4035941" cy="2270217"/>
          </a:xfrm>
          <a:prstGeom prst="rect">
            <a:avLst/>
          </a:prstGeo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5672"/>
            <a:ext cx="3672408" cy="2065731"/>
          </a:xfrm>
          <a:prstGeom prst="rect">
            <a:avLst/>
          </a:prstGeo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18865" r="6123"/>
          <a:stretch/>
        </p:blipFill>
        <p:spPr>
          <a:xfrm>
            <a:off x="5930320" y="1340768"/>
            <a:ext cx="2890152" cy="3933055"/>
          </a:xfrm>
          <a:prstGeom prst="rect">
            <a:avLst/>
          </a:prstGeo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555776" y="6477114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2241" y="816423"/>
            <a:ext cx="28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DLC-coated kapton base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the pressing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689191" y="3369724"/>
            <a:ext cx="320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DLC-coated kapton base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the readout PCB before the pressing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770936" y="5252635"/>
            <a:ext cx="320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 results of the DLC-coated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kapton base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the coupling</a:t>
            </a:r>
          </a:p>
        </p:txBody>
      </p:sp>
    </p:spTree>
    <p:extLst>
      <p:ext uri="{BB962C8B-B14F-4D97-AF65-F5344CB8AC3E}">
        <p14:creationId xmlns:p14="http://schemas.microsoft.com/office/powerpoint/2010/main" val="12596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58996"/>
            <a:ext cx="8050666" cy="561692"/>
          </a:xfrm>
          <a:noFill/>
        </p:spPr>
        <p:txBody>
          <a:bodyPr vert="horz" wrap="none" lIns="68580" tIns="34290" rIns="68580" bIns="34290" rtlCol="0" anchor="b">
            <a:spAutoFit/>
          </a:bodyPr>
          <a:lstStyle/>
          <a:p>
            <a:pPr defTabSz="685800"/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µ-RWELL development to date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3691472"/>
            <a:ext cx="8784260" cy="3049896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assembly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by the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week of July</a:t>
            </a:r>
          </a:p>
          <a:p>
            <a:pPr lvl="1"/>
            <a:r>
              <a:rPr lang="en-GB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 manufacturing (</a:t>
            </a:r>
            <a:r>
              <a:rPr lang="en-GB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8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ELTOS - Italy</a:t>
            </a:r>
            <a:r>
              <a:rPr lang="en-GB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</a:p>
          <a:p>
            <a:pPr lvl="1"/>
            <a:r>
              <a:rPr lang="en-GB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DLC deposition (@ Be-Sputter Co. - Japan) 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</a:p>
          <a:p>
            <a:pPr lvl="1"/>
            <a:r>
              <a:rPr lang="en-GB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DLC coupling w R/out (</a:t>
            </a:r>
            <a:r>
              <a:rPr lang="en-GB" sz="18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MDT - Italy</a:t>
            </a:r>
            <a:r>
              <a:rPr lang="en-GB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</a:t>
            </a:r>
          </a:p>
          <a:p>
            <a:pPr lvl="1"/>
            <a:r>
              <a:rPr lang="it-IT" sz="1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etching</a:t>
            </a:r>
            <a:r>
              <a:rPr lang="it-IT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kapton/</a:t>
            </a:r>
            <a:r>
              <a:rPr lang="it-IT" sz="1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copper</a:t>
            </a:r>
            <a:r>
              <a:rPr lang="it-IT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foils</a:t>
            </a:r>
            <a:r>
              <a:rPr lang="it-IT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(@ CERN)</a:t>
            </a:r>
            <a:r>
              <a:rPr lang="it-IT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completed</a:t>
            </a:r>
            <a:r>
              <a:rPr lang="it-IT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the end of </a:t>
            </a:r>
            <a:r>
              <a:rPr lang="it-IT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it-IT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GB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x-ray source expected by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September 2016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Test Beam </a:t>
            </a: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organization for the 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end of the year </a:t>
            </a: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is on going</a:t>
            </a:r>
            <a:endParaRPr lang="en-GB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15239" y="2065253"/>
            <a:ext cx="2109809" cy="5265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9" name="TextBox 8"/>
          <p:cNvSpPr txBox="1"/>
          <p:nvPr/>
        </p:nvSpPr>
        <p:spPr>
          <a:xfrm>
            <a:off x="4330999" y="1302051"/>
            <a:ext cx="1405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GE1/1 Size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928" y="2676232"/>
            <a:ext cx="1511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100 x 50 cm</a:t>
            </a:r>
            <a:r>
              <a:rPr lang="it-IT" sz="14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r="4970"/>
          <a:stretch/>
        </p:blipFill>
        <p:spPr>
          <a:xfrm rot="5400000">
            <a:off x="5794491" y="776134"/>
            <a:ext cx="2716337" cy="2693481"/>
          </a:xfrm>
          <a:prstGeom prst="rect">
            <a:avLst/>
          </a:prstGeo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60752" y="1845162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10 x 10 cm</a:t>
            </a:r>
            <a:r>
              <a:rPr lang="it-IT" sz="14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 rot="3355867">
            <a:off x="7858364" y="980815"/>
            <a:ext cx="1507191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50   in SIZE !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63688" y="6503007"/>
            <a:ext cx="626469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995528" y="6492875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31</a:t>
            </a:fld>
            <a:endParaRPr lang="en-GB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8" t="-1500" r="-1751" b="-486"/>
          <a:stretch/>
        </p:blipFill>
        <p:spPr>
          <a:xfrm>
            <a:off x="752950" y="1049789"/>
            <a:ext cx="1999457" cy="2206298"/>
          </a:xfrm>
          <a:prstGeom prst="rect">
            <a:avLst/>
          </a:prstGeo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4848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Summary &amp; Outlook</a:t>
            </a:r>
            <a:endParaRPr lang="en-GB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117575"/>
            <a:ext cx="8388424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µ-RWELL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compact, simple to assemble &amp;  suitable for large area, MPGD:</a:t>
            </a:r>
            <a:endParaRPr lang="en-US" sz="2400" b="1" i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gas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gain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ea typeface="Adobe Ming Std L"/>
                <a:cs typeface="Arial" pitchFamily="34" charset="0"/>
              </a:rPr>
              <a:t>∼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10</a:t>
            </a:r>
            <a:r>
              <a:rPr lang="en-US" sz="2000" b="1" baseline="30000" dirty="0" smtClean="0">
                <a:solidFill>
                  <a:srgbClr val="00B05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4</a:t>
            </a:r>
          </a:p>
          <a:p>
            <a:pPr marL="342900" indent="-342900">
              <a:buFont typeface="Arial"/>
              <a:buChar char="•"/>
            </a:pPr>
            <a:endParaRPr lang="en-US" sz="2000" b="1" baseline="30000" dirty="0">
              <a:solidFill>
                <a:srgbClr val="00B05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intrinsically spark 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protected</a:t>
            </a:r>
            <a:endParaRPr lang="en-US" sz="2000" b="1" baseline="30000" dirty="0">
              <a:solidFill>
                <a:srgbClr val="00B05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rgbClr val="00B05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rate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capability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ea typeface="Adobe Ming Std L"/>
                <a:cs typeface="Arial" pitchFamily="34" charset="0"/>
              </a:rPr>
              <a:t>∼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itchFamily="2" charset="2"/>
              </a:rPr>
              <a:t>1 MHz/cm</a:t>
            </a:r>
            <a:r>
              <a:rPr lang="en-US" sz="2000" b="1" baseline="30000" dirty="0">
                <a:solidFill>
                  <a:srgbClr val="00B05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itchFamily="2" charset="2"/>
              </a:rPr>
              <a:t>2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for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m.i.p</a:t>
            </a:r>
            <a:endParaRPr lang="en-US" sz="2000" b="1" dirty="0" smtClean="0">
              <a:solidFill>
                <a:srgbClr val="00B05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000" b="1" i="1" dirty="0">
              <a:solidFill>
                <a:srgbClr val="00B05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space resolution &lt; 60µm</a:t>
            </a: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Lot of work/R&amp;D in progress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: 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large area (CMS, SHIP) with LR detector scheme;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HR scheme (LHCb) with double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resistive layers;</a:t>
            </a:r>
            <a:endParaRPr lang="en-US" sz="2000" b="1" i="1" dirty="0" smtClean="0">
              <a:solidFill>
                <a:srgbClr val="FF000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large gain 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with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125µm thick WELL amplification stage (MPGD_NEXT-GR5)</a:t>
            </a:r>
            <a:endParaRPr lang="en-US" b="1" i="1" dirty="0" smtClean="0">
              <a:solidFill>
                <a:srgbClr val="FF000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32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619672" y="6503007"/>
            <a:ext cx="6552728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5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Spare slides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999692" y="6492875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33</a:t>
            </a:fld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Poli Lener  -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0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0367" y="1338621"/>
            <a:ext cx="7885538" cy="760873"/>
          </a:xfrm>
          <a:prstGeom prst="rect">
            <a:avLst/>
          </a:prstGeom>
          <a:noFill/>
        </p:spPr>
        <p:txBody>
          <a:bodyPr wrap="none" lIns="82954" tIns="41477" rIns="82954" bIns="41477" rtlCol="0">
            <a:spAutoFit/>
          </a:bodyPr>
          <a:lstStyle/>
          <a:p>
            <a:r>
              <a:rPr lang="en-GB" sz="2200" b="1" dirty="0">
                <a:solidFill>
                  <a:srgbClr val="00B0F0"/>
                </a:solidFill>
              </a:rPr>
              <a:t>Open dots: cost estimate (by ELTOS </a:t>
            </a:r>
            <a:r>
              <a:rPr lang="en-GB" sz="2200" b="1" dirty="0" err="1">
                <a:solidFill>
                  <a:srgbClr val="00B0F0"/>
                </a:solidFill>
              </a:rPr>
              <a:t>SpA</a:t>
            </a:r>
            <a:r>
              <a:rPr lang="en-GB" sz="2200" b="1" dirty="0">
                <a:solidFill>
                  <a:srgbClr val="00B0F0"/>
                </a:solidFill>
              </a:rPr>
              <a:t>) of a1.2x0.5m</a:t>
            </a:r>
            <a:r>
              <a:rPr lang="en-GB" sz="2200" b="1" baseline="30000" dirty="0">
                <a:solidFill>
                  <a:srgbClr val="00B0F0"/>
                </a:solidFill>
              </a:rPr>
              <a:t>2</a:t>
            </a:r>
            <a:r>
              <a:rPr lang="en-GB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µ-RWELL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Star: cost (by CERN)  of a 1.2x0.5 </a:t>
            </a:r>
            <a:r>
              <a:rPr lang="en-GB" sz="2200" b="1" dirty="0">
                <a:solidFill>
                  <a:srgbClr val="FF0000"/>
                </a:solidFill>
              </a:rPr>
              <a:t>m</a:t>
            </a:r>
            <a:r>
              <a:rPr lang="en-GB" sz="2200" b="1" baseline="30000" dirty="0">
                <a:solidFill>
                  <a:srgbClr val="FF0000"/>
                </a:solidFill>
              </a:rPr>
              <a:t>2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GEM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1090709" y="2342495"/>
            <a:ext cx="7093672" cy="3699479"/>
            <a:chOff x="1324925" y="2366143"/>
            <a:chExt cx="7685890" cy="378995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925" y="2366143"/>
              <a:ext cx="7685890" cy="378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Stella a 5 punte 2"/>
            <p:cNvSpPr/>
            <p:nvPr/>
          </p:nvSpPr>
          <p:spPr>
            <a:xfrm>
              <a:off x="5024406" y="2908532"/>
              <a:ext cx="314553" cy="36004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-53738" y="350853"/>
            <a:ext cx="9329339" cy="530497"/>
          </a:xfrm>
          <a:prstGeom prst="rect">
            <a:avLst/>
          </a:prstGeom>
          <a:noFill/>
        </p:spPr>
        <p:txBody>
          <a:bodyPr wrap="none" lIns="82954" tIns="41477" rIns="82954" bIns="41477" rtlCol="0">
            <a:spAutoFit/>
          </a:bodyPr>
          <a:lstStyle/>
          <a:p>
            <a:pPr algn="ctr"/>
            <a:r>
              <a:rPr lang="en-GB" sz="2900" dirty="0"/>
              <a:t>Cost of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µ-RWELL and GEM for large volume production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Poli Lener  -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9" name="Segnaposto numero diapositiva 3"/>
          <p:cNvSpPr txBox="1">
            <a:spLocks/>
          </p:cNvSpPr>
          <p:nvPr/>
        </p:nvSpPr>
        <p:spPr>
          <a:xfrm>
            <a:off x="8534400" y="6381328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Arial" pitchFamily="34" charset="0"/>
                <a:cs typeface="Arial" pitchFamily="34" charset="0"/>
              </a:rPr>
              <a:t>34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09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81328"/>
            <a:ext cx="609600" cy="457200"/>
          </a:xfrm>
          <a:prstGeom prst="rect">
            <a:avLst/>
          </a:prstGeom>
        </p:spPr>
        <p:txBody>
          <a:bodyPr/>
          <a:lstStyle/>
          <a:p>
            <a:fld id="{7CCA67E8-8298-42E9-85D6-D196F7FA4289}" type="slidenum">
              <a:rPr lang="en-GB" smtClean="0">
                <a:latin typeface="Arial" pitchFamily="34" charset="0"/>
                <a:cs typeface="Arial" pitchFamily="34" charset="0"/>
              </a:rPr>
              <a:t>35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7063" y="97582"/>
            <a:ext cx="7989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µ-RWELL </a:t>
            </a:r>
            <a:r>
              <a:rPr lang="en-GB" sz="3600" dirty="0" err="1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vs</a:t>
            </a:r>
            <a:r>
              <a:rPr lang="en-GB" sz="36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GEM </a:t>
            </a:r>
            <a:r>
              <a:rPr lang="en-GB" sz="24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(Garfield simulation) </a:t>
            </a:r>
            <a:endParaRPr lang="en-GB" sz="32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9" b="17172"/>
          <a:stretch>
            <a:fillRect/>
          </a:stretch>
        </p:blipFill>
        <p:spPr bwMode="auto">
          <a:xfrm>
            <a:off x="251520" y="3937092"/>
            <a:ext cx="2186948" cy="20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2" b="16982"/>
          <a:stretch>
            <a:fillRect/>
          </a:stretch>
        </p:blipFill>
        <p:spPr bwMode="auto">
          <a:xfrm>
            <a:off x="278231" y="1095154"/>
            <a:ext cx="2160237" cy="203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55" y="1095154"/>
            <a:ext cx="2541040" cy="247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86" y="3667152"/>
            <a:ext cx="2541040" cy="23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82707" y="1242626"/>
            <a:ext cx="4083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Signal from a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single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ionization electron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 a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GEM.</a:t>
            </a:r>
            <a:endParaRPr lang="en-US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duration of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signal,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about 20 ns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, depends on the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induction gap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thickness, drift velocity and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electric field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gap.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06907" y="3805838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ignal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from a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single ionization electron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in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 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-RWELL. </a:t>
            </a:r>
            <a:endParaRPr lang="en-US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absence of the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induction gap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is responsible for the fast initial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spike,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about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200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ps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induced by the motion and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fast collection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of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electrons and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followed by a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~50 ns 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ion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tail.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58321" y="731904"/>
            <a:ext cx="362156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GEM – Ar:CO2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70:30 gas mixture</a:t>
            </a:r>
            <a:endParaRPr lang="en-GB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7252" y="6011996"/>
            <a:ext cx="408810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µ-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RWELL – Ar:CO2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70:30 gas mixture</a:t>
            </a:r>
            <a:endParaRPr lang="en-GB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23151" y="6457716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7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36680" y="179929"/>
            <a:ext cx="5615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µ-RWELL: </a:t>
            </a:r>
            <a:r>
              <a:rPr lang="it-IT" sz="32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Energy </a:t>
            </a:r>
            <a:r>
              <a:rPr lang="it-IT" sz="32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Resolution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Adobe Ming Std L" pitchFamily="18" charset="-128"/>
              <a:cs typeface="Arial" panose="020B0604020202020204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15380" y="927674"/>
            <a:ext cx="79330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The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prototype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of µ-RWELL (100 M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  <a:sym typeface="Symbol" pitchFamily="18" charset="2"/>
              </a:rPr>
              <a:t>/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□)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has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been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tested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with X-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rays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tube (6keV) (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Ar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/CO2=70/30) &amp; the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signal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has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been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readout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vith</a:t>
            </a:r>
            <a:r>
              <a:rPr lang="it-IT" sz="2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an ORTEC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amplifier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Adobe Ming Std L" pitchFamily="18" charset="-128"/>
              <a:cs typeface="Arial" panose="020B0604020202020204" pitchFamily="34" charset="0"/>
            </a:endParaRPr>
          </a:p>
        </p:txBody>
      </p:sp>
      <p:pic>
        <p:nvPicPr>
          <p:cNvPr id="3077" name="Picture 5" descr="blind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4" r="52084" b="18817"/>
          <a:stretch>
            <a:fillRect/>
          </a:stretch>
        </p:blipFill>
        <p:spPr bwMode="auto">
          <a:xfrm>
            <a:off x="5537407" y="2204864"/>
            <a:ext cx="3355073" cy="3463351"/>
          </a:xfrm>
          <a:prstGeom prst="rect">
            <a:avLst/>
          </a:prstGeom>
          <a:noFill/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380288" y="3357563"/>
            <a:ext cx="8112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200" b="1" dirty="0">
                <a:latin typeface="Adobe Ming Std L" pitchFamily="18" charset="-128"/>
                <a:ea typeface="Adobe Ming Std L" pitchFamily="18" charset="-128"/>
              </a:rPr>
              <a:t>6 </a:t>
            </a:r>
            <a:r>
              <a:rPr lang="it-IT" sz="1200" b="1" dirty="0" err="1">
                <a:latin typeface="Adobe Ming Std L" pitchFamily="18" charset="-128"/>
                <a:ea typeface="Adobe Ming Std L" pitchFamily="18" charset="-128"/>
              </a:rPr>
              <a:t>keV</a:t>
            </a:r>
            <a:endParaRPr lang="en-US" sz="1200" b="1" dirty="0"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516688" y="3933825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200" b="1">
                <a:latin typeface="Adobe Ming Std L" pitchFamily="18" charset="-128"/>
                <a:ea typeface="Adobe Ming Std L" pitchFamily="18" charset="-128"/>
              </a:rPr>
              <a:t>Argon</a:t>
            </a:r>
          </a:p>
          <a:p>
            <a:r>
              <a:rPr lang="it-IT" sz="1200" b="1">
                <a:latin typeface="Adobe Ming Std L" pitchFamily="18" charset="-128"/>
                <a:ea typeface="Adobe Ming Std L" pitchFamily="18" charset="-128"/>
              </a:rPr>
              <a:t>escape</a:t>
            </a:r>
            <a:endParaRPr lang="en-US" sz="1200" b="1"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223000" y="2282825"/>
            <a:ext cx="1012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200" b="1">
                <a:latin typeface="Adobe Ming Std L" pitchFamily="18" charset="-128"/>
                <a:ea typeface="Adobe Ming Std L" pitchFamily="18" charset="-128"/>
              </a:rPr>
              <a:t>pedestal</a:t>
            </a:r>
            <a:endParaRPr lang="en-US" sz="1200" b="1">
              <a:latin typeface="Adobe Ming Std L" pitchFamily="18" charset="-128"/>
              <a:ea typeface="Adobe Ming Std L" pitchFamily="18" charset="-128"/>
            </a:endParaRPr>
          </a:p>
        </p:txBody>
      </p:sp>
      <p:pic>
        <p:nvPicPr>
          <p:cNvPr id="3082" name="Picture 10" descr="energy_re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" y="2060848"/>
            <a:ext cx="5188164" cy="3533502"/>
          </a:xfrm>
          <a:prstGeom prst="rect">
            <a:avLst/>
          </a:prstGeom>
          <a:noFill/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555776" y="6477116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981389" y="6477332"/>
            <a:ext cx="2133600" cy="365125"/>
          </a:xfrm>
        </p:spPr>
        <p:txBody>
          <a:bodyPr/>
          <a:lstStyle/>
          <a:p>
            <a:r>
              <a:rPr lang="en-US" dirty="0" smtClean="0"/>
              <a:t>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47515" y="230671"/>
            <a:ext cx="7374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µ-RWELL</a:t>
            </a:r>
            <a:r>
              <a:rPr lang="it-IT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: </a:t>
            </a:r>
            <a:r>
              <a:rPr lang="it-IT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Ion</a:t>
            </a:r>
            <a:r>
              <a:rPr lang="it-IT" sz="32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Feed-Back </a:t>
            </a:r>
            <a:r>
              <a:rPr lang="it-IT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measurement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Adobe Ming Std L" pitchFamily="18" charset="-128"/>
              <a:cs typeface="Arial" panose="020B0604020202020204" pitchFamily="34" charset="0"/>
            </a:endParaRPr>
          </a:p>
        </p:txBody>
      </p:sp>
      <p:pic>
        <p:nvPicPr>
          <p:cNvPr id="2053" name="Picture 5" descr="i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6" y="2265341"/>
            <a:ext cx="4184125" cy="2848555"/>
          </a:xfrm>
          <a:prstGeom prst="rect">
            <a:avLst/>
          </a:prstGeom>
          <a:noFill/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55576" y="981075"/>
            <a:ext cx="792088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The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prototype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of µ-RWELL (100 M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  <a:sym typeface="Symbol" pitchFamily="18" charset="2"/>
              </a:rPr>
              <a:t>/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□)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has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been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tested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in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current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mode with X-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rays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rPr>
              <a:t> tube (6keV) (Ar/ISO=90/10)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Adobe Ming Std L" pitchFamily="18" charset="-128"/>
              <a:cs typeface="Arial" panose="020B0604020202020204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627784" y="3447684"/>
            <a:ext cx="1224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dobe Ming Std L" pitchFamily="18" charset="-128"/>
                <a:ea typeface="Adobe Ming Std L" pitchFamily="18" charset="-128"/>
              </a:rPr>
              <a:t>Gain</a:t>
            </a:r>
            <a:r>
              <a:rPr lang="en-US" dirty="0">
                <a:latin typeface="Adobe Ming Std L" pitchFamily="18" charset="-128"/>
                <a:ea typeface="Adobe Ming Std L" pitchFamily="18" charset="-128"/>
                <a:sym typeface="Symbol" pitchFamily="18" charset="2"/>
              </a:rPr>
              <a:t> 10</a:t>
            </a:r>
            <a:r>
              <a:rPr lang="en-US" baseline="30000" dirty="0">
                <a:latin typeface="Adobe Ming Std L" pitchFamily="18" charset="-128"/>
                <a:ea typeface="Adobe Ming Std L" pitchFamily="18" charset="-128"/>
                <a:sym typeface="Symbol" pitchFamily="18" charset="2"/>
              </a:rPr>
              <a:t>3</a:t>
            </a:r>
            <a:endParaRPr lang="en-US" dirty="0">
              <a:latin typeface="Adobe Ming Std L" pitchFamily="18" charset="-128"/>
              <a:ea typeface="Adobe Ming Std L" pitchFamily="18" charset="-128"/>
              <a:sym typeface="Symbol" pitchFamily="18" charset="2"/>
            </a:endParaRPr>
          </a:p>
        </p:txBody>
      </p:sp>
      <p:pic>
        <p:nvPicPr>
          <p:cNvPr id="2056" name="Picture 8" descr="well_vs_mm_i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24" y="2233576"/>
            <a:ext cx="4231442" cy="2880320"/>
          </a:xfrm>
          <a:prstGeom prst="rect">
            <a:avLst/>
          </a:prstGeom>
          <a:noFill/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427984" y="5507940"/>
            <a:ext cx="4623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MM IBF measurement: NIMA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535 (2004) 226</a:t>
            </a:r>
          </a:p>
        </p:txBody>
      </p: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555776" y="6477116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981389" y="6477332"/>
            <a:ext cx="2133600" cy="365125"/>
          </a:xfrm>
        </p:spPr>
        <p:txBody>
          <a:bodyPr/>
          <a:lstStyle/>
          <a:p>
            <a:r>
              <a:rPr lang="en-US" dirty="0" smtClean="0"/>
              <a:t>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787797" y="2057977"/>
            <a:ext cx="2445505" cy="77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5" tIns="55218" rIns="81635" bIns="40818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defRPr/>
            </a:pPr>
            <a:r>
              <a:rPr lang="it-IT" altLang="en-US" sz="29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 </a:t>
            </a:r>
            <a:r>
              <a:rPr lang="it-IT" altLang="en-US" sz="29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altLang="en-US" sz="29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r>
              <a:rPr lang="it-IT" altLang="en-US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>
              <a:defRPr/>
            </a:pPr>
            <a:endParaRPr lang="it-IT" altLang="en-US" sz="2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defRPr/>
            </a:pPr>
            <a:r>
              <a:rPr lang="it-IT" altLang="en-US" sz="29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AR/CO2=70/30  vs  AR/ISO=90/10</a:t>
            </a:r>
          </a:p>
          <a:p>
            <a:pPr algn="ctr" eaLnBrk="1">
              <a:defRPr/>
            </a:pPr>
            <a:endParaRPr lang="it-IT" altLang="en-US" sz="29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277466" y="6526766"/>
            <a:ext cx="1866534" cy="331235"/>
          </a:xfrm>
        </p:spPr>
        <p:txBody>
          <a:bodyPr rtlCol="0"/>
          <a:lstStyle/>
          <a:p>
            <a:pPr>
              <a:defRPr/>
            </a:pPr>
            <a:r>
              <a:rPr lang="en-GB" dirty="0" smtClean="0"/>
              <a:t>36</a:t>
            </a:r>
            <a:endParaRPr lang="en-GB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Poli Lener  -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094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uppo 2"/>
          <p:cNvGrpSpPr>
            <a:grpSpLocks/>
          </p:cNvGrpSpPr>
          <p:nvPr/>
        </p:nvGrpSpPr>
        <p:grpSpPr bwMode="auto">
          <a:xfrm>
            <a:off x="131062" y="764721"/>
            <a:ext cx="3914536" cy="2994074"/>
            <a:chOff x="145158" y="842963"/>
            <a:chExt cx="4314825" cy="3301047"/>
          </a:xfrm>
        </p:grpSpPr>
        <p:pic>
          <p:nvPicPr>
            <p:cNvPr id="31765" name="Immagin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58" y="1206500"/>
              <a:ext cx="4314825" cy="293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6" name="Rettangolo 3"/>
            <p:cNvSpPr>
              <a:spLocks noChangeArrowheads="1"/>
            </p:cNvSpPr>
            <p:nvPr/>
          </p:nvSpPr>
          <p:spPr bwMode="auto">
            <a:xfrm>
              <a:off x="1564583" y="2498773"/>
              <a:ext cx="1962768" cy="407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/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Ar/CO</a:t>
              </a:r>
              <a:r>
                <a:rPr lang="en-US" altLang="en-US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=70/30</a:t>
              </a:r>
            </a:p>
          </p:txBody>
        </p:sp>
        <p:sp>
          <p:nvSpPr>
            <p:cNvPr id="31767" name="Text Box 5"/>
            <p:cNvSpPr txBox="1">
              <a:spLocks noChangeArrowheads="1"/>
            </p:cNvSpPr>
            <p:nvPr/>
          </p:nvSpPr>
          <p:spPr bwMode="auto">
            <a:xfrm>
              <a:off x="536123" y="842963"/>
              <a:ext cx="3168450" cy="601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9986" tIns="60866" rIns="89986" bIns="44993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June 2015 –  Ar/CO</a:t>
              </a:r>
              <a:r>
                <a:rPr lang="en-US" altLang="en-US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=70/30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Ed=750 V/cm &amp; B=0 T</a:t>
              </a:r>
            </a:p>
          </p:txBody>
        </p:sp>
      </p:grpSp>
      <p:pic>
        <p:nvPicPr>
          <p:cNvPr id="31747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61" y="2449698"/>
            <a:ext cx="3931819" cy="227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329804" y="-33124"/>
            <a:ext cx="2827166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5" tIns="55218" rIns="81635" bIns="40818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en-US" sz="24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TB June 2015 B=0T &amp; </a:t>
            </a:r>
            <a:r>
              <a:rPr lang="it-IT" altLang="en-US" sz="24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=0°</a:t>
            </a:r>
            <a:r>
              <a:rPr lang="it-IT" altLang="en-US" sz="24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en-US" sz="22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Efficiency &amp; Residual vs gas mixture </a:t>
            </a:r>
          </a:p>
        </p:txBody>
      </p:sp>
      <p:sp>
        <p:nvSpPr>
          <p:cNvPr id="29705" name="CasellaDiTesto 5"/>
          <p:cNvSpPr txBox="1">
            <a:spLocks noChangeArrowheads="1"/>
          </p:cNvSpPr>
          <p:nvPr/>
        </p:nvSpPr>
        <p:spPr bwMode="auto">
          <a:xfrm>
            <a:off x="5710499" y="4906596"/>
            <a:ext cx="3041759" cy="174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54" tIns="41477" rIns="82954" bIns="41477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large difference observed between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/CO</a:t>
            </a:r>
            <a:r>
              <a:rPr lang="en-US" altLang="en-US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/ISO due to:</a:t>
            </a:r>
          </a:p>
          <a:p>
            <a:pPr marL="259232" indent="-259232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µ-R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compactness</a:t>
            </a:r>
          </a:p>
          <a:p>
            <a:pPr marL="259232" indent="-259232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 large strip pitch (400 µm) </a:t>
            </a:r>
          </a:p>
        </p:txBody>
      </p:sp>
      <p:sp>
        <p:nvSpPr>
          <p:cNvPr id="19" name="Ovale 18"/>
          <p:cNvSpPr/>
          <p:nvPr/>
        </p:nvSpPr>
        <p:spPr>
          <a:xfrm>
            <a:off x="5806994" y="4055466"/>
            <a:ext cx="260681" cy="223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7987498" y="3318109"/>
            <a:ext cx="260681" cy="223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Connettore 2 9"/>
          <p:cNvCxnSpPr>
            <a:stCxn id="31766" idx="3"/>
          </p:cNvCxnSpPr>
          <p:nvPr/>
        </p:nvCxnSpPr>
        <p:spPr>
          <a:xfrm>
            <a:off x="3199487" y="2451219"/>
            <a:ext cx="2715525" cy="1608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CasellaDiTesto 39"/>
          <p:cNvSpPr txBox="1">
            <a:spLocks noChangeArrowheads="1"/>
          </p:cNvSpPr>
          <p:nvPr/>
        </p:nvSpPr>
        <p:spPr bwMode="auto">
          <a:xfrm rot="-1912072">
            <a:off x="5540560" y="2671304"/>
            <a:ext cx="914529" cy="422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54" tIns="41477" rIns="82954" bIns="41477">
            <a:spAutoFit/>
          </a:bodyPr>
          <a:lstStyle/>
          <a:p>
            <a:pPr algn="ctr"/>
            <a:r>
              <a:rPr lang="en-US" altLang="en-US" sz="1100" b="1">
                <a:latin typeface="Times New Roman" pitchFamily="18" charset="0"/>
                <a:cs typeface="Times New Roman" pitchFamily="18" charset="0"/>
              </a:rPr>
              <a:t>GARFIELD</a:t>
            </a:r>
          </a:p>
          <a:p>
            <a:pPr algn="ctr"/>
            <a:r>
              <a:rPr lang="en-US" altLang="en-US" sz="1100" b="1">
                <a:latin typeface="Times New Roman" pitchFamily="18" charset="0"/>
                <a:cs typeface="Times New Roman" pitchFamily="18" charset="0"/>
              </a:rPr>
              <a:t>simulation</a:t>
            </a:r>
          </a:p>
        </p:txBody>
      </p:sp>
      <p:sp>
        <p:nvSpPr>
          <p:cNvPr id="31757" name="CasellaDiTesto 13"/>
          <p:cNvSpPr txBox="1">
            <a:spLocks noChangeArrowheads="1"/>
          </p:cNvSpPr>
          <p:nvPr/>
        </p:nvSpPr>
        <p:spPr bwMode="auto">
          <a:xfrm>
            <a:off x="3941902" y="2606673"/>
            <a:ext cx="1189627" cy="5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54" tIns="41477" rIns="82954" bIns="41477">
            <a:spAutoFit/>
          </a:bodyPr>
          <a:lstStyle/>
          <a:p>
            <a:r>
              <a:rPr lang="en-US" altLang="en-US" sz="15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6</a:t>
            </a:r>
            <a:r>
              <a:rPr lang="en-US" altLang="en-US" sz="150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en-US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µm on 4 mm gap</a:t>
            </a:r>
            <a:r>
              <a:rPr lang="en-US" altLang="en-US" sz="15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58" name="CasellaDiTesto 29"/>
          <p:cNvSpPr txBox="1">
            <a:spLocks noChangeArrowheads="1"/>
          </p:cNvSpPr>
          <p:nvPr/>
        </p:nvSpPr>
        <p:spPr bwMode="auto">
          <a:xfrm>
            <a:off x="4121929" y="4997324"/>
            <a:ext cx="1199709" cy="5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54" tIns="41477" rIns="82954" bIns="41477">
            <a:spAutoFit/>
          </a:bodyPr>
          <a:lstStyle/>
          <a:p>
            <a:r>
              <a:rPr lang="en-US" altLang="en-US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 14</a:t>
            </a:r>
            <a:r>
              <a:rPr lang="en-US" altLang="en-US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en-US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µm on 4 mm gap</a:t>
            </a:r>
            <a:r>
              <a:rPr lang="en-US" altLang="en-US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1759" name="Gruppo 1"/>
          <p:cNvGrpSpPr>
            <a:grpSpLocks/>
          </p:cNvGrpSpPr>
          <p:nvPr/>
        </p:nvGrpSpPr>
        <p:grpSpPr bwMode="auto">
          <a:xfrm>
            <a:off x="105138" y="3768877"/>
            <a:ext cx="3914536" cy="3032958"/>
            <a:chOff x="115887" y="4154488"/>
            <a:chExt cx="4314825" cy="3343077"/>
          </a:xfrm>
        </p:grpSpPr>
        <p:pic>
          <p:nvPicPr>
            <p:cNvPr id="31762" name="Immagin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7" y="4560055"/>
              <a:ext cx="4314825" cy="293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3" name="Text Box 5"/>
            <p:cNvSpPr txBox="1">
              <a:spLocks noChangeArrowheads="1"/>
            </p:cNvSpPr>
            <p:nvPr/>
          </p:nvSpPr>
          <p:spPr bwMode="auto">
            <a:xfrm>
              <a:off x="752579" y="4154488"/>
              <a:ext cx="3168450" cy="601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9986" tIns="60866" rIns="89986" bIns="44993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June 2015 – Ar/ISO=90/10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Ed=3.5 kV/cm &amp; B=0 T</a:t>
              </a:r>
            </a:p>
          </p:txBody>
        </p:sp>
        <p:sp>
          <p:nvSpPr>
            <p:cNvPr id="31764" name="Rettangolo 4"/>
            <p:cNvSpPr>
              <a:spLocks noChangeArrowheads="1"/>
            </p:cNvSpPr>
            <p:nvPr/>
          </p:nvSpPr>
          <p:spPr bwMode="auto">
            <a:xfrm>
              <a:off x="1710294" y="5843842"/>
              <a:ext cx="1733704" cy="40709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/>
              <a:r>
                <a:rPr lang="en-US" alt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Ar/ISO=90/10</a:t>
              </a:r>
            </a:p>
          </p:txBody>
        </p:sp>
      </p:grpSp>
      <p:sp>
        <p:nvSpPr>
          <p:cNvPr id="31760" name="CasellaDiTesto 21"/>
          <p:cNvSpPr txBox="1">
            <a:spLocks noChangeArrowheads="1"/>
          </p:cNvSpPr>
          <p:nvPr/>
        </p:nvSpPr>
        <p:spPr bwMode="auto">
          <a:xfrm rot="2396568">
            <a:off x="7932586" y="428269"/>
            <a:ext cx="1230320" cy="422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54" tIns="41477" rIns="82954" bIns="41477">
            <a:spAutoFit/>
          </a:bodyPr>
          <a:lstStyle/>
          <a:p>
            <a:pPr algn="ctr"/>
            <a:r>
              <a:rPr lang="en-US" altLang="en-US" sz="11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-</a:t>
            </a:r>
            <a:r>
              <a:rPr lang="en-US" altLang="en-US" sz="1100" b="1">
                <a:latin typeface="Times New Roman" pitchFamily="18" charset="0"/>
                <a:cs typeface="Times New Roman" pitchFamily="18" charset="0"/>
              </a:rPr>
              <a:t>Residual w/out </a:t>
            </a:r>
          </a:p>
          <a:p>
            <a:pPr algn="ctr"/>
            <a:r>
              <a:rPr lang="en-US" altLang="en-US" sz="1100" b="1">
                <a:latin typeface="Times New Roman" pitchFamily="18" charset="0"/>
                <a:cs typeface="Times New Roman" pitchFamily="18" charset="0"/>
              </a:rPr>
              <a:t>TRK subtraction</a:t>
            </a:r>
          </a:p>
        </p:txBody>
      </p:sp>
      <p:cxnSp>
        <p:nvCxnSpPr>
          <p:cNvPr id="8" name="Connettore 2 7"/>
          <p:cNvCxnSpPr>
            <a:stCxn id="31764" idx="3"/>
            <a:endCxn id="20" idx="3"/>
          </p:cNvCxnSpPr>
          <p:nvPr/>
        </p:nvCxnSpPr>
        <p:spPr>
          <a:xfrm flipV="1">
            <a:off x="3124498" y="3508643"/>
            <a:ext cx="4901176" cy="1977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996386" y="6461780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841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79512" y="692696"/>
            <a:ext cx="8643938" cy="5832648"/>
            <a:chOff x="179512" y="692696"/>
            <a:chExt cx="8643938" cy="5832648"/>
          </a:xfrm>
          <a:effectLst>
            <a:outerShdw blurRad="292100" dist="139700" dir="5400000" algn="ctr" rotWithShape="0">
              <a:schemeClr val="bg1">
                <a:alpha val="65000"/>
              </a:schemeClr>
            </a:outerShdw>
          </a:effectLst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>
              <a:lum bright="-20000" contrast="40000"/>
            </a:blip>
            <a:srcRect t="10468"/>
            <a:stretch/>
          </p:blipFill>
          <p:spPr>
            <a:xfrm>
              <a:off x="179512" y="692696"/>
              <a:ext cx="8643938" cy="5832648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8532440" y="6237312"/>
              <a:ext cx="29101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547664" y="6487840"/>
            <a:ext cx="662473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999692" y="6487839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195736" y="81720"/>
            <a:ext cx="6077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MPDG @ CERN: FUTURE (Phase-I)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907704" y="1144996"/>
            <a:ext cx="12105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  (GEM)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2564904"/>
            <a:ext cx="13500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 (GEM)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73400" y="1988840"/>
            <a:ext cx="12891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  (GEM)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239172" y="1067495"/>
            <a:ext cx="19458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  (THGEM)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5536" y="4797152"/>
            <a:ext cx="19302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nTOF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3535430"/>
            <a:ext cx="20019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 (</a:t>
            </a: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179942" y="1834951"/>
            <a:ext cx="13681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 105 (LEM)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285052" y="2687872"/>
            <a:ext cx="13681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CAST(</a:t>
            </a: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InGrid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77" y="2379130"/>
            <a:ext cx="3931819" cy="227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3324044" y="-28803"/>
            <a:ext cx="2827166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5" tIns="55218" rIns="81635" bIns="40818"/>
          <a:lstStyle/>
          <a:p>
            <a:pPr algn="ctr" eaLnBrk="1">
              <a:buFont typeface="Times New Roman" pitchFamily="18" charset="0"/>
              <a:buNone/>
            </a:pPr>
            <a:r>
              <a:rPr lang="it-IT" altLang="en-US" sz="24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TB June 2015, B=1T &amp; </a:t>
            </a:r>
            <a:r>
              <a:rPr lang="it-IT" altLang="en-US" sz="24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=0°</a:t>
            </a:r>
          </a:p>
          <a:p>
            <a:pPr algn="ctr" eaLnBrk="1">
              <a:buFont typeface="Times New Roman" pitchFamily="18" charset="0"/>
              <a:buNone/>
            </a:pPr>
            <a:r>
              <a:rPr lang="it-IT" altLang="en-US" sz="22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Efficiency &amp; Residual vs gas mixture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en-US" sz="24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Ovale 27"/>
          <p:cNvSpPr/>
          <p:nvPr/>
        </p:nvSpPr>
        <p:spPr>
          <a:xfrm>
            <a:off x="5737864" y="3335391"/>
            <a:ext cx="260681" cy="223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7719616" y="3780397"/>
            <a:ext cx="260681" cy="223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54" tIns="41477" rIns="82954" bIns="4147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1" name="CasellaDiTesto 39"/>
          <p:cNvSpPr txBox="1">
            <a:spLocks noChangeArrowheads="1"/>
          </p:cNvSpPr>
          <p:nvPr/>
        </p:nvSpPr>
        <p:spPr bwMode="auto">
          <a:xfrm rot="-1912072">
            <a:off x="5513196" y="2518648"/>
            <a:ext cx="914529" cy="422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54" tIns="41477" rIns="82954" bIns="41477">
            <a:spAutoFit/>
          </a:bodyPr>
          <a:lstStyle/>
          <a:p>
            <a:pPr algn="ctr"/>
            <a:r>
              <a:rPr lang="en-US" altLang="en-US" sz="1100" b="1">
                <a:latin typeface="Times New Roman" pitchFamily="18" charset="0"/>
                <a:cs typeface="Times New Roman" pitchFamily="18" charset="0"/>
              </a:rPr>
              <a:t>GARFIELD</a:t>
            </a:r>
          </a:p>
          <a:p>
            <a:pPr algn="ctr"/>
            <a:r>
              <a:rPr lang="en-US" altLang="en-US" sz="1100" b="1">
                <a:latin typeface="Times New Roman" pitchFamily="18" charset="0"/>
                <a:cs typeface="Times New Roman" pitchFamily="18" charset="0"/>
              </a:rPr>
              <a:t>simulation</a:t>
            </a:r>
          </a:p>
        </p:txBody>
      </p:sp>
      <p:sp>
        <p:nvSpPr>
          <p:cNvPr id="33802" name="CasellaDiTesto 5"/>
          <p:cNvSpPr txBox="1">
            <a:spLocks noChangeArrowheads="1"/>
          </p:cNvSpPr>
          <p:nvPr/>
        </p:nvSpPr>
        <p:spPr bwMode="auto">
          <a:xfrm>
            <a:off x="5481503" y="5089494"/>
            <a:ext cx="2772437" cy="9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54" tIns="41477" rIns="82954" bIns="41477">
            <a:spAutoFit/>
          </a:bodyPr>
          <a:lstStyle/>
          <a:p>
            <a:pPr algn="ctr"/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difference on the residual is probably due to the diverse Lorentz angle</a:t>
            </a:r>
          </a:p>
        </p:txBody>
      </p:sp>
      <p:grpSp>
        <p:nvGrpSpPr>
          <p:cNvPr id="33803" name="Gruppo 2"/>
          <p:cNvGrpSpPr>
            <a:grpSpLocks/>
          </p:cNvGrpSpPr>
          <p:nvPr/>
        </p:nvGrpSpPr>
        <p:grpSpPr bwMode="auto">
          <a:xfrm>
            <a:off x="195871" y="642308"/>
            <a:ext cx="3914536" cy="2994075"/>
            <a:chOff x="216592" y="708025"/>
            <a:chExt cx="4314825" cy="3300138"/>
          </a:xfrm>
        </p:grpSpPr>
        <p:pic>
          <p:nvPicPr>
            <p:cNvPr id="33811" name="Immagin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92" y="1070653"/>
              <a:ext cx="4314825" cy="293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2" name="Rettangolo 4"/>
            <p:cNvSpPr>
              <a:spLocks noChangeArrowheads="1"/>
            </p:cNvSpPr>
            <p:nvPr/>
          </p:nvSpPr>
          <p:spPr bwMode="auto">
            <a:xfrm>
              <a:off x="1962306" y="2408058"/>
              <a:ext cx="901484" cy="6106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/>
              <a:r>
                <a:rPr lang="it-IT" altLang="en-US" sz="1500" b="1">
                  <a:latin typeface="Times New Roman" pitchFamily="18" charset="0"/>
                  <a:cs typeface="Times New Roman" pitchFamily="18" charset="0"/>
                </a:rPr>
                <a:t>B=1 T</a:t>
              </a:r>
            </a:p>
            <a:p>
              <a:pPr algn="ctr"/>
              <a:r>
                <a:rPr lang="it-IT" altLang="en-US" sz="1500" b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it-IT" altLang="en-US" sz="1500" b="1" baseline="-25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</a:t>
              </a:r>
              <a:r>
                <a:rPr lang="it-IT" altLang="en-US" sz="1500" b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= 16°</a:t>
              </a:r>
              <a:endParaRPr lang="en-US" altLang="en-US" sz="1500"/>
            </a:p>
          </p:txBody>
        </p:sp>
        <p:sp>
          <p:nvSpPr>
            <p:cNvPr id="33813" name="Text Box 5"/>
            <p:cNvSpPr txBox="1">
              <a:spLocks noChangeArrowheads="1"/>
            </p:cNvSpPr>
            <p:nvPr/>
          </p:nvSpPr>
          <p:spPr bwMode="auto">
            <a:xfrm>
              <a:off x="744586" y="708025"/>
              <a:ext cx="3168650" cy="6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9986" tIns="60866" rIns="89986" bIns="44993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altLang="en-US" b="1">
                  <a:latin typeface="Times New Roman" pitchFamily="18" charset="0"/>
                  <a:cs typeface="Times New Roman" pitchFamily="18" charset="0"/>
                </a:rPr>
                <a:t>Ar/CO</a:t>
              </a:r>
              <a:r>
                <a:rPr lang="it-IT" altLang="en-US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it-IT" altLang="en-US" b="1">
                  <a:latin typeface="Times New Roman" pitchFamily="18" charset="0"/>
                  <a:cs typeface="Times New Roman" pitchFamily="18" charset="0"/>
                </a:rPr>
                <a:t>=70/30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altLang="en-US" b="1">
                  <a:latin typeface="Times New Roman" pitchFamily="18" charset="0"/>
                  <a:cs typeface="Times New Roman" pitchFamily="18" charset="0"/>
                </a:rPr>
                <a:t>Ed=750 V/cm &amp; B=1 T</a:t>
              </a:r>
            </a:p>
          </p:txBody>
        </p:sp>
      </p:grpSp>
      <p:sp>
        <p:nvSpPr>
          <p:cNvPr id="33804" name="CasellaDiTesto 21"/>
          <p:cNvSpPr txBox="1">
            <a:spLocks noChangeArrowheads="1"/>
          </p:cNvSpPr>
          <p:nvPr/>
        </p:nvSpPr>
        <p:spPr bwMode="auto">
          <a:xfrm rot="2396568">
            <a:off x="7932586" y="428269"/>
            <a:ext cx="1230320" cy="422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54" tIns="41477" rIns="82954" bIns="41477">
            <a:spAutoFit/>
          </a:bodyPr>
          <a:lstStyle/>
          <a:p>
            <a:pPr algn="ctr"/>
            <a:r>
              <a:rPr lang="en-US" altLang="en-US" sz="11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-</a:t>
            </a:r>
            <a:r>
              <a:rPr lang="en-US" altLang="en-US" sz="1100" b="1">
                <a:latin typeface="Times New Roman" pitchFamily="18" charset="0"/>
                <a:cs typeface="Times New Roman" pitchFamily="18" charset="0"/>
              </a:rPr>
              <a:t>Residual w/out </a:t>
            </a:r>
          </a:p>
          <a:p>
            <a:pPr algn="ctr"/>
            <a:r>
              <a:rPr lang="en-US" altLang="en-US" sz="1100" b="1">
                <a:latin typeface="Times New Roman" pitchFamily="18" charset="0"/>
                <a:cs typeface="Times New Roman" pitchFamily="18" charset="0"/>
              </a:rPr>
              <a:t>TRK subtraction</a:t>
            </a:r>
          </a:p>
        </p:txBody>
      </p:sp>
      <p:cxnSp>
        <p:nvCxnSpPr>
          <p:cNvPr id="6" name="Connettore 2 5"/>
          <p:cNvCxnSpPr>
            <a:stCxn id="33812" idx="3"/>
            <a:endCxn id="28" idx="1"/>
          </p:cNvCxnSpPr>
          <p:nvPr/>
        </p:nvCxnSpPr>
        <p:spPr>
          <a:xfrm>
            <a:off x="2597487" y="2461675"/>
            <a:ext cx="3178553" cy="906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06" name="Gruppo 4"/>
          <p:cNvGrpSpPr>
            <a:grpSpLocks/>
          </p:cNvGrpSpPr>
          <p:nvPr/>
        </p:nvGrpSpPr>
        <p:grpSpPr bwMode="auto">
          <a:xfrm>
            <a:off x="135382" y="3594617"/>
            <a:ext cx="3914536" cy="2956631"/>
            <a:chOff x="149275" y="3962400"/>
            <a:chExt cx="4314825" cy="3259003"/>
          </a:xfrm>
        </p:grpSpPr>
        <p:pic>
          <p:nvPicPr>
            <p:cNvPr id="33808" name="Immagin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75" y="4283893"/>
              <a:ext cx="4314825" cy="293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765225" y="3962400"/>
              <a:ext cx="3168650" cy="6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9986" tIns="60866" rIns="89986" bIns="44993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>
                <a:defRPr/>
              </a:pPr>
              <a:r>
                <a:rPr lang="it-IT" alt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</a:t>
              </a:r>
              <a:r>
                <a:rPr lang="it-IT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/ISO=90/10</a:t>
              </a:r>
              <a:r>
                <a:rPr lang="en-US" altLang="en-US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>
                <a:defRPr/>
              </a:pPr>
              <a:r>
                <a:rPr lang="en-US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Ed=3.5kV/cm &amp; B= 1 T</a:t>
              </a:r>
            </a:p>
          </p:txBody>
        </p:sp>
        <p:sp>
          <p:nvSpPr>
            <p:cNvPr id="33810" name="Rettangolo 20"/>
            <p:cNvSpPr>
              <a:spLocks noChangeArrowheads="1"/>
            </p:cNvSpPr>
            <p:nvPr/>
          </p:nvSpPr>
          <p:spPr bwMode="auto">
            <a:xfrm>
              <a:off x="1962090" y="6241657"/>
              <a:ext cx="901484" cy="61065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/>
              <a:r>
                <a:rPr lang="it-IT" altLang="en-US" sz="15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B=1 T</a:t>
              </a:r>
            </a:p>
            <a:p>
              <a:pPr algn="ctr"/>
              <a:r>
                <a:rPr lang="it-IT" altLang="en-US" sz="15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it-IT" altLang="en-US" sz="15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</a:t>
              </a:r>
              <a:r>
                <a:rPr lang="it-IT" altLang="en-US" sz="15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=8.5°</a:t>
              </a:r>
              <a:endParaRPr lang="en-US" altLang="en-US" sz="1500">
                <a:solidFill>
                  <a:srgbClr val="FF0000"/>
                </a:solidFill>
              </a:endParaRPr>
            </a:p>
          </p:txBody>
        </p:sp>
      </p:grpSp>
      <p:cxnSp>
        <p:nvCxnSpPr>
          <p:cNvPr id="9" name="Connettore 2 8"/>
          <p:cNvCxnSpPr>
            <a:stCxn id="33810" idx="3"/>
            <a:endCxn id="38" idx="3"/>
          </p:cNvCxnSpPr>
          <p:nvPr/>
        </p:nvCxnSpPr>
        <p:spPr>
          <a:xfrm flipV="1">
            <a:off x="2597874" y="3970930"/>
            <a:ext cx="5159918" cy="19684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187624" y="6482931"/>
            <a:ext cx="6912768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010400" y="6450093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216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37698" y="4921410"/>
            <a:ext cx="8751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T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use of 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resistivity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charge spread 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(cluster size) on the readout strips.</a:t>
            </a:r>
          </a:p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course 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size 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 r/out (as in LHCb muon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collected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single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pad. 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expected Cluster size for LHCb should 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8311" y="634685"/>
            <a:ext cx="4365416" cy="3882059"/>
            <a:chOff x="303122" y="1321771"/>
            <a:chExt cx="4365416" cy="3882059"/>
          </a:xfrm>
        </p:grpSpPr>
        <p:grpSp>
          <p:nvGrpSpPr>
            <p:cNvPr id="9" name="Gruppo 8"/>
            <p:cNvGrpSpPr/>
            <p:nvPr/>
          </p:nvGrpSpPr>
          <p:grpSpPr>
            <a:xfrm>
              <a:off x="303122" y="1321771"/>
              <a:ext cx="4239751" cy="3882059"/>
              <a:chOff x="4796745" y="1419149"/>
              <a:chExt cx="4239751" cy="3882059"/>
            </a:xfrm>
          </p:grpSpPr>
          <p:pic>
            <p:nvPicPr>
              <p:cNvPr id="5" name="Immagin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745" y="1452674"/>
                <a:ext cx="4239751" cy="3848534"/>
              </a:xfrm>
              <a:prstGeom prst="rect">
                <a:avLst/>
              </a:prstGeom>
            </p:spPr>
          </p:pic>
          <p:sp>
            <p:nvSpPr>
              <p:cNvPr id="6" name="CasellaDiTesto 5"/>
              <p:cNvSpPr txBox="1"/>
              <p:nvPr/>
            </p:nvSpPr>
            <p:spPr>
              <a:xfrm>
                <a:off x="5932098" y="1419149"/>
                <a:ext cx="1664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Ar/ISO=90/10</a:t>
                </a:r>
                <a:endParaRPr lang="en-GB" sz="2000" dirty="0"/>
              </a:p>
            </p:txBody>
          </p:sp>
        </p:grpSp>
        <p:cxnSp>
          <p:nvCxnSpPr>
            <p:cNvPr id="16" name="Connettore 2 15"/>
            <p:cNvCxnSpPr/>
            <p:nvPr/>
          </p:nvCxnSpPr>
          <p:spPr>
            <a:xfrm flipV="1">
              <a:off x="2376924" y="3167851"/>
              <a:ext cx="0" cy="12961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 rot="2478937">
              <a:off x="2977049" y="1931592"/>
              <a:ext cx="1691489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400 µm pitch strips</a:t>
              </a:r>
            </a:p>
          </p:txBody>
        </p:sp>
      </p:grp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77116"/>
            <a:ext cx="2133600" cy="365125"/>
          </a:xfrm>
        </p:spPr>
        <p:txBody>
          <a:bodyPr/>
          <a:lstStyle/>
          <a:p>
            <a:fld id="{BA2DF685-6831-4C92-92F9-7744A367C713}" type="slidenum">
              <a:rPr lang="en-US" smtClean="0"/>
              <a:t>41</a:t>
            </a:fld>
            <a:endParaRPr lang="en-US" dirty="0"/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82760" y="-225662"/>
            <a:ext cx="906124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 Size </a:t>
            </a:r>
            <a:r>
              <a:rPr lang="it-IT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layer</a:t>
            </a:r>
            <a:r>
              <a:rPr lang="it-IT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resistivity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5189830" y="1217429"/>
            <a:ext cx="3544596" cy="2875709"/>
            <a:chOff x="5189830" y="724445"/>
            <a:chExt cx="3544596" cy="2875709"/>
          </a:xfrm>
        </p:grpSpPr>
        <p:grpSp>
          <p:nvGrpSpPr>
            <p:cNvPr id="33" name="Gruppo 32"/>
            <p:cNvGrpSpPr/>
            <p:nvPr/>
          </p:nvGrpSpPr>
          <p:grpSpPr>
            <a:xfrm>
              <a:off x="5189830" y="724445"/>
              <a:ext cx="3544596" cy="2540769"/>
              <a:chOff x="5189830" y="724445"/>
              <a:chExt cx="3544596" cy="2540769"/>
            </a:xfrm>
          </p:grpSpPr>
          <p:pic>
            <p:nvPicPr>
              <p:cNvPr id="14" name="Immagin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830" y="724445"/>
                <a:ext cx="3544596" cy="2413143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5953126" y="3166937"/>
                <a:ext cx="1905000" cy="9476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5522259" y="3166938"/>
                <a:ext cx="383241" cy="9476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ttangolo 28"/>
              <p:cNvSpPr/>
              <p:nvPr/>
            </p:nvSpPr>
            <p:spPr>
              <a:xfrm>
                <a:off x="7905752" y="3166938"/>
                <a:ext cx="485213" cy="9476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cumento 30"/>
              <p:cNvSpPr/>
              <p:nvPr/>
            </p:nvSpPr>
            <p:spPr>
              <a:xfrm rot="16200000">
                <a:off x="5426802" y="3122103"/>
                <a:ext cx="95663" cy="185330"/>
              </a:xfrm>
              <a:prstGeom prst="flowChartDocumen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cumento 31"/>
              <p:cNvSpPr/>
              <p:nvPr/>
            </p:nvSpPr>
            <p:spPr>
              <a:xfrm rot="5400000" flipH="1">
                <a:off x="8343133" y="3124718"/>
                <a:ext cx="95663" cy="185330"/>
              </a:xfrm>
              <a:prstGeom prst="flowChartDocumen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Connettore 1 34"/>
            <p:cNvCxnSpPr/>
            <p:nvPr/>
          </p:nvCxnSpPr>
          <p:spPr>
            <a:xfrm flipV="1">
              <a:off x="5953126" y="989463"/>
              <a:ext cx="0" cy="225897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7852443" y="984911"/>
              <a:ext cx="0" cy="225897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>
              <a:off x="5925830" y="3480182"/>
              <a:ext cx="195262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sellaDiTesto 39"/>
            <p:cNvSpPr txBox="1"/>
            <p:nvPr/>
          </p:nvSpPr>
          <p:spPr>
            <a:xfrm>
              <a:off x="6252766" y="3323155"/>
              <a:ext cx="12987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mm LHCb pad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6" name="Connettore 2 45"/>
          <p:cNvCxnSpPr/>
          <p:nvPr/>
        </p:nvCxnSpPr>
        <p:spPr>
          <a:xfrm>
            <a:off x="2560320" y="2130950"/>
            <a:ext cx="4079019" cy="739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555776" y="6477116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8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209"/>
          <p:cNvGrpSpPr>
            <a:grpSpLocks/>
          </p:cNvGrpSpPr>
          <p:nvPr/>
        </p:nvGrpSpPr>
        <p:grpSpPr bwMode="auto">
          <a:xfrm>
            <a:off x="0" y="2423235"/>
            <a:ext cx="4970351" cy="3016291"/>
            <a:chOff x="3051545" y="2006823"/>
            <a:chExt cx="3922874" cy="2142317"/>
          </a:xfrm>
        </p:grpSpPr>
        <p:grpSp>
          <p:nvGrpSpPr>
            <p:cNvPr id="10" name="Gruppo 141"/>
            <p:cNvGrpSpPr>
              <a:grpSpLocks/>
            </p:cNvGrpSpPr>
            <p:nvPr/>
          </p:nvGrpSpPr>
          <p:grpSpPr bwMode="auto">
            <a:xfrm>
              <a:off x="3627859" y="2029873"/>
              <a:ext cx="2723923" cy="1885143"/>
              <a:chOff x="4832425" y="1886087"/>
              <a:chExt cx="3631897" cy="2513522"/>
            </a:xfrm>
          </p:grpSpPr>
          <p:grpSp>
            <p:nvGrpSpPr>
              <p:cNvPr id="13" name="Gruppo 118"/>
              <p:cNvGrpSpPr>
                <a:grpSpLocks/>
              </p:cNvGrpSpPr>
              <p:nvPr/>
            </p:nvGrpSpPr>
            <p:grpSpPr bwMode="auto">
              <a:xfrm>
                <a:off x="4832425" y="3150059"/>
                <a:ext cx="3631897" cy="1249550"/>
                <a:chOff x="6891723" y="4626490"/>
                <a:chExt cx="3631954" cy="1249551"/>
              </a:xfrm>
            </p:grpSpPr>
            <p:grpSp>
              <p:nvGrpSpPr>
                <p:cNvPr id="15" name="Gruppo 58"/>
                <p:cNvGrpSpPr>
                  <a:grpSpLocks/>
                </p:cNvGrpSpPr>
                <p:nvPr/>
              </p:nvGrpSpPr>
              <p:grpSpPr bwMode="auto">
                <a:xfrm>
                  <a:off x="7202351" y="4817702"/>
                  <a:ext cx="2672519" cy="258146"/>
                  <a:chOff x="6101330" y="4799040"/>
                  <a:chExt cx="2672516" cy="258146"/>
                </a:xfrm>
              </p:grpSpPr>
              <p:sp>
                <p:nvSpPr>
                  <p:cNvPr id="40" name="Rettangolo 39"/>
                  <p:cNvSpPr/>
                  <p:nvPr/>
                </p:nvSpPr>
                <p:spPr>
                  <a:xfrm>
                    <a:off x="6101326" y="4840263"/>
                    <a:ext cx="2661333" cy="159436"/>
                  </a:xfrm>
                  <a:prstGeom prst="rect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5593" tIns="37797" rIns="75593" bIns="37797" anchor="ctr"/>
                  <a:lstStyle/>
                  <a:p>
                    <a:pPr algn="ctr">
                      <a:defRPr/>
                    </a:pPr>
                    <a:endParaRPr lang="en-US" sz="1489" dirty="0"/>
                  </a:p>
                </p:txBody>
              </p:sp>
              <p:cxnSp>
                <p:nvCxnSpPr>
                  <p:cNvPr id="41" name="Connettore 1 40"/>
                  <p:cNvCxnSpPr/>
                  <p:nvPr/>
                </p:nvCxnSpPr>
                <p:spPr>
                  <a:xfrm>
                    <a:off x="6101326" y="5045802"/>
                    <a:ext cx="2661333" cy="0"/>
                  </a:xfrm>
                  <a:prstGeom prst="line">
                    <a:avLst/>
                  </a:prstGeom>
                  <a:ln w="2857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Connettore 1 41"/>
                  <p:cNvCxnSpPr/>
                  <p:nvPr/>
                </p:nvCxnSpPr>
                <p:spPr>
                  <a:xfrm>
                    <a:off x="6112847" y="4788398"/>
                    <a:ext cx="2661333" cy="0"/>
                  </a:xfrm>
                  <a:prstGeom prst="line">
                    <a:avLst/>
                  </a:prstGeom>
                  <a:ln w="2857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uppo 59"/>
                <p:cNvGrpSpPr>
                  <a:grpSpLocks/>
                </p:cNvGrpSpPr>
                <p:nvPr/>
              </p:nvGrpSpPr>
              <p:grpSpPr bwMode="auto">
                <a:xfrm>
                  <a:off x="7214788" y="5441300"/>
                  <a:ext cx="2672519" cy="258146"/>
                  <a:chOff x="6101330" y="4799040"/>
                  <a:chExt cx="2672516" cy="258146"/>
                </a:xfrm>
              </p:grpSpPr>
              <p:sp>
                <p:nvSpPr>
                  <p:cNvPr id="37" name="Rettangolo 36"/>
                  <p:cNvSpPr/>
                  <p:nvPr/>
                </p:nvSpPr>
                <p:spPr>
                  <a:xfrm>
                    <a:off x="6111932" y="4850572"/>
                    <a:ext cx="2649812" cy="159436"/>
                  </a:xfrm>
                  <a:prstGeom prst="rect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5593" tIns="37797" rIns="75593" bIns="37797" anchor="ctr"/>
                  <a:lstStyle/>
                  <a:p>
                    <a:pPr algn="ctr">
                      <a:defRPr/>
                    </a:pPr>
                    <a:endParaRPr lang="en-US" sz="1489" dirty="0"/>
                  </a:p>
                </p:txBody>
              </p:sp>
              <p:cxnSp>
                <p:nvCxnSpPr>
                  <p:cNvPr id="38" name="Connettore 1 37"/>
                  <p:cNvCxnSpPr/>
                  <p:nvPr/>
                </p:nvCxnSpPr>
                <p:spPr>
                  <a:xfrm>
                    <a:off x="6111932" y="5046506"/>
                    <a:ext cx="2649812" cy="0"/>
                  </a:xfrm>
                  <a:prstGeom prst="line">
                    <a:avLst/>
                  </a:prstGeom>
                  <a:ln w="2857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ttore 1 38"/>
                  <p:cNvCxnSpPr/>
                  <p:nvPr/>
                </p:nvCxnSpPr>
                <p:spPr>
                  <a:xfrm>
                    <a:off x="6123453" y="4798706"/>
                    <a:ext cx="2649812" cy="0"/>
                  </a:xfrm>
                  <a:prstGeom prst="line">
                    <a:avLst/>
                  </a:prstGeom>
                  <a:ln w="2857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CasellaDiTesto 16"/>
                <p:cNvSpPr txBox="1"/>
                <p:nvPr/>
              </p:nvSpPr>
              <p:spPr>
                <a:xfrm>
                  <a:off x="8711590" y="5018362"/>
                  <a:ext cx="1225059" cy="27661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82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R/O &amp; </a:t>
                  </a:r>
                  <a:r>
                    <a:rPr lang="en-GB" sz="882" dirty="0">
                      <a:latin typeface="Times New Roman" panose="02020603050405020304" pitchFamily="18" charset="0"/>
                      <a:ea typeface="Adobe Ming Std L" pitchFamily="18" charset="-128"/>
                      <a:cs typeface="Times New Roman" panose="02020603050405020304" pitchFamily="18" charset="0"/>
                    </a:rPr>
                    <a:t>µ-RWELL</a:t>
                  </a:r>
                  <a:endParaRPr lang="en-US" sz="882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CasellaDiTesto 17"/>
                <p:cNvSpPr txBox="1"/>
                <p:nvPr/>
              </p:nvSpPr>
              <p:spPr>
                <a:xfrm>
                  <a:off x="7163944" y="5166274"/>
                  <a:ext cx="641371" cy="2320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992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Cathode</a:t>
                  </a:r>
                  <a:endParaRPr lang="en-US" sz="1157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CasellaDiTesto 18"/>
                <p:cNvSpPr txBox="1"/>
                <p:nvPr/>
              </p:nvSpPr>
              <p:spPr>
                <a:xfrm>
                  <a:off x="8229630" y="4787850"/>
                  <a:ext cx="933196" cy="2804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909" b="1" dirty="0">
                      <a:latin typeface="+mj-lt"/>
                    </a:rPr>
                    <a:t>Honey-comb</a:t>
                  </a:r>
                </a:p>
              </p:txBody>
            </p:sp>
            <p:sp>
              <p:nvSpPr>
                <p:cNvPr id="20" name="CasellaDiTesto 19"/>
                <p:cNvSpPr txBox="1"/>
                <p:nvPr/>
              </p:nvSpPr>
              <p:spPr>
                <a:xfrm>
                  <a:off x="8231551" y="5431362"/>
                  <a:ext cx="933196" cy="29198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909" b="1" dirty="0">
                      <a:latin typeface="+mj-lt"/>
                    </a:rPr>
                    <a:t>Honey-comb</a:t>
                  </a:r>
                </a:p>
              </p:txBody>
            </p:sp>
            <p:sp>
              <p:nvSpPr>
                <p:cNvPr id="21" name="CasellaDiTesto 20"/>
                <p:cNvSpPr txBox="1"/>
                <p:nvPr/>
              </p:nvSpPr>
              <p:spPr>
                <a:xfrm>
                  <a:off x="8187387" y="5116330"/>
                  <a:ext cx="670135" cy="28237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909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gas gap</a:t>
                  </a:r>
                </a:p>
              </p:txBody>
            </p:sp>
            <p:sp>
              <p:nvSpPr>
                <p:cNvPr id="22" name="CasellaDiTesto 21"/>
                <p:cNvSpPr txBox="1"/>
                <p:nvPr/>
              </p:nvSpPr>
              <p:spPr>
                <a:xfrm>
                  <a:off x="7806725" y="5123375"/>
                  <a:ext cx="587885" cy="29646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992" b="1" dirty="0" smtClean="0"/>
                    <a:t>3mm </a:t>
                  </a:r>
                  <a:endParaRPr lang="en-US" sz="992" b="1" dirty="0"/>
                </a:p>
              </p:txBody>
            </p:sp>
            <p:grpSp>
              <p:nvGrpSpPr>
                <p:cNvPr id="23" name="Gruppo 106"/>
                <p:cNvGrpSpPr>
                  <a:grpSpLocks/>
                </p:cNvGrpSpPr>
                <p:nvPr/>
              </p:nvGrpSpPr>
              <p:grpSpPr bwMode="auto">
                <a:xfrm>
                  <a:off x="9825288" y="5283449"/>
                  <a:ext cx="353300" cy="592592"/>
                  <a:chOff x="10265272" y="5681822"/>
                  <a:chExt cx="353300" cy="592592"/>
                </a:xfrm>
              </p:grpSpPr>
              <p:sp>
                <p:nvSpPr>
                  <p:cNvPr id="34" name="CasellaDiTesto 33"/>
                  <p:cNvSpPr txBox="1"/>
                  <p:nvPr/>
                </p:nvSpPr>
                <p:spPr>
                  <a:xfrm>
                    <a:off x="10269104" y="5839338"/>
                    <a:ext cx="335823" cy="29646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992" b="1" dirty="0" smtClean="0"/>
                      <a:t>5 </a:t>
                    </a:r>
                    <a:endParaRPr lang="en-US" sz="992" b="1" dirty="0"/>
                  </a:p>
                </p:txBody>
              </p:sp>
              <p:sp>
                <p:nvSpPr>
                  <p:cNvPr id="35" name="CasellaDiTesto 34"/>
                  <p:cNvSpPr txBox="1"/>
                  <p:nvPr/>
                </p:nvSpPr>
                <p:spPr>
                  <a:xfrm>
                    <a:off x="10267183" y="5681822"/>
                    <a:ext cx="351389" cy="295823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992" b="1" dirty="0"/>
                      <a:t>1 </a:t>
                    </a:r>
                  </a:p>
                </p:txBody>
              </p:sp>
              <p:sp>
                <p:nvSpPr>
                  <p:cNvPr id="36" name="CasellaDiTesto 35"/>
                  <p:cNvSpPr txBox="1"/>
                  <p:nvPr/>
                </p:nvSpPr>
                <p:spPr>
                  <a:xfrm>
                    <a:off x="10265272" y="5968989"/>
                    <a:ext cx="351388" cy="30542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992" b="1" dirty="0"/>
                      <a:t>1 </a:t>
                    </a:r>
                  </a:p>
                </p:txBody>
              </p:sp>
            </p:grpSp>
            <p:grpSp>
              <p:nvGrpSpPr>
                <p:cNvPr id="24" name="Gruppo 107"/>
                <p:cNvGrpSpPr>
                  <a:grpSpLocks/>
                </p:cNvGrpSpPr>
                <p:nvPr/>
              </p:nvGrpSpPr>
              <p:grpSpPr bwMode="auto">
                <a:xfrm>
                  <a:off x="9823359" y="4626490"/>
                  <a:ext cx="353309" cy="596129"/>
                  <a:chOff x="10266044" y="5681737"/>
                  <a:chExt cx="353309" cy="596129"/>
                </a:xfrm>
              </p:grpSpPr>
              <p:sp>
                <p:nvSpPr>
                  <p:cNvPr id="31" name="CasellaDiTesto 30"/>
                  <p:cNvSpPr txBox="1"/>
                  <p:nvPr/>
                </p:nvSpPr>
                <p:spPr>
                  <a:xfrm>
                    <a:off x="10267965" y="5839253"/>
                    <a:ext cx="335824" cy="29646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992" b="1" dirty="0"/>
                      <a:t>5</a:t>
                    </a:r>
                    <a:r>
                      <a:rPr lang="en-US" sz="992" b="1" dirty="0" smtClean="0"/>
                      <a:t> </a:t>
                    </a:r>
                    <a:endParaRPr lang="en-US" sz="992" b="1" dirty="0"/>
                  </a:p>
                </p:txBody>
              </p:sp>
              <p:sp>
                <p:nvSpPr>
                  <p:cNvPr id="32" name="CasellaDiTesto 31"/>
                  <p:cNvSpPr txBox="1"/>
                  <p:nvPr/>
                </p:nvSpPr>
                <p:spPr>
                  <a:xfrm>
                    <a:off x="10266044" y="5681737"/>
                    <a:ext cx="353309" cy="295823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992" b="1" dirty="0"/>
                      <a:t>1 </a:t>
                    </a:r>
                  </a:p>
                </p:txBody>
              </p:sp>
              <p:sp>
                <p:nvSpPr>
                  <p:cNvPr id="33" name="CasellaDiTesto 32"/>
                  <p:cNvSpPr txBox="1"/>
                  <p:nvPr/>
                </p:nvSpPr>
                <p:spPr>
                  <a:xfrm>
                    <a:off x="10267965" y="5981404"/>
                    <a:ext cx="335824" cy="29646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992" b="1" dirty="0"/>
                      <a:t>1 </a:t>
                    </a:r>
                  </a:p>
                </p:txBody>
              </p:sp>
            </p:grpSp>
            <p:sp>
              <p:nvSpPr>
                <p:cNvPr id="25" name="CasellaDiTesto 24"/>
                <p:cNvSpPr txBox="1"/>
                <p:nvPr/>
              </p:nvSpPr>
              <p:spPr>
                <a:xfrm>
                  <a:off x="10218910" y="4801295"/>
                  <a:ext cx="300923" cy="29646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992" b="1" dirty="0" smtClean="0"/>
                    <a:t>7</a:t>
                  </a:r>
                  <a:endParaRPr lang="en-US" sz="992" b="1" dirty="0"/>
                </a:p>
              </p:txBody>
            </p:sp>
            <p:sp>
              <p:nvSpPr>
                <p:cNvPr id="26" name="CasellaDiTesto 25"/>
                <p:cNvSpPr txBox="1"/>
                <p:nvPr/>
              </p:nvSpPr>
              <p:spPr>
                <a:xfrm>
                  <a:off x="10222754" y="5421754"/>
                  <a:ext cx="300923" cy="29646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992" b="1" dirty="0" smtClean="0"/>
                    <a:t>7</a:t>
                  </a:r>
                  <a:endParaRPr lang="en-US" sz="992" b="1" dirty="0"/>
                </a:p>
              </p:txBody>
            </p:sp>
            <p:sp>
              <p:nvSpPr>
                <p:cNvPr id="27" name="Parentesi graffa chiusa 26"/>
                <p:cNvSpPr/>
                <p:nvPr/>
              </p:nvSpPr>
              <p:spPr>
                <a:xfrm>
                  <a:off x="10122905" y="4741746"/>
                  <a:ext cx="128651" cy="370739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75593" tIns="37797" rIns="75593" bIns="37797" anchor="ctr"/>
                <a:lstStyle/>
                <a:p>
                  <a:pPr algn="ctr">
                    <a:defRPr/>
                  </a:pPr>
                  <a:endParaRPr lang="en-US" sz="1489" dirty="0"/>
                </a:p>
              </p:txBody>
            </p:sp>
            <p:sp>
              <p:nvSpPr>
                <p:cNvPr id="28" name="Parentesi graffa chiusa 27"/>
                <p:cNvSpPr/>
                <p:nvPr/>
              </p:nvSpPr>
              <p:spPr>
                <a:xfrm>
                  <a:off x="10122904" y="5369891"/>
                  <a:ext cx="140172" cy="388027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75593" tIns="37797" rIns="75593" bIns="37797" anchor="ctr"/>
                <a:lstStyle/>
                <a:p>
                  <a:pPr algn="ctr">
                    <a:defRPr/>
                  </a:pPr>
                  <a:endParaRPr lang="en-US" sz="1489" dirty="0"/>
                </a:p>
              </p:txBody>
            </p:sp>
            <p:cxnSp>
              <p:nvCxnSpPr>
                <p:cNvPr id="29" name="Connettore 2 28"/>
                <p:cNvCxnSpPr/>
                <p:nvPr/>
              </p:nvCxnSpPr>
              <p:spPr>
                <a:xfrm>
                  <a:off x="7102500" y="4784010"/>
                  <a:ext cx="0" cy="8855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CasellaDiTesto 29"/>
                <p:cNvSpPr txBox="1"/>
                <p:nvPr/>
              </p:nvSpPr>
              <p:spPr>
                <a:xfrm rot="16200000">
                  <a:off x="6852556" y="5077467"/>
                  <a:ext cx="405782" cy="3274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159" b="1" dirty="0" smtClean="0"/>
                    <a:t>17</a:t>
                  </a:r>
                  <a:endParaRPr lang="en-US" sz="1159" b="1" dirty="0"/>
                </a:p>
              </p:txBody>
            </p:sp>
          </p:grpSp>
          <p:sp>
            <p:nvSpPr>
              <p:cNvPr id="14" name="Rettangolo 13"/>
              <p:cNvSpPr/>
              <p:nvPr/>
            </p:nvSpPr>
            <p:spPr>
              <a:xfrm>
                <a:off x="5480085" y="1886087"/>
                <a:ext cx="2398348" cy="399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543" b="1" dirty="0" smtClean="0">
                    <a:latin typeface="Times New Roman" panose="02020603050405020304" pitchFamily="18" charset="0"/>
                    <a:ea typeface="Adobe Ming Std L" pitchFamily="18" charset="-128"/>
                    <a:cs typeface="Times New Roman" panose="02020603050405020304" pitchFamily="18" charset="0"/>
                  </a:rPr>
                  <a:t>Gas gap </a:t>
                </a:r>
                <a:r>
                  <a:rPr lang="en-GB" sz="1543" b="1" dirty="0">
                    <a:latin typeface="Times New Roman" panose="02020603050405020304" pitchFamily="18" charset="0"/>
                    <a:ea typeface="Adobe Ming Std L" pitchFamily="18" charset="-128"/>
                    <a:cs typeface="Times New Roman" panose="02020603050405020304" pitchFamily="18" charset="0"/>
                  </a:rPr>
                  <a:t>cross section</a:t>
                </a:r>
                <a:endParaRPr lang="en-US" sz="1543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Ovale 10"/>
            <p:cNvSpPr/>
            <p:nvPr/>
          </p:nvSpPr>
          <p:spPr>
            <a:xfrm>
              <a:off x="3051545" y="2006823"/>
              <a:ext cx="3922874" cy="21423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593" tIns="37797" rIns="75593" bIns="37797" anchor="ctr"/>
            <a:lstStyle/>
            <a:p>
              <a:pPr algn="ctr">
                <a:defRPr/>
              </a:pPr>
              <a:endParaRPr lang="en-US" sz="1489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894012" y="2420305"/>
              <a:ext cx="2152973" cy="423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1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Stiff structure with honeycomb sandwiched r/o &amp; cathode PCBs</a:t>
              </a:r>
            </a:p>
          </p:txBody>
        </p:sp>
      </p:grpSp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11882" r="30208" b="9552"/>
          <a:stretch/>
        </p:blipFill>
        <p:spPr>
          <a:xfrm>
            <a:off x="5067300" y="2362200"/>
            <a:ext cx="4076700" cy="4495800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1930379" y="33638"/>
            <a:ext cx="572015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rgbClr val="0070C0"/>
                </a:solidFill>
                <a:latin typeface="Times New Roman"/>
                <a:ea typeface="Adobe Ming Std L" pitchFamily="18" charset="-128"/>
                <a:cs typeface="Times New Roman"/>
              </a:rPr>
              <a:t>P</a:t>
            </a:r>
            <a:r>
              <a:rPr lang="en-GB" sz="4000" b="1" dirty="0" smtClean="0">
                <a:solidFill>
                  <a:srgbClr val="0070C0"/>
                </a:solidFill>
                <a:latin typeface="Times New Roman"/>
                <a:ea typeface="Adobe Ming Std L" pitchFamily="18" charset="-128"/>
                <a:cs typeface="Times New Roman"/>
              </a:rPr>
              <a:t>ossible layout for M2R1</a:t>
            </a:r>
            <a:endParaRPr lang="en-GB" sz="4000" b="1" dirty="0">
              <a:solidFill>
                <a:srgbClr val="0070C0"/>
              </a:solidFill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57162" y="996950"/>
            <a:ext cx="91162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M2R1 chamber with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Adobe Ming Std L" pitchFamily="18" charset="-128"/>
                <a:cs typeface="Times New Roman"/>
              </a:rPr>
              <a:t>µ-RWELL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ea typeface="Adobe Ming Std L" pitchFamily="18" charset="-128"/>
                <a:cs typeface="Times New Roman"/>
              </a:rPr>
              <a:t>gas gaps r/o by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Adobe Ming Std L" pitchFamily="18" charset="-128"/>
                <a:cs typeface="Times New Roman"/>
              </a:rPr>
              <a:t>24 VFAT chips </a:t>
            </a:r>
            <a:r>
              <a:rPr lang="en-GB" sz="2000" dirty="0">
                <a:solidFill>
                  <a:srgbClr val="0070C0"/>
                </a:solidFill>
                <a:latin typeface="Times New Roman"/>
                <a:ea typeface="Adobe Ming Std L" pitchFamily="18" charset="-128"/>
                <a:cs typeface="Times New Roman"/>
              </a:rPr>
              <a:t>(equivalent to 3k channels</a:t>
            </a:r>
            <a:r>
              <a:rPr lang="en-GB" sz="2000" dirty="0" smtClean="0">
                <a:solidFill>
                  <a:srgbClr val="0070C0"/>
                </a:solidFill>
                <a:latin typeface="Times New Roman"/>
                <a:ea typeface="Adobe Ming Std L" pitchFamily="18" charset="-128"/>
                <a:cs typeface="Times New Roman"/>
              </a:rPr>
              <a:t>) should fit  in the current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ea typeface="Adobe Ming Std L" pitchFamily="18" charset="-128"/>
                <a:cs typeface="Times New Roman"/>
              </a:rPr>
              <a:t>M2R1 available space.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 rot="20048812">
            <a:off x="5777946" y="2524975"/>
            <a:ext cx="537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VFAT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 rot="20048812">
            <a:off x="6177996" y="2705950"/>
            <a:ext cx="537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VFAT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 rot="20048812">
            <a:off x="6587571" y="2925025"/>
            <a:ext cx="537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VFAT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 rot="20048812">
            <a:off x="6978096" y="3115525"/>
            <a:ext cx="537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VFAT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 rot="20048812">
            <a:off x="7387671" y="3325075"/>
            <a:ext cx="537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VFAT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 rot="20048812">
            <a:off x="7854396" y="3544150"/>
            <a:ext cx="537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VFAT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9" name="Connettore 2 58"/>
          <p:cNvCxnSpPr/>
          <p:nvPr/>
        </p:nvCxnSpPr>
        <p:spPr>
          <a:xfrm flipV="1">
            <a:off x="7925945" y="5867400"/>
            <a:ext cx="665605" cy="406469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 rot="19881550">
            <a:off x="8092448" y="57937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5197842" y="6273869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Chamber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981389" y="6477332"/>
            <a:ext cx="2133600" cy="365125"/>
          </a:xfrm>
        </p:spPr>
        <p:txBody>
          <a:bodyPr/>
          <a:lstStyle/>
          <a:p>
            <a:fld id="{BA2DF685-6831-4C92-92F9-7744A367C713}" type="slidenum">
              <a:rPr lang="en-US" smtClean="0"/>
              <a:t>42</a:t>
            </a:fld>
            <a:endParaRPr lang="en-US" dirty="0"/>
          </a:p>
        </p:txBody>
      </p:sp>
      <p:sp>
        <p:nvSpPr>
          <p:cNvPr id="5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106231" y="6443002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2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0516" y="656684"/>
            <a:ext cx="8676455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January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it-IT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drawings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it-IT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G1/1 µ-RWELL </a:t>
            </a:r>
            <a:endParaRPr lang="it-IT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it-IT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Feb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ELTOS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send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formal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offer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for n.2 kit </a:t>
            </a:r>
            <a:r>
              <a:rPr lang="it-IT" sz="1600" dirty="0" smtClean="0">
                <a:solidFill>
                  <a:srgbClr val="00B050"/>
                </a:solidFill>
                <a:latin typeface="Arial"/>
                <a:cs typeface="Arial"/>
              </a:rPr>
              <a:t>µ-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RWELL (GE1/1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it-IT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Feb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n.3 </a:t>
            </a:r>
            <a:r>
              <a:rPr lang="it-IT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kit </a:t>
            </a:r>
            <a:r>
              <a:rPr lang="it-IT" sz="1600" dirty="0">
                <a:solidFill>
                  <a:srgbClr val="00B050"/>
                </a:solidFill>
                <a:latin typeface="Arial"/>
                <a:cs typeface="Arial"/>
              </a:rPr>
              <a:t>µ-</a:t>
            </a:r>
            <a:r>
              <a:rPr lang="it-IT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RWELL 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completed</a:t>
            </a:r>
            <a:endParaRPr lang="it-IT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 April: 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PCB-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readout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GE1/1)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completed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ELTOS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May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DLC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sputtering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on large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Kapton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foils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(w/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copper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side)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completed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12 </a:t>
            </a:r>
            <a:r>
              <a:rPr lang="it-IT" sz="1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ay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discussion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at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ELTOS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about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the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gluing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/pressing  of the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kapton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foil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w/DLC(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amplification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stage of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/>
                <a:cs typeface="Arial"/>
              </a:rPr>
              <a:t>µ-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RWELL) on the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readout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PCB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it-IT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DLCed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Kapton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foils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have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been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delivered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at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the LNF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17 </a:t>
            </a:r>
            <a:r>
              <a:rPr lang="it-IT" sz="1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ay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preliminary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test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at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MDT-Milano of the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gluing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/pressing of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nake-kapton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foils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on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one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of the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final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PCB-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readout</a:t>
            </a:r>
            <a:r>
              <a:rPr lang="it-IT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the goal of the test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is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to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tune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the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parameters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of the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gluing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/pressing and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verifying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the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absence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of air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bubbles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between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the DLC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surface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and the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prepreg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it-IT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check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(by Rui) of the sample </a:t>
            </a:r>
            <a:r>
              <a:rPr lang="it-IT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prepared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@ MDT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6-8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june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gluing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the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DLCed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foils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on the </a:t>
            </a:r>
            <a:r>
              <a:rPr lang="it-IT" sz="16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readout</a:t>
            </a:r>
            <a:r>
              <a:rPr lang="it-IT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PCBs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 @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MDT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13-30 </a:t>
            </a:r>
            <a:r>
              <a:rPr lang="it-IT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une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etching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CERN of the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kapton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foils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to produce the WELL-pattern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1- 30 </a:t>
            </a:r>
            <a:r>
              <a:rPr lang="it-IT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uly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closing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</a:t>
            </a:r>
            <a:r>
              <a:rPr lang="it-IT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liminary</a:t>
            </a:r>
            <a:r>
              <a:rPr lang="it-IT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test of the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detectors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sept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19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oct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Beam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 </a:t>
            </a:r>
            <a:r>
              <a:rPr kumimoji="0" lang="it-IT" sz="16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preparation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19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oct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8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nov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Beam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Test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at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H8-B area (</a:t>
            </a:r>
            <a:r>
              <a:rPr kumimoji="0" lang="it-IT" sz="16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LHCb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area)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82638" y="159023"/>
            <a:ext cx="7172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2400" b="1" dirty="0" err="1" smtClean="0">
                <a:latin typeface="Arial" pitchFamily="34" charset="0"/>
                <a:cs typeface="Arial" pitchFamily="34" charset="0"/>
              </a:rPr>
              <a:t>Milestones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&amp; schedule for 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G1/1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µ-RWELL (2016)</a:t>
            </a:r>
            <a:endParaRPr lang="it-I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555776" y="6477116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981389" y="6477332"/>
            <a:ext cx="2133600" cy="365125"/>
          </a:xfrm>
        </p:spPr>
        <p:txBody>
          <a:bodyPr/>
          <a:lstStyle/>
          <a:p>
            <a:r>
              <a:rPr lang="en-US" dirty="0" smtClean="0"/>
              <a:t>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19648"/>
              </p:ext>
            </p:extLst>
          </p:nvPr>
        </p:nvGraphicFramePr>
        <p:xfrm>
          <a:off x="65047" y="685512"/>
          <a:ext cx="8946202" cy="5764928"/>
        </p:xfrm>
        <a:graphic>
          <a:graphicData uri="http://schemas.openxmlformats.org/drawingml/2006/table">
            <a:tbl>
              <a:tblPr/>
              <a:tblGrid>
                <a:gridCol w="3624860"/>
                <a:gridCol w="443567"/>
                <a:gridCol w="443567"/>
                <a:gridCol w="443567"/>
                <a:gridCol w="442105"/>
                <a:gridCol w="443567"/>
                <a:gridCol w="443567"/>
                <a:gridCol w="443567"/>
                <a:gridCol w="443567"/>
                <a:gridCol w="443567"/>
                <a:gridCol w="443567"/>
                <a:gridCol w="443567"/>
                <a:gridCol w="443567"/>
              </a:tblGrid>
              <a:tr h="324034"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</a:tr>
              <a:tr h="32403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</a:t>
                      </a: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dobe Ming Std L"/>
                          <a:cs typeface="Arial" panose="020B0604020202020204" pitchFamily="34" charset="0"/>
                        </a:rPr>
                        <a:t>µ-RWELL production chart 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3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Kick-off meeting with ELTOS for the “GE1/1-size”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µ-RWELL prototype (1m length) (12/01/16)  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75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Realization of 1.2 m x 0.5 m kapton foil (50 µm) w/DLC by OCHI (RD51) in Japan (Feb. 2016) 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69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 construction @ ELTOS     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7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Gluing the DLC foil on the readout PCB by ELTOS </a:t>
                      </a: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69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&amp; kapton etching by Rui </a:t>
                      </a: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7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closing &amp; test with X-ray @ LNF  </a:t>
                      </a: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6915"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 with muon &amp; GIF++ @ CERN (data TB RD51)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69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TB results with small size µ-RWELL</a:t>
                      </a: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509">
                <a:tc gridSpan="1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27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GE2-1 </a:t>
                      </a: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dobe Ming Std L"/>
                          <a:cs typeface="Arial" panose="020B0604020202020204" pitchFamily="34" charset="0"/>
                        </a:rPr>
                        <a:t>µ-RWELL design chart 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27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GE2-1 µ-RWELL design (LNF+Ba) (start 14/1/16)</a:t>
                      </a: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GE2-1 µ-RWELL mock-up (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LNF+Ba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0" marR="82940" marT="41470" marB="4147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82638" y="44624"/>
            <a:ext cx="7172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Milestones</a:t>
            </a:r>
            <a:r>
              <a:rPr lang="it-IT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schedule for </a:t>
            </a:r>
            <a:r>
              <a:rPr lang="it-IT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G1/1 </a:t>
            </a:r>
            <a:r>
              <a:rPr lang="it-IT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µ-RWELL (2016)</a:t>
            </a:r>
            <a:endParaRPr lang="it-IT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5896719" y="726604"/>
            <a:ext cx="0" cy="57185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555776" y="6477116"/>
            <a:ext cx="374441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7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443198" y="86474"/>
            <a:ext cx="6345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µ-RWELL: rate 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capability(I</a:t>
            </a:r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)</a:t>
            </a:r>
            <a:endParaRPr lang="en-GB" sz="40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836712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drawback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correlated with the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implementation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resistive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layer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is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reduced capability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to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stand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high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particle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fluxes</a:t>
            </a:r>
            <a:endParaRPr lang="en-GB" sz="16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496" y="5120024"/>
            <a:ext cx="9187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Taking into account that: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he ionization of a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m.i.p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. is a factor 7 smaller than X-rays</a:t>
            </a:r>
            <a:endParaRPr lang="en-US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he resistive stage can be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suitably segmented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 in order to evacuate the current every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/>
              </a:rPr>
              <a:t> 1x1 cm</a:t>
            </a:r>
            <a:r>
              <a:rPr lang="en-US" b="1" baseline="30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 (a sort of 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“matrix of resistive pads put at ground”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HR scheme)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 rate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of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/>
                <a:cs typeface="Arial" pitchFamily="34" charset="0"/>
              </a:rPr>
              <a:t>∼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 MHz/cm</a:t>
            </a:r>
            <a:r>
              <a:rPr lang="en-US" b="1" baseline="300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for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m.i.p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. should be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easily achieved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tbd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)</a:t>
            </a:r>
            <a:endParaRPr lang="en-US" b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467544" y="1658996"/>
            <a:ext cx="3780907" cy="3032467"/>
            <a:chOff x="467544" y="1938318"/>
            <a:chExt cx="3780907" cy="2714818"/>
          </a:xfrm>
        </p:grpSpPr>
        <p:grpSp>
          <p:nvGrpSpPr>
            <p:cNvPr id="3" name="Gruppo 2"/>
            <p:cNvGrpSpPr/>
            <p:nvPr/>
          </p:nvGrpSpPr>
          <p:grpSpPr>
            <a:xfrm>
              <a:off x="467544" y="1938318"/>
              <a:ext cx="3780907" cy="2714818"/>
              <a:chOff x="467544" y="1938318"/>
              <a:chExt cx="3854045" cy="2930842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5" y="2254349"/>
                <a:ext cx="3816844" cy="26148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CasellaDiTesto 8"/>
              <p:cNvSpPr txBox="1"/>
              <p:nvPr/>
            </p:nvSpPr>
            <p:spPr>
              <a:xfrm>
                <a:off x="467544" y="1938318"/>
                <a:ext cx="3854045" cy="3272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err="1" smtClean="0">
                    <a:solidFill>
                      <a:srgbClr val="FF000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Ar</a:t>
                </a:r>
                <a:r>
                  <a:rPr lang="en-GB" sz="1600" b="1" dirty="0" smtClean="0">
                    <a:solidFill>
                      <a:srgbClr val="FF000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/CO</a:t>
                </a:r>
                <a:r>
                  <a:rPr lang="en-GB" sz="1600" b="1" baseline="-25000" dirty="0" smtClean="0">
                    <a:solidFill>
                      <a:srgbClr val="FF000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2</a:t>
                </a:r>
                <a:r>
                  <a:rPr lang="en-GB" sz="1600" b="1" dirty="0" smtClean="0">
                    <a:solidFill>
                      <a:srgbClr val="FF000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– G</a:t>
                </a:r>
                <a:r>
                  <a:rPr lang="en-GB" sz="1600" b="1" baseline="-25000" dirty="0" smtClean="0">
                    <a:solidFill>
                      <a:srgbClr val="FF0000"/>
                    </a:solidFill>
                    <a:latin typeface="Times New Roman"/>
                    <a:ea typeface="Adobe Ming Std L" pitchFamily="18" charset="-128"/>
                    <a:cs typeface="Times New Roman"/>
                  </a:rPr>
                  <a:t>µ-</a:t>
                </a:r>
                <a:r>
                  <a:rPr lang="en-GB" sz="1600" b="1" baseline="-25000" dirty="0" smtClean="0">
                    <a:solidFill>
                      <a:srgbClr val="FF000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RWELL</a:t>
                </a:r>
                <a:r>
                  <a:rPr lang="en-GB" sz="1600" b="1" dirty="0" smtClean="0">
                    <a:solidFill>
                      <a:srgbClr val="FF000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= 2000, G</a:t>
                </a:r>
                <a:r>
                  <a:rPr lang="en-GB" sz="1600" b="1" baseline="-25000" dirty="0" smtClean="0">
                    <a:solidFill>
                      <a:srgbClr val="FF000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GEM </a:t>
                </a:r>
                <a:r>
                  <a:rPr lang="en-GB" sz="1600" b="1" dirty="0" smtClean="0">
                    <a:solidFill>
                      <a:srgbClr val="FF0000"/>
                    </a:solidFill>
                    <a:latin typeface="Arial"/>
                    <a:ea typeface="Adobe Ming Std L" pitchFamily="18" charset="-128"/>
                    <a:cs typeface="Arial"/>
                  </a:rPr>
                  <a:t>~</a:t>
                </a:r>
                <a:r>
                  <a:rPr lang="en-GB" sz="1600" b="1" baseline="-25000" dirty="0" smtClean="0">
                    <a:solidFill>
                      <a:srgbClr val="FF0000"/>
                    </a:solidFill>
                    <a:latin typeface="Arial"/>
                    <a:ea typeface="Adobe Ming Std L" pitchFamily="18" charset="-128"/>
                    <a:cs typeface="Arial"/>
                  </a:rPr>
                  <a:t> </a:t>
                </a:r>
                <a:r>
                  <a:rPr lang="en-GB" sz="1600" b="1" dirty="0" smtClean="0">
                    <a:solidFill>
                      <a:srgbClr val="FF000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1000</a:t>
                </a:r>
                <a:endParaRPr lang="en-GB" sz="1600" b="1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</p:txBody>
          </p:sp>
          <p:sp>
            <p:nvSpPr>
              <p:cNvPr id="2" name="CasellaDiTesto 1"/>
              <p:cNvSpPr txBox="1"/>
              <p:nvPr/>
            </p:nvSpPr>
            <p:spPr>
              <a:xfrm>
                <a:off x="1054751" y="3603462"/>
                <a:ext cx="647934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chemeClr val="accent4"/>
                    </a:solidFill>
                  </a:rPr>
                  <a:t>X-</a:t>
                </a:r>
                <a:r>
                  <a:rPr lang="it-IT" sz="1200" b="1" dirty="0" err="1" smtClean="0">
                    <a:solidFill>
                      <a:schemeClr val="accent4"/>
                    </a:solidFill>
                  </a:rPr>
                  <a:t>Ray</a:t>
                </a:r>
                <a:endParaRPr lang="it-IT" sz="12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7" name="Rettangolo 16"/>
            <p:cNvSpPr/>
            <p:nvPr/>
          </p:nvSpPr>
          <p:spPr>
            <a:xfrm>
              <a:off x="2843808" y="2276872"/>
              <a:ext cx="128112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latin typeface="Times New Roman"/>
                  <a:ea typeface="Adobe Ming Std L" pitchFamily="18" charset="-128"/>
                  <a:cs typeface="Times New Roman"/>
                </a:rPr>
                <a:t>100 M</a:t>
              </a:r>
              <a:r>
                <a:rPr lang="en-US" b="1" dirty="0">
                  <a:solidFill>
                    <a:schemeClr val="accent4"/>
                  </a:solidFill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</a:t>
              </a:r>
              <a:r>
                <a:rPr lang="en-US" b="1" dirty="0" smtClean="0">
                  <a:solidFill>
                    <a:schemeClr val="accent4"/>
                  </a:solidFill>
                  <a:latin typeface="Times New Roman"/>
                  <a:ea typeface="Adobe Ming Std L" pitchFamily="18" charset="-128"/>
                  <a:cs typeface="Times New Roman"/>
                </a:rPr>
                <a:t>/</a:t>
              </a:r>
              <a:r>
                <a:rPr lang="en-US" b="1" dirty="0" smtClean="0">
                  <a:solidFill>
                    <a:schemeClr val="accent4"/>
                  </a:solidFill>
                  <a:latin typeface="ＭＳ ゴシック"/>
                  <a:ea typeface="ＭＳ ゴシック"/>
                  <a:cs typeface="ＭＳ ゴシック"/>
                </a:rPr>
                <a:t>☐</a:t>
              </a:r>
              <a:endParaRPr lang="it-IT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4254575" y="1549083"/>
            <a:ext cx="5091219" cy="3032467"/>
            <a:chOff x="4356397" y="1772816"/>
            <a:chExt cx="4993497" cy="2515369"/>
          </a:xfrm>
        </p:grpSpPr>
        <p:grpSp>
          <p:nvGrpSpPr>
            <p:cNvPr id="13" name="Gruppo 12"/>
            <p:cNvGrpSpPr/>
            <p:nvPr/>
          </p:nvGrpSpPr>
          <p:grpSpPr>
            <a:xfrm>
              <a:off x="5147642" y="1772816"/>
              <a:ext cx="4202252" cy="2515369"/>
              <a:chOff x="5147642" y="2132856"/>
              <a:chExt cx="4202252" cy="2515369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7642" y="2132856"/>
                <a:ext cx="3595759" cy="2515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CasellaDiTesto 9"/>
              <p:cNvSpPr txBox="1"/>
              <p:nvPr/>
            </p:nvSpPr>
            <p:spPr>
              <a:xfrm rot="2339931">
                <a:off x="7669312" y="2332471"/>
                <a:ext cx="168058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f</a:t>
                </a:r>
                <a:r>
                  <a:rPr lang="en-GB" b="1" dirty="0" smtClean="0">
                    <a:solidFill>
                      <a:srgbClr val="FF000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or </a:t>
                </a:r>
                <a:r>
                  <a:rPr lang="en-GB" b="1" dirty="0" err="1" smtClean="0">
                    <a:solidFill>
                      <a:srgbClr val="FF000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m.i.p</a:t>
                </a:r>
                <a:r>
                  <a:rPr lang="en-GB" b="1" dirty="0" smtClean="0">
                    <a:solidFill>
                      <a:srgbClr val="FF000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. × 7</a:t>
                </a:r>
                <a:endParaRPr lang="en-GB" b="1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</p:txBody>
          </p:sp>
        </p:grpSp>
        <p:sp>
          <p:nvSpPr>
            <p:cNvPr id="11" name="Freccia a destra 10"/>
            <p:cNvSpPr/>
            <p:nvPr/>
          </p:nvSpPr>
          <p:spPr>
            <a:xfrm>
              <a:off x="4356397" y="2996952"/>
              <a:ext cx="791667" cy="36004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5281447" y="4005064"/>
            <a:ext cx="3816424" cy="1080300"/>
            <a:chOff x="5281447" y="3861048"/>
            <a:chExt cx="3816424" cy="1080300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5281447" y="4418128"/>
              <a:ext cx="3816424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150-200 kHz/cm</a:t>
              </a:r>
              <a:r>
                <a:rPr lang="it-IT" sz="14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it-IT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with X-</a:t>
              </a:r>
              <a:r>
                <a:rPr lang="it-IT" sz="1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Rays</a:t>
              </a:r>
              <a:r>
                <a:rPr lang="it-IT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it-IT" sz="1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corresponding</a:t>
              </a:r>
              <a:r>
                <a:rPr lang="it-IT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to 1 – 1.5 MHz/cm</a:t>
              </a:r>
              <a:r>
                <a:rPr lang="it-IT" sz="14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it-IT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m.i.p</a:t>
              </a:r>
              <a:r>
                <a:rPr lang="it-IT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it-IT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Connettore 2 18"/>
            <p:cNvCxnSpPr/>
            <p:nvPr/>
          </p:nvCxnSpPr>
          <p:spPr>
            <a:xfrm flipH="1" flipV="1">
              <a:off x="8183008" y="3861048"/>
              <a:ext cx="637464" cy="514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0"/>
          <p:cNvSpPr txBox="1"/>
          <p:nvPr/>
        </p:nvSpPr>
        <p:spPr>
          <a:xfrm>
            <a:off x="241390" y="4704544"/>
            <a:ext cx="453650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it-IT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ollimator</a:t>
            </a:r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aligned</a:t>
            </a:r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with the center of  the detector </a:t>
            </a:r>
            <a:endParaRPr lang="it-IT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5111552" y="1444691"/>
            <a:ext cx="3924944" cy="3425655"/>
            <a:chOff x="1691680" y="1962150"/>
            <a:chExt cx="5393531" cy="4895850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962150"/>
              <a:ext cx="5393531" cy="4895850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3370281"/>
              <a:ext cx="3080559" cy="2796305"/>
            </a:xfrm>
            <a:prstGeom prst="rect">
              <a:avLst/>
            </a:prstGeom>
          </p:spPr>
        </p:pic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7" y="1348889"/>
            <a:ext cx="3891307" cy="339628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53004" y="4954962"/>
            <a:ext cx="8269375" cy="18605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82760" y="-91181"/>
            <a:ext cx="906124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µ-RWELL: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ate capability(II)</a:t>
            </a:r>
            <a:r>
              <a:rPr lang="it-IT" sz="3600" dirty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vs </a:t>
            </a:r>
            <a:r>
              <a:rPr lang="it-IT" sz="3600" dirty="0" err="1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layer</a:t>
            </a:r>
            <a:r>
              <a:rPr lang="it-IT" sz="3600" dirty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resistivity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1124744"/>
            <a:ext cx="4063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 smtClean="0">
                <a:solidFill>
                  <a:srgbClr val="0070C0"/>
                </a:solidFill>
              </a:rPr>
              <a:t>Ar</a:t>
            </a:r>
            <a:r>
              <a:rPr lang="it-IT" sz="2000" b="1" dirty="0" smtClean="0">
                <a:solidFill>
                  <a:srgbClr val="0070C0"/>
                </a:solidFill>
              </a:rPr>
              <a:t>/</a:t>
            </a:r>
            <a:r>
              <a:rPr lang="it-IT" sz="2000" b="1" dirty="0" err="1" smtClean="0">
                <a:solidFill>
                  <a:srgbClr val="0070C0"/>
                </a:solidFill>
              </a:rPr>
              <a:t>Iso</a:t>
            </a:r>
            <a:r>
              <a:rPr lang="it-IT" sz="2000" b="1" dirty="0" smtClean="0">
                <a:solidFill>
                  <a:srgbClr val="0070C0"/>
                </a:solidFill>
              </a:rPr>
              <a:t> - 2,5 mm </a:t>
            </a:r>
            <a:r>
              <a:rPr lang="en-US" sz="2000" b="1" dirty="0" smtClean="0">
                <a:solidFill>
                  <a:srgbClr val="0070C0"/>
                </a:solidFill>
              </a:rPr>
              <a:t>Diameter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</a:rPr>
              <a:t>Collimator</a:t>
            </a:r>
            <a:endParaRPr lang="it-IT" sz="2000" b="1" dirty="0" smtClean="0">
              <a:solidFill>
                <a:srgbClr val="0070C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1" y="5013177"/>
            <a:ext cx="2231460" cy="86821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82" y="6021288"/>
            <a:ext cx="2220926" cy="56432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00192" y="1358174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Rate </a:t>
            </a:r>
            <a:r>
              <a:rPr lang="it-IT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for a </a:t>
            </a:r>
            <a:r>
              <a:rPr lang="it-IT" sz="20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drop</a:t>
            </a:r>
            <a:r>
              <a:rPr lang="it-IT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t-IT" sz="20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G</a:t>
            </a:r>
            <a:r>
              <a:rPr lang="it-IT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=-3%</a:t>
            </a:r>
          </a:p>
        </p:txBody>
      </p:sp>
      <p:sp>
        <p:nvSpPr>
          <p:cNvPr id="8" name="Rettangolo 7"/>
          <p:cNvSpPr/>
          <p:nvPr/>
        </p:nvSpPr>
        <p:spPr>
          <a:xfrm>
            <a:off x="3824834" y="4997494"/>
            <a:ext cx="5355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Resistivity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declared by the deliverer: 1 </a:t>
            </a:r>
            <a:r>
              <a:rPr lang="en-US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GOhm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/square</a:t>
            </a:r>
          </a:p>
          <a:p>
            <a:r>
              <a:rPr lang="en-US" sz="14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Resisivity</a:t>
            </a:r>
            <a:r>
              <a:rPr lang="en-US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=883.782 </a:t>
            </a:r>
            <a:r>
              <a:rPr lang="en-US" sz="14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MOhm</a:t>
            </a:r>
            <a:r>
              <a:rPr lang="en-US" sz="1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/square +- 176.756</a:t>
            </a:r>
          </a:p>
          <a:p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Resistivity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declared by the deliverer: 80 </a:t>
            </a:r>
            <a:r>
              <a:rPr lang="en-US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MOhm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/square</a:t>
            </a:r>
          </a:p>
          <a:p>
            <a:r>
              <a:rPr lang="en-US" sz="14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Resisivity</a:t>
            </a:r>
            <a:r>
              <a:rPr lang="en-US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=79.2628 </a:t>
            </a:r>
            <a:r>
              <a:rPr lang="en-US" sz="14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MOhm</a:t>
            </a:r>
            <a:r>
              <a:rPr lang="en-US" sz="1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/square +- 15.8526</a:t>
            </a:r>
          </a:p>
          <a:p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Resistivity measured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us: 7.5 </a:t>
            </a:r>
            <a:r>
              <a:rPr lang="en-US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MOhm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/square</a:t>
            </a:r>
          </a:p>
          <a:p>
            <a:r>
              <a:rPr lang="en-US" sz="1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Resisivity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=11.7345 </a:t>
            </a:r>
            <a:r>
              <a:rPr lang="en-US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MOhm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/square +- 2.3469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358414" y="1227530"/>
            <a:ext cx="1554581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Gain =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977775" y="772915"/>
            <a:ext cx="31307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Bellazini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et al. NIMA 423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(1999) 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125</a:t>
            </a:r>
          </a:p>
          <a:p>
            <a:r>
              <a:rPr lang="en-US" sz="1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Sauli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al., 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NIMA 419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(1998) 410. </a:t>
            </a:r>
          </a:p>
        </p:txBody>
      </p:sp>
      <p:sp>
        <p:nvSpPr>
          <p:cNvPr id="20" name="Ovale 19"/>
          <p:cNvSpPr/>
          <p:nvPr/>
        </p:nvSpPr>
        <p:spPr>
          <a:xfrm>
            <a:off x="5580112" y="1877131"/>
            <a:ext cx="315527" cy="253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 flipH="1">
            <a:off x="5825380" y="1358174"/>
            <a:ext cx="258788" cy="4850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924162" y="6409515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46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6296" y="6474602"/>
            <a:ext cx="347582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G. </a:t>
            </a:r>
            <a:r>
              <a:rPr lang="it-IT" sz="1400" b="1" dirty="0" err="1" smtClean="0">
                <a:solidFill>
                  <a:schemeClr val="bg1">
                    <a:lumMod val="50000"/>
                  </a:schemeClr>
                </a:solidFill>
              </a:rPr>
              <a:t>Bencivenni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400" b="1" i="1" dirty="0" smtClean="0">
                <a:solidFill>
                  <a:schemeClr val="bg1">
                    <a:lumMod val="50000"/>
                  </a:schemeClr>
                </a:solidFill>
              </a:rPr>
              <a:t>et al.,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2015_JINST_10_P02008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3805" y="4734695"/>
            <a:ext cx="363272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GB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odel based on a pure </a:t>
            </a:r>
            <a:r>
              <a:rPr lang="en-GB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Ohmic</a:t>
            </a:r>
            <a:r>
              <a:rPr lang="en-GB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behaviour</a:t>
            </a:r>
            <a:endParaRPr lang="en-GB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 bwMode="auto">
          <a:xfrm>
            <a:off x="395536" y="96271"/>
            <a:ext cx="8229600" cy="7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sz="44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MPDG highlight</a:t>
            </a:r>
            <a:endParaRPr lang="en-GB" sz="44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987693"/>
            <a:ext cx="36969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hardness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low Cost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078191"/>
            <a:ext cx="4809399" cy="3070889"/>
          </a:xfrm>
          <a:prstGeom prst="rect">
            <a:avLst/>
          </a:prstGeo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827584" y="4368011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GOAL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of R&amp;D on the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µ-RWELL detector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is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mainly motivated by the </a:t>
            </a:r>
            <a:r>
              <a:rPr lang="en-US" sz="2400" b="1" u="sng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wish of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improving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:</a:t>
            </a:r>
          </a:p>
          <a:p>
            <a:endParaRPr lang="en-US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stability under heavy irradiation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(discharge containment)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simplify the construction/assembly technology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66402" y="732052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Non-exhaustive list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6876256" y="1484784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547664" y="6487840"/>
            <a:ext cx="6624736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11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8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07504" y="697660"/>
            <a:ext cx="898421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biggest “enemy”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of MPGDs are the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discharges.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Due to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fine structure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and the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typical micrometric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distance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of their electrodes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,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MPGDs generally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suffer from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spark occurrence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that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can be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harmful for the detector and the related FEE.</a:t>
            </a:r>
            <a:endParaRPr lang="en-US" b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35496" y="2040569"/>
            <a:ext cx="5584725" cy="4628791"/>
            <a:chOff x="53525" y="1885706"/>
            <a:chExt cx="6005386" cy="4868401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923928" y="5906848"/>
              <a:ext cx="2134983" cy="544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0" dirty="0"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S. Bachmann et </a:t>
              </a:r>
              <a:r>
                <a:rPr lang="en-US" sz="1400" b="0" dirty="0" smtClean="0"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al., </a:t>
              </a:r>
            </a:p>
            <a:p>
              <a:pPr eaLnBrk="0" hangingPunct="0"/>
              <a:r>
                <a:rPr lang="en-US" sz="1400" b="0" dirty="0" smtClean="0"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NIMA  A479(2002) 294</a:t>
              </a:r>
              <a:endParaRPr lang="en-US" sz="1400" b="0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53525" y="1885706"/>
              <a:ext cx="3870403" cy="4868401"/>
              <a:chOff x="53525" y="1887304"/>
              <a:chExt cx="3870403" cy="4868401"/>
            </a:xfrm>
          </p:grpSpPr>
          <p:pic>
            <p:nvPicPr>
              <p:cNvPr id="12" name="Picture 2" descr="triple_gem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-1" r="17701"/>
              <a:stretch/>
            </p:blipFill>
            <p:spPr bwMode="auto">
              <a:xfrm>
                <a:off x="1291118" y="1904238"/>
                <a:ext cx="2632810" cy="20288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</p:pic>
          <p:grpSp>
            <p:nvGrpSpPr>
              <p:cNvPr id="14" name="Gruppo 13"/>
              <p:cNvGrpSpPr/>
              <p:nvPr/>
            </p:nvGrpSpPr>
            <p:grpSpPr>
              <a:xfrm>
                <a:off x="350063" y="4009259"/>
                <a:ext cx="3570763" cy="2746446"/>
                <a:chOff x="5328688" y="3629951"/>
                <a:chExt cx="3570763" cy="2746446"/>
              </a:xfrm>
              <a:solidFill>
                <a:schemeClr val="bg1"/>
              </a:solidFill>
            </p:grpSpPr>
            <p:pic>
              <p:nvPicPr>
                <p:cNvPr id="15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328688" y="3629951"/>
                  <a:ext cx="3570763" cy="274644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292100" dist="139700" dir="5400000" algn="ctr" rotWithShape="0">
                    <a:schemeClr val="tx1">
                      <a:alpha val="65000"/>
                    </a:schemeClr>
                  </a:outerShdw>
                </a:effectLst>
              </p:spPr>
            </p:pic>
            <p:sp>
              <p:nvSpPr>
                <p:cNvPr id="16" name="CasellaDiTesto 15"/>
                <p:cNvSpPr txBox="1"/>
                <p:nvPr/>
              </p:nvSpPr>
              <p:spPr>
                <a:xfrm>
                  <a:off x="7107237" y="3877703"/>
                  <a:ext cx="1175463" cy="27215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baseline="30000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241</a:t>
                  </a:r>
                  <a:r>
                    <a:rPr lang="it-IT" sz="1100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it-IT" sz="1100" dirty="0" err="1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Am</a:t>
                  </a:r>
                  <a:r>
                    <a:rPr lang="it-IT" sz="1100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it-IT" sz="1100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  <a:sym typeface="Symbol"/>
                    </a:rPr>
                    <a:t> </a:t>
                  </a:r>
                  <a:r>
                    <a:rPr lang="it-IT" sz="1100" dirty="0" err="1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  <a:sym typeface="Symbol"/>
                    </a:rPr>
                    <a:t>souce</a:t>
                  </a:r>
                  <a:endParaRPr lang="it-IT" sz="11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4" name="CasellaDiTesto 23"/>
              <p:cNvSpPr txBox="1"/>
              <p:nvPr/>
            </p:nvSpPr>
            <p:spPr>
              <a:xfrm>
                <a:off x="1112576" y="3660208"/>
                <a:ext cx="2595328" cy="5443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rgbClr val="0070C0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Strongly reduced but not completely suppressed</a:t>
                </a:r>
                <a:endParaRPr lang="en-GB" sz="1400" b="1" dirty="0">
                  <a:solidFill>
                    <a:srgbClr val="0070C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</p:txBody>
          </p:sp>
          <p:sp>
            <p:nvSpPr>
              <p:cNvPr id="25" name="Text Box 48"/>
              <p:cNvSpPr txBox="1">
                <a:spLocks noChangeArrowheads="1"/>
              </p:cNvSpPr>
              <p:nvPr/>
            </p:nvSpPr>
            <p:spPr bwMode="auto">
              <a:xfrm>
                <a:off x="53525" y="1887304"/>
                <a:ext cx="1410820" cy="672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GEM </a:t>
                </a:r>
                <a:endParaRPr lang="en-US" sz="3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" name="Titolo 2"/>
          <p:cNvSpPr txBox="1">
            <a:spLocks/>
          </p:cNvSpPr>
          <p:nvPr/>
        </p:nvSpPr>
        <p:spPr bwMode="auto">
          <a:xfrm>
            <a:off x="457200" y="-11815"/>
            <a:ext cx="8229600" cy="7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MPGDs: stability</a:t>
            </a:r>
            <a:endParaRPr lang="en-GB" sz="40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4355976" y="2060848"/>
            <a:ext cx="4740667" cy="4392489"/>
            <a:chOff x="4251854" y="1921932"/>
            <a:chExt cx="4844789" cy="4541154"/>
          </a:xfrm>
        </p:grpSpPr>
        <p:sp>
          <p:nvSpPr>
            <p:cNvPr id="19" name="Rectangle 42"/>
            <p:cNvSpPr>
              <a:spLocks noChangeArrowheads="1"/>
            </p:cNvSpPr>
            <p:nvPr/>
          </p:nvSpPr>
          <p:spPr bwMode="auto">
            <a:xfrm>
              <a:off x="4990427" y="2308670"/>
              <a:ext cx="4106216" cy="33244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>
              <a:outerShdw blurRad="292100" dist="139700" dir="5400000" algn="ctr" rotWithShape="0">
                <a:schemeClr val="tx1">
                  <a:alpha val="65000"/>
                </a:schemeClr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uppo 8"/>
            <p:cNvGrpSpPr/>
            <p:nvPr/>
          </p:nvGrpSpPr>
          <p:grpSpPr>
            <a:xfrm>
              <a:off x="4251854" y="1921932"/>
              <a:ext cx="4839752" cy="4541154"/>
              <a:chOff x="4251854" y="1904238"/>
              <a:chExt cx="4839752" cy="4541154"/>
            </a:xfrm>
          </p:grpSpPr>
          <p:sp>
            <p:nvSpPr>
              <p:cNvPr id="20" name="Text Box 57"/>
              <p:cNvSpPr txBox="1">
                <a:spLocks noChangeArrowheads="1"/>
              </p:cNvSpPr>
              <p:nvPr/>
            </p:nvSpPr>
            <p:spPr bwMode="auto">
              <a:xfrm rot="5400000">
                <a:off x="7566826" y="3689685"/>
                <a:ext cx="2444784" cy="37744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654" indent="-342654"/>
                <a:r>
                  <a:rPr lang="en-US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discharge probability</a:t>
                </a:r>
                <a:r>
                  <a:rPr lang="en-US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b="1" baseline="30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59"/>
              <p:cNvSpPr txBox="1">
                <a:spLocks noChangeArrowheads="1"/>
              </p:cNvSpPr>
              <p:nvPr/>
            </p:nvSpPr>
            <p:spPr bwMode="auto">
              <a:xfrm>
                <a:off x="5325283" y="2339588"/>
                <a:ext cx="3709892" cy="38183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654" indent="-342654"/>
                <a:r>
                  <a:rPr lang="en-US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Efficiency </a:t>
                </a:r>
                <a:r>
                  <a:rPr lang="en-US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&amp; discharge probability </a:t>
                </a:r>
                <a:endParaRPr lang="en-US" baseline="30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3" name="Picture 36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41" r="4618"/>
              <a:stretch/>
            </p:blipFill>
            <p:spPr bwMode="auto">
              <a:xfrm>
                <a:off x="5416133" y="2680792"/>
                <a:ext cx="3240360" cy="28627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Text Box 48"/>
              <p:cNvSpPr txBox="1">
                <a:spLocks noChangeArrowheads="1"/>
              </p:cNvSpPr>
              <p:nvPr/>
            </p:nvSpPr>
            <p:spPr bwMode="auto">
              <a:xfrm>
                <a:off x="4251854" y="1904238"/>
                <a:ext cx="975063" cy="6682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MM</a:t>
                </a:r>
                <a:endParaRPr lang="en-US" sz="3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ttangolo 26"/>
              <p:cNvSpPr/>
              <p:nvPr/>
            </p:nvSpPr>
            <p:spPr>
              <a:xfrm>
                <a:off x="6948264" y="4606287"/>
                <a:ext cx="1274856" cy="270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it-IT" sz="11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10 </a:t>
                </a:r>
                <a:r>
                  <a:rPr lang="it-IT" sz="11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GeV</a:t>
                </a:r>
                <a:r>
                  <a:rPr lang="it-IT" sz="11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/c </a:t>
                </a:r>
                <a:r>
                  <a:rPr lang="it-IT" sz="11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proton</a:t>
                </a:r>
                <a:endParaRPr lang="it-IT" sz="1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7"/>
              <p:cNvSpPr txBox="1">
                <a:spLocks noChangeArrowheads="1"/>
              </p:cNvSpPr>
              <p:nvPr/>
            </p:nvSpPr>
            <p:spPr bwMode="auto">
              <a:xfrm>
                <a:off x="6956623" y="5904463"/>
                <a:ext cx="2134983" cy="5409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it-IT" sz="14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A. </a:t>
                </a:r>
                <a:r>
                  <a:rPr lang="it-IT" sz="14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Bay</a:t>
                </a:r>
                <a:r>
                  <a:rPr lang="it-IT" sz="14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b="0" dirty="0" smtClean="0">
                    <a:solidFill>
                      <a:srgbClr val="0070C0"/>
                    </a:solidFill>
                    <a:effectLst/>
                    <a:latin typeface="Arial" pitchFamily="34" charset="0"/>
                    <a:cs typeface="Arial" pitchFamily="34" charset="0"/>
                  </a:rPr>
                  <a:t>et al., </a:t>
                </a:r>
              </a:p>
              <a:p>
                <a:pPr eaLnBrk="0" hangingPunct="0"/>
                <a:r>
                  <a:rPr lang="en-US" sz="14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NIMA 488 (2002) 162</a:t>
                </a:r>
                <a:endParaRPr lang="en-US" sz="1400" b="0" dirty="0"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58"/>
              <p:cNvSpPr txBox="1">
                <a:spLocks noChangeArrowheads="1"/>
              </p:cNvSpPr>
              <p:nvPr/>
            </p:nvSpPr>
            <p:spPr bwMode="auto">
              <a:xfrm rot="16200000">
                <a:off x="4614547" y="3251629"/>
                <a:ext cx="1273769" cy="37744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654" indent="-342654"/>
                <a:r>
                  <a:rPr lang="en-US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Efficiency </a:t>
                </a:r>
                <a:endParaRPr lang="en-US" baseline="30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1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851920" y="6487840"/>
            <a:ext cx="4320480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32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015757" y="6502486"/>
            <a:ext cx="2133600" cy="365125"/>
          </a:xfrm>
        </p:spPr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3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 bwMode="auto">
          <a:xfrm>
            <a:off x="304800" y="2704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it-IT" sz="4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Technology </a:t>
            </a:r>
            <a:r>
              <a:rPr lang="it-IT" sz="4000" dirty="0" err="1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improvement</a:t>
            </a:r>
            <a:r>
              <a:rPr lang="it-IT" sz="4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: </a:t>
            </a:r>
            <a:r>
              <a:rPr lang="it-IT" sz="31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resistive MPGD</a:t>
            </a:r>
            <a:endParaRPr lang="it-IT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pic>
        <p:nvPicPr>
          <p:cNvPr id="5" name="Imag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162" y="3862792"/>
            <a:ext cx="8303310" cy="2720574"/>
          </a:xfrm>
          <a:prstGeom prst="rect">
            <a:avLst/>
          </a:prstGeo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658688" y="330799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resistive layer is realized as resistive strips  capacitive  coupled with the  copper  readout strips.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5076055" y="1000824"/>
            <a:ext cx="4074129" cy="2046650"/>
            <a:chOff x="4686346" y="692696"/>
            <a:chExt cx="4402812" cy="2245838"/>
          </a:xfrm>
        </p:grpSpPr>
        <p:pic>
          <p:nvPicPr>
            <p:cNvPr id="8" name="Picture 79" descr="RMM_structure_front.pd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7288" y="692696"/>
              <a:ext cx="4267200" cy="1887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8"/>
            <p:cNvSpPr txBox="1"/>
            <p:nvPr/>
          </p:nvSpPr>
          <p:spPr>
            <a:xfrm>
              <a:off x="4686346" y="2567031"/>
              <a:ext cx="4402812" cy="371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by R.de Oliveira TE MPE CERN Workshop</a:t>
              </a:r>
              <a:endParaRPr lang="en-US" sz="1600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endParaRPr>
            </a:p>
          </p:txBody>
        </p:sp>
      </p:grpSp>
      <p:cxnSp>
        <p:nvCxnSpPr>
          <p:cNvPr id="10" name="Connettore 2 9"/>
          <p:cNvCxnSpPr/>
          <p:nvPr/>
        </p:nvCxnSpPr>
        <p:spPr>
          <a:xfrm rot="10800000" flipV="1">
            <a:off x="3733800" y="3835001"/>
            <a:ext cx="1676400" cy="6927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392781" y="3682383"/>
            <a:ext cx="3355683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voltage drop due to sparking</a:t>
            </a:r>
            <a:endParaRPr lang="en-US" sz="1600" b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7505" y="980728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For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MM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Ming Std L" pitchFamily="18" charset="-128"/>
                <a:cs typeface="Arial" pitchFamily="34" charset="0"/>
              </a:rPr>
              <a:t>,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the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spark occurrence between the metallic mesh and the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readout PCB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has been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overcome with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implementation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of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Ming Std L" pitchFamily="18" charset="-128"/>
                <a:cs typeface="Arial" pitchFamily="34" charset="0"/>
              </a:rPr>
              <a:t>a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“resistive layer”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on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top of the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readout itself .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principle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is the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same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as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resistive electrode used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RPCs: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transition from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streamer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to spark is strongly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suppressed by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 local voltage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drop.</a:t>
            </a:r>
            <a:endParaRPr lang="en-GB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87109"/>
            <a:ext cx="2133600" cy="365125"/>
          </a:xfrm>
        </p:spPr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4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827584" y="6492920"/>
            <a:ext cx="6611123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3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/>
          <p:cNvSpPr txBox="1">
            <a:spLocks/>
          </p:cNvSpPr>
          <p:nvPr/>
        </p:nvSpPr>
        <p:spPr bwMode="auto">
          <a:xfrm>
            <a:off x="457200" y="-74360"/>
            <a:ext cx="8229600" cy="7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MPGDs: the challenge of large area</a:t>
            </a:r>
            <a:endParaRPr lang="en-GB" sz="40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0992" y="895603"/>
            <a:ext cx="664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urther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challenge for MPGDs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is the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large area: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5224" y="1642440"/>
            <a:ext cx="67535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he construction of a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GEM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requires some time-consuming (/complex) assembly steps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such as: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stretching of the 3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GEM foils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(with quite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large mechanical tension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to cope with,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/>
              </a:rPr>
              <a:t>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 kg/cm) 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he 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splicing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of 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GEM foils 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to 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realize large surfaces 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is a 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demanding operation 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introducing 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not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negligible dead 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zones (</a:t>
            </a:r>
            <a:r>
              <a:rPr lang="en-GB" b="1" dirty="0" smtClean="0">
                <a:solidFill>
                  <a:srgbClr val="0070C0"/>
                </a:solidFill>
                <a:latin typeface="Arial"/>
                <a:ea typeface="Adobe Ming Std L" pitchFamily="18" charset="-128"/>
                <a:cs typeface="Arial"/>
              </a:rPr>
              <a:t>~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3 mm)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. 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he width 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of the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raw material is 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limited to 50-60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cm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.</a:t>
            </a:r>
          </a:p>
          <a:p>
            <a:pPr marL="742950" lvl="1" indent="-285750">
              <a:buFont typeface="Arial"/>
              <a:buChar char="•"/>
            </a:pPr>
            <a:endParaRPr lang="en-US" sz="2000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imilar considerations hold for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MM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Ming Std L" pitchFamily="18" charset="-128"/>
                <a:cs typeface="Arial" pitchFamily="34" charset="0"/>
              </a:rPr>
              <a:t>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splicing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of 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smaller PCBs is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possible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, opening the way towards the large area covering (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dead zone of the order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0.5 mm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).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Ming Std L" pitchFamily="18" charset="-128"/>
                <a:cs typeface="Arial" pitchFamily="34" charset="0"/>
              </a:rPr>
              <a:t>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fine metallic mesh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defining the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amplification gap, is a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“</a:t>
            </a:r>
            <a:r>
              <a:rPr lang="en-US" i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floating 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component”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: stretched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on the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cathode  (</a:t>
            </a:r>
            <a:r>
              <a:rPr lang="en-GB" b="1" dirty="0">
                <a:solidFill>
                  <a:srgbClr val="0070C0"/>
                </a:solidFill>
                <a:latin typeface="Arial"/>
                <a:ea typeface="Adobe Ming Std L" pitchFamily="18" charset="-128"/>
                <a:cs typeface="Arial"/>
              </a:rPr>
              <a:t>~</a:t>
            </a:r>
            <a:r>
              <a:rPr lang="it-IT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 kg/cm</a:t>
            </a:r>
            <a:r>
              <a:rPr lang="it-IT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 and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electrostatically attracted toward the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PCB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                   </a:t>
            </a: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Possible source of gain non-uniformity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endParaRPr lang="en-GB" b="1" i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8" name="Picture 15" descr="Macintosh HD:Users:zhouyi:Pictures:iPhoto Library:Modified:2012:May 29, 2012:IMG_04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9"/>
            <a:ext cx="1800200" cy="2556444"/>
          </a:xfrm>
          <a:prstGeom prst="rect">
            <a:avLst/>
          </a:prstGeom>
          <a:noFill/>
          <a:ln>
            <a:noFill/>
          </a:ln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6660232" y="908720"/>
            <a:ext cx="2507398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NS2(CERN): no gluing but still stretching …</a:t>
            </a:r>
            <a:endParaRPr lang="en-GB" sz="1600" b="1" i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pic>
        <p:nvPicPr>
          <p:cNvPr id="10" name="Immagine 9" descr="WP_20140311_052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" r="2809" b="11012"/>
          <a:stretch/>
        </p:blipFill>
        <p:spPr>
          <a:xfrm>
            <a:off x="6718384" y="4587573"/>
            <a:ext cx="2534136" cy="1649739"/>
          </a:xfrm>
          <a:prstGeom prst="rect">
            <a:avLst/>
          </a:prstGeom>
          <a:noFill/>
          <a:ln>
            <a:noFill/>
          </a:ln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6660232" y="4005064"/>
            <a:ext cx="254009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Handling of a stretched </a:t>
            </a:r>
          </a:p>
          <a:p>
            <a:r>
              <a:rPr lang="en-GB" sz="1600" b="1" i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</a:t>
            </a:r>
            <a:r>
              <a:rPr lang="en-GB" sz="1600" b="1" i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esh </a:t>
            </a:r>
            <a:endParaRPr lang="en-GB" sz="1600" b="1" i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611560" y="6173514"/>
            <a:ext cx="648072" cy="165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627784" y="6492875"/>
            <a:ext cx="4320480" cy="365125"/>
          </a:xfrm>
        </p:spPr>
        <p:txBody>
          <a:bodyPr/>
          <a:lstStyle/>
          <a:p>
            <a:r>
              <a:rPr lang="en-US" dirty="0" smtClean="0"/>
              <a:t>M. Poli Lener  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  <p:sp>
        <p:nvSpPr>
          <p:cNvPr id="13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6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663" y="2430016"/>
            <a:ext cx="8646402" cy="114300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µ-RWELL technology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006049" y="6492875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Poli Lener  -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LNF Mini-Workshop Series: Development of novel detectors at LNF, 14</a:t>
            </a:r>
            <a:r>
              <a:rPr lang="en-US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8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11535</TotalTime>
  <Words>4517</Words>
  <Application>Microsoft Office PowerPoint</Application>
  <PresentationFormat>Presentazione su schermo (4:3)</PresentationFormat>
  <Paragraphs>646</Paragraphs>
  <Slides>46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9" baseType="lpstr">
      <vt:lpstr>ＭＳ ゴシック</vt:lpstr>
      <vt:lpstr>Adobe Ming Std L</vt:lpstr>
      <vt:lpstr>Arial</vt:lpstr>
      <vt:lpstr>Baskerville</vt:lpstr>
      <vt:lpstr>Calibri</vt:lpstr>
      <vt:lpstr>Constantia</vt:lpstr>
      <vt:lpstr>Courier New</vt:lpstr>
      <vt:lpstr>DejaVu Sans</vt:lpstr>
      <vt:lpstr>Symbol</vt:lpstr>
      <vt:lpstr>Times New Roman</vt:lpstr>
      <vt:lpstr>Wingdings</vt:lpstr>
      <vt:lpstr>Tema di Office</vt:lpstr>
      <vt:lpstr>Picture</vt:lpstr>
      <vt:lpstr>Presentazione standard di PowerPoint</vt:lpstr>
      <vt:lpstr>OUTLINE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µ-RWELL technology</vt:lpstr>
      <vt:lpstr>Presentazione standard di PowerPoint</vt:lpstr>
      <vt:lpstr>Principle of operation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µ-RWELL performance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µ-RWELL option for the  LHCb Muon System Upgrade</vt:lpstr>
      <vt:lpstr>LHCb requirements @ 2×1034cm-2 s-1 </vt:lpstr>
      <vt:lpstr>Towards large area &amp; detector engineering</vt:lpstr>
      <vt:lpstr>Presentazione standard di PowerPoint</vt:lpstr>
      <vt:lpstr>Presentazione standard di PowerPoint</vt:lpstr>
      <vt:lpstr>Presentazione standard di PowerPoint</vt:lpstr>
      <vt:lpstr>Summary of µ-RWELL development to date</vt:lpstr>
      <vt:lpstr>Summary &amp; Outlook</vt:lpstr>
      <vt:lpstr>Spare slides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gianni</dc:creator>
  <cp:lastModifiedBy>MPL</cp:lastModifiedBy>
  <cp:revision>242</cp:revision>
  <dcterms:created xsi:type="dcterms:W3CDTF">2016-02-09T14:28:10Z</dcterms:created>
  <dcterms:modified xsi:type="dcterms:W3CDTF">2016-06-14T12:11:51Z</dcterms:modified>
</cp:coreProperties>
</file>