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65"/>
  </p:notesMasterIdLst>
  <p:sldIdLst>
    <p:sldId id="450" r:id="rId2"/>
    <p:sldId id="576" r:id="rId3"/>
    <p:sldId id="559" r:id="rId4"/>
    <p:sldId id="577" r:id="rId5"/>
    <p:sldId id="563" r:id="rId6"/>
    <p:sldId id="542" r:id="rId7"/>
    <p:sldId id="530" r:id="rId8"/>
    <p:sldId id="531" r:id="rId9"/>
    <p:sldId id="545" r:id="rId10"/>
    <p:sldId id="504" r:id="rId11"/>
    <p:sldId id="540" r:id="rId12"/>
    <p:sldId id="503" r:id="rId13"/>
    <p:sldId id="539" r:id="rId14"/>
    <p:sldId id="533" r:id="rId15"/>
    <p:sldId id="535" r:id="rId16"/>
    <p:sldId id="534" r:id="rId17"/>
    <p:sldId id="536" r:id="rId18"/>
    <p:sldId id="451" r:id="rId19"/>
    <p:sldId id="529" r:id="rId20"/>
    <p:sldId id="564" r:id="rId21"/>
    <p:sldId id="541" r:id="rId22"/>
    <p:sldId id="513" r:id="rId23"/>
    <p:sldId id="517" r:id="rId24"/>
    <p:sldId id="519" r:id="rId25"/>
    <p:sldId id="520" r:id="rId26"/>
    <p:sldId id="521" r:id="rId27"/>
    <p:sldId id="522" r:id="rId28"/>
    <p:sldId id="512" r:id="rId29"/>
    <p:sldId id="518" r:id="rId30"/>
    <p:sldId id="551" r:id="rId31"/>
    <p:sldId id="552" r:id="rId32"/>
    <p:sldId id="566" r:id="rId33"/>
    <p:sldId id="507" r:id="rId34"/>
    <p:sldId id="508" r:id="rId35"/>
    <p:sldId id="509" r:id="rId36"/>
    <p:sldId id="528" r:id="rId37"/>
    <p:sldId id="568" r:id="rId38"/>
    <p:sldId id="543" r:id="rId39"/>
    <p:sldId id="565" r:id="rId40"/>
    <p:sldId id="510" r:id="rId41"/>
    <p:sldId id="548" r:id="rId42"/>
    <p:sldId id="547" r:id="rId43"/>
    <p:sldId id="549" r:id="rId44"/>
    <p:sldId id="544" r:id="rId45"/>
    <p:sldId id="524" r:id="rId46"/>
    <p:sldId id="525" r:id="rId47"/>
    <p:sldId id="550" r:id="rId48"/>
    <p:sldId id="546" r:id="rId49"/>
    <p:sldId id="526" r:id="rId50"/>
    <p:sldId id="527" r:id="rId51"/>
    <p:sldId id="570" r:id="rId52"/>
    <p:sldId id="574" r:id="rId53"/>
    <p:sldId id="556" r:id="rId54"/>
    <p:sldId id="571" r:id="rId55"/>
    <p:sldId id="572" r:id="rId56"/>
    <p:sldId id="573" r:id="rId57"/>
    <p:sldId id="516" r:id="rId58"/>
    <p:sldId id="558" r:id="rId59"/>
    <p:sldId id="560" r:id="rId60"/>
    <p:sldId id="523" r:id="rId61"/>
    <p:sldId id="557" r:id="rId62"/>
    <p:sldId id="561" r:id="rId63"/>
    <p:sldId id="562" r:id="rId64"/>
  </p:sldIdLst>
  <p:sldSz cx="9144000" cy="6858000" type="screen4x3"/>
  <p:notesSz cx="6811963" cy="99425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962B67-56DF-2B4A-B00B-E3CD1F557695}" type="doc">
      <dgm:prSet loTypeId="urn:microsoft.com/office/officeart/2005/8/layout/vList3" loCatId="" qsTypeId="urn:microsoft.com/office/officeart/2005/8/quickstyle/simple4" qsCatId="simple" csTypeId="urn:microsoft.com/office/officeart/2005/8/colors/accent1_2" csCatId="accent1" phldr="1"/>
      <dgm:spPr/>
    </dgm:pt>
    <dgm:pt modelId="{632AB310-AA23-6048-8A24-9BF5402B095F}">
      <dgm:prSet phldrT="[Text]"/>
      <dgm:spPr/>
      <dgm:t>
        <a:bodyPr/>
        <a:lstStyle/>
        <a:p>
          <a:pPr algn="l" rtl="0"/>
          <a:r>
            <a:rPr lang="fr-CH" u="none" dirty="0" smtClean="0">
              <a:latin typeface="+mn-lt"/>
            </a:rPr>
            <a:t>Engineering &amp; Design</a:t>
          </a:r>
          <a:endParaRPr lang="en-US" dirty="0"/>
        </a:p>
      </dgm:t>
    </dgm:pt>
    <dgm:pt modelId="{0099EC22-9CC7-A944-8931-181143166811}" type="parTrans" cxnId="{AA2530E7-272E-254A-8887-055D90A8E14B}">
      <dgm:prSet/>
      <dgm:spPr/>
      <dgm:t>
        <a:bodyPr/>
        <a:lstStyle/>
        <a:p>
          <a:endParaRPr lang="en-US"/>
        </a:p>
      </dgm:t>
    </dgm:pt>
    <dgm:pt modelId="{3F9A0CC0-E54B-0748-B4DF-250817C8D17E}" type="sibTrans" cxnId="{AA2530E7-272E-254A-8887-055D90A8E14B}">
      <dgm:prSet/>
      <dgm:spPr/>
      <dgm:t>
        <a:bodyPr/>
        <a:lstStyle/>
        <a:p>
          <a:endParaRPr lang="en-US"/>
        </a:p>
      </dgm:t>
    </dgm:pt>
    <dgm:pt modelId="{A29DFBB2-78DA-F44F-BDCB-93A69E026BCE}">
      <dgm:prSet phldrT="[Text]"/>
      <dgm:spPr/>
      <dgm:t>
        <a:bodyPr/>
        <a:lstStyle/>
        <a:p>
          <a:r>
            <a:rPr lang="en-GB" u="none" dirty="0" smtClean="0">
              <a:latin typeface="+mn-lt"/>
            </a:rPr>
            <a:t>Fabrication</a:t>
          </a:r>
          <a:endParaRPr lang="en-US" dirty="0"/>
        </a:p>
      </dgm:t>
    </dgm:pt>
    <dgm:pt modelId="{4D7B32C6-1D57-554D-8E5B-C60C1E4B6061}" type="parTrans" cxnId="{F3155A1B-F55C-C545-818F-6535CF89BAB0}">
      <dgm:prSet/>
      <dgm:spPr/>
      <dgm:t>
        <a:bodyPr/>
        <a:lstStyle/>
        <a:p>
          <a:endParaRPr lang="en-US"/>
        </a:p>
      </dgm:t>
    </dgm:pt>
    <dgm:pt modelId="{6311B83B-E289-474C-A8C7-6655631626D4}" type="sibTrans" cxnId="{F3155A1B-F55C-C545-818F-6535CF89BAB0}">
      <dgm:prSet/>
      <dgm:spPr/>
      <dgm:t>
        <a:bodyPr/>
        <a:lstStyle/>
        <a:p>
          <a:endParaRPr lang="en-US"/>
        </a:p>
      </dgm:t>
    </dgm:pt>
    <dgm:pt modelId="{45BC7AC0-56CE-874D-9F9B-DC27C973B4AC}">
      <dgm:prSet phldrT="[Text]"/>
      <dgm:spPr/>
      <dgm:t>
        <a:bodyPr/>
        <a:lstStyle/>
        <a:p>
          <a:pPr rtl="0"/>
          <a:r>
            <a:rPr lang="fr-CH" u="none" dirty="0" smtClean="0">
              <a:latin typeface="+mn-lt"/>
            </a:rPr>
            <a:t>Machining &amp; Maintenance</a:t>
          </a:r>
          <a:endParaRPr lang="en-US" dirty="0"/>
        </a:p>
      </dgm:t>
    </dgm:pt>
    <dgm:pt modelId="{76DED7B0-A63A-D149-A8A5-8A03B50E3787}" type="parTrans" cxnId="{6910317A-128E-DF49-8884-32BFC381D9C8}">
      <dgm:prSet/>
      <dgm:spPr/>
      <dgm:t>
        <a:bodyPr/>
        <a:lstStyle/>
        <a:p>
          <a:endParaRPr lang="en-US"/>
        </a:p>
      </dgm:t>
    </dgm:pt>
    <dgm:pt modelId="{406AB681-4738-2842-8982-3AEB3B476C86}" type="sibTrans" cxnId="{6910317A-128E-DF49-8884-32BFC381D9C8}">
      <dgm:prSet/>
      <dgm:spPr/>
      <dgm:t>
        <a:bodyPr/>
        <a:lstStyle/>
        <a:p>
          <a:endParaRPr lang="en-US"/>
        </a:p>
      </dgm:t>
    </dgm:pt>
    <dgm:pt modelId="{24B4B2A2-7449-E249-B176-DAB3F911261B}">
      <dgm:prSet phldrT="[Text]"/>
      <dgm:spPr/>
      <dgm:t>
        <a:bodyPr/>
        <a:lstStyle/>
        <a:p>
          <a:pPr rtl="0"/>
          <a:r>
            <a:rPr lang="fr-CH" u="none" dirty="0" smtClean="0">
              <a:latin typeface="+mn-lt"/>
            </a:rPr>
            <a:t>Preparation &amp; Subcontracting</a:t>
          </a:r>
          <a:endParaRPr lang="en-US" dirty="0"/>
        </a:p>
      </dgm:t>
    </dgm:pt>
    <dgm:pt modelId="{BC32BF9F-A802-0145-8BEC-D5CC16272AC6}" type="parTrans" cxnId="{DDA7BC65-EE36-2B4A-A2D1-DFFA65A27EDB}">
      <dgm:prSet/>
      <dgm:spPr/>
      <dgm:t>
        <a:bodyPr/>
        <a:lstStyle/>
        <a:p>
          <a:endParaRPr lang="en-US"/>
        </a:p>
      </dgm:t>
    </dgm:pt>
    <dgm:pt modelId="{684BF16F-07AE-3340-9DDE-DFC8176AC7FB}" type="sibTrans" cxnId="{DDA7BC65-EE36-2B4A-A2D1-DFFA65A27EDB}">
      <dgm:prSet/>
      <dgm:spPr/>
      <dgm:t>
        <a:bodyPr/>
        <a:lstStyle/>
        <a:p>
          <a:endParaRPr lang="en-US"/>
        </a:p>
      </dgm:t>
    </dgm:pt>
    <dgm:pt modelId="{01672464-DA78-B64D-855E-D30AF769B3E4}">
      <dgm:prSet phldrT="[Text]"/>
      <dgm:spPr/>
      <dgm:t>
        <a:bodyPr/>
        <a:lstStyle/>
        <a:p>
          <a:pPr rtl="0"/>
          <a:r>
            <a:rPr lang="fr-CH" u="none" dirty="0" smtClean="0">
              <a:latin typeface="+mn-lt"/>
            </a:rPr>
            <a:t>Assembly &amp; Forming</a:t>
          </a:r>
          <a:endParaRPr lang="en-US" dirty="0"/>
        </a:p>
      </dgm:t>
    </dgm:pt>
    <dgm:pt modelId="{EABD38D7-C1AC-0F43-BB7A-568A2074B6FA}" type="parTrans" cxnId="{29162321-7826-CA4B-AFB1-02F538ED5A70}">
      <dgm:prSet/>
      <dgm:spPr/>
      <dgm:t>
        <a:bodyPr/>
        <a:lstStyle/>
        <a:p>
          <a:endParaRPr lang="en-US"/>
        </a:p>
      </dgm:t>
    </dgm:pt>
    <dgm:pt modelId="{D8652462-0F29-BD4D-948D-5C3E775CFA9C}" type="sibTrans" cxnId="{29162321-7826-CA4B-AFB1-02F538ED5A70}">
      <dgm:prSet/>
      <dgm:spPr/>
      <dgm:t>
        <a:bodyPr/>
        <a:lstStyle/>
        <a:p>
          <a:endParaRPr lang="en-US"/>
        </a:p>
      </dgm:t>
    </dgm:pt>
    <dgm:pt modelId="{6E2910B1-B5FD-AB46-B240-118C347F5B97}">
      <dgm:prSet phldrT="[Text]"/>
      <dgm:spPr/>
      <dgm:t>
        <a:bodyPr/>
        <a:lstStyle/>
        <a:p>
          <a:pPr algn="l" rtl="0"/>
          <a:r>
            <a:rPr lang="fr-CH" u="none" dirty="0" smtClean="0">
              <a:latin typeface="+mn-lt"/>
            </a:rPr>
            <a:t>Materials &amp; Metrology</a:t>
          </a:r>
          <a:endParaRPr lang="en-US" dirty="0"/>
        </a:p>
      </dgm:t>
    </dgm:pt>
    <dgm:pt modelId="{D8CFE2DD-B72F-954F-9CCE-E3D1C9D8F1F2}" type="sibTrans" cxnId="{97C59FC9-5D7F-5A48-862C-785AB6AB591C}">
      <dgm:prSet/>
      <dgm:spPr/>
      <dgm:t>
        <a:bodyPr/>
        <a:lstStyle/>
        <a:p>
          <a:endParaRPr lang="en-US"/>
        </a:p>
      </dgm:t>
    </dgm:pt>
    <dgm:pt modelId="{FFBDD027-287D-FD47-848D-77A9DE580621}" type="parTrans" cxnId="{97C59FC9-5D7F-5A48-862C-785AB6AB591C}">
      <dgm:prSet/>
      <dgm:spPr/>
      <dgm:t>
        <a:bodyPr/>
        <a:lstStyle/>
        <a:p>
          <a:endParaRPr lang="en-US"/>
        </a:p>
      </dgm:t>
    </dgm:pt>
    <dgm:pt modelId="{8825C8AC-4340-7343-BECF-0D6C9F816AFA}" type="pres">
      <dgm:prSet presAssocID="{90962B67-56DF-2B4A-B00B-E3CD1F557695}" presName="linearFlow" presStyleCnt="0">
        <dgm:presLayoutVars>
          <dgm:dir/>
          <dgm:resizeHandles val="exact"/>
        </dgm:presLayoutVars>
      </dgm:prSet>
      <dgm:spPr/>
    </dgm:pt>
    <dgm:pt modelId="{05F042E6-126B-9546-A6B1-5EEB3D492703}" type="pres">
      <dgm:prSet presAssocID="{632AB310-AA23-6048-8A24-9BF5402B095F}" presName="composite" presStyleCnt="0"/>
      <dgm:spPr/>
    </dgm:pt>
    <dgm:pt modelId="{F6CBE14D-8658-F844-8338-FF2BDE459606}" type="pres">
      <dgm:prSet presAssocID="{632AB310-AA23-6048-8A24-9BF5402B095F}" presName="imgShp" presStyleLbl="fgImgPlace1" presStyleIdx="0" presStyleCnt="3" custLinFactNeighborX="-28167" custLinFactNeighborY="31763"/>
      <dgm:spPr>
        <a:blipFill rotWithShape="1">
          <a:blip xmlns:r="http://schemas.openxmlformats.org/officeDocument/2006/relationships" r:embed="rId1"/>
          <a:stretch>
            <a:fillRect/>
          </a:stretch>
        </a:blipFill>
      </dgm:spPr>
    </dgm:pt>
    <dgm:pt modelId="{0E738DB2-B352-B74C-84DD-BA7F830795BB}" type="pres">
      <dgm:prSet presAssocID="{632AB310-AA23-6048-8A24-9BF5402B095F}" presName="txShp" presStyleLbl="node1" presStyleIdx="0" presStyleCnt="3" custLinFactNeighborX="-10701" custLinFactNeighborY="33704">
        <dgm:presLayoutVars>
          <dgm:bulletEnabled val="1"/>
        </dgm:presLayoutVars>
      </dgm:prSet>
      <dgm:spPr/>
      <dgm:t>
        <a:bodyPr/>
        <a:lstStyle/>
        <a:p>
          <a:endParaRPr lang="en-US"/>
        </a:p>
      </dgm:t>
    </dgm:pt>
    <dgm:pt modelId="{69A95BCA-BE5A-704F-96C9-59704D029E1C}" type="pres">
      <dgm:prSet presAssocID="{3F9A0CC0-E54B-0748-B4DF-250817C8D17E}" presName="spacing" presStyleCnt="0"/>
      <dgm:spPr/>
    </dgm:pt>
    <dgm:pt modelId="{8368AD55-5863-5849-9A8D-00A23DB183A4}" type="pres">
      <dgm:prSet presAssocID="{A29DFBB2-78DA-F44F-BDCB-93A69E026BCE}" presName="composite" presStyleCnt="0"/>
      <dgm:spPr/>
    </dgm:pt>
    <dgm:pt modelId="{5887C235-FE0D-2A4C-B6F6-2470971CA96F}" type="pres">
      <dgm:prSet presAssocID="{A29DFBB2-78DA-F44F-BDCB-93A69E026BCE}" presName="imgShp" presStyleLbl="fgImgPlace1" presStyleIdx="1" presStyleCnt="3" custLinFactNeighborX="-30162" custLinFactNeighborY="15561"/>
      <dgm:spPr>
        <a:blipFill rotWithShape="1">
          <a:blip xmlns:r="http://schemas.openxmlformats.org/officeDocument/2006/relationships" r:embed="rId2"/>
          <a:stretch>
            <a:fillRect/>
          </a:stretch>
        </a:blipFill>
      </dgm:spPr>
    </dgm:pt>
    <dgm:pt modelId="{137C01A2-99D4-A447-86A3-403E25126D5E}" type="pres">
      <dgm:prSet presAssocID="{A29DFBB2-78DA-F44F-BDCB-93A69E026BCE}" presName="txShp" presStyleLbl="node1" presStyleIdx="1" presStyleCnt="3" custLinFactNeighborX="-10701" custLinFactNeighborY="15561">
        <dgm:presLayoutVars>
          <dgm:bulletEnabled val="1"/>
        </dgm:presLayoutVars>
      </dgm:prSet>
      <dgm:spPr/>
      <dgm:t>
        <a:bodyPr/>
        <a:lstStyle/>
        <a:p>
          <a:endParaRPr lang="en-US"/>
        </a:p>
      </dgm:t>
    </dgm:pt>
    <dgm:pt modelId="{15DD420B-AC4C-154E-8592-16F2644467AB}" type="pres">
      <dgm:prSet presAssocID="{6311B83B-E289-474C-A8C7-6655631626D4}" presName="spacing" presStyleCnt="0"/>
      <dgm:spPr/>
    </dgm:pt>
    <dgm:pt modelId="{83DB1D73-6BF3-D44A-87E5-2416E7EA57F1}" type="pres">
      <dgm:prSet presAssocID="{6E2910B1-B5FD-AB46-B240-118C347F5B97}" presName="composite" presStyleCnt="0"/>
      <dgm:spPr/>
    </dgm:pt>
    <dgm:pt modelId="{4971F503-73C1-864A-84F6-BB5F4E7598C8}" type="pres">
      <dgm:prSet presAssocID="{6E2910B1-B5FD-AB46-B240-118C347F5B97}" presName="imgShp" presStyleLbl="fgImgPlace1" presStyleIdx="2" presStyleCnt="3" custLinFactNeighborX="-28167" custLinFactNeighborY="-957"/>
      <dgm:spPr>
        <a:blipFill rotWithShape="1">
          <a:blip xmlns:r="http://schemas.openxmlformats.org/officeDocument/2006/relationships" r:embed="rId3"/>
          <a:stretch>
            <a:fillRect/>
          </a:stretch>
        </a:blipFill>
      </dgm:spPr>
    </dgm:pt>
    <dgm:pt modelId="{590BB13B-E57C-0E41-960B-A0C034302F47}" type="pres">
      <dgm:prSet presAssocID="{6E2910B1-B5FD-AB46-B240-118C347F5B97}" presName="txShp" presStyleLbl="node1" presStyleIdx="2" presStyleCnt="3" custLinFactNeighborX="-10701" custLinFactNeighborY="-957">
        <dgm:presLayoutVars>
          <dgm:bulletEnabled val="1"/>
        </dgm:presLayoutVars>
      </dgm:prSet>
      <dgm:spPr/>
      <dgm:t>
        <a:bodyPr/>
        <a:lstStyle/>
        <a:p>
          <a:endParaRPr lang="en-US"/>
        </a:p>
      </dgm:t>
    </dgm:pt>
  </dgm:ptLst>
  <dgm:cxnLst>
    <dgm:cxn modelId="{DDA7BC65-EE36-2B4A-A2D1-DFFA65A27EDB}" srcId="{A29DFBB2-78DA-F44F-BDCB-93A69E026BCE}" destId="{24B4B2A2-7449-E249-B176-DAB3F911261B}" srcOrd="1" destOrd="0" parTransId="{BC32BF9F-A802-0145-8BEC-D5CC16272AC6}" sibTransId="{684BF16F-07AE-3340-9DDE-DFC8176AC7FB}"/>
    <dgm:cxn modelId="{1B945106-EE7B-4902-BE6D-CBF5DD56DAD6}" type="presOf" srcId="{45BC7AC0-56CE-874D-9F9B-DC27C973B4AC}" destId="{137C01A2-99D4-A447-86A3-403E25126D5E}" srcOrd="0" destOrd="1" presId="urn:microsoft.com/office/officeart/2005/8/layout/vList3"/>
    <dgm:cxn modelId="{2EA8A8A9-8B6D-4AF2-94B6-2470D7E0CF97}" type="presOf" srcId="{01672464-DA78-B64D-855E-D30AF769B3E4}" destId="{137C01A2-99D4-A447-86A3-403E25126D5E}" srcOrd="0" destOrd="3" presId="urn:microsoft.com/office/officeart/2005/8/layout/vList3"/>
    <dgm:cxn modelId="{F3155A1B-F55C-C545-818F-6535CF89BAB0}" srcId="{90962B67-56DF-2B4A-B00B-E3CD1F557695}" destId="{A29DFBB2-78DA-F44F-BDCB-93A69E026BCE}" srcOrd="1" destOrd="0" parTransId="{4D7B32C6-1D57-554D-8E5B-C60C1E4B6061}" sibTransId="{6311B83B-E289-474C-A8C7-6655631626D4}"/>
    <dgm:cxn modelId="{7AC60D31-BB0A-44B9-8B05-DC38D82CDA56}" type="presOf" srcId="{6E2910B1-B5FD-AB46-B240-118C347F5B97}" destId="{590BB13B-E57C-0E41-960B-A0C034302F47}" srcOrd="0" destOrd="0" presId="urn:microsoft.com/office/officeart/2005/8/layout/vList3"/>
    <dgm:cxn modelId="{7CB4CA5A-9E47-4550-AE1F-85C7A6439F69}" type="presOf" srcId="{90962B67-56DF-2B4A-B00B-E3CD1F557695}" destId="{8825C8AC-4340-7343-BECF-0D6C9F816AFA}" srcOrd="0" destOrd="0" presId="urn:microsoft.com/office/officeart/2005/8/layout/vList3"/>
    <dgm:cxn modelId="{852145E3-CCC8-4039-87B8-7A704CDE0174}" type="presOf" srcId="{24B4B2A2-7449-E249-B176-DAB3F911261B}" destId="{137C01A2-99D4-A447-86A3-403E25126D5E}" srcOrd="0" destOrd="2" presId="urn:microsoft.com/office/officeart/2005/8/layout/vList3"/>
    <dgm:cxn modelId="{0A91FAC1-18BF-4892-B6F2-33F06734B4E5}" type="presOf" srcId="{632AB310-AA23-6048-8A24-9BF5402B095F}" destId="{0E738DB2-B352-B74C-84DD-BA7F830795BB}" srcOrd="0" destOrd="0" presId="urn:microsoft.com/office/officeart/2005/8/layout/vList3"/>
    <dgm:cxn modelId="{97C59FC9-5D7F-5A48-862C-785AB6AB591C}" srcId="{90962B67-56DF-2B4A-B00B-E3CD1F557695}" destId="{6E2910B1-B5FD-AB46-B240-118C347F5B97}" srcOrd="2" destOrd="0" parTransId="{FFBDD027-287D-FD47-848D-77A9DE580621}" sibTransId="{D8CFE2DD-B72F-954F-9CCE-E3D1C9D8F1F2}"/>
    <dgm:cxn modelId="{6910317A-128E-DF49-8884-32BFC381D9C8}" srcId="{A29DFBB2-78DA-F44F-BDCB-93A69E026BCE}" destId="{45BC7AC0-56CE-874D-9F9B-DC27C973B4AC}" srcOrd="0" destOrd="0" parTransId="{76DED7B0-A63A-D149-A8A5-8A03B50E3787}" sibTransId="{406AB681-4738-2842-8982-3AEB3B476C86}"/>
    <dgm:cxn modelId="{29162321-7826-CA4B-AFB1-02F538ED5A70}" srcId="{A29DFBB2-78DA-F44F-BDCB-93A69E026BCE}" destId="{01672464-DA78-B64D-855E-D30AF769B3E4}" srcOrd="2" destOrd="0" parTransId="{EABD38D7-C1AC-0F43-BB7A-568A2074B6FA}" sibTransId="{D8652462-0F29-BD4D-948D-5C3E775CFA9C}"/>
    <dgm:cxn modelId="{70734D64-3D4A-42C3-9992-0FA35FF60CD7}" type="presOf" srcId="{A29DFBB2-78DA-F44F-BDCB-93A69E026BCE}" destId="{137C01A2-99D4-A447-86A3-403E25126D5E}" srcOrd="0" destOrd="0" presId="urn:microsoft.com/office/officeart/2005/8/layout/vList3"/>
    <dgm:cxn modelId="{AA2530E7-272E-254A-8887-055D90A8E14B}" srcId="{90962B67-56DF-2B4A-B00B-E3CD1F557695}" destId="{632AB310-AA23-6048-8A24-9BF5402B095F}" srcOrd="0" destOrd="0" parTransId="{0099EC22-9CC7-A944-8931-181143166811}" sibTransId="{3F9A0CC0-E54B-0748-B4DF-250817C8D17E}"/>
    <dgm:cxn modelId="{CD627467-079B-4C06-BB41-768D80B1C77E}" type="presParOf" srcId="{8825C8AC-4340-7343-BECF-0D6C9F816AFA}" destId="{05F042E6-126B-9546-A6B1-5EEB3D492703}" srcOrd="0" destOrd="0" presId="urn:microsoft.com/office/officeart/2005/8/layout/vList3"/>
    <dgm:cxn modelId="{62902BBD-2029-4CE9-BD44-BFD1D291257E}" type="presParOf" srcId="{05F042E6-126B-9546-A6B1-5EEB3D492703}" destId="{F6CBE14D-8658-F844-8338-FF2BDE459606}" srcOrd="0" destOrd="0" presId="urn:microsoft.com/office/officeart/2005/8/layout/vList3"/>
    <dgm:cxn modelId="{6D3327AF-E59F-4780-B7DD-D8C5CFB3D311}" type="presParOf" srcId="{05F042E6-126B-9546-A6B1-5EEB3D492703}" destId="{0E738DB2-B352-B74C-84DD-BA7F830795BB}" srcOrd="1" destOrd="0" presId="urn:microsoft.com/office/officeart/2005/8/layout/vList3"/>
    <dgm:cxn modelId="{1F658E1A-6348-412B-85BA-C0CA6EE72277}" type="presParOf" srcId="{8825C8AC-4340-7343-BECF-0D6C9F816AFA}" destId="{69A95BCA-BE5A-704F-96C9-59704D029E1C}" srcOrd="1" destOrd="0" presId="urn:microsoft.com/office/officeart/2005/8/layout/vList3"/>
    <dgm:cxn modelId="{06D678BE-EF0D-4F2D-A052-5E17FB61F251}" type="presParOf" srcId="{8825C8AC-4340-7343-BECF-0D6C9F816AFA}" destId="{8368AD55-5863-5849-9A8D-00A23DB183A4}" srcOrd="2" destOrd="0" presId="urn:microsoft.com/office/officeart/2005/8/layout/vList3"/>
    <dgm:cxn modelId="{545B94F0-D44C-4E53-ABCB-5BEAB355B6C4}" type="presParOf" srcId="{8368AD55-5863-5849-9A8D-00A23DB183A4}" destId="{5887C235-FE0D-2A4C-B6F6-2470971CA96F}" srcOrd="0" destOrd="0" presId="urn:microsoft.com/office/officeart/2005/8/layout/vList3"/>
    <dgm:cxn modelId="{A0820644-3D5F-4A70-96A7-2A5FE5926C99}" type="presParOf" srcId="{8368AD55-5863-5849-9A8D-00A23DB183A4}" destId="{137C01A2-99D4-A447-86A3-403E25126D5E}" srcOrd="1" destOrd="0" presId="urn:microsoft.com/office/officeart/2005/8/layout/vList3"/>
    <dgm:cxn modelId="{6D93C2EB-6101-4C4D-8463-D7B580FF93DD}" type="presParOf" srcId="{8825C8AC-4340-7343-BECF-0D6C9F816AFA}" destId="{15DD420B-AC4C-154E-8592-16F2644467AB}" srcOrd="3" destOrd="0" presId="urn:microsoft.com/office/officeart/2005/8/layout/vList3"/>
    <dgm:cxn modelId="{70E38FDC-904D-43D2-B75A-1368722D165A}" type="presParOf" srcId="{8825C8AC-4340-7343-BECF-0D6C9F816AFA}" destId="{83DB1D73-6BF3-D44A-87E5-2416E7EA57F1}" srcOrd="4" destOrd="0" presId="urn:microsoft.com/office/officeart/2005/8/layout/vList3"/>
    <dgm:cxn modelId="{46B077EE-7313-4449-93D9-65FB9C39EF48}" type="presParOf" srcId="{83DB1D73-6BF3-D44A-87E5-2416E7EA57F1}" destId="{4971F503-73C1-864A-84F6-BB5F4E7598C8}" srcOrd="0" destOrd="0" presId="urn:microsoft.com/office/officeart/2005/8/layout/vList3"/>
    <dgm:cxn modelId="{8EB9A131-0088-4272-BC13-563030554E08}" type="presParOf" srcId="{83DB1D73-6BF3-D44A-87E5-2416E7EA57F1}" destId="{590BB13B-E57C-0E41-960B-A0C034302F47}"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38DB2-B352-B74C-84DD-BA7F830795BB}">
      <dsp:nvSpPr>
        <dsp:cNvPr id="0" name=""/>
        <dsp:cNvSpPr/>
      </dsp:nvSpPr>
      <dsp:spPr>
        <a:xfrm rot="10800000">
          <a:off x="595647" y="311775"/>
          <a:ext cx="2526521" cy="91852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5044" tIns="53340" rIns="99568" bIns="53340" numCol="1" spcCol="1270" anchor="ctr" anchorCtr="0">
          <a:noAutofit/>
        </a:bodyPr>
        <a:lstStyle/>
        <a:p>
          <a:pPr lvl="0" algn="l" defTabSz="622300" rtl="0">
            <a:lnSpc>
              <a:spcPct val="90000"/>
            </a:lnSpc>
            <a:spcBef>
              <a:spcPct val="0"/>
            </a:spcBef>
            <a:spcAft>
              <a:spcPct val="35000"/>
            </a:spcAft>
          </a:pPr>
          <a:r>
            <a:rPr lang="fr-CH" sz="1400" u="none" kern="1200" dirty="0" smtClean="0">
              <a:latin typeface="+mn-lt"/>
            </a:rPr>
            <a:t>Engineering &amp; Design</a:t>
          </a:r>
          <a:endParaRPr lang="en-US" sz="1400" kern="1200" dirty="0"/>
        </a:p>
      </dsp:txBody>
      <dsp:txXfrm rot="10800000">
        <a:off x="825278" y="311775"/>
        <a:ext cx="2296890" cy="918524"/>
      </dsp:txXfrm>
    </dsp:sp>
    <dsp:sp modelId="{F6CBE14D-8658-F844-8338-FF2BDE459606}">
      <dsp:nvSpPr>
        <dsp:cNvPr id="0" name=""/>
        <dsp:cNvSpPr/>
      </dsp:nvSpPr>
      <dsp:spPr>
        <a:xfrm>
          <a:off x="148027" y="293947"/>
          <a:ext cx="918524" cy="918524"/>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37C01A2-99D4-A447-86A3-403E25126D5E}">
      <dsp:nvSpPr>
        <dsp:cNvPr id="0" name=""/>
        <dsp:cNvSpPr/>
      </dsp:nvSpPr>
      <dsp:spPr>
        <a:xfrm rot="10800000">
          <a:off x="595647" y="1337838"/>
          <a:ext cx="2526521" cy="91852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5044" tIns="53340" rIns="99568" bIns="53340" numCol="1" spcCol="1270" anchor="t" anchorCtr="0">
          <a:noAutofit/>
        </a:bodyPr>
        <a:lstStyle/>
        <a:p>
          <a:pPr lvl="0" algn="l" defTabSz="622300">
            <a:lnSpc>
              <a:spcPct val="90000"/>
            </a:lnSpc>
            <a:spcBef>
              <a:spcPct val="0"/>
            </a:spcBef>
            <a:spcAft>
              <a:spcPct val="35000"/>
            </a:spcAft>
          </a:pPr>
          <a:r>
            <a:rPr lang="en-GB" sz="1400" u="none" kern="1200" dirty="0" smtClean="0">
              <a:latin typeface="+mn-lt"/>
            </a:rPr>
            <a:t>Fabrication</a:t>
          </a:r>
          <a:endParaRPr lang="en-US" sz="1400" kern="1200" dirty="0"/>
        </a:p>
        <a:p>
          <a:pPr marL="57150" lvl="1" indent="-57150" algn="l" defTabSz="488950" rtl="0">
            <a:lnSpc>
              <a:spcPct val="90000"/>
            </a:lnSpc>
            <a:spcBef>
              <a:spcPct val="0"/>
            </a:spcBef>
            <a:spcAft>
              <a:spcPct val="15000"/>
            </a:spcAft>
            <a:buChar char="••"/>
          </a:pPr>
          <a:r>
            <a:rPr lang="fr-CH" sz="1100" u="none" kern="1200" dirty="0" smtClean="0">
              <a:latin typeface="+mn-lt"/>
            </a:rPr>
            <a:t>Machining &amp; Maintenance</a:t>
          </a:r>
          <a:endParaRPr lang="en-US" sz="1100" kern="1200" dirty="0"/>
        </a:p>
        <a:p>
          <a:pPr marL="57150" lvl="1" indent="-57150" algn="l" defTabSz="488950" rtl="0">
            <a:lnSpc>
              <a:spcPct val="90000"/>
            </a:lnSpc>
            <a:spcBef>
              <a:spcPct val="0"/>
            </a:spcBef>
            <a:spcAft>
              <a:spcPct val="15000"/>
            </a:spcAft>
            <a:buChar char="••"/>
          </a:pPr>
          <a:r>
            <a:rPr lang="fr-CH" sz="1100" u="none" kern="1200" dirty="0" smtClean="0">
              <a:latin typeface="+mn-lt"/>
            </a:rPr>
            <a:t>Preparation &amp; Subcontracting</a:t>
          </a:r>
          <a:endParaRPr lang="en-US" sz="1100" kern="1200" dirty="0"/>
        </a:p>
        <a:p>
          <a:pPr marL="57150" lvl="1" indent="-57150" algn="l" defTabSz="488950" rtl="0">
            <a:lnSpc>
              <a:spcPct val="90000"/>
            </a:lnSpc>
            <a:spcBef>
              <a:spcPct val="0"/>
            </a:spcBef>
            <a:spcAft>
              <a:spcPct val="15000"/>
            </a:spcAft>
            <a:buChar char="••"/>
          </a:pPr>
          <a:r>
            <a:rPr lang="fr-CH" sz="1100" u="none" kern="1200" dirty="0" smtClean="0">
              <a:latin typeface="+mn-lt"/>
            </a:rPr>
            <a:t>Assembly &amp; Forming</a:t>
          </a:r>
          <a:endParaRPr lang="en-US" sz="1100" kern="1200" dirty="0"/>
        </a:p>
      </dsp:txBody>
      <dsp:txXfrm rot="10800000">
        <a:off x="825278" y="1337838"/>
        <a:ext cx="2296890" cy="918524"/>
      </dsp:txXfrm>
    </dsp:sp>
    <dsp:sp modelId="{5887C235-FE0D-2A4C-B6F6-2470971CA96F}">
      <dsp:nvSpPr>
        <dsp:cNvPr id="0" name=""/>
        <dsp:cNvSpPr/>
      </dsp:nvSpPr>
      <dsp:spPr>
        <a:xfrm>
          <a:off x="129703" y="1337838"/>
          <a:ext cx="918524" cy="918524"/>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90BB13B-E57C-0E41-960B-A0C034302F47}">
      <dsp:nvSpPr>
        <dsp:cNvPr id="0" name=""/>
        <dsp:cNvSpPr/>
      </dsp:nvSpPr>
      <dsp:spPr>
        <a:xfrm rot="10800000">
          <a:off x="595647" y="2378827"/>
          <a:ext cx="2526521" cy="91852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5044" tIns="53340" rIns="99568" bIns="53340" numCol="1" spcCol="1270" anchor="ctr" anchorCtr="0">
          <a:noAutofit/>
        </a:bodyPr>
        <a:lstStyle/>
        <a:p>
          <a:pPr lvl="0" algn="l" defTabSz="622300" rtl="0">
            <a:lnSpc>
              <a:spcPct val="90000"/>
            </a:lnSpc>
            <a:spcBef>
              <a:spcPct val="0"/>
            </a:spcBef>
            <a:spcAft>
              <a:spcPct val="35000"/>
            </a:spcAft>
          </a:pPr>
          <a:r>
            <a:rPr lang="fr-CH" sz="1400" u="none" kern="1200" dirty="0" smtClean="0">
              <a:latin typeface="+mn-lt"/>
            </a:rPr>
            <a:t>Materials &amp; Metrology</a:t>
          </a:r>
          <a:endParaRPr lang="en-US" sz="1400" kern="1200" dirty="0"/>
        </a:p>
      </dsp:txBody>
      <dsp:txXfrm rot="10800000">
        <a:off x="825278" y="2378827"/>
        <a:ext cx="2296890" cy="918524"/>
      </dsp:txXfrm>
    </dsp:sp>
    <dsp:sp modelId="{4971F503-73C1-864A-84F6-BB5F4E7598C8}">
      <dsp:nvSpPr>
        <dsp:cNvPr id="0" name=""/>
        <dsp:cNvSpPr/>
      </dsp:nvSpPr>
      <dsp:spPr>
        <a:xfrm>
          <a:off x="148027" y="2378827"/>
          <a:ext cx="918524" cy="918524"/>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7126"/>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58536" y="0"/>
            <a:ext cx="2951851" cy="497126"/>
          </a:xfrm>
          <a:prstGeom prst="rect">
            <a:avLst/>
          </a:prstGeom>
        </p:spPr>
        <p:txBody>
          <a:bodyPr vert="horz" lIns="91440" tIns="45720" rIns="91440" bIns="45720" rtlCol="0"/>
          <a:lstStyle>
            <a:lvl1pPr algn="r">
              <a:defRPr sz="1200"/>
            </a:lvl1pPr>
          </a:lstStyle>
          <a:p>
            <a:fld id="{E422CF04-F276-4326-8882-A38C79BF8BB4}" type="datetimeFigureOut">
              <a:rPr lang="fr-FR" smtClean="0"/>
              <a:t>06/09/2015</a:t>
            </a:fld>
            <a:endParaRPr lang="fr-FR"/>
          </a:p>
        </p:txBody>
      </p:sp>
      <p:sp>
        <p:nvSpPr>
          <p:cNvPr id="4" name="Slide Image Placeholder 3"/>
          <p:cNvSpPr>
            <a:spLocks noGrp="1" noRot="1" noChangeAspect="1"/>
          </p:cNvSpPr>
          <p:nvPr>
            <p:ph type="sldImg" idx="2"/>
          </p:nvPr>
        </p:nvSpPr>
        <p:spPr>
          <a:xfrm>
            <a:off x="922338" y="746125"/>
            <a:ext cx="4967287" cy="372745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1197" y="4722694"/>
            <a:ext cx="5449570" cy="447413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9443662"/>
            <a:ext cx="2951851" cy="497126"/>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58536" y="9443662"/>
            <a:ext cx="2951851" cy="497126"/>
          </a:xfrm>
          <a:prstGeom prst="rect">
            <a:avLst/>
          </a:prstGeom>
        </p:spPr>
        <p:txBody>
          <a:bodyPr vert="horz" lIns="91440" tIns="45720" rIns="91440" bIns="45720" rtlCol="0" anchor="b"/>
          <a:lstStyle>
            <a:lvl1pPr algn="r">
              <a:defRPr sz="1200"/>
            </a:lvl1pPr>
          </a:lstStyle>
          <a:p>
            <a:fld id="{09027133-8AE5-4459-AD04-82CDE6FEEF5E}" type="slidenum">
              <a:rPr lang="fr-FR" smtClean="0"/>
              <a:t>‹N°›</a:t>
            </a:fld>
            <a:endParaRPr lang="fr-FR"/>
          </a:p>
        </p:txBody>
      </p:sp>
    </p:spTree>
    <p:extLst>
      <p:ext uri="{BB962C8B-B14F-4D97-AF65-F5344CB8AC3E}">
        <p14:creationId xmlns:p14="http://schemas.microsoft.com/office/powerpoint/2010/main" val="4010237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1</a:t>
            </a:fld>
            <a:endParaRPr lang="fr-FR" dirty="0"/>
          </a:p>
        </p:txBody>
      </p:sp>
    </p:spTree>
    <p:extLst>
      <p:ext uri="{BB962C8B-B14F-4D97-AF65-F5344CB8AC3E}">
        <p14:creationId xmlns:p14="http://schemas.microsoft.com/office/powerpoint/2010/main" val="1834015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10</a:t>
            </a:fld>
            <a:endParaRPr lang="fr-FR" dirty="0"/>
          </a:p>
        </p:txBody>
      </p:sp>
    </p:spTree>
    <p:extLst>
      <p:ext uri="{BB962C8B-B14F-4D97-AF65-F5344CB8AC3E}">
        <p14:creationId xmlns:p14="http://schemas.microsoft.com/office/powerpoint/2010/main" val="3049369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11</a:t>
            </a:fld>
            <a:endParaRPr lang="fr-FR" dirty="0"/>
          </a:p>
        </p:txBody>
      </p:sp>
    </p:spTree>
    <p:extLst>
      <p:ext uri="{BB962C8B-B14F-4D97-AF65-F5344CB8AC3E}">
        <p14:creationId xmlns:p14="http://schemas.microsoft.com/office/powerpoint/2010/main" val="3243772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12</a:t>
            </a:fld>
            <a:endParaRPr lang="fr-FR" dirty="0"/>
          </a:p>
        </p:txBody>
      </p:sp>
    </p:spTree>
    <p:extLst>
      <p:ext uri="{BB962C8B-B14F-4D97-AF65-F5344CB8AC3E}">
        <p14:creationId xmlns:p14="http://schemas.microsoft.com/office/powerpoint/2010/main" val="1577914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13</a:t>
            </a:fld>
            <a:endParaRPr lang="fr-FR" dirty="0"/>
          </a:p>
        </p:txBody>
      </p:sp>
    </p:spTree>
    <p:extLst>
      <p:ext uri="{BB962C8B-B14F-4D97-AF65-F5344CB8AC3E}">
        <p14:creationId xmlns:p14="http://schemas.microsoft.com/office/powerpoint/2010/main" val="677630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14</a:t>
            </a:fld>
            <a:endParaRPr lang="fr-FR" dirty="0"/>
          </a:p>
        </p:txBody>
      </p:sp>
    </p:spTree>
    <p:extLst>
      <p:ext uri="{BB962C8B-B14F-4D97-AF65-F5344CB8AC3E}">
        <p14:creationId xmlns:p14="http://schemas.microsoft.com/office/powerpoint/2010/main" val="2440804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15</a:t>
            </a:fld>
            <a:endParaRPr lang="fr-FR" dirty="0"/>
          </a:p>
        </p:txBody>
      </p:sp>
    </p:spTree>
    <p:extLst>
      <p:ext uri="{BB962C8B-B14F-4D97-AF65-F5344CB8AC3E}">
        <p14:creationId xmlns:p14="http://schemas.microsoft.com/office/powerpoint/2010/main" val="3206917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16</a:t>
            </a:fld>
            <a:endParaRPr lang="fr-FR" dirty="0"/>
          </a:p>
        </p:txBody>
      </p:sp>
    </p:spTree>
    <p:extLst>
      <p:ext uri="{BB962C8B-B14F-4D97-AF65-F5344CB8AC3E}">
        <p14:creationId xmlns:p14="http://schemas.microsoft.com/office/powerpoint/2010/main" val="1067738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17</a:t>
            </a:fld>
            <a:endParaRPr lang="fr-FR" dirty="0"/>
          </a:p>
        </p:txBody>
      </p:sp>
    </p:spTree>
    <p:extLst>
      <p:ext uri="{BB962C8B-B14F-4D97-AF65-F5344CB8AC3E}">
        <p14:creationId xmlns:p14="http://schemas.microsoft.com/office/powerpoint/2010/main" val="3995373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18</a:t>
            </a:fld>
            <a:endParaRPr lang="fr-FR" dirty="0"/>
          </a:p>
        </p:txBody>
      </p:sp>
    </p:spTree>
    <p:extLst>
      <p:ext uri="{BB962C8B-B14F-4D97-AF65-F5344CB8AC3E}">
        <p14:creationId xmlns:p14="http://schemas.microsoft.com/office/powerpoint/2010/main" val="2034476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19</a:t>
            </a:fld>
            <a:endParaRPr lang="fr-FR" dirty="0"/>
          </a:p>
        </p:txBody>
      </p:sp>
    </p:spTree>
    <p:extLst>
      <p:ext uri="{BB962C8B-B14F-4D97-AF65-F5344CB8AC3E}">
        <p14:creationId xmlns:p14="http://schemas.microsoft.com/office/powerpoint/2010/main" val="1158305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2</a:t>
            </a:fld>
            <a:endParaRPr lang="fr-FR" dirty="0"/>
          </a:p>
        </p:txBody>
      </p:sp>
    </p:spTree>
    <p:extLst>
      <p:ext uri="{BB962C8B-B14F-4D97-AF65-F5344CB8AC3E}">
        <p14:creationId xmlns:p14="http://schemas.microsoft.com/office/powerpoint/2010/main" val="3446931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20</a:t>
            </a:fld>
            <a:endParaRPr lang="fr-FR" dirty="0"/>
          </a:p>
        </p:txBody>
      </p:sp>
    </p:spTree>
    <p:extLst>
      <p:ext uri="{BB962C8B-B14F-4D97-AF65-F5344CB8AC3E}">
        <p14:creationId xmlns:p14="http://schemas.microsoft.com/office/powerpoint/2010/main" val="942340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21</a:t>
            </a:fld>
            <a:endParaRPr lang="fr-FR" dirty="0"/>
          </a:p>
        </p:txBody>
      </p:sp>
    </p:spTree>
    <p:extLst>
      <p:ext uri="{BB962C8B-B14F-4D97-AF65-F5344CB8AC3E}">
        <p14:creationId xmlns:p14="http://schemas.microsoft.com/office/powerpoint/2010/main" val="1690230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22</a:t>
            </a:fld>
            <a:endParaRPr lang="fr-FR" dirty="0"/>
          </a:p>
        </p:txBody>
      </p:sp>
    </p:spTree>
    <p:extLst>
      <p:ext uri="{BB962C8B-B14F-4D97-AF65-F5344CB8AC3E}">
        <p14:creationId xmlns:p14="http://schemas.microsoft.com/office/powerpoint/2010/main" val="4180700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23</a:t>
            </a:fld>
            <a:endParaRPr lang="fr-FR" dirty="0"/>
          </a:p>
        </p:txBody>
      </p:sp>
    </p:spTree>
    <p:extLst>
      <p:ext uri="{BB962C8B-B14F-4D97-AF65-F5344CB8AC3E}">
        <p14:creationId xmlns:p14="http://schemas.microsoft.com/office/powerpoint/2010/main" val="244826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24</a:t>
            </a:fld>
            <a:endParaRPr lang="fr-FR" dirty="0"/>
          </a:p>
        </p:txBody>
      </p:sp>
    </p:spTree>
    <p:extLst>
      <p:ext uri="{BB962C8B-B14F-4D97-AF65-F5344CB8AC3E}">
        <p14:creationId xmlns:p14="http://schemas.microsoft.com/office/powerpoint/2010/main" val="3198120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25</a:t>
            </a:fld>
            <a:endParaRPr lang="fr-FR" dirty="0"/>
          </a:p>
        </p:txBody>
      </p:sp>
    </p:spTree>
    <p:extLst>
      <p:ext uri="{BB962C8B-B14F-4D97-AF65-F5344CB8AC3E}">
        <p14:creationId xmlns:p14="http://schemas.microsoft.com/office/powerpoint/2010/main" val="1372887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26</a:t>
            </a:fld>
            <a:endParaRPr lang="fr-FR" dirty="0"/>
          </a:p>
        </p:txBody>
      </p:sp>
    </p:spTree>
    <p:extLst>
      <p:ext uri="{BB962C8B-B14F-4D97-AF65-F5344CB8AC3E}">
        <p14:creationId xmlns:p14="http://schemas.microsoft.com/office/powerpoint/2010/main" val="3515991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27</a:t>
            </a:fld>
            <a:endParaRPr lang="fr-FR" dirty="0"/>
          </a:p>
        </p:txBody>
      </p:sp>
    </p:spTree>
    <p:extLst>
      <p:ext uri="{BB962C8B-B14F-4D97-AF65-F5344CB8AC3E}">
        <p14:creationId xmlns:p14="http://schemas.microsoft.com/office/powerpoint/2010/main" val="1995287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28</a:t>
            </a:fld>
            <a:endParaRPr lang="fr-FR" dirty="0"/>
          </a:p>
        </p:txBody>
      </p:sp>
    </p:spTree>
    <p:extLst>
      <p:ext uri="{BB962C8B-B14F-4D97-AF65-F5344CB8AC3E}">
        <p14:creationId xmlns:p14="http://schemas.microsoft.com/office/powerpoint/2010/main" val="2683467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29</a:t>
            </a:fld>
            <a:endParaRPr lang="fr-FR" dirty="0"/>
          </a:p>
        </p:txBody>
      </p:sp>
    </p:spTree>
    <p:extLst>
      <p:ext uri="{BB962C8B-B14F-4D97-AF65-F5344CB8AC3E}">
        <p14:creationId xmlns:p14="http://schemas.microsoft.com/office/powerpoint/2010/main" val="31485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3</a:t>
            </a:fld>
            <a:endParaRPr lang="fr-FR" dirty="0"/>
          </a:p>
        </p:txBody>
      </p:sp>
    </p:spTree>
    <p:extLst>
      <p:ext uri="{BB962C8B-B14F-4D97-AF65-F5344CB8AC3E}">
        <p14:creationId xmlns:p14="http://schemas.microsoft.com/office/powerpoint/2010/main" val="1621669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30</a:t>
            </a:fld>
            <a:endParaRPr lang="fr-FR" dirty="0"/>
          </a:p>
        </p:txBody>
      </p:sp>
    </p:spTree>
    <p:extLst>
      <p:ext uri="{BB962C8B-B14F-4D97-AF65-F5344CB8AC3E}">
        <p14:creationId xmlns:p14="http://schemas.microsoft.com/office/powerpoint/2010/main" val="1215662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31</a:t>
            </a:fld>
            <a:endParaRPr lang="fr-FR" dirty="0"/>
          </a:p>
        </p:txBody>
      </p:sp>
    </p:spTree>
    <p:extLst>
      <p:ext uri="{BB962C8B-B14F-4D97-AF65-F5344CB8AC3E}">
        <p14:creationId xmlns:p14="http://schemas.microsoft.com/office/powerpoint/2010/main" val="945470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32</a:t>
            </a:fld>
            <a:endParaRPr lang="fr-FR" dirty="0"/>
          </a:p>
        </p:txBody>
      </p:sp>
    </p:spTree>
    <p:extLst>
      <p:ext uri="{BB962C8B-B14F-4D97-AF65-F5344CB8AC3E}">
        <p14:creationId xmlns:p14="http://schemas.microsoft.com/office/powerpoint/2010/main" val="3807655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33</a:t>
            </a:fld>
            <a:endParaRPr lang="fr-FR" dirty="0"/>
          </a:p>
        </p:txBody>
      </p:sp>
    </p:spTree>
    <p:extLst>
      <p:ext uri="{BB962C8B-B14F-4D97-AF65-F5344CB8AC3E}">
        <p14:creationId xmlns:p14="http://schemas.microsoft.com/office/powerpoint/2010/main" val="2302432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34</a:t>
            </a:fld>
            <a:endParaRPr lang="fr-FR" dirty="0"/>
          </a:p>
        </p:txBody>
      </p:sp>
    </p:spTree>
    <p:extLst>
      <p:ext uri="{BB962C8B-B14F-4D97-AF65-F5344CB8AC3E}">
        <p14:creationId xmlns:p14="http://schemas.microsoft.com/office/powerpoint/2010/main" val="764837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35</a:t>
            </a:fld>
            <a:endParaRPr lang="fr-FR" dirty="0"/>
          </a:p>
        </p:txBody>
      </p:sp>
    </p:spTree>
    <p:extLst>
      <p:ext uri="{BB962C8B-B14F-4D97-AF65-F5344CB8AC3E}">
        <p14:creationId xmlns:p14="http://schemas.microsoft.com/office/powerpoint/2010/main" val="1026582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36</a:t>
            </a:fld>
            <a:endParaRPr lang="fr-FR" dirty="0"/>
          </a:p>
        </p:txBody>
      </p:sp>
    </p:spTree>
    <p:extLst>
      <p:ext uri="{BB962C8B-B14F-4D97-AF65-F5344CB8AC3E}">
        <p14:creationId xmlns:p14="http://schemas.microsoft.com/office/powerpoint/2010/main" val="69055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37</a:t>
            </a:fld>
            <a:endParaRPr lang="fr-FR" dirty="0"/>
          </a:p>
        </p:txBody>
      </p:sp>
    </p:spTree>
    <p:extLst>
      <p:ext uri="{BB962C8B-B14F-4D97-AF65-F5344CB8AC3E}">
        <p14:creationId xmlns:p14="http://schemas.microsoft.com/office/powerpoint/2010/main" val="3871977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38</a:t>
            </a:fld>
            <a:endParaRPr lang="fr-FR" dirty="0"/>
          </a:p>
        </p:txBody>
      </p:sp>
    </p:spTree>
    <p:extLst>
      <p:ext uri="{BB962C8B-B14F-4D97-AF65-F5344CB8AC3E}">
        <p14:creationId xmlns:p14="http://schemas.microsoft.com/office/powerpoint/2010/main" val="1060478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39</a:t>
            </a:fld>
            <a:endParaRPr lang="fr-FR" dirty="0"/>
          </a:p>
        </p:txBody>
      </p:sp>
    </p:spTree>
    <p:extLst>
      <p:ext uri="{BB962C8B-B14F-4D97-AF65-F5344CB8AC3E}">
        <p14:creationId xmlns:p14="http://schemas.microsoft.com/office/powerpoint/2010/main" val="2319339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4</a:t>
            </a:fld>
            <a:endParaRPr lang="fr-FR" dirty="0"/>
          </a:p>
        </p:txBody>
      </p:sp>
    </p:spTree>
    <p:extLst>
      <p:ext uri="{BB962C8B-B14F-4D97-AF65-F5344CB8AC3E}">
        <p14:creationId xmlns:p14="http://schemas.microsoft.com/office/powerpoint/2010/main" val="4273988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40</a:t>
            </a:fld>
            <a:endParaRPr lang="fr-FR" dirty="0"/>
          </a:p>
        </p:txBody>
      </p:sp>
    </p:spTree>
    <p:extLst>
      <p:ext uri="{BB962C8B-B14F-4D97-AF65-F5344CB8AC3E}">
        <p14:creationId xmlns:p14="http://schemas.microsoft.com/office/powerpoint/2010/main" val="1544376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41</a:t>
            </a:fld>
            <a:endParaRPr lang="fr-FR" dirty="0"/>
          </a:p>
        </p:txBody>
      </p:sp>
    </p:spTree>
    <p:extLst>
      <p:ext uri="{BB962C8B-B14F-4D97-AF65-F5344CB8AC3E}">
        <p14:creationId xmlns:p14="http://schemas.microsoft.com/office/powerpoint/2010/main" val="284381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42</a:t>
            </a:fld>
            <a:endParaRPr lang="fr-FR" dirty="0"/>
          </a:p>
        </p:txBody>
      </p:sp>
    </p:spTree>
    <p:extLst>
      <p:ext uri="{BB962C8B-B14F-4D97-AF65-F5344CB8AC3E}">
        <p14:creationId xmlns:p14="http://schemas.microsoft.com/office/powerpoint/2010/main" val="749904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43</a:t>
            </a:fld>
            <a:endParaRPr lang="fr-FR" dirty="0"/>
          </a:p>
        </p:txBody>
      </p:sp>
    </p:spTree>
    <p:extLst>
      <p:ext uri="{BB962C8B-B14F-4D97-AF65-F5344CB8AC3E}">
        <p14:creationId xmlns:p14="http://schemas.microsoft.com/office/powerpoint/2010/main" val="1455890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44</a:t>
            </a:fld>
            <a:endParaRPr lang="fr-FR" dirty="0"/>
          </a:p>
        </p:txBody>
      </p:sp>
    </p:spTree>
    <p:extLst>
      <p:ext uri="{BB962C8B-B14F-4D97-AF65-F5344CB8AC3E}">
        <p14:creationId xmlns:p14="http://schemas.microsoft.com/office/powerpoint/2010/main" val="1461906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45</a:t>
            </a:fld>
            <a:endParaRPr lang="fr-FR" dirty="0"/>
          </a:p>
        </p:txBody>
      </p:sp>
    </p:spTree>
    <p:extLst>
      <p:ext uri="{BB962C8B-B14F-4D97-AF65-F5344CB8AC3E}">
        <p14:creationId xmlns:p14="http://schemas.microsoft.com/office/powerpoint/2010/main" val="2197678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46</a:t>
            </a:fld>
            <a:endParaRPr lang="fr-FR" dirty="0"/>
          </a:p>
        </p:txBody>
      </p:sp>
    </p:spTree>
    <p:extLst>
      <p:ext uri="{BB962C8B-B14F-4D97-AF65-F5344CB8AC3E}">
        <p14:creationId xmlns:p14="http://schemas.microsoft.com/office/powerpoint/2010/main" val="1577414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47</a:t>
            </a:fld>
            <a:endParaRPr lang="fr-FR" dirty="0"/>
          </a:p>
        </p:txBody>
      </p:sp>
    </p:spTree>
    <p:extLst>
      <p:ext uri="{BB962C8B-B14F-4D97-AF65-F5344CB8AC3E}">
        <p14:creationId xmlns:p14="http://schemas.microsoft.com/office/powerpoint/2010/main" val="24221380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48</a:t>
            </a:fld>
            <a:endParaRPr lang="fr-FR" dirty="0"/>
          </a:p>
        </p:txBody>
      </p:sp>
    </p:spTree>
    <p:extLst>
      <p:ext uri="{BB962C8B-B14F-4D97-AF65-F5344CB8AC3E}">
        <p14:creationId xmlns:p14="http://schemas.microsoft.com/office/powerpoint/2010/main" val="470906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49</a:t>
            </a:fld>
            <a:endParaRPr lang="fr-FR" dirty="0"/>
          </a:p>
        </p:txBody>
      </p:sp>
    </p:spTree>
    <p:extLst>
      <p:ext uri="{BB962C8B-B14F-4D97-AF65-F5344CB8AC3E}">
        <p14:creationId xmlns:p14="http://schemas.microsoft.com/office/powerpoint/2010/main" val="2424249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5</a:t>
            </a:fld>
            <a:endParaRPr lang="fr-FR" dirty="0"/>
          </a:p>
        </p:txBody>
      </p:sp>
    </p:spTree>
    <p:extLst>
      <p:ext uri="{BB962C8B-B14F-4D97-AF65-F5344CB8AC3E}">
        <p14:creationId xmlns:p14="http://schemas.microsoft.com/office/powerpoint/2010/main" val="19238651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50</a:t>
            </a:fld>
            <a:endParaRPr lang="fr-FR" dirty="0"/>
          </a:p>
        </p:txBody>
      </p:sp>
    </p:spTree>
    <p:extLst>
      <p:ext uri="{BB962C8B-B14F-4D97-AF65-F5344CB8AC3E}">
        <p14:creationId xmlns:p14="http://schemas.microsoft.com/office/powerpoint/2010/main" val="1287019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51</a:t>
            </a:fld>
            <a:endParaRPr lang="fr-FR" dirty="0"/>
          </a:p>
        </p:txBody>
      </p:sp>
    </p:spTree>
    <p:extLst>
      <p:ext uri="{BB962C8B-B14F-4D97-AF65-F5344CB8AC3E}">
        <p14:creationId xmlns:p14="http://schemas.microsoft.com/office/powerpoint/2010/main" val="2295919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52</a:t>
            </a:fld>
            <a:endParaRPr lang="fr-FR" dirty="0"/>
          </a:p>
        </p:txBody>
      </p:sp>
    </p:spTree>
    <p:extLst>
      <p:ext uri="{BB962C8B-B14F-4D97-AF65-F5344CB8AC3E}">
        <p14:creationId xmlns:p14="http://schemas.microsoft.com/office/powerpoint/2010/main" val="1344183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53</a:t>
            </a:fld>
            <a:endParaRPr lang="fr-FR" dirty="0"/>
          </a:p>
        </p:txBody>
      </p:sp>
    </p:spTree>
    <p:extLst>
      <p:ext uri="{BB962C8B-B14F-4D97-AF65-F5344CB8AC3E}">
        <p14:creationId xmlns:p14="http://schemas.microsoft.com/office/powerpoint/2010/main" val="31540144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54</a:t>
            </a:fld>
            <a:endParaRPr lang="fr-FR" dirty="0"/>
          </a:p>
        </p:txBody>
      </p:sp>
    </p:spTree>
    <p:extLst>
      <p:ext uri="{BB962C8B-B14F-4D97-AF65-F5344CB8AC3E}">
        <p14:creationId xmlns:p14="http://schemas.microsoft.com/office/powerpoint/2010/main" val="30881059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55</a:t>
            </a:fld>
            <a:endParaRPr lang="fr-FR" dirty="0"/>
          </a:p>
        </p:txBody>
      </p:sp>
    </p:spTree>
    <p:extLst>
      <p:ext uri="{BB962C8B-B14F-4D97-AF65-F5344CB8AC3E}">
        <p14:creationId xmlns:p14="http://schemas.microsoft.com/office/powerpoint/2010/main" val="3136518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56</a:t>
            </a:fld>
            <a:endParaRPr lang="fr-FR" dirty="0"/>
          </a:p>
        </p:txBody>
      </p:sp>
    </p:spTree>
    <p:extLst>
      <p:ext uri="{BB962C8B-B14F-4D97-AF65-F5344CB8AC3E}">
        <p14:creationId xmlns:p14="http://schemas.microsoft.com/office/powerpoint/2010/main" val="26329955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57</a:t>
            </a:fld>
            <a:endParaRPr lang="fr-FR" dirty="0"/>
          </a:p>
        </p:txBody>
      </p:sp>
    </p:spTree>
    <p:extLst>
      <p:ext uri="{BB962C8B-B14F-4D97-AF65-F5344CB8AC3E}">
        <p14:creationId xmlns:p14="http://schemas.microsoft.com/office/powerpoint/2010/main" val="26031269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58</a:t>
            </a:fld>
            <a:endParaRPr lang="fr-FR" dirty="0"/>
          </a:p>
        </p:txBody>
      </p:sp>
    </p:spTree>
    <p:extLst>
      <p:ext uri="{BB962C8B-B14F-4D97-AF65-F5344CB8AC3E}">
        <p14:creationId xmlns:p14="http://schemas.microsoft.com/office/powerpoint/2010/main" val="3453547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59</a:t>
            </a:fld>
            <a:endParaRPr lang="fr-FR" dirty="0"/>
          </a:p>
        </p:txBody>
      </p:sp>
    </p:spTree>
    <p:extLst>
      <p:ext uri="{BB962C8B-B14F-4D97-AF65-F5344CB8AC3E}">
        <p14:creationId xmlns:p14="http://schemas.microsoft.com/office/powerpoint/2010/main" val="1513779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6</a:t>
            </a:fld>
            <a:endParaRPr lang="fr-FR" dirty="0"/>
          </a:p>
        </p:txBody>
      </p:sp>
    </p:spTree>
    <p:extLst>
      <p:ext uri="{BB962C8B-B14F-4D97-AF65-F5344CB8AC3E}">
        <p14:creationId xmlns:p14="http://schemas.microsoft.com/office/powerpoint/2010/main" val="16557073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60</a:t>
            </a:fld>
            <a:endParaRPr lang="fr-FR" dirty="0"/>
          </a:p>
        </p:txBody>
      </p:sp>
    </p:spTree>
    <p:extLst>
      <p:ext uri="{BB962C8B-B14F-4D97-AF65-F5344CB8AC3E}">
        <p14:creationId xmlns:p14="http://schemas.microsoft.com/office/powerpoint/2010/main" val="19009960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61</a:t>
            </a:fld>
            <a:endParaRPr lang="fr-FR" dirty="0"/>
          </a:p>
        </p:txBody>
      </p:sp>
    </p:spTree>
    <p:extLst>
      <p:ext uri="{BB962C8B-B14F-4D97-AF65-F5344CB8AC3E}">
        <p14:creationId xmlns:p14="http://schemas.microsoft.com/office/powerpoint/2010/main" val="2954928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62</a:t>
            </a:fld>
            <a:endParaRPr lang="fr-FR" dirty="0"/>
          </a:p>
        </p:txBody>
      </p:sp>
    </p:spTree>
    <p:extLst>
      <p:ext uri="{BB962C8B-B14F-4D97-AF65-F5344CB8AC3E}">
        <p14:creationId xmlns:p14="http://schemas.microsoft.com/office/powerpoint/2010/main" val="37030565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63</a:t>
            </a:fld>
            <a:endParaRPr lang="fr-FR" dirty="0"/>
          </a:p>
        </p:txBody>
      </p:sp>
    </p:spTree>
    <p:extLst>
      <p:ext uri="{BB962C8B-B14F-4D97-AF65-F5344CB8AC3E}">
        <p14:creationId xmlns:p14="http://schemas.microsoft.com/office/powerpoint/2010/main" val="366505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7</a:t>
            </a:fld>
            <a:endParaRPr lang="fr-FR" dirty="0"/>
          </a:p>
        </p:txBody>
      </p:sp>
    </p:spTree>
    <p:extLst>
      <p:ext uri="{BB962C8B-B14F-4D97-AF65-F5344CB8AC3E}">
        <p14:creationId xmlns:p14="http://schemas.microsoft.com/office/powerpoint/2010/main" val="317585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8</a:t>
            </a:fld>
            <a:endParaRPr lang="fr-FR" dirty="0"/>
          </a:p>
        </p:txBody>
      </p:sp>
    </p:spTree>
    <p:extLst>
      <p:ext uri="{BB962C8B-B14F-4D97-AF65-F5344CB8AC3E}">
        <p14:creationId xmlns:p14="http://schemas.microsoft.com/office/powerpoint/2010/main" val="490735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A492F0A-8919-4CDD-8105-A2C16A4113F0}" type="slidenum">
              <a:rPr lang="fr-FR" smtClean="0"/>
              <a:pPr/>
              <a:t>9</a:t>
            </a:fld>
            <a:endParaRPr lang="fr-FR" dirty="0"/>
          </a:p>
        </p:txBody>
      </p:sp>
    </p:spTree>
    <p:extLst>
      <p:ext uri="{BB962C8B-B14F-4D97-AF65-F5344CB8AC3E}">
        <p14:creationId xmlns:p14="http://schemas.microsoft.com/office/powerpoint/2010/main" val="775491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AD55A4B4-C0DC-4FBB-A206-4D194518AEF4}" type="datetimeFigureOut">
              <a:rPr lang="fr-FR" smtClean="0"/>
              <a:t>06/09/2015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03F898-7347-4876-ADA5-0F3E9E682F96}" type="slidenum">
              <a:rPr lang="fr-FR" smtClean="0"/>
              <a:t>‹N°›</a:t>
            </a:fld>
            <a:endParaRPr lang="fr-FR"/>
          </a:p>
        </p:txBody>
      </p:sp>
    </p:spTree>
    <p:extLst>
      <p:ext uri="{BB962C8B-B14F-4D97-AF65-F5344CB8AC3E}">
        <p14:creationId xmlns:p14="http://schemas.microsoft.com/office/powerpoint/2010/main" val="2536550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AD55A4B4-C0DC-4FBB-A206-4D194518AEF4}" type="datetimeFigureOut">
              <a:rPr lang="fr-FR" smtClean="0"/>
              <a:t>06/09/2015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03F898-7347-4876-ADA5-0F3E9E682F96}" type="slidenum">
              <a:rPr lang="fr-FR" smtClean="0"/>
              <a:t>‹N°›</a:t>
            </a:fld>
            <a:endParaRPr lang="fr-FR"/>
          </a:p>
        </p:txBody>
      </p:sp>
    </p:spTree>
    <p:extLst>
      <p:ext uri="{BB962C8B-B14F-4D97-AF65-F5344CB8AC3E}">
        <p14:creationId xmlns:p14="http://schemas.microsoft.com/office/powerpoint/2010/main" val="693217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AD55A4B4-C0DC-4FBB-A206-4D194518AEF4}" type="datetimeFigureOut">
              <a:rPr lang="fr-FR" smtClean="0"/>
              <a:t>06/09/2015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03F898-7347-4876-ADA5-0F3E9E682F96}" type="slidenum">
              <a:rPr lang="fr-FR" smtClean="0"/>
              <a:t>‹N°›</a:t>
            </a:fld>
            <a:endParaRPr lang="fr-FR"/>
          </a:p>
        </p:txBody>
      </p:sp>
    </p:spTree>
    <p:extLst>
      <p:ext uri="{BB962C8B-B14F-4D97-AF65-F5344CB8AC3E}">
        <p14:creationId xmlns:p14="http://schemas.microsoft.com/office/powerpoint/2010/main" val="206455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AD55A4B4-C0DC-4FBB-A206-4D194518AEF4}" type="datetimeFigureOut">
              <a:rPr lang="fr-FR" smtClean="0"/>
              <a:t>06/09/2015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03F898-7347-4876-ADA5-0F3E9E682F96}" type="slidenum">
              <a:rPr lang="fr-FR" smtClean="0"/>
              <a:t>‹N°›</a:t>
            </a:fld>
            <a:endParaRPr lang="fr-FR"/>
          </a:p>
        </p:txBody>
      </p:sp>
    </p:spTree>
    <p:extLst>
      <p:ext uri="{BB962C8B-B14F-4D97-AF65-F5344CB8AC3E}">
        <p14:creationId xmlns:p14="http://schemas.microsoft.com/office/powerpoint/2010/main" val="3874393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55A4B4-C0DC-4FBB-A206-4D194518AEF4}" type="datetimeFigureOut">
              <a:rPr lang="fr-FR" smtClean="0"/>
              <a:t>06/09/2015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03F898-7347-4876-ADA5-0F3E9E682F96}" type="slidenum">
              <a:rPr lang="fr-FR" smtClean="0"/>
              <a:t>‹N°›</a:t>
            </a:fld>
            <a:endParaRPr lang="fr-FR"/>
          </a:p>
        </p:txBody>
      </p:sp>
    </p:spTree>
    <p:extLst>
      <p:ext uri="{BB962C8B-B14F-4D97-AF65-F5344CB8AC3E}">
        <p14:creationId xmlns:p14="http://schemas.microsoft.com/office/powerpoint/2010/main" val="3653111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AD55A4B4-C0DC-4FBB-A206-4D194518AEF4}" type="datetimeFigureOut">
              <a:rPr lang="fr-FR" smtClean="0"/>
              <a:t>06/09/2015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003F898-7347-4876-ADA5-0F3E9E682F96}" type="slidenum">
              <a:rPr lang="fr-FR" smtClean="0"/>
              <a:t>‹N°›</a:t>
            </a:fld>
            <a:endParaRPr lang="fr-FR"/>
          </a:p>
        </p:txBody>
      </p:sp>
    </p:spTree>
    <p:extLst>
      <p:ext uri="{BB962C8B-B14F-4D97-AF65-F5344CB8AC3E}">
        <p14:creationId xmlns:p14="http://schemas.microsoft.com/office/powerpoint/2010/main" val="4081492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AD55A4B4-C0DC-4FBB-A206-4D194518AEF4}" type="datetimeFigureOut">
              <a:rPr lang="fr-FR" smtClean="0"/>
              <a:t>06/09/2015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003F898-7347-4876-ADA5-0F3E9E682F96}" type="slidenum">
              <a:rPr lang="fr-FR" smtClean="0"/>
              <a:t>‹N°›</a:t>
            </a:fld>
            <a:endParaRPr lang="fr-FR"/>
          </a:p>
        </p:txBody>
      </p:sp>
    </p:spTree>
    <p:extLst>
      <p:ext uri="{BB962C8B-B14F-4D97-AF65-F5344CB8AC3E}">
        <p14:creationId xmlns:p14="http://schemas.microsoft.com/office/powerpoint/2010/main" val="1541981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AD55A4B4-C0DC-4FBB-A206-4D194518AEF4}" type="datetimeFigureOut">
              <a:rPr lang="fr-FR" smtClean="0"/>
              <a:t>06/09/2015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003F898-7347-4876-ADA5-0F3E9E682F96}" type="slidenum">
              <a:rPr lang="fr-FR" smtClean="0"/>
              <a:t>‹N°›</a:t>
            </a:fld>
            <a:endParaRPr lang="fr-FR"/>
          </a:p>
        </p:txBody>
      </p:sp>
    </p:spTree>
    <p:extLst>
      <p:ext uri="{BB962C8B-B14F-4D97-AF65-F5344CB8AC3E}">
        <p14:creationId xmlns:p14="http://schemas.microsoft.com/office/powerpoint/2010/main" val="2188307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55A4B4-C0DC-4FBB-A206-4D194518AEF4}" type="datetimeFigureOut">
              <a:rPr lang="fr-FR" smtClean="0"/>
              <a:t>06/09/2015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003F898-7347-4876-ADA5-0F3E9E682F96}" type="slidenum">
              <a:rPr lang="fr-FR" smtClean="0"/>
              <a:t>‹N°›</a:t>
            </a:fld>
            <a:endParaRPr lang="fr-FR"/>
          </a:p>
        </p:txBody>
      </p:sp>
    </p:spTree>
    <p:extLst>
      <p:ext uri="{BB962C8B-B14F-4D97-AF65-F5344CB8AC3E}">
        <p14:creationId xmlns:p14="http://schemas.microsoft.com/office/powerpoint/2010/main" val="123186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55A4B4-C0DC-4FBB-A206-4D194518AEF4}" type="datetimeFigureOut">
              <a:rPr lang="fr-FR" smtClean="0"/>
              <a:t>06/09/2015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003F898-7347-4876-ADA5-0F3E9E682F96}" type="slidenum">
              <a:rPr lang="fr-FR" smtClean="0"/>
              <a:t>‹N°›</a:t>
            </a:fld>
            <a:endParaRPr lang="fr-FR"/>
          </a:p>
        </p:txBody>
      </p:sp>
    </p:spTree>
    <p:extLst>
      <p:ext uri="{BB962C8B-B14F-4D97-AF65-F5344CB8AC3E}">
        <p14:creationId xmlns:p14="http://schemas.microsoft.com/office/powerpoint/2010/main" val="170393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55A4B4-C0DC-4FBB-A206-4D194518AEF4}" type="datetimeFigureOut">
              <a:rPr lang="fr-FR" smtClean="0"/>
              <a:t>06/09/2015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003F898-7347-4876-ADA5-0F3E9E682F96}" type="slidenum">
              <a:rPr lang="fr-FR" smtClean="0"/>
              <a:t>‹N°›</a:t>
            </a:fld>
            <a:endParaRPr lang="fr-FR"/>
          </a:p>
        </p:txBody>
      </p:sp>
    </p:spTree>
    <p:extLst>
      <p:ext uri="{BB962C8B-B14F-4D97-AF65-F5344CB8AC3E}">
        <p14:creationId xmlns:p14="http://schemas.microsoft.com/office/powerpoint/2010/main" val="1725666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55A4B4-C0DC-4FBB-A206-4D194518AEF4}" type="datetimeFigureOut">
              <a:rPr lang="fr-FR" smtClean="0"/>
              <a:t>06/09/2015</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3F898-7347-4876-ADA5-0F3E9E682F96}" type="slidenum">
              <a:rPr lang="fr-FR" smtClean="0"/>
              <a:t>‹N°›</a:t>
            </a:fld>
            <a:endParaRPr lang="fr-FR"/>
          </a:p>
        </p:txBody>
      </p:sp>
    </p:spTree>
    <p:extLst>
      <p:ext uri="{BB962C8B-B14F-4D97-AF65-F5344CB8AC3E}">
        <p14:creationId xmlns:p14="http://schemas.microsoft.com/office/powerpoint/2010/main" val="2698404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thomas.sahner@cern.ch"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feature=player_detailpage&amp;v=BUfh5wxj3qA"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feature=player_detailpage&amp;v=jmovk_Nr1l8"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feature=player_detailpage&amp;v=Mjf6oaMVWr8"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feature=player_detailpage&amp;v=WHO6G67GJbM"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feature=player_detailpage&amp;v=4ebj6hH0HnY"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3.emf"/></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feature=player_detailpage&amp;v=TBU5DyPIr-w"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15AmryIYu4k&amp;feature=player_embedded"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hyperlink" Target="https://www.youtube.com/watch?v=bJJ50g4Pi2w&amp;feature=player_embedded" TargetMode="Externa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usZq3vpQBPI"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hyperlink" Target="http://www.figurenwerk.de/3d-figuren/#galerie" TargetMode="External"/><Relationship Id="rId3" Type="http://schemas.openxmlformats.org/officeDocument/2006/relationships/hyperlink" Target="http://3dprintingindustry.com/2015/01/06/hershey-3d-systems-unveil-new-cutting-edge-chocolate-3d-printer-ces/" TargetMode="External"/><Relationship Id="rId7"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www.theguardian.com/technology/video/2014/apr/29/3d-printer-builds-houses-china-video" TargetMode="External"/><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83.emf"/><Relationship Id="rId4" Type="http://schemas.openxmlformats.org/officeDocument/2006/relationships/image" Target="../media/image82.emf"/></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5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94.emf"/><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102.png"/><Relationship Id="rId9" Type="http://schemas.openxmlformats.org/officeDocument/2006/relationships/image" Target="../media/image97.png"/></Relationships>
</file>

<file path=ppt/slides/_rels/slide5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94.emf"/><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102.png"/><Relationship Id="rId9" Type="http://schemas.openxmlformats.org/officeDocument/2006/relationships/image" Target="../media/image97.png"/></Relationships>
</file>

<file path=ppt/slides/_rels/slide5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13.e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www.3ders.org/applications.html"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feature=player_detailpage&amp;v=s9IdZ2pI5dA"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 name="Title 1"/>
          <p:cNvSpPr>
            <a:spLocks noGrp="1"/>
          </p:cNvSpPr>
          <p:nvPr>
            <p:ph type="ctrTitle"/>
          </p:nvPr>
        </p:nvSpPr>
        <p:spPr>
          <a:xfrm>
            <a:off x="1691680" y="1085982"/>
            <a:ext cx="6336704" cy="792087"/>
          </a:xfrm>
        </p:spPr>
        <p:txBody>
          <a:bodyPr>
            <a:normAutofit/>
            <a:scene3d>
              <a:camera prst="orthographicFront"/>
              <a:lightRig rig="soft" dir="t">
                <a:rot lat="0" lon="0" rev="10800000"/>
              </a:lightRig>
            </a:scene3d>
            <a:sp3d>
              <a:bevelT w="27940" h="12700"/>
              <a:contourClr>
                <a:srgbClr val="DDDDDD"/>
              </a:contourClr>
            </a:sp3d>
          </a:bodyPr>
          <a:lstStyle/>
          <a:p>
            <a:pPr algn="l"/>
            <a:r>
              <a:rPr lang="en-GB" sz="2800" dirty="0">
                <a:latin typeface="Times New Roman" panose="02020603050405020304" pitchFamily="18" charset="0"/>
                <a:ea typeface="+mn-ea"/>
                <a:cs typeface="Times New Roman" panose="02020603050405020304" pitchFamily="18" charset="0"/>
              </a:rPr>
              <a:t>Short Introduction to the AM Technology</a:t>
            </a:r>
            <a:endParaRPr lang="fr-FR" sz="2800" dirty="0">
              <a:latin typeface="Times New Roman" panose="02020603050405020304" pitchFamily="18" charset="0"/>
              <a:ea typeface="+mn-ea"/>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0EE18407-EB0B-4F14-A9AE-2CF44DD745CA}" type="slidenum">
              <a:rPr lang="fr-FR" smtClean="0"/>
              <a:pPr/>
              <a:t>1</a:t>
            </a:fld>
            <a:endParaRPr lang="fr-FR"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8049" y="2535946"/>
            <a:ext cx="3427902" cy="2285268"/>
          </a:xfrm>
          <a:prstGeom prst="rect">
            <a:avLst/>
          </a:prstGeom>
          <a:ln>
            <a:noFill/>
          </a:ln>
          <a:effectLst>
            <a:outerShdw blurRad="190500" algn="tl" rotWithShape="0">
              <a:srgbClr val="000000">
                <a:alpha val="70000"/>
              </a:srgbClr>
            </a:outerShdw>
          </a:effectLst>
        </p:spPr>
      </p:pic>
      <p:grpSp>
        <p:nvGrpSpPr>
          <p:cNvPr id="11" name="Group 10"/>
          <p:cNvGrpSpPr/>
          <p:nvPr/>
        </p:nvGrpSpPr>
        <p:grpSpPr>
          <a:xfrm>
            <a:off x="362300" y="220601"/>
            <a:ext cx="8759003" cy="613181"/>
            <a:chOff x="553444" y="291954"/>
            <a:chExt cx="7614492" cy="613181"/>
          </a:xfrm>
        </p:grpSpPr>
        <p:sp>
          <p:nvSpPr>
            <p:cNvPr id="12" name="Rectangle 11"/>
            <p:cNvSpPr/>
            <p:nvPr/>
          </p:nvSpPr>
          <p:spPr>
            <a:xfrm>
              <a:off x="1331640" y="320360"/>
              <a:ext cx="6836296" cy="584775"/>
            </a:xfrm>
            <a:prstGeom prst="rect">
              <a:avLst/>
            </a:prstGeom>
          </p:spPr>
          <p:txBody>
            <a:bodyPr wrap="square">
              <a:spAutoFit/>
            </a:bodyPr>
            <a:lstStyle/>
            <a:p>
              <a:r>
                <a:rPr lang="fr-FR" sz="1600" b="1" spc="150" dirty="0">
                  <a:ln w="11430"/>
                  <a:solidFill>
                    <a:schemeClr val="bg1"/>
                  </a:solidFill>
                  <a:effectLst>
                    <a:outerShdw blurRad="25400" algn="tl" rotWithShape="0">
                      <a:srgbClr val="000000">
                        <a:alpha val="43000"/>
                      </a:srgbClr>
                    </a:outerShdw>
                  </a:effectLst>
                  <a:latin typeface="Times New Roman" panose="02020603050405020304" pitchFamily="18" charset="0"/>
                  <a:ea typeface="+mj-ea"/>
                  <a:cs typeface="Times New Roman" panose="02020603050405020304" pitchFamily="18" charset="0"/>
                </a:rPr>
                <a:t>ORGANISATION EUROPÉENNE POUR LA RECHERCHE NUCLÉAIRE</a:t>
              </a:r>
              <a:br>
                <a:rPr lang="fr-FR" sz="1600" b="1" spc="150" dirty="0">
                  <a:ln w="11430"/>
                  <a:solidFill>
                    <a:schemeClr val="bg1"/>
                  </a:solidFill>
                  <a:effectLst>
                    <a:outerShdw blurRad="25400" algn="tl" rotWithShape="0">
                      <a:srgbClr val="000000">
                        <a:alpha val="43000"/>
                      </a:srgbClr>
                    </a:outerShdw>
                  </a:effectLst>
                  <a:latin typeface="Times New Roman" panose="02020603050405020304" pitchFamily="18" charset="0"/>
                  <a:ea typeface="+mj-ea"/>
                  <a:cs typeface="Times New Roman" panose="02020603050405020304" pitchFamily="18" charset="0"/>
                </a:rPr>
              </a:br>
              <a:r>
                <a:rPr lang="fr-FR" sz="1600" b="1" spc="150" dirty="0">
                  <a:ln w="11430"/>
                  <a:solidFill>
                    <a:schemeClr val="bg1"/>
                  </a:solidFill>
                  <a:effectLst>
                    <a:outerShdw blurRad="25400" algn="tl" rotWithShape="0">
                      <a:srgbClr val="000000">
                        <a:alpha val="43000"/>
                      </a:srgbClr>
                    </a:outerShdw>
                  </a:effectLst>
                  <a:latin typeface="Times New Roman" panose="02020603050405020304" pitchFamily="18" charset="0"/>
                  <a:ea typeface="+mj-ea"/>
                  <a:cs typeface="Times New Roman" panose="02020603050405020304" pitchFamily="18" charset="0"/>
                </a:rPr>
                <a:t>CERNEUROPEAN ORGANIZATION FOR NUCLEAR RESEARCH</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444" y="291954"/>
              <a:ext cx="602883" cy="602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251520" y="5153917"/>
            <a:ext cx="8280920" cy="1384995"/>
          </a:xfrm>
          <a:prstGeom prst="rect">
            <a:avLst/>
          </a:prstGeom>
          <a:noFill/>
        </p:spPr>
        <p:txBody>
          <a:bodyPr wrap="square" rtlCol="0">
            <a:spAutoFit/>
          </a:bodyPr>
          <a:lstStyle/>
          <a:p>
            <a:r>
              <a:rPr lang="en-GB" sz="1400" dirty="0">
                <a:latin typeface="Times New Roman" panose="02020603050405020304" pitchFamily="18" charset="0"/>
                <a:cs typeface="Times New Roman" panose="02020603050405020304" pitchFamily="18" charset="0"/>
              </a:rPr>
              <a:t>Thomas Sahner, </a:t>
            </a:r>
            <a:r>
              <a:rPr lang="en-GB" sz="1400" dirty="0">
                <a:latin typeface="Times New Roman" panose="02020603050405020304" pitchFamily="18" charset="0"/>
                <a:cs typeface="Times New Roman" panose="02020603050405020304" pitchFamily="18" charset="0"/>
                <a:hlinkClick r:id="rId5"/>
              </a:rPr>
              <a:t>thomas.sahner@cern.ch</a:t>
            </a:r>
            <a:endParaRPr lang="en-GB" sz="1400" dirty="0">
              <a:latin typeface="Times New Roman" panose="02020603050405020304" pitchFamily="18" charset="0"/>
              <a:cs typeface="Times New Roman" panose="02020603050405020304" pitchFamily="18" charset="0"/>
            </a:endParaRPr>
          </a:p>
          <a:p>
            <a:r>
              <a:rPr lang="en-GB" sz="1400" dirty="0">
                <a:latin typeface="Times New Roman" panose="02020603050405020304" pitchFamily="18" charset="0"/>
                <a:cs typeface="Times New Roman" panose="02020603050405020304" pitchFamily="18" charset="0"/>
              </a:rPr>
              <a:t>Tel.:  +41.22 76 77176</a:t>
            </a:r>
            <a:endParaRPr lang="fr-FR" sz="1400" dirty="0">
              <a:latin typeface="Times New Roman" panose="02020603050405020304" pitchFamily="18" charset="0"/>
              <a:cs typeface="Times New Roman" panose="02020603050405020304" pitchFamily="18" charset="0"/>
            </a:endParaRPr>
          </a:p>
          <a:p>
            <a:endParaRPr lang="en-GB" sz="1400" dirty="0" smtClean="0">
              <a:latin typeface="Times New Roman" panose="02020603050405020304" pitchFamily="18" charset="0"/>
              <a:cs typeface="Times New Roman" panose="02020603050405020304" pitchFamily="18" charset="0"/>
            </a:endParaRPr>
          </a:p>
          <a:p>
            <a:r>
              <a:rPr lang="en-GB" sz="1400" dirty="0" err="1" smtClean="0">
                <a:latin typeface="Times New Roman" panose="02020603050405020304" pitchFamily="18" charset="0"/>
                <a:cs typeface="Times New Roman" panose="02020603050405020304" pitchFamily="18" charset="0"/>
              </a:rPr>
              <a:t>Ing</a:t>
            </a:r>
            <a:r>
              <a:rPr lang="en-GB" sz="1400" dirty="0" smtClean="0">
                <a:latin typeface="Times New Roman" panose="02020603050405020304" pitchFamily="18" charset="0"/>
                <a:cs typeface="Times New Roman" panose="02020603050405020304" pitchFamily="18" charset="0"/>
              </a:rPr>
              <a:t>. Mechanics (calculations of structures and kinematics) University of Annecy</a:t>
            </a:r>
          </a:p>
          <a:p>
            <a:r>
              <a:rPr lang="en-GB" sz="1400" dirty="0" smtClean="0">
                <a:latin typeface="Times New Roman" panose="02020603050405020304" pitchFamily="18" charset="0"/>
                <a:cs typeface="Times New Roman" panose="02020603050405020304" pitchFamily="18" charset="0"/>
              </a:rPr>
              <a:t>Master (Process Engineering) University of Grenoble</a:t>
            </a:r>
          </a:p>
          <a:p>
            <a:r>
              <a:rPr lang="en-GB" sz="1400" dirty="0" smtClean="0">
                <a:latin typeface="Times New Roman" panose="02020603050405020304" pitchFamily="18" charset="0"/>
                <a:cs typeface="Times New Roman" panose="02020603050405020304" pitchFamily="18" charset="0"/>
              </a:rPr>
              <a:t>Eur. </a:t>
            </a:r>
            <a:r>
              <a:rPr lang="en-GB" sz="1400" dirty="0" err="1" smtClean="0">
                <a:latin typeface="Times New Roman" panose="02020603050405020304" pitchFamily="18" charset="0"/>
                <a:cs typeface="Times New Roman" panose="02020603050405020304" pitchFamily="18" charset="0"/>
              </a:rPr>
              <a:t>Ing</a:t>
            </a:r>
            <a:r>
              <a:rPr lang="en-GB" sz="1400" dirty="0" smtClean="0">
                <a:latin typeface="Times New Roman" panose="02020603050405020304" pitchFamily="18" charset="0"/>
                <a:cs typeface="Times New Roman" panose="02020603050405020304" pitchFamily="18" charset="0"/>
              </a:rPr>
              <a:t>.  FEANI ( Federation of European Engineering associations )</a:t>
            </a:r>
          </a:p>
        </p:txBody>
      </p:sp>
      <p:sp>
        <p:nvSpPr>
          <p:cNvPr id="4" name="Rectangle 3"/>
          <p:cNvSpPr/>
          <p:nvPr/>
        </p:nvSpPr>
        <p:spPr>
          <a:xfrm>
            <a:off x="2705174" y="1859755"/>
            <a:ext cx="3839513" cy="369332"/>
          </a:xfrm>
          <a:prstGeom prst="rect">
            <a:avLst/>
          </a:prstGeom>
        </p:spPr>
        <p:txBody>
          <a:bodyPr wrap="none">
            <a:spAutoFit/>
          </a:bodyPr>
          <a:lstStyle/>
          <a:p>
            <a:r>
              <a:rPr lang="fr-FR" dirty="0">
                <a:latin typeface="Times New Roman" panose="02020603050405020304" pitchFamily="18" charset="0"/>
                <a:cs typeface="Times New Roman" panose="02020603050405020304" pitchFamily="18" charset="0"/>
              </a:rPr>
              <a:t>Additive production </a:t>
            </a:r>
            <a:r>
              <a:rPr lang="fr-FR" dirty="0" err="1">
                <a:latin typeface="Times New Roman" panose="02020603050405020304" pitchFamily="18" charset="0"/>
                <a:cs typeface="Times New Roman" panose="02020603050405020304" pitchFamily="18" charset="0"/>
              </a:rPr>
              <a:t>activities</a:t>
            </a:r>
            <a:r>
              <a:rPr lang="fr-FR" dirty="0">
                <a:latin typeface="Times New Roman" panose="02020603050405020304" pitchFamily="18" charset="0"/>
                <a:cs typeface="Times New Roman" panose="02020603050405020304" pitchFamily="18" charset="0"/>
              </a:rPr>
              <a:t> at CERN</a:t>
            </a:r>
          </a:p>
        </p:txBody>
      </p:sp>
    </p:spTree>
    <p:extLst>
      <p:ext uri="{BB962C8B-B14F-4D97-AF65-F5344CB8AC3E}">
        <p14:creationId xmlns:p14="http://schemas.microsoft.com/office/powerpoint/2010/main" val="1670402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18683" y="3501008"/>
            <a:ext cx="5688632" cy="2862322"/>
          </a:xfrm>
          <a:prstGeom prst="rect">
            <a:avLst/>
          </a:prstGeom>
        </p:spPr>
        <p:txBody>
          <a:bodyPr wrap="square">
            <a:spAutoFit/>
          </a:bodyPr>
          <a:lstStyle/>
          <a:p>
            <a:r>
              <a:rPr lang="en-GB" dirty="0" smtClean="0"/>
              <a:t>		1983 Charles </a:t>
            </a:r>
            <a:r>
              <a:rPr lang="en-GB" dirty="0"/>
              <a:t>Hull invents </a:t>
            </a:r>
            <a:r>
              <a:rPr lang="en-GB" dirty="0" smtClean="0"/>
              <a:t>				Stereolithography </a:t>
            </a:r>
            <a:r>
              <a:rPr lang="en-GB" dirty="0"/>
              <a:t>(SLA</a:t>
            </a:r>
            <a:r>
              <a:rPr lang="en-GB" dirty="0" smtClean="0"/>
              <a:t>) Charles </a:t>
            </a:r>
            <a:r>
              <a:rPr lang="en-GB" dirty="0"/>
              <a:t>‘Chuck’ </a:t>
            </a:r>
            <a:r>
              <a:rPr lang="en-GB" dirty="0" smtClean="0"/>
              <a:t>		Hull </a:t>
            </a:r>
            <a:r>
              <a:rPr lang="en-GB" dirty="0"/>
              <a:t>was the first to </a:t>
            </a:r>
            <a:r>
              <a:rPr lang="en-GB" dirty="0" smtClean="0"/>
              <a:t>develop </a:t>
            </a:r>
            <a:r>
              <a:rPr lang="en-GB" dirty="0"/>
              <a:t>a </a:t>
            </a:r>
            <a:r>
              <a:rPr lang="en-GB" dirty="0" smtClean="0"/>
              <a:t>			technology </a:t>
            </a:r>
            <a:r>
              <a:rPr lang="en-GB" dirty="0"/>
              <a:t>for creating solid objects from a </a:t>
            </a:r>
            <a:r>
              <a:rPr lang="en-GB" dirty="0" smtClean="0"/>
              <a:t>CAD/CAM </a:t>
            </a:r>
            <a:r>
              <a:rPr lang="en-GB" dirty="0"/>
              <a:t>file, inventing the process he termed ‘</a:t>
            </a:r>
            <a:r>
              <a:rPr lang="en-GB" dirty="0" err="1"/>
              <a:t>stereolithography</a:t>
            </a:r>
            <a:r>
              <a:rPr lang="en-GB" dirty="0"/>
              <a:t>’ in 1983. SLA works by curing and solidifying successive layers of liquid photopolymer resin using an ultraviolet laser. The field that came to be known variously as 'additive manufacturing', </a:t>
            </a:r>
            <a:r>
              <a:rPr lang="en-GB"/>
              <a:t>'rapid </a:t>
            </a:r>
            <a:r>
              <a:rPr lang="en-GB" smtClean="0"/>
              <a:t>prototyping' </a:t>
            </a:r>
            <a:r>
              <a:rPr lang="en-GB" dirty="0"/>
              <a:t>and '3D printing' was born</a:t>
            </a:r>
            <a:r>
              <a:rPr lang="en-GB" dirty="0" smtClean="0"/>
              <a:t>.</a:t>
            </a:r>
            <a:endParaRPr lang="en-GB" dirty="0"/>
          </a:p>
        </p:txBody>
      </p:sp>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10</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71502" y="1118858"/>
            <a:ext cx="8574709"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History of 3D </a:t>
            </a:r>
            <a:r>
              <a:rPr lang="en-GB" dirty="0" smtClean="0">
                <a:latin typeface="Times New Roman" panose="02020603050405020304" pitchFamily="18" charset="0"/>
                <a:cs typeface="Times New Roman" panose="02020603050405020304" pitchFamily="18" charset="0"/>
              </a:rPr>
              <a:t>Printing:</a:t>
            </a:r>
            <a:endParaRPr lang="fr-FR" b="1" dirty="0">
              <a:latin typeface="Times New Roman" panose="02020603050405020304" pitchFamily="18" charset="0"/>
              <a:cs typeface="Times New Roman" panose="02020603050405020304" pitchFamily="18" charset="0"/>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25" y="2002121"/>
            <a:ext cx="1461478" cy="449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73685" y="1584668"/>
            <a:ext cx="5778635" cy="1754326"/>
          </a:xfrm>
          <a:prstGeom prst="rect">
            <a:avLst/>
          </a:prstGeom>
        </p:spPr>
        <p:txBody>
          <a:bodyPr wrap="square">
            <a:spAutoFit/>
          </a:bodyPr>
          <a:lstStyle/>
          <a:p>
            <a:r>
              <a:rPr lang="en-GB" dirty="0">
                <a:latin typeface="Times New Roman" panose="02020603050405020304" pitchFamily="18" charset="0"/>
                <a:cs typeface="Times New Roman" panose="02020603050405020304" pitchFamily="18" charset="0"/>
              </a:rPr>
              <a:t>The earliest 3D printing technologies </a:t>
            </a:r>
            <a:r>
              <a:rPr lang="en-GB" dirty="0" smtClean="0">
                <a:latin typeface="Times New Roman" panose="02020603050405020304" pitchFamily="18" charset="0"/>
                <a:cs typeface="Times New Roman" panose="02020603050405020304" pitchFamily="18" charset="0"/>
              </a:rPr>
              <a:t>ﬁrst became </a:t>
            </a:r>
            <a:r>
              <a:rPr lang="en-GB" dirty="0">
                <a:latin typeface="Times New Roman" panose="02020603050405020304" pitchFamily="18" charset="0"/>
                <a:cs typeface="Times New Roman" panose="02020603050405020304" pitchFamily="18" charset="0"/>
              </a:rPr>
              <a:t>visible in the late 1980’s, at which time they were called Rapid Prototyping (RP) </a:t>
            </a:r>
            <a:r>
              <a:rPr lang="en-GB" dirty="0" smtClean="0">
                <a:latin typeface="Times New Roman" panose="02020603050405020304" pitchFamily="18" charset="0"/>
                <a:cs typeface="Times New Roman" panose="02020603050405020304" pitchFamily="18" charset="0"/>
              </a:rPr>
              <a:t>technologies</a:t>
            </a:r>
            <a:r>
              <a:rPr lang="en-GB" dirty="0">
                <a:latin typeface="Times New Roman" panose="02020603050405020304" pitchFamily="18" charset="0"/>
                <a:cs typeface="Times New Roman" panose="02020603050405020304" pitchFamily="18" charset="0"/>
              </a:rPr>
              <a:t>. This is because the processes were originally conceived as a fast and more </a:t>
            </a:r>
            <a:r>
              <a:rPr lang="en-GB" dirty="0" smtClean="0">
                <a:latin typeface="Times New Roman" panose="02020603050405020304" pitchFamily="18" charset="0"/>
                <a:cs typeface="Times New Roman" panose="02020603050405020304" pitchFamily="18" charset="0"/>
              </a:rPr>
              <a:t>cost-eﬀective </a:t>
            </a:r>
            <a:r>
              <a:rPr lang="en-GB" dirty="0">
                <a:latin typeface="Times New Roman" panose="02020603050405020304" pitchFamily="18" charset="0"/>
                <a:cs typeface="Times New Roman" panose="02020603050405020304" pitchFamily="18" charset="0"/>
              </a:rPr>
              <a:t>method for creating prototypes for </a:t>
            </a:r>
            <a:r>
              <a:rPr lang="en-GB" dirty="0" smtClean="0">
                <a:latin typeface="Times New Roman" panose="02020603050405020304" pitchFamily="18" charset="0"/>
                <a:cs typeface="Times New Roman" panose="02020603050405020304" pitchFamily="18" charset="0"/>
              </a:rPr>
              <a:t>product development </a:t>
            </a:r>
            <a:r>
              <a:rPr lang="en-GB" dirty="0">
                <a:latin typeface="Times New Roman" panose="02020603050405020304" pitchFamily="18" charset="0"/>
                <a:cs typeface="Times New Roman" panose="02020603050405020304" pitchFamily="18" charset="0"/>
              </a:rPr>
              <a:t>within industry.</a:t>
            </a:r>
          </a:p>
        </p:txBody>
      </p:sp>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8123" y="3501008"/>
            <a:ext cx="1526493" cy="111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35981" y="1584668"/>
            <a:ext cx="1191352" cy="369332"/>
          </a:xfrm>
          <a:prstGeom prst="rect">
            <a:avLst/>
          </a:prstGeom>
          <a:noFill/>
        </p:spPr>
        <p:txBody>
          <a:bodyPr wrap="none" rtlCol="0">
            <a:spAutoFit/>
          </a:bodyPr>
          <a:lstStyle/>
          <a:p>
            <a:r>
              <a:rPr lang="en-GB" dirty="0" smtClean="0"/>
              <a:t>1980-2000</a:t>
            </a:r>
            <a:endParaRPr lang="fr-FR" dirty="0"/>
          </a:p>
        </p:txBody>
      </p:sp>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7315" y="1763523"/>
            <a:ext cx="1514846" cy="473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7498146" y="1396108"/>
            <a:ext cx="723275" cy="369332"/>
          </a:xfrm>
          <a:prstGeom prst="rect">
            <a:avLst/>
          </a:prstGeom>
          <a:noFill/>
        </p:spPr>
        <p:txBody>
          <a:bodyPr wrap="none" rtlCol="0">
            <a:spAutoFit/>
          </a:bodyPr>
          <a:lstStyle/>
          <a:p>
            <a:r>
              <a:rPr lang="en-GB" dirty="0" smtClean="0"/>
              <a:t>2000-</a:t>
            </a:r>
            <a:endParaRPr lang="fr-FR" dirty="0"/>
          </a:p>
        </p:txBody>
      </p:sp>
    </p:spTree>
    <p:extLst>
      <p:ext uri="{BB962C8B-B14F-4D97-AF65-F5344CB8AC3E}">
        <p14:creationId xmlns:p14="http://schemas.microsoft.com/office/powerpoint/2010/main" val="3219721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11</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90151" y="1196752"/>
            <a:ext cx="6984776" cy="369332"/>
          </a:xfrm>
          <a:prstGeom prst="rect">
            <a:avLst/>
          </a:prstGeom>
        </p:spPr>
        <p:txBody>
          <a:bodyPr wrap="square">
            <a:spAutoFit/>
          </a:bodyPr>
          <a:lstStyle/>
          <a:p>
            <a:r>
              <a:rPr lang="en-GB" dirty="0" smtClean="0">
                <a:latin typeface="Times New Roman" panose="02020603050405020304" pitchFamily="18" charset="0"/>
                <a:cs typeface="Times New Roman" panose="02020603050405020304" pitchFamily="18" charset="0"/>
              </a:rPr>
              <a:t>As </a:t>
            </a:r>
            <a:r>
              <a:rPr lang="en-GB" dirty="0">
                <a:latin typeface="Times New Roman" panose="02020603050405020304" pitchFamily="18" charset="0"/>
                <a:cs typeface="Times New Roman" panose="02020603050405020304" pitchFamily="18" charset="0"/>
              </a:rPr>
              <a:t>of today, AM applications have been developed in </a:t>
            </a:r>
            <a:r>
              <a:rPr lang="en-GB" dirty="0" smtClean="0">
                <a:latin typeface="Times New Roman" panose="02020603050405020304" pitchFamily="18" charset="0"/>
                <a:cs typeface="Times New Roman" panose="02020603050405020304" pitchFamily="18" charset="0"/>
              </a:rPr>
              <a:t>various industries</a:t>
            </a:r>
            <a:endParaRPr lang="en-GB" dirty="0">
              <a:latin typeface="Times New Roman" panose="02020603050405020304" pitchFamily="18" charset="0"/>
              <a:cs typeface="Times New Roman" panose="02020603050405020304" pitchFamily="18" charset="0"/>
            </a:endParaRPr>
          </a:p>
        </p:txBody>
      </p:sp>
      <p:sp>
        <p:nvSpPr>
          <p:cNvPr id="6" name="Rectangle 5"/>
          <p:cNvSpPr/>
          <p:nvPr/>
        </p:nvSpPr>
        <p:spPr>
          <a:xfrm>
            <a:off x="107504" y="1772816"/>
            <a:ext cx="4179349" cy="369332"/>
          </a:xfrm>
          <a:prstGeom prst="rect">
            <a:avLst/>
          </a:prstGeom>
        </p:spPr>
        <p:txBody>
          <a:bodyPr wrap="none">
            <a:spAutoFit/>
          </a:bodyPr>
          <a:lstStyle/>
          <a:p>
            <a:r>
              <a:rPr lang="en-GB" dirty="0" smtClean="0">
                <a:latin typeface="Times New Roman" panose="02020603050405020304" pitchFamily="18" charset="0"/>
                <a:cs typeface="Times New Roman" panose="02020603050405020304" pitchFamily="18" charset="0"/>
              </a:rPr>
              <a:t>AM Revenues per </a:t>
            </a:r>
            <a:r>
              <a:rPr lang="en-GB" dirty="0">
                <a:latin typeface="Times New Roman" panose="02020603050405020304" pitchFamily="18" charset="0"/>
                <a:cs typeface="Times New Roman" panose="02020603050405020304" pitchFamily="18" charset="0"/>
              </a:rPr>
              <a:t>industry </a:t>
            </a:r>
            <a:r>
              <a:rPr lang="en-GB" dirty="0" smtClean="0">
                <a:latin typeface="Times New Roman" panose="02020603050405020304" pitchFamily="18" charset="0"/>
                <a:cs typeface="Times New Roman" panose="02020603050405020304" pitchFamily="18" charset="0"/>
              </a:rPr>
              <a:t>segment (2012)</a:t>
            </a:r>
            <a:endParaRPr lang="en-GB" dirty="0">
              <a:latin typeface="Times New Roman" panose="02020603050405020304" pitchFamily="18" charset="0"/>
              <a:cs typeface="Times New Roman" panose="02020603050405020304" pitchFamily="18" charset="0"/>
            </a:endParaRPr>
          </a:p>
        </p:txBody>
      </p:sp>
      <p:sp>
        <p:nvSpPr>
          <p:cNvPr id="20" name="Rectangle 19"/>
          <p:cNvSpPr/>
          <p:nvPr/>
        </p:nvSpPr>
        <p:spPr>
          <a:xfrm>
            <a:off x="440718" y="2395046"/>
            <a:ext cx="2289965" cy="584775"/>
          </a:xfrm>
          <a:prstGeom prst="rect">
            <a:avLst/>
          </a:prstGeom>
        </p:spPr>
        <p:txBody>
          <a:bodyPr wrap="square">
            <a:spAutoFit/>
          </a:bodyPr>
          <a:lstStyle/>
          <a:p>
            <a:r>
              <a:rPr lang="fr-FR" sz="1600" b="1" dirty="0">
                <a:latin typeface="Times New Roman" panose="02020603050405020304" pitchFamily="18" charset="0"/>
                <a:cs typeface="Times New Roman" panose="02020603050405020304" pitchFamily="18" charset="0"/>
              </a:rPr>
              <a:t>CONSUMER PROD</a:t>
            </a:r>
            <a:r>
              <a:rPr lang="fr-FR" sz="1600" b="1" dirty="0" smtClean="0">
                <a:latin typeface="Times New Roman" panose="02020603050405020304" pitchFamily="18" charset="0"/>
                <a:cs typeface="Times New Roman" panose="02020603050405020304" pitchFamily="18" charset="0"/>
              </a:rPr>
              <a:t>./</a:t>
            </a:r>
          </a:p>
          <a:p>
            <a:r>
              <a:rPr lang="fr-FR" sz="1600" b="1" dirty="0" smtClean="0">
                <a:latin typeface="Times New Roman" panose="02020603050405020304" pitchFamily="18" charset="0"/>
                <a:cs typeface="Times New Roman" panose="02020603050405020304" pitchFamily="18" charset="0"/>
              </a:rPr>
              <a:t>ELECTRONICS</a:t>
            </a:r>
            <a:endParaRPr lang="fr-FR" sz="1600" b="1" dirty="0">
              <a:latin typeface="Times New Roman" panose="02020603050405020304" pitchFamily="18" charset="0"/>
              <a:cs typeface="Times New Roman" panose="02020603050405020304" pitchFamily="18" charset="0"/>
            </a:endParaRPr>
          </a:p>
        </p:txBody>
      </p:sp>
      <p:sp>
        <p:nvSpPr>
          <p:cNvPr id="8" name="Rectangle 7"/>
          <p:cNvSpPr/>
          <p:nvPr/>
        </p:nvSpPr>
        <p:spPr>
          <a:xfrm>
            <a:off x="3857336" y="2518156"/>
            <a:ext cx="1669971" cy="338554"/>
          </a:xfrm>
          <a:prstGeom prst="rect">
            <a:avLst/>
          </a:prstGeom>
        </p:spPr>
        <p:txBody>
          <a:bodyPr wrap="square">
            <a:spAutoFit/>
          </a:bodyPr>
          <a:lstStyle/>
          <a:p>
            <a:r>
              <a:rPr lang="fr-FR" sz="1600" b="1" dirty="0">
                <a:latin typeface="Times New Roman" panose="02020603050405020304" pitchFamily="18" charset="0"/>
                <a:cs typeface="Times New Roman" panose="02020603050405020304" pitchFamily="18" charset="0"/>
              </a:rPr>
              <a:t>AUTOMOTIVE</a:t>
            </a:r>
          </a:p>
        </p:txBody>
      </p:sp>
      <p:sp>
        <p:nvSpPr>
          <p:cNvPr id="9" name="Rectangle 8"/>
          <p:cNvSpPr/>
          <p:nvPr/>
        </p:nvSpPr>
        <p:spPr>
          <a:xfrm>
            <a:off x="6608776" y="2518156"/>
            <a:ext cx="2131461" cy="338554"/>
          </a:xfrm>
          <a:prstGeom prst="rect">
            <a:avLst/>
          </a:prstGeom>
        </p:spPr>
        <p:txBody>
          <a:bodyPr wrap="square">
            <a:spAutoFit/>
          </a:bodyPr>
          <a:lstStyle/>
          <a:p>
            <a:r>
              <a:rPr lang="fr-FR" sz="1600" b="1" dirty="0">
                <a:latin typeface="Times New Roman" panose="02020603050405020304" pitchFamily="18" charset="0"/>
                <a:cs typeface="Times New Roman" panose="02020603050405020304" pitchFamily="18" charset="0"/>
              </a:rPr>
              <a:t>MEDICAL/DENTAL</a:t>
            </a:r>
          </a:p>
        </p:txBody>
      </p:sp>
      <p:sp>
        <p:nvSpPr>
          <p:cNvPr id="10" name="Rectangle 9"/>
          <p:cNvSpPr/>
          <p:nvPr/>
        </p:nvSpPr>
        <p:spPr>
          <a:xfrm>
            <a:off x="455070" y="4331834"/>
            <a:ext cx="1584176" cy="338554"/>
          </a:xfrm>
          <a:prstGeom prst="rect">
            <a:avLst/>
          </a:prstGeom>
        </p:spPr>
        <p:txBody>
          <a:bodyPr wrap="square">
            <a:spAutoFit/>
          </a:bodyPr>
          <a:lstStyle/>
          <a:p>
            <a:r>
              <a:rPr lang="fr-FR" sz="1600" b="1" dirty="0" smtClean="0">
                <a:latin typeface="Times New Roman" panose="02020603050405020304" pitchFamily="18" charset="0"/>
                <a:cs typeface="Times New Roman" panose="02020603050405020304" pitchFamily="18" charset="0"/>
              </a:rPr>
              <a:t>AEROSPACE</a:t>
            </a:r>
            <a:endParaRPr lang="fr-FR" sz="16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760995" y="4239856"/>
            <a:ext cx="1861161" cy="338554"/>
          </a:xfrm>
          <a:prstGeom prst="rect">
            <a:avLst/>
          </a:prstGeom>
        </p:spPr>
        <p:txBody>
          <a:bodyPr wrap="square">
            <a:spAutoFit/>
          </a:bodyPr>
          <a:lstStyle/>
          <a:p>
            <a:r>
              <a:rPr lang="fr-FR" sz="1600" b="1" dirty="0" smtClean="0">
                <a:latin typeface="Times New Roman" panose="02020603050405020304" pitchFamily="18" charset="0"/>
                <a:cs typeface="Times New Roman" panose="02020603050405020304" pitchFamily="18" charset="0"/>
              </a:rPr>
              <a:t>TOOLS/MOLDS</a:t>
            </a:r>
            <a:endParaRPr lang="fr-FR" sz="16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6883458" y="4182483"/>
            <a:ext cx="1139224" cy="338554"/>
          </a:xfrm>
          <a:prstGeom prst="rect">
            <a:avLst/>
          </a:prstGeom>
        </p:spPr>
        <p:txBody>
          <a:bodyPr wrap="square">
            <a:spAutoFit/>
          </a:bodyPr>
          <a:lstStyle/>
          <a:p>
            <a:r>
              <a:rPr lang="fr-FR" sz="1600" b="1" dirty="0" smtClean="0">
                <a:latin typeface="Times New Roman" panose="02020603050405020304" pitchFamily="18" charset="0"/>
                <a:cs typeface="Times New Roman" panose="02020603050405020304" pitchFamily="18" charset="0"/>
              </a:rPr>
              <a:t>OTHER</a:t>
            </a:r>
            <a:endParaRPr lang="fr-FR" sz="1600" b="1" dirty="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504549" y="3161873"/>
            <a:ext cx="2753101" cy="720080"/>
            <a:chOff x="442080" y="3284984"/>
            <a:chExt cx="2753101" cy="720080"/>
          </a:xfrm>
        </p:grpSpPr>
        <p:sp>
          <p:nvSpPr>
            <p:cNvPr id="13" name="Rectangle 12"/>
            <p:cNvSpPr/>
            <p:nvPr/>
          </p:nvSpPr>
          <p:spPr>
            <a:xfrm>
              <a:off x="704646" y="3284984"/>
              <a:ext cx="385505" cy="720080"/>
            </a:xfrm>
            <a:prstGeom prst="rect">
              <a:avLst/>
            </a:prstGeom>
            <a:solidFill>
              <a:schemeClr val="accent6">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cxnSp>
          <p:nvCxnSpPr>
            <p:cNvPr id="15" name="Straight Connector 14"/>
            <p:cNvCxnSpPr/>
            <p:nvPr/>
          </p:nvCxnSpPr>
          <p:spPr>
            <a:xfrm>
              <a:off x="442080" y="4005064"/>
              <a:ext cx="93610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125205" y="3352636"/>
              <a:ext cx="2069976" cy="338554"/>
            </a:xfrm>
            <a:prstGeom prst="rect">
              <a:avLst/>
            </a:prstGeom>
          </p:spPr>
          <p:txBody>
            <a:bodyPr wrap="square">
              <a:spAutoFit/>
            </a:bodyPr>
            <a:lstStyle/>
            <a:p>
              <a:r>
                <a:rPr lang="fr-FR" sz="1600" dirty="0" smtClean="0">
                  <a:latin typeface="Times New Roman" panose="02020603050405020304" pitchFamily="18" charset="0"/>
                  <a:cs typeface="Times New Roman" panose="02020603050405020304" pitchFamily="18" charset="0"/>
                </a:rPr>
                <a:t>370 [EUR </a:t>
              </a:r>
              <a:r>
                <a:rPr lang="fr-FR" sz="1600" dirty="0">
                  <a:latin typeface="Times New Roman" panose="02020603050405020304" pitchFamily="18" charset="0"/>
                  <a:cs typeface="Times New Roman" panose="02020603050405020304" pitchFamily="18" charset="0"/>
                </a:rPr>
                <a:t>m</a:t>
              </a:r>
              <a:r>
                <a:rPr lang="fr-FR" sz="1600" dirty="0" smtClean="0">
                  <a:latin typeface="Times New Roman" panose="02020603050405020304" pitchFamily="18" charset="0"/>
                  <a:cs typeface="Times New Roman" panose="02020603050405020304" pitchFamily="18" charset="0"/>
                </a:rPr>
                <a:t>]</a:t>
              </a:r>
              <a:endParaRPr lang="fr-FR" sz="1600" dirty="0">
                <a:latin typeface="Times New Roman" panose="02020603050405020304" pitchFamily="18" charset="0"/>
                <a:cs typeface="Times New Roman" panose="02020603050405020304" pitchFamily="18" charset="0"/>
              </a:endParaRPr>
            </a:p>
          </p:txBody>
        </p:sp>
      </p:grpSp>
      <p:grpSp>
        <p:nvGrpSpPr>
          <p:cNvPr id="31" name="Group 30"/>
          <p:cNvGrpSpPr/>
          <p:nvPr/>
        </p:nvGrpSpPr>
        <p:grpSpPr>
          <a:xfrm>
            <a:off x="6698794" y="3106414"/>
            <a:ext cx="2753101" cy="720080"/>
            <a:chOff x="442080" y="3284984"/>
            <a:chExt cx="2753101" cy="720080"/>
          </a:xfrm>
        </p:grpSpPr>
        <p:sp>
          <p:nvSpPr>
            <p:cNvPr id="32" name="Rectangle 31"/>
            <p:cNvSpPr/>
            <p:nvPr/>
          </p:nvSpPr>
          <p:spPr>
            <a:xfrm>
              <a:off x="704646" y="3284984"/>
              <a:ext cx="385505" cy="720080"/>
            </a:xfrm>
            <a:prstGeom prst="rect">
              <a:avLst/>
            </a:prstGeom>
            <a:solidFill>
              <a:schemeClr val="accent3">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cxnSp>
          <p:nvCxnSpPr>
            <p:cNvPr id="33" name="Straight Connector 32"/>
            <p:cNvCxnSpPr/>
            <p:nvPr/>
          </p:nvCxnSpPr>
          <p:spPr>
            <a:xfrm>
              <a:off x="442080" y="4005064"/>
              <a:ext cx="93610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125205" y="3352636"/>
              <a:ext cx="2069976" cy="338554"/>
            </a:xfrm>
            <a:prstGeom prst="rect">
              <a:avLst/>
            </a:prstGeom>
          </p:spPr>
          <p:txBody>
            <a:bodyPr wrap="square">
              <a:spAutoFit/>
            </a:bodyPr>
            <a:lstStyle/>
            <a:p>
              <a:r>
                <a:rPr lang="fr-FR" sz="1600" dirty="0" smtClean="0">
                  <a:latin typeface="Times New Roman" panose="02020603050405020304" pitchFamily="18" charset="0"/>
                  <a:cs typeface="Times New Roman" panose="02020603050405020304" pitchFamily="18" charset="0"/>
                </a:rPr>
                <a:t>380 [EUR </a:t>
              </a:r>
              <a:r>
                <a:rPr lang="fr-FR" sz="1600" dirty="0">
                  <a:latin typeface="Times New Roman" panose="02020603050405020304" pitchFamily="18" charset="0"/>
                  <a:cs typeface="Times New Roman" panose="02020603050405020304" pitchFamily="18" charset="0"/>
                </a:rPr>
                <a:t>m</a:t>
              </a:r>
              <a:r>
                <a:rPr lang="fr-FR" sz="1600" dirty="0" smtClean="0">
                  <a:latin typeface="Times New Roman" panose="02020603050405020304" pitchFamily="18" charset="0"/>
                  <a:cs typeface="Times New Roman" panose="02020603050405020304" pitchFamily="18" charset="0"/>
                </a:rPr>
                <a:t>]</a:t>
              </a:r>
              <a:endParaRPr lang="fr-FR" sz="1600" dirty="0">
                <a:latin typeface="Times New Roman" panose="02020603050405020304" pitchFamily="18" charset="0"/>
                <a:cs typeface="Times New Roman" panose="02020603050405020304" pitchFamily="18" charset="0"/>
              </a:endParaRPr>
            </a:p>
          </p:txBody>
        </p:sp>
      </p:grpSp>
      <p:grpSp>
        <p:nvGrpSpPr>
          <p:cNvPr id="35" name="Group 34"/>
          <p:cNvGrpSpPr/>
          <p:nvPr/>
        </p:nvGrpSpPr>
        <p:grpSpPr>
          <a:xfrm>
            <a:off x="3855675" y="3102716"/>
            <a:ext cx="2753101" cy="720080"/>
            <a:chOff x="442080" y="3284984"/>
            <a:chExt cx="2753101" cy="720080"/>
          </a:xfrm>
        </p:grpSpPr>
        <p:sp>
          <p:nvSpPr>
            <p:cNvPr id="36" name="Rectangle 35"/>
            <p:cNvSpPr/>
            <p:nvPr/>
          </p:nvSpPr>
          <p:spPr>
            <a:xfrm>
              <a:off x="704646" y="3284984"/>
              <a:ext cx="385505" cy="720080"/>
            </a:xfrm>
            <a:prstGeom prst="rect">
              <a:avLst/>
            </a:prstGeom>
            <a:solidFill>
              <a:schemeClr val="tx2">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cxnSp>
          <p:nvCxnSpPr>
            <p:cNvPr id="37" name="Straight Connector 36"/>
            <p:cNvCxnSpPr/>
            <p:nvPr/>
          </p:nvCxnSpPr>
          <p:spPr>
            <a:xfrm>
              <a:off x="442080" y="4005064"/>
              <a:ext cx="93610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125205" y="3352636"/>
              <a:ext cx="2069976" cy="338554"/>
            </a:xfrm>
            <a:prstGeom prst="rect">
              <a:avLst/>
            </a:prstGeom>
          </p:spPr>
          <p:txBody>
            <a:bodyPr wrap="square">
              <a:spAutoFit/>
            </a:bodyPr>
            <a:lstStyle/>
            <a:p>
              <a:r>
                <a:rPr lang="fr-FR" sz="1600" dirty="0" smtClean="0">
                  <a:latin typeface="Times New Roman" panose="02020603050405020304" pitchFamily="18" charset="0"/>
                  <a:cs typeface="Times New Roman" panose="02020603050405020304" pitchFamily="18" charset="0"/>
                </a:rPr>
                <a:t>320 [EUR </a:t>
              </a:r>
              <a:r>
                <a:rPr lang="fr-FR" sz="1600" dirty="0">
                  <a:latin typeface="Times New Roman" panose="02020603050405020304" pitchFamily="18" charset="0"/>
                  <a:cs typeface="Times New Roman" panose="02020603050405020304" pitchFamily="18" charset="0"/>
                </a:rPr>
                <a:t>m</a:t>
              </a:r>
              <a:r>
                <a:rPr lang="fr-FR" sz="1600" dirty="0" smtClean="0">
                  <a:latin typeface="Times New Roman" panose="02020603050405020304" pitchFamily="18" charset="0"/>
                  <a:cs typeface="Times New Roman" panose="02020603050405020304" pitchFamily="18" charset="0"/>
                </a:rPr>
                <a:t>]</a:t>
              </a:r>
              <a:endParaRPr lang="fr-FR" sz="1600" dirty="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455070" y="4798668"/>
            <a:ext cx="2753101" cy="720080"/>
            <a:chOff x="442080" y="3284984"/>
            <a:chExt cx="2753101" cy="720080"/>
          </a:xfrm>
        </p:grpSpPr>
        <p:sp>
          <p:nvSpPr>
            <p:cNvPr id="40" name="Rectangle 39"/>
            <p:cNvSpPr/>
            <p:nvPr/>
          </p:nvSpPr>
          <p:spPr>
            <a:xfrm>
              <a:off x="704646" y="3284984"/>
              <a:ext cx="385505" cy="720080"/>
            </a:xfrm>
            <a:prstGeom prst="rect">
              <a:avLst/>
            </a:prstGeom>
            <a:solidFill>
              <a:schemeClr val="accent2">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cxnSp>
          <p:nvCxnSpPr>
            <p:cNvPr id="41" name="Straight Connector 40"/>
            <p:cNvCxnSpPr/>
            <p:nvPr/>
          </p:nvCxnSpPr>
          <p:spPr>
            <a:xfrm>
              <a:off x="442080" y="4005064"/>
              <a:ext cx="93610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125205" y="3352636"/>
              <a:ext cx="2069976" cy="338554"/>
            </a:xfrm>
            <a:prstGeom prst="rect">
              <a:avLst/>
            </a:prstGeom>
          </p:spPr>
          <p:txBody>
            <a:bodyPr wrap="square">
              <a:spAutoFit/>
            </a:bodyPr>
            <a:lstStyle/>
            <a:p>
              <a:r>
                <a:rPr lang="fr-FR" sz="1600" dirty="0" smtClean="0">
                  <a:latin typeface="Times New Roman" panose="02020603050405020304" pitchFamily="18" charset="0"/>
                  <a:cs typeface="Times New Roman" panose="02020603050405020304" pitchFamily="18" charset="0"/>
                </a:rPr>
                <a:t>180 [EUR </a:t>
              </a:r>
              <a:r>
                <a:rPr lang="fr-FR" sz="1600" dirty="0">
                  <a:latin typeface="Times New Roman" panose="02020603050405020304" pitchFamily="18" charset="0"/>
                  <a:cs typeface="Times New Roman" panose="02020603050405020304" pitchFamily="18" charset="0"/>
                </a:rPr>
                <a:t>m</a:t>
              </a:r>
              <a:r>
                <a:rPr lang="fr-FR" sz="1600" dirty="0" smtClean="0">
                  <a:latin typeface="Times New Roman" panose="02020603050405020304" pitchFamily="18" charset="0"/>
                  <a:cs typeface="Times New Roman" panose="02020603050405020304" pitchFamily="18" charset="0"/>
                </a:rPr>
                <a:t>]</a:t>
              </a:r>
              <a:endParaRPr lang="fr-FR" sz="1600" dirty="0">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3761481" y="4816678"/>
            <a:ext cx="2753101" cy="720080"/>
            <a:chOff x="442080" y="3284984"/>
            <a:chExt cx="2753101" cy="720080"/>
          </a:xfrm>
        </p:grpSpPr>
        <p:sp>
          <p:nvSpPr>
            <p:cNvPr id="44" name="Rectangle 43"/>
            <p:cNvSpPr/>
            <p:nvPr/>
          </p:nvSpPr>
          <p:spPr>
            <a:xfrm>
              <a:off x="704646" y="3284984"/>
              <a:ext cx="385505" cy="720080"/>
            </a:xfrm>
            <a:prstGeom prst="rect">
              <a:avLst/>
            </a:prstGeom>
            <a:solidFill>
              <a:schemeClr val="bg1">
                <a:lumMod val="6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cxnSp>
          <p:nvCxnSpPr>
            <p:cNvPr id="45" name="Straight Connector 44"/>
            <p:cNvCxnSpPr/>
            <p:nvPr/>
          </p:nvCxnSpPr>
          <p:spPr>
            <a:xfrm>
              <a:off x="442080" y="4005064"/>
              <a:ext cx="93610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125205" y="3352636"/>
              <a:ext cx="2069976" cy="338554"/>
            </a:xfrm>
            <a:prstGeom prst="rect">
              <a:avLst/>
            </a:prstGeom>
          </p:spPr>
          <p:txBody>
            <a:bodyPr wrap="square">
              <a:spAutoFit/>
            </a:bodyPr>
            <a:lstStyle/>
            <a:p>
              <a:r>
                <a:rPr lang="fr-FR" sz="1600" dirty="0" smtClean="0">
                  <a:latin typeface="Times New Roman" panose="02020603050405020304" pitchFamily="18" charset="0"/>
                  <a:cs typeface="Times New Roman" panose="02020603050405020304" pitchFamily="18" charset="0"/>
                </a:rPr>
                <a:t>230 [EUR </a:t>
              </a:r>
              <a:r>
                <a:rPr lang="fr-FR" sz="1600" dirty="0">
                  <a:latin typeface="Times New Roman" panose="02020603050405020304" pitchFamily="18" charset="0"/>
                  <a:cs typeface="Times New Roman" panose="02020603050405020304" pitchFamily="18" charset="0"/>
                </a:rPr>
                <a:t>m</a:t>
              </a:r>
              <a:r>
                <a:rPr lang="fr-FR" sz="1600" dirty="0" smtClean="0">
                  <a:latin typeface="Times New Roman" panose="02020603050405020304" pitchFamily="18" charset="0"/>
                  <a:cs typeface="Times New Roman" panose="02020603050405020304" pitchFamily="18" charset="0"/>
                </a:rPr>
                <a:t>]</a:t>
              </a:r>
              <a:endParaRPr lang="fr-FR" sz="1600" dirty="0">
                <a:latin typeface="Times New Roman" panose="02020603050405020304" pitchFamily="18" charset="0"/>
                <a:cs typeface="Times New Roman" panose="02020603050405020304" pitchFamily="18" charset="0"/>
              </a:endParaRPr>
            </a:p>
          </p:txBody>
        </p:sp>
      </p:grpSp>
      <p:grpSp>
        <p:nvGrpSpPr>
          <p:cNvPr id="47" name="Group 46"/>
          <p:cNvGrpSpPr/>
          <p:nvPr/>
        </p:nvGrpSpPr>
        <p:grpSpPr>
          <a:xfrm>
            <a:off x="6648351" y="4806891"/>
            <a:ext cx="2753101" cy="720080"/>
            <a:chOff x="442080" y="3284984"/>
            <a:chExt cx="2753101" cy="720080"/>
          </a:xfrm>
        </p:grpSpPr>
        <p:sp>
          <p:nvSpPr>
            <p:cNvPr id="48" name="Rectangle 47"/>
            <p:cNvSpPr/>
            <p:nvPr/>
          </p:nvSpPr>
          <p:spPr>
            <a:xfrm>
              <a:off x="704646" y="3284984"/>
              <a:ext cx="385505" cy="720080"/>
            </a:xfrm>
            <a:prstGeom prst="rect">
              <a:avLst/>
            </a:prstGeom>
            <a:solidFill>
              <a:schemeClr val="accent5">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cxnSp>
          <p:nvCxnSpPr>
            <p:cNvPr id="49" name="Straight Connector 48"/>
            <p:cNvCxnSpPr/>
            <p:nvPr/>
          </p:nvCxnSpPr>
          <p:spPr>
            <a:xfrm>
              <a:off x="442080" y="4005064"/>
              <a:ext cx="93610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1125205" y="3352636"/>
              <a:ext cx="2069976" cy="338554"/>
            </a:xfrm>
            <a:prstGeom prst="rect">
              <a:avLst/>
            </a:prstGeom>
          </p:spPr>
          <p:txBody>
            <a:bodyPr wrap="square">
              <a:spAutoFit/>
            </a:bodyPr>
            <a:lstStyle/>
            <a:p>
              <a:r>
                <a:rPr lang="fr-FR" sz="1600" dirty="0" smtClean="0">
                  <a:latin typeface="Times New Roman" panose="02020603050405020304" pitchFamily="18" charset="0"/>
                  <a:cs typeface="Times New Roman" panose="02020603050405020304" pitchFamily="18" charset="0"/>
                </a:rPr>
                <a:t>330 [EUR </a:t>
              </a:r>
              <a:r>
                <a:rPr lang="fr-FR" sz="1600" dirty="0">
                  <a:latin typeface="Times New Roman" panose="02020603050405020304" pitchFamily="18" charset="0"/>
                  <a:cs typeface="Times New Roman" panose="02020603050405020304" pitchFamily="18" charset="0"/>
                </a:rPr>
                <a:t>m</a:t>
              </a:r>
              <a:r>
                <a:rPr lang="fr-FR" sz="1600" dirty="0" smtClean="0">
                  <a:latin typeface="Times New Roman" panose="02020603050405020304" pitchFamily="18" charset="0"/>
                  <a:cs typeface="Times New Roman" panose="02020603050405020304" pitchFamily="18" charset="0"/>
                </a:rPr>
                <a:t>]</a:t>
              </a:r>
              <a:endParaRPr lang="fr-FR" sz="1600" dirty="0">
                <a:latin typeface="Times New Roman" panose="02020603050405020304" pitchFamily="18" charset="0"/>
                <a:cs typeface="Times New Roman" panose="02020603050405020304" pitchFamily="18" charset="0"/>
              </a:endParaRPr>
            </a:p>
          </p:txBody>
        </p:sp>
      </p:grpSp>
      <p:sp>
        <p:nvSpPr>
          <p:cNvPr id="30" name="Rectangle 29"/>
          <p:cNvSpPr/>
          <p:nvPr/>
        </p:nvSpPr>
        <p:spPr>
          <a:xfrm>
            <a:off x="4489944" y="5958572"/>
            <a:ext cx="4536504" cy="369332"/>
          </a:xfrm>
          <a:prstGeom prst="rect">
            <a:avLst/>
          </a:prstGeom>
        </p:spPr>
        <p:txBody>
          <a:bodyPr wrap="square">
            <a:spAutoFit/>
          </a:bodyPr>
          <a:lstStyle/>
          <a:p>
            <a:r>
              <a:rPr lang="en-GB" dirty="0"/>
              <a:t> </a:t>
            </a:r>
            <a:r>
              <a:rPr lang="en-GB" sz="1200" dirty="0">
                <a:latin typeface="Times New Roman" panose="02020603050405020304" pitchFamily="18" charset="0"/>
                <a:cs typeface="Times New Roman" panose="02020603050405020304" pitchFamily="18" charset="0"/>
              </a:rPr>
              <a:t>Source: </a:t>
            </a:r>
            <a:r>
              <a:rPr lang="en-GB" sz="1200" dirty="0" err="1">
                <a:latin typeface="Times New Roman" panose="02020603050405020304" pitchFamily="18" charset="0"/>
                <a:cs typeface="Times New Roman" panose="02020603050405020304" pitchFamily="18" charset="0"/>
              </a:rPr>
              <a:t>Wohlers</a:t>
            </a:r>
            <a:r>
              <a:rPr lang="en-GB" sz="1200" dirty="0">
                <a:latin typeface="Times New Roman" panose="02020603050405020304" pitchFamily="18" charset="0"/>
                <a:cs typeface="Times New Roman" panose="02020603050405020304" pitchFamily="18" charset="0"/>
              </a:rPr>
              <a:t> Associates; Expert interviews; Roland Berger </a:t>
            </a:r>
          </a:p>
        </p:txBody>
      </p:sp>
    </p:spTree>
    <p:extLst>
      <p:ext uri="{BB962C8B-B14F-4D97-AF65-F5344CB8AC3E}">
        <p14:creationId xmlns:p14="http://schemas.microsoft.com/office/powerpoint/2010/main" val="1971390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12</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pic>
        <p:nvPicPr>
          <p:cNvPr id="2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4226" y="5197967"/>
            <a:ext cx="1152130" cy="800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1665530" y="4933044"/>
            <a:ext cx="7111000" cy="1200329"/>
          </a:xfrm>
          <a:prstGeom prst="rect">
            <a:avLst/>
          </a:prstGeom>
        </p:spPr>
        <p:txBody>
          <a:bodyPr wrap="square">
            <a:spAutoFit/>
          </a:bodyPr>
          <a:lstStyle/>
          <a:p>
            <a:r>
              <a:rPr lang="en-GB" dirty="0">
                <a:latin typeface="Times New Roman" panose="02020603050405020304" pitchFamily="18" charset="0"/>
                <a:cs typeface="Times New Roman" panose="02020603050405020304" pitchFamily="18" charset="0"/>
              </a:rPr>
              <a:t>President Obama announced his plan to invest $1 billion to catalyse a national network of up to 15 manufacturing innovation institutes…</a:t>
            </a:r>
          </a:p>
          <a:p>
            <a:r>
              <a:rPr lang="en-GB" dirty="0">
                <a:latin typeface="Times New Roman" panose="02020603050405020304" pitchFamily="18" charset="0"/>
                <a:cs typeface="Times New Roman" panose="02020603050405020304" pitchFamily="18" charset="0"/>
              </a:rPr>
              <a:t>Pilot institute : National Additive Manufacturing Innovation Institute (NAMII) with a budget of 30 M$ in 2013</a:t>
            </a:r>
            <a:endParaRPr lang="fr-FR" cap="small" dirty="0">
              <a:solidFill>
                <a:srgbClr val="0C377B"/>
              </a:solidFill>
              <a:latin typeface="Times New Roman" panose="02020603050405020304" pitchFamily="18" charset="0"/>
              <a:cs typeface="Times New Roman" panose="02020603050405020304" pitchFamily="18" charset="0"/>
            </a:endParaRPr>
          </a:p>
        </p:txBody>
      </p:sp>
      <p:pic>
        <p:nvPicPr>
          <p:cNvPr id="2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37746" y="1316044"/>
            <a:ext cx="3738784" cy="271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325734" y="1269672"/>
            <a:ext cx="4844565" cy="923330"/>
          </a:xfrm>
          <a:prstGeom prst="rect">
            <a:avLst/>
          </a:prstGeom>
        </p:spPr>
        <p:txBody>
          <a:bodyPr wrap="square">
            <a:spAutoFit/>
          </a:bodyPr>
          <a:lstStyle/>
          <a:p>
            <a:r>
              <a:rPr lang="en-GB" cap="small" dirty="0" smtClean="0">
                <a:solidFill>
                  <a:srgbClr val="0C377B"/>
                </a:solidFill>
                <a:latin typeface="Times New Roman" panose="02020603050405020304" pitchFamily="18" charset="0"/>
                <a:cs typeface="Times New Roman" panose="02020603050405020304" pitchFamily="18" charset="0"/>
              </a:rPr>
              <a:t>“3D </a:t>
            </a:r>
            <a:r>
              <a:rPr lang="en-GB" cap="small" dirty="0">
                <a:solidFill>
                  <a:srgbClr val="0C377B"/>
                </a:solidFill>
                <a:latin typeface="Times New Roman" panose="02020603050405020304" pitchFamily="18" charset="0"/>
                <a:cs typeface="Times New Roman" panose="02020603050405020304" pitchFamily="18" charset="0"/>
              </a:rPr>
              <a:t>printing’s potential to revolutionize manufacturing is quickly becoming a </a:t>
            </a:r>
            <a:r>
              <a:rPr lang="en-GB" cap="small" dirty="0" smtClean="0">
                <a:solidFill>
                  <a:srgbClr val="0C377B"/>
                </a:solidFill>
                <a:latin typeface="Times New Roman" panose="02020603050405020304" pitchFamily="18" charset="0"/>
                <a:cs typeface="Times New Roman" panose="02020603050405020304" pitchFamily="18" charset="0"/>
              </a:rPr>
              <a:t>reality.”</a:t>
            </a:r>
            <a:endParaRPr lang="fr-FR" cap="small" dirty="0">
              <a:solidFill>
                <a:srgbClr val="0C377B"/>
              </a:solidFill>
              <a:latin typeface="Times New Roman" panose="02020603050405020304" pitchFamily="18" charset="0"/>
              <a:cs typeface="Times New Roman" panose="02020603050405020304" pitchFamily="18" charset="0"/>
            </a:endParaRPr>
          </a:p>
        </p:txBody>
      </p:sp>
      <p:pic>
        <p:nvPicPr>
          <p:cNvPr id="2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250" y="2375814"/>
            <a:ext cx="408622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Oval 26"/>
          <p:cNvSpPr/>
          <p:nvPr/>
        </p:nvSpPr>
        <p:spPr>
          <a:xfrm>
            <a:off x="6332434" y="2197843"/>
            <a:ext cx="777667" cy="1016950"/>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28" name="TextBox 27"/>
          <p:cNvSpPr txBox="1"/>
          <p:nvPr/>
        </p:nvSpPr>
        <p:spPr>
          <a:xfrm>
            <a:off x="291268" y="4161803"/>
            <a:ext cx="7006839" cy="923330"/>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In the frame of the Horizon 2020 project many European and National Networks are founded to see the potential of the technology.</a:t>
            </a:r>
          </a:p>
          <a:p>
            <a:endParaRPr lang="fr-FR" cap="small" dirty="0">
              <a:solidFill>
                <a:srgbClr val="0C377B"/>
              </a:solidFill>
              <a:latin typeface="Times New Roman" panose="02020603050405020304" pitchFamily="18" charset="0"/>
              <a:cs typeface="Times New Roman" panose="02020603050405020304" pitchFamily="18" charset="0"/>
            </a:endParaRPr>
          </a:p>
        </p:txBody>
      </p:sp>
      <p:pic>
        <p:nvPicPr>
          <p:cNvPr id="29"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204103" y="4119781"/>
            <a:ext cx="1055169" cy="70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0103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13</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75644" y="1199976"/>
            <a:ext cx="8574709" cy="307777"/>
          </a:xfrm>
          <a:prstGeom prst="rect">
            <a:avLst/>
          </a:prstGeom>
        </p:spPr>
        <p:txBody>
          <a:bodyPr wrap="square">
            <a:spAutoFit/>
          </a:bodyPr>
          <a:lstStyle/>
          <a:p>
            <a:r>
              <a:rPr lang="en-GB" sz="1400" dirty="0">
                <a:latin typeface="Times New Roman" panose="02020603050405020304" pitchFamily="18" charset="0"/>
                <a:cs typeface="Times New Roman" panose="02020603050405020304" pitchFamily="18" charset="0"/>
              </a:rPr>
              <a:t>The AM value chain consists of five steps – AM system providers are active in most areas of the value chain</a:t>
            </a:r>
          </a:p>
        </p:txBody>
      </p:sp>
      <p:sp>
        <p:nvSpPr>
          <p:cNvPr id="8" name="Chevron 7"/>
          <p:cNvSpPr/>
          <p:nvPr/>
        </p:nvSpPr>
        <p:spPr>
          <a:xfrm>
            <a:off x="250233" y="1507753"/>
            <a:ext cx="1722936" cy="473928"/>
          </a:xfrm>
          <a:prstGeom prst="chevr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600" dirty="0" smtClean="0">
                <a:solidFill>
                  <a:schemeClr val="bg1"/>
                </a:solidFill>
              </a:rPr>
              <a:t>Material</a:t>
            </a:r>
            <a:endParaRPr lang="fr-FR" sz="1600" dirty="0">
              <a:solidFill>
                <a:schemeClr val="bg1"/>
              </a:solidFill>
            </a:endParaRPr>
          </a:p>
        </p:txBody>
      </p:sp>
      <p:sp>
        <p:nvSpPr>
          <p:cNvPr id="23" name="Chevron 22"/>
          <p:cNvSpPr/>
          <p:nvPr/>
        </p:nvSpPr>
        <p:spPr>
          <a:xfrm>
            <a:off x="1973169" y="1507753"/>
            <a:ext cx="1722936" cy="478397"/>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dirty="0" smtClean="0">
                <a:solidFill>
                  <a:schemeClr val="bg1"/>
                </a:solidFill>
              </a:rPr>
              <a:t>System</a:t>
            </a:r>
            <a:endParaRPr lang="fr-FR" sz="1600" dirty="0">
              <a:solidFill>
                <a:schemeClr val="bg1"/>
              </a:solidFill>
            </a:endParaRPr>
          </a:p>
        </p:txBody>
      </p:sp>
      <p:sp>
        <p:nvSpPr>
          <p:cNvPr id="24" name="Chevron 23"/>
          <p:cNvSpPr/>
          <p:nvPr/>
        </p:nvSpPr>
        <p:spPr>
          <a:xfrm>
            <a:off x="3645100" y="1507753"/>
            <a:ext cx="1722936" cy="473928"/>
          </a:xfrm>
          <a:prstGeom prst="chevr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600" dirty="0" smtClean="0">
                <a:solidFill>
                  <a:schemeClr val="bg1"/>
                </a:solidFill>
              </a:rPr>
              <a:t>Software</a:t>
            </a:r>
            <a:endParaRPr lang="fr-FR" sz="1600" dirty="0">
              <a:solidFill>
                <a:schemeClr val="bg1"/>
              </a:solidFill>
            </a:endParaRPr>
          </a:p>
        </p:txBody>
      </p:sp>
      <p:sp>
        <p:nvSpPr>
          <p:cNvPr id="25" name="Chevron 24"/>
          <p:cNvSpPr/>
          <p:nvPr/>
        </p:nvSpPr>
        <p:spPr>
          <a:xfrm>
            <a:off x="5320036" y="1507753"/>
            <a:ext cx="1890615" cy="478397"/>
          </a:xfrm>
          <a:prstGeom prst="chevr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dirty="0" smtClean="0">
                <a:solidFill>
                  <a:schemeClr val="bg1"/>
                </a:solidFill>
              </a:rPr>
              <a:t>Application design</a:t>
            </a:r>
            <a:endParaRPr lang="fr-FR" sz="1600" dirty="0">
              <a:solidFill>
                <a:schemeClr val="bg1"/>
              </a:solidFill>
            </a:endParaRPr>
          </a:p>
        </p:txBody>
      </p:sp>
      <p:sp>
        <p:nvSpPr>
          <p:cNvPr id="26" name="Chevron 25"/>
          <p:cNvSpPr/>
          <p:nvPr/>
        </p:nvSpPr>
        <p:spPr>
          <a:xfrm>
            <a:off x="7143444" y="1507753"/>
            <a:ext cx="1806909" cy="473928"/>
          </a:xfrm>
          <a:prstGeom prst="chevr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600" dirty="0" smtClean="0">
                <a:solidFill>
                  <a:schemeClr val="bg1"/>
                </a:solidFill>
              </a:rPr>
              <a:t>Production</a:t>
            </a:r>
            <a:endParaRPr lang="fr-FR" sz="1600" dirty="0">
              <a:solidFill>
                <a:schemeClr val="bg1"/>
              </a:solidFill>
            </a:endParaRPr>
          </a:p>
        </p:txBody>
      </p:sp>
      <p:sp>
        <p:nvSpPr>
          <p:cNvPr id="10" name="Rectangle 9"/>
          <p:cNvSpPr/>
          <p:nvPr/>
        </p:nvSpPr>
        <p:spPr>
          <a:xfrm>
            <a:off x="250233" y="2053688"/>
            <a:ext cx="1597327" cy="3245049"/>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lang="en-GB" sz="1400" dirty="0">
                <a:solidFill>
                  <a:schemeClr val="tx1"/>
                </a:solidFill>
                <a:latin typeface="Times New Roman" panose="02020603050405020304" pitchFamily="18" charset="0"/>
                <a:cs typeface="Times New Roman" panose="02020603050405020304" pitchFamily="18" charset="0"/>
              </a:rPr>
              <a:t>Mainly: Creation of metal powder</a:t>
            </a:r>
          </a:p>
          <a:p>
            <a:r>
              <a:rPr lang="en-GB" sz="1400" dirty="0">
                <a:solidFill>
                  <a:schemeClr val="tx1"/>
                </a:solidFill>
                <a:latin typeface="Times New Roman" panose="02020603050405020304" pitchFamily="18" charset="0"/>
                <a:cs typeface="Times New Roman" panose="02020603050405020304" pitchFamily="18" charset="0"/>
              </a:rPr>
              <a:t>&gt; Powder with high purity and a very narrow distribution of the granular size (usually 30µm)</a:t>
            </a:r>
          </a:p>
          <a:p>
            <a:r>
              <a:rPr lang="en-GB" sz="1400" dirty="0">
                <a:solidFill>
                  <a:schemeClr val="tx1"/>
                </a:solidFill>
                <a:latin typeface="Times New Roman" panose="02020603050405020304" pitchFamily="18" charset="0"/>
                <a:cs typeface="Times New Roman" panose="02020603050405020304" pitchFamily="18" charset="0"/>
              </a:rPr>
              <a:t>&gt; Hard to get from large providers due to small orders</a:t>
            </a:r>
          </a:p>
          <a:p>
            <a:r>
              <a:rPr lang="en-GB" sz="1400" dirty="0" smtClean="0">
                <a:solidFill>
                  <a:schemeClr val="tx1"/>
                </a:solidFill>
                <a:latin typeface="Times New Roman" panose="02020603050405020304" pitchFamily="18" charset="0"/>
                <a:cs typeface="Times New Roman" panose="02020603050405020304" pitchFamily="18" charset="0"/>
              </a:rPr>
              <a:t>&gt;Usually sold </a:t>
            </a:r>
            <a:r>
              <a:rPr lang="en-GB" sz="1400" dirty="0">
                <a:solidFill>
                  <a:schemeClr val="tx1"/>
                </a:solidFill>
                <a:latin typeface="Times New Roman" panose="02020603050405020304" pitchFamily="18" charset="0"/>
                <a:cs typeface="Times New Roman" panose="02020603050405020304" pitchFamily="18" charset="0"/>
              </a:rPr>
              <a:t>by </a:t>
            </a:r>
            <a:r>
              <a:rPr lang="en-GB" sz="1400" dirty="0" smtClean="0">
                <a:solidFill>
                  <a:schemeClr val="tx1"/>
                </a:solidFill>
                <a:latin typeface="Times New Roman" panose="02020603050405020304" pitchFamily="18" charset="0"/>
                <a:cs typeface="Times New Roman" panose="02020603050405020304" pitchFamily="18" charset="0"/>
              </a:rPr>
              <a:t>AM system providers</a:t>
            </a:r>
            <a:endParaRPr lang="en-GB" sz="14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50232" y="5333761"/>
            <a:ext cx="1597327" cy="1152128"/>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lang="fr-FR" sz="1400" dirty="0" err="1" smtClean="0">
                <a:solidFill>
                  <a:schemeClr val="tx1"/>
                </a:solidFill>
                <a:latin typeface="Times New Roman" panose="02020603050405020304" pitchFamily="18" charset="0"/>
                <a:cs typeface="Times New Roman" panose="02020603050405020304" pitchFamily="18" charset="0"/>
              </a:rPr>
              <a:t>Players</a:t>
            </a:r>
            <a:r>
              <a:rPr lang="fr-FR" sz="1400" dirty="0">
                <a:solidFill>
                  <a:schemeClr val="tx1"/>
                </a:solidFill>
                <a:latin typeface="Times New Roman" panose="02020603050405020304" pitchFamily="18" charset="0"/>
                <a:cs typeface="Times New Roman" panose="02020603050405020304" pitchFamily="18" charset="0"/>
              </a:rPr>
              <a:t>:</a:t>
            </a:r>
          </a:p>
          <a:p>
            <a:r>
              <a:rPr lang="fr-FR" sz="1400" dirty="0">
                <a:solidFill>
                  <a:schemeClr val="tx1"/>
                </a:solidFill>
                <a:latin typeface="Times New Roman" panose="02020603050405020304" pitchFamily="18" charset="0"/>
                <a:cs typeface="Times New Roman" panose="02020603050405020304" pitchFamily="18" charset="0"/>
              </a:rPr>
              <a:t>&gt; Höganäs</a:t>
            </a:r>
          </a:p>
          <a:p>
            <a:r>
              <a:rPr lang="fr-FR" sz="1400" dirty="0">
                <a:solidFill>
                  <a:schemeClr val="tx1"/>
                </a:solidFill>
                <a:latin typeface="Times New Roman" panose="02020603050405020304" pitchFamily="18" charset="0"/>
                <a:cs typeface="Times New Roman" panose="02020603050405020304" pitchFamily="18" charset="0"/>
              </a:rPr>
              <a:t>&gt; TLS </a:t>
            </a:r>
            <a:r>
              <a:rPr lang="fr-FR" sz="1400" dirty="0" err="1">
                <a:solidFill>
                  <a:schemeClr val="tx1"/>
                </a:solidFill>
                <a:latin typeface="Times New Roman" panose="02020603050405020304" pitchFamily="18" charset="0"/>
                <a:cs typeface="Times New Roman" panose="02020603050405020304" pitchFamily="18" charset="0"/>
              </a:rPr>
              <a:t>Technik</a:t>
            </a:r>
            <a:endParaRPr lang="fr-FR" sz="1400" dirty="0">
              <a:solidFill>
                <a:schemeClr val="tx1"/>
              </a:solidFill>
              <a:latin typeface="Times New Roman" panose="02020603050405020304" pitchFamily="18" charset="0"/>
              <a:cs typeface="Times New Roman" panose="02020603050405020304" pitchFamily="18" charset="0"/>
            </a:endParaRPr>
          </a:p>
          <a:p>
            <a:r>
              <a:rPr lang="fr-FR" sz="1400" dirty="0">
                <a:solidFill>
                  <a:schemeClr val="tx1"/>
                </a:solidFill>
                <a:latin typeface="Times New Roman" panose="02020603050405020304" pitchFamily="18" charset="0"/>
                <a:cs typeface="Times New Roman" panose="02020603050405020304" pitchFamily="18" charset="0"/>
              </a:rPr>
              <a:t>&gt; San</a:t>
            </a:r>
          </a:p>
          <a:p>
            <a:r>
              <a:rPr lang="fr-FR" sz="1400" dirty="0">
                <a:solidFill>
                  <a:schemeClr val="tx1"/>
                </a:solidFill>
                <a:latin typeface="Times New Roman" panose="02020603050405020304" pitchFamily="18" charset="0"/>
                <a:cs typeface="Times New Roman" panose="02020603050405020304" pitchFamily="18" charset="0"/>
              </a:rPr>
              <a:t>&gt; etc.</a:t>
            </a:r>
          </a:p>
        </p:txBody>
      </p:sp>
      <p:sp>
        <p:nvSpPr>
          <p:cNvPr id="27" name="Rectangle 26"/>
          <p:cNvSpPr/>
          <p:nvPr/>
        </p:nvSpPr>
        <p:spPr>
          <a:xfrm>
            <a:off x="1973169" y="2048999"/>
            <a:ext cx="1597327" cy="3245049"/>
          </a:xfrm>
          <a:prstGeom prst="rect">
            <a:avLst/>
          </a:prstGeom>
          <a:solidFill>
            <a:schemeClr val="bg1">
              <a:lumMod val="95000"/>
            </a:schemeClr>
          </a:solidFill>
        </p:spPr>
        <p:style>
          <a:lnRef idx="2">
            <a:schemeClr val="accent3"/>
          </a:lnRef>
          <a:fillRef idx="1">
            <a:schemeClr val="lt1"/>
          </a:fillRef>
          <a:effectRef idx="0">
            <a:schemeClr val="accent3"/>
          </a:effectRef>
          <a:fontRef idx="minor">
            <a:schemeClr val="dk1"/>
          </a:fontRef>
        </p:style>
        <p:txBody>
          <a:bodyPr rtlCol="0" anchor="t"/>
          <a:lstStyle/>
          <a:p>
            <a:r>
              <a:rPr lang="en-GB" sz="1400" dirty="0" smtClean="0">
                <a:solidFill>
                  <a:schemeClr val="tx1"/>
                </a:solidFill>
                <a:latin typeface="Times New Roman" panose="02020603050405020304" pitchFamily="18" charset="0"/>
                <a:cs typeface="Times New Roman" panose="02020603050405020304" pitchFamily="18" charset="0"/>
              </a:rPr>
              <a:t>&gt;Usually stand-</a:t>
            </a:r>
            <a:endParaRPr lang="en-GB" sz="1400" dirty="0">
              <a:solidFill>
                <a:schemeClr val="tx1"/>
              </a:solidFill>
              <a:latin typeface="Times New Roman" panose="02020603050405020304" pitchFamily="18" charset="0"/>
              <a:cs typeface="Times New Roman" panose="02020603050405020304" pitchFamily="18" charset="0"/>
            </a:endParaRPr>
          </a:p>
          <a:p>
            <a:r>
              <a:rPr lang="en-GB" sz="1400" dirty="0">
                <a:solidFill>
                  <a:schemeClr val="tx1"/>
                </a:solidFill>
                <a:latin typeface="Times New Roman" panose="02020603050405020304" pitchFamily="18" charset="0"/>
                <a:cs typeface="Times New Roman" panose="02020603050405020304" pitchFamily="18" charset="0"/>
              </a:rPr>
              <a:t>alone powder bed fusion systems</a:t>
            </a:r>
          </a:p>
          <a:p>
            <a:r>
              <a:rPr lang="en-GB" sz="1400" dirty="0">
                <a:solidFill>
                  <a:schemeClr val="tx1"/>
                </a:solidFill>
                <a:latin typeface="Times New Roman" panose="02020603050405020304" pitchFamily="18" charset="0"/>
                <a:cs typeface="Times New Roman" panose="02020603050405020304" pitchFamily="18" charset="0"/>
              </a:rPr>
              <a:t>&gt; System providers with low levels of vertical integration, standard </a:t>
            </a:r>
            <a:r>
              <a:rPr lang="en-GB" sz="1400" dirty="0" smtClean="0">
                <a:solidFill>
                  <a:schemeClr val="tx1"/>
                </a:solidFill>
                <a:latin typeface="Times New Roman" panose="02020603050405020304" pitchFamily="18" charset="0"/>
                <a:cs typeface="Times New Roman" panose="02020603050405020304" pitchFamily="18" charset="0"/>
              </a:rPr>
              <a:t>components </a:t>
            </a:r>
            <a:r>
              <a:rPr lang="en-GB" sz="1400" dirty="0">
                <a:solidFill>
                  <a:schemeClr val="tx1"/>
                </a:solidFill>
                <a:latin typeface="Times New Roman" panose="02020603050405020304" pitchFamily="18" charset="0"/>
                <a:cs typeface="Times New Roman" panose="02020603050405020304" pitchFamily="18" charset="0"/>
              </a:rPr>
              <a:t>usually made by </a:t>
            </a:r>
          </a:p>
          <a:p>
            <a:r>
              <a:rPr lang="en-GB" sz="1400" dirty="0">
                <a:solidFill>
                  <a:schemeClr val="tx1"/>
                </a:solidFill>
                <a:latin typeface="Times New Roman" panose="02020603050405020304" pitchFamily="18" charset="0"/>
                <a:cs typeface="Times New Roman" panose="02020603050405020304" pitchFamily="18" charset="0"/>
              </a:rPr>
              <a:t>contract </a:t>
            </a:r>
            <a:r>
              <a:rPr lang="en-GB" sz="1400" dirty="0" smtClean="0">
                <a:solidFill>
                  <a:schemeClr val="tx1"/>
                </a:solidFill>
                <a:latin typeface="Times New Roman" panose="02020603050405020304" pitchFamily="18" charset="0"/>
                <a:cs typeface="Times New Roman" panose="02020603050405020304" pitchFamily="18" charset="0"/>
              </a:rPr>
              <a:t>manufacturers</a:t>
            </a:r>
            <a:endParaRPr lang="en-GB" sz="1400" dirty="0">
              <a:solidFill>
                <a:schemeClr val="tx1"/>
              </a:solidFill>
              <a:latin typeface="Times New Roman" panose="02020603050405020304" pitchFamily="18" charset="0"/>
              <a:cs typeface="Times New Roman" panose="02020603050405020304" pitchFamily="18" charset="0"/>
            </a:endParaRPr>
          </a:p>
          <a:p>
            <a:r>
              <a:rPr lang="en-GB" sz="1400" dirty="0">
                <a:solidFill>
                  <a:schemeClr val="tx1"/>
                </a:solidFill>
                <a:latin typeface="Times New Roman" panose="02020603050405020304" pitchFamily="18" charset="0"/>
                <a:cs typeface="Times New Roman" panose="02020603050405020304" pitchFamily="18" charset="0"/>
              </a:rPr>
              <a:t>&gt; Providers </a:t>
            </a:r>
            <a:r>
              <a:rPr lang="en-GB" sz="1400" dirty="0" smtClean="0">
                <a:solidFill>
                  <a:schemeClr val="tx1"/>
                </a:solidFill>
                <a:latin typeface="Times New Roman" panose="02020603050405020304" pitchFamily="18" charset="0"/>
                <a:cs typeface="Times New Roman" panose="02020603050405020304" pitchFamily="18" charset="0"/>
              </a:rPr>
              <a:t>integrate components system </a:t>
            </a:r>
            <a:r>
              <a:rPr lang="en-GB" sz="1400" dirty="0">
                <a:solidFill>
                  <a:schemeClr val="tx1"/>
                </a:solidFill>
                <a:latin typeface="Times New Roman" panose="02020603050405020304" pitchFamily="18" charset="0"/>
                <a:cs typeface="Times New Roman" panose="02020603050405020304" pitchFamily="18" charset="0"/>
              </a:rPr>
              <a:t>&amp; software</a:t>
            </a:r>
          </a:p>
        </p:txBody>
      </p:sp>
      <p:sp>
        <p:nvSpPr>
          <p:cNvPr id="28" name="Rectangle 27"/>
          <p:cNvSpPr/>
          <p:nvPr/>
        </p:nvSpPr>
        <p:spPr>
          <a:xfrm>
            <a:off x="1973171" y="5340920"/>
            <a:ext cx="1597327" cy="1152128"/>
          </a:xfrm>
          <a:prstGeom prst="rect">
            <a:avLst/>
          </a:prstGeom>
        </p:spPr>
        <p:style>
          <a:lnRef idx="2">
            <a:schemeClr val="accent3"/>
          </a:lnRef>
          <a:fillRef idx="1">
            <a:schemeClr val="lt1"/>
          </a:fillRef>
          <a:effectRef idx="0">
            <a:schemeClr val="accent3"/>
          </a:effectRef>
          <a:fontRef idx="minor">
            <a:schemeClr val="dk1"/>
          </a:fontRef>
        </p:style>
        <p:txBody>
          <a:bodyPr rtlCol="0" anchor="t"/>
          <a:lstStyle/>
          <a:p>
            <a:r>
              <a:rPr lang="fr-FR" sz="1400" dirty="0" err="1" smtClean="0">
                <a:solidFill>
                  <a:schemeClr val="tx1"/>
                </a:solidFill>
                <a:latin typeface="Times New Roman" panose="02020603050405020304" pitchFamily="18" charset="0"/>
                <a:cs typeface="Times New Roman" panose="02020603050405020304" pitchFamily="18" charset="0"/>
              </a:rPr>
              <a:t>Players</a:t>
            </a:r>
            <a:r>
              <a:rPr lang="fr-FR" sz="1400" dirty="0">
                <a:solidFill>
                  <a:schemeClr val="tx1"/>
                </a:solidFill>
                <a:latin typeface="Times New Roman" panose="02020603050405020304" pitchFamily="18" charset="0"/>
                <a:cs typeface="Times New Roman" panose="02020603050405020304" pitchFamily="18" charset="0"/>
              </a:rPr>
              <a:t>:</a:t>
            </a:r>
          </a:p>
          <a:p>
            <a:r>
              <a:rPr lang="fr-FR" sz="1400" dirty="0">
                <a:solidFill>
                  <a:schemeClr val="tx1"/>
                </a:solidFill>
                <a:latin typeface="Times New Roman" panose="02020603050405020304" pitchFamily="18" charset="0"/>
                <a:cs typeface="Times New Roman" panose="02020603050405020304" pitchFamily="18" charset="0"/>
              </a:rPr>
              <a:t>&gt; EOS</a:t>
            </a:r>
          </a:p>
          <a:p>
            <a:r>
              <a:rPr lang="fr-FR" sz="1400" dirty="0">
                <a:solidFill>
                  <a:schemeClr val="tx1"/>
                </a:solidFill>
                <a:latin typeface="Times New Roman" panose="02020603050405020304" pitchFamily="18" charset="0"/>
                <a:cs typeface="Times New Roman" panose="02020603050405020304" pitchFamily="18" charset="0"/>
              </a:rPr>
              <a:t>&gt; SLM Solutions</a:t>
            </a:r>
          </a:p>
          <a:p>
            <a:r>
              <a:rPr lang="fr-FR" sz="1400" dirty="0">
                <a:solidFill>
                  <a:schemeClr val="tx1"/>
                </a:solidFill>
                <a:latin typeface="Times New Roman" panose="02020603050405020304" pitchFamily="18" charset="0"/>
                <a:cs typeface="Times New Roman" panose="02020603050405020304" pitchFamily="18" charset="0"/>
              </a:rPr>
              <a:t>&gt; </a:t>
            </a:r>
            <a:r>
              <a:rPr lang="fr-FR" sz="1400" dirty="0" smtClean="0">
                <a:solidFill>
                  <a:schemeClr val="tx1"/>
                </a:solidFill>
                <a:latin typeface="Times New Roman" panose="02020603050405020304" pitchFamily="18" charset="0"/>
                <a:cs typeface="Times New Roman" panose="02020603050405020304" pitchFamily="18" charset="0"/>
              </a:rPr>
              <a:t>Concept Laser</a:t>
            </a:r>
            <a:endParaRPr lang="fr-FR" sz="1400" dirty="0">
              <a:solidFill>
                <a:schemeClr val="tx1"/>
              </a:solidFill>
              <a:latin typeface="Times New Roman" panose="02020603050405020304" pitchFamily="18" charset="0"/>
              <a:cs typeface="Times New Roman" panose="02020603050405020304" pitchFamily="18" charset="0"/>
            </a:endParaRPr>
          </a:p>
          <a:p>
            <a:r>
              <a:rPr lang="fr-FR" sz="1400" dirty="0">
                <a:solidFill>
                  <a:schemeClr val="tx1"/>
                </a:solidFill>
                <a:latin typeface="Times New Roman" panose="02020603050405020304" pitchFamily="18" charset="0"/>
                <a:cs typeface="Times New Roman" panose="02020603050405020304" pitchFamily="18" charset="0"/>
              </a:rPr>
              <a:t>&gt; etc.</a:t>
            </a:r>
            <a:endParaRPr lang="fr-FR" sz="1400" dirty="0" smtClean="0">
              <a:solidFill>
                <a:schemeClr val="tx1"/>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3707905" y="2048998"/>
            <a:ext cx="1597327" cy="3245049"/>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r>
              <a:rPr lang="en-GB" sz="1400" dirty="0" smtClean="0">
                <a:solidFill>
                  <a:schemeClr val="tx1"/>
                </a:solidFill>
                <a:latin typeface="Times New Roman" panose="02020603050405020304" pitchFamily="18" charset="0"/>
                <a:cs typeface="Times New Roman" panose="02020603050405020304" pitchFamily="18" charset="0"/>
              </a:rPr>
              <a:t>&gt;Differentiation</a:t>
            </a:r>
            <a:endParaRPr lang="en-GB" sz="1400" dirty="0">
              <a:solidFill>
                <a:schemeClr val="tx1"/>
              </a:solidFill>
              <a:latin typeface="Times New Roman" panose="02020603050405020304" pitchFamily="18" charset="0"/>
              <a:cs typeface="Times New Roman" panose="02020603050405020304" pitchFamily="18" charset="0"/>
            </a:endParaRPr>
          </a:p>
          <a:p>
            <a:r>
              <a:rPr lang="en-GB" sz="1400" dirty="0">
                <a:solidFill>
                  <a:schemeClr val="tx1"/>
                </a:solidFill>
                <a:latin typeface="Times New Roman" panose="02020603050405020304" pitchFamily="18" charset="0"/>
                <a:cs typeface="Times New Roman" panose="02020603050405020304" pitchFamily="18" charset="0"/>
              </a:rPr>
              <a:t>between process control and enhancement software</a:t>
            </a:r>
          </a:p>
          <a:p>
            <a:r>
              <a:rPr lang="en-GB" sz="1400" dirty="0">
                <a:solidFill>
                  <a:schemeClr val="tx1"/>
                </a:solidFill>
                <a:latin typeface="Times New Roman" panose="02020603050405020304" pitchFamily="18" charset="0"/>
                <a:cs typeface="Times New Roman" panose="02020603050405020304" pitchFamily="18" charset="0"/>
              </a:rPr>
              <a:t>&gt; Process control from system prov.</a:t>
            </a:r>
          </a:p>
          <a:p>
            <a:r>
              <a:rPr lang="en-GB" sz="1400" dirty="0">
                <a:solidFill>
                  <a:schemeClr val="tx1"/>
                </a:solidFill>
                <a:latin typeface="Times New Roman" panose="02020603050405020304" pitchFamily="18" charset="0"/>
                <a:cs typeface="Times New Roman" panose="02020603050405020304" pitchFamily="18" charset="0"/>
              </a:rPr>
              <a:t>&gt; Add-on software such as automatic support generation, design optimization</a:t>
            </a:r>
          </a:p>
          <a:p>
            <a:r>
              <a:rPr lang="en-GB" sz="1400" dirty="0" smtClean="0">
                <a:solidFill>
                  <a:schemeClr val="tx1"/>
                </a:solidFill>
                <a:latin typeface="Times New Roman" panose="02020603050405020304" pitchFamily="18" charset="0"/>
                <a:cs typeface="Times New Roman" panose="02020603050405020304" pitchFamily="18" charset="0"/>
              </a:rPr>
              <a:t>By specialized </a:t>
            </a:r>
            <a:endParaRPr lang="en-GB" sz="1400" dirty="0">
              <a:solidFill>
                <a:schemeClr val="tx1"/>
              </a:solidFill>
              <a:latin typeface="Times New Roman" panose="02020603050405020304" pitchFamily="18" charset="0"/>
              <a:cs typeface="Times New Roman" panose="02020603050405020304" pitchFamily="18" charset="0"/>
            </a:endParaRPr>
          </a:p>
          <a:p>
            <a:r>
              <a:rPr lang="en-GB" sz="1400" dirty="0">
                <a:solidFill>
                  <a:schemeClr val="tx1"/>
                </a:solidFill>
                <a:latin typeface="Times New Roman" panose="02020603050405020304" pitchFamily="18" charset="0"/>
                <a:cs typeface="Times New Roman" panose="02020603050405020304" pitchFamily="18" charset="0"/>
              </a:rPr>
              <a:t>companies</a:t>
            </a:r>
          </a:p>
        </p:txBody>
      </p:sp>
      <p:sp>
        <p:nvSpPr>
          <p:cNvPr id="30" name="Rectangle 29"/>
          <p:cNvSpPr/>
          <p:nvPr/>
        </p:nvSpPr>
        <p:spPr>
          <a:xfrm>
            <a:off x="3707904" y="5329071"/>
            <a:ext cx="1597327" cy="1152128"/>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r>
              <a:rPr lang="en-GB" sz="1400" dirty="0" smtClean="0">
                <a:solidFill>
                  <a:schemeClr val="tx1"/>
                </a:solidFill>
                <a:latin typeface="Times New Roman" panose="02020603050405020304" pitchFamily="18" charset="0"/>
                <a:cs typeface="Times New Roman" panose="02020603050405020304" pitchFamily="18" charset="0"/>
              </a:rPr>
              <a:t>Players</a:t>
            </a:r>
            <a:r>
              <a:rPr lang="en-GB" sz="1400" dirty="0">
                <a:solidFill>
                  <a:schemeClr val="tx1"/>
                </a:solidFill>
                <a:latin typeface="Times New Roman" panose="02020603050405020304" pitchFamily="18" charset="0"/>
                <a:cs typeface="Times New Roman" panose="02020603050405020304" pitchFamily="18" charset="0"/>
              </a:rPr>
              <a:t>:</a:t>
            </a:r>
          </a:p>
          <a:p>
            <a:r>
              <a:rPr lang="en-GB" sz="1400" dirty="0">
                <a:solidFill>
                  <a:schemeClr val="tx1"/>
                </a:solidFill>
                <a:latin typeface="Times New Roman" panose="02020603050405020304" pitchFamily="18" charset="0"/>
                <a:cs typeface="Times New Roman" panose="02020603050405020304" pitchFamily="18" charset="0"/>
              </a:rPr>
              <a:t>&gt; Materialise</a:t>
            </a:r>
          </a:p>
          <a:p>
            <a:r>
              <a:rPr lang="en-GB" sz="1400" dirty="0">
                <a:solidFill>
                  <a:schemeClr val="tx1"/>
                </a:solidFill>
                <a:latin typeface="Times New Roman" panose="02020603050405020304" pitchFamily="18" charset="0"/>
                <a:cs typeface="Times New Roman" panose="02020603050405020304" pitchFamily="18" charset="0"/>
              </a:rPr>
              <a:t>&gt; </a:t>
            </a:r>
            <a:r>
              <a:rPr lang="en-GB" sz="1400" dirty="0" err="1">
                <a:solidFill>
                  <a:schemeClr val="tx1"/>
                </a:solidFill>
                <a:latin typeface="Times New Roman" panose="02020603050405020304" pitchFamily="18" charset="0"/>
                <a:cs typeface="Times New Roman" panose="02020603050405020304" pitchFamily="18" charset="0"/>
              </a:rPr>
              <a:t>netfabb</a:t>
            </a:r>
            <a:endParaRPr lang="en-GB" sz="1400" dirty="0">
              <a:solidFill>
                <a:schemeClr val="tx1"/>
              </a:solidFill>
              <a:latin typeface="Times New Roman" panose="02020603050405020304" pitchFamily="18" charset="0"/>
              <a:cs typeface="Times New Roman" panose="02020603050405020304" pitchFamily="18" charset="0"/>
            </a:endParaRPr>
          </a:p>
          <a:p>
            <a:r>
              <a:rPr lang="en-GB" sz="1400" dirty="0">
                <a:solidFill>
                  <a:schemeClr val="tx1"/>
                </a:solidFill>
                <a:latin typeface="Times New Roman" panose="02020603050405020304" pitchFamily="18" charset="0"/>
                <a:cs typeface="Times New Roman" panose="02020603050405020304" pitchFamily="18" charset="0"/>
              </a:rPr>
              <a:t>&gt; With</a:t>
            </a:r>
          </a:p>
          <a:p>
            <a:r>
              <a:rPr lang="en-GB" sz="1400" dirty="0">
                <a:solidFill>
                  <a:schemeClr val="tx1"/>
                </a:solidFill>
                <a:latin typeface="Times New Roman" panose="02020603050405020304" pitchFamily="18" charset="0"/>
                <a:cs typeface="Times New Roman" panose="02020603050405020304" pitchFamily="18" charset="0"/>
              </a:rPr>
              <a:t>&gt; etc.</a:t>
            </a:r>
            <a:endParaRPr lang="en-GB" sz="1400" dirty="0" smtClean="0">
              <a:solidFill>
                <a:schemeClr val="tx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66679" y="2048997"/>
            <a:ext cx="1597327" cy="3245049"/>
          </a:xfrm>
          <a:prstGeom prst="rect">
            <a:avLst/>
          </a:prstGeom>
        </p:spPr>
        <p:style>
          <a:lnRef idx="2">
            <a:schemeClr val="accent2"/>
          </a:lnRef>
          <a:fillRef idx="1">
            <a:schemeClr val="lt1"/>
          </a:fillRef>
          <a:effectRef idx="0">
            <a:schemeClr val="accent2"/>
          </a:effectRef>
          <a:fontRef idx="minor">
            <a:schemeClr val="dk1"/>
          </a:fontRef>
        </p:style>
        <p:txBody>
          <a:bodyPr rtlCol="0" anchor="t"/>
          <a:lstStyle/>
          <a:p>
            <a:r>
              <a:rPr lang="en-GB" sz="1400" dirty="0" smtClean="0">
                <a:solidFill>
                  <a:schemeClr val="tx1"/>
                </a:solidFill>
                <a:latin typeface="Times New Roman" panose="02020603050405020304" pitchFamily="18" charset="0"/>
                <a:cs typeface="Times New Roman" panose="02020603050405020304" pitchFamily="18" charset="0"/>
              </a:rPr>
              <a:t>&gt; </a:t>
            </a:r>
            <a:r>
              <a:rPr lang="en-GB" sz="1400" dirty="0">
                <a:solidFill>
                  <a:schemeClr val="tx1"/>
                </a:solidFill>
                <a:latin typeface="Times New Roman" panose="02020603050405020304" pitchFamily="18" charset="0"/>
                <a:cs typeface="Times New Roman" panose="02020603050405020304" pitchFamily="18" charset="0"/>
              </a:rPr>
              <a:t>Support for end customers</a:t>
            </a:r>
          </a:p>
          <a:p>
            <a:r>
              <a:rPr lang="en-GB" sz="1400" dirty="0">
                <a:solidFill>
                  <a:schemeClr val="tx1"/>
                </a:solidFill>
                <a:latin typeface="Times New Roman" panose="02020603050405020304" pitchFamily="18" charset="0"/>
                <a:cs typeface="Times New Roman" panose="02020603050405020304" pitchFamily="18" charset="0"/>
              </a:rPr>
              <a:t>&gt; Can be complex and demanding</a:t>
            </a:r>
          </a:p>
          <a:p>
            <a:r>
              <a:rPr lang="en-GB" sz="1400" dirty="0">
                <a:solidFill>
                  <a:schemeClr val="tx1"/>
                </a:solidFill>
                <a:latin typeface="Times New Roman" panose="02020603050405020304" pitchFamily="18" charset="0"/>
                <a:cs typeface="Times New Roman" panose="02020603050405020304" pitchFamily="18" charset="0"/>
              </a:rPr>
              <a:t>&gt; Done by system providers, software developers and/or service providers</a:t>
            </a:r>
          </a:p>
          <a:p>
            <a:r>
              <a:rPr lang="en-GB" sz="1400" dirty="0">
                <a:solidFill>
                  <a:schemeClr val="tx1"/>
                </a:solidFill>
                <a:latin typeface="Times New Roman" panose="02020603050405020304" pitchFamily="18" charset="0"/>
                <a:cs typeface="Times New Roman" panose="02020603050405020304" pitchFamily="18" charset="0"/>
              </a:rPr>
              <a:t>&gt; Not every service</a:t>
            </a:r>
          </a:p>
          <a:p>
            <a:r>
              <a:rPr lang="en-GB" sz="1400" dirty="0">
                <a:solidFill>
                  <a:schemeClr val="tx1"/>
                </a:solidFill>
                <a:latin typeface="Times New Roman" panose="02020603050405020304" pitchFamily="18" charset="0"/>
                <a:cs typeface="Times New Roman" panose="02020603050405020304" pitchFamily="18" charset="0"/>
              </a:rPr>
              <a:t>p</a:t>
            </a:r>
            <a:r>
              <a:rPr lang="en-GB" sz="1400" dirty="0" smtClean="0">
                <a:solidFill>
                  <a:schemeClr val="tx1"/>
                </a:solidFill>
                <a:latin typeface="Times New Roman" panose="02020603050405020304" pitchFamily="18" charset="0"/>
                <a:cs typeface="Times New Roman" panose="02020603050405020304" pitchFamily="18" charset="0"/>
              </a:rPr>
              <a:t>rovider is able </a:t>
            </a:r>
            <a:r>
              <a:rPr lang="en-GB" sz="1400" dirty="0">
                <a:solidFill>
                  <a:schemeClr val="tx1"/>
                </a:solidFill>
                <a:latin typeface="Times New Roman" panose="02020603050405020304" pitchFamily="18" charset="0"/>
                <a:cs typeface="Times New Roman" panose="02020603050405020304" pitchFamily="18" charset="0"/>
              </a:rPr>
              <a:t>to</a:t>
            </a:r>
          </a:p>
          <a:p>
            <a:r>
              <a:rPr lang="en-GB" sz="1400" dirty="0">
                <a:solidFill>
                  <a:schemeClr val="tx1"/>
                </a:solidFill>
                <a:latin typeface="Times New Roman" panose="02020603050405020304" pitchFamily="18" charset="0"/>
                <a:cs typeface="Times New Roman" panose="02020603050405020304" pitchFamily="18" charset="0"/>
              </a:rPr>
              <a:t>design applications</a:t>
            </a:r>
          </a:p>
        </p:txBody>
      </p:sp>
      <p:sp>
        <p:nvSpPr>
          <p:cNvPr id="32" name="Rectangle 31"/>
          <p:cNvSpPr/>
          <p:nvPr/>
        </p:nvSpPr>
        <p:spPr>
          <a:xfrm>
            <a:off x="5466681" y="5340918"/>
            <a:ext cx="1597327" cy="1152128"/>
          </a:xfrm>
          <a:prstGeom prst="rect">
            <a:avLst/>
          </a:prstGeom>
        </p:spPr>
        <p:style>
          <a:lnRef idx="2">
            <a:schemeClr val="accent2"/>
          </a:lnRef>
          <a:fillRef idx="1">
            <a:schemeClr val="lt1"/>
          </a:fillRef>
          <a:effectRef idx="0">
            <a:schemeClr val="accent2"/>
          </a:effectRef>
          <a:fontRef idx="minor">
            <a:schemeClr val="dk1"/>
          </a:fontRef>
        </p:style>
        <p:txBody>
          <a:bodyPr rtlCol="0" anchor="t"/>
          <a:lstStyle/>
          <a:p>
            <a:r>
              <a:rPr lang="fr-FR" sz="1400" dirty="0" err="1">
                <a:solidFill>
                  <a:schemeClr val="tx1"/>
                </a:solidFill>
                <a:latin typeface="Times New Roman" panose="02020603050405020304" pitchFamily="18" charset="0"/>
                <a:cs typeface="Times New Roman" panose="02020603050405020304" pitchFamily="18" charset="0"/>
              </a:rPr>
              <a:t>Players</a:t>
            </a:r>
            <a:r>
              <a:rPr lang="fr-FR" sz="1400" dirty="0">
                <a:solidFill>
                  <a:schemeClr val="tx1"/>
                </a:solidFill>
                <a:latin typeface="Times New Roman" panose="02020603050405020304" pitchFamily="18" charset="0"/>
                <a:cs typeface="Times New Roman" panose="02020603050405020304" pitchFamily="18" charset="0"/>
              </a:rPr>
              <a:t>:</a:t>
            </a:r>
          </a:p>
          <a:p>
            <a:r>
              <a:rPr lang="fr-FR" sz="1400" dirty="0">
                <a:solidFill>
                  <a:schemeClr val="tx1"/>
                </a:solidFill>
                <a:latin typeface="Times New Roman" panose="02020603050405020304" pitchFamily="18" charset="0"/>
                <a:cs typeface="Times New Roman" panose="02020603050405020304" pitchFamily="18" charset="0"/>
              </a:rPr>
              <a:t>&gt; 3T PRD</a:t>
            </a:r>
          </a:p>
          <a:p>
            <a:r>
              <a:rPr lang="fr-FR" sz="1400" dirty="0">
                <a:solidFill>
                  <a:schemeClr val="tx1"/>
                </a:solidFill>
                <a:latin typeface="Times New Roman" panose="02020603050405020304" pitchFamily="18" charset="0"/>
                <a:cs typeface="Times New Roman" panose="02020603050405020304" pitchFamily="18" charset="0"/>
              </a:rPr>
              <a:t>&gt; </a:t>
            </a:r>
            <a:r>
              <a:rPr lang="fr-FR" sz="1400" dirty="0" smtClean="0">
                <a:solidFill>
                  <a:schemeClr val="tx1"/>
                </a:solidFill>
                <a:latin typeface="Times New Roman" panose="02020603050405020304" pitchFamily="18" charset="0"/>
                <a:cs typeface="Times New Roman" panose="02020603050405020304" pitchFamily="18" charset="0"/>
              </a:rPr>
              <a:t>Concept Laser</a:t>
            </a:r>
            <a:endParaRPr lang="fr-FR" sz="1400" dirty="0">
              <a:solidFill>
                <a:schemeClr val="tx1"/>
              </a:solidFill>
              <a:latin typeface="Times New Roman" panose="02020603050405020304" pitchFamily="18" charset="0"/>
              <a:cs typeface="Times New Roman" panose="02020603050405020304" pitchFamily="18" charset="0"/>
            </a:endParaRPr>
          </a:p>
          <a:p>
            <a:r>
              <a:rPr lang="fr-FR" sz="1400" dirty="0">
                <a:solidFill>
                  <a:schemeClr val="tx1"/>
                </a:solidFill>
                <a:latin typeface="Times New Roman" panose="02020603050405020304" pitchFamily="18" charset="0"/>
                <a:cs typeface="Times New Roman" panose="02020603050405020304" pitchFamily="18" charset="0"/>
              </a:rPr>
              <a:t>&gt; EOS</a:t>
            </a:r>
          </a:p>
          <a:p>
            <a:r>
              <a:rPr lang="fr-FR" sz="1400" dirty="0">
                <a:solidFill>
                  <a:schemeClr val="tx1"/>
                </a:solidFill>
                <a:latin typeface="Times New Roman" panose="02020603050405020304" pitchFamily="18" charset="0"/>
                <a:cs typeface="Times New Roman" panose="02020603050405020304" pitchFamily="18" charset="0"/>
              </a:rPr>
              <a:t>&gt; etc.</a:t>
            </a:r>
            <a:endParaRPr lang="fr-FR" sz="1400" dirty="0" smtClean="0">
              <a:solidFill>
                <a:schemeClr val="tx1"/>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7229602" y="2043092"/>
            <a:ext cx="1597327" cy="3245049"/>
          </a:xfrm>
          <a:prstGeom prst="rect">
            <a:avLst/>
          </a:prstGeom>
        </p:spPr>
        <p:style>
          <a:lnRef idx="2">
            <a:schemeClr val="accent4"/>
          </a:lnRef>
          <a:fillRef idx="1">
            <a:schemeClr val="lt1"/>
          </a:fillRef>
          <a:effectRef idx="0">
            <a:schemeClr val="accent4"/>
          </a:effectRef>
          <a:fontRef idx="minor">
            <a:schemeClr val="dk1"/>
          </a:fontRef>
        </p:style>
        <p:txBody>
          <a:bodyPr rtlCol="0" anchor="t"/>
          <a:lstStyle/>
          <a:p>
            <a:r>
              <a:rPr lang="en-GB" sz="1400" dirty="0" smtClean="0">
                <a:solidFill>
                  <a:schemeClr val="tx1"/>
                </a:solidFill>
                <a:latin typeface="Times New Roman" panose="02020603050405020304" pitchFamily="18" charset="0"/>
                <a:cs typeface="Times New Roman" panose="02020603050405020304" pitchFamily="18" charset="0"/>
              </a:rPr>
              <a:t>&gt;Different </a:t>
            </a:r>
            <a:r>
              <a:rPr lang="en-GB" sz="1400" dirty="0" err="1" smtClean="0">
                <a:solidFill>
                  <a:schemeClr val="tx1"/>
                </a:solidFill>
                <a:latin typeface="Times New Roman" panose="02020603050405020304" pitchFamily="18" charset="0"/>
                <a:cs typeface="Times New Roman" panose="02020603050405020304" pitchFamily="18" charset="0"/>
              </a:rPr>
              <a:t>produc</a:t>
            </a:r>
            <a:r>
              <a:rPr lang="en-GB" sz="1400" dirty="0" smtClean="0">
                <a:solidFill>
                  <a:schemeClr val="tx1"/>
                </a:solidFill>
                <a:latin typeface="Times New Roman" panose="02020603050405020304" pitchFamily="18" charset="0"/>
                <a:cs typeface="Times New Roman" panose="02020603050405020304" pitchFamily="18" charset="0"/>
              </a:rPr>
              <a:t>-</a:t>
            </a:r>
            <a:endParaRPr lang="en-GB" sz="1400" dirty="0">
              <a:solidFill>
                <a:schemeClr val="tx1"/>
              </a:solidFill>
              <a:latin typeface="Times New Roman" panose="02020603050405020304" pitchFamily="18" charset="0"/>
              <a:cs typeface="Times New Roman" panose="02020603050405020304" pitchFamily="18" charset="0"/>
            </a:endParaRPr>
          </a:p>
          <a:p>
            <a:r>
              <a:rPr lang="en-GB" sz="1400" dirty="0" err="1">
                <a:solidFill>
                  <a:schemeClr val="tx1"/>
                </a:solidFill>
                <a:latin typeface="Times New Roman" panose="02020603050405020304" pitchFamily="18" charset="0"/>
                <a:cs typeface="Times New Roman" panose="02020603050405020304" pitchFamily="18" charset="0"/>
              </a:rPr>
              <a:t>tion</a:t>
            </a:r>
            <a:r>
              <a:rPr lang="en-GB" sz="1400" dirty="0">
                <a:solidFill>
                  <a:schemeClr val="tx1"/>
                </a:solidFill>
                <a:latin typeface="Times New Roman" panose="02020603050405020304" pitchFamily="18" charset="0"/>
                <a:cs typeface="Times New Roman" panose="02020603050405020304" pitchFamily="18" charset="0"/>
              </a:rPr>
              <a:t> scenarios:</a:t>
            </a:r>
          </a:p>
          <a:p>
            <a:r>
              <a:rPr lang="en-GB" sz="1400" dirty="0">
                <a:solidFill>
                  <a:schemeClr val="tx1"/>
                </a:solidFill>
                <a:latin typeface="Times New Roman" panose="02020603050405020304" pitchFamily="18" charset="0"/>
                <a:cs typeface="Times New Roman" panose="02020603050405020304" pitchFamily="18" charset="0"/>
              </a:rPr>
              <a:t>- Large OEM</a:t>
            </a:r>
          </a:p>
          <a:p>
            <a:r>
              <a:rPr lang="en-GB" sz="1400" dirty="0">
                <a:solidFill>
                  <a:schemeClr val="tx1"/>
                </a:solidFill>
                <a:latin typeface="Times New Roman" panose="02020603050405020304" pitchFamily="18" charset="0"/>
                <a:cs typeface="Times New Roman" panose="02020603050405020304" pitchFamily="18" charset="0"/>
              </a:rPr>
              <a:t>- Contract </a:t>
            </a:r>
            <a:r>
              <a:rPr lang="en-GB" sz="1400" dirty="0" err="1">
                <a:solidFill>
                  <a:schemeClr val="tx1"/>
                </a:solidFill>
                <a:latin typeface="Times New Roman" panose="02020603050405020304" pitchFamily="18" charset="0"/>
                <a:cs typeface="Times New Roman" panose="02020603050405020304" pitchFamily="18" charset="0"/>
              </a:rPr>
              <a:t>manu</a:t>
            </a:r>
            <a:r>
              <a:rPr lang="en-GB" sz="1400" dirty="0">
                <a:solidFill>
                  <a:schemeClr val="tx1"/>
                </a:solidFill>
                <a:latin typeface="Times New Roman" panose="02020603050405020304" pitchFamily="18" charset="0"/>
                <a:cs typeface="Times New Roman" panose="02020603050405020304" pitchFamily="18" charset="0"/>
              </a:rPr>
              <a:t>- </a:t>
            </a:r>
            <a:r>
              <a:rPr lang="en-GB" sz="1400" dirty="0" err="1">
                <a:solidFill>
                  <a:schemeClr val="tx1"/>
                </a:solidFill>
                <a:latin typeface="Times New Roman" panose="02020603050405020304" pitchFamily="18" charset="0"/>
                <a:cs typeface="Times New Roman" panose="02020603050405020304" pitchFamily="18" charset="0"/>
              </a:rPr>
              <a:t>facturer</a:t>
            </a:r>
            <a:r>
              <a:rPr lang="en-GB" sz="1400" dirty="0">
                <a:solidFill>
                  <a:schemeClr val="tx1"/>
                </a:solidFill>
                <a:latin typeface="Times New Roman" panose="02020603050405020304" pitchFamily="18" charset="0"/>
                <a:cs typeface="Times New Roman" panose="02020603050405020304" pitchFamily="18" charset="0"/>
              </a:rPr>
              <a:t>/service provider</a:t>
            </a:r>
          </a:p>
          <a:p>
            <a:r>
              <a:rPr lang="en-GB" sz="1400" dirty="0">
                <a:solidFill>
                  <a:schemeClr val="tx1"/>
                </a:solidFill>
                <a:latin typeface="Times New Roman" panose="02020603050405020304" pitchFamily="18" charset="0"/>
                <a:cs typeface="Times New Roman" panose="02020603050405020304" pitchFamily="18" charset="0"/>
              </a:rPr>
              <a:t>- Specialized part manufacturer</a:t>
            </a:r>
          </a:p>
          <a:p>
            <a:r>
              <a:rPr lang="en-GB" sz="1400" dirty="0">
                <a:solidFill>
                  <a:schemeClr val="tx1"/>
                </a:solidFill>
                <a:latin typeface="Times New Roman" panose="02020603050405020304" pitchFamily="18" charset="0"/>
                <a:cs typeface="Times New Roman" panose="02020603050405020304" pitchFamily="18" charset="0"/>
              </a:rPr>
              <a:t>&gt; Production is normally not done</a:t>
            </a:r>
          </a:p>
          <a:p>
            <a:r>
              <a:rPr lang="en-GB" sz="1400" dirty="0">
                <a:solidFill>
                  <a:schemeClr val="tx1"/>
                </a:solidFill>
                <a:latin typeface="Times New Roman" panose="02020603050405020304" pitchFamily="18" charset="0"/>
                <a:cs typeface="Times New Roman" panose="02020603050405020304" pitchFamily="18" charset="0"/>
              </a:rPr>
              <a:t>b</a:t>
            </a:r>
            <a:r>
              <a:rPr lang="en-GB" sz="1400" dirty="0" smtClean="0">
                <a:solidFill>
                  <a:schemeClr val="tx1"/>
                </a:solidFill>
                <a:latin typeface="Times New Roman" panose="02020603050405020304" pitchFamily="18" charset="0"/>
                <a:cs typeface="Times New Roman" panose="02020603050405020304" pitchFamily="18" charset="0"/>
              </a:rPr>
              <a:t>y AM System providers</a:t>
            </a:r>
            <a:endParaRPr lang="en-GB" sz="1400" dirty="0">
              <a:solidFill>
                <a:schemeClr val="tx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229601" y="5323165"/>
            <a:ext cx="1597327" cy="1152128"/>
          </a:xfrm>
          <a:prstGeom prst="rect">
            <a:avLst/>
          </a:prstGeom>
        </p:spPr>
        <p:style>
          <a:lnRef idx="2">
            <a:schemeClr val="accent4"/>
          </a:lnRef>
          <a:fillRef idx="1">
            <a:schemeClr val="lt1"/>
          </a:fillRef>
          <a:effectRef idx="0">
            <a:schemeClr val="accent4"/>
          </a:effectRef>
          <a:fontRef idx="minor">
            <a:schemeClr val="dk1"/>
          </a:fontRef>
        </p:style>
        <p:txBody>
          <a:bodyPr rtlCol="0" anchor="t"/>
          <a:lstStyle/>
          <a:p>
            <a:r>
              <a:rPr lang="fr-FR" sz="1400" dirty="0" err="1">
                <a:solidFill>
                  <a:schemeClr val="tx1"/>
                </a:solidFill>
                <a:latin typeface="Times New Roman" panose="02020603050405020304" pitchFamily="18" charset="0"/>
                <a:cs typeface="Times New Roman" panose="02020603050405020304" pitchFamily="18" charset="0"/>
              </a:rPr>
              <a:t>Players</a:t>
            </a:r>
            <a:r>
              <a:rPr lang="fr-FR" sz="1400" dirty="0">
                <a:solidFill>
                  <a:schemeClr val="tx1"/>
                </a:solidFill>
                <a:latin typeface="Times New Roman" panose="02020603050405020304" pitchFamily="18" charset="0"/>
                <a:cs typeface="Times New Roman" panose="02020603050405020304" pitchFamily="18" charset="0"/>
              </a:rPr>
              <a:t>:</a:t>
            </a:r>
          </a:p>
          <a:p>
            <a:r>
              <a:rPr lang="fr-FR" sz="1400" dirty="0">
                <a:solidFill>
                  <a:schemeClr val="tx1"/>
                </a:solidFill>
                <a:latin typeface="Times New Roman" panose="02020603050405020304" pitchFamily="18" charset="0"/>
                <a:cs typeface="Times New Roman" panose="02020603050405020304" pitchFamily="18" charset="0"/>
              </a:rPr>
              <a:t>&gt; 3T PRD</a:t>
            </a:r>
          </a:p>
          <a:p>
            <a:r>
              <a:rPr lang="fr-FR" sz="1400" dirty="0">
                <a:solidFill>
                  <a:schemeClr val="tx1"/>
                </a:solidFill>
                <a:latin typeface="Times New Roman" panose="02020603050405020304" pitchFamily="18" charset="0"/>
                <a:cs typeface="Times New Roman" panose="02020603050405020304" pitchFamily="18" charset="0"/>
              </a:rPr>
              <a:t>&gt; </a:t>
            </a:r>
            <a:r>
              <a:rPr lang="fr-FR" sz="1400" dirty="0" err="1" smtClean="0">
                <a:solidFill>
                  <a:schemeClr val="tx1"/>
                </a:solidFill>
                <a:latin typeface="Times New Roman" panose="02020603050405020304" pitchFamily="18" charset="0"/>
                <a:cs typeface="Times New Roman" panose="02020603050405020304" pitchFamily="18" charset="0"/>
              </a:rPr>
              <a:t>Janke</a:t>
            </a:r>
            <a:r>
              <a:rPr lang="fr-FR" sz="1400" dirty="0" smtClean="0">
                <a:solidFill>
                  <a:schemeClr val="tx1"/>
                </a:solidFill>
                <a:latin typeface="Times New Roman" panose="02020603050405020304" pitchFamily="18" charset="0"/>
                <a:cs typeface="Times New Roman" panose="02020603050405020304" pitchFamily="18" charset="0"/>
              </a:rPr>
              <a:t> Engin. </a:t>
            </a:r>
            <a:endParaRPr lang="fr-FR" sz="1400" dirty="0">
              <a:solidFill>
                <a:schemeClr val="tx1"/>
              </a:solidFill>
              <a:latin typeface="Times New Roman" panose="02020603050405020304" pitchFamily="18" charset="0"/>
              <a:cs typeface="Times New Roman" panose="02020603050405020304" pitchFamily="18" charset="0"/>
            </a:endParaRPr>
          </a:p>
          <a:p>
            <a:r>
              <a:rPr lang="fr-FR" sz="1400" dirty="0">
                <a:solidFill>
                  <a:schemeClr val="tx1"/>
                </a:solidFill>
                <a:latin typeface="Times New Roman" panose="02020603050405020304" pitchFamily="18" charset="0"/>
                <a:cs typeface="Times New Roman" panose="02020603050405020304" pitchFamily="18" charset="0"/>
              </a:rPr>
              <a:t>&gt; </a:t>
            </a:r>
            <a:r>
              <a:rPr lang="fr-FR" sz="1400" dirty="0" smtClean="0">
                <a:solidFill>
                  <a:schemeClr val="tx1"/>
                </a:solidFill>
                <a:latin typeface="Times New Roman" panose="02020603050405020304" pitchFamily="18" charset="0"/>
                <a:cs typeface="Times New Roman" panose="02020603050405020304" pitchFamily="18" charset="0"/>
              </a:rPr>
              <a:t>Layer Wise</a:t>
            </a:r>
            <a:endParaRPr lang="fr-FR" sz="1400" dirty="0">
              <a:solidFill>
                <a:schemeClr val="tx1"/>
              </a:solidFill>
              <a:latin typeface="Times New Roman" panose="02020603050405020304" pitchFamily="18" charset="0"/>
              <a:cs typeface="Times New Roman" panose="02020603050405020304" pitchFamily="18" charset="0"/>
            </a:endParaRPr>
          </a:p>
          <a:p>
            <a:r>
              <a:rPr lang="fr-FR" sz="1400" dirty="0">
                <a:solidFill>
                  <a:schemeClr val="tx1"/>
                </a:solidFill>
                <a:latin typeface="Times New Roman" panose="02020603050405020304" pitchFamily="18" charset="0"/>
                <a:cs typeface="Times New Roman" panose="02020603050405020304" pitchFamily="18" charset="0"/>
              </a:rPr>
              <a:t>&gt; etc.</a:t>
            </a:r>
            <a:endParaRPr lang="fr-FR" sz="140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943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14</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70511" y="1052736"/>
            <a:ext cx="8784976" cy="5478423"/>
          </a:xfrm>
          <a:prstGeom prst="rect">
            <a:avLst/>
          </a:prstGeom>
        </p:spPr>
        <p:txBody>
          <a:bodyPr wrap="square">
            <a:spAutoFit/>
          </a:bodyPr>
          <a:lstStyle/>
          <a:p>
            <a:r>
              <a:rPr lang="en-GB" sz="1400" b="1" dirty="0" smtClean="0">
                <a:latin typeface="Times New Roman" panose="02020603050405020304" pitchFamily="18" charset="0"/>
                <a:cs typeface="Times New Roman" panose="02020603050405020304" pitchFamily="18" charset="0"/>
              </a:rPr>
              <a:t>Advantages:</a:t>
            </a:r>
          </a:p>
          <a:p>
            <a:endParaRPr lang="en-GB" sz="1200" dirty="0" smtClean="0">
              <a:latin typeface="Times New Roman" panose="02020603050405020304" pitchFamily="18" charset="0"/>
              <a:cs typeface="Times New Roman" panose="02020603050405020304" pitchFamily="18" charset="0"/>
            </a:endParaRPr>
          </a:p>
          <a:p>
            <a:r>
              <a:rPr lang="en-GB" sz="1200" b="1" i="1" dirty="0" smtClean="0">
                <a:latin typeface="Times New Roman" panose="02020603050405020304" pitchFamily="18" charset="0"/>
                <a:cs typeface="Times New Roman" panose="02020603050405020304" pitchFamily="18" charset="0"/>
              </a:rPr>
              <a:t>Design complexity and  freedom: </a:t>
            </a:r>
          </a:p>
          <a:p>
            <a:r>
              <a:rPr lang="en-GB" sz="1200" dirty="0" smtClean="0">
                <a:latin typeface="Times New Roman" panose="02020603050405020304" pitchFamily="18" charset="0"/>
                <a:cs typeface="Times New Roman" panose="02020603050405020304" pitchFamily="18" charset="0"/>
              </a:rPr>
              <a:t>The advent of 3D printing has seen a proliferation of products (designed in digital environments), which involve levels of complexity that simply could not be produced physically in any other way. While this advantage has been taken up by designers and artists to impressive visual effect, it has also made a significant impact on industrial applications, whereby applications are being developed to materialize complex components that are proving to be both lighter and stronger than their predecessors.</a:t>
            </a:r>
          </a:p>
          <a:p>
            <a:endParaRPr lang="en-GB" sz="1200" b="1" i="1" dirty="0" smtClean="0">
              <a:latin typeface="Times New Roman" panose="02020603050405020304" pitchFamily="18" charset="0"/>
              <a:cs typeface="Times New Roman" panose="02020603050405020304" pitchFamily="18" charset="0"/>
            </a:endParaRPr>
          </a:p>
          <a:p>
            <a:r>
              <a:rPr lang="en-GB" sz="1200" b="1" i="1" dirty="0" smtClean="0">
                <a:latin typeface="Times New Roman" panose="02020603050405020304" pitchFamily="18" charset="0"/>
                <a:cs typeface="Times New Roman" panose="02020603050405020304" pitchFamily="18" charset="0"/>
              </a:rPr>
              <a:t>Speed:</a:t>
            </a:r>
          </a:p>
          <a:p>
            <a:r>
              <a:rPr lang="en-GB" sz="1200" dirty="0" smtClean="0">
                <a:latin typeface="Times New Roman" panose="02020603050405020304" pitchFamily="18" charset="0"/>
                <a:cs typeface="Times New Roman" panose="02020603050405020304" pitchFamily="18" charset="0"/>
              </a:rPr>
              <a:t>You can create complex parts within hours , with limited human resources. Only machine operator is needed for loading the data and the powder material, start the process and finally for the finishing. During the manufacturing process no operator is needed.</a:t>
            </a:r>
          </a:p>
          <a:p>
            <a:endParaRPr lang="en-GB" sz="1200" dirty="0" smtClean="0">
              <a:latin typeface="Times New Roman" panose="02020603050405020304" pitchFamily="18" charset="0"/>
              <a:cs typeface="Times New Roman" panose="02020603050405020304" pitchFamily="18" charset="0"/>
            </a:endParaRPr>
          </a:p>
          <a:p>
            <a:r>
              <a:rPr lang="en-GB" sz="1200" b="1" dirty="0" smtClean="0">
                <a:latin typeface="Times New Roman" panose="02020603050405020304" pitchFamily="18" charset="0"/>
                <a:cs typeface="Times New Roman" panose="02020603050405020304" pitchFamily="18" charset="0"/>
              </a:rPr>
              <a:t>Customisation</a:t>
            </a:r>
          </a:p>
          <a:p>
            <a:r>
              <a:rPr lang="en-GB" sz="1200" dirty="0" smtClean="0">
                <a:latin typeface="Times New Roman" panose="02020603050405020304" pitchFamily="18" charset="0"/>
                <a:cs typeface="Times New Roman" panose="02020603050405020304" pitchFamily="18" charset="0"/>
              </a:rPr>
              <a:t>3D printing processes allow for mass customisation — the ability to personalize products according to individual needs and requirements. Even within the same build chamber, the nature of 3D printing means that numerous products can be manufactured at the same time according to the end-users requirements at no additional process cost.</a:t>
            </a:r>
          </a:p>
          <a:p>
            <a:endParaRPr lang="en-GB" sz="1200" dirty="0" smtClean="0">
              <a:latin typeface="Times New Roman" panose="02020603050405020304" pitchFamily="18" charset="0"/>
              <a:cs typeface="Times New Roman" panose="02020603050405020304" pitchFamily="18" charset="0"/>
            </a:endParaRPr>
          </a:p>
          <a:p>
            <a:r>
              <a:rPr lang="en-GB" sz="1200" b="1" dirty="0" smtClean="0">
                <a:latin typeface="Times New Roman" panose="02020603050405020304" pitchFamily="18" charset="0"/>
                <a:cs typeface="Times New Roman" panose="02020603050405020304" pitchFamily="18" charset="0"/>
              </a:rPr>
              <a:t>Tool-less</a:t>
            </a:r>
          </a:p>
          <a:p>
            <a:r>
              <a:rPr lang="en-GB" sz="1200" dirty="0" smtClean="0">
                <a:latin typeface="Times New Roman" panose="02020603050405020304" pitchFamily="18" charset="0"/>
                <a:cs typeface="Times New Roman" panose="02020603050405020304" pitchFamily="18" charset="0"/>
              </a:rPr>
              <a:t>For industrial manufacturing, one of the most cost-, time- and labour-intensive stages of the product development process is the production of the tools. For low to medium volume applications, industrial 3D printing — or additive manufacturing — can eliminate the need for tool production and, therefore, the costs, lead times and labour associated with it. This is an extremely attractive proposition, that an increasing number or manufacturers are taking advantage of. Furthermore, because of the complexity advantages stated above, products and components can be designed specifically to avoid assembly requirements with intricate geometry and complex features further eliminating the labour and costs associated with assembly processes.</a:t>
            </a:r>
          </a:p>
          <a:p>
            <a:endParaRPr lang="en-GB" sz="1200" dirty="0" smtClean="0">
              <a:latin typeface="Times New Roman" panose="02020603050405020304" pitchFamily="18" charset="0"/>
              <a:cs typeface="Times New Roman" panose="02020603050405020304" pitchFamily="18" charset="0"/>
            </a:endParaRPr>
          </a:p>
          <a:p>
            <a:r>
              <a:rPr lang="en-GB" sz="1200" b="1" i="1" dirty="0">
                <a:latin typeface="Times New Roman" panose="02020603050405020304" pitchFamily="18" charset="0"/>
                <a:cs typeface="Times New Roman" panose="02020603050405020304" pitchFamily="18" charset="0"/>
              </a:rPr>
              <a:t>Extreme Lightweight design </a:t>
            </a:r>
          </a:p>
          <a:p>
            <a:r>
              <a:rPr lang="en-GB" sz="1200" dirty="0"/>
              <a:t>AM enable weight reduction via topological optimization</a:t>
            </a:r>
          </a:p>
          <a:p>
            <a:endParaRPr lang="en-GB" sz="1200" b="1" dirty="0" smtClean="0">
              <a:latin typeface="Times New Roman" panose="02020603050405020304" pitchFamily="18" charset="0"/>
              <a:cs typeface="Times New Roman" panose="02020603050405020304" pitchFamily="18" charset="0"/>
            </a:endParaRPr>
          </a:p>
          <a:p>
            <a:endParaRPr lang="en-GB" sz="1200" b="1" dirty="0" smtClean="0"/>
          </a:p>
        </p:txBody>
      </p:sp>
    </p:spTree>
    <p:extLst>
      <p:ext uri="{BB962C8B-B14F-4D97-AF65-F5344CB8AC3E}">
        <p14:creationId xmlns:p14="http://schemas.microsoft.com/office/powerpoint/2010/main" val="627693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15</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70511" y="1052736"/>
            <a:ext cx="8784976" cy="3077766"/>
          </a:xfrm>
          <a:prstGeom prst="rect">
            <a:avLst/>
          </a:prstGeom>
        </p:spPr>
        <p:txBody>
          <a:bodyPr wrap="square">
            <a:spAutoFit/>
          </a:bodyPr>
          <a:lstStyle/>
          <a:p>
            <a:r>
              <a:rPr lang="en-GB" sz="1400" b="1" dirty="0" smtClean="0">
                <a:latin typeface="Times New Roman" panose="02020603050405020304" pitchFamily="18" charset="0"/>
                <a:cs typeface="Times New Roman" panose="02020603050405020304" pitchFamily="18" charset="0"/>
              </a:rPr>
              <a:t>Advantages:</a:t>
            </a:r>
          </a:p>
          <a:p>
            <a:endParaRPr lang="en-GB" sz="1200" dirty="0" smtClean="0">
              <a:latin typeface="Times New Roman" panose="02020603050405020304" pitchFamily="18" charset="0"/>
              <a:cs typeface="Times New Roman" panose="02020603050405020304" pitchFamily="18" charset="0"/>
            </a:endParaRPr>
          </a:p>
          <a:p>
            <a:r>
              <a:rPr lang="en-GB" sz="1200" b="1" dirty="0">
                <a:latin typeface="Times New Roman" panose="02020603050405020304" pitchFamily="18" charset="0"/>
                <a:cs typeface="Times New Roman" panose="02020603050405020304" pitchFamily="18" charset="0"/>
              </a:rPr>
              <a:t>Sustainable / Environmentally Friendly</a:t>
            </a:r>
          </a:p>
          <a:p>
            <a:r>
              <a:rPr lang="en-GB" sz="1200" dirty="0">
                <a:latin typeface="Times New Roman" panose="02020603050405020304" pitchFamily="18" charset="0"/>
                <a:cs typeface="Times New Roman" panose="02020603050405020304" pitchFamily="18" charset="0"/>
              </a:rPr>
              <a:t>3D printing is also emerging as an energy-efficient technology that can provide environmental efficiencies in terms of both the manufacturing process itself, utilising up to 90% of standard materials, and, therefore, creating less waste, but also throughout an additively manufactured product’s operating life, by way of lighter and stronger design that imposes a reduced carbon footprint compared with traditionally manufactured products.</a:t>
            </a:r>
          </a:p>
          <a:p>
            <a:endParaRPr lang="en-GB" sz="1200" dirty="0"/>
          </a:p>
          <a:p>
            <a:r>
              <a:rPr lang="en-GB" sz="1200" b="1" i="1" dirty="0" smtClean="0">
                <a:latin typeface="Times New Roman" panose="02020603050405020304" pitchFamily="18" charset="0"/>
                <a:cs typeface="Times New Roman" panose="02020603050405020304" pitchFamily="18" charset="0"/>
              </a:rPr>
              <a:t>No storage cost</a:t>
            </a:r>
          </a:p>
          <a:p>
            <a:r>
              <a:rPr lang="en-GB" sz="1200" dirty="0" smtClean="0">
                <a:latin typeface="Times New Roman" panose="02020603050405020304" pitchFamily="18" charset="0"/>
                <a:cs typeface="Times New Roman" panose="02020603050405020304" pitchFamily="18" charset="0"/>
              </a:rPr>
              <a:t>Since 3D printers can “print” products as and when needed, and does not cost more than mass manufacturing, no expense on storage of goods is required.</a:t>
            </a:r>
          </a:p>
          <a:p>
            <a:endParaRPr lang="en-GB" sz="1200" b="1" i="1" dirty="0" smtClean="0">
              <a:latin typeface="Times New Roman" panose="02020603050405020304" pitchFamily="18" charset="0"/>
              <a:cs typeface="Times New Roman" panose="02020603050405020304" pitchFamily="18" charset="0"/>
            </a:endParaRPr>
          </a:p>
          <a:p>
            <a:r>
              <a:rPr lang="en-GB" sz="1200" b="1" i="1" dirty="0" smtClean="0">
                <a:latin typeface="Times New Roman" panose="02020603050405020304" pitchFamily="18" charset="0"/>
                <a:cs typeface="Times New Roman" panose="02020603050405020304" pitchFamily="18" charset="0"/>
              </a:rPr>
              <a:t>Increased employment opportunities</a:t>
            </a:r>
          </a:p>
          <a:p>
            <a:r>
              <a:rPr lang="en-GB" sz="1200" dirty="0" smtClean="0">
                <a:latin typeface="Times New Roman" panose="02020603050405020304" pitchFamily="18" charset="0"/>
                <a:cs typeface="Times New Roman" panose="02020603050405020304" pitchFamily="18" charset="0"/>
              </a:rPr>
              <a:t>Widespread use of 3D printing technology will increase the demand for designers and technicians to operate 3D printers and create blueprints for products.</a:t>
            </a:r>
          </a:p>
          <a:p>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15479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16</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54844" y="1124744"/>
            <a:ext cx="8640960" cy="5293757"/>
          </a:xfrm>
          <a:prstGeom prst="rect">
            <a:avLst/>
          </a:prstGeom>
        </p:spPr>
        <p:txBody>
          <a:bodyPr wrap="square">
            <a:spAutoFit/>
          </a:bodyPr>
          <a:lstStyle/>
          <a:p>
            <a:r>
              <a:rPr lang="en-GB" sz="1400" b="1" dirty="0">
                <a:latin typeface="Times New Roman" panose="02020603050405020304" pitchFamily="18" charset="0"/>
                <a:cs typeface="Times New Roman" panose="02020603050405020304" pitchFamily="18" charset="0"/>
              </a:rPr>
              <a:t>Disadvantages:</a:t>
            </a:r>
          </a:p>
          <a:p>
            <a:endParaRPr lang="en-GB" sz="1200" dirty="0">
              <a:latin typeface="Times New Roman" panose="02020603050405020304" pitchFamily="18" charset="0"/>
              <a:cs typeface="Times New Roman" panose="02020603050405020304" pitchFamily="18" charset="0"/>
            </a:endParaRPr>
          </a:p>
          <a:p>
            <a:r>
              <a:rPr lang="en-GB" sz="1200" b="1" dirty="0">
                <a:latin typeface="Times New Roman" panose="02020603050405020304" pitchFamily="18" charset="0"/>
                <a:cs typeface="Times New Roman" panose="02020603050405020304" pitchFamily="18" charset="0"/>
              </a:rPr>
              <a:t>Questionable Accuracy</a:t>
            </a:r>
          </a:p>
          <a:p>
            <a:r>
              <a:rPr lang="en-GB" sz="1200" dirty="0">
                <a:latin typeface="Times New Roman" panose="02020603050405020304" pitchFamily="18" charset="0"/>
                <a:cs typeface="Times New Roman" panose="02020603050405020304" pitchFamily="18" charset="0"/>
              </a:rPr>
              <a:t>3D printing is primarily a prototyping technology, meaning that parts created via the technology are mainly test parts. As with any viable test part, the dimensions have to be precise in order for engineers to get an accurate read on whether or not a part is feasible. While 3D printers have made advances in accuracy in recent years, many of the plastic materials still come with an accuracy disclaimer. For instance, many materials print to either +/- 0.1 mm in accuracy, meaning there is room for error.</a:t>
            </a:r>
          </a:p>
          <a:p>
            <a:endParaRPr lang="en-GB" sz="1200" b="1" i="1" dirty="0">
              <a:latin typeface="Times New Roman" panose="02020603050405020304" pitchFamily="18" charset="0"/>
              <a:cs typeface="Times New Roman" panose="02020603050405020304" pitchFamily="18" charset="0"/>
            </a:endParaRPr>
          </a:p>
          <a:p>
            <a:r>
              <a:rPr lang="en-GB" sz="1200" b="1" i="1" dirty="0" smtClean="0">
                <a:latin typeface="Times New Roman" panose="02020603050405020304" pitchFamily="18" charset="0"/>
                <a:cs typeface="Times New Roman" panose="02020603050405020304" pitchFamily="18" charset="0"/>
              </a:rPr>
              <a:t>Support </a:t>
            </a:r>
            <a:r>
              <a:rPr lang="en-GB" sz="1200" b="1" i="1" dirty="0">
                <a:latin typeface="Times New Roman" panose="02020603050405020304" pitchFamily="18" charset="0"/>
                <a:cs typeface="Times New Roman" panose="02020603050405020304" pitchFamily="18" charset="0"/>
              </a:rPr>
              <a:t>material </a:t>
            </a:r>
            <a:r>
              <a:rPr lang="en-GB" sz="1200" b="1" i="1" dirty="0" smtClean="0">
                <a:latin typeface="Times New Roman" panose="02020603050405020304" pitchFamily="18" charset="0"/>
                <a:cs typeface="Times New Roman" panose="02020603050405020304" pitchFamily="18" charset="0"/>
              </a:rPr>
              <a:t>removal </a:t>
            </a:r>
            <a:endParaRPr lang="en-GB" sz="1200" b="1" i="1"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When production volumes are small, the removal of support material is usually not a big issue. When the volumes are much higher, it becomes an important consideration. Support material that is physically attached is of most concern.</a:t>
            </a:r>
          </a:p>
          <a:p>
            <a:endParaRPr lang="en-GB" sz="1200" b="1" i="1" dirty="0" smtClean="0">
              <a:latin typeface="Times New Roman" panose="02020603050405020304" pitchFamily="18" charset="0"/>
              <a:cs typeface="Times New Roman" panose="02020603050405020304" pitchFamily="18" charset="0"/>
            </a:endParaRPr>
          </a:p>
          <a:p>
            <a:r>
              <a:rPr lang="en-GB" sz="1200" b="1" i="1" dirty="0">
                <a:latin typeface="Times New Roman" panose="02020603050405020304" pitchFamily="18" charset="0"/>
                <a:cs typeface="Times New Roman" panose="02020603050405020304" pitchFamily="18" charset="0"/>
              </a:rPr>
              <a:t>Limitations of raw material</a:t>
            </a:r>
          </a:p>
          <a:p>
            <a:r>
              <a:rPr lang="en-GB" sz="1200" dirty="0">
                <a:latin typeface="Times New Roman" panose="02020603050405020304" pitchFamily="18" charset="0"/>
                <a:cs typeface="Times New Roman" panose="02020603050405020304" pitchFamily="18" charset="0"/>
              </a:rPr>
              <a:t>At present, 3D printers can work with approximately 100 different raw materials. This is insignificant when compared with the enormous range of raw materials used in traditional manufacturing. More research is required to devise methods to enable 3D printed products to be more durable and robust.</a:t>
            </a:r>
          </a:p>
          <a:p>
            <a:endParaRPr lang="en-GB" sz="1200" b="1" i="1" dirty="0" smtClean="0">
              <a:latin typeface="Times New Roman" panose="02020603050405020304" pitchFamily="18" charset="0"/>
              <a:cs typeface="Times New Roman" panose="02020603050405020304" pitchFamily="18" charset="0"/>
            </a:endParaRPr>
          </a:p>
          <a:p>
            <a:r>
              <a:rPr lang="en-GB" sz="1200" b="1" i="1" dirty="0">
                <a:latin typeface="Times New Roman" panose="02020603050405020304" pitchFamily="18" charset="0"/>
                <a:cs typeface="Times New Roman" panose="02020603050405020304" pitchFamily="18" charset="0"/>
              </a:rPr>
              <a:t>Considerable effort required for application design and for setting process parameters </a:t>
            </a:r>
            <a:r>
              <a:rPr lang="en-GB" sz="1200" dirty="0"/>
              <a:t> </a:t>
            </a:r>
            <a:endParaRPr lang="en-GB" sz="1200" dirty="0" smtClean="0"/>
          </a:p>
          <a:p>
            <a:r>
              <a:rPr lang="en-GB" sz="1200" dirty="0">
                <a:latin typeface="Times New Roman" panose="02020603050405020304" pitchFamily="18" charset="0"/>
                <a:cs typeface="Times New Roman" panose="02020603050405020304" pitchFamily="18" charset="0"/>
              </a:rPr>
              <a:t>Complex set of around 180 material, process and other parameters and specific design required to fully profit from the technology</a:t>
            </a:r>
          </a:p>
          <a:p>
            <a:endParaRPr lang="en-GB" sz="1200" b="1" i="1" dirty="0">
              <a:latin typeface="Times New Roman" panose="02020603050405020304" pitchFamily="18" charset="0"/>
              <a:cs typeface="Times New Roman" panose="02020603050405020304" pitchFamily="18" charset="0"/>
            </a:endParaRPr>
          </a:p>
          <a:p>
            <a:r>
              <a:rPr lang="en-GB" sz="1200" b="1" i="1" dirty="0" smtClean="0">
                <a:latin typeface="Times New Roman" panose="02020603050405020304" pitchFamily="18" charset="0"/>
                <a:cs typeface="Times New Roman" panose="02020603050405020304" pitchFamily="18" charset="0"/>
              </a:rPr>
              <a:t>Material </a:t>
            </a:r>
            <a:r>
              <a:rPr lang="en-GB" sz="1200" b="1" i="1" dirty="0">
                <a:latin typeface="Times New Roman" panose="02020603050405020304" pitchFamily="18" charset="0"/>
                <a:cs typeface="Times New Roman" panose="02020603050405020304" pitchFamily="18" charset="0"/>
              </a:rPr>
              <a:t>cost: </a:t>
            </a:r>
          </a:p>
          <a:p>
            <a:r>
              <a:rPr lang="en-GB" sz="1200" dirty="0">
                <a:latin typeface="Times New Roman" panose="02020603050405020304" pitchFamily="18" charset="0"/>
                <a:cs typeface="Times New Roman" panose="02020603050405020304" pitchFamily="18" charset="0"/>
              </a:rPr>
              <a:t>Today, the cost of most materials for additive systems ( Powder </a:t>
            </a:r>
            <a:r>
              <a:rPr lang="en-GB" sz="1200" dirty="0" smtClean="0">
                <a:latin typeface="Times New Roman" panose="02020603050405020304" pitchFamily="18" charset="0"/>
                <a:cs typeface="Times New Roman" panose="02020603050405020304" pitchFamily="18" charset="0"/>
              </a:rPr>
              <a:t>) is </a:t>
            </a:r>
            <a:r>
              <a:rPr lang="en-GB" sz="1200" dirty="0">
                <a:latin typeface="Times New Roman" panose="02020603050405020304" pitchFamily="18" charset="0"/>
                <a:cs typeface="Times New Roman" panose="02020603050405020304" pitchFamily="18" charset="0"/>
              </a:rPr>
              <a:t>slightly greater than that of those used for traditional manufacturing .</a:t>
            </a:r>
          </a:p>
          <a:p>
            <a:endParaRPr lang="en-GB" sz="1200" dirty="0">
              <a:latin typeface="Times New Roman" panose="02020603050405020304" pitchFamily="18" charset="0"/>
              <a:cs typeface="Times New Roman" panose="02020603050405020304" pitchFamily="18" charset="0"/>
            </a:endParaRPr>
          </a:p>
          <a:p>
            <a:r>
              <a:rPr lang="en-GB" sz="1200" b="1" i="1" dirty="0">
                <a:latin typeface="Times New Roman" panose="02020603050405020304" pitchFamily="18" charset="0"/>
                <a:cs typeface="Times New Roman" panose="02020603050405020304" pitchFamily="18" charset="0"/>
              </a:rPr>
              <a:t>Material properties: </a:t>
            </a:r>
          </a:p>
          <a:p>
            <a:r>
              <a:rPr lang="en-GB" sz="1200" dirty="0">
                <a:latin typeface="Times New Roman" panose="02020603050405020304" pitchFamily="18" charset="0"/>
                <a:cs typeface="Times New Roman" panose="02020603050405020304" pitchFamily="18" charset="0"/>
              </a:rPr>
              <a:t>A limited choice of materials is available. Actually, materials and there properties (e.g., tensile property, tensile strength, yield strength, and fatigue) have not been fully characterized. Also, in terms of surface quality, even the best RM processes need perhaps secondary machining and polishing to reach acceptable </a:t>
            </a:r>
            <a:r>
              <a:rPr lang="en-GB" sz="1200" dirty="0" smtClean="0">
                <a:latin typeface="Times New Roman" panose="02020603050405020304" pitchFamily="18" charset="0"/>
                <a:cs typeface="Times New Roman" panose="02020603050405020304" pitchFamily="18" charset="0"/>
              </a:rPr>
              <a:t>tolerance </a:t>
            </a:r>
            <a:r>
              <a:rPr lang="en-GB" sz="1200" dirty="0">
                <a:latin typeface="Times New Roman" panose="02020603050405020304" pitchFamily="18" charset="0"/>
                <a:cs typeface="Times New Roman" panose="02020603050405020304" pitchFamily="18" charset="0"/>
              </a:rPr>
              <a:t>and surface finish.</a:t>
            </a:r>
          </a:p>
          <a:p>
            <a:endParaRPr lang="en-GB" sz="1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82394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17</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54844" y="1124744"/>
            <a:ext cx="8640960" cy="3447098"/>
          </a:xfrm>
          <a:prstGeom prst="rect">
            <a:avLst/>
          </a:prstGeom>
        </p:spPr>
        <p:txBody>
          <a:bodyPr wrap="square">
            <a:spAutoFit/>
          </a:bodyPr>
          <a:lstStyle/>
          <a:p>
            <a:r>
              <a:rPr lang="en-GB" sz="1400" b="1" dirty="0">
                <a:latin typeface="Times New Roman" panose="02020603050405020304" pitchFamily="18" charset="0"/>
                <a:cs typeface="Times New Roman" panose="02020603050405020304" pitchFamily="18" charset="0"/>
              </a:rPr>
              <a:t>Disadvantages:</a:t>
            </a:r>
          </a:p>
          <a:p>
            <a:endParaRPr lang="en-GB" sz="1200" dirty="0">
              <a:latin typeface="Times New Roman" panose="02020603050405020304" pitchFamily="18" charset="0"/>
              <a:cs typeface="Times New Roman" panose="02020603050405020304" pitchFamily="18" charset="0"/>
            </a:endParaRPr>
          </a:p>
          <a:p>
            <a:r>
              <a:rPr lang="en-GB" sz="1200" b="1" dirty="0">
                <a:latin typeface="Times New Roman" panose="02020603050405020304" pitchFamily="18" charset="0"/>
                <a:cs typeface="Times New Roman" panose="02020603050405020304" pitchFamily="18" charset="0"/>
              </a:rPr>
              <a:t>Intellectual property issues</a:t>
            </a:r>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The ease with which replicas can be created using 3D technology raises issues over intellectual property rights. The availability of blueprints online free of cost may change with for-profit organizations wanting to generate profits from this new technology.</a:t>
            </a:r>
          </a:p>
          <a:p>
            <a:endParaRPr lang="en-GB" sz="1200" b="1" dirty="0">
              <a:latin typeface="Times New Roman" panose="02020603050405020304" pitchFamily="18" charset="0"/>
              <a:cs typeface="Times New Roman" panose="02020603050405020304" pitchFamily="18" charset="0"/>
            </a:endParaRPr>
          </a:p>
          <a:p>
            <a:r>
              <a:rPr lang="en-GB" sz="1200" b="1" dirty="0" smtClean="0">
                <a:latin typeface="Times New Roman" panose="02020603050405020304" pitchFamily="18" charset="0"/>
                <a:cs typeface="Times New Roman" panose="02020603050405020304" pitchFamily="18" charset="0"/>
              </a:rPr>
              <a:t>Limitations of size</a:t>
            </a:r>
            <a:endParaRPr lang="en-GB" sz="1200" dirty="0" smtClean="0">
              <a:latin typeface="Times New Roman" panose="02020603050405020304" pitchFamily="18" charset="0"/>
              <a:cs typeface="Times New Roman" panose="02020603050405020304" pitchFamily="18" charset="0"/>
            </a:endParaRPr>
          </a:p>
          <a:p>
            <a:r>
              <a:rPr lang="en-GB" sz="1200" dirty="0" smtClean="0">
                <a:latin typeface="Times New Roman" panose="02020603050405020304" pitchFamily="18" charset="0"/>
                <a:cs typeface="Times New Roman" panose="02020603050405020304" pitchFamily="18" charset="0"/>
              </a:rPr>
              <a:t>3D printing technology is currently limited by size constraints. Very large objects are still not feasible when built using 3D printers.</a:t>
            </a:r>
          </a:p>
          <a:p>
            <a:endParaRPr lang="en-GB" sz="1200" b="1" dirty="0" smtClean="0">
              <a:latin typeface="Times New Roman" panose="02020603050405020304" pitchFamily="18" charset="0"/>
              <a:cs typeface="Times New Roman" panose="02020603050405020304" pitchFamily="18" charset="0"/>
            </a:endParaRPr>
          </a:p>
          <a:p>
            <a:r>
              <a:rPr lang="en-GB" sz="1200" b="1" dirty="0" smtClean="0">
                <a:latin typeface="Times New Roman" panose="02020603050405020304" pitchFamily="18" charset="0"/>
                <a:cs typeface="Times New Roman" panose="02020603050405020304" pitchFamily="18" charset="0"/>
              </a:rPr>
              <a:t>Cost of printers</a:t>
            </a:r>
            <a:endParaRPr lang="en-GB" sz="1200" dirty="0" smtClean="0">
              <a:latin typeface="Times New Roman" panose="02020603050405020304" pitchFamily="18" charset="0"/>
              <a:cs typeface="Times New Roman" panose="02020603050405020304" pitchFamily="18" charset="0"/>
            </a:endParaRPr>
          </a:p>
          <a:p>
            <a:r>
              <a:rPr lang="en-GB" sz="1200" dirty="0" smtClean="0">
                <a:latin typeface="Times New Roman" panose="02020603050405020304" pitchFamily="18" charset="0"/>
                <a:cs typeface="Times New Roman" panose="02020603050405020304" pitchFamily="18" charset="0"/>
              </a:rPr>
              <a:t>The cost of buying a 3D printer still does not make its purchase by the average householder feasible. Also, different 3D printers are required in order to print different types of objects. Also, printers that can manufacture in </a:t>
            </a:r>
            <a:r>
              <a:rPr lang="en-GB" sz="1200" dirty="0" err="1" smtClean="0">
                <a:latin typeface="Times New Roman" panose="02020603050405020304" pitchFamily="18" charset="0"/>
                <a:cs typeface="Times New Roman" panose="02020603050405020304" pitchFamily="18" charset="0"/>
              </a:rPr>
              <a:t>color</a:t>
            </a:r>
            <a:r>
              <a:rPr lang="en-GB" sz="1200" dirty="0" smtClean="0">
                <a:latin typeface="Times New Roman" panose="02020603050405020304" pitchFamily="18" charset="0"/>
                <a:cs typeface="Times New Roman" panose="02020603050405020304" pitchFamily="18" charset="0"/>
              </a:rPr>
              <a:t> are costlier than those that print monochrome objects.</a:t>
            </a:r>
          </a:p>
          <a:p>
            <a:endParaRPr lang="en-GB" sz="1200" dirty="0">
              <a:latin typeface="Times New Roman" panose="02020603050405020304" pitchFamily="18" charset="0"/>
              <a:cs typeface="Times New Roman" panose="02020603050405020304" pitchFamily="18" charset="0"/>
            </a:endParaRPr>
          </a:p>
          <a:p>
            <a:r>
              <a:rPr lang="en-GB" sz="1200" b="1" dirty="0">
                <a:latin typeface="Times New Roman" panose="02020603050405020304" pitchFamily="18" charset="0"/>
                <a:cs typeface="Times New Roman" panose="02020603050405020304" pitchFamily="18" charset="0"/>
              </a:rPr>
              <a:t>Unchecked production of dangerous items</a:t>
            </a:r>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Liberator, the world’s first 3D printed functional gun, showed how easy it was to produce one’s own weapons, provided one had access to the design and a 3D printer. Governments will need to devise ways and means to check this dangerous tendency.</a:t>
            </a:r>
          </a:p>
          <a:p>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660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18</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368414"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1011803" y="3829357"/>
            <a:ext cx="1625427" cy="447015"/>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400" b="1" dirty="0" smtClean="0">
                <a:latin typeface="Times New Roman" panose="02020603050405020304" pitchFamily="18" charset="0"/>
                <a:cs typeface="Times New Roman" panose="02020603050405020304" pitchFamily="18" charset="0"/>
              </a:rPr>
              <a:t>Rapid </a:t>
            </a:r>
          </a:p>
          <a:p>
            <a:pPr algn="ctr"/>
            <a:r>
              <a:rPr lang="en-GB" sz="1400" b="1" dirty="0" smtClean="0">
                <a:latin typeface="Times New Roman" panose="02020603050405020304" pitchFamily="18" charset="0"/>
                <a:cs typeface="Times New Roman" panose="02020603050405020304" pitchFamily="18" charset="0"/>
              </a:rPr>
              <a:t>Prototyping</a:t>
            </a:r>
            <a:endParaRPr lang="fr-FR" sz="1400" b="1" dirty="0">
              <a:latin typeface="Times New Roman" panose="02020603050405020304" pitchFamily="18" charset="0"/>
              <a:cs typeface="Times New Roman" panose="02020603050405020304" pitchFamily="18" charset="0"/>
            </a:endParaRPr>
          </a:p>
        </p:txBody>
      </p:sp>
      <p:sp>
        <p:nvSpPr>
          <p:cNvPr id="24" name="Rectangle 23"/>
          <p:cNvSpPr/>
          <p:nvPr/>
        </p:nvSpPr>
        <p:spPr>
          <a:xfrm>
            <a:off x="2673050" y="3829358"/>
            <a:ext cx="1773496" cy="447015"/>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b="1" dirty="0" smtClean="0">
                <a:latin typeface="Times New Roman" panose="02020603050405020304" pitchFamily="18" charset="0"/>
                <a:cs typeface="Times New Roman" panose="02020603050405020304" pitchFamily="18" charset="0"/>
              </a:rPr>
              <a:t>Rapid Manufacturing</a:t>
            </a:r>
            <a:endParaRPr lang="fr-FR" sz="1400" b="1" dirty="0">
              <a:latin typeface="Times New Roman" panose="02020603050405020304" pitchFamily="18" charset="0"/>
              <a:cs typeface="Times New Roman" panose="02020603050405020304" pitchFamily="18" charset="0"/>
            </a:endParaRPr>
          </a:p>
        </p:txBody>
      </p:sp>
      <p:sp>
        <p:nvSpPr>
          <p:cNvPr id="25" name="Rectangle 24"/>
          <p:cNvSpPr/>
          <p:nvPr/>
        </p:nvSpPr>
        <p:spPr>
          <a:xfrm>
            <a:off x="4483213" y="3829358"/>
            <a:ext cx="1434914" cy="447015"/>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400" b="1" dirty="0" smtClean="0">
                <a:latin typeface="Times New Roman" panose="02020603050405020304" pitchFamily="18" charset="0"/>
                <a:cs typeface="Times New Roman" panose="02020603050405020304" pitchFamily="18" charset="0"/>
              </a:rPr>
              <a:t>Rapid </a:t>
            </a:r>
          </a:p>
          <a:p>
            <a:pPr algn="ctr"/>
            <a:r>
              <a:rPr lang="en-GB" sz="1400" b="1" dirty="0" smtClean="0">
                <a:latin typeface="Times New Roman" panose="02020603050405020304" pitchFamily="18" charset="0"/>
                <a:cs typeface="Times New Roman" panose="02020603050405020304" pitchFamily="18" charset="0"/>
              </a:rPr>
              <a:t>Tooling</a:t>
            </a:r>
            <a:endParaRPr lang="fr-FR" sz="1400" b="1" dirty="0">
              <a:latin typeface="Times New Roman" panose="02020603050405020304" pitchFamily="18" charset="0"/>
              <a:cs typeface="Times New Roman" panose="02020603050405020304" pitchFamily="18" charset="0"/>
            </a:endParaRPr>
          </a:p>
        </p:txBody>
      </p:sp>
      <p:sp>
        <p:nvSpPr>
          <p:cNvPr id="26" name="Rectangle 25"/>
          <p:cNvSpPr/>
          <p:nvPr/>
        </p:nvSpPr>
        <p:spPr>
          <a:xfrm>
            <a:off x="5953736" y="3829358"/>
            <a:ext cx="1485460" cy="44701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b="1" dirty="0" smtClean="0">
                <a:latin typeface="Times New Roman" panose="02020603050405020304" pitchFamily="18" charset="0"/>
                <a:cs typeface="Times New Roman" panose="02020603050405020304" pitchFamily="18" charset="0"/>
              </a:rPr>
              <a:t>Rapid </a:t>
            </a:r>
          </a:p>
          <a:p>
            <a:pPr algn="ctr"/>
            <a:r>
              <a:rPr lang="en-GB" sz="1400" b="1" dirty="0" err="1" smtClean="0">
                <a:latin typeface="Times New Roman" panose="02020603050405020304" pitchFamily="18" charset="0"/>
                <a:cs typeface="Times New Roman" panose="02020603050405020304" pitchFamily="18" charset="0"/>
              </a:rPr>
              <a:t>Spareing</a:t>
            </a:r>
            <a:endParaRPr lang="fr-FR" sz="1400" b="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3075125" y="4919048"/>
            <a:ext cx="2300749" cy="308534"/>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PRODUCT LIVE CYCLE</a:t>
            </a:r>
            <a:endParaRPr lang="fr-FR"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504774" y="4236640"/>
            <a:ext cx="511370" cy="308534"/>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Idea</a:t>
            </a:r>
            <a:endParaRPr lang="fr-FR"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7497091" y="4251892"/>
            <a:ext cx="1063112" cy="646331"/>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Death of </a:t>
            </a:r>
          </a:p>
          <a:p>
            <a:r>
              <a:rPr lang="en-GB" dirty="0" smtClean="0">
                <a:latin typeface="Times New Roman" panose="02020603050405020304" pitchFamily="18" charset="0"/>
                <a:cs typeface="Times New Roman" panose="02020603050405020304" pitchFamily="18" charset="0"/>
              </a:rPr>
              <a:t>the part</a:t>
            </a:r>
            <a:endParaRPr lang="fr-FR" dirty="0">
              <a:latin typeface="Times New Roman" panose="02020603050405020304" pitchFamily="18" charset="0"/>
              <a:cs typeface="Times New Roman" panose="02020603050405020304" pitchFamily="18" charset="0"/>
            </a:endParaRPr>
          </a:p>
        </p:txBody>
      </p:sp>
      <p:sp>
        <p:nvSpPr>
          <p:cNvPr id="31" name="Right Brace 30"/>
          <p:cNvSpPr/>
          <p:nvPr/>
        </p:nvSpPr>
        <p:spPr>
          <a:xfrm rot="5400000">
            <a:off x="4075114" y="1458549"/>
            <a:ext cx="300772" cy="6427394"/>
          </a:xfrm>
          <a:prstGeom prst="rightBrace">
            <a:avLst/>
          </a:prstGeom>
          <a:ln w="15875">
            <a:headEnd type="arrow"/>
            <a:tailEnd type="arrow"/>
          </a:ln>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
        <p:nvSpPr>
          <p:cNvPr id="21" name="TextBox 20"/>
          <p:cNvSpPr txBox="1"/>
          <p:nvPr/>
        </p:nvSpPr>
        <p:spPr>
          <a:xfrm>
            <a:off x="395536" y="1412776"/>
            <a:ext cx="7936788"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Over the last </a:t>
            </a:r>
            <a:r>
              <a:rPr lang="en-GB" dirty="0" smtClean="0">
                <a:latin typeface="Times New Roman" panose="02020603050405020304" pitchFamily="18" charset="0"/>
                <a:cs typeface="Times New Roman" panose="02020603050405020304" pitchFamily="18" charset="0"/>
              </a:rPr>
              <a:t>years AM technology became valid for the hole lifecycle of a product   </a:t>
            </a:r>
            <a:endParaRPr lang="fr-FR" dirty="0">
              <a:latin typeface="Times New Roman" panose="02020603050405020304" pitchFamily="18" charset="0"/>
              <a:cs typeface="Times New Roman" panose="02020603050405020304" pitchFamily="18" charset="0"/>
            </a:endParaRPr>
          </a:p>
        </p:txBody>
      </p:sp>
      <p:sp>
        <p:nvSpPr>
          <p:cNvPr id="16" name="Right Arrow 15"/>
          <p:cNvSpPr/>
          <p:nvPr/>
        </p:nvSpPr>
        <p:spPr>
          <a:xfrm>
            <a:off x="1037065" y="2102574"/>
            <a:ext cx="2395752" cy="344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Times New Roman" panose="02020603050405020304" pitchFamily="18" charset="0"/>
                <a:cs typeface="Times New Roman" panose="02020603050405020304" pitchFamily="18" charset="0"/>
              </a:rPr>
              <a:t>Production planning</a:t>
            </a:r>
            <a:endParaRPr lang="fr-FR" sz="1400" dirty="0">
              <a:latin typeface="Times New Roman" panose="02020603050405020304" pitchFamily="18" charset="0"/>
              <a:cs typeface="Times New Roman" panose="02020603050405020304" pitchFamily="18" charset="0"/>
            </a:endParaRPr>
          </a:p>
        </p:txBody>
      </p:sp>
      <p:sp>
        <p:nvSpPr>
          <p:cNvPr id="20" name="Right Arrow 19"/>
          <p:cNvSpPr/>
          <p:nvPr/>
        </p:nvSpPr>
        <p:spPr>
          <a:xfrm>
            <a:off x="1037065" y="2520201"/>
            <a:ext cx="2010060" cy="344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Times New Roman" panose="02020603050405020304" pitchFamily="18" charset="0"/>
                <a:cs typeface="Times New Roman" panose="02020603050405020304" pitchFamily="18" charset="0"/>
              </a:rPr>
              <a:t>T</a:t>
            </a:r>
            <a:r>
              <a:rPr lang="en-GB" sz="1400" dirty="0" smtClean="0">
                <a:latin typeface="Times New Roman" panose="02020603050405020304" pitchFamily="18" charset="0"/>
                <a:cs typeface="Times New Roman" panose="02020603050405020304" pitchFamily="18" charset="0"/>
              </a:rPr>
              <a:t>esting</a:t>
            </a:r>
            <a:endParaRPr lang="fr-FR" sz="1400" dirty="0">
              <a:latin typeface="Times New Roman" panose="02020603050405020304" pitchFamily="18" charset="0"/>
              <a:cs typeface="Times New Roman" panose="02020603050405020304" pitchFamily="18" charset="0"/>
            </a:endParaRPr>
          </a:p>
        </p:txBody>
      </p:sp>
      <p:sp>
        <p:nvSpPr>
          <p:cNvPr id="22" name="Right Arrow 21"/>
          <p:cNvSpPr/>
          <p:nvPr/>
        </p:nvSpPr>
        <p:spPr>
          <a:xfrm>
            <a:off x="1037065" y="2929764"/>
            <a:ext cx="1677998" cy="344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Times New Roman" panose="02020603050405020304" pitchFamily="18" charset="0"/>
                <a:cs typeface="Times New Roman" panose="02020603050405020304" pitchFamily="18" charset="0"/>
              </a:rPr>
              <a:t>Design</a:t>
            </a:r>
            <a:endParaRPr lang="fr-FR" sz="1400" dirty="0">
              <a:latin typeface="Times New Roman" panose="02020603050405020304" pitchFamily="18" charset="0"/>
              <a:cs typeface="Times New Roman" panose="02020603050405020304" pitchFamily="18" charset="0"/>
            </a:endParaRPr>
          </a:p>
        </p:txBody>
      </p:sp>
      <p:sp>
        <p:nvSpPr>
          <p:cNvPr id="30" name="Right Arrow 29"/>
          <p:cNvSpPr/>
          <p:nvPr/>
        </p:nvSpPr>
        <p:spPr>
          <a:xfrm>
            <a:off x="1046331" y="3362659"/>
            <a:ext cx="1300551" cy="344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Times New Roman" panose="02020603050405020304" pitchFamily="18" charset="0"/>
                <a:cs typeface="Times New Roman" panose="02020603050405020304" pitchFamily="18" charset="0"/>
              </a:rPr>
              <a:t>Concept</a:t>
            </a:r>
            <a:endParaRPr lang="fr-F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5623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19</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368414"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496853" y="3717032"/>
            <a:ext cx="5040560" cy="2089947"/>
            <a:chOff x="789211" y="1116586"/>
            <a:chExt cx="7480116" cy="3151588"/>
          </a:xfrm>
        </p:grpSpPr>
        <p:sp>
          <p:nvSpPr>
            <p:cNvPr id="30" name="Rectangle 29"/>
            <p:cNvSpPr/>
            <p:nvPr/>
          </p:nvSpPr>
          <p:spPr>
            <a:xfrm>
              <a:off x="789211" y="3637294"/>
              <a:ext cx="1420399" cy="57606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400" b="1" dirty="0">
                  <a:latin typeface="Times New Roman" panose="02020603050405020304" pitchFamily="18" charset="0"/>
                  <a:cs typeface="Times New Roman" panose="02020603050405020304" pitchFamily="18" charset="0"/>
                </a:rPr>
                <a:t>Time</a:t>
              </a:r>
            </a:p>
          </p:txBody>
        </p:sp>
        <p:sp>
          <p:nvSpPr>
            <p:cNvPr id="32" name="Rectangle 31"/>
            <p:cNvSpPr/>
            <p:nvPr/>
          </p:nvSpPr>
          <p:spPr>
            <a:xfrm>
              <a:off x="6843223" y="3582478"/>
              <a:ext cx="1426104" cy="68569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b="1" dirty="0">
                  <a:latin typeface="Times New Roman" panose="02020603050405020304" pitchFamily="18" charset="0"/>
                  <a:cs typeface="Times New Roman" panose="02020603050405020304" pitchFamily="18" charset="0"/>
                </a:rPr>
                <a:t>Cost</a:t>
              </a:r>
            </a:p>
          </p:txBody>
        </p:sp>
        <p:sp>
          <p:nvSpPr>
            <p:cNvPr id="33" name="Rectangle 32"/>
            <p:cNvSpPr/>
            <p:nvPr/>
          </p:nvSpPr>
          <p:spPr>
            <a:xfrm>
              <a:off x="3659151" y="1116586"/>
              <a:ext cx="1740237" cy="97378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400" b="1" dirty="0">
                  <a:latin typeface="Times New Roman" panose="02020603050405020304" pitchFamily="18" charset="0"/>
                  <a:cs typeface="Times New Roman" panose="02020603050405020304" pitchFamily="18" charset="0"/>
                </a:rPr>
                <a:t>Complexity of the part</a:t>
              </a:r>
            </a:p>
          </p:txBody>
        </p:sp>
        <p:sp>
          <p:nvSpPr>
            <p:cNvPr id="34" name="Left-Right Arrow 33"/>
            <p:cNvSpPr/>
            <p:nvPr/>
          </p:nvSpPr>
          <p:spPr>
            <a:xfrm rot="2700000" flipV="1">
              <a:off x="5210716" y="2622694"/>
              <a:ext cx="2160000" cy="181141"/>
            </a:xfrm>
            <a:prstGeom prst="leftRightArrow">
              <a:avLst/>
            </a:prstGeom>
            <a:gradFill>
              <a:gsLst>
                <a:gs pos="0">
                  <a:schemeClr val="tx2">
                    <a:lumMod val="60000"/>
                    <a:lumOff val="40000"/>
                  </a:schemeClr>
                </a:gs>
                <a:gs pos="49000">
                  <a:schemeClr val="accent1">
                    <a:tint val="44500"/>
                    <a:satMod val="160000"/>
                  </a:schemeClr>
                </a:gs>
                <a:gs pos="100000">
                  <a:srgbClr val="00B050"/>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latin typeface="Times New Roman" panose="02020603050405020304" pitchFamily="18" charset="0"/>
                <a:cs typeface="Times New Roman" panose="02020603050405020304" pitchFamily="18" charset="0"/>
              </a:endParaRPr>
            </a:p>
          </p:txBody>
        </p:sp>
        <p:sp>
          <p:nvSpPr>
            <p:cNvPr id="35" name="Rectangle 34"/>
            <p:cNvSpPr/>
            <p:nvPr/>
          </p:nvSpPr>
          <p:spPr>
            <a:xfrm>
              <a:off x="2677871" y="3078250"/>
              <a:ext cx="4712037" cy="464120"/>
            </a:xfrm>
            <a:prstGeom prst="rect">
              <a:avLst/>
            </a:prstGeom>
          </p:spPr>
          <p:txBody>
            <a:bodyPr wrap="square">
              <a:spAutoFit/>
            </a:bodyPr>
            <a:lstStyle/>
            <a:p>
              <a:r>
                <a:rPr lang="fr-FR" sz="1400" dirty="0" smtClean="0">
                  <a:latin typeface="Times New Roman" panose="02020603050405020304" pitchFamily="18" charset="0"/>
                  <a:cs typeface="Times New Roman" panose="02020603050405020304" pitchFamily="18" charset="0"/>
                </a:rPr>
                <a:t>ADDITIVE MANUFACTURING</a:t>
              </a:r>
              <a:endParaRPr lang="fr-FR" sz="1400" dirty="0">
                <a:latin typeface="Times New Roman" panose="02020603050405020304" pitchFamily="18" charset="0"/>
                <a:cs typeface="Times New Roman" panose="02020603050405020304" pitchFamily="18" charset="0"/>
              </a:endParaRPr>
            </a:p>
          </p:txBody>
        </p:sp>
        <p:sp>
          <p:nvSpPr>
            <p:cNvPr id="36" name="Left-Right Arrow 35"/>
            <p:cNvSpPr/>
            <p:nvPr/>
          </p:nvSpPr>
          <p:spPr>
            <a:xfrm>
              <a:off x="2563226" y="3916826"/>
              <a:ext cx="3916344" cy="180000"/>
            </a:xfrm>
            <a:prstGeom prst="leftRightArrow">
              <a:avLst/>
            </a:prstGeom>
            <a:gradFill>
              <a:gsLst>
                <a:gs pos="0">
                  <a:srgbClr val="FFC000"/>
                </a:gs>
                <a:gs pos="100000">
                  <a:srgbClr val="00B050"/>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latin typeface="Times New Roman" panose="02020603050405020304" pitchFamily="18" charset="0"/>
                <a:cs typeface="Times New Roman" panose="02020603050405020304" pitchFamily="18" charset="0"/>
              </a:endParaRPr>
            </a:p>
          </p:txBody>
        </p:sp>
        <p:sp>
          <p:nvSpPr>
            <p:cNvPr id="37" name="Left-Right Arrow 36"/>
            <p:cNvSpPr/>
            <p:nvPr/>
          </p:nvSpPr>
          <p:spPr>
            <a:xfrm rot="8100000">
              <a:off x="1597872" y="2612710"/>
              <a:ext cx="2160000" cy="179999"/>
            </a:xfrm>
            <a:prstGeom prst="leftRightArrow">
              <a:avLst/>
            </a:prstGeom>
            <a:gradFill>
              <a:gsLst>
                <a:gs pos="0">
                  <a:schemeClr val="tx2">
                    <a:lumMod val="60000"/>
                    <a:lumOff val="40000"/>
                  </a:schemeClr>
                </a:gs>
                <a:gs pos="100000">
                  <a:srgbClr val="FFC000"/>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latin typeface="Times New Roman" panose="02020603050405020304" pitchFamily="18" charset="0"/>
                <a:cs typeface="Times New Roman" panose="02020603050405020304" pitchFamily="18" charset="0"/>
              </a:endParaRPr>
            </a:p>
          </p:txBody>
        </p:sp>
      </p:gr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9548" y="1193633"/>
            <a:ext cx="3626115" cy="222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5804" y="3453864"/>
            <a:ext cx="3233014" cy="215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757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0EE18407-EB0B-4F14-A9AE-2CF44DD745CA}" type="slidenum">
              <a:rPr lang="fr-FR" smtClean="0"/>
              <a:pPr/>
              <a:t>2</a:t>
            </a:fld>
            <a:endParaRPr lang="fr-FR" dirty="0"/>
          </a:p>
        </p:txBody>
      </p:sp>
      <p:grpSp>
        <p:nvGrpSpPr>
          <p:cNvPr id="11" name="Group 10"/>
          <p:cNvGrpSpPr/>
          <p:nvPr/>
        </p:nvGrpSpPr>
        <p:grpSpPr>
          <a:xfrm>
            <a:off x="362300" y="220601"/>
            <a:ext cx="8759003" cy="613181"/>
            <a:chOff x="553444" y="291954"/>
            <a:chExt cx="7614492" cy="613181"/>
          </a:xfrm>
        </p:grpSpPr>
        <p:sp>
          <p:nvSpPr>
            <p:cNvPr id="12" name="Rectangle 11"/>
            <p:cNvSpPr/>
            <p:nvPr/>
          </p:nvSpPr>
          <p:spPr>
            <a:xfrm>
              <a:off x="1331640" y="320360"/>
              <a:ext cx="6836296" cy="584775"/>
            </a:xfrm>
            <a:prstGeom prst="rect">
              <a:avLst/>
            </a:prstGeom>
          </p:spPr>
          <p:txBody>
            <a:bodyPr wrap="square">
              <a:spAutoFit/>
            </a:bodyPr>
            <a:lstStyle/>
            <a:p>
              <a:r>
                <a:rPr lang="fr-FR" sz="1600" b="1" spc="150" dirty="0">
                  <a:ln w="11430"/>
                  <a:solidFill>
                    <a:schemeClr val="bg1"/>
                  </a:solidFill>
                  <a:effectLst>
                    <a:outerShdw blurRad="25400" algn="tl" rotWithShape="0">
                      <a:srgbClr val="000000">
                        <a:alpha val="43000"/>
                      </a:srgbClr>
                    </a:outerShdw>
                  </a:effectLst>
                  <a:latin typeface="Times New Roman" panose="02020603050405020304" pitchFamily="18" charset="0"/>
                  <a:ea typeface="+mj-ea"/>
                  <a:cs typeface="Times New Roman" panose="02020603050405020304" pitchFamily="18" charset="0"/>
                </a:rPr>
                <a:t>ORGANISATION EUROPÉENNE POUR LA RECHERCHE NUCLÉAIRE</a:t>
              </a:r>
              <a:br>
                <a:rPr lang="fr-FR" sz="1600" b="1" spc="150" dirty="0">
                  <a:ln w="11430"/>
                  <a:solidFill>
                    <a:schemeClr val="bg1"/>
                  </a:solidFill>
                  <a:effectLst>
                    <a:outerShdw blurRad="25400" algn="tl" rotWithShape="0">
                      <a:srgbClr val="000000">
                        <a:alpha val="43000"/>
                      </a:srgbClr>
                    </a:outerShdw>
                  </a:effectLst>
                  <a:latin typeface="Times New Roman" panose="02020603050405020304" pitchFamily="18" charset="0"/>
                  <a:ea typeface="+mj-ea"/>
                  <a:cs typeface="Times New Roman" panose="02020603050405020304" pitchFamily="18" charset="0"/>
                </a:rPr>
              </a:br>
              <a:r>
                <a:rPr lang="fr-FR" sz="1600" b="1" spc="150" dirty="0">
                  <a:ln w="11430"/>
                  <a:solidFill>
                    <a:schemeClr val="bg1"/>
                  </a:solidFill>
                  <a:effectLst>
                    <a:outerShdw blurRad="25400" algn="tl" rotWithShape="0">
                      <a:srgbClr val="000000">
                        <a:alpha val="43000"/>
                      </a:srgbClr>
                    </a:outerShdw>
                  </a:effectLst>
                  <a:latin typeface="Times New Roman" panose="02020603050405020304" pitchFamily="18" charset="0"/>
                  <a:ea typeface="+mj-ea"/>
                  <a:cs typeface="Times New Roman" panose="02020603050405020304" pitchFamily="18" charset="0"/>
                </a:rPr>
                <a:t>CERNEUROPEAN ORGANIZATION FOR NUCLEAR RESEARCH</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444" y="291954"/>
              <a:ext cx="602883" cy="602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331712" y="1774946"/>
            <a:ext cx="8547583" cy="1424924"/>
            <a:chOff x="399617" y="1402639"/>
            <a:chExt cx="8547583" cy="1216107"/>
          </a:xfrm>
        </p:grpSpPr>
        <p:sp>
          <p:nvSpPr>
            <p:cNvPr id="10" name="Rectangle 9"/>
            <p:cNvSpPr/>
            <p:nvPr/>
          </p:nvSpPr>
          <p:spPr>
            <a:xfrm>
              <a:off x="399617" y="1880082"/>
              <a:ext cx="8344766" cy="738664"/>
            </a:xfrm>
            <a:prstGeom prst="rect">
              <a:avLst/>
            </a:prstGeom>
          </p:spPr>
          <p:txBody>
            <a:bodyPr wrap="square">
              <a:spAutoFit/>
            </a:bodyPr>
            <a:lstStyle/>
            <a:p>
              <a:pPr algn="just"/>
              <a:r>
                <a:rPr lang="en-GB" sz="1400" dirty="0">
                  <a:latin typeface="Times New Roman" panose="02020603050405020304" pitchFamily="18" charset="0"/>
                  <a:cs typeface="Times New Roman" panose="02020603050405020304" pitchFamily="18" charset="0"/>
                </a:rPr>
                <a:t>The mandate : provide to the CERN community specific engineering solutions combining mechanical design, production facilities and material sciences. This group owns, maintains and develops the know-how on the mechanical constructions in the accelerators and the physics detectors.</a:t>
              </a:r>
            </a:p>
          </p:txBody>
        </p:sp>
        <p:sp>
          <p:nvSpPr>
            <p:cNvPr id="18" name="Title 1"/>
            <p:cNvSpPr txBox="1">
              <a:spLocks/>
            </p:cNvSpPr>
            <p:nvPr/>
          </p:nvSpPr>
          <p:spPr>
            <a:xfrm>
              <a:off x="399617" y="1402639"/>
              <a:ext cx="8106479" cy="406401"/>
            </a:xfrm>
            <a:prstGeom prst="rect">
              <a:avLst/>
            </a:prstGeom>
            <a:solidFill>
              <a:srgbClr val="FFFFFF"/>
            </a:solidFill>
          </p:spPr>
          <p:txBody>
            <a:bodyPr anchor="ctr"/>
            <a:lstStyle>
              <a:lvl1pPr algn="r" rtl="0" eaLnBrk="1" latinLnBrk="0" hangingPunct="1">
                <a:spcBef>
                  <a:spcPct val="0"/>
                </a:spcBef>
                <a:buNone/>
                <a:defRPr kumimoji="0" sz="2800" kern="1200">
                  <a:solidFill>
                    <a:schemeClr val="tx2"/>
                  </a:solidFill>
                  <a:latin typeface="+mj-lt"/>
                  <a:ea typeface="+mj-ea"/>
                  <a:cs typeface="+mj-cs"/>
                </a:defRPr>
              </a:lvl1pPr>
            </a:lstStyle>
            <a:p>
              <a:pPr algn="just"/>
              <a:r>
                <a:rPr lang="en-GB" sz="1400" dirty="0" smtClean="0">
                  <a:solidFill>
                    <a:schemeClr val="tx1"/>
                  </a:solidFill>
                  <a:latin typeface="Times New Roman" panose="02020603050405020304" pitchFamily="18" charset="0"/>
                  <a:ea typeface="+mn-ea"/>
                  <a:cs typeface="Times New Roman" panose="02020603050405020304" pitchFamily="18" charset="0"/>
                </a:rPr>
                <a:t>EN: Engineering department </a:t>
              </a:r>
            </a:p>
            <a:p>
              <a:pPr algn="just"/>
              <a:r>
                <a:rPr lang="en-GB" sz="1400" dirty="0" smtClean="0">
                  <a:solidFill>
                    <a:schemeClr val="tx1"/>
                  </a:solidFill>
                  <a:latin typeface="Times New Roman" panose="02020603050405020304" pitchFamily="18" charset="0"/>
                  <a:ea typeface="+mn-ea"/>
                  <a:cs typeface="Times New Roman" panose="02020603050405020304" pitchFamily="18" charset="0"/>
                </a:rPr>
                <a:t>MME : The Mechanical and Materials Engineering  Group</a:t>
              </a:r>
              <a:endParaRPr lang="en-GB" sz="1400" dirty="0">
                <a:solidFill>
                  <a:schemeClr val="tx1"/>
                </a:solidFill>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6213759" y="1433506"/>
              <a:ext cx="2733441"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Group </a:t>
              </a:r>
              <a:r>
                <a:rPr lang="en-US" sz="1400" dirty="0" smtClean="0">
                  <a:latin typeface="Times New Roman" panose="02020603050405020304" pitchFamily="18" charset="0"/>
                  <a:cs typeface="Times New Roman" panose="02020603050405020304" pitchFamily="18" charset="0"/>
                </a:rPr>
                <a:t>Leader: Francesco </a:t>
              </a:r>
              <a:r>
                <a:rPr lang="en-US" sz="1400" dirty="0">
                  <a:latin typeface="Times New Roman" panose="02020603050405020304" pitchFamily="18" charset="0"/>
                  <a:cs typeface="Times New Roman" panose="02020603050405020304" pitchFamily="18" charset="0"/>
                </a:rPr>
                <a:t>Bertinelli</a:t>
              </a:r>
            </a:p>
          </p:txBody>
        </p:sp>
      </p:grpSp>
      <p:grpSp>
        <p:nvGrpSpPr>
          <p:cNvPr id="21" name="Group 20"/>
          <p:cNvGrpSpPr/>
          <p:nvPr/>
        </p:nvGrpSpPr>
        <p:grpSpPr>
          <a:xfrm>
            <a:off x="1075166" y="3133920"/>
            <a:ext cx="6665186" cy="3391424"/>
            <a:chOff x="123642" y="1182482"/>
            <a:chExt cx="8920773" cy="5268473"/>
          </a:xfrm>
        </p:grpSpPr>
        <p:graphicFrame>
          <p:nvGraphicFramePr>
            <p:cNvPr id="22" name="Content Placeholder 6"/>
            <p:cNvGraphicFramePr>
              <a:graphicFrameLocks/>
            </p:cNvGraphicFramePr>
            <p:nvPr>
              <p:extLst>
                <p:ext uri="{D42A27DB-BD31-4B8C-83A1-F6EECF244321}">
                  <p14:modId xmlns:p14="http://schemas.microsoft.com/office/powerpoint/2010/main" val="2915289946"/>
                </p:ext>
              </p:extLst>
            </p:nvPr>
          </p:nvGraphicFramePr>
          <p:xfrm>
            <a:off x="123642" y="1182482"/>
            <a:ext cx="5085006" cy="51394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Rectangle 22"/>
            <p:cNvSpPr/>
            <p:nvPr/>
          </p:nvSpPr>
          <p:spPr>
            <a:xfrm>
              <a:off x="4413243" y="1654243"/>
              <a:ext cx="4631169" cy="1439638"/>
            </a:xfrm>
            <a:prstGeom prst="rect">
              <a:avLst/>
            </a:prstGeom>
            <a:ln>
              <a:noFill/>
            </a:ln>
          </p:spPr>
          <p:txBody>
            <a:bodyPr wrap="square">
              <a:spAutoFit/>
            </a:bodyPr>
            <a:lstStyle/>
            <a:p>
              <a:pPr marL="180975" indent="-180975" algn="just">
                <a:buSzPct val="800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Internal Design Office facilities, 40 designers (Staff and Industrial Support)</a:t>
              </a:r>
            </a:p>
            <a:p>
              <a:pPr marL="180975" indent="-180975" algn="just">
                <a:buSzPct val="800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CATIA / </a:t>
              </a:r>
              <a:r>
                <a:rPr lang="en-GB" sz="1200" dirty="0" err="1">
                  <a:latin typeface="Times New Roman" panose="02020603050405020304" pitchFamily="18" charset="0"/>
                  <a:cs typeface="Times New Roman" panose="02020603050405020304" pitchFamily="18" charset="0"/>
                </a:rPr>
                <a:t>SmarTeam</a:t>
              </a:r>
              <a:r>
                <a:rPr lang="en-GB" sz="1200" dirty="0">
                  <a:latin typeface="Times New Roman" panose="02020603050405020304" pitchFamily="18" charset="0"/>
                  <a:cs typeface="Times New Roman" panose="02020603050405020304" pitchFamily="18" charset="0"/>
                </a:rPr>
                <a:t>,  ANSYS</a:t>
              </a:r>
            </a:p>
            <a:p>
              <a:pPr marL="180975" indent="-180975" algn="just">
                <a:buSzPct val="800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Mechanical measurements lab</a:t>
              </a:r>
            </a:p>
          </p:txBody>
        </p:sp>
        <p:sp>
          <p:nvSpPr>
            <p:cNvPr id="24" name="Rectangle 23"/>
            <p:cNvSpPr/>
            <p:nvPr/>
          </p:nvSpPr>
          <p:spPr>
            <a:xfrm>
              <a:off x="4413243" y="3118355"/>
              <a:ext cx="4631172" cy="2079477"/>
            </a:xfrm>
            <a:prstGeom prst="rect">
              <a:avLst/>
            </a:prstGeom>
            <a:ln>
              <a:noFill/>
            </a:ln>
          </p:spPr>
          <p:txBody>
            <a:bodyPr wrap="square">
              <a:spAutoFit/>
            </a:bodyPr>
            <a:lstStyle/>
            <a:p>
              <a:pPr marL="180975" indent="-180975" algn="just">
                <a:buSzPct val="800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4000 m2 of internal workshop facilities, 50 technicians (Staff and Industrial Support): CNC machining, sheet metal work &amp; welding, electron beam &amp; laser, vacuum brazing</a:t>
              </a:r>
            </a:p>
            <a:p>
              <a:pPr marL="180975" indent="-180975" algn="just">
                <a:buSzPct val="800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External subcontracting service</a:t>
              </a:r>
            </a:p>
            <a:p>
              <a:pPr marL="180975" indent="-180975" algn="just">
                <a:buSzPct val="800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Free access Users workshop</a:t>
              </a:r>
            </a:p>
          </p:txBody>
        </p:sp>
        <p:sp>
          <p:nvSpPr>
            <p:cNvPr id="25" name="Rectangle 24"/>
            <p:cNvSpPr/>
            <p:nvPr/>
          </p:nvSpPr>
          <p:spPr>
            <a:xfrm>
              <a:off x="4413241" y="5011317"/>
              <a:ext cx="4631171" cy="1439638"/>
            </a:xfrm>
            <a:prstGeom prst="rect">
              <a:avLst/>
            </a:prstGeom>
            <a:ln>
              <a:noFill/>
            </a:ln>
          </p:spPr>
          <p:txBody>
            <a:bodyPr wrap="square">
              <a:spAutoFit/>
            </a:bodyPr>
            <a:lstStyle/>
            <a:p>
              <a:pPr marL="180975" indent="-180975" algn="just">
                <a:buSzPct val="800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Material selection, analysis &amp; metallurgy: microscopy, mechanical testing</a:t>
              </a:r>
            </a:p>
            <a:p>
              <a:pPr marL="180975" indent="-180975" algn="just">
                <a:buSzPct val="800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NDT: US, radiography, tomography</a:t>
              </a:r>
            </a:p>
            <a:p>
              <a:pPr marL="180975" indent="-180975" algn="just">
                <a:buSzPct val="80000"/>
                <a:buFont typeface="Wingdings" panose="05000000000000000000" pitchFamily="2" charset="2"/>
                <a:buChar char="§"/>
              </a:pPr>
              <a:r>
                <a:rPr lang="en-GB" sz="1200" dirty="0">
                  <a:latin typeface="Times New Roman" panose="02020603050405020304" pitchFamily="18" charset="0"/>
                  <a:cs typeface="Times New Roman" panose="02020603050405020304" pitchFamily="18" charset="0"/>
                </a:rPr>
                <a:t>350 m2 of internal metrology facilities: CMM</a:t>
              </a:r>
            </a:p>
          </p:txBody>
        </p:sp>
      </p:grpSp>
      <p:sp>
        <p:nvSpPr>
          <p:cNvPr id="6" name="Rectangle 5"/>
          <p:cNvSpPr/>
          <p:nvPr/>
        </p:nvSpPr>
        <p:spPr>
          <a:xfrm>
            <a:off x="3707904" y="1176028"/>
            <a:ext cx="2088232" cy="523220"/>
          </a:xfrm>
          <a:prstGeom prst="rect">
            <a:avLst/>
          </a:prstGeom>
        </p:spPr>
        <p:txBody>
          <a:bodyPr wrap="square">
            <a:spAutoFit/>
          </a:bodyPr>
          <a:lstStyle/>
          <a:p>
            <a:r>
              <a:rPr lang="en-GB" sz="2800" dirty="0" smtClean="0">
                <a:solidFill>
                  <a:prstClr val="black"/>
                </a:solidFill>
                <a:latin typeface="Times New Roman" panose="02020603050405020304" pitchFamily="18" charset="0"/>
                <a:ea typeface="+mj-ea"/>
                <a:cs typeface="Times New Roman" panose="02020603050405020304" pitchFamily="18" charset="0"/>
              </a:rPr>
              <a:t>Who we are </a:t>
            </a:r>
            <a:endParaRPr lang="en-GB" dirty="0"/>
          </a:p>
        </p:txBody>
      </p:sp>
    </p:spTree>
    <p:extLst>
      <p:ext uri="{BB962C8B-B14F-4D97-AF65-F5344CB8AC3E}">
        <p14:creationId xmlns:p14="http://schemas.microsoft.com/office/powerpoint/2010/main" val="32108487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0732" t="-12943" r="30256" b="15520"/>
          <a:stretch/>
        </p:blipFill>
        <p:spPr>
          <a:xfrm>
            <a:off x="628337" y="4101637"/>
            <a:ext cx="1332000" cy="1656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4180" y="4637875"/>
            <a:ext cx="1917025" cy="954262"/>
          </a:xfrm>
          <a:prstGeom prst="rect">
            <a:avLst/>
          </a:prstGeom>
        </p:spPr>
      </p:pic>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20</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368414"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2062259" y="3258052"/>
            <a:ext cx="5040560" cy="2089947"/>
            <a:chOff x="789211" y="1116586"/>
            <a:chExt cx="7480116" cy="3151588"/>
          </a:xfrm>
        </p:grpSpPr>
        <p:sp>
          <p:nvSpPr>
            <p:cNvPr id="30" name="Rectangle 29"/>
            <p:cNvSpPr/>
            <p:nvPr/>
          </p:nvSpPr>
          <p:spPr>
            <a:xfrm>
              <a:off x="789211" y="3637294"/>
              <a:ext cx="1420399" cy="57606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400" b="1" dirty="0">
                  <a:latin typeface="Times New Roman" panose="02020603050405020304" pitchFamily="18" charset="0"/>
                  <a:cs typeface="Times New Roman" panose="02020603050405020304" pitchFamily="18" charset="0"/>
                </a:rPr>
                <a:t>Time</a:t>
              </a:r>
            </a:p>
          </p:txBody>
        </p:sp>
        <p:sp>
          <p:nvSpPr>
            <p:cNvPr id="32" name="Rectangle 31"/>
            <p:cNvSpPr/>
            <p:nvPr/>
          </p:nvSpPr>
          <p:spPr>
            <a:xfrm>
              <a:off x="6843223" y="3582478"/>
              <a:ext cx="1426104" cy="68569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b="1" dirty="0">
                  <a:latin typeface="Times New Roman" panose="02020603050405020304" pitchFamily="18" charset="0"/>
                  <a:cs typeface="Times New Roman" panose="02020603050405020304" pitchFamily="18" charset="0"/>
                </a:rPr>
                <a:t>Cost</a:t>
              </a:r>
            </a:p>
          </p:txBody>
        </p:sp>
        <p:sp>
          <p:nvSpPr>
            <p:cNvPr id="33" name="Rectangle 32"/>
            <p:cNvSpPr/>
            <p:nvPr/>
          </p:nvSpPr>
          <p:spPr>
            <a:xfrm>
              <a:off x="3659151" y="1116586"/>
              <a:ext cx="1740237" cy="97378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400" b="1" dirty="0">
                  <a:latin typeface="Times New Roman" panose="02020603050405020304" pitchFamily="18" charset="0"/>
                  <a:cs typeface="Times New Roman" panose="02020603050405020304" pitchFamily="18" charset="0"/>
                </a:rPr>
                <a:t>Complexity of the part</a:t>
              </a:r>
            </a:p>
          </p:txBody>
        </p:sp>
        <p:sp>
          <p:nvSpPr>
            <p:cNvPr id="34" name="Left-Right Arrow 33"/>
            <p:cNvSpPr/>
            <p:nvPr/>
          </p:nvSpPr>
          <p:spPr>
            <a:xfrm rot="2700000" flipV="1">
              <a:off x="5210716" y="2622694"/>
              <a:ext cx="2160000" cy="181141"/>
            </a:xfrm>
            <a:prstGeom prst="leftRightArrow">
              <a:avLst/>
            </a:prstGeom>
            <a:gradFill>
              <a:gsLst>
                <a:gs pos="0">
                  <a:schemeClr val="tx2">
                    <a:lumMod val="60000"/>
                    <a:lumOff val="40000"/>
                  </a:schemeClr>
                </a:gs>
                <a:gs pos="49000">
                  <a:schemeClr val="accent1">
                    <a:tint val="44500"/>
                    <a:satMod val="160000"/>
                  </a:schemeClr>
                </a:gs>
                <a:gs pos="100000">
                  <a:srgbClr val="00B050"/>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latin typeface="Times New Roman" panose="02020603050405020304" pitchFamily="18" charset="0"/>
                <a:cs typeface="Times New Roman" panose="02020603050405020304" pitchFamily="18" charset="0"/>
              </a:endParaRPr>
            </a:p>
          </p:txBody>
        </p:sp>
        <p:sp>
          <p:nvSpPr>
            <p:cNvPr id="35" name="Rectangle 34"/>
            <p:cNvSpPr/>
            <p:nvPr/>
          </p:nvSpPr>
          <p:spPr>
            <a:xfrm>
              <a:off x="2677871" y="3078250"/>
              <a:ext cx="4712037" cy="464120"/>
            </a:xfrm>
            <a:prstGeom prst="rect">
              <a:avLst/>
            </a:prstGeom>
          </p:spPr>
          <p:txBody>
            <a:bodyPr wrap="square">
              <a:spAutoFit/>
            </a:bodyPr>
            <a:lstStyle/>
            <a:p>
              <a:r>
                <a:rPr lang="fr-FR" sz="1400" dirty="0" smtClean="0">
                  <a:latin typeface="Times New Roman" panose="02020603050405020304" pitchFamily="18" charset="0"/>
                  <a:cs typeface="Times New Roman" panose="02020603050405020304" pitchFamily="18" charset="0"/>
                </a:rPr>
                <a:t>ADDITIVE MANUFACTURING</a:t>
              </a:r>
              <a:endParaRPr lang="fr-FR" sz="1400" dirty="0">
                <a:latin typeface="Times New Roman" panose="02020603050405020304" pitchFamily="18" charset="0"/>
                <a:cs typeface="Times New Roman" panose="02020603050405020304" pitchFamily="18" charset="0"/>
              </a:endParaRPr>
            </a:p>
          </p:txBody>
        </p:sp>
        <p:sp>
          <p:nvSpPr>
            <p:cNvPr id="36" name="Left-Right Arrow 35"/>
            <p:cNvSpPr/>
            <p:nvPr/>
          </p:nvSpPr>
          <p:spPr>
            <a:xfrm>
              <a:off x="2563226" y="3916826"/>
              <a:ext cx="3916344" cy="180000"/>
            </a:xfrm>
            <a:prstGeom prst="leftRightArrow">
              <a:avLst/>
            </a:prstGeom>
            <a:gradFill>
              <a:gsLst>
                <a:gs pos="0">
                  <a:srgbClr val="FFC000"/>
                </a:gs>
                <a:gs pos="100000">
                  <a:srgbClr val="00B050"/>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latin typeface="Times New Roman" panose="02020603050405020304" pitchFamily="18" charset="0"/>
                <a:cs typeface="Times New Roman" panose="02020603050405020304" pitchFamily="18" charset="0"/>
              </a:endParaRPr>
            </a:p>
          </p:txBody>
        </p:sp>
        <p:sp>
          <p:nvSpPr>
            <p:cNvPr id="37" name="Left-Right Arrow 36"/>
            <p:cNvSpPr/>
            <p:nvPr/>
          </p:nvSpPr>
          <p:spPr>
            <a:xfrm rot="8100000">
              <a:off x="1597872" y="2612710"/>
              <a:ext cx="2160000" cy="179999"/>
            </a:xfrm>
            <a:prstGeom prst="leftRightArrow">
              <a:avLst/>
            </a:prstGeom>
            <a:gradFill>
              <a:gsLst>
                <a:gs pos="0">
                  <a:schemeClr val="tx2">
                    <a:lumMod val="60000"/>
                    <a:lumOff val="40000"/>
                  </a:schemeClr>
                </a:gs>
                <a:gs pos="100000">
                  <a:srgbClr val="FFC000"/>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3578" y="1451353"/>
            <a:ext cx="3373013" cy="1679028"/>
          </a:xfrm>
          <a:prstGeom prst="rect">
            <a:avLst/>
          </a:prstGeom>
        </p:spPr>
      </p:pic>
      <p:pic>
        <p:nvPicPr>
          <p:cNvPr id="8" name="Picture 7"/>
          <p:cNvPicPr>
            <a:picLocks noChangeAspect="1"/>
          </p:cNvPicPr>
          <p:nvPr/>
        </p:nvPicPr>
        <p:blipFill>
          <a:blip r:embed="rId6"/>
          <a:stretch>
            <a:fillRect/>
          </a:stretch>
        </p:blipFill>
        <p:spPr>
          <a:xfrm>
            <a:off x="6025256" y="1425469"/>
            <a:ext cx="2382590" cy="1870595"/>
          </a:xfrm>
          <a:prstGeom prst="rect">
            <a:avLst/>
          </a:prstGeom>
        </p:spPr>
      </p:pic>
    </p:spTree>
    <p:extLst>
      <p:ext uri="{BB962C8B-B14F-4D97-AF65-F5344CB8AC3E}">
        <p14:creationId xmlns:p14="http://schemas.microsoft.com/office/powerpoint/2010/main" val="2123709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21</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2195736" y="2081888"/>
            <a:ext cx="58793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160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Major AM processes based on Hopkinson and Dickens’ classification</a:t>
            </a:r>
            <a:endParaRPr kumimoji="0" lang="en-GB" altLang="fr-FR" sz="16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476176" y="4069807"/>
            <a:ext cx="1152128" cy="29801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en-GB" sz="1200" b="1" dirty="0" smtClean="0">
                <a:latin typeface="Times New Roman" panose="02020603050405020304" pitchFamily="18" charset="0"/>
                <a:cs typeface="Times New Roman" panose="02020603050405020304" pitchFamily="18" charset="0"/>
              </a:rPr>
              <a:t>AM Processes </a:t>
            </a:r>
            <a:endParaRPr lang="en-GB" sz="12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2537396" y="2786157"/>
            <a:ext cx="1406690" cy="34569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200" b="1" dirty="0" smtClean="0">
                <a:latin typeface="Times New Roman" panose="02020603050405020304" pitchFamily="18" charset="0"/>
                <a:cs typeface="Times New Roman" panose="02020603050405020304" pitchFamily="18" charset="0"/>
              </a:rPr>
              <a:t>Liquid Based </a:t>
            </a:r>
            <a:endParaRPr lang="en-GB" sz="12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2551906" y="4154527"/>
            <a:ext cx="1364827" cy="31900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200" b="1" dirty="0" smtClean="0">
                <a:latin typeface="Times New Roman" panose="02020603050405020304" pitchFamily="18" charset="0"/>
                <a:cs typeface="Times New Roman" panose="02020603050405020304" pitchFamily="18" charset="0"/>
              </a:rPr>
              <a:t>Powder Based </a:t>
            </a:r>
            <a:endParaRPr lang="en-GB" sz="12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2558441" y="5445754"/>
            <a:ext cx="1385645" cy="33853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200" b="1" dirty="0">
                <a:latin typeface="Times New Roman" panose="02020603050405020304" pitchFamily="18" charset="0"/>
                <a:cs typeface="Times New Roman" panose="02020603050405020304" pitchFamily="18" charset="0"/>
              </a:rPr>
              <a:t>Solid </a:t>
            </a:r>
            <a:r>
              <a:rPr lang="fr-FR" sz="1200" b="1" dirty="0" err="1">
                <a:latin typeface="Times New Roman" panose="02020603050405020304" pitchFamily="18" charset="0"/>
                <a:cs typeface="Times New Roman" panose="02020603050405020304" pitchFamily="18" charset="0"/>
              </a:rPr>
              <a:t>Based</a:t>
            </a:r>
            <a:r>
              <a:rPr lang="fr-FR" sz="1200" b="1" dirty="0">
                <a:latin typeface="Times New Roman" panose="02020603050405020304" pitchFamily="18" charset="0"/>
                <a:cs typeface="Times New Roman" panose="02020603050405020304" pitchFamily="18" charset="0"/>
              </a:rPr>
              <a:t> </a:t>
            </a:r>
          </a:p>
        </p:txBody>
      </p:sp>
      <p:sp>
        <p:nvSpPr>
          <p:cNvPr id="13" name="TextBox 12"/>
          <p:cNvSpPr txBox="1"/>
          <p:nvPr/>
        </p:nvSpPr>
        <p:spPr>
          <a:xfrm>
            <a:off x="4427984" y="2636912"/>
            <a:ext cx="352839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Stereolithography</a:t>
            </a:r>
          </a:p>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Jetting Systems</a:t>
            </a:r>
          </a:p>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Direct Light Processing</a:t>
            </a:r>
            <a:endParaRPr lang="fr-FR" sz="1200" dirty="0">
              <a:latin typeface="Times New Roman" panose="02020603050405020304" pitchFamily="18" charset="0"/>
              <a:cs typeface="Times New Roman" panose="02020603050405020304" pitchFamily="18" charset="0"/>
            </a:endParaRPr>
          </a:p>
        </p:txBody>
      </p:sp>
      <p:cxnSp>
        <p:nvCxnSpPr>
          <p:cNvPr id="14" name="Straight Arrow Connector 13"/>
          <p:cNvCxnSpPr>
            <a:stCxn id="10" idx="3"/>
            <a:endCxn id="13" idx="1"/>
          </p:cNvCxnSpPr>
          <p:nvPr/>
        </p:nvCxnSpPr>
        <p:spPr>
          <a:xfrm>
            <a:off x="3944086" y="2959004"/>
            <a:ext cx="483898" cy="107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4427984" y="3367939"/>
            <a:ext cx="3528392" cy="193899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Selective Laser Sintering</a:t>
            </a:r>
          </a:p>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Three-Dimensional Printing</a:t>
            </a:r>
          </a:p>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Fused Metal Deposite Systems </a:t>
            </a:r>
          </a:p>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Electron Beam Melting</a:t>
            </a:r>
          </a:p>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Selective Laser Melting</a:t>
            </a:r>
          </a:p>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Selective Masking Sintering</a:t>
            </a:r>
          </a:p>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Selective Inhibition Sintering</a:t>
            </a:r>
          </a:p>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Electro photographic Layered </a:t>
            </a:r>
          </a:p>
          <a:p>
            <a:r>
              <a:rPr lang="en-GB" sz="1200" dirty="0" smtClean="0">
                <a:latin typeface="Times New Roman" panose="02020603050405020304" pitchFamily="18" charset="0"/>
                <a:cs typeface="Times New Roman" panose="02020603050405020304" pitchFamily="18" charset="0"/>
              </a:rPr>
              <a:t>      Manufacturing</a:t>
            </a:r>
          </a:p>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High Speed Sintering </a:t>
            </a:r>
            <a:endParaRPr lang="fr-FR" sz="12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427984" y="5386947"/>
            <a:ext cx="3528392"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Fused Deposition Modelling</a:t>
            </a:r>
          </a:p>
          <a:p>
            <a:pPr marL="285750" indent="-285750">
              <a:buFont typeface="Arial" panose="020B0604020202020204" pitchFamily="34" charset="0"/>
              <a:buChar char="•"/>
            </a:pPr>
            <a:r>
              <a:rPr lang="en-GB" sz="1200" dirty="0" smtClean="0">
                <a:latin typeface="Times New Roman" panose="02020603050405020304" pitchFamily="18" charset="0"/>
                <a:cs typeface="Times New Roman" panose="02020603050405020304" pitchFamily="18" charset="0"/>
              </a:rPr>
              <a:t>Sheet Stacking Technologies</a:t>
            </a:r>
            <a:endParaRPr lang="fr-FR" sz="1200" dirty="0">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3916733" y="4337409"/>
            <a:ext cx="525760"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21" name="Straight Arrow Connector 20"/>
          <p:cNvCxnSpPr>
            <a:stCxn id="12" idx="3"/>
            <a:endCxn id="16" idx="1"/>
          </p:cNvCxnSpPr>
          <p:nvPr/>
        </p:nvCxnSpPr>
        <p:spPr>
          <a:xfrm>
            <a:off x="3944086" y="5615020"/>
            <a:ext cx="483898" cy="276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2" name="Right Brace 21"/>
          <p:cNvSpPr/>
          <p:nvPr/>
        </p:nvSpPr>
        <p:spPr>
          <a:xfrm>
            <a:off x="1628304" y="2786157"/>
            <a:ext cx="432048" cy="3127022"/>
          </a:xfrm>
          <a:prstGeom prst="rightBrace">
            <a:avLst>
              <a:gd name="adj1" fmla="val 55851"/>
              <a:gd name="adj2" fmla="val 47161"/>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fr-FR" sz="1200">
              <a:latin typeface="Times New Roman" panose="02020603050405020304" pitchFamily="18" charset="0"/>
              <a:cs typeface="Times New Roman" panose="02020603050405020304" pitchFamily="18" charset="0"/>
            </a:endParaRPr>
          </a:p>
        </p:txBody>
      </p:sp>
      <p:sp>
        <p:nvSpPr>
          <p:cNvPr id="27" name="Rectangle 5"/>
          <p:cNvSpPr>
            <a:spLocks noChangeArrowheads="1"/>
          </p:cNvSpPr>
          <p:nvPr/>
        </p:nvSpPr>
        <p:spPr bwMode="auto">
          <a:xfrm>
            <a:off x="3375324" y="1254339"/>
            <a:ext cx="30963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fr-FR" sz="360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PROCESSES</a:t>
            </a:r>
            <a:endParaRPr kumimoji="0" lang="en-GB" altLang="fr-FR" sz="360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4995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22</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60462" y="1196752"/>
            <a:ext cx="8876034" cy="5262979"/>
          </a:xfrm>
          <a:prstGeom prst="rect">
            <a:avLst/>
          </a:prstGeom>
          <a:noFill/>
        </p:spPr>
        <p:txBody>
          <a:bodyPr wrap="square" rtlCol="0">
            <a:spAutoFit/>
          </a:bodyPr>
          <a:lstStyle/>
          <a:p>
            <a:pPr lvl="0" fontAlgn="base">
              <a:spcBef>
                <a:spcPct val="0"/>
              </a:spcBef>
              <a:spcAft>
                <a:spcPct val="0"/>
              </a:spcAft>
            </a:pPr>
            <a:r>
              <a:rPr lang="en-GB" altLang="fr-FR" sz="1600" i="1" dirty="0">
                <a:latin typeface="Times New Roman" panose="02020603050405020304" pitchFamily="18" charset="0"/>
                <a:cs typeface="Times New Roman" panose="02020603050405020304" pitchFamily="18" charset="0"/>
              </a:rPr>
              <a:t>Stereolithography (SL</a:t>
            </a:r>
            <a:r>
              <a:rPr lang="en-GB" altLang="fr-FR" sz="1600" i="1" dirty="0" smtClean="0">
                <a:latin typeface="Times New Roman" panose="02020603050405020304" pitchFamily="18" charset="0"/>
                <a:cs typeface="Times New Roman" panose="02020603050405020304" pitchFamily="18" charset="0"/>
              </a:rPr>
              <a:t>)</a:t>
            </a:r>
          </a:p>
          <a:p>
            <a:pPr lvl="0" fontAlgn="base">
              <a:spcBef>
                <a:spcPct val="0"/>
              </a:spcBef>
              <a:spcAft>
                <a:spcPct val="0"/>
              </a:spcAft>
            </a:pPr>
            <a:endParaRPr lang="en-GB" altLang="fr-FR" sz="1600" i="1" dirty="0">
              <a:latin typeface="Times New Roman" panose="02020603050405020304" pitchFamily="18" charset="0"/>
              <a:cs typeface="Times New Roman" panose="02020603050405020304" pitchFamily="18" charset="0"/>
            </a:endParaRPr>
          </a:p>
          <a:p>
            <a:pPr lvl="0" fontAlgn="base">
              <a:spcBef>
                <a:spcPct val="0"/>
              </a:spcBef>
              <a:spcAft>
                <a:spcPct val="0"/>
              </a:spcAft>
            </a:pPr>
            <a:r>
              <a:rPr lang="en-GB" altLang="fr-FR" sz="1600" dirty="0">
                <a:latin typeface="Times New Roman" panose="02020603050405020304" pitchFamily="18" charset="0"/>
                <a:cs typeface="Times New Roman" panose="02020603050405020304" pitchFamily="18" charset="0"/>
              </a:rPr>
              <a:t>is widely recognized as the </a:t>
            </a:r>
            <a:r>
              <a:rPr lang="fr-FR" altLang="fr-FR" sz="1600" dirty="0">
                <a:latin typeface="Times New Roman" panose="02020603050405020304" pitchFamily="18" charset="0"/>
                <a:cs typeface="Times New Roman" panose="02020603050405020304" pitchFamily="18" charset="0"/>
              </a:rPr>
              <a:t>ﬁ</a:t>
            </a:r>
            <a:r>
              <a:rPr lang="en-GB" altLang="fr-FR" sz="1600" dirty="0" err="1">
                <a:latin typeface="Times New Roman" panose="02020603050405020304" pitchFamily="18" charset="0"/>
                <a:cs typeface="Times New Roman" panose="02020603050405020304" pitchFamily="18" charset="0"/>
              </a:rPr>
              <a:t>rst</a:t>
            </a:r>
            <a:r>
              <a:rPr lang="en-GB" altLang="fr-FR" sz="1600" dirty="0">
                <a:latin typeface="Times New Roman" panose="02020603050405020304" pitchFamily="18" charset="0"/>
                <a:cs typeface="Times New Roman" panose="02020603050405020304" pitchFamily="18" charset="0"/>
              </a:rPr>
              <a:t> 3D printing process; </a:t>
            </a:r>
            <a:endParaRPr lang="en-GB" altLang="fr-FR" sz="1600" dirty="0" smtClean="0">
              <a:latin typeface="Times New Roman" panose="02020603050405020304" pitchFamily="18" charset="0"/>
              <a:cs typeface="Times New Roman" panose="02020603050405020304" pitchFamily="18" charset="0"/>
            </a:endParaRPr>
          </a:p>
          <a:p>
            <a:pPr lvl="0" fontAlgn="base">
              <a:spcBef>
                <a:spcPct val="0"/>
              </a:spcBef>
              <a:spcAft>
                <a:spcPct val="0"/>
              </a:spcAft>
            </a:pPr>
            <a:r>
              <a:rPr lang="en-GB" altLang="fr-FR" sz="1600" dirty="0" smtClean="0">
                <a:latin typeface="Times New Roman" panose="02020603050405020304" pitchFamily="18" charset="0"/>
                <a:cs typeface="Times New Roman" panose="02020603050405020304" pitchFamily="18" charset="0"/>
              </a:rPr>
              <a:t>it </a:t>
            </a:r>
            <a:r>
              <a:rPr lang="en-GB" altLang="fr-FR" sz="1600" dirty="0">
                <a:latin typeface="Times New Roman" panose="02020603050405020304" pitchFamily="18" charset="0"/>
                <a:cs typeface="Times New Roman" panose="02020603050405020304" pitchFamily="18" charset="0"/>
              </a:rPr>
              <a:t>was certainly the </a:t>
            </a:r>
            <a:r>
              <a:rPr lang="fr-FR" altLang="fr-FR" sz="1600" dirty="0">
                <a:latin typeface="Times New Roman" panose="02020603050405020304" pitchFamily="18" charset="0"/>
                <a:cs typeface="Times New Roman" panose="02020603050405020304" pitchFamily="18" charset="0"/>
              </a:rPr>
              <a:t>ﬁ</a:t>
            </a:r>
            <a:r>
              <a:rPr lang="en-GB" altLang="fr-FR" sz="1600" dirty="0" err="1">
                <a:latin typeface="Times New Roman" panose="02020603050405020304" pitchFamily="18" charset="0"/>
                <a:cs typeface="Times New Roman" panose="02020603050405020304" pitchFamily="18" charset="0"/>
              </a:rPr>
              <a:t>rst</a:t>
            </a:r>
            <a:r>
              <a:rPr lang="en-GB" altLang="fr-FR" sz="1600" dirty="0">
                <a:latin typeface="Times New Roman" panose="02020603050405020304" pitchFamily="18" charset="0"/>
                <a:cs typeface="Times New Roman" panose="02020603050405020304" pitchFamily="18" charset="0"/>
              </a:rPr>
              <a:t> to be </a:t>
            </a:r>
            <a:r>
              <a:rPr lang="en-GB" altLang="fr-FR" sz="1600" dirty="0" smtClean="0">
                <a:latin typeface="Times New Roman" panose="02020603050405020304" pitchFamily="18" charset="0"/>
                <a:cs typeface="Times New Roman" panose="02020603050405020304" pitchFamily="18" charset="0"/>
              </a:rPr>
              <a:t>commercialised</a:t>
            </a:r>
            <a:r>
              <a:rPr lang="en-GB" altLang="fr-FR" sz="1600" dirty="0">
                <a:latin typeface="Times New Roman" panose="02020603050405020304" pitchFamily="18" charset="0"/>
                <a:cs typeface="Times New Roman" panose="02020603050405020304" pitchFamily="18" charset="0"/>
              </a:rPr>
              <a:t>. SL is a </a:t>
            </a:r>
            <a:endParaRPr lang="en-GB" altLang="fr-FR" sz="1600" dirty="0" smtClean="0">
              <a:latin typeface="Times New Roman" panose="02020603050405020304" pitchFamily="18" charset="0"/>
              <a:cs typeface="Times New Roman" panose="02020603050405020304" pitchFamily="18" charset="0"/>
            </a:endParaRPr>
          </a:p>
          <a:p>
            <a:pPr lvl="0" fontAlgn="base">
              <a:spcBef>
                <a:spcPct val="0"/>
              </a:spcBef>
              <a:spcAft>
                <a:spcPct val="0"/>
              </a:spcAft>
            </a:pPr>
            <a:r>
              <a:rPr lang="en-GB" altLang="fr-FR" sz="1600" dirty="0" smtClean="0">
                <a:latin typeface="Times New Roman" panose="02020603050405020304" pitchFamily="18" charset="0"/>
                <a:cs typeface="Times New Roman" panose="02020603050405020304" pitchFamily="18" charset="0"/>
              </a:rPr>
              <a:t>laser-based </a:t>
            </a:r>
            <a:r>
              <a:rPr lang="en-GB" altLang="fr-FR" sz="1600" dirty="0">
                <a:latin typeface="Times New Roman" panose="02020603050405020304" pitchFamily="18" charset="0"/>
                <a:cs typeface="Times New Roman" panose="02020603050405020304" pitchFamily="18" charset="0"/>
              </a:rPr>
              <a:t>process that works with photopolymer </a:t>
            </a:r>
            <a:endParaRPr lang="en-GB" altLang="fr-FR" sz="1600" dirty="0" smtClean="0">
              <a:latin typeface="Times New Roman" panose="02020603050405020304" pitchFamily="18" charset="0"/>
              <a:cs typeface="Times New Roman" panose="02020603050405020304" pitchFamily="18" charset="0"/>
            </a:endParaRPr>
          </a:p>
          <a:p>
            <a:pPr lvl="0" fontAlgn="base">
              <a:spcBef>
                <a:spcPct val="0"/>
              </a:spcBef>
              <a:spcAft>
                <a:spcPct val="0"/>
              </a:spcAft>
            </a:pPr>
            <a:r>
              <a:rPr lang="en-GB" altLang="fr-FR" sz="1600" dirty="0" smtClean="0">
                <a:latin typeface="Times New Roman" panose="02020603050405020304" pitchFamily="18" charset="0"/>
                <a:cs typeface="Times New Roman" panose="02020603050405020304" pitchFamily="18" charset="0"/>
              </a:rPr>
              <a:t>resins</a:t>
            </a:r>
            <a:r>
              <a:rPr lang="en-GB" altLang="fr-FR" sz="1600" dirty="0">
                <a:latin typeface="Times New Roman" panose="02020603050405020304" pitchFamily="18" charset="0"/>
                <a:cs typeface="Times New Roman" panose="02020603050405020304" pitchFamily="18" charset="0"/>
              </a:rPr>
              <a:t>, that react </a:t>
            </a:r>
            <a:r>
              <a:rPr lang="en-GB" altLang="fr-FR" sz="1600" dirty="0" smtClean="0">
                <a:latin typeface="Times New Roman" panose="02020603050405020304" pitchFamily="18" charset="0"/>
                <a:cs typeface="Times New Roman" panose="02020603050405020304" pitchFamily="18" charset="0"/>
              </a:rPr>
              <a:t>with </a:t>
            </a:r>
            <a:r>
              <a:rPr lang="en-GB" altLang="fr-FR" sz="1600" dirty="0">
                <a:latin typeface="Times New Roman" panose="02020603050405020304" pitchFamily="18" charset="0"/>
                <a:cs typeface="Times New Roman" panose="02020603050405020304" pitchFamily="18" charset="0"/>
              </a:rPr>
              <a:t>the laser and cure to form a </a:t>
            </a:r>
            <a:endParaRPr lang="en-GB" altLang="fr-FR" sz="1600" dirty="0" smtClean="0">
              <a:latin typeface="Times New Roman" panose="02020603050405020304" pitchFamily="18" charset="0"/>
              <a:cs typeface="Times New Roman" panose="02020603050405020304" pitchFamily="18" charset="0"/>
            </a:endParaRPr>
          </a:p>
          <a:p>
            <a:pPr lvl="0" fontAlgn="base">
              <a:spcBef>
                <a:spcPct val="0"/>
              </a:spcBef>
              <a:spcAft>
                <a:spcPct val="0"/>
              </a:spcAft>
            </a:pPr>
            <a:r>
              <a:rPr lang="en-GB" altLang="fr-FR" sz="1600" dirty="0" smtClean="0">
                <a:latin typeface="Times New Roman" panose="02020603050405020304" pitchFamily="18" charset="0"/>
                <a:cs typeface="Times New Roman" panose="02020603050405020304" pitchFamily="18" charset="0"/>
              </a:rPr>
              <a:t>solid </a:t>
            </a:r>
            <a:r>
              <a:rPr lang="en-GB" altLang="fr-FR" sz="1600" dirty="0">
                <a:latin typeface="Times New Roman" panose="02020603050405020304" pitchFamily="18" charset="0"/>
                <a:cs typeface="Times New Roman" panose="02020603050405020304" pitchFamily="18" charset="0"/>
              </a:rPr>
              <a:t>in a very precise way to produce very accurate </a:t>
            </a:r>
            <a:endParaRPr lang="en-GB" altLang="fr-FR" sz="1600" dirty="0" smtClean="0">
              <a:latin typeface="Times New Roman" panose="02020603050405020304" pitchFamily="18" charset="0"/>
              <a:cs typeface="Times New Roman" panose="02020603050405020304" pitchFamily="18" charset="0"/>
            </a:endParaRPr>
          </a:p>
          <a:p>
            <a:pPr lvl="0" fontAlgn="base">
              <a:spcBef>
                <a:spcPct val="0"/>
              </a:spcBef>
              <a:spcAft>
                <a:spcPct val="0"/>
              </a:spcAft>
            </a:pPr>
            <a:r>
              <a:rPr lang="en-GB" altLang="fr-FR" sz="1600" dirty="0" smtClean="0">
                <a:latin typeface="Times New Roman" panose="02020603050405020304" pitchFamily="18" charset="0"/>
                <a:cs typeface="Times New Roman" panose="02020603050405020304" pitchFamily="18" charset="0"/>
              </a:rPr>
              <a:t>parts</a:t>
            </a:r>
            <a:r>
              <a:rPr lang="en-GB" altLang="fr-FR" sz="1600" dirty="0">
                <a:latin typeface="Times New Roman" panose="02020603050405020304" pitchFamily="18" charset="0"/>
                <a:cs typeface="Times New Roman" panose="02020603050405020304" pitchFamily="18" charset="0"/>
              </a:rPr>
              <a:t>. </a:t>
            </a:r>
          </a:p>
          <a:p>
            <a:pPr lvl="0" fontAlgn="base">
              <a:spcBef>
                <a:spcPct val="0"/>
              </a:spcBef>
              <a:spcAft>
                <a:spcPct val="0"/>
              </a:spcAft>
            </a:pPr>
            <a:r>
              <a:rPr lang="en-GB" altLang="fr-FR" sz="1600" dirty="0">
                <a:latin typeface="Times New Roman" panose="02020603050405020304" pitchFamily="18" charset="0"/>
                <a:cs typeface="Times New Roman" panose="02020603050405020304" pitchFamily="18" charset="0"/>
              </a:rPr>
              <a:t>It is a complex process, but simply put, the </a:t>
            </a:r>
            <a:r>
              <a:rPr lang="en-GB" altLang="fr-FR" sz="1600" dirty="0" smtClean="0">
                <a:latin typeface="Times New Roman" panose="02020603050405020304" pitchFamily="18" charset="0"/>
                <a:cs typeface="Times New Roman" panose="02020603050405020304" pitchFamily="18" charset="0"/>
              </a:rPr>
              <a:t>photopolymer </a:t>
            </a:r>
          </a:p>
          <a:p>
            <a:pPr lvl="0" fontAlgn="base">
              <a:spcBef>
                <a:spcPct val="0"/>
              </a:spcBef>
              <a:spcAft>
                <a:spcPct val="0"/>
              </a:spcAft>
            </a:pPr>
            <a:r>
              <a:rPr lang="en-GB" altLang="fr-FR" sz="1600" dirty="0" smtClean="0">
                <a:latin typeface="Times New Roman" panose="02020603050405020304" pitchFamily="18" charset="0"/>
                <a:cs typeface="Times New Roman" panose="02020603050405020304" pitchFamily="18" charset="0"/>
              </a:rPr>
              <a:t>resin </a:t>
            </a:r>
            <a:r>
              <a:rPr lang="en-GB" altLang="fr-FR" sz="1600" dirty="0">
                <a:latin typeface="Times New Roman" panose="02020603050405020304" pitchFamily="18" charset="0"/>
                <a:cs typeface="Times New Roman" panose="02020603050405020304" pitchFamily="18" charset="0"/>
              </a:rPr>
              <a:t>is held in a vat with a </a:t>
            </a:r>
            <a:r>
              <a:rPr lang="en-GB" altLang="fr-FR" sz="1600" dirty="0" smtClean="0">
                <a:latin typeface="Times New Roman" panose="02020603050405020304" pitchFamily="18" charset="0"/>
                <a:cs typeface="Times New Roman" panose="02020603050405020304" pitchFamily="18" charset="0"/>
              </a:rPr>
              <a:t>movable platform </a:t>
            </a:r>
            <a:r>
              <a:rPr lang="en-GB" altLang="fr-FR" sz="1600" dirty="0">
                <a:latin typeface="Times New Roman" panose="02020603050405020304" pitchFamily="18" charset="0"/>
                <a:cs typeface="Times New Roman" panose="02020603050405020304" pitchFamily="18" charset="0"/>
              </a:rPr>
              <a:t>inside. A laser beam is directed in the </a:t>
            </a:r>
            <a:r>
              <a:rPr lang="en-GB" altLang="fr-FR" sz="1600" dirty="0" smtClean="0">
                <a:latin typeface="Times New Roman" panose="02020603050405020304" pitchFamily="18" charset="0"/>
                <a:cs typeface="Times New Roman" panose="02020603050405020304" pitchFamily="18" charset="0"/>
              </a:rPr>
              <a:t>X-Y </a:t>
            </a:r>
            <a:r>
              <a:rPr lang="en-GB" altLang="fr-FR" sz="1600" dirty="0">
                <a:latin typeface="Times New Roman" panose="02020603050405020304" pitchFamily="18" charset="0"/>
                <a:cs typeface="Times New Roman" panose="02020603050405020304" pitchFamily="18" charset="0"/>
              </a:rPr>
              <a:t>axes across the surface of the resin </a:t>
            </a:r>
            <a:r>
              <a:rPr lang="en-GB" altLang="fr-FR" sz="1600" dirty="0" smtClean="0">
                <a:latin typeface="Times New Roman" panose="02020603050405020304" pitchFamily="18" charset="0"/>
                <a:cs typeface="Times New Roman" panose="02020603050405020304" pitchFamily="18" charset="0"/>
              </a:rPr>
              <a:t>according </a:t>
            </a:r>
            <a:r>
              <a:rPr lang="en-GB" altLang="fr-FR" sz="1600" dirty="0">
                <a:latin typeface="Times New Roman" panose="02020603050405020304" pitchFamily="18" charset="0"/>
                <a:cs typeface="Times New Roman" panose="02020603050405020304" pitchFamily="18" charset="0"/>
              </a:rPr>
              <a:t>to the 3D data supplied to the machine (the .</a:t>
            </a:r>
            <a:r>
              <a:rPr lang="en-GB" altLang="fr-FR" sz="1600" dirty="0" err="1">
                <a:latin typeface="Times New Roman" panose="02020603050405020304" pitchFamily="18" charset="0"/>
                <a:cs typeface="Times New Roman" panose="02020603050405020304" pitchFamily="18" charset="0"/>
              </a:rPr>
              <a:t>stl</a:t>
            </a:r>
            <a:r>
              <a:rPr lang="en-GB" altLang="fr-FR" sz="1600" dirty="0">
                <a:latin typeface="Times New Roman" panose="02020603050405020304" pitchFamily="18" charset="0"/>
                <a:cs typeface="Times New Roman" panose="02020603050405020304" pitchFamily="18" charset="0"/>
              </a:rPr>
              <a:t> </a:t>
            </a:r>
            <a:r>
              <a:rPr lang="fr-FR" altLang="fr-FR" sz="1600" dirty="0">
                <a:latin typeface="Times New Roman" panose="02020603050405020304" pitchFamily="18" charset="0"/>
                <a:cs typeface="Times New Roman" panose="02020603050405020304" pitchFamily="18" charset="0"/>
              </a:rPr>
              <a:t>ﬁ</a:t>
            </a:r>
            <a:r>
              <a:rPr lang="en-GB" altLang="fr-FR" sz="1600" dirty="0">
                <a:latin typeface="Times New Roman" panose="02020603050405020304" pitchFamily="18" charset="0"/>
                <a:cs typeface="Times New Roman" panose="02020603050405020304" pitchFamily="18" charset="0"/>
              </a:rPr>
              <a:t>le), whereby the resin hardens </a:t>
            </a:r>
            <a:r>
              <a:rPr lang="en-GB" altLang="fr-FR" sz="1600" dirty="0" smtClean="0">
                <a:latin typeface="Times New Roman" panose="02020603050405020304" pitchFamily="18" charset="0"/>
                <a:cs typeface="Times New Roman" panose="02020603050405020304" pitchFamily="18" charset="0"/>
              </a:rPr>
              <a:t>precisely </a:t>
            </a:r>
            <a:r>
              <a:rPr lang="en-GB" altLang="fr-FR" sz="1600" dirty="0">
                <a:latin typeface="Times New Roman" panose="02020603050405020304" pitchFamily="18" charset="0"/>
                <a:cs typeface="Times New Roman" panose="02020603050405020304" pitchFamily="18" charset="0"/>
              </a:rPr>
              <a:t>where the laser hits the surface. Once the layer is completed, the platform within </a:t>
            </a:r>
            <a:r>
              <a:rPr lang="en-GB" altLang="fr-FR" sz="1600" dirty="0" smtClean="0">
                <a:latin typeface="Times New Roman" panose="02020603050405020304" pitchFamily="18" charset="0"/>
                <a:cs typeface="Times New Roman" panose="02020603050405020304" pitchFamily="18" charset="0"/>
              </a:rPr>
              <a:t>the </a:t>
            </a:r>
            <a:r>
              <a:rPr lang="en-GB" altLang="fr-FR" sz="1600" dirty="0">
                <a:latin typeface="Times New Roman" panose="02020603050405020304" pitchFamily="18" charset="0"/>
                <a:cs typeface="Times New Roman" panose="02020603050405020304" pitchFamily="18" charset="0"/>
              </a:rPr>
              <a:t>vat drops down by a fraction (in the Z axis)  and the subsequent layer is traced out by the </a:t>
            </a:r>
            <a:r>
              <a:rPr lang="en-GB" altLang="fr-FR" sz="1600" dirty="0" smtClean="0">
                <a:latin typeface="Times New Roman" panose="02020603050405020304" pitchFamily="18" charset="0"/>
                <a:cs typeface="Times New Roman" panose="02020603050405020304" pitchFamily="18" charset="0"/>
              </a:rPr>
              <a:t>laser</a:t>
            </a:r>
            <a:r>
              <a:rPr lang="en-GB" altLang="fr-FR" sz="1600" dirty="0">
                <a:latin typeface="Times New Roman" panose="02020603050405020304" pitchFamily="18" charset="0"/>
                <a:cs typeface="Times New Roman" panose="02020603050405020304" pitchFamily="18" charset="0"/>
              </a:rPr>
              <a:t>. This  continues until the entire object is completed and the platform can be raised out of the vat for removal.</a:t>
            </a:r>
          </a:p>
          <a:p>
            <a:r>
              <a:rPr lang="en-GB" sz="1600" dirty="0">
                <a:latin typeface="Times New Roman" panose="02020603050405020304" pitchFamily="18" charset="0"/>
                <a:cs typeface="Times New Roman" panose="02020603050405020304" pitchFamily="18" charset="0"/>
              </a:rPr>
              <a:t>Because of the nature of the SL process, it requires support structures for some parts, speciﬁcally those with </a:t>
            </a:r>
            <a:r>
              <a:rPr lang="en-GB" sz="1600" dirty="0" smtClean="0">
                <a:latin typeface="Times New Roman" panose="02020603050405020304" pitchFamily="18" charset="0"/>
                <a:cs typeface="Times New Roman" panose="02020603050405020304" pitchFamily="18" charset="0"/>
              </a:rPr>
              <a:t>overhangs </a:t>
            </a:r>
            <a:r>
              <a:rPr lang="en-GB" sz="1600" dirty="0">
                <a:latin typeface="Times New Roman" panose="02020603050405020304" pitchFamily="18" charset="0"/>
                <a:cs typeface="Times New Roman" panose="02020603050405020304" pitchFamily="18" charset="0"/>
              </a:rPr>
              <a:t>or undercuts. These structures need to be manually removed</a:t>
            </a:r>
            <a:r>
              <a:rPr lang="en-GB" sz="1600" dirty="0" smtClean="0">
                <a:latin typeface="Times New Roman" panose="02020603050405020304" pitchFamily="18" charset="0"/>
                <a:cs typeface="Times New Roman" panose="02020603050405020304" pitchFamily="18" charset="0"/>
              </a:rPr>
              <a:t>. In </a:t>
            </a:r>
            <a:r>
              <a:rPr lang="en-GB" sz="1600" dirty="0">
                <a:latin typeface="Times New Roman" panose="02020603050405020304" pitchFamily="18" charset="0"/>
                <a:cs typeface="Times New Roman" panose="02020603050405020304" pitchFamily="18" charset="0"/>
              </a:rPr>
              <a:t>terms of other post processing steps, many objects 3D printed using SL need to be cleaned and cured</a:t>
            </a:r>
            <a:r>
              <a:rPr lang="en-GB" sz="1600" dirty="0" smtClean="0">
                <a:latin typeface="Times New Roman" panose="02020603050405020304" pitchFamily="18" charset="0"/>
                <a:cs typeface="Times New Roman" panose="02020603050405020304" pitchFamily="18" charset="0"/>
              </a:rPr>
              <a:t>. Curing </a:t>
            </a:r>
            <a:r>
              <a:rPr lang="en-GB" sz="1600" dirty="0">
                <a:latin typeface="Times New Roman" panose="02020603050405020304" pitchFamily="18" charset="0"/>
                <a:cs typeface="Times New Roman" panose="02020603050405020304" pitchFamily="18" charset="0"/>
              </a:rPr>
              <a:t>involves subjecting the part to intense light in an oven-like machine to fully harden the resin</a:t>
            </a:r>
            <a:r>
              <a:rPr lang="en-GB" sz="1600" dirty="0" smtClean="0">
                <a:latin typeface="Times New Roman" panose="02020603050405020304" pitchFamily="18" charset="0"/>
                <a:cs typeface="Times New Roman" panose="02020603050405020304" pitchFamily="18" charset="0"/>
              </a:rPr>
              <a:t>. Stereolithography </a:t>
            </a:r>
            <a:r>
              <a:rPr lang="en-GB" sz="1600" dirty="0">
                <a:latin typeface="Times New Roman" panose="02020603050405020304" pitchFamily="18" charset="0"/>
                <a:cs typeface="Times New Roman" panose="02020603050405020304" pitchFamily="18" charset="0"/>
              </a:rPr>
              <a:t>is generally accepted as being one of the most accurate 3D printing processes with </a:t>
            </a:r>
            <a:r>
              <a:rPr lang="en-GB" sz="1600" dirty="0" smtClean="0">
                <a:latin typeface="Times New Roman" panose="02020603050405020304" pitchFamily="18" charset="0"/>
                <a:cs typeface="Times New Roman" panose="02020603050405020304" pitchFamily="18" charset="0"/>
              </a:rPr>
              <a:t>excellent </a:t>
            </a:r>
            <a:r>
              <a:rPr lang="en-GB" sz="1600" dirty="0">
                <a:latin typeface="Times New Roman" panose="02020603050405020304" pitchFamily="18" charset="0"/>
                <a:cs typeface="Times New Roman" panose="02020603050405020304" pitchFamily="18" charset="0"/>
              </a:rPr>
              <a:t>surface ﬁnish.</a:t>
            </a:r>
          </a:p>
          <a:p>
            <a:r>
              <a:rPr lang="en-GB" sz="1600" dirty="0">
                <a:latin typeface="Times New Roman" panose="02020603050405020304" pitchFamily="18" charset="0"/>
                <a:cs typeface="Times New Roman" panose="02020603050405020304" pitchFamily="18" charset="0"/>
              </a:rPr>
              <a:t>However limiting factors include the post-processing steps required and the stability of the materials over </a:t>
            </a:r>
          </a:p>
          <a:p>
            <a:r>
              <a:rPr lang="en-GB" sz="1600" dirty="0">
                <a:latin typeface="Times New Roman" panose="02020603050405020304" pitchFamily="18" charset="0"/>
                <a:cs typeface="Times New Roman" panose="02020603050405020304" pitchFamily="18" charset="0"/>
              </a:rPr>
              <a:t>time, which can become more brittle</a:t>
            </a:r>
            <a:r>
              <a:rPr lang="en-GB" sz="1600" dirty="0" smtClean="0">
                <a:latin typeface="Times New Roman" panose="02020603050405020304" pitchFamily="18" charset="0"/>
                <a:cs typeface="Times New Roman" panose="02020603050405020304" pitchFamily="18" charset="0"/>
              </a:rPr>
              <a:t>.</a:t>
            </a:r>
            <a:endParaRPr lang="fr-FR" dirty="0"/>
          </a:p>
        </p:txBody>
      </p:sp>
      <p:pic>
        <p:nvPicPr>
          <p:cNvPr id="10244"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295" y="1268760"/>
            <a:ext cx="4127705" cy="211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337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23</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7504" y="1206331"/>
            <a:ext cx="8640960" cy="3539430"/>
          </a:xfrm>
          <a:prstGeom prst="rect">
            <a:avLst/>
          </a:prstGeom>
        </p:spPr>
        <p:txBody>
          <a:bodyPr wrap="square">
            <a:spAutoFit/>
          </a:bodyPr>
          <a:lstStyle/>
          <a:p>
            <a:r>
              <a:rPr lang="en-GB" sz="1600" i="1" dirty="0">
                <a:latin typeface="Times New Roman" panose="02020603050405020304" pitchFamily="18" charset="0"/>
                <a:cs typeface="Times New Roman" panose="02020603050405020304" pitchFamily="18" charset="0"/>
              </a:rPr>
              <a:t>Digital Light Processing (DLP</a:t>
            </a:r>
            <a:r>
              <a:rPr lang="en-GB" sz="1600" i="1" dirty="0" smtClean="0">
                <a:latin typeface="Times New Roman" panose="02020603050405020304" pitchFamily="18" charset="0"/>
                <a:cs typeface="Times New Roman" panose="02020603050405020304" pitchFamily="18" charset="0"/>
              </a:rPr>
              <a:t>)</a:t>
            </a:r>
          </a:p>
          <a:p>
            <a:r>
              <a:rPr lang="en-GB" sz="1600" i="1" dirty="0" smtClean="0">
                <a:latin typeface="Times New Roman" panose="02020603050405020304" pitchFamily="18" charset="0"/>
                <a:cs typeface="Times New Roman" panose="02020603050405020304" pitchFamily="18" charset="0"/>
              </a:rPr>
              <a:t> </a:t>
            </a:r>
            <a:endParaRPr lang="en-GB" sz="1600" i="1" dirty="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is </a:t>
            </a:r>
            <a:r>
              <a:rPr lang="en-GB" sz="1600" dirty="0">
                <a:latin typeface="Times New Roman" panose="02020603050405020304" pitchFamily="18" charset="0"/>
                <a:cs typeface="Times New Roman" panose="02020603050405020304" pitchFamily="18" charset="0"/>
              </a:rPr>
              <a:t>a similar process </a:t>
            </a:r>
            <a:r>
              <a:rPr lang="en-GB" sz="1600" dirty="0" smtClean="0">
                <a:latin typeface="Times New Roman" panose="02020603050405020304" pitchFamily="18" charset="0"/>
                <a:cs typeface="Times New Roman" panose="02020603050405020304" pitchFamily="18" charset="0"/>
              </a:rPr>
              <a:t>to Stereolithography </a:t>
            </a:r>
            <a:r>
              <a:rPr lang="en-GB" sz="1600" dirty="0">
                <a:latin typeface="Times New Roman" panose="02020603050405020304" pitchFamily="18" charset="0"/>
                <a:cs typeface="Times New Roman" panose="02020603050405020304" pitchFamily="18" charset="0"/>
              </a:rPr>
              <a:t>in that it is a 3D </a:t>
            </a:r>
            <a:r>
              <a:rPr lang="en-GB" sz="1600" dirty="0" smtClean="0">
                <a:latin typeface="Times New Roman" panose="02020603050405020304" pitchFamily="18" charset="0"/>
                <a:cs typeface="Times New Roman" panose="02020603050405020304" pitchFamily="18" charset="0"/>
              </a:rPr>
              <a:t>printing</a:t>
            </a:r>
          </a:p>
          <a:p>
            <a:r>
              <a:rPr lang="en-GB" sz="1600" dirty="0" smtClean="0">
                <a:latin typeface="Times New Roman" panose="02020603050405020304" pitchFamily="18" charset="0"/>
                <a:cs typeface="Times New Roman" panose="02020603050405020304" pitchFamily="18" charset="0"/>
              </a:rPr>
              <a:t>process </a:t>
            </a:r>
            <a:r>
              <a:rPr lang="en-GB" sz="1600" dirty="0">
                <a:latin typeface="Times New Roman" panose="02020603050405020304" pitchFamily="18" charset="0"/>
                <a:cs typeface="Times New Roman" panose="02020603050405020304" pitchFamily="18" charset="0"/>
              </a:rPr>
              <a:t>that works with photopolymers. The major diﬀerence </a:t>
            </a:r>
            <a:r>
              <a:rPr lang="en-GB" sz="1600" dirty="0" smtClean="0">
                <a:latin typeface="Times New Roman" panose="02020603050405020304" pitchFamily="18" charset="0"/>
                <a:cs typeface="Times New Roman" panose="02020603050405020304" pitchFamily="18" charset="0"/>
              </a:rPr>
              <a:t>is</a:t>
            </a:r>
          </a:p>
          <a:p>
            <a:r>
              <a:rPr lang="en-GB" sz="1600" dirty="0" smtClean="0">
                <a:latin typeface="Times New Roman" panose="02020603050405020304" pitchFamily="18" charset="0"/>
                <a:cs typeface="Times New Roman" panose="02020603050405020304" pitchFamily="18" charset="0"/>
              </a:rPr>
              <a:t>the </a:t>
            </a:r>
            <a:r>
              <a:rPr lang="en-GB" sz="1600" dirty="0">
                <a:latin typeface="Times New Roman" panose="02020603050405020304" pitchFamily="18" charset="0"/>
                <a:cs typeface="Times New Roman" panose="02020603050405020304" pitchFamily="18" charset="0"/>
              </a:rPr>
              <a:t>light source. DLP uses a more conventional light source, such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as </a:t>
            </a:r>
            <a:r>
              <a:rPr lang="en-GB" sz="1600" dirty="0">
                <a:latin typeface="Times New Roman" panose="02020603050405020304" pitchFamily="18" charset="0"/>
                <a:cs typeface="Times New Roman" panose="02020603050405020304" pitchFamily="18" charset="0"/>
              </a:rPr>
              <a:t>an arc lamp, with a liquid crystal display panel or a </a:t>
            </a:r>
            <a:r>
              <a:rPr lang="en-GB" sz="1600" dirty="0" smtClean="0">
                <a:latin typeface="Times New Roman" panose="02020603050405020304" pitchFamily="18" charset="0"/>
                <a:cs typeface="Times New Roman" panose="02020603050405020304" pitchFamily="18" charset="0"/>
              </a:rPr>
              <a:t>deformable</a:t>
            </a:r>
          </a:p>
          <a:p>
            <a:r>
              <a:rPr lang="en-GB" sz="1600" dirty="0" smtClean="0">
                <a:latin typeface="Times New Roman" panose="02020603050405020304" pitchFamily="18" charset="0"/>
                <a:cs typeface="Times New Roman" panose="02020603050405020304" pitchFamily="18" charset="0"/>
              </a:rPr>
              <a:t>mirror </a:t>
            </a:r>
            <a:r>
              <a:rPr lang="en-GB" sz="1600" dirty="0">
                <a:latin typeface="Times New Roman" panose="02020603050405020304" pitchFamily="18" charset="0"/>
                <a:cs typeface="Times New Roman" panose="02020603050405020304" pitchFamily="18" charset="0"/>
              </a:rPr>
              <a:t>device (DMD), which is applied to the entire surface of </a:t>
            </a:r>
            <a:r>
              <a:rPr lang="en-GB" sz="1600" dirty="0" smtClean="0">
                <a:latin typeface="Times New Roman" panose="02020603050405020304" pitchFamily="18" charset="0"/>
                <a:cs typeface="Times New Roman" panose="02020603050405020304" pitchFamily="18" charset="0"/>
              </a:rPr>
              <a:t>the</a:t>
            </a:r>
          </a:p>
          <a:p>
            <a:r>
              <a:rPr lang="en-GB" sz="1600" dirty="0" smtClean="0">
                <a:latin typeface="Times New Roman" panose="02020603050405020304" pitchFamily="18" charset="0"/>
                <a:cs typeface="Times New Roman" panose="02020603050405020304" pitchFamily="18" charset="0"/>
              </a:rPr>
              <a:t>vat </a:t>
            </a:r>
            <a:r>
              <a:rPr lang="en-GB" sz="1600" dirty="0">
                <a:latin typeface="Times New Roman" panose="02020603050405020304" pitchFamily="18" charset="0"/>
                <a:cs typeface="Times New Roman" panose="02020603050405020304" pitchFamily="18" charset="0"/>
              </a:rPr>
              <a:t>of photopolymer resin in a single pass, generally making it </a:t>
            </a:r>
            <a:r>
              <a:rPr lang="en-GB" sz="1600" dirty="0" smtClean="0">
                <a:latin typeface="Times New Roman" panose="02020603050405020304" pitchFamily="18" charset="0"/>
                <a:cs typeface="Times New Roman" panose="02020603050405020304" pitchFamily="18" charset="0"/>
              </a:rPr>
              <a:t>faster</a:t>
            </a:r>
          </a:p>
          <a:p>
            <a:r>
              <a:rPr lang="en-GB" sz="1600" dirty="0" smtClean="0">
                <a:latin typeface="Times New Roman" panose="02020603050405020304" pitchFamily="18" charset="0"/>
                <a:cs typeface="Times New Roman" panose="02020603050405020304" pitchFamily="18" charset="0"/>
              </a:rPr>
              <a:t>than </a:t>
            </a:r>
            <a:r>
              <a:rPr lang="en-GB" sz="1600" dirty="0">
                <a:latin typeface="Times New Roman" panose="02020603050405020304" pitchFamily="18" charset="0"/>
                <a:cs typeface="Times New Roman" panose="02020603050405020304" pitchFamily="18" charset="0"/>
              </a:rPr>
              <a:t>SL.</a:t>
            </a:r>
          </a:p>
          <a:p>
            <a:endParaRPr lang="en-GB" sz="1600" dirty="0">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rPr>
              <a:t>Also like SL, DLP produces highly accurate parts with excellent resolution, but its similarities also include the same requirements for support structures and post-curing. However, one advantage of DLP over SL is that only a shallow vat of resin is required to facilitate the process, which generally results in less waste and lower running costs.</a:t>
            </a:r>
          </a:p>
        </p:txBody>
      </p:sp>
      <p:pic>
        <p:nvPicPr>
          <p:cNvPr id="1126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1267" y="1447453"/>
            <a:ext cx="4111293" cy="21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554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24</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206658" y="1124744"/>
            <a:ext cx="8712968" cy="5016758"/>
          </a:xfrm>
          <a:prstGeom prst="rect">
            <a:avLst/>
          </a:prstGeom>
        </p:spPr>
        <p:txBody>
          <a:bodyPr wrap="square">
            <a:spAutoFit/>
          </a:bodyPr>
          <a:lstStyle/>
          <a:p>
            <a:r>
              <a:rPr lang="en-GB" sz="1600" i="1" dirty="0">
                <a:latin typeface="Times New Roman" panose="02020603050405020304" pitchFamily="18" charset="0"/>
                <a:cs typeface="Times New Roman" panose="02020603050405020304" pitchFamily="18" charset="0"/>
              </a:rPr>
              <a:t>Laser sintering and laser melting </a:t>
            </a:r>
            <a:r>
              <a:rPr lang="en-GB" sz="1600" i="1" dirty="0" smtClean="0">
                <a:latin typeface="Times New Roman" panose="02020603050405020304" pitchFamily="18" charset="0"/>
                <a:cs typeface="Times New Roman" panose="02020603050405020304" pitchFamily="18" charset="0"/>
              </a:rPr>
              <a:t>(SL, SLM) </a:t>
            </a:r>
          </a:p>
          <a:p>
            <a:endParaRPr lang="en-GB" sz="1600" i="1" dirty="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are </a:t>
            </a:r>
            <a:r>
              <a:rPr lang="en-GB" sz="1600" dirty="0">
                <a:latin typeface="Times New Roman" panose="02020603050405020304" pitchFamily="18" charset="0"/>
                <a:cs typeface="Times New Roman" panose="02020603050405020304" pitchFamily="18" charset="0"/>
              </a:rPr>
              <a:t>interchangeable terms </a:t>
            </a:r>
            <a:r>
              <a:rPr lang="en-GB" sz="1600" dirty="0" smtClean="0">
                <a:latin typeface="Times New Roman" panose="02020603050405020304" pitchFamily="18" charset="0"/>
                <a:cs typeface="Times New Roman" panose="02020603050405020304" pitchFamily="18" charset="0"/>
              </a:rPr>
              <a:t>that refer </a:t>
            </a:r>
            <a:r>
              <a:rPr lang="en-GB" sz="1600" dirty="0">
                <a:latin typeface="Times New Roman" panose="02020603050405020304" pitchFamily="18" charset="0"/>
                <a:cs typeface="Times New Roman" panose="02020603050405020304" pitchFamily="18" charset="0"/>
              </a:rPr>
              <a:t>to a laser based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3D Printing process </a:t>
            </a:r>
            <a:r>
              <a:rPr lang="en-GB" sz="1600" dirty="0">
                <a:latin typeface="Times New Roman" panose="02020603050405020304" pitchFamily="18" charset="0"/>
                <a:cs typeface="Times New Roman" panose="02020603050405020304" pitchFamily="18" charset="0"/>
              </a:rPr>
              <a:t>that works with powdered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materials</a:t>
            </a:r>
            <a:r>
              <a:rPr lang="en-GB" sz="1600" dirty="0">
                <a:latin typeface="Times New Roman" panose="02020603050405020304" pitchFamily="18" charset="0"/>
                <a:cs typeface="Times New Roman" panose="02020603050405020304" pitchFamily="18" charset="0"/>
              </a:rPr>
              <a:t>.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The </a:t>
            </a:r>
            <a:r>
              <a:rPr lang="en-GB" sz="1600" dirty="0">
                <a:latin typeface="Times New Roman" panose="02020603050405020304" pitchFamily="18" charset="0"/>
                <a:cs typeface="Times New Roman" panose="02020603050405020304" pitchFamily="18" charset="0"/>
              </a:rPr>
              <a:t>laser </a:t>
            </a:r>
            <a:r>
              <a:rPr lang="en-GB" sz="1600" dirty="0" smtClean="0">
                <a:latin typeface="Times New Roman" panose="02020603050405020304" pitchFamily="18" charset="0"/>
                <a:cs typeface="Times New Roman" panose="02020603050405020304" pitchFamily="18" charset="0"/>
              </a:rPr>
              <a:t>is  </a:t>
            </a:r>
            <a:r>
              <a:rPr lang="en-GB" sz="1600" dirty="0">
                <a:latin typeface="Times New Roman" panose="02020603050405020304" pitchFamily="18" charset="0"/>
                <a:cs typeface="Times New Roman" panose="02020603050405020304" pitchFamily="18" charset="0"/>
              </a:rPr>
              <a:t>traced across a powder bed of tightly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Compacted  powdered material</a:t>
            </a:r>
            <a:r>
              <a:rPr lang="en-GB" sz="1600" dirty="0">
                <a:latin typeface="Times New Roman" panose="02020603050405020304" pitchFamily="18" charset="0"/>
                <a:cs typeface="Times New Roman" panose="02020603050405020304" pitchFamily="18" charset="0"/>
              </a:rPr>
              <a:t>, according to the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3D </a:t>
            </a:r>
            <a:r>
              <a:rPr lang="en-GB" sz="1600" dirty="0">
                <a:latin typeface="Times New Roman" panose="02020603050405020304" pitchFamily="18" charset="0"/>
                <a:cs typeface="Times New Roman" panose="02020603050405020304" pitchFamily="18" charset="0"/>
              </a:rPr>
              <a:t>data fed to </a:t>
            </a:r>
            <a:r>
              <a:rPr lang="en-GB" sz="1600" dirty="0" smtClean="0">
                <a:latin typeface="Times New Roman" panose="02020603050405020304" pitchFamily="18" charset="0"/>
                <a:cs typeface="Times New Roman" panose="02020603050405020304" pitchFamily="18" charset="0"/>
              </a:rPr>
              <a:t>the </a:t>
            </a:r>
            <a:r>
              <a:rPr lang="en-GB" sz="1600" dirty="0">
                <a:latin typeface="Times New Roman" panose="02020603050405020304" pitchFamily="18" charset="0"/>
                <a:cs typeface="Times New Roman" panose="02020603050405020304" pitchFamily="18" charset="0"/>
              </a:rPr>
              <a:t>machine, in the </a:t>
            </a:r>
            <a:r>
              <a:rPr lang="en-GB" sz="1600" dirty="0" smtClean="0">
                <a:latin typeface="Times New Roman" panose="02020603050405020304" pitchFamily="18" charset="0"/>
                <a:cs typeface="Times New Roman" panose="02020603050405020304" pitchFamily="18" charset="0"/>
              </a:rPr>
              <a:t>X-Y </a:t>
            </a:r>
            <a:r>
              <a:rPr lang="en-GB" sz="1600" dirty="0">
                <a:latin typeface="Times New Roman" panose="02020603050405020304" pitchFamily="18" charset="0"/>
                <a:cs typeface="Times New Roman" panose="02020603050405020304" pitchFamily="18" charset="0"/>
              </a:rPr>
              <a:t>axes.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As </a:t>
            </a:r>
            <a:r>
              <a:rPr lang="en-GB" sz="1600" dirty="0">
                <a:latin typeface="Times New Roman" panose="02020603050405020304" pitchFamily="18" charset="0"/>
                <a:cs typeface="Times New Roman" panose="02020603050405020304" pitchFamily="18" charset="0"/>
              </a:rPr>
              <a:t>the laser interacts with </a:t>
            </a:r>
            <a:r>
              <a:rPr lang="en-GB" sz="1600" dirty="0" smtClean="0">
                <a:latin typeface="Times New Roman" panose="02020603050405020304" pitchFamily="18" charset="0"/>
                <a:cs typeface="Times New Roman" panose="02020603050405020304" pitchFamily="18" charset="0"/>
              </a:rPr>
              <a:t>the </a:t>
            </a:r>
            <a:r>
              <a:rPr lang="en-GB" sz="1600" dirty="0">
                <a:latin typeface="Times New Roman" panose="02020603050405020304" pitchFamily="18" charset="0"/>
                <a:cs typeface="Times New Roman" panose="02020603050405020304" pitchFamily="18" charset="0"/>
              </a:rPr>
              <a:t>surface of the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powdered </a:t>
            </a:r>
            <a:r>
              <a:rPr lang="en-GB" sz="1600" dirty="0">
                <a:latin typeface="Times New Roman" panose="02020603050405020304" pitchFamily="18" charset="0"/>
                <a:cs typeface="Times New Roman" panose="02020603050405020304" pitchFamily="18" charset="0"/>
              </a:rPr>
              <a:t>material it sinters, or fuses, </a:t>
            </a:r>
            <a:r>
              <a:rPr lang="en-GB" sz="1600" dirty="0" smtClean="0">
                <a:latin typeface="Times New Roman" panose="02020603050405020304" pitchFamily="18" charset="0"/>
                <a:cs typeface="Times New Roman" panose="02020603050405020304" pitchFamily="18" charset="0"/>
              </a:rPr>
              <a:t>the </a:t>
            </a:r>
            <a:r>
              <a:rPr lang="en-GB" sz="1600" dirty="0">
                <a:latin typeface="Times New Roman" panose="02020603050405020304" pitchFamily="18" charset="0"/>
                <a:cs typeface="Times New Roman" panose="02020603050405020304" pitchFamily="18" charset="0"/>
              </a:rPr>
              <a:t>particles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to </a:t>
            </a:r>
            <a:r>
              <a:rPr lang="en-GB" sz="1600" dirty="0">
                <a:latin typeface="Times New Roman" panose="02020603050405020304" pitchFamily="18" charset="0"/>
                <a:cs typeface="Times New Roman" panose="02020603050405020304" pitchFamily="18" charset="0"/>
              </a:rPr>
              <a:t>each </a:t>
            </a:r>
            <a:r>
              <a:rPr lang="en-GB" sz="1600" dirty="0" smtClean="0">
                <a:latin typeface="Times New Roman" panose="02020603050405020304" pitchFamily="18" charset="0"/>
                <a:cs typeface="Times New Roman" panose="02020603050405020304" pitchFamily="18" charset="0"/>
              </a:rPr>
              <a:t>other </a:t>
            </a:r>
            <a:r>
              <a:rPr lang="en-GB" sz="1600" dirty="0">
                <a:latin typeface="Times New Roman" panose="02020603050405020304" pitchFamily="18" charset="0"/>
                <a:cs typeface="Times New Roman" panose="02020603050405020304" pitchFamily="18" charset="0"/>
              </a:rPr>
              <a:t>forming a solid. As each layer is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completed </a:t>
            </a:r>
            <a:r>
              <a:rPr lang="en-GB" sz="1600" dirty="0">
                <a:latin typeface="Times New Roman" panose="02020603050405020304" pitchFamily="18" charset="0"/>
                <a:cs typeface="Times New Roman" panose="02020603050405020304" pitchFamily="18" charset="0"/>
              </a:rPr>
              <a:t>the powder </a:t>
            </a:r>
            <a:r>
              <a:rPr lang="en-GB" sz="1600" dirty="0" smtClean="0">
                <a:latin typeface="Times New Roman" panose="02020603050405020304" pitchFamily="18" charset="0"/>
                <a:cs typeface="Times New Roman" panose="02020603050405020304" pitchFamily="18" charset="0"/>
              </a:rPr>
              <a:t>bed </a:t>
            </a:r>
            <a:r>
              <a:rPr lang="en-GB" sz="1600" dirty="0">
                <a:latin typeface="Times New Roman" panose="02020603050405020304" pitchFamily="18" charset="0"/>
                <a:cs typeface="Times New Roman" panose="02020603050405020304" pitchFamily="18" charset="0"/>
              </a:rPr>
              <a:t>drops incrementally and a roller </a:t>
            </a:r>
            <a:r>
              <a:rPr lang="en-GB" sz="1600" dirty="0" err="1">
                <a:latin typeface="Times New Roman" panose="02020603050405020304" pitchFamily="18" charset="0"/>
                <a:cs typeface="Times New Roman" panose="02020603050405020304" pitchFamily="18" charset="0"/>
              </a:rPr>
              <a:t>smoothes</a:t>
            </a:r>
            <a:r>
              <a:rPr lang="en-GB" sz="1600" dirty="0">
                <a:latin typeface="Times New Roman" panose="02020603050405020304" pitchFamily="18" charset="0"/>
                <a:cs typeface="Times New Roman" panose="02020603050405020304" pitchFamily="18" charset="0"/>
              </a:rPr>
              <a:t> the powder over the surface of the bed prior to the next pass of the laser for the subsequent layer to be formed and fused with the previous layer.</a:t>
            </a:r>
          </a:p>
          <a:p>
            <a:r>
              <a:rPr lang="en-GB" sz="1600" dirty="0">
                <a:latin typeface="Times New Roman" panose="02020603050405020304" pitchFamily="18" charset="0"/>
                <a:cs typeface="Times New Roman" panose="02020603050405020304" pitchFamily="18" charset="0"/>
              </a:rPr>
              <a:t>The build chamber is completely sealed as it is necessary to maintain a precise temperature during the process speciﬁc to the melting point of the powdered material of choice. Once ﬁnished, the entire powder bed is removed from the machine and the excess powder can be removed to leave the ‘printed’ parts. One of the key advantages of this process is that the powder bed serves as an in-process support structure for overhangs and undercuts, and therefore complex shapes that could not be manufactured in any other way are possible with this process</a:t>
            </a:r>
            <a:r>
              <a:rPr lang="en-GB" sz="1600" dirty="0" smtClean="0">
                <a:latin typeface="Times New Roman" panose="02020603050405020304" pitchFamily="18" charset="0"/>
                <a:cs typeface="Times New Roman" panose="02020603050405020304" pitchFamily="18" charset="0"/>
              </a:rPr>
              <a:t>.</a:t>
            </a:r>
            <a:endParaRPr lang="en-GB" sz="1600" dirty="0">
              <a:latin typeface="Times New Roman" panose="02020603050405020304" pitchFamily="18" charset="0"/>
              <a:cs typeface="Times New Roman" panose="02020603050405020304" pitchFamily="18" charset="0"/>
            </a:endParaRPr>
          </a:p>
        </p:txBody>
      </p:sp>
      <p:pic>
        <p:nvPicPr>
          <p:cNvPr id="1024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204" y="1444909"/>
            <a:ext cx="4218569" cy="220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4207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25</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206658" y="1124744"/>
            <a:ext cx="8712968" cy="2308324"/>
          </a:xfrm>
          <a:prstGeom prst="rect">
            <a:avLst/>
          </a:prstGeom>
        </p:spPr>
        <p:txBody>
          <a:bodyPr wrap="square">
            <a:spAutoFit/>
          </a:bodyPr>
          <a:lstStyle/>
          <a:p>
            <a:r>
              <a:rPr lang="en-GB" sz="1600" i="1" dirty="0">
                <a:latin typeface="Times New Roman" panose="02020603050405020304" pitchFamily="18" charset="0"/>
                <a:cs typeface="Times New Roman" panose="02020603050405020304" pitchFamily="18" charset="0"/>
              </a:rPr>
              <a:t>Laser sintering and laser melting </a:t>
            </a:r>
            <a:r>
              <a:rPr lang="en-GB" sz="1600" i="1" dirty="0" smtClean="0">
                <a:latin typeface="Times New Roman" panose="02020603050405020304" pitchFamily="18" charset="0"/>
                <a:cs typeface="Times New Roman" panose="02020603050405020304" pitchFamily="18" charset="0"/>
              </a:rPr>
              <a:t>(SL, SLM) </a:t>
            </a:r>
          </a:p>
          <a:p>
            <a:endParaRPr lang="en-GB" sz="1600" i="1" dirty="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However</a:t>
            </a:r>
            <a:r>
              <a:rPr lang="en-GB" sz="1600" dirty="0">
                <a:latin typeface="Times New Roman" panose="02020603050405020304" pitchFamily="18" charset="0"/>
                <a:cs typeface="Times New Roman" panose="02020603050405020304" pitchFamily="18" charset="0"/>
              </a:rPr>
              <a:t>, on the downside, because of the high temperatures required for laser sintering, cooling times can be considerable. Furthermore, porosity has been an historical issue with this process, and while there have been signiﬁcant improvements towards fully dense parts, some applications still necessitate inﬁltration with another material to improve mechanical characteristics.</a:t>
            </a:r>
          </a:p>
          <a:p>
            <a:r>
              <a:rPr lang="en-GB" sz="1600" dirty="0">
                <a:latin typeface="Times New Roman" panose="02020603050405020304" pitchFamily="18" charset="0"/>
                <a:cs typeface="Times New Roman" panose="02020603050405020304" pitchFamily="18" charset="0"/>
              </a:rPr>
              <a:t>Laser sintering can process plastic and metal materials, although metal sintering does require a much higher powered laser and higher in-process temperatures. Parts produced with this process are much stronger than with SL or DLP, although generally the surface ﬁnish and accuracy is not as good.</a:t>
            </a:r>
          </a:p>
        </p:txBody>
      </p:sp>
    </p:spTree>
    <p:extLst>
      <p:ext uri="{BB962C8B-B14F-4D97-AF65-F5344CB8AC3E}">
        <p14:creationId xmlns:p14="http://schemas.microsoft.com/office/powerpoint/2010/main" val="19952034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408" y="1248594"/>
            <a:ext cx="8628262" cy="4524315"/>
          </a:xfrm>
          <a:prstGeom prst="rect">
            <a:avLst/>
          </a:prstGeom>
        </p:spPr>
        <p:txBody>
          <a:bodyPr wrap="square">
            <a:spAutoFit/>
          </a:bodyPr>
          <a:lstStyle/>
          <a:p>
            <a:r>
              <a:rPr lang="en-GB" sz="1600" i="1" dirty="0">
                <a:latin typeface="Times New Roman" panose="02020603050405020304" pitchFamily="18" charset="0"/>
                <a:cs typeface="Times New Roman" panose="02020603050405020304" pitchFamily="18" charset="0"/>
              </a:rPr>
              <a:t>Fused Deposition Modelling FDM &amp; Freeform Fabrication FFF</a:t>
            </a:r>
          </a:p>
          <a:p>
            <a:endParaRPr lang="en-GB" sz="1600" dirty="0">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rPr>
              <a:t>3D printing utilizing the extrusion of thermoplastic material is</a:t>
            </a:r>
          </a:p>
          <a:p>
            <a:r>
              <a:rPr lang="en-GB" sz="1600" dirty="0">
                <a:latin typeface="Times New Roman" panose="02020603050405020304" pitchFamily="18" charset="0"/>
                <a:cs typeface="Times New Roman" panose="02020603050405020304" pitchFamily="18" charset="0"/>
              </a:rPr>
              <a:t>easily the most common — and recognizable — 3DP process.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The </a:t>
            </a:r>
            <a:r>
              <a:rPr lang="en-GB" sz="1600" dirty="0">
                <a:latin typeface="Times New Roman" panose="02020603050405020304" pitchFamily="18" charset="0"/>
                <a:cs typeface="Times New Roman" panose="02020603050405020304" pitchFamily="18" charset="0"/>
              </a:rPr>
              <a:t>most popular name for the process is Fused Deposition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Modelling, due </a:t>
            </a:r>
            <a:r>
              <a:rPr lang="en-GB" sz="1600" dirty="0">
                <a:latin typeface="Times New Roman" panose="02020603050405020304" pitchFamily="18" charset="0"/>
                <a:cs typeface="Times New Roman" panose="02020603050405020304" pitchFamily="18" charset="0"/>
              </a:rPr>
              <a:t>to </a:t>
            </a:r>
            <a:r>
              <a:rPr lang="en-GB" sz="1600" dirty="0" smtClean="0">
                <a:latin typeface="Times New Roman" panose="02020603050405020304" pitchFamily="18" charset="0"/>
                <a:cs typeface="Times New Roman" panose="02020603050405020304" pitchFamily="18" charset="0"/>
              </a:rPr>
              <a:t>its longevity, however </a:t>
            </a:r>
            <a:r>
              <a:rPr lang="en-GB" sz="1600" dirty="0">
                <a:latin typeface="Times New Roman" panose="02020603050405020304" pitchFamily="18" charset="0"/>
                <a:cs typeface="Times New Roman" panose="02020603050405020304" pitchFamily="18" charset="0"/>
              </a:rPr>
              <a:t>this is a trade name,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registered </a:t>
            </a:r>
            <a:r>
              <a:rPr lang="en-GB" sz="1600" dirty="0">
                <a:latin typeface="Times New Roman" panose="02020603050405020304" pitchFamily="18" charset="0"/>
                <a:cs typeface="Times New Roman" panose="02020603050405020304" pitchFamily="18" charset="0"/>
              </a:rPr>
              <a:t>by </a:t>
            </a:r>
            <a:r>
              <a:rPr lang="en-GB" sz="1600" dirty="0" err="1">
                <a:latin typeface="Times New Roman" panose="02020603050405020304" pitchFamily="18" charset="0"/>
                <a:cs typeface="Times New Roman" panose="02020603050405020304" pitchFamily="18" charset="0"/>
              </a:rPr>
              <a:t>Stratasys</a:t>
            </a:r>
            <a:r>
              <a:rPr lang="en-GB" sz="1600" dirty="0">
                <a:latin typeface="Times New Roman" panose="02020603050405020304" pitchFamily="18" charset="0"/>
                <a:cs typeface="Times New Roman" panose="02020603050405020304" pitchFamily="18" charset="0"/>
              </a:rPr>
              <a:t>, </a:t>
            </a:r>
            <a:r>
              <a:rPr lang="en-GB" sz="1600" dirty="0" smtClean="0">
                <a:latin typeface="Times New Roman" panose="02020603050405020304" pitchFamily="18" charset="0"/>
                <a:cs typeface="Times New Roman" panose="02020603050405020304" pitchFamily="18" charset="0"/>
              </a:rPr>
              <a:t>the company that </a:t>
            </a:r>
            <a:r>
              <a:rPr lang="en-GB" sz="1600" dirty="0">
                <a:latin typeface="Times New Roman" panose="02020603050405020304" pitchFamily="18" charset="0"/>
                <a:cs typeface="Times New Roman" panose="02020603050405020304" pitchFamily="18" charset="0"/>
              </a:rPr>
              <a:t>originally developed it.</a:t>
            </a:r>
          </a:p>
          <a:p>
            <a:r>
              <a:rPr lang="en-GB" sz="1600" dirty="0" err="1">
                <a:latin typeface="Times New Roman" panose="02020603050405020304" pitchFamily="18" charset="0"/>
                <a:cs typeface="Times New Roman" panose="02020603050405020304" pitchFamily="18" charset="0"/>
              </a:rPr>
              <a:t>Stratasys</a:t>
            </a:r>
            <a:r>
              <a:rPr lang="en-GB" sz="1600" dirty="0">
                <a:latin typeface="Times New Roman" panose="02020603050405020304" pitchFamily="18" charset="0"/>
                <a:cs typeface="Times New Roman" panose="02020603050405020304" pitchFamily="18" charset="0"/>
              </a:rPr>
              <a:t>’ FDM technology has been around since the early 1990’s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and </a:t>
            </a:r>
            <a:r>
              <a:rPr lang="en-GB" sz="1600" dirty="0">
                <a:latin typeface="Times New Roman" panose="02020603050405020304" pitchFamily="18" charset="0"/>
                <a:cs typeface="Times New Roman" panose="02020603050405020304" pitchFamily="18" charset="0"/>
              </a:rPr>
              <a:t>today is an industrial grade 3D printing process. However,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the </a:t>
            </a:r>
            <a:r>
              <a:rPr lang="en-GB" sz="1600" dirty="0">
                <a:latin typeface="Times New Roman" panose="02020603050405020304" pitchFamily="18" charset="0"/>
                <a:cs typeface="Times New Roman" panose="02020603050405020304" pitchFamily="18" charset="0"/>
              </a:rPr>
              <a:t>proliferation of entry-level 3D printers that have emerged since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2009 </a:t>
            </a:r>
            <a:r>
              <a:rPr lang="en-GB" sz="1600" dirty="0">
                <a:latin typeface="Times New Roman" panose="02020603050405020304" pitchFamily="18" charset="0"/>
                <a:cs typeface="Times New Roman" panose="02020603050405020304" pitchFamily="18" charset="0"/>
              </a:rPr>
              <a:t>largely utilize a similar process, generally referred to as Freeform </a:t>
            </a:r>
            <a:r>
              <a:rPr lang="en-GB" sz="1600" dirty="0" smtClean="0">
                <a:latin typeface="Times New Roman" panose="02020603050405020304" pitchFamily="18" charset="0"/>
                <a:cs typeface="Times New Roman" panose="02020603050405020304" pitchFamily="18" charset="0"/>
              </a:rPr>
              <a:t>Fabrication, </a:t>
            </a:r>
            <a:r>
              <a:rPr lang="en-GB" sz="1600" dirty="0">
                <a:latin typeface="Times New Roman" panose="02020603050405020304" pitchFamily="18" charset="0"/>
                <a:cs typeface="Times New Roman" panose="02020603050405020304" pitchFamily="18" charset="0"/>
              </a:rPr>
              <a:t>but in a more basic form due to patents still held by </a:t>
            </a:r>
            <a:r>
              <a:rPr lang="en-GB" sz="1600" dirty="0" err="1">
                <a:latin typeface="Times New Roman" panose="02020603050405020304" pitchFamily="18" charset="0"/>
                <a:cs typeface="Times New Roman" panose="02020603050405020304" pitchFamily="18" charset="0"/>
              </a:rPr>
              <a:t>Stratasys</a:t>
            </a:r>
            <a:r>
              <a:rPr lang="en-GB" sz="1600" dirty="0">
                <a:latin typeface="Times New Roman" panose="02020603050405020304" pitchFamily="18" charset="0"/>
                <a:cs typeface="Times New Roman" panose="02020603050405020304" pitchFamily="18" charset="0"/>
              </a:rPr>
              <a:t>. The earliest </a:t>
            </a:r>
            <a:r>
              <a:rPr lang="en-GB" sz="1600" dirty="0" err="1">
                <a:latin typeface="Times New Roman" panose="02020603050405020304" pitchFamily="18" charset="0"/>
                <a:cs typeface="Times New Roman" panose="02020603050405020304" pitchFamily="18" charset="0"/>
              </a:rPr>
              <a:t>RepRap</a:t>
            </a:r>
            <a:r>
              <a:rPr lang="en-GB" sz="1600" dirty="0">
                <a:latin typeface="Times New Roman" panose="02020603050405020304" pitchFamily="18" charset="0"/>
                <a:cs typeface="Times New Roman" panose="02020603050405020304" pitchFamily="18" charset="0"/>
              </a:rPr>
              <a:t> machines and all subsequent evolutions — open source and </a:t>
            </a:r>
            <a:r>
              <a:rPr lang="en-GB" sz="1600" dirty="0" smtClean="0">
                <a:latin typeface="Times New Roman" panose="02020603050405020304" pitchFamily="18" charset="0"/>
                <a:cs typeface="Times New Roman" panose="02020603050405020304" pitchFamily="18" charset="0"/>
              </a:rPr>
              <a:t>commercial employ </a:t>
            </a:r>
            <a:r>
              <a:rPr lang="en-GB" sz="1600" dirty="0">
                <a:latin typeface="Times New Roman" panose="02020603050405020304" pitchFamily="18" charset="0"/>
                <a:cs typeface="Times New Roman" panose="02020603050405020304" pitchFamily="18" charset="0"/>
              </a:rPr>
              <a:t>extrusion methodology. However, following </a:t>
            </a:r>
            <a:r>
              <a:rPr lang="en-GB" sz="1600" dirty="0" err="1">
                <a:latin typeface="Times New Roman" panose="02020603050405020304" pitchFamily="18" charset="0"/>
                <a:cs typeface="Times New Roman" panose="02020603050405020304" pitchFamily="18" charset="0"/>
              </a:rPr>
              <a:t>Stratasys</a:t>
            </a:r>
            <a:r>
              <a:rPr lang="en-GB" sz="1600" dirty="0" smtClean="0">
                <a:latin typeface="Times New Roman" panose="02020603050405020304" pitchFamily="18" charset="0"/>
                <a:cs typeface="Times New Roman" panose="02020603050405020304" pitchFamily="18" charset="0"/>
              </a:rPr>
              <a:t>’ patent </a:t>
            </a:r>
            <a:r>
              <a:rPr lang="en-GB" sz="1600" dirty="0">
                <a:latin typeface="Times New Roman" panose="02020603050405020304" pitchFamily="18" charset="0"/>
                <a:cs typeface="Times New Roman" panose="02020603050405020304" pitchFamily="18" charset="0"/>
              </a:rPr>
              <a:t>infringement ﬁling against </a:t>
            </a:r>
            <a:r>
              <a:rPr lang="en-GB" sz="1600" dirty="0" err="1">
                <a:latin typeface="Times New Roman" panose="02020603050405020304" pitchFamily="18" charset="0"/>
                <a:cs typeface="Times New Roman" panose="02020603050405020304" pitchFamily="18" charset="0"/>
              </a:rPr>
              <a:t>Aﬁnia</a:t>
            </a:r>
            <a:r>
              <a:rPr lang="en-GB" sz="1600" dirty="0">
                <a:latin typeface="Times New Roman" panose="02020603050405020304" pitchFamily="18" charset="0"/>
                <a:cs typeface="Times New Roman" panose="02020603050405020304" pitchFamily="18" charset="0"/>
              </a:rPr>
              <a:t> there is a question mark over how the entry-level end of the market will develop now, with all of the machines potentially in </a:t>
            </a:r>
            <a:r>
              <a:rPr lang="en-GB" sz="1600" dirty="0" err="1">
                <a:latin typeface="Times New Roman" panose="02020603050405020304" pitchFamily="18" charset="0"/>
                <a:cs typeface="Times New Roman" panose="02020603050405020304" pitchFamily="18" charset="0"/>
              </a:rPr>
              <a:t>Stratasys</a:t>
            </a:r>
            <a:r>
              <a:rPr lang="en-GB" sz="1600" dirty="0">
                <a:latin typeface="Times New Roman" panose="02020603050405020304" pitchFamily="18" charset="0"/>
                <a:cs typeface="Times New Roman" panose="02020603050405020304" pitchFamily="18" charset="0"/>
              </a:rPr>
              <a:t>’ ﬁring line for patent infringements.</a:t>
            </a:r>
          </a:p>
          <a:p>
            <a:r>
              <a:rPr lang="en-GB" sz="1600" dirty="0">
                <a:latin typeface="Times New Roman" panose="02020603050405020304" pitchFamily="18" charset="0"/>
                <a:cs typeface="Times New Roman" panose="02020603050405020304" pitchFamily="18" charset="0"/>
              </a:rPr>
              <a:t>The process works by melting plastic ﬁlament that is deposited, via a heated extruder, a layer at a time, onto a build platform according to the 3D data supplied to the printer. Each layer hardens as it is deposited and bonds to the previous layer</a:t>
            </a:r>
            <a:r>
              <a:rPr lang="en-GB" sz="1600" dirty="0" smtClean="0">
                <a:latin typeface="Times New Roman" panose="02020603050405020304" pitchFamily="18" charset="0"/>
                <a:cs typeface="Times New Roman" panose="02020603050405020304" pitchFamily="18" charset="0"/>
              </a:rPr>
              <a:t>.</a:t>
            </a:r>
            <a:endParaRPr lang="en-GB" sz="1600" dirty="0">
              <a:latin typeface="Times New Roman" panose="02020603050405020304" pitchFamily="18" charset="0"/>
              <a:cs typeface="Times New Roman" panose="02020603050405020304" pitchFamily="18" charset="0"/>
            </a:endParaRPr>
          </a:p>
        </p:txBody>
      </p:sp>
      <p:pic>
        <p:nvPicPr>
          <p:cNvPr id="1126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268760"/>
            <a:ext cx="4369260"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26</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1985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408" y="1248594"/>
            <a:ext cx="8628262" cy="5016758"/>
          </a:xfrm>
          <a:prstGeom prst="rect">
            <a:avLst/>
          </a:prstGeom>
        </p:spPr>
        <p:txBody>
          <a:bodyPr wrap="square">
            <a:spAutoFit/>
          </a:bodyPr>
          <a:lstStyle/>
          <a:p>
            <a:r>
              <a:rPr lang="en-GB" sz="1600" i="1" dirty="0" smtClean="0">
                <a:latin typeface="Times New Roman" panose="02020603050405020304" pitchFamily="18" charset="0"/>
                <a:cs typeface="Times New Roman" panose="02020603050405020304" pitchFamily="18" charset="0"/>
              </a:rPr>
              <a:t>Fused Deposition Modelling FDM &amp; Freeform Fabrication FFF</a:t>
            </a:r>
          </a:p>
          <a:p>
            <a:endParaRPr lang="en-GB" sz="1600" dirty="0" smtClean="0">
              <a:latin typeface="Times New Roman" panose="02020603050405020304" pitchFamily="18" charset="0"/>
              <a:cs typeface="Times New Roman" panose="02020603050405020304" pitchFamily="18" charset="0"/>
            </a:endParaRPr>
          </a:p>
          <a:p>
            <a:r>
              <a:rPr lang="en-GB" sz="1600" dirty="0" err="1" smtClean="0">
                <a:latin typeface="Times New Roman" panose="02020603050405020304" pitchFamily="18" charset="0"/>
                <a:cs typeface="Times New Roman" panose="02020603050405020304" pitchFamily="18" charset="0"/>
              </a:rPr>
              <a:t>Stratasys</a:t>
            </a:r>
            <a:r>
              <a:rPr lang="en-GB" sz="1600" dirty="0" smtClean="0">
                <a:latin typeface="Times New Roman" panose="02020603050405020304" pitchFamily="18" charset="0"/>
                <a:cs typeface="Times New Roman" panose="02020603050405020304" pitchFamily="18" charset="0"/>
              </a:rPr>
              <a:t> has developed a range of proprietary industrial grade materials for its FDM process that are suitable for some production applications. At the entry-level end of the market, materials are more limited, but the range is growing. The most common materials for entry-level FFF 3D printers are ABS and PLA.</a:t>
            </a:r>
          </a:p>
          <a:p>
            <a:r>
              <a:rPr lang="en-GB" sz="1600" dirty="0" smtClean="0">
                <a:latin typeface="Times New Roman" panose="02020603050405020304" pitchFamily="18" charset="0"/>
                <a:cs typeface="Times New Roman" panose="02020603050405020304" pitchFamily="18" charset="0"/>
              </a:rPr>
              <a:t>The FDM/FFF processes require support structures for any applications with overhanging geometries. For FDM, this entails a second, water-soluble material, which allows support structures to be relatively easily washed away, once the print is complete.</a:t>
            </a:r>
          </a:p>
          <a:p>
            <a:r>
              <a:rPr lang="en-GB" sz="1600" dirty="0" smtClean="0">
                <a:latin typeface="Times New Roman" panose="02020603050405020304" pitchFamily="18" charset="0"/>
                <a:cs typeface="Times New Roman" panose="02020603050405020304" pitchFamily="18" charset="0"/>
              </a:rPr>
              <a:t>Alternatively, breakaway support materials are also possible, which can be removed by manually snapping them oﬀ the part.</a:t>
            </a:r>
          </a:p>
          <a:p>
            <a:r>
              <a:rPr lang="en-GB" sz="1600" dirty="0" smtClean="0">
                <a:latin typeface="Times New Roman" panose="02020603050405020304" pitchFamily="18" charset="0"/>
                <a:cs typeface="Times New Roman" panose="02020603050405020304" pitchFamily="18" charset="0"/>
              </a:rPr>
              <a:t>Support structures, or lack thereof, have generally been a limitation of the entry level FFF 3D printers. However, as the systems have evolved and improved to incorporate dual extrusion heads, it has become less of an issue.</a:t>
            </a:r>
          </a:p>
          <a:p>
            <a:r>
              <a:rPr lang="en-GB" sz="1600" dirty="0" smtClean="0">
                <a:latin typeface="Times New Roman" panose="02020603050405020304" pitchFamily="18" charset="0"/>
                <a:cs typeface="Times New Roman" panose="02020603050405020304" pitchFamily="18" charset="0"/>
              </a:rPr>
              <a:t>In terms of models produced, the FDM process from </a:t>
            </a:r>
            <a:r>
              <a:rPr lang="en-GB" sz="1600" dirty="0" err="1" smtClean="0">
                <a:latin typeface="Times New Roman" panose="02020603050405020304" pitchFamily="18" charset="0"/>
                <a:cs typeface="Times New Roman" panose="02020603050405020304" pitchFamily="18" charset="0"/>
              </a:rPr>
              <a:t>Stratasys</a:t>
            </a:r>
            <a:r>
              <a:rPr lang="en-GB" sz="1600" dirty="0" smtClean="0">
                <a:latin typeface="Times New Roman" panose="02020603050405020304" pitchFamily="18" charset="0"/>
                <a:cs typeface="Times New Roman" panose="02020603050405020304" pitchFamily="18" charset="0"/>
              </a:rPr>
              <a:t> is an accurate and reliable process that is relatively oﬃce/studio- friendly, although extensive post-processing can be required. At the entry-level, as would be expected, the FFF process produces much less accurate models, but things are constantly improving.</a:t>
            </a:r>
          </a:p>
          <a:p>
            <a:r>
              <a:rPr lang="en-GB" sz="1600" dirty="0" smtClean="0">
                <a:latin typeface="Times New Roman" panose="02020603050405020304" pitchFamily="18" charset="0"/>
                <a:cs typeface="Times New Roman" panose="02020603050405020304" pitchFamily="18" charset="0"/>
              </a:rPr>
              <a:t>The process can be slow for some part geometries and layer-to- layer adhesion can be a problem, resulting in parts that are not watertight. Again, post-processing using Acetone can resolve these issues.</a:t>
            </a:r>
            <a:endParaRPr lang="en-GB" sz="16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27</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6938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28</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pic>
        <p:nvPicPr>
          <p:cNvPr id="1126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6071" y="1556792"/>
            <a:ext cx="3372070" cy="23685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3384" y="1340768"/>
            <a:ext cx="6462464" cy="3139321"/>
          </a:xfrm>
          <a:prstGeom prst="rect">
            <a:avLst/>
          </a:prstGeom>
        </p:spPr>
        <p:txBody>
          <a:bodyPr wrap="square">
            <a:spAutoFit/>
          </a:bodyPr>
          <a:lstStyle/>
          <a:p>
            <a:r>
              <a:rPr lang="en-GB" i="1" dirty="0">
                <a:latin typeface="Times New Roman" panose="02020603050405020304" pitchFamily="18" charset="0"/>
                <a:cs typeface="Times New Roman" panose="02020603050405020304" pitchFamily="18" charset="0"/>
              </a:rPr>
              <a:t>Laminated object manufacturing (LOM</a:t>
            </a:r>
            <a:r>
              <a:rPr lang="en-GB" i="1" dirty="0" smtClean="0">
                <a:latin typeface="Times New Roman" panose="02020603050405020304" pitchFamily="18" charset="0"/>
                <a:cs typeface="Times New Roman" panose="02020603050405020304" pitchFamily="18" charset="0"/>
              </a:rPr>
              <a:t>)</a:t>
            </a:r>
          </a:p>
          <a:p>
            <a:r>
              <a:rPr lang="en-GB" i="1" dirty="0" smtClean="0">
                <a:latin typeface="Times New Roman" panose="02020603050405020304" pitchFamily="18" charset="0"/>
                <a:cs typeface="Times New Roman" panose="02020603050405020304" pitchFamily="18" charset="0"/>
              </a:rPr>
              <a:t> </a:t>
            </a:r>
            <a:endParaRPr lang="en-GB" i="1" dirty="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is </a:t>
            </a:r>
            <a:r>
              <a:rPr lang="en-GB" dirty="0">
                <a:latin typeface="Times New Roman" panose="02020603050405020304" pitchFamily="18" charset="0"/>
                <a:cs typeface="Times New Roman" panose="02020603050405020304" pitchFamily="18" charset="0"/>
              </a:rPr>
              <a:t>a rapid prototyping system developed by </a:t>
            </a:r>
            <a:r>
              <a:rPr lang="en-GB" dirty="0" err="1">
                <a:latin typeface="Times New Roman" panose="02020603050405020304" pitchFamily="18" charset="0"/>
                <a:cs typeface="Times New Roman" panose="02020603050405020304" pitchFamily="18" charset="0"/>
              </a:rPr>
              <a:t>Helisys</a:t>
            </a:r>
            <a:r>
              <a:rPr lang="en-GB" dirty="0">
                <a:latin typeface="Times New Roman" panose="02020603050405020304" pitchFamily="18" charset="0"/>
                <a:cs typeface="Times New Roman" panose="02020603050405020304" pitchFamily="18" charset="0"/>
              </a:rPr>
              <a:t> Inc. </a:t>
            </a:r>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In </a:t>
            </a:r>
            <a:r>
              <a:rPr lang="en-GB" dirty="0">
                <a:latin typeface="Times New Roman" panose="02020603050405020304" pitchFamily="18" charset="0"/>
                <a:cs typeface="Times New Roman" panose="02020603050405020304" pitchFamily="18" charset="0"/>
              </a:rPr>
              <a:t>it, layers of adhesive-coated paper, plastic, or metal </a:t>
            </a:r>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laminates </a:t>
            </a:r>
            <a:r>
              <a:rPr lang="en-GB" dirty="0">
                <a:latin typeface="Times New Roman" panose="02020603050405020304" pitchFamily="18" charset="0"/>
                <a:cs typeface="Times New Roman" panose="02020603050405020304" pitchFamily="18" charset="0"/>
              </a:rPr>
              <a:t>are successively glued together and cut to shape </a:t>
            </a:r>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with </a:t>
            </a:r>
            <a:r>
              <a:rPr lang="en-GB" dirty="0">
                <a:latin typeface="Times New Roman" panose="02020603050405020304" pitchFamily="18" charset="0"/>
                <a:cs typeface="Times New Roman" panose="02020603050405020304" pitchFamily="18" charset="0"/>
              </a:rPr>
              <a:t>a knife or laser cutter. Objects printed with this </a:t>
            </a:r>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technique </a:t>
            </a:r>
            <a:r>
              <a:rPr lang="en-GB" dirty="0">
                <a:latin typeface="Times New Roman" panose="02020603050405020304" pitchFamily="18" charset="0"/>
                <a:cs typeface="Times New Roman" panose="02020603050405020304" pitchFamily="18" charset="0"/>
              </a:rPr>
              <a:t>may be additionally modified by machining or </a:t>
            </a:r>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drilling </a:t>
            </a:r>
            <a:r>
              <a:rPr lang="en-GB" dirty="0">
                <a:latin typeface="Times New Roman" panose="02020603050405020304" pitchFamily="18" charset="0"/>
                <a:cs typeface="Times New Roman" panose="02020603050405020304" pitchFamily="18" charset="0"/>
              </a:rPr>
              <a:t>after printing. </a:t>
            </a:r>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Typical </a:t>
            </a:r>
            <a:r>
              <a:rPr lang="en-GB" dirty="0">
                <a:latin typeface="Times New Roman" panose="02020603050405020304" pitchFamily="18" charset="0"/>
                <a:cs typeface="Times New Roman" panose="02020603050405020304" pitchFamily="18" charset="0"/>
              </a:rPr>
              <a:t>layer resolution for this process is defined by the </a:t>
            </a:r>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material </a:t>
            </a:r>
            <a:r>
              <a:rPr lang="en-GB" dirty="0">
                <a:latin typeface="Times New Roman" panose="02020603050405020304" pitchFamily="18" charset="0"/>
                <a:cs typeface="Times New Roman" panose="02020603050405020304" pitchFamily="18" charset="0"/>
              </a:rPr>
              <a:t>feedstock and usually ranges in thickness from </a:t>
            </a:r>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one </a:t>
            </a:r>
            <a:r>
              <a:rPr lang="en-GB" dirty="0">
                <a:latin typeface="Times New Roman" panose="02020603050405020304" pitchFamily="18" charset="0"/>
                <a:cs typeface="Times New Roman" panose="02020603050405020304" pitchFamily="18" charset="0"/>
              </a:rPr>
              <a:t>to a few sheets of copy paper</a:t>
            </a:r>
            <a:r>
              <a:rPr lang="en-GB" dirty="0" smtClean="0">
                <a:latin typeface="Times New Roman" panose="02020603050405020304" pitchFamily="18" charset="0"/>
                <a:cs typeface="Times New Roman" panose="02020603050405020304" pitchFamily="18" charset="0"/>
              </a:rPr>
              <a:t>.</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35010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29</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7504" y="1124744"/>
            <a:ext cx="8784976" cy="4524315"/>
          </a:xfrm>
          <a:prstGeom prst="rect">
            <a:avLst/>
          </a:prstGeom>
        </p:spPr>
        <p:txBody>
          <a:bodyPr wrap="square">
            <a:spAutoFit/>
          </a:bodyPr>
          <a:lstStyle/>
          <a:p>
            <a:r>
              <a:rPr lang="en-GB" i="1" dirty="0">
                <a:latin typeface="Times New Roman" panose="02020603050405020304" pitchFamily="18" charset="0"/>
                <a:cs typeface="Times New Roman" panose="02020603050405020304" pitchFamily="18" charset="0"/>
              </a:rPr>
              <a:t>Binder Jetting</a:t>
            </a:r>
          </a:p>
          <a:p>
            <a:endParaRPr lang="en-GB" sz="1600" dirty="0">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rPr>
              <a:t>There are two 3D printing process that utilize a jetting </a:t>
            </a:r>
            <a:r>
              <a:rPr lang="en-GB" sz="1600" dirty="0" smtClean="0">
                <a:latin typeface="Times New Roman" panose="02020603050405020304" pitchFamily="18" charset="0"/>
                <a:cs typeface="Times New Roman" panose="02020603050405020304" pitchFamily="18" charset="0"/>
              </a:rPr>
              <a:t>technique</a:t>
            </a:r>
            <a:r>
              <a:rPr lang="en-GB" sz="1600" dirty="0">
                <a:latin typeface="Times New Roman" panose="02020603050405020304" pitchFamily="18" charset="0"/>
                <a:cs typeface="Times New Roman" panose="02020603050405020304" pitchFamily="18" charset="0"/>
              </a:rPr>
              <a:t>.</a:t>
            </a:r>
          </a:p>
          <a:p>
            <a:r>
              <a:rPr lang="en-GB" sz="1600" dirty="0">
                <a:latin typeface="Times New Roman" panose="02020603050405020304" pitchFamily="18" charset="0"/>
                <a:cs typeface="Times New Roman" panose="02020603050405020304" pitchFamily="18" charset="0"/>
              </a:rPr>
              <a:t>Binder jetting: where the material being jetted is a binder,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and </a:t>
            </a:r>
            <a:r>
              <a:rPr lang="en-GB" sz="1600" dirty="0">
                <a:latin typeface="Times New Roman" panose="02020603050405020304" pitchFamily="18" charset="0"/>
                <a:cs typeface="Times New Roman" panose="02020603050405020304" pitchFamily="18" charset="0"/>
              </a:rPr>
              <a:t>is </a:t>
            </a:r>
            <a:r>
              <a:rPr lang="en-GB" sz="1600" dirty="0" smtClean="0">
                <a:latin typeface="Times New Roman" panose="02020603050405020304" pitchFamily="18" charset="0"/>
                <a:cs typeface="Times New Roman" panose="02020603050405020304" pitchFamily="18" charset="0"/>
              </a:rPr>
              <a:t>selectively </a:t>
            </a:r>
            <a:r>
              <a:rPr lang="en-GB" sz="1600" dirty="0">
                <a:latin typeface="Times New Roman" panose="02020603050405020304" pitchFamily="18" charset="0"/>
                <a:cs typeface="Times New Roman" panose="02020603050405020304" pitchFamily="18" charset="0"/>
              </a:rPr>
              <a:t>sprayed into a powder bed of the part material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to </a:t>
            </a:r>
            <a:r>
              <a:rPr lang="en-GB" sz="1600" dirty="0">
                <a:latin typeface="Times New Roman" panose="02020603050405020304" pitchFamily="18" charset="0"/>
                <a:cs typeface="Times New Roman" panose="02020603050405020304" pitchFamily="18" charset="0"/>
              </a:rPr>
              <a:t>fuse it a layer at a time to create/print the required part.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As </a:t>
            </a:r>
            <a:r>
              <a:rPr lang="en-GB" sz="1600" dirty="0">
                <a:latin typeface="Times New Roman" panose="02020603050405020304" pitchFamily="18" charset="0"/>
                <a:cs typeface="Times New Roman" panose="02020603050405020304" pitchFamily="18" charset="0"/>
              </a:rPr>
              <a:t>is the case with other powder bed systems, once a layer is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completed</a:t>
            </a:r>
            <a:r>
              <a:rPr lang="en-GB" sz="1600" dirty="0">
                <a:latin typeface="Times New Roman" panose="02020603050405020304" pitchFamily="18" charset="0"/>
                <a:cs typeface="Times New Roman" panose="02020603050405020304" pitchFamily="18" charset="0"/>
              </a:rPr>
              <a:t>, the powder bed drops incrementally and a roller or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blade </a:t>
            </a:r>
            <a:r>
              <a:rPr lang="en-GB" sz="1600" dirty="0" err="1">
                <a:latin typeface="Times New Roman" panose="02020603050405020304" pitchFamily="18" charset="0"/>
                <a:cs typeface="Times New Roman" panose="02020603050405020304" pitchFamily="18" charset="0"/>
              </a:rPr>
              <a:t>smoothes</a:t>
            </a:r>
            <a:r>
              <a:rPr lang="en-GB" sz="1600" dirty="0">
                <a:latin typeface="Times New Roman" panose="02020603050405020304" pitchFamily="18" charset="0"/>
                <a:cs typeface="Times New Roman" panose="02020603050405020304" pitchFamily="18" charset="0"/>
              </a:rPr>
              <a:t> the powder over the surface of the bed, prior to </a:t>
            </a:r>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the </a:t>
            </a:r>
            <a:r>
              <a:rPr lang="en-GB" sz="1600" dirty="0">
                <a:latin typeface="Times New Roman" panose="02020603050405020304" pitchFamily="18" charset="0"/>
                <a:cs typeface="Times New Roman" panose="02020603050405020304" pitchFamily="18" charset="0"/>
              </a:rPr>
              <a:t>next pass of the jet heads, with the binder for the subsequent layer to be formed and fused with the previous layer.</a:t>
            </a:r>
          </a:p>
          <a:p>
            <a:r>
              <a:rPr lang="en-GB" sz="1600" dirty="0" smtClean="0">
                <a:latin typeface="Times New Roman" panose="02020603050405020304" pitchFamily="18" charset="0"/>
                <a:cs typeface="Times New Roman" panose="02020603050405020304" pitchFamily="18" charset="0"/>
              </a:rPr>
              <a:t>Advantages </a:t>
            </a:r>
            <a:r>
              <a:rPr lang="en-GB" sz="1600" dirty="0">
                <a:latin typeface="Times New Roman" panose="02020603050405020304" pitchFamily="18" charset="0"/>
                <a:cs typeface="Times New Roman" panose="02020603050405020304" pitchFamily="18" charset="0"/>
              </a:rPr>
              <a:t>of this process, like with SLS, include the fact that the</a:t>
            </a:r>
          </a:p>
          <a:p>
            <a:r>
              <a:rPr lang="en-GB" sz="1600" dirty="0">
                <a:latin typeface="Times New Roman" panose="02020603050405020304" pitchFamily="18" charset="0"/>
                <a:cs typeface="Times New Roman" panose="02020603050405020304" pitchFamily="18" charset="0"/>
              </a:rPr>
              <a:t>need for supports is negated because the powder bed itself provides this functionality. Furthermore, a range of diﬀerent materials can be used, including ceramics and food. A further distinctive advantage of the process is the ability to easily add a full colour palette which can be added to the binder.</a:t>
            </a:r>
          </a:p>
          <a:p>
            <a:endParaRPr lang="en-GB" sz="1600" dirty="0">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rPr>
              <a:t>The parts resulting directly from the machine, however, are not as strong as with the sintering process and require post-processing to ensure durability.</a:t>
            </a:r>
            <a:endParaRPr lang="fr-FR" sz="1600" dirty="0">
              <a:latin typeface="Times New Roman" panose="02020603050405020304" pitchFamily="18" charset="0"/>
              <a:cs typeface="Times New Roman" panose="02020603050405020304" pitchFamily="18" charset="0"/>
            </a:endParaRPr>
          </a:p>
        </p:txBody>
      </p:sp>
      <p:pic>
        <p:nvPicPr>
          <p:cNvPr id="1229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268759"/>
            <a:ext cx="3486855" cy="2007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250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3</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07630" y="1772816"/>
            <a:ext cx="8784975" cy="369332"/>
          </a:xfrm>
          <a:prstGeom prst="rect">
            <a:avLst/>
          </a:prstGeom>
        </p:spPr>
        <p:txBody>
          <a:bodyPr wrap="square">
            <a:spAutoFit/>
          </a:bodyPr>
          <a:lstStyle/>
          <a:p>
            <a:pPr lvl="0"/>
            <a:r>
              <a:rPr lang="en-GB" cap="small" dirty="0">
                <a:solidFill>
                  <a:srgbClr val="0C377B"/>
                </a:solidFill>
                <a:latin typeface="Times New Roman" panose="02020603050405020304" pitchFamily="18" charset="0"/>
                <a:cs typeface="Times New Roman" panose="02020603050405020304" pitchFamily="18" charset="0"/>
              </a:rPr>
              <a:t>Additive manufacturing is heading for the alchemist’s dream: making anything.</a:t>
            </a:r>
          </a:p>
        </p:txBody>
      </p:sp>
      <p:sp>
        <p:nvSpPr>
          <p:cNvPr id="2" name="TextBox 1"/>
          <p:cNvSpPr txBox="1"/>
          <p:nvPr/>
        </p:nvSpPr>
        <p:spPr>
          <a:xfrm>
            <a:off x="3316752" y="1202112"/>
            <a:ext cx="2121093"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CERN </a:t>
            </a:r>
            <a:r>
              <a:rPr lang="en-GB" dirty="0" smtClean="0">
                <a:latin typeface="Times New Roman" panose="02020603050405020304" pitchFamily="18" charset="0"/>
                <a:cs typeface="Times New Roman" panose="02020603050405020304" pitchFamily="18" charset="0"/>
              </a:rPr>
              <a:t>requirements </a:t>
            </a:r>
            <a:endParaRPr lang="de-DE"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738223" y="2679588"/>
            <a:ext cx="5688632" cy="3139321"/>
          </a:xfrm>
          <a:prstGeom prst="rect">
            <a:avLst/>
          </a:prstGeom>
          <a:noFill/>
        </p:spPr>
        <p:txBody>
          <a:bodyPr wrap="square" rtlCol="0">
            <a:spAutoFit/>
          </a:bodyPr>
          <a:lstStyle/>
          <a:p>
            <a:endParaRPr lang="en-GB" dirty="0"/>
          </a:p>
          <a:p>
            <a:r>
              <a:rPr lang="en-GB" dirty="0" smtClean="0"/>
              <a:t>Radio frequency parts (with high complex shapes) </a:t>
            </a:r>
          </a:p>
          <a:p>
            <a:endParaRPr lang="en-GB" dirty="0"/>
          </a:p>
          <a:p>
            <a:r>
              <a:rPr lang="en-GB" dirty="0" smtClean="0"/>
              <a:t>Cryogenic parts (leek thigh for super fluid materials )</a:t>
            </a:r>
          </a:p>
          <a:p>
            <a:endParaRPr lang="en-GB" dirty="0"/>
          </a:p>
          <a:p>
            <a:r>
              <a:rPr lang="en-GB" dirty="0" smtClean="0"/>
              <a:t>Vacuum parts ( outgazing )</a:t>
            </a:r>
          </a:p>
          <a:p>
            <a:endParaRPr lang="en-GB" dirty="0"/>
          </a:p>
          <a:p>
            <a:r>
              <a:rPr lang="en-GB" dirty="0" smtClean="0"/>
              <a:t>Replacing </a:t>
            </a:r>
            <a:r>
              <a:rPr lang="en-GB" dirty="0"/>
              <a:t>traditional manufacturing methods by AM</a:t>
            </a:r>
          </a:p>
          <a:p>
            <a:endParaRPr lang="en-GB" dirty="0"/>
          </a:p>
          <a:p>
            <a:r>
              <a:rPr lang="en-GB" dirty="0"/>
              <a:t>New material </a:t>
            </a:r>
            <a:r>
              <a:rPr lang="en-GB" dirty="0" smtClean="0"/>
              <a:t>development (e.g. Cu and </a:t>
            </a:r>
            <a:r>
              <a:rPr lang="en-GB" dirty="0" err="1" smtClean="0"/>
              <a:t>Nb</a:t>
            </a:r>
            <a:r>
              <a:rPr lang="en-GB" dirty="0" smtClean="0"/>
              <a:t>)</a:t>
            </a:r>
            <a:endParaRPr lang="en-GB" dirty="0"/>
          </a:p>
          <a:p>
            <a:endParaRPr lang="de-DE" dirty="0"/>
          </a:p>
        </p:txBody>
      </p:sp>
    </p:spTree>
    <p:extLst>
      <p:ext uri="{BB962C8B-B14F-4D97-AF65-F5344CB8AC3E}">
        <p14:creationId xmlns:p14="http://schemas.microsoft.com/office/powerpoint/2010/main" val="38292896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30</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0150" y="2003113"/>
            <a:ext cx="869482" cy="338554"/>
          </a:xfrm>
          <a:prstGeom prst="rect">
            <a:avLst/>
          </a:prstGeom>
        </p:spPr>
        <p:txBody>
          <a:bodyPr wrap="square">
            <a:spAutoFit/>
          </a:bodyPr>
          <a:lstStyle/>
          <a:p>
            <a:r>
              <a:rPr lang="en-GB" sz="1600" dirty="0" err="1" smtClean="0">
                <a:latin typeface="Times New Roman" panose="02020603050405020304" pitchFamily="18" charset="0"/>
                <a:cs typeface="Times New Roman" panose="02020603050405020304" pitchFamily="18" charset="0"/>
              </a:rPr>
              <a:t>Voxeljet</a:t>
            </a:r>
            <a:endParaRPr lang="en-GB" sz="1600" dirty="0">
              <a:latin typeface="Times New Roman" panose="02020603050405020304" pitchFamily="18" charset="0"/>
              <a:cs typeface="Times New Roman" panose="02020603050405020304" pitchFamily="18" charset="0"/>
            </a:endParaRPr>
          </a:p>
        </p:txBody>
      </p:sp>
      <p:pic>
        <p:nvPicPr>
          <p:cNvPr id="307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6" y="2420888"/>
            <a:ext cx="271462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475602" y="1514582"/>
            <a:ext cx="5088396" cy="3046988"/>
          </a:xfrm>
          <a:prstGeom prst="rect">
            <a:avLst/>
          </a:prstGeom>
        </p:spPr>
        <p:txBody>
          <a:bodyPr wrap="square">
            <a:spAutoFit/>
          </a:bodyPr>
          <a:lstStyle/>
          <a:p>
            <a:r>
              <a:rPr lang="en-GB" sz="1600" dirty="0" err="1" smtClean="0">
                <a:latin typeface="Times New Roman" panose="02020603050405020304" pitchFamily="18" charset="0"/>
                <a:cs typeface="Times New Roman" panose="02020603050405020304" pitchFamily="18" charset="0"/>
              </a:rPr>
              <a:t>voxeljet</a:t>
            </a:r>
            <a:r>
              <a:rPr lang="en-GB" sz="1600" dirty="0" smtClean="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is one of the leading manufacturers of industrial 3D printing systems and operates service centres in Germany, USA and UK for the "on-demand production" of </a:t>
            </a:r>
            <a:r>
              <a:rPr lang="en-GB" sz="1600" dirty="0" err="1">
                <a:latin typeface="Times New Roman" panose="02020603050405020304" pitchFamily="18" charset="0"/>
                <a:cs typeface="Times New Roman" panose="02020603050405020304" pitchFamily="18" charset="0"/>
              </a:rPr>
              <a:t>molds</a:t>
            </a:r>
            <a:r>
              <a:rPr lang="en-GB" sz="1600" dirty="0">
                <a:latin typeface="Times New Roman" panose="02020603050405020304" pitchFamily="18" charset="0"/>
                <a:cs typeface="Times New Roman" panose="02020603050405020304" pitchFamily="18" charset="0"/>
              </a:rPr>
              <a:t> and models for metal casting. </a:t>
            </a:r>
          </a:p>
          <a:p>
            <a:endParaRPr lang="en-GB" sz="1600" dirty="0">
              <a:latin typeface="Times New Roman" panose="02020603050405020304" pitchFamily="18" charset="0"/>
              <a:cs typeface="Times New Roman" panose="02020603050405020304" pitchFamily="18" charset="0"/>
            </a:endParaRPr>
          </a:p>
          <a:p>
            <a:r>
              <a:rPr lang="en-GB" sz="1600" dirty="0" err="1" smtClean="0">
                <a:latin typeface="Times New Roman" panose="02020603050405020304" pitchFamily="18" charset="0"/>
                <a:cs typeface="Times New Roman" panose="02020603050405020304" pitchFamily="18" charset="0"/>
              </a:rPr>
              <a:t>Voxeljet</a:t>
            </a:r>
            <a:r>
              <a:rPr lang="en-GB" sz="1600" dirty="0" smtClean="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SYSTEMS business division focuses on the development, production and distribution of the fastest and most powerful 3D printing systems in the market. Today, </a:t>
            </a:r>
            <a:r>
              <a:rPr lang="en-GB" sz="1600" dirty="0" err="1">
                <a:latin typeface="Times New Roman" panose="02020603050405020304" pitchFamily="18" charset="0"/>
                <a:cs typeface="Times New Roman" panose="02020603050405020304" pitchFamily="18" charset="0"/>
              </a:rPr>
              <a:t>V</a:t>
            </a:r>
            <a:r>
              <a:rPr lang="en-GB" sz="1600" dirty="0" err="1" smtClean="0">
                <a:latin typeface="Times New Roman" panose="02020603050405020304" pitchFamily="18" charset="0"/>
                <a:cs typeface="Times New Roman" panose="02020603050405020304" pitchFamily="18" charset="0"/>
              </a:rPr>
              <a:t>oxeljet</a:t>
            </a:r>
            <a:r>
              <a:rPr lang="en-GB" sz="1600" dirty="0" smtClean="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has a well-coordinated product range that reaches from smaller entry models to large-format machines, and therefore offers the perfect 3D print system for many application areas. </a:t>
            </a:r>
          </a:p>
        </p:txBody>
      </p:sp>
      <p:pic>
        <p:nvPicPr>
          <p:cNvPr id="3075" name="Picture 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3567" y="4757398"/>
            <a:ext cx="2402098" cy="1334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51520" y="1172756"/>
            <a:ext cx="1499128" cy="369332"/>
          </a:xfrm>
          <a:prstGeom prst="rect">
            <a:avLst/>
          </a:prstGeom>
        </p:spPr>
        <p:txBody>
          <a:bodyPr wrap="none">
            <a:spAutoFit/>
          </a:bodyPr>
          <a:lstStyle/>
          <a:p>
            <a:r>
              <a:rPr lang="en-GB" i="1" dirty="0">
                <a:latin typeface="Times New Roman" panose="02020603050405020304" pitchFamily="18" charset="0"/>
                <a:cs typeface="Times New Roman" panose="02020603050405020304" pitchFamily="18" charset="0"/>
              </a:rPr>
              <a:t>Binder Jetting</a:t>
            </a:r>
          </a:p>
        </p:txBody>
      </p:sp>
    </p:spTree>
    <p:extLst>
      <p:ext uri="{BB962C8B-B14F-4D97-AF65-F5344CB8AC3E}">
        <p14:creationId xmlns:p14="http://schemas.microsoft.com/office/powerpoint/2010/main" val="3921924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31</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7504" y="1124744"/>
            <a:ext cx="8784976" cy="830997"/>
          </a:xfrm>
          <a:prstGeom prst="rect">
            <a:avLst/>
          </a:prstGeom>
        </p:spPr>
        <p:txBody>
          <a:bodyPr wrap="square">
            <a:spAutoFit/>
          </a:bodyPr>
          <a:lstStyle/>
          <a:p>
            <a:r>
              <a:rPr lang="en-GB" sz="1600" dirty="0" smtClean="0">
                <a:latin typeface="Times New Roman" panose="02020603050405020304" pitchFamily="18" charset="0"/>
                <a:cs typeface="Times New Roman" panose="02020603050405020304" pitchFamily="18" charset="0"/>
              </a:rPr>
              <a:t>Tooling</a:t>
            </a:r>
            <a:endParaRPr lang="en-GB" sz="1600" dirty="0">
              <a:latin typeface="Times New Roman" panose="02020603050405020304" pitchFamily="18" charset="0"/>
              <a:cs typeface="Times New Roman" panose="02020603050405020304" pitchFamily="18" charset="0"/>
            </a:endParaRPr>
          </a:p>
          <a:p>
            <a:endParaRPr lang="en-GB" sz="1600" dirty="0">
              <a:latin typeface="Times New Roman" panose="02020603050405020304" pitchFamily="18" charset="0"/>
              <a:cs typeface="Times New Roman" panose="02020603050405020304" pitchFamily="18" charset="0"/>
            </a:endParaRPr>
          </a:p>
          <a:p>
            <a:endParaRPr lang="fr-FR" sz="16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628799"/>
            <a:ext cx="3268043" cy="487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41966" y="2060848"/>
            <a:ext cx="4828630" cy="923330"/>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3D printed tool inserts in polymer to print plastic</a:t>
            </a:r>
          </a:p>
          <a:p>
            <a:r>
              <a:rPr lang="en-GB" dirty="0" smtClean="0">
                <a:latin typeface="Times New Roman" panose="02020603050405020304" pitchFamily="18" charset="0"/>
                <a:cs typeface="Times New Roman" panose="02020603050405020304" pitchFamily="18" charset="0"/>
              </a:rPr>
              <a:t>parts which can not printed directly with </a:t>
            </a:r>
          </a:p>
          <a:p>
            <a:r>
              <a:rPr lang="en-GB" dirty="0" smtClean="0">
                <a:latin typeface="Times New Roman" panose="02020603050405020304" pitchFamily="18" charset="0"/>
                <a:cs typeface="Times New Roman" panose="02020603050405020304" pitchFamily="18" charset="0"/>
              </a:rPr>
              <a:t>3D printers (e.g. PP )</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1924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32</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66427"/>
            <a:ext cx="3546637" cy="1634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99147" y="3538790"/>
            <a:ext cx="5411610" cy="369332"/>
          </a:xfrm>
          <a:prstGeom prst="rect">
            <a:avLst/>
          </a:prstGeom>
          <a:noFill/>
        </p:spPr>
        <p:txBody>
          <a:bodyPr wrap="none" rtlCol="0">
            <a:spAutoFit/>
          </a:bodyPr>
          <a:lstStyle/>
          <a:p>
            <a:r>
              <a:rPr lang="en-GB" cap="small" dirty="0" smtClean="0">
                <a:solidFill>
                  <a:srgbClr val="0C377B"/>
                </a:solidFill>
                <a:latin typeface="Times New Roman" panose="02020603050405020304" pitchFamily="18" charset="0"/>
                <a:cs typeface="Times New Roman" panose="02020603050405020304" pitchFamily="18" charset="0"/>
              </a:rPr>
              <a:t>“See the difference </a:t>
            </a:r>
            <a:r>
              <a:rPr lang="en-GB" cap="small" dirty="0">
                <a:solidFill>
                  <a:srgbClr val="0C377B"/>
                </a:solidFill>
                <a:latin typeface="Times New Roman" panose="02020603050405020304" pitchFamily="18" charset="0"/>
                <a:cs typeface="Times New Roman" panose="02020603050405020304" pitchFamily="18" charset="0"/>
              </a:rPr>
              <a:t>in the conception of the </a:t>
            </a:r>
            <a:r>
              <a:rPr lang="en-GB" cap="small" dirty="0" smtClean="0">
                <a:solidFill>
                  <a:srgbClr val="0C377B"/>
                </a:solidFill>
                <a:latin typeface="Times New Roman" panose="02020603050405020304" pitchFamily="18" charset="0"/>
                <a:cs typeface="Times New Roman" panose="02020603050405020304" pitchFamily="18" charset="0"/>
              </a:rPr>
              <a:t>part”</a:t>
            </a:r>
            <a:endParaRPr lang="fr-FR" cap="small" dirty="0">
              <a:solidFill>
                <a:srgbClr val="0C377B"/>
              </a:solidFill>
              <a:latin typeface="Times New Roman" panose="02020603050405020304" pitchFamily="18" charset="0"/>
              <a:cs typeface="Times New Roman" panose="02020603050405020304" pitchFamily="18" charset="0"/>
            </a:endParaRPr>
          </a:p>
        </p:txBody>
      </p:sp>
      <p:sp>
        <p:nvSpPr>
          <p:cNvPr id="3" name="Rectangle 2"/>
          <p:cNvSpPr/>
          <p:nvPr/>
        </p:nvSpPr>
        <p:spPr>
          <a:xfrm>
            <a:off x="4547178" y="1874370"/>
            <a:ext cx="4572000" cy="1477328"/>
          </a:xfrm>
          <a:prstGeom prst="rect">
            <a:avLst/>
          </a:prstGeom>
        </p:spPr>
        <p:txBody>
          <a:bodyPr>
            <a:spAutoFit/>
          </a:bodyPr>
          <a:lstStyle/>
          <a:p>
            <a:r>
              <a:rPr lang="en-GB" dirty="0">
                <a:latin typeface="Times New Roman" panose="02020603050405020304" pitchFamily="18" charset="0"/>
                <a:cs typeface="Times New Roman" panose="02020603050405020304" pitchFamily="18" charset="0"/>
              </a:rPr>
              <a:t>Conventionally designed and produced cast steel nacelle hinge bracket for an Airbus A320 (top) and optimised titanium version of the nacelle hinge bracket made by additive manufacturing </a:t>
            </a:r>
            <a:r>
              <a:rPr lang="en-GB" dirty="0" smtClean="0">
                <a:latin typeface="Times New Roman" panose="02020603050405020304" pitchFamily="18" charset="0"/>
                <a:cs typeface="Times New Roman" panose="02020603050405020304" pitchFamily="18" charset="0"/>
              </a:rPr>
              <a:t>technology.</a:t>
            </a:r>
            <a:endParaRPr lang="fr-FR" dirty="0">
              <a:latin typeface="Times New Roman" panose="02020603050405020304" pitchFamily="18" charset="0"/>
              <a:cs typeface="Times New Roman" panose="02020603050405020304" pitchFamily="18" charset="0"/>
            </a:endParaRP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498" y="4424374"/>
            <a:ext cx="4002062" cy="1619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45483" y="4218220"/>
            <a:ext cx="4529766" cy="2031325"/>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Commercial airplanes can have up to several </a:t>
            </a:r>
          </a:p>
          <a:p>
            <a:r>
              <a:rPr lang="en-GB" dirty="0">
                <a:latin typeface="Times New Roman" panose="02020603050405020304" pitchFamily="18" charset="0"/>
                <a:cs typeface="Times New Roman" panose="02020603050405020304" pitchFamily="18" charset="0"/>
              </a:rPr>
              <a:t>hundred seed belt buckles. </a:t>
            </a:r>
            <a:r>
              <a:rPr lang="en-GB" dirty="0" smtClean="0">
                <a:latin typeface="Times New Roman" panose="02020603050405020304" pitchFamily="18" charset="0"/>
                <a:cs typeface="Times New Roman" panose="02020603050405020304" pitchFamily="18" charset="0"/>
              </a:rPr>
              <a:t>A standard buckle </a:t>
            </a:r>
          </a:p>
          <a:p>
            <a:r>
              <a:rPr lang="en-GB" dirty="0">
                <a:latin typeface="Times New Roman" panose="02020603050405020304" pitchFamily="18" charset="0"/>
                <a:cs typeface="Times New Roman" panose="02020603050405020304" pitchFamily="18" charset="0"/>
              </a:rPr>
              <a:t>w</a:t>
            </a:r>
            <a:r>
              <a:rPr lang="en-GB" dirty="0" smtClean="0">
                <a:latin typeface="Times New Roman" panose="02020603050405020304" pitchFamily="18" charset="0"/>
                <a:cs typeface="Times New Roman" panose="02020603050405020304" pitchFamily="18" charset="0"/>
              </a:rPr>
              <a:t>eight is around 155g in St. and 120g in Al. </a:t>
            </a:r>
          </a:p>
          <a:p>
            <a:r>
              <a:rPr lang="en-GB" dirty="0" smtClean="0">
                <a:latin typeface="Times New Roman" panose="02020603050405020304" pitchFamily="18" charset="0"/>
                <a:cs typeface="Times New Roman" panose="02020603050405020304" pitchFamily="18" charset="0"/>
              </a:rPr>
              <a:t>With AM the weight was reduced to 68 g in </a:t>
            </a:r>
            <a:r>
              <a:rPr lang="en-GB" dirty="0" err="1" smtClean="0">
                <a:latin typeface="Times New Roman" panose="02020603050405020304" pitchFamily="18" charset="0"/>
                <a:cs typeface="Times New Roman" panose="02020603050405020304" pitchFamily="18" charset="0"/>
              </a:rPr>
              <a:t>Ti</a:t>
            </a:r>
            <a:r>
              <a:rPr lang="en-GB" dirty="0" smtClean="0">
                <a:latin typeface="Times New Roman" panose="02020603050405020304" pitchFamily="18" charset="0"/>
                <a:cs typeface="Times New Roman" panose="02020603050405020304" pitchFamily="18" charset="0"/>
              </a:rPr>
              <a:t>.</a:t>
            </a:r>
          </a:p>
          <a:p>
            <a:r>
              <a:rPr lang="en-GB" dirty="0" smtClean="0">
                <a:latin typeface="Times New Roman" panose="02020603050405020304" pitchFamily="18" charset="0"/>
                <a:cs typeface="Times New Roman" panose="02020603050405020304" pitchFamily="18" charset="0"/>
              </a:rPr>
              <a:t>Saving over the lifetime of an A380:</a:t>
            </a:r>
          </a:p>
          <a:p>
            <a:r>
              <a:rPr lang="en-GB" dirty="0" smtClean="0">
                <a:latin typeface="Times New Roman" panose="02020603050405020304" pitchFamily="18" charset="0"/>
                <a:cs typeface="Times New Roman" panose="02020603050405020304" pitchFamily="18" charset="0"/>
              </a:rPr>
              <a:t>Fuel: 3.300.000 l</a:t>
            </a:r>
          </a:p>
          <a:p>
            <a:r>
              <a:rPr lang="en-GB" dirty="0" smtClean="0">
                <a:latin typeface="Times New Roman" panose="02020603050405020304" pitchFamily="18" charset="0"/>
                <a:cs typeface="Times New Roman" panose="02020603050405020304" pitchFamily="18" charset="0"/>
              </a:rPr>
              <a:t>CO2 emission: 0,74Mt </a:t>
            </a:r>
            <a:endParaRPr lang="fr-FR"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366855" y="1056440"/>
            <a:ext cx="2592288" cy="646331"/>
          </a:xfrm>
          <a:prstGeom prst="rect">
            <a:avLst/>
          </a:prstGeom>
          <a:noFill/>
        </p:spPr>
        <p:txBody>
          <a:bodyPr wrap="square" rtlCol="0">
            <a:spAutoFit/>
          </a:bodyPr>
          <a:lstStyle/>
          <a:p>
            <a:pPr fontAlgn="base">
              <a:spcBef>
                <a:spcPct val="0"/>
              </a:spcBef>
              <a:spcAft>
                <a:spcPct val="0"/>
              </a:spcAft>
            </a:pPr>
            <a:r>
              <a:rPr lang="en-GB" sz="3600" dirty="0">
                <a:latin typeface="Times New Roman" panose="02020603050405020304" pitchFamily="18" charset="0"/>
                <a:ea typeface="Times New Roman" pitchFamily="18" charset="0"/>
                <a:cs typeface="Times New Roman" panose="02020603050405020304" pitchFamily="18" charset="0"/>
              </a:rPr>
              <a:t>Applications</a:t>
            </a:r>
            <a:endParaRPr lang="fr-FR" sz="3600" dirty="0">
              <a:latin typeface="Times New Roman" panose="02020603050405020304" pitchFamily="18" charset="0"/>
              <a:ea typeface="Times New Roman" pitchFamily="18" charset="0"/>
              <a:cs typeface="Times New Roman" panose="02020603050405020304" pitchFamily="18" charset="0"/>
            </a:endParaRPr>
          </a:p>
        </p:txBody>
      </p:sp>
    </p:spTree>
    <p:extLst>
      <p:ext uri="{BB962C8B-B14F-4D97-AF65-F5344CB8AC3E}">
        <p14:creationId xmlns:p14="http://schemas.microsoft.com/office/powerpoint/2010/main" val="14701360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33</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1" y="1196753"/>
            <a:ext cx="3672408" cy="2448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9658" y="3792335"/>
            <a:ext cx="3894788" cy="21908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421169" y="1412776"/>
            <a:ext cx="4572000" cy="2031325"/>
          </a:xfrm>
          <a:prstGeom prst="rect">
            <a:avLst/>
          </a:prstGeom>
        </p:spPr>
        <p:txBody>
          <a:bodyPr>
            <a:spAutoFit/>
          </a:bodyPr>
          <a:lstStyle/>
          <a:p>
            <a:r>
              <a:rPr lang="en-GB" dirty="0">
                <a:latin typeface="Times New Roman" panose="02020603050405020304" pitchFamily="18" charset="0"/>
                <a:cs typeface="Times New Roman" panose="02020603050405020304" pitchFamily="18" charset="0"/>
              </a:rPr>
              <a:t>Part </a:t>
            </a:r>
            <a:r>
              <a:rPr lang="en-GB" dirty="0" smtClean="0">
                <a:latin typeface="Times New Roman" panose="02020603050405020304" pitchFamily="18" charset="0"/>
                <a:cs typeface="Times New Roman" panose="02020603050405020304" pitchFamily="18" charset="0"/>
              </a:rPr>
              <a:t>manufacturing</a:t>
            </a:r>
          </a:p>
          <a:p>
            <a:pPr marL="285750" indent="-285750">
              <a:buFontTx/>
              <a:buChar char="-"/>
            </a:pPr>
            <a:r>
              <a:rPr lang="en-GB" dirty="0" smtClean="0">
                <a:latin typeface="Times New Roman" panose="02020603050405020304" pitchFamily="18" charset="0"/>
                <a:cs typeface="Times New Roman" panose="02020603050405020304" pitchFamily="18" charset="0"/>
              </a:rPr>
              <a:t>Advantage for sport shoe manufacturer is the data exchange between development and production over night. e.g. ADIDAS with the development in Germany an the production side in China.</a:t>
            </a:r>
          </a:p>
          <a:p>
            <a:r>
              <a:rPr lang="en-GB" dirty="0" smtClean="0">
                <a:latin typeface="Times New Roman" panose="02020603050405020304" pitchFamily="18" charset="0"/>
                <a:cs typeface="Times New Roman" panose="02020603050405020304" pitchFamily="18" charset="0"/>
              </a:rPr>
              <a:t> </a:t>
            </a:r>
            <a:endParaRPr lang="fr-FR" dirty="0">
              <a:latin typeface="Times New Roman" panose="02020603050405020304" pitchFamily="18" charset="0"/>
              <a:cs typeface="Times New Roman" panose="02020603050405020304" pitchFamily="18" charset="0"/>
            </a:endParaRPr>
          </a:p>
        </p:txBody>
      </p:sp>
      <p:sp>
        <p:nvSpPr>
          <p:cNvPr id="10" name="Rectangle 9"/>
          <p:cNvSpPr/>
          <p:nvPr/>
        </p:nvSpPr>
        <p:spPr>
          <a:xfrm>
            <a:off x="564741" y="4518412"/>
            <a:ext cx="3816424" cy="923330"/>
          </a:xfrm>
          <a:prstGeom prst="rect">
            <a:avLst/>
          </a:prstGeom>
        </p:spPr>
        <p:txBody>
          <a:bodyPr wrap="square">
            <a:spAutoFit/>
          </a:bodyPr>
          <a:lstStyle/>
          <a:p>
            <a:r>
              <a:rPr lang="en-GB" dirty="0" smtClean="0">
                <a:latin typeface="Times New Roman" panose="02020603050405020304" pitchFamily="18" charset="0"/>
                <a:cs typeface="Times New Roman" panose="02020603050405020304" pitchFamily="18" charset="0"/>
              </a:rPr>
              <a:t>Example for medical application</a:t>
            </a:r>
          </a:p>
          <a:p>
            <a:pPr marL="285750" indent="-285750">
              <a:buFontTx/>
              <a:buChar char="-"/>
            </a:pPr>
            <a:r>
              <a:rPr lang="en-GB" dirty="0" smtClean="0">
                <a:latin typeface="Times New Roman" panose="02020603050405020304" pitchFamily="18" charset="0"/>
                <a:cs typeface="Times New Roman" panose="02020603050405020304" pitchFamily="18" charset="0"/>
              </a:rPr>
              <a:t>3D printing can be personalised</a:t>
            </a:r>
          </a:p>
          <a:p>
            <a:pPr marL="285750" indent="-285750">
              <a:buFontTx/>
              <a:buChar char="-"/>
            </a:pPr>
            <a:r>
              <a:rPr lang="en-GB" dirty="0" smtClean="0">
                <a:latin typeface="Times New Roman" panose="02020603050405020304" pitchFamily="18" charset="0"/>
                <a:cs typeface="Times New Roman" panose="02020603050405020304" pitchFamily="18" charset="0"/>
              </a:rPr>
              <a:t>Giving back life quality  </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2901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34</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40768"/>
            <a:ext cx="5092122" cy="2282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081" y="3999547"/>
            <a:ext cx="2954461" cy="19627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3528" y="4380778"/>
            <a:ext cx="5579553" cy="1477328"/>
          </a:xfrm>
          <a:prstGeom prst="rect">
            <a:avLst/>
          </a:prstGeom>
        </p:spPr>
        <p:txBody>
          <a:bodyPr wrap="square">
            <a:spAutoFit/>
          </a:bodyPr>
          <a:lstStyle/>
          <a:p>
            <a:r>
              <a:rPr lang="en-GB" dirty="0">
                <a:latin typeface="Times New Roman" panose="02020603050405020304" pitchFamily="18" charset="0"/>
                <a:cs typeface="Times New Roman" panose="02020603050405020304" pitchFamily="18" charset="0"/>
              </a:rPr>
              <a:t>NASA has carried out parabolic flights that mimic microgravity to test "additive </a:t>
            </a:r>
            <a:r>
              <a:rPr lang="en-GB" dirty="0" smtClean="0">
                <a:latin typeface="Times New Roman" panose="02020603050405020304" pitchFamily="18" charset="0"/>
                <a:cs typeface="Times New Roman" panose="02020603050405020304" pitchFamily="18" charset="0"/>
              </a:rPr>
              <a:t>manufacturing“</a:t>
            </a:r>
          </a:p>
          <a:p>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Many other applications for printing on-site </a:t>
            </a:r>
            <a:endParaRPr lang="en-GB"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p:txBody>
      </p:sp>
      <p:sp>
        <p:nvSpPr>
          <p:cNvPr id="10" name="Rectangle 9"/>
          <p:cNvSpPr/>
          <p:nvPr/>
        </p:nvSpPr>
        <p:spPr>
          <a:xfrm>
            <a:off x="5724128" y="1971312"/>
            <a:ext cx="3312368" cy="646331"/>
          </a:xfrm>
          <a:prstGeom prst="rect">
            <a:avLst/>
          </a:prstGeom>
        </p:spPr>
        <p:txBody>
          <a:bodyPr wrap="square">
            <a:spAutoFit/>
          </a:bodyPr>
          <a:lstStyle/>
          <a:p>
            <a:r>
              <a:rPr lang="en-GB" dirty="0" smtClean="0">
                <a:latin typeface="Times New Roman" panose="02020603050405020304" pitchFamily="18" charset="0"/>
                <a:cs typeface="Times New Roman" panose="02020603050405020304" pitchFamily="18" charset="0"/>
              </a:rPr>
              <a:t>The assembly can be personalised and printed in one process.</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35874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35</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568331" y="1604700"/>
            <a:ext cx="4572000" cy="1200329"/>
          </a:xfrm>
          <a:prstGeom prst="rect">
            <a:avLst/>
          </a:prstGeom>
        </p:spPr>
        <p:txBody>
          <a:bodyPr>
            <a:spAutoFit/>
          </a:bodyPr>
          <a:lstStyle/>
          <a:p>
            <a:r>
              <a:rPr lang="en-GB" dirty="0" smtClean="0">
                <a:latin typeface="Times New Roman" panose="02020603050405020304" pitchFamily="18" charset="0"/>
                <a:cs typeface="Times New Roman" panose="02020603050405020304" pitchFamily="18" charset="0"/>
              </a:rPr>
              <a:t>The fast packaging solution, French postal </a:t>
            </a:r>
          </a:p>
          <a:p>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The part is scanned in the post office and a cutter is cutting the different layer on site.</a:t>
            </a:r>
            <a:endParaRPr lang="fr-FR" dirty="0"/>
          </a:p>
        </p:txBody>
      </p:sp>
      <p:pic>
        <p:nvPicPr>
          <p:cNvPr id="13315"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268761"/>
            <a:ext cx="2417170" cy="1872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3528" y="3356991"/>
            <a:ext cx="1678322" cy="2520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173610" y="3861048"/>
            <a:ext cx="6859031" cy="1477328"/>
          </a:xfrm>
          <a:prstGeom prst="rect">
            <a:avLst/>
          </a:prstGeom>
        </p:spPr>
        <p:txBody>
          <a:bodyPr wrap="square">
            <a:spAutoFit/>
          </a:bodyPr>
          <a:lstStyle/>
          <a:p>
            <a:r>
              <a:rPr lang="en-GB" dirty="0">
                <a:latin typeface="Times New Roman" panose="02020603050405020304" pitchFamily="18" charset="0"/>
                <a:cs typeface="Times New Roman" panose="02020603050405020304" pitchFamily="18" charset="0"/>
              </a:rPr>
              <a:t>For her Spring/Summer 2015 collection, presented in Paris, Dutch fashion designer Iris van </a:t>
            </a:r>
            <a:r>
              <a:rPr lang="en-GB" dirty="0" err="1">
                <a:latin typeface="Times New Roman" panose="02020603050405020304" pitchFamily="18" charset="0"/>
                <a:cs typeface="Times New Roman" panose="02020603050405020304" pitchFamily="18" charset="0"/>
              </a:rPr>
              <a:t>Herpen</a:t>
            </a:r>
            <a:r>
              <a:rPr lang="en-GB" dirty="0">
                <a:latin typeface="Times New Roman" panose="02020603050405020304" pitchFamily="18" charset="0"/>
                <a:cs typeface="Times New Roman" panose="02020603050405020304" pitchFamily="18" charset="0"/>
              </a:rPr>
              <a:t> unveiled 3D-printed garments and accessories "grown" that explores the interplay of magnetic forces</a:t>
            </a:r>
            <a:r>
              <a:rPr lang="en-GB" dirty="0" smtClean="0">
                <a:latin typeface="Times New Roman" panose="02020603050405020304" pitchFamily="18" charset="0"/>
                <a:cs typeface="Times New Roman" panose="02020603050405020304" pitchFamily="18" charset="0"/>
              </a:rPr>
              <a:t>.</a:t>
            </a:r>
          </a:p>
          <a:p>
            <a:r>
              <a:rPr lang="en-GB" dirty="0">
                <a:latin typeface="Times New Roman" panose="02020603050405020304" pitchFamily="18" charset="0"/>
                <a:cs typeface="Times New Roman" panose="02020603050405020304" pitchFamily="18" charset="0"/>
              </a:rPr>
              <a:t>Her inspiration of this collection came after she visited CERN, and the Large Hadron </a:t>
            </a:r>
            <a:r>
              <a:rPr lang="en-GB" dirty="0" smtClean="0">
                <a:latin typeface="Times New Roman" panose="02020603050405020304" pitchFamily="18" charset="0"/>
                <a:cs typeface="Times New Roman" panose="02020603050405020304" pitchFamily="18" charset="0"/>
              </a:rPr>
              <a:t>Collider</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28317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36</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pic>
        <p:nvPicPr>
          <p:cNvPr id="1024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009" y="1360287"/>
            <a:ext cx="1579959" cy="156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026" y="1465698"/>
            <a:ext cx="1576685" cy="1315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3" name="Picture 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1760" y="3952234"/>
            <a:ext cx="317086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95936" y="1458712"/>
            <a:ext cx="1818190"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Chocolate printer</a:t>
            </a:r>
            <a:endParaRPr lang="fr-FR"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84452" y="4741014"/>
            <a:ext cx="1725024"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Concrete Printer</a:t>
            </a:r>
            <a:endParaRPr lang="fr-FR" dirty="0">
              <a:latin typeface="Times New Roman" panose="02020603050405020304" pitchFamily="18" charset="0"/>
              <a:cs typeface="Times New Roman" panose="02020603050405020304" pitchFamily="18" charset="0"/>
            </a:endParaRPr>
          </a:p>
        </p:txBody>
      </p:sp>
      <p:pic>
        <p:nvPicPr>
          <p:cNvPr id="8" name="Picture 2">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6256" y="2564904"/>
            <a:ext cx="1788790" cy="1788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369798" y="3284984"/>
            <a:ext cx="1293944"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Figure Print</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0370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763796" y="1398234"/>
            <a:ext cx="3890809" cy="646331"/>
          </a:xfrm>
          <a:prstGeom prst="rect">
            <a:avLst/>
          </a:prstGeom>
          <a:noFill/>
        </p:spPr>
        <p:txBody>
          <a:bodyPr wrap="square" rtlCol="0">
            <a:spAutoFit/>
          </a:bodyPr>
          <a:lstStyle>
            <a:defPPr>
              <a:defRPr lang="fr-FR"/>
            </a:defPPr>
            <a:lvl1pPr fontAlgn="base">
              <a:spcBef>
                <a:spcPct val="0"/>
              </a:spcBef>
              <a:spcAft>
                <a:spcPct val="0"/>
              </a:spcAft>
              <a:defRPr sz="3600">
                <a:latin typeface="Times New Roman" panose="02020603050405020304" pitchFamily="18" charset="0"/>
                <a:ea typeface="Times New Roman" pitchFamily="18" charset="0"/>
                <a:cs typeface="Times New Roman" panose="02020603050405020304" pitchFamily="18" charset="0"/>
              </a:defRPr>
            </a:lvl1pPr>
          </a:lstStyle>
          <a:p>
            <a:r>
              <a:rPr lang="en-GB" dirty="0"/>
              <a:t>Do it by your own ?</a:t>
            </a:r>
          </a:p>
        </p:txBody>
      </p:sp>
      <p:pic>
        <p:nvPicPr>
          <p:cNvPr id="7" name="Picture 6"/>
          <p:cNvPicPr>
            <a:picLocks noChangeAspect="1"/>
          </p:cNvPicPr>
          <p:nvPr/>
        </p:nvPicPr>
        <p:blipFill>
          <a:blip r:embed="rId3"/>
          <a:stretch>
            <a:fillRect/>
          </a:stretch>
        </p:blipFill>
        <p:spPr>
          <a:xfrm>
            <a:off x="395537" y="2204864"/>
            <a:ext cx="3312368" cy="1936990"/>
          </a:xfrm>
          <a:prstGeom prst="rect">
            <a:avLst/>
          </a:prstGeom>
        </p:spPr>
      </p:pic>
      <p:pic>
        <p:nvPicPr>
          <p:cNvPr id="9" name="Picture 8"/>
          <p:cNvPicPr>
            <a:picLocks noChangeAspect="1"/>
          </p:cNvPicPr>
          <p:nvPr/>
        </p:nvPicPr>
        <p:blipFill>
          <a:blip r:embed="rId4"/>
          <a:stretch>
            <a:fillRect/>
          </a:stretch>
        </p:blipFill>
        <p:spPr>
          <a:xfrm>
            <a:off x="5436096" y="4150982"/>
            <a:ext cx="3218629" cy="1847445"/>
          </a:xfrm>
          <a:prstGeom prst="rect">
            <a:avLst/>
          </a:prstGeom>
        </p:spPr>
      </p:pic>
      <p:sp>
        <p:nvSpPr>
          <p:cNvPr id="12" name="Curved Down Arrow 11"/>
          <p:cNvSpPr/>
          <p:nvPr/>
        </p:nvSpPr>
        <p:spPr>
          <a:xfrm rot="1508460">
            <a:off x="3838678" y="2517391"/>
            <a:ext cx="2736304" cy="98499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7704341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38</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368414"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422104" y="1092110"/>
            <a:ext cx="6264696" cy="400110"/>
          </a:xfrm>
          <a:prstGeom prst="rect">
            <a:avLst/>
          </a:prstGeom>
          <a:noFill/>
        </p:spPr>
        <p:txBody>
          <a:bodyPr wrap="square" rtlCol="0">
            <a:spAutoFit/>
          </a:bodyPr>
          <a:lstStyle/>
          <a:p>
            <a:r>
              <a:rPr lang="en-GB" sz="2000" dirty="0" smtClean="0">
                <a:latin typeface="Times New Roman" panose="02020603050405020304" pitchFamily="18" charset="0"/>
                <a:cs typeface="Times New Roman" panose="02020603050405020304" pitchFamily="18" charset="0"/>
              </a:rPr>
              <a:t>What knowledge is needed for successful AM ?</a:t>
            </a:r>
            <a:endParaRPr lang="fr-FR" sz="2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srcRect b="1755"/>
          <a:stretch/>
        </p:blipFill>
        <p:spPr>
          <a:xfrm>
            <a:off x="1064507" y="1531594"/>
            <a:ext cx="7036064" cy="4860000"/>
          </a:xfrm>
          <a:prstGeom prst="rect">
            <a:avLst/>
          </a:prstGeom>
        </p:spPr>
      </p:pic>
    </p:spTree>
    <p:extLst>
      <p:ext uri="{BB962C8B-B14F-4D97-AF65-F5344CB8AC3E}">
        <p14:creationId xmlns:p14="http://schemas.microsoft.com/office/powerpoint/2010/main" val="11844995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39</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368414"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483768" y="1398234"/>
            <a:ext cx="4176464" cy="646331"/>
          </a:xfrm>
          <a:prstGeom prst="rect">
            <a:avLst/>
          </a:prstGeom>
          <a:noFill/>
        </p:spPr>
        <p:txBody>
          <a:bodyPr wrap="square" rtlCol="0">
            <a:spAutoFit/>
          </a:bodyPr>
          <a:lstStyle/>
          <a:p>
            <a:r>
              <a:rPr lang="en-GB" sz="3600" dirty="0" smtClean="0"/>
              <a:t>APPLICATION DESIGN </a:t>
            </a:r>
            <a:endParaRPr lang="fr-FR" sz="3600" dirty="0"/>
          </a:p>
        </p:txBody>
      </p:sp>
      <p:pic>
        <p:nvPicPr>
          <p:cNvPr id="3" name="Picture 2"/>
          <p:cNvPicPr>
            <a:picLocks noChangeAspect="1"/>
          </p:cNvPicPr>
          <p:nvPr/>
        </p:nvPicPr>
        <p:blipFill>
          <a:blip r:embed="rId3"/>
          <a:stretch>
            <a:fillRect/>
          </a:stretch>
        </p:blipFill>
        <p:spPr>
          <a:xfrm>
            <a:off x="4213698" y="1883453"/>
            <a:ext cx="4733607" cy="3642180"/>
          </a:xfrm>
          <a:prstGeom prst="rect">
            <a:avLst/>
          </a:prstGeom>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125" y="2708920"/>
            <a:ext cx="3816424" cy="165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331640" y="5641520"/>
            <a:ext cx="6812186" cy="369332"/>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Change the way to design part – change your mind to additive thinking </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94031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0EE18407-EB0B-4F14-A9AE-2CF44DD745CA}" type="slidenum">
              <a:rPr lang="fr-FR" smtClean="0"/>
              <a:pPr/>
              <a:t>4</a:t>
            </a:fld>
            <a:endParaRPr lang="fr-FR" dirty="0"/>
          </a:p>
        </p:txBody>
      </p:sp>
      <p:grpSp>
        <p:nvGrpSpPr>
          <p:cNvPr id="11" name="Group 10"/>
          <p:cNvGrpSpPr/>
          <p:nvPr/>
        </p:nvGrpSpPr>
        <p:grpSpPr>
          <a:xfrm>
            <a:off x="362300" y="220601"/>
            <a:ext cx="8759003" cy="613181"/>
            <a:chOff x="553444" y="291954"/>
            <a:chExt cx="7614492" cy="613181"/>
          </a:xfrm>
        </p:grpSpPr>
        <p:sp>
          <p:nvSpPr>
            <p:cNvPr id="12" name="Rectangle 11"/>
            <p:cNvSpPr/>
            <p:nvPr/>
          </p:nvSpPr>
          <p:spPr>
            <a:xfrm>
              <a:off x="1331640" y="320360"/>
              <a:ext cx="6836296" cy="584775"/>
            </a:xfrm>
            <a:prstGeom prst="rect">
              <a:avLst/>
            </a:prstGeom>
          </p:spPr>
          <p:txBody>
            <a:bodyPr wrap="square">
              <a:spAutoFit/>
            </a:bodyPr>
            <a:lstStyle/>
            <a:p>
              <a:r>
                <a:rPr lang="fr-FR" sz="1600" b="1" spc="150" dirty="0">
                  <a:ln w="11430"/>
                  <a:solidFill>
                    <a:schemeClr val="bg1"/>
                  </a:solidFill>
                  <a:effectLst>
                    <a:outerShdw blurRad="25400" algn="tl" rotWithShape="0">
                      <a:srgbClr val="000000">
                        <a:alpha val="43000"/>
                      </a:srgbClr>
                    </a:outerShdw>
                  </a:effectLst>
                  <a:latin typeface="Times New Roman" panose="02020603050405020304" pitchFamily="18" charset="0"/>
                  <a:ea typeface="+mj-ea"/>
                  <a:cs typeface="Times New Roman" panose="02020603050405020304" pitchFamily="18" charset="0"/>
                </a:rPr>
                <a:t>ORGANISATION EUROPÉENNE POUR LA RECHERCHE NUCLÉAIRE</a:t>
              </a:r>
              <a:br>
                <a:rPr lang="fr-FR" sz="1600" b="1" spc="150" dirty="0">
                  <a:ln w="11430"/>
                  <a:solidFill>
                    <a:schemeClr val="bg1"/>
                  </a:solidFill>
                  <a:effectLst>
                    <a:outerShdw blurRad="25400" algn="tl" rotWithShape="0">
                      <a:srgbClr val="000000">
                        <a:alpha val="43000"/>
                      </a:srgbClr>
                    </a:outerShdw>
                  </a:effectLst>
                  <a:latin typeface="Times New Roman" panose="02020603050405020304" pitchFamily="18" charset="0"/>
                  <a:ea typeface="+mj-ea"/>
                  <a:cs typeface="Times New Roman" panose="02020603050405020304" pitchFamily="18" charset="0"/>
                </a:rPr>
              </a:br>
              <a:r>
                <a:rPr lang="fr-FR" sz="1600" b="1" spc="150" dirty="0">
                  <a:ln w="11430"/>
                  <a:solidFill>
                    <a:schemeClr val="bg1"/>
                  </a:solidFill>
                  <a:effectLst>
                    <a:outerShdw blurRad="25400" algn="tl" rotWithShape="0">
                      <a:srgbClr val="000000">
                        <a:alpha val="43000"/>
                      </a:srgbClr>
                    </a:outerShdw>
                  </a:effectLst>
                  <a:latin typeface="Times New Roman" panose="02020603050405020304" pitchFamily="18" charset="0"/>
                  <a:ea typeface="+mj-ea"/>
                  <a:cs typeface="Times New Roman" panose="02020603050405020304" pitchFamily="18" charset="0"/>
                </a:rPr>
                <a:t>CERNEUROPEAN ORGANIZATION FOR NUCLEAR RESEARCH</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444" y="291954"/>
              <a:ext cx="602883" cy="602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133358" y="1113205"/>
            <a:ext cx="5790688" cy="5632311"/>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What we are doing at CERN:</a:t>
            </a:r>
          </a:p>
          <a:p>
            <a:endParaRPr lang="en-GB" dirty="0">
              <a:latin typeface="Times New Roman" panose="02020603050405020304" pitchFamily="18" charset="0"/>
              <a:cs typeface="Times New Roman" panose="02020603050405020304" pitchFamily="18" charset="0"/>
            </a:endParaRPr>
          </a:p>
          <a:p>
            <a:pPr marL="719138"/>
            <a:r>
              <a:rPr lang="en-GB" dirty="0" smtClean="0">
                <a:latin typeface="Times New Roman" panose="02020603050405020304" pitchFamily="18" charset="0"/>
                <a:cs typeface="Times New Roman" panose="02020603050405020304" pitchFamily="18" charset="0"/>
              </a:rPr>
              <a:t>Polymer materials</a:t>
            </a:r>
          </a:p>
          <a:p>
            <a:pPr marL="719138"/>
            <a:r>
              <a:rPr lang="en-GB" dirty="0" smtClean="0">
                <a:latin typeface="Times New Roman" panose="02020603050405020304" pitchFamily="18" charset="0"/>
                <a:cs typeface="Times New Roman" panose="02020603050405020304" pitchFamily="18" charset="0"/>
              </a:rPr>
              <a:t>Printing models in some polymer materials at CERN</a:t>
            </a:r>
          </a:p>
          <a:p>
            <a:pPr marL="719138"/>
            <a:r>
              <a:rPr lang="en-GB" dirty="0" smtClean="0">
                <a:latin typeface="Times New Roman" panose="02020603050405020304" pitchFamily="18" charset="0"/>
                <a:cs typeface="Times New Roman" panose="02020603050405020304" pitchFamily="18" charset="0"/>
              </a:rPr>
              <a:t>Subcontracting parts in polymer</a:t>
            </a:r>
          </a:p>
          <a:p>
            <a:pPr marL="719138"/>
            <a:endParaRPr lang="en-GB" dirty="0" smtClean="0">
              <a:latin typeface="Times New Roman" panose="02020603050405020304" pitchFamily="18" charset="0"/>
              <a:cs typeface="Times New Roman" panose="02020603050405020304" pitchFamily="18" charset="0"/>
            </a:endParaRPr>
          </a:p>
          <a:p>
            <a:pPr marL="719138"/>
            <a:r>
              <a:rPr lang="en-GB" dirty="0" smtClean="0">
                <a:latin typeface="Times New Roman" panose="02020603050405020304" pitchFamily="18" charset="0"/>
                <a:cs typeface="Times New Roman" panose="02020603050405020304" pitchFamily="18" charset="0"/>
              </a:rPr>
              <a:t>Metal materials</a:t>
            </a:r>
          </a:p>
          <a:p>
            <a:pPr marL="719138"/>
            <a:r>
              <a:rPr lang="en-GB" dirty="0" smtClean="0">
                <a:latin typeface="Times New Roman" panose="02020603050405020304" pitchFamily="18" charset="0"/>
                <a:cs typeface="Times New Roman" panose="02020603050405020304" pitchFamily="18" charset="0"/>
              </a:rPr>
              <a:t>Subcontracting parts in metal</a:t>
            </a:r>
          </a:p>
          <a:p>
            <a:pPr marL="719138"/>
            <a:r>
              <a:rPr lang="en-GB" dirty="0">
                <a:latin typeface="Times New Roman" panose="02020603050405020304" pitchFamily="18" charset="0"/>
                <a:cs typeface="Times New Roman" panose="02020603050405020304" pitchFamily="18" charset="0"/>
              </a:rPr>
              <a:t>Exploring the installation of an 3D metal printer</a:t>
            </a:r>
          </a:p>
          <a:p>
            <a:pPr marL="719138"/>
            <a:r>
              <a:rPr lang="en-GB" dirty="0">
                <a:latin typeface="Times New Roman" panose="02020603050405020304" pitchFamily="18" charset="0"/>
                <a:cs typeface="Times New Roman" panose="02020603050405020304" pitchFamily="18" charset="0"/>
              </a:rPr>
              <a:t>R&amp;D to print pure Copper and Niobium </a:t>
            </a:r>
          </a:p>
          <a:p>
            <a:pPr marL="719138"/>
            <a:r>
              <a:rPr lang="en-GB" dirty="0">
                <a:latin typeface="Times New Roman" panose="02020603050405020304" pitchFamily="18" charset="0"/>
                <a:cs typeface="Times New Roman" panose="02020603050405020304" pitchFamily="18" charset="0"/>
              </a:rPr>
              <a:t>Further R&amp;D of materials</a:t>
            </a:r>
          </a:p>
          <a:p>
            <a:pPr marL="719138"/>
            <a:endParaRPr lang="en-GB" dirty="0">
              <a:latin typeface="Times New Roman" panose="02020603050405020304" pitchFamily="18" charset="0"/>
              <a:cs typeface="Times New Roman" panose="02020603050405020304" pitchFamily="18" charset="0"/>
            </a:endParaRPr>
          </a:p>
          <a:p>
            <a:pPr marL="719138"/>
            <a:r>
              <a:rPr lang="en-GB" dirty="0" smtClean="0">
                <a:latin typeface="Times New Roman" panose="02020603050405020304" pitchFamily="18" charset="0"/>
                <a:cs typeface="Times New Roman" panose="02020603050405020304" pitchFamily="18" charset="0"/>
              </a:rPr>
              <a:t>Ceramic materials </a:t>
            </a:r>
          </a:p>
          <a:p>
            <a:pPr marL="719138"/>
            <a:r>
              <a:rPr lang="en-GB" dirty="0" smtClean="0">
                <a:latin typeface="Times New Roman" panose="02020603050405020304" pitchFamily="18" charset="0"/>
                <a:cs typeface="Times New Roman" panose="02020603050405020304" pitchFamily="18" charset="0"/>
              </a:rPr>
              <a:t>Exploring ceramic materials </a:t>
            </a:r>
          </a:p>
          <a:p>
            <a:pPr marL="719138"/>
            <a:r>
              <a:rPr lang="en-GB" dirty="0">
                <a:latin typeface="Times New Roman" panose="02020603050405020304" pitchFamily="18" charset="0"/>
                <a:cs typeface="Times New Roman" panose="02020603050405020304" pitchFamily="18" charset="0"/>
              </a:rPr>
              <a:t>Subcontracting parts in </a:t>
            </a:r>
            <a:r>
              <a:rPr lang="en-GB" dirty="0" smtClean="0">
                <a:latin typeface="Times New Roman" panose="02020603050405020304" pitchFamily="18" charset="0"/>
                <a:cs typeface="Times New Roman" panose="02020603050405020304" pitchFamily="18" charset="0"/>
              </a:rPr>
              <a:t>ceramics</a:t>
            </a:r>
            <a:endParaRPr lang="en-GB" dirty="0">
              <a:latin typeface="Times New Roman" panose="02020603050405020304" pitchFamily="18" charset="0"/>
              <a:cs typeface="Times New Roman" panose="02020603050405020304" pitchFamily="18" charset="0"/>
            </a:endParaRPr>
          </a:p>
          <a:p>
            <a:pPr marL="719138"/>
            <a:r>
              <a:rPr lang="en-GB" dirty="0" smtClean="0">
                <a:latin typeface="Times New Roman" panose="02020603050405020304" pitchFamily="18" charset="0"/>
                <a:cs typeface="Times New Roman" panose="02020603050405020304" pitchFamily="18" charset="0"/>
              </a:rPr>
              <a:t>Ceramic </a:t>
            </a:r>
            <a:r>
              <a:rPr lang="en-GB" dirty="0">
                <a:latin typeface="Times New Roman" panose="02020603050405020304" pitchFamily="18" charset="0"/>
                <a:cs typeface="Times New Roman" panose="02020603050405020304" pitchFamily="18" charset="0"/>
              </a:rPr>
              <a:t>material development    </a:t>
            </a:r>
            <a:endParaRPr lang="en-GB" dirty="0" smtClean="0">
              <a:latin typeface="Times New Roman" panose="02020603050405020304" pitchFamily="18" charset="0"/>
              <a:cs typeface="Times New Roman" panose="02020603050405020304" pitchFamily="18" charset="0"/>
            </a:endParaRPr>
          </a:p>
          <a:p>
            <a:pPr marL="719138"/>
            <a:endParaRPr lang="en-GB" dirty="0">
              <a:latin typeface="Times New Roman" panose="02020603050405020304" pitchFamily="18" charset="0"/>
              <a:cs typeface="Times New Roman" panose="02020603050405020304" pitchFamily="18" charset="0"/>
            </a:endParaRPr>
          </a:p>
          <a:p>
            <a:pPr marL="719138"/>
            <a:r>
              <a:rPr lang="en-GB" dirty="0" smtClean="0">
                <a:latin typeface="Times New Roman" panose="02020603050405020304" pitchFamily="18" charset="0"/>
                <a:cs typeface="Times New Roman" panose="02020603050405020304" pitchFamily="18" charset="0"/>
              </a:rPr>
              <a:t>Several </a:t>
            </a:r>
            <a:r>
              <a:rPr lang="en-GB" dirty="0">
                <a:latin typeface="Times New Roman" panose="02020603050405020304" pitchFamily="18" charset="0"/>
                <a:cs typeface="Times New Roman" panose="02020603050405020304" pitchFamily="18" charset="0"/>
              </a:rPr>
              <a:t>collaboration agreements in 3D printing</a:t>
            </a:r>
          </a:p>
          <a:p>
            <a:pPr marL="719138"/>
            <a:r>
              <a:rPr lang="en-GB" dirty="0">
                <a:latin typeface="Times New Roman" panose="02020603050405020304" pitchFamily="18" charset="0"/>
                <a:cs typeface="Times New Roman" panose="02020603050405020304" pitchFamily="18" charset="0"/>
              </a:rPr>
              <a:t>Contact to universities and other organisations</a:t>
            </a:r>
          </a:p>
          <a:p>
            <a:pPr marL="719138"/>
            <a:endParaRPr lang="fr-FR" dirty="0">
              <a:latin typeface="Times New Roman" panose="02020603050405020304" pitchFamily="18" charset="0"/>
              <a:cs typeface="Times New Roman" panose="02020603050405020304" pitchFamily="18" charset="0"/>
            </a:endParaRPr>
          </a:p>
        </p:txBody>
      </p:sp>
      <p:pic>
        <p:nvPicPr>
          <p:cNvPr id="18" name="Picture 2" descr="C:\Rapid Proto\P10105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4005064"/>
            <a:ext cx="3227851" cy="24208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Rapid Proto\NCSU - Lattice structures in pure C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5964" y="1772816"/>
            <a:ext cx="2313897"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97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40</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368414"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11" y="1084093"/>
            <a:ext cx="3041898" cy="2109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51920" y="1937357"/>
            <a:ext cx="1851789" cy="369332"/>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Easy Cutting Path</a:t>
            </a:r>
            <a:endParaRPr lang="fr-FR" dirty="0">
              <a:latin typeface="Times New Roman" panose="02020603050405020304" pitchFamily="18" charset="0"/>
              <a:cs typeface="Times New Roman" panose="02020603050405020304" pitchFamily="18" charset="0"/>
            </a:endParaRPr>
          </a:p>
        </p:txBody>
      </p:sp>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1" y="3225188"/>
            <a:ext cx="2016224" cy="1166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2978" y="3193438"/>
            <a:ext cx="2268046" cy="1450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020272" y="3801054"/>
            <a:ext cx="1662956" cy="369332"/>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Angled surfaces</a:t>
            </a:r>
            <a:endParaRPr lang="fr-FR" dirty="0">
              <a:latin typeface="Times New Roman" panose="02020603050405020304" pitchFamily="18" charset="0"/>
              <a:cs typeface="Times New Roman" panose="02020603050405020304" pitchFamily="18" charset="0"/>
            </a:endParaRPr>
          </a:p>
        </p:txBody>
      </p:sp>
      <p:pic>
        <p:nvPicPr>
          <p:cNvPr id="61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2538" y="3145366"/>
            <a:ext cx="2147734" cy="131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4543963"/>
            <a:ext cx="2879402" cy="193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2080" y="4502473"/>
            <a:ext cx="2932360" cy="1960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2267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41</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368414"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3568" y="1556792"/>
            <a:ext cx="1024639"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Supports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183186"/>
            <a:ext cx="3304134" cy="174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967" y="2030710"/>
            <a:ext cx="3068064" cy="178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199" y="2183186"/>
            <a:ext cx="3192801" cy="163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609" y="4300993"/>
            <a:ext cx="2638424" cy="141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962112" y="4849964"/>
            <a:ext cx="723275" cy="369332"/>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Holes</a:t>
            </a:r>
            <a:endParaRPr lang="fr-FR" dirty="0">
              <a:latin typeface="Times New Roman" panose="02020603050405020304" pitchFamily="18" charset="0"/>
              <a:cs typeface="Times New Roman" panose="02020603050405020304" pitchFamily="18" charset="0"/>
            </a:endParaRPr>
          </a:p>
        </p:txBody>
      </p:sp>
      <p:pic>
        <p:nvPicPr>
          <p:cNvPr id="1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7848" y="4300993"/>
            <a:ext cx="2704529" cy="1493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786" y="4523175"/>
            <a:ext cx="2473229" cy="1392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6950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42</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368414"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251520" y="1268760"/>
            <a:ext cx="2938433" cy="369332"/>
          </a:xfrm>
          <a:prstGeom prst="rect">
            <a:avLst/>
          </a:prstGeom>
        </p:spPr>
        <p:txBody>
          <a:bodyPr wrap="none">
            <a:spAutoFit/>
          </a:bodyPr>
          <a:lstStyle/>
          <a:p>
            <a:r>
              <a:rPr lang="fr-FR" dirty="0" smtClean="0">
                <a:latin typeface="Times New Roman" panose="02020603050405020304" pitchFamily="18" charset="0"/>
                <a:cs typeface="Times New Roman" panose="02020603050405020304" pitchFamily="18" charset="0"/>
              </a:rPr>
              <a:t>Down Ward </a:t>
            </a:r>
            <a:r>
              <a:rPr lang="fr-FR" dirty="0" err="1" smtClean="0">
                <a:latin typeface="Times New Roman" panose="02020603050405020304" pitchFamily="18" charset="0"/>
                <a:cs typeface="Times New Roman" panose="02020603050405020304" pitchFamily="18" charset="0"/>
              </a:rPr>
              <a:t>Facing</a:t>
            </a:r>
            <a:r>
              <a:rPr lang="fr-FR" dirty="0" smtClean="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Surfaces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20" y="1638092"/>
            <a:ext cx="2950269" cy="173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196752"/>
            <a:ext cx="4464496" cy="2508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26" y="3684093"/>
            <a:ext cx="2501365" cy="246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1749" y="4114246"/>
            <a:ext cx="2952527" cy="1843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992" y="4114246"/>
            <a:ext cx="3170758" cy="178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24294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43</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368414"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17071"/>
            <a:ext cx="3834756" cy="2160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995936" y="1117071"/>
            <a:ext cx="4572000" cy="369332"/>
          </a:xfrm>
          <a:prstGeom prst="rect">
            <a:avLst/>
          </a:prstGeom>
        </p:spPr>
        <p:txBody>
          <a:bodyPr>
            <a:spAutoFit/>
          </a:bodyPr>
          <a:lstStyle/>
          <a:p>
            <a:r>
              <a:rPr lang="en-GB" dirty="0" smtClean="0">
                <a:latin typeface="Times New Roman" panose="02020603050405020304" pitchFamily="18" charset="0"/>
                <a:cs typeface="Times New Roman" panose="02020603050405020304" pitchFamily="18" charset="0"/>
              </a:rPr>
              <a:t>Increased Performance of a Hydraulic Actuator</a:t>
            </a:r>
            <a:endParaRPr lang="en-GB"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5411554" y="1700808"/>
            <a:ext cx="3421124" cy="1196775"/>
            <a:chOff x="5411554" y="1700808"/>
            <a:chExt cx="3421124" cy="1196775"/>
          </a:xfrm>
        </p:grpSpPr>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1554" y="1700808"/>
              <a:ext cx="1740763" cy="119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218133" y="1836992"/>
              <a:ext cx="1614545"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Original design</a:t>
              </a:r>
              <a:endParaRPr lang="fr-FR"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179512" y="2543511"/>
            <a:ext cx="5272300" cy="2273805"/>
            <a:chOff x="179512" y="2543511"/>
            <a:chExt cx="5272300" cy="2273805"/>
          </a:xfrm>
        </p:grpSpPr>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4456" y="3305676"/>
              <a:ext cx="2170763" cy="151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79512" y="3393672"/>
              <a:ext cx="1050288" cy="646331"/>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Building </a:t>
              </a:r>
            </a:p>
            <a:p>
              <a:r>
                <a:rPr lang="en-GB" dirty="0">
                  <a:latin typeface="Times New Roman" panose="02020603050405020304" pitchFamily="18" charset="0"/>
                  <a:cs typeface="Times New Roman" panose="02020603050405020304" pitchFamily="18" charset="0"/>
                </a:rPr>
                <a:t>cavities </a:t>
              </a:r>
              <a:endParaRPr lang="fr-FR" dirty="0">
                <a:latin typeface="Times New Roman" panose="02020603050405020304" pitchFamily="18" charset="0"/>
                <a:cs typeface="Times New Roman" panose="02020603050405020304" pitchFamily="18" charset="0"/>
              </a:endParaRPr>
            </a:p>
          </p:txBody>
        </p:sp>
        <p:sp>
          <p:nvSpPr>
            <p:cNvPr id="9" name="Down Arrow 8"/>
            <p:cNvSpPr/>
            <p:nvPr/>
          </p:nvSpPr>
          <p:spPr>
            <a:xfrm rot="3176240">
              <a:off x="4478062" y="1822227"/>
              <a:ext cx="252465" cy="16950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 name="Group 14"/>
          <p:cNvGrpSpPr/>
          <p:nvPr/>
        </p:nvGrpSpPr>
        <p:grpSpPr>
          <a:xfrm>
            <a:off x="3791632" y="3247167"/>
            <a:ext cx="5234577" cy="2730884"/>
            <a:chOff x="3791632" y="3247167"/>
            <a:chExt cx="5234577" cy="2730884"/>
          </a:xfrm>
        </p:grpSpPr>
        <p:pic>
          <p:nvPicPr>
            <p:cNvPr id="1229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0251" y="3893499"/>
              <a:ext cx="2592288" cy="1180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Down Arrow 19"/>
            <p:cNvSpPr/>
            <p:nvPr/>
          </p:nvSpPr>
          <p:spPr>
            <a:xfrm rot="16831594">
              <a:off x="4692700" y="3196907"/>
              <a:ext cx="252465" cy="20546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p:cNvSpPr txBox="1"/>
            <p:nvPr/>
          </p:nvSpPr>
          <p:spPr>
            <a:xfrm>
              <a:off x="5580266" y="3247167"/>
              <a:ext cx="3445943" cy="646331"/>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Redesign of supports and channels</a:t>
              </a:r>
            </a:p>
            <a:p>
              <a:r>
                <a:rPr lang="en-GB" dirty="0">
                  <a:latin typeface="Times New Roman" panose="02020603050405020304" pitchFamily="18" charset="0"/>
                  <a:cs typeface="Times New Roman" panose="02020603050405020304" pitchFamily="18" charset="0"/>
                </a:rPr>
                <a:t>With new channel shape </a:t>
              </a:r>
              <a:endParaRPr lang="fr-FR" dirty="0">
                <a:latin typeface="Times New Roman" panose="02020603050405020304" pitchFamily="18" charset="0"/>
                <a:cs typeface="Times New Roman" panose="02020603050405020304" pitchFamily="18" charset="0"/>
              </a:endParaRPr>
            </a:p>
          </p:txBody>
        </p:sp>
        <p:pic>
          <p:nvPicPr>
            <p:cNvPr id="1229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336" y="4969939"/>
              <a:ext cx="1429873"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3540865" y="5252389"/>
            <a:ext cx="3881415" cy="1178006"/>
            <a:chOff x="3540865" y="5252389"/>
            <a:chExt cx="3881415" cy="1178006"/>
          </a:xfrm>
        </p:grpSpPr>
        <p:pic>
          <p:nvPicPr>
            <p:cNvPr id="1229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0865" y="5252389"/>
              <a:ext cx="1735512" cy="1178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Down Arrow 22"/>
            <p:cNvSpPr/>
            <p:nvPr/>
          </p:nvSpPr>
          <p:spPr>
            <a:xfrm rot="4714693">
              <a:off x="6249211" y="4874861"/>
              <a:ext cx="252465" cy="20936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5294137" y="5289329"/>
              <a:ext cx="1806364"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Optimized design</a:t>
              </a:r>
              <a:endParaRPr lang="fr-FR" dirty="0">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149782" y="5148333"/>
            <a:ext cx="3365437" cy="1359826"/>
            <a:chOff x="149782" y="5148333"/>
            <a:chExt cx="3365437" cy="1359826"/>
          </a:xfrm>
        </p:grpSpPr>
        <p:pic>
          <p:nvPicPr>
            <p:cNvPr id="1229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782" y="5148333"/>
              <a:ext cx="2389347" cy="135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Down Arrow 25"/>
            <p:cNvSpPr/>
            <p:nvPr/>
          </p:nvSpPr>
          <p:spPr>
            <a:xfrm rot="5400000">
              <a:off x="2907695" y="5314173"/>
              <a:ext cx="252465" cy="9625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286426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44</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368414"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635896" y="1135777"/>
            <a:ext cx="3493368" cy="646331"/>
          </a:xfrm>
          <a:prstGeom prst="rect">
            <a:avLst/>
          </a:prstGeom>
          <a:noFill/>
        </p:spPr>
        <p:txBody>
          <a:bodyPr wrap="square" rtlCol="0">
            <a:spAutoFit/>
          </a:bodyPr>
          <a:lstStyle/>
          <a:p>
            <a:r>
              <a:rPr lang="en-GB" sz="3600" dirty="0" smtClean="0">
                <a:latin typeface="Times New Roman" panose="02020603050405020304" pitchFamily="18" charset="0"/>
                <a:cs typeface="Times New Roman" panose="02020603050405020304" pitchFamily="18" charset="0"/>
              </a:rPr>
              <a:t>MATERIALS</a:t>
            </a:r>
            <a:endParaRPr lang="fr-FR" sz="36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63932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4067944" y="1988840"/>
            <a:ext cx="4177645" cy="3037584"/>
          </a:xfrm>
          <a:prstGeom prst="rect">
            <a:avLst/>
          </a:prstGeom>
        </p:spPr>
      </p:pic>
      <p:sp>
        <p:nvSpPr>
          <p:cNvPr id="6" name="Rectangle 5"/>
          <p:cNvSpPr/>
          <p:nvPr/>
        </p:nvSpPr>
        <p:spPr>
          <a:xfrm>
            <a:off x="1890712" y="5603069"/>
            <a:ext cx="5993103" cy="369332"/>
          </a:xfrm>
          <a:prstGeom prst="rect">
            <a:avLst/>
          </a:prstGeom>
        </p:spPr>
        <p:txBody>
          <a:bodyPr wrap="square">
            <a:spAutoFit/>
          </a:bodyPr>
          <a:lstStyle/>
          <a:p>
            <a:r>
              <a:rPr lang="en-GB" dirty="0">
                <a:latin typeface="Times New Roman" panose="02020603050405020304" pitchFamily="18" charset="0"/>
                <a:cs typeface="Times New Roman" panose="02020603050405020304" pitchFamily="18" charset="0"/>
              </a:rPr>
              <a:t>NEW </a:t>
            </a:r>
            <a:r>
              <a:rPr lang="en-GB" dirty="0" smtClean="0">
                <a:latin typeface="Times New Roman" panose="02020603050405020304" pitchFamily="18" charset="0"/>
                <a:cs typeface="Times New Roman" panose="02020603050405020304" pitchFamily="18" charset="0"/>
              </a:rPr>
              <a:t>MATERIALS ARE THE </a:t>
            </a:r>
            <a:r>
              <a:rPr lang="en-GB" dirty="0">
                <a:latin typeface="Times New Roman" panose="02020603050405020304" pitchFamily="18" charset="0"/>
                <a:cs typeface="Times New Roman" panose="02020603050405020304" pitchFamily="18" charset="0"/>
              </a:rPr>
              <a:t>GRAAL OF 3D PRINTING</a:t>
            </a:r>
          </a:p>
        </p:txBody>
      </p:sp>
    </p:spTree>
    <p:extLst>
      <p:ext uri="{BB962C8B-B14F-4D97-AF65-F5344CB8AC3E}">
        <p14:creationId xmlns:p14="http://schemas.microsoft.com/office/powerpoint/2010/main" val="11844995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45</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6515" y="1412776"/>
            <a:ext cx="8712968" cy="1815882"/>
          </a:xfrm>
          <a:prstGeom prst="rect">
            <a:avLst/>
          </a:prstGeom>
        </p:spPr>
        <p:txBody>
          <a:bodyPr wrap="square">
            <a:spAutoFit/>
          </a:bodyPr>
          <a:lstStyle/>
          <a:p>
            <a:r>
              <a:rPr lang="en-GB" sz="1600" i="1" dirty="0">
                <a:latin typeface="Times New Roman" panose="02020603050405020304" pitchFamily="18" charset="0"/>
                <a:cs typeface="Times New Roman" panose="02020603050405020304" pitchFamily="18" charset="0"/>
              </a:rPr>
              <a:t>AM Materials </a:t>
            </a:r>
          </a:p>
          <a:p>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However</a:t>
            </a:r>
            <a:r>
              <a:rPr lang="en-GB" sz="1600" dirty="0">
                <a:latin typeface="Times New Roman" panose="02020603050405020304" pitchFamily="18" charset="0"/>
                <a:cs typeface="Times New Roman" panose="02020603050405020304" pitchFamily="18" charset="0"/>
              </a:rPr>
              <a:t>, there are now way too many proprietary materials from the many diﬀerent 3D printer vendors to cover them all here.</a:t>
            </a:r>
          </a:p>
          <a:p>
            <a:r>
              <a:rPr lang="en-GB" sz="1600" dirty="0">
                <a:latin typeface="Times New Roman" panose="02020603050405020304" pitchFamily="18" charset="0"/>
                <a:cs typeface="Times New Roman" panose="02020603050405020304" pitchFamily="18" charset="0"/>
              </a:rPr>
              <a:t>Instead, </a:t>
            </a:r>
            <a:r>
              <a:rPr lang="en-GB" sz="1600" dirty="0" smtClean="0">
                <a:latin typeface="Times New Roman" panose="02020603050405020304" pitchFamily="18" charset="0"/>
                <a:cs typeface="Times New Roman" panose="02020603050405020304" pitchFamily="18" charset="0"/>
              </a:rPr>
              <a:t>we will </a:t>
            </a:r>
            <a:r>
              <a:rPr lang="en-GB" sz="1600" dirty="0">
                <a:latin typeface="Times New Roman" panose="02020603050405020304" pitchFamily="18" charset="0"/>
                <a:cs typeface="Times New Roman" panose="02020603050405020304" pitchFamily="18" charset="0"/>
              </a:rPr>
              <a:t>look at the most popular types of material in a more generic way. And also a couple of materials that stand out</a:t>
            </a:r>
            <a:r>
              <a:rPr lang="en-GB" sz="1600" dirty="0" smtClean="0">
                <a:latin typeface="Times New Roman" panose="02020603050405020304" pitchFamily="18" charset="0"/>
                <a:cs typeface="Times New Roman" panose="02020603050405020304" pitchFamily="18" charset="0"/>
              </a:rPr>
              <a:t>.</a:t>
            </a:r>
          </a:p>
          <a:p>
            <a:endParaRPr lang="en-GB" sz="1600" dirty="0">
              <a:latin typeface="Times New Roman" panose="02020603050405020304" pitchFamily="18" charset="0"/>
              <a:cs typeface="Times New Roman" panose="02020603050405020304" pitchFamily="18" charset="0"/>
            </a:endParaRPr>
          </a:p>
        </p:txBody>
      </p:sp>
      <p:sp>
        <p:nvSpPr>
          <p:cNvPr id="8" name="Rectangle 7"/>
          <p:cNvSpPr/>
          <p:nvPr/>
        </p:nvSpPr>
        <p:spPr>
          <a:xfrm>
            <a:off x="1316960" y="3284984"/>
            <a:ext cx="1562472" cy="37127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600" b="1" dirty="0" smtClean="0">
                <a:latin typeface="Times New Roman" panose="02020603050405020304" pitchFamily="18" charset="0"/>
                <a:cs typeface="Times New Roman" panose="02020603050405020304" pitchFamily="18" charset="0"/>
              </a:rPr>
              <a:t>Liquid Based </a:t>
            </a:r>
            <a:endParaRPr lang="en-GB" sz="1600" b="1" dirty="0">
              <a:latin typeface="Times New Roman" panose="02020603050405020304" pitchFamily="18" charset="0"/>
              <a:cs typeface="Times New Roman" panose="02020603050405020304" pitchFamily="18" charset="0"/>
            </a:endParaRPr>
          </a:p>
        </p:txBody>
      </p:sp>
      <p:sp>
        <p:nvSpPr>
          <p:cNvPr id="9" name="Rectangle 8"/>
          <p:cNvSpPr/>
          <p:nvPr/>
        </p:nvSpPr>
        <p:spPr>
          <a:xfrm>
            <a:off x="3635896" y="3284984"/>
            <a:ext cx="1562472" cy="37127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600" b="1" dirty="0" smtClean="0"/>
              <a:t>Powder Based </a:t>
            </a:r>
            <a:endParaRPr lang="en-GB" sz="1600" b="1" dirty="0"/>
          </a:p>
        </p:txBody>
      </p:sp>
      <p:sp>
        <p:nvSpPr>
          <p:cNvPr id="10" name="Rectangle 9"/>
          <p:cNvSpPr/>
          <p:nvPr/>
        </p:nvSpPr>
        <p:spPr>
          <a:xfrm>
            <a:off x="6024940" y="3284984"/>
            <a:ext cx="1584176" cy="37127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b="1" dirty="0">
                <a:latin typeface="Times New Roman" panose="02020603050405020304" pitchFamily="18" charset="0"/>
                <a:cs typeface="Times New Roman" panose="02020603050405020304" pitchFamily="18" charset="0"/>
              </a:rPr>
              <a:t>Solid </a:t>
            </a:r>
            <a:r>
              <a:rPr lang="fr-FR" sz="1600" b="1" dirty="0" err="1">
                <a:latin typeface="Times New Roman" panose="02020603050405020304" pitchFamily="18" charset="0"/>
                <a:cs typeface="Times New Roman" panose="02020603050405020304" pitchFamily="18" charset="0"/>
              </a:rPr>
              <a:t>Based</a:t>
            </a:r>
            <a:r>
              <a:rPr lang="fr-FR" sz="1600" b="1" dirty="0">
                <a:latin typeface="Times New Roman" panose="02020603050405020304" pitchFamily="18" charset="0"/>
                <a:cs typeface="Times New Roman" panose="02020603050405020304" pitchFamily="18" charset="0"/>
              </a:rPr>
              <a:t> </a:t>
            </a:r>
          </a:p>
        </p:txBody>
      </p:sp>
      <p:sp>
        <p:nvSpPr>
          <p:cNvPr id="3" name="TextBox 2"/>
          <p:cNvSpPr txBox="1"/>
          <p:nvPr/>
        </p:nvSpPr>
        <p:spPr>
          <a:xfrm>
            <a:off x="1596785" y="4316033"/>
            <a:ext cx="6486071" cy="1077218"/>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What do we have at CERN:</a:t>
            </a:r>
          </a:p>
          <a:p>
            <a:endParaRPr lang="en-GB" sz="1600" dirty="0">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rPr>
              <a:t>Today we are only able to manufacture some polymers</a:t>
            </a:r>
          </a:p>
          <a:p>
            <a:r>
              <a:rPr lang="en-GB" sz="1600" dirty="0">
                <a:latin typeface="Times New Roman" panose="02020603050405020304" pitchFamily="18" charset="0"/>
                <a:cs typeface="Times New Roman" panose="02020603050405020304" pitchFamily="18" charset="0"/>
              </a:rPr>
              <a:t>The planning is to get a </a:t>
            </a:r>
            <a:r>
              <a:rPr lang="en-GB" sz="1600" dirty="0" err="1">
                <a:latin typeface="Times New Roman" panose="02020603050405020304" pitchFamily="18" charset="0"/>
                <a:cs typeface="Times New Roman" panose="02020603050405020304" pitchFamily="18" charset="0"/>
              </a:rPr>
              <a:t>metall</a:t>
            </a:r>
            <a:r>
              <a:rPr lang="en-GB" sz="1600" dirty="0">
                <a:latin typeface="Times New Roman" panose="02020603050405020304" pitchFamily="18" charset="0"/>
                <a:cs typeface="Times New Roman" panose="02020603050405020304" pitchFamily="18" charset="0"/>
              </a:rPr>
              <a:t> machine in </a:t>
            </a:r>
            <a:r>
              <a:rPr lang="en-GB" sz="1600" dirty="0" smtClean="0">
                <a:latin typeface="Times New Roman" panose="02020603050405020304" pitchFamily="18" charset="0"/>
                <a:cs typeface="Times New Roman" panose="02020603050405020304" pitchFamily="18" charset="0"/>
              </a:rPr>
              <a:t>spring 2016 </a:t>
            </a:r>
            <a:r>
              <a:rPr lang="en-GB" sz="1600" dirty="0">
                <a:latin typeface="Times New Roman" panose="02020603050405020304" pitchFamily="18" charset="0"/>
                <a:cs typeface="Times New Roman" panose="02020603050405020304" pitchFamily="18" charset="0"/>
              </a:rPr>
              <a:t>in our main workshop</a:t>
            </a:r>
          </a:p>
        </p:txBody>
      </p:sp>
    </p:spTree>
    <p:extLst>
      <p:ext uri="{BB962C8B-B14F-4D97-AF65-F5344CB8AC3E}">
        <p14:creationId xmlns:p14="http://schemas.microsoft.com/office/powerpoint/2010/main" val="32183262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46</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155930" y="1124744"/>
            <a:ext cx="3335950" cy="60243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1800" b="1" dirty="0">
                <a:latin typeface="Times New Roman" panose="02020603050405020304" pitchFamily="18" charset="0"/>
                <a:ea typeface="+mn-ea"/>
                <a:cs typeface="Times New Roman" panose="02020603050405020304" pitchFamily="18" charset="0"/>
              </a:rPr>
              <a:t>SLA® Viper si2 system</a:t>
            </a:r>
            <a:endParaRPr lang="en-GB" sz="1800" b="1" dirty="0">
              <a:latin typeface="Times New Roman" panose="02020603050405020304" pitchFamily="18" charset="0"/>
              <a:ea typeface="+mn-ea"/>
              <a:cs typeface="Times New Roman" panose="02020603050405020304"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768057"/>
            <a:ext cx="3309863" cy="220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3068960"/>
            <a:ext cx="3207374"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36096" y="2702763"/>
            <a:ext cx="1560042" cy="338554"/>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Acura Bluestone</a:t>
            </a:r>
            <a:endParaRPr lang="fr-FR" sz="1600" dirty="0">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459" y="4041068"/>
            <a:ext cx="3770313"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83262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47</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755576" y="1196752"/>
            <a:ext cx="2232248" cy="60243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1800" b="1" dirty="0" smtClean="0">
                <a:latin typeface="Times New Roman" panose="02020603050405020304" pitchFamily="18" charset="0"/>
                <a:ea typeface="+mn-ea"/>
                <a:cs typeface="Times New Roman" panose="02020603050405020304" pitchFamily="18" charset="0"/>
              </a:rPr>
              <a:t>3D Printer </a:t>
            </a:r>
            <a:endParaRPr lang="en-GB" sz="1800" b="1" dirty="0">
              <a:latin typeface="Times New Roman" panose="02020603050405020304" pitchFamily="18" charset="0"/>
              <a:ea typeface="+mn-ea"/>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737286"/>
            <a:ext cx="2016224" cy="230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737286"/>
            <a:ext cx="1905173" cy="4316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96136" y="3375765"/>
            <a:ext cx="2960702" cy="1323439"/>
          </a:xfrm>
          <a:prstGeom prst="rect">
            <a:avLst/>
          </a:prstGeom>
          <a:noFill/>
        </p:spPr>
        <p:txBody>
          <a:bodyPr wrap="square" rtlCol="0">
            <a:spAutoFit/>
          </a:bodyPr>
          <a:lstStyle/>
          <a:p>
            <a:r>
              <a:rPr lang="en-GB" sz="1600" dirty="0">
                <a:latin typeface="Times New Roman" panose="02020603050405020304" pitchFamily="18" charset="0"/>
                <a:cs typeface="Times New Roman" panose="02020603050405020304" pitchFamily="18" charset="0"/>
              </a:rPr>
              <a:t>For simple models</a:t>
            </a:r>
            <a:r>
              <a:rPr lang="en-GB" sz="1600" dirty="0" smtClean="0">
                <a:latin typeface="Times New Roman" panose="02020603050405020304" pitchFamily="18" charset="0"/>
                <a:cs typeface="Times New Roman" panose="02020603050405020304" pitchFamily="18" charset="0"/>
              </a:rPr>
              <a:t>, the purpose is in the rapid prototyping and 3D Mock-ups.</a:t>
            </a:r>
          </a:p>
          <a:p>
            <a:r>
              <a:rPr lang="en-GB" sz="1600" dirty="0" smtClean="0">
                <a:latin typeface="Times New Roman" panose="02020603050405020304" pitchFamily="18" charset="0"/>
                <a:cs typeface="Times New Roman" panose="02020603050405020304" pitchFamily="18" charset="0"/>
              </a:rPr>
              <a:t>The mechanical properties can be improved by epoxy impregnation</a:t>
            </a:r>
            <a:endParaRPr lang="fr-FR" sz="1600" dirty="0">
              <a:latin typeface="Times New Roman" panose="02020603050405020304" pitchFamily="18" charset="0"/>
              <a:cs typeface="Times New Roman" panose="02020603050405020304" pitchFamily="18" charset="0"/>
            </a:endParaRPr>
          </a:p>
        </p:txBody>
      </p:sp>
      <p:sp>
        <p:nvSpPr>
          <p:cNvPr id="6" name="Rectangle 5"/>
          <p:cNvSpPr/>
          <p:nvPr/>
        </p:nvSpPr>
        <p:spPr>
          <a:xfrm>
            <a:off x="881168" y="4221088"/>
            <a:ext cx="1477007" cy="369332"/>
          </a:xfrm>
          <a:prstGeom prst="rect">
            <a:avLst/>
          </a:prstGeom>
        </p:spPr>
        <p:txBody>
          <a:bodyPr wrap="none">
            <a:spAutoFit/>
          </a:bodyPr>
          <a:lstStyle/>
          <a:p>
            <a:r>
              <a:rPr lang="fr-FR" dirty="0"/>
              <a:t>Binder </a:t>
            </a:r>
            <a:r>
              <a:rPr lang="fr-FR" dirty="0" err="1"/>
              <a:t>Jetting</a:t>
            </a:r>
            <a:endParaRPr lang="fr-FR" dirty="0"/>
          </a:p>
        </p:txBody>
      </p:sp>
    </p:spTree>
    <p:extLst>
      <p:ext uri="{BB962C8B-B14F-4D97-AF65-F5344CB8AC3E}">
        <p14:creationId xmlns:p14="http://schemas.microsoft.com/office/powerpoint/2010/main" val="4936706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48</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6515" y="1412776"/>
            <a:ext cx="8712968" cy="4524315"/>
          </a:xfrm>
          <a:prstGeom prst="rect">
            <a:avLst/>
          </a:prstGeom>
        </p:spPr>
        <p:txBody>
          <a:bodyPr wrap="square">
            <a:spAutoFit/>
          </a:bodyPr>
          <a:lstStyle/>
          <a:p>
            <a:r>
              <a:rPr lang="en-GB" sz="1600" i="1" dirty="0">
                <a:latin typeface="Times New Roman" panose="02020603050405020304" pitchFamily="18" charset="0"/>
                <a:cs typeface="Times New Roman" panose="02020603050405020304" pitchFamily="18" charset="0"/>
              </a:rPr>
              <a:t>AM Materials </a:t>
            </a:r>
          </a:p>
          <a:p>
            <a:endParaRPr lang="en-GB" sz="1600" dirty="0" smtClean="0">
              <a:latin typeface="Times New Roman" panose="02020603050405020304" pitchFamily="18" charset="0"/>
              <a:cs typeface="Times New Roman" panose="02020603050405020304" pitchFamily="18" charset="0"/>
            </a:endParaRPr>
          </a:p>
          <a:p>
            <a:endParaRPr lang="en-GB" sz="1600" dirty="0">
              <a:latin typeface="Times New Roman" panose="02020603050405020304" pitchFamily="18" charset="0"/>
              <a:cs typeface="Times New Roman" panose="02020603050405020304" pitchFamily="18" charset="0"/>
            </a:endParaRPr>
          </a:p>
          <a:p>
            <a:r>
              <a:rPr lang="en-GB" sz="1600" b="1" i="1" dirty="0">
                <a:latin typeface="Times New Roman" panose="02020603050405020304" pitchFamily="18" charset="0"/>
                <a:cs typeface="Times New Roman" panose="02020603050405020304" pitchFamily="18" charset="0"/>
              </a:rPr>
              <a:t>Nylon</a:t>
            </a:r>
            <a:r>
              <a:rPr lang="en-GB" sz="1600" dirty="0">
                <a:latin typeface="Times New Roman" panose="02020603050405020304" pitchFamily="18" charset="0"/>
                <a:cs typeface="Times New Roman" panose="02020603050405020304" pitchFamily="18" charset="0"/>
              </a:rPr>
              <a:t>, or </a:t>
            </a:r>
            <a:r>
              <a:rPr lang="en-GB" sz="1600" b="1" i="1" dirty="0">
                <a:latin typeface="Times New Roman" panose="02020603050405020304" pitchFamily="18" charset="0"/>
                <a:cs typeface="Times New Roman" panose="02020603050405020304" pitchFamily="18" charset="0"/>
              </a:rPr>
              <a:t>Polyamide</a:t>
            </a:r>
            <a:r>
              <a:rPr lang="en-GB" sz="1600" dirty="0">
                <a:latin typeface="Times New Roman" panose="02020603050405020304" pitchFamily="18" charset="0"/>
                <a:cs typeface="Times New Roman" panose="02020603050405020304" pitchFamily="18" charset="0"/>
              </a:rPr>
              <a:t>, is </a:t>
            </a:r>
            <a:r>
              <a:rPr lang="en-GB" sz="1600" dirty="0" smtClean="0">
                <a:latin typeface="Times New Roman" panose="02020603050405020304" pitchFamily="18" charset="0"/>
                <a:cs typeface="Times New Roman" panose="02020603050405020304" pitchFamily="18" charset="0"/>
              </a:rPr>
              <a:t>commonly used </a:t>
            </a:r>
            <a:r>
              <a:rPr lang="en-GB" sz="1600" dirty="0">
                <a:latin typeface="Times New Roman" panose="02020603050405020304" pitchFamily="18" charset="0"/>
                <a:cs typeface="Times New Roman" panose="02020603050405020304" pitchFamily="18" charset="0"/>
              </a:rPr>
              <a:t>in powder form with the sintering process or in ﬁlament form with the FDM process. It is a strong, ﬂexible and durable plastic material that has proved reliable for 3D printing. It is naturally white in colour but it can be coloured — pre- or post printing. This material can also be combined (in powder format) with powdered aluminium to </a:t>
            </a:r>
            <a:r>
              <a:rPr lang="en-GB" sz="1600" dirty="0" smtClean="0">
                <a:latin typeface="Times New Roman" panose="02020603050405020304" pitchFamily="18" charset="0"/>
                <a:cs typeface="Times New Roman" panose="02020603050405020304" pitchFamily="18" charset="0"/>
              </a:rPr>
              <a:t>produce another </a:t>
            </a:r>
            <a:r>
              <a:rPr lang="en-GB" sz="1600" dirty="0">
                <a:latin typeface="Times New Roman" panose="02020603050405020304" pitchFamily="18" charset="0"/>
                <a:cs typeface="Times New Roman" panose="02020603050405020304" pitchFamily="18" charset="0"/>
              </a:rPr>
              <a:t>common 3D printing material for sintering </a:t>
            </a:r>
            <a:r>
              <a:rPr lang="en-GB" sz="1600" dirty="0" smtClean="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Alumide</a:t>
            </a:r>
            <a:r>
              <a:rPr lang="en-GB" sz="1600" dirty="0" smtClean="0">
                <a:latin typeface="Times New Roman" panose="02020603050405020304" pitchFamily="18" charset="0"/>
                <a:cs typeface="Times New Roman" panose="02020603050405020304" pitchFamily="18" charset="0"/>
              </a:rPr>
              <a:t>.</a:t>
            </a:r>
          </a:p>
          <a:p>
            <a:endParaRPr lang="en-GB" sz="1600" dirty="0">
              <a:latin typeface="Times New Roman" panose="02020603050405020304" pitchFamily="18" charset="0"/>
              <a:cs typeface="Times New Roman" panose="02020603050405020304" pitchFamily="18" charset="0"/>
            </a:endParaRPr>
          </a:p>
          <a:p>
            <a:r>
              <a:rPr lang="en-GB" sz="1600" b="1" i="1" dirty="0">
                <a:latin typeface="Times New Roman" panose="02020603050405020304" pitchFamily="18" charset="0"/>
                <a:cs typeface="Times New Roman" panose="02020603050405020304" pitchFamily="18" charset="0"/>
              </a:rPr>
              <a:t>ABS</a:t>
            </a:r>
            <a:r>
              <a:rPr lang="en-GB" sz="1600" dirty="0">
                <a:latin typeface="Times New Roman" panose="02020603050405020304" pitchFamily="18" charset="0"/>
                <a:cs typeface="Times New Roman" panose="02020603050405020304" pitchFamily="18" charset="0"/>
              </a:rPr>
              <a:t> is another common plastic used for 3D printing, and is widely used on the entry-level FDM 3D printers in ﬁlament form. It is a particularly strong plastic and comes in a wide range of colours.</a:t>
            </a:r>
          </a:p>
          <a:p>
            <a:r>
              <a:rPr lang="en-GB" sz="1600" dirty="0">
                <a:latin typeface="Times New Roman" panose="02020603050405020304" pitchFamily="18" charset="0"/>
                <a:cs typeface="Times New Roman" panose="02020603050405020304" pitchFamily="18" charset="0"/>
              </a:rPr>
              <a:t>ABS can be bought in ﬁlament form from a number of non- </a:t>
            </a:r>
            <a:r>
              <a:rPr lang="en-GB" sz="1600" dirty="0" err="1">
                <a:latin typeface="Times New Roman" panose="02020603050405020304" pitchFamily="18" charset="0"/>
                <a:cs typeface="Times New Roman" panose="02020603050405020304" pitchFamily="18" charset="0"/>
              </a:rPr>
              <a:t>propreitary</a:t>
            </a:r>
            <a:r>
              <a:rPr lang="en-GB" sz="1600" dirty="0">
                <a:latin typeface="Times New Roman" panose="02020603050405020304" pitchFamily="18" charset="0"/>
                <a:cs typeface="Times New Roman" panose="02020603050405020304" pitchFamily="18" charset="0"/>
              </a:rPr>
              <a:t> sources, which is another reason why it is so popular</a:t>
            </a:r>
            <a:r>
              <a:rPr lang="en-GB" sz="1600" dirty="0" smtClean="0">
                <a:latin typeface="Times New Roman" panose="02020603050405020304" pitchFamily="18" charset="0"/>
                <a:cs typeface="Times New Roman" panose="02020603050405020304" pitchFamily="18" charset="0"/>
              </a:rPr>
              <a:t>.</a:t>
            </a:r>
          </a:p>
          <a:p>
            <a:endParaRPr lang="en-GB" sz="1600" dirty="0">
              <a:latin typeface="Times New Roman" panose="02020603050405020304" pitchFamily="18" charset="0"/>
              <a:cs typeface="Times New Roman" panose="02020603050405020304" pitchFamily="18" charset="0"/>
            </a:endParaRPr>
          </a:p>
          <a:p>
            <a:r>
              <a:rPr lang="en-GB" sz="1600" b="1" i="1" dirty="0">
                <a:latin typeface="Times New Roman" panose="02020603050405020304" pitchFamily="18" charset="0"/>
                <a:cs typeface="Times New Roman" panose="02020603050405020304" pitchFamily="18" charset="0"/>
              </a:rPr>
              <a:t>PLA</a:t>
            </a:r>
            <a:r>
              <a:rPr lang="en-GB" sz="1600" dirty="0">
                <a:latin typeface="Times New Roman" panose="02020603050405020304" pitchFamily="18" charset="0"/>
                <a:cs typeface="Times New Roman" panose="02020603050405020304" pitchFamily="18" charset="0"/>
              </a:rPr>
              <a:t> is a bio-degradable plastic material that has gained traction with 3D printing for this very reason. It can be utilized in resin format for DLP/SL processes as well as in ﬁlament form for the FDM process. It is oﬀered in a variety of colours, including transparent, which has proven to be a useful option for some</a:t>
            </a:r>
          </a:p>
          <a:p>
            <a:r>
              <a:rPr lang="en-GB" sz="1600" dirty="0">
                <a:latin typeface="Times New Roman" panose="02020603050405020304" pitchFamily="18" charset="0"/>
                <a:cs typeface="Times New Roman" panose="02020603050405020304" pitchFamily="18" charset="0"/>
              </a:rPr>
              <a:t>some applications of 3D printing. However it is not as durable </a:t>
            </a:r>
            <a:r>
              <a:rPr lang="en-GB" sz="1600" dirty="0" err="1">
                <a:latin typeface="Times New Roman" panose="02020603050405020304" pitchFamily="18" charset="0"/>
                <a:cs typeface="Times New Roman" panose="02020603050405020304" pitchFamily="18" charset="0"/>
              </a:rPr>
              <a:t>oras</a:t>
            </a:r>
            <a:r>
              <a:rPr lang="en-GB" sz="1600" dirty="0">
                <a:latin typeface="Times New Roman" panose="02020603050405020304" pitchFamily="18" charset="0"/>
                <a:cs typeface="Times New Roman" panose="02020603050405020304" pitchFamily="18" charset="0"/>
              </a:rPr>
              <a:t> ﬂexible as ABS</a:t>
            </a:r>
            <a:r>
              <a:rPr lang="en-GB" sz="1600" dirty="0" smtClean="0">
                <a:latin typeface="Times New Roman" panose="02020603050405020304" pitchFamily="18" charset="0"/>
                <a:cs typeface="Times New Roman" panose="02020603050405020304" pitchFamily="18" charset="0"/>
              </a:rPr>
              <a:t>.</a:t>
            </a:r>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89989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49</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6515" y="1196752"/>
            <a:ext cx="8712968" cy="5509200"/>
          </a:xfrm>
          <a:prstGeom prst="rect">
            <a:avLst/>
          </a:prstGeom>
        </p:spPr>
        <p:txBody>
          <a:bodyPr wrap="square">
            <a:spAutoFit/>
          </a:bodyPr>
          <a:lstStyle/>
          <a:p>
            <a:r>
              <a:rPr lang="en-GB" sz="1600" i="1" dirty="0" smtClean="0">
                <a:latin typeface="Times New Roman" panose="02020603050405020304" pitchFamily="18" charset="0"/>
                <a:cs typeface="Times New Roman" panose="02020603050405020304" pitchFamily="18" charset="0"/>
              </a:rPr>
              <a:t>AM Materials </a:t>
            </a:r>
            <a:endParaRPr lang="en-GB" sz="1600" i="1" dirty="0">
              <a:latin typeface="Times New Roman" panose="02020603050405020304" pitchFamily="18" charset="0"/>
              <a:cs typeface="Times New Roman" panose="02020603050405020304" pitchFamily="18" charset="0"/>
            </a:endParaRPr>
          </a:p>
          <a:p>
            <a:endParaRPr lang="en-GB" sz="1600" dirty="0" smtClean="0">
              <a:latin typeface="Times New Roman" panose="02020603050405020304" pitchFamily="18" charset="0"/>
              <a:cs typeface="Times New Roman" panose="02020603050405020304" pitchFamily="18" charset="0"/>
            </a:endParaRPr>
          </a:p>
          <a:p>
            <a:r>
              <a:rPr lang="en-GB" sz="1600" b="1" i="1" dirty="0" smtClean="0">
                <a:latin typeface="Times New Roman" panose="02020603050405020304" pitchFamily="18" charset="0"/>
                <a:cs typeface="Times New Roman" panose="02020603050405020304" pitchFamily="18" charset="0"/>
              </a:rPr>
              <a:t>Ceramics</a:t>
            </a:r>
            <a:endParaRPr lang="en-GB" sz="1600" b="1" i="1" dirty="0">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rPr>
              <a:t>Ceramics are a relatively new group of materials that can be used for 3D printing with various levels of success. The particular thing to  note with these materials is </a:t>
            </a:r>
            <a:r>
              <a:rPr lang="en-GB" sz="1600" dirty="0" smtClean="0">
                <a:latin typeface="Times New Roman" panose="02020603050405020304" pitchFamily="18" charset="0"/>
                <a:cs typeface="Times New Roman" panose="02020603050405020304" pitchFamily="18" charset="0"/>
              </a:rPr>
              <a:t>that, post </a:t>
            </a:r>
            <a:r>
              <a:rPr lang="en-GB" sz="1600" dirty="0">
                <a:latin typeface="Times New Roman" panose="02020603050405020304" pitchFamily="18" charset="0"/>
                <a:cs typeface="Times New Roman" panose="02020603050405020304" pitchFamily="18" charset="0"/>
              </a:rPr>
              <a:t>printing, the ceramic parts need to undergo the same processes as any ceramic part made using </a:t>
            </a:r>
            <a:r>
              <a:rPr lang="en-GB" sz="1600" dirty="0" smtClean="0">
                <a:latin typeface="Times New Roman" panose="02020603050405020304" pitchFamily="18" charset="0"/>
                <a:cs typeface="Times New Roman" panose="02020603050405020304" pitchFamily="18" charset="0"/>
              </a:rPr>
              <a:t>traditional methods </a:t>
            </a:r>
            <a:r>
              <a:rPr lang="en-GB" sz="1600" dirty="0">
                <a:latin typeface="Times New Roman" panose="02020603050405020304" pitchFamily="18" charset="0"/>
                <a:cs typeface="Times New Roman" panose="02020603050405020304" pitchFamily="18" charset="0"/>
              </a:rPr>
              <a:t>of </a:t>
            </a:r>
            <a:r>
              <a:rPr lang="en-GB" sz="1600" dirty="0" smtClean="0">
                <a:latin typeface="Times New Roman" panose="02020603050405020304" pitchFamily="18" charset="0"/>
                <a:cs typeface="Times New Roman" panose="02020603050405020304" pitchFamily="18" charset="0"/>
              </a:rPr>
              <a:t>production - namely </a:t>
            </a:r>
            <a:r>
              <a:rPr lang="en-GB" sz="1600" dirty="0">
                <a:latin typeface="Times New Roman" panose="02020603050405020304" pitchFamily="18" charset="0"/>
                <a:cs typeface="Times New Roman" panose="02020603050405020304" pitchFamily="18" charset="0"/>
              </a:rPr>
              <a:t>ﬁring and glazing.</a:t>
            </a:r>
          </a:p>
          <a:p>
            <a:endParaRPr lang="en-GB" sz="1600" dirty="0">
              <a:latin typeface="Times New Roman" panose="02020603050405020304" pitchFamily="18" charset="0"/>
              <a:cs typeface="Times New Roman" panose="02020603050405020304" pitchFamily="18" charset="0"/>
            </a:endParaRPr>
          </a:p>
          <a:p>
            <a:r>
              <a:rPr lang="en-GB" sz="1600" b="1" i="1" dirty="0">
                <a:latin typeface="Times New Roman" panose="02020603050405020304" pitchFamily="18" charset="0"/>
                <a:cs typeface="Times New Roman" panose="02020603050405020304" pitchFamily="18" charset="0"/>
              </a:rPr>
              <a:t>Paper</a:t>
            </a:r>
          </a:p>
          <a:p>
            <a:r>
              <a:rPr lang="en-GB" sz="1600" dirty="0">
                <a:latin typeface="Times New Roman" panose="02020603050405020304" pitchFamily="18" charset="0"/>
                <a:cs typeface="Times New Roman" panose="02020603050405020304" pitchFamily="18" charset="0"/>
              </a:rPr>
              <a:t>Standard A4 copier paper is a 3D printing material employed by the proprietary SDL process supplied by </a:t>
            </a:r>
            <a:r>
              <a:rPr lang="en-GB" sz="1600" dirty="0" err="1">
                <a:latin typeface="Times New Roman" panose="02020603050405020304" pitchFamily="18" charset="0"/>
                <a:cs typeface="Times New Roman" panose="02020603050405020304" pitchFamily="18" charset="0"/>
              </a:rPr>
              <a:t>Mcor</a:t>
            </a:r>
            <a:r>
              <a:rPr lang="en-GB" sz="1600" dirty="0">
                <a:latin typeface="Times New Roman" panose="02020603050405020304" pitchFamily="18" charset="0"/>
                <a:cs typeface="Times New Roman" panose="02020603050405020304" pitchFamily="18" charset="0"/>
              </a:rPr>
              <a:t> Technologies. The company operates a notably diﬀerent business model to other 3D printing vendors, whereby the capital outlay for the machine is in the mid-range, but the emphasis is </a:t>
            </a:r>
            <a:r>
              <a:rPr lang="en-GB" sz="1600" dirty="0" smtClean="0">
                <a:latin typeface="Times New Roman" panose="02020603050405020304" pitchFamily="18" charset="0"/>
                <a:cs typeface="Times New Roman" panose="02020603050405020304" pitchFamily="18" charset="0"/>
              </a:rPr>
              <a:t>very much </a:t>
            </a:r>
            <a:r>
              <a:rPr lang="en-GB" sz="1600" dirty="0">
                <a:latin typeface="Times New Roman" panose="02020603050405020304" pitchFamily="18" charset="0"/>
                <a:cs typeface="Times New Roman" panose="02020603050405020304" pitchFamily="18" charset="0"/>
              </a:rPr>
              <a:t>on an easily obtainable, </a:t>
            </a:r>
            <a:r>
              <a:rPr lang="en-GB" sz="1600" dirty="0" smtClean="0">
                <a:latin typeface="Times New Roman" panose="02020603050405020304" pitchFamily="18" charset="0"/>
                <a:cs typeface="Times New Roman" panose="02020603050405020304" pitchFamily="18" charset="0"/>
              </a:rPr>
              <a:t>cost-eﬀective material </a:t>
            </a:r>
            <a:r>
              <a:rPr lang="en-GB" sz="1600" dirty="0">
                <a:latin typeface="Times New Roman" panose="02020603050405020304" pitchFamily="18" charset="0"/>
                <a:cs typeface="Times New Roman" panose="02020603050405020304" pitchFamily="18" charset="0"/>
              </a:rPr>
              <a:t>supply, that can be bought locally. 3D printed models made with paper are safe, environmentally friendly, easily recyclable and require no post-processing.</a:t>
            </a:r>
          </a:p>
          <a:p>
            <a:endParaRPr lang="en-GB" sz="1600" dirty="0">
              <a:latin typeface="Times New Roman" panose="02020603050405020304" pitchFamily="18" charset="0"/>
              <a:cs typeface="Times New Roman" panose="02020603050405020304" pitchFamily="18" charset="0"/>
            </a:endParaRPr>
          </a:p>
          <a:p>
            <a:r>
              <a:rPr lang="en-GB" sz="1600" b="1" i="1" dirty="0">
                <a:latin typeface="Times New Roman" panose="02020603050405020304" pitchFamily="18" charset="0"/>
                <a:cs typeface="Times New Roman" panose="02020603050405020304" pitchFamily="18" charset="0"/>
              </a:rPr>
              <a:t>Bio Materials</a:t>
            </a:r>
          </a:p>
          <a:p>
            <a:r>
              <a:rPr lang="en-GB" sz="1600" dirty="0">
                <a:latin typeface="Times New Roman" panose="02020603050405020304" pitchFamily="18" charset="0"/>
                <a:cs typeface="Times New Roman" panose="02020603050405020304" pitchFamily="18" charset="0"/>
              </a:rPr>
              <a:t>There is a huge amount of research being conducted into the potential of 3D printing bio materials for a host of medical (and other) applications. Living tissue is being investigated at a number of leading institutions with a view </a:t>
            </a:r>
            <a:r>
              <a:rPr lang="en-GB" sz="1600" dirty="0" smtClean="0">
                <a:latin typeface="Times New Roman" panose="02020603050405020304" pitchFamily="18" charset="0"/>
                <a:cs typeface="Times New Roman" panose="02020603050405020304" pitchFamily="18" charset="0"/>
              </a:rPr>
              <a:t>to developing </a:t>
            </a:r>
            <a:r>
              <a:rPr lang="en-GB" sz="1600" dirty="0">
                <a:latin typeface="Times New Roman" panose="02020603050405020304" pitchFamily="18" charset="0"/>
                <a:cs typeface="Times New Roman" panose="02020603050405020304" pitchFamily="18" charset="0"/>
              </a:rPr>
              <a:t>applications that include printing human organs for transplant, as well as external tissues for replacement body parts. Other research in this area is focused on developing food stuﬀs </a:t>
            </a:r>
            <a:r>
              <a:rPr lang="en-GB" sz="1600" dirty="0" smtClean="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meat being the prime example.</a:t>
            </a:r>
          </a:p>
          <a:p>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7425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0EE18407-EB0B-4F14-A9AE-2CF44DD745CA}" type="slidenum">
              <a:rPr lang="fr-FR" smtClean="0"/>
              <a:pPr/>
              <a:t>5</a:t>
            </a:fld>
            <a:endParaRPr lang="fr-FR" dirty="0"/>
          </a:p>
        </p:txBody>
      </p:sp>
      <p:grpSp>
        <p:nvGrpSpPr>
          <p:cNvPr id="11" name="Group 10"/>
          <p:cNvGrpSpPr/>
          <p:nvPr/>
        </p:nvGrpSpPr>
        <p:grpSpPr>
          <a:xfrm>
            <a:off x="362300" y="220601"/>
            <a:ext cx="8759003" cy="613181"/>
            <a:chOff x="553444" y="291954"/>
            <a:chExt cx="7614492" cy="613181"/>
          </a:xfrm>
        </p:grpSpPr>
        <p:sp>
          <p:nvSpPr>
            <p:cNvPr id="12" name="Rectangle 11"/>
            <p:cNvSpPr/>
            <p:nvPr/>
          </p:nvSpPr>
          <p:spPr>
            <a:xfrm>
              <a:off x="1331640" y="320360"/>
              <a:ext cx="6836296" cy="584775"/>
            </a:xfrm>
            <a:prstGeom prst="rect">
              <a:avLst/>
            </a:prstGeom>
          </p:spPr>
          <p:txBody>
            <a:bodyPr wrap="square">
              <a:spAutoFit/>
            </a:bodyPr>
            <a:lstStyle/>
            <a:p>
              <a:r>
                <a:rPr lang="fr-FR" sz="1600" b="1" spc="150" dirty="0">
                  <a:ln w="11430"/>
                  <a:solidFill>
                    <a:schemeClr val="bg1"/>
                  </a:solidFill>
                  <a:effectLst>
                    <a:outerShdw blurRad="25400" algn="tl" rotWithShape="0">
                      <a:srgbClr val="000000">
                        <a:alpha val="43000"/>
                      </a:srgbClr>
                    </a:outerShdw>
                  </a:effectLst>
                  <a:latin typeface="Times New Roman" panose="02020603050405020304" pitchFamily="18" charset="0"/>
                  <a:ea typeface="+mj-ea"/>
                  <a:cs typeface="Times New Roman" panose="02020603050405020304" pitchFamily="18" charset="0"/>
                </a:rPr>
                <a:t>ORGANISATION EUROPÉENNE POUR LA RECHERCHE NUCLÉAIRE</a:t>
              </a:r>
              <a:br>
                <a:rPr lang="fr-FR" sz="1600" b="1" spc="150" dirty="0">
                  <a:ln w="11430"/>
                  <a:solidFill>
                    <a:schemeClr val="bg1"/>
                  </a:solidFill>
                  <a:effectLst>
                    <a:outerShdw blurRad="25400" algn="tl" rotWithShape="0">
                      <a:srgbClr val="000000">
                        <a:alpha val="43000"/>
                      </a:srgbClr>
                    </a:outerShdw>
                  </a:effectLst>
                  <a:latin typeface="Times New Roman" panose="02020603050405020304" pitchFamily="18" charset="0"/>
                  <a:ea typeface="+mj-ea"/>
                  <a:cs typeface="Times New Roman" panose="02020603050405020304" pitchFamily="18" charset="0"/>
                </a:rPr>
              </a:br>
              <a:r>
                <a:rPr lang="fr-FR" sz="1600" b="1" spc="150" dirty="0">
                  <a:ln w="11430"/>
                  <a:solidFill>
                    <a:schemeClr val="bg1"/>
                  </a:solidFill>
                  <a:effectLst>
                    <a:outerShdw blurRad="25400" algn="tl" rotWithShape="0">
                      <a:srgbClr val="000000">
                        <a:alpha val="43000"/>
                      </a:srgbClr>
                    </a:outerShdw>
                  </a:effectLst>
                  <a:latin typeface="Times New Roman" panose="02020603050405020304" pitchFamily="18" charset="0"/>
                  <a:ea typeface="+mj-ea"/>
                  <a:cs typeface="Times New Roman" panose="02020603050405020304" pitchFamily="18" charset="0"/>
                </a:rPr>
                <a:t>CERNEUROPEAN ORGANIZATION FOR NUCLEAR RESEARCH</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444" y="291954"/>
              <a:ext cx="602883" cy="602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2648337" y="1177077"/>
            <a:ext cx="3816424" cy="646331"/>
          </a:xfrm>
          <a:prstGeom prst="rect">
            <a:avLst/>
          </a:prstGeom>
        </p:spPr>
        <p:txBody>
          <a:bodyPr wrap="square">
            <a:spAutoFit/>
          </a:bodyPr>
          <a:lstStyle/>
          <a:p>
            <a:r>
              <a:rPr lang="en-GB" sz="3600" cap="small" dirty="0" smtClean="0">
                <a:latin typeface="Times New Roman" panose="02020603050405020304" pitchFamily="18" charset="0"/>
                <a:cs typeface="Times New Roman" panose="02020603050405020304" pitchFamily="18" charset="0"/>
              </a:rPr>
              <a:t>INTRODUCTION</a:t>
            </a:r>
            <a:endParaRPr lang="en-GB" sz="3600" cap="small" dirty="0">
              <a:latin typeface="Times New Roman" panose="02020603050405020304" pitchFamily="18" charset="0"/>
              <a:cs typeface="Times New Roman" panose="02020603050405020304" pitchFamily="18" charset="0"/>
            </a:endParaRPr>
          </a:p>
        </p:txBody>
      </p:sp>
      <p:pic>
        <p:nvPicPr>
          <p:cNvPr id="16" name="Picture 8" descr="http://cdn.static-economist.com/sites/default/files/imagecache/full-width/images/print-edition/20120421_LDP001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8337" y="2372912"/>
            <a:ext cx="3728614" cy="209930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28220" y="4867525"/>
            <a:ext cx="8513421" cy="1477328"/>
          </a:xfrm>
          <a:prstGeom prst="rect">
            <a:avLst/>
          </a:prstGeom>
          <a:noFill/>
        </p:spPr>
        <p:txBody>
          <a:bodyPr wrap="none" rtlCol="0">
            <a:spAutoFit/>
          </a:bodyPr>
          <a:lstStyle/>
          <a:p>
            <a:pPr lvl="0" eaLnBrk="0" fontAlgn="base" hangingPunct="0">
              <a:spcBef>
                <a:spcPct val="0"/>
              </a:spcBef>
              <a:spcAft>
                <a:spcPct val="0"/>
              </a:spcAft>
            </a:pPr>
            <a:r>
              <a:rPr lang="en-US" altLang="en-US" cap="small" dirty="0">
                <a:solidFill>
                  <a:srgbClr val="0C377B"/>
                </a:solidFill>
                <a:latin typeface="Times New Roman" panose="02020603050405020304" pitchFamily="18" charset="0"/>
                <a:cs typeface="Times New Roman" panose="02020603050405020304" pitchFamily="18" charset="0"/>
              </a:rPr>
              <a:t>The third industrial revolution ??</a:t>
            </a:r>
          </a:p>
          <a:p>
            <a:pPr lvl="0" eaLnBrk="0" fontAlgn="base" hangingPunct="0">
              <a:spcBef>
                <a:spcPct val="0"/>
              </a:spcBef>
              <a:spcAft>
                <a:spcPct val="0"/>
              </a:spcAft>
            </a:pPr>
            <a:endParaRPr lang="en-US" altLang="en-US" cap="small" dirty="0">
              <a:solidFill>
                <a:srgbClr val="0C377B"/>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cap="small" dirty="0">
                <a:solidFill>
                  <a:srgbClr val="0C377B"/>
                </a:solidFill>
                <a:latin typeface="Times New Roman" panose="02020603050405020304" pitchFamily="18" charset="0"/>
                <a:cs typeface="Times New Roman" panose="02020603050405020304" pitchFamily="18" charset="0"/>
              </a:rPr>
              <a:t>The digitization of manufacturing will transform the way goods are made – </a:t>
            </a:r>
          </a:p>
          <a:p>
            <a:pPr lvl="0" eaLnBrk="0" fontAlgn="base" hangingPunct="0">
              <a:spcBef>
                <a:spcPct val="0"/>
              </a:spcBef>
              <a:spcAft>
                <a:spcPct val="0"/>
              </a:spcAft>
            </a:pPr>
            <a:r>
              <a:rPr lang="en-US" altLang="en-US" cap="small" dirty="0">
                <a:solidFill>
                  <a:srgbClr val="0C377B"/>
                </a:solidFill>
                <a:latin typeface="Times New Roman" panose="02020603050405020304" pitchFamily="18" charset="0"/>
                <a:cs typeface="Times New Roman" panose="02020603050405020304" pitchFamily="18" charset="0"/>
              </a:rPr>
              <a:t>					and change the politics of jobs too</a:t>
            </a:r>
          </a:p>
          <a:p>
            <a:pPr lvl="0" eaLnBrk="0" fontAlgn="base" hangingPunct="0">
              <a:spcBef>
                <a:spcPct val="0"/>
              </a:spcBef>
              <a:spcAft>
                <a:spcPct val="0"/>
              </a:spcAft>
            </a:pPr>
            <a:endParaRPr lang="en-US" altLang="en-US" cap="small" dirty="0">
              <a:solidFill>
                <a:srgbClr val="0C377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5846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50</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6515" y="1052736"/>
            <a:ext cx="8712968" cy="5509200"/>
          </a:xfrm>
          <a:prstGeom prst="rect">
            <a:avLst/>
          </a:prstGeom>
        </p:spPr>
        <p:txBody>
          <a:bodyPr wrap="square">
            <a:spAutoFit/>
          </a:bodyPr>
          <a:lstStyle/>
          <a:p>
            <a:r>
              <a:rPr lang="en-GB" sz="1600" i="1" dirty="0" smtClean="0">
                <a:latin typeface="Times New Roman" panose="02020603050405020304" pitchFamily="18" charset="0"/>
                <a:cs typeface="Times New Roman" panose="02020603050405020304" pitchFamily="18" charset="0"/>
              </a:rPr>
              <a:t>AM Materials </a:t>
            </a:r>
            <a:endParaRPr lang="en-GB" sz="1600" i="1" dirty="0">
              <a:latin typeface="Times New Roman" panose="02020603050405020304" pitchFamily="18" charset="0"/>
              <a:cs typeface="Times New Roman" panose="02020603050405020304" pitchFamily="18" charset="0"/>
            </a:endParaRPr>
          </a:p>
          <a:p>
            <a:endParaRPr lang="en-GB" sz="1600" dirty="0" smtClean="0">
              <a:latin typeface="Times New Roman" panose="02020603050405020304" pitchFamily="18" charset="0"/>
              <a:cs typeface="Times New Roman" panose="02020603050405020304" pitchFamily="18" charset="0"/>
            </a:endParaRPr>
          </a:p>
          <a:p>
            <a:r>
              <a:rPr lang="en-GB" sz="1600" b="1" i="1" dirty="0">
                <a:latin typeface="Times New Roman" panose="02020603050405020304" pitchFamily="18" charset="0"/>
                <a:cs typeface="Times New Roman" panose="02020603050405020304" pitchFamily="18" charset="0"/>
              </a:rPr>
              <a:t>Bio Materials</a:t>
            </a:r>
          </a:p>
          <a:p>
            <a:r>
              <a:rPr lang="en-GB" sz="1600" dirty="0">
                <a:latin typeface="Times New Roman" panose="02020603050405020304" pitchFamily="18" charset="0"/>
                <a:cs typeface="Times New Roman" panose="02020603050405020304" pitchFamily="18" charset="0"/>
              </a:rPr>
              <a:t>There is a huge amount of research being conducted into the potential of 3D printing bio materials for a host of medical (and other) applications. Living tissue is being investigated at a number of leading institutions with a view to developing applications that include printing human organs for transplant, as well as external tissues for replacement body parts. </a:t>
            </a:r>
          </a:p>
          <a:p>
            <a:endParaRPr lang="en-GB" sz="1600" b="1" i="1" dirty="0" smtClean="0">
              <a:latin typeface="Times New Roman" panose="02020603050405020304" pitchFamily="18" charset="0"/>
              <a:cs typeface="Times New Roman" panose="02020603050405020304" pitchFamily="18" charset="0"/>
            </a:endParaRPr>
          </a:p>
          <a:p>
            <a:r>
              <a:rPr lang="en-GB" sz="1600" b="1" i="1" dirty="0" smtClean="0">
                <a:latin typeface="Times New Roman" panose="02020603050405020304" pitchFamily="18" charset="0"/>
                <a:cs typeface="Times New Roman" panose="02020603050405020304" pitchFamily="18" charset="0"/>
              </a:rPr>
              <a:t>Food</a:t>
            </a:r>
            <a:endParaRPr lang="en-GB" sz="1600" b="1" i="1" dirty="0">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rPr>
              <a:t>Experiments with extruders for 3D printing food substances has increased dramatically over the last couple of years. Chocolate is the most common (and desirable</a:t>
            </a:r>
            <a:r>
              <a:rPr lang="en-GB" sz="1600" dirty="0" smtClean="0">
                <a:latin typeface="Times New Roman" panose="02020603050405020304" pitchFamily="18" charset="0"/>
                <a:cs typeface="Times New Roman" panose="02020603050405020304" pitchFamily="18" charset="0"/>
              </a:rPr>
              <a:t>). There </a:t>
            </a:r>
            <a:r>
              <a:rPr lang="en-GB" sz="1600" dirty="0">
                <a:latin typeface="Times New Roman" panose="02020603050405020304" pitchFamily="18" charset="0"/>
                <a:cs typeface="Times New Roman" panose="02020603050405020304" pitchFamily="18" charset="0"/>
              </a:rPr>
              <a:t>are also printers that work with sugar and some </a:t>
            </a:r>
            <a:r>
              <a:rPr lang="en-GB" sz="1600" dirty="0" smtClean="0">
                <a:latin typeface="Times New Roman" panose="02020603050405020304" pitchFamily="18" charset="0"/>
                <a:cs typeface="Times New Roman" panose="02020603050405020304" pitchFamily="18" charset="0"/>
              </a:rPr>
              <a:t>experiments with </a:t>
            </a:r>
            <a:r>
              <a:rPr lang="en-GB" sz="1600" dirty="0">
                <a:latin typeface="Times New Roman" panose="02020603050405020304" pitchFamily="18" charset="0"/>
                <a:cs typeface="Times New Roman" panose="02020603050405020304" pitchFamily="18" charset="0"/>
              </a:rPr>
              <a:t>pasta and meat. Looking to the future, research is being undertaken, to utilize 3D printing technology to produce ﬁnely balanced whole meals.</a:t>
            </a:r>
          </a:p>
          <a:p>
            <a:endParaRPr lang="en-GB" sz="1600" dirty="0">
              <a:latin typeface="Times New Roman" panose="02020603050405020304" pitchFamily="18" charset="0"/>
              <a:cs typeface="Times New Roman" panose="02020603050405020304" pitchFamily="18" charset="0"/>
            </a:endParaRPr>
          </a:p>
          <a:p>
            <a:r>
              <a:rPr lang="en-GB" sz="1600" b="1" i="1" dirty="0">
                <a:latin typeface="Times New Roman" panose="02020603050405020304" pitchFamily="18" charset="0"/>
                <a:cs typeface="Times New Roman" panose="02020603050405020304" pitchFamily="18" charset="0"/>
              </a:rPr>
              <a:t>Other</a:t>
            </a:r>
          </a:p>
          <a:p>
            <a:r>
              <a:rPr lang="en-GB" sz="1600" dirty="0">
                <a:latin typeface="Times New Roman" panose="02020603050405020304" pitchFamily="18" charset="0"/>
                <a:cs typeface="Times New Roman" panose="02020603050405020304" pitchFamily="18" charset="0"/>
              </a:rPr>
              <a:t>And ﬁnally, one company that does have a unique (proprietary) material oﬀering is </a:t>
            </a:r>
            <a:r>
              <a:rPr lang="en-GB" sz="1600" dirty="0" err="1">
                <a:latin typeface="Times New Roman" panose="02020603050405020304" pitchFamily="18" charset="0"/>
                <a:cs typeface="Times New Roman" panose="02020603050405020304" pitchFamily="18" charset="0"/>
              </a:rPr>
              <a:t>Stratasys</a:t>
            </a:r>
            <a:r>
              <a:rPr lang="en-GB" sz="1600" dirty="0">
                <a:latin typeface="Times New Roman" panose="02020603050405020304" pitchFamily="18" charset="0"/>
                <a:cs typeface="Times New Roman" panose="02020603050405020304" pitchFamily="18" charset="0"/>
              </a:rPr>
              <a:t>, with its digital materials for the Objet </a:t>
            </a:r>
            <a:r>
              <a:rPr lang="en-GB" sz="1600" dirty="0" err="1">
                <a:latin typeface="Times New Roman" panose="02020603050405020304" pitchFamily="18" charset="0"/>
                <a:cs typeface="Times New Roman" panose="02020603050405020304" pitchFamily="18" charset="0"/>
              </a:rPr>
              <a:t>Connex</a:t>
            </a:r>
            <a:r>
              <a:rPr lang="en-GB" sz="1600" dirty="0">
                <a:latin typeface="Times New Roman" panose="02020603050405020304" pitchFamily="18" charset="0"/>
                <a:cs typeface="Times New Roman" panose="02020603050405020304" pitchFamily="18" charset="0"/>
              </a:rPr>
              <a:t> 3D printing platform. This oﬀering means that standard Objet 3D printing materials can be combined during the printing process — in various and speciﬁed concentrations </a:t>
            </a:r>
            <a:r>
              <a:rPr lang="en-GB" sz="1600" dirty="0" smtClean="0">
                <a:latin typeface="Times New Roman" panose="02020603050405020304" pitchFamily="18" charset="0"/>
                <a:cs typeface="Times New Roman" panose="02020603050405020304" pitchFamily="18" charset="0"/>
              </a:rPr>
              <a:t>to </a:t>
            </a:r>
            <a:r>
              <a:rPr lang="en-GB" sz="1600" dirty="0">
                <a:latin typeface="Times New Roman" panose="02020603050405020304" pitchFamily="18" charset="0"/>
                <a:cs typeface="Times New Roman" panose="02020603050405020304" pitchFamily="18" charset="0"/>
              </a:rPr>
              <a:t>form new materials with the required properties. Up to 140 diﬀerent Digital Materials can be realized from combining the existing primary materials in diﬀerent ways.</a:t>
            </a:r>
          </a:p>
          <a:p>
            <a:endParaRPr lang="en-GB" sz="1600" dirty="0" smtClean="0">
              <a:latin typeface="Times New Roman" panose="02020603050405020304" pitchFamily="18" charset="0"/>
              <a:cs typeface="Times New Roman" panose="02020603050405020304" pitchFamily="18" charset="0"/>
            </a:endParaRPr>
          </a:p>
          <a:p>
            <a:r>
              <a:rPr lang="en-GB" sz="1600" b="1" i="1" dirty="0" smtClean="0">
                <a:latin typeface="Times New Roman" panose="02020603050405020304" pitchFamily="18" charset="0"/>
                <a:cs typeface="Times New Roman" panose="02020603050405020304" pitchFamily="18" charset="0"/>
              </a:rPr>
              <a:t>Concrete</a:t>
            </a:r>
            <a:endParaRPr lang="en-GB" sz="1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7080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51</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6515" y="1412776"/>
            <a:ext cx="8712968" cy="4524315"/>
          </a:xfrm>
          <a:prstGeom prst="rect">
            <a:avLst/>
          </a:prstGeom>
        </p:spPr>
        <p:txBody>
          <a:bodyPr wrap="square">
            <a:spAutoFit/>
          </a:bodyPr>
          <a:lstStyle/>
          <a:p>
            <a:r>
              <a:rPr lang="en-GB" sz="1600" i="1" dirty="0">
                <a:latin typeface="Times New Roman" panose="02020603050405020304" pitchFamily="18" charset="0"/>
                <a:cs typeface="Times New Roman" panose="02020603050405020304" pitchFamily="18" charset="0"/>
              </a:rPr>
              <a:t>AM Materials </a:t>
            </a:r>
          </a:p>
          <a:p>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Metals</a:t>
            </a:r>
          </a:p>
          <a:p>
            <a:r>
              <a:rPr lang="en-GB" sz="1600" dirty="0" smtClean="0">
                <a:latin typeface="Times New Roman" panose="02020603050405020304" pitchFamily="18" charset="0"/>
                <a:cs typeface="Times New Roman" panose="02020603050405020304" pitchFamily="18" charset="0"/>
              </a:rPr>
              <a:t>A </a:t>
            </a:r>
            <a:r>
              <a:rPr lang="en-GB" sz="1600" dirty="0">
                <a:latin typeface="Times New Roman" panose="02020603050405020304" pitchFamily="18" charset="0"/>
                <a:cs typeface="Times New Roman" panose="02020603050405020304" pitchFamily="18" charset="0"/>
              </a:rPr>
              <a:t>growing number of metals and metal composites are used for industrial grade 3D printing. The most commonly used metals for 3D printing are </a:t>
            </a:r>
            <a:r>
              <a:rPr lang="en-GB" sz="1600" b="1" i="1" dirty="0" smtClean="0">
                <a:latin typeface="Times New Roman" panose="02020603050405020304" pitchFamily="18" charset="0"/>
                <a:cs typeface="Times New Roman" panose="02020603050405020304" pitchFamily="18" charset="0"/>
              </a:rPr>
              <a:t>aluminium, stainless steel,</a:t>
            </a:r>
            <a:r>
              <a:rPr lang="en-GB" sz="1600" dirty="0" smtClean="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and </a:t>
            </a:r>
            <a:r>
              <a:rPr lang="en-GB" sz="1600" b="1" i="1" dirty="0">
                <a:latin typeface="Times New Roman" panose="02020603050405020304" pitchFamily="18" charset="0"/>
                <a:cs typeface="Times New Roman" panose="02020603050405020304" pitchFamily="18" charset="0"/>
              </a:rPr>
              <a:t>cobalt</a:t>
            </a:r>
            <a:r>
              <a:rPr lang="en-GB" sz="1600" dirty="0">
                <a:latin typeface="Times New Roman" panose="02020603050405020304" pitchFamily="18" charset="0"/>
                <a:cs typeface="Times New Roman" panose="02020603050405020304" pitchFamily="18" charset="0"/>
              </a:rPr>
              <a:t> </a:t>
            </a:r>
            <a:r>
              <a:rPr lang="en-GB" sz="1600" dirty="0" smtClean="0">
                <a:latin typeface="Times New Roman" panose="02020603050405020304" pitchFamily="18" charset="0"/>
                <a:cs typeface="Times New Roman" panose="02020603050405020304" pitchFamily="18" charset="0"/>
              </a:rPr>
              <a:t>derivatives .</a:t>
            </a:r>
            <a:endParaRPr lang="en-GB" sz="1600" dirty="0">
              <a:latin typeface="Times New Roman" panose="02020603050405020304" pitchFamily="18" charset="0"/>
              <a:cs typeface="Times New Roman" panose="02020603050405020304" pitchFamily="18" charset="0"/>
            </a:endParaRPr>
          </a:p>
          <a:p>
            <a:endParaRPr lang="en-GB" sz="1600" dirty="0" smtClean="0">
              <a:latin typeface="Times New Roman" panose="02020603050405020304" pitchFamily="18" charset="0"/>
              <a:cs typeface="Times New Roman" panose="02020603050405020304" pitchFamily="18" charset="0"/>
            </a:endParaRPr>
          </a:p>
          <a:p>
            <a:r>
              <a:rPr lang="en-GB" sz="1600" dirty="0" smtClean="0">
                <a:latin typeface="Times New Roman" panose="02020603050405020304" pitchFamily="18" charset="0"/>
                <a:cs typeface="Times New Roman" panose="02020603050405020304" pitchFamily="18" charset="0"/>
              </a:rPr>
              <a:t>Other standard materials today on the market are for e.g.:</a:t>
            </a:r>
          </a:p>
          <a:p>
            <a:r>
              <a:rPr lang="en-GB" sz="1600" dirty="0">
                <a:latin typeface="Times New Roman" panose="02020603050405020304" pitchFamily="18" charset="0"/>
                <a:cs typeface="Times New Roman" panose="02020603050405020304" pitchFamily="18" charset="0"/>
              </a:rPr>
              <a:t>High-grade steels</a:t>
            </a:r>
          </a:p>
          <a:p>
            <a:r>
              <a:rPr lang="en-GB" sz="1600" dirty="0">
                <a:latin typeface="Times New Roman" panose="02020603050405020304" pitchFamily="18" charset="0"/>
                <a:cs typeface="Times New Roman" panose="02020603050405020304" pitchFamily="18" charset="0"/>
              </a:rPr>
              <a:t>Hot-work steels</a:t>
            </a:r>
          </a:p>
          <a:p>
            <a:r>
              <a:rPr lang="en-GB" sz="1600" dirty="0">
                <a:latin typeface="Times New Roman" panose="02020603050405020304" pitchFamily="18" charset="0"/>
                <a:cs typeface="Times New Roman" panose="02020603050405020304" pitchFamily="18" charset="0"/>
              </a:rPr>
              <a:t>Stainless hot-work steels</a:t>
            </a:r>
          </a:p>
          <a:p>
            <a:r>
              <a:rPr lang="en-GB" sz="1600" dirty="0" smtClean="0">
                <a:latin typeface="Times New Roman" panose="02020603050405020304" pitchFamily="18" charset="0"/>
                <a:cs typeface="Times New Roman" panose="02020603050405020304" pitchFamily="18" charset="0"/>
              </a:rPr>
              <a:t>Nickel-base </a:t>
            </a:r>
            <a:r>
              <a:rPr lang="en-GB" sz="1600" dirty="0">
                <a:latin typeface="Times New Roman" panose="02020603050405020304" pitchFamily="18" charset="0"/>
                <a:cs typeface="Times New Roman" panose="02020603050405020304" pitchFamily="18" charset="0"/>
              </a:rPr>
              <a:t>alloys</a:t>
            </a:r>
          </a:p>
          <a:p>
            <a:r>
              <a:rPr lang="en-GB" sz="1600" dirty="0">
                <a:latin typeface="Times New Roman" panose="02020603050405020304" pitchFamily="18" charset="0"/>
                <a:cs typeface="Times New Roman" panose="02020603050405020304" pitchFamily="18" charset="0"/>
              </a:rPr>
              <a:t>Titanium alloys </a:t>
            </a:r>
          </a:p>
          <a:p>
            <a:r>
              <a:rPr lang="en-GB" sz="1600" dirty="0">
                <a:latin typeface="Times New Roman" panose="02020603050405020304" pitchFamily="18" charset="0"/>
                <a:cs typeface="Times New Roman" panose="02020603050405020304" pitchFamily="18" charset="0"/>
              </a:rPr>
              <a:t>Pure titanium </a:t>
            </a:r>
          </a:p>
          <a:p>
            <a:r>
              <a:rPr lang="en-GB" sz="1600" dirty="0" smtClean="0">
                <a:latin typeface="Times New Roman" panose="02020603050405020304" pitchFamily="18" charset="0"/>
                <a:cs typeface="Times New Roman" panose="02020603050405020304" pitchFamily="18" charset="0"/>
              </a:rPr>
              <a:t>Bronze </a:t>
            </a:r>
            <a:r>
              <a:rPr lang="en-GB" sz="1600" dirty="0">
                <a:latin typeface="Times New Roman" panose="02020603050405020304" pitchFamily="18" charset="0"/>
                <a:cs typeface="Times New Roman" panose="02020603050405020304" pitchFamily="18" charset="0"/>
              </a:rPr>
              <a:t>alloys</a:t>
            </a:r>
          </a:p>
          <a:p>
            <a:r>
              <a:rPr lang="en-GB" sz="1600" dirty="0">
                <a:latin typeface="Times New Roman" panose="02020603050405020304" pitchFamily="18" charset="0"/>
                <a:cs typeface="Times New Roman" panose="02020603050405020304" pitchFamily="18" charset="0"/>
              </a:rPr>
              <a:t>Precious-metal alloys </a:t>
            </a:r>
          </a:p>
          <a:p>
            <a:r>
              <a:rPr lang="en-GB" sz="1600" dirty="0" smtClean="0">
                <a:latin typeface="Times New Roman" panose="02020603050405020304" pitchFamily="18" charset="0"/>
                <a:cs typeface="Times New Roman" panose="02020603050405020304" pitchFamily="18" charset="0"/>
              </a:rPr>
              <a:t> </a:t>
            </a:r>
          </a:p>
          <a:p>
            <a:r>
              <a:rPr lang="en-GB" sz="1600" dirty="0" smtClean="0">
                <a:latin typeface="Times New Roman" panose="02020603050405020304" pitchFamily="18" charset="0"/>
                <a:cs typeface="Times New Roman" panose="02020603050405020304" pitchFamily="18" charset="0"/>
              </a:rPr>
              <a:t>Non standard materials from the catalogue to be seen with the machine manufacturer </a:t>
            </a:r>
          </a:p>
          <a:p>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97095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611560" y="6444612"/>
            <a:ext cx="2895600" cy="365125"/>
          </a:xfrm>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a:xfrm>
            <a:off x="6777140" y="6423472"/>
            <a:ext cx="2133600" cy="365125"/>
          </a:xfrm>
        </p:spPr>
        <p:txBody>
          <a:bodyPr/>
          <a:lstStyle/>
          <a:p>
            <a:fld id="{0EE18407-EB0B-4F14-A9AE-2CF44DD745CA}" type="slidenum">
              <a:rPr lang="fr-FR" smtClean="0"/>
              <a:pPr/>
              <a:t>52</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467544" y="1761127"/>
            <a:ext cx="3555126" cy="4500934"/>
          </a:xfrm>
          <a:prstGeom prst="rect">
            <a:avLst/>
          </a:prstGeom>
        </p:spPr>
      </p:pic>
      <p:pic>
        <p:nvPicPr>
          <p:cNvPr id="8" name="Picture 7"/>
          <p:cNvPicPr>
            <a:picLocks noChangeAspect="1"/>
          </p:cNvPicPr>
          <p:nvPr/>
        </p:nvPicPr>
        <p:blipFill>
          <a:blip r:embed="rId4"/>
          <a:stretch>
            <a:fillRect/>
          </a:stretch>
        </p:blipFill>
        <p:spPr>
          <a:xfrm>
            <a:off x="5076056" y="1124744"/>
            <a:ext cx="3535680" cy="4403027"/>
          </a:xfrm>
          <a:prstGeom prst="rect">
            <a:avLst/>
          </a:prstGeom>
        </p:spPr>
      </p:pic>
      <p:pic>
        <p:nvPicPr>
          <p:cNvPr id="9" name="Picture 8"/>
          <p:cNvPicPr>
            <a:picLocks noChangeAspect="1"/>
          </p:cNvPicPr>
          <p:nvPr/>
        </p:nvPicPr>
        <p:blipFill>
          <a:blip r:embed="rId5"/>
          <a:stretch>
            <a:fillRect/>
          </a:stretch>
        </p:blipFill>
        <p:spPr>
          <a:xfrm>
            <a:off x="5076056" y="5544391"/>
            <a:ext cx="3555888" cy="1203788"/>
          </a:xfrm>
          <a:prstGeom prst="rect">
            <a:avLst/>
          </a:prstGeom>
        </p:spPr>
      </p:pic>
      <p:sp>
        <p:nvSpPr>
          <p:cNvPr id="13" name="TextBox 12"/>
          <p:cNvSpPr txBox="1"/>
          <p:nvPr/>
        </p:nvSpPr>
        <p:spPr>
          <a:xfrm>
            <a:off x="1763157" y="1023520"/>
            <a:ext cx="2864887" cy="646331"/>
          </a:xfrm>
          <a:prstGeom prst="rect">
            <a:avLst/>
          </a:prstGeom>
          <a:noFill/>
        </p:spPr>
        <p:txBody>
          <a:bodyPr wrap="none" rtlCol="0">
            <a:spAutoFit/>
          </a:bodyPr>
          <a:lstStyle/>
          <a:p>
            <a:r>
              <a:rPr lang="en-GB" sz="3600" dirty="0" smtClean="0">
                <a:latin typeface="Times New Roman" panose="02020603050405020304" pitchFamily="18" charset="0"/>
                <a:cs typeface="Times New Roman" panose="02020603050405020304" pitchFamily="18" charset="0"/>
              </a:rPr>
              <a:t>System choice</a:t>
            </a:r>
            <a:endParaRPr lang="fr-F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58916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53</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148003" y="1197614"/>
            <a:ext cx="2864887" cy="646331"/>
          </a:xfrm>
          <a:prstGeom prst="rect">
            <a:avLst/>
          </a:prstGeom>
          <a:noFill/>
        </p:spPr>
        <p:txBody>
          <a:bodyPr wrap="none" rtlCol="0">
            <a:spAutoFit/>
          </a:bodyPr>
          <a:lstStyle/>
          <a:p>
            <a:r>
              <a:rPr lang="en-GB" sz="3600" dirty="0" smtClean="0">
                <a:latin typeface="Times New Roman" panose="02020603050405020304" pitchFamily="18" charset="0"/>
                <a:cs typeface="Times New Roman" panose="02020603050405020304" pitchFamily="18" charset="0"/>
              </a:rPr>
              <a:t>System choice</a:t>
            </a:r>
            <a:endParaRPr lang="fr-FR" sz="3600" dirty="0">
              <a:latin typeface="Times New Roman" panose="02020603050405020304" pitchFamily="18" charset="0"/>
              <a:cs typeface="Times New Roman" panose="02020603050405020304" pitchFamily="18"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668" y="2272575"/>
            <a:ext cx="901841" cy="43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8280" y="2376860"/>
            <a:ext cx="1435087" cy="22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3309" y="4725023"/>
            <a:ext cx="1039781" cy="42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3233" y="5122925"/>
            <a:ext cx="1359934" cy="158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900" y="2907155"/>
            <a:ext cx="1368152" cy="132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9881" y="2864445"/>
            <a:ext cx="1628899" cy="127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9"/>
          <a:srcRect l="-1" t="12028" r="858" b="3645"/>
          <a:stretch/>
        </p:blipFill>
        <p:spPr>
          <a:xfrm>
            <a:off x="3948045" y="2805650"/>
            <a:ext cx="1584000" cy="1404000"/>
          </a:xfrm>
          <a:prstGeom prst="rect">
            <a:avLst/>
          </a:prstGeom>
        </p:spPr>
      </p:pic>
      <p:pic>
        <p:nvPicPr>
          <p:cNvPr id="6" name="Picture 5"/>
          <p:cNvPicPr>
            <a:picLocks noChangeAspect="1"/>
          </p:cNvPicPr>
          <p:nvPr/>
        </p:nvPicPr>
        <p:blipFill>
          <a:blip r:embed="rId10"/>
          <a:stretch>
            <a:fillRect/>
          </a:stretch>
        </p:blipFill>
        <p:spPr>
          <a:xfrm>
            <a:off x="4219993" y="2254920"/>
            <a:ext cx="878408" cy="424804"/>
          </a:xfrm>
          <a:prstGeom prst="rect">
            <a:avLst/>
          </a:prstGeom>
        </p:spPr>
      </p:pic>
      <p:pic>
        <p:nvPicPr>
          <p:cNvPr id="7" name="Picture 6"/>
          <p:cNvPicPr>
            <a:picLocks noChangeAspect="1"/>
          </p:cNvPicPr>
          <p:nvPr/>
        </p:nvPicPr>
        <p:blipFill>
          <a:blip r:embed="rId11"/>
          <a:stretch>
            <a:fillRect/>
          </a:stretch>
        </p:blipFill>
        <p:spPr>
          <a:xfrm>
            <a:off x="5843426" y="2285702"/>
            <a:ext cx="1166883" cy="280052"/>
          </a:xfrm>
          <a:prstGeom prst="rect">
            <a:avLst/>
          </a:prstGeom>
        </p:spPr>
      </p:pic>
      <p:pic>
        <p:nvPicPr>
          <p:cNvPr id="8" name="Picture 7"/>
          <p:cNvPicPr>
            <a:picLocks noChangeAspect="1"/>
          </p:cNvPicPr>
          <p:nvPr/>
        </p:nvPicPr>
        <p:blipFill>
          <a:blip r:embed="rId12"/>
          <a:stretch>
            <a:fillRect/>
          </a:stretch>
        </p:blipFill>
        <p:spPr>
          <a:xfrm>
            <a:off x="5812873" y="2737307"/>
            <a:ext cx="1200203" cy="1496956"/>
          </a:xfrm>
          <a:prstGeom prst="rect">
            <a:avLst/>
          </a:prstGeom>
        </p:spPr>
      </p:pic>
      <p:pic>
        <p:nvPicPr>
          <p:cNvPr id="16" name="Picture 15"/>
          <p:cNvPicPr>
            <a:picLocks noChangeAspect="1"/>
          </p:cNvPicPr>
          <p:nvPr/>
        </p:nvPicPr>
        <p:blipFill>
          <a:blip r:embed="rId13"/>
          <a:stretch>
            <a:fillRect/>
          </a:stretch>
        </p:blipFill>
        <p:spPr>
          <a:xfrm>
            <a:off x="7443027" y="2216915"/>
            <a:ext cx="1166813" cy="428625"/>
          </a:xfrm>
          <a:prstGeom prst="rect">
            <a:avLst/>
          </a:prstGeom>
        </p:spPr>
      </p:pic>
      <p:pic>
        <p:nvPicPr>
          <p:cNvPr id="20" name="Picture 19"/>
          <p:cNvPicPr>
            <a:picLocks noChangeAspect="1"/>
          </p:cNvPicPr>
          <p:nvPr/>
        </p:nvPicPr>
        <p:blipFill rotWithShape="1">
          <a:blip r:embed="rId14"/>
          <a:srcRect t="16563" b="1713"/>
          <a:stretch/>
        </p:blipFill>
        <p:spPr>
          <a:xfrm>
            <a:off x="7349525" y="2714466"/>
            <a:ext cx="1382656" cy="1512000"/>
          </a:xfrm>
          <a:prstGeom prst="rect">
            <a:avLst/>
          </a:prstGeom>
        </p:spPr>
      </p:pic>
      <p:sp>
        <p:nvSpPr>
          <p:cNvPr id="22" name="TextBox 21"/>
          <p:cNvSpPr txBox="1"/>
          <p:nvPr/>
        </p:nvSpPr>
        <p:spPr>
          <a:xfrm>
            <a:off x="3395250" y="5415875"/>
            <a:ext cx="2437527" cy="369332"/>
          </a:xfrm>
          <a:prstGeom prst="rect">
            <a:avLst/>
          </a:prstGeom>
          <a:noFill/>
        </p:spPr>
        <p:txBody>
          <a:bodyPr wrap="none" rtlCol="0">
            <a:spAutoFit/>
          </a:bodyPr>
          <a:lstStyle/>
          <a:p>
            <a:r>
              <a:rPr lang="en-GB" b="1" i="1" dirty="0" smtClean="0">
                <a:latin typeface="Times New Roman" panose="02020603050405020304" pitchFamily="18" charset="0"/>
                <a:cs typeface="Times New Roman" panose="02020603050405020304" pitchFamily="18" charset="0"/>
              </a:rPr>
              <a:t>Electron beam systems</a:t>
            </a:r>
            <a:endParaRPr lang="en-GB"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3942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54</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447280" y="1304045"/>
            <a:ext cx="4058290" cy="877976"/>
            <a:chOff x="441702" y="1614920"/>
            <a:chExt cx="8357281" cy="2017348"/>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470" y="1670580"/>
              <a:ext cx="901841" cy="43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5082" y="1774865"/>
              <a:ext cx="1435087" cy="22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702" y="2305160"/>
              <a:ext cx="1368152" cy="132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6683" y="2262450"/>
              <a:ext cx="1628899" cy="127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7"/>
            <a:srcRect l="-1" t="12028" r="858" b="3645"/>
            <a:stretch/>
          </p:blipFill>
          <p:spPr>
            <a:xfrm>
              <a:off x="4014847" y="2203655"/>
              <a:ext cx="1584000" cy="1404000"/>
            </a:xfrm>
            <a:prstGeom prst="rect">
              <a:avLst/>
            </a:prstGeom>
          </p:spPr>
        </p:pic>
        <p:pic>
          <p:nvPicPr>
            <p:cNvPr id="6" name="Picture 5"/>
            <p:cNvPicPr>
              <a:picLocks noChangeAspect="1"/>
            </p:cNvPicPr>
            <p:nvPr/>
          </p:nvPicPr>
          <p:blipFill>
            <a:blip r:embed="rId8"/>
            <a:stretch>
              <a:fillRect/>
            </a:stretch>
          </p:blipFill>
          <p:spPr>
            <a:xfrm>
              <a:off x="4286795" y="1652925"/>
              <a:ext cx="878408" cy="424804"/>
            </a:xfrm>
            <a:prstGeom prst="rect">
              <a:avLst/>
            </a:prstGeom>
          </p:spPr>
        </p:pic>
        <p:pic>
          <p:nvPicPr>
            <p:cNvPr id="7" name="Picture 6"/>
            <p:cNvPicPr>
              <a:picLocks noChangeAspect="1"/>
            </p:cNvPicPr>
            <p:nvPr/>
          </p:nvPicPr>
          <p:blipFill>
            <a:blip r:embed="rId9"/>
            <a:stretch>
              <a:fillRect/>
            </a:stretch>
          </p:blipFill>
          <p:spPr>
            <a:xfrm>
              <a:off x="5910228" y="1683707"/>
              <a:ext cx="1166883" cy="280052"/>
            </a:xfrm>
            <a:prstGeom prst="rect">
              <a:avLst/>
            </a:prstGeom>
          </p:spPr>
        </p:pic>
        <p:pic>
          <p:nvPicPr>
            <p:cNvPr id="8" name="Picture 7"/>
            <p:cNvPicPr>
              <a:picLocks noChangeAspect="1"/>
            </p:cNvPicPr>
            <p:nvPr/>
          </p:nvPicPr>
          <p:blipFill>
            <a:blip r:embed="rId10"/>
            <a:stretch>
              <a:fillRect/>
            </a:stretch>
          </p:blipFill>
          <p:spPr>
            <a:xfrm>
              <a:off x="5879675" y="2135312"/>
              <a:ext cx="1200203" cy="1496956"/>
            </a:xfrm>
            <a:prstGeom prst="rect">
              <a:avLst/>
            </a:prstGeom>
          </p:spPr>
        </p:pic>
        <p:pic>
          <p:nvPicPr>
            <p:cNvPr id="16" name="Picture 15"/>
            <p:cNvPicPr>
              <a:picLocks noChangeAspect="1"/>
            </p:cNvPicPr>
            <p:nvPr/>
          </p:nvPicPr>
          <p:blipFill>
            <a:blip r:embed="rId11"/>
            <a:stretch>
              <a:fillRect/>
            </a:stretch>
          </p:blipFill>
          <p:spPr>
            <a:xfrm>
              <a:off x="7509829" y="1614920"/>
              <a:ext cx="1166813" cy="428625"/>
            </a:xfrm>
            <a:prstGeom prst="rect">
              <a:avLst/>
            </a:prstGeom>
          </p:spPr>
        </p:pic>
        <p:pic>
          <p:nvPicPr>
            <p:cNvPr id="20" name="Picture 19"/>
            <p:cNvPicPr>
              <a:picLocks noChangeAspect="1"/>
            </p:cNvPicPr>
            <p:nvPr/>
          </p:nvPicPr>
          <p:blipFill rotWithShape="1">
            <a:blip r:embed="rId12"/>
            <a:srcRect t="16563" b="1713"/>
            <a:stretch/>
          </p:blipFill>
          <p:spPr>
            <a:xfrm>
              <a:off x="7416327" y="2112471"/>
              <a:ext cx="1382656" cy="1512000"/>
            </a:xfrm>
            <a:prstGeom prst="rect">
              <a:avLst/>
            </a:prstGeom>
          </p:spPr>
        </p:pic>
      </p:grpSp>
      <p:sp>
        <p:nvSpPr>
          <p:cNvPr id="15" name="TextBox 14"/>
          <p:cNvSpPr txBox="1"/>
          <p:nvPr/>
        </p:nvSpPr>
        <p:spPr>
          <a:xfrm>
            <a:off x="447280" y="2492476"/>
            <a:ext cx="8344977" cy="2862322"/>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Machine for R&amp;D ( not only part printing)</a:t>
            </a:r>
          </a:p>
          <a:p>
            <a:r>
              <a:rPr lang="en-GB" dirty="0" smtClean="0">
                <a:latin typeface="Times New Roman" panose="02020603050405020304" pitchFamily="18" charset="0"/>
                <a:cs typeface="Times New Roman" panose="02020603050405020304" pitchFamily="18" charset="0"/>
              </a:rPr>
              <a:t>Man power 1-0,5 FTE (depending on the project) </a:t>
            </a:r>
          </a:p>
          <a:p>
            <a:r>
              <a:rPr lang="en-GB" dirty="0">
                <a:latin typeface="Times New Roman" panose="02020603050405020304" pitchFamily="18" charset="0"/>
                <a:cs typeface="Times New Roman" panose="02020603050405020304" pitchFamily="18" charset="0"/>
              </a:rPr>
              <a:t>Space requirements: 20-30m2</a:t>
            </a:r>
          </a:p>
          <a:p>
            <a:r>
              <a:rPr lang="en-GB" dirty="0" smtClean="0">
                <a:latin typeface="Times New Roman" panose="02020603050405020304" pitchFamily="18" charset="0"/>
                <a:cs typeface="Times New Roman" panose="02020603050405020304" pitchFamily="18" charset="0"/>
              </a:rPr>
              <a:t>Machine Periphery </a:t>
            </a:r>
          </a:p>
          <a:p>
            <a:r>
              <a:rPr lang="en-GB" dirty="0">
                <a:latin typeface="Times New Roman" panose="02020603050405020304" pitchFamily="18" charset="0"/>
                <a:cs typeface="Times New Roman" panose="02020603050405020304" pitchFamily="18" charset="0"/>
              </a:rPr>
              <a:t>Auxiliary equipment ( temporary, Electro erosion, milling machine and compressed air) </a:t>
            </a:r>
          </a:p>
          <a:p>
            <a:r>
              <a:rPr lang="en-GB" dirty="0" smtClean="0">
                <a:latin typeface="Times New Roman" panose="02020603050405020304" pitchFamily="18" charset="0"/>
                <a:cs typeface="Times New Roman" panose="02020603050405020304" pitchFamily="18" charset="0"/>
              </a:rPr>
              <a:t>AM Software eventual third party software </a:t>
            </a:r>
          </a:p>
          <a:p>
            <a:r>
              <a:rPr lang="en-GB" dirty="0">
                <a:latin typeface="Times New Roman" panose="02020603050405020304" pitchFamily="18" charset="0"/>
                <a:cs typeface="Times New Roman" panose="02020603050405020304" pitchFamily="18" charset="0"/>
              </a:rPr>
              <a:t>Consumable </a:t>
            </a:r>
            <a:r>
              <a:rPr lang="en-GB" dirty="0" smtClean="0">
                <a:latin typeface="Times New Roman" panose="02020603050405020304" pitchFamily="18" charset="0"/>
                <a:cs typeface="Times New Roman" panose="02020603050405020304" pitchFamily="18" charset="0"/>
              </a:rPr>
              <a:t>kit</a:t>
            </a:r>
          </a:p>
          <a:p>
            <a:r>
              <a:rPr lang="en-GB" dirty="0" smtClean="0">
                <a:latin typeface="Times New Roman" panose="02020603050405020304" pitchFamily="18" charset="0"/>
                <a:cs typeface="Times New Roman" panose="02020603050405020304" pitchFamily="18" charset="0"/>
              </a:rPr>
              <a:t>Warranty &amp; support  </a:t>
            </a:r>
          </a:p>
          <a:p>
            <a:r>
              <a:rPr lang="en-GB" dirty="0" smtClean="0">
                <a:latin typeface="Times New Roman" panose="02020603050405020304" pitchFamily="18" charset="0"/>
                <a:cs typeface="Times New Roman" panose="02020603050405020304" pitchFamily="18" charset="0"/>
              </a:rPr>
              <a:t>Operator training</a:t>
            </a:r>
          </a:p>
          <a:p>
            <a:r>
              <a:rPr lang="en-GB" dirty="0" smtClean="0">
                <a:latin typeface="Times New Roman" panose="02020603050405020304" pitchFamily="18" charset="0"/>
                <a:cs typeface="Times New Roman" panose="02020603050405020304" pitchFamily="18" charset="0"/>
              </a:rPr>
              <a:t>Designer training</a:t>
            </a:r>
            <a:endParaRPr lang="en-GB" dirty="0">
              <a:latin typeface="Times New Roman" panose="02020603050405020304" pitchFamily="18" charset="0"/>
              <a:cs typeface="Times New Roman" panose="02020603050405020304" pitchFamily="18" charset="0"/>
            </a:endParaRPr>
          </a:p>
        </p:txBody>
      </p:sp>
      <p:sp>
        <p:nvSpPr>
          <p:cNvPr id="24" name="Rectangle 23"/>
          <p:cNvSpPr/>
          <p:nvPr/>
        </p:nvSpPr>
        <p:spPr>
          <a:xfrm>
            <a:off x="4949592" y="1622368"/>
            <a:ext cx="4014896" cy="523220"/>
          </a:xfrm>
          <a:prstGeom prst="rect">
            <a:avLst/>
          </a:prstGeom>
        </p:spPr>
        <p:txBody>
          <a:bodyPr wrap="square">
            <a:spAutoFit/>
          </a:bodyPr>
          <a:lstStyle/>
          <a:p>
            <a:r>
              <a:rPr lang="en-GB" sz="2800" dirty="0">
                <a:latin typeface="Times New Roman" panose="02020603050405020304" pitchFamily="18" charset="0"/>
                <a:cs typeface="Times New Roman" panose="02020603050405020304" pitchFamily="18" charset="0"/>
              </a:rPr>
              <a:t>CERN investment needs:</a:t>
            </a:r>
          </a:p>
        </p:txBody>
      </p:sp>
    </p:spTree>
    <p:extLst>
      <p:ext uri="{BB962C8B-B14F-4D97-AF65-F5344CB8AC3E}">
        <p14:creationId xmlns:p14="http://schemas.microsoft.com/office/powerpoint/2010/main" val="25868880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55</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51520" y="1255719"/>
            <a:ext cx="4346062" cy="461665"/>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Machine for </a:t>
            </a:r>
            <a:r>
              <a:rPr lang="en-GB" sz="2400" b="1" i="1" dirty="0" smtClean="0">
                <a:latin typeface="Times New Roman" panose="02020603050405020304" pitchFamily="18" charset="0"/>
                <a:cs typeface="Times New Roman" panose="02020603050405020304" pitchFamily="18" charset="0"/>
              </a:rPr>
              <a:t>R&amp;D</a:t>
            </a:r>
            <a:r>
              <a:rPr lang="en-GB" dirty="0" smtClean="0">
                <a:latin typeface="Times New Roman" panose="02020603050405020304" pitchFamily="18" charset="0"/>
                <a:cs typeface="Times New Roman" panose="02020603050405020304" pitchFamily="18" charset="0"/>
              </a:rPr>
              <a:t> ( not only part printing):</a:t>
            </a:r>
            <a:endParaRPr lang="en-GB" dirty="0">
              <a:latin typeface="Times New Roman" panose="02020603050405020304" pitchFamily="18" charset="0"/>
              <a:cs typeface="Times New Roman" panose="02020603050405020304" pitchFamily="18"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77" y="1905884"/>
            <a:ext cx="437933" cy="19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909" y="2812590"/>
            <a:ext cx="696877" cy="9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2086949"/>
            <a:ext cx="664374" cy="57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712" y="2949690"/>
            <a:ext cx="790992" cy="55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rotWithShape="1">
          <a:blip r:embed="rId7"/>
          <a:srcRect l="-1" t="12028" r="858" b="3645"/>
          <a:stretch/>
        </p:blipFill>
        <p:spPr>
          <a:xfrm>
            <a:off x="263605" y="3894276"/>
            <a:ext cx="769189" cy="611039"/>
          </a:xfrm>
          <a:prstGeom prst="rect">
            <a:avLst/>
          </a:prstGeom>
        </p:spPr>
      </p:pic>
      <p:pic>
        <p:nvPicPr>
          <p:cNvPr id="14" name="Picture 13"/>
          <p:cNvPicPr>
            <a:picLocks noChangeAspect="1"/>
          </p:cNvPicPr>
          <p:nvPr/>
        </p:nvPicPr>
        <p:blipFill>
          <a:blip r:embed="rId8"/>
          <a:stretch>
            <a:fillRect/>
          </a:stretch>
        </p:blipFill>
        <p:spPr>
          <a:xfrm>
            <a:off x="395663" y="3654591"/>
            <a:ext cx="426554" cy="184880"/>
          </a:xfrm>
          <a:prstGeom prst="rect">
            <a:avLst/>
          </a:prstGeom>
        </p:spPr>
      </p:pic>
      <p:pic>
        <p:nvPicPr>
          <p:cNvPr id="16" name="Picture 15"/>
          <p:cNvPicPr>
            <a:picLocks noChangeAspect="1"/>
          </p:cNvPicPr>
          <p:nvPr/>
        </p:nvPicPr>
        <p:blipFill>
          <a:blip r:embed="rId9"/>
          <a:stretch>
            <a:fillRect/>
          </a:stretch>
        </p:blipFill>
        <p:spPr>
          <a:xfrm>
            <a:off x="376214" y="4641383"/>
            <a:ext cx="566638" cy="121882"/>
          </a:xfrm>
          <a:prstGeom prst="rect">
            <a:avLst/>
          </a:prstGeom>
        </p:spPr>
      </p:pic>
      <p:pic>
        <p:nvPicPr>
          <p:cNvPr id="20" name="Picture 19"/>
          <p:cNvPicPr>
            <a:picLocks noChangeAspect="1"/>
          </p:cNvPicPr>
          <p:nvPr/>
        </p:nvPicPr>
        <p:blipFill>
          <a:blip r:embed="rId10"/>
          <a:stretch>
            <a:fillRect/>
          </a:stretch>
        </p:blipFill>
        <p:spPr>
          <a:xfrm>
            <a:off x="361377" y="4837927"/>
            <a:ext cx="582818" cy="651495"/>
          </a:xfrm>
          <a:prstGeom prst="rect">
            <a:avLst/>
          </a:prstGeom>
        </p:spPr>
      </p:pic>
      <p:pic>
        <p:nvPicPr>
          <p:cNvPr id="21" name="Picture 20"/>
          <p:cNvPicPr>
            <a:picLocks noChangeAspect="1"/>
          </p:cNvPicPr>
          <p:nvPr/>
        </p:nvPicPr>
        <p:blipFill>
          <a:blip r:embed="rId11"/>
          <a:stretch>
            <a:fillRect/>
          </a:stretch>
        </p:blipFill>
        <p:spPr>
          <a:xfrm>
            <a:off x="429692" y="5605493"/>
            <a:ext cx="566604" cy="186543"/>
          </a:xfrm>
          <a:prstGeom prst="rect">
            <a:avLst/>
          </a:prstGeom>
        </p:spPr>
      </p:pic>
      <p:pic>
        <p:nvPicPr>
          <p:cNvPr id="22" name="Picture 21"/>
          <p:cNvPicPr>
            <a:picLocks noChangeAspect="1"/>
          </p:cNvPicPr>
          <p:nvPr/>
        </p:nvPicPr>
        <p:blipFill rotWithShape="1">
          <a:blip r:embed="rId12"/>
          <a:srcRect t="16563" b="1713"/>
          <a:stretch/>
        </p:blipFill>
        <p:spPr>
          <a:xfrm>
            <a:off x="384287" y="5822034"/>
            <a:ext cx="671417" cy="658042"/>
          </a:xfrm>
          <a:prstGeom prst="rect">
            <a:avLst/>
          </a:prstGeom>
        </p:spPr>
      </p:pic>
      <p:sp>
        <p:nvSpPr>
          <p:cNvPr id="2" name="Rectangle 1"/>
          <p:cNvSpPr/>
          <p:nvPr/>
        </p:nvSpPr>
        <p:spPr>
          <a:xfrm>
            <a:off x="1331640" y="2276872"/>
            <a:ext cx="7272808" cy="3693319"/>
          </a:xfrm>
          <a:prstGeom prst="rect">
            <a:avLst/>
          </a:prstGeom>
        </p:spPr>
        <p:txBody>
          <a:bodyPr wrap="square">
            <a:spAutoFit/>
          </a:bodyPr>
          <a:lstStyle/>
          <a:p>
            <a:pPr lvl="0"/>
            <a:r>
              <a:rPr lang="en-GB" b="1" i="1" dirty="0" smtClean="0">
                <a:solidFill>
                  <a:prstClr val="black"/>
                </a:solidFill>
                <a:latin typeface="Times New Roman" panose="02020603050405020304" pitchFamily="18" charset="0"/>
                <a:cs typeface="Times New Roman" panose="02020603050405020304" pitchFamily="18" charset="0"/>
              </a:rPr>
              <a:t>Laser printer system </a:t>
            </a:r>
          </a:p>
          <a:p>
            <a:pPr marL="285750" lvl="0" indent="-285750">
              <a:buFont typeface="Arial" panose="020B0604020202020204" pitchFamily="34" charset="0"/>
              <a:buChar char="•"/>
            </a:pPr>
            <a:r>
              <a:rPr lang="en-GB" dirty="0" smtClean="0">
                <a:solidFill>
                  <a:prstClr val="black"/>
                </a:solidFill>
                <a:latin typeface="Times New Roman" panose="02020603050405020304" pitchFamily="18" charset="0"/>
                <a:cs typeface="Times New Roman" panose="02020603050405020304" pitchFamily="18" charset="0"/>
              </a:rPr>
              <a:t>Access to the material parameters (free or to pay)</a:t>
            </a:r>
          </a:p>
          <a:p>
            <a:pPr marL="285750" indent="-285750">
              <a:buFont typeface="Arial" panose="020B0604020202020204" pitchFamily="34" charset="0"/>
              <a:buChar char="•"/>
            </a:pPr>
            <a:r>
              <a:rPr lang="en-GB" dirty="0" smtClean="0">
                <a:solidFill>
                  <a:prstClr val="black"/>
                </a:solidFill>
                <a:latin typeface="Times New Roman" panose="02020603050405020304" pitchFamily="18" charset="0"/>
                <a:cs typeface="Times New Roman" panose="02020603050405020304" pitchFamily="18" charset="0"/>
              </a:rPr>
              <a:t>Non </a:t>
            </a:r>
            <a:r>
              <a:rPr lang="en-GB" dirty="0">
                <a:solidFill>
                  <a:prstClr val="black"/>
                </a:solidFill>
                <a:latin typeface="Times New Roman" panose="02020603050405020304" pitchFamily="18" charset="0"/>
                <a:cs typeface="Times New Roman" panose="02020603050405020304" pitchFamily="18" charset="0"/>
              </a:rPr>
              <a:t>standard material use</a:t>
            </a:r>
          </a:p>
          <a:p>
            <a:pPr marL="285750" lvl="0" indent="-285750">
              <a:buFont typeface="Arial" panose="020B0604020202020204" pitchFamily="34" charset="0"/>
              <a:buChar char="•"/>
            </a:pPr>
            <a:r>
              <a:rPr lang="en-GB" dirty="0" smtClean="0">
                <a:solidFill>
                  <a:prstClr val="black"/>
                </a:solidFill>
                <a:latin typeface="Times New Roman" panose="02020603050405020304" pitchFamily="18" charset="0"/>
                <a:cs typeface="Times New Roman" panose="02020603050405020304" pitchFamily="18" charset="0"/>
              </a:rPr>
              <a:t>Build size ( min. 250x250x250mm)</a:t>
            </a:r>
          </a:p>
          <a:p>
            <a:pPr marL="285750" lvl="0" indent="-285750">
              <a:buFont typeface="Arial" panose="020B0604020202020204" pitchFamily="34" charset="0"/>
              <a:buChar char="•"/>
            </a:pPr>
            <a:r>
              <a:rPr lang="en-GB" dirty="0" smtClean="0">
                <a:solidFill>
                  <a:prstClr val="black"/>
                </a:solidFill>
                <a:latin typeface="Times New Roman" panose="02020603050405020304" pitchFamily="18" charset="0"/>
                <a:cs typeface="Times New Roman" panose="02020603050405020304" pitchFamily="18" charset="0"/>
              </a:rPr>
              <a:t>Laser energy (200, 400, 500, 1000W)</a:t>
            </a:r>
            <a:endParaRPr lang="en-GB" dirty="0">
              <a:solidFill>
                <a:prstClr val="black"/>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dirty="0">
                <a:solidFill>
                  <a:prstClr val="black"/>
                </a:solidFill>
                <a:latin typeface="Times New Roman" panose="02020603050405020304" pitchFamily="18" charset="0"/>
                <a:cs typeface="Times New Roman" panose="02020603050405020304" pitchFamily="18" charset="0"/>
              </a:rPr>
              <a:t>Laser </a:t>
            </a:r>
            <a:r>
              <a:rPr lang="en-GB" dirty="0" smtClean="0">
                <a:solidFill>
                  <a:prstClr val="black"/>
                </a:solidFill>
                <a:latin typeface="Times New Roman" panose="02020603050405020304" pitchFamily="18" charset="0"/>
                <a:cs typeface="Times New Roman" panose="02020603050405020304" pitchFamily="18" charset="0"/>
              </a:rPr>
              <a:t>system (single laser, multi beam, multi Laser) </a:t>
            </a:r>
            <a:endParaRPr lang="en-GB" dirty="0">
              <a:solidFill>
                <a:prstClr val="black"/>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dirty="0">
                <a:solidFill>
                  <a:prstClr val="black"/>
                </a:solidFill>
                <a:latin typeface="Times New Roman" panose="02020603050405020304" pitchFamily="18" charset="0"/>
                <a:cs typeface="Times New Roman" panose="02020603050405020304" pitchFamily="18" charset="0"/>
              </a:rPr>
              <a:t>Build volume </a:t>
            </a:r>
            <a:r>
              <a:rPr lang="en-GB" dirty="0" smtClean="0">
                <a:solidFill>
                  <a:prstClr val="black"/>
                </a:solidFill>
                <a:latin typeface="Times New Roman" panose="02020603050405020304" pitchFamily="18" charset="0"/>
                <a:cs typeface="Times New Roman" panose="02020603050405020304" pitchFamily="18" charset="0"/>
              </a:rPr>
              <a:t>reduction ( to reduce powder need for expensive materials) </a:t>
            </a:r>
            <a:endParaRPr lang="en-GB" dirty="0">
              <a:solidFill>
                <a:prstClr val="black"/>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dirty="0" smtClean="0">
                <a:solidFill>
                  <a:prstClr val="black"/>
                </a:solidFill>
                <a:latin typeface="Times New Roman" panose="02020603050405020304" pitchFamily="18" charset="0"/>
                <a:cs typeface="Times New Roman" panose="02020603050405020304" pitchFamily="18" charset="0"/>
              </a:rPr>
              <a:t>Process quality system</a:t>
            </a:r>
          </a:p>
          <a:p>
            <a:pPr marL="285750" lvl="0" indent="-285750">
              <a:buFont typeface="Arial" panose="020B0604020202020204" pitchFamily="34" charset="0"/>
              <a:buChar char="•"/>
            </a:pPr>
            <a:r>
              <a:rPr lang="en-GB" dirty="0" smtClean="0">
                <a:solidFill>
                  <a:prstClr val="black"/>
                </a:solidFill>
                <a:latin typeface="Times New Roman" panose="02020603050405020304" pitchFamily="18" charset="0"/>
                <a:cs typeface="Times New Roman" panose="02020603050405020304" pitchFamily="18" charset="0"/>
              </a:rPr>
              <a:t>Security issues  </a:t>
            </a:r>
          </a:p>
          <a:p>
            <a:pPr marL="285750" lvl="0" indent="-285750">
              <a:buFont typeface="Arial" panose="020B0604020202020204" pitchFamily="34" charset="0"/>
              <a:buChar char="•"/>
            </a:pPr>
            <a:r>
              <a:rPr lang="en-GB" dirty="0" smtClean="0">
                <a:solidFill>
                  <a:prstClr val="black"/>
                </a:solidFill>
                <a:latin typeface="Times New Roman" panose="02020603050405020304" pitchFamily="18" charset="0"/>
                <a:cs typeface="Times New Roman" panose="02020603050405020304" pitchFamily="18" charset="0"/>
              </a:rPr>
              <a:t>Powder sieving station (manual, semi-automatic, automatic)</a:t>
            </a:r>
          </a:p>
          <a:p>
            <a:pPr marL="285750" lvl="0" indent="-285750">
              <a:buFont typeface="Arial" panose="020B0604020202020204" pitchFamily="34" charset="0"/>
              <a:buChar char="•"/>
            </a:pPr>
            <a:r>
              <a:rPr lang="en-GB" dirty="0" smtClean="0">
                <a:solidFill>
                  <a:prstClr val="black"/>
                </a:solidFill>
                <a:latin typeface="Times New Roman" panose="02020603050405020304" pitchFamily="18" charset="0"/>
                <a:cs typeface="Times New Roman" panose="02020603050405020304" pitchFamily="18" charset="0"/>
              </a:rPr>
              <a:t>Willingness </a:t>
            </a:r>
            <a:r>
              <a:rPr lang="en-GB" dirty="0">
                <a:solidFill>
                  <a:prstClr val="black"/>
                </a:solidFill>
                <a:latin typeface="Times New Roman" panose="02020603050405020304" pitchFamily="18" charset="0"/>
                <a:cs typeface="Times New Roman" panose="02020603050405020304" pitchFamily="18" charset="0"/>
              </a:rPr>
              <a:t>of collaboration</a:t>
            </a:r>
          </a:p>
          <a:p>
            <a:pPr marL="285750" lvl="0" indent="-285750">
              <a:buFont typeface="Arial" panose="020B0604020202020204" pitchFamily="34" charset="0"/>
              <a:buChar char="•"/>
            </a:pPr>
            <a:r>
              <a:rPr lang="en-GB" dirty="0" smtClean="0">
                <a:solidFill>
                  <a:prstClr val="black"/>
                </a:solidFill>
                <a:latin typeface="Times New Roman" panose="02020603050405020304" pitchFamily="18" charset="0"/>
                <a:cs typeface="Times New Roman" panose="02020603050405020304" pitchFamily="18" charset="0"/>
              </a:rPr>
              <a:t>Contamination ( powder cleaning, ppm of build chamber contamination )</a:t>
            </a:r>
          </a:p>
          <a:p>
            <a:pPr marL="285750" lvl="0" indent="-285750">
              <a:buFont typeface="Arial" panose="020B0604020202020204" pitchFamily="34" charset="0"/>
              <a:buChar char="•"/>
            </a:pPr>
            <a:r>
              <a:rPr lang="en-GB" dirty="0">
                <a:solidFill>
                  <a:prstClr val="black"/>
                </a:solidFill>
                <a:latin typeface="Times New Roman" panose="02020603050405020304" pitchFamily="18" charset="0"/>
                <a:cs typeface="Times New Roman" panose="02020603050405020304" pitchFamily="18" charset="0"/>
              </a:rPr>
              <a:t>Zero-Point Clamping </a:t>
            </a:r>
            <a:r>
              <a:rPr lang="en-GB" dirty="0" smtClean="0">
                <a:solidFill>
                  <a:prstClr val="black"/>
                </a:solidFill>
                <a:latin typeface="Times New Roman" panose="02020603050405020304" pitchFamily="18" charset="0"/>
                <a:cs typeface="Times New Roman" panose="02020603050405020304" pitchFamily="18" charset="0"/>
              </a:rPr>
              <a:t>System (not needed)</a:t>
            </a:r>
            <a:endParaRPr lang="en-GB"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32947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56</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2051720" y="2416680"/>
            <a:ext cx="5760640" cy="3139321"/>
          </a:xfrm>
          <a:prstGeom prst="rect">
            <a:avLst/>
          </a:prstGeom>
        </p:spPr>
        <p:txBody>
          <a:bodyPr wrap="square">
            <a:spAutoFit/>
          </a:bodyPr>
          <a:lstStyle/>
          <a:p>
            <a:r>
              <a:rPr lang="en-GB" b="1" i="1" dirty="0">
                <a:latin typeface="Times New Roman" panose="02020603050405020304" pitchFamily="18" charset="0"/>
                <a:cs typeface="Times New Roman" panose="02020603050405020304" pitchFamily="18" charset="0"/>
              </a:rPr>
              <a:t>Machine Periphery &amp; auxiliary </a:t>
            </a:r>
            <a:r>
              <a:rPr lang="en-GB" b="1" i="1" dirty="0" smtClean="0">
                <a:latin typeface="Times New Roman" panose="02020603050405020304" pitchFamily="18" charset="0"/>
                <a:cs typeface="Times New Roman" panose="02020603050405020304" pitchFamily="18" charset="0"/>
              </a:rPr>
              <a:t>equipment</a:t>
            </a:r>
          </a:p>
          <a:p>
            <a:pPr marL="28575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Vacuum Cleaner for flammable Metal Powders</a:t>
            </a:r>
          </a:p>
          <a:p>
            <a:pPr marL="285750" lvl="0" indent="-285750">
              <a:buFont typeface="Arial" panose="020B0604020202020204" pitchFamily="34" charset="0"/>
              <a:buChar char="•"/>
            </a:pPr>
            <a:r>
              <a:rPr lang="en-GB" dirty="0">
                <a:solidFill>
                  <a:prstClr val="black"/>
                </a:solidFill>
                <a:latin typeface="Times New Roman" panose="02020603050405020304" pitchFamily="18" charset="0"/>
                <a:cs typeface="Times New Roman" panose="02020603050405020304" pitchFamily="18" charset="0"/>
              </a:rPr>
              <a:t>Nitrogen Generator</a:t>
            </a:r>
            <a:endParaRPr lang="en-GB" dirty="0" smtClean="0">
              <a:solidFill>
                <a:prstClr val="black"/>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dirty="0" smtClean="0">
                <a:solidFill>
                  <a:prstClr val="black"/>
                </a:solidFill>
                <a:latin typeface="Times New Roman" panose="02020603050405020304" pitchFamily="18" charset="0"/>
                <a:cs typeface="Times New Roman" panose="02020603050405020304" pitchFamily="18" charset="0"/>
              </a:rPr>
              <a:t>Blasting System (sand and glass )</a:t>
            </a:r>
            <a:endParaRPr lang="en-GB" dirty="0">
              <a:solidFill>
                <a:prstClr val="black"/>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dirty="0" smtClean="0">
                <a:solidFill>
                  <a:prstClr val="black"/>
                </a:solidFill>
                <a:latin typeface="Times New Roman" panose="02020603050405020304" pitchFamily="18" charset="0"/>
                <a:cs typeface="Times New Roman" panose="02020603050405020304" pitchFamily="18" charset="0"/>
              </a:rPr>
              <a:t>Furnace </a:t>
            </a:r>
          </a:p>
          <a:p>
            <a:pPr marL="285750" lvl="0" indent="-285750">
              <a:buFont typeface="Arial" panose="020B0604020202020204" pitchFamily="34" charset="0"/>
              <a:buChar char="•"/>
            </a:pPr>
            <a:r>
              <a:rPr lang="en-GB" dirty="0" smtClean="0">
                <a:solidFill>
                  <a:prstClr val="black"/>
                </a:solidFill>
                <a:latin typeface="Times New Roman" panose="02020603050405020304" pitchFamily="18" charset="0"/>
                <a:cs typeface="Times New Roman" panose="02020603050405020304" pitchFamily="18" charset="0"/>
              </a:rPr>
              <a:t>Filling platform</a:t>
            </a:r>
          </a:p>
          <a:p>
            <a:pPr lvl="0"/>
            <a:endParaRPr lang="en-GB" dirty="0" smtClean="0">
              <a:solidFill>
                <a:prstClr val="black"/>
              </a:solidFill>
              <a:latin typeface="Times New Roman" panose="02020603050405020304" pitchFamily="18" charset="0"/>
              <a:cs typeface="Times New Roman" panose="02020603050405020304" pitchFamily="18" charset="0"/>
            </a:endParaRPr>
          </a:p>
          <a:p>
            <a:pPr lvl="0"/>
            <a:r>
              <a:rPr lang="en-GB" b="1" i="1" dirty="0" smtClean="0">
                <a:solidFill>
                  <a:prstClr val="black"/>
                </a:solidFill>
                <a:latin typeface="Times New Roman" panose="02020603050405020304" pitchFamily="18" charset="0"/>
                <a:cs typeface="Times New Roman" panose="02020603050405020304" pitchFamily="18" charset="0"/>
              </a:rPr>
              <a:t>AM </a:t>
            </a:r>
            <a:r>
              <a:rPr lang="en-GB" b="1" i="1" dirty="0">
                <a:solidFill>
                  <a:prstClr val="black"/>
                </a:solidFill>
                <a:latin typeface="Times New Roman" panose="02020603050405020304" pitchFamily="18" charset="0"/>
                <a:cs typeface="Times New Roman" panose="02020603050405020304" pitchFamily="18" charset="0"/>
              </a:rPr>
              <a:t>Software eventual third party software </a:t>
            </a:r>
          </a:p>
          <a:p>
            <a:r>
              <a:rPr lang="en-GB" dirty="0" smtClean="0">
                <a:latin typeface="Times New Roman" panose="02020603050405020304" pitchFamily="18" charset="0"/>
                <a:cs typeface="Times New Roman" panose="02020603050405020304" pitchFamily="18" charset="0"/>
              </a:rPr>
              <a:t>e.g. Materialize for design and process</a:t>
            </a:r>
          </a:p>
          <a:p>
            <a:endParaRPr lang="en-GB" dirty="0">
              <a:latin typeface="Times New Roman" panose="02020603050405020304" pitchFamily="18" charset="0"/>
              <a:cs typeface="Times New Roman" panose="02020603050405020304" pitchFamily="18" charset="0"/>
            </a:endParaRPr>
          </a:p>
          <a:p>
            <a:endParaRPr lang="en-GB" dirty="0" smtClean="0">
              <a:latin typeface="Times New Roman" panose="02020603050405020304" pitchFamily="18" charset="0"/>
              <a:cs typeface="Times New Roman" panose="02020603050405020304" pitchFamily="18" charset="0"/>
            </a:endParaRPr>
          </a:p>
        </p:txBody>
      </p:sp>
      <p:sp>
        <p:nvSpPr>
          <p:cNvPr id="9" name="TextBox 8"/>
          <p:cNvSpPr txBox="1"/>
          <p:nvPr/>
        </p:nvSpPr>
        <p:spPr>
          <a:xfrm>
            <a:off x="251520" y="1255719"/>
            <a:ext cx="4346062" cy="461665"/>
          </a:xfrm>
          <a:prstGeom prst="rect">
            <a:avLst/>
          </a:prstGeom>
          <a:noFill/>
        </p:spPr>
        <p:txBody>
          <a:bodyPr wrap="none" rtlCol="0">
            <a:spAutoFit/>
          </a:bodyPr>
          <a:lstStyle/>
          <a:p>
            <a:r>
              <a:rPr lang="en-GB" dirty="0" smtClean="0">
                <a:latin typeface="Times New Roman" panose="02020603050405020304" pitchFamily="18" charset="0"/>
                <a:cs typeface="Times New Roman" panose="02020603050405020304" pitchFamily="18" charset="0"/>
              </a:rPr>
              <a:t>Machine for </a:t>
            </a:r>
            <a:r>
              <a:rPr lang="en-GB" sz="2400" b="1" i="1" dirty="0" smtClean="0">
                <a:latin typeface="Times New Roman" panose="02020603050405020304" pitchFamily="18" charset="0"/>
                <a:cs typeface="Times New Roman" panose="02020603050405020304" pitchFamily="18" charset="0"/>
              </a:rPr>
              <a:t>R&amp;D</a:t>
            </a:r>
            <a:r>
              <a:rPr lang="en-GB" dirty="0" smtClean="0">
                <a:latin typeface="Times New Roman" panose="02020603050405020304" pitchFamily="18" charset="0"/>
                <a:cs typeface="Times New Roman" panose="02020603050405020304" pitchFamily="18" charset="0"/>
              </a:rPr>
              <a:t> ( not only part printing):</a:t>
            </a:r>
            <a:endParaRPr lang="en-GB"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55948" y="5013176"/>
            <a:ext cx="1152129" cy="864096"/>
          </a:xfrm>
          <a:prstGeom prst="rect">
            <a:avLst/>
          </a:prstGeom>
        </p:spPr>
      </p:pic>
      <p:pic>
        <p:nvPicPr>
          <p:cNvPr id="6" name="Picture 5"/>
          <p:cNvPicPr>
            <a:picLocks noChangeAspect="1"/>
          </p:cNvPicPr>
          <p:nvPr/>
        </p:nvPicPr>
        <p:blipFill>
          <a:blip r:embed="rId4"/>
          <a:stretch>
            <a:fillRect/>
          </a:stretch>
        </p:blipFill>
        <p:spPr>
          <a:xfrm>
            <a:off x="251520" y="2141400"/>
            <a:ext cx="1281946" cy="1152128"/>
          </a:xfrm>
          <a:prstGeom prst="rect">
            <a:avLst/>
          </a:prstGeom>
        </p:spPr>
      </p:pic>
      <p:pic>
        <p:nvPicPr>
          <p:cNvPr id="7" name="Picture 6"/>
          <p:cNvPicPr>
            <a:picLocks noChangeAspect="1"/>
          </p:cNvPicPr>
          <p:nvPr/>
        </p:nvPicPr>
        <p:blipFill>
          <a:blip r:embed="rId5"/>
          <a:stretch>
            <a:fillRect/>
          </a:stretch>
        </p:blipFill>
        <p:spPr>
          <a:xfrm>
            <a:off x="355948" y="3629052"/>
            <a:ext cx="1152129" cy="960108"/>
          </a:xfrm>
          <a:prstGeom prst="rect">
            <a:avLst/>
          </a:prstGeom>
        </p:spPr>
      </p:pic>
      <p:pic>
        <p:nvPicPr>
          <p:cNvPr id="8" name="Picture 7"/>
          <p:cNvPicPr>
            <a:picLocks noChangeAspect="1"/>
          </p:cNvPicPr>
          <p:nvPr/>
        </p:nvPicPr>
        <p:blipFill>
          <a:blip r:embed="rId6"/>
          <a:stretch>
            <a:fillRect/>
          </a:stretch>
        </p:blipFill>
        <p:spPr>
          <a:xfrm>
            <a:off x="7560947" y="2100418"/>
            <a:ext cx="999605" cy="1334524"/>
          </a:xfrm>
          <a:prstGeom prst="rect">
            <a:avLst/>
          </a:prstGeom>
        </p:spPr>
      </p:pic>
      <p:pic>
        <p:nvPicPr>
          <p:cNvPr id="10" name="Picture 9"/>
          <p:cNvPicPr>
            <a:picLocks noChangeAspect="1"/>
          </p:cNvPicPr>
          <p:nvPr/>
        </p:nvPicPr>
        <p:blipFill>
          <a:blip r:embed="rId7"/>
          <a:stretch>
            <a:fillRect/>
          </a:stretch>
        </p:blipFill>
        <p:spPr>
          <a:xfrm>
            <a:off x="7384396" y="3629052"/>
            <a:ext cx="1334091" cy="1039961"/>
          </a:xfrm>
          <a:prstGeom prst="rect">
            <a:avLst/>
          </a:prstGeom>
        </p:spPr>
      </p:pic>
      <p:pic>
        <p:nvPicPr>
          <p:cNvPr id="11" name="Picture 10"/>
          <p:cNvPicPr>
            <a:picLocks noChangeAspect="1"/>
          </p:cNvPicPr>
          <p:nvPr/>
        </p:nvPicPr>
        <p:blipFill>
          <a:blip r:embed="rId8"/>
          <a:stretch>
            <a:fillRect/>
          </a:stretch>
        </p:blipFill>
        <p:spPr>
          <a:xfrm>
            <a:off x="2661198" y="5520809"/>
            <a:ext cx="1390650" cy="371475"/>
          </a:xfrm>
          <a:prstGeom prst="rect">
            <a:avLst/>
          </a:prstGeom>
        </p:spPr>
      </p:pic>
      <p:pic>
        <p:nvPicPr>
          <p:cNvPr id="12" name="Picture 11"/>
          <p:cNvPicPr>
            <a:picLocks noChangeAspect="1"/>
          </p:cNvPicPr>
          <p:nvPr/>
        </p:nvPicPr>
        <p:blipFill>
          <a:blip r:embed="rId9"/>
          <a:stretch>
            <a:fillRect/>
          </a:stretch>
        </p:blipFill>
        <p:spPr>
          <a:xfrm>
            <a:off x="4310975" y="5069172"/>
            <a:ext cx="2160693" cy="1159396"/>
          </a:xfrm>
          <a:prstGeom prst="rect">
            <a:avLst/>
          </a:prstGeom>
        </p:spPr>
      </p:pic>
    </p:spTree>
    <p:extLst>
      <p:ext uri="{BB962C8B-B14F-4D97-AF65-F5344CB8AC3E}">
        <p14:creationId xmlns:p14="http://schemas.microsoft.com/office/powerpoint/2010/main" val="39122516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57</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414527" y="1140991"/>
            <a:ext cx="8496944" cy="5262979"/>
          </a:xfrm>
          <a:prstGeom prst="rect">
            <a:avLst/>
          </a:prstGeom>
        </p:spPr>
        <p:txBody>
          <a:bodyPr wrap="square">
            <a:spAutoFit/>
          </a:bodyPr>
          <a:lstStyle/>
          <a:p>
            <a:pPr marL="285750" indent="-285750"/>
            <a:r>
              <a:rPr lang="en-GB" sz="1600" b="1" i="1" dirty="0" smtClean="0">
                <a:latin typeface="Times New Roman" panose="02020603050405020304" pitchFamily="18" charset="0"/>
                <a:cs typeface="Times New Roman" panose="02020603050405020304" pitchFamily="18" charset="0"/>
              </a:rPr>
              <a:t>The </a:t>
            </a:r>
            <a:r>
              <a:rPr lang="en-GB" sz="1600" b="1" i="1" dirty="0">
                <a:latin typeface="Times New Roman" panose="02020603050405020304" pitchFamily="18" charset="0"/>
                <a:cs typeface="Times New Roman" panose="02020603050405020304" pitchFamily="18" charset="0"/>
              </a:rPr>
              <a:t>costs of </a:t>
            </a:r>
            <a:r>
              <a:rPr lang="en-GB" sz="1600" b="1" i="1" dirty="0" smtClean="0">
                <a:latin typeface="Times New Roman" panose="02020603050405020304" pitchFamily="18" charset="0"/>
                <a:cs typeface="Times New Roman" panose="02020603050405020304" pitchFamily="18" charset="0"/>
              </a:rPr>
              <a:t>AM part fabrication </a:t>
            </a:r>
            <a:r>
              <a:rPr lang="en-GB" sz="1600" b="1" i="1" dirty="0">
                <a:latin typeface="Times New Roman" panose="02020603050405020304" pitchFamily="18" charset="0"/>
                <a:cs typeface="Times New Roman" panose="02020603050405020304" pitchFamily="18" charset="0"/>
              </a:rPr>
              <a:t>depends basically on: </a:t>
            </a:r>
          </a:p>
          <a:p>
            <a:endParaRPr lang="en-GB" sz="1600" b="1" i="1" dirty="0" smtClean="0">
              <a:latin typeface="Times New Roman" panose="02020603050405020304" pitchFamily="18" charset="0"/>
              <a:cs typeface="Times New Roman" panose="02020603050405020304" pitchFamily="18" charset="0"/>
            </a:endParaRPr>
          </a:p>
          <a:p>
            <a:r>
              <a:rPr lang="en-GB" sz="1600" b="1" i="1" dirty="0" smtClean="0">
                <a:latin typeface="Times New Roman" panose="02020603050405020304" pitchFamily="18" charset="0"/>
                <a:cs typeface="Times New Roman" panose="02020603050405020304" pitchFamily="18" charset="0"/>
              </a:rPr>
              <a:t>Part related costs: </a:t>
            </a:r>
          </a:p>
          <a:p>
            <a:r>
              <a:rPr lang="en-GB" sz="1600" dirty="0" smtClean="0">
                <a:latin typeface="Times New Roman" panose="02020603050405020304" pitchFamily="18" charset="0"/>
                <a:cs typeface="Times New Roman" panose="02020603050405020304" pitchFamily="18" charset="0"/>
              </a:rPr>
              <a:t>	- Volume of the part.</a:t>
            </a:r>
          </a:p>
          <a:p>
            <a:r>
              <a:rPr lang="en-GB" sz="1600" dirty="0" smtClean="0">
                <a:latin typeface="Times New Roman" panose="02020603050405020304" pitchFamily="18" charset="0"/>
                <a:cs typeface="Times New Roman" panose="02020603050405020304" pitchFamily="18" charset="0"/>
              </a:rPr>
              <a:t>	- Cost of materials.</a:t>
            </a:r>
          </a:p>
          <a:p>
            <a:r>
              <a:rPr lang="en-GB" sz="1600" dirty="0" smtClean="0">
                <a:latin typeface="Times New Roman" panose="02020603050405020304" pitchFamily="18" charset="0"/>
                <a:cs typeface="Times New Roman" panose="02020603050405020304" pitchFamily="18" charset="0"/>
              </a:rPr>
              <a:t>	- Cost of consumables.</a:t>
            </a:r>
          </a:p>
          <a:p>
            <a:r>
              <a:rPr lang="en-GB" sz="1600" dirty="0" smtClean="0">
                <a:latin typeface="Times New Roman" panose="02020603050405020304" pitchFamily="18" charset="0"/>
                <a:cs typeface="Times New Roman" panose="02020603050405020304" pitchFamily="18" charset="0"/>
              </a:rPr>
              <a:t>	- Height of the part.</a:t>
            </a:r>
          </a:p>
          <a:p>
            <a:r>
              <a:rPr lang="en-GB" sz="1600" dirty="0" smtClean="0">
                <a:latin typeface="Times New Roman" panose="02020603050405020304" pitchFamily="18" charset="0"/>
                <a:cs typeface="Times New Roman" panose="02020603050405020304" pitchFamily="18" charset="0"/>
              </a:rPr>
              <a:t>	- Height of supports</a:t>
            </a:r>
          </a:p>
          <a:p>
            <a:r>
              <a:rPr lang="en-GB" sz="1600" dirty="0" smtClean="0">
                <a:latin typeface="Times New Roman" panose="02020603050405020304" pitchFamily="18" charset="0"/>
                <a:cs typeface="Times New Roman" panose="02020603050405020304" pitchFamily="18" charset="0"/>
              </a:rPr>
              <a:t>	- Number of slices</a:t>
            </a:r>
          </a:p>
          <a:p>
            <a:pPr marL="285750" indent="-285750"/>
            <a:r>
              <a:rPr lang="en-GB" sz="1600" b="1" i="1" dirty="0" smtClean="0">
                <a:latin typeface="Times New Roman" panose="02020603050405020304" pitchFamily="18" charset="0"/>
                <a:cs typeface="Times New Roman" panose="02020603050405020304" pitchFamily="18" charset="0"/>
              </a:rPr>
              <a:t>Man Power costs:</a:t>
            </a:r>
          </a:p>
          <a:p>
            <a:pPr marL="285750" indent="-285750"/>
            <a:r>
              <a:rPr lang="en-GB" sz="1600" dirty="0">
                <a:latin typeface="Times New Roman" panose="02020603050405020304" pitchFamily="18" charset="0"/>
                <a:cs typeface="Times New Roman" panose="02020603050405020304" pitchFamily="18" charset="0"/>
              </a:rPr>
              <a:t>		0,1-0,5 FTE </a:t>
            </a:r>
            <a:r>
              <a:rPr lang="en-GB" sz="1600" dirty="0" smtClean="0">
                <a:latin typeface="Times New Roman" panose="02020603050405020304" pitchFamily="18" charset="0"/>
                <a:cs typeface="Times New Roman" panose="02020603050405020304" pitchFamily="18" charset="0"/>
              </a:rPr>
              <a:t>(including </a:t>
            </a:r>
            <a:r>
              <a:rPr lang="en-GB" sz="1600" dirty="0">
                <a:latin typeface="Times New Roman" panose="02020603050405020304" pitchFamily="18" charset="0"/>
                <a:cs typeface="Times New Roman" panose="02020603050405020304" pitchFamily="18" charset="0"/>
              </a:rPr>
              <a:t>the prize to design of the part optimized for </a:t>
            </a:r>
            <a:r>
              <a:rPr lang="en-GB" sz="1600" dirty="0" smtClean="0">
                <a:latin typeface="Times New Roman" panose="02020603050405020304" pitchFamily="18" charset="0"/>
                <a:cs typeface="Times New Roman" panose="02020603050405020304" pitchFamily="18" charset="0"/>
              </a:rPr>
              <a:t>AM) </a:t>
            </a:r>
            <a:endParaRPr lang="en-GB" sz="1600" dirty="0">
              <a:latin typeface="Times New Roman" panose="02020603050405020304" pitchFamily="18" charset="0"/>
              <a:cs typeface="Times New Roman" panose="02020603050405020304" pitchFamily="18" charset="0"/>
            </a:endParaRPr>
          </a:p>
          <a:p>
            <a:pPr marL="285750" indent="-285750"/>
            <a:r>
              <a:rPr lang="en-GB" sz="1600" b="1" i="1" dirty="0" smtClean="0">
                <a:latin typeface="Times New Roman" panose="02020603050405020304" pitchFamily="18" charset="0"/>
                <a:cs typeface="Times New Roman" panose="02020603050405020304" pitchFamily="18" charset="0"/>
              </a:rPr>
              <a:t>Space requirements costs: </a:t>
            </a:r>
            <a:endParaRPr lang="en-GB" sz="1600" b="1" i="1" dirty="0">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rPr>
              <a:t>	Approx. 25-30m2 for the machine, container, generator stocking </a:t>
            </a:r>
            <a:r>
              <a:rPr lang="en-GB" sz="1600" dirty="0" smtClean="0">
                <a:latin typeface="Times New Roman" panose="02020603050405020304" pitchFamily="18" charset="0"/>
                <a:cs typeface="Times New Roman" panose="02020603050405020304" pitchFamily="18" charset="0"/>
              </a:rPr>
              <a:t>room</a:t>
            </a:r>
          </a:p>
          <a:p>
            <a:r>
              <a:rPr lang="en-GB" sz="1600" b="1" i="1" dirty="0">
                <a:latin typeface="Times New Roman" panose="02020603050405020304" pitchFamily="18" charset="0"/>
                <a:cs typeface="Times New Roman" panose="02020603050405020304" pitchFamily="18" charset="0"/>
              </a:rPr>
              <a:t>Peripherals &amp; </a:t>
            </a:r>
            <a:r>
              <a:rPr lang="en-GB" sz="1600" b="1" i="1" dirty="0" smtClean="0">
                <a:latin typeface="Times New Roman" panose="02020603050405020304" pitchFamily="18" charset="0"/>
                <a:cs typeface="Times New Roman" panose="02020603050405020304" pitchFamily="18" charset="0"/>
              </a:rPr>
              <a:t>Consumable:</a:t>
            </a:r>
            <a:endParaRPr lang="en-GB" sz="1600" b="1" i="1" dirty="0">
              <a:latin typeface="Times New Roman" panose="02020603050405020304" pitchFamily="18" charset="0"/>
              <a:cs typeface="Times New Roman" panose="02020603050405020304" pitchFamily="18" charset="0"/>
            </a:endParaRPr>
          </a:p>
          <a:p>
            <a:r>
              <a:rPr lang="en-GB" sz="1600" i="1" dirty="0">
                <a:latin typeface="Times New Roman" panose="02020603050405020304" pitchFamily="18" charset="0"/>
                <a:cs typeface="Times New Roman" panose="02020603050405020304" pitchFamily="18" charset="0"/>
              </a:rPr>
              <a:t>	</a:t>
            </a:r>
            <a:r>
              <a:rPr lang="en-GB" sz="1600" dirty="0" smtClean="0">
                <a:latin typeface="Times New Roman" panose="02020603050405020304" pitchFamily="18" charset="0"/>
                <a:cs typeface="Times New Roman" panose="02020603050405020304" pitchFamily="18" charset="0"/>
              </a:rPr>
              <a:t>Lifting </a:t>
            </a:r>
            <a:r>
              <a:rPr lang="en-GB" sz="1600" dirty="0">
                <a:latin typeface="Times New Roman" panose="02020603050405020304" pitchFamily="18" charset="0"/>
                <a:cs typeface="Times New Roman" panose="02020603050405020304" pitchFamily="18" charset="0"/>
              </a:rPr>
              <a:t>and transportation device for material handling</a:t>
            </a:r>
          </a:p>
          <a:p>
            <a:r>
              <a:rPr lang="en-GB" sz="1600" dirty="0">
                <a:latin typeface="Times New Roman" panose="02020603050405020304" pitchFamily="18" charset="0"/>
                <a:cs typeface="Times New Roman" panose="02020603050405020304" pitchFamily="18" charset="0"/>
              </a:rPr>
              <a:t>	Build </a:t>
            </a:r>
            <a:r>
              <a:rPr lang="en-GB" sz="1600" dirty="0" smtClean="0">
                <a:latin typeface="Times New Roman" panose="02020603050405020304" pitchFamily="18" charset="0"/>
                <a:cs typeface="Times New Roman" panose="02020603050405020304" pitchFamily="18" charset="0"/>
              </a:rPr>
              <a:t>platform</a:t>
            </a:r>
          </a:p>
          <a:p>
            <a:r>
              <a:rPr lang="en-GB" sz="1600" dirty="0">
                <a:latin typeface="Times New Roman" panose="02020603050405020304" pitchFamily="18" charset="0"/>
                <a:cs typeface="Times New Roman" panose="02020603050405020304" pitchFamily="18" charset="0"/>
              </a:rPr>
              <a:t>	</a:t>
            </a:r>
            <a:r>
              <a:rPr lang="en-GB" sz="1600" dirty="0" smtClean="0">
                <a:latin typeface="Times New Roman" panose="02020603050405020304" pitchFamily="18" charset="0"/>
                <a:cs typeface="Times New Roman" panose="02020603050405020304" pitchFamily="18" charset="0"/>
              </a:rPr>
              <a:t>Cleaning </a:t>
            </a:r>
            <a:r>
              <a:rPr lang="en-GB" sz="1600" dirty="0">
                <a:latin typeface="Times New Roman" panose="02020603050405020304" pitchFamily="18" charset="0"/>
                <a:cs typeface="Times New Roman" panose="02020603050405020304" pitchFamily="18" charset="0"/>
              </a:rPr>
              <a:t>and handling: hand sieves , brush, gloves filter mask shovel….</a:t>
            </a:r>
          </a:p>
          <a:p>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Recoaster</a:t>
            </a:r>
            <a:r>
              <a:rPr lang="en-GB" sz="1600" dirty="0">
                <a:latin typeface="Times New Roman" panose="02020603050405020304" pitchFamily="18" charset="0"/>
                <a:cs typeface="Times New Roman" panose="02020603050405020304" pitchFamily="18" charset="0"/>
              </a:rPr>
              <a:t> blades</a:t>
            </a:r>
          </a:p>
          <a:p>
            <a:r>
              <a:rPr lang="en-GB" sz="1600" dirty="0">
                <a:latin typeface="Times New Roman" panose="02020603050405020304" pitchFamily="18" charset="0"/>
                <a:cs typeface="Times New Roman" panose="02020603050405020304" pitchFamily="18" charset="0"/>
              </a:rPr>
              <a:t>	Antistatic waste bags</a:t>
            </a:r>
          </a:p>
          <a:p>
            <a:r>
              <a:rPr lang="en-GB" sz="1600" b="1" i="1" dirty="0" smtClean="0">
                <a:latin typeface="Times New Roman" panose="02020603050405020304" pitchFamily="18" charset="0"/>
                <a:cs typeface="Times New Roman" panose="02020603050405020304" pitchFamily="18" charset="0"/>
              </a:rPr>
              <a:t>Maintenance:</a:t>
            </a:r>
            <a:endParaRPr lang="en-GB" sz="1600" b="1" i="1" dirty="0">
              <a:latin typeface="Times New Roman" panose="02020603050405020304" pitchFamily="18" charset="0"/>
              <a:cs typeface="Times New Roman" panose="02020603050405020304" pitchFamily="18" charset="0"/>
            </a:endParaRPr>
          </a:p>
          <a:p>
            <a:r>
              <a:rPr lang="en-GB" sz="1600" i="1" dirty="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Software </a:t>
            </a:r>
            <a:r>
              <a:rPr lang="en-GB" sz="1600" dirty="0" smtClean="0">
                <a:latin typeface="Times New Roman" panose="02020603050405020304" pitchFamily="18" charset="0"/>
                <a:cs typeface="Times New Roman" panose="02020603050405020304" pitchFamily="18" charset="0"/>
              </a:rPr>
              <a:t>and machine maintenance</a:t>
            </a:r>
            <a:endParaRPr lang="en-GB" sz="1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983161" y="1398234"/>
            <a:ext cx="2621507" cy="1743607"/>
          </a:xfrm>
          <a:prstGeom prst="rect">
            <a:avLst/>
          </a:prstGeom>
        </p:spPr>
      </p:pic>
    </p:spTree>
    <p:extLst>
      <p:ext uri="{BB962C8B-B14F-4D97-AF65-F5344CB8AC3E}">
        <p14:creationId xmlns:p14="http://schemas.microsoft.com/office/powerpoint/2010/main" val="23220054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58</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474204128"/>
              </p:ext>
            </p:extLst>
          </p:nvPr>
        </p:nvGraphicFramePr>
        <p:xfrm>
          <a:off x="4582539" y="1628800"/>
          <a:ext cx="4064000" cy="420624"/>
        </p:xfrm>
        <a:graphic>
          <a:graphicData uri="http://schemas.openxmlformats.org/drawingml/2006/table">
            <a:tbl>
              <a:tblPr firstRow="1" firstCol="1" bandRow="1">
                <a:tableStyleId>{5C22544A-7EE6-4342-B048-85BDC9FD1C3A}</a:tableStyleId>
              </a:tblPr>
              <a:tblGrid>
                <a:gridCol w="901700"/>
                <a:gridCol w="609600"/>
                <a:gridCol w="566393"/>
                <a:gridCol w="767107"/>
                <a:gridCol w="609600"/>
                <a:gridCol w="609600"/>
              </a:tblGrid>
              <a:tr h="190500">
                <a:tc>
                  <a:txBody>
                    <a:bodyPr/>
                    <a:lstStyle/>
                    <a:p>
                      <a:pPr indent="-457200" algn="just">
                        <a:lnSpc>
                          <a:spcPct val="115000"/>
                        </a:lnSpc>
                        <a:spcAft>
                          <a:spcPts val="0"/>
                        </a:spcAft>
                      </a:pPr>
                      <a:r>
                        <a:rPr lang="fr-FR" sz="1200" dirty="0">
                          <a:effectLst/>
                        </a:rPr>
                        <a:t>heures/5ans</a:t>
                      </a:r>
                      <a:endParaRPr lang="fr-FR" sz="1200" dirty="0">
                        <a:effectLst/>
                        <a:latin typeface="Times New Roman"/>
                        <a:ea typeface="Calibri"/>
                        <a:cs typeface="Times New Roman"/>
                      </a:endParaRPr>
                    </a:p>
                  </a:txBody>
                  <a:tcPr marL="44450" marR="44450" marT="0" marB="0" anchor="b"/>
                </a:tc>
                <a:tc>
                  <a:txBody>
                    <a:bodyPr/>
                    <a:lstStyle/>
                    <a:p>
                      <a:pPr indent="-457200" algn="ctr">
                        <a:lnSpc>
                          <a:spcPct val="115000"/>
                        </a:lnSpc>
                        <a:spcAft>
                          <a:spcPts val="0"/>
                        </a:spcAft>
                      </a:pPr>
                      <a:r>
                        <a:rPr lang="fr-FR" sz="1200">
                          <a:effectLst/>
                        </a:rPr>
                        <a:t>9000</a:t>
                      </a:r>
                      <a:endParaRPr lang="fr-FR" sz="1200">
                        <a:effectLst/>
                        <a:latin typeface="Times New Roman"/>
                        <a:ea typeface="Calibri"/>
                        <a:cs typeface="Times New Roman"/>
                      </a:endParaRPr>
                    </a:p>
                  </a:txBody>
                  <a:tcPr marL="44450" marR="44450" marT="0" marB="0" anchor="b"/>
                </a:tc>
                <a:tc>
                  <a:txBody>
                    <a:bodyPr/>
                    <a:lstStyle/>
                    <a:p>
                      <a:pPr indent="-457200" algn="ctr">
                        <a:lnSpc>
                          <a:spcPct val="115000"/>
                        </a:lnSpc>
                        <a:spcAft>
                          <a:spcPts val="0"/>
                        </a:spcAft>
                      </a:pPr>
                      <a:r>
                        <a:rPr lang="fr-FR" sz="1200">
                          <a:effectLst/>
                        </a:rPr>
                        <a:t>13500</a:t>
                      </a:r>
                      <a:endParaRPr lang="fr-FR" sz="1200">
                        <a:effectLst/>
                        <a:latin typeface="Times New Roman"/>
                        <a:ea typeface="Calibri"/>
                        <a:cs typeface="Times New Roman"/>
                      </a:endParaRPr>
                    </a:p>
                  </a:txBody>
                  <a:tcPr marL="44450" marR="44450" marT="0" marB="0" anchor="b"/>
                </a:tc>
                <a:tc>
                  <a:txBody>
                    <a:bodyPr/>
                    <a:lstStyle/>
                    <a:p>
                      <a:pPr indent="-457200" algn="ctr">
                        <a:lnSpc>
                          <a:spcPct val="115000"/>
                        </a:lnSpc>
                        <a:spcAft>
                          <a:spcPts val="0"/>
                        </a:spcAft>
                      </a:pPr>
                      <a:r>
                        <a:rPr lang="fr-FR" sz="1200">
                          <a:effectLst/>
                        </a:rPr>
                        <a:t>18000</a:t>
                      </a:r>
                      <a:endParaRPr lang="fr-FR" sz="1200">
                        <a:effectLst/>
                        <a:latin typeface="Times New Roman"/>
                        <a:ea typeface="Calibri"/>
                        <a:cs typeface="Times New Roman"/>
                      </a:endParaRPr>
                    </a:p>
                  </a:txBody>
                  <a:tcPr marL="44450" marR="44450" marT="0" marB="0" anchor="b"/>
                </a:tc>
                <a:tc>
                  <a:txBody>
                    <a:bodyPr/>
                    <a:lstStyle/>
                    <a:p>
                      <a:pPr indent="-457200" algn="ctr">
                        <a:lnSpc>
                          <a:spcPct val="115000"/>
                        </a:lnSpc>
                        <a:spcAft>
                          <a:spcPts val="0"/>
                        </a:spcAft>
                      </a:pPr>
                      <a:r>
                        <a:rPr lang="fr-FR" sz="1200">
                          <a:effectLst/>
                        </a:rPr>
                        <a:t>21500</a:t>
                      </a:r>
                      <a:endParaRPr lang="fr-FR" sz="1200">
                        <a:effectLst/>
                        <a:latin typeface="Times New Roman"/>
                        <a:ea typeface="Calibri"/>
                        <a:cs typeface="Times New Roman"/>
                      </a:endParaRPr>
                    </a:p>
                  </a:txBody>
                  <a:tcPr marL="44450" marR="44450" marT="0" marB="0" anchor="b"/>
                </a:tc>
                <a:tc>
                  <a:txBody>
                    <a:bodyPr/>
                    <a:lstStyle/>
                    <a:p>
                      <a:pPr indent="-457200" algn="ctr">
                        <a:lnSpc>
                          <a:spcPct val="115000"/>
                        </a:lnSpc>
                        <a:spcAft>
                          <a:spcPts val="0"/>
                        </a:spcAft>
                      </a:pPr>
                      <a:r>
                        <a:rPr lang="fr-FR" sz="1200">
                          <a:effectLst/>
                        </a:rPr>
                        <a:t>27000</a:t>
                      </a:r>
                      <a:endParaRPr lang="fr-FR" sz="1200">
                        <a:effectLst/>
                        <a:latin typeface="Times New Roman"/>
                        <a:ea typeface="Calibri"/>
                        <a:cs typeface="Times New Roman"/>
                      </a:endParaRPr>
                    </a:p>
                  </a:txBody>
                  <a:tcPr marL="44450" marR="44450" marT="0" marB="0" anchor="b"/>
                </a:tc>
              </a:tr>
              <a:tr h="190500">
                <a:tc>
                  <a:txBody>
                    <a:bodyPr/>
                    <a:lstStyle/>
                    <a:p>
                      <a:pPr indent="-457200" algn="just">
                        <a:lnSpc>
                          <a:spcPct val="115000"/>
                        </a:lnSpc>
                        <a:spcAft>
                          <a:spcPts val="0"/>
                        </a:spcAft>
                      </a:pPr>
                      <a:r>
                        <a:rPr lang="fr-FR" sz="1200">
                          <a:effectLst/>
                        </a:rPr>
                        <a:t>coût/heure</a:t>
                      </a:r>
                      <a:endParaRPr lang="fr-FR" sz="1200">
                        <a:effectLst/>
                        <a:latin typeface="Times New Roman"/>
                        <a:ea typeface="Calibri"/>
                        <a:cs typeface="Times New Roman"/>
                      </a:endParaRPr>
                    </a:p>
                  </a:txBody>
                  <a:tcPr marL="44450" marR="44450" marT="0" marB="0" anchor="b"/>
                </a:tc>
                <a:tc>
                  <a:txBody>
                    <a:bodyPr/>
                    <a:lstStyle/>
                    <a:p>
                      <a:pPr indent="-457200" algn="ctr">
                        <a:lnSpc>
                          <a:spcPct val="115000"/>
                        </a:lnSpc>
                        <a:spcAft>
                          <a:spcPts val="0"/>
                        </a:spcAft>
                      </a:pPr>
                      <a:r>
                        <a:rPr lang="fr-FR" sz="1200">
                          <a:effectLst/>
                        </a:rPr>
                        <a:t>€80.16</a:t>
                      </a:r>
                      <a:endParaRPr lang="fr-FR" sz="1200">
                        <a:effectLst/>
                        <a:latin typeface="Times New Roman"/>
                        <a:ea typeface="Calibri"/>
                        <a:cs typeface="Times New Roman"/>
                      </a:endParaRPr>
                    </a:p>
                  </a:txBody>
                  <a:tcPr marL="44450" marR="44450" marT="0" marB="0" anchor="b"/>
                </a:tc>
                <a:tc>
                  <a:txBody>
                    <a:bodyPr/>
                    <a:lstStyle/>
                    <a:p>
                      <a:pPr indent="-457200" algn="ctr">
                        <a:lnSpc>
                          <a:spcPct val="115000"/>
                        </a:lnSpc>
                        <a:spcAft>
                          <a:spcPts val="0"/>
                        </a:spcAft>
                      </a:pPr>
                      <a:r>
                        <a:rPr lang="fr-FR" sz="1200" dirty="0">
                          <a:effectLst/>
                        </a:rPr>
                        <a:t>€55.44</a:t>
                      </a:r>
                      <a:endParaRPr lang="fr-FR" sz="1200" dirty="0">
                        <a:effectLst/>
                        <a:latin typeface="Times New Roman"/>
                        <a:ea typeface="Calibri"/>
                        <a:cs typeface="Times New Roman"/>
                      </a:endParaRPr>
                    </a:p>
                  </a:txBody>
                  <a:tcPr marL="44450" marR="44450" marT="0" marB="0" anchor="b"/>
                </a:tc>
                <a:tc>
                  <a:txBody>
                    <a:bodyPr/>
                    <a:lstStyle/>
                    <a:p>
                      <a:pPr indent="-457200" algn="ctr">
                        <a:lnSpc>
                          <a:spcPct val="115000"/>
                        </a:lnSpc>
                        <a:spcAft>
                          <a:spcPts val="0"/>
                        </a:spcAft>
                      </a:pPr>
                      <a:r>
                        <a:rPr lang="fr-FR" sz="1200">
                          <a:effectLst/>
                        </a:rPr>
                        <a:t>€43.08</a:t>
                      </a:r>
                      <a:endParaRPr lang="fr-FR" sz="1200">
                        <a:effectLst/>
                        <a:latin typeface="Times New Roman"/>
                        <a:ea typeface="Calibri"/>
                        <a:cs typeface="Times New Roman"/>
                      </a:endParaRPr>
                    </a:p>
                  </a:txBody>
                  <a:tcPr marL="44450" marR="44450" marT="0" marB="0" anchor="b"/>
                </a:tc>
                <a:tc>
                  <a:txBody>
                    <a:bodyPr/>
                    <a:lstStyle/>
                    <a:p>
                      <a:pPr indent="-457200" algn="ctr">
                        <a:lnSpc>
                          <a:spcPct val="115000"/>
                        </a:lnSpc>
                        <a:spcAft>
                          <a:spcPts val="0"/>
                        </a:spcAft>
                      </a:pPr>
                      <a:r>
                        <a:rPr lang="fr-FR" sz="1200">
                          <a:effectLst/>
                        </a:rPr>
                        <a:t>€37.04</a:t>
                      </a:r>
                      <a:endParaRPr lang="fr-FR" sz="1200">
                        <a:effectLst/>
                        <a:latin typeface="Times New Roman"/>
                        <a:ea typeface="Calibri"/>
                        <a:cs typeface="Times New Roman"/>
                      </a:endParaRPr>
                    </a:p>
                  </a:txBody>
                  <a:tcPr marL="44450" marR="44450" marT="0" marB="0" anchor="b"/>
                </a:tc>
                <a:tc>
                  <a:txBody>
                    <a:bodyPr/>
                    <a:lstStyle/>
                    <a:p>
                      <a:pPr indent="-457200" algn="ctr">
                        <a:lnSpc>
                          <a:spcPct val="115000"/>
                        </a:lnSpc>
                        <a:spcAft>
                          <a:spcPts val="0"/>
                        </a:spcAft>
                      </a:pPr>
                      <a:r>
                        <a:rPr lang="fr-FR" sz="1200" dirty="0">
                          <a:effectLst/>
                        </a:rPr>
                        <a:t>€30.72</a:t>
                      </a:r>
                      <a:endParaRPr lang="fr-FR" sz="1200" dirty="0">
                        <a:effectLst/>
                        <a:latin typeface="Times New Roman"/>
                        <a:ea typeface="Calibri"/>
                        <a:cs typeface="Times New Roman"/>
                      </a:endParaRPr>
                    </a:p>
                  </a:txBody>
                  <a:tcPr marL="44450" marR="44450" marT="0" marB="0" anchor="b"/>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293560802"/>
              </p:ext>
            </p:extLst>
          </p:nvPr>
        </p:nvGraphicFramePr>
        <p:xfrm>
          <a:off x="270965" y="1484784"/>
          <a:ext cx="3436938" cy="4968547"/>
        </p:xfrm>
        <a:graphic>
          <a:graphicData uri="http://schemas.openxmlformats.org/drawingml/2006/table">
            <a:tbl>
              <a:tblPr firstRow="1" firstCol="1" bandRow="1">
                <a:tableStyleId>{5C22544A-7EE6-4342-B048-85BDC9FD1C3A}</a:tableStyleId>
              </a:tblPr>
              <a:tblGrid>
                <a:gridCol w="526520"/>
                <a:gridCol w="287862"/>
                <a:gridCol w="778566"/>
                <a:gridCol w="439492"/>
                <a:gridCol w="444177"/>
                <a:gridCol w="497399"/>
                <a:gridCol w="462922"/>
              </a:tblGrid>
              <a:tr h="97087">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105913">
                <a:tc>
                  <a:txBody>
                    <a:bodyPr/>
                    <a:lstStyle/>
                    <a:p>
                      <a:pPr indent="-457200" algn="just">
                        <a:lnSpc>
                          <a:spcPct val="115000"/>
                        </a:lnSpc>
                        <a:spcAft>
                          <a:spcPts val="0"/>
                        </a:spcAft>
                      </a:pPr>
                      <a:r>
                        <a:rPr lang="fr-FR" sz="600">
                          <a:effectLst/>
                        </a:rPr>
                        <a:t>Coût machine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432382">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Années</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Semaines activées </a:t>
                      </a:r>
                    </a:p>
                    <a:p>
                      <a:pPr indent="-457200" algn="just">
                        <a:lnSpc>
                          <a:spcPct val="115000"/>
                        </a:lnSpc>
                        <a:spcAft>
                          <a:spcPts val="0"/>
                        </a:spcAft>
                      </a:pPr>
                      <a:r>
                        <a:rPr lang="fr-FR" sz="600">
                          <a:effectLst/>
                        </a:rPr>
                        <a:t>par année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Pièces par semaine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Heure de construction </a:t>
                      </a:r>
                    </a:p>
                    <a:p>
                      <a:pPr indent="-457200" algn="just">
                        <a:lnSpc>
                          <a:spcPct val="115000"/>
                        </a:lnSpc>
                        <a:spcAft>
                          <a:spcPts val="0"/>
                        </a:spcAft>
                      </a:pPr>
                      <a:r>
                        <a:rPr lang="fr-FR" sz="600">
                          <a:effectLst/>
                        </a:rPr>
                        <a:t>par pièce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Nombre d’ heures de construction en 5ans </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105913">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5</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45</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2</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20</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9000</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heures</a:t>
                      </a:r>
                      <a:endParaRPr lang="fr-FR" sz="600">
                        <a:effectLst/>
                        <a:latin typeface="Times New Roman"/>
                        <a:ea typeface="Calibri"/>
                        <a:cs typeface="Times New Roman"/>
                      </a:endParaRPr>
                    </a:p>
                  </a:txBody>
                  <a:tcPr marL="21431" marR="21431" marT="0" marB="0" anchor="b"/>
                </a:tc>
              </a:tr>
              <a:tr h="97087">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322545">
                <a:tc>
                  <a:txBody>
                    <a:bodyPr/>
                    <a:lstStyle/>
                    <a:p>
                      <a:pPr indent="-457200" algn="just">
                        <a:lnSpc>
                          <a:spcPct val="115000"/>
                        </a:lnSpc>
                        <a:spcAft>
                          <a:spcPts val="0"/>
                        </a:spcAft>
                      </a:pPr>
                      <a:r>
                        <a:rPr lang="fr-FR" sz="600">
                          <a:effectLst/>
                        </a:rPr>
                        <a:t>Prix de la machine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Prix de la machine par heure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105913">
                <a:tc>
                  <a:txBody>
                    <a:bodyPr/>
                    <a:lstStyle/>
                    <a:p>
                      <a:pPr indent="-457200" algn="just">
                        <a:lnSpc>
                          <a:spcPct val="115000"/>
                        </a:lnSpc>
                        <a:spcAft>
                          <a:spcPts val="0"/>
                        </a:spcAft>
                      </a:pPr>
                      <a:r>
                        <a:rPr lang="fr-FR" sz="600">
                          <a:effectLst/>
                        </a:rPr>
                        <a:t>485000</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Euro</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53.89</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Euro/heure</a:t>
                      </a:r>
                      <a:endParaRPr lang="fr-FR" sz="600">
                        <a:effectLst/>
                        <a:latin typeface="Times New Roman"/>
                        <a:ea typeface="Calibri"/>
                        <a:cs typeface="Times New Roman"/>
                      </a:endParaRPr>
                    </a:p>
                  </a:txBody>
                  <a:tcPr marL="21431" marR="21431" marT="0" marB="0" anchor="b"/>
                </a:tc>
              </a:tr>
              <a:tr h="97087">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105913">
                <a:tc>
                  <a:txBody>
                    <a:bodyPr/>
                    <a:lstStyle/>
                    <a:p>
                      <a:pPr indent="-457200" algn="just">
                        <a:lnSpc>
                          <a:spcPct val="115000"/>
                        </a:lnSpc>
                        <a:spcAft>
                          <a:spcPts val="0"/>
                        </a:spcAft>
                      </a:pPr>
                      <a:r>
                        <a:rPr lang="fr-FR" sz="600">
                          <a:effectLst/>
                        </a:rPr>
                        <a:t>Maintenance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322545">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Années</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Active mois</a:t>
                      </a:r>
                    </a:p>
                    <a:p>
                      <a:pPr indent="-457200" algn="just">
                        <a:lnSpc>
                          <a:spcPct val="115000"/>
                        </a:lnSpc>
                        <a:spcAft>
                          <a:spcPts val="0"/>
                        </a:spcAft>
                      </a:pPr>
                      <a:r>
                        <a:rPr lang="fr-FR" sz="600">
                          <a:effectLst/>
                        </a:rPr>
                        <a:t>par année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Prix par mois</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Prix maintenance en 5ans</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105913">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5</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11</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€1`910.00</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105`050.00</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Euro</a:t>
                      </a:r>
                      <a:endParaRPr lang="fr-FR" sz="600">
                        <a:effectLst/>
                        <a:latin typeface="Times New Roman"/>
                        <a:ea typeface="Calibri"/>
                        <a:cs typeface="Times New Roman"/>
                      </a:endParaRPr>
                    </a:p>
                  </a:txBody>
                  <a:tcPr marL="21431" marR="21431" marT="0" marB="0" anchor="b"/>
                </a:tc>
              </a:tr>
              <a:tr h="97087">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322545">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Prix maintenance par heure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105913">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11.67</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Euro/heure</a:t>
                      </a:r>
                      <a:endParaRPr lang="fr-FR" sz="600">
                        <a:effectLst/>
                        <a:latin typeface="Times New Roman"/>
                        <a:ea typeface="Calibri"/>
                        <a:cs typeface="Times New Roman"/>
                      </a:endParaRPr>
                    </a:p>
                  </a:txBody>
                  <a:tcPr marL="21431" marR="21431" marT="0" marB="0" anchor="b"/>
                </a:tc>
              </a:tr>
              <a:tr h="105913">
                <a:tc>
                  <a:txBody>
                    <a:bodyPr/>
                    <a:lstStyle/>
                    <a:p>
                      <a:pPr indent="-457200" algn="just">
                        <a:lnSpc>
                          <a:spcPct val="115000"/>
                        </a:lnSpc>
                        <a:spcAft>
                          <a:spcPts val="0"/>
                        </a:spcAft>
                      </a:pPr>
                      <a:r>
                        <a:rPr lang="fr-FR" sz="600">
                          <a:effectLst/>
                        </a:rPr>
                        <a:t> </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 </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 </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 </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 </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 </a:t>
                      </a:r>
                      <a:endParaRPr lang="fr-FR" sz="600">
                        <a:effectLst/>
                        <a:latin typeface="Times New Roman"/>
                        <a:ea typeface="Calibri"/>
                        <a:cs typeface="Times New Roman"/>
                      </a:endParaRPr>
                    </a:p>
                  </a:txBody>
                  <a:tcPr marL="21431" marR="21431" marT="0" marB="0" anchor="b"/>
                </a:tc>
              </a:tr>
              <a:tr h="212709">
                <a:tc>
                  <a:txBody>
                    <a:bodyPr/>
                    <a:lstStyle/>
                    <a:p>
                      <a:pPr indent="-457200" algn="just">
                        <a:lnSpc>
                          <a:spcPct val="115000"/>
                        </a:lnSpc>
                        <a:spcAft>
                          <a:spcPts val="0"/>
                        </a:spcAft>
                      </a:pPr>
                      <a:r>
                        <a:rPr lang="fr-FR" sz="600">
                          <a:effectLst/>
                        </a:rPr>
                        <a:t>Con sommables</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212709">
                <a:tc>
                  <a:txBody>
                    <a:bodyPr/>
                    <a:lstStyle/>
                    <a:p>
                      <a:pPr indent="-457200" algn="just">
                        <a:lnSpc>
                          <a:spcPct val="115000"/>
                        </a:lnSpc>
                        <a:spcAft>
                          <a:spcPts val="0"/>
                        </a:spcAft>
                      </a:pPr>
                      <a:r>
                        <a:rPr lang="fr-FR" sz="600">
                          <a:effectLst/>
                        </a:rPr>
                        <a:t>Laser</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Durée de vie en heures</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Prix Laser</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Laser/heure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105913">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10000</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€60`000.00</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6.00</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Euro/heure</a:t>
                      </a:r>
                      <a:endParaRPr lang="fr-FR" sz="600">
                        <a:effectLst/>
                        <a:latin typeface="Times New Roman"/>
                        <a:ea typeface="Calibri"/>
                        <a:cs typeface="Times New Roman"/>
                      </a:endParaRPr>
                    </a:p>
                  </a:txBody>
                  <a:tcPr marL="21431" marR="21431" marT="0" marB="0" anchor="b"/>
                </a:tc>
              </a:tr>
              <a:tr h="97087">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212709">
                <a:tc>
                  <a:txBody>
                    <a:bodyPr/>
                    <a:lstStyle/>
                    <a:p>
                      <a:pPr indent="-457200" algn="just">
                        <a:lnSpc>
                          <a:spcPct val="115000"/>
                        </a:lnSpc>
                        <a:spcAft>
                          <a:spcPts val="0"/>
                        </a:spcAft>
                      </a:pPr>
                      <a:r>
                        <a:rPr lang="fr-FR" sz="600">
                          <a:effectLst/>
                        </a:rPr>
                        <a:t>Racleur</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Racleur </a:t>
                      </a:r>
                    </a:p>
                    <a:p>
                      <a:pPr indent="-457200" algn="just">
                        <a:lnSpc>
                          <a:spcPct val="115000"/>
                        </a:lnSpc>
                        <a:spcAft>
                          <a:spcPts val="0"/>
                        </a:spcAft>
                      </a:pPr>
                      <a:r>
                        <a:rPr lang="fr-FR" sz="600">
                          <a:effectLst/>
                        </a:rPr>
                        <a:t>par semaine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Prix racleur</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Racleur/heure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105913">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1</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€45.00</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1.13</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Euro/heure</a:t>
                      </a:r>
                      <a:endParaRPr lang="fr-FR" sz="600">
                        <a:effectLst/>
                        <a:latin typeface="Times New Roman"/>
                        <a:ea typeface="Calibri"/>
                        <a:cs typeface="Times New Roman"/>
                      </a:endParaRPr>
                    </a:p>
                  </a:txBody>
                  <a:tcPr marL="21431" marR="21431" marT="0" marB="0" anchor="b"/>
                </a:tc>
              </a:tr>
              <a:tr h="137828">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212709">
                <a:tc>
                  <a:txBody>
                    <a:bodyPr/>
                    <a:lstStyle/>
                    <a:p>
                      <a:pPr indent="-457200" algn="just">
                        <a:lnSpc>
                          <a:spcPct val="115000"/>
                        </a:lnSpc>
                        <a:spcAft>
                          <a:spcPts val="0"/>
                        </a:spcAft>
                      </a:pPr>
                      <a:r>
                        <a:rPr lang="fr-FR" sz="600">
                          <a:effectLst/>
                        </a:rPr>
                        <a:t>Plaque de base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Plate/semaine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Prix Plaque</a:t>
                      </a:r>
                    </a:p>
                    <a:p>
                      <a:pPr indent="-457200" algn="just">
                        <a:lnSpc>
                          <a:spcPct val="115000"/>
                        </a:lnSpc>
                        <a:spcAft>
                          <a:spcPts val="0"/>
                        </a:spcAft>
                      </a:pPr>
                      <a:r>
                        <a:rPr lang="fr-FR" sz="600">
                          <a:effectLst/>
                        </a:rPr>
                        <a:t>de base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Plate/heure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105913">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0.2</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€50.00</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0.25</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Euro/heure</a:t>
                      </a:r>
                      <a:endParaRPr lang="fr-FR" sz="600">
                        <a:effectLst/>
                        <a:latin typeface="Times New Roman"/>
                        <a:ea typeface="Calibri"/>
                        <a:cs typeface="Times New Roman"/>
                      </a:endParaRPr>
                    </a:p>
                  </a:txBody>
                  <a:tcPr marL="21431" marR="21431" marT="0" marB="0" anchor="b"/>
                </a:tc>
              </a:tr>
              <a:tr h="97087">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97087">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212709">
                <a:tc>
                  <a:txBody>
                    <a:bodyPr/>
                    <a:lstStyle/>
                    <a:p>
                      <a:pPr indent="-457200" algn="just">
                        <a:lnSpc>
                          <a:spcPct val="115000"/>
                        </a:lnSpc>
                        <a:spcAft>
                          <a:spcPts val="0"/>
                        </a:spcAft>
                      </a:pPr>
                      <a:r>
                        <a:rPr lang="fr-FR" sz="600">
                          <a:effectLst/>
                        </a:rPr>
                        <a:t>Logiciel</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l">
                        <a:lnSpc>
                          <a:spcPct val="115000"/>
                        </a:lnSpc>
                        <a:spcAft>
                          <a:spcPts val="0"/>
                        </a:spcAft>
                      </a:pPr>
                      <a:r>
                        <a:rPr lang="fr-FR" sz="600">
                          <a:effectLst/>
                        </a:rPr>
                        <a:t>Licence &amp; Maintenance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L&amp;M/année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L&amp;M/heure</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212709">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€13`000.00</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7.22</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(Euro/heure)</a:t>
                      </a:r>
                      <a:endParaRPr lang="fr-FR" sz="600">
                        <a:effectLst/>
                        <a:latin typeface="Times New Roman"/>
                        <a:ea typeface="Calibri"/>
                        <a:cs typeface="Times New Roman"/>
                      </a:endParaRPr>
                    </a:p>
                  </a:txBody>
                  <a:tcPr marL="21431" marR="21431" marT="0" marB="0" anchor="b"/>
                </a:tc>
              </a:tr>
              <a:tr h="97087">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r>
              <a:tr h="105913">
                <a:tc>
                  <a:txBody>
                    <a:bodyPr/>
                    <a:lstStyle/>
                    <a:p>
                      <a:pPr indent="-457200" algn="just">
                        <a:lnSpc>
                          <a:spcPct val="115000"/>
                        </a:lnSpc>
                        <a:spcAft>
                          <a:spcPts val="0"/>
                        </a:spcAft>
                      </a:pPr>
                      <a:r>
                        <a:rPr lang="fr-FR" sz="600">
                          <a:effectLst/>
                        </a:rPr>
                        <a:t> </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 </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 </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 </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a:effectLst/>
                        </a:rPr>
                        <a:t> </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spcAft>
                          <a:spcPts val="0"/>
                        </a:spcAft>
                      </a:pPr>
                      <a:r>
                        <a:rPr lang="fr-FR" sz="600">
                          <a:effectLst/>
                        </a:rPr>
                        <a:t> </a:t>
                      </a:r>
                      <a:endParaRPr lang="fr-FR" sz="600">
                        <a:effectLst/>
                        <a:latin typeface="Times New Roman"/>
                        <a:ea typeface="Calibri"/>
                        <a:cs typeface="Times New Roman"/>
                      </a:endParaRPr>
                    </a:p>
                  </a:txBody>
                  <a:tcPr marL="21431" marR="21431" marT="0" marB="0" anchor="b"/>
                </a:tc>
              </a:tr>
              <a:tr h="212709">
                <a:tc>
                  <a:txBody>
                    <a:bodyPr/>
                    <a:lstStyle/>
                    <a:p>
                      <a:pPr indent="-457200" algn="just">
                        <a:lnSpc>
                          <a:spcPct val="115000"/>
                        </a:lnSpc>
                      </a:pPr>
                      <a:endParaRPr lang="fr-FR" sz="500">
                        <a:effectLst/>
                        <a:latin typeface="Calibri"/>
                      </a:endParaRPr>
                    </a:p>
                  </a:txBody>
                  <a:tcPr marL="21431" marR="21431" marT="0" marB="0" anchor="b"/>
                </a:tc>
                <a:tc>
                  <a:txBody>
                    <a:bodyPr/>
                    <a:lstStyle/>
                    <a:p>
                      <a:pPr indent="-457200" algn="just">
                        <a:lnSpc>
                          <a:spcPct val="115000"/>
                        </a:lnSpc>
                      </a:pPr>
                      <a:endParaRPr lang="fr-FR" sz="500">
                        <a:effectLst/>
                        <a:latin typeface="Calibri"/>
                      </a:endParaRPr>
                    </a:p>
                  </a:txBody>
                  <a:tcPr marL="21431" marR="21431" marT="0" marB="0" anchor="b"/>
                </a:tc>
                <a:tc gridSpan="3">
                  <a:txBody>
                    <a:bodyPr/>
                    <a:lstStyle/>
                    <a:p>
                      <a:pPr indent="-457200" algn="just">
                        <a:lnSpc>
                          <a:spcPct val="115000"/>
                        </a:lnSpc>
                        <a:spcAft>
                          <a:spcPts val="0"/>
                        </a:spcAft>
                      </a:pPr>
                      <a:r>
                        <a:rPr lang="fr-FR" sz="600">
                          <a:effectLst/>
                        </a:rPr>
                        <a:t>Cout estime par heure de construction</a:t>
                      </a:r>
                      <a:endParaRPr lang="fr-FR" sz="600">
                        <a:effectLst/>
                        <a:latin typeface="Times New Roman"/>
                        <a:ea typeface="Calibri"/>
                        <a:cs typeface="Times New Roman"/>
                      </a:endParaRPr>
                    </a:p>
                  </a:txBody>
                  <a:tcPr marL="21431" marR="21431" marT="0" marB="0" anchor="b"/>
                </a:tc>
                <a:tc hMerge="1">
                  <a:txBody>
                    <a:bodyPr/>
                    <a:lstStyle/>
                    <a:p>
                      <a:endParaRPr lang="fr-FR"/>
                    </a:p>
                  </a:txBody>
                  <a:tcPr/>
                </a:tc>
                <a:tc hMerge="1">
                  <a:txBody>
                    <a:bodyPr/>
                    <a:lstStyle/>
                    <a:p>
                      <a:endParaRPr lang="fr-FR"/>
                    </a:p>
                  </a:txBody>
                  <a:tcPr/>
                </a:tc>
                <a:tc>
                  <a:txBody>
                    <a:bodyPr/>
                    <a:lstStyle/>
                    <a:p>
                      <a:pPr indent="-457200" algn="r">
                        <a:lnSpc>
                          <a:spcPct val="115000"/>
                        </a:lnSpc>
                        <a:spcAft>
                          <a:spcPts val="0"/>
                        </a:spcAft>
                      </a:pPr>
                      <a:r>
                        <a:rPr lang="fr-FR" sz="600">
                          <a:effectLst/>
                        </a:rPr>
                        <a:t>80.16</a:t>
                      </a:r>
                      <a:endParaRPr lang="fr-FR" sz="600">
                        <a:effectLst/>
                        <a:latin typeface="Times New Roman"/>
                        <a:ea typeface="Calibri"/>
                        <a:cs typeface="Times New Roman"/>
                      </a:endParaRPr>
                    </a:p>
                  </a:txBody>
                  <a:tcPr marL="21431" marR="21431" marT="0" marB="0" anchor="b"/>
                </a:tc>
                <a:tc>
                  <a:txBody>
                    <a:bodyPr/>
                    <a:lstStyle/>
                    <a:p>
                      <a:pPr indent="-457200" algn="just">
                        <a:lnSpc>
                          <a:spcPct val="115000"/>
                        </a:lnSpc>
                        <a:spcAft>
                          <a:spcPts val="0"/>
                        </a:spcAft>
                      </a:pPr>
                      <a:r>
                        <a:rPr lang="fr-FR" sz="600" dirty="0">
                          <a:effectLst/>
                        </a:rPr>
                        <a:t>(Euro/heure)</a:t>
                      </a:r>
                      <a:endParaRPr lang="fr-FR" sz="600" dirty="0">
                        <a:effectLst/>
                        <a:latin typeface="Times New Roman"/>
                        <a:ea typeface="Calibri"/>
                        <a:cs typeface="Times New Roman"/>
                      </a:endParaRPr>
                    </a:p>
                  </a:txBody>
                  <a:tcPr marL="21431" marR="21431" marT="0" marB="0" anchor="b"/>
                </a:tc>
              </a:tr>
            </a:tbl>
          </a:graphicData>
        </a:graphic>
      </p:graphicFrame>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420888"/>
            <a:ext cx="4549197" cy="271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3472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59</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74194253"/>
              </p:ext>
            </p:extLst>
          </p:nvPr>
        </p:nvGraphicFramePr>
        <p:xfrm>
          <a:off x="323528" y="1556792"/>
          <a:ext cx="5581650" cy="4217416"/>
        </p:xfrm>
        <a:graphic>
          <a:graphicData uri="http://schemas.openxmlformats.org/drawingml/2006/table">
            <a:tbl>
              <a:tblPr firstRow="1" firstCol="1" lastRow="1" lastCol="1" bandRow="1" bandCol="1"/>
              <a:tblGrid>
                <a:gridCol w="3514890"/>
                <a:gridCol w="1076570"/>
                <a:gridCol w="990190"/>
              </a:tblGrid>
              <a:tr h="215900">
                <a:tc gridSpan="3">
                  <a:txBody>
                    <a:bodyPr/>
                    <a:lstStyle/>
                    <a:p>
                      <a:pPr indent="-457200" algn="just">
                        <a:lnSpc>
                          <a:spcPct val="115000"/>
                        </a:lnSpc>
                        <a:spcAft>
                          <a:spcPts val="0"/>
                        </a:spcAft>
                      </a:pPr>
                      <a:r>
                        <a:rPr lang="fr-FR" sz="1200" dirty="0">
                          <a:effectLst/>
                          <a:latin typeface="Times New Roman"/>
                          <a:ea typeface="Calibri"/>
                          <a:cs typeface="Times New Roman"/>
                        </a:rPr>
                        <a:t>Tableau 3 : Comparaison de coût total (Cas1 fabrication maison/ Cas2 fabrication </a:t>
                      </a:r>
                      <a:r>
                        <a:rPr lang="fr-FR" sz="1200" dirty="0" smtClean="0">
                          <a:effectLst/>
                          <a:latin typeface="Times New Roman"/>
                          <a:ea typeface="Calibri"/>
                          <a:cs typeface="Times New Roman"/>
                        </a:rPr>
                        <a:t>externe)</a:t>
                      </a:r>
                      <a:endParaRPr lang="fr-FR" sz="1200" dirty="0">
                        <a:effectLst/>
                        <a:latin typeface="Times New Roman"/>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r>
              <a:tr h="323850">
                <a:tc>
                  <a:txBody>
                    <a:bodyPr/>
                    <a:lstStyle/>
                    <a:p>
                      <a:pPr indent="-457200" algn="just">
                        <a:lnSpc>
                          <a:spcPct val="115000"/>
                        </a:lnSpc>
                        <a:spcAft>
                          <a:spcPts val="0"/>
                        </a:spcAft>
                      </a:pPr>
                      <a:r>
                        <a:rPr lang="fr-FR" sz="1200">
                          <a:effectLst/>
                          <a:latin typeface="Times New Roman"/>
                          <a:ea typeface="Calibri"/>
                          <a:cs typeface="Times New Roman"/>
                        </a:rPr>
                        <a:t>Comparaison de coût total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Cas 1 int.</a:t>
                      </a:r>
                    </a:p>
                    <a:p>
                      <a:pPr indent="-457200" algn="ctr">
                        <a:lnSpc>
                          <a:spcPct val="115000"/>
                        </a:lnSpc>
                        <a:spcAft>
                          <a:spcPts val="0"/>
                        </a:spcAft>
                      </a:pPr>
                      <a:r>
                        <a:rPr lang="fr-FR" sz="1200">
                          <a:effectLst/>
                          <a:latin typeface="Times New Roman"/>
                          <a:ea typeface="Calibri"/>
                          <a:cs typeface="Times New Roman"/>
                        </a:rPr>
                        <a:t>Imprimante 3D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Cas 2 ext.</a:t>
                      </a:r>
                    </a:p>
                    <a:p>
                      <a:pPr indent="-457200" algn="ctr">
                        <a:lnSpc>
                          <a:spcPct val="115000"/>
                        </a:lnSpc>
                        <a:spcAft>
                          <a:spcPts val="0"/>
                        </a:spcAft>
                      </a:pPr>
                      <a:r>
                        <a:rPr lang="fr-FR" sz="1200">
                          <a:effectLst/>
                          <a:latin typeface="Times New Roman"/>
                          <a:ea typeface="Calibri"/>
                          <a:cs typeface="Times New Roman"/>
                        </a:rPr>
                        <a:t>par service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indent="-457200" algn="just">
                        <a:lnSpc>
                          <a:spcPct val="115000"/>
                        </a:lnSpc>
                        <a:spcAft>
                          <a:spcPts val="0"/>
                        </a:spcAft>
                      </a:pPr>
                      <a:r>
                        <a:rPr lang="fr-FR" sz="1200">
                          <a:effectLst/>
                          <a:latin typeface="Times New Roman"/>
                          <a:ea typeface="Calibri"/>
                          <a:cs typeface="Times New Roman"/>
                        </a:rPr>
                        <a:t>Coût des actifs amortissables (€)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485.000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indent="-457200" algn="ctr">
                        <a:lnSpc>
                          <a:spcPct val="115000"/>
                        </a:lnSpc>
                        <a:spcAft>
                          <a:spcPts val="0"/>
                        </a:spcAft>
                      </a:pPr>
                      <a:r>
                        <a:rPr lang="fr-FR" sz="1200">
                          <a:effectLst/>
                          <a:latin typeface="Times New Roman"/>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40">
                <a:tc>
                  <a:txBody>
                    <a:bodyPr/>
                    <a:lstStyle/>
                    <a:p>
                      <a:pPr indent="-457200" algn="just">
                        <a:lnSpc>
                          <a:spcPct val="115000"/>
                        </a:lnSpc>
                        <a:spcAft>
                          <a:spcPts val="0"/>
                        </a:spcAft>
                        <a:tabLst>
                          <a:tab pos="1753870" algn="ctr"/>
                        </a:tabLst>
                      </a:pPr>
                      <a:r>
                        <a:rPr lang="fr-FR" sz="1200">
                          <a:effectLst/>
                          <a:latin typeface="Times New Roman"/>
                          <a:ea typeface="Calibri"/>
                          <a:cs typeface="Times New Roman"/>
                        </a:rPr>
                        <a:t>Valeur résiduelle (€)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48.500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180340">
                <a:tc>
                  <a:txBody>
                    <a:bodyPr/>
                    <a:lstStyle/>
                    <a:p>
                      <a:pPr indent="-457200" algn="just">
                        <a:lnSpc>
                          <a:spcPct val="115000"/>
                        </a:lnSpc>
                        <a:spcAft>
                          <a:spcPts val="0"/>
                        </a:spcAft>
                      </a:pPr>
                      <a:r>
                        <a:rPr lang="fr-FR" sz="1200">
                          <a:effectLst/>
                          <a:latin typeface="Times New Roman"/>
                          <a:ea typeface="Calibri"/>
                          <a:cs typeface="Times New Roman"/>
                        </a:rPr>
                        <a:t>Durée de vie en années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180340">
                <a:tc>
                  <a:txBody>
                    <a:bodyPr/>
                    <a:lstStyle/>
                    <a:p>
                      <a:pPr indent="-457200" algn="just">
                        <a:lnSpc>
                          <a:spcPct val="115000"/>
                        </a:lnSpc>
                        <a:spcAft>
                          <a:spcPts val="0"/>
                        </a:spcAft>
                      </a:pPr>
                      <a:r>
                        <a:rPr lang="fr-FR" sz="1200">
                          <a:effectLst/>
                          <a:latin typeface="Times New Roman"/>
                          <a:ea typeface="Calibri"/>
                          <a:cs typeface="Times New Roman"/>
                        </a:rPr>
                        <a:t>Capital engage moyen (€) [C</a:t>
                      </a:r>
                      <a:r>
                        <a:rPr lang="fr-FR" sz="1200" baseline="-25000">
                          <a:effectLst/>
                          <a:latin typeface="Times New Roman"/>
                          <a:ea typeface="Calibri"/>
                          <a:cs typeface="Times New Roman"/>
                        </a:rPr>
                        <a:t>em</a:t>
                      </a:r>
                      <a:r>
                        <a:rPr lang="fr-FR" sz="1200">
                          <a:effectLst/>
                          <a:latin typeface="Times New Roman"/>
                          <a:ea typeface="Calibri"/>
                          <a:cs typeface="Times New Roman"/>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266.750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180340">
                <a:tc>
                  <a:txBody>
                    <a:bodyPr/>
                    <a:lstStyle/>
                    <a:p>
                      <a:pPr indent="-457200" algn="just">
                        <a:lnSpc>
                          <a:spcPct val="115000"/>
                        </a:lnSpc>
                        <a:spcAft>
                          <a:spcPts val="0"/>
                        </a:spcAft>
                      </a:pPr>
                      <a:r>
                        <a:rPr lang="fr-FR" sz="1200" dirty="0">
                          <a:effectLst/>
                          <a:latin typeface="Times New Roman"/>
                          <a:ea typeface="Calibri"/>
                          <a:cs typeface="Times New Roman"/>
                        </a:rPr>
                        <a:t>Prévision de production d’unités par an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60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40">
                <a:tc gridSpan="3">
                  <a:txBody>
                    <a:bodyPr/>
                    <a:lstStyle/>
                    <a:p>
                      <a:pPr indent="-457200" algn="ctr">
                        <a:lnSpc>
                          <a:spcPct val="115000"/>
                        </a:lnSpc>
                        <a:spcAft>
                          <a:spcPts val="0"/>
                        </a:spcAft>
                      </a:pPr>
                      <a:r>
                        <a:rPr lang="fr-FR" sz="1200">
                          <a:effectLst/>
                          <a:latin typeface="Times New Roman"/>
                          <a:ea typeface="Calibri"/>
                          <a:cs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fr-FR"/>
                    </a:p>
                  </a:txBody>
                  <a:tcPr/>
                </a:tc>
                <a:tc hMerge="1">
                  <a:txBody>
                    <a:bodyPr/>
                    <a:lstStyle/>
                    <a:p>
                      <a:endParaRPr lang="fr-FR"/>
                    </a:p>
                  </a:txBody>
                  <a:tcPr/>
                </a:tc>
              </a:tr>
              <a:tr h="180340">
                <a:tc gridSpan="2">
                  <a:txBody>
                    <a:bodyPr/>
                    <a:lstStyle/>
                    <a:p>
                      <a:pPr indent="-457200" algn="just">
                        <a:lnSpc>
                          <a:spcPct val="115000"/>
                        </a:lnSpc>
                        <a:spcAft>
                          <a:spcPts val="0"/>
                        </a:spcAft>
                      </a:pPr>
                      <a:r>
                        <a:rPr lang="fr-FR" sz="1200" b="1" i="1">
                          <a:effectLst/>
                          <a:latin typeface="Times New Roman"/>
                          <a:ea typeface="Calibri"/>
                          <a:cs typeface="Times New Roman"/>
                        </a:rPr>
                        <a:t>Capital et autres coûts fixes :[KF]</a:t>
                      </a:r>
                      <a:endParaRPr lang="fr-FR" sz="1200">
                        <a:effectLst/>
                        <a:latin typeface="Times New Roman"/>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rowSpan="4">
                  <a:txBody>
                    <a:bodyPr/>
                    <a:lstStyle/>
                    <a:p>
                      <a:pPr indent="-457200" algn="just">
                        <a:lnSpc>
                          <a:spcPct val="115000"/>
                        </a:lnSpc>
                        <a:spcAft>
                          <a:spcPts val="0"/>
                        </a:spcAft>
                      </a:pPr>
                      <a:r>
                        <a:rPr lang="fr-FR" sz="1200">
                          <a:effectLst/>
                          <a:latin typeface="Times New Roman"/>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295">
                <a:tc rowSpan="3">
                  <a:txBody>
                    <a:bodyPr/>
                    <a:lstStyle/>
                    <a:p>
                      <a:pPr indent="-457200" algn="just">
                        <a:lnSpc>
                          <a:spcPct val="115000"/>
                        </a:lnSpc>
                        <a:spcAft>
                          <a:spcPts val="0"/>
                        </a:spcAft>
                      </a:pPr>
                      <a:r>
                        <a:rPr lang="fr-FR" sz="1200">
                          <a:effectLst/>
                          <a:latin typeface="Times New Roman"/>
                          <a:ea typeface="Calibri"/>
                          <a:cs typeface="Times New Roman"/>
                        </a:rPr>
                        <a:t>Intérêt moyen du capital engage moyen(€) [KZ</a:t>
                      </a:r>
                      <a:r>
                        <a:rPr lang="fr-FR" sz="1200" baseline="-25000">
                          <a:effectLst/>
                          <a:latin typeface="Times New Roman"/>
                          <a:ea typeface="Calibri"/>
                          <a:cs typeface="Times New Roman"/>
                        </a:rPr>
                        <a:t>AB</a:t>
                      </a:r>
                      <a:r>
                        <a:rPr lang="fr-FR" sz="1200">
                          <a:effectLst/>
                          <a:latin typeface="Times New Roman"/>
                          <a:ea typeface="Calibri"/>
                          <a:cs typeface="Times New Roman"/>
                        </a:rPr>
                        <a:t>]</a:t>
                      </a:r>
                    </a:p>
                    <a:p>
                      <a:pPr indent="-457200" algn="just">
                        <a:lnSpc>
                          <a:spcPct val="115000"/>
                        </a:lnSpc>
                        <a:spcAft>
                          <a:spcPts val="0"/>
                        </a:spcAft>
                      </a:pPr>
                      <a:r>
                        <a:rPr lang="fr-FR" sz="1200">
                          <a:effectLst/>
                          <a:latin typeface="Times New Roman"/>
                          <a:ea typeface="Calibri"/>
                          <a:cs typeface="Times New Roman"/>
                        </a:rPr>
                        <a:t>Taux d’amortissement par an (€) [AB]</a:t>
                      </a:r>
                    </a:p>
                    <a:p>
                      <a:pPr indent="-457200" algn="just">
                        <a:lnSpc>
                          <a:spcPct val="115000"/>
                        </a:lnSpc>
                        <a:spcAft>
                          <a:spcPts val="0"/>
                        </a:spcAft>
                      </a:pPr>
                      <a:r>
                        <a:rPr lang="fr-FR" sz="1200">
                          <a:effectLst/>
                          <a:latin typeface="Times New Roman"/>
                          <a:ea typeface="Calibri"/>
                          <a:cs typeface="Times New Roman"/>
                        </a:rPr>
                        <a:t>Autres coûts fixes, contrat de maintenance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26.675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180340">
                <a:tc vMerge="1">
                  <a:txBody>
                    <a:bodyPr/>
                    <a:lstStyle/>
                    <a:p>
                      <a:endParaRPr lang="fr-FR"/>
                    </a:p>
                  </a:txBody>
                  <a:tcPr/>
                </a:tc>
                <a:tc>
                  <a:txBody>
                    <a:bodyPr/>
                    <a:lstStyle/>
                    <a:p>
                      <a:pPr indent="-457200" algn="ctr">
                        <a:lnSpc>
                          <a:spcPct val="115000"/>
                        </a:lnSpc>
                        <a:spcAft>
                          <a:spcPts val="0"/>
                        </a:spcAft>
                      </a:pPr>
                      <a:r>
                        <a:rPr lang="fr-FR" sz="1200">
                          <a:effectLst/>
                          <a:latin typeface="Times New Roman"/>
                          <a:ea typeface="Calibri"/>
                          <a:cs typeface="Times New Roman"/>
                        </a:rPr>
                        <a:t>87.300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180340">
                <a:tc vMerge="1">
                  <a:txBody>
                    <a:bodyPr/>
                    <a:lstStyle/>
                    <a:p>
                      <a:endParaRPr lang="fr-FR"/>
                    </a:p>
                  </a:txBody>
                  <a:tcPr/>
                </a:tc>
                <a:tc>
                  <a:txBody>
                    <a:bodyPr/>
                    <a:lstStyle/>
                    <a:p>
                      <a:pPr indent="-457200" algn="ctr">
                        <a:lnSpc>
                          <a:spcPct val="115000"/>
                        </a:lnSpc>
                        <a:spcAft>
                          <a:spcPts val="0"/>
                        </a:spcAft>
                      </a:pPr>
                      <a:r>
                        <a:rPr lang="fr-FR" sz="1200">
                          <a:effectLst/>
                          <a:latin typeface="Times New Roman"/>
                          <a:ea typeface="Calibri"/>
                          <a:cs typeface="Times New Roman"/>
                        </a:rPr>
                        <a:t>21.010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180340">
                <a:tc>
                  <a:txBody>
                    <a:bodyPr/>
                    <a:lstStyle/>
                    <a:p>
                      <a:pPr indent="-457200" algn="just">
                        <a:lnSpc>
                          <a:spcPct val="115000"/>
                        </a:lnSpc>
                        <a:spcAft>
                          <a:spcPts val="0"/>
                        </a:spcAft>
                      </a:pPr>
                      <a:r>
                        <a:rPr lang="fr-FR" sz="1200">
                          <a:effectLst/>
                          <a:latin typeface="Times New Roman"/>
                          <a:ea typeface="Calibri"/>
                          <a:cs typeface="Times New Roman"/>
                        </a:rPr>
                        <a:t>Total des coûts fixes (€)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b="1" i="1">
                          <a:solidFill>
                            <a:srgbClr val="0070C0"/>
                          </a:solidFill>
                          <a:effectLst/>
                          <a:latin typeface="Times New Roman"/>
                          <a:ea typeface="Calibri"/>
                          <a:cs typeface="Times New Roman"/>
                        </a:rPr>
                        <a:t>134.985</a:t>
                      </a:r>
                      <a:endParaRPr lang="fr-FR" sz="1200">
                        <a:effectLst/>
                        <a:latin typeface="Times New Roman"/>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15000"/>
                        </a:lnSpc>
                        <a:spcAft>
                          <a:spcPts val="0"/>
                        </a:spcAft>
                      </a:pPr>
                      <a:r>
                        <a:rPr lang="fr-FR" sz="1200">
                          <a:effectLst/>
                          <a:latin typeface="Times New Roman"/>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40">
                <a:tc gridSpan="2">
                  <a:txBody>
                    <a:bodyPr/>
                    <a:lstStyle/>
                    <a:p>
                      <a:pPr indent="-457200" algn="just">
                        <a:lnSpc>
                          <a:spcPct val="115000"/>
                        </a:lnSpc>
                        <a:spcAft>
                          <a:spcPts val="0"/>
                        </a:spcAft>
                      </a:pPr>
                      <a:r>
                        <a:rPr lang="fr-FR" sz="1200" b="1" i="1">
                          <a:effectLst/>
                          <a:latin typeface="Times New Roman"/>
                          <a:ea typeface="Calibri"/>
                          <a:cs typeface="Times New Roman"/>
                        </a:rPr>
                        <a:t>Coûts variables par an: [KV]</a:t>
                      </a:r>
                      <a:endParaRPr lang="fr-FR" sz="1200">
                        <a:effectLst/>
                        <a:latin typeface="Times New Roman"/>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rowSpan="3">
                  <a:txBody>
                    <a:bodyPr/>
                    <a:lstStyle/>
                    <a:p>
                      <a:pPr indent="-457200" algn="just">
                        <a:lnSpc>
                          <a:spcPct val="115000"/>
                        </a:lnSpc>
                        <a:spcAft>
                          <a:spcPts val="0"/>
                        </a:spcAft>
                      </a:pPr>
                      <a:r>
                        <a:rPr lang="fr-FR" sz="1200">
                          <a:effectLst/>
                          <a:latin typeface="Times New Roman"/>
                          <a:ea typeface="Calibri"/>
                          <a:cs typeface="Times New Roman"/>
                        </a:rPr>
                        <a:t> </a:t>
                      </a:r>
                    </a:p>
                    <a:p>
                      <a:pPr indent="-457200" algn="just">
                        <a:lnSpc>
                          <a:spcPct val="115000"/>
                        </a:lnSpc>
                        <a:spcAft>
                          <a:spcPts val="0"/>
                        </a:spcAft>
                      </a:pPr>
                      <a:r>
                        <a:rPr lang="fr-FR" sz="1200">
                          <a:effectLst/>
                          <a:latin typeface="Times New Roman"/>
                          <a:ea typeface="Calibri"/>
                          <a:cs typeface="Times New Roman"/>
                        </a:rPr>
                        <a:t> </a:t>
                      </a:r>
                    </a:p>
                    <a:p>
                      <a:pPr indent="-457200" algn="just">
                        <a:lnSpc>
                          <a:spcPct val="115000"/>
                        </a:lnSpc>
                        <a:spcAft>
                          <a:spcPts val="0"/>
                        </a:spcAft>
                      </a:pPr>
                      <a:r>
                        <a:rPr lang="fr-FR" sz="1200">
                          <a:effectLst/>
                          <a:latin typeface="Times New Roman"/>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40">
                <a:tc>
                  <a:txBody>
                    <a:bodyPr/>
                    <a:lstStyle/>
                    <a:p>
                      <a:pPr indent="-457200" algn="just">
                        <a:lnSpc>
                          <a:spcPct val="115000"/>
                        </a:lnSpc>
                        <a:spcAft>
                          <a:spcPts val="0"/>
                        </a:spcAft>
                      </a:pPr>
                      <a:r>
                        <a:rPr lang="fr-FR" sz="1200">
                          <a:effectLst/>
                          <a:latin typeface="Times New Roman"/>
                          <a:ea typeface="Calibri"/>
                          <a:cs typeface="Times New Roman"/>
                        </a:rPr>
                        <a:t>Frais de personnel (€)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3.600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180340">
                <a:tc>
                  <a:txBody>
                    <a:bodyPr/>
                    <a:lstStyle/>
                    <a:p>
                      <a:pPr indent="-457200" algn="just">
                        <a:lnSpc>
                          <a:spcPct val="115000"/>
                        </a:lnSpc>
                        <a:spcAft>
                          <a:spcPts val="0"/>
                        </a:spcAft>
                      </a:pPr>
                      <a:r>
                        <a:rPr lang="fr-FR" sz="1200">
                          <a:effectLst/>
                          <a:latin typeface="Times New Roman"/>
                          <a:ea typeface="Calibri"/>
                          <a:cs typeface="Times New Roman"/>
                        </a:rPr>
                        <a:t>Matériau (€)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12.000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tr>
              <a:tr h="156845">
                <a:tc>
                  <a:txBody>
                    <a:bodyPr/>
                    <a:lstStyle/>
                    <a:p>
                      <a:pPr indent="-457200" algn="just">
                        <a:lnSpc>
                          <a:spcPct val="115000"/>
                        </a:lnSpc>
                        <a:spcAft>
                          <a:spcPts val="0"/>
                        </a:spcAft>
                      </a:pPr>
                      <a:r>
                        <a:rPr lang="fr-FR" sz="1200">
                          <a:effectLst/>
                          <a:latin typeface="Times New Roman"/>
                          <a:ea typeface="Calibri"/>
                          <a:cs typeface="Times New Roman"/>
                        </a:rPr>
                        <a:t>Coût du service (€)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120.000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340">
                <a:tc>
                  <a:txBody>
                    <a:bodyPr/>
                    <a:lstStyle/>
                    <a:p>
                      <a:pPr indent="-457200" algn="just">
                        <a:lnSpc>
                          <a:spcPct val="115000"/>
                        </a:lnSpc>
                        <a:spcAft>
                          <a:spcPts val="0"/>
                        </a:spcAft>
                      </a:pPr>
                      <a:r>
                        <a:rPr lang="fr-FR" sz="1200">
                          <a:effectLst/>
                          <a:latin typeface="Times New Roman"/>
                          <a:ea typeface="Calibri"/>
                          <a:cs typeface="Times New Roman"/>
                        </a:rPr>
                        <a:t>Total des coûts variables (€)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b="1" i="1">
                          <a:solidFill>
                            <a:srgbClr val="0070C0"/>
                          </a:solidFill>
                          <a:effectLst/>
                          <a:latin typeface="Times New Roman"/>
                          <a:ea typeface="Calibri"/>
                          <a:cs typeface="Times New Roman"/>
                        </a:rPr>
                        <a:t>15.600</a:t>
                      </a:r>
                      <a:endParaRPr lang="fr-FR" sz="1200">
                        <a:effectLst/>
                        <a:latin typeface="Times New Roman"/>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a:effectLst/>
                          <a:latin typeface="Times New Roman"/>
                          <a:ea typeface="Calibri"/>
                          <a:cs typeface="Times New Roman"/>
                        </a:rPr>
                        <a:t>120.000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605">
                <a:tc>
                  <a:txBody>
                    <a:bodyPr/>
                    <a:lstStyle/>
                    <a:p>
                      <a:pPr indent="-457200" algn="just">
                        <a:lnSpc>
                          <a:spcPct val="115000"/>
                        </a:lnSpc>
                        <a:spcAft>
                          <a:spcPts val="0"/>
                        </a:spcAft>
                      </a:pPr>
                      <a:r>
                        <a:rPr lang="fr-FR" sz="1200">
                          <a:effectLst/>
                          <a:latin typeface="Times New Roman"/>
                          <a:ea typeface="Calibri"/>
                          <a:cs typeface="Times New Roman"/>
                        </a:rPr>
                        <a:t>Coût total par an (€)</a:t>
                      </a:r>
                      <a:r>
                        <a:rPr lang="fr-FR" sz="1200" b="1" i="1">
                          <a:effectLst/>
                          <a:latin typeface="Times New Roman"/>
                          <a:ea typeface="Calibri"/>
                          <a:cs typeface="Times New Roman"/>
                        </a:rPr>
                        <a:t>	[KG]</a:t>
                      </a:r>
                      <a:endParaRPr lang="fr-FR" sz="1200">
                        <a:effectLst/>
                        <a:latin typeface="Times New Roman"/>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b="1">
                          <a:solidFill>
                            <a:srgbClr val="00B050"/>
                          </a:solidFill>
                          <a:effectLst/>
                          <a:latin typeface="Times New Roman"/>
                          <a:ea typeface="Calibri"/>
                          <a:cs typeface="Times New Roman"/>
                        </a:rPr>
                        <a:t>150.585</a:t>
                      </a:r>
                      <a:endParaRPr lang="fr-FR" sz="1200">
                        <a:effectLst/>
                        <a:latin typeface="Times New Roman"/>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15000"/>
                        </a:lnSpc>
                        <a:spcAft>
                          <a:spcPts val="0"/>
                        </a:spcAft>
                      </a:pPr>
                      <a:r>
                        <a:rPr lang="fr-FR" sz="1200" b="1" dirty="0">
                          <a:solidFill>
                            <a:srgbClr val="E36C0A"/>
                          </a:solidFill>
                          <a:effectLst/>
                          <a:latin typeface="Times New Roman"/>
                          <a:ea typeface="Calibri"/>
                          <a:cs typeface="Times New Roman"/>
                        </a:rPr>
                        <a:t>120.000</a:t>
                      </a:r>
                      <a:endParaRPr lang="fr-FR" sz="1200" dirty="0">
                        <a:effectLst/>
                        <a:latin typeface="Times New Roman"/>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3786" y="1556792"/>
            <a:ext cx="2984488" cy="199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0559" y="4006842"/>
            <a:ext cx="4110211" cy="19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0061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a:xfrm>
            <a:off x="6485386" y="6381328"/>
            <a:ext cx="2133600" cy="365125"/>
          </a:xfrm>
        </p:spPr>
        <p:txBody>
          <a:bodyPr/>
          <a:lstStyle/>
          <a:p>
            <a:fld id="{0EE18407-EB0B-4F14-A9AE-2CF44DD745CA}" type="slidenum">
              <a:rPr lang="fr-FR" smtClean="0"/>
              <a:pPr/>
              <a:t>6</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79512" y="1196752"/>
            <a:ext cx="8856983" cy="5078313"/>
          </a:xfrm>
          <a:prstGeom prst="rect">
            <a:avLst/>
          </a:prstGeom>
        </p:spPr>
        <p:txBody>
          <a:bodyPr wrap="square">
            <a:spAutoFit/>
          </a:bodyPr>
          <a:lstStyle/>
          <a:p>
            <a:endParaRPr lang="en-GB" dirty="0">
              <a:latin typeface="Times New Roman" panose="02020603050405020304" pitchFamily="18" charset="0"/>
              <a:cs typeface="Times New Roman" panose="02020603050405020304" pitchFamily="18" charset="0"/>
            </a:endParaRPr>
          </a:p>
          <a:p>
            <a:r>
              <a:rPr lang="en-GB" i="1" dirty="0" smtClean="0">
                <a:latin typeface="Times New Roman" panose="02020603050405020304" pitchFamily="18" charset="0"/>
                <a:cs typeface="Times New Roman" panose="02020603050405020304" pitchFamily="18" charset="0"/>
              </a:rPr>
              <a:t>AM WHAT </a:t>
            </a:r>
            <a:r>
              <a:rPr lang="en-GB" i="1" dirty="0">
                <a:latin typeface="Times New Roman" panose="02020603050405020304" pitchFamily="18" charset="0"/>
                <a:cs typeface="Times New Roman" panose="02020603050405020304" pitchFamily="18" charset="0"/>
              </a:rPr>
              <a:t>IS IT:</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Additive Manufacturing by ASTM (American Society for </a:t>
            </a:r>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Testing </a:t>
            </a:r>
            <a:r>
              <a:rPr lang="en-GB" dirty="0">
                <a:latin typeface="Times New Roman" panose="02020603050405020304" pitchFamily="18" charset="0"/>
                <a:cs typeface="Times New Roman" panose="02020603050405020304" pitchFamily="18" charset="0"/>
              </a:rPr>
              <a:t>and Materials </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Process of joining materials to </a:t>
            </a:r>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make </a:t>
            </a:r>
            <a:r>
              <a:rPr lang="en-GB" dirty="0">
                <a:latin typeface="Times New Roman" panose="02020603050405020304" pitchFamily="18" charset="0"/>
                <a:cs typeface="Times New Roman" panose="02020603050405020304" pitchFamily="18" charset="0"/>
              </a:rPr>
              <a:t>objects from 3D model data, usually layer upon layer</a:t>
            </a:r>
            <a:r>
              <a:rPr lang="en-GB" dirty="0" smtClean="0">
                <a:latin typeface="Times New Roman" panose="02020603050405020304" pitchFamily="18" charset="0"/>
                <a:cs typeface="Times New Roman" panose="02020603050405020304" pitchFamily="18" charset="0"/>
              </a:rPr>
              <a:t>,</a:t>
            </a:r>
          </a:p>
          <a:p>
            <a:r>
              <a:rPr lang="en-GB" dirty="0" smtClean="0">
                <a:latin typeface="Times New Roman" panose="02020603050405020304" pitchFamily="18" charset="0"/>
                <a:cs typeface="Times New Roman" panose="02020603050405020304" pitchFamily="18" charset="0"/>
              </a:rPr>
              <a:t>as </a:t>
            </a:r>
            <a:r>
              <a:rPr lang="en-GB" dirty="0">
                <a:latin typeface="Times New Roman" panose="02020603050405020304" pitchFamily="18" charset="0"/>
                <a:cs typeface="Times New Roman" panose="02020603050405020304" pitchFamily="18" charset="0"/>
              </a:rPr>
              <a:t>opposed to subtractive manufacturing methodologies, </a:t>
            </a:r>
            <a:endParaRPr lang="en-GB" dirty="0" smtClean="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such </a:t>
            </a:r>
            <a:r>
              <a:rPr lang="en-GB" dirty="0">
                <a:latin typeface="Times New Roman" panose="02020603050405020304" pitchFamily="18" charset="0"/>
                <a:cs typeface="Times New Roman" panose="02020603050405020304" pitchFamily="18" charset="0"/>
              </a:rPr>
              <a:t>as traditional machining” </a:t>
            </a:r>
          </a:p>
          <a:p>
            <a:endParaRPr lang="en-GB" i="1" cap="small" dirty="0">
              <a:latin typeface="Times New Roman" panose="02020603050405020304" pitchFamily="18" charset="0"/>
              <a:cs typeface="Times New Roman" panose="02020603050405020304" pitchFamily="18" charset="0"/>
            </a:endParaRPr>
          </a:p>
          <a:p>
            <a:r>
              <a:rPr lang="en-GB" i="1" cap="small" dirty="0" smtClean="0">
                <a:latin typeface="Times New Roman" panose="02020603050405020304" pitchFamily="18" charset="0"/>
                <a:cs typeface="Times New Roman" panose="02020603050405020304" pitchFamily="18" charset="0"/>
              </a:rPr>
              <a:t>NAMING</a:t>
            </a:r>
            <a:r>
              <a:rPr lang="en-GB" i="1" cap="small" dirty="0">
                <a:solidFill>
                  <a:srgbClr val="0C377B"/>
                </a:solidFill>
                <a:latin typeface="Times New Roman" panose="02020603050405020304" pitchFamily="18" charset="0"/>
                <a:cs typeface="Times New Roman" panose="02020603050405020304" pitchFamily="18" charset="0"/>
              </a:rPr>
              <a:t>:</a:t>
            </a:r>
          </a:p>
          <a:p>
            <a:r>
              <a:rPr lang="en-GB" sz="1600" b="1" dirty="0" smtClean="0">
                <a:latin typeface="Times New Roman" panose="02020603050405020304" pitchFamily="18" charset="0"/>
                <a:cs typeface="Times New Roman" panose="02020603050405020304" pitchFamily="18" charset="0"/>
              </a:rPr>
              <a:t>Rapid </a:t>
            </a:r>
            <a:r>
              <a:rPr lang="en-GB" sz="1600" b="1" dirty="0">
                <a:latin typeface="Times New Roman" panose="02020603050405020304" pitchFamily="18" charset="0"/>
                <a:cs typeface="Times New Roman" panose="02020603050405020304" pitchFamily="18" charset="0"/>
              </a:rPr>
              <a:t>Prototyping: </a:t>
            </a:r>
            <a:r>
              <a:rPr lang="en-GB" dirty="0" smtClean="0">
                <a:latin typeface="Times New Roman" panose="02020603050405020304" pitchFamily="18" charset="0"/>
                <a:cs typeface="Times New Roman" panose="02020603050405020304" pitchFamily="18" charset="0"/>
              </a:rPr>
              <a:t>This </a:t>
            </a:r>
            <a:r>
              <a:rPr lang="en-GB" dirty="0">
                <a:latin typeface="Times New Roman" panose="02020603050405020304" pitchFamily="18" charset="0"/>
                <a:cs typeface="Times New Roman" panose="02020603050405020304" pitchFamily="18" charset="0"/>
              </a:rPr>
              <a:t>term was used in the beginning of the professional use of the technology because the main application was the manufacturing of prototypes, mock ups and sample parts.</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Todays most common terminologies </a:t>
            </a:r>
            <a:r>
              <a:rPr lang="en-GB" dirty="0" smtClean="0">
                <a:latin typeface="Times New Roman" panose="02020603050405020304" pitchFamily="18" charset="0"/>
                <a:cs typeface="Times New Roman" panose="02020603050405020304" pitchFamily="18" charset="0"/>
              </a:rPr>
              <a:t>are: </a:t>
            </a:r>
          </a:p>
          <a:p>
            <a:pPr algn="ctr"/>
            <a:r>
              <a:rPr lang="en-GB" b="1" cap="small" dirty="0" smtClean="0">
                <a:solidFill>
                  <a:srgbClr val="0C377B"/>
                </a:solidFill>
                <a:latin typeface="Times New Roman" panose="02020603050405020304" pitchFamily="18" charset="0"/>
                <a:cs typeface="Times New Roman" panose="02020603050405020304" pitchFamily="18" charset="0"/>
              </a:rPr>
              <a:t>Additive </a:t>
            </a:r>
            <a:r>
              <a:rPr lang="en-GB" b="1" cap="small" dirty="0">
                <a:solidFill>
                  <a:srgbClr val="0C377B"/>
                </a:solidFill>
                <a:latin typeface="Times New Roman" panose="02020603050405020304" pitchFamily="18" charset="0"/>
                <a:cs typeface="Times New Roman" panose="02020603050405020304" pitchFamily="18" charset="0"/>
              </a:rPr>
              <a:t>Manufacturing (AM) </a:t>
            </a:r>
            <a:r>
              <a:rPr lang="en-GB" dirty="0">
                <a:latin typeface="Times New Roman" panose="02020603050405020304" pitchFamily="18" charset="0"/>
                <a:cs typeface="Times New Roman" panose="02020603050405020304" pitchFamily="18" charset="0"/>
              </a:rPr>
              <a:t>or </a:t>
            </a:r>
            <a:r>
              <a:rPr lang="en-GB" b="1" cap="small" dirty="0">
                <a:solidFill>
                  <a:srgbClr val="0C377B"/>
                </a:solidFill>
                <a:latin typeface="Times New Roman" panose="02020603050405020304" pitchFamily="18" charset="0"/>
                <a:cs typeface="Times New Roman" panose="02020603050405020304" pitchFamily="18" charset="0"/>
              </a:rPr>
              <a:t>3D Printing </a:t>
            </a:r>
          </a:p>
          <a:p>
            <a:pPr algn="ctr"/>
            <a:endParaRPr lang="en-GB" cap="small" dirty="0" smtClean="0">
              <a:solidFill>
                <a:srgbClr val="0C377B"/>
              </a:solidFill>
              <a:latin typeface="Times New Roman" panose="02020603050405020304" pitchFamily="18" charset="0"/>
              <a:cs typeface="Times New Roman" panose="02020603050405020304" pitchFamily="18" charset="0"/>
            </a:endParaRPr>
          </a:p>
          <a:p>
            <a:pPr algn="ctr"/>
            <a:r>
              <a:rPr lang="en-GB" cap="small" dirty="0">
                <a:solidFill>
                  <a:srgbClr val="0C377B"/>
                </a:solidFill>
                <a:latin typeface="Times New Roman" panose="02020603050405020304" pitchFamily="18" charset="0"/>
                <a:cs typeface="Times New Roman" panose="02020603050405020304" pitchFamily="18" charset="0"/>
              </a:rPr>
              <a:t>“I guess the two definitions are valid” </a:t>
            </a:r>
          </a:p>
        </p:txBody>
      </p:sp>
      <p:pic>
        <p:nvPicPr>
          <p:cNvPr id="3074" name="Picture 2" descr="C:\INP_Grenoble\3D_sculp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537" y="1268759"/>
            <a:ext cx="3240360" cy="2357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769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60</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851920" y="1098609"/>
            <a:ext cx="1236236" cy="646331"/>
          </a:xfrm>
          <a:prstGeom prst="rect">
            <a:avLst/>
          </a:prstGeom>
          <a:noFill/>
        </p:spPr>
        <p:txBody>
          <a:bodyPr wrap="none" rtlCol="0">
            <a:spAutoFit/>
          </a:bodyPr>
          <a:lstStyle/>
          <a:p>
            <a:r>
              <a:rPr lang="en-GB" sz="3600" dirty="0" smtClean="0">
                <a:latin typeface="Times New Roman" panose="02020603050405020304" pitchFamily="18" charset="0"/>
                <a:cs typeface="Times New Roman" panose="02020603050405020304" pitchFamily="18" charset="0"/>
              </a:rPr>
              <a:t>RIKS</a:t>
            </a:r>
            <a:endParaRPr lang="fr-FR" sz="3600"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256" y="2191778"/>
            <a:ext cx="1800200" cy="173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47977" y="4350882"/>
            <a:ext cx="6672295" cy="1815882"/>
          </a:xfrm>
          <a:prstGeom prst="rect">
            <a:avLst/>
          </a:prstGeom>
        </p:spPr>
        <p:txBody>
          <a:bodyPr wrap="square">
            <a:spAutoFit/>
          </a:bodyPr>
          <a:lstStyle/>
          <a:p>
            <a:pPr marL="285750" indent="-285750">
              <a:buFont typeface="Arial" panose="020B0604020202020204" pitchFamily="34" charset="0"/>
              <a:buChar char="•"/>
            </a:pPr>
            <a:r>
              <a:rPr lang="en-GB" sz="1600" dirty="0">
                <a:solidFill>
                  <a:prstClr val="black"/>
                </a:solidFill>
                <a:latin typeface="Times New Roman" panose="02020603050405020304" pitchFamily="18" charset="0"/>
                <a:cs typeface="Times New Roman" panose="02020603050405020304" pitchFamily="18" charset="0"/>
              </a:rPr>
              <a:t>IP and licensing deals</a:t>
            </a:r>
          </a:p>
          <a:p>
            <a:pPr marL="285750" lvl="0" indent="-285750">
              <a:buFont typeface="Arial" panose="020B0604020202020204" pitchFamily="34" charset="0"/>
              <a:buChar char="•"/>
            </a:pPr>
            <a:r>
              <a:rPr lang="en-GB" sz="1600" dirty="0">
                <a:solidFill>
                  <a:prstClr val="black"/>
                </a:solidFill>
                <a:latin typeface="Times New Roman" panose="02020603050405020304" pitchFamily="18" charset="0"/>
                <a:cs typeface="Times New Roman" panose="02020603050405020304" pitchFamily="18" charset="0"/>
              </a:rPr>
              <a:t>3D printers are energy hogs</a:t>
            </a:r>
          </a:p>
          <a:p>
            <a:pPr marL="285750" indent="-285750">
              <a:buFont typeface="Arial" panose="020B0604020202020204" pitchFamily="34" charset="0"/>
              <a:buChar char="•"/>
            </a:pPr>
            <a:r>
              <a:rPr lang="en-GB" sz="1600" dirty="0" smtClean="0">
                <a:solidFill>
                  <a:prstClr val="black"/>
                </a:solidFill>
                <a:latin typeface="Times New Roman" panose="02020603050405020304" pitchFamily="18" charset="0"/>
                <a:cs typeface="Times New Roman" panose="02020603050405020304" pitchFamily="18" charset="0"/>
              </a:rPr>
              <a:t>Gun </a:t>
            </a:r>
            <a:r>
              <a:rPr lang="en-GB" sz="1600" dirty="0">
                <a:solidFill>
                  <a:prstClr val="black"/>
                </a:solidFill>
                <a:latin typeface="Times New Roman" panose="02020603050405020304" pitchFamily="18" charset="0"/>
                <a:cs typeface="Times New Roman" panose="02020603050405020304" pitchFamily="18" charset="0"/>
              </a:rPr>
              <a:t>control loopholes</a:t>
            </a:r>
          </a:p>
          <a:p>
            <a:pPr marL="285750" indent="-285750">
              <a:buFont typeface="Arial" panose="020B0604020202020204" pitchFamily="34" charset="0"/>
              <a:buChar char="•"/>
            </a:pPr>
            <a:r>
              <a:rPr lang="en-GB" sz="1600" dirty="0">
                <a:solidFill>
                  <a:prstClr val="black"/>
                </a:solidFill>
                <a:latin typeface="Times New Roman" panose="02020603050405020304" pitchFamily="18" charset="0"/>
                <a:cs typeface="Times New Roman" panose="02020603050405020304" pitchFamily="18" charset="0"/>
              </a:rPr>
              <a:t>Responsibility of manufacturers </a:t>
            </a:r>
          </a:p>
          <a:p>
            <a:pPr marL="285750" indent="-285750">
              <a:buFont typeface="Arial" panose="020B0604020202020204" pitchFamily="34" charset="0"/>
              <a:buChar char="•"/>
            </a:pPr>
            <a:r>
              <a:rPr lang="en-GB" sz="1600" dirty="0" err="1">
                <a:solidFill>
                  <a:prstClr val="black"/>
                </a:solidFill>
                <a:latin typeface="Times New Roman" panose="02020603050405020304" pitchFamily="18" charset="0"/>
                <a:cs typeface="Times New Roman" panose="02020603050405020304" pitchFamily="18" charset="0"/>
              </a:rPr>
              <a:t>Bioprinting</a:t>
            </a:r>
            <a:r>
              <a:rPr lang="en-GB" sz="1600" dirty="0">
                <a:solidFill>
                  <a:prstClr val="black"/>
                </a:solidFill>
                <a:latin typeface="Times New Roman" panose="02020603050405020304" pitchFamily="18" charset="0"/>
                <a:cs typeface="Times New Roman" panose="02020603050405020304" pitchFamily="18" charset="0"/>
              </a:rPr>
              <a:t> ethics and regulation</a:t>
            </a:r>
          </a:p>
          <a:p>
            <a:pPr marL="285750" indent="-285750">
              <a:buFont typeface="Arial" panose="020B0604020202020204" pitchFamily="34" charset="0"/>
              <a:buChar char="•"/>
            </a:pPr>
            <a:r>
              <a:rPr lang="en-GB" sz="1600" dirty="0">
                <a:solidFill>
                  <a:prstClr val="black"/>
                </a:solidFill>
                <a:latin typeface="Times New Roman" panose="02020603050405020304" pitchFamily="18" charset="0"/>
                <a:cs typeface="Times New Roman" panose="02020603050405020304" pitchFamily="18" charset="0"/>
              </a:rPr>
              <a:t>Possibility of 3D printed drugs</a:t>
            </a:r>
          </a:p>
          <a:p>
            <a:pPr marL="285750" indent="-285750">
              <a:buFont typeface="Arial" panose="020B0604020202020204" pitchFamily="34" charset="0"/>
              <a:buChar char="•"/>
            </a:pPr>
            <a:r>
              <a:rPr lang="en-GB" sz="1600" dirty="0">
                <a:solidFill>
                  <a:prstClr val="black"/>
                </a:solidFill>
                <a:latin typeface="Times New Roman" panose="02020603050405020304" pitchFamily="18" charset="0"/>
                <a:cs typeface="Times New Roman" panose="02020603050405020304" pitchFamily="18" charset="0"/>
              </a:rPr>
              <a:t>Safety of items that come into contact with food</a:t>
            </a:r>
          </a:p>
        </p:txBody>
      </p:sp>
      <p:sp>
        <p:nvSpPr>
          <p:cNvPr id="9" name="Rectangle 8"/>
          <p:cNvSpPr/>
          <p:nvPr/>
        </p:nvSpPr>
        <p:spPr>
          <a:xfrm>
            <a:off x="2195736" y="1808819"/>
            <a:ext cx="6715281" cy="2308324"/>
          </a:xfrm>
          <a:prstGeom prst="rect">
            <a:avLst/>
          </a:prstGeom>
        </p:spPr>
        <p:txBody>
          <a:bodyPr wrap="square">
            <a:spAutoFit/>
          </a:bodyPr>
          <a:lstStyle/>
          <a:p>
            <a:pPr lvl="0"/>
            <a:r>
              <a:rPr lang="en-GB" sz="1600" dirty="0">
                <a:solidFill>
                  <a:prstClr val="black"/>
                </a:solidFill>
                <a:latin typeface="Times New Roman" panose="02020603050405020304" pitchFamily="18" charset="0"/>
                <a:cs typeface="Times New Roman" panose="02020603050405020304" pitchFamily="18" charset="0"/>
              </a:rPr>
              <a:t>Safety features</a:t>
            </a:r>
          </a:p>
          <a:p>
            <a:pPr lvl="0"/>
            <a:r>
              <a:rPr lang="en-GB" sz="1600" dirty="0">
                <a:solidFill>
                  <a:prstClr val="black"/>
                </a:solidFill>
                <a:latin typeface="Times New Roman" panose="02020603050405020304" pitchFamily="18" charset="0"/>
                <a:cs typeface="Times New Roman" panose="02020603050405020304" pitchFamily="18" charset="0"/>
              </a:rPr>
              <a:t>Powder handling &amp; changing - The following risks may be experienced while working with the systems:</a:t>
            </a:r>
          </a:p>
          <a:p>
            <a:pPr marL="285750" lvl="0" indent="-285750">
              <a:buFont typeface="Arial" panose="020B0604020202020204" pitchFamily="34" charset="0"/>
              <a:buChar char="•"/>
            </a:pPr>
            <a:r>
              <a:rPr lang="en-GB" sz="1600" dirty="0">
                <a:solidFill>
                  <a:prstClr val="black"/>
                </a:solidFill>
                <a:latin typeface="Times New Roman" panose="02020603050405020304" pitchFamily="18" charset="0"/>
                <a:cs typeface="Times New Roman" panose="02020603050405020304" pitchFamily="18" charset="0"/>
              </a:rPr>
              <a:t>Unhealthy air emissions </a:t>
            </a:r>
          </a:p>
          <a:p>
            <a:pPr marL="285750" lvl="0" indent="-285750">
              <a:buFont typeface="Arial" panose="020B0604020202020204" pitchFamily="34" charset="0"/>
              <a:buChar char="•"/>
            </a:pPr>
            <a:r>
              <a:rPr lang="en-GB" sz="1600" dirty="0">
                <a:solidFill>
                  <a:prstClr val="black"/>
                </a:solidFill>
                <a:latin typeface="Times New Roman" panose="02020603050405020304" pitchFamily="18" charset="0"/>
                <a:cs typeface="Times New Roman" panose="02020603050405020304" pitchFamily="18" charset="0"/>
              </a:rPr>
              <a:t>Risk or damage to respiratory tract and lungs when handling metal powders</a:t>
            </a:r>
          </a:p>
          <a:p>
            <a:pPr marL="285750" lvl="0" indent="-285750">
              <a:buFont typeface="Arial" panose="020B0604020202020204" pitchFamily="34" charset="0"/>
              <a:buChar char="•"/>
            </a:pPr>
            <a:r>
              <a:rPr lang="en-GB" sz="1600" dirty="0">
                <a:solidFill>
                  <a:prstClr val="black"/>
                </a:solidFill>
                <a:latin typeface="Times New Roman" panose="02020603050405020304" pitchFamily="18" charset="0"/>
                <a:cs typeface="Times New Roman" panose="02020603050405020304" pitchFamily="18" charset="0"/>
              </a:rPr>
              <a:t>Risk of eye damage when handling metal powder and filter dust. </a:t>
            </a:r>
          </a:p>
          <a:p>
            <a:pPr marL="285750" lvl="0" indent="-285750">
              <a:buFont typeface="Arial" panose="020B0604020202020204" pitchFamily="34" charset="0"/>
              <a:buChar char="•"/>
            </a:pPr>
            <a:r>
              <a:rPr lang="en-GB" sz="1600" dirty="0">
                <a:solidFill>
                  <a:prstClr val="black"/>
                </a:solidFill>
                <a:latin typeface="Times New Roman" panose="02020603050405020304" pitchFamily="18" charset="0"/>
                <a:cs typeface="Times New Roman" panose="02020603050405020304" pitchFamily="18" charset="0"/>
              </a:rPr>
              <a:t>Risk of compressed air outlet</a:t>
            </a:r>
          </a:p>
          <a:p>
            <a:pPr marL="285750" lvl="0" indent="-285750">
              <a:buFont typeface="Arial" panose="020B0604020202020204" pitchFamily="34" charset="0"/>
              <a:buChar char="•"/>
            </a:pPr>
            <a:r>
              <a:rPr lang="en-GB" sz="1600" dirty="0">
                <a:solidFill>
                  <a:prstClr val="black"/>
                </a:solidFill>
                <a:latin typeface="Times New Roman" panose="02020603050405020304" pitchFamily="18" charset="0"/>
                <a:cs typeface="Times New Roman" panose="02020603050405020304" pitchFamily="18" charset="0"/>
              </a:rPr>
              <a:t>Risk of suspected carcinogenic effect of the metal powder and filter dust</a:t>
            </a:r>
          </a:p>
          <a:p>
            <a:pPr marL="285750" lvl="0" indent="-285750">
              <a:buFont typeface="Arial" panose="020B0604020202020204" pitchFamily="34" charset="0"/>
              <a:buChar char="•"/>
            </a:pPr>
            <a:r>
              <a:rPr lang="en-GB" sz="1600" dirty="0">
                <a:solidFill>
                  <a:prstClr val="black"/>
                </a:solidFill>
                <a:latin typeface="Times New Roman" panose="02020603050405020304" pitchFamily="18" charset="0"/>
                <a:cs typeface="Times New Roman" panose="02020603050405020304" pitchFamily="18" charset="0"/>
              </a:rPr>
              <a:t>Principal risks of an laser </a:t>
            </a:r>
            <a:r>
              <a:rPr lang="en-GB" sz="1600" dirty="0" smtClean="0">
                <a:solidFill>
                  <a:prstClr val="black"/>
                </a:solidFill>
                <a:latin typeface="Times New Roman" panose="02020603050405020304" pitchFamily="18" charset="0"/>
                <a:cs typeface="Times New Roman" panose="02020603050405020304" pitchFamily="18" charset="0"/>
              </a:rPr>
              <a:t>system</a:t>
            </a:r>
            <a:endParaRPr lang="en-GB" sz="1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3262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61</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873691" y="1398234"/>
            <a:ext cx="1417696" cy="646331"/>
          </a:xfrm>
          <a:prstGeom prst="rect">
            <a:avLst/>
          </a:prstGeom>
          <a:noFill/>
        </p:spPr>
        <p:txBody>
          <a:bodyPr wrap="none" rtlCol="0">
            <a:spAutoFit/>
          </a:bodyPr>
          <a:lstStyle/>
          <a:p>
            <a:r>
              <a:rPr lang="en-GB" sz="3600" dirty="0" smtClean="0">
                <a:latin typeface="Times New Roman" panose="02020603050405020304" pitchFamily="18" charset="0"/>
                <a:cs typeface="Times New Roman" panose="02020603050405020304" pitchFamily="18" charset="0"/>
              </a:rPr>
              <a:t>Future</a:t>
            </a:r>
          </a:p>
        </p:txBody>
      </p:sp>
      <p:sp>
        <p:nvSpPr>
          <p:cNvPr id="3" name="Rectangle 2"/>
          <p:cNvSpPr/>
          <p:nvPr/>
        </p:nvSpPr>
        <p:spPr>
          <a:xfrm>
            <a:off x="820769" y="2459198"/>
            <a:ext cx="7776864" cy="1200329"/>
          </a:xfrm>
          <a:prstGeom prst="rect">
            <a:avLst/>
          </a:prstGeom>
        </p:spPr>
        <p:txBody>
          <a:bodyPr wrap="square">
            <a:spAutoFit/>
          </a:bodyPr>
          <a:lstStyle/>
          <a:p>
            <a:endParaRPr lang="en-GB" dirty="0">
              <a:latin typeface="Times New Roman" panose="02020603050405020304" pitchFamily="18" charset="0"/>
              <a:cs typeface="Times New Roman" panose="02020603050405020304" pitchFamily="18" charset="0"/>
            </a:endParaRPr>
          </a:p>
          <a:p>
            <a:r>
              <a:rPr lang="en-GB" cap="small" dirty="0">
                <a:solidFill>
                  <a:srgbClr val="0C377B"/>
                </a:solidFill>
                <a:latin typeface="Times New Roman" panose="02020603050405020304" pitchFamily="18" charset="0"/>
                <a:cs typeface="Times New Roman" panose="02020603050405020304" pitchFamily="18" charset="0"/>
              </a:rPr>
              <a:t>To make things a new way, you need to make companies a new way, too.</a:t>
            </a:r>
          </a:p>
          <a:p>
            <a:endParaRPr lang="en-GB" cap="small" dirty="0">
              <a:solidFill>
                <a:srgbClr val="0C377B"/>
              </a:solidFill>
              <a:latin typeface="Times New Roman" panose="02020603050405020304" pitchFamily="18" charset="0"/>
              <a:cs typeface="Times New Roman" panose="02020603050405020304" pitchFamily="18" charset="0"/>
            </a:endParaRPr>
          </a:p>
          <a:p>
            <a:r>
              <a:rPr lang="en-GB" cap="small" dirty="0">
                <a:solidFill>
                  <a:srgbClr val="0C377B"/>
                </a:solidFill>
                <a:latin typeface="Times New Roman" panose="02020603050405020304" pitchFamily="18" charset="0"/>
                <a:cs typeface="Times New Roman" panose="02020603050405020304" pitchFamily="18" charset="0"/>
              </a:rPr>
              <a:t>Once manufacturing went online, nothing would be the same again.</a:t>
            </a:r>
          </a:p>
        </p:txBody>
      </p:sp>
    </p:spTree>
    <p:extLst>
      <p:ext uri="{BB962C8B-B14F-4D97-AF65-F5344CB8AC3E}">
        <p14:creationId xmlns:p14="http://schemas.microsoft.com/office/powerpoint/2010/main" val="24584258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62</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240137" y="2568864"/>
            <a:ext cx="684803" cy="1446550"/>
          </a:xfrm>
          <a:prstGeom prst="rect">
            <a:avLst/>
          </a:prstGeom>
          <a:noFill/>
        </p:spPr>
        <p:txBody>
          <a:bodyPr wrap="none" rtlCol="0">
            <a:spAutoFit/>
          </a:bodyPr>
          <a:lstStyle/>
          <a:p>
            <a:r>
              <a:rPr lang="en-GB" sz="8800" dirty="0" smtClean="0">
                <a:latin typeface="Times New Roman" panose="02020603050405020304" pitchFamily="18" charset="0"/>
                <a:cs typeface="Times New Roman" panose="02020603050405020304" pitchFamily="18" charset="0"/>
              </a:rPr>
              <a:t>?</a:t>
            </a:r>
            <a:endParaRPr lang="fr-FR" sz="8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6054" y="4365104"/>
            <a:ext cx="8712968"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Many exiting examples can be found under: </a:t>
            </a:r>
            <a:r>
              <a:rPr lang="en-GB" dirty="0">
                <a:hlinkClick r:id="rId3"/>
              </a:rPr>
              <a:t>http://</a:t>
            </a:r>
            <a:r>
              <a:rPr lang="en-GB" dirty="0" smtClean="0">
                <a:hlinkClick r:id="rId3"/>
              </a:rPr>
              <a:t>www.3ders.org/applications.html</a:t>
            </a:r>
            <a:r>
              <a:rPr lang="en-GB" dirty="0" smtClean="0"/>
              <a:t> </a:t>
            </a:r>
            <a:endParaRPr lang="fr-FR" dirty="0"/>
          </a:p>
        </p:txBody>
      </p:sp>
    </p:spTree>
    <p:extLst>
      <p:ext uri="{BB962C8B-B14F-4D97-AF65-F5344CB8AC3E}">
        <p14:creationId xmlns:p14="http://schemas.microsoft.com/office/powerpoint/2010/main" val="27874013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p:txBody>
          <a:bodyPr/>
          <a:lstStyle/>
          <a:p>
            <a:fld id="{0EE18407-EB0B-4F14-A9AE-2CF44DD745CA}" type="slidenum">
              <a:rPr lang="fr-FR" smtClean="0"/>
              <a:pPr/>
              <a:t>63</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934074" y="1575557"/>
            <a:ext cx="3312125" cy="1015663"/>
          </a:xfrm>
          <a:prstGeom prst="rect">
            <a:avLst/>
          </a:prstGeom>
          <a:noFill/>
        </p:spPr>
        <p:txBody>
          <a:bodyPr wrap="none" rtlCol="0">
            <a:spAutoFit/>
          </a:bodyPr>
          <a:lstStyle/>
          <a:p>
            <a:pPr algn="ctr"/>
            <a:r>
              <a:rPr lang="fr-FR" sz="2000" dirty="0" err="1">
                <a:latin typeface="Times New Roman" panose="02020603050405020304" pitchFamily="18" charset="0"/>
                <a:cs typeface="Times New Roman" panose="02020603050405020304" pitchFamily="18" charset="0"/>
              </a:rPr>
              <a:t>Grazie</a:t>
            </a:r>
            <a:r>
              <a:rPr lang="fr-FR" sz="2000" dirty="0">
                <a:latin typeface="Times New Roman" panose="02020603050405020304" pitchFamily="18" charset="0"/>
                <a:cs typeface="Times New Roman" panose="02020603050405020304" pitchFamily="18" charset="0"/>
              </a:rPr>
              <a:t> per la </a:t>
            </a:r>
            <a:r>
              <a:rPr lang="fr-FR" sz="2000" dirty="0" err="1">
                <a:latin typeface="Times New Roman" panose="02020603050405020304" pitchFamily="18" charset="0"/>
                <a:cs typeface="Times New Roman" panose="02020603050405020304" pitchFamily="18" charset="0"/>
              </a:rPr>
              <a:t>vostra</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attenzione</a:t>
            </a:r>
            <a:endParaRPr lang="en-GB" sz="2000" dirty="0">
              <a:latin typeface="Times New Roman" panose="02020603050405020304" pitchFamily="18" charset="0"/>
              <a:cs typeface="Times New Roman" panose="02020603050405020304" pitchFamily="18" charset="0"/>
            </a:endParaRPr>
          </a:p>
          <a:p>
            <a:pPr algn="ctr"/>
            <a:r>
              <a:rPr lang="en-GB" sz="2000" dirty="0" smtClean="0">
                <a:latin typeface="Times New Roman" panose="02020603050405020304" pitchFamily="18" charset="0"/>
                <a:cs typeface="Times New Roman" panose="02020603050405020304" pitchFamily="18" charset="0"/>
              </a:rPr>
              <a:t>Thank you for your attention</a:t>
            </a:r>
          </a:p>
          <a:p>
            <a:pPr algn="ctr"/>
            <a:r>
              <a:rPr lang="en-GB" sz="2000" dirty="0" err="1" smtClean="0">
                <a:latin typeface="Times New Roman" panose="02020603050405020304" pitchFamily="18" charset="0"/>
                <a:cs typeface="Times New Roman" panose="02020603050405020304" pitchFamily="18" charset="0"/>
              </a:rPr>
              <a:t>Merci</a:t>
            </a:r>
            <a:r>
              <a:rPr lang="en-GB" sz="2000" dirty="0" smtClean="0">
                <a:latin typeface="Times New Roman" panose="02020603050405020304" pitchFamily="18" charset="0"/>
                <a:cs typeface="Times New Roman" panose="02020603050405020304" pitchFamily="18" charset="0"/>
              </a:rPr>
              <a:t> pour votre attention </a:t>
            </a:r>
            <a:endParaRPr lang="fr-FR"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3335798" y="3716399"/>
            <a:ext cx="2493480" cy="1828959"/>
          </a:xfrm>
          <a:prstGeom prst="rect">
            <a:avLst/>
          </a:prstGeom>
        </p:spPr>
      </p:pic>
    </p:spTree>
    <p:extLst>
      <p:ext uri="{BB962C8B-B14F-4D97-AF65-F5344CB8AC3E}">
        <p14:creationId xmlns:p14="http://schemas.microsoft.com/office/powerpoint/2010/main" val="12965693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a:xfrm>
            <a:off x="6485386" y="6381328"/>
            <a:ext cx="2133600" cy="365125"/>
          </a:xfrm>
        </p:spPr>
        <p:txBody>
          <a:bodyPr/>
          <a:lstStyle/>
          <a:p>
            <a:fld id="{0EE18407-EB0B-4F14-A9AE-2CF44DD745CA}" type="slidenum">
              <a:rPr lang="fr-FR" smtClean="0"/>
              <a:pPr/>
              <a:t>7</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79512" y="1196752"/>
            <a:ext cx="8856983" cy="1200329"/>
          </a:xfrm>
          <a:prstGeom prst="rect">
            <a:avLst/>
          </a:prstGeom>
        </p:spPr>
        <p:txBody>
          <a:bodyPr wrap="square">
            <a:spAutoFit/>
          </a:bodyPr>
          <a:lstStyle/>
          <a:p>
            <a:r>
              <a:rPr lang="en-GB" i="1" cap="small" dirty="0" smtClean="0">
                <a:latin typeface="Times New Roman" panose="02020603050405020304" pitchFamily="18" charset="0"/>
                <a:cs typeface="Times New Roman" panose="02020603050405020304" pitchFamily="18" charset="0"/>
              </a:rPr>
              <a:t>INTRODUCTION:</a:t>
            </a:r>
            <a:endParaRPr lang="en-GB" i="1" cap="small"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But: </a:t>
            </a:r>
          </a:p>
          <a:p>
            <a:r>
              <a:rPr lang="en-GB" dirty="0" smtClean="0">
                <a:latin typeface="Times New Roman" panose="02020603050405020304" pitchFamily="18" charset="0"/>
                <a:cs typeface="Times New Roman" panose="02020603050405020304" pitchFamily="18" charset="0"/>
              </a:rPr>
              <a:t>Additive </a:t>
            </a:r>
            <a:r>
              <a:rPr lang="en-GB" dirty="0">
                <a:latin typeface="Times New Roman" panose="02020603050405020304" pitchFamily="18" charset="0"/>
                <a:cs typeface="Times New Roman" panose="02020603050405020304" pitchFamily="18" charset="0"/>
              </a:rPr>
              <a:t>Manufacturing (AM) concerns </a:t>
            </a:r>
            <a:r>
              <a:rPr lang="en-GB" dirty="0" smtClean="0">
                <a:latin typeface="Times New Roman" panose="02020603050405020304" pitchFamily="18" charset="0"/>
                <a:cs typeface="Times New Roman" panose="02020603050405020304" pitchFamily="18" charset="0"/>
              </a:rPr>
              <a:t>as well some other technologies </a:t>
            </a:r>
            <a:endParaRPr lang="en-GB" dirty="0">
              <a:latin typeface="Times New Roman" panose="02020603050405020304" pitchFamily="18" charset="0"/>
              <a:cs typeface="Times New Roman" panose="02020603050405020304" pitchFamily="18" charset="0"/>
            </a:endParaRPr>
          </a:p>
        </p:txBody>
      </p:sp>
      <p:sp>
        <p:nvSpPr>
          <p:cNvPr id="2" name="Rectangle 1"/>
          <p:cNvSpPr/>
          <p:nvPr/>
        </p:nvSpPr>
        <p:spPr>
          <a:xfrm>
            <a:off x="252438" y="2355762"/>
            <a:ext cx="8496026" cy="959911"/>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dirty="0"/>
              <a:t>Powder Injection Moulding (PIM), comprising Metal Injection Moulding (MIM) and Ceramic Injection Moulding (CIM), is an advanced manufacturing technology for the production of complex, high volume net-shape components. </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75" y="3429000"/>
            <a:ext cx="7781925" cy="154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3" y="4973636"/>
            <a:ext cx="1862049" cy="1551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37553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a:xfrm>
            <a:off x="6485386" y="6381328"/>
            <a:ext cx="2133600" cy="365125"/>
          </a:xfrm>
        </p:spPr>
        <p:txBody>
          <a:bodyPr/>
          <a:lstStyle/>
          <a:p>
            <a:fld id="{0EE18407-EB0B-4F14-A9AE-2CF44DD745CA}" type="slidenum">
              <a:rPr lang="fr-FR" smtClean="0"/>
              <a:pPr/>
              <a:t>8</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79512" y="1196752"/>
            <a:ext cx="8856983" cy="1200329"/>
          </a:xfrm>
          <a:prstGeom prst="rect">
            <a:avLst/>
          </a:prstGeom>
        </p:spPr>
        <p:txBody>
          <a:bodyPr wrap="square">
            <a:spAutoFit/>
          </a:bodyPr>
          <a:lstStyle/>
          <a:p>
            <a:r>
              <a:rPr lang="en-GB" i="1" cap="small" dirty="0" smtClean="0">
                <a:latin typeface="Times New Roman" panose="02020603050405020304" pitchFamily="18" charset="0"/>
                <a:cs typeface="Times New Roman" panose="02020603050405020304" pitchFamily="18" charset="0"/>
              </a:rPr>
              <a:t>INTRODUCTION:</a:t>
            </a:r>
            <a:endParaRPr lang="en-GB" i="1" cap="small"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But: </a:t>
            </a:r>
          </a:p>
          <a:p>
            <a:r>
              <a:rPr lang="en-GB" dirty="0" smtClean="0">
                <a:latin typeface="Times New Roman" panose="02020603050405020304" pitchFamily="18" charset="0"/>
                <a:cs typeface="Times New Roman" panose="02020603050405020304" pitchFamily="18" charset="0"/>
              </a:rPr>
              <a:t>Additive </a:t>
            </a:r>
            <a:r>
              <a:rPr lang="en-GB" dirty="0">
                <a:latin typeface="Times New Roman" panose="02020603050405020304" pitchFamily="18" charset="0"/>
                <a:cs typeface="Times New Roman" panose="02020603050405020304" pitchFamily="18" charset="0"/>
              </a:rPr>
              <a:t>Manufacturing (AM) concerns </a:t>
            </a:r>
            <a:r>
              <a:rPr lang="en-GB" dirty="0" smtClean="0">
                <a:latin typeface="Times New Roman" panose="02020603050405020304" pitchFamily="18" charset="0"/>
                <a:cs typeface="Times New Roman" panose="02020603050405020304" pitchFamily="18" charset="0"/>
              </a:rPr>
              <a:t>as well some other technologies </a:t>
            </a:r>
            <a:endParaRPr lang="en-GB" dirty="0">
              <a:latin typeface="Times New Roman" panose="02020603050405020304" pitchFamily="18" charset="0"/>
              <a:cs typeface="Times New Roman" panose="02020603050405020304" pitchFamily="18" charset="0"/>
            </a:endParaRPr>
          </a:p>
        </p:txBody>
      </p:sp>
      <p:sp>
        <p:nvSpPr>
          <p:cNvPr id="6" name="Rectangle 5"/>
          <p:cNvSpPr/>
          <p:nvPr/>
        </p:nvSpPr>
        <p:spPr>
          <a:xfrm>
            <a:off x="252438" y="2435156"/>
            <a:ext cx="8496026" cy="207396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600" dirty="0"/>
              <a:t>Powder </a:t>
            </a:r>
            <a:r>
              <a:rPr lang="en-GB" sz="1600" dirty="0" smtClean="0"/>
              <a:t>sintering </a:t>
            </a:r>
            <a:r>
              <a:rPr lang="en-GB" sz="1600" dirty="0"/>
              <a:t>is the process of blending fine powdered materials, pressing them into a desired shape or form (compacting), and then heating the compressed material in a controlled atmosphere to bond the material (sintering). The powder metallurgy process generally consists of four basic steps: powder manufacture, powder blending, compacting, and sintering. Compacting is generally performed at room temperature, and the elevated-temperature process of sintering is usually conducted at atmospheric pressure. Optional secondary processing often follows to obtain special properties or enhanced </a:t>
            </a:r>
            <a:r>
              <a:rPr lang="en-GB" sz="1600" dirty="0" smtClean="0"/>
              <a:t>precision.</a:t>
            </a:r>
            <a:endParaRPr lang="fr-FR" sz="16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221087"/>
            <a:ext cx="2304256" cy="233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588614"/>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1535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dirty="0" smtClean="0"/>
              <a:t>EN-MME/ Th. Sahner</a:t>
            </a:r>
            <a:endParaRPr lang="fr-FR" dirty="0"/>
          </a:p>
        </p:txBody>
      </p:sp>
      <p:sp>
        <p:nvSpPr>
          <p:cNvPr id="5" name="Slide Number Placeholder 4"/>
          <p:cNvSpPr>
            <a:spLocks noGrp="1"/>
          </p:cNvSpPr>
          <p:nvPr>
            <p:ph type="sldNum" sz="quarter" idx="12"/>
          </p:nvPr>
        </p:nvSpPr>
        <p:spPr>
          <a:xfrm>
            <a:off x="6485386" y="6381328"/>
            <a:ext cx="2133600" cy="365125"/>
          </a:xfrm>
        </p:spPr>
        <p:txBody>
          <a:bodyPr/>
          <a:lstStyle/>
          <a:p>
            <a:fld id="{0EE18407-EB0B-4F14-A9AE-2CF44DD745CA}" type="slidenum">
              <a:rPr lang="fr-FR" smtClean="0"/>
              <a:pPr/>
              <a:t>9</a:t>
            </a:fld>
            <a:endParaRPr lang="fr-FR" dirty="0"/>
          </a:p>
        </p:txBody>
      </p:sp>
      <p:sp>
        <p:nvSpPr>
          <p:cNvPr id="17" name="Rectangle 16"/>
          <p:cNvSpPr/>
          <p:nvPr/>
        </p:nvSpPr>
        <p:spPr>
          <a:xfrm>
            <a:off x="10539" y="0"/>
            <a:ext cx="9144000" cy="105273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8" name="Rectangle 17"/>
          <p:cNvSpPr/>
          <p:nvPr/>
        </p:nvSpPr>
        <p:spPr>
          <a:xfrm>
            <a:off x="3414616" y="188640"/>
            <a:ext cx="2589170" cy="369332"/>
          </a:xfrm>
          <a:prstGeom prst="rect">
            <a:avLst/>
          </a:prstGeom>
        </p:spPr>
        <p:txBody>
          <a:bodyPr wrap="none">
            <a:spAutoFit/>
          </a:bodyPr>
          <a:lstStyle/>
          <a:p>
            <a:r>
              <a:rPr lang="en-GB" b="1" dirty="0" smtClean="0">
                <a:solidFill>
                  <a:schemeClr val="bg1"/>
                </a:solidFill>
                <a:latin typeface="Times New Roman" panose="02020603050405020304" pitchFamily="18" charset="0"/>
                <a:cs typeface="Times New Roman" panose="02020603050405020304" pitchFamily="18" charset="0"/>
              </a:rPr>
              <a:t>Additive Manufacturing</a:t>
            </a:r>
            <a:endParaRPr lang="en-GB"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854331" y="534138"/>
            <a:ext cx="3617337" cy="369332"/>
          </a:xfrm>
          <a:prstGeom prst="rect">
            <a:avLst/>
          </a:prstGeom>
        </p:spPr>
        <p:txBody>
          <a:bodyPr wrap="none">
            <a:spAutoFit/>
          </a:bodyPr>
          <a:lstStyle/>
          <a:p>
            <a:r>
              <a:rPr lang="en-GB" dirty="0" smtClean="0">
                <a:solidFill>
                  <a:schemeClr val="bg1"/>
                </a:solidFill>
                <a:latin typeface="Times New Roman" panose="02020603050405020304" pitchFamily="18" charset="0"/>
                <a:cs typeface="Times New Roman" panose="02020603050405020304" pitchFamily="18" charset="0"/>
              </a:rPr>
              <a:t>Short introduction to the technology</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79512" y="1196752"/>
            <a:ext cx="8856983" cy="1200329"/>
          </a:xfrm>
          <a:prstGeom prst="rect">
            <a:avLst/>
          </a:prstGeom>
        </p:spPr>
        <p:txBody>
          <a:bodyPr wrap="square">
            <a:spAutoFit/>
          </a:bodyPr>
          <a:lstStyle/>
          <a:p>
            <a:r>
              <a:rPr lang="en-GB" i="1" cap="small" dirty="0" smtClean="0">
                <a:latin typeface="Times New Roman" panose="02020603050405020304" pitchFamily="18" charset="0"/>
                <a:cs typeface="Times New Roman" panose="02020603050405020304" pitchFamily="18" charset="0"/>
              </a:rPr>
              <a:t>INTRODUCTION:</a:t>
            </a:r>
            <a:endParaRPr lang="en-GB" i="1" cap="small"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r>
              <a:rPr lang="en-GB" dirty="0" smtClean="0">
                <a:latin typeface="Times New Roman" panose="02020603050405020304" pitchFamily="18" charset="0"/>
                <a:cs typeface="Times New Roman" panose="02020603050405020304" pitchFamily="18" charset="0"/>
              </a:rPr>
              <a:t>But: </a:t>
            </a:r>
          </a:p>
          <a:p>
            <a:r>
              <a:rPr lang="en-GB" dirty="0" smtClean="0">
                <a:latin typeface="Times New Roman" panose="02020603050405020304" pitchFamily="18" charset="0"/>
                <a:cs typeface="Times New Roman" panose="02020603050405020304" pitchFamily="18" charset="0"/>
              </a:rPr>
              <a:t>Additive </a:t>
            </a:r>
            <a:r>
              <a:rPr lang="en-GB" dirty="0">
                <a:latin typeface="Times New Roman" panose="02020603050405020304" pitchFamily="18" charset="0"/>
                <a:cs typeface="Times New Roman" panose="02020603050405020304" pitchFamily="18" charset="0"/>
              </a:rPr>
              <a:t>Manufacturing (AM) concerns </a:t>
            </a:r>
            <a:r>
              <a:rPr lang="en-GB" dirty="0" smtClean="0">
                <a:latin typeface="Times New Roman" panose="02020603050405020304" pitchFamily="18" charset="0"/>
                <a:cs typeface="Times New Roman" panose="02020603050405020304" pitchFamily="18" charset="0"/>
              </a:rPr>
              <a:t>as well some other technologies </a:t>
            </a:r>
            <a:endParaRPr lang="en-GB" dirty="0">
              <a:latin typeface="Times New Roman" panose="02020603050405020304" pitchFamily="18" charset="0"/>
              <a:cs typeface="Times New Roman" panose="02020603050405020304" pitchFamily="18" charset="0"/>
            </a:endParaRPr>
          </a:p>
        </p:txBody>
      </p:sp>
      <p:sp>
        <p:nvSpPr>
          <p:cNvPr id="6" name="Rectangle 5"/>
          <p:cNvSpPr/>
          <p:nvPr/>
        </p:nvSpPr>
        <p:spPr>
          <a:xfrm>
            <a:off x="252438" y="2435156"/>
            <a:ext cx="8496026" cy="214597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GB" sz="1600" b="1" dirty="0"/>
              <a:t>Hybrid ( Additive and Subtractive manufacturing</a:t>
            </a:r>
            <a:r>
              <a:rPr lang="en-GB" sz="1600" b="1" dirty="0" smtClean="0"/>
              <a:t>) </a:t>
            </a:r>
          </a:p>
          <a:p>
            <a:r>
              <a:rPr lang="en-GB" sz="1600" dirty="0" smtClean="0"/>
              <a:t>Laser </a:t>
            </a:r>
            <a:r>
              <a:rPr lang="en-GB" sz="1600" dirty="0"/>
              <a:t>Cladding </a:t>
            </a:r>
            <a:r>
              <a:rPr lang="en-GB" sz="1600" dirty="0" smtClean="0"/>
              <a:t>Process with traditional machining  </a:t>
            </a:r>
            <a:endParaRPr lang="en-GB" sz="1600" dirty="0"/>
          </a:p>
          <a:p>
            <a:r>
              <a:rPr lang="en-GB" sz="1600" dirty="0"/>
              <a:t>Laser Cladding </a:t>
            </a:r>
            <a:r>
              <a:rPr lang="en-GB" sz="1600" dirty="0" smtClean="0"/>
              <a:t>Process description</a:t>
            </a:r>
            <a:endParaRPr lang="en-GB" sz="1600" dirty="0"/>
          </a:p>
          <a:p>
            <a:r>
              <a:rPr lang="en-GB" sz="1600" dirty="0"/>
              <a:t>In laser cladding, the laser beam is defocused on the </a:t>
            </a:r>
            <a:r>
              <a:rPr lang="en-GB" sz="1600" dirty="0" smtClean="0"/>
              <a:t>work piece </a:t>
            </a:r>
            <a:r>
              <a:rPr lang="en-GB" sz="1600" dirty="0"/>
              <a:t>with a selected spot size. The powder coating material is carried by an inert gas through a powder nozzle into the melt pool. The laser optics and powder nozzle are moved across the </a:t>
            </a:r>
            <a:r>
              <a:rPr lang="en-GB" sz="1600" dirty="0" smtClean="0"/>
              <a:t>work piece </a:t>
            </a:r>
            <a:r>
              <a:rPr lang="en-GB" sz="1600" dirty="0"/>
              <a:t>surface to deposit single tracks, complete layers or even high-volume build-ups.</a:t>
            </a:r>
          </a:p>
        </p:txBody>
      </p:sp>
      <p:pic>
        <p:nvPicPr>
          <p:cNvPr id="409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939" y="4221088"/>
            <a:ext cx="3810521" cy="214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stretch>
            <a:fillRect/>
          </a:stretch>
        </p:blipFill>
        <p:spPr>
          <a:xfrm>
            <a:off x="1127008" y="4817541"/>
            <a:ext cx="2164541" cy="1546101"/>
          </a:xfrm>
          <a:prstGeom prst="rect">
            <a:avLst/>
          </a:prstGeom>
        </p:spPr>
      </p:pic>
    </p:spTree>
    <p:extLst>
      <p:ext uri="{BB962C8B-B14F-4D97-AF65-F5344CB8AC3E}">
        <p14:creationId xmlns:p14="http://schemas.microsoft.com/office/powerpoint/2010/main" val="4138256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6673</Words>
  <Application>Microsoft Office PowerPoint</Application>
  <PresentationFormat>Affichage à l'écran (4:3)</PresentationFormat>
  <Paragraphs>1023</Paragraphs>
  <Slides>63</Slides>
  <Notes>63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63</vt:i4>
      </vt:variant>
    </vt:vector>
  </HeadingPairs>
  <TitlesOfParts>
    <vt:vector size="68" baseType="lpstr">
      <vt:lpstr>Arial</vt:lpstr>
      <vt:lpstr>Calibri</vt:lpstr>
      <vt:lpstr>Times New Roman</vt:lpstr>
      <vt:lpstr>Wingdings</vt:lpstr>
      <vt:lpstr>Office Theme</vt:lpstr>
      <vt:lpstr>Short Introduction to the AM Technology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Sahner</dc:creator>
  <cp:lastModifiedBy>Sahner</cp:lastModifiedBy>
  <cp:revision>561</cp:revision>
  <cp:lastPrinted>2014-02-06T13:36:49Z</cp:lastPrinted>
  <dcterms:created xsi:type="dcterms:W3CDTF">2014-01-31T14:47:17Z</dcterms:created>
  <dcterms:modified xsi:type="dcterms:W3CDTF">2015-09-06T11:39:03Z</dcterms:modified>
</cp:coreProperties>
</file>