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50"/>
  </p:notesMasterIdLst>
  <p:sldIdLst>
    <p:sldId id="256" r:id="rId2"/>
    <p:sldId id="302" r:id="rId3"/>
    <p:sldId id="303" r:id="rId4"/>
    <p:sldId id="258" r:id="rId5"/>
    <p:sldId id="260" r:id="rId6"/>
    <p:sldId id="274" r:id="rId7"/>
    <p:sldId id="259" r:id="rId8"/>
    <p:sldId id="266" r:id="rId9"/>
    <p:sldId id="267" r:id="rId10"/>
    <p:sldId id="268" r:id="rId11"/>
    <p:sldId id="269" r:id="rId12"/>
    <p:sldId id="270" r:id="rId13"/>
    <p:sldId id="271" r:id="rId14"/>
    <p:sldId id="272" r:id="rId15"/>
    <p:sldId id="276" r:id="rId16"/>
    <p:sldId id="277" r:id="rId17"/>
    <p:sldId id="278" r:id="rId18"/>
    <p:sldId id="319" r:id="rId19"/>
    <p:sldId id="281" r:id="rId20"/>
    <p:sldId id="282" r:id="rId21"/>
    <p:sldId id="283" r:id="rId22"/>
    <p:sldId id="305" r:id="rId23"/>
    <p:sldId id="306" r:id="rId24"/>
    <p:sldId id="307" r:id="rId25"/>
    <p:sldId id="308" r:id="rId26"/>
    <p:sldId id="315" r:id="rId27"/>
    <p:sldId id="285" r:id="rId28"/>
    <p:sldId id="298" r:id="rId29"/>
    <p:sldId id="299" r:id="rId30"/>
    <p:sldId id="300" r:id="rId31"/>
    <p:sldId id="286" r:id="rId32"/>
    <p:sldId id="309" r:id="rId33"/>
    <p:sldId id="310" r:id="rId34"/>
    <p:sldId id="318" r:id="rId35"/>
    <p:sldId id="287" r:id="rId36"/>
    <p:sldId id="288" r:id="rId37"/>
    <p:sldId id="289" r:id="rId38"/>
    <p:sldId id="292" r:id="rId39"/>
    <p:sldId id="293" r:id="rId40"/>
    <p:sldId id="294" r:id="rId41"/>
    <p:sldId id="295" r:id="rId42"/>
    <p:sldId id="296" r:id="rId43"/>
    <p:sldId id="297" r:id="rId44"/>
    <p:sldId id="316" r:id="rId45"/>
    <p:sldId id="301" r:id="rId46"/>
    <p:sldId id="291" r:id="rId47"/>
    <p:sldId id="304" r:id="rId48"/>
    <p:sldId id="317" r:id="rId4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4660"/>
  </p:normalViewPr>
  <p:slideViewPr>
    <p:cSldViewPr>
      <p:cViewPr>
        <p:scale>
          <a:sx n="110" d="100"/>
          <a:sy n="110" d="100"/>
        </p:scale>
        <p:origin x="-1644" y="-444"/>
      </p:cViewPr>
      <p:guideLst>
        <p:guide orient="horz" pos="2160"/>
        <p:guide pos="2880"/>
      </p:guideLst>
    </p:cSldViewPr>
  </p:slideViewPr>
  <p:notesTextViewPr>
    <p:cViewPr>
      <p:scale>
        <a:sx n="1" d="1"/>
        <a:sy n="1" d="1"/>
      </p:scale>
      <p:origin x="0" y="0"/>
    </p:cViewPr>
  </p:notesTextViewPr>
  <p:notesViewPr>
    <p:cSldViewPr>
      <p:cViewPr varScale="1">
        <p:scale>
          <a:sx n="84" d="100"/>
          <a:sy n="84" d="100"/>
        </p:scale>
        <p:origin x="-18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26B062-F4C6-4266-B201-C355A4FD3BB7}" type="datetimeFigureOut">
              <a:rPr lang="it-IT" smtClean="0"/>
              <a:t>09/06/2016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733F0D-C2D0-4EE0-B17F-BCA6ACEF2C2E}" type="slidenum">
              <a:rPr lang="it-IT" smtClean="0"/>
              <a:t>‹N›</a:t>
            </a:fld>
            <a:endParaRPr lang="it-IT"/>
          </a:p>
        </p:txBody>
      </p:sp>
    </p:spTree>
    <p:extLst>
      <p:ext uri="{BB962C8B-B14F-4D97-AF65-F5344CB8AC3E}">
        <p14:creationId xmlns:p14="http://schemas.microsoft.com/office/powerpoint/2010/main" val="3066176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83568" y="3440981"/>
            <a:ext cx="7772400" cy="1500187"/>
          </a:xfrm>
          <a:prstGeom prst="rect">
            <a:avLst/>
          </a:prstGeom>
        </p:spPr>
        <p:txBody>
          <a:bodyPr anchor="ct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smtClean="0"/>
              <a:t>Fare clic per modificare stili del testo dello schema</a:t>
            </a:r>
          </a:p>
        </p:txBody>
      </p:sp>
      <p:pic>
        <p:nvPicPr>
          <p:cNvPr id="7"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3055" r="2528" b="12756"/>
          <a:stretch/>
        </p:blipFill>
        <p:spPr bwMode="auto">
          <a:xfrm>
            <a:off x="2597359" y="184163"/>
            <a:ext cx="3603625" cy="266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8813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3" name="Segnaposto titolo 1"/>
          <p:cNvSpPr>
            <a:spLocks noGrp="1"/>
          </p:cNvSpPr>
          <p:nvPr>
            <p:ph type="title"/>
          </p:nvPr>
        </p:nvSpPr>
        <p:spPr>
          <a:xfrm>
            <a:off x="611560" y="131109"/>
            <a:ext cx="7931224" cy="827668"/>
          </a:xfrm>
          <a:prstGeom prst="rect">
            <a:avLst/>
          </a:prstGeom>
        </p:spPr>
        <p:txBody>
          <a:bodyPr vert="horz" lIns="91440" tIns="45720" rIns="91440" bIns="45720" rtlCol="0" anchor="ctr">
            <a:normAutofit/>
          </a:bodyPr>
          <a:lstStyle/>
          <a:p>
            <a:r>
              <a:rPr lang="it-IT" dirty="0" smtClean="0"/>
              <a:t>Titolo</a:t>
            </a:r>
            <a:endParaRPr lang="it-IT" dirty="0"/>
          </a:p>
        </p:txBody>
      </p:sp>
      <p:pic>
        <p:nvPicPr>
          <p:cNvPr id="5" name="Immagin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94216"/>
            <a:ext cx="457076" cy="914153"/>
          </a:xfrm>
          <a:prstGeom prst="rect">
            <a:avLst/>
          </a:prstGeom>
        </p:spPr>
      </p:pic>
      <p:pic>
        <p:nvPicPr>
          <p:cNvPr id="6" name="Immagine 5"/>
          <p:cNvPicPr>
            <a:picLocks noChangeAspect="1"/>
          </p:cNvPicPr>
          <p:nvPr userDrawn="1"/>
        </p:nvPicPr>
        <p:blipFill rotWithShape="1">
          <a:blip r:embed="rId3">
            <a:extLst>
              <a:ext uri="{28A0092B-C50C-407E-A947-70E740481C1C}">
                <a14:useLocalDpi xmlns:a14="http://schemas.microsoft.com/office/drawing/2010/main" val="0"/>
              </a:ext>
            </a:extLst>
          </a:blip>
          <a:srcRect b="65859"/>
          <a:stretch/>
        </p:blipFill>
        <p:spPr>
          <a:xfrm>
            <a:off x="-64" y="1030785"/>
            <a:ext cx="9144000" cy="243324"/>
          </a:xfrm>
          <a:prstGeom prst="rect">
            <a:avLst/>
          </a:prstGeom>
        </p:spPr>
      </p:pic>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1870" y="44624"/>
            <a:ext cx="457076" cy="914153"/>
          </a:xfrm>
          <a:prstGeom prst="rect">
            <a:avLst/>
          </a:prstGeom>
        </p:spPr>
      </p:pic>
      <p:sp>
        <p:nvSpPr>
          <p:cNvPr id="8" name="Segnaposto testo 2"/>
          <p:cNvSpPr>
            <a:spLocks noGrp="1"/>
          </p:cNvSpPr>
          <p:nvPr>
            <p:ph type="body" idx="1"/>
          </p:nvPr>
        </p:nvSpPr>
        <p:spPr>
          <a:xfrm>
            <a:off x="192942" y="1274110"/>
            <a:ext cx="8836004" cy="4852054"/>
          </a:xfrm>
          <a:prstGeom prst="rect">
            <a:avLst/>
          </a:prstGeom>
        </p:spPr>
        <p:txBody>
          <a:bodyPr vert="horz" lIns="91440" tIns="45720" rIns="91440" bIns="45720" rtlCol="0">
            <a:normAutofit/>
          </a:bodyPr>
          <a:lstStyle>
            <a:lvl1pPr marL="342900" indent="-342900">
              <a:buFont typeface="Wingdings" panose="05000000000000000000" pitchFamily="2" charset="2"/>
              <a:buChar char="§"/>
              <a:defRPr sz="2400"/>
            </a:lvl1pPr>
            <a:lvl2pPr>
              <a:defRPr sz="2400"/>
            </a:lvl2pPr>
            <a:lvl3pPr marL="1143000" indent="-228600">
              <a:buFont typeface="Wingdings" panose="05000000000000000000" pitchFamily="2" charset="2"/>
              <a:buChar char="ü"/>
              <a:defRPr sz="2400"/>
            </a:lvl3pPr>
            <a:lvl4pPr marL="1600200" indent="-228600">
              <a:buFont typeface="Arial" panose="020B0604020202020204" pitchFamily="34" charset="0"/>
              <a:buChar char="•"/>
              <a:defRPr sz="2400"/>
            </a:lvl4pPr>
            <a:lvl5pPr>
              <a:defRPr sz="2400"/>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p:txBody>
      </p:sp>
    </p:spTree>
    <p:extLst>
      <p:ext uri="{BB962C8B-B14F-4D97-AF65-F5344CB8AC3E}">
        <p14:creationId xmlns:p14="http://schemas.microsoft.com/office/powerpoint/2010/main" val="7837639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3" name="Segnaposto titolo 1"/>
          <p:cNvSpPr>
            <a:spLocks noGrp="1"/>
          </p:cNvSpPr>
          <p:nvPr>
            <p:ph type="title"/>
          </p:nvPr>
        </p:nvSpPr>
        <p:spPr>
          <a:xfrm>
            <a:off x="611560" y="131109"/>
            <a:ext cx="7931224" cy="827668"/>
          </a:xfrm>
          <a:prstGeom prst="rect">
            <a:avLst/>
          </a:prstGeom>
        </p:spPr>
        <p:txBody>
          <a:bodyPr vert="horz" lIns="91440" tIns="45720" rIns="91440" bIns="45720" rtlCol="0" anchor="ctr">
            <a:normAutofit/>
          </a:bodyPr>
          <a:lstStyle/>
          <a:p>
            <a:r>
              <a:rPr lang="it-IT" dirty="0" smtClean="0"/>
              <a:t>Titolo</a:t>
            </a:r>
            <a:endParaRPr lang="it-IT" dirty="0"/>
          </a:p>
        </p:txBody>
      </p:sp>
      <p:pic>
        <p:nvPicPr>
          <p:cNvPr id="5" name="Immagin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94216"/>
            <a:ext cx="457076" cy="914153"/>
          </a:xfrm>
          <a:prstGeom prst="rect">
            <a:avLst/>
          </a:prstGeom>
        </p:spPr>
      </p:pic>
      <p:pic>
        <p:nvPicPr>
          <p:cNvPr id="6" name="Immagine 5"/>
          <p:cNvPicPr>
            <a:picLocks noChangeAspect="1"/>
          </p:cNvPicPr>
          <p:nvPr userDrawn="1"/>
        </p:nvPicPr>
        <p:blipFill rotWithShape="1">
          <a:blip r:embed="rId3">
            <a:extLst>
              <a:ext uri="{28A0092B-C50C-407E-A947-70E740481C1C}">
                <a14:useLocalDpi xmlns:a14="http://schemas.microsoft.com/office/drawing/2010/main" val="0"/>
              </a:ext>
            </a:extLst>
          </a:blip>
          <a:srcRect b="65859"/>
          <a:stretch/>
        </p:blipFill>
        <p:spPr>
          <a:xfrm>
            <a:off x="9080" y="1012497"/>
            <a:ext cx="9144000" cy="243324"/>
          </a:xfrm>
          <a:prstGeom prst="rect">
            <a:avLst/>
          </a:prstGeom>
        </p:spPr>
      </p:pic>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1870" y="44624"/>
            <a:ext cx="457076" cy="914153"/>
          </a:xfrm>
          <a:prstGeom prst="rect">
            <a:avLst/>
          </a:prstGeom>
        </p:spPr>
      </p:pic>
      <p:sp>
        <p:nvSpPr>
          <p:cNvPr id="8" name="Segnaposto testo 2"/>
          <p:cNvSpPr>
            <a:spLocks noGrp="1"/>
          </p:cNvSpPr>
          <p:nvPr>
            <p:ph type="body" idx="1"/>
          </p:nvPr>
        </p:nvSpPr>
        <p:spPr>
          <a:xfrm>
            <a:off x="192942" y="1916832"/>
            <a:ext cx="4091026" cy="4209332"/>
          </a:xfrm>
          <a:prstGeom prst="rect">
            <a:avLst/>
          </a:prstGeom>
        </p:spPr>
        <p:txBody>
          <a:bodyPr vert="horz" lIns="91440" tIns="45720" rIns="91440" bIns="45720" rtlCol="0">
            <a:normAutofit/>
          </a:bodyPr>
          <a:lstStyle>
            <a:lvl1pPr>
              <a:defRPr sz="2000"/>
            </a:lvl1pPr>
            <a:lvl2pPr>
              <a:defRPr sz="2000"/>
            </a:lvl2pPr>
            <a:lvl3pPr>
              <a:defRPr sz="2000"/>
            </a:lvl3pPr>
            <a:lvl4pPr>
              <a:defRPr sz="2000"/>
            </a:lvl4pPr>
            <a:lvl5pPr>
              <a:defRPr sz="2000"/>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testo 2"/>
          <p:cNvSpPr>
            <a:spLocks noGrp="1"/>
          </p:cNvSpPr>
          <p:nvPr>
            <p:ph idx="10"/>
          </p:nvPr>
        </p:nvSpPr>
        <p:spPr>
          <a:xfrm>
            <a:off x="4860032" y="1916832"/>
            <a:ext cx="4091026" cy="4209332"/>
          </a:xfrm>
          <a:prstGeom prst="rect">
            <a:avLst/>
          </a:prstGeom>
        </p:spPr>
        <p:txBody>
          <a:bodyPr vert="horz" lIns="91440" tIns="45720" rIns="91440" bIns="45720" rtlCol="0">
            <a:normAutofit/>
          </a:bodyPr>
          <a:lstStyle>
            <a:lvl1pPr>
              <a:defRPr lang="it-IT" sz="2000" dirty="0" smtClean="0"/>
            </a:lvl1pPr>
            <a:lvl2pPr>
              <a:defRPr lang="it-IT" sz="2000" dirty="0" smtClean="0"/>
            </a:lvl2pPr>
            <a:lvl3pPr>
              <a:defRPr lang="it-IT" sz="2000" dirty="0" smtClean="0"/>
            </a:lvl3pPr>
            <a:lvl4pPr>
              <a:defRPr lang="it-IT" sz="2000" dirty="0" smtClean="0"/>
            </a:lvl4pPr>
            <a:lvl5pPr>
              <a:defRPr lang="it-IT" sz="2000" dirty="0"/>
            </a:lvl5pPr>
          </a:lstStyle>
          <a:p>
            <a:pPr marL="342900" lvl="0" indent="-342900">
              <a:spcBef>
                <a:spcPct val="20000"/>
              </a:spcBef>
              <a:buFont typeface="Arial" panose="020B0604020202020204" pitchFamily="34" charset="0"/>
              <a:buChar char="•"/>
            </a:pPr>
            <a:r>
              <a:rPr lang="it-IT" dirty="0" smtClean="0"/>
              <a:t>Fare clic per modificare stili del testo dello schema</a:t>
            </a:r>
          </a:p>
          <a:p>
            <a:pPr marL="742950" lvl="1" indent="-285750">
              <a:spcBef>
                <a:spcPct val="20000"/>
              </a:spcBef>
              <a:buFont typeface="Arial" panose="020B0604020202020204" pitchFamily="34" charset="0"/>
              <a:buChar char="–"/>
            </a:pPr>
            <a:r>
              <a:rPr lang="it-IT" dirty="0" smtClean="0"/>
              <a:t>Secondo livello</a:t>
            </a:r>
          </a:p>
          <a:p>
            <a:pPr marL="1143000" lvl="2" indent="-228600">
              <a:spcBef>
                <a:spcPct val="20000"/>
              </a:spcBef>
              <a:buFont typeface="Arial" panose="020B0604020202020204" pitchFamily="34" charset="0"/>
              <a:buChar char="•"/>
            </a:pPr>
            <a:r>
              <a:rPr lang="it-IT" dirty="0" smtClean="0"/>
              <a:t>Terzo livello</a:t>
            </a:r>
          </a:p>
          <a:p>
            <a:pPr marL="1600200" lvl="3" indent="-228600">
              <a:spcBef>
                <a:spcPct val="20000"/>
              </a:spcBef>
              <a:buFont typeface="Arial" panose="020B0604020202020204" pitchFamily="34" charset="0"/>
              <a:buChar char="–"/>
            </a:pPr>
            <a:r>
              <a:rPr lang="it-IT" dirty="0" smtClean="0"/>
              <a:t>Quarto livello</a:t>
            </a:r>
          </a:p>
          <a:p>
            <a:pPr marL="2057400" lvl="4" indent="-228600">
              <a:spcBef>
                <a:spcPct val="20000"/>
              </a:spcBef>
              <a:buFont typeface="Arial" panose="020B0604020202020204" pitchFamily="34" charset="0"/>
              <a:buChar char="»"/>
            </a:pPr>
            <a:r>
              <a:rPr lang="it-IT" dirty="0" smtClean="0"/>
              <a:t>Quinto livello</a:t>
            </a:r>
            <a:endParaRPr lang="it-IT" dirty="0"/>
          </a:p>
        </p:txBody>
      </p:sp>
    </p:spTree>
    <p:extLst>
      <p:ext uri="{BB962C8B-B14F-4D97-AF65-F5344CB8AC3E}">
        <p14:creationId xmlns:p14="http://schemas.microsoft.com/office/powerpoint/2010/main" val="36473481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546553"/>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wmf"/></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oleObject" Target="../embeddings/oleObject2.bin"/><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5.emf"/><Relationship Id="rId5" Type="http://schemas.openxmlformats.org/officeDocument/2006/relationships/oleObject" Target="../embeddings/oleObject3.bin"/><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8.wmf"/></Relationships>
</file>

<file path=ppt/slides/_rels/slide23.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0.wmf"/><Relationship Id="rId5" Type="http://schemas.openxmlformats.org/officeDocument/2006/relationships/oleObject" Target="../embeddings/oleObject6.bin"/><Relationship Id="rId4" Type="http://schemas.openxmlformats.org/officeDocument/2006/relationships/image" Target="../media/image39.wmf"/></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idx="1"/>
          </p:nvPr>
        </p:nvSpPr>
        <p:spPr>
          <a:xfrm>
            <a:off x="475807" y="4293096"/>
            <a:ext cx="8496944" cy="1152128"/>
          </a:xfrm>
        </p:spPr>
        <p:txBody>
          <a:bodyPr/>
          <a:lstStyle/>
          <a:p>
            <a:pPr>
              <a:lnSpc>
                <a:spcPct val="125000"/>
              </a:lnSpc>
            </a:pPr>
            <a:r>
              <a:rPr lang="en-US" altLang="it-IT" sz="2400" i="1" dirty="0" smtClean="0">
                <a:solidFill>
                  <a:schemeClr val="tx2">
                    <a:lumMod val="75000"/>
                  </a:schemeClr>
                </a:solidFill>
                <a:effectLst>
                  <a:outerShdw blurRad="38100" dist="38100" dir="2700000" algn="tl">
                    <a:srgbClr val="000000">
                      <a:alpha val="43137"/>
                    </a:srgbClr>
                  </a:outerShdw>
                </a:effectLst>
              </a:rPr>
              <a:t>Antonello Spinelli</a:t>
            </a:r>
            <a:endParaRPr lang="en-US" altLang="it-IT" sz="1800" baseline="30000" dirty="0" smtClean="0">
              <a:solidFill>
                <a:schemeClr val="tx2">
                  <a:lumMod val="75000"/>
                </a:schemeClr>
              </a:solidFill>
              <a:effectLst>
                <a:outerShdw blurRad="38100" dist="38100" dir="2700000" algn="tl">
                  <a:srgbClr val="000000">
                    <a:alpha val="43137"/>
                  </a:srgbClr>
                </a:outerShdw>
              </a:effectLst>
            </a:endParaRPr>
          </a:p>
          <a:p>
            <a:pPr>
              <a:lnSpc>
                <a:spcPct val="125000"/>
              </a:lnSpc>
            </a:pPr>
            <a:r>
              <a:rPr lang="en-US" altLang="it-IT" sz="1800" i="1" dirty="0" smtClean="0">
                <a:solidFill>
                  <a:schemeClr val="tx2">
                    <a:lumMod val="75000"/>
                  </a:schemeClr>
                </a:solidFill>
                <a:effectLst>
                  <a:outerShdw blurRad="38100" dist="38100" dir="2700000" algn="tl">
                    <a:srgbClr val="000000">
                      <a:alpha val="43137"/>
                    </a:srgbClr>
                  </a:outerShdw>
                </a:effectLst>
              </a:rPr>
              <a:t>Experimental Imaging Centre,</a:t>
            </a:r>
            <a:r>
              <a:rPr lang="en-US" altLang="it-IT" sz="1800" i="1" dirty="0">
                <a:solidFill>
                  <a:schemeClr val="tx2">
                    <a:lumMod val="75000"/>
                  </a:schemeClr>
                </a:solidFill>
                <a:effectLst>
                  <a:outerShdw blurRad="38100" dist="38100" dir="2700000" algn="tl">
                    <a:srgbClr val="000000">
                      <a:alpha val="43137"/>
                    </a:srgbClr>
                  </a:outerShdw>
                </a:effectLst>
              </a:rPr>
              <a:t> </a:t>
            </a:r>
            <a:r>
              <a:rPr lang="en-US" altLang="it-IT" sz="1800" i="1" dirty="0" smtClean="0">
                <a:solidFill>
                  <a:schemeClr val="tx2">
                    <a:lumMod val="75000"/>
                  </a:schemeClr>
                </a:solidFill>
                <a:effectLst>
                  <a:outerShdw blurRad="38100" dist="38100" dir="2700000" algn="tl">
                    <a:srgbClr val="000000">
                      <a:alpha val="43137"/>
                    </a:srgbClr>
                  </a:outerShdw>
                </a:effectLst>
              </a:rPr>
              <a:t>San Raffaele Scientific Institute, Milan </a:t>
            </a:r>
          </a:p>
        </p:txBody>
      </p:sp>
      <p:sp>
        <p:nvSpPr>
          <p:cNvPr id="3" name="Segnaposto testo 4"/>
          <p:cNvSpPr txBox="1">
            <a:spLocks/>
          </p:cNvSpPr>
          <p:nvPr/>
        </p:nvSpPr>
        <p:spPr>
          <a:xfrm>
            <a:off x="395536" y="2924944"/>
            <a:ext cx="8568952" cy="1152128"/>
          </a:xfrm>
          <a:prstGeom prst="rect">
            <a:avLst/>
          </a:prstGeom>
        </p:spPr>
        <p:txBody>
          <a:bodyPr anchor="ctr"/>
          <a:lstStyle>
            <a:lvl1pPr marL="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125000"/>
              </a:lnSpc>
            </a:pPr>
            <a:r>
              <a:rPr lang="en-US" altLang="it-IT" sz="3600" b="1" dirty="0" smtClean="0">
                <a:solidFill>
                  <a:schemeClr val="accent2">
                    <a:lumMod val="75000"/>
                  </a:schemeClr>
                </a:solidFill>
                <a:effectLst>
                  <a:outerShdw blurRad="38100" dist="38100" dir="2700000" algn="tl">
                    <a:srgbClr val="000000">
                      <a:alpha val="43137"/>
                    </a:srgbClr>
                  </a:outerShdw>
                </a:effectLst>
              </a:rPr>
              <a:t>Biomedical </a:t>
            </a:r>
            <a:r>
              <a:rPr lang="en-US" altLang="it-IT" sz="3600" b="1" dirty="0">
                <a:solidFill>
                  <a:schemeClr val="accent2">
                    <a:lumMod val="75000"/>
                  </a:schemeClr>
                </a:solidFill>
                <a:effectLst>
                  <a:outerShdw blurRad="38100" dist="38100" dir="2700000" algn="tl">
                    <a:srgbClr val="000000">
                      <a:alpha val="43137"/>
                    </a:srgbClr>
                  </a:outerShdw>
                </a:effectLst>
              </a:rPr>
              <a:t>imaging using Cerenkov radiation from mouse to man</a:t>
            </a:r>
            <a:endParaRPr lang="en-US" altLang="it-IT" sz="3600" b="1" dirty="0">
              <a:solidFill>
                <a:schemeClr val="accent2">
                  <a:lumMod val="75000"/>
                </a:schemeClr>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stretch>
            <a:fillRect/>
          </a:stretch>
        </p:blipFill>
        <p:spPr>
          <a:xfrm>
            <a:off x="7147751" y="5445224"/>
            <a:ext cx="1971429" cy="1333333"/>
          </a:xfrm>
          <a:prstGeom prst="rect">
            <a:avLst/>
          </a:prstGeom>
        </p:spPr>
      </p:pic>
      <p:sp>
        <p:nvSpPr>
          <p:cNvPr id="6" name="Segnaposto testo 4"/>
          <p:cNvSpPr txBox="1">
            <a:spLocks/>
          </p:cNvSpPr>
          <p:nvPr/>
        </p:nvSpPr>
        <p:spPr>
          <a:xfrm>
            <a:off x="467544" y="6099025"/>
            <a:ext cx="3456384" cy="521292"/>
          </a:xfrm>
          <a:prstGeom prst="rect">
            <a:avLst/>
          </a:prstGeom>
        </p:spPr>
        <p:txBody>
          <a:bodyPr anchor="ctr"/>
          <a:lstStyle>
            <a:lvl1pPr marL="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l"/>
            <a:r>
              <a:rPr lang="en-US" sz="1600" dirty="0" smtClean="0">
                <a:solidFill>
                  <a:schemeClr val="tx2">
                    <a:lumMod val="75000"/>
                  </a:schemeClr>
                </a:solidFill>
                <a:effectLst>
                  <a:outerShdw blurRad="38100" dist="38100" dir="2700000" algn="tl">
                    <a:srgbClr val="000000">
                      <a:alpha val="43137"/>
                    </a:srgbClr>
                  </a:outerShdw>
                </a:effectLst>
              </a:rPr>
              <a:t>University of </a:t>
            </a:r>
            <a:r>
              <a:rPr lang="en-US" sz="1600" dirty="0" smtClean="0">
                <a:solidFill>
                  <a:schemeClr val="tx2">
                    <a:lumMod val="75000"/>
                  </a:schemeClr>
                </a:solidFill>
                <a:effectLst>
                  <a:outerShdw blurRad="38100" dist="38100" dir="2700000" algn="tl">
                    <a:srgbClr val="000000">
                      <a:alpha val="43137"/>
                    </a:srgbClr>
                  </a:outerShdw>
                </a:effectLst>
              </a:rPr>
              <a:t>Rome</a:t>
            </a:r>
            <a:r>
              <a:rPr lang="en-US" sz="1600" dirty="0" smtClean="0">
                <a:solidFill>
                  <a:schemeClr val="tx2">
                    <a:lumMod val="75000"/>
                  </a:schemeClr>
                </a:solidFill>
                <a:effectLst>
                  <a:outerShdw blurRad="38100" dist="38100" dir="2700000" algn="tl">
                    <a:srgbClr val="000000">
                      <a:alpha val="43137"/>
                    </a:srgbClr>
                  </a:outerShdw>
                </a:effectLst>
              </a:rPr>
              <a:t>, 13</a:t>
            </a:r>
            <a:r>
              <a:rPr lang="en-US" sz="1600" baseline="30000" dirty="0" smtClean="0">
                <a:solidFill>
                  <a:schemeClr val="tx2">
                    <a:lumMod val="75000"/>
                  </a:schemeClr>
                </a:solidFill>
                <a:effectLst>
                  <a:outerShdw blurRad="38100" dist="38100" dir="2700000" algn="tl">
                    <a:srgbClr val="000000">
                      <a:alpha val="43137"/>
                    </a:srgbClr>
                  </a:outerShdw>
                </a:effectLst>
              </a:rPr>
              <a:t>th</a:t>
            </a:r>
            <a:r>
              <a:rPr lang="en-US" sz="1600" dirty="0" smtClean="0">
                <a:solidFill>
                  <a:schemeClr val="tx2">
                    <a:lumMod val="75000"/>
                  </a:schemeClr>
                </a:solidFill>
                <a:effectLst>
                  <a:outerShdw blurRad="38100" dist="38100" dir="2700000" algn="tl">
                    <a:srgbClr val="000000">
                      <a:alpha val="43137"/>
                    </a:srgbClr>
                  </a:outerShdw>
                </a:effectLst>
              </a:rPr>
              <a:t> of June </a:t>
            </a:r>
            <a:r>
              <a:rPr lang="en-US" sz="1600" dirty="0" smtClean="0">
                <a:solidFill>
                  <a:schemeClr val="tx2">
                    <a:lumMod val="75000"/>
                  </a:schemeClr>
                </a:solidFill>
                <a:effectLst>
                  <a:outerShdw blurRad="38100" dist="38100" dir="2700000" algn="tl">
                    <a:srgbClr val="000000">
                      <a:alpha val="43137"/>
                    </a:srgbClr>
                  </a:outerShdw>
                </a:effectLst>
              </a:rPr>
              <a:t>2016</a:t>
            </a:r>
            <a:endParaRPr lang="en-US" sz="1600" dirty="0">
              <a:solidFill>
                <a:schemeClr val="tx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398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erenk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276475"/>
            <a:ext cx="3887787"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397600" y="1320800"/>
            <a:ext cx="84693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2000" dirty="0">
                <a:latin typeface="Verdana" panose="020B0604030504040204" pitchFamily="34" charset="0"/>
              </a:rPr>
              <a:t>Examples of Cerenkov radiation inside a nuclear reactor and a Co-60 source.</a:t>
            </a:r>
          </a:p>
        </p:txBody>
      </p:sp>
      <p:pic>
        <p:nvPicPr>
          <p:cNvPr id="4" name="Picture 7" descr="chel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573463"/>
            <a:ext cx="4105275"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p:cNvSpPr>
            <a:spLocks noChangeArrowheads="1"/>
          </p:cNvSpPr>
          <p:nvPr/>
        </p:nvSpPr>
        <p:spPr bwMode="auto">
          <a:xfrm>
            <a:off x="1042988" y="5445125"/>
            <a:ext cx="25193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a:lnSpc>
                <a:spcPct val="100000"/>
              </a:lnSpc>
            </a:pPr>
            <a:r>
              <a:rPr lang="en-GB" altLang="it-IT" sz="1600"/>
              <a:t>Nuclear reactor </a:t>
            </a:r>
          </a:p>
        </p:txBody>
      </p:sp>
      <p:sp>
        <p:nvSpPr>
          <p:cNvPr id="6" name="Rectangle 9"/>
          <p:cNvSpPr>
            <a:spLocks noChangeArrowheads="1"/>
          </p:cNvSpPr>
          <p:nvPr/>
        </p:nvSpPr>
        <p:spPr bwMode="auto">
          <a:xfrm>
            <a:off x="5724525" y="2997200"/>
            <a:ext cx="25193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a:lnSpc>
                <a:spcPct val="100000"/>
              </a:lnSpc>
            </a:pPr>
            <a:r>
              <a:rPr lang="en-GB" altLang="it-IT" sz="1600"/>
              <a:t>Co-60 source</a:t>
            </a:r>
          </a:p>
        </p:txBody>
      </p:sp>
      <p:sp>
        <p:nvSpPr>
          <p:cNvPr id="7" name="CasellaDiTesto 9"/>
          <p:cNvSpPr txBox="1">
            <a:spLocks noChangeArrowheads="1"/>
          </p:cNvSpPr>
          <p:nvPr/>
        </p:nvSpPr>
        <p:spPr bwMode="auto">
          <a:xfrm>
            <a:off x="755576" y="223916"/>
            <a:ext cx="69847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36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Introduction</a:t>
            </a:r>
            <a:endParaRPr lang="en-US" altLang="it-IT" sz="36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595329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307464"/>
            <a:ext cx="8724132" cy="5535648"/>
          </a:xfrm>
          <a:prstGeom prst="rect">
            <a:avLst/>
          </a:prstGeom>
        </p:spPr>
      </p:pic>
      <p:sp>
        <p:nvSpPr>
          <p:cNvPr id="3" name="CasellaDiTesto 9"/>
          <p:cNvSpPr txBox="1">
            <a:spLocks noChangeArrowheads="1"/>
          </p:cNvSpPr>
          <p:nvPr/>
        </p:nvSpPr>
        <p:spPr bwMode="auto">
          <a:xfrm>
            <a:off x="755576" y="223916"/>
            <a:ext cx="69847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36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Introduction</a:t>
            </a:r>
            <a:endParaRPr lang="en-US" altLang="it-IT" sz="36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056717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518717027"/>
              </p:ext>
            </p:extLst>
          </p:nvPr>
        </p:nvGraphicFramePr>
        <p:xfrm>
          <a:off x="2780554" y="4941168"/>
          <a:ext cx="1247775" cy="741363"/>
        </p:xfrm>
        <a:graphic>
          <a:graphicData uri="http://schemas.openxmlformats.org/presentationml/2006/ole">
            <mc:AlternateContent xmlns:mc="http://schemas.openxmlformats.org/markup-compatibility/2006">
              <mc:Choice xmlns:v="urn:schemas-microsoft-com:vml" Requires="v">
                <p:oleObj spid="_x0000_s1145" name="Equation" r:id="rId3" imgW="660113" imgH="393529" progId="Equation.3">
                  <p:embed/>
                </p:oleObj>
              </mc:Choice>
              <mc:Fallback>
                <p:oleObj name="Equation" r:id="rId3" imgW="660113" imgH="39352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0554" y="4941168"/>
                        <a:ext cx="1247775" cy="741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 Box 5"/>
          <p:cNvSpPr txBox="1">
            <a:spLocks noChangeArrowheads="1"/>
          </p:cNvSpPr>
          <p:nvPr/>
        </p:nvSpPr>
        <p:spPr bwMode="auto">
          <a:xfrm>
            <a:off x="407789" y="1271343"/>
            <a:ext cx="84693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en-US" altLang="it-IT" sz="1800" dirty="0">
                <a:latin typeface="Verdana" panose="020B0604030504040204" pitchFamily="34" charset="0"/>
              </a:rPr>
              <a:t>The emission of Cerenkov radiation take places when a charged particle (in our case a beta particle) travels in a transparent medium with a velocity greater than the speed of light in the medium.</a:t>
            </a:r>
          </a:p>
        </p:txBody>
      </p:sp>
      <p:sp>
        <p:nvSpPr>
          <p:cNvPr id="4" name="Text Box 6"/>
          <p:cNvSpPr txBox="1">
            <a:spLocks noChangeArrowheads="1"/>
          </p:cNvSpPr>
          <p:nvPr/>
        </p:nvSpPr>
        <p:spPr bwMode="auto">
          <a:xfrm>
            <a:off x="683568" y="5689748"/>
            <a:ext cx="36957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it-IT" altLang="it-IT" sz="1800" dirty="0"/>
              <a:t>n = </a:t>
            </a:r>
            <a:r>
              <a:rPr lang="it-IT" altLang="it-IT" sz="1800" dirty="0" err="1"/>
              <a:t>refractive</a:t>
            </a:r>
            <a:r>
              <a:rPr lang="it-IT" altLang="it-IT" sz="1800" dirty="0"/>
              <a:t> </a:t>
            </a:r>
            <a:r>
              <a:rPr lang="it-IT" altLang="it-IT" sz="1800" dirty="0" err="1"/>
              <a:t>index</a:t>
            </a:r>
            <a:r>
              <a:rPr lang="it-IT" altLang="it-IT" sz="1800" dirty="0"/>
              <a:t> of the medium,</a:t>
            </a:r>
          </a:p>
          <a:p>
            <a:pPr eaLnBrk="1" hangingPunct="1">
              <a:spcBef>
                <a:spcPct val="0"/>
              </a:spcBef>
              <a:buClrTx/>
              <a:buFontTx/>
              <a:buNone/>
            </a:pPr>
            <a:r>
              <a:rPr lang="it-IT" altLang="it-IT" sz="1800" dirty="0"/>
              <a:t>v = </a:t>
            </a:r>
            <a:r>
              <a:rPr lang="it-IT" altLang="it-IT" sz="1800" dirty="0" err="1"/>
              <a:t>velocity</a:t>
            </a:r>
            <a:r>
              <a:rPr lang="it-IT" altLang="it-IT" sz="1800" dirty="0"/>
              <a:t> of the </a:t>
            </a:r>
            <a:r>
              <a:rPr lang="it-IT" altLang="it-IT" sz="1800" dirty="0" err="1"/>
              <a:t>particle</a:t>
            </a:r>
            <a:r>
              <a:rPr lang="it-IT" altLang="it-IT" sz="1800" dirty="0"/>
              <a:t>,</a:t>
            </a:r>
          </a:p>
          <a:p>
            <a:pPr eaLnBrk="1" hangingPunct="1">
              <a:spcBef>
                <a:spcPct val="0"/>
              </a:spcBef>
              <a:buClrTx/>
              <a:buFontTx/>
              <a:buNone/>
            </a:pPr>
            <a:r>
              <a:rPr lang="it-IT" altLang="it-IT" sz="1800" dirty="0"/>
              <a:t>c = </a:t>
            </a:r>
            <a:r>
              <a:rPr lang="it-IT" altLang="it-IT" sz="1800" dirty="0" err="1"/>
              <a:t>vacuum</a:t>
            </a:r>
            <a:r>
              <a:rPr lang="it-IT" altLang="it-IT" sz="1800" dirty="0"/>
              <a:t> </a:t>
            </a:r>
            <a:r>
              <a:rPr lang="it-IT" altLang="it-IT" sz="1800" dirty="0" err="1"/>
              <a:t>speed</a:t>
            </a:r>
            <a:r>
              <a:rPr lang="it-IT" altLang="it-IT" sz="1800" dirty="0"/>
              <a:t> of light.</a:t>
            </a:r>
          </a:p>
        </p:txBody>
      </p:sp>
      <p:sp>
        <p:nvSpPr>
          <p:cNvPr id="5" name="Text Box 7"/>
          <p:cNvSpPr txBox="1">
            <a:spLocks noChangeArrowheads="1"/>
          </p:cNvSpPr>
          <p:nvPr/>
        </p:nvSpPr>
        <p:spPr bwMode="auto">
          <a:xfrm>
            <a:off x="914235" y="5085184"/>
            <a:ext cx="14144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it-IT" altLang="it-IT" sz="1800" dirty="0" err="1">
                <a:latin typeface="Verdana" panose="020B0604030504040204" pitchFamily="34" charset="0"/>
              </a:rPr>
              <a:t>Threshold</a:t>
            </a:r>
            <a:r>
              <a:rPr lang="it-IT" altLang="it-IT" sz="1800" dirty="0">
                <a:latin typeface="Verdana" panose="020B0604030504040204" pitchFamily="34" charset="0"/>
              </a:rPr>
              <a:t>:</a:t>
            </a:r>
          </a:p>
        </p:txBody>
      </p:sp>
      <p:pic>
        <p:nvPicPr>
          <p:cNvPr id="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445" y="3820740"/>
            <a:ext cx="4402138" cy="2895600"/>
          </a:xfrm>
          <a:prstGeom prst="rect">
            <a:avLst/>
          </a:prstGeom>
          <a:noFill/>
          <a:ln>
            <a:noFill/>
          </a:ln>
          <a:effectLst/>
          <a:extLst>
            <a:ext uri="{909E8E84-426E-40DD-AFC4-6F175D3DCCD1}">
              <a14:hiddenFill xmlns:a14="http://schemas.microsoft.com/office/drawing/2010/main">
                <a:solidFill>
                  <a:srgbClr val="E7DEB7"/>
                </a:solidFill>
              </a14:hiddenFill>
            </a:ext>
            <a:ext uri="{91240B29-F687-4F45-9708-019B960494DF}">
              <a14:hiddenLine xmlns:a14="http://schemas.microsoft.com/office/drawing/2010/main" w="12700">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p:cNvSpPr>
          <p:nvPr/>
        </p:nvSpPr>
        <p:spPr bwMode="auto">
          <a:xfrm>
            <a:off x="539552" y="94457"/>
            <a:ext cx="8337550" cy="863600"/>
          </a:xfrm>
          <a:prstGeom prst="rect">
            <a:avLst/>
          </a:prstGeom>
          <a:noFill/>
          <a:ln w="9525">
            <a:noFill/>
            <a:miter lim="800000"/>
            <a:headEnd/>
            <a:tailEnd/>
          </a:ln>
        </p:spPr>
        <p:txBody>
          <a:bodyPr anchor="ctr"/>
          <a:lstStyle/>
          <a:p>
            <a:pPr>
              <a:defRPr/>
            </a:pPr>
            <a:r>
              <a:rPr lang="en-US" sz="2800" b="1" dirty="0">
                <a:solidFill>
                  <a:schemeClr val="accent2">
                    <a:lumMod val="75000"/>
                  </a:schemeClr>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t>Cerenkov </a:t>
            </a:r>
            <a:r>
              <a:rPr lang="en-US" sz="2800" b="1" dirty="0" smtClean="0">
                <a:solidFill>
                  <a:schemeClr val="accent2">
                    <a:lumMod val="75000"/>
                  </a:schemeClr>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rPr>
              <a:t>radiation production</a:t>
            </a:r>
            <a:endParaRPr lang="it-IT" sz="2800" b="1" dirty="0">
              <a:solidFill>
                <a:schemeClr val="accent2">
                  <a:lumMod val="75000"/>
                </a:schemeClr>
              </a:solidFill>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CasellaDiTesto 2"/>
          <p:cNvSpPr txBox="1"/>
          <p:nvPr/>
        </p:nvSpPr>
        <p:spPr>
          <a:xfrm>
            <a:off x="4463037" y="2497301"/>
            <a:ext cx="2952328" cy="132343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lvl1pPr marL="285750" indent="-285750" defTabSz="457200" eaLnBrk="0" hangingPunct="0">
              <a:defRPr sz="1000">
                <a:solidFill>
                  <a:schemeClr val="tx1"/>
                </a:solidFill>
                <a:latin typeface="Verdana" panose="020B0604030504040204" pitchFamily="34" charset="0"/>
                <a:ea typeface="ＭＳ Ｐゴシック" panose="020B0600070205080204" pitchFamily="34" charset="-128"/>
              </a:defRPr>
            </a:lvl1pPr>
            <a:lvl2pPr marL="742950" indent="-285750" defTabSz="457200" eaLnBrk="0" hangingPunct="0">
              <a:defRPr sz="1000">
                <a:solidFill>
                  <a:schemeClr val="tx1"/>
                </a:solidFill>
                <a:latin typeface="Verdana" panose="020B0604030504040204" pitchFamily="34" charset="0"/>
                <a:ea typeface="ＭＳ Ｐゴシック" panose="020B0600070205080204" pitchFamily="34" charset="-128"/>
              </a:defRPr>
            </a:lvl2pPr>
            <a:lvl3pPr marL="1143000" indent="-228600" defTabSz="457200" eaLnBrk="0" hangingPunct="0">
              <a:defRPr sz="1000">
                <a:solidFill>
                  <a:schemeClr val="tx1"/>
                </a:solidFill>
                <a:latin typeface="Verdana" panose="020B0604030504040204" pitchFamily="34" charset="0"/>
                <a:ea typeface="ＭＳ Ｐゴシック" panose="020B0600070205080204" pitchFamily="34" charset="-128"/>
              </a:defRPr>
            </a:lvl3pPr>
            <a:lvl4pPr marL="1600200" indent="-228600" defTabSz="457200" eaLnBrk="0" hangingPunct="0">
              <a:defRPr sz="1000">
                <a:solidFill>
                  <a:schemeClr val="tx1"/>
                </a:solidFill>
                <a:latin typeface="Verdana" panose="020B0604030504040204" pitchFamily="34" charset="0"/>
                <a:ea typeface="ＭＳ Ｐゴシック" panose="020B0600070205080204" pitchFamily="34" charset="-128"/>
              </a:defRPr>
            </a:lvl4pPr>
            <a:lvl5pPr marL="2057400" indent="-228600" defTabSz="457200" eaLnBrk="0" hangingPunct="0">
              <a:defRPr sz="1000">
                <a:solidFill>
                  <a:schemeClr val="tx1"/>
                </a:solidFill>
                <a:latin typeface="Verdana" panose="020B0604030504040204" pitchFamily="34" charset="0"/>
                <a:ea typeface="ＭＳ Ｐゴシック" panose="020B0600070205080204" pitchFamily="34" charset="-128"/>
              </a:defRPr>
            </a:lvl5pPr>
            <a:lvl6pPr marL="2514600" indent="-228600" defTabSz="4572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defTabSz="4572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defTabSz="4572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defTabSz="4572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algn="ctr" eaLnBrk="1" hangingPunct="1">
              <a:lnSpc>
                <a:spcPct val="100000"/>
              </a:lnSpc>
              <a:buFont typeface="Arial" panose="020B0604020202020204" pitchFamily="34" charset="0"/>
              <a:buChar char="•"/>
            </a:pPr>
            <a:r>
              <a:rPr lang="it-IT" altLang="it-IT" sz="1600" dirty="0" err="1">
                <a:solidFill>
                  <a:srgbClr val="000000"/>
                </a:solidFill>
              </a:rPr>
              <a:t>Atoms</a:t>
            </a:r>
            <a:r>
              <a:rPr lang="it-IT" altLang="it-IT" sz="1600" dirty="0">
                <a:solidFill>
                  <a:srgbClr val="000000"/>
                </a:solidFill>
              </a:rPr>
              <a:t> are </a:t>
            </a:r>
            <a:r>
              <a:rPr lang="it-IT" altLang="it-IT" sz="1600" dirty="0" err="1">
                <a:solidFill>
                  <a:srgbClr val="000000"/>
                </a:solidFill>
              </a:rPr>
              <a:t>momentarily</a:t>
            </a:r>
            <a:r>
              <a:rPr lang="it-IT" altLang="it-IT" sz="1600" dirty="0">
                <a:solidFill>
                  <a:srgbClr val="000000"/>
                </a:solidFill>
              </a:rPr>
              <a:t> </a:t>
            </a:r>
            <a:r>
              <a:rPr lang="it-IT" altLang="it-IT" sz="1600" dirty="0" err="1">
                <a:solidFill>
                  <a:srgbClr val="000000"/>
                </a:solidFill>
              </a:rPr>
              <a:t>polarized</a:t>
            </a:r>
            <a:r>
              <a:rPr lang="it-IT" altLang="it-IT" sz="1600" dirty="0">
                <a:solidFill>
                  <a:srgbClr val="000000"/>
                </a:solidFill>
              </a:rPr>
              <a:t>.</a:t>
            </a:r>
          </a:p>
          <a:p>
            <a:pPr algn="ctr" eaLnBrk="1" hangingPunct="1">
              <a:lnSpc>
                <a:spcPct val="100000"/>
              </a:lnSpc>
              <a:buFont typeface="Arial" panose="020B0604020202020204" pitchFamily="34" charset="0"/>
              <a:buChar char="•"/>
            </a:pPr>
            <a:r>
              <a:rPr lang="it-IT" altLang="it-IT" sz="1600" dirty="0" err="1">
                <a:solidFill>
                  <a:srgbClr val="000000"/>
                </a:solidFill>
              </a:rPr>
              <a:t>Depolarization</a:t>
            </a:r>
            <a:r>
              <a:rPr lang="it-IT" altLang="it-IT" sz="1600" dirty="0">
                <a:solidFill>
                  <a:srgbClr val="000000"/>
                </a:solidFill>
              </a:rPr>
              <a:t> </a:t>
            </a:r>
            <a:r>
              <a:rPr lang="it-IT" altLang="it-IT" sz="1600" dirty="0" err="1">
                <a:solidFill>
                  <a:srgbClr val="000000"/>
                </a:solidFill>
              </a:rPr>
              <a:t>follows</a:t>
            </a:r>
            <a:r>
              <a:rPr lang="it-IT" altLang="it-IT" sz="1600" b="1" dirty="0">
                <a:solidFill>
                  <a:srgbClr val="000000"/>
                </a:solidFill>
              </a:rPr>
              <a:t>. </a:t>
            </a:r>
            <a:r>
              <a:rPr lang="it-IT" altLang="it-IT" sz="1600" b="1" dirty="0" err="1">
                <a:solidFill>
                  <a:srgbClr val="000000"/>
                </a:solidFill>
              </a:rPr>
              <a:t>Matter</a:t>
            </a:r>
            <a:r>
              <a:rPr lang="it-IT" altLang="it-IT" sz="1600" b="1" dirty="0">
                <a:solidFill>
                  <a:srgbClr val="000000"/>
                </a:solidFill>
              </a:rPr>
              <a:t> </a:t>
            </a:r>
            <a:r>
              <a:rPr lang="it-IT" altLang="it-IT" sz="1600" b="1" dirty="0" err="1">
                <a:solidFill>
                  <a:srgbClr val="000000"/>
                </a:solidFill>
              </a:rPr>
              <a:t>radiates</a:t>
            </a:r>
            <a:r>
              <a:rPr lang="it-IT" altLang="it-IT" sz="1600" dirty="0">
                <a:solidFill>
                  <a:srgbClr val="000000"/>
                </a:solidFill>
              </a:rPr>
              <a:t> </a:t>
            </a:r>
            <a:r>
              <a:rPr lang="it-IT" altLang="it-IT" sz="1600" dirty="0" err="1">
                <a:solidFill>
                  <a:srgbClr val="000000"/>
                </a:solidFill>
              </a:rPr>
              <a:t>optical</a:t>
            </a:r>
            <a:r>
              <a:rPr lang="it-IT" altLang="it-IT" sz="1600" dirty="0">
                <a:solidFill>
                  <a:srgbClr val="000000"/>
                </a:solidFill>
              </a:rPr>
              <a:t> </a:t>
            </a:r>
            <a:r>
              <a:rPr lang="it-IT" altLang="it-IT" sz="1600" dirty="0" err="1">
                <a:solidFill>
                  <a:srgbClr val="000000"/>
                </a:solidFill>
              </a:rPr>
              <a:t>photons</a:t>
            </a:r>
            <a:r>
              <a:rPr lang="it-IT" altLang="it-IT" sz="1600" dirty="0">
                <a:solidFill>
                  <a:srgbClr val="000000"/>
                </a:solidFill>
              </a:rPr>
              <a:t>.</a:t>
            </a:r>
          </a:p>
        </p:txBody>
      </p:sp>
      <p:grpSp>
        <p:nvGrpSpPr>
          <p:cNvPr id="12" name="Group 84"/>
          <p:cNvGrpSpPr>
            <a:grpSpLocks noChangeAspect="1"/>
          </p:cNvGrpSpPr>
          <p:nvPr/>
        </p:nvGrpSpPr>
        <p:grpSpPr bwMode="auto">
          <a:xfrm>
            <a:off x="99333" y="2194548"/>
            <a:ext cx="4330952" cy="2690262"/>
            <a:chOff x="257" y="1426"/>
            <a:chExt cx="2938" cy="1825"/>
          </a:xfrm>
        </p:grpSpPr>
        <p:sp>
          <p:nvSpPr>
            <p:cNvPr id="13" name="AutoShape 83"/>
            <p:cNvSpPr>
              <a:spLocks noChangeAspect="1" noChangeArrowheads="1" noTextEdit="1"/>
            </p:cNvSpPr>
            <p:nvPr/>
          </p:nvSpPr>
          <p:spPr bwMode="auto">
            <a:xfrm>
              <a:off x="257" y="1426"/>
              <a:ext cx="2938" cy="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109" name="Picture 8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 y="1426"/>
              <a:ext cx="2941" cy="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54760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467544" y="1772816"/>
            <a:ext cx="76977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it-IT" altLang="it-IT" sz="2000" dirty="0" err="1">
                <a:latin typeface="Verdana" panose="020B0604030504040204" pitchFamily="34" charset="0"/>
              </a:rPr>
              <a:t>Spectrum</a:t>
            </a:r>
            <a:r>
              <a:rPr lang="it-IT" altLang="it-IT" sz="2000" dirty="0">
                <a:latin typeface="Verdana" panose="020B0604030504040204" pitchFamily="34" charset="0"/>
              </a:rPr>
              <a:t>: </a:t>
            </a:r>
            <a:r>
              <a:rPr lang="it-IT" altLang="it-IT" sz="2000" dirty="0" err="1">
                <a:latin typeface="Verdana" panose="020B0604030504040204" pitchFamily="34" charset="0"/>
              </a:rPr>
              <a:t>broad</a:t>
            </a:r>
            <a:r>
              <a:rPr lang="it-IT" altLang="it-IT" sz="2000" dirty="0">
                <a:latin typeface="Verdana" panose="020B0604030504040204" pitchFamily="34" charset="0"/>
              </a:rPr>
              <a:t> and </a:t>
            </a:r>
            <a:r>
              <a:rPr lang="it-IT" altLang="it-IT" sz="2000" dirty="0" err="1">
                <a:latin typeface="Verdana" panose="020B0604030504040204" pitchFamily="34" charset="0"/>
              </a:rPr>
              <a:t>continuous</a:t>
            </a:r>
            <a:r>
              <a:rPr lang="it-IT" altLang="it-IT" sz="2000" dirty="0">
                <a:latin typeface="Verdana" panose="020B0604030504040204" pitchFamily="34" charset="0"/>
              </a:rPr>
              <a:t> </a:t>
            </a:r>
            <a:r>
              <a:rPr lang="it-IT" altLang="it-IT" sz="2000" dirty="0" err="1">
                <a:latin typeface="Verdana" panose="020B0604030504040204" pitchFamily="34" charset="0"/>
              </a:rPr>
              <a:t>distribution</a:t>
            </a:r>
            <a:r>
              <a:rPr lang="it-IT" altLang="it-IT" sz="2000" dirty="0">
                <a:latin typeface="Verdana" panose="020B0604030504040204" pitchFamily="34" charset="0"/>
              </a:rPr>
              <a:t> from 300 nm to 700 nm.</a:t>
            </a:r>
          </a:p>
        </p:txBody>
      </p:sp>
      <p:sp>
        <p:nvSpPr>
          <p:cNvPr id="4" name="Text Box 10"/>
          <p:cNvSpPr txBox="1">
            <a:spLocks noChangeArrowheads="1"/>
          </p:cNvSpPr>
          <p:nvPr/>
        </p:nvSpPr>
        <p:spPr bwMode="auto">
          <a:xfrm>
            <a:off x="562794" y="4725566"/>
            <a:ext cx="7602537"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GB" altLang="it-IT" sz="1800">
                <a:latin typeface="Verdana" panose="020B0604030504040204" pitchFamily="34" charset="0"/>
              </a:rPr>
              <a:t>Take home points:</a:t>
            </a:r>
          </a:p>
          <a:p>
            <a:pPr eaLnBrk="1" hangingPunct="1">
              <a:spcBef>
                <a:spcPct val="0"/>
              </a:spcBef>
              <a:buClrTx/>
              <a:buFontTx/>
              <a:buNone/>
            </a:pPr>
            <a:endParaRPr lang="en-GB" altLang="it-IT" sz="1800">
              <a:latin typeface="Verdana" panose="020B0604030504040204" pitchFamily="34" charset="0"/>
            </a:endParaRPr>
          </a:p>
          <a:p>
            <a:pPr eaLnBrk="1" hangingPunct="1">
              <a:spcBef>
                <a:spcPct val="0"/>
              </a:spcBef>
              <a:buClrTx/>
              <a:buFontTx/>
              <a:buChar char="•"/>
            </a:pPr>
            <a:r>
              <a:rPr lang="en-GB" altLang="it-IT" sz="1800">
                <a:latin typeface="Verdana" panose="020B0604030504040204" pitchFamily="34" charset="0"/>
              </a:rPr>
              <a:t> Inversely proportional to the square of the wavelength  (</a:t>
            </a:r>
            <a:r>
              <a:rPr lang="en-GB" altLang="it-IT" sz="1800" i="1">
                <a:latin typeface="Verdana" panose="020B0604030504040204" pitchFamily="34" charset="0"/>
              </a:rPr>
              <a:t>1/</a:t>
            </a:r>
            <a:r>
              <a:rPr lang="en-GB" altLang="it-IT" sz="1800" i="1">
                <a:latin typeface="Symbol" panose="05050102010706020507" pitchFamily="18" charset="2"/>
              </a:rPr>
              <a:t>l</a:t>
            </a:r>
            <a:r>
              <a:rPr lang="en-GB" altLang="it-IT" sz="1800" i="1" baseline="30000">
                <a:latin typeface="Verdana" panose="020B0604030504040204" pitchFamily="34" charset="0"/>
              </a:rPr>
              <a:t>2</a:t>
            </a:r>
            <a:r>
              <a:rPr lang="en-GB" altLang="it-IT" sz="1800">
                <a:latin typeface="Verdana" panose="020B0604030504040204" pitchFamily="34" charset="0"/>
              </a:rPr>
              <a:t>)</a:t>
            </a:r>
          </a:p>
          <a:p>
            <a:pPr eaLnBrk="1" hangingPunct="1">
              <a:spcBef>
                <a:spcPct val="0"/>
              </a:spcBef>
              <a:buClrTx/>
              <a:buFontTx/>
              <a:buChar char="•"/>
            </a:pPr>
            <a:r>
              <a:rPr lang="en-GB" altLang="it-IT" sz="1800">
                <a:latin typeface="Verdana" panose="020B0604030504040204" pitchFamily="34" charset="0"/>
              </a:rPr>
              <a:t> Different radionuclides emits a different number of photons but  show the same spectral distribution.</a:t>
            </a:r>
          </a:p>
        </p:txBody>
      </p:sp>
      <p:sp>
        <p:nvSpPr>
          <p:cNvPr id="5" name="CasellaDiTesto 9"/>
          <p:cNvSpPr txBox="1">
            <a:spLocks noChangeArrowheads="1"/>
          </p:cNvSpPr>
          <p:nvPr/>
        </p:nvSpPr>
        <p:spPr bwMode="auto">
          <a:xfrm>
            <a:off x="530042" y="260648"/>
            <a:ext cx="69847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36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Cerenkov radiation spectrum model </a:t>
            </a:r>
            <a:endParaRPr lang="en-US" altLang="it-IT" sz="36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grpSp>
        <p:nvGrpSpPr>
          <p:cNvPr id="6" name="Group 4"/>
          <p:cNvGrpSpPr>
            <a:grpSpLocks noChangeAspect="1"/>
          </p:cNvGrpSpPr>
          <p:nvPr/>
        </p:nvGrpSpPr>
        <p:grpSpPr bwMode="auto">
          <a:xfrm>
            <a:off x="492125" y="3070225"/>
            <a:ext cx="7697788" cy="904875"/>
            <a:chOff x="310" y="1934"/>
            <a:chExt cx="4849" cy="570"/>
          </a:xfrm>
        </p:grpSpPr>
        <p:sp>
          <p:nvSpPr>
            <p:cNvPr id="7" name="AutoShape 3"/>
            <p:cNvSpPr>
              <a:spLocks noChangeAspect="1" noChangeArrowheads="1" noTextEdit="1"/>
            </p:cNvSpPr>
            <p:nvPr/>
          </p:nvSpPr>
          <p:spPr bwMode="auto">
            <a:xfrm>
              <a:off x="310" y="1934"/>
              <a:ext cx="4849"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 y="1934"/>
              <a:ext cx="4855"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19323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6"/>
          <p:cNvSpPr txBox="1">
            <a:spLocks noChangeArrowheads="1"/>
          </p:cNvSpPr>
          <p:nvPr/>
        </p:nvSpPr>
        <p:spPr bwMode="auto">
          <a:xfrm>
            <a:off x="3492500" y="6073775"/>
            <a:ext cx="5472113" cy="247650"/>
          </a:xfrm>
          <a:prstGeom prst="rect">
            <a:avLst/>
          </a:prstGeom>
          <a:noFill/>
          <a:ln>
            <a:noFill/>
          </a:ln>
          <a:effectLst/>
          <a:extLst>
            <a:ext uri="{909E8E84-426E-40DD-AFC4-6F175D3DCCD1}">
              <a14:hiddenFill xmlns:a14="http://schemas.microsoft.com/office/drawing/2010/main">
                <a:solidFill>
                  <a:srgbClr val="E7DEB7"/>
                </a:solidFill>
              </a14:hiddenFill>
            </a:ext>
            <a:ext uri="{91240B29-F687-4F45-9708-019B960494DF}">
              <a14:hiddenLine xmlns:a14="http://schemas.microsoft.com/office/drawing/2010/main" w="12700">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6800" rIns="0" bIns="46800">
            <a:spAutoFit/>
          </a:bodyPr>
          <a:lstStyle>
            <a:lvl1pPr marL="342900" indent="-3429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lnSpc>
                <a:spcPct val="85000"/>
              </a:lnSpc>
              <a:spcBef>
                <a:spcPct val="50000"/>
              </a:spcBef>
              <a:buClrTx/>
              <a:buFontTx/>
              <a:buNone/>
            </a:pPr>
            <a:r>
              <a:rPr lang="it-IT" altLang="it-IT" sz="1200">
                <a:latin typeface="Verdana" panose="020B0604030504040204" pitchFamily="34" charset="0"/>
              </a:rPr>
              <a:t>Monte Carlo simulations from Beattie </a:t>
            </a:r>
            <a:r>
              <a:rPr lang="it-IT" altLang="it-IT" sz="1200" i="1">
                <a:latin typeface="Verdana" panose="020B0604030504040204" pitchFamily="34" charset="0"/>
              </a:rPr>
              <a:t>et al</a:t>
            </a:r>
            <a:r>
              <a:rPr lang="it-IT" altLang="it-IT" sz="1200">
                <a:latin typeface="Verdana" panose="020B0604030504040204" pitchFamily="34" charset="0"/>
              </a:rPr>
              <a:t> PloSOne, vol 7, 2, 2012.</a:t>
            </a:r>
          </a:p>
        </p:txBody>
      </p:sp>
      <p:grpSp>
        <p:nvGrpSpPr>
          <p:cNvPr id="4" name="Group 4"/>
          <p:cNvGrpSpPr>
            <a:grpSpLocks noChangeAspect="1"/>
          </p:cNvGrpSpPr>
          <p:nvPr/>
        </p:nvGrpSpPr>
        <p:grpSpPr bwMode="auto">
          <a:xfrm>
            <a:off x="395288" y="1484313"/>
            <a:ext cx="8126412" cy="4130675"/>
            <a:chOff x="249" y="935"/>
            <a:chExt cx="5119" cy="2602"/>
          </a:xfrm>
        </p:grpSpPr>
        <p:sp>
          <p:nvSpPr>
            <p:cNvPr id="5" name="AutoShape 3"/>
            <p:cNvSpPr>
              <a:spLocks noChangeAspect="1" noChangeArrowheads="1" noTextEdit="1"/>
            </p:cNvSpPr>
            <p:nvPr/>
          </p:nvSpPr>
          <p:spPr bwMode="auto">
            <a:xfrm>
              <a:off x="249" y="935"/>
              <a:ext cx="5119" cy="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 y="935"/>
              <a:ext cx="5125" cy="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asellaDiTesto 9"/>
          <p:cNvSpPr txBox="1">
            <a:spLocks noChangeArrowheads="1"/>
          </p:cNvSpPr>
          <p:nvPr/>
        </p:nvSpPr>
        <p:spPr bwMode="auto">
          <a:xfrm>
            <a:off x="611560" y="188640"/>
            <a:ext cx="52197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Cerenkov photons production</a:t>
            </a:r>
          </a:p>
        </p:txBody>
      </p:sp>
    </p:spTree>
    <p:extLst>
      <p:ext uri="{BB962C8B-B14F-4D97-AF65-F5344CB8AC3E}">
        <p14:creationId xmlns:p14="http://schemas.microsoft.com/office/powerpoint/2010/main" val="14291049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70807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Cerenkov radiation detection using CCD</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8" name="Title 1"/>
          <p:cNvSpPr txBox="1">
            <a:spLocks/>
          </p:cNvSpPr>
          <p:nvPr/>
        </p:nvSpPr>
        <p:spPr bwMode="auto">
          <a:xfrm>
            <a:off x="304800" y="1122540"/>
            <a:ext cx="8610600" cy="86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2000" dirty="0">
                <a:latin typeface="Verdana" panose="020B0604030504040204" pitchFamily="34" charset="0"/>
              </a:rPr>
              <a:t>The image shows a comparison between the light emission of vials containing FDG, distilled water and an empty vial. </a:t>
            </a:r>
            <a:endParaRPr lang="it-IT" altLang="it-IT" sz="2000" dirty="0">
              <a:latin typeface="Verdana" panose="020B0604030504040204" pitchFamily="34" charset="0"/>
            </a:endParaRPr>
          </a:p>
        </p:txBody>
      </p:sp>
      <p:grpSp>
        <p:nvGrpSpPr>
          <p:cNvPr id="9" name="Gruppo 1"/>
          <p:cNvGrpSpPr>
            <a:grpSpLocks/>
          </p:cNvGrpSpPr>
          <p:nvPr/>
        </p:nvGrpSpPr>
        <p:grpSpPr bwMode="auto">
          <a:xfrm>
            <a:off x="2133600" y="2100263"/>
            <a:ext cx="4572000" cy="3438525"/>
            <a:chOff x="1474986" y="2111871"/>
            <a:chExt cx="4572000" cy="3438525"/>
          </a:xfrm>
        </p:grpSpPr>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986" y="2111871"/>
              <a:ext cx="45720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bwMode="auto">
            <a:xfrm>
              <a:off x="4284663" y="2546350"/>
              <a:ext cx="1219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en-GB" altLang="it-IT" sz="2400">
                  <a:solidFill>
                    <a:schemeClr val="bg1"/>
                  </a:solidFill>
                </a:rPr>
                <a:t>empty </a:t>
              </a:r>
            </a:p>
          </p:txBody>
        </p:sp>
        <p:sp>
          <p:nvSpPr>
            <p:cNvPr id="12" name="Title 1"/>
            <p:cNvSpPr txBox="1">
              <a:spLocks/>
            </p:cNvSpPr>
            <p:nvPr/>
          </p:nvSpPr>
          <p:spPr bwMode="auto">
            <a:xfrm>
              <a:off x="4284663" y="3644900"/>
              <a:ext cx="1219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en-GB" altLang="it-IT" sz="2400">
                  <a:solidFill>
                    <a:schemeClr val="bg1"/>
                  </a:solidFill>
                </a:rPr>
                <a:t>water </a:t>
              </a:r>
            </a:p>
          </p:txBody>
        </p:sp>
        <p:sp>
          <p:nvSpPr>
            <p:cNvPr id="13" name="Title 1"/>
            <p:cNvSpPr txBox="1">
              <a:spLocks/>
            </p:cNvSpPr>
            <p:nvPr/>
          </p:nvSpPr>
          <p:spPr bwMode="auto">
            <a:xfrm>
              <a:off x="3810000" y="4714875"/>
              <a:ext cx="1219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en-GB" altLang="it-IT" sz="2400">
                  <a:solidFill>
                    <a:schemeClr val="bg1"/>
                  </a:solidFill>
                </a:rPr>
                <a:t>FDG </a:t>
              </a:r>
            </a:p>
          </p:txBody>
        </p:sp>
      </p:grpSp>
      <p:sp>
        <p:nvSpPr>
          <p:cNvPr id="14" name="Rectangle 7"/>
          <p:cNvSpPr>
            <a:spLocks noChangeArrowheads="1"/>
          </p:cNvSpPr>
          <p:nvPr/>
        </p:nvSpPr>
        <p:spPr bwMode="auto">
          <a:xfrm>
            <a:off x="323850" y="5876925"/>
            <a:ext cx="8572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defTabSz="4572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defTabSz="4572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defTabSz="4572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defTabSz="4572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defTabSz="4572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defTabSz="4572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defTabSz="4572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defTabSz="4572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eaLnBrk="1" hangingPunct="1">
              <a:lnSpc>
                <a:spcPct val="100000"/>
              </a:lnSpc>
            </a:pPr>
            <a:r>
              <a:rPr lang="en-US" altLang="it-IT" sz="2000"/>
              <a:t>The vials were separated by black paper</a:t>
            </a:r>
            <a:r>
              <a:rPr lang="it-IT" altLang="it-IT" sz="2000"/>
              <a:t> </a:t>
            </a:r>
            <a:r>
              <a:rPr lang="en-US" altLang="it-IT" sz="2000"/>
              <a:t>in order to avoid light cross contamination between them.</a:t>
            </a:r>
            <a:endParaRPr lang="it-IT" altLang="it-IT" sz="2000"/>
          </a:p>
        </p:txBody>
      </p:sp>
    </p:spTree>
    <p:extLst>
      <p:ext uri="{BB962C8B-B14F-4D97-AF65-F5344CB8AC3E}">
        <p14:creationId xmlns:p14="http://schemas.microsoft.com/office/powerpoint/2010/main" val="27692274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34726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Cerenkov spectrum</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8" name="Title 1"/>
          <p:cNvSpPr txBox="1">
            <a:spLocks/>
          </p:cNvSpPr>
          <p:nvPr/>
        </p:nvSpPr>
        <p:spPr bwMode="auto">
          <a:xfrm>
            <a:off x="251520" y="1387317"/>
            <a:ext cx="883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2400" dirty="0">
                <a:latin typeface="Verdana" panose="020B0604030504040204" pitchFamily="34" charset="0"/>
              </a:rPr>
              <a:t> </a:t>
            </a:r>
            <a:endParaRPr lang="it-IT" altLang="it-IT" sz="2400" dirty="0">
              <a:latin typeface="Verdana" panose="020B0604030504040204" pitchFamily="34" charset="0"/>
            </a:endParaRPr>
          </a:p>
          <a:p>
            <a:pPr eaLnBrk="1" hangingPunct="1">
              <a:spcBef>
                <a:spcPct val="0"/>
              </a:spcBef>
              <a:buClrTx/>
              <a:buFontTx/>
              <a:buNone/>
            </a:pPr>
            <a:r>
              <a:rPr lang="en-US" altLang="it-IT" sz="2400" dirty="0">
                <a:latin typeface="Verdana" panose="020B0604030504040204" pitchFamily="34" charset="0"/>
              </a:rPr>
              <a:t>Spectral distribution of the Cerenkov radiation emitted by FDG</a:t>
            </a:r>
            <a:endParaRPr lang="it-IT" altLang="it-IT" sz="2400" dirty="0">
              <a:latin typeface="Verdana" panose="020B0604030504040204" pitchFamily="34" charset="0"/>
            </a:endParaRPr>
          </a:p>
          <a:p>
            <a:pPr algn="just" eaLnBrk="1" hangingPunct="1">
              <a:spcBef>
                <a:spcPct val="0"/>
              </a:spcBef>
              <a:buClrTx/>
              <a:buFontTx/>
              <a:buNone/>
            </a:pPr>
            <a:endParaRPr lang="it-IT" altLang="it-IT" sz="2400" dirty="0">
              <a:latin typeface="Verdana" panose="020B0604030504040204" pitchFamily="34" charset="0"/>
            </a:endParaRPr>
          </a:p>
        </p:txBody>
      </p:sp>
      <p:grpSp>
        <p:nvGrpSpPr>
          <p:cNvPr id="9" name="Group 9"/>
          <p:cNvGrpSpPr>
            <a:grpSpLocks noChangeAspect="1"/>
          </p:cNvGrpSpPr>
          <p:nvPr/>
        </p:nvGrpSpPr>
        <p:grpSpPr bwMode="auto">
          <a:xfrm>
            <a:off x="1984375" y="2420938"/>
            <a:ext cx="5175250" cy="3959225"/>
            <a:chOff x="1250" y="1525"/>
            <a:chExt cx="3260" cy="2494"/>
          </a:xfrm>
        </p:grpSpPr>
        <p:sp>
          <p:nvSpPr>
            <p:cNvPr id="10" name="AutoShape 8"/>
            <p:cNvSpPr>
              <a:spLocks noChangeAspect="1" noChangeArrowheads="1" noTextEdit="1"/>
            </p:cNvSpPr>
            <p:nvPr/>
          </p:nvSpPr>
          <p:spPr bwMode="auto">
            <a:xfrm>
              <a:off x="1250" y="1525"/>
              <a:ext cx="3260" cy="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1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 y="1525"/>
              <a:ext cx="3266" cy="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5"/>
          <p:cNvSpPr>
            <a:spLocks noChangeArrowheads="1"/>
          </p:cNvSpPr>
          <p:nvPr/>
        </p:nvSpPr>
        <p:spPr bwMode="auto">
          <a:xfrm>
            <a:off x="4006850" y="4652963"/>
            <a:ext cx="863600" cy="519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GB" altLang="it-IT" sz="2800" b="1">
                <a:solidFill>
                  <a:srgbClr val="161616"/>
                </a:solidFill>
                <a:latin typeface="Symbol" panose="05050102010706020507" pitchFamily="18" charset="2"/>
              </a:rPr>
              <a:t>1/l</a:t>
            </a:r>
            <a:r>
              <a:rPr lang="en-GB" altLang="it-IT" sz="2800" b="1" baseline="30000">
                <a:solidFill>
                  <a:srgbClr val="161616"/>
                </a:solidFill>
                <a:latin typeface="Symbol" panose="05050102010706020507" pitchFamily="18" charset="2"/>
              </a:rPr>
              <a:t>2</a:t>
            </a:r>
            <a:endParaRPr lang="it-IT" altLang="it-IT" sz="2800" b="1" baseline="30000">
              <a:solidFill>
                <a:srgbClr val="161616"/>
              </a:solidFill>
              <a:latin typeface="Symbol" panose="05050102010706020507" pitchFamily="18" charset="2"/>
            </a:endParaRPr>
          </a:p>
        </p:txBody>
      </p:sp>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Tree>
    <p:extLst>
      <p:ext uri="{BB962C8B-B14F-4D97-AF65-F5344CB8AC3E}">
        <p14:creationId xmlns:p14="http://schemas.microsoft.com/office/powerpoint/2010/main" val="91497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44354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i="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In vivo </a:t>
            </a: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Cerenkov imaging</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14" name="Title 1"/>
          <p:cNvSpPr txBox="1">
            <a:spLocks/>
          </p:cNvSpPr>
          <p:nvPr/>
        </p:nvSpPr>
        <p:spPr bwMode="auto">
          <a:xfrm>
            <a:off x="179388" y="1125538"/>
            <a:ext cx="49688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en-AU" altLang="it-IT" sz="2000">
                <a:latin typeface="Verdana" panose="020B0604030504040204" pitchFamily="34" charset="0"/>
              </a:rPr>
              <a:t>Below there are some examples of planar FDG Cerenkov luminescence images for mice injected with 25 MBq. </a:t>
            </a:r>
          </a:p>
        </p:txBody>
      </p:sp>
      <p:sp>
        <p:nvSpPr>
          <p:cNvPr id="15" name="Title 1"/>
          <p:cNvSpPr txBox="1">
            <a:spLocks/>
          </p:cNvSpPr>
          <p:nvPr/>
        </p:nvSpPr>
        <p:spPr bwMode="auto">
          <a:xfrm>
            <a:off x="107950" y="5661025"/>
            <a:ext cx="46085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AU" altLang="it-IT" sz="1800">
                <a:latin typeface="Verdana" panose="020B0604030504040204" pitchFamily="34" charset="0"/>
              </a:rPr>
              <a:t>Control mouse FDG biodistribution</a:t>
            </a:r>
          </a:p>
        </p:txBody>
      </p:sp>
      <p:sp>
        <p:nvSpPr>
          <p:cNvPr id="16" name="Rectangle 7"/>
          <p:cNvSpPr>
            <a:spLocks noChangeArrowheads="1"/>
          </p:cNvSpPr>
          <p:nvPr/>
        </p:nvSpPr>
        <p:spPr bwMode="auto">
          <a:xfrm>
            <a:off x="5076825" y="5734050"/>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eaLnBrk="1" hangingPunct="1">
              <a:lnSpc>
                <a:spcPct val="100000"/>
              </a:lnSpc>
            </a:pPr>
            <a:r>
              <a:rPr lang="it-IT" altLang="it-IT" sz="1800"/>
              <a:t>Xenograf model of mammary carcinoma</a:t>
            </a:r>
          </a:p>
        </p:txBody>
      </p:sp>
      <p:grpSp>
        <p:nvGrpSpPr>
          <p:cNvPr id="17" name="Group 12"/>
          <p:cNvGrpSpPr>
            <a:grpSpLocks noChangeAspect="1"/>
          </p:cNvGrpSpPr>
          <p:nvPr/>
        </p:nvGrpSpPr>
        <p:grpSpPr bwMode="auto">
          <a:xfrm>
            <a:off x="5148263" y="1362075"/>
            <a:ext cx="3924300" cy="1390650"/>
            <a:chOff x="3288" y="858"/>
            <a:chExt cx="2472" cy="876"/>
          </a:xfrm>
        </p:grpSpPr>
        <p:sp>
          <p:nvSpPr>
            <p:cNvPr id="18" name="AutoShape 11"/>
            <p:cNvSpPr>
              <a:spLocks noChangeAspect="1" noChangeArrowheads="1" noTextEdit="1"/>
            </p:cNvSpPr>
            <p:nvPr/>
          </p:nvSpPr>
          <p:spPr bwMode="auto">
            <a:xfrm>
              <a:off x="3288" y="858"/>
              <a:ext cx="2472" cy="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19"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8" y="858"/>
              <a:ext cx="2475" cy="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4"/>
          <p:cNvGrpSpPr>
            <a:grpSpLocks noChangeAspect="1"/>
          </p:cNvGrpSpPr>
          <p:nvPr/>
        </p:nvGrpSpPr>
        <p:grpSpPr bwMode="auto">
          <a:xfrm>
            <a:off x="77788" y="3006725"/>
            <a:ext cx="5035550" cy="2654300"/>
            <a:chOff x="158" y="1888"/>
            <a:chExt cx="2880" cy="1518"/>
          </a:xfrm>
        </p:grpSpPr>
        <p:sp>
          <p:nvSpPr>
            <p:cNvPr id="21" name="AutoShape 13"/>
            <p:cNvSpPr>
              <a:spLocks noChangeAspect="1" noChangeArrowheads="1" noTextEdit="1"/>
            </p:cNvSpPr>
            <p:nvPr/>
          </p:nvSpPr>
          <p:spPr bwMode="auto">
            <a:xfrm>
              <a:off x="158" y="1888"/>
              <a:ext cx="2880" cy="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2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 y="1888"/>
              <a:ext cx="2884" cy="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18"/>
          <p:cNvGrpSpPr>
            <a:grpSpLocks noChangeAspect="1"/>
          </p:cNvGrpSpPr>
          <p:nvPr/>
        </p:nvGrpSpPr>
        <p:grpSpPr bwMode="auto">
          <a:xfrm>
            <a:off x="5076825" y="3068638"/>
            <a:ext cx="4000500" cy="2390775"/>
            <a:chOff x="3198" y="1933"/>
            <a:chExt cx="2562" cy="1506"/>
          </a:xfrm>
        </p:grpSpPr>
        <p:sp>
          <p:nvSpPr>
            <p:cNvPr id="24" name="AutoShape 17"/>
            <p:cNvSpPr>
              <a:spLocks noChangeAspect="1" noChangeArrowheads="1" noTextEdit="1"/>
            </p:cNvSpPr>
            <p:nvPr/>
          </p:nvSpPr>
          <p:spPr bwMode="auto">
            <a:xfrm>
              <a:off x="3198" y="1933"/>
              <a:ext cx="2562" cy="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2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8" y="1933"/>
              <a:ext cx="2565" cy="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759957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29241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Clustering of CLI</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14" name="Title 1"/>
          <p:cNvSpPr txBox="1">
            <a:spLocks/>
          </p:cNvSpPr>
          <p:nvPr/>
        </p:nvSpPr>
        <p:spPr bwMode="auto">
          <a:xfrm>
            <a:off x="121115" y="1242906"/>
            <a:ext cx="6499225"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000">
                <a:solidFill>
                  <a:schemeClr val="tx1"/>
                </a:solidFill>
                <a:latin typeface="Verdana" pitchFamily="34" charset="0"/>
                <a:ea typeface="ＭＳ Ｐゴシック" pitchFamily="34" charset="-128"/>
              </a:defRPr>
            </a:lvl1pPr>
            <a:lvl2pPr marL="37931725" indent="-37474525" defTabSz="457200" eaLnBrk="0" hangingPunct="0">
              <a:defRPr sz="1000">
                <a:solidFill>
                  <a:schemeClr val="tx1"/>
                </a:solidFill>
                <a:latin typeface="Verdana" pitchFamily="34" charset="0"/>
                <a:ea typeface="ＭＳ Ｐゴシック" pitchFamily="34" charset="-128"/>
              </a:defRPr>
            </a:lvl2pPr>
            <a:lvl3pPr eaLnBrk="0" hangingPunct="0">
              <a:defRPr sz="1000">
                <a:solidFill>
                  <a:schemeClr val="tx1"/>
                </a:solidFill>
                <a:latin typeface="Verdana" pitchFamily="34" charset="0"/>
                <a:ea typeface="ＭＳ Ｐゴシック" pitchFamily="34" charset="-128"/>
              </a:defRPr>
            </a:lvl3pPr>
            <a:lvl4pPr eaLnBrk="0" hangingPunct="0">
              <a:defRPr sz="1000">
                <a:solidFill>
                  <a:schemeClr val="tx1"/>
                </a:solidFill>
                <a:latin typeface="Verdana" pitchFamily="34" charset="0"/>
                <a:ea typeface="ＭＳ Ｐゴシック" pitchFamily="34" charset="-128"/>
              </a:defRPr>
            </a:lvl4pPr>
            <a:lvl5pPr eaLnBrk="0" hangingPunct="0">
              <a:defRPr sz="1000">
                <a:solidFill>
                  <a:schemeClr val="tx1"/>
                </a:solidFill>
                <a:latin typeface="Verdana" pitchFamily="34" charset="0"/>
                <a:ea typeface="ＭＳ Ｐゴシック" pitchFamily="34" charset="-128"/>
              </a:defRPr>
            </a:lvl5pPr>
            <a:lvl6pPr marL="457200" eaLnBrk="0" fontAlgn="base" hangingPunct="0">
              <a:lnSpc>
                <a:spcPct val="85000"/>
              </a:lnSpc>
              <a:spcBef>
                <a:spcPct val="0"/>
              </a:spcBef>
              <a:spcAft>
                <a:spcPct val="0"/>
              </a:spcAft>
              <a:defRPr sz="1000">
                <a:solidFill>
                  <a:schemeClr val="tx1"/>
                </a:solidFill>
                <a:latin typeface="Verdana" pitchFamily="34" charset="0"/>
                <a:ea typeface="ＭＳ Ｐゴシック" pitchFamily="34" charset="-128"/>
              </a:defRPr>
            </a:lvl6pPr>
            <a:lvl7pPr marL="914400" eaLnBrk="0" fontAlgn="base" hangingPunct="0">
              <a:lnSpc>
                <a:spcPct val="85000"/>
              </a:lnSpc>
              <a:spcBef>
                <a:spcPct val="0"/>
              </a:spcBef>
              <a:spcAft>
                <a:spcPct val="0"/>
              </a:spcAft>
              <a:defRPr sz="1000">
                <a:solidFill>
                  <a:schemeClr val="tx1"/>
                </a:solidFill>
                <a:latin typeface="Verdana" pitchFamily="34" charset="0"/>
                <a:ea typeface="ＭＳ Ｐゴシック" pitchFamily="34" charset="-128"/>
              </a:defRPr>
            </a:lvl7pPr>
            <a:lvl8pPr marL="1371600" eaLnBrk="0" fontAlgn="base" hangingPunct="0">
              <a:lnSpc>
                <a:spcPct val="85000"/>
              </a:lnSpc>
              <a:spcBef>
                <a:spcPct val="0"/>
              </a:spcBef>
              <a:spcAft>
                <a:spcPct val="0"/>
              </a:spcAft>
              <a:defRPr sz="1000">
                <a:solidFill>
                  <a:schemeClr val="tx1"/>
                </a:solidFill>
                <a:latin typeface="Verdana" pitchFamily="34" charset="0"/>
                <a:ea typeface="ＭＳ Ｐゴシック" pitchFamily="34" charset="-128"/>
              </a:defRPr>
            </a:lvl8pPr>
            <a:lvl9pPr marL="1828800" eaLnBrk="0" fontAlgn="base" hangingPunct="0">
              <a:lnSpc>
                <a:spcPct val="85000"/>
              </a:lnSpc>
              <a:spcBef>
                <a:spcPct val="0"/>
              </a:spcBef>
              <a:spcAft>
                <a:spcPct val="0"/>
              </a:spcAft>
              <a:defRPr sz="1000">
                <a:solidFill>
                  <a:schemeClr val="tx1"/>
                </a:solidFill>
                <a:latin typeface="Verdana" pitchFamily="34" charset="0"/>
                <a:ea typeface="ＭＳ Ｐゴシック" pitchFamily="34" charset="-128"/>
              </a:defRPr>
            </a:lvl9pPr>
          </a:lstStyle>
          <a:p>
            <a:pPr algn="just" eaLnBrk="1" hangingPunct="1">
              <a:lnSpc>
                <a:spcPct val="100000"/>
              </a:lnSpc>
            </a:pPr>
            <a:r>
              <a:rPr lang="en-AU" altLang="it-IT" sz="1600" dirty="0"/>
              <a:t>Clustering can applied to dynamic Cerenkov images in order to perform image segmentation and extract automatically the TAC of different animal regions</a:t>
            </a:r>
          </a:p>
        </p:txBody>
      </p:sp>
      <p:pic>
        <p:nvPicPr>
          <p:cNvPr id="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7988" y="2773362"/>
            <a:ext cx="147478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noChangeAspect="1"/>
          </p:cNvGrpSpPr>
          <p:nvPr/>
        </p:nvGrpSpPr>
        <p:grpSpPr bwMode="auto">
          <a:xfrm>
            <a:off x="6732588" y="1322388"/>
            <a:ext cx="2411412" cy="1620837"/>
            <a:chOff x="4241" y="833"/>
            <a:chExt cx="1519" cy="1021"/>
          </a:xfrm>
        </p:grpSpPr>
        <p:sp>
          <p:nvSpPr>
            <p:cNvPr id="3" name="AutoShape 3"/>
            <p:cNvSpPr>
              <a:spLocks noChangeAspect="1" noChangeArrowheads="1" noTextEdit="1"/>
            </p:cNvSpPr>
            <p:nvPr/>
          </p:nvSpPr>
          <p:spPr bwMode="auto">
            <a:xfrm>
              <a:off x="4241" y="833"/>
              <a:ext cx="1519" cy="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 y="833"/>
              <a:ext cx="1522"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8"/>
          <p:cNvGrpSpPr>
            <a:grpSpLocks noChangeAspect="1"/>
          </p:cNvGrpSpPr>
          <p:nvPr/>
        </p:nvGrpSpPr>
        <p:grpSpPr bwMode="auto">
          <a:xfrm>
            <a:off x="978371" y="2420938"/>
            <a:ext cx="2678113" cy="893762"/>
            <a:chOff x="888" y="1501"/>
            <a:chExt cx="1687" cy="563"/>
          </a:xfrm>
        </p:grpSpPr>
        <p:sp>
          <p:nvSpPr>
            <p:cNvPr id="5" name="AutoShape 7"/>
            <p:cNvSpPr>
              <a:spLocks noChangeAspect="1" noChangeArrowheads="1" noTextEdit="1"/>
            </p:cNvSpPr>
            <p:nvPr/>
          </p:nvSpPr>
          <p:spPr bwMode="auto">
            <a:xfrm>
              <a:off x="888" y="1501"/>
              <a:ext cx="1687" cy="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51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 y="1501"/>
              <a:ext cx="1691"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12"/>
          <p:cNvGrpSpPr>
            <a:grpSpLocks noChangeAspect="1"/>
          </p:cNvGrpSpPr>
          <p:nvPr/>
        </p:nvGrpSpPr>
        <p:grpSpPr bwMode="auto">
          <a:xfrm>
            <a:off x="4860032" y="2979738"/>
            <a:ext cx="4171950" cy="3878262"/>
            <a:chOff x="2835" y="1877"/>
            <a:chExt cx="2628" cy="2443"/>
          </a:xfrm>
        </p:grpSpPr>
        <p:sp>
          <p:nvSpPr>
            <p:cNvPr id="23" name="AutoShape 11"/>
            <p:cNvSpPr>
              <a:spLocks noChangeAspect="1" noChangeArrowheads="1" noTextEdit="1"/>
            </p:cNvSpPr>
            <p:nvPr/>
          </p:nvSpPr>
          <p:spPr bwMode="auto">
            <a:xfrm>
              <a:off x="2835" y="1877"/>
              <a:ext cx="2628" cy="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513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5" y="1877"/>
              <a:ext cx="2631" cy="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16"/>
          <p:cNvGrpSpPr>
            <a:grpSpLocks noChangeAspect="1"/>
          </p:cNvGrpSpPr>
          <p:nvPr/>
        </p:nvGrpSpPr>
        <p:grpSpPr bwMode="auto">
          <a:xfrm>
            <a:off x="323528" y="3581400"/>
            <a:ext cx="3979863" cy="3144837"/>
            <a:chOff x="68" y="2251"/>
            <a:chExt cx="2507" cy="1981"/>
          </a:xfrm>
        </p:grpSpPr>
        <p:sp>
          <p:nvSpPr>
            <p:cNvPr id="25" name="AutoShape 15"/>
            <p:cNvSpPr>
              <a:spLocks noChangeAspect="1" noChangeArrowheads="1" noTextEdit="1"/>
            </p:cNvSpPr>
            <p:nvPr/>
          </p:nvSpPr>
          <p:spPr bwMode="auto">
            <a:xfrm>
              <a:off x="68" y="2251"/>
              <a:ext cx="2507" cy="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5137"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 y="2251"/>
              <a:ext cx="2512" cy="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066269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1" y="188640"/>
            <a:ext cx="77768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Cerenkov imaging with 18-F-Fluoride</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4" name="Title 1"/>
          <p:cNvSpPr txBox="1">
            <a:spLocks/>
          </p:cNvSpPr>
          <p:nvPr/>
        </p:nvSpPr>
        <p:spPr bwMode="auto">
          <a:xfrm>
            <a:off x="323850" y="981075"/>
            <a:ext cx="85344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en-GB" altLang="it-IT" sz="1800" dirty="0">
                <a:latin typeface="Verdana" panose="020B0604030504040204" pitchFamily="34" charset="0"/>
              </a:rPr>
              <a:t>CR image of a mouse injected with 18-F-fluoride, as one can see there is no tumour specific uptake and, as expected.</a:t>
            </a:r>
            <a:endParaRPr lang="en-AU" altLang="it-IT" sz="28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916113"/>
            <a:ext cx="35782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95288" y="5949950"/>
            <a:ext cx="83915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en-GB" altLang="it-IT" sz="1800">
                <a:latin typeface="Verdana" panose="020B0604030504040204" pitchFamily="34" charset="0"/>
              </a:rPr>
              <a:t>Only the bone structures of the animal (in particular the spine and the head) are clearly visible.</a:t>
            </a:r>
            <a:endParaRPr lang="en-AU" altLang="it-IT" sz="2800"/>
          </a:p>
        </p:txBody>
      </p:sp>
      <p:sp>
        <p:nvSpPr>
          <p:cNvPr id="8" name="Text Box 8"/>
          <p:cNvSpPr txBox="1">
            <a:spLocks noChangeArrowheads="1"/>
          </p:cNvSpPr>
          <p:nvPr/>
        </p:nvSpPr>
        <p:spPr bwMode="auto">
          <a:xfrm>
            <a:off x="6516688" y="4076700"/>
            <a:ext cx="1008062"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ysDot"/>
                <a:miter lim="800000"/>
                <a:headEnd/>
                <a:tailEnd/>
              </a14:hiddenLine>
            </a:ext>
          </a:extLst>
        </p:spPr>
        <p:txBody>
          <a:bodyPr lIns="0" tIns="46800" rIns="0" bIns="46800">
            <a:spAutoFit/>
          </a:bodyPr>
          <a:lstStyle>
            <a:lvl1pPr marL="342900" indent="-3429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lnSpc>
                <a:spcPct val="85000"/>
              </a:lnSpc>
              <a:spcBef>
                <a:spcPct val="50000"/>
              </a:spcBef>
              <a:buClrTx/>
              <a:buFontTx/>
              <a:buNone/>
            </a:pPr>
            <a:r>
              <a:rPr lang="it-IT" altLang="it-IT" sz="1800">
                <a:latin typeface="Verdana" panose="020B0604030504040204" pitchFamily="34" charset="0"/>
              </a:rPr>
              <a:t>spine</a:t>
            </a:r>
          </a:p>
        </p:txBody>
      </p:sp>
      <p:sp>
        <p:nvSpPr>
          <p:cNvPr id="9" name="Rectangle 9"/>
          <p:cNvSpPr>
            <a:spLocks noChangeArrowheads="1"/>
          </p:cNvSpPr>
          <p:nvPr/>
        </p:nvSpPr>
        <p:spPr bwMode="auto">
          <a:xfrm>
            <a:off x="4356100" y="3284538"/>
            <a:ext cx="665163" cy="285750"/>
          </a:xfrm>
          <a:prstGeom prst="rect">
            <a:avLst/>
          </a:prstGeom>
          <a:solidFill>
            <a:srgbClr val="FFFF00"/>
          </a:solidFill>
          <a:ln w="12700">
            <a:solidFill>
              <a:srgbClr val="FFFF00"/>
            </a:solidFill>
            <a:prstDash val="sysDot"/>
            <a:miter lim="800000"/>
            <a:headEnd/>
            <a:tailEnd/>
          </a:ln>
        </p:spPr>
        <p:txBody>
          <a:bodyPr wrap="none" lIns="0" tIns="46800" rIns="0" bIns="46800">
            <a:spAutoFit/>
          </a:bodyPr>
          <a:lstStyle>
            <a:lvl1pPr marL="342900" indent="-3429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eaLnBrk="1" hangingPunct="1"/>
            <a:r>
              <a:rPr lang="en-GB" altLang="it-IT" sz="1400"/>
              <a:t>tumour</a:t>
            </a:r>
            <a:endParaRPr lang="it-IT" altLang="it-IT" sz="1400"/>
          </a:p>
        </p:txBody>
      </p:sp>
      <p:sp>
        <p:nvSpPr>
          <p:cNvPr id="10" name="Rectangle 11"/>
          <p:cNvSpPr>
            <a:spLocks noChangeArrowheads="1"/>
          </p:cNvSpPr>
          <p:nvPr/>
        </p:nvSpPr>
        <p:spPr bwMode="auto">
          <a:xfrm>
            <a:off x="2916238" y="3284538"/>
            <a:ext cx="665162" cy="285750"/>
          </a:xfrm>
          <a:prstGeom prst="rect">
            <a:avLst/>
          </a:prstGeom>
          <a:solidFill>
            <a:srgbClr val="FFFF00"/>
          </a:solidFill>
          <a:ln w="12700">
            <a:solidFill>
              <a:srgbClr val="FFFF00"/>
            </a:solidFill>
            <a:prstDash val="sysDot"/>
            <a:miter lim="800000"/>
            <a:headEnd/>
            <a:tailEnd/>
          </a:ln>
        </p:spPr>
        <p:txBody>
          <a:bodyPr wrap="none" lIns="0" tIns="46800" rIns="0" bIns="46800">
            <a:spAutoFit/>
          </a:bodyPr>
          <a:lstStyle>
            <a:lvl1pPr marL="342900" indent="-3429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eaLnBrk="1" hangingPunct="1"/>
            <a:r>
              <a:rPr lang="en-GB" altLang="it-IT" sz="1400"/>
              <a:t>tumour</a:t>
            </a:r>
            <a:endParaRPr lang="it-IT" altLang="it-IT" sz="1400"/>
          </a:p>
        </p:txBody>
      </p:sp>
      <p:sp>
        <p:nvSpPr>
          <p:cNvPr id="11" name="AutoShape 12"/>
          <p:cNvSpPr>
            <a:spLocks noChangeArrowheads="1"/>
          </p:cNvSpPr>
          <p:nvPr/>
        </p:nvSpPr>
        <p:spPr bwMode="auto">
          <a:xfrm>
            <a:off x="4932363" y="4221163"/>
            <a:ext cx="1439862" cy="144462"/>
          </a:xfrm>
          <a:prstGeom prst="leftArrow">
            <a:avLst>
              <a:gd name="adj1" fmla="val 50000"/>
              <a:gd name="adj2" fmla="val 249177"/>
            </a:avLst>
          </a:prstGeom>
          <a:solidFill>
            <a:srgbClr val="FF3300"/>
          </a:solidFill>
          <a:ln w="12700">
            <a:solidFill>
              <a:schemeClr val="bg2"/>
            </a:solidFill>
            <a:prstDash val="sysDot"/>
            <a:miter lim="800000"/>
            <a:headEnd/>
            <a:tailEnd/>
          </a:ln>
        </p:spPr>
        <p:txBody>
          <a:bodyPr wrap="none" lIns="0" tIns="46800" rIns="0" bIns="46800" anchor="ctr">
            <a:spAutoFit/>
          </a:bodyPr>
          <a:lstStyle>
            <a:lvl1pPr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eaLnBrk="1" hangingPunct="1"/>
            <a:endParaRPr lang="it-IT" altLang="it-IT"/>
          </a:p>
        </p:txBody>
      </p:sp>
    </p:spTree>
    <p:extLst>
      <p:ext uri="{BB962C8B-B14F-4D97-AF65-F5344CB8AC3E}">
        <p14:creationId xmlns:p14="http://schemas.microsoft.com/office/powerpoint/2010/main" val="1870284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539552" y="116632"/>
            <a:ext cx="7362825"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9pPr>
          </a:lstStyle>
          <a:p>
            <a:pPr>
              <a:buClrTx/>
              <a:buFontTx/>
              <a:buNone/>
              <a:defRPr/>
            </a:pPr>
            <a:r>
              <a:rPr lang="en-AU" altLang="it-IT" sz="3200" b="1" dirty="0" smtClean="0">
                <a:solidFill>
                  <a:schemeClr val="accent2">
                    <a:lumMod val="75000"/>
                  </a:schemeClr>
                </a:solidFill>
                <a:effectLst>
                  <a:outerShdw blurRad="38100" dist="38100" dir="2700000" algn="tl">
                    <a:srgbClr val="C0C0C0"/>
                  </a:outerShdw>
                </a:effectLst>
                <a:latin typeface="Arial" charset="0"/>
              </a:rPr>
              <a:t>Talk outline </a:t>
            </a:r>
          </a:p>
        </p:txBody>
      </p:sp>
      <p:sp>
        <p:nvSpPr>
          <p:cNvPr id="6" name="Content Placeholder 2"/>
          <p:cNvSpPr>
            <a:spLocks/>
          </p:cNvSpPr>
          <p:nvPr/>
        </p:nvSpPr>
        <p:spPr bwMode="auto">
          <a:xfrm>
            <a:off x="901046" y="1916832"/>
            <a:ext cx="7488832"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nSpc>
                <a:spcPct val="150000"/>
              </a:lnSpc>
            </a:pPr>
            <a:r>
              <a:rPr lang="en-US" altLang="it-IT" sz="2000" dirty="0" smtClean="0">
                <a:latin typeface="Verdana" panose="020B0604030504040204" pitchFamily="34" charset="0"/>
                <a:ea typeface="Verdana" panose="020B0604030504040204" pitchFamily="34" charset="0"/>
                <a:cs typeface="Verdana" panose="020B0604030504040204" pitchFamily="34" charset="0"/>
              </a:rPr>
              <a:t>Introduction to optical imaging</a:t>
            </a:r>
            <a:endParaRPr lang="en-US" altLang="it-IT" sz="2000"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altLang="it-IT" sz="2000" dirty="0" smtClean="0">
                <a:latin typeface="Verdana" panose="020B0604030504040204" pitchFamily="34" charset="0"/>
                <a:ea typeface="Verdana" panose="020B0604030504040204" pitchFamily="34" charset="0"/>
                <a:cs typeface="Verdana" panose="020B0604030504040204" pitchFamily="34" charset="0"/>
              </a:rPr>
              <a:t>Optical imaging systems  </a:t>
            </a:r>
            <a:endParaRPr lang="en-US" altLang="it-IT" sz="2000"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altLang="it-IT" sz="2000" dirty="0" smtClean="0">
                <a:latin typeface="Verdana" panose="020B0604030504040204" pitchFamily="34" charset="0"/>
                <a:ea typeface="Verdana" panose="020B0604030504040204" pitchFamily="34" charset="0"/>
                <a:cs typeface="Verdana" panose="020B0604030504040204" pitchFamily="34" charset="0"/>
              </a:rPr>
              <a:t>Cerenkov imaging basic physics   </a:t>
            </a:r>
            <a:endParaRPr lang="en-US" altLang="it-IT" sz="2000"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altLang="it-IT" sz="2000" dirty="0">
                <a:latin typeface="Verdana" panose="020B0604030504040204" pitchFamily="34" charset="0"/>
                <a:ea typeface="Verdana" panose="020B0604030504040204" pitchFamily="34" charset="0"/>
                <a:cs typeface="Verdana" panose="020B0604030504040204" pitchFamily="34" charset="0"/>
              </a:rPr>
              <a:t>Cerenkov </a:t>
            </a:r>
            <a:r>
              <a:rPr lang="en-US" altLang="it-IT" sz="2000" dirty="0" smtClean="0">
                <a:latin typeface="Verdana" panose="020B0604030504040204" pitchFamily="34" charset="0"/>
                <a:ea typeface="Verdana" panose="020B0604030504040204" pitchFamily="34" charset="0"/>
                <a:cs typeface="Verdana" panose="020B0604030504040204" pitchFamily="34" charset="0"/>
              </a:rPr>
              <a:t>imaging with mice</a:t>
            </a:r>
            <a:endParaRPr lang="en-US" altLang="it-IT" sz="2000"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altLang="it-IT" sz="2000" dirty="0" smtClean="0">
                <a:latin typeface="Verdana" panose="020B0604030504040204" pitchFamily="34" charset="0"/>
                <a:ea typeface="Verdana" panose="020B0604030504040204" pitchFamily="34" charset="0"/>
                <a:cs typeface="Verdana" panose="020B0604030504040204" pitchFamily="34" charset="0"/>
              </a:rPr>
              <a:t>Cerenkov imaging  with humans</a:t>
            </a:r>
            <a:endParaRPr lang="en-US" altLang="it-IT" sz="2000"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altLang="it-IT" sz="2000" dirty="0">
                <a:latin typeface="Verdana" panose="020B0604030504040204" pitchFamily="34" charset="0"/>
                <a:ea typeface="Verdana" panose="020B0604030504040204" pitchFamily="34" charset="0"/>
                <a:cs typeface="Verdana" panose="020B0604030504040204" pitchFamily="34" charset="0"/>
              </a:rPr>
              <a:t>Optical imaging of gamma </a:t>
            </a:r>
            <a:r>
              <a:rPr lang="en-US" altLang="it-IT" sz="2000" dirty="0" smtClean="0">
                <a:latin typeface="Verdana" panose="020B0604030504040204" pitchFamily="34" charset="0"/>
                <a:ea typeface="Verdana" panose="020B0604030504040204" pitchFamily="34" charset="0"/>
                <a:cs typeface="Verdana" panose="020B0604030504040204" pitchFamily="34" charset="0"/>
              </a:rPr>
              <a:t>and alpha emitters</a:t>
            </a:r>
            <a:endParaRPr lang="en-US" altLang="it-IT" sz="2000"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altLang="it-IT" sz="2000" dirty="0">
                <a:latin typeface="Verdana" panose="020B0604030504040204" pitchFamily="34" charset="0"/>
                <a:ea typeface="Verdana" panose="020B0604030504040204" pitchFamily="34" charset="0"/>
                <a:cs typeface="Verdana" panose="020B0604030504040204" pitchFamily="34" charset="0"/>
              </a:rPr>
              <a:t>Conclusions</a:t>
            </a:r>
          </a:p>
        </p:txBody>
      </p:sp>
    </p:spTree>
    <p:extLst>
      <p:ext uri="{BB962C8B-B14F-4D97-AF65-F5344CB8AC3E}">
        <p14:creationId xmlns:p14="http://schemas.microsoft.com/office/powerpoint/2010/main" val="4216632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251837"/>
            <a:ext cx="38074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Comparison with PET</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4" name="Title 1"/>
          <p:cNvSpPr txBox="1">
            <a:spLocks/>
          </p:cNvSpPr>
          <p:nvPr/>
        </p:nvSpPr>
        <p:spPr bwMode="auto">
          <a:xfrm>
            <a:off x="304800" y="1357313"/>
            <a:ext cx="8588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en-GB" altLang="it-IT" sz="2000" dirty="0"/>
              <a:t>Comparison between FDG small animal PET and optical Cerenkov radiation images.</a:t>
            </a:r>
          </a:p>
        </p:txBody>
      </p:sp>
      <p:sp>
        <p:nvSpPr>
          <p:cNvPr id="5" name="Text Box 5"/>
          <p:cNvSpPr txBox="1">
            <a:spLocks noChangeArrowheads="1"/>
          </p:cNvSpPr>
          <p:nvPr/>
        </p:nvSpPr>
        <p:spPr bwMode="auto">
          <a:xfrm>
            <a:off x="356392" y="3861048"/>
            <a:ext cx="14589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it-IT" altLang="it-IT" sz="2000" dirty="0">
                <a:latin typeface="Verdana" panose="020B0604030504040204" pitchFamily="34" charset="0"/>
              </a:rPr>
              <a:t>PET 3D image</a:t>
            </a:r>
          </a:p>
        </p:txBody>
      </p:sp>
      <p:sp>
        <p:nvSpPr>
          <p:cNvPr id="6" name="Text Box 6"/>
          <p:cNvSpPr txBox="1">
            <a:spLocks noChangeArrowheads="1"/>
          </p:cNvSpPr>
          <p:nvPr/>
        </p:nvSpPr>
        <p:spPr bwMode="auto">
          <a:xfrm>
            <a:off x="6913563" y="3789040"/>
            <a:ext cx="2230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it-IT" altLang="it-IT" sz="2000" dirty="0">
                <a:latin typeface="Verdana" panose="020B0604030504040204" pitchFamily="34" charset="0"/>
              </a:rPr>
              <a:t>CR </a:t>
            </a:r>
            <a:r>
              <a:rPr lang="it-IT" altLang="it-IT" sz="2000" dirty="0" err="1">
                <a:latin typeface="Verdana" panose="020B0604030504040204" pitchFamily="34" charset="0"/>
              </a:rPr>
              <a:t>optical</a:t>
            </a:r>
            <a:r>
              <a:rPr lang="it-IT" altLang="it-IT" sz="2000" dirty="0">
                <a:latin typeface="Verdana" panose="020B0604030504040204" pitchFamily="34" charset="0"/>
              </a:rPr>
              <a:t> image (2D)</a:t>
            </a:r>
          </a:p>
        </p:txBody>
      </p:sp>
      <p:grpSp>
        <p:nvGrpSpPr>
          <p:cNvPr id="8" name="Group 10"/>
          <p:cNvGrpSpPr>
            <a:grpSpLocks noChangeAspect="1"/>
          </p:cNvGrpSpPr>
          <p:nvPr/>
        </p:nvGrpSpPr>
        <p:grpSpPr bwMode="auto">
          <a:xfrm>
            <a:off x="2322514" y="2420938"/>
            <a:ext cx="4370387" cy="3948112"/>
            <a:chOff x="1429" y="1389"/>
            <a:chExt cx="2753" cy="2487"/>
          </a:xfrm>
        </p:grpSpPr>
        <p:sp>
          <p:nvSpPr>
            <p:cNvPr id="9" name="AutoShape 9"/>
            <p:cNvSpPr>
              <a:spLocks noChangeAspect="1" noChangeArrowheads="1" noTextEdit="1"/>
            </p:cNvSpPr>
            <p:nvPr/>
          </p:nvSpPr>
          <p:spPr bwMode="auto">
            <a:xfrm>
              <a:off x="1429" y="1389"/>
              <a:ext cx="2753" cy="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10"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 y="1389"/>
              <a:ext cx="2756" cy="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91623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76984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Cerenkov tomography based on diffusion </a:t>
            </a:r>
            <a:r>
              <a:rPr lang="en-US" altLang="it-IT" b="1" dirty="0" err="1"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eq</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4" name="Rectangle 1"/>
          <p:cNvSpPr>
            <a:spLocks noChangeArrowheads="1"/>
          </p:cNvSpPr>
          <p:nvPr/>
        </p:nvSpPr>
        <p:spPr bwMode="auto">
          <a:xfrm>
            <a:off x="246710" y="1282921"/>
            <a:ext cx="8717777" cy="1325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cs typeface="Arial" panose="020B0604020202020204" pitchFamily="34" charset="0"/>
              </a:defRPr>
            </a:lvl2pPr>
            <a:lvl3pPr eaLnBrk="0" hangingPunct="0">
              <a:spcBef>
                <a:spcPts val="3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3pPr>
            <a:lvl4pPr eaLnBrk="0" hangingPunct="0">
              <a:spcBef>
                <a:spcPts val="3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panose="020B0604020202020204" pitchFamily="34" charset="0"/>
                <a:cs typeface="Arial" panose="020B0604020202020204" pitchFamily="34" charset="0"/>
              </a:defRPr>
            </a:lvl4pPr>
            <a:lvl5pPr eaLnBrk="0" hangingPunct="0">
              <a:spcBef>
                <a:spcPts val="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9pPr>
          </a:lstStyle>
          <a:p>
            <a:pPr algn="just">
              <a:lnSpc>
                <a:spcPct val="100000"/>
              </a:lnSpc>
              <a:spcBef>
                <a:spcPct val="0"/>
              </a:spcBef>
              <a:buClrTx/>
              <a:buFontTx/>
              <a:buNone/>
            </a:pPr>
            <a:r>
              <a:rPr lang="it-IT" altLang="it-IT" sz="1600" dirty="0" err="1">
                <a:latin typeface="Verdana" panose="020B0604030504040204" pitchFamily="34" charset="0"/>
              </a:rPr>
              <a:t>Diffusion</a:t>
            </a:r>
            <a:r>
              <a:rPr lang="it-IT" altLang="it-IT" sz="1600" dirty="0">
                <a:latin typeface="Verdana" panose="020B0604030504040204" pitchFamily="34" charset="0"/>
              </a:rPr>
              <a:t> </a:t>
            </a:r>
            <a:r>
              <a:rPr lang="it-IT" altLang="it-IT" sz="1600" dirty="0" err="1">
                <a:latin typeface="Verdana" panose="020B0604030504040204" pitchFamily="34" charset="0"/>
              </a:rPr>
              <a:t>theory</a:t>
            </a:r>
            <a:r>
              <a:rPr lang="it-IT" altLang="it-IT" sz="1600" dirty="0">
                <a:latin typeface="Verdana" panose="020B0604030504040204" pitchFamily="34" charset="0"/>
              </a:rPr>
              <a:t> can be </a:t>
            </a:r>
            <a:r>
              <a:rPr lang="it-IT" altLang="it-IT" sz="1600" dirty="0" err="1">
                <a:latin typeface="Verdana" panose="020B0604030504040204" pitchFamily="34" charset="0"/>
              </a:rPr>
              <a:t>successfully</a:t>
            </a:r>
            <a:r>
              <a:rPr lang="it-IT" altLang="it-IT" sz="1600" dirty="0">
                <a:latin typeface="Verdana" panose="020B0604030504040204" pitchFamily="34" charset="0"/>
              </a:rPr>
              <a:t> </a:t>
            </a:r>
            <a:r>
              <a:rPr lang="it-IT" altLang="it-IT" sz="1600" dirty="0" err="1">
                <a:latin typeface="Verdana" panose="020B0604030504040204" pitchFamily="34" charset="0"/>
              </a:rPr>
              <a:t>applied</a:t>
            </a:r>
            <a:r>
              <a:rPr lang="it-IT" altLang="it-IT" sz="1600" dirty="0">
                <a:latin typeface="Verdana" panose="020B0604030504040204" pitchFamily="34" charset="0"/>
              </a:rPr>
              <a:t> to </a:t>
            </a:r>
            <a:r>
              <a:rPr lang="it-IT" altLang="it-IT" sz="1600" dirty="0" err="1">
                <a:latin typeface="Verdana" panose="020B0604030504040204" pitchFamily="34" charset="0"/>
              </a:rPr>
              <a:t>describe</a:t>
            </a:r>
            <a:r>
              <a:rPr lang="it-IT" altLang="it-IT" sz="1600" dirty="0">
                <a:latin typeface="Verdana" panose="020B0604030504040204" pitchFamily="34" charset="0"/>
              </a:rPr>
              <a:t> the light </a:t>
            </a:r>
            <a:r>
              <a:rPr lang="it-IT" altLang="it-IT" sz="1600" dirty="0" err="1">
                <a:latin typeface="Verdana" panose="020B0604030504040204" pitchFamily="34" charset="0"/>
              </a:rPr>
              <a:t>photons</a:t>
            </a:r>
            <a:r>
              <a:rPr lang="it-IT" altLang="it-IT" sz="1600" dirty="0">
                <a:latin typeface="Verdana" panose="020B0604030504040204" pitchFamily="34" charset="0"/>
              </a:rPr>
              <a:t> </a:t>
            </a:r>
            <a:r>
              <a:rPr lang="it-IT" altLang="it-IT" sz="1600" dirty="0" err="1">
                <a:latin typeface="Verdana" panose="020B0604030504040204" pitchFamily="34" charset="0"/>
              </a:rPr>
              <a:t>transport</a:t>
            </a:r>
            <a:r>
              <a:rPr lang="it-IT" altLang="it-IT" sz="1600" dirty="0">
                <a:latin typeface="Verdana" panose="020B0604030504040204" pitchFamily="34" charset="0"/>
              </a:rPr>
              <a:t> in </a:t>
            </a:r>
            <a:r>
              <a:rPr lang="it-IT" altLang="it-IT" sz="1600" dirty="0" err="1">
                <a:latin typeface="Verdana" panose="020B0604030504040204" pitchFamily="34" charset="0"/>
              </a:rPr>
              <a:t>weakly</a:t>
            </a:r>
            <a:r>
              <a:rPr lang="it-IT" altLang="it-IT" sz="1600" dirty="0">
                <a:latin typeface="Verdana" panose="020B0604030504040204" pitchFamily="34" charset="0"/>
              </a:rPr>
              <a:t> </a:t>
            </a:r>
            <a:r>
              <a:rPr lang="it-IT" altLang="it-IT" sz="1600" dirty="0" err="1">
                <a:latin typeface="Verdana" panose="020B0604030504040204" pitchFamily="34" charset="0"/>
              </a:rPr>
              <a:t>absorbing</a:t>
            </a:r>
            <a:r>
              <a:rPr lang="it-IT" altLang="it-IT" sz="1600" dirty="0">
                <a:latin typeface="Verdana" panose="020B0604030504040204" pitchFamily="34" charset="0"/>
              </a:rPr>
              <a:t> </a:t>
            </a:r>
            <a:r>
              <a:rPr lang="it-IT" altLang="it-IT" sz="1600" dirty="0" err="1">
                <a:latin typeface="Verdana" panose="020B0604030504040204" pitchFamily="34" charset="0"/>
              </a:rPr>
              <a:t>turbid</a:t>
            </a:r>
            <a:r>
              <a:rPr lang="it-IT" altLang="it-IT" sz="1600" dirty="0">
                <a:latin typeface="Verdana" panose="020B0604030504040204" pitchFamily="34" charset="0"/>
              </a:rPr>
              <a:t> media.</a:t>
            </a:r>
          </a:p>
          <a:p>
            <a:pPr algn="just">
              <a:lnSpc>
                <a:spcPct val="100000"/>
              </a:lnSpc>
              <a:spcBef>
                <a:spcPct val="0"/>
              </a:spcBef>
              <a:buClrTx/>
              <a:buFontTx/>
              <a:buNone/>
            </a:pPr>
            <a:endParaRPr lang="it-IT" altLang="it-IT" sz="1600" dirty="0">
              <a:latin typeface="Verdana" panose="020B0604030504040204" pitchFamily="34" charset="0"/>
            </a:endParaRPr>
          </a:p>
          <a:p>
            <a:pPr algn="just">
              <a:lnSpc>
                <a:spcPct val="100000"/>
              </a:lnSpc>
              <a:spcBef>
                <a:spcPct val="0"/>
              </a:spcBef>
              <a:buClrTx/>
              <a:buFontTx/>
              <a:buNone/>
            </a:pPr>
            <a:r>
              <a:rPr lang="it-IT" altLang="it-IT" sz="1600" dirty="0">
                <a:latin typeface="Verdana" panose="020B0604030504040204" pitchFamily="34" charset="0"/>
              </a:rPr>
              <a:t>In </a:t>
            </a:r>
            <a:r>
              <a:rPr lang="it-IT" altLang="it-IT" sz="1600" dirty="0" err="1">
                <a:latin typeface="Verdana" panose="020B0604030504040204" pitchFamily="34" charset="0"/>
              </a:rPr>
              <a:t>this</a:t>
            </a:r>
            <a:r>
              <a:rPr lang="it-IT" altLang="it-IT" sz="1600" dirty="0">
                <a:latin typeface="Verdana" panose="020B0604030504040204" pitchFamily="34" charset="0"/>
              </a:rPr>
              <a:t> case the </a:t>
            </a:r>
            <a:r>
              <a:rPr lang="it-IT" altLang="it-IT" sz="1600" dirty="0" err="1">
                <a:latin typeface="Verdana" panose="020B0604030504040204" pitchFamily="34" charset="0"/>
              </a:rPr>
              <a:t>photon</a:t>
            </a:r>
            <a:r>
              <a:rPr lang="it-IT" altLang="it-IT" sz="1600" dirty="0">
                <a:latin typeface="Verdana" panose="020B0604030504040204" pitchFamily="34" charset="0"/>
              </a:rPr>
              <a:t> </a:t>
            </a:r>
            <a:r>
              <a:rPr lang="it-IT" altLang="it-IT" sz="1600" dirty="0" err="1">
                <a:latin typeface="Verdana" panose="020B0604030504040204" pitchFamily="34" charset="0"/>
              </a:rPr>
              <a:t>density</a:t>
            </a:r>
            <a:r>
              <a:rPr lang="it-IT" altLang="it-IT" sz="1600" dirty="0">
                <a:latin typeface="Verdana" panose="020B0604030504040204" pitchFamily="34" charset="0"/>
              </a:rPr>
              <a:t> can be </a:t>
            </a:r>
            <a:r>
              <a:rPr lang="it-IT" altLang="it-IT" sz="1600" dirty="0" err="1">
                <a:latin typeface="Verdana" panose="020B0604030504040204" pitchFamily="34" charset="0"/>
              </a:rPr>
              <a:t>modelled</a:t>
            </a:r>
            <a:r>
              <a:rPr lang="it-IT" altLang="it-IT" sz="1600" dirty="0">
                <a:latin typeface="Verdana" panose="020B0604030504040204" pitchFamily="34" charset="0"/>
              </a:rPr>
              <a:t> </a:t>
            </a:r>
            <a:r>
              <a:rPr lang="it-IT" altLang="it-IT" sz="1600" dirty="0" err="1">
                <a:latin typeface="Verdana" panose="020B0604030504040204" pitchFamily="34" charset="0"/>
              </a:rPr>
              <a:t>using</a:t>
            </a:r>
            <a:r>
              <a:rPr lang="it-IT" altLang="it-IT" sz="1600" dirty="0">
                <a:latin typeface="Verdana" panose="020B0604030504040204" pitchFamily="34" charset="0"/>
              </a:rPr>
              <a:t> the steady-state </a:t>
            </a:r>
            <a:r>
              <a:rPr lang="it-IT" altLang="it-IT" sz="1600" dirty="0" err="1">
                <a:latin typeface="Verdana" panose="020B0604030504040204" pitchFamily="34" charset="0"/>
              </a:rPr>
              <a:t>diffusion</a:t>
            </a:r>
            <a:r>
              <a:rPr lang="it-IT" altLang="it-IT" sz="1600" dirty="0">
                <a:latin typeface="Verdana" panose="020B0604030504040204" pitchFamily="34" charset="0"/>
              </a:rPr>
              <a:t> </a:t>
            </a:r>
            <a:r>
              <a:rPr lang="it-IT" altLang="it-IT" sz="1600" dirty="0" err="1">
                <a:latin typeface="Verdana" panose="020B0604030504040204" pitchFamily="34" charset="0"/>
              </a:rPr>
              <a:t>equation</a:t>
            </a:r>
            <a:r>
              <a:rPr lang="it-IT" altLang="it-IT" sz="1600" dirty="0">
                <a:latin typeface="Verdana" panose="020B0604030504040204" pitchFamily="34" charset="0"/>
              </a:rPr>
              <a:t>:</a:t>
            </a:r>
          </a:p>
        </p:txBody>
      </p:sp>
      <p:graphicFrame>
        <p:nvGraphicFramePr>
          <p:cNvPr id="5" name="Object 6"/>
          <p:cNvGraphicFramePr>
            <a:graphicFrameLocks noChangeAspect="1"/>
          </p:cNvGraphicFramePr>
          <p:nvPr>
            <p:extLst>
              <p:ext uri="{D42A27DB-BD31-4B8C-83A1-F6EECF244321}">
                <p14:modId xmlns:p14="http://schemas.microsoft.com/office/powerpoint/2010/main" val="1240474903"/>
              </p:ext>
            </p:extLst>
          </p:nvPr>
        </p:nvGraphicFramePr>
        <p:xfrm>
          <a:off x="1867015" y="2564091"/>
          <a:ext cx="5040312" cy="671513"/>
        </p:xfrm>
        <a:graphic>
          <a:graphicData uri="http://schemas.openxmlformats.org/presentationml/2006/ole">
            <mc:AlternateContent xmlns:mc="http://schemas.openxmlformats.org/markup-compatibility/2006">
              <mc:Choice xmlns:v="urn:schemas-microsoft-com:vml" Requires="v">
                <p:oleObj spid="_x0000_s2238" r:id="rId3" imgW="2046296" imgH="229332" progId="">
                  <p:embed/>
                </p:oleObj>
              </mc:Choice>
              <mc:Fallback>
                <p:oleObj r:id="rId3" imgW="2046296" imgH="22933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7015" y="2564091"/>
                        <a:ext cx="5040312" cy="671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7"/>
          <p:cNvGraphicFramePr>
            <a:graphicFrameLocks noChangeAspect="1"/>
          </p:cNvGraphicFramePr>
          <p:nvPr>
            <p:extLst>
              <p:ext uri="{D42A27DB-BD31-4B8C-83A1-F6EECF244321}">
                <p14:modId xmlns:p14="http://schemas.microsoft.com/office/powerpoint/2010/main" val="1979547959"/>
              </p:ext>
            </p:extLst>
          </p:nvPr>
        </p:nvGraphicFramePr>
        <p:xfrm>
          <a:off x="507554" y="5611938"/>
          <a:ext cx="2374900" cy="655638"/>
        </p:xfrm>
        <a:graphic>
          <a:graphicData uri="http://schemas.openxmlformats.org/presentationml/2006/ole">
            <mc:AlternateContent xmlns:mc="http://schemas.openxmlformats.org/markup-compatibility/2006">
              <mc:Choice xmlns:v="urn:schemas-microsoft-com:vml" Requires="v">
                <p:oleObj spid="_x0000_s2239" r:id="rId5" imgW="1658722" imgH="425745" progId="">
                  <p:embed/>
                </p:oleObj>
              </mc:Choice>
              <mc:Fallback>
                <p:oleObj r:id="rId5" imgW="1658722" imgH="42574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554" y="5611938"/>
                        <a:ext cx="2374900" cy="655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Line 8"/>
          <p:cNvSpPr>
            <a:spLocks noChangeShapeType="1"/>
          </p:cNvSpPr>
          <p:nvPr/>
        </p:nvSpPr>
        <p:spPr bwMode="auto">
          <a:xfrm flipV="1">
            <a:off x="2123630" y="3250909"/>
            <a:ext cx="1587" cy="1058863"/>
          </a:xfrm>
          <a:prstGeom prst="line">
            <a:avLst/>
          </a:prstGeom>
          <a:noFill/>
          <a:ln w="284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9" name="Rectangle 9"/>
          <p:cNvSpPr>
            <a:spLocks noChangeArrowheads="1"/>
          </p:cNvSpPr>
          <p:nvPr/>
        </p:nvSpPr>
        <p:spPr bwMode="auto">
          <a:xfrm>
            <a:off x="3749354" y="4165834"/>
            <a:ext cx="2089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cs typeface="Arial" panose="020B0604020202020204" pitchFamily="34" charset="0"/>
              </a:defRPr>
            </a:lvl2pPr>
            <a:lvl3pPr eaLnBrk="0" hangingPunct="0">
              <a:spcBef>
                <a:spcPts val="3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3pPr>
            <a:lvl4pPr eaLnBrk="0" hangingPunct="0">
              <a:spcBef>
                <a:spcPts val="3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panose="020B0604020202020204" pitchFamily="34" charset="0"/>
                <a:cs typeface="Arial" panose="020B0604020202020204" pitchFamily="34" charset="0"/>
              </a:defRPr>
            </a:lvl4pPr>
            <a:lvl5pPr eaLnBrk="0" hangingPunct="0">
              <a:spcBef>
                <a:spcPts val="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FontTx/>
              <a:buNone/>
            </a:pPr>
            <a:r>
              <a:rPr lang="it-IT" altLang="it-IT" sz="1600" dirty="0" err="1">
                <a:latin typeface="Verdana" panose="020B0604030504040204" pitchFamily="34" charset="0"/>
              </a:rPr>
              <a:t>Photons</a:t>
            </a:r>
            <a:r>
              <a:rPr lang="it-IT" altLang="it-IT" sz="1600" dirty="0">
                <a:latin typeface="Verdana" panose="020B0604030504040204" pitchFamily="34" charset="0"/>
              </a:rPr>
              <a:t> </a:t>
            </a:r>
            <a:r>
              <a:rPr lang="it-IT" altLang="it-IT" sz="1600" dirty="0" err="1">
                <a:latin typeface="Verdana" panose="020B0604030504040204" pitchFamily="34" charset="0"/>
              </a:rPr>
              <a:t>density</a:t>
            </a:r>
            <a:endParaRPr lang="it-IT" altLang="it-IT" sz="1600" dirty="0">
              <a:latin typeface="Verdana" panose="020B0604030504040204" pitchFamily="34" charset="0"/>
            </a:endParaRPr>
          </a:p>
        </p:txBody>
      </p:sp>
      <p:sp>
        <p:nvSpPr>
          <p:cNvPr id="10" name="Rectangle 10"/>
          <p:cNvSpPr>
            <a:spLocks noChangeArrowheads="1"/>
          </p:cNvSpPr>
          <p:nvPr/>
        </p:nvSpPr>
        <p:spPr bwMode="auto">
          <a:xfrm>
            <a:off x="651408" y="4434346"/>
            <a:ext cx="251936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cs typeface="Arial" panose="020B0604020202020204" pitchFamily="34" charset="0"/>
              </a:defRPr>
            </a:lvl2pPr>
            <a:lvl3pPr eaLnBrk="0" hangingPunct="0">
              <a:spcBef>
                <a:spcPts val="3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3pPr>
            <a:lvl4pPr eaLnBrk="0" hangingPunct="0">
              <a:spcBef>
                <a:spcPts val="3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panose="020B0604020202020204" pitchFamily="34" charset="0"/>
                <a:cs typeface="Arial" panose="020B0604020202020204" pitchFamily="34" charset="0"/>
              </a:defRPr>
            </a:lvl4pPr>
            <a:lvl5pPr eaLnBrk="0" hangingPunct="0">
              <a:spcBef>
                <a:spcPts val="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FontTx/>
              <a:buNone/>
            </a:pPr>
            <a:r>
              <a:rPr lang="it-IT" altLang="it-IT" sz="1600" dirty="0" err="1">
                <a:latin typeface="Verdana" panose="020B0604030504040204" pitchFamily="34" charset="0"/>
              </a:rPr>
              <a:t>Diffusion</a:t>
            </a:r>
            <a:r>
              <a:rPr lang="it-IT" altLang="it-IT" sz="1600" dirty="0">
                <a:latin typeface="Verdana" panose="020B0604030504040204" pitchFamily="34" charset="0"/>
              </a:rPr>
              <a:t> </a:t>
            </a:r>
            <a:r>
              <a:rPr lang="it-IT" altLang="it-IT" sz="1600" dirty="0" err="1">
                <a:latin typeface="Verdana" panose="020B0604030504040204" pitchFamily="34" charset="0"/>
              </a:rPr>
              <a:t>coefficient</a:t>
            </a:r>
            <a:endParaRPr lang="it-IT" altLang="it-IT" sz="1600" dirty="0">
              <a:latin typeface="Verdana" panose="020B0604030504040204" pitchFamily="34" charset="0"/>
            </a:endParaRPr>
          </a:p>
        </p:txBody>
      </p:sp>
      <p:sp>
        <p:nvSpPr>
          <p:cNvPr id="11" name="Line 11"/>
          <p:cNvSpPr>
            <a:spLocks noChangeShapeType="1"/>
          </p:cNvSpPr>
          <p:nvPr/>
        </p:nvSpPr>
        <p:spPr bwMode="auto">
          <a:xfrm flipV="1">
            <a:off x="4699310" y="3149395"/>
            <a:ext cx="1588" cy="928688"/>
          </a:xfrm>
          <a:prstGeom prst="line">
            <a:avLst/>
          </a:prstGeom>
          <a:noFill/>
          <a:ln w="284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2" name="Rectangle 12"/>
          <p:cNvSpPr>
            <a:spLocks noChangeArrowheads="1"/>
          </p:cNvSpPr>
          <p:nvPr/>
        </p:nvSpPr>
        <p:spPr bwMode="auto">
          <a:xfrm>
            <a:off x="5614764" y="3881269"/>
            <a:ext cx="277336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cs typeface="Arial" panose="020B0604020202020204" pitchFamily="34" charset="0"/>
              </a:defRPr>
            </a:lvl2pPr>
            <a:lvl3pPr eaLnBrk="0" hangingPunct="0">
              <a:spcBef>
                <a:spcPts val="3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3pPr>
            <a:lvl4pPr eaLnBrk="0" hangingPunct="0">
              <a:spcBef>
                <a:spcPts val="3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panose="020B0604020202020204" pitchFamily="34" charset="0"/>
                <a:cs typeface="Arial" panose="020B0604020202020204" pitchFamily="34" charset="0"/>
              </a:defRPr>
            </a:lvl4pPr>
            <a:lvl5pPr eaLnBrk="0" hangingPunct="0">
              <a:spcBef>
                <a:spcPts val="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FontTx/>
              <a:buNone/>
            </a:pPr>
            <a:r>
              <a:rPr lang="it-IT" altLang="it-IT" sz="1600" dirty="0" err="1">
                <a:latin typeface="Verdana" panose="020B0604030504040204" pitchFamily="34" charset="0"/>
              </a:rPr>
              <a:t>Photons</a:t>
            </a:r>
            <a:r>
              <a:rPr lang="it-IT" altLang="it-IT" sz="1600" dirty="0">
                <a:latin typeface="Verdana" panose="020B0604030504040204" pitchFamily="34" charset="0"/>
              </a:rPr>
              <a:t> rate </a:t>
            </a:r>
            <a:r>
              <a:rPr lang="it-IT" altLang="it-IT" sz="1600" dirty="0" err="1">
                <a:latin typeface="Verdana" panose="020B0604030504040204" pitchFamily="34" charset="0"/>
              </a:rPr>
              <a:t>density</a:t>
            </a:r>
            <a:endParaRPr lang="it-IT" altLang="it-IT" sz="1600" dirty="0">
              <a:latin typeface="Verdana" panose="020B0604030504040204" pitchFamily="34" charset="0"/>
            </a:endParaRPr>
          </a:p>
        </p:txBody>
      </p:sp>
      <p:sp>
        <p:nvSpPr>
          <p:cNvPr id="14" name="Line 13"/>
          <p:cNvSpPr>
            <a:spLocks noChangeShapeType="1"/>
          </p:cNvSpPr>
          <p:nvPr/>
        </p:nvSpPr>
        <p:spPr bwMode="auto">
          <a:xfrm flipV="1">
            <a:off x="6498803" y="3216576"/>
            <a:ext cx="1588" cy="627063"/>
          </a:xfrm>
          <a:prstGeom prst="line">
            <a:avLst/>
          </a:prstGeom>
          <a:noFill/>
          <a:ln w="284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5" name="Rectangle 14"/>
          <p:cNvSpPr>
            <a:spLocks noChangeArrowheads="1"/>
          </p:cNvSpPr>
          <p:nvPr/>
        </p:nvSpPr>
        <p:spPr bwMode="auto">
          <a:xfrm>
            <a:off x="2237260" y="3793898"/>
            <a:ext cx="3024188"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cs typeface="Arial" panose="020B0604020202020204" pitchFamily="34" charset="0"/>
              </a:defRPr>
            </a:lvl2pPr>
            <a:lvl3pPr eaLnBrk="0" hangingPunct="0">
              <a:spcBef>
                <a:spcPts val="3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3pPr>
            <a:lvl4pPr eaLnBrk="0" hangingPunct="0">
              <a:spcBef>
                <a:spcPts val="3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panose="020B0604020202020204" pitchFamily="34" charset="0"/>
                <a:cs typeface="Arial" panose="020B0604020202020204" pitchFamily="34" charset="0"/>
              </a:defRPr>
            </a:lvl4pPr>
            <a:lvl5pPr eaLnBrk="0" hangingPunct="0">
              <a:spcBef>
                <a:spcPts val="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9pPr>
          </a:lstStyle>
          <a:p>
            <a:pPr>
              <a:lnSpc>
                <a:spcPct val="100000"/>
              </a:lnSpc>
              <a:spcBef>
                <a:spcPct val="0"/>
              </a:spcBef>
              <a:buClrTx/>
              <a:buFontTx/>
              <a:buNone/>
            </a:pPr>
            <a:r>
              <a:rPr lang="it-IT" altLang="it-IT" sz="1600" dirty="0" err="1">
                <a:latin typeface="Verdana" panose="020B0604030504040204" pitchFamily="34" charset="0"/>
              </a:rPr>
              <a:t>Absorption</a:t>
            </a:r>
            <a:r>
              <a:rPr lang="it-IT" altLang="it-IT" sz="1600" dirty="0">
                <a:latin typeface="Verdana" panose="020B0604030504040204" pitchFamily="34" charset="0"/>
              </a:rPr>
              <a:t> </a:t>
            </a:r>
            <a:r>
              <a:rPr lang="it-IT" altLang="it-IT" sz="1600" dirty="0" err="1">
                <a:latin typeface="Verdana" panose="020B0604030504040204" pitchFamily="34" charset="0"/>
              </a:rPr>
              <a:t>coefficient</a:t>
            </a:r>
            <a:endParaRPr lang="it-IT" altLang="it-IT" sz="1600" dirty="0">
              <a:latin typeface="Verdana" panose="020B0604030504040204" pitchFamily="34" charset="0"/>
            </a:endParaRPr>
          </a:p>
        </p:txBody>
      </p:sp>
      <p:sp>
        <p:nvSpPr>
          <p:cNvPr id="16" name="Line 15"/>
          <p:cNvSpPr>
            <a:spLocks noChangeShapeType="1"/>
          </p:cNvSpPr>
          <p:nvPr/>
        </p:nvSpPr>
        <p:spPr bwMode="auto">
          <a:xfrm flipV="1">
            <a:off x="4065550" y="3250909"/>
            <a:ext cx="1588" cy="433387"/>
          </a:xfrm>
          <a:prstGeom prst="line">
            <a:avLst/>
          </a:prstGeom>
          <a:noFill/>
          <a:ln w="284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7" name="Line 18"/>
          <p:cNvSpPr>
            <a:spLocks noChangeShapeType="1"/>
          </p:cNvSpPr>
          <p:nvPr/>
        </p:nvSpPr>
        <p:spPr bwMode="auto">
          <a:xfrm>
            <a:off x="1475543" y="4895470"/>
            <a:ext cx="1588" cy="779463"/>
          </a:xfrm>
          <a:prstGeom prst="line">
            <a:avLst/>
          </a:prstGeom>
          <a:noFill/>
          <a:ln w="284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nvGrpSpPr>
          <p:cNvPr id="18" name="Group 20"/>
          <p:cNvGrpSpPr>
            <a:grpSpLocks/>
          </p:cNvGrpSpPr>
          <p:nvPr/>
        </p:nvGrpSpPr>
        <p:grpSpPr bwMode="auto">
          <a:xfrm>
            <a:off x="4190776" y="4689029"/>
            <a:ext cx="4857750" cy="2058988"/>
            <a:chOff x="2699" y="3022"/>
            <a:chExt cx="3060" cy="1297"/>
          </a:xfrm>
        </p:grpSpPr>
        <p:pic>
          <p:nvPicPr>
            <p:cNvPr id="19"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 y="3022"/>
              <a:ext cx="3060" cy="10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0" name="Group 22"/>
            <p:cNvGrpSpPr>
              <a:grpSpLocks/>
            </p:cNvGrpSpPr>
            <p:nvPr/>
          </p:nvGrpSpPr>
          <p:grpSpPr bwMode="auto">
            <a:xfrm>
              <a:off x="3596" y="4056"/>
              <a:ext cx="2163" cy="263"/>
              <a:chOff x="3596" y="4056"/>
              <a:chExt cx="2163" cy="263"/>
            </a:xfrm>
          </p:grpSpPr>
          <p:sp>
            <p:nvSpPr>
              <p:cNvPr id="21" name="Rectangle 23"/>
              <p:cNvSpPr>
                <a:spLocks noChangeArrowheads="1"/>
              </p:cNvSpPr>
              <p:nvPr/>
            </p:nvSpPr>
            <p:spPr bwMode="auto">
              <a:xfrm>
                <a:off x="3596" y="4056"/>
                <a:ext cx="2161" cy="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22" name="Picture 2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96" y="4056"/>
                <a:ext cx="2163" cy="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Tree>
    <p:extLst>
      <p:ext uri="{BB962C8B-B14F-4D97-AF65-F5344CB8AC3E}">
        <p14:creationId xmlns:p14="http://schemas.microsoft.com/office/powerpoint/2010/main" val="16649668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76984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Cerenkov tomography based on diffusion </a:t>
            </a:r>
            <a:r>
              <a:rPr lang="en-US" altLang="it-IT" b="1" dirty="0" err="1"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eq</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23" name="Text Box 6"/>
          <p:cNvSpPr txBox="1">
            <a:spLocks noChangeArrowheads="1"/>
          </p:cNvSpPr>
          <p:nvPr/>
        </p:nvSpPr>
        <p:spPr bwMode="auto">
          <a:xfrm>
            <a:off x="395288" y="4964113"/>
            <a:ext cx="8424862"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1600">
                <a:latin typeface="Verdana" panose="020B0604030504040204" pitchFamily="34" charset="0"/>
              </a:rPr>
              <a:t>Where </a:t>
            </a:r>
            <a:r>
              <a:rPr lang="en-US" altLang="it-IT" sz="1600" b="1" i="1">
                <a:latin typeface="Verdana" panose="020B0604030504040204" pitchFamily="34" charset="0"/>
              </a:rPr>
              <a:t>G</a:t>
            </a:r>
            <a:r>
              <a:rPr lang="en-US" altLang="it-IT" sz="1600">
                <a:latin typeface="Verdana" panose="020B0604030504040204" pitchFamily="34" charset="0"/>
              </a:rPr>
              <a:t> is the kernel matrix derived from the approximate solution of the diffusion equation. </a:t>
            </a:r>
          </a:p>
          <a:p>
            <a:pPr eaLnBrk="1" hangingPunct="1">
              <a:spcBef>
                <a:spcPct val="0"/>
              </a:spcBef>
              <a:buClrTx/>
              <a:buFontTx/>
              <a:buNone/>
            </a:pPr>
            <a:endParaRPr lang="en-US" altLang="it-IT" sz="1600">
              <a:latin typeface="Verdana" panose="020B0604030504040204" pitchFamily="34" charset="0"/>
            </a:endParaRPr>
          </a:p>
          <a:p>
            <a:pPr eaLnBrk="1" hangingPunct="1">
              <a:spcBef>
                <a:spcPct val="0"/>
              </a:spcBef>
              <a:buClrTx/>
              <a:buFontTx/>
              <a:buNone/>
            </a:pPr>
            <a:r>
              <a:rPr lang="en-US" altLang="it-IT" sz="1600" b="1" i="1">
                <a:latin typeface="Verdana" panose="020B0604030504040204" pitchFamily="34" charset="0"/>
              </a:rPr>
              <a:t>L</a:t>
            </a:r>
            <a:r>
              <a:rPr lang="en-US" altLang="it-IT" sz="1600">
                <a:latin typeface="Verdana" panose="020B0604030504040204" pitchFamily="34" charset="0"/>
              </a:rPr>
              <a:t> is set to be the identity matrix, and </a:t>
            </a:r>
            <a:r>
              <a:rPr lang="en-US" altLang="it-IT" sz="1600" i="1">
                <a:latin typeface="Verdana" panose="020B0604030504040204" pitchFamily="34" charset="0"/>
                <a:sym typeface="Symbol" panose="05050102010706020507" pitchFamily="18" charset="2"/>
              </a:rPr>
              <a:t>b</a:t>
            </a:r>
            <a:r>
              <a:rPr lang="en-US" altLang="it-IT" sz="1600">
                <a:latin typeface="Verdana" panose="020B0604030504040204" pitchFamily="34" charset="0"/>
              </a:rPr>
              <a:t> is the Lagrange multiplier</a:t>
            </a:r>
            <a:r>
              <a:rPr lang="it-IT" altLang="it-IT" sz="1600">
                <a:latin typeface="Verdana" panose="020B0604030504040204" pitchFamily="34" charset="0"/>
              </a:rPr>
              <a:t> </a:t>
            </a:r>
            <a:endParaRPr lang="en-GB" altLang="it-IT" sz="1600">
              <a:latin typeface="Verdana" panose="020B0604030504040204" pitchFamily="34" charset="0"/>
            </a:endParaRPr>
          </a:p>
        </p:txBody>
      </p:sp>
      <p:graphicFrame>
        <p:nvGraphicFramePr>
          <p:cNvPr id="24" name="Object 3"/>
          <p:cNvGraphicFramePr>
            <a:graphicFrameLocks noChangeAspect="1"/>
          </p:cNvGraphicFramePr>
          <p:nvPr/>
        </p:nvGraphicFramePr>
        <p:xfrm>
          <a:off x="2484438" y="3429000"/>
          <a:ext cx="3816350" cy="776288"/>
        </p:xfrm>
        <a:graphic>
          <a:graphicData uri="http://schemas.openxmlformats.org/presentationml/2006/ole">
            <mc:AlternateContent xmlns:mc="http://schemas.openxmlformats.org/markup-compatibility/2006">
              <mc:Choice xmlns:v="urn:schemas-microsoft-com:vml" Requires="v">
                <p:oleObj spid="_x0000_s3101" name="Equation" r:id="rId3" imgW="1638300" imgH="330200" progId="Equation.3">
                  <p:embed/>
                </p:oleObj>
              </mc:Choice>
              <mc:Fallback>
                <p:oleObj name="Equation" r:id="rId3" imgW="1638300" imgH="330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3429000"/>
                        <a:ext cx="3816350" cy="776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Rectangle 6"/>
          <p:cNvSpPr>
            <a:spLocks noChangeArrowheads="1"/>
          </p:cNvSpPr>
          <p:nvPr/>
        </p:nvSpPr>
        <p:spPr bwMode="auto">
          <a:xfrm>
            <a:off x="287338" y="1209675"/>
            <a:ext cx="8532812"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en-US" altLang="it-IT" sz="1600" dirty="0">
                <a:latin typeface="Verdana" panose="020B0604030504040204" pitchFamily="34" charset="0"/>
                <a:cs typeface="Times New Roman" panose="02020603050405020304" pitchFamily="18" charset="0"/>
              </a:rPr>
              <a:t>An approximate solution </a:t>
            </a:r>
            <a:r>
              <a:rPr lang="en-US" altLang="it-IT" sz="1600" i="1" dirty="0">
                <a:latin typeface="Verdana" panose="020B0604030504040204" pitchFamily="34" charset="0"/>
                <a:cs typeface="Times New Roman" panose="02020603050405020304" pitchFamily="18" charset="0"/>
              </a:rPr>
              <a:t>G(x)</a:t>
            </a:r>
            <a:r>
              <a:rPr lang="en-US" altLang="it-IT" sz="1600" dirty="0">
                <a:latin typeface="Verdana" panose="020B0604030504040204" pitchFamily="34" charset="0"/>
                <a:cs typeface="Times New Roman" panose="02020603050405020304" pitchFamily="18" charset="0"/>
              </a:rPr>
              <a:t> of the diffusion equation to can be derived by considering locally the object as a infinite plane boundary oriented tangentially to the object surface. </a:t>
            </a:r>
          </a:p>
          <a:p>
            <a:pPr algn="just" eaLnBrk="1" hangingPunct="1">
              <a:spcBef>
                <a:spcPct val="0"/>
              </a:spcBef>
              <a:buClrTx/>
              <a:buFontTx/>
              <a:buNone/>
            </a:pPr>
            <a:endParaRPr lang="en-US" altLang="it-IT" sz="1600" dirty="0">
              <a:latin typeface="Verdana" panose="020B0604030504040204" pitchFamily="34" charset="0"/>
              <a:cs typeface="Times New Roman" panose="02020603050405020304" pitchFamily="18" charset="0"/>
            </a:endParaRPr>
          </a:p>
          <a:p>
            <a:pPr algn="just" eaLnBrk="1" hangingPunct="1">
              <a:spcBef>
                <a:spcPct val="0"/>
              </a:spcBef>
              <a:buClrTx/>
              <a:buFontTx/>
              <a:buNone/>
            </a:pPr>
            <a:r>
              <a:rPr lang="en-GB" altLang="it-IT" sz="1600" dirty="0">
                <a:latin typeface="Verdana" panose="020B0604030504040204" pitchFamily="34" charset="0"/>
                <a:cs typeface="Times New Roman" panose="02020603050405020304" pitchFamily="18" charset="0"/>
              </a:rPr>
              <a:t>The source intensity solution </a:t>
            </a:r>
            <a:r>
              <a:rPr lang="en-GB" altLang="it-IT" sz="1600" b="1" dirty="0">
                <a:latin typeface="Verdana" panose="020B0604030504040204" pitchFamily="34" charset="0"/>
                <a:cs typeface="Times New Roman" panose="02020603050405020304" pitchFamily="18" charset="0"/>
              </a:rPr>
              <a:t>s</a:t>
            </a:r>
            <a:r>
              <a:rPr lang="en-GB" altLang="it-IT" sz="1600" dirty="0">
                <a:latin typeface="Verdana" panose="020B0604030504040204" pitchFamily="34" charset="0"/>
                <a:cs typeface="Times New Roman" panose="02020603050405020304" pitchFamily="18" charset="0"/>
              </a:rPr>
              <a:t> can be obtained using a regularized non negative (</a:t>
            </a:r>
            <a:r>
              <a:rPr lang="en-GB" altLang="it-IT" sz="1600" b="1" dirty="0">
                <a:latin typeface="Verdana" panose="020B0604030504040204" pitchFamily="34" charset="0"/>
                <a:cs typeface="Times New Roman" panose="02020603050405020304" pitchFamily="18" charset="0"/>
              </a:rPr>
              <a:t>s </a:t>
            </a:r>
            <a:r>
              <a:rPr lang="en-GB" altLang="it-IT" sz="1600" dirty="0">
                <a:latin typeface="Verdana" panose="020B0604030504040204" pitchFamily="34" charset="0"/>
                <a:cs typeface="Times New Roman" panose="02020603050405020304" pitchFamily="18" charset="0"/>
              </a:rPr>
              <a:t>≥0) least square (NNLS) optimisation algorithm as follows:</a:t>
            </a:r>
            <a:r>
              <a:rPr lang="en-GB" altLang="it-IT" sz="2000" dirty="0">
                <a:latin typeface="Verdana" panose="020B0604030504040204" pitchFamily="34" charset="0"/>
                <a:cs typeface="Times New Roman" panose="02020603050405020304" pitchFamily="18" charset="0"/>
              </a:rPr>
              <a:t>    		</a:t>
            </a:r>
          </a:p>
          <a:p>
            <a:pPr algn="just">
              <a:spcBef>
                <a:spcPct val="0"/>
              </a:spcBef>
              <a:buClrTx/>
              <a:buFontTx/>
              <a:buNone/>
            </a:pPr>
            <a:endParaRPr lang="it-IT" altLang="it-IT" sz="1200" dirty="0">
              <a:latin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0121795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76984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Cerenkov tomography based on diffusion </a:t>
            </a:r>
            <a:r>
              <a:rPr lang="en-US" altLang="it-IT" b="1" dirty="0" err="1"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eq</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6" name="Rectangle 4"/>
          <p:cNvSpPr>
            <a:spLocks noChangeArrowheads="1"/>
          </p:cNvSpPr>
          <p:nvPr/>
        </p:nvSpPr>
        <p:spPr bwMode="auto">
          <a:xfrm>
            <a:off x="252413" y="1196975"/>
            <a:ext cx="84963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en-US" altLang="it-IT" sz="1800">
                <a:latin typeface="Verdana" panose="020B0604030504040204" pitchFamily="34" charset="0"/>
                <a:cs typeface="Times New Roman" panose="02020603050405020304" pitchFamily="18" charset="0"/>
              </a:rPr>
              <a:t>In order to improve the convergence of the reconstruction algorithm, images were acquired using six different set of optical filters, more precisely:      </a:t>
            </a:r>
            <a:endParaRPr lang="it-IT" altLang="it-IT" sz="1400">
              <a:latin typeface="Verdana" panose="020B0604030504040204" pitchFamily="34" charset="0"/>
              <a:cs typeface="Times New Roman" panose="02020603050405020304" pitchFamily="18" charset="0"/>
            </a:endParaRPr>
          </a:p>
        </p:txBody>
      </p:sp>
      <p:graphicFrame>
        <p:nvGraphicFramePr>
          <p:cNvPr id="8" name="Object 3"/>
          <p:cNvGraphicFramePr>
            <a:graphicFrameLocks noChangeAspect="1"/>
          </p:cNvGraphicFramePr>
          <p:nvPr/>
        </p:nvGraphicFramePr>
        <p:xfrm>
          <a:off x="3708400" y="3284538"/>
          <a:ext cx="2592388" cy="1177925"/>
        </p:xfrm>
        <a:graphic>
          <a:graphicData uri="http://schemas.openxmlformats.org/presentationml/2006/ole">
            <mc:AlternateContent xmlns:mc="http://schemas.openxmlformats.org/markup-compatibility/2006">
              <mc:Choice xmlns:v="urn:schemas-microsoft-com:vml" Requires="v">
                <p:oleObj spid="_x0000_s4179" name="Equation" r:id="rId3" imgW="1574800" imgH="711200" progId="Equation.3">
                  <p:embed/>
                </p:oleObj>
              </mc:Choice>
              <mc:Fallback>
                <p:oleObj name="Equation" r:id="rId3" imgW="1574800" imgH="71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3284538"/>
                        <a:ext cx="2592388" cy="1177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4"/>
          <p:cNvGraphicFramePr>
            <a:graphicFrameLocks noChangeAspect="1"/>
          </p:cNvGraphicFramePr>
          <p:nvPr/>
        </p:nvGraphicFramePr>
        <p:xfrm>
          <a:off x="2555875" y="4868863"/>
          <a:ext cx="1836738" cy="1330325"/>
        </p:xfrm>
        <a:graphic>
          <a:graphicData uri="http://schemas.openxmlformats.org/presentationml/2006/ole">
            <mc:AlternateContent xmlns:mc="http://schemas.openxmlformats.org/markup-compatibility/2006">
              <mc:Choice xmlns:v="urn:schemas-microsoft-com:vml" Requires="v">
                <p:oleObj spid="_x0000_s4180" name="Equation" r:id="rId5" imgW="1168400" imgH="850900" progId="Equation.3">
                  <p:embed/>
                </p:oleObj>
              </mc:Choice>
              <mc:Fallback>
                <p:oleObj name="Equation" r:id="rId5" imgW="1168400" imgH="850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4868863"/>
                        <a:ext cx="1836738" cy="1330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5"/>
          <p:cNvGraphicFramePr>
            <a:graphicFrameLocks noChangeAspect="1"/>
          </p:cNvGraphicFramePr>
          <p:nvPr/>
        </p:nvGraphicFramePr>
        <p:xfrm>
          <a:off x="6156325" y="5181600"/>
          <a:ext cx="2447925" cy="811213"/>
        </p:xfrm>
        <a:graphic>
          <a:graphicData uri="http://schemas.openxmlformats.org/presentationml/2006/ole">
            <mc:AlternateContent xmlns:mc="http://schemas.openxmlformats.org/markup-compatibility/2006">
              <mc:Choice xmlns:v="urn:schemas-microsoft-com:vml" Requires="v">
                <p:oleObj spid="_x0000_s4181" name="Equation" r:id="rId7" imgW="1384300" imgH="457200" progId="Equation.3">
                  <p:embed/>
                </p:oleObj>
              </mc:Choice>
              <mc:Fallback>
                <p:oleObj name="Equation" r:id="rId7" imgW="138430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5181600"/>
                        <a:ext cx="2447925" cy="811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10"/>
          <p:cNvSpPr>
            <a:spLocks noChangeArrowheads="1"/>
          </p:cNvSpPr>
          <p:nvPr/>
        </p:nvSpPr>
        <p:spPr bwMode="auto">
          <a:xfrm>
            <a:off x="4751388" y="2359025"/>
            <a:ext cx="1081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it-IT" sz="2400" b="1" i="1">
                <a:latin typeface="Verdana" panose="020B0604030504040204" pitchFamily="34" charset="0"/>
                <a:cs typeface="Times New Roman" panose="02020603050405020304" pitchFamily="18" charset="0"/>
              </a:rPr>
              <a:t>G</a:t>
            </a:r>
            <a:r>
              <a:rPr lang="en-US" altLang="it-IT" sz="2400" b="1" i="1" baseline="30000">
                <a:latin typeface="Verdana" panose="020B0604030504040204" pitchFamily="34" charset="0"/>
                <a:cs typeface="Times New Roman" panose="02020603050405020304" pitchFamily="18" charset="0"/>
              </a:rPr>
              <a:t>*</a:t>
            </a:r>
            <a:endParaRPr lang="it-IT" altLang="it-IT" sz="1800" b="1" i="1">
              <a:latin typeface="Verdana" panose="020B0604030504040204" pitchFamily="34" charset="0"/>
              <a:cs typeface="Times New Roman" panose="02020603050405020304" pitchFamily="18" charset="0"/>
            </a:endParaRPr>
          </a:p>
        </p:txBody>
      </p:sp>
      <p:sp>
        <p:nvSpPr>
          <p:cNvPr id="12" name="Line 11"/>
          <p:cNvSpPr>
            <a:spLocks noChangeShapeType="1"/>
          </p:cNvSpPr>
          <p:nvPr/>
        </p:nvSpPr>
        <p:spPr bwMode="auto">
          <a:xfrm>
            <a:off x="5292725" y="2816225"/>
            <a:ext cx="0" cy="468313"/>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 name="Rectangle 12"/>
          <p:cNvSpPr>
            <a:spLocks noChangeArrowheads="1"/>
          </p:cNvSpPr>
          <p:nvPr/>
        </p:nvSpPr>
        <p:spPr bwMode="auto">
          <a:xfrm>
            <a:off x="179388" y="3500438"/>
            <a:ext cx="295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en-US" altLang="it-IT" sz="1800">
                <a:latin typeface="Verdana" panose="020B0604030504040204" pitchFamily="34" charset="0"/>
                <a:cs typeface="Times New Roman" panose="02020603050405020304" pitchFamily="18" charset="0"/>
              </a:rPr>
              <a:t>Images acquired at different wavelengths </a:t>
            </a:r>
            <a:endParaRPr lang="it-IT" altLang="it-IT" sz="1400">
              <a:latin typeface="Verdana" panose="020B0604030504040204" pitchFamily="34" charset="0"/>
              <a:cs typeface="Times New Roman" panose="02020603050405020304" pitchFamily="18" charset="0"/>
            </a:endParaRPr>
          </a:p>
        </p:txBody>
      </p:sp>
      <p:sp>
        <p:nvSpPr>
          <p:cNvPr id="14" name="Line 13"/>
          <p:cNvSpPr>
            <a:spLocks noChangeShapeType="1"/>
          </p:cNvSpPr>
          <p:nvPr/>
        </p:nvSpPr>
        <p:spPr bwMode="auto">
          <a:xfrm>
            <a:off x="2916238" y="3943350"/>
            <a:ext cx="649287"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5" name="Rectangle 14"/>
          <p:cNvSpPr>
            <a:spLocks noChangeArrowheads="1"/>
          </p:cNvSpPr>
          <p:nvPr/>
        </p:nvSpPr>
        <p:spPr bwMode="auto">
          <a:xfrm>
            <a:off x="4751388" y="3068638"/>
            <a:ext cx="1404937" cy="1655762"/>
          </a:xfrm>
          <a:prstGeom prst="rect">
            <a:avLst/>
          </a:prstGeom>
          <a:noFill/>
          <a:ln w="19050">
            <a:solidFill>
              <a:srgbClr val="FF3300"/>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lnSpc>
                <a:spcPct val="85000"/>
              </a:lnSpc>
              <a:spcBef>
                <a:spcPct val="0"/>
              </a:spcBef>
              <a:buClrTx/>
              <a:buFontTx/>
              <a:buNone/>
            </a:pPr>
            <a:endParaRPr lang="it-IT" altLang="it-IT" sz="1000">
              <a:latin typeface="Verdana" panose="020B0604030504040204" pitchFamily="34" charset="0"/>
            </a:endParaRPr>
          </a:p>
        </p:txBody>
      </p:sp>
      <p:sp>
        <p:nvSpPr>
          <p:cNvPr id="16" name="Rectangle 15"/>
          <p:cNvSpPr>
            <a:spLocks noChangeArrowheads="1"/>
          </p:cNvSpPr>
          <p:nvPr/>
        </p:nvSpPr>
        <p:spPr bwMode="auto">
          <a:xfrm>
            <a:off x="360363" y="5383213"/>
            <a:ext cx="2124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it-IT" altLang="it-IT" sz="1800">
                <a:latin typeface="Verdana" panose="020B0604030504040204" pitchFamily="34" charset="0"/>
              </a:rPr>
              <a:t>Spectrum </a:t>
            </a:r>
          </a:p>
          <a:p>
            <a:pPr algn="just" eaLnBrk="1" hangingPunct="1">
              <a:spcBef>
                <a:spcPct val="0"/>
              </a:spcBef>
              <a:buClrTx/>
              <a:buFontTx/>
              <a:buNone/>
            </a:pPr>
            <a:r>
              <a:rPr lang="it-IT" altLang="it-IT" sz="1800">
                <a:latin typeface="Verdana" panose="020B0604030504040204" pitchFamily="34" charset="0"/>
              </a:rPr>
              <a:t>fraction</a:t>
            </a:r>
          </a:p>
        </p:txBody>
      </p:sp>
      <p:sp>
        <p:nvSpPr>
          <p:cNvPr id="17" name="Line 16"/>
          <p:cNvSpPr>
            <a:spLocks noChangeShapeType="1"/>
          </p:cNvSpPr>
          <p:nvPr/>
        </p:nvSpPr>
        <p:spPr bwMode="auto">
          <a:xfrm flipV="1">
            <a:off x="4500563" y="4437063"/>
            <a:ext cx="541337" cy="95567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 name="Line 17"/>
          <p:cNvSpPr>
            <a:spLocks noChangeShapeType="1"/>
          </p:cNvSpPr>
          <p:nvPr/>
        </p:nvSpPr>
        <p:spPr bwMode="auto">
          <a:xfrm>
            <a:off x="5183188" y="5697538"/>
            <a:ext cx="649287"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 name="Rectangle 18"/>
          <p:cNvSpPr>
            <a:spLocks noChangeArrowheads="1"/>
          </p:cNvSpPr>
          <p:nvPr/>
        </p:nvSpPr>
        <p:spPr bwMode="auto">
          <a:xfrm>
            <a:off x="5292725" y="5314950"/>
            <a:ext cx="684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it-IT" altLang="it-IT" sz="1400">
                <a:latin typeface="Verdana" panose="020B0604030504040204" pitchFamily="34" charset="0"/>
              </a:rPr>
              <a:t>CR</a:t>
            </a:r>
          </a:p>
        </p:txBody>
      </p:sp>
      <p:sp>
        <p:nvSpPr>
          <p:cNvPr id="20" name="Line 19"/>
          <p:cNvSpPr>
            <a:spLocks noChangeShapeType="1"/>
          </p:cNvSpPr>
          <p:nvPr/>
        </p:nvSpPr>
        <p:spPr bwMode="auto">
          <a:xfrm>
            <a:off x="1619250" y="5703888"/>
            <a:ext cx="865188"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39167043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311975"/>
            <a:ext cx="73730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28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Reconstruction of a capillary at different depths </a:t>
            </a:r>
            <a:endParaRPr lang="en-US" altLang="it-IT" sz="28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pic>
        <p:nvPicPr>
          <p:cNvPr id="2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866" y="2636912"/>
            <a:ext cx="7442200"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6"/>
          <p:cNvSpPr txBox="1">
            <a:spLocks noChangeArrowheads="1"/>
          </p:cNvSpPr>
          <p:nvPr/>
        </p:nvSpPr>
        <p:spPr bwMode="auto">
          <a:xfrm>
            <a:off x="611560" y="1340768"/>
            <a:ext cx="813752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en-GB" altLang="it-IT" sz="1600" dirty="0">
                <a:latin typeface="Verdana" panose="020B0604030504040204" pitchFamily="34" charset="0"/>
              </a:rPr>
              <a:t>Images of a capillary acquired using different filters: </a:t>
            </a:r>
            <a:r>
              <a:rPr lang="en-US" altLang="it-IT" sz="1600" dirty="0">
                <a:latin typeface="Verdana" panose="020B0604030504040204" pitchFamily="34" charset="0"/>
              </a:rPr>
              <a:t>560, 580, 600, 620, 640, 660 nm.</a:t>
            </a:r>
            <a:r>
              <a:rPr lang="en-GB" altLang="it-IT" sz="1600" dirty="0">
                <a:latin typeface="Verdana" panose="020B0604030504040204" pitchFamily="34" charset="0"/>
              </a:rPr>
              <a:t> </a:t>
            </a:r>
            <a:r>
              <a:rPr lang="en-US" altLang="it-IT" sz="1600" dirty="0">
                <a:latin typeface="Verdana" panose="020B0604030504040204" pitchFamily="34" charset="0"/>
              </a:rPr>
              <a:t>The capillary was placed between slices of chicken breast in order to simulate photon scattering and attenuation in the tissues. The source was placed at different depths (6, 9, 11 mm).</a:t>
            </a:r>
            <a:endParaRPr lang="en-GB" altLang="it-IT" sz="1600" dirty="0">
              <a:latin typeface="Verdana" panose="020B0604030504040204" pitchFamily="34" charset="0"/>
            </a:endParaRPr>
          </a:p>
        </p:txBody>
      </p:sp>
    </p:spTree>
    <p:extLst>
      <p:ext uri="{BB962C8B-B14F-4D97-AF65-F5344CB8AC3E}">
        <p14:creationId xmlns:p14="http://schemas.microsoft.com/office/powerpoint/2010/main" val="35637820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311975"/>
            <a:ext cx="73730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28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Reconstruction of a capillary at different depths </a:t>
            </a:r>
            <a:endParaRPr lang="en-US" altLang="it-IT" sz="28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21" name="TextBox 8"/>
          <p:cNvSpPr txBox="1">
            <a:spLocks noChangeArrowheads="1"/>
          </p:cNvSpPr>
          <p:nvPr/>
        </p:nvSpPr>
        <p:spPr bwMode="auto">
          <a:xfrm>
            <a:off x="425133" y="1518841"/>
            <a:ext cx="828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en-US" altLang="it-IT" sz="1600" dirty="0">
                <a:latin typeface="Verdana" panose="020B0604030504040204" pitchFamily="34" charset="0"/>
              </a:rPr>
              <a:t>The plot shows a comparison between known and measured (from the 3D image) depth of the </a:t>
            </a:r>
            <a:r>
              <a:rPr lang="en-GB" altLang="it-IT" sz="1600" i="1" dirty="0">
                <a:latin typeface="Verdana" panose="020B0604030504040204" pitchFamily="34" charset="0"/>
              </a:rPr>
              <a:t>32P-ATP</a:t>
            </a:r>
            <a:r>
              <a:rPr lang="en-GB" altLang="it-IT" sz="1600" dirty="0">
                <a:latin typeface="Verdana" panose="020B0604030504040204" pitchFamily="34" charset="0"/>
              </a:rPr>
              <a:t> </a:t>
            </a:r>
            <a:r>
              <a:rPr lang="en-US" altLang="it-IT" sz="1600" dirty="0">
                <a:latin typeface="Verdana" panose="020B0604030504040204" pitchFamily="34" charset="0"/>
              </a:rPr>
              <a:t> filled glass capillary at various experimental depths. </a:t>
            </a:r>
          </a:p>
        </p:txBody>
      </p:sp>
      <p:pic>
        <p:nvPicPr>
          <p:cNvPr id="2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838" y="3068960"/>
            <a:ext cx="444500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 name="Group 34"/>
          <p:cNvGraphicFramePr>
            <a:graphicFrameLocks noGrp="1"/>
          </p:cNvGraphicFramePr>
          <p:nvPr/>
        </p:nvGraphicFramePr>
        <p:xfrm>
          <a:off x="5197475" y="4365104"/>
          <a:ext cx="3698875" cy="2375055"/>
        </p:xfrm>
        <a:graphic>
          <a:graphicData uri="http://schemas.openxmlformats.org/drawingml/2006/table">
            <a:tbl>
              <a:tblPr/>
              <a:tblGrid>
                <a:gridCol w="1825625"/>
                <a:gridCol w="1873250"/>
              </a:tblGrid>
              <a:tr h="518065">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Times New Roman" pitchFamily="18" charset="0"/>
                          <a:ea typeface="ＭＳ Ｐゴシック" pitchFamily="-112" charset="-128"/>
                          <a:cs typeface="Times New Roman" pitchFamily="18" charset="0"/>
                        </a:rPr>
                        <a:t>True source depth (mm)</a:t>
                      </a:r>
                      <a:endParaRPr kumimoji="0" lang="en-US" sz="1400" b="0" i="0" u="none" strike="noStrike" cap="none" normalizeH="0" baseline="0" dirty="0" smtClean="0">
                        <a:ln>
                          <a:noFill/>
                        </a:ln>
                        <a:solidFill>
                          <a:srgbClr val="000000"/>
                        </a:solidFill>
                        <a:effectLst/>
                        <a:latin typeface="Verdana" pitchFamily="34" charset="0"/>
                        <a:ea typeface="ＭＳ Ｐゴシック" pitchFamily="-112" charset="-128"/>
                        <a:cs typeface="Times New Roman" pitchFamily="18" charset="0"/>
                      </a:endParaRPr>
                    </a:p>
                  </a:txBody>
                  <a:tcPr marT="45695" marB="4569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Times New Roman" pitchFamily="18" charset="0"/>
                          <a:ea typeface="ＭＳ Ｐゴシック" pitchFamily="-112" charset="-128"/>
                          <a:cs typeface="Times New Roman" pitchFamily="18" charset="0"/>
                        </a:rPr>
                        <a:t>Depth errors %</a:t>
                      </a:r>
                      <a:endParaRPr kumimoji="0" lang="en-US" sz="1400" b="0" i="0" u="none" strike="noStrike" cap="none" normalizeH="0" baseline="0" dirty="0" smtClean="0">
                        <a:ln>
                          <a:noFill/>
                        </a:ln>
                        <a:solidFill>
                          <a:srgbClr val="000000"/>
                        </a:solidFill>
                        <a:effectLst/>
                        <a:latin typeface="Verdana" pitchFamily="34" charset="0"/>
                        <a:ea typeface="ＭＳ Ｐゴシック" pitchFamily="-112" charset="-128"/>
                        <a:cs typeface="Times New Roman" pitchFamily="18" charset="0"/>
                      </a:endParaRPr>
                    </a:p>
                  </a:txBody>
                  <a:tcPr marT="45695" marB="4569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472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Times New Roman" pitchFamily="18" charset="0"/>
                          <a:ea typeface="ＭＳ Ｐゴシック" pitchFamily="-112" charset="-128"/>
                          <a:cs typeface="Times New Roman" pitchFamily="18" charset="0"/>
                        </a:rPr>
                        <a:t>6</a:t>
                      </a:r>
                      <a:endParaRPr kumimoji="0" lang="en-US" sz="1400" b="0" i="0" u="none" strike="noStrike" cap="none" normalizeH="0" baseline="0" dirty="0" smtClean="0">
                        <a:ln>
                          <a:noFill/>
                        </a:ln>
                        <a:solidFill>
                          <a:srgbClr val="000000"/>
                        </a:solidFill>
                        <a:effectLst/>
                        <a:latin typeface="Verdana" pitchFamily="34" charset="0"/>
                        <a:ea typeface="ＭＳ Ｐゴシック" pitchFamily="-112" charset="-128"/>
                        <a:cs typeface="Times New Roman" pitchFamily="18" charset="0"/>
                      </a:endParaRPr>
                    </a:p>
                  </a:txBody>
                  <a:tcPr marT="45695" marB="4569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ＭＳ Ｐゴシック" pitchFamily="-112" charset="-128"/>
                          <a:cs typeface="Times New Roman" pitchFamily="18" charset="0"/>
                        </a:rPr>
                        <a:t>1.7</a:t>
                      </a:r>
                      <a:endParaRPr kumimoji="0" lang="en-US" sz="1400" b="0" i="0" u="none" strike="noStrike" cap="none" normalizeH="0" baseline="0" smtClean="0">
                        <a:ln>
                          <a:noFill/>
                        </a:ln>
                        <a:solidFill>
                          <a:srgbClr val="000000"/>
                        </a:solidFill>
                        <a:effectLst/>
                        <a:latin typeface="Verdana" pitchFamily="34" charset="0"/>
                        <a:ea typeface="ＭＳ Ｐゴシック" pitchFamily="-112" charset="-128"/>
                        <a:cs typeface="Times New Roman" pitchFamily="18" charset="0"/>
                      </a:endParaRPr>
                    </a:p>
                  </a:txBody>
                  <a:tcPr marT="45695" marB="4569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472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ＭＳ Ｐゴシック" pitchFamily="-112" charset="-128"/>
                          <a:cs typeface="Times New Roman" pitchFamily="18" charset="0"/>
                        </a:rPr>
                        <a:t>9</a:t>
                      </a:r>
                      <a:endParaRPr kumimoji="0" lang="en-US" sz="1400" b="0" i="0" u="none" strike="noStrike" cap="none" normalizeH="0" baseline="0" smtClean="0">
                        <a:ln>
                          <a:noFill/>
                        </a:ln>
                        <a:solidFill>
                          <a:srgbClr val="000000"/>
                        </a:solidFill>
                        <a:effectLst/>
                        <a:latin typeface="Verdana" pitchFamily="34" charset="0"/>
                        <a:ea typeface="ＭＳ Ｐゴシック" pitchFamily="-112" charset="-128"/>
                        <a:cs typeface="Times New Roman" pitchFamily="18" charset="0"/>
                      </a:endParaRPr>
                    </a:p>
                  </a:txBody>
                  <a:tcPr marT="45695" marB="4569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ＭＳ Ｐゴシック" pitchFamily="-112" charset="-128"/>
                          <a:cs typeface="Times New Roman" pitchFamily="18" charset="0"/>
                        </a:rPr>
                        <a:t>6.7</a:t>
                      </a:r>
                      <a:endParaRPr kumimoji="0" lang="en-US" sz="1400" b="0" i="0" u="none" strike="noStrike" cap="none" normalizeH="0" baseline="0" smtClean="0">
                        <a:ln>
                          <a:noFill/>
                        </a:ln>
                        <a:solidFill>
                          <a:srgbClr val="000000"/>
                        </a:solidFill>
                        <a:effectLst/>
                        <a:latin typeface="Verdana" pitchFamily="34" charset="0"/>
                        <a:ea typeface="ＭＳ Ｐゴシック" pitchFamily="-112" charset="-128"/>
                        <a:cs typeface="Times New Roman" pitchFamily="18" charset="0"/>
                      </a:endParaRPr>
                    </a:p>
                  </a:txBody>
                  <a:tcPr marT="45695" marB="4569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472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ＭＳ Ｐゴシック" pitchFamily="-112" charset="-128"/>
                          <a:cs typeface="Times New Roman" pitchFamily="18" charset="0"/>
                        </a:rPr>
                        <a:t>11</a:t>
                      </a:r>
                      <a:endParaRPr kumimoji="0" lang="en-US" sz="1400" b="0" i="0" u="none" strike="noStrike" cap="none" normalizeH="0" baseline="0" smtClean="0">
                        <a:ln>
                          <a:noFill/>
                        </a:ln>
                        <a:solidFill>
                          <a:srgbClr val="000000"/>
                        </a:solidFill>
                        <a:effectLst/>
                        <a:latin typeface="Verdana" pitchFamily="34" charset="0"/>
                        <a:ea typeface="ＭＳ Ｐゴシック" pitchFamily="-112" charset="-128"/>
                        <a:cs typeface="Times New Roman" pitchFamily="18" charset="0"/>
                      </a:endParaRPr>
                    </a:p>
                  </a:txBody>
                  <a:tcPr marT="45695" marB="4569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ＭＳ Ｐゴシック" pitchFamily="-112" charset="-128"/>
                          <a:cs typeface="Times New Roman" pitchFamily="18" charset="0"/>
                        </a:rPr>
                        <a:t>0.9</a:t>
                      </a:r>
                      <a:endParaRPr kumimoji="0" lang="en-US" sz="1400" b="0" i="0" u="none" strike="noStrike" cap="none" normalizeH="0" baseline="0" smtClean="0">
                        <a:ln>
                          <a:noFill/>
                        </a:ln>
                        <a:solidFill>
                          <a:srgbClr val="000000"/>
                        </a:solidFill>
                        <a:effectLst/>
                        <a:latin typeface="Verdana" pitchFamily="34" charset="0"/>
                        <a:ea typeface="ＭＳ Ｐゴシック" pitchFamily="-112" charset="-128"/>
                        <a:cs typeface="Times New Roman" pitchFamily="18" charset="0"/>
                      </a:endParaRPr>
                    </a:p>
                  </a:txBody>
                  <a:tcPr marT="45695" marB="4569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4728">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ＭＳ Ｐゴシック" pitchFamily="-112" charset="-128"/>
                          <a:cs typeface="Times New Roman" pitchFamily="18" charset="0"/>
                        </a:rPr>
                        <a:t>Fitting</a:t>
                      </a:r>
                      <a:endParaRPr kumimoji="0" lang="en-US" sz="1400" b="0" i="0" u="none" strike="noStrike" cap="none" normalizeH="0" baseline="0" smtClean="0">
                        <a:ln>
                          <a:noFill/>
                        </a:ln>
                        <a:solidFill>
                          <a:srgbClr val="000000"/>
                        </a:solidFill>
                        <a:effectLst/>
                        <a:latin typeface="Verdana" pitchFamily="34" charset="0"/>
                        <a:ea typeface="ＭＳ Ｐゴシック" pitchFamily="-112" charset="-128"/>
                        <a:cs typeface="Times New Roman" pitchFamily="18" charset="0"/>
                      </a:endParaRPr>
                    </a:p>
                  </a:txBody>
                  <a:tcPr marT="45695" marB="4569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it-IT"/>
                    </a:p>
                  </a:txBody>
                  <a:tcPr/>
                </a:tc>
              </a:tr>
              <a:tr h="333195">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ＭＳ Ｐゴシック" pitchFamily="-112" charset="-128"/>
                          <a:cs typeface="Times New Roman" pitchFamily="18" charset="0"/>
                        </a:rPr>
                        <a:t>Equation</a:t>
                      </a:r>
                      <a:endParaRPr kumimoji="0" lang="en-US" sz="1400" b="0" i="0" u="none" strike="noStrike" cap="none" normalizeH="0" baseline="0" smtClean="0">
                        <a:ln>
                          <a:noFill/>
                        </a:ln>
                        <a:solidFill>
                          <a:srgbClr val="000000"/>
                        </a:solidFill>
                        <a:effectLst/>
                        <a:latin typeface="Verdana" pitchFamily="34" charset="0"/>
                        <a:ea typeface="ＭＳ Ｐゴシック" pitchFamily="-112" charset="-128"/>
                        <a:cs typeface="Times New Roman" pitchFamily="18" charset="0"/>
                      </a:endParaRPr>
                    </a:p>
                  </a:txBody>
                  <a:tcPr marT="45695" marB="4569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pitchFamily="18" charset="0"/>
                          <a:ea typeface="ＭＳ Ｐゴシック" pitchFamily="-112" charset="-128"/>
                          <a:cs typeface="Times New Roman" pitchFamily="18" charset="0"/>
                        </a:rPr>
                        <a:t>y = x</a:t>
                      </a:r>
                      <a:endParaRPr kumimoji="0" lang="en-US" sz="1400" b="0" i="0" u="none" strike="noStrike" cap="none" normalizeH="0" baseline="0" smtClean="0">
                        <a:ln>
                          <a:noFill/>
                        </a:ln>
                        <a:solidFill>
                          <a:srgbClr val="000000"/>
                        </a:solidFill>
                        <a:effectLst/>
                        <a:latin typeface="Verdana" pitchFamily="34" charset="0"/>
                        <a:ea typeface="ＭＳ Ｐゴシック" pitchFamily="-112" charset="-128"/>
                        <a:cs typeface="Times New Roman" pitchFamily="18" charset="0"/>
                      </a:endParaRPr>
                    </a:p>
                  </a:txBody>
                  <a:tcPr marT="45695" marB="4569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472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0000"/>
                          </a:solidFill>
                          <a:effectLst/>
                          <a:latin typeface="Times New Roman" pitchFamily="18" charset="0"/>
                          <a:ea typeface="ＭＳ Ｐゴシック" pitchFamily="-112" charset="-128"/>
                          <a:cs typeface="Times New Roman" pitchFamily="18" charset="0"/>
                        </a:rPr>
                        <a:t>R</a:t>
                      </a:r>
                      <a:r>
                        <a:rPr kumimoji="0" lang="en-GB" sz="1400" b="0" i="0" u="none" strike="noStrike" cap="none" normalizeH="0" baseline="30000" smtClean="0">
                          <a:ln>
                            <a:noFill/>
                          </a:ln>
                          <a:solidFill>
                            <a:srgbClr val="000000"/>
                          </a:solidFill>
                          <a:effectLst/>
                          <a:latin typeface="Times New Roman" pitchFamily="18" charset="0"/>
                          <a:ea typeface="ＭＳ Ｐゴシック" pitchFamily="-112" charset="-128"/>
                          <a:cs typeface="Times New Roman" pitchFamily="18" charset="0"/>
                        </a:rPr>
                        <a:t>2</a:t>
                      </a:r>
                      <a:endParaRPr kumimoji="0" lang="en-GB" sz="1400" b="0" i="0" u="none" strike="noStrike" cap="none" normalizeH="0" baseline="0" smtClean="0">
                        <a:ln>
                          <a:noFill/>
                        </a:ln>
                        <a:solidFill>
                          <a:srgbClr val="000000"/>
                        </a:solidFill>
                        <a:effectLst/>
                        <a:latin typeface="Verdana" pitchFamily="34" charset="0"/>
                        <a:ea typeface="ＭＳ Ｐゴシック" pitchFamily="-112" charset="-128"/>
                        <a:cs typeface="Times New Roman" pitchFamily="18" charset="0"/>
                      </a:endParaRPr>
                    </a:p>
                  </a:txBody>
                  <a:tcPr marT="45695" marB="4569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0000"/>
                          </a:solidFill>
                          <a:effectLst/>
                          <a:latin typeface="Times New Roman" pitchFamily="18" charset="0"/>
                          <a:ea typeface="ＭＳ Ｐゴシック" pitchFamily="-112" charset="-128"/>
                          <a:cs typeface="Times New Roman" pitchFamily="18" charset="0"/>
                        </a:rPr>
                        <a:t>0,9692</a:t>
                      </a:r>
                      <a:endParaRPr kumimoji="0" lang="en-GB" sz="1400" b="0" i="0" u="none" strike="noStrike" cap="none" normalizeH="0" baseline="0" dirty="0" smtClean="0">
                        <a:ln>
                          <a:noFill/>
                        </a:ln>
                        <a:solidFill>
                          <a:srgbClr val="000000"/>
                        </a:solidFill>
                        <a:effectLst/>
                        <a:latin typeface="Verdana" pitchFamily="34" charset="0"/>
                        <a:ea typeface="ＭＳ Ｐゴシック" pitchFamily="-112" charset="-128"/>
                        <a:cs typeface="Times New Roman" pitchFamily="18" charset="0"/>
                      </a:endParaRPr>
                    </a:p>
                  </a:txBody>
                  <a:tcPr marT="45695" marB="4569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24" name="Rectangle 32"/>
          <p:cNvSpPr>
            <a:spLocks noChangeArrowheads="1"/>
          </p:cNvSpPr>
          <p:nvPr/>
        </p:nvSpPr>
        <p:spPr bwMode="auto">
          <a:xfrm>
            <a:off x="6811963" y="2708275"/>
            <a:ext cx="234950" cy="144463"/>
          </a:xfrm>
          <a:prstGeom prst="rect">
            <a:avLst/>
          </a:prstGeom>
          <a:solidFill>
            <a:srgbClr val="000000"/>
          </a:solidFill>
          <a:ln w="9525">
            <a:solidFill>
              <a:srgbClr val="000000"/>
            </a:solidFill>
            <a:miter lim="800000"/>
            <a:headEnd/>
            <a:tailEnd/>
          </a:ln>
        </p:spPr>
        <p:txBody>
          <a:bodyPr wrap="none" anchor="ctr"/>
          <a:lstStyle>
            <a:lvl1pPr>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FontTx/>
              <a:buNone/>
            </a:pPr>
            <a:endParaRPr lang="it-IT" altLang="it-IT" sz="1800">
              <a:solidFill>
                <a:srgbClr val="000000"/>
              </a:solidFill>
              <a:latin typeface="Verdana" panose="020B0604030504040204" pitchFamily="34" charset="0"/>
            </a:endParaRPr>
          </a:p>
        </p:txBody>
      </p:sp>
      <p:sp>
        <p:nvSpPr>
          <p:cNvPr id="25" name="AutoShape 33"/>
          <p:cNvSpPr>
            <a:spLocks noChangeArrowheads="1"/>
          </p:cNvSpPr>
          <p:nvPr/>
        </p:nvSpPr>
        <p:spPr bwMode="auto">
          <a:xfrm>
            <a:off x="2411760" y="2492896"/>
            <a:ext cx="504825" cy="739775"/>
          </a:xfrm>
          <a:prstGeom prst="downArrow">
            <a:avLst>
              <a:gd name="adj1" fmla="val 50000"/>
              <a:gd name="adj2" fmla="val 36635"/>
            </a:avLst>
          </a:prstGeom>
          <a:solidFill>
            <a:srgbClr val="FF3300"/>
          </a:solidFill>
          <a:ln w="9525">
            <a:solidFill>
              <a:schemeClr val="tx1"/>
            </a:solidFill>
            <a:miter lim="800000"/>
            <a:headEnd/>
            <a:tailEnd/>
          </a:ln>
        </p:spPr>
        <p:txBody>
          <a:bodyPr wrap="none" anchor="ctr"/>
          <a:lstStyle>
            <a:lvl1pPr>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lnSpc>
                <a:spcPct val="85000"/>
              </a:lnSpc>
              <a:spcBef>
                <a:spcPct val="0"/>
              </a:spcBef>
              <a:buClrTx/>
              <a:buFontTx/>
              <a:buNone/>
            </a:pPr>
            <a:endParaRPr lang="it-IT" altLang="it-IT" sz="1000">
              <a:latin typeface="Verdana" panose="020B0604030504040204" pitchFamily="34" charset="0"/>
            </a:endParaRPr>
          </a:p>
        </p:txBody>
      </p:sp>
      <p:grpSp>
        <p:nvGrpSpPr>
          <p:cNvPr id="26" name="Group 37"/>
          <p:cNvGrpSpPr>
            <a:grpSpLocks noChangeAspect="1"/>
          </p:cNvGrpSpPr>
          <p:nvPr/>
        </p:nvGrpSpPr>
        <p:grpSpPr bwMode="auto">
          <a:xfrm>
            <a:off x="5197475" y="2492896"/>
            <a:ext cx="3698875" cy="1773238"/>
            <a:chOff x="3215" y="1298"/>
            <a:chExt cx="2330" cy="1117"/>
          </a:xfrm>
        </p:grpSpPr>
        <p:sp>
          <p:nvSpPr>
            <p:cNvPr id="27" name="AutoShape 36"/>
            <p:cNvSpPr>
              <a:spLocks noChangeAspect="1" noChangeArrowheads="1" noTextEdit="1"/>
            </p:cNvSpPr>
            <p:nvPr/>
          </p:nvSpPr>
          <p:spPr bwMode="auto">
            <a:xfrm>
              <a:off x="3215" y="1298"/>
              <a:ext cx="2330"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28"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 y="1298"/>
              <a:ext cx="2336" cy="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482346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311975"/>
            <a:ext cx="4716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28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Parametric source depth maps</a:t>
            </a:r>
            <a:endParaRPr lang="en-US" altLang="it-IT" sz="28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5786" y="5229200"/>
            <a:ext cx="4099982" cy="16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303" y="2996952"/>
            <a:ext cx="4333518"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79512" y="1412776"/>
            <a:ext cx="8886256" cy="923330"/>
          </a:xfrm>
          <a:prstGeom prst="rect">
            <a:avLst/>
          </a:prstGeom>
        </p:spPr>
        <p:txBody>
          <a:bodyPr wrap="square">
            <a:spAutoFit/>
          </a:bodyPr>
          <a:lstStyle/>
          <a:p>
            <a:pPr algn="just"/>
            <a:r>
              <a:rPr lang="en-US" dirty="0" smtClean="0">
                <a:latin typeface="Verdana" panose="020B0604030504040204" pitchFamily="34" charset="0"/>
                <a:ea typeface="Verdana" panose="020B0604030504040204" pitchFamily="34" charset="0"/>
                <a:cs typeface="Verdana" panose="020B0604030504040204" pitchFamily="34" charset="0"/>
              </a:rPr>
              <a:t>We </a:t>
            </a:r>
            <a:r>
              <a:rPr lang="en-US" dirty="0">
                <a:latin typeface="Verdana" panose="020B0604030504040204" pitchFamily="34" charset="0"/>
                <a:ea typeface="Verdana" panose="020B0604030504040204" pitchFamily="34" charset="0"/>
                <a:cs typeface="Verdana" panose="020B0604030504040204" pitchFamily="34" charset="0"/>
              </a:rPr>
              <a:t>developed a </a:t>
            </a:r>
            <a:r>
              <a:rPr lang="en-US" dirty="0" smtClean="0">
                <a:latin typeface="Verdana" panose="020B0604030504040204" pitchFamily="34" charset="0"/>
                <a:ea typeface="Verdana" panose="020B0604030504040204" pitchFamily="34" charset="0"/>
                <a:cs typeface="Verdana" panose="020B0604030504040204" pitchFamily="34" charset="0"/>
              </a:rPr>
              <a:t>fast </a:t>
            </a:r>
            <a:r>
              <a:rPr lang="en-US" dirty="0">
                <a:latin typeface="Verdana" panose="020B0604030504040204" pitchFamily="34" charset="0"/>
                <a:ea typeface="Verdana" panose="020B0604030504040204" pitchFamily="34" charset="0"/>
                <a:cs typeface="Verdana" panose="020B0604030504040204" pitchFamily="34" charset="0"/>
              </a:rPr>
              <a:t>2D corrected approach </a:t>
            </a:r>
            <a:r>
              <a:rPr lang="en-US" dirty="0" smtClean="0">
                <a:latin typeface="Verdana" panose="020B0604030504040204" pitchFamily="34" charset="0"/>
                <a:ea typeface="Verdana" panose="020B0604030504040204" pitchFamily="34" charset="0"/>
                <a:cs typeface="Verdana" panose="020B0604030504040204" pitchFamily="34" charset="0"/>
              </a:rPr>
              <a:t>based on </a:t>
            </a:r>
            <a:r>
              <a:rPr lang="en-US" dirty="0">
                <a:latin typeface="Verdana" panose="020B0604030504040204" pitchFamily="34" charset="0"/>
                <a:ea typeface="Verdana" panose="020B0604030504040204" pitchFamily="34" charset="0"/>
                <a:cs typeface="Verdana" panose="020B0604030504040204" pitchFamily="34" charset="0"/>
              </a:rPr>
              <a:t>multispectral acquisitions, to obtain source depth and its intensity using a pixel-based </a:t>
            </a:r>
            <a:r>
              <a:rPr lang="en-US" dirty="0" smtClean="0">
                <a:latin typeface="Verdana" panose="020B0604030504040204" pitchFamily="34" charset="0"/>
                <a:ea typeface="Verdana" panose="020B0604030504040204" pitchFamily="34" charset="0"/>
                <a:cs typeface="Verdana" panose="020B0604030504040204" pitchFamily="34" charset="0"/>
              </a:rPr>
              <a:t>fitting of </a:t>
            </a:r>
            <a:r>
              <a:rPr lang="en-US" dirty="0">
                <a:latin typeface="Verdana" panose="020B0604030504040204" pitchFamily="34" charset="0"/>
                <a:ea typeface="Verdana" panose="020B0604030504040204" pitchFamily="34" charset="0"/>
                <a:cs typeface="Verdana" panose="020B0604030504040204" pitchFamily="34" charset="0"/>
              </a:rPr>
              <a:t>source intensity.</a:t>
            </a:r>
            <a:endParaRPr lang="it-IT" dirty="0">
              <a:latin typeface="Verdana" panose="020B0604030504040204" pitchFamily="34" charset="0"/>
              <a:ea typeface="Verdana" panose="020B0604030504040204" pitchFamily="34" charset="0"/>
              <a:cs typeface="Verdana" panose="020B0604030504040204" pitchFamily="34" charset="0"/>
            </a:endParaRP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420888"/>
            <a:ext cx="3905961" cy="409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9602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63028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Multispectral Cerenkov tomography</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8" name="Text Box 2"/>
          <p:cNvSpPr txBox="1">
            <a:spLocks noChangeArrowheads="1"/>
          </p:cNvSpPr>
          <p:nvPr/>
        </p:nvSpPr>
        <p:spPr bwMode="auto">
          <a:xfrm>
            <a:off x="179388" y="5661025"/>
            <a:ext cx="8856662"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cs typeface="Arial" panose="020B0604020202020204" pitchFamily="34" charset="0"/>
              </a:defRPr>
            </a:lvl2pPr>
            <a:lvl3pPr eaLnBrk="0" hangingPunct="0">
              <a:spcBef>
                <a:spcPts val="3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3pPr>
            <a:lvl4pPr eaLnBrk="0" hangingPunct="0">
              <a:spcBef>
                <a:spcPts val="3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panose="020B0604020202020204" pitchFamily="34" charset="0"/>
                <a:cs typeface="Arial" panose="020B0604020202020204" pitchFamily="34" charset="0"/>
              </a:defRPr>
            </a:lvl4pPr>
            <a:lvl5pPr eaLnBrk="0" hangingPunct="0">
              <a:spcBef>
                <a:spcPts val="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9pPr>
          </a:lstStyle>
          <a:p>
            <a:pPr algn="just">
              <a:lnSpc>
                <a:spcPct val="100000"/>
              </a:lnSpc>
              <a:spcBef>
                <a:spcPct val="0"/>
              </a:spcBef>
              <a:buClrTx/>
              <a:buFontTx/>
              <a:buNone/>
            </a:pPr>
            <a:r>
              <a:rPr lang="it-IT" altLang="it-IT" sz="1800">
                <a:latin typeface="Verdana" panose="020B0604030504040204" pitchFamily="34" charset="0"/>
              </a:rPr>
              <a:t>Example of whole body CLI image reconstructed using the msCLT approach. As one can see by looking at the panel on the right is possible to distinguish very clearly the internal organs of the animal. </a:t>
            </a: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268413"/>
            <a:ext cx="6192837" cy="4071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33553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66940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Cerenkov radiation and Quantum dots</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6" name="Title 1"/>
          <p:cNvSpPr txBox="1">
            <a:spLocks/>
          </p:cNvSpPr>
          <p:nvPr/>
        </p:nvSpPr>
        <p:spPr bwMode="auto">
          <a:xfrm>
            <a:off x="107504" y="1412776"/>
            <a:ext cx="86423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lnSpc>
                <a:spcPct val="130000"/>
              </a:lnSpc>
              <a:spcBef>
                <a:spcPct val="0"/>
              </a:spcBef>
              <a:buClrTx/>
              <a:buFont typeface="Arial" panose="020B0604020202020204" pitchFamily="34" charset="0"/>
              <a:buNone/>
            </a:pPr>
            <a:r>
              <a:rPr lang="en-US" altLang="it-IT" sz="1800" dirty="0">
                <a:latin typeface="Verdana" panose="020B0604030504040204" pitchFamily="34" charset="0"/>
              </a:rPr>
              <a:t>We performed a set of experiments using different setup in order to investigate the interaction between QD and Cerenkov radiation</a:t>
            </a:r>
          </a:p>
        </p:txBody>
      </p:sp>
      <p:pic>
        <p:nvPicPr>
          <p:cNvPr id="10" name="Picture 7" descr="fig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2205038"/>
            <a:ext cx="6048375"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900" y="4989513"/>
            <a:ext cx="4360863" cy="147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0600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5" name="Picture 2" descr="figur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9279" y="1279535"/>
            <a:ext cx="6265441" cy="464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250825" y="5916613"/>
            <a:ext cx="8642350" cy="715962"/>
          </a:xfrm>
          <a:prstGeom prst="rect">
            <a:avLst/>
          </a:prstGeom>
          <a:noFill/>
          <a:ln>
            <a:noFill/>
          </a:ln>
          <a:effectLst/>
          <a:extLst>
            <a:ext uri="{909E8E84-426E-40DD-AFC4-6F175D3DCCD1}">
              <a14:hiddenFill xmlns:a14="http://schemas.microsoft.com/office/drawing/2010/main">
                <a:solidFill>
                  <a:srgbClr val="E7DEB7"/>
                </a:solidFill>
              </a14:hiddenFill>
            </a:ext>
            <a:ext uri="{91240B29-F687-4F45-9708-019B960494DF}">
              <a14:hiddenLine xmlns:a14="http://schemas.microsoft.com/office/drawing/2010/main" w="12700">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6800" rIns="0" bIns="46800" anchor="ctr">
            <a:spAutoFit/>
          </a:bodyPr>
          <a:lstStyle>
            <a:lvl1pPr>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lnSpc>
                <a:spcPct val="85000"/>
              </a:lnSpc>
              <a:spcBef>
                <a:spcPct val="0"/>
              </a:spcBef>
              <a:buClrTx/>
              <a:buFontTx/>
              <a:buNone/>
            </a:pPr>
            <a:r>
              <a:rPr lang="en-US" altLang="ja-JP" sz="1600" dirty="0">
                <a:latin typeface="Verdana" panose="020B0604030504040204" pitchFamily="34" charset="0"/>
              </a:rPr>
              <a:t>The plots show the measured radiance </a:t>
            </a:r>
            <a:r>
              <a:rPr lang="de-DE" altLang="ja-JP" sz="1600" dirty="0">
                <a:latin typeface="Verdana" panose="020B0604030504040204" pitchFamily="34" charset="0"/>
              </a:rPr>
              <a:t>(ph/s/cm2/sr) </a:t>
            </a:r>
            <a:r>
              <a:rPr lang="en-US" altLang="ja-JP" sz="1600" dirty="0">
                <a:latin typeface="Verdana" panose="020B0604030504040204" pitchFamily="34" charset="0"/>
              </a:rPr>
              <a:t>in the QD vial placed at different position for the experimental conditions with (■) and without (●) back papers between P32-ATP and QD’s solution.</a:t>
            </a:r>
            <a:endParaRPr lang="it-IT" altLang="ja-JP" sz="1600" dirty="0">
              <a:latin typeface="Verdana" panose="020B0604030504040204" pitchFamily="34" charset="0"/>
            </a:endParaRPr>
          </a:p>
        </p:txBody>
      </p:sp>
      <p:sp>
        <p:nvSpPr>
          <p:cNvPr id="9" name="CasellaDiTesto 9"/>
          <p:cNvSpPr txBox="1">
            <a:spLocks noChangeArrowheads="1"/>
          </p:cNvSpPr>
          <p:nvPr/>
        </p:nvSpPr>
        <p:spPr bwMode="auto">
          <a:xfrm>
            <a:off x="611560" y="188640"/>
            <a:ext cx="42428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Quantum dots emission</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5352187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539552" y="116632"/>
            <a:ext cx="7362825" cy="90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9pPr>
          </a:lstStyle>
          <a:p>
            <a:pPr>
              <a:buClrTx/>
              <a:buFontTx/>
              <a:buNone/>
              <a:defRPr/>
            </a:pPr>
            <a:r>
              <a:rPr lang="en-AU" altLang="it-IT" sz="3200" b="1" dirty="0" smtClean="0">
                <a:solidFill>
                  <a:schemeClr val="accent2">
                    <a:lumMod val="75000"/>
                  </a:schemeClr>
                </a:solidFill>
                <a:effectLst>
                  <a:outerShdw blurRad="38100" dist="38100" dir="2700000" algn="tl">
                    <a:srgbClr val="C0C0C0"/>
                  </a:outerShdw>
                </a:effectLst>
                <a:latin typeface="Arial" charset="0"/>
              </a:rPr>
              <a:t>In vivo optical imaging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4" y="1556792"/>
            <a:ext cx="9002712"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342979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44416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Quantum dots spectrum</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5" name="Picture 2" descr="figure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82737" y="1268760"/>
            <a:ext cx="5978525" cy="4184650"/>
          </a:xfrm>
        </p:spPr>
      </p:pic>
      <p:sp>
        <p:nvSpPr>
          <p:cNvPr id="6" name="Rectangle 3"/>
          <p:cNvSpPr>
            <a:spLocks noChangeArrowheads="1"/>
          </p:cNvSpPr>
          <p:nvPr/>
        </p:nvSpPr>
        <p:spPr bwMode="auto">
          <a:xfrm>
            <a:off x="250825" y="5375275"/>
            <a:ext cx="8785225" cy="1177925"/>
          </a:xfrm>
          <a:prstGeom prst="rect">
            <a:avLst/>
          </a:prstGeom>
          <a:noFill/>
          <a:ln>
            <a:noFill/>
          </a:ln>
          <a:effectLst/>
          <a:extLst>
            <a:ext uri="{909E8E84-426E-40DD-AFC4-6F175D3DCCD1}">
              <a14:hiddenFill xmlns:a14="http://schemas.microsoft.com/office/drawing/2010/main">
                <a:solidFill>
                  <a:srgbClr val="E7DEB7"/>
                </a:solidFill>
              </a14:hiddenFill>
            </a:ext>
            <a:ext uri="{91240B29-F687-4F45-9708-019B960494DF}">
              <a14:hiddenLine xmlns:a14="http://schemas.microsoft.com/office/drawing/2010/main" w="12700">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6800" rIns="0" bIns="46800" anchor="ctr">
            <a:spAutoFit/>
          </a:bodyPr>
          <a:lstStyle>
            <a:lvl1pPr>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lnSpc>
                <a:spcPct val="85000"/>
              </a:lnSpc>
              <a:spcBef>
                <a:spcPct val="0"/>
              </a:spcBef>
              <a:buClrTx/>
              <a:buFontTx/>
              <a:buNone/>
            </a:pPr>
            <a:r>
              <a:rPr lang="en-US" altLang="ja-JP" sz="1400" dirty="0">
                <a:latin typeface="Verdana" panose="020B0604030504040204" pitchFamily="34" charset="0"/>
              </a:rPr>
              <a:t>The spectrum of both source and reference water vial shows the typical shape of Cerenkov spectrum. </a:t>
            </a:r>
            <a:endParaRPr lang="it-IT" altLang="ja-JP" sz="1400" dirty="0">
              <a:latin typeface="Verdana" panose="020B0604030504040204" pitchFamily="34" charset="0"/>
            </a:endParaRPr>
          </a:p>
          <a:p>
            <a:pPr algn="just" eaLnBrk="1" hangingPunct="1">
              <a:lnSpc>
                <a:spcPct val="85000"/>
              </a:lnSpc>
              <a:spcBef>
                <a:spcPct val="0"/>
              </a:spcBef>
              <a:buClrTx/>
              <a:buFontTx/>
              <a:buNone/>
            </a:pPr>
            <a:endParaRPr lang="en-US" altLang="ja-JP" sz="1400" dirty="0">
              <a:latin typeface="Verdana" panose="020B0604030504040204" pitchFamily="34" charset="0"/>
            </a:endParaRPr>
          </a:p>
          <a:p>
            <a:pPr algn="just" eaLnBrk="1" hangingPunct="1">
              <a:lnSpc>
                <a:spcPct val="85000"/>
              </a:lnSpc>
              <a:spcBef>
                <a:spcPct val="0"/>
              </a:spcBef>
              <a:buClrTx/>
              <a:buFontTx/>
              <a:buNone/>
            </a:pPr>
            <a:r>
              <a:rPr lang="en-US" altLang="ja-JP" sz="1400" dirty="0">
                <a:latin typeface="Verdana" panose="020B0604030504040204" pitchFamily="34" charset="0"/>
              </a:rPr>
              <a:t>The comparison between the emission spectrum obtained by exiting the QD with Cerenkov P-32 source and with an external lamp shows that both spectrums are almost the same at the QD emission peak (around 800 nm). </a:t>
            </a:r>
          </a:p>
        </p:txBody>
      </p:sp>
    </p:spTree>
    <p:extLst>
      <p:ext uri="{BB962C8B-B14F-4D97-AF65-F5344CB8AC3E}">
        <p14:creationId xmlns:p14="http://schemas.microsoft.com/office/powerpoint/2010/main" val="12445759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36765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From mice to man….</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4" name="Rectangle 2"/>
          <p:cNvSpPr>
            <a:spLocks noChangeArrowheads="1"/>
          </p:cNvSpPr>
          <p:nvPr/>
        </p:nvSpPr>
        <p:spPr bwMode="auto">
          <a:xfrm>
            <a:off x="468313" y="5300663"/>
            <a:ext cx="81026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cs typeface="Arial" panose="020B0604020202020204" pitchFamily="34" charset="0"/>
              </a:defRPr>
            </a:lvl2pPr>
            <a:lvl3pPr eaLnBrk="0" hangingPunct="0">
              <a:spcBef>
                <a:spcPts val="3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3pPr>
            <a:lvl4pPr eaLnBrk="0" hangingPunct="0">
              <a:spcBef>
                <a:spcPts val="3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panose="020B0604020202020204" pitchFamily="34" charset="0"/>
                <a:cs typeface="Arial" panose="020B0604020202020204" pitchFamily="34" charset="0"/>
              </a:defRPr>
            </a:lvl4pPr>
            <a:lvl5pPr eaLnBrk="0" hangingPunct="0">
              <a:spcBef>
                <a:spcPts val="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9pPr>
          </a:lstStyle>
          <a:p>
            <a:pPr algn="just">
              <a:lnSpc>
                <a:spcPct val="100000"/>
              </a:lnSpc>
              <a:spcBef>
                <a:spcPct val="0"/>
              </a:spcBef>
              <a:buClrTx/>
              <a:buFontTx/>
              <a:buNone/>
            </a:pPr>
            <a:r>
              <a:rPr lang="it-IT" altLang="it-IT" sz="1800" dirty="0"/>
              <a:t>The last image shows the </a:t>
            </a:r>
            <a:r>
              <a:rPr lang="it-IT" altLang="it-IT" sz="1800" dirty="0" err="1"/>
              <a:t>overlay</a:t>
            </a:r>
            <a:r>
              <a:rPr lang="it-IT" altLang="it-IT" sz="1800" dirty="0"/>
              <a:t> </a:t>
            </a:r>
            <a:r>
              <a:rPr lang="it-IT" altLang="it-IT" sz="1800" dirty="0" err="1"/>
              <a:t>between</a:t>
            </a:r>
            <a:r>
              <a:rPr lang="it-IT" altLang="it-IT" sz="1800" dirty="0"/>
              <a:t> a </a:t>
            </a:r>
            <a:r>
              <a:rPr lang="it-IT" altLang="it-IT" sz="1800" dirty="0" err="1"/>
              <a:t>photographic</a:t>
            </a:r>
            <a:r>
              <a:rPr lang="it-IT" altLang="it-IT" sz="1800" dirty="0"/>
              <a:t> image of the </a:t>
            </a:r>
            <a:r>
              <a:rPr lang="it-IT" altLang="it-IT" sz="1800" dirty="0" err="1"/>
              <a:t>patient</a:t>
            </a:r>
            <a:r>
              <a:rPr lang="it-IT" altLang="it-IT" sz="1800" dirty="0"/>
              <a:t> and the </a:t>
            </a:r>
            <a:r>
              <a:rPr lang="it-IT" altLang="it-IT" sz="1800" dirty="0" err="1"/>
              <a:t>Cerenkov</a:t>
            </a:r>
            <a:r>
              <a:rPr lang="it-IT" altLang="it-IT" sz="1800" dirty="0"/>
              <a:t> </a:t>
            </a:r>
            <a:r>
              <a:rPr lang="it-IT" altLang="it-IT" sz="1800" dirty="0" err="1"/>
              <a:t>imaging</a:t>
            </a:r>
            <a:r>
              <a:rPr lang="it-IT" altLang="it-IT" sz="1800" dirty="0"/>
              <a:t> of the </a:t>
            </a:r>
            <a:r>
              <a:rPr lang="it-IT" altLang="it-IT" sz="1800" dirty="0" err="1"/>
              <a:t>thyroid</a:t>
            </a:r>
            <a:r>
              <a:rPr lang="it-IT" altLang="it-IT" sz="1800" dirty="0"/>
              <a:t> </a:t>
            </a:r>
            <a:r>
              <a:rPr lang="it-IT" altLang="it-IT" sz="1800" dirty="0" err="1"/>
              <a:t>gland</a:t>
            </a:r>
            <a:r>
              <a:rPr lang="it-IT" altLang="it-IT" sz="1800" dirty="0"/>
              <a:t> </a:t>
            </a:r>
            <a:r>
              <a:rPr lang="it-IT" altLang="it-IT" sz="1800" dirty="0" err="1"/>
              <a:t>treated</a:t>
            </a:r>
            <a:r>
              <a:rPr lang="it-IT" altLang="it-IT" sz="1800" dirty="0"/>
              <a:t> with I-131. </a:t>
            </a:r>
            <a:r>
              <a:rPr lang="it-IT" altLang="it-IT" sz="1800" dirty="0" err="1"/>
              <a:t>It</a:t>
            </a:r>
            <a:r>
              <a:rPr lang="it-IT" altLang="it-IT" sz="1800" dirty="0"/>
              <a:t> </a:t>
            </a:r>
            <a:r>
              <a:rPr lang="it-IT" altLang="it-IT" sz="1800" dirty="0" err="1"/>
              <a:t>is</a:t>
            </a:r>
            <a:r>
              <a:rPr lang="it-IT" altLang="it-IT" sz="1800" dirty="0"/>
              <a:t> </a:t>
            </a:r>
            <a:r>
              <a:rPr lang="it-IT" altLang="it-IT" sz="1800" dirty="0" err="1"/>
              <a:t>possible</a:t>
            </a:r>
            <a:r>
              <a:rPr lang="it-IT" altLang="it-IT" sz="1800" dirty="0"/>
              <a:t> to </a:t>
            </a:r>
            <a:r>
              <a:rPr lang="it-IT" altLang="it-IT" sz="1800" dirty="0" err="1"/>
              <a:t>notice</a:t>
            </a:r>
            <a:r>
              <a:rPr lang="it-IT" altLang="it-IT" sz="1800" dirty="0"/>
              <a:t> a </a:t>
            </a:r>
            <a:r>
              <a:rPr lang="it-IT" altLang="it-IT" sz="1800" dirty="0" err="1"/>
              <a:t>good</a:t>
            </a:r>
            <a:r>
              <a:rPr lang="it-IT" altLang="it-IT" sz="1800" dirty="0"/>
              <a:t> </a:t>
            </a:r>
            <a:r>
              <a:rPr lang="it-IT" altLang="it-IT" sz="1800" dirty="0" err="1"/>
              <a:t>correspondence</a:t>
            </a:r>
            <a:r>
              <a:rPr lang="it-IT" altLang="it-IT" sz="1800" dirty="0"/>
              <a:t> </a:t>
            </a:r>
            <a:r>
              <a:rPr lang="it-IT" altLang="it-IT" sz="1800" dirty="0" err="1"/>
              <a:t>between</a:t>
            </a:r>
            <a:r>
              <a:rPr lang="it-IT" altLang="it-IT" sz="1800" dirty="0"/>
              <a:t> the </a:t>
            </a:r>
            <a:r>
              <a:rPr lang="it-IT" altLang="it-IT" sz="1800" dirty="0" err="1"/>
              <a:t>region</a:t>
            </a:r>
            <a:r>
              <a:rPr lang="it-IT" altLang="it-IT" sz="1800" dirty="0"/>
              <a:t> </a:t>
            </a:r>
            <a:r>
              <a:rPr lang="it-IT" altLang="it-IT" sz="1800" dirty="0" err="1"/>
              <a:t>where</a:t>
            </a:r>
            <a:r>
              <a:rPr lang="it-IT" altLang="it-IT" sz="1800" dirty="0"/>
              <a:t> CR </a:t>
            </a:r>
            <a:r>
              <a:rPr lang="it-IT" altLang="it-IT" sz="1800" dirty="0" err="1"/>
              <a:t>is</a:t>
            </a:r>
            <a:r>
              <a:rPr lang="it-IT" altLang="it-IT" sz="1800" dirty="0"/>
              <a:t> </a:t>
            </a:r>
            <a:r>
              <a:rPr lang="it-IT" altLang="it-IT" sz="1800" dirty="0" err="1"/>
              <a:t>emitted</a:t>
            </a:r>
            <a:r>
              <a:rPr lang="it-IT" altLang="it-IT" sz="1800" dirty="0"/>
              <a:t> and the </a:t>
            </a:r>
            <a:r>
              <a:rPr lang="it-IT" altLang="it-IT" sz="1800" dirty="0" err="1"/>
              <a:t>thyroid</a:t>
            </a:r>
            <a:r>
              <a:rPr lang="it-IT" altLang="it-IT" sz="1800" dirty="0"/>
              <a:t>.</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205038"/>
            <a:ext cx="4886325" cy="2662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205038"/>
            <a:ext cx="4886325" cy="2662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205038"/>
            <a:ext cx="4895850" cy="2663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9" name="Group 7"/>
          <p:cNvGrpSpPr>
            <a:grpSpLocks/>
          </p:cNvGrpSpPr>
          <p:nvPr/>
        </p:nvGrpSpPr>
        <p:grpSpPr bwMode="auto">
          <a:xfrm>
            <a:off x="5942013" y="961231"/>
            <a:ext cx="3201987" cy="995363"/>
            <a:chOff x="3717" y="606"/>
            <a:chExt cx="2017" cy="627"/>
          </a:xfrm>
        </p:grpSpPr>
        <p:sp>
          <p:nvSpPr>
            <p:cNvPr id="10" name="Rectangle 8"/>
            <p:cNvSpPr>
              <a:spLocks noChangeArrowheads="1"/>
            </p:cNvSpPr>
            <p:nvPr/>
          </p:nvSpPr>
          <p:spPr bwMode="auto">
            <a:xfrm>
              <a:off x="3717" y="606"/>
              <a:ext cx="2013" cy="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1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7" y="606"/>
              <a:ext cx="2017" cy="6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2" name="Group 10"/>
          <p:cNvGrpSpPr>
            <a:grpSpLocks/>
          </p:cNvGrpSpPr>
          <p:nvPr/>
        </p:nvGrpSpPr>
        <p:grpSpPr bwMode="auto">
          <a:xfrm>
            <a:off x="6948488" y="1989138"/>
            <a:ext cx="2041525" cy="249237"/>
            <a:chOff x="4377" y="1253"/>
            <a:chExt cx="1286" cy="157"/>
          </a:xfrm>
        </p:grpSpPr>
        <p:sp>
          <p:nvSpPr>
            <p:cNvPr id="14" name="Rectangle 11"/>
            <p:cNvSpPr>
              <a:spLocks noChangeArrowheads="1"/>
            </p:cNvSpPr>
            <p:nvPr/>
          </p:nvSpPr>
          <p:spPr bwMode="auto">
            <a:xfrm>
              <a:off x="4377" y="1253"/>
              <a:ext cx="1280"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1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7" y="1253"/>
              <a:ext cx="1286" cy="1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6" name="Group 13"/>
          <p:cNvGrpSpPr>
            <a:grpSpLocks/>
          </p:cNvGrpSpPr>
          <p:nvPr/>
        </p:nvGrpSpPr>
        <p:grpSpPr bwMode="auto">
          <a:xfrm>
            <a:off x="7740650" y="2276475"/>
            <a:ext cx="1141413" cy="349250"/>
            <a:chOff x="4876" y="1434"/>
            <a:chExt cx="719" cy="220"/>
          </a:xfrm>
        </p:grpSpPr>
        <p:sp>
          <p:nvSpPr>
            <p:cNvPr id="17" name="Rectangle 14"/>
            <p:cNvSpPr>
              <a:spLocks noChangeArrowheads="1"/>
            </p:cNvSpPr>
            <p:nvPr/>
          </p:nvSpPr>
          <p:spPr bwMode="auto">
            <a:xfrm>
              <a:off x="4876" y="1434"/>
              <a:ext cx="713" cy="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18"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 y="1434"/>
              <a:ext cx="719" cy="2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352622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100000">
                                          <p:val>
                                            <p:strVal val="#ppt_x"/>
                                          </p:val>
                                        </p:tav>
                                        <p:tav>
                                          <p:val>
                                            <p:strVal val="#ppt_x"/>
                                          </p:val>
                                        </p:tav>
                                      </p:tavLst>
                                    </p:anim>
                                    <p:anim calcmode="lin" valueType="num">
                                      <p:cBhvr>
                                        <p:cTn id="8" dur="500" fill="hold"/>
                                        <p:tgtEl>
                                          <p:spTgt spid="5"/>
                                        </p:tgtEl>
                                        <p:attrNameLst>
                                          <p:attrName>ppt_y</p:attrName>
                                        </p:attrNameLst>
                                      </p:cBhvr>
                                      <p:tavLst>
                                        <p:tav tm="100000">
                                          <p:val>
                                            <p:strVal val="1+#ppt_h/2"/>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100000">
                                          <p:val>
                                            <p:strVal val="#ppt_x"/>
                                          </p:val>
                                        </p:tav>
                                        <p:tav>
                                          <p:val>
                                            <p:strVal val="#ppt_x"/>
                                          </p:val>
                                        </p:tav>
                                      </p:tavLst>
                                    </p:anim>
                                    <p:anim calcmode="lin" valueType="num">
                                      <p:cBhvr>
                                        <p:cTn id="14" dur="500" fill="hold"/>
                                        <p:tgtEl>
                                          <p:spTgt spid="6"/>
                                        </p:tgtEl>
                                        <p:attrNameLst>
                                          <p:attrName>ppt_y</p:attrName>
                                        </p:attrNameLst>
                                      </p:cBhvr>
                                      <p:tavLst>
                                        <p:tav tm="100000">
                                          <p:val>
                                            <p:strVal val="1+#ppt_h/2"/>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100000">
                                          <p:val>
                                            <p:strVal val="#ppt_x"/>
                                          </p:val>
                                        </p:tav>
                                        <p:tav>
                                          <p:val>
                                            <p:strVal val="#ppt_x"/>
                                          </p:val>
                                        </p:tav>
                                      </p:tavLst>
                                    </p:anim>
                                    <p:anim calcmode="lin" valueType="num">
                                      <p:cBhvr>
                                        <p:cTn id="20" dur="500" fill="hold"/>
                                        <p:tgtEl>
                                          <p:spTgt spid="8"/>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597520" y="260648"/>
            <a:ext cx="78488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28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Cerenkov imaging </a:t>
            </a:r>
            <a:r>
              <a:rPr lang="en-US" altLang="it-IT" sz="28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of brain tumor specimens</a:t>
            </a:r>
            <a:endParaRPr lang="en-US" altLang="it-IT" sz="28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4" name="Rectangle 2"/>
          <p:cNvSpPr>
            <a:spLocks noChangeArrowheads="1"/>
          </p:cNvSpPr>
          <p:nvPr/>
        </p:nvSpPr>
        <p:spPr bwMode="auto">
          <a:xfrm>
            <a:off x="384444" y="5805264"/>
            <a:ext cx="810260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cs typeface="Arial" panose="020B0604020202020204" pitchFamily="34" charset="0"/>
              </a:defRPr>
            </a:lvl2pPr>
            <a:lvl3pPr eaLnBrk="0" hangingPunct="0">
              <a:spcBef>
                <a:spcPts val="3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3pPr>
            <a:lvl4pPr eaLnBrk="0" hangingPunct="0">
              <a:spcBef>
                <a:spcPts val="3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panose="020B0604020202020204" pitchFamily="34" charset="0"/>
                <a:cs typeface="Arial" panose="020B0604020202020204" pitchFamily="34" charset="0"/>
              </a:defRPr>
            </a:lvl4pPr>
            <a:lvl5pPr eaLnBrk="0" hangingPunct="0">
              <a:spcBef>
                <a:spcPts val="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9pPr>
          </a:lstStyle>
          <a:p>
            <a:pPr algn="just">
              <a:lnSpc>
                <a:spcPct val="100000"/>
              </a:lnSpc>
              <a:spcBef>
                <a:spcPct val="0"/>
              </a:spcBef>
              <a:buClrTx/>
              <a:buFontTx/>
              <a:buNone/>
            </a:pPr>
            <a:r>
              <a:rPr lang="en-US" altLang="it-IT" sz="1200" dirty="0" smtClean="0">
                <a:latin typeface="Verdana" panose="020B0604030504040204" pitchFamily="34" charset="0"/>
                <a:ea typeface="Verdana" panose="020B0604030504040204" pitchFamily="34" charset="0"/>
                <a:cs typeface="Verdana" panose="020B0604030504040204" pitchFamily="34" charset="0"/>
              </a:rPr>
              <a:t>The </a:t>
            </a:r>
            <a:r>
              <a:rPr lang="en-US" altLang="it-IT" sz="1200" dirty="0">
                <a:latin typeface="Verdana" panose="020B0604030504040204" pitchFamily="34" charset="0"/>
                <a:ea typeface="Verdana" panose="020B0604030504040204" pitchFamily="34" charset="0"/>
                <a:cs typeface="Verdana" panose="020B0604030504040204" pitchFamily="34" charset="0"/>
              </a:rPr>
              <a:t>panel (A) shows the coronal, sagittal and axial PET-CT images of the </a:t>
            </a:r>
            <a:r>
              <a:rPr lang="en-US" altLang="it-IT" sz="1200" dirty="0" smtClean="0">
                <a:latin typeface="Verdana" panose="020B0604030504040204" pitchFamily="34" charset="0"/>
                <a:ea typeface="Verdana" panose="020B0604030504040204" pitchFamily="34" charset="0"/>
                <a:cs typeface="Verdana" panose="020B0604030504040204" pitchFamily="34" charset="0"/>
              </a:rPr>
              <a:t>patient injected </a:t>
            </a:r>
            <a:r>
              <a:rPr lang="en-US" altLang="it-IT" sz="1200" dirty="0">
                <a:latin typeface="Verdana" panose="020B0604030504040204" pitchFamily="34" charset="0"/>
                <a:ea typeface="Verdana" panose="020B0604030504040204" pitchFamily="34" charset="0"/>
                <a:cs typeface="Verdana" panose="020B0604030504040204" pitchFamily="34" charset="0"/>
              </a:rPr>
              <a:t>with 68 Ga-DOTATOC. The PET images were used to estimate the </a:t>
            </a:r>
            <a:r>
              <a:rPr lang="en-US" altLang="it-IT" sz="1200" dirty="0" smtClean="0">
                <a:latin typeface="Verdana" panose="020B0604030504040204" pitchFamily="34" charset="0"/>
                <a:ea typeface="Verdana" panose="020B0604030504040204" pitchFamily="34" charset="0"/>
                <a:cs typeface="Verdana" panose="020B0604030504040204" pitchFamily="34" charset="0"/>
              </a:rPr>
              <a:t>activity concentration </a:t>
            </a:r>
            <a:r>
              <a:rPr lang="en-US" altLang="it-IT" sz="1200" dirty="0">
                <a:latin typeface="Verdana" panose="020B0604030504040204" pitchFamily="34" charset="0"/>
                <a:ea typeface="Verdana" panose="020B0604030504040204" pitchFamily="34" charset="0"/>
                <a:cs typeface="Verdana" panose="020B0604030504040204" pitchFamily="34" charset="0"/>
              </a:rPr>
              <a:t>of 90 Y-DOTATOC in the tumor during surgery. Panel (B) shows the T2 </a:t>
            </a:r>
            <a:r>
              <a:rPr lang="en-US" altLang="it-IT" sz="1200" dirty="0" smtClean="0">
                <a:latin typeface="Verdana" panose="020B0604030504040204" pitchFamily="34" charset="0"/>
                <a:ea typeface="Verdana" panose="020B0604030504040204" pitchFamily="34" charset="0"/>
                <a:cs typeface="Verdana" panose="020B0604030504040204" pitchFamily="34" charset="0"/>
              </a:rPr>
              <a:t>MR images </a:t>
            </a:r>
            <a:r>
              <a:rPr lang="en-US" altLang="it-IT" sz="1200" dirty="0">
                <a:latin typeface="Verdana" panose="020B0604030504040204" pitchFamily="34" charset="0"/>
                <a:ea typeface="Verdana" panose="020B0604030504040204" pitchFamily="34" charset="0"/>
                <a:cs typeface="Verdana" panose="020B0604030504040204" pitchFamily="34" charset="0"/>
              </a:rPr>
              <a:t>of the patient acquired without contrast medium.</a:t>
            </a:r>
            <a:endParaRPr lang="it-IT" altLang="it-IT" sz="1200" dirty="0">
              <a:latin typeface="Verdana" panose="020B0604030504040204" pitchFamily="34" charset="0"/>
              <a:ea typeface="Verdana" panose="020B0604030504040204" pitchFamily="34" charset="0"/>
              <a:cs typeface="Verdana" panose="020B0604030504040204" pitchFamily="34" charset="0"/>
            </a:endParaRPr>
          </a:p>
        </p:txBody>
      </p:sp>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4011" y="1988840"/>
            <a:ext cx="5755977" cy="3724682"/>
          </a:xfrm>
          <a:prstGeom prst="rect">
            <a:avLst/>
          </a:prstGeom>
        </p:spPr>
      </p:pic>
      <p:sp>
        <p:nvSpPr>
          <p:cNvPr id="3" name="Rettangolo 2"/>
          <p:cNvSpPr/>
          <p:nvPr/>
        </p:nvSpPr>
        <p:spPr>
          <a:xfrm>
            <a:off x="107504" y="1268760"/>
            <a:ext cx="8784976" cy="584775"/>
          </a:xfrm>
          <a:prstGeom prst="rect">
            <a:avLst/>
          </a:prstGeom>
        </p:spPr>
        <p:txBody>
          <a:bodyPr wrap="square">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A patient with a grade 1 brain meningioma, localized in left parietal region was injected </a:t>
            </a:r>
            <a:r>
              <a:rPr lang="en-US" sz="1600" dirty="0" smtClean="0">
                <a:latin typeface="Verdana" panose="020B0604030504040204" pitchFamily="34" charset="0"/>
                <a:ea typeface="Verdana" panose="020B0604030504040204" pitchFamily="34" charset="0"/>
                <a:cs typeface="Verdana" panose="020B0604030504040204" pitchFamily="34" charset="0"/>
              </a:rPr>
              <a:t>with 166 </a:t>
            </a:r>
            <a:r>
              <a:rPr lang="en-US" sz="1600" dirty="0" err="1">
                <a:latin typeface="Verdana" panose="020B0604030504040204" pitchFamily="34" charset="0"/>
                <a:ea typeface="Verdana" panose="020B0604030504040204" pitchFamily="34" charset="0"/>
                <a:cs typeface="Verdana" panose="020B0604030504040204" pitchFamily="34" charset="0"/>
              </a:rPr>
              <a:t>MBq</a:t>
            </a:r>
            <a:r>
              <a:rPr lang="en-US" sz="1600" dirty="0">
                <a:latin typeface="Verdana" panose="020B0604030504040204" pitchFamily="34" charset="0"/>
                <a:ea typeface="Verdana" panose="020B0604030504040204" pitchFamily="34" charset="0"/>
                <a:cs typeface="Verdana" panose="020B0604030504040204" pitchFamily="34" charset="0"/>
              </a:rPr>
              <a:t> of 90 Y-DOTATOC the day before surgery.</a:t>
            </a:r>
            <a:endParaRPr lang="it-IT"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281929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2822" y="1955541"/>
            <a:ext cx="5095365" cy="3806515"/>
          </a:xfrm>
          <a:prstGeom prst="rect">
            <a:avLst/>
          </a:prstGeom>
        </p:spPr>
      </p:pic>
      <p:sp>
        <p:nvSpPr>
          <p:cNvPr id="9" name="Rettangolo 8"/>
          <p:cNvSpPr/>
          <p:nvPr/>
        </p:nvSpPr>
        <p:spPr>
          <a:xfrm>
            <a:off x="-31289" y="2213569"/>
            <a:ext cx="2162772" cy="338554"/>
          </a:xfrm>
          <a:prstGeom prst="rect">
            <a:avLst/>
          </a:prstGeom>
        </p:spPr>
        <p:txBody>
          <a:bodyPr wrap="none">
            <a:spAutoFit/>
          </a:bodyPr>
          <a:lstStyle/>
          <a:p>
            <a:r>
              <a:rPr lang="en-US" sz="1600" b="1" dirty="0" smtClean="0">
                <a:latin typeface="Verdana" panose="020B0604030504040204" pitchFamily="34" charset="0"/>
                <a:ea typeface="Verdana" panose="020B0604030504040204" pitchFamily="34" charset="0"/>
                <a:cs typeface="Verdana" panose="020B0604030504040204" pitchFamily="34" charset="0"/>
              </a:rPr>
              <a:t> Tumor </a:t>
            </a:r>
            <a:r>
              <a:rPr lang="en-US" sz="1600" b="1" dirty="0">
                <a:latin typeface="Verdana" panose="020B0604030504040204" pitchFamily="34" charset="0"/>
                <a:ea typeface="Verdana" panose="020B0604030504040204" pitchFamily="34" charset="0"/>
                <a:cs typeface="Verdana" panose="020B0604030504040204" pitchFamily="34" charset="0"/>
              </a:rPr>
              <a:t>specimen</a:t>
            </a:r>
            <a:endParaRPr lang="it-IT" sz="1600" b="1" dirty="0">
              <a:latin typeface="Verdana" panose="020B0604030504040204" pitchFamily="34" charset="0"/>
              <a:ea typeface="Verdana" panose="020B0604030504040204" pitchFamily="34" charset="0"/>
              <a:cs typeface="Verdana" panose="020B0604030504040204" pitchFamily="34" charset="0"/>
            </a:endParaRPr>
          </a:p>
        </p:txBody>
      </p:sp>
      <p:sp>
        <p:nvSpPr>
          <p:cNvPr id="15" name="Rettangolo 14"/>
          <p:cNvSpPr/>
          <p:nvPr/>
        </p:nvSpPr>
        <p:spPr>
          <a:xfrm>
            <a:off x="7159625" y="2370663"/>
            <a:ext cx="2042547" cy="338554"/>
          </a:xfrm>
          <a:prstGeom prst="rect">
            <a:avLst/>
          </a:prstGeom>
        </p:spPr>
        <p:txBody>
          <a:bodyPr wrap="none">
            <a:spAutoFit/>
          </a:bodyPr>
          <a:lstStyle/>
          <a:p>
            <a:r>
              <a:rPr lang="en-US" sz="1600" b="1" dirty="0" smtClean="0">
                <a:latin typeface="Verdana" panose="020B0604030504040204" pitchFamily="34" charset="0"/>
                <a:ea typeface="Verdana" panose="020B0604030504040204" pitchFamily="34" charset="0"/>
                <a:cs typeface="Verdana" panose="020B0604030504040204" pitchFamily="34" charset="0"/>
              </a:rPr>
              <a:t>Cerenkov image</a:t>
            </a:r>
            <a:endParaRPr lang="it-IT" sz="1600" b="1" dirty="0">
              <a:latin typeface="Verdana" panose="020B0604030504040204" pitchFamily="34" charset="0"/>
              <a:ea typeface="Verdana" panose="020B0604030504040204" pitchFamily="34" charset="0"/>
              <a:cs typeface="Verdana" panose="020B0604030504040204" pitchFamily="34" charset="0"/>
            </a:endParaRPr>
          </a:p>
        </p:txBody>
      </p:sp>
      <p:sp>
        <p:nvSpPr>
          <p:cNvPr id="16" name="Rettangolo 15"/>
          <p:cNvSpPr/>
          <p:nvPr/>
        </p:nvSpPr>
        <p:spPr>
          <a:xfrm>
            <a:off x="-12855" y="4247510"/>
            <a:ext cx="2125903" cy="523220"/>
          </a:xfrm>
          <a:prstGeom prst="rect">
            <a:avLst/>
          </a:prstGeom>
        </p:spPr>
        <p:txBody>
          <a:bodyPr wrap="none">
            <a:spAutoFit/>
          </a:bodyPr>
          <a:lstStyle/>
          <a:p>
            <a:r>
              <a:rPr lang="en-US" sz="1400" b="1" dirty="0" err="1" smtClean="0">
                <a:latin typeface="Verdana" panose="020B0604030504040204" pitchFamily="34" charset="0"/>
                <a:ea typeface="Verdana" panose="020B0604030504040204" pitchFamily="34" charset="0"/>
                <a:cs typeface="Verdana" panose="020B0604030504040204" pitchFamily="34" charset="0"/>
              </a:rPr>
              <a:t>Radioluminescence</a:t>
            </a:r>
            <a:endParaRPr lang="en-US" sz="1400" b="1" dirty="0" smtClean="0">
              <a:latin typeface="Verdana" panose="020B0604030504040204" pitchFamily="34" charset="0"/>
              <a:ea typeface="Verdana" panose="020B0604030504040204" pitchFamily="34" charset="0"/>
              <a:cs typeface="Verdana" panose="020B0604030504040204" pitchFamily="34" charset="0"/>
            </a:endParaRPr>
          </a:p>
          <a:p>
            <a:r>
              <a:rPr lang="en-US" sz="1400" b="1" dirty="0" smtClean="0">
                <a:latin typeface="Verdana" panose="020B0604030504040204" pitchFamily="34" charset="0"/>
                <a:ea typeface="Verdana" panose="020B0604030504040204" pitchFamily="34" charset="0"/>
                <a:cs typeface="Verdana" panose="020B0604030504040204" pitchFamily="34" charset="0"/>
              </a:rPr>
              <a:t>image</a:t>
            </a:r>
            <a:endParaRPr lang="it-IT" sz="1400" b="1" dirty="0">
              <a:latin typeface="Verdana" panose="020B0604030504040204" pitchFamily="34" charset="0"/>
              <a:ea typeface="Verdana" panose="020B0604030504040204" pitchFamily="34" charset="0"/>
              <a:cs typeface="Verdana" panose="020B0604030504040204" pitchFamily="34" charset="0"/>
            </a:endParaRPr>
          </a:p>
        </p:txBody>
      </p:sp>
      <p:sp>
        <p:nvSpPr>
          <p:cNvPr id="17" name="CasellaDiTesto 9"/>
          <p:cNvSpPr txBox="1">
            <a:spLocks noChangeArrowheads="1"/>
          </p:cNvSpPr>
          <p:nvPr/>
        </p:nvSpPr>
        <p:spPr bwMode="auto">
          <a:xfrm>
            <a:off x="597520" y="260648"/>
            <a:ext cx="78488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28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Cerenkov imaging </a:t>
            </a:r>
            <a:r>
              <a:rPr lang="en-US" altLang="it-IT" sz="28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of brain tumor specimens</a:t>
            </a:r>
            <a:endParaRPr lang="en-US" altLang="it-IT" sz="28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3472" y="4653136"/>
            <a:ext cx="2540994" cy="162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241" y="6395295"/>
            <a:ext cx="1524768" cy="350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8665" y="6453336"/>
            <a:ext cx="1265335" cy="22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97374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52146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Endoscopic Cerenkov imaging</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954" y="1220675"/>
            <a:ext cx="5076564" cy="76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085" y="1998725"/>
            <a:ext cx="4297494" cy="25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54" y="2100897"/>
            <a:ext cx="3247365" cy="352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2416832"/>
            <a:ext cx="2606948" cy="3347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4964101" y="6012712"/>
            <a:ext cx="4009462" cy="461665"/>
          </a:xfrm>
          <a:prstGeom prst="rect">
            <a:avLst/>
          </a:prstGeom>
        </p:spPr>
        <p:txBody>
          <a:bodyPr wrap="square">
            <a:spAutoFit/>
          </a:bodyPr>
          <a:lstStyle/>
          <a:p>
            <a:pPr algn="just"/>
            <a:r>
              <a:rPr lang="en-US" sz="1200" dirty="0" smtClean="0">
                <a:latin typeface="Verdana" panose="020B0604030504040204" pitchFamily="34" charset="0"/>
                <a:ea typeface="Verdana" panose="020B0604030504040204" pitchFamily="34" charset="0"/>
                <a:cs typeface="Verdana" panose="020B0604030504040204" pitchFamily="34" charset="0"/>
              </a:rPr>
              <a:t>In </a:t>
            </a:r>
            <a:r>
              <a:rPr lang="en-US" sz="1200" dirty="0">
                <a:latin typeface="Verdana" panose="020B0604030504040204" pitchFamily="34" charset="0"/>
                <a:ea typeface="Verdana" panose="020B0604030504040204" pitchFamily="34" charset="0"/>
                <a:cs typeface="Verdana" panose="020B0604030504040204" pitchFamily="34" charset="0"/>
              </a:rPr>
              <a:t>vivo animal imaging using 6 mm fiber optic bundle with one minute exposure time. </a:t>
            </a:r>
            <a:endParaRPr lang="it-IT" sz="1200" dirty="0">
              <a:latin typeface="Verdana" panose="020B0604030504040204" pitchFamily="34" charset="0"/>
              <a:ea typeface="Verdana" panose="020B0604030504040204" pitchFamily="34" charset="0"/>
              <a:cs typeface="Verdana" panose="020B0604030504040204" pitchFamily="34" charset="0"/>
            </a:endParaRPr>
          </a:p>
        </p:txBody>
      </p:sp>
      <p:sp>
        <p:nvSpPr>
          <p:cNvPr id="3" name="Rettangolo 2"/>
          <p:cNvSpPr/>
          <p:nvPr/>
        </p:nvSpPr>
        <p:spPr>
          <a:xfrm>
            <a:off x="251520" y="6021288"/>
            <a:ext cx="4104456" cy="461665"/>
          </a:xfrm>
          <a:prstGeom prst="rect">
            <a:avLst/>
          </a:prstGeom>
        </p:spPr>
        <p:txBody>
          <a:bodyPr wrap="square">
            <a:spAutoFit/>
          </a:bodyPr>
          <a:lstStyle/>
          <a:p>
            <a:pPr algn="just"/>
            <a:r>
              <a:rPr lang="en-US" sz="1200" dirty="0" smtClean="0">
                <a:latin typeface="Verdana" panose="020B0604030504040204" pitchFamily="34" charset="0"/>
                <a:ea typeface="Verdana" panose="020B0604030504040204" pitchFamily="34" charset="0"/>
                <a:cs typeface="Verdana" panose="020B0604030504040204" pitchFamily="34" charset="0"/>
              </a:rPr>
              <a:t>IVIS-200 </a:t>
            </a:r>
            <a:r>
              <a:rPr lang="en-US" sz="1200" dirty="0">
                <a:latin typeface="Verdana" panose="020B0604030504040204" pitchFamily="34" charset="0"/>
                <a:ea typeface="Verdana" panose="020B0604030504040204" pitchFamily="34" charset="0"/>
                <a:cs typeface="Verdana" panose="020B0604030504040204" pitchFamily="34" charset="0"/>
              </a:rPr>
              <a:t>system was adapted to image phantom samples/animal subjects </a:t>
            </a:r>
            <a:endParaRPr lang="it-IT"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645373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52146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Endoscopic Cerenkov imaging</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2" name="Picture 1"/>
          <p:cNvPicPr>
            <a:picLocks noChangeAspect="1"/>
          </p:cNvPicPr>
          <p:nvPr/>
        </p:nvPicPr>
        <p:blipFill>
          <a:blip r:embed="rId2"/>
          <a:stretch>
            <a:fillRect/>
          </a:stretch>
        </p:blipFill>
        <p:spPr>
          <a:xfrm>
            <a:off x="67944" y="3501008"/>
            <a:ext cx="4730404" cy="2879155"/>
          </a:xfrm>
          <a:prstGeom prst="rect">
            <a:avLst/>
          </a:prstGeom>
        </p:spPr>
      </p:pic>
      <p:pic>
        <p:nvPicPr>
          <p:cNvPr id="3" name="Picture 2"/>
          <p:cNvPicPr>
            <a:picLocks noChangeAspect="1"/>
          </p:cNvPicPr>
          <p:nvPr/>
        </p:nvPicPr>
        <p:blipFill>
          <a:blip r:embed="rId3"/>
          <a:stretch>
            <a:fillRect/>
          </a:stretch>
        </p:blipFill>
        <p:spPr>
          <a:xfrm>
            <a:off x="4572000" y="1337566"/>
            <a:ext cx="4464496" cy="5042597"/>
          </a:xfrm>
          <a:prstGeom prst="rect">
            <a:avLst/>
          </a:prstGeom>
        </p:spPr>
      </p:pic>
      <p:pic>
        <p:nvPicPr>
          <p:cNvPr id="4" name="Picture 3"/>
          <p:cNvPicPr>
            <a:picLocks noChangeAspect="1"/>
          </p:cNvPicPr>
          <p:nvPr/>
        </p:nvPicPr>
        <p:blipFill>
          <a:blip r:embed="rId4"/>
          <a:stretch>
            <a:fillRect/>
          </a:stretch>
        </p:blipFill>
        <p:spPr>
          <a:xfrm>
            <a:off x="24408" y="1268760"/>
            <a:ext cx="4467869" cy="2063474"/>
          </a:xfrm>
          <a:prstGeom prst="rect">
            <a:avLst/>
          </a:prstGeom>
        </p:spPr>
      </p:pic>
    </p:spTree>
    <p:extLst>
      <p:ext uri="{BB962C8B-B14F-4D97-AF65-F5344CB8AC3E}">
        <p14:creationId xmlns:p14="http://schemas.microsoft.com/office/powerpoint/2010/main" val="20179347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59047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Measurement of skin dose for RT </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pic>
        <p:nvPicPr>
          <p:cNvPr id="9" name="Picture 8"/>
          <p:cNvPicPr>
            <a:picLocks noChangeAspect="1"/>
          </p:cNvPicPr>
          <p:nvPr/>
        </p:nvPicPr>
        <p:blipFill>
          <a:blip r:embed="rId2"/>
          <a:stretch>
            <a:fillRect/>
          </a:stretch>
        </p:blipFill>
        <p:spPr>
          <a:xfrm>
            <a:off x="0" y="3537280"/>
            <a:ext cx="5105375" cy="3023500"/>
          </a:xfrm>
          <a:prstGeom prst="rect">
            <a:avLst/>
          </a:prstGeom>
        </p:spPr>
      </p:pic>
      <p:pic>
        <p:nvPicPr>
          <p:cNvPr id="10" name="Picture 9"/>
          <p:cNvPicPr>
            <a:picLocks noChangeAspect="1"/>
          </p:cNvPicPr>
          <p:nvPr/>
        </p:nvPicPr>
        <p:blipFill>
          <a:blip r:embed="rId3"/>
          <a:stretch>
            <a:fillRect/>
          </a:stretch>
        </p:blipFill>
        <p:spPr>
          <a:xfrm>
            <a:off x="4385360" y="3526735"/>
            <a:ext cx="4752528" cy="3044589"/>
          </a:xfrm>
          <a:prstGeom prst="rect">
            <a:avLst/>
          </a:prstGeom>
        </p:spPr>
      </p:pic>
      <p:sp>
        <p:nvSpPr>
          <p:cNvPr id="12" name="Text Box 86"/>
          <p:cNvSpPr txBox="1">
            <a:spLocks noChangeArrowheads="1"/>
          </p:cNvSpPr>
          <p:nvPr/>
        </p:nvSpPr>
        <p:spPr bwMode="auto">
          <a:xfrm>
            <a:off x="6660232" y="6559976"/>
            <a:ext cx="2303636" cy="251480"/>
          </a:xfrm>
          <a:prstGeom prst="rect">
            <a:avLst/>
          </a:prstGeom>
          <a:noFill/>
          <a:ln>
            <a:noFill/>
          </a:ln>
          <a:effectLst/>
          <a:extLst>
            <a:ext uri="{909E8E84-426E-40DD-AFC4-6F175D3DCCD1}">
              <a14:hiddenFill xmlns:a14="http://schemas.microsoft.com/office/drawing/2010/main">
                <a:solidFill>
                  <a:srgbClr val="E7DEB7"/>
                </a:solidFill>
              </a14:hiddenFill>
            </a:ext>
            <a:ext uri="{91240B29-F687-4F45-9708-019B960494DF}">
              <a14:hiddenLine xmlns:a14="http://schemas.microsoft.com/office/drawing/2010/main" w="12700">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6800" rIns="0" bIns="46800">
            <a:spAutoFit/>
          </a:bodyPr>
          <a:lstStyle>
            <a:lvl1pPr marL="342900" indent="-3429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lnSpc>
                <a:spcPct val="85000"/>
              </a:lnSpc>
              <a:spcBef>
                <a:spcPct val="50000"/>
              </a:spcBef>
              <a:buClrTx/>
              <a:buFontTx/>
              <a:buNone/>
            </a:pPr>
            <a:r>
              <a:rPr lang="it-IT" altLang="it-IT" sz="1200" dirty="0" smtClean="0">
                <a:latin typeface="Verdana" panose="020B0604030504040204" pitchFamily="34" charset="0"/>
              </a:rPr>
              <a:t>Images from: D. </a:t>
            </a:r>
            <a:r>
              <a:rPr lang="it-IT" altLang="it-IT" sz="1200" dirty="0" err="1" smtClean="0">
                <a:latin typeface="Verdana" panose="020B0604030504040204" pitchFamily="34" charset="0"/>
              </a:rPr>
              <a:t>Gladstone</a:t>
            </a:r>
            <a:r>
              <a:rPr lang="it-IT" altLang="it-IT" sz="1200" dirty="0" smtClean="0">
                <a:latin typeface="Verdana" panose="020B0604030504040204" pitchFamily="34" charset="0"/>
              </a:rPr>
              <a:t> </a:t>
            </a:r>
            <a:endParaRPr lang="it-IT" altLang="it-IT" sz="1200" dirty="0">
              <a:latin typeface="Verdana" panose="020B0604030504040204" pitchFamily="34" charset="0"/>
            </a:endParaRPr>
          </a:p>
        </p:txBody>
      </p:sp>
      <p:sp>
        <p:nvSpPr>
          <p:cNvPr id="11" name="Rectangle 10"/>
          <p:cNvSpPr/>
          <p:nvPr/>
        </p:nvSpPr>
        <p:spPr>
          <a:xfrm>
            <a:off x="20639" y="1744874"/>
            <a:ext cx="4808141" cy="1200329"/>
          </a:xfrm>
          <a:prstGeom prst="rect">
            <a:avLst/>
          </a:prstGeom>
        </p:spPr>
        <p:txBody>
          <a:bodyPr wrap="square">
            <a:spAutoFit/>
          </a:bodyPr>
          <a:lstStyle/>
          <a:p>
            <a:pPr algn="just"/>
            <a:r>
              <a:rPr lang="en-US" dirty="0" smtClean="0">
                <a:solidFill>
                  <a:srgbClr val="000000"/>
                </a:solidFill>
                <a:latin typeface="AdvOT863180fb"/>
              </a:rPr>
              <a:t>Recently it has been shown that  Cerenkov radiation can be used to </a:t>
            </a:r>
            <a:r>
              <a:rPr lang="en-US" dirty="0">
                <a:solidFill>
                  <a:srgbClr val="000000"/>
                </a:solidFill>
                <a:latin typeface="AdvOT863180fb"/>
              </a:rPr>
              <a:t>visualize in real time the dose </a:t>
            </a:r>
            <a:r>
              <a:rPr lang="en-US" dirty="0" smtClean="0">
                <a:solidFill>
                  <a:srgbClr val="000000"/>
                </a:solidFill>
                <a:latin typeface="AdvOT863180fb"/>
              </a:rPr>
              <a:t>delivery during </a:t>
            </a:r>
            <a:r>
              <a:rPr lang="en-US" dirty="0">
                <a:solidFill>
                  <a:srgbClr val="000000"/>
                </a:solidFill>
                <a:latin typeface="AdvOT863180fb"/>
              </a:rPr>
              <a:t>radiation therapy </a:t>
            </a:r>
            <a:r>
              <a:rPr lang="en-US" dirty="0" smtClean="0">
                <a:solidFill>
                  <a:srgbClr val="000000"/>
                </a:solidFill>
                <a:latin typeface="AdvOT863180fb"/>
              </a:rPr>
              <a:t>for breast cancer.</a:t>
            </a:r>
            <a:endParaRPr lang="it-IT" dirty="0"/>
          </a:p>
        </p:txBody>
      </p:sp>
      <p:pic>
        <p:nvPicPr>
          <p:cNvPr id="15" name="Picture 14"/>
          <p:cNvPicPr>
            <a:picLocks noChangeAspect="1"/>
          </p:cNvPicPr>
          <p:nvPr/>
        </p:nvPicPr>
        <p:blipFill>
          <a:blip r:embed="rId4"/>
          <a:stretch>
            <a:fillRect/>
          </a:stretch>
        </p:blipFill>
        <p:spPr>
          <a:xfrm>
            <a:off x="5116990" y="942521"/>
            <a:ext cx="4029262" cy="2337770"/>
          </a:xfrm>
          <a:prstGeom prst="rect">
            <a:avLst/>
          </a:prstGeom>
        </p:spPr>
      </p:pic>
    </p:spTree>
    <p:extLst>
      <p:ext uri="{BB962C8B-B14F-4D97-AF65-F5344CB8AC3E}">
        <p14:creationId xmlns:p14="http://schemas.microsoft.com/office/powerpoint/2010/main" val="455235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2" name="Picture 1"/>
          <p:cNvPicPr>
            <a:picLocks noChangeAspect="1"/>
          </p:cNvPicPr>
          <p:nvPr/>
        </p:nvPicPr>
        <p:blipFill>
          <a:blip r:embed="rId2"/>
          <a:stretch>
            <a:fillRect/>
          </a:stretch>
        </p:blipFill>
        <p:spPr>
          <a:xfrm>
            <a:off x="497852" y="1916832"/>
            <a:ext cx="8148295" cy="3650795"/>
          </a:xfrm>
          <a:prstGeom prst="rect">
            <a:avLst/>
          </a:prstGeom>
        </p:spPr>
      </p:pic>
      <p:sp>
        <p:nvSpPr>
          <p:cNvPr id="5" name="CasellaDiTesto 9"/>
          <p:cNvSpPr txBox="1">
            <a:spLocks noChangeArrowheads="1"/>
          </p:cNvSpPr>
          <p:nvPr/>
        </p:nvSpPr>
        <p:spPr bwMode="auto">
          <a:xfrm>
            <a:off x="611560" y="188640"/>
            <a:ext cx="59047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Measurement of skin dose for RT </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6" name="Text Box 86"/>
          <p:cNvSpPr txBox="1">
            <a:spLocks noChangeArrowheads="1"/>
          </p:cNvSpPr>
          <p:nvPr/>
        </p:nvSpPr>
        <p:spPr bwMode="auto">
          <a:xfrm>
            <a:off x="6444208" y="6254423"/>
            <a:ext cx="2303636" cy="251480"/>
          </a:xfrm>
          <a:prstGeom prst="rect">
            <a:avLst/>
          </a:prstGeom>
          <a:noFill/>
          <a:ln>
            <a:noFill/>
          </a:ln>
          <a:effectLst/>
          <a:extLst>
            <a:ext uri="{909E8E84-426E-40DD-AFC4-6F175D3DCCD1}">
              <a14:hiddenFill xmlns:a14="http://schemas.microsoft.com/office/drawing/2010/main">
                <a:solidFill>
                  <a:srgbClr val="E7DEB7"/>
                </a:solidFill>
              </a14:hiddenFill>
            </a:ext>
            <a:ext uri="{91240B29-F687-4F45-9708-019B960494DF}">
              <a14:hiddenLine xmlns:a14="http://schemas.microsoft.com/office/drawing/2010/main" w="12700">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6800" rIns="0" bIns="46800">
            <a:spAutoFit/>
          </a:bodyPr>
          <a:lstStyle>
            <a:lvl1pPr marL="342900" indent="-3429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lnSpc>
                <a:spcPct val="85000"/>
              </a:lnSpc>
              <a:spcBef>
                <a:spcPct val="50000"/>
              </a:spcBef>
              <a:buClrTx/>
              <a:buFontTx/>
              <a:buNone/>
            </a:pPr>
            <a:r>
              <a:rPr lang="it-IT" altLang="it-IT" sz="1200" dirty="0" smtClean="0">
                <a:latin typeface="Verdana" panose="020B0604030504040204" pitchFamily="34" charset="0"/>
              </a:rPr>
              <a:t>Images from: </a:t>
            </a:r>
            <a:r>
              <a:rPr lang="it-IT" altLang="it-IT" sz="1200" dirty="0">
                <a:latin typeface="Verdana" panose="020B0604030504040204" pitchFamily="34" charset="0"/>
              </a:rPr>
              <a:t>D</a:t>
            </a:r>
            <a:r>
              <a:rPr lang="it-IT" altLang="it-IT" sz="1200" dirty="0" smtClean="0">
                <a:latin typeface="Verdana" panose="020B0604030504040204" pitchFamily="34" charset="0"/>
              </a:rPr>
              <a:t>. </a:t>
            </a:r>
            <a:r>
              <a:rPr lang="it-IT" altLang="it-IT" sz="1200" dirty="0" err="1" smtClean="0">
                <a:latin typeface="Verdana" panose="020B0604030504040204" pitchFamily="34" charset="0"/>
              </a:rPr>
              <a:t>Gladstone</a:t>
            </a:r>
            <a:r>
              <a:rPr lang="it-IT" altLang="it-IT" sz="1200" dirty="0" smtClean="0">
                <a:latin typeface="Verdana" panose="020B0604030504040204" pitchFamily="34" charset="0"/>
              </a:rPr>
              <a:t> </a:t>
            </a:r>
            <a:endParaRPr lang="it-IT" altLang="it-IT" sz="1200" dirty="0">
              <a:latin typeface="Verdana" panose="020B0604030504040204" pitchFamily="34" charset="0"/>
            </a:endParaRPr>
          </a:p>
        </p:txBody>
      </p:sp>
    </p:spTree>
    <p:extLst>
      <p:ext uri="{BB962C8B-B14F-4D97-AF65-F5344CB8AC3E}">
        <p14:creationId xmlns:p14="http://schemas.microsoft.com/office/powerpoint/2010/main" val="28579143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1835696" y="2996952"/>
            <a:ext cx="62279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4000" b="1" dirty="0" err="1"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Radioluminescence</a:t>
            </a:r>
            <a:r>
              <a:rPr lang="en-US" altLang="it-IT" sz="40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 imaging</a:t>
            </a:r>
            <a:endParaRPr lang="en-US" altLang="it-IT" sz="40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AutoShape 3"/>
          <p:cNvSpPr>
            <a:spLocks noChangeAspect="1" noChangeArrowheads="1"/>
          </p:cNvSpPr>
          <p:nvPr/>
        </p:nvSpPr>
        <p:spPr bwMode="auto">
          <a:xfrm>
            <a:off x="1984375" y="2420939"/>
            <a:ext cx="5175250" cy="172814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Tree>
    <p:extLst>
      <p:ext uri="{BB962C8B-B14F-4D97-AF65-F5344CB8AC3E}">
        <p14:creationId xmlns:p14="http://schemas.microsoft.com/office/powerpoint/2010/main" val="31014306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9"/>
          <p:cNvSpPr txBox="1">
            <a:spLocks noChangeArrowheads="1"/>
          </p:cNvSpPr>
          <p:nvPr/>
        </p:nvSpPr>
        <p:spPr bwMode="auto">
          <a:xfrm>
            <a:off x="611560" y="260648"/>
            <a:ext cx="69026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36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Optical imaging of gamma emitters</a:t>
            </a:r>
            <a:endParaRPr lang="en-US" altLang="it-IT" sz="36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5" name="Title 1"/>
          <p:cNvSpPr txBox="1">
            <a:spLocks/>
          </p:cNvSpPr>
          <p:nvPr/>
        </p:nvSpPr>
        <p:spPr bwMode="auto">
          <a:xfrm>
            <a:off x="112167" y="1809067"/>
            <a:ext cx="374441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lnSpc>
                <a:spcPct val="130000"/>
              </a:lnSpc>
              <a:spcBef>
                <a:spcPct val="0"/>
              </a:spcBef>
              <a:buClrTx/>
              <a:buFont typeface="Arial" panose="020B0604020202020204" pitchFamily="34" charset="0"/>
              <a:buNone/>
            </a:pPr>
            <a:r>
              <a:rPr lang="en-US" altLang="it-IT" sz="1600" dirty="0" err="1" smtClean="0">
                <a:latin typeface="Verdana" panose="020B0604030504040204" pitchFamily="34" charset="0"/>
              </a:rPr>
              <a:t>Radioluminescence</a:t>
            </a:r>
            <a:r>
              <a:rPr lang="en-US" altLang="it-IT" sz="1600" dirty="0" smtClean="0">
                <a:latin typeface="Verdana" panose="020B0604030504040204" pitchFamily="34" charset="0"/>
              </a:rPr>
              <a:t> </a:t>
            </a:r>
            <a:r>
              <a:rPr lang="en-US" altLang="it-IT" sz="1600" dirty="0">
                <a:latin typeface="Verdana" panose="020B0604030504040204" pitchFamily="34" charset="0"/>
              </a:rPr>
              <a:t>image of a Tc99m source</a:t>
            </a:r>
          </a:p>
        </p:txBody>
      </p:sp>
      <p:grpSp>
        <p:nvGrpSpPr>
          <p:cNvPr id="6" name="Group 13"/>
          <p:cNvGrpSpPr>
            <a:grpSpLocks noChangeAspect="1"/>
          </p:cNvGrpSpPr>
          <p:nvPr/>
        </p:nvGrpSpPr>
        <p:grpSpPr bwMode="auto">
          <a:xfrm>
            <a:off x="395536" y="3068960"/>
            <a:ext cx="7807325" cy="3648075"/>
            <a:chOff x="521" y="1616"/>
            <a:chExt cx="4491" cy="2099"/>
          </a:xfrm>
        </p:grpSpPr>
        <p:sp>
          <p:nvSpPr>
            <p:cNvPr id="8" name="AutoShape 12"/>
            <p:cNvSpPr>
              <a:spLocks noChangeAspect="1" noChangeArrowheads="1" noTextEdit="1"/>
            </p:cNvSpPr>
            <p:nvPr/>
          </p:nvSpPr>
          <p:spPr bwMode="auto">
            <a:xfrm>
              <a:off x="521" y="1616"/>
              <a:ext cx="4491" cy="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9"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 y="1616"/>
              <a:ext cx="4496" cy="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8"/>
          <p:cNvGrpSpPr>
            <a:grpSpLocks noChangeAspect="1"/>
          </p:cNvGrpSpPr>
          <p:nvPr/>
        </p:nvGrpSpPr>
        <p:grpSpPr bwMode="auto">
          <a:xfrm>
            <a:off x="4019771" y="980728"/>
            <a:ext cx="5113905" cy="1827389"/>
            <a:chOff x="0" y="618"/>
            <a:chExt cx="2880" cy="1029"/>
          </a:xfrm>
        </p:grpSpPr>
        <p:sp>
          <p:nvSpPr>
            <p:cNvPr id="11" name="AutoShape 7"/>
            <p:cNvSpPr>
              <a:spLocks noChangeAspect="1" noChangeArrowheads="1" noTextEdit="1"/>
            </p:cNvSpPr>
            <p:nvPr/>
          </p:nvSpPr>
          <p:spPr bwMode="auto">
            <a:xfrm>
              <a:off x="0" y="618"/>
              <a:ext cx="2880" cy="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1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8"/>
              <a:ext cx="2883" cy="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Straight Arrow Connector 2"/>
          <p:cNvCxnSpPr/>
          <p:nvPr/>
        </p:nvCxnSpPr>
        <p:spPr>
          <a:xfrm>
            <a:off x="2123728" y="2456767"/>
            <a:ext cx="0" cy="6121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168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323528" y="5246217"/>
            <a:ext cx="8604250"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9pPr>
          </a:lstStyle>
          <a:p>
            <a:pPr algn="just" eaLnBrk="1" hangingPunct="1">
              <a:buClrTx/>
              <a:buFontTx/>
              <a:buNone/>
            </a:pPr>
            <a:r>
              <a:rPr lang="it-IT" altLang="it-IT" sz="1600" dirty="0">
                <a:solidFill>
                  <a:srgbClr val="000000"/>
                </a:solidFill>
              </a:rPr>
              <a:t>At 600-900 nm, light </a:t>
            </a:r>
            <a:r>
              <a:rPr lang="it-IT" altLang="it-IT" sz="1600" dirty="0" err="1">
                <a:solidFill>
                  <a:srgbClr val="000000"/>
                </a:solidFill>
              </a:rPr>
              <a:t>transmission</a:t>
            </a:r>
            <a:r>
              <a:rPr lang="it-IT" altLang="it-IT" sz="1600" dirty="0">
                <a:solidFill>
                  <a:srgbClr val="000000"/>
                </a:solidFill>
              </a:rPr>
              <a:t> </a:t>
            </a:r>
            <a:r>
              <a:rPr lang="it-IT" altLang="it-IT" sz="1600" dirty="0" err="1">
                <a:solidFill>
                  <a:srgbClr val="000000"/>
                </a:solidFill>
              </a:rPr>
              <a:t>through</a:t>
            </a:r>
            <a:r>
              <a:rPr lang="it-IT" altLang="it-IT" sz="1600" dirty="0">
                <a:solidFill>
                  <a:srgbClr val="000000"/>
                </a:solidFill>
              </a:rPr>
              <a:t> </a:t>
            </a:r>
            <a:r>
              <a:rPr lang="it-IT" altLang="it-IT" sz="1600" dirty="0" err="1">
                <a:solidFill>
                  <a:srgbClr val="000000"/>
                </a:solidFill>
              </a:rPr>
              <a:t>tissue</a:t>
            </a:r>
            <a:r>
              <a:rPr lang="it-IT" altLang="it-IT" sz="1600" dirty="0">
                <a:solidFill>
                  <a:srgbClr val="000000"/>
                </a:solidFill>
              </a:rPr>
              <a:t> </a:t>
            </a:r>
            <a:r>
              <a:rPr lang="it-IT" altLang="it-IT" sz="1600" dirty="0" err="1">
                <a:solidFill>
                  <a:srgbClr val="000000"/>
                </a:solidFill>
              </a:rPr>
              <a:t>is</a:t>
            </a:r>
            <a:r>
              <a:rPr lang="it-IT" altLang="it-IT" sz="1600" dirty="0">
                <a:solidFill>
                  <a:srgbClr val="000000"/>
                </a:solidFill>
              </a:rPr>
              <a:t> </a:t>
            </a:r>
            <a:r>
              <a:rPr lang="it-IT" altLang="it-IT" sz="1600" dirty="0" err="1">
                <a:solidFill>
                  <a:srgbClr val="000000"/>
                </a:solidFill>
              </a:rPr>
              <a:t>highest</a:t>
            </a:r>
            <a:r>
              <a:rPr lang="it-IT" altLang="it-IT" sz="1600" dirty="0">
                <a:solidFill>
                  <a:srgbClr val="000000"/>
                </a:solidFill>
              </a:rPr>
              <a:t> and the generation of  </a:t>
            </a:r>
            <a:r>
              <a:rPr lang="it-IT" altLang="it-IT" sz="1600" dirty="0" err="1">
                <a:solidFill>
                  <a:srgbClr val="000000"/>
                </a:solidFill>
              </a:rPr>
              <a:t>autofluorescence</a:t>
            </a:r>
            <a:r>
              <a:rPr lang="it-IT" altLang="it-IT" sz="1600" dirty="0">
                <a:solidFill>
                  <a:srgbClr val="000000"/>
                </a:solidFill>
              </a:rPr>
              <a:t> </a:t>
            </a:r>
            <a:r>
              <a:rPr lang="it-IT" altLang="it-IT" sz="1600" dirty="0" err="1">
                <a:solidFill>
                  <a:srgbClr val="000000"/>
                </a:solidFill>
              </a:rPr>
              <a:t>is</a:t>
            </a:r>
            <a:r>
              <a:rPr lang="it-IT" altLang="it-IT" sz="1600" dirty="0">
                <a:solidFill>
                  <a:srgbClr val="000000"/>
                </a:solidFill>
              </a:rPr>
              <a:t> </a:t>
            </a:r>
            <a:r>
              <a:rPr lang="it-IT" altLang="it-IT" sz="1600" dirty="0" err="1">
                <a:solidFill>
                  <a:srgbClr val="000000"/>
                </a:solidFill>
              </a:rPr>
              <a:t>lower</a:t>
            </a:r>
            <a:r>
              <a:rPr lang="it-IT" altLang="it-IT" sz="1600" dirty="0">
                <a:solidFill>
                  <a:srgbClr val="000000"/>
                </a:solidFill>
              </a:rPr>
              <a:t>. </a:t>
            </a:r>
          </a:p>
          <a:p>
            <a:pPr algn="just" eaLnBrk="1" hangingPunct="1">
              <a:buClrTx/>
              <a:buFontTx/>
              <a:buNone/>
            </a:pPr>
            <a:endParaRPr lang="it-IT" altLang="it-IT" sz="1600" dirty="0">
              <a:solidFill>
                <a:srgbClr val="000000"/>
              </a:solidFill>
            </a:endParaRPr>
          </a:p>
          <a:p>
            <a:pPr algn="just" eaLnBrk="1" hangingPunct="1">
              <a:buClrTx/>
              <a:buFontTx/>
              <a:buNone/>
            </a:pPr>
            <a:r>
              <a:rPr lang="it-IT" altLang="it-IT" sz="1600" dirty="0" err="1">
                <a:solidFill>
                  <a:srgbClr val="000000"/>
                </a:solidFill>
              </a:rPr>
              <a:t>Therefore</a:t>
            </a:r>
            <a:r>
              <a:rPr lang="it-IT" altLang="it-IT" sz="1600" dirty="0">
                <a:solidFill>
                  <a:srgbClr val="000000"/>
                </a:solidFill>
              </a:rPr>
              <a:t> </a:t>
            </a:r>
            <a:r>
              <a:rPr lang="it-IT" altLang="it-IT" sz="1600" dirty="0" err="1">
                <a:solidFill>
                  <a:srgbClr val="000000"/>
                </a:solidFill>
              </a:rPr>
              <a:t>it</a:t>
            </a:r>
            <a:r>
              <a:rPr lang="it-IT" altLang="it-IT" sz="1600" dirty="0">
                <a:solidFill>
                  <a:srgbClr val="000000"/>
                </a:solidFill>
              </a:rPr>
              <a:t> </a:t>
            </a:r>
            <a:r>
              <a:rPr lang="it-IT" altLang="it-IT" sz="1600" dirty="0" err="1">
                <a:solidFill>
                  <a:srgbClr val="000000"/>
                </a:solidFill>
              </a:rPr>
              <a:t>is</a:t>
            </a:r>
            <a:r>
              <a:rPr lang="it-IT" altLang="it-IT" sz="1600" dirty="0">
                <a:solidFill>
                  <a:srgbClr val="000000"/>
                </a:solidFill>
              </a:rPr>
              <a:t> </a:t>
            </a:r>
            <a:r>
              <a:rPr lang="it-IT" altLang="it-IT" sz="1600" dirty="0" err="1">
                <a:solidFill>
                  <a:srgbClr val="000000"/>
                </a:solidFill>
              </a:rPr>
              <a:t>important</a:t>
            </a:r>
            <a:r>
              <a:rPr lang="it-IT" altLang="it-IT" sz="1600" dirty="0">
                <a:solidFill>
                  <a:srgbClr val="000000"/>
                </a:solidFill>
              </a:rPr>
              <a:t> to </a:t>
            </a:r>
            <a:r>
              <a:rPr lang="it-IT" altLang="it-IT" sz="1600" dirty="0" err="1">
                <a:solidFill>
                  <a:srgbClr val="000000"/>
                </a:solidFill>
              </a:rPr>
              <a:t>select</a:t>
            </a:r>
            <a:r>
              <a:rPr lang="it-IT" altLang="it-IT" sz="1600" dirty="0">
                <a:solidFill>
                  <a:srgbClr val="000000"/>
                </a:solidFill>
              </a:rPr>
              <a:t> </a:t>
            </a:r>
            <a:r>
              <a:rPr lang="it-IT" altLang="it-IT" sz="1600" dirty="0" err="1">
                <a:solidFill>
                  <a:srgbClr val="000000"/>
                </a:solidFill>
              </a:rPr>
              <a:t>fluorophores</a:t>
            </a:r>
            <a:r>
              <a:rPr lang="it-IT" altLang="it-IT" sz="1600" dirty="0">
                <a:solidFill>
                  <a:srgbClr val="000000"/>
                </a:solidFill>
              </a:rPr>
              <a:t>/</a:t>
            </a:r>
            <a:r>
              <a:rPr lang="it-IT" altLang="it-IT" sz="1600" dirty="0" err="1">
                <a:solidFill>
                  <a:srgbClr val="000000"/>
                </a:solidFill>
              </a:rPr>
              <a:t>bioluminecece</a:t>
            </a:r>
            <a:r>
              <a:rPr lang="it-IT" altLang="it-IT" sz="1600" dirty="0">
                <a:solidFill>
                  <a:srgbClr val="000000"/>
                </a:solidFill>
              </a:rPr>
              <a:t> </a:t>
            </a:r>
            <a:r>
              <a:rPr lang="it-IT" altLang="it-IT" sz="1600" dirty="0" err="1">
                <a:solidFill>
                  <a:srgbClr val="000000"/>
                </a:solidFill>
              </a:rPr>
              <a:t>sources</a:t>
            </a:r>
            <a:r>
              <a:rPr lang="it-IT" altLang="it-IT" sz="1600" dirty="0">
                <a:solidFill>
                  <a:srgbClr val="000000"/>
                </a:solidFill>
              </a:rPr>
              <a:t> </a:t>
            </a:r>
            <a:r>
              <a:rPr lang="it-IT" altLang="it-IT" sz="1600" dirty="0" err="1">
                <a:solidFill>
                  <a:srgbClr val="000000"/>
                </a:solidFill>
              </a:rPr>
              <a:t>that</a:t>
            </a:r>
            <a:r>
              <a:rPr lang="it-IT" altLang="it-IT" sz="1600" dirty="0">
                <a:solidFill>
                  <a:srgbClr val="000000"/>
                </a:solidFill>
              </a:rPr>
              <a:t> are </a:t>
            </a:r>
            <a:r>
              <a:rPr lang="it-IT" altLang="it-IT" sz="1600" dirty="0" err="1">
                <a:solidFill>
                  <a:srgbClr val="000000"/>
                </a:solidFill>
              </a:rPr>
              <a:t>active</a:t>
            </a:r>
            <a:r>
              <a:rPr lang="it-IT" altLang="it-IT" sz="1600" dirty="0">
                <a:solidFill>
                  <a:srgbClr val="000000"/>
                </a:solidFill>
              </a:rPr>
              <a:t> in the 600-900 nm </a:t>
            </a:r>
            <a:r>
              <a:rPr lang="it-IT" altLang="it-IT" sz="1600" dirty="0" err="1">
                <a:solidFill>
                  <a:srgbClr val="000000"/>
                </a:solidFill>
              </a:rPr>
              <a:t>range</a:t>
            </a:r>
            <a:r>
              <a:rPr lang="it-IT" altLang="it-IT" sz="1600" dirty="0">
                <a:solidFill>
                  <a:srgbClr val="000000"/>
                </a:solidFill>
              </a:rPr>
              <a:t>.</a:t>
            </a:r>
          </a:p>
        </p:txBody>
      </p:sp>
      <p:grpSp>
        <p:nvGrpSpPr>
          <p:cNvPr id="7" name="Group 4"/>
          <p:cNvGrpSpPr>
            <a:grpSpLocks/>
          </p:cNvGrpSpPr>
          <p:nvPr/>
        </p:nvGrpSpPr>
        <p:grpSpPr bwMode="auto">
          <a:xfrm>
            <a:off x="1403648" y="1286673"/>
            <a:ext cx="6061075" cy="3729038"/>
            <a:chOff x="875" y="672"/>
            <a:chExt cx="3818" cy="2349"/>
          </a:xfrm>
        </p:grpSpPr>
        <p:sp>
          <p:nvSpPr>
            <p:cNvPr id="8" name="Rectangle 5"/>
            <p:cNvSpPr>
              <a:spLocks noChangeArrowheads="1"/>
            </p:cNvSpPr>
            <p:nvPr/>
          </p:nvSpPr>
          <p:spPr bwMode="auto">
            <a:xfrm>
              <a:off x="875" y="672"/>
              <a:ext cx="3812" cy="2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 y="672"/>
              <a:ext cx="3818" cy="23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0" name="Rectangle 1"/>
          <p:cNvSpPr>
            <a:spLocks noChangeArrowheads="1"/>
          </p:cNvSpPr>
          <p:nvPr/>
        </p:nvSpPr>
        <p:spPr bwMode="auto">
          <a:xfrm>
            <a:off x="611560" y="0"/>
            <a:ext cx="786886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9pPr>
          </a:lstStyle>
          <a:p>
            <a:pPr>
              <a:buClrTx/>
              <a:buFontTx/>
              <a:buNone/>
              <a:defRPr/>
            </a:pPr>
            <a:r>
              <a:rPr lang="en-GB" altLang="it-IT" sz="2800" b="1" dirty="0" smtClean="0">
                <a:solidFill>
                  <a:schemeClr val="accent2">
                    <a:lumMod val="75000"/>
                  </a:schemeClr>
                </a:solidFill>
                <a:effectLst>
                  <a:outerShdw blurRad="38100" dist="38100" dir="2700000" algn="tl">
                    <a:srgbClr val="C0C0C0"/>
                  </a:outerShdw>
                </a:effectLst>
              </a:rPr>
              <a:t>Optical Imaging principles</a:t>
            </a:r>
          </a:p>
        </p:txBody>
      </p:sp>
    </p:spTree>
    <p:extLst>
      <p:ext uri="{BB962C8B-B14F-4D97-AF65-F5344CB8AC3E}">
        <p14:creationId xmlns:p14="http://schemas.microsoft.com/office/powerpoint/2010/main" val="32354309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3"/>
          <p:cNvSpPr>
            <a:spLocks noChangeAspect="1" noChangeArrowheads="1"/>
          </p:cNvSpPr>
          <p:nvPr/>
        </p:nvSpPr>
        <p:spPr bwMode="auto">
          <a:xfrm>
            <a:off x="1984375" y="2420939"/>
            <a:ext cx="5175250" cy="172814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5" name="AutoShape 4" descr="viewer?attid=0"/>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eaLnBrk="1" hangingPunct="1"/>
            <a:endParaRPr lang="it-IT" altLang="it-IT"/>
          </a:p>
        </p:txBody>
      </p:sp>
      <p:sp>
        <p:nvSpPr>
          <p:cNvPr id="6" name="AutoShape 5" descr="viewer?attid=0"/>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eaLnBrk="1" hangingPunct="1"/>
            <a:endParaRPr lang="it-IT" altLang="it-IT"/>
          </a:p>
        </p:txBody>
      </p:sp>
      <p:sp>
        <p:nvSpPr>
          <p:cNvPr id="15" name="CasellaDiTesto 9"/>
          <p:cNvSpPr txBox="1">
            <a:spLocks noChangeArrowheads="1"/>
          </p:cNvSpPr>
          <p:nvPr/>
        </p:nvSpPr>
        <p:spPr bwMode="auto">
          <a:xfrm>
            <a:off x="606057" y="225663"/>
            <a:ext cx="69026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36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Optical imaging of gamma emitters</a:t>
            </a:r>
            <a:endParaRPr lang="en-US" altLang="it-IT" sz="36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6" name="AutoShape 3" descr="viewer?attid=0"/>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eaLnBrk="1" hangingPunct="1"/>
            <a:endParaRPr lang="it-IT" altLang="it-IT"/>
          </a:p>
        </p:txBody>
      </p:sp>
      <p:sp>
        <p:nvSpPr>
          <p:cNvPr id="17" name="AutoShape 4" descr="viewer?attid=0"/>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eaLnBrk="1" hangingPunct="1"/>
            <a:endParaRPr lang="it-IT" altLang="it-IT"/>
          </a:p>
        </p:txBody>
      </p:sp>
      <p:sp>
        <p:nvSpPr>
          <p:cNvPr id="18" name="AutoShape 5" descr="viewer?attid=0"/>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eaLnBrk="1" hangingPunct="1"/>
            <a:endParaRPr lang="it-IT" altLang="it-IT"/>
          </a:p>
        </p:txBody>
      </p:sp>
      <p:pic>
        <p:nvPicPr>
          <p:cNvPr id="19"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985" y="1412776"/>
            <a:ext cx="3227387"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7"/>
          <p:cNvSpPr>
            <a:spLocks noChangeArrowheads="1"/>
          </p:cNvSpPr>
          <p:nvPr/>
        </p:nvSpPr>
        <p:spPr bwMode="auto">
          <a:xfrm>
            <a:off x="211969" y="3672777"/>
            <a:ext cx="5400600" cy="2532104"/>
          </a:xfrm>
          <a:prstGeom prst="rect">
            <a:avLst/>
          </a:prstGeom>
          <a:noFill/>
          <a:ln>
            <a:noFill/>
          </a:ln>
          <a:effectLst/>
          <a:extLst>
            <a:ext uri="{909E8E84-426E-40DD-AFC4-6F175D3DCCD1}">
              <a14:hiddenFill xmlns:a14="http://schemas.microsoft.com/office/drawing/2010/main">
                <a:solidFill>
                  <a:srgbClr val="E7DEB7"/>
                </a:solidFill>
              </a14:hiddenFill>
            </a:ext>
            <a:ext uri="{91240B29-F687-4F45-9708-019B960494DF}">
              <a14:hiddenLine xmlns:a14="http://schemas.microsoft.com/office/drawing/2010/main" w="12700">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6800" rIns="0" bIns="46800" anchor="ctr">
            <a:spAutoFit/>
          </a:bodyPr>
          <a:lstStyle>
            <a:lvl1pPr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algn="just">
              <a:lnSpc>
                <a:spcPct val="110000"/>
              </a:lnSpc>
            </a:pPr>
            <a:r>
              <a:rPr lang="en-US" altLang="it-IT" sz="1800" dirty="0"/>
              <a:t>RLI image of the 99mTc-pertechnetate distribution in Nu/Nu mice placed in supine position. </a:t>
            </a:r>
          </a:p>
          <a:p>
            <a:pPr algn="just">
              <a:lnSpc>
                <a:spcPct val="110000"/>
              </a:lnSpc>
            </a:pPr>
            <a:endParaRPr lang="en-US" altLang="it-IT" sz="1800" dirty="0"/>
          </a:p>
          <a:p>
            <a:pPr algn="just">
              <a:lnSpc>
                <a:spcPct val="110000"/>
              </a:lnSpc>
            </a:pPr>
            <a:r>
              <a:rPr lang="en-US" altLang="it-IT" sz="1800" dirty="0"/>
              <a:t>The regions anatomically corresponding to salivary glands, thyroid gland and stomach-intestine are the most important sources of emission. </a:t>
            </a:r>
          </a:p>
        </p:txBody>
      </p:sp>
      <p:grpSp>
        <p:nvGrpSpPr>
          <p:cNvPr id="21" name="Group 10"/>
          <p:cNvGrpSpPr>
            <a:grpSpLocks noChangeAspect="1"/>
          </p:cNvGrpSpPr>
          <p:nvPr/>
        </p:nvGrpSpPr>
        <p:grpSpPr bwMode="auto">
          <a:xfrm>
            <a:off x="0" y="1346562"/>
            <a:ext cx="5824538" cy="1835150"/>
            <a:chOff x="-1641" y="2017"/>
            <a:chExt cx="4975" cy="1568"/>
          </a:xfrm>
        </p:grpSpPr>
        <p:sp>
          <p:nvSpPr>
            <p:cNvPr id="22" name="AutoShape 9"/>
            <p:cNvSpPr>
              <a:spLocks noChangeAspect="1" noChangeArrowheads="1" noTextEdit="1"/>
            </p:cNvSpPr>
            <p:nvPr/>
          </p:nvSpPr>
          <p:spPr bwMode="auto">
            <a:xfrm>
              <a:off x="-1641" y="2017"/>
              <a:ext cx="4975"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2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1" y="2017"/>
              <a:ext cx="4978" cy="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2984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3"/>
          <p:cNvSpPr>
            <a:spLocks noChangeAspect="1" noChangeArrowheads="1"/>
          </p:cNvSpPr>
          <p:nvPr/>
        </p:nvSpPr>
        <p:spPr bwMode="auto">
          <a:xfrm>
            <a:off x="1984375" y="2420939"/>
            <a:ext cx="5175250" cy="172814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4" name="Title 1"/>
          <p:cNvSpPr txBox="1">
            <a:spLocks/>
          </p:cNvSpPr>
          <p:nvPr/>
        </p:nvSpPr>
        <p:spPr bwMode="auto">
          <a:xfrm>
            <a:off x="672176" y="5501231"/>
            <a:ext cx="3551173" cy="10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lnSpc>
                <a:spcPct val="130000"/>
              </a:lnSpc>
              <a:spcBef>
                <a:spcPct val="0"/>
              </a:spcBef>
              <a:buClrTx/>
              <a:buFont typeface="Arial" panose="020B0604020202020204" pitchFamily="34" charset="0"/>
              <a:buNone/>
            </a:pPr>
            <a:r>
              <a:rPr lang="en-US" altLang="it-IT" sz="2000" dirty="0">
                <a:latin typeface="Verdana" panose="020B0604030504040204" pitchFamily="34" charset="0"/>
              </a:rPr>
              <a:t>Luminescence image of the Am-241 source in air</a:t>
            </a:r>
          </a:p>
        </p:txBody>
      </p:sp>
      <p:sp>
        <p:nvSpPr>
          <p:cNvPr id="5" name="CasellaDiTesto 9"/>
          <p:cNvSpPr txBox="1">
            <a:spLocks noChangeArrowheads="1"/>
          </p:cNvSpPr>
          <p:nvPr/>
        </p:nvSpPr>
        <p:spPr bwMode="auto">
          <a:xfrm>
            <a:off x="606057" y="225663"/>
            <a:ext cx="50811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36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imaging of alpha emitters</a:t>
            </a:r>
            <a:endParaRPr lang="en-US" altLang="it-IT" sz="36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p:cNvPicPr>
            <a:picLocks noChangeAspect="1"/>
          </p:cNvPicPr>
          <p:nvPr/>
        </p:nvPicPr>
        <p:blipFill>
          <a:blip r:embed="rId2"/>
          <a:stretch>
            <a:fillRect/>
          </a:stretch>
        </p:blipFill>
        <p:spPr>
          <a:xfrm>
            <a:off x="4572000" y="5301260"/>
            <a:ext cx="4587218" cy="1496539"/>
          </a:xfrm>
          <a:prstGeom prst="rect">
            <a:avLst/>
          </a:prstGeom>
        </p:spPr>
      </p:pic>
      <p:sp>
        <p:nvSpPr>
          <p:cNvPr id="12" name="Right Arrow 11"/>
          <p:cNvSpPr/>
          <p:nvPr/>
        </p:nvSpPr>
        <p:spPr>
          <a:xfrm rot="16200000">
            <a:off x="2267744" y="5193819"/>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 name="Group 4"/>
          <p:cNvGrpSpPr>
            <a:grpSpLocks noChangeAspect="1"/>
          </p:cNvGrpSpPr>
          <p:nvPr/>
        </p:nvGrpSpPr>
        <p:grpSpPr bwMode="auto">
          <a:xfrm>
            <a:off x="842549" y="1268760"/>
            <a:ext cx="7771942" cy="3816424"/>
            <a:chOff x="612" y="645"/>
            <a:chExt cx="5364" cy="2634"/>
          </a:xfrm>
        </p:grpSpPr>
        <p:sp>
          <p:nvSpPr>
            <p:cNvPr id="9" name="AutoShape 3"/>
            <p:cNvSpPr>
              <a:spLocks noChangeAspect="1" noChangeArrowheads="1" noTextEdit="1"/>
            </p:cNvSpPr>
            <p:nvPr/>
          </p:nvSpPr>
          <p:spPr bwMode="auto">
            <a:xfrm>
              <a:off x="612" y="645"/>
              <a:ext cx="5364" cy="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 y="645"/>
              <a:ext cx="5369" cy="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669427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3"/>
          <p:cNvSpPr>
            <a:spLocks noChangeAspect="1" noChangeArrowheads="1"/>
          </p:cNvSpPr>
          <p:nvPr/>
        </p:nvSpPr>
        <p:spPr bwMode="auto">
          <a:xfrm>
            <a:off x="1984375" y="2420939"/>
            <a:ext cx="5175250" cy="172814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3" name="CasellaDiTesto 9"/>
          <p:cNvSpPr txBox="1">
            <a:spLocks noChangeArrowheads="1"/>
          </p:cNvSpPr>
          <p:nvPr/>
        </p:nvSpPr>
        <p:spPr bwMode="auto">
          <a:xfrm>
            <a:off x="606057" y="225663"/>
            <a:ext cx="50811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36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imaging of alpha emitters</a:t>
            </a:r>
            <a:endParaRPr lang="en-US" altLang="it-IT" sz="36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pic>
        <p:nvPicPr>
          <p:cNvPr id="4" name="Picture 4" descr="am_241_20110218_fontane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074" y="1252508"/>
            <a:ext cx="3986213"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2383185" y="3290858"/>
            <a:ext cx="3700462" cy="476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eaLnBrk="1" hangingPunct="1"/>
            <a:endParaRPr lang="it-IT" altLang="it-IT"/>
          </a:p>
        </p:txBody>
      </p:sp>
      <p:sp>
        <p:nvSpPr>
          <p:cNvPr id="6" name="Rectangle 6"/>
          <p:cNvSpPr>
            <a:spLocks noChangeArrowheads="1"/>
          </p:cNvSpPr>
          <p:nvPr/>
        </p:nvSpPr>
        <p:spPr bwMode="auto">
          <a:xfrm>
            <a:off x="2411760" y="1252508"/>
            <a:ext cx="3700462" cy="546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eaLnBrk="1" hangingPunct="1"/>
            <a:endParaRPr lang="it-IT" altLang="it-IT"/>
          </a:p>
        </p:txBody>
      </p:sp>
      <p:sp>
        <p:nvSpPr>
          <p:cNvPr id="7" name="Rectangle 7"/>
          <p:cNvSpPr>
            <a:spLocks noChangeArrowheads="1"/>
          </p:cNvSpPr>
          <p:nvPr/>
        </p:nvSpPr>
        <p:spPr bwMode="auto">
          <a:xfrm>
            <a:off x="2986435" y="3195608"/>
            <a:ext cx="2692400" cy="750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eaLnBrk="1" hangingPunct="1"/>
            <a:endParaRPr lang="it-IT" altLang="it-IT"/>
          </a:p>
        </p:txBody>
      </p:sp>
      <p:sp>
        <p:nvSpPr>
          <p:cNvPr id="8" name="Title 1"/>
          <p:cNvSpPr txBox="1">
            <a:spLocks/>
          </p:cNvSpPr>
          <p:nvPr/>
        </p:nvSpPr>
        <p:spPr bwMode="auto">
          <a:xfrm>
            <a:off x="827435" y="6221383"/>
            <a:ext cx="770413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lnSpc>
                <a:spcPct val="130000"/>
              </a:lnSpc>
              <a:spcBef>
                <a:spcPct val="0"/>
              </a:spcBef>
              <a:buClrTx/>
              <a:buFont typeface="Arial" panose="020B0604020202020204" pitchFamily="34" charset="0"/>
              <a:buNone/>
            </a:pPr>
            <a:r>
              <a:rPr lang="en-US" altLang="it-IT" sz="2000">
                <a:latin typeface="Verdana" panose="020B0604030504040204" pitchFamily="34" charset="0"/>
              </a:rPr>
              <a:t>Lateral view (using a mirror) of the Am-241 source in air</a:t>
            </a:r>
          </a:p>
        </p:txBody>
      </p:sp>
      <p:sp>
        <p:nvSpPr>
          <p:cNvPr id="9" name="Line 9"/>
          <p:cNvSpPr>
            <a:spLocks noChangeShapeType="1"/>
          </p:cNvSpPr>
          <p:nvPr/>
        </p:nvSpPr>
        <p:spPr bwMode="auto">
          <a:xfrm flipH="1">
            <a:off x="3994497" y="3700433"/>
            <a:ext cx="1873250" cy="1223963"/>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 name="Text Box 10"/>
          <p:cNvSpPr txBox="1">
            <a:spLocks noChangeArrowheads="1"/>
          </p:cNvSpPr>
          <p:nvPr/>
        </p:nvSpPr>
        <p:spPr bwMode="auto">
          <a:xfrm>
            <a:off x="5939185" y="3124171"/>
            <a:ext cx="28082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FontTx/>
              <a:buNone/>
            </a:pPr>
            <a:r>
              <a:rPr lang="en-US" altLang="it-IT" sz="1800">
                <a:latin typeface="Verdana" panose="020B0604030504040204" pitchFamily="34" charset="0"/>
              </a:rPr>
              <a:t>Piece of paper to stop alpha particles  </a:t>
            </a:r>
          </a:p>
        </p:txBody>
      </p:sp>
    </p:spTree>
    <p:extLst>
      <p:ext uri="{BB962C8B-B14F-4D97-AF65-F5344CB8AC3E}">
        <p14:creationId xmlns:p14="http://schemas.microsoft.com/office/powerpoint/2010/main" val="22797155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3"/>
          <p:cNvSpPr>
            <a:spLocks noChangeAspect="1" noChangeArrowheads="1"/>
          </p:cNvSpPr>
          <p:nvPr/>
        </p:nvSpPr>
        <p:spPr bwMode="auto">
          <a:xfrm>
            <a:off x="1984375" y="2420939"/>
            <a:ext cx="5175250" cy="172814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3" name="Picture 3" descr="am_241_20110218_top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412875"/>
            <a:ext cx="4608513"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611188" y="5589588"/>
            <a:ext cx="76327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lnSpc>
                <a:spcPct val="130000"/>
              </a:lnSpc>
              <a:spcBef>
                <a:spcPct val="0"/>
              </a:spcBef>
              <a:buClrTx/>
              <a:buFont typeface="Arial" panose="020B0604020202020204" pitchFamily="34" charset="0"/>
              <a:buNone/>
            </a:pPr>
            <a:r>
              <a:rPr lang="en-US" altLang="it-IT" sz="2000">
                <a:latin typeface="Verdana" panose="020B0604030504040204" pitchFamily="34" charset="0"/>
              </a:rPr>
              <a:t>Luminescence image of the Am-241 source placed under a mouse</a:t>
            </a:r>
          </a:p>
        </p:txBody>
      </p:sp>
      <p:sp>
        <p:nvSpPr>
          <p:cNvPr id="5" name="Oval 5"/>
          <p:cNvSpPr>
            <a:spLocks noChangeArrowheads="1"/>
          </p:cNvSpPr>
          <p:nvPr/>
        </p:nvSpPr>
        <p:spPr bwMode="auto">
          <a:xfrm>
            <a:off x="3419475" y="2924175"/>
            <a:ext cx="576263" cy="647700"/>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eaLnBrk="1" hangingPunct="1"/>
            <a:endParaRPr lang="it-IT" altLang="it-IT"/>
          </a:p>
        </p:txBody>
      </p:sp>
      <p:sp>
        <p:nvSpPr>
          <p:cNvPr id="6" name="AutoShape 6"/>
          <p:cNvSpPr>
            <a:spLocks noChangeArrowheads="1"/>
          </p:cNvSpPr>
          <p:nvPr/>
        </p:nvSpPr>
        <p:spPr bwMode="auto">
          <a:xfrm>
            <a:off x="2627313" y="3068638"/>
            <a:ext cx="576262" cy="431800"/>
          </a:xfrm>
          <a:prstGeom prst="rightArrow">
            <a:avLst>
              <a:gd name="adj1" fmla="val 50000"/>
              <a:gd name="adj2" fmla="val 33364"/>
            </a:avLst>
          </a:prstGeom>
          <a:solidFill>
            <a:srgbClr val="FF3300"/>
          </a:solidFill>
          <a:ln w="9525">
            <a:solidFill>
              <a:schemeClr val="tx1"/>
            </a:solidFill>
            <a:miter lim="800000"/>
            <a:headEnd/>
            <a:tailEnd/>
          </a:ln>
        </p:spPr>
        <p:txBody>
          <a:bodyPr wrap="none" anchor="ctr"/>
          <a:lstStyle>
            <a:lvl1pPr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1pPr>
            <a:lvl2pPr marL="742950" indent="-28575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2pPr>
            <a:lvl3pPr marL="11430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3pPr>
            <a:lvl4pPr marL="16002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4pPr>
            <a:lvl5pPr marL="2057400" indent="-228600" eaLnBrk="0" hangingPunct="0">
              <a:lnSpc>
                <a:spcPct val="85000"/>
              </a:lnSpc>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ct val="85000"/>
              </a:lnSpc>
              <a:spcBef>
                <a:spcPct val="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eaLnBrk="1" hangingPunct="1"/>
            <a:endParaRPr lang="it-IT" altLang="it-IT"/>
          </a:p>
        </p:txBody>
      </p:sp>
      <p:sp>
        <p:nvSpPr>
          <p:cNvPr id="7" name="CasellaDiTesto 9"/>
          <p:cNvSpPr txBox="1">
            <a:spLocks noChangeArrowheads="1"/>
          </p:cNvSpPr>
          <p:nvPr/>
        </p:nvSpPr>
        <p:spPr bwMode="auto">
          <a:xfrm>
            <a:off x="606057" y="225663"/>
            <a:ext cx="50811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36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imaging of alpha emitters</a:t>
            </a:r>
            <a:endParaRPr lang="en-US" altLang="it-IT" sz="36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4987816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40800" y="260648"/>
            <a:ext cx="7434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Luminescence in non-scintillating material</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7949" y="5406435"/>
            <a:ext cx="4756051" cy="1451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57" y="2708920"/>
            <a:ext cx="4171801" cy="2198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522" y="2564904"/>
            <a:ext cx="4697216" cy="234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323528" y="1293972"/>
            <a:ext cx="8064896" cy="830997"/>
          </a:xfrm>
          <a:prstGeom prst="rect">
            <a:avLst/>
          </a:prstGeom>
        </p:spPr>
        <p:txBody>
          <a:bodyPr wrap="square">
            <a:spAutoFit/>
          </a:bodyPr>
          <a:lstStyle/>
          <a:p>
            <a:pPr algn="just"/>
            <a:r>
              <a:rPr lang="en-US" sz="1600" dirty="0" smtClean="0">
                <a:latin typeface="Verdana" panose="020B0604030504040204" pitchFamily="34" charset="0"/>
                <a:ea typeface="Verdana" panose="020B0604030504040204" pitchFamily="34" charset="0"/>
                <a:cs typeface="Verdana" panose="020B0604030504040204" pitchFamily="34" charset="0"/>
              </a:rPr>
              <a:t>We performed </a:t>
            </a:r>
            <a:r>
              <a:rPr lang="en-US" sz="1600" dirty="0">
                <a:latin typeface="Verdana" panose="020B0604030504040204" pitchFamily="34" charset="0"/>
                <a:ea typeface="Verdana" panose="020B0604030504040204" pitchFamily="34" charset="0"/>
                <a:cs typeface="Verdana" panose="020B0604030504040204" pitchFamily="34" charset="0"/>
              </a:rPr>
              <a:t>a series of experimental observations aiming </a:t>
            </a:r>
            <a:r>
              <a:rPr lang="en-US" sz="1600" dirty="0" smtClean="0">
                <a:latin typeface="Verdana" panose="020B0604030504040204" pitchFamily="34" charset="0"/>
                <a:ea typeface="Verdana" panose="020B0604030504040204" pitchFamily="34" charset="0"/>
                <a:cs typeface="Verdana" panose="020B0604030504040204" pitchFamily="34" charset="0"/>
              </a:rPr>
              <a:t>to distinguish </a:t>
            </a:r>
            <a:r>
              <a:rPr lang="en-US" sz="1600" dirty="0">
                <a:latin typeface="Verdana" panose="020B0604030504040204" pitchFamily="34" charset="0"/>
                <a:ea typeface="Verdana" panose="020B0604030504040204" pitchFamily="34" charset="0"/>
                <a:cs typeface="Verdana" panose="020B0604030504040204" pitchFamily="34" charset="0"/>
              </a:rPr>
              <a:t>between Cerenkov and non-Cerenkov </a:t>
            </a:r>
            <a:r>
              <a:rPr lang="en-US" sz="1600" dirty="0" err="1">
                <a:latin typeface="Verdana" panose="020B0604030504040204" pitchFamily="34" charset="0"/>
                <a:ea typeface="Verdana" panose="020B0604030504040204" pitchFamily="34" charset="0"/>
                <a:cs typeface="Verdana" panose="020B0604030504040204" pitchFamily="34" charset="0"/>
              </a:rPr>
              <a:t>radioluminescence</a:t>
            </a:r>
            <a:r>
              <a:rPr lang="en-US" sz="1600" dirty="0">
                <a:latin typeface="Verdana" panose="020B0604030504040204" pitchFamily="34" charset="0"/>
                <a:ea typeface="Verdana" panose="020B0604030504040204" pitchFamily="34" charset="0"/>
                <a:cs typeface="Verdana" panose="020B0604030504040204" pitchFamily="34" charset="0"/>
              </a:rPr>
              <a:t> in organic and inorganic </a:t>
            </a:r>
            <a:r>
              <a:rPr lang="en-US" sz="1600" dirty="0" smtClean="0">
                <a:latin typeface="Verdana" panose="020B0604030504040204" pitchFamily="34" charset="0"/>
                <a:ea typeface="Verdana" panose="020B0604030504040204" pitchFamily="34" charset="0"/>
                <a:cs typeface="Verdana" panose="020B0604030504040204" pitchFamily="34" charset="0"/>
              </a:rPr>
              <a:t>samples like </a:t>
            </a:r>
            <a:r>
              <a:rPr lang="en-US" sz="1600" dirty="0">
                <a:latin typeface="Verdana" panose="020B0604030504040204" pitchFamily="34" charset="0"/>
                <a:ea typeface="Verdana" panose="020B0604030504040204" pitchFamily="34" charset="0"/>
                <a:cs typeface="Verdana" panose="020B0604030504040204" pitchFamily="34" charset="0"/>
              </a:rPr>
              <a:t>ex vivo chicken tissue, glass and acrylic.</a:t>
            </a:r>
            <a:endParaRPr lang="it-IT" sz="1600" dirty="0">
              <a:latin typeface="Verdana" panose="020B0604030504040204" pitchFamily="34" charset="0"/>
              <a:ea typeface="Verdana" panose="020B0604030504040204" pitchFamily="34" charset="0"/>
              <a:cs typeface="Verdana" panose="020B0604030504040204" pitchFamily="34" charset="0"/>
            </a:endParaRPr>
          </a:p>
        </p:txBody>
      </p:sp>
      <p:sp>
        <p:nvSpPr>
          <p:cNvPr id="4" name="Rettangolo 3"/>
          <p:cNvSpPr/>
          <p:nvPr/>
        </p:nvSpPr>
        <p:spPr>
          <a:xfrm>
            <a:off x="40157" y="5085184"/>
            <a:ext cx="3955778" cy="769441"/>
          </a:xfrm>
          <a:prstGeom prst="rect">
            <a:avLst/>
          </a:prstGeom>
        </p:spPr>
        <p:txBody>
          <a:bodyPr wrap="square">
            <a:spAutoFit/>
          </a:bodyPr>
          <a:lstStyle/>
          <a:p>
            <a:pPr algn="just"/>
            <a:r>
              <a:rPr lang="en-US" sz="1100" dirty="0">
                <a:latin typeface="Verdana" panose="020B0604030504040204" pitchFamily="34" charset="0"/>
                <a:ea typeface="Verdana" panose="020B0604030504040204" pitchFamily="34" charset="0"/>
                <a:cs typeface="Verdana" panose="020B0604030504040204" pitchFamily="34" charset="0"/>
              </a:rPr>
              <a:t>Schematics of the experimental setup. Sample radio-</a:t>
            </a:r>
          </a:p>
          <a:p>
            <a:pPr algn="just"/>
            <a:r>
              <a:rPr lang="en-US" sz="1100" dirty="0">
                <a:latin typeface="Verdana" panose="020B0604030504040204" pitchFamily="34" charset="0"/>
                <a:ea typeface="Verdana" panose="020B0604030504040204" pitchFamily="34" charset="0"/>
                <a:cs typeface="Verdana" panose="020B0604030504040204" pitchFamily="34" charset="0"/>
              </a:rPr>
              <a:t>luminescence can be excited by beta-minus emission from 32P </a:t>
            </a:r>
            <a:r>
              <a:rPr lang="en-US" sz="1100" dirty="0" smtClean="0">
                <a:latin typeface="Verdana" panose="020B0604030504040204" pitchFamily="34" charset="0"/>
                <a:ea typeface="Verdana" panose="020B0604030504040204" pitchFamily="34" charset="0"/>
                <a:cs typeface="Verdana" panose="020B0604030504040204" pitchFamily="34" charset="0"/>
              </a:rPr>
              <a:t>or gamma </a:t>
            </a:r>
            <a:r>
              <a:rPr lang="en-US" sz="1100" dirty="0">
                <a:latin typeface="Verdana" panose="020B0604030504040204" pitchFamily="34" charset="0"/>
                <a:ea typeface="Verdana" panose="020B0604030504040204" pitchFamily="34" charset="0"/>
                <a:cs typeface="Verdana" panose="020B0604030504040204" pitchFamily="34" charset="0"/>
              </a:rPr>
              <a:t>emission from 99mTc which take place in separate </a:t>
            </a:r>
            <a:r>
              <a:rPr lang="en-US" sz="1100" dirty="0" smtClean="0">
                <a:latin typeface="Verdana" panose="020B0604030504040204" pitchFamily="34" charset="0"/>
                <a:ea typeface="Verdana" panose="020B0604030504040204" pitchFamily="34" charset="0"/>
                <a:cs typeface="Verdana" panose="020B0604030504040204" pitchFamily="34" charset="0"/>
              </a:rPr>
              <a:t>experiments</a:t>
            </a:r>
            <a:r>
              <a:rPr lang="en-US" sz="1100" dirty="0">
                <a:latin typeface="Verdana" panose="020B0604030504040204" pitchFamily="34" charset="0"/>
                <a:ea typeface="Verdana" panose="020B0604030504040204" pitchFamily="34" charset="0"/>
                <a:cs typeface="Verdana" panose="020B0604030504040204" pitchFamily="34" charset="0"/>
              </a:rPr>
              <a:t>. </a:t>
            </a:r>
            <a:endParaRPr lang="it-IT"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270139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3956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Cerenkov imaging is… </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4" name="Text Box 2"/>
          <p:cNvSpPr txBox="1">
            <a:spLocks noChangeArrowheads="1"/>
          </p:cNvSpPr>
          <p:nvPr/>
        </p:nvSpPr>
        <p:spPr bwMode="auto">
          <a:xfrm>
            <a:off x="647564" y="5039385"/>
            <a:ext cx="7848872" cy="864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cs typeface="Arial" panose="020B0604020202020204" pitchFamily="34" charset="0"/>
              </a:defRPr>
            </a:lvl2pPr>
            <a:lvl3pPr eaLnBrk="0" hangingPunct="0">
              <a:spcBef>
                <a:spcPts val="3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3pPr>
            <a:lvl4pPr eaLnBrk="0" hangingPunct="0">
              <a:spcBef>
                <a:spcPts val="3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panose="020B0604020202020204" pitchFamily="34" charset="0"/>
                <a:cs typeface="Arial" panose="020B0604020202020204" pitchFamily="34" charset="0"/>
              </a:defRPr>
            </a:lvl4pPr>
            <a:lvl5pPr eaLnBrk="0" hangingPunct="0">
              <a:spcBef>
                <a:spcPts val="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9pPr>
          </a:lstStyle>
          <a:p>
            <a:pPr algn="just" eaLnBrk="1" hangingPunct="1">
              <a:lnSpc>
                <a:spcPct val="130000"/>
              </a:lnSpc>
              <a:spcBef>
                <a:spcPct val="0"/>
              </a:spcBef>
            </a:pPr>
            <a:r>
              <a:rPr lang="en-US" altLang="it-IT" sz="1800" dirty="0">
                <a:latin typeface="Verdana" panose="020B0604030504040204" pitchFamily="34" charset="0"/>
              </a:rPr>
              <a:t>E</a:t>
            </a:r>
            <a:r>
              <a:rPr lang="en-US" altLang="it-IT" sz="1800" dirty="0" smtClean="0">
                <a:latin typeface="Verdana" panose="020B0604030504040204" pitchFamily="34" charset="0"/>
              </a:rPr>
              <a:t>xamples </a:t>
            </a:r>
            <a:r>
              <a:rPr lang="en-US" altLang="it-IT" sz="1800" dirty="0">
                <a:latin typeface="Verdana" panose="020B0604030504040204" pitchFamily="34" charset="0"/>
              </a:rPr>
              <a:t>of Cerenkov </a:t>
            </a:r>
            <a:r>
              <a:rPr lang="en-US" altLang="it-IT" sz="1800" dirty="0" smtClean="0">
                <a:latin typeface="Verdana" panose="020B0604030504040204" pitchFamily="34" charset="0"/>
              </a:rPr>
              <a:t>imaging in humans have </a:t>
            </a:r>
            <a:r>
              <a:rPr lang="en-US" altLang="it-IT" sz="1800" dirty="0">
                <a:latin typeface="Verdana" panose="020B0604030504040204" pitchFamily="34" charset="0"/>
              </a:rPr>
              <a:t>been </a:t>
            </a:r>
            <a:r>
              <a:rPr lang="en-US" altLang="it-IT" sz="1800" dirty="0" smtClean="0">
                <a:latin typeface="Verdana" panose="020B0604030504040204" pitchFamily="34" charset="0"/>
              </a:rPr>
              <a:t>shown in the literature.  </a:t>
            </a:r>
            <a:endParaRPr lang="en-US" altLang="it-IT" sz="1800" dirty="0">
              <a:latin typeface="Verdana" panose="020B0604030504040204" pitchFamily="34" charset="0"/>
            </a:endParaRPr>
          </a:p>
        </p:txBody>
      </p:sp>
      <p:sp>
        <p:nvSpPr>
          <p:cNvPr id="2" name="Rectangle 1"/>
          <p:cNvSpPr/>
          <p:nvPr/>
        </p:nvSpPr>
        <p:spPr>
          <a:xfrm>
            <a:off x="602256" y="1674420"/>
            <a:ext cx="7894180" cy="812530"/>
          </a:xfrm>
          <a:prstGeom prst="rect">
            <a:avLst/>
          </a:prstGeom>
        </p:spPr>
        <p:txBody>
          <a:bodyPr wrap="square">
            <a:spAutoFit/>
          </a:bodyPr>
          <a:lstStyle/>
          <a:p>
            <a:pPr algn="just">
              <a:lnSpc>
                <a:spcPct val="130000"/>
              </a:lnSpc>
              <a:spcBef>
                <a:spcPct val="0"/>
              </a:spcBef>
            </a:pPr>
            <a:r>
              <a:rPr lang="en-US" altLang="it-IT" dirty="0">
                <a:latin typeface="Verdana" panose="020B0604030504040204" pitchFamily="34" charset="0"/>
              </a:rPr>
              <a:t>Cerenkov imaging is a fast growing preclinical imaging modality (≈ </a:t>
            </a:r>
            <a:r>
              <a:rPr lang="en-US" altLang="it-IT" dirty="0" smtClean="0">
                <a:latin typeface="Verdana" panose="020B0604030504040204" pitchFamily="34" charset="0"/>
              </a:rPr>
              <a:t>200 </a:t>
            </a:r>
            <a:r>
              <a:rPr lang="en-US" altLang="it-IT" dirty="0">
                <a:latin typeface="Verdana" panose="020B0604030504040204" pitchFamily="34" charset="0"/>
              </a:rPr>
              <a:t>papers </a:t>
            </a:r>
            <a:r>
              <a:rPr lang="en-US" altLang="it-IT" dirty="0" smtClean="0">
                <a:latin typeface="Verdana" panose="020B0604030504040204" pitchFamily="34" charset="0"/>
              </a:rPr>
              <a:t>in the past 5-6 </a:t>
            </a:r>
            <a:r>
              <a:rPr lang="en-US" altLang="it-IT" dirty="0">
                <a:latin typeface="Verdana" panose="020B0604030504040204" pitchFamily="34" charset="0"/>
              </a:rPr>
              <a:t>years).</a:t>
            </a:r>
          </a:p>
        </p:txBody>
      </p:sp>
      <p:sp>
        <p:nvSpPr>
          <p:cNvPr id="3" name="Rectangle 2"/>
          <p:cNvSpPr/>
          <p:nvPr/>
        </p:nvSpPr>
        <p:spPr>
          <a:xfrm>
            <a:off x="647564" y="2838385"/>
            <a:ext cx="7678156" cy="452432"/>
          </a:xfrm>
          <a:prstGeom prst="rect">
            <a:avLst/>
          </a:prstGeom>
        </p:spPr>
        <p:txBody>
          <a:bodyPr wrap="square">
            <a:spAutoFit/>
          </a:bodyPr>
          <a:lstStyle/>
          <a:p>
            <a:pPr algn="just">
              <a:lnSpc>
                <a:spcPct val="130000"/>
              </a:lnSpc>
              <a:spcBef>
                <a:spcPct val="0"/>
              </a:spcBef>
            </a:pPr>
            <a:r>
              <a:rPr lang="en-US" altLang="it-IT" dirty="0">
                <a:latin typeface="Verdana" panose="020B0604030504040204" pitchFamily="34" charset="0"/>
              </a:rPr>
              <a:t>Is a fast and cheap modality with respect to PET.</a:t>
            </a:r>
          </a:p>
        </p:txBody>
      </p:sp>
      <p:sp>
        <p:nvSpPr>
          <p:cNvPr id="5" name="Rectangle 4"/>
          <p:cNvSpPr/>
          <p:nvPr/>
        </p:nvSpPr>
        <p:spPr>
          <a:xfrm>
            <a:off x="648348" y="3767499"/>
            <a:ext cx="7629283" cy="812530"/>
          </a:xfrm>
          <a:prstGeom prst="rect">
            <a:avLst/>
          </a:prstGeom>
        </p:spPr>
        <p:txBody>
          <a:bodyPr wrap="square">
            <a:spAutoFit/>
          </a:bodyPr>
          <a:lstStyle/>
          <a:p>
            <a:pPr algn="just">
              <a:lnSpc>
                <a:spcPct val="130000"/>
              </a:lnSpc>
              <a:spcBef>
                <a:spcPct val="0"/>
              </a:spcBef>
            </a:pPr>
            <a:r>
              <a:rPr lang="en-US" altLang="it-IT" dirty="0">
                <a:latin typeface="Verdana" panose="020B0604030504040204" pitchFamily="34" charset="0"/>
              </a:rPr>
              <a:t>Can be used to visualize </a:t>
            </a:r>
            <a:r>
              <a:rPr lang="en-US" altLang="it-IT" i="1" dirty="0">
                <a:latin typeface="Verdana" panose="020B0604030504040204" pitchFamily="34" charset="0"/>
              </a:rPr>
              <a:t>in vivo </a:t>
            </a:r>
            <a:r>
              <a:rPr lang="en-US" altLang="it-IT" dirty="0">
                <a:latin typeface="Verdana" panose="020B0604030504040204" pitchFamily="34" charset="0"/>
              </a:rPr>
              <a:t>radiotracers </a:t>
            </a:r>
            <a:r>
              <a:rPr lang="en-US" altLang="it-IT" dirty="0" smtClean="0">
                <a:latin typeface="Verdana" panose="020B0604030504040204" pitchFamily="34" charset="0"/>
              </a:rPr>
              <a:t>already </a:t>
            </a:r>
            <a:r>
              <a:rPr lang="en-US" altLang="it-IT" dirty="0">
                <a:latin typeface="Verdana" panose="020B0604030504040204" pitchFamily="34" charset="0"/>
              </a:rPr>
              <a:t>available in the </a:t>
            </a:r>
            <a:r>
              <a:rPr lang="en-US" altLang="it-IT" dirty="0" smtClean="0">
                <a:latin typeface="Verdana" panose="020B0604030504040204" pitchFamily="34" charset="0"/>
              </a:rPr>
              <a:t>clinic.</a:t>
            </a:r>
            <a:endParaRPr lang="en-US" altLang="it-IT" dirty="0">
              <a:latin typeface="Verdana" panose="020B0604030504040204" pitchFamily="34" charset="0"/>
            </a:endParaRPr>
          </a:p>
        </p:txBody>
      </p:sp>
    </p:spTree>
    <p:extLst>
      <p:ext uri="{BB962C8B-B14F-4D97-AF65-F5344CB8AC3E}">
        <p14:creationId xmlns:p14="http://schemas.microsoft.com/office/powerpoint/2010/main" val="85368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36268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Acknowledgements </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sp>
        <p:nvSpPr>
          <p:cNvPr id="4" name="Text Box 2"/>
          <p:cNvSpPr txBox="1">
            <a:spLocks noChangeArrowheads="1"/>
          </p:cNvSpPr>
          <p:nvPr/>
        </p:nvSpPr>
        <p:spPr bwMode="auto">
          <a:xfrm>
            <a:off x="549357" y="2267744"/>
            <a:ext cx="7848600" cy="240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eaLnBrk="0" hangingPunct="0">
              <a:spcBef>
                <a:spcPts val="4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panose="020B0604020202020204" pitchFamily="34" charset="0"/>
                <a:cs typeface="Arial" panose="020B0604020202020204" pitchFamily="34" charset="0"/>
              </a:defRPr>
            </a:lvl2pPr>
            <a:lvl3pPr eaLnBrk="0" hangingPunct="0">
              <a:spcBef>
                <a:spcPts val="3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panose="020B0604020202020204" pitchFamily="34" charset="0"/>
                <a:cs typeface="Arial" panose="020B0604020202020204" pitchFamily="34" charset="0"/>
              </a:defRPr>
            </a:lvl3pPr>
            <a:lvl4pPr eaLnBrk="0" hangingPunct="0">
              <a:spcBef>
                <a:spcPts val="3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panose="020B0604020202020204" pitchFamily="34" charset="0"/>
                <a:cs typeface="Arial" panose="020B0604020202020204" pitchFamily="34" charset="0"/>
              </a:defRPr>
            </a:lvl4pPr>
            <a:lvl5pPr eaLnBrk="0" hangingPunct="0">
              <a:spcBef>
                <a:spcPts val="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2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Arial" panose="020B0604020202020204" pitchFamily="34" charset="0"/>
                <a:cs typeface="Arial" panose="020B0604020202020204" pitchFamily="34" charset="0"/>
              </a:defRPr>
            </a:lvl9pPr>
          </a:lstStyle>
          <a:p>
            <a:pPr algn="just" eaLnBrk="1" hangingPunct="1">
              <a:lnSpc>
                <a:spcPct val="150000"/>
              </a:lnSpc>
              <a:spcBef>
                <a:spcPct val="0"/>
              </a:spcBef>
              <a:buClrTx/>
              <a:buFontTx/>
              <a:buNone/>
            </a:pPr>
            <a:r>
              <a:rPr lang="it-IT" altLang="it-IT" sz="2000" dirty="0" err="1">
                <a:latin typeface="Verdana" panose="020B0604030504040204" pitchFamily="34" charset="0"/>
              </a:rPr>
              <a:t>Anatomy</a:t>
            </a:r>
            <a:r>
              <a:rPr lang="it-IT" altLang="it-IT" sz="2000" dirty="0">
                <a:latin typeface="Verdana" panose="020B0604030504040204" pitchFamily="34" charset="0"/>
              </a:rPr>
              <a:t> </a:t>
            </a:r>
            <a:r>
              <a:rPr lang="it-IT" altLang="it-IT" sz="2000" dirty="0" err="1">
                <a:latin typeface="Verdana" panose="020B0604030504040204" pitchFamily="34" charset="0"/>
              </a:rPr>
              <a:t>Department</a:t>
            </a:r>
            <a:r>
              <a:rPr lang="it-IT" altLang="it-IT" sz="2000" dirty="0">
                <a:latin typeface="Verdana" panose="020B0604030504040204" pitchFamily="34" charset="0"/>
              </a:rPr>
              <a:t> of the </a:t>
            </a:r>
            <a:r>
              <a:rPr lang="it-IT" altLang="it-IT" sz="2000" dirty="0" err="1">
                <a:latin typeface="Verdana" panose="020B0604030504040204" pitchFamily="34" charset="0"/>
              </a:rPr>
              <a:t>University</a:t>
            </a:r>
            <a:r>
              <a:rPr lang="it-IT" altLang="it-IT" sz="2000" dirty="0">
                <a:latin typeface="Verdana" panose="020B0604030504040204" pitchFamily="34" charset="0"/>
              </a:rPr>
              <a:t> of Verona, in </a:t>
            </a:r>
            <a:r>
              <a:rPr lang="it-IT" altLang="it-IT" sz="2000" dirty="0" err="1">
                <a:latin typeface="Verdana" panose="020B0604030504040204" pitchFamily="34" charset="0"/>
              </a:rPr>
              <a:t>particular</a:t>
            </a:r>
            <a:r>
              <a:rPr lang="it-IT" altLang="it-IT" sz="2000" dirty="0">
                <a:latin typeface="Verdana" panose="020B0604030504040204" pitchFamily="34" charset="0"/>
              </a:rPr>
              <a:t> Dr. Federico Boschi. </a:t>
            </a:r>
            <a:endParaRPr lang="it-IT" altLang="it-IT" sz="2000" dirty="0" smtClean="0">
              <a:latin typeface="Verdana" panose="020B0604030504040204" pitchFamily="34" charset="0"/>
            </a:endParaRPr>
          </a:p>
          <a:p>
            <a:pPr algn="just" eaLnBrk="1" hangingPunct="1">
              <a:lnSpc>
                <a:spcPct val="150000"/>
              </a:lnSpc>
              <a:spcBef>
                <a:spcPct val="0"/>
              </a:spcBef>
              <a:buClrTx/>
              <a:buFontTx/>
              <a:buNone/>
            </a:pPr>
            <a:r>
              <a:rPr lang="it-IT" altLang="it-IT" sz="2000" dirty="0" smtClean="0">
                <a:latin typeface="Verdana" panose="020B0604030504040204" pitchFamily="34" charset="0"/>
              </a:rPr>
              <a:t> </a:t>
            </a:r>
            <a:endParaRPr lang="it-IT" altLang="it-IT" sz="2000" dirty="0">
              <a:latin typeface="Verdana" panose="020B0604030504040204" pitchFamily="34" charset="0"/>
            </a:endParaRPr>
          </a:p>
          <a:p>
            <a:pPr algn="just" eaLnBrk="1" hangingPunct="1">
              <a:lnSpc>
                <a:spcPct val="130000"/>
              </a:lnSpc>
              <a:spcBef>
                <a:spcPct val="0"/>
              </a:spcBef>
              <a:buClrTx/>
              <a:buFontTx/>
              <a:buNone/>
            </a:pPr>
            <a:r>
              <a:rPr lang="it-IT" altLang="it-IT" sz="2000" dirty="0" err="1">
                <a:latin typeface="Verdana" panose="020B0604030504040204" pitchFamily="34" charset="0"/>
              </a:rPr>
              <a:t>Medical</a:t>
            </a:r>
            <a:r>
              <a:rPr lang="it-IT" altLang="it-IT" sz="2000" dirty="0">
                <a:latin typeface="Verdana" panose="020B0604030504040204" pitchFamily="34" charset="0"/>
              </a:rPr>
              <a:t> </a:t>
            </a:r>
            <a:r>
              <a:rPr lang="it-IT" altLang="it-IT" sz="2000" dirty="0" err="1">
                <a:latin typeface="Verdana" panose="020B0604030504040204" pitchFamily="34" charset="0"/>
              </a:rPr>
              <a:t>Physics</a:t>
            </a:r>
            <a:r>
              <a:rPr lang="it-IT" altLang="it-IT" sz="2000" dirty="0">
                <a:latin typeface="Verdana" panose="020B0604030504040204" pitchFamily="34" charset="0"/>
              </a:rPr>
              <a:t> </a:t>
            </a:r>
            <a:r>
              <a:rPr lang="it-IT" altLang="it-IT" sz="2000" dirty="0" err="1">
                <a:latin typeface="Verdana" panose="020B0604030504040204" pitchFamily="34" charset="0"/>
              </a:rPr>
              <a:t>Department</a:t>
            </a:r>
            <a:r>
              <a:rPr lang="it-IT" altLang="it-IT" sz="2000" dirty="0">
                <a:latin typeface="Verdana" panose="020B0604030504040204" pitchFamily="34" charset="0"/>
              </a:rPr>
              <a:t> and Centre for </a:t>
            </a:r>
            <a:r>
              <a:rPr lang="it-IT" altLang="it-IT" sz="2000" dirty="0" err="1">
                <a:latin typeface="Verdana" panose="020B0604030504040204" pitchFamily="34" charset="0"/>
              </a:rPr>
              <a:t>Experimental</a:t>
            </a:r>
            <a:r>
              <a:rPr lang="it-IT" altLang="it-IT" sz="2000" dirty="0">
                <a:latin typeface="Verdana" panose="020B0604030504040204" pitchFamily="34" charset="0"/>
              </a:rPr>
              <a:t> </a:t>
            </a:r>
            <a:r>
              <a:rPr lang="it-IT" altLang="it-IT" sz="2000" dirty="0" err="1">
                <a:latin typeface="Verdana" panose="020B0604030504040204" pitchFamily="34" charset="0"/>
              </a:rPr>
              <a:t>imaging</a:t>
            </a:r>
            <a:r>
              <a:rPr lang="it-IT" altLang="it-IT" sz="2000" dirty="0">
                <a:latin typeface="Verdana" panose="020B0604030504040204" pitchFamily="34" charset="0"/>
              </a:rPr>
              <a:t>, Ospedale San Raffaele</a:t>
            </a:r>
            <a:r>
              <a:rPr lang="it-IT" altLang="it-IT" sz="2000" dirty="0" smtClean="0">
                <a:latin typeface="Verdana" panose="020B0604030504040204" pitchFamily="34" charset="0"/>
              </a:rPr>
              <a:t>.</a:t>
            </a:r>
            <a:endParaRPr lang="it-IT" altLang="it-IT" sz="2000" dirty="0">
              <a:latin typeface="Verdana" panose="020B0604030504040204" pitchFamily="34" charset="0"/>
            </a:endParaRPr>
          </a:p>
        </p:txBody>
      </p:sp>
    </p:spTree>
    <p:extLst>
      <p:ext uri="{BB962C8B-B14F-4D97-AF65-F5344CB8AC3E}">
        <p14:creationId xmlns:p14="http://schemas.microsoft.com/office/powerpoint/2010/main" val="186110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9"/>
          <p:cNvSpPr txBox="1">
            <a:spLocks noChangeArrowheads="1"/>
          </p:cNvSpPr>
          <p:nvPr/>
        </p:nvSpPr>
        <p:spPr bwMode="auto">
          <a:xfrm>
            <a:off x="611560" y="188640"/>
            <a:ext cx="34149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Further readings… </a:t>
            </a:r>
            <a:endParaRPr lang="en-US" altLang="it-IT"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13" name="AutoShape 3"/>
          <p:cNvSpPr>
            <a:spLocks noChangeAspect="1" noChangeArrowheads="1"/>
          </p:cNvSpPr>
          <p:nvPr/>
        </p:nvSpPr>
        <p:spPr bwMode="auto">
          <a:xfrm>
            <a:off x="1984375" y="2420938"/>
            <a:ext cx="5175250" cy="3959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8" name="Group 13"/>
          <p:cNvGrpSpPr>
            <a:grpSpLocks noChangeAspect="1"/>
          </p:cNvGrpSpPr>
          <p:nvPr/>
        </p:nvGrpSpPr>
        <p:grpSpPr bwMode="auto">
          <a:xfrm>
            <a:off x="2699792" y="1269385"/>
            <a:ext cx="6425032" cy="1406694"/>
            <a:chOff x="204" y="1752"/>
            <a:chExt cx="5111" cy="1119"/>
          </a:xfrm>
        </p:grpSpPr>
        <p:sp>
          <p:nvSpPr>
            <p:cNvPr id="9" name="AutoShape 12"/>
            <p:cNvSpPr>
              <a:spLocks noChangeAspect="1" noChangeArrowheads="1" noTextEdit="1"/>
            </p:cNvSpPr>
            <p:nvPr/>
          </p:nvSpPr>
          <p:spPr bwMode="auto">
            <a:xfrm>
              <a:off x="204" y="1752"/>
              <a:ext cx="5111" cy="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1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 y="1752"/>
              <a:ext cx="5116" cy="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4"/>
          <p:cNvGrpSpPr>
            <a:grpSpLocks noChangeAspect="1"/>
          </p:cNvGrpSpPr>
          <p:nvPr/>
        </p:nvGrpSpPr>
        <p:grpSpPr bwMode="auto">
          <a:xfrm>
            <a:off x="2627784" y="4206764"/>
            <a:ext cx="6368007" cy="2570121"/>
            <a:chOff x="-11" y="2069"/>
            <a:chExt cx="3890" cy="1570"/>
          </a:xfrm>
        </p:grpSpPr>
        <p:sp>
          <p:nvSpPr>
            <p:cNvPr id="11" name="AutoShape 3"/>
            <p:cNvSpPr>
              <a:spLocks noChangeAspect="1" noChangeArrowheads="1" noTextEdit="1"/>
            </p:cNvSpPr>
            <p:nvPr/>
          </p:nvSpPr>
          <p:spPr bwMode="auto">
            <a:xfrm>
              <a:off x="-11" y="2069"/>
              <a:ext cx="3890"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 y="2069"/>
              <a:ext cx="3893" cy="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8"/>
          <p:cNvGrpSpPr>
            <a:grpSpLocks noChangeAspect="1"/>
          </p:cNvGrpSpPr>
          <p:nvPr/>
        </p:nvGrpSpPr>
        <p:grpSpPr bwMode="auto">
          <a:xfrm>
            <a:off x="27798" y="2581398"/>
            <a:ext cx="5696980" cy="1659302"/>
            <a:chOff x="1755" y="2931"/>
            <a:chExt cx="4405" cy="1283"/>
          </a:xfrm>
        </p:grpSpPr>
        <p:sp>
          <p:nvSpPr>
            <p:cNvPr id="15" name="AutoShape 7"/>
            <p:cNvSpPr>
              <a:spLocks noChangeAspect="1" noChangeArrowheads="1" noTextEdit="1"/>
            </p:cNvSpPr>
            <p:nvPr/>
          </p:nvSpPr>
          <p:spPr bwMode="auto">
            <a:xfrm>
              <a:off x="1755" y="2931"/>
              <a:ext cx="4405" cy="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41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5" y="2931"/>
              <a:ext cx="4408" cy="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2537619"/>
            <a:ext cx="3491880" cy="473397"/>
          </a:xfrm>
          <a:prstGeom prst="rect">
            <a:avLst/>
          </a:prstGeom>
          <a:noFill/>
          <a:ln>
            <a:noFill/>
          </a:ln>
          <a:effectLst/>
          <a:extLst>
            <a:ext uri="{909E8E84-426E-40DD-AFC4-6F175D3DCCD1}">
              <a14:hiddenFill xmlns:a14="http://schemas.microsoft.com/office/drawing/2010/main">
                <a:solidFill>
                  <a:srgbClr val="E7DEB7"/>
                </a:solidFill>
              </a14:hiddenFill>
            </a:ext>
            <a:ext uri="{91240B29-F687-4F45-9708-019B960494DF}">
              <a14:hiddenLine xmlns:a14="http://schemas.microsoft.com/office/drawing/2010/main" w="12700">
                <a:solidFill>
                  <a:schemeClr val="bg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38786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883209"/>
            <a:ext cx="8450078"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268760"/>
            <a:ext cx="4723770"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79061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44008" y="1703637"/>
            <a:ext cx="3960440" cy="4974430"/>
          </a:xfrm>
          <a:prstGeom prst="rect">
            <a:avLst/>
          </a:prstGeom>
        </p:spPr>
      </p:pic>
      <p:sp>
        <p:nvSpPr>
          <p:cNvPr id="4" name="Rectangle 1"/>
          <p:cNvSpPr>
            <a:spLocks noChangeArrowheads="1"/>
          </p:cNvSpPr>
          <p:nvPr/>
        </p:nvSpPr>
        <p:spPr bwMode="auto">
          <a:xfrm>
            <a:off x="611560" y="0"/>
            <a:ext cx="770485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9pPr>
          </a:lstStyle>
          <a:p>
            <a:pPr>
              <a:buClrTx/>
              <a:buFontTx/>
              <a:buNone/>
              <a:defRPr/>
            </a:pPr>
            <a:r>
              <a:rPr lang="en-GB" altLang="it-IT" sz="3200" b="1" dirty="0" smtClean="0">
                <a:solidFill>
                  <a:schemeClr val="accent2">
                    <a:lumMod val="75000"/>
                  </a:schemeClr>
                </a:solidFill>
                <a:effectLst>
                  <a:outerShdw blurRad="38100" dist="38100" dir="2700000" algn="tl">
                    <a:srgbClr val="C0C0C0"/>
                  </a:outerShdw>
                </a:effectLst>
              </a:rPr>
              <a:t>Imaging devices: commercial system</a:t>
            </a:r>
          </a:p>
        </p:txBody>
      </p:sp>
      <p:sp>
        <p:nvSpPr>
          <p:cNvPr id="7" name="Rectangle 9"/>
          <p:cNvSpPr>
            <a:spLocks noChangeArrowheads="1"/>
          </p:cNvSpPr>
          <p:nvPr/>
        </p:nvSpPr>
        <p:spPr bwMode="auto">
          <a:xfrm>
            <a:off x="539552" y="4725144"/>
            <a:ext cx="3734435" cy="1792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41552"/>
            <a:ext cx="2230438" cy="5121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4867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611560" y="0"/>
            <a:ext cx="770485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9pPr>
          </a:lstStyle>
          <a:p>
            <a:pPr>
              <a:buClrTx/>
              <a:buFontTx/>
              <a:buNone/>
              <a:defRPr/>
            </a:pPr>
            <a:r>
              <a:rPr lang="en-GB" altLang="it-IT" sz="3200" b="1" dirty="0" smtClean="0">
                <a:solidFill>
                  <a:schemeClr val="accent2">
                    <a:lumMod val="75000"/>
                  </a:schemeClr>
                </a:solidFill>
                <a:effectLst>
                  <a:outerShdw blurRad="38100" dist="38100" dir="2700000" algn="tl">
                    <a:srgbClr val="C0C0C0"/>
                  </a:outerShdw>
                </a:effectLst>
              </a:rPr>
              <a:t>Imaging devices: commercial system</a:t>
            </a:r>
          </a:p>
        </p:txBody>
      </p:sp>
      <p:sp>
        <p:nvSpPr>
          <p:cNvPr id="7" name="Rectangle 9"/>
          <p:cNvSpPr>
            <a:spLocks noChangeArrowheads="1"/>
          </p:cNvSpPr>
          <p:nvPr/>
        </p:nvSpPr>
        <p:spPr bwMode="auto">
          <a:xfrm>
            <a:off x="539552" y="4725144"/>
            <a:ext cx="3734435" cy="1792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cxnSp>
        <p:nvCxnSpPr>
          <p:cNvPr id="6" name="AutoShape 2"/>
          <p:cNvCxnSpPr>
            <a:cxnSpLocks noChangeShapeType="1"/>
          </p:cNvCxnSpPr>
          <p:nvPr/>
        </p:nvCxnSpPr>
        <p:spPr bwMode="auto">
          <a:xfrm>
            <a:off x="1906588" y="2477568"/>
            <a:ext cx="449467" cy="0"/>
          </a:xfrm>
          <a:prstGeom prst="straightConnector1">
            <a:avLst/>
          </a:prstGeom>
          <a:noFill/>
          <a:ln w="28440" cap="sq">
            <a:solidFill>
              <a:srgbClr val="FF0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 name="Rectangle 3"/>
          <p:cNvSpPr>
            <a:spLocks noChangeArrowheads="1"/>
          </p:cNvSpPr>
          <p:nvPr/>
        </p:nvSpPr>
        <p:spPr bwMode="auto">
          <a:xfrm>
            <a:off x="7074594" y="2204864"/>
            <a:ext cx="1962957"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9pPr>
          </a:lstStyle>
          <a:p>
            <a:pPr eaLnBrk="1" hangingPunct="1">
              <a:buClrTx/>
              <a:buFontTx/>
              <a:buNone/>
            </a:pPr>
            <a:r>
              <a:rPr lang="it-IT" altLang="it-IT" sz="1600" dirty="0">
                <a:solidFill>
                  <a:srgbClr val="000000"/>
                </a:solidFill>
              </a:rPr>
              <a:t>50 </a:t>
            </a:r>
            <a:r>
              <a:rPr lang="it-IT" altLang="it-IT" sz="1600" dirty="0" err="1">
                <a:solidFill>
                  <a:srgbClr val="000000"/>
                </a:solidFill>
              </a:rPr>
              <a:t>kV</a:t>
            </a:r>
            <a:r>
              <a:rPr lang="it-IT" altLang="it-IT" sz="1600" dirty="0">
                <a:solidFill>
                  <a:srgbClr val="000000"/>
                </a:solidFill>
              </a:rPr>
              <a:t> x </a:t>
            </a:r>
            <a:r>
              <a:rPr lang="it-IT" altLang="it-IT" sz="1600" dirty="0" err="1">
                <a:solidFill>
                  <a:srgbClr val="000000"/>
                </a:solidFill>
              </a:rPr>
              <a:t>rays</a:t>
            </a:r>
            <a:r>
              <a:rPr lang="it-IT" altLang="it-IT" sz="1600" dirty="0">
                <a:solidFill>
                  <a:srgbClr val="000000"/>
                </a:solidFill>
              </a:rPr>
              <a:t>, 50 </a:t>
            </a:r>
            <a:r>
              <a:rPr lang="it-IT" altLang="it-IT" sz="1600" dirty="0">
                <a:solidFill>
                  <a:srgbClr val="000000"/>
                </a:solidFill>
                <a:latin typeface="Symbol" panose="05050102010706020507" pitchFamily="18" charset="2"/>
              </a:rPr>
              <a:t></a:t>
            </a:r>
            <a:r>
              <a:rPr lang="it-IT" altLang="it-IT" sz="1600" dirty="0">
                <a:solidFill>
                  <a:srgbClr val="000000"/>
                </a:solidFill>
              </a:rPr>
              <a:t>m </a:t>
            </a:r>
            <a:r>
              <a:rPr lang="it-IT" altLang="it-IT" sz="1600" dirty="0" err="1">
                <a:solidFill>
                  <a:srgbClr val="000000"/>
                </a:solidFill>
              </a:rPr>
              <a:t>focal</a:t>
            </a:r>
            <a:r>
              <a:rPr lang="it-IT" altLang="it-IT" sz="1600" dirty="0">
                <a:solidFill>
                  <a:srgbClr val="000000"/>
                </a:solidFill>
              </a:rPr>
              <a:t> spot. </a:t>
            </a:r>
          </a:p>
        </p:txBody>
      </p:sp>
      <p:cxnSp>
        <p:nvCxnSpPr>
          <p:cNvPr id="10" name="AutoShape 4"/>
          <p:cNvCxnSpPr>
            <a:cxnSpLocks noChangeShapeType="1"/>
          </p:cNvCxnSpPr>
          <p:nvPr/>
        </p:nvCxnSpPr>
        <p:spPr bwMode="auto">
          <a:xfrm flipH="1" flipV="1">
            <a:off x="6636240" y="2491776"/>
            <a:ext cx="384032" cy="1120"/>
          </a:xfrm>
          <a:prstGeom prst="straightConnector1">
            <a:avLst/>
          </a:prstGeom>
          <a:noFill/>
          <a:ln w="28440" cap="sq">
            <a:solidFill>
              <a:srgbClr val="FF0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2" name="Group 8"/>
          <p:cNvGrpSpPr>
            <a:grpSpLocks/>
          </p:cNvGrpSpPr>
          <p:nvPr/>
        </p:nvGrpSpPr>
        <p:grpSpPr bwMode="auto">
          <a:xfrm>
            <a:off x="2602095" y="1526730"/>
            <a:ext cx="3952751" cy="2521932"/>
            <a:chOff x="1515" y="628"/>
            <a:chExt cx="2626" cy="1622"/>
          </a:xfrm>
        </p:grpSpPr>
        <p:sp>
          <p:nvSpPr>
            <p:cNvPr id="13" name="Rectangle 9"/>
            <p:cNvSpPr>
              <a:spLocks noChangeArrowheads="1"/>
            </p:cNvSpPr>
            <p:nvPr/>
          </p:nvSpPr>
          <p:spPr bwMode="auto">
            <a:xfrm>
              <a:off x="1515" y="628"/>
              <a:ext cx="2619" cy="1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1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 y="628"/>
              <a:ext cx="2626" cy="16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5" name="Text Box 1"/>
          <p:cNvSpPr txBox="1">
            <a:spLocks noChangeArrowheads="1"/>
          </p:cNvSpPr>
          <p:nvPr/>
        </p:nvSpPr>
        <p:spPr bwMode="auto">
          <a:xfrm>
            <a:off x="0" y="2248297"/>
            <a:ext cx="1906588"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chemeClr val="bg1"/>
                </a:solidFill>
                <a:latin typeface="Verdana" panose="020B0604030504040204" pitchFamily="34" charset="0"/>
                <a:ea typeface="ＭＳ Ｐゴシック" panose="020B0600070205080204" pitchFamily="34" charset="-128"/>
              </a:defRPr>
            </a:lvl9pPr>
          </a:lstStyle>
          <a:p>
            <a:pPr eaLnBrk="1" hangingPunct="1">
              <a:buClrTx/>
              <a:buFontTx/>
              <a:buNone/>
            </a:pPr>
            <a:r>
              <a:rPr lang="it-IT" altLang="it-IT" sz="1600" dirty="0" err="1">
                <a:solidFill>
                  <a:srgbClr val="000000"/>
                </a:solidFill>
              </a:rPr>
              <a:t>Flat</a:t>
            </a:r>
            <a:r>
              <a:rPr lang="it-IT" altLang="it-IT" sz="1600" dirty="0">
                <a:solidFill>
                  <a:srgbClr val="000000"/>
                </a:solidFill>
              </a:rPr>
              <a:t> panel CMOS</a:t>
            </a:r>
          </a:p>
        </p:txBody>
      </p:sp>
      <p:grpSp>
        <p:nvGrpSpPr>
          <p:cNvPr id="2" name="Group 4"/>
          <p:cNvGrpSpPr>
            <a:grpSpLocks noChangeAspect="1"/>
          </p:cNvGrpSpPr>
          <p:nvPr/>
        </p:nvGrpSpPr>
        <p:grpSpPr bwMode="auto">
          <a:xfrm>
            <a:off x="900113" y="4589463"/>
            <a:ext cx="7569200" cy="2063750"/>
            <a:chOff x="567" y="2891"/>
            <a:chExt cx="4768" cy="1300"/>
          </a:xfrm>
        </p:grpSpPr>
        <p:sp>
          <p:nvSpPr>
            <p:cNvPr id="3" name="AutoShape 3"/>
            <p:cNvSpPr>
              <a:spLocks noChangeAspect="1" noChangeArrowheads="1" noTextEdit="1"/>
            </p:cNvSpPr>
            <p:nvPr/>
          </p:nvSpPr>
          <p:spPr bwMode="auto">
            <a:xfrm>
              <a:off x="567" y="2891"/>
              <a:ext cx="4768" cy="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 y="2891"/>
              <a:ext cx="4772" cy="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2194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611560" y="0"/>
            <a:ext cx="6912767"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Verdana" pitchFamily="32" charset="0"/>
                <a:ea typeface="ＭＳ Ｐゴシック" pitchFamily="32" charset="-128"/>
              </a:defRPr>
            </a:lvl9pPr>
          </a:lstStyle>
          <a:p>
            <a:pPr>
              <a:buClrTx/>
              <a:buFontTx/>
              <a:buNone/>
              <a:defRPr/>
            </a:pPr>
            <a:r>
              <a:rPr lang="en-GB" altLang="it-IT" sz="3200" b="1" dirty="0" smtClean="0">
                <a:solidFill>
                  <a:schemeClr val="accent2">
                    <a:lumMod val="75000"/>
                  </a:schemeClr>
                </a:solidFill>
                <a:effectLst>
                  <a:outerShdw blurRad="38100" dist="38100" dir="2700000" algn="tl">
                    <a:srgbClr val="C0C0C0"/>
                  </a:outerShdw>
                </a:effectLst>
              </a:rPr>
              <a:t>Imaging devices: a prototype</a:t>
            </a:r>
          </a:p>
        </p:txBody>
      </p:sp>
      <p:grpSp>
        <p:nvGrpSpPr>
          <p:cNvPr id="5" name="Group 4"/>
          <p:cNvGrpSpPr>
            <a:grpSpLocks noChangeAspect="1"/>
          </p:cNvGrpSpPr>
          <p:nvPr/>
        </p:nvGrpSpPr>
        <p:grpSpPr bwMode="auto">
          <a:xfrm>
            <a:off x="1979712" y="2247900"/>
            <a:ext cx="5112568" cy="3342697"/>
            <a:chOff x="2880" y="1434"/>
            <a:chExt cx="2880" cy="1883"/>
          </a:xfrm>
        </p:grpSpPr>
        <p:sp>
          <p:nvSpPr>
            <p:cNvPr id="6" name="AutoShape 3"/>
            <p:cNvSpPr>
              <a:spLocks noChangeAspect="1" noChangeArrowheads="1" noTextEdit="1"/>
            </p:cNvSpPr>
            <p:nvPr/>
          </p:nvSpPr>
          <p:spPr bwMode="auto">
            <a:xfrm>
              <a:off x="2880" y="1434"/>
              <a:ext cx="2880" cy="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 y="1434"/>
              <a:ext cx="2883" cy="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634802" y="5733256"/>
            <a:ext cx="8064896" cy="923330"/>
          </a:xfrm>
          <a:prstGeom prst="rect">
            <a:avLst/>
          </a:prstGeom>
        </p:spPr>
        <p:txBody>
          <a:bodyPr wrap="square">
            <a:spAutoFit/>
          </a:bodyPr>
          <a:lstStyle/>
          <a:p>
            <a:pPr algn="just"/>
            <a:r>
              <a:rPr lang="en-US" dirty="0" smtClean="0">
                <a:latin typeface="TimesNewRoman"/>
              </a:rPr>
              <a:t>The CCD camera coupled with the lens is mounted on a black light-tight enclosure. An adjustable stage for the positioning of the sample is placed inside the enclosure.</a:t>
            </a:r>
          </a:p>
        </p:txBody>
      </p:sp>
      <p:grpSp>
        <p:nvGrpSpPr>
          <p:cNvPr id="9" name="Group 4"/>
          <p:cNvGrpSpPr>
            <a:grpSpLocks noChangeAspect="1"/>
          </p:cNvGrpSpPr>
          <p:nvPr/>
        </p:nvGrpSpPr>
        <p:grpSpPr bwMode="auto">
          <a:xfrm>
            <a:off x="4667250" y="1044575"/>
            <a:ext cx="4483100" cy="1203325"/>
            <a:chOff x="2940" y="658"/>
            <a:chExt cx="2824" cy="758"/>
          </a:xfrm>
        </p:grpSpPr>
        <p:sp>
          <p:nvSpPr>
            <p:cNvPr id="10" name="AutoShape 3"/>
            <p:cNvSpPr>
              <a:spLocks noChangeAspect="1" noChangeArrowheads="1" noTextEdit="1"/>
            </p:cNvSpPr>
            <p:nvPr/>
          </p:nvSpPr>
          <p:spPr bwMode="auto">
            <a:xfrm>
              <a:off x="2940" y="658"/>
              <a:ext cx="2824" cy="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0" y="658"/>
              <a:ext cx="2826" cy="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26789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9"/>
          <p:cNvSpPr txBox="1">
            <a:spLocks noChangeArrowheads="1"/>
          </p:cNvSpPr>
          <p:nvPr/>
        </p:nvSpPr>
        <p:spPr bwMode="auto">
          <a:xfrm>
            <a:off x="1763688" y="3140968"/>
            <a:ext cx="69847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36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Cerenkov </a:t>
            </a:r>
            <a:r>
              <a:rPr lang="en-US" altLang="it-IT" sz="3600" b="1" dirty="0" err="1"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luminescece</a:t>
            </a:r>
            <a:r>
              <a:rPr lang="en-US" altLang="it-IT" sz="36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 imaging</a:t>
            </a:r>
            <a:endParaRPr lang="en-US" altLang="it-IT" sz="36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9347415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10566" y="1362770"/>
            <a:ext cx="8507413"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en-US" altLang="it-IT" sz="2000" dirty="0">
                <a:latin typeface="Verdana" panose="020B0604030504040204" pitchFamily="34" charset="0"/>
              </a:rPr>
              <a:t>We have shown that is possible to detect Cerenkov radiation (CR) by using a conventional small animals optical imaging system.     </a:t>
            </a:r>
          </a:p>
        </p:txBody>
      </p:sp>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420888"/>
            <a:ext cx="453707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23850" y="5516563"/>
            <a:ext cx="85074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ClrTx/>
              <a:buFontTx/>
              <a:buNone/>
            </a:pPr>
            <a:r>
              <a:rPr lang="en-US" altLang="it-IT" sz="2000" dirty="0"/>
              <a:t>In this talk we will review our results on Cerenkov imaging and we will </a:t>
            </a:r>
            <a:r>
              <a:rPr lang="en-US" altLang="it-IT" sz="2000" dirty="0" smtClean="0"/>
              <a:t>present </a:t>
            </a:r>
            <a:r>
              <a:rPr lang="en-US" altLang="it-IT" sz="2000" dirty="0"/>
              <a:t>data on the imaging of alpha and gamma emitters.       </a:t>
            </a:r>
          </a:p>
          <a:p>
            <a:pPr algn="just" eaLnBrk="1" hangingPunct="1">
              <a:spcBef>
                <a:spcPct val="0"/>
              </a:spcBef>
              <a:buClrTx/>
              <a:buFontTx/>
              <a:buNone/>
            </a:pPr>
            <a:endParaRPr lang="en-US" altLang="it-IT" sz="2000" dirty="0"/>
          </a:p>
        </p:txBody>
      </p:sp>
      <p:sp>
        <p:nvSpPr>
          <p:cNvPr id="5" name="CasellaDiTesto 9"/>
          <p:cNvSpPr txBox="1">
            <a:spLocks noChangeArrowheads="1"/>
          </p:cNvSpPr>
          <p:nvPr/>
        </p:nvSpPr>
        <p:spPr bwMode="auto">
          <a:xfrm>
            <a:off x="755576" y="223916"/>
            <a:ext cx="69847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Clr>
                <a:srgbClr val="CC3300"/>
              </a:buClr>
              <a:buFont typeface="Wingdings" panose="05000000000000000000" pitchFamily="2" charset="2"/>
              <a:buChar char="ü"/>
              <a:defRPr sz="3200">
                <a:solidFill>
                  <a:schemeClr val="tx1"/>
                </a:solidFill>
                <a:latin typeface="Arial" panose="020B0604020202020204" pitchFamily="34" charset="0"/>
                <a:cs typeface="Arial" panose="020B0604020202020204" pitchFamily="34" charset="0"/>
              </a:defRPr>
            </a:lvl1pPr>
            <a:lvl2pPr marL="742950" indent="-285750" defTabSz="457200" eaLnBrk="0" hangingPunct="0">
              <a:spcBef>
                <a:spcPct val="20000"/>
              </a:spcBef>
              <a:buChar char="–"/>
              <a:defRPr sz="1600">
                <a:solidFill>
                  <a:schemeClr val="tx1"/>
                </a:solidFill>
                <a:latin typeface="Arial" panose="020B0604020202020204" pitchFamily="34" charset="0"/>
                <a:cs typeface="Arial" panose="020B0604020202020204" pitchFamily="34" charset="0"/>
              </a:defRPr>
            </a:lvl2pPr>
            <a:lvl3pPr marL="1143000" indent="-228600" defTabSz="457200" eaLnBrk="0" hangingPunct="0">
              <a:spcBef>
                <a:spcPct val="20000"/>
              </a:spcBef>
              <a:buChar char="•"/>
              <a:defRPr sz="1400">
                <a:solidFill>
                  <a:schemeClr val="tx1"/>
                </a:solidFill>
                <a:latin typeface="Arial" panose="020B0604020202020204" pitchFamily="34" charset="0"/>
                <a:cs typeface="Arial" panose="020B0604020202020204" pitchFamily="34" charset="0"/>
              </a:defRPr>
            </a:lvl3pPr>
            <a:lvl4pPr marL="1600200" indent="-228600" defTabSz="457200" eaLnBrk="0" hangingPunct="0">
              <a:spcBef>
                <a:spcPct val="20000"/>
              </a:spcBef>
              <a:buChar char="–"/>
              <a:defRPr sz="1200">
                <a:solidFill>
                  <a:schemeClr val="tx1"/>
                </a:solidFill>
                <a:latin typeface="Arial" panose="020B0604020202020204" pitchFamily="34" charset="0"/>
                <a:cs typeface="Arial" panose="020B0604020202020204" pitchFamily="34" charset="0"/>
              </a:defRPr>
            </a:lvl4pPr>
            <a:lvl5pPr marL="2057400" indent="-228600" defTabSz="457200" eaLnBrk="0" hangingPunct="0">
              <a:spcBef>
                <a:spcPct val="20000"/>
              </a:spcBef>
              <a:buChar char="»"/>
              <a:defRPr sz="1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it-IT" sz="3600"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Introduction</a:t>
            </a:r>
            <a:endParaRPr lang="en-US" altLang="it-IT" sz="36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928083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1121</TotalTime>
  <Words>1548</Words>
  <Application>Microsoft Office PowerPoint</Application>
  <PresentationFormat>Presentazione su schermo (4:3)</PresentationFormat>
  <Paragraphs>172</Paragraphs>
  <Slides>48</Slides>
  <Notes>0</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48</vt:i4>
      </vt:variant>
    </vt:vector>
  </HeadingPairs>
  <TitlesOfParts>
    <vt:vector size="50" baseType="lpstr">
      <vt:lpstr>Personalizza struttura</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Policlinico San Donato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Anna Flavia DAmelio</dc:creator>
  <cp:lastModifiedBy>R720099</cp:lastModifiedBy>
  <cp:revision>112</cp:revision>
  <dcterms:created xsi:type="dcterms:W3CDTF">2014-09-12T13:08:41Z</dcterms:created>
  <dcterms:modified xsi:type="dcterms:W3CDTF">2016-06-09T13:32:55Z</dcterms:modified>
</cp:coreProperties>
</file>