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96FD-FE84-E241-AD02-80CABE02E636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C29A-6AA7-5444-B3B7-AFF02F0F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96FD-FE84-E241-AD02-80CABE02E636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C29A-6AA7-5444-B3B7-AFF02F0F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96FD-FE84-E241-AD02-80CABE02E636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C29A-6AA7-5444-B3B7-AFF02F0F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96FD-FE84-E241-AD02-80CABE02E636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C29A-6AA7-5444-B3B7-AFF02F0F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96FD-FE84-E241-AD02-80CABE02E636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C29A-6AA7-5444-B3B7-AFF02F0F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96FD-FE84-E241-AD02-80CABE02E636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C29A-6AA7-5444-B3B7-AFF02F0F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96FD-FE84-E241-AD02-80CABE02E636}" type="datetimeFigureOut">
              <a:rPr lang="en-US" smtClean="0"/>
              <a:t>5/6/16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C29A-6AA7-5444-B3B7-AFF02F0F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96FD-FE84-E241-AD02-80CABE02E636}" type="datetimeFigureOut">
              <a:rPr lang="en-US" smtClean="0"/>
              <a:t>5/6/16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C29A-6AA7-5444-B3B7-AFF02F0F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96FD-FE84-E241-AD02-80CABE02E636}" type="datetimeFigureOut">
              <a:rPr lang="en-US" smtClean="0"/>
              <a:t>5/6/16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C29A-6AA7-5444-B3B7-AFF02F0F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96FD-FE84-E241-AD02-80CABE02E636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C29A-6AA7-5444-B3B7-AFF02F0F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96FD-FE84-E241-AD02-80CABE02E636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C29A-6AA7-5444-B3B7-AFF02F0F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296FD-FE84-E241-AD02-80CABE02E636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AC29A-6AA7-5444-B3B7-AFF02F0F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6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4857" y="2491604"/>
            <a:ext cx="6930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00"/>
                </a:solidFill>
              </a:rPr>
              <a:t>Proposta</a:t>
            </a:r>
            <a:r>
              <a:rPr lang="en-US" sz="4800" dirty="0">
                <a:solidFill>
                  <a:srgbClr val="000000"/>
                </a:solidFill>
              </a:rPr>
              <a:t> “</a:t>
            </a:r>
            <a:r>
              <a:rPr lang="en-US" sz="4800" dirty="0" err="1">
                <a:solidFill>
                  <a:srgbClr val="000000"/>
                </a:solidFill>
              </a:rPr>
              <a:t>Nuovo</a:t>
            </a:r>
            <a:r>
              <a:rPr lang="en-US" sz="4800" dirty="0">
                <a:solidFill>
                  <a:srgbClr val="000000"/>
                </a:solidFill>
              </a:rPr>
              <a:t> Labec</a:t>
            </a:r>
            <a:r>
              <a:rPr lang="en-US" sz="4800" dirty="0" smtClean="0">
                <a:solidFill>
                  <a:srgbClr val="000000"/>
                </a:solidFill>
              </a:rPr>
              <a:t>”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7905" y="5914571"/>
            <a:ext cx="343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Firenze, </a:t>
            </a:r>
            <a:r>
              <a:rPr lang="en-US" i="1" dirty="0" err="1" smtClean="0"/>
              <a:t>CdS</a:t>
            </a:r>
            <a:r>
              <a:rPr lang="en-US" i="1" dirty="0" smtClean="0"/>
              <a:t> 3 </a:t>
            </a:r>
            <a:r>
              <a:rPr lang="en-US" i="1" dirty="0" err="1" smtClean="0"/>
              <a:t>maggio</a:t>
            </a:r>
            <a:r>
              <a:rPr lang="en-US" i="1" dirty="0" smtClean="0"/>
              <a:t> 2016</a:t>
            </a:r>
          </a:p>
          <a:p>
            <a:pPr algn="r"/>
            <a:r>
              <a:rPr lang="en-US" i="1" dirty="0" smtClean="0"/>
              <a:t> P.A. </a:t>
            </a:r>
            <a:r>
              <a:rPr lang="en-US" i="1" dirty="0" err="1" smtClean="0"/>
              <a:t>Mandò</a:t>
            </a:r>
            <a:endParaRPr lang="en-US" i="1" dirty="0"/>
          </a:p>
        </p:txBody>
      </p:sp>
      <p:pic>
        <p:nvPicPr>
          <p:cNvPr id="3" name="Picture 2" descr="Logo LABEC 2.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6" y="133038"/>
            <a:ext cx="1994185" cy="20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911" y="1896507"/>
            <a:ext cx="8164285" cy="262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it-IT" sz="3200" dirty="0" smtClean="0"/>
              <a:t>3) per </a:t>
            </a:r>
            <a:r>
              <a:rPr lang="it-IT" sz="3200" dirty="0" smtClean="0"/>
              <a:t>le misure </a:t>
            </a:r>
            <a:r>
              <a:rPr lang="it-IT" sz="3200" dirty="0" smtClean="0">
                <a:solidFill>
                  <a:srgbClr val="FF0000"/>
                </a:solidFill>
              </a:rPr>
              <a:t>IBA di routine sui beni culturali</a:t>
            </a:r>
            <a:r>
              <a:rPr lang="it-IT" sz="3200" dirty="0" smtClean="0"/>
              <a:t>, </a:t>
            </a:r>
            <a:r>
              <a:rPr lang="it-IT" sz="3200" dirty="0" smtClean="0">
                <a:solidFill>
                  <a:srgbClr val="FF0000"/>
                </a:solidFill>
              </a:rPr>
              <a:t>raramente sono necessarie energie &gt; 3 </a:t>
            </a:r>
            <a:r>
              <a:rPr lang="it-IT" sz="3200" dirty="0" err="1" smtClean="0">
                <a:solidFill>
                  <a:srgbClr val="FF0000"/>
                </a:solidFill>
              </a:rPr>
              <a:t>MeV</a:t>
            </a:r>
            <a:r>
              <a:rPr lang="it-IT" sz="3200" dirty="0" smtClean="0">
                <a:solidFill>
                  <a:srgbClr val="FF0000"/>
                </a:solidFill>
              </a:rPr>
              <a:t> di </a:t>
            </a:r>
            <a:r>
              <a:rPr lang="it-IT" sz="3200" dirty="0" smtClean="0">
                <a:solidFill>
                  <a:srgbClr val="FF0000"/>
                </a:solidFill>
              </a:rPr>
              <a:t>protoni</a:t>
            </a:r>
            <a:r>
              <a:rPr lang="it-IT" sz="3200" dirty="0" smtClean="0"/>
              <a:t>, ottenibili con un Tandem pi</a:t>
            </a:r>
            <a:r>
              <a:rPr lang="it-IT" sz="3200" dirty="0" smtClean="0"/>
              <a:t>ù piccolo di quello </a:t>
            </a:r>
            <a:r>
              <a:rPr lang="it-IT" sz="3200" dirty="0" smtClean="0"/>
              <a:t>attuale (che arriva </a:t>
            </a:r>
            <a:r>
              <a:rPr lang="it-IT" sz="3200" dirty="0" smtClean="0"/>
              <a:t>a 6 </a:t>
            </a:r>
            <a:r>
              <a:rPr lang="it-IT" sz="3200" dirty="0" err="1" smtClean="0"/>
              <a:t>MeV</a:t>
            </a:r>
            <a:r>
              <a:rPr lang="it-IT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56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911" y="995149"/>
            <a:ext cx="8164285" cy="454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2400"/>
              </a:spcBef>
            </a:pPr>
            <a:r>
              <a:rPr lang="it-IT" sz="3200" dirty="0" smtClean="0"/>
              <a:t>Inoltre, </a:t>
            </a:r>
            <a:r>
              <a:rPr lang="it-IT" sz="3200" dirty="0" smtClean="0"/>
              <a:t>a parte quanto ora detto (cio</a:t>
            </a:r>
            <a:r>
              <a:rPr lang="it-IT" sz="3200" dirty="0" smtClean="0"/>
              <a:t>è </a:t>
            </a:r>
            <a:r>
              <a:rPr lang="it-IT" sz="3200" dirty="0" smtClean="0"/>
              <a:t>che non sempre l’attuale acceleratore </a:t>
            </a:r>
            <a:r>
              <a:rPr lang="it-IT" sz="3200" dirty="0" smtClean="0"/>
              <a:t>è l</a:t>
            </a:r>
            <a:r>
              <a:rPr lang="it-IT" sz="3200" dirty="0" smtClean="0"/>
              <a:t>a macchina “ottimale”), il fatto stesso della </a:t>
            </a:r>
            <a:r>
              <a:rPr lang="it-IT" sz="3200" dirty="0" smtClean="0"/>
              <a:t>disponibilità di un solo acceleratore nel laboratorio necessariamente impedisce di operare in parallelo più esperimenti su applicazioni differenti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2731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334" y="907146"/>
            <a:ext cx="8841618" cy="533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it-IT" sz="3000" dirty="0" smtClean="0"/>
              <a:t>Da qui l’idea di un “nuovo LABEC” potenziato (e ottimizzato) dal punto di vista delle strumentazioni (e delle risorse umane)</a:t>
            </a:r>
          </a:p>
          <a:p>
            <a:pPr algn="ctr">
              <a:lnSpc>
                <a:spcPct val="130000"/>
              </a:lnSpc>
              <a:spcBef>
                <a:spcPts val="2400"/>
              </a:spcBef>
            </a:pPr>
            <a:r>
              <a:rPr lang="it-IT" sz="3000" dirty="0" smtClean="0"/>
              <a:t>L’acquisizione di nuova strumentazione, in particolare </a:t>
            </a:r>
            <a:r>
              <a:rPr lang="it-IT" sz="3000" b="1" dirty="0" smtClean="0">
                <a:solidFill>
                  <a:srgbClr val="FF0000"/>
                </a:solidFill>
              </a:rPr>
              <a:t>due acceleratori più piccoli </a:t>
            </a:r>
            <a:r>
              <a:rPr lang="it-IT" sz="3000" dirty="0" smtClean="0"/>
              <a:t>per distribuire meglio il lavoro e consentire di lavorare in parallelo, permetterà di razionalizzare e potenziare le attività del laboratorio e aumentarne la produttività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3394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334" y="350776"/>
            <a:ext cx="8841618" cy="6303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30000"/>
              </a:lnSpc>
              <a:buFont typeface="Arial"/>
              <a:buChar char="•"/>
            </a:pPr>
            <a:r>
              <a:rPr lang="it-IT" sz="3200" dirty="0" smtClean="0"/>
              <a:t>un </a:t>
            </a:r>
            <a:r>
              <a:rPr lang="it-IT" sz="3200" dirty="0" smtClean="0">
                <a:solidFill>
                  <a:srgbClr val="FF0000"/>
                </a:solidFill>
              </a:rPr>
              <a:t>acceleratore Tandem super-compatto </a:t>
            </a:r>
            <a:r>
              <a:rPr lang="it-IT" sz="3200" dirty="0" err="1" smtClean="0"/>
              <a:t>IonPlus</a:t>
            </a:r>
            <a:r>
              <a:rPr lang="it-IT" sz="3200" dirty="0" smtClean="0"/>
              <a:t> MICADAS da </a:t>
            </a:r>
            <a:r>
              <a:rPr lang="it-IT" sz="3200" u="sng" dirty="0" smtClean="0"/>
              <a:t>solo 200 </a:t>
            </a:r>
            <a:r>
              <a:rPr lang="it-IT" sz="3200" u="sng" dirty="0" err="1" smtClean="0"/>
              <a:t>kV</a:t>
            </a:r>
            <a:r>
              <a:rPr lang="it-IT" sz="3200" dirty="0" smtClean="0"/>
              <a:t>, da installare nella stessa sala attuale e che sarà </a:t>
            </a:r>
            <a:r>
              <a:rPr lang="it-IT" sz="3200" u="sng" dirty="0" smtClean="0"/>
              <a:t>dedicato alla misura di concentrazione di </a:t>
            </a:r>
            <a:r>
              <a:rPr lang="it-IT" sz="3200" u="sng" baseline="30000" dirty="0" smtClean="0"/>
              <a:t>14</a:t>
            </a:r>
            <a:r>
              <a:rPr lang="it-IT" sz="3200" u="sng" dirty="0" smtClean="0"/>
              <a:t>C nella componente carboniosa del PM</a:t>
            </a:r>
            <a:r>
              <a:rPr lang="it-IT" sz="3200" dirty="0" smtClean="0"/>
              <a:t> in atmosfera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</a:pPr>
            <a:r>
              <a:rPr lang="it-IT" sz="2800" dirty="0" smtClean="0"/>
              <a:t>La precisione è intorno al 2%, più che sufficiente per queste misure (non lo sarebbe per le datazioni)</a:t>
            </a:r>
          </a:p>
          <a:p>
            <a:pPr algn="ctr">
              <a:lnSpc>
                <a:spcPct val="130000"/>
              </a:lnSpc>
            </a:pPr>
            <a:r>
              <a:rPr lang="it-IT" sz="2800" dirty="0" smtClean="0"/>
              <a:t>Ha una sorgente a gas, direttamente accoppiabile alle attuali strumentazioni di preparazione </a:t>
            </a:r>
            <a:r>
              <a:rPr lang="it-IT" sz="2800" dirty="0" smtClean="0">
                <a:sym typeface="Wingdings"/>
              </a:rPr>
              <a:t> molto maggior numero di campioni misurabili in tempi brevi</a:t>
            </a:r>
            <a:endParaRPr lang="it-IT" sz="2800" dirty="0"/>
          </a:p>
        </p:txBody>
      </p:sp>
      <p:pic>
        <p:nvPicPr>
          <p:cNvPr id="5" name="Picture 4" descr="micadas_x062941_small_400_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r="5931"/>
          <a:stretch/>
        </p:blipFill>
        <p:spPr>
          <a:xfrm>
            <a:off x="9751" y="0"/>
            <a:ext cx="9134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334" y="300056"/>
            <a:ext cx="8841618" cy="612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3200" dirty="0" smtClean="0"/>
              <a:t>• </a:t>
            </a:r>
            <a:r>
              <a:rPr lang="it-IT" sz="3200" dirty="0" smtClean="0">
                <a:solidFill>
                  <a:srgbClr val="FF0000"/>
                </a:solidFill>
              </a:rPr>
              <a:t>un acceleratore Tandem da 1-1.5 MV</a:t>
            </a:r>
            <a:r>
              <a:rPr lang="it-IT" sz="3200" dirty="0" smtClean="0"/>
              <a:t>, da installare nella futura sede di E-RIHS, dedicato a misure  “di routine” sui beni culturali </a:t>
            </a:r>
            <a:r>
              <a:rPr lang="it-IT" sz="3200" u="sng" dirty="0" smtClean="0"/>
              <a:t>sia per le datazioni </a:t>
            </a:r>
            <a:r>
              <a:rPr lang="it-IT" sz="3200" u="sng" baseline="30000" dirty="0" smtClean="0"/>
              <a:t>14</a:t>
            </a:r>
            <a:r>
              <a:rPr lang="it-IT" sz="3200" u="sng" dirty="0" smtClean="0"/>
              <a:t>C che per Ion Beam Analysis</a:t>
            </a:r>
            <a:r>
              <a:rPr lang="it-IT" sz="3200" dirty="0" smtClean="0"/>
              <a:t> (misure di composizione di materiali impiegati nelle opere d’arte)</a:t>
            </a:r>
          </a:p>
          <a:p>
            <a:pPr algn="ctr">
              <a:lnSpc>
                <a:spcPct val="130000"/>
              </a:lnSpc>
              <a:spcBef>
                <a:spcPts val="2400"/>
              </a:spcBef>
            </a:pPr>
            <a:r>
              <a:rPr lang="it-IT" sz="2800" dirty="0" smtClean="0"/>
              <a:t>Per l’AMS - </a:t>
            </a:r>
            <a:r>
              <a:rPr lang="it-IT" sz="2800" baseline="30000" dirty="0" smtClean="0"/>
              <a:t>14</a:t>
            </a:r>
            <a:r>
              <a:rPr lang="it-IT" sz="2800" dirty="0" smtClean="0"/>
              <a:t>C per datazioni, anche con una macchina di questo tipo la precisione è già ottimale, ≤0.5% </a:t>
            </a:r>
          </a:p>
          <a:p>
            <a:pPr algn="ctr">
              <a:lnSpc>
                <a:spcPct val="130000"/>
              </a:lnSpc>
              <a:spcBef>
                <a:spcPts val="2400"/>
              </a:spcBef>
            </a:pPr>
            <a:r>
              <a:rPr lang="it-IT" sz="2800" dirty="0" smtClean="0"/>
              <a:t>Per l’IBA “standard”  sui beni culturali, </a:t>
            </a:r>
            <a:r>
              <a:rPr lang="it-IT" sz="2800" dirty="0" smtClean="0"/>
              <a:t>come detto, protoni </a:t>
            </a:r>
            <a:r>
              <a:rPr lang="it-IT" sz="2800" dirty="0" smtClean="0"/>
              <a:t>da 2-3 </a:t>
            </a:r>
            <a:r>
              <a:rPr lang="it-IT" sz="2800" dirty="0" err="1" smtClean="0"/>
              <a:t>MeV</a:t>
            </a:r>
            <a:r>
              <a:rPr lang="it-IT" sz="2800" dirty="0" smtClean="0"/>
              <a:t> (o </a:t>
            </a:r>
            <a:r>
              <a:rPr lang="it-IT" sz="2800" dirty="0" smtClean="0"/>
              <a:t>alfa da 3-4.5 </a:t>
            </a:r>
            <a:r>
              <a:rPr lang="it-IT" sz="2800" dirty="0" err="1" smtClean="0"/>
              <a:t>MeV</a:t>
            </a:r>
            <a:r>
              <a:rPr lang="it-IT" sz="2800" dirty="0" smtClean="0"/>
              <a:t>) </a:t>
            </a:r>
            <a:r>
              <a:rPr lang="it-IT" sz="2800" dirty="0" smtClean="0"/>
              <a:t>sono più che sufficienti </a:t>
            </a:r>
          </a:p>
        </p:txBody>
      </p:sp>
    </p:spTree>
    <p:extLst>
      <p:ext uri="{BB962C8B-B14F-4D97-AF65-F5344CB8AC3E}">
        <p14:creationId xmlns:p14="http://schemas.microsoft.com/office/powerpoint/2010/main" val="12514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952" y="224443"/>
            <a:ext cx="8406190" cy="628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it-IT" sz="3600" dirty="0" smtClean="0"/>
              <a:t>Questo Tandem avrà una configurazione molto semplificata</a:t>
            </a:r>
          </a:p>
          <a:p>
            <a:pPr marL="457200" indent="-457200" algn="ctr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it-IT" sz="2800" u="sng" dirty="0" smtClean="0"/>
              <a:t>una sola linea di fascio per IBA</a:t>
            </a:r>
            <a:r>
              <a:rPr lang="it-IT" sz="2800" dirty="0" smtClean="0"/>
              <a:t>, con microfascio esterno non spinto (50 – 100 micron)</a:t>
            </a:r>
          </a:p>
          <a:p>
            <a:pPr marL="457200" indent="-457200" algn="ctr">
              <a:lnSpc>
                <a:spcPct val="130000"/>
              </a:lnSpc>
              <a:buFont typeface="Arial"/>
              <a:buChar char="•"/>
            </a:pPr>
            <a:r>
              <a:rPr lang="it-IT" sz="2800" dirty="0" smtClean="0"/>
              <a:t>linea di fascio per AMS </a:t>
            </a:r>
            <a:r>
              <a:rPr lang="it-IT" sz="2800" u="sng" dirty="0" smtClean="0"/>
              <a:t>attrezzata per solo </a:t>
            </a:r>
            <a:r>
              <a:rPr lang="it-IT" sz="2800" u="sng" baseline="30000" dirty="0" smtClean="0"/>
              <a:t>14</a:t>
            </a:r>
            <a:r>
              <a:rPr lang="it-IT" sz="2800" u="sng" dirty="0" smtClean="0"/>
              <a:t>C 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it-IT" sz="3100" dirty="0" smtClean="0"/>
              <a:t>Nel complesso questa macchina </a:t>
            </a:r>
            <a:r>
              <a:rPr lang="it-IT" sz="3100" dirty="0" smtClean="0">
                <a:solidFill>
                  <a:srgbClr val="FF0000"/>
                </a:solidFill>
              </a:rPr>
              <a:t>costituirà da sola uno strumento completo per tutti i tipi di analisi “di servizio”</a:t>
            </a:r>
            <a:r>
              <a:rPr lang="it-IT" sz="3100" dirty="0" smtClean="0"/>
              <a:t> che le tecniche di acceleratore possono offrire </a:t>
            </a:r>
            <a:r>
              <a:rPr lang="it-IT" sz="3100" dirty="0" smtClean="0">
                <a:solidFill>
                  <a:srgbClr val="FF0000"/>
                </a:solidFill>
              </a:rPr>
              <a:t>nel campo dei </a:t>
            </a:r>
            <a:r>
              <a:rPr lang="it-IT" sz="3100" dirty="0" smtClean="0">
                <a:solidFill>
                  <a:srgbClr val="FF0000"/>
                </a:solidFill>
              </a:rPr>
              <a:t>Beni Culturali</a:t>
            </a:r>
            <a:r>
              <a:rPr lang="it-IT" sz="3100" dirty="0" smtClean="0"/>
              <a:t>, e potrà essere dedicata alle misure di routine in questo settore</a:t>
            </a:r>
            <a:endParaRPr lang="it-IT" sz="3100" dirty="0"/>
          </a:p>
        </p:txBody>
      </p:sp>
    </p:spTree>
    <p:extLst>
      <p:ext uri="{BB962C8B-B14F-4D97-AF65-F5344CB8AC3E}">
        <p14:creationId xmlns:p14="http://schemas.microsoft.com/office/powerpoint/2010/main" val="35026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286" y="1560291"/>
            <a:ext cx="86359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3200" dirty="0" smtClean="0"/>
              <a:t>• </a:t>
            </a:r>
            <a:r>
              <a:rPr lang="it-IT" sz="3200" dirty="0" smtClean="0">
                <a:solidFill>
                  <a:srgbClr val="FF0000"/>
                </a:solidFill>
              </a:rPr>
              <a:t>nuova strumentazione mobile </a:t>
            </a:r>
            <a:r>
              <a:rPr lang="it-IT" sz="3200" dirty="0" smtClean="0"/>
              <a:t>(potenziamento dotazione di sistemi XRF a scansione) per l’analisi in-situ dei beni culturali nei musei e negli istituti di tutela (ad esempio l’ OPD)</a:t>
            </a:r>
          </a:p>
          <a:p>
            <a:pPr algn="ctr">
              <a:lnSpc>
                <a:spcPct val="130000"/>
              </a:lnSpc>
              <a:spcBef>
                <a:spcPts val="2400"/>
              </a:spcBef>
            </a:pPr>
            <a:r>
              <a:rPr lang="it-IT" sz="3200" dirty="0" smtClean="0"/>
              <a:t>• </a:t>
            </a:r>
            <a:r>
              <a:rPr lang="it-IT" sz="3200" dirty="0" smtClean="0">
                <a:solidFill>
                  <a:srgbClr val="FF0000"/>
                </a:solidFill>
              </a:rPr>
              <a:t>microscopio elettronico</a:t>
            </a:r>
            <a:r>
              <a:rPr lang="it-IT" sz="3200" dirty="0" smtClean="0"/>
              <a:t>, per le necessarie analisi-ispezioni preventive dei campioni</a:t>
            </a:r>
            <a:endParaRPr lang="it-IT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2890762" y="447524"/>
            <a:ext cx="371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smtClean="0"/>
              <a:t>inoltre</a:t>
            </a:r>
            <a:endParaRPr lang="it-IT" sz="3600"/>
          </a:p>
        </p:txBody>
      </p:sp>
    </p:spTree>
    <p:extLst>
      <p:ext uri="{BB962C8B-B14F-4D97-AF65-F5344CB8AC3E}">
        <p14:creationId xmlns:p14="http://schemas.microsoft.com/office/powerpoint/2010/main" val="25891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385" y="919233"/>
            <a:ext cx="855133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smtClean="0"/>
              <a:t>l’attuale Tandem da 3 MV rimarrà dunque liberato dalla maggior parte delle attività di routine e di servizio all’utenza esterna </a:t>
            </a:r>
            <a:r>
              <a:rPr lang="it-IT" sz="3600" u="sng" smtClean="0"/>
              <a:t>nel campo dei beni culturali</a:t>
            </a:r>
            <a:r>
              <a:rPr lang="it-IT" sz="3600" smtClean="0"/>
              <a:t> e potrà invece essere più intensamente dedicato</a:t>
            </a:r>
            <a:r>
              <a:rPr lang="it-IT" sz="3200" smtClean="0"/>
              <a:t>:</a:t>
            </a:r>
            <a:endParaRPr lang="it-IT" sz="3200"/>
          </a:p>
        </p:txBody>
      </p:sp>
    </p:spTree>
    <p:extLst>
      <p:ext uri="{BB962C8B-B14F-4D97-AF65-F5344CB8AC3E}">
        <p14:creationId xmlns:p14="http://schemas.microsoft.com/office/powerpoint/2010/main" val="15239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669" y="1209521"/>
            <a:ext cx="8515047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dirty="0" smtClean="0"/>
              <a:t>a) alle misure </a:t>
            </a:r>
            <a:r>
              <a:rPr lang="it-IT" sz="3200" dirty="0" smtClean="0">
                <a:solidFill>
                  <a:srgbClr val="FF0000"/>
                </a:solidFill>
              </a:rPr>
              <a:t>IBA </a:t>
            </a:r>
            <a:r>
              <a:rPr lang="it-IT" sz="3200" u="sng" dirty="0" smtClean="0">
                <a:solidFill>
                  <a:srgbClr val="FF0000"/>
                </a:solidFill>
              </a:rPr>
              <a:t>in campo ambientale</a:t>
            </a:r>
            <a:r>
              <a:rPr lang="it-IT" sz="3200" dirty="0" smtClean="0"/>
              <a:t> (misura della composizione del PM), per le quali è veramente la macchina più adatta grazie alle prestazioni che può offrire, come evidenziato dal</a:t>
            </a:r>
            <a:r>
              <a:rPr lang="it-IT" sz="3200" u="sng" dirty="0" smtClean="0"/>
              <a:t> lavoro di ottimizzazione</a:t>
            </a:r>
            <a:r>
              <a:rPr lang="it-IT" sz="3200" dirty="0" smtClean="0"/>
              <a:t> svolto dal gruppo negli ultimi anni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195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334" y="532197"/>
            <a:ext cx="8841618" cy="546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it-IT" sz="3200" dirty="0" smtClean="0"/>
              <a:t>b) a tutta la parte di </a:t>
            </a:r>
            <a:r>
              <a:rPr lang="it-IT" sz="3200" dirty="0" smtClean="0">
                <a:solidFill>
                  <a:srgbClr val="FF0000"/>
                </a:solidFill>
              </a:rPr>
              <a:t>ricerca e sviluppo tecnologici</a:t>
            </a:r>
            <a:r>
              <a:rPr lang="it-IT" sz="3200" dirty="0" smtClean="0"/>
              <a:t>, metodologici e strumentali, sia sulle tecniche IBA che AMS, attività </a:t>
            </a:r>
            <a:r>
              <a:rPr lang="it-IT" sz="3200" u="sng" dirty="0" smtClean="0"/>
              <a:t>essenziali per mantenere sempre all’avanguardia quella della routine applicativa</a:t>
            </a:r>
            <a:r>
              <a:rPr lang="it-IT" sz="3200" dirty="0" smtClean="0"/>
              <a:t>. </a:t>
            </a:r>
          </a:p>
          <a:p>
            <a:pPr algn="ctr">
              <a:lnSpc>
                <a:spcPct val="140000"/>
              </a:lnSpc>
              <a:spcBef>
                <a:spcPts val="1800"/>
              </a:spcBef>
            </a:pPr>
            <a:r>
              <a:rPr lang="it-IT" sz="2800" dirty="0" smtClean="0"/>
              <a:t>Ad es., nuovi sistemi di ulteriore soppressione del fondo nelle misure di </a:t>
            </a:r>
            <a:r>
              <a:rPr lang="it-IT" sz="2800" baseline="30000" dirty="0" smtClean="0"/>
              <a:t>14</a:t>
            </a:r>
            <a:r>
              <a:rPr lang="it-IT" sz="2800" dirty="0" smtClean="0"/>
              <a:t>C potrebbero portare, per le datazioni, a estendere le età misurabili a età ancora maggiori degli attuali 45-50 mila anni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898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86" y="119293"/>
            <a:ext cx="857552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3200" b="1" dirty="0" err="1" smtClean="0"/>
              <a:t>Premessa</a:t>
            </a:r>
            <a:endParaRPr lang="en-US" sz="3200" b="1" dirty="0" smtClean="0"/>
          </a:p>
          <a:p>
            <a:pPr algn="ctr">
              <a:lnSpc>
                <a:spcPct val="110000"/>
              </a:lnSpc>
            </a:pPr>
            <a:r>
              <a:rPr lang="en-US" sz="2400" dirty="0" smtClean="0"/>
              <a:t>in </a:t>
            </a:r>
            <a:r>
              <a:rPr lang="en-US" sz="2400" dirty="0" err="1" smtClean="0"/>
              <a:t>collaborazione</a:t>
            </a:r>
            <a:r>
              <a:rPr lang="en-US" sz="2400" dirty="0" smtClean="0"/>
              <a:t> con CNR e </a:t>
            </a:r>
            <a:r>
              <a:rPr lang="en-US" sz="2400" dirty="0" err="1" smtClean="0"/>
              <a:t>altri</a:t>
            </a:r>
            <a:r>
              <a:rPr lang="en-US" sz="2400" dirty="0" smtClean="0"/>
              <a:t>, </a:t>
            </a:r>
            <a:r>
              <a:rPr lang="en-US" sz="2400" dirty="0" err="1" smtClean="0"/>
              <a:t>l’INFN</a:t>
            </a:r>
            <a:r>
              <a:rPr lang="en-US" sz="2400" dirty="0" smtClean="0"/>
              <a:t> </a:t>
            </a:r>
            <a:r>
              <a:rPr lang="en-US" sz="2400" dirty="0" err="1" smtClean="0"/>
              <a:t>partecipa</a:t>
            </a:r>
            <a:r>
              <a:rPr lang="en-US" sz="2400" dirty="0" smtClean="0"/>
              <a:t> a </a:t>
            </a:r>
            <a:r>
              <a:rPr lang="en-US" sz="2400" dirty="0" smtClean="0">
                <a:solidFill>
                  <a:srgbClr val="FF0000"/>
                </a:solidFill>
              </a:rPr>
              <a:t>E-RIHS </a:t>
            </a:r>
            <a:r>
              <a:rPr lang="en-US" sz="2400" dirty="0" smtClean="0"/>
              <a:t>(European Research Infrastructure for Heritage Science),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è</a:t>
            </a:r>
            <a:r>
              <a:rPr lang="en-US" sz="2400" dirty="0" smtClean="0"/>
              <a:t> </a:t>
            </a:r>
            <a:r>
              <a:rPr lang="en-US" sz="2400" dirty="0" err="1" smtClean="0"/>
              <a:t>entrata</a:t>
            </a:r>
            <a:r>
              <a:rPr lang="en-US" sz="2400" dirty="0" smtClean="0"/>
              <a:t> </a:t>
            </a:r>
            <a:r>
              <a:rPr lang="en-US" sz="2400" dirty="0" err="1" smtClean="0"/>
              <a:t>ufficialmente</a:t>
            </a:r>
            <a:r>
              <a:rPr lang="en-US" sz="2400" dirty="0" smtClean="0"/>
              <a:t> in roadmap ESFRI a </a:t>
            </a:r>
            <a:r>
              <a:rPr lang="en-US" sz="2400" dirty="0" err="1" smtClean="0"/>
              <a:t>marzo</a:t>
            </a:r>
            <a:r>
              <a:rPr lang="en-US" sz="2400" dirty="0" smtClean="0"/>
              <a:t> 2016 e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dovrebbe</a:t>
            </a:r>
            <a:r>
              <a:rPr lang="en-US" sz="2400" dirty="0" smtClean="0"/>
              <a:t> </a:t>
            </a:r>
            <a:r>
              <a:rPr lang="en-US" sz="2400" dirty="0" err="1" smtClean="0"/>
              <a:t>portare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costituzione</a:t>
            </a:r>
            <a:r>
              <a:rPr lang="en-US" sz="2400" dirty="0" smtClean="0"/>
              <a:t> di un ERIC con hub a Firenze per la </a:t>
            </a:r>
            <a:r>
              <a:rPr lang="en-US" sz="2400" dirty="0" err="1" smtClean="0"/>
              <a:t>diagnostica</a:t>
            </a:r>
            <a:r>
              <a:rPr lang="en-US" sz="2400" dirty="0" smtClean="0"/>
              <a:t> </a:t>
            </a:r>
            <a:r>
              <a:rPr lang="en-US" sz="2400" dirty="0" err="1" smtClean="0"/>
              <a:t>scientifica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Beni</a:t>
            </a:r>
            <a:r>
              <a:rPr lang="en-US" sz="2400" dirty="0" smtClean="0"/>
              <a:t> </a:t>
            </a:r>
            <a:r>
              <a:rPr lang="en-US" sz="2400" dirty="0" err="1" smtClean="0"/>
              <a:t>Culturali</a:t>
            </a:r>
            <a:endParaRPr lang="en-US" sz="2400" dirty="0" smtClean="0"/>
          </a:p>
          <a:p>
            <a:pPr algn="ctr">
              <a:lnSpc>
                <a:spcPct val="110000"/>
              </a:lnSpc>
            </a:pPr>
            <a:endParaRPr lang="en-US" sz="2400" dirty="0"/>
          </a:p>
          <a:p>
            <a:pPr algn="ctr">
              <a:lnSpc>
                <a:spcPct val="110000"/>
              </a:lnSpc>
            </a:pPr>
            <a:r>
              <a:rPr lang="en-US" sz="2400" dirty="0" err="1" smtClean="0"/>
              <a:t>Sembra</a:t>
            </a:r>
            <a:r>
              <a:rPr lang="en-US" sz="2400" dirty="0" smtClean="0"/>
              <a:t> molto </a:t>
            </a:r>
            <a:r>
              <a:rPr lang="en-US" sz="2400" dirty="0" err="1" smtClean="0"/>
              <a:t>probabile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l’Ente</a:t>
            </a:r>
            <a:r>
              <a:rPr lang="en-US" sz="2400" dirty="0" smtClean="0"/>
              <a:t> CRF </a:t>
            </a:r>
            <a:r>
              <a:rPr lang="en-US" sz="2400" dirty="0" err="1" smtClean="0"/>
              <a:t>finanzi</a:t>
            </a:r>
            <a:r>
              <a:rPr lang="en-US" sz="2400" dirty="0" smtClean="0"/>
              <a:t> la </a:t>
            </a:r>
            <a:r>
              <a:rPr lang="en-US" sz="2400" dirty="0" err="1" smtClean="0"/>
              <a:t>ristrutturazione</a:t>
            </a:r>
            <a:r>
              <a:rPr lang="en-US" sz="2400" dirty="0" smtClean="0"/>
              <a:t> di </a:t>
            </a:r>
            <a:r>
              <a:rPr lang="en-US" sz="2400" dirty="0" err="1" smtClean="0"/>
              <a:t>ampi</a:t>
            </a:r>
            <a:r>
              <a:rPr lang="en-US" sz="2400" dirty="0" smtClean="0"/>
              <a:t> </a:t>
            </a:r>
            <a:r>
              <a:rPr lang="en-US" sz="2400" dirty="0" err="1" smtClean="0"/>
              <a:t>locali</a:t>
            </a:r>
            <a:r>
              <a:rPr lang="en-US" sz="2400" dirty="0" smtClean="0"/>
              <a:t> (al </a:t>
            </a:r>
            <a:r>
              <a:rPr lang="en-US" sz="2400" dirty="0" err="1" smtClean="0"/>
              <a:t>momento</a:t>
            </a:r>
            <a:r>
              <a:rPr lang="en-US" sz="2400" dirty="0" smtClean="0"/>
              <a:t> </a:t>
            </a:r>
            <a:r>
              <a:rPr lang="en-US" sz="2400" dirty="0" err="1" smtClean="0"/>
              <a:t>sembra</a:t>
            </a:r>
            <a:r>
              <a:rPr lang="en-US" sz="2400" dirty="0" smtClean="0"/>
              <a:t> </a:t>
            </a:r>
            <a:r>
              <a:rPr lang="en-US" sz="2400" dirty="0" err="1" smtClean="0"/>
              <a:t>all’ex</a:t>
            </a:r>
            <a:r>
              <a:rPr lang="en-US" sz="2400" dirty="0" smtClean="0"/>
              <a:t> </a:t>
            </a:r>
            <a:r>
              <a:rPr lang="en-US" sz="2400" dirty="0" err="1" smtClean="0"/>
              <a:t>edificio</a:t>
            </a:r>
            <a:r>
              <a:rPr lang="en-US" sz="2400" dirty="0" smtClean="0"/>
              <a:t> del </a:t>
            </a:r>
            <a:r>
              <a:rPr lang="en-US" sz="2400" dirty="0" err="1" smtClean="0"/>
              <a:t>comando</a:t>
            </a:r>
            <a:r>
              <a:rPr lang="en-US" sz="2400" dirty="0" smtClean="0"/>
              <a:t> </a:t>
            </a:r>
            <a:r>
              <a:rPr lang="en-US" sz="2400" dirty="0" err="1" smtClean="0"/>
              <a:t>militare</a:t>
            </a:r>
            <a:r>
              <a:rPr lang="en-US" sz="2400" dirty="0" smtClean="0"/>
              <a:t> in via </a:t>
            </a:r>
            <a:r>
              <a:rPr lang="en-US" sz="2400" dirty="0" err="1" smtClean="0"/>
              <a:t>Venezia</a:t>
            </a:r>
            <a:r>
              <a:rPr lang="en-US" sz="2400" dirty="0" smtClean="0"/>
              <a:t>-via Cherubini) per la </a:t>
            </a:r>
            <a:r>
              <a:rPr lang="en-US" sz="2400" dirty="0" err="1" smtClean="0"/>
              <a:t>sede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dell’ERIC</a:t>
            </a:r>
            <a:endParaRPr lang="en-US" sz="2400" dirty="0" smtClean="0"/>
          </a:p>
          <a:p>
            <a:pPr algn="ctr">
              <a:lnSpc>
                <a:spcPct val="110000"/>
              </a:lnSpc>
            </a:pPr>
            <a:endParaRPr lang="en-US" sz="2400" dirty="0"/>
          </a:p>
          <a:p>
            <a:pPr algn="ctr">
              <a:lnSpc>
                <a:spcPct val="110000"/>
              </a:lnSpc>
            </a:pPr>
            <a:r>
              <a:rPr lang="en-US" sz="2400" dirty="0" smtClean="0"/>
              <a:t>Il Labec per la parte “</a:t>
            </a:r>
            <a:r>
              <a:rPr lang="en-US" sz="2400" dirty="0" err="1" smtClean="0"/>
              <a:t>beni</a:t>
            </a:r>
            <a:r>
              <a:rPr lang="en-US" sz="2400" dirty="0" smtClean="0"/>
              <a:t> </a:t>
            </a:r>
            <a:r>
              <a:rPr lang="en-US" sz="2400" dirty="0" err="1" smtClean="0"/>
              <a:t>culturali</a:t>
            </a:r>
            <a:r>
              <a:rPr lang="en-US" sz="2400" dirty="0" smtClean="0"/>
              <a:t>” </a:t>
            </a:r>
            <a:r>
              <a:rPr lang="en-US" sz="2400" dirty="0" err="1" smtClean="0"/>
              <a:t>delle</a:t>
            </a:r>
            <a:r>
              <a:rPr lang="en-US" sz="2400" dirty="0" smtClean="0"/>
              <a:t> sue </a:t>
            </a:r>
            <a:r>
              <a:rPr lang="en-US" sz="2400" dirty="0" err="1" smtClean="0"/>
              <a:t>attività</a:t>
            </a:r>
            <a:r>
              <a:rPr lang="en-US" sz="2400" dirty="0" smtClean="0"/>
              <a:t> </a:t>
            </a:r>
            <a:r>
              <a:rPr lang="en-US" sz="2400" dirty="0" err="1" smtClean="0"/>
              <a:t>è</a:t>
            </a:r>
            <a:r>
              <a:rPr lang="en-US" sz="2400" dirty="0" smtClean="0"/>
              <a:t> </a:t>
            </a:r>
            <a:r>
              <a:rPr lang="en-US" sz="2400" dirty="0" err="1" smtClean="0"/>
              <a:t>pesantemente</a:t>
            </a:r>
            <a:r>
              <a:rPr lang="en-US" sz="2400" dirty="0" smtClean="0"/>
              <a:t> </a:t>
            </a:r>
            <a:r>
              <a:rPr lang="en-US" sz="2400" dirty="0" err="1" smtClean="0"/>
              <a:t>coinvolto</a:t>
            </a:r>
            <a:r>
              <a:rPr lang="en-US" sz="2400" dirty="0" smtClean="0"/>
              <a:t> in E-RIHS e </a:t>
            </a:r>
            <a:r>
              <a:rPr lang="en-US" sz="2400" dirty="0" err="1" smtClean="0"/>
              <a:t>potremmo</a:t>
            </a:r>
            <a:r>
              <a:rPr lang="en-US" sz="2400" dirty="0" smtClean="0"/>
              <a:t> </a:t>
            </a:r>
            <a:r>
              <a:rPr lang="en-US" sz="2400" dirty="0" err="1" smtClean="0"/>
              <a:t>sfruttare</a:t>
            </a:r>
            <a:r>
              <a:rPr lang="en-US" sz="2400" dirty="0" smtClean="0"/>
              <a:t> la </a:t>
            </a:r>
            <a:r>
              <a:rPr lang="en-US" sz="2400" dirty="0" err="1" smtClean="0"/>
              <a:t>sede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dell’ERIC</a:t>
            </a:r>
            <a:r>
              <a:rPr lang="en-US" sz="2400" dirty="0" smtClean="0"/>
              <a:t> per </a:t>
            </a:r>
            <a:r>
              <a:rPr lang="en-US" sz="2400" dirty="0" err="1" smtClean="0"/>
              <a:t>installarci</a:t>
            </a:r>
            <a:r>
              <a:rPr lang="en-US" sz="2400" dirty="0" smtClean="0"/>
              <a:t> </a:t>
            </a:r>
            <a:r>
              <a:rPr lang="en-US" sz="2400" dirty="0" err="1" smtClean="0"/>
              <a:t>strumentazione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59619" y="4874381"/>
            <a:ext cx="8212667" cy="1415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6-04-30 at 7.14.47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/>
          <a:stretch/>
        </p:blipFill>
        <p:spPr>
          <a:xfrm>
            <a:off x="0" y="701524"/>
            <a:ext cx="9144000" cy="510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334" y="1044983"/>
            <a:ext cx="8841618" cy="471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dirty="0" smtClean="0"/>
              <a:t>c) ad applicazioni in campi della Scienza dei materiali, Geologia, Biomedicina</a:t>
            </a:r>
          </a:p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it-IT" sz="3200" dirty="0" smtClean="0"/>
              <a:t>d) alle applicazioni diverse da quelle con IBA e AMS (test rivelatori, irraggiamenti a dose controllata) anche in supporto a gruppi INFN di primo secondo e terzo gruppo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8764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334" y="287493"/>
            <a:ext cx="8841618" cy="638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3200" dirty="0" smtClean="0"/>
              <a:t>e) ad attività di </a:t>
            </a:r>
            <a:r>
              <a:rPr lang="it-IT" sz="3200" u="sng" dirty="0" smtClean="0"/>
              <a:t>formazione e training </a:t>
            </a:r>
            <a:r>
              <a:rPr lang="it-IT" sz="3200" dirty="0" smtClean="0"/>
              <a:t>nell’ambito di corsi universitari e di dottorato e per stage, per</a:t>
            </a:r>
          </a:p>
          <a:p>
            <a:pPr algn="ctr">
              <a:lnSpc>
                <a:spcPct val="130000"/>
              </a:lnSpc>
            </a:pPr>
            <a:r>
              <a:rPr lang="it-IT" sz="3200" dirty="0" smtClean="0"/>
              <a:t>formare </a:t>
            </a:r>
            <a:r>
              <a:rPr lang="it-IT" sz="3200" u="sng" dirty="0" smtClean="0"/>
              <a:t>nostri studenti </a:t>
            </a:r>
            <a:r>
              <a:rPr lang="it-IT" sz="3200" dirty="0" smtClean="0"/>
              <a:t>che potrebbero poi trovare una posizione lavorativa anche nell’ambito del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it-IT" sz="3200" dirty="0" smtClean="0"/>
              <a:t>consorzio E-RIHS ERIC </a:t>
            </a:r>
          </a:p>
          <a:p>
            <a:pPr algn="ctr">
              <a:lnSpc>
                <a:spcPct val="130000"/>
              </a:lnSpc>
            </a:pPr>
            <a:r>
              <a:rPr lang="it-IT" sz="2800" dirty="0" smtClean="0"/>
              <a:t>Si potrà dedicare maggior tempo macchina anche la </a:t>
            </a:r>
            <a:r>
              <a:rPr lang="it-IT" sz="2800" u="sng" dirty="0" smtClean="0"/>
              <a:t>formazione di personale esterno</a:t>
            </a:r>
            <a:r>
              <a:rPr lang="it-IT" sz="2800" dirty="0" smtClean="0"/>
              <a:t>, sia italiano che straniero 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it-IT" sz="2800" dirty="0" smtClean="0"/>
              <a:t>(già attualmente abbiamo numerosi contratti con la IAEA di Vienna, per la formazione di colleghi provenienti da Paesi in via di sviluppo)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236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334" y="2068289"/>
            <a:ext cx="88416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800" smtClean="0"/>
              <a:t>Quanti soldi?</a:t>
            </a:r>
            <a:endParaRPr lang="it-IT" sz="4800"/>
          </a:p>
        </p:txBody>
      </p:sp>
    </p:spTree>
    <p:extLst>
      <p:ext uri="{BB962C8B-B14F-4D97-AF65-F5344CB8AC3E}">
        <p14:creationId xmlns:p14="http://schemas.microsoft.com/office/powerpoint/2010/main" val="6752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01 at 10.26.53 A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9631" r="8984" b="2782"/>
          <a:stretch/>
        </p:blipFill>
        <p:spPr>
          <a:xfrm>
            <a:off x="0" y="271238"/>
            <a:ext cx="9137571" cy="62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334" y="2068289"/>
            <a:ext cx="88416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800" smtClean="0"/>
              <a:t>Come riuscire ad averli?</a:t>
            </a:r>
            <a:endParaRPr lang="it-IT" sz="4800"/>
          </a:p>
        </p:txBody>
      </p:sp>
    </p:spTree>
    <p:extLst>
      <p:ext uri="{BB962C8B-B14F-4D97-AF65-F5344CB8AC3E}">
        <p14:creationId xmlns:p14="http://schemas.microsoft.com/office/powerpoint/2010/main" val="33286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957" y="909365"/>
            <a:ext cx="8841618" cy="452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dirty="0" smtClean="0"/>
              <a:t>In corso intensi contatti con la Regione:</a:t>
            </a:r>
          </a:p>
          <a:p>
            <a:pPr marL="342900" indent="-342900" algn="ctr">
              <a:lnSpc>
                <a:spcPct val="140000"/>
              </a:lnSpc>
              <a:spcBef>
                <a:spcPts val="2400"/>
              </a:spcBef>
              <a:buFont typeface="Arial"/>
              <a:buChar char="•"/>
            </a:pPr>
            <a:r>
              <a:rPr lang="it-IT" sz="2800" dirty="0" smtClean="0"/>
              <a:t>La responsabile della segreteria della vicepresidente Barni e un dirigente dell’assessorato a Cultura Università e Ricerca hanno visitato il Labec il 17 marzo scorso</a:t>
            </a:r>
          </a:p>
          <a:p>
            <a:pPr marL="342900" indent="-342900" algn="ctr">
              <a:lnSpc>
                <a:spcPct val="140000"/>
              </a:lnSpc>
              <a:spcBef>
                <a:spcPts val="1200"/>
              </a:spcBef>
              <a:buFont typeface="Arial"/>
              <a:buChar char="•"/>
            </a:pPr>
            <a:r>
              <a:rPr lang="it-IT" sz="2800" dirty="0" smtClean="0"/>
              <a:t>Incontro </a:t>
            </a:r>
            <a:r>
              <a:rPr lang="it-IT" sz="2800" dirty="0" err="1" smtClean="0"/>
              <a:t>Ferroni</a:t>
            </a:r>
            <a:r>
              <a:rPr lang="it-IT" sz="2800" dirty="0" smtClean="0"/>
              <a:t> – Barni in Regione, il 22 marzo</a:t>
            </a:r>
          </a:p>
          <a:p>
            <a:pPr marL="342900" indent="-342900" algn="ctr">
              <a:lnSpc>
                <a:spcPct val="140000"/>
              </a:lnSpc>
              <a:spcBef>
                <a:spcPts val="1200"/>
              </a:spcBef>
              <a:buFont typeface="Arial"/>
              <a:buChar char="•"/>
            </a:pPr>
            <a:r>
              <a:rPr lang="it-IT" sz="2800" dirty="0" smtClean="0"/>
              <a:t>Elaborazione di una proposta scritta</a:t>
            </a:r>
            <a:r>
              <a:rPr lang="it-IT" sz="2800" smtClean="0"/>
              <a:t>, già inviata </a:t>
            </a:r>
            <a:r>
              <a:rPr lang="it-IT" sz="2800" dirty="0" smtClean="0"/>
              <a:t>da Nando</a:t>
            </a:r>
          </a:p>
        </p:txBody>
      </p:sp>
    </p:spTree>
    <p:extLst>
      <p:ext uri="{BB962C8B-B14F-4D97-AF65-F5344CB8AC3E}">
        <p14:creationId xmlns:p14="http://schemas.microsoft.com/office/powerpoint/2010/main" val="4276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957" y="58664"/>
            <a:ext cx="8841618" cy="6335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it-IT" sz="3200" dirty="0" smtClean="0"/>
              <a:t>Modalità intervento, da decidere: </a:t>
            </a:r>
            <a:endParaRPr lang="it-IT" sz="2400" dirty="0" smtClean="0"/>
          </a:p>
          <a:p>
            <a:pPr marL="185738" indent="-185738" algn="ctr">
              <a:lnSpc>
                <a:spcPct val="108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 smtClean="0"/>
              <a:t>accordo di programma? partecipazione diretta MIUR?bando </a:t>
            </a:r>
            <a:r>
              <a:rPr lang="it-IT" sz="2800" dirty="0" smtClean="0"/>
              <a:t>regionale cui si possa partecipare con buone probabilit</a:t>
            </a:r>
            <a:r>
              <a:rPr lang="it-IT" sz="2800" dirty="0" smtClean="0"/>
              <a:t>à di successo</a:t>
            </a:r>
            <a:r>
              <a:rPr lang="it-IT" sz="2800" dirty="0" smtClean="0"/>
              <a:t>?</a:t>
            </a:r>
            <a:endParaRPr lang="it-IT" sz="2800" dirty="0" smtClean="0"/>
          </a:p>
          <a:p>
            <a:pPr marL="185738" indent="-185738" algn="ctr">
              <a:lnSpc>
                <a:spcPct val="108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 smtClean="0"/>
              <a:t>problema </a:t>
            </a:r>
            <a:r>
              <a:rPr lang="it-IT" sz="2800" dirty="0" smtClean="0"/>
              <a:t>che all’assessorato alla Cultura non ci sono soldi (forse per formazione ma non per attrezzature); vanno coinvolti altri assessorati (sviluppo economico, ambiente)</a:t>
            </a:r>
          </a:p>
          <a:p>
            <a:pPr marL="185738" indent="-185738" algn="ctr">
              <a:lnSpc>
                <a:spcPct val="108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 smtClean="0"/>
              <a:t>sensazione </a:t>
            </a:r>
            <a:r>
              <a:rPr lang="it-IT" sz="2800" dirty="0" smtClean="0"/>
              <a:t>che Barni &amp; C siano sinceramente disponibili a dare una mano</a:t>
            </a:r>
          </a:p>
          <a:p>
            <a:pPr marL="185738" indent="-185738" algn="ctr">
              <a:lnSpc>
                <a:spcPct val="108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 smtClean="0"/>
              <a:t>Nando sembra anche disposto a co-</a:t>
            </a:r>
            <a:r>
              <a:rPr lang="it-IT" sz="2800" dirty="0" err="1" smtClean="0"/>
              <a:t>funding</a:t>
            </a:r>
            <a:r>
              <a:rPr lang="it-IT" sz="2800" dirty="0" smtClean="0"/>
              <a:t> (teniamo conto però che già come INFN ci mettiamo molto </a:t>
            </a:r>
            <a:r>
              <a:rPr lang="it-IT" sz="2800" dirty="0" err="1" smtClean="0"/>
              <a:t>inkind</a:t>
            </a:r>
            <a:r>
              <a:rPr lang="it-IT" sz="2800" dirty="0" smtClean="0"/>
              <a:t>)</a:t>
            </a:r>
          </a:p>
          <a:p>
            <a:pPr marL="185738" indent="-185738" algn="ctr">
              <a:lnSpc>
                <a:spcPct val="108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 smtClean="0"/>
              <a:t>va </a:t>
            </a:r>
            <a:r>
              <a:rPr lang="it-IT" sz="2800" dirty="0" smtClean="0"/>
              <a:t>sicuramente coinvolta anche l’Università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110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LABEC, oggi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40000"/>
              </a:lnSpc>
              <a:spcBef>
                <a:spcPts val="1368"/>
              </a:spcBef>
              <a:buNone/>
            </a:pPr>
            <a:r>
              <a:rPr lang="it-IT" smtClean="0"/>
              <a:t>L’acronimo ormai da tempo sta per:</a:t>
            </a:r>
          </a:p>
          <a:p>
            <a:pPr marL="0" indent="0">
              <a:lnSpc>
                <a:spcPct val="140000"/>
              </a:lnSpc>
              <a:spcBef>
                <a:spcPts val="1368"/>
              </a:spcBef>
              <a:buNone/>
            </a:pPr>
            <a:r>
              <a:rPr lang="it-IT" smtClean="0">
                <a:solidFill>
                  <a:srgbClr val="FF0000"/>
                </a:solidFill>
              </a:rPr>
              <a:t>L</a:t>
            </a:r>
            <a:r>
              <a:rPr lang="it-IT" smtClean="0"/>
              <a:t>aboratorio (di tecniche nucleari) per l’</a:t>
            </a:r>
            <a:r>
              <a:rPr lang="it-IT" smtClean="0">
                <a:solidFill>
                  <a:srgbClr val="FF0000"/>
                </a:solidFill>
              </a:rPr>
              <a:t>A</a:t>
            </a:r>
            <a:r>
              <a:rPr lang="it-IT" smtClean="0"/>
              <a:t>mbiente e i </a:t>
            </a:r>
            <a:r>
              <a:rPr lang="it-IT" smtClean="0">
                <a:solidFill>
                  <a:srgbClr val="FF0000"/>
                </a:solidFill>
              </a:rPr>
              <a:t>BE</a:t>
            </a:r>
            <a:r>
              <a:rPr lang="it-IT" smtClean="0"/>
              <a:t>ni </a:t>
            </a:r>
            <a:r>
              <a:rPr lang="it-IT" smtClean="0">
                <a:solidFill>
                  <a:srgbClr val="FF0000"/>
                </a:solidFill>
              </a:rPr>
              <a:t>C</a:t>
            </a:r>
            <a:r>
              <a:rPr lang="it-IT" smtClean="0"/>
              <a:t>ulturali, </a:t>
            </a:r>
          </a:p>
          <a:p>
            <a:pPr marL="0" indent="0" algn="ctr">
              <a:lnSpc>
                <a:spcPct val="140000"/>
              </a:lnSpc>
              <a:spcBef>
                <a:spcPts val="1368"/>
              </a:spcBef>
              <a:buNone/>
            </a:pPr>
            <a:r>
              <a:rPr lang="it-IT" smtClean="0"/>
              <a:t>a sottolineare l’importanza dell’attività anche per gli studi sull’inquinamento atmosferico da particolato (il famoso PM).</a:t>
            </a:r>
          </a:p>
        </p:txBody>
      </p:sp>
    </p:spTree>
    <p:extLst>
      <p:ext uri="{BB962C8B-B14F-4D97-AF65-F5344CB8AC3E}">
        <p14:creationId xmlns:p14="http://schemas.microsoft.com/office/powerpoint/2010/main" val="15178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LABEC, oggi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spcBef>
                <a:spcPts val="1368"/>
              </a:spcBef>
              <a:buNone/>
            </a:pPr>
            <a:r>
              <a:rPr lang="it-IT" dirty="0" smtClean="0"/>
              <a:t>Le attività principali sono:</a:t>
            </a:r>
          </a:p>
          <a:p>
            <a:pPr marL="0" indent="0" algn="ctr">
              <a:lnSpc>
                <a:spcPct val="140000"/>
              </a:lnSpc>
              <a:spcBef>
                <a:spcPts val="1368"/>
              </a:spcBef>
              <a:buNone/>
            </a:pPr>
            <a:r>
              <a:rPr lang="it-IT" sz="3600" b="1" dirty="0" smtClean="0"/>
              <a:t>per i Beni Culturali</a:t>
            </a:r>
            <a:r>
              <a:rPr lang="it-IT" b="1" dirty="0" smtClean="0"/>
              <a:t> </a:t>
            </a:r>
          </a:p>
          <a:p>
            <a:pPr>
              <a:lnSpc>
                <a:spcPct val="140000"/>
              </a:lnSpc>
              <a:spcBef>
                <a:spcPts val="1368"/>
              </a:spcBef>
            </a:pPr>
            <a:r>
              <a:rPr lang="it-IT" dirty="0" smtClean="0">
                <a:solidFill>
                  <a:srgbClr val="FF0000"/>
                </a:solidFill>
              </a:rPr>
              <a:t>Datazioni </a:t>
            </a:r>
            <a:r>
              <a:rPr lang="it-IT" baseline="30000" dirty="0" smtClean="0">
                <a:solidFill>
                  <a:srgbClr val="FF0000"/>
                </a:solidFill>
              </a:rPr>
              <a:t>14</a:t>
            </a:r>
            <a:r>
              <a:rPr lang="it-IT" dirty="0" smtClean="0">
                <a:solidFill>
                  <a:srgbClr val="FF0000"/>
                </a:solidFill>
              </a:rPr>
              <a:t>C </a:t>
            </a:r>
            <a:r>
              <a:rPr lang="it-IT" dirty="0" smtClean="0"/>
              <a:t>con AMS e lavoro “a monte” (sviluppo di tecniche di preparazione)</a:t>
            </a:r>
          </a:p>
          <a:p>
            <a:pPr>
              <a:lnSpc>
                <a:spcPct val="140000"/>
              </a:lnSpc>
              <a:spcBef>
                <a:spcPts val="1368"/>
              </a:spcBef>
            </a:pPr>
            <a:r>
              <a:rPr lang="it-IT" dirty="0" smtClean="0"/>
              <a:t>Analisi di materiali con </a:t>
            </a:r>
            <a:r>
              <a:rPr lang="it-IT" dirty="0" smtClean="0">
                <a:solidFill>
                  <a:srgbClr val="FF0000"/>
                </a:solidFill>
              </a:rPr>
              <a:t>XRF portatile </a:t>
            </a:r>
            <a:r>
              <a:rPr lang="it-IT" dirty="0" smtClean="0"/>
              <a:t>(</a:t>
            </a:r>
            <a:r>
              <a:rPr lang="it-IT" u="sng" dirty="0" smtClean="0"/>
              <a:t>senza</a:t>
            </a:r>
            <a:r>
              <a:rPr lang="it-IT" dirty="0" smtClean="0"/>
              <a:t> acceleratore quindi), anche a scansione per ricavare </a:t>
            </a:r>
            <a:r>
              <a:rPr lang="it-IT" u="sng" dirty="0" smtClean="0"/>
              <a:t>mappe</a:t>
            </a:r>
            <a:r>
              <a:rPr lang="it-IT" dirty="0" smtClean="0"/>
              <a:t> elementali </a:t>
            </a:r>
          </a:p>
          <a:p>
            <a:pPr>
              <a:lnSpc>
                <a:spcPct val="140000"/>
              </a:lnSpc>
              <a:spcBef>
                <a:spcPts val="1368"/>
              </a:spcBef>
            </a:pPr>
            <a:r>
              <a:rPr lang="it-IT" dirty="0" smtClean="0"/>
              <a:t>Molto meno usata, oggi, la </a:t>
            </a:r>
            <a:r>
              <a:rPr lang="it-IT" dirty="0" smtClean="0">
                <a:solidFill>
                  <a:srgbClr val="FF0000"/>
                </a:solidFill>
              </a:rPr>
              <a:t>Ion Beam Analysis </a:t>
            </a:r>
            <a:r>
              <a:rPr lang="it-IT" dirty="0" smtClean="0"/>
              <a:t>per i materiali (pigmenti etc.) - anche per mancanza di persone…</a:t>
            </a:r>
          </a:p>
          <a:p>
            <a:pPr marL="0" indent="0">
              <a:lnSpc>
                <a:spcPct val="140000"/>
              </a:lnSpc>
              <a:spcBef>
                <a:spcPts val="1368"/>
              </a:spcBef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83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LABEC, oggi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90" y="18904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40000"/>
              </a:lnSpc>
              <a:spcBef>
                <a:spcPts val="1368"/>
              </a:spcBef>
              <a:buNone/>
            </a:pPr>
            <a:r>
              <a:rPr lang="it-IT" sz="2800" b="1" dirty="0" smtClean="0"/>
              <a:t>per le analisi sull’inquinamento</a:t>
            </a:r>
            <a:r>
              <a:rPr lang="it-IT" sz="2500" b="1" dirty="0" smtClean="0"/>
              <a:t> </a:t>
            </a:r>
          </a:p>
          <a:p>
            <a:pPr>
              <a:lnSpc>
                <a:spcPct val="140000"/>
              </a:lnSpc>
              <a:spcBef>
                <a:spcPts val="1368"/>
              </a:spcBef>
            </a:pPr>
            <a:r>
              <a:rPr lang="it-IT" sz="2500" dirty="0" smtClean="0"/>
              <a:t>Molte misure di Ion Beam Analysis </a:t>
            </a:r>
            <a:r>
              <a:rPr lang="it-IT" sz="2500" dirty="0" smtClean="0">
                <a:solidFill>
                  <a:srgbClr val="FF0000"/>
                </a:solidFill>
              </a:rPr>
              <a:t>sul PM </a:t>
            </a:r>
            <a:r>
              <a:rPr lang="it-IT" sz="2500" dirty="0" smtClean="0"/>
              <a:t>raccolto su filtri (</a:t>
            </a:r>
            <a:r>
              <a:rPr lang="it-IT" sz="2500" dirty="0" smtClean="0">
                <a:solidFill>
                  <a:srgbClr val="FF0000"/>
                </a:solidFill>
              </a:rPr>
              <a:t>oltre diecimila l’anno</a:t>
            </a:r>
            <a:r>
              <a:rPr lang="it-IT" sz="2500" dirty="0" smtClean="0"/>
              <a:t>)</a:t>
            </a:r>
          </a:p>
          <a:p>
            <a:pPr>
              <a:lnSpc>
                <a:spcPct val="140000"/>
              </a:lnSpc>
              <a:spcBef>
                <a:spcPts val="1368"/>
              </a:spcBef>
            </a:pPr>
            <a:r>
              <a:rPr lang="it-IT" sz="2500" dirty="0" smtClean="0"/>
              <a:t>Limitato numero di analisi con </a:t>
            </a:r>
            <a:r>
              <a:rPr lang="it-IT" sz="2500" dirty="0" smtClean="0">
                <a:solidFill>
                  <a:srgbClr val="FF0000"/>
                </a:solidFill>
              </a:rPr>
              <a:t>XRF fissa</a:t>
            </a:r>
          </a:p>
          <a:p>
            <a:pPr>
              <a:lnSpc>
                <a:spcPct val="140000"/>
              </a:lnSpc>
              <a:spcBef>
                <a:spcPts val="1368"/>
              </a:spcBef>
            </a:pPr>
            <a:r>
              <a:rPr lang="it-IT" sz="2500" dirty="0" smtClean="0"/>
              <a:t>Misura della </a:t>
            </a:r>
            <a:r>
              <a:rPr lang="it-IT" sz="2500" dirty="0" smtClean="0">
                <a:solidFill>
                  <a:srgbClr val="FF0000"/>
                </a:solidFill>
              </a:rPr>
              <a:t>concentrazione del </a:t>
            </a:r>
            <a:r>
              <a:rPr lang="it-IT" sz="2500" baseline="30000" dirty="0" smtClean="0">
                <a:solidFill>
                  <a:srgbClr val="FF0000"/>
                </a:solidFill>
              </a:rPr>
              <a:t>14</a:t>
            </a:r>
            <a:r>
              <a:rPr lang="it-IT" sz="2500" dirty="0" smtClean="0">
                <a:solidFill>
                  <a:srgbClr val="FF0000"/>
                </a:solidFill>
              </a:rPr>
              <a:t>C nel PM</a:t>
            </a:r>
          </a:p>
          <a:p>
            <a:pPr marL="0" indent="0">
              <a:lnSpc>
                <a:spcPct val="140000"/>
              </a:lnSpc>
              <a:spcBef>
                <a:spcPts val="1368"/>
              </a:spcBef>
              <a:buNone/>
            </a:pP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153461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LABEC, oggi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26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40000"/>
              </a:lnSpc>
              <a:spcBef>
                <a:spcPts val="1368"/>
              </a:spcBef>
              <a:buNone/>
            </a:pPr>
            <a:r>
              <a:rPr lang="it-IT" sz="2800" b="1" dirty="0" smtClean="0"/>
              <a:t>altre attività</a:t>
            </a:r>
          </a:p>
          <a:p>
            <a:pPr>
              <a:lnSpc>
                <a:spcPct val="140000"/>
              </a:lnSpc>
              <a:spcBef>
                <a:spcPts val="1368"/>
              </a:spcBef>
            </a:pPr>
            <a:r>
              <a:rPr lang="it-IT" sz="2500" dirty="0" smtClean="0">
                <a:solidFill>
                  <a:srgbClr val="FF0000"/>
                </a:solidFill>
              </a:rPr>
              <a:t>Misure di sezioni d’urto</a:t>
            </a:r>
            <a:r>
              <a:rPr lang="it-IT" sz="2500" dirty="0" smtClean="0"/>
              <a:t> per database a scopi analitici (collaborazione con IAEA)</a:t>
            </a:r>
          </a:p>
          <a:p>
            <a:pPr>
              <a:lnSpc>
                <a:spcPct val="140000"/>
              </a:lnSpc>
              <a:spcBef>
                <a:spcPts val="1368"/>
              </a:spcBef>
            </a:pPr>
            <a:r>
              <a:rPr lang="it-IT" sz="2500" dirty="0" smtClean="0">
                <a:solidFill>
                  <a:srgbClr val="FF0000"/>
                </a:solidFill>
              </a:rPr>
              <a:t>Test rivelatori </a:t>
            </a:r>
            <a:r>
              <a:rPr lang="it-IT" sz="2500" dirty="0" smtClean="0"/>
              <a:t>su linea fascio pulsato</a:t>
            </a:r>
          </a:p>
          <a:p>
            <a:pPr>
              <a:lnSpc>
                <a:spcPct val="140000"/>
              </a:lnSpc>
              <a:spcBef>
                <a:spcPts val="1368"/>
              </a:spcBef>
            </a:pPr>
            <a:r>
              <a:rPr lang="it-IT" sz="2500" dirty="0" smtClean="0"/>
              <a:t>Irraggiamenti </a:t>
            </a:r>
            <a:r>
              <a:rPr lang="it-IT" sz="2500" dirty="0" smtClean="0">
                <a:solidFill>
                  <a:srgbClr val="FF0000"/>
                </a:solidFill>
              </a:rPr>
              <a:t>con dosi controllate </a:t>
            </a:r>
            <a:r>
              <a:rPr lang="it-IT" sz="2500" dirty="0" smtClean="0"/>
              <a:t>anche molto basse</a:t>
            </a:r>
          </a:p>
          <a:p>
            <a:pPr>
              <a:lnSpc>
                <a:spcPct val="140000"/>
              </a:lnSpc>
              <a:spcBef>
                <a:spcPts val="1368"/>
              </a:spcBef>
            </a:pPr>
            <a:r>
              <a:rPr lang="it-IT" sz="2500" dirty="0" smtClean="0">
                <a:solidFill>
                  <a:srgbClr val="FF0000"/>
                </a:solidFill>
              </a:rPr>
              <a:t>Ion Beam Analysis in altri campi</a:t>
            </a:r>
            <a:r>
              <a:rPr lang="it-IT" sz="2500" dirty="0" smtClean="0"/>
              <a:t>: scienza dei materiali (diamante et al), biologia, geologia</a:t>
            </a:r>
          </a:p>
          <a:p>
            <a:pPr>
              <a:lnSpc>
                <a:spcPct val="140000"/>
              </a:lnSpc>
              <a:spcBef>
                <a:spcPts val="1368"/>
              </a:spcBef>
            </a:pPr>
            <a:endParaRPr lang="it-IT" sz="2500" dirty="0" smtClean="0"/>
          </a:p>
        </p:txBody>
      </p:sp>
    </p:spTree>
    <p:extLst>
      <p:ext uri="{BB962C8B-B14F-4D97-AF65-F5344CB8AC3E}">
        <p14:creationId xmlns:p14="http://schemas.microsoft.com/office/powerpoint/2010/main" val="27401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4858" y="1221625"/>
            <a:ext cx="67007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it-IT" sz="3200" dirty="0" smtClean="0"/>
              <a:t>Non per tutte le tipologie di analisi che si fanno con l’acceleratore l’attuale Tandem da 3 MV è la macchina ideale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it-IT" sz="3200" dirty="0" smtClean="0"/>
              <a:t>Talvolta si vorrebbe avere qualche prestazione in più, talvolta così com’è  è “anche troppo”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8242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7137" y="404699"/>
            <a:ext cx="7438572" cy="598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it-IT" sz="3200" dirty="0" smtClean="0"/>
              <a:t>Ad esempio,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it-IT" sz="3200" dirty="0" smtClean="0"/>
              <a:t>1) per </a:t>
            </a:r>
            <a:r>
              <a:rPr lang="it-IT" sz="3200" dirty="0" smtClean="0"/>
              <a:t>le misure di </a:t>
            </a:r>
            <a:r>
              <a:rPr lang="it-IT" sz="3200" dirty="0" smtClean="0">
                <a:solidFill>
                  <a:srgbClr val="FF0000"/>
                </a:solidFill>
              </a:rPr>
              <a:t>concentrazione di </a:t>
            </a:r>
            <a:r>
              <a:rPr lang="it-IT" sz="3200" baseline="30000" dirty="0" smtClean="0">
                <a:solidFill>
                  <a:srgbClr val="FF0000"/>
                </a:solidFill>
              </a:rPr>
              <a:t>14</a:t>
            </a:r>
            <a:r>
              <a:rPr lang="it-IT" sz="3200" dirty="0" smtClean="0">
                <a:solidFill>
                  <a:srgbClr val="FF0000"/>
                </a:solidFill>
              </a:rPr>
              <a:t>C nei campioni di PM </a:t>
            </a:r>
            <a:r>
              <a:rPr lang="it-IT" sz="3200" dirty="0" smtClean="0"/>
              <a:t>le attuali precisioni (≤0.5%) sono inutilmente spinte, mentre per avere una maggior “produttività” sarebbe auspicabile una macchina con sorgente per AMS a gas da interfacciare </a:t>
            </a:r>
            <a:r>
              <a:rPr lang="it-IT" sz="3200" dirty="0"/>
              <a:t>direttamente </a:t>
            </a:r>
            <a:r>
              <a:rPr lang="it-IT" sz="3200" dirty="0" smtClean="0"/>
              <a:t>ai sistemi </a:t>
            </a:r>
            <a:r>
              <a:rPr lang="it-IT" sz="3200" dirty="0"/>
              <a:t>per la separazione delle </a:t>
            </a:r>
            <a:r>
              <a:rPr lang="it-IT" sz="3200" dirty="0" smtClean="0"/>
              <a:t>diverse frazioni del </a:t>
            </a:r>
            <a:r>
              <a:rPr lang="it-IT" sz="3200" dirty="0"/>
              <a:t>carbonio </a:t>
            </a:r>
            <a:r>
              <a:rPr lang="it-IT" sz="3200" dirty="0" smtClean="0"/>
              <a:t>nel PM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108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534" y="471720"/>
            <a:ext cx="8248725" cy="582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it-IT" sz="3200" dirty="0" smtClean="0"/>
              <a:t>2) per </a:t>
            </a:r>
            <a:r>
              <a:rPr lang="it-IT" sz="3200" dirty="0" smtClean="0"/>
              <a:t>le misure </a:t>
            </a:r>
            <a:r>
              <a:rPr lang="it-IT" sz="3200" dirty="0" smtClean="0"/>
              <a:t>di </a:t>
            </a:r>
            <a:r>
              <a:rPr lang="it-IT" sz="3200" dirty="0" smtClean="0">
                <a:solidFill>
                  <a:srgbClr val="FF0000"/>
                </a:solidFill>
              </a:rPr>
              <a:t>concentrazione di </a:t>
            </a:r>
            <a:r>
              <a:rPr lang="it-IT" sz="3200" baseline="30000" dirty="0" smtClean="0">
                <a:solidFill>
                  <a:srgbClr val="FF0000"/>
                </a:solidFill>
              </a:rPr>
              <a:t>14</a:t>
            </a:r>
            <a:r>
              <a:rPr lang="it-IT" sz="3200" dirty="0" smtClean="0">
                <a:solidFill>
                  <a:srgbClr val="FF0000"/>
                </a:solidFill>
              </a:rPr>
              <a:t>C per datazione</a:t>
            </a:r>
            <a:r>
              <a:rPr lang="it-IT" sz="3200" dirty="0" smtClean="0"/>
              <a:t>, </a:t>
            </a:r>
            <a:r>
              <a:rPr lang="it-IT" sz="3200" dirty="0" smtClean="0"/>
              <a:t>la </a:t>
            </a:r>
            <a:r>
              <a:rPr lang="it-IT" sz="3200" dirty="0" smtClean="0"/>
              <a:t>precisione attuale </a:t>
            </a:r>
            <a:r>
              <a:rPr lang="it-IT" sz="3200" dirty="0" smtClean="0"/>
              <a:t>≤0.5% si </a:t>
            </a:r>
            <a:r>
              <a:rPr lang="it-IT" sz="3200" dirty="0" smtClean="0"/>
              <a:t>potrebbe </a:t>
            </a:r>
            <a:r>
              <a:rPr lang="it-IT" sz="3200" dirty="0" smtClean="0"/>
              <a:t>avere anche </a:t>
            </a:r>
            <a:r>
              <a:rPr lang="it-IT" sz="3200" dirty="0" smtClean="0">
                <a:solidFill>
                  <a:srgbClr val="FF0000"/>
                </a:solidFill>
              </a:rPr>
              <a:t>con una macchina un po’ più piccola </a:t>
            </a:r>
            <a:r>
              <a:rPr lang="it-IT" sz="3200" dirty="0" smtClean="0">
                <a:solidFill>
                  <a:srgbClr val="FF0000"/>
                </a:solidFill>
              </a:rPr>
              <a:t>ma con linea isotopi rari dedicata </a:t>
            </a:r>
            <a:r>
              <a:rPr lang="it-IT" sz="3200" dirty="0" smtClean="0">
                <a:solidFill>
                  <a:srgbClr val="FF0000"/>
                </a:solidFill>
              </a:rPr>
              <a:t>al solo </a:t>
            </a:r>
            <a:r>
              <a:rPr lang="it-IT" sz="3200" baseline="30000" dirty="0" smtClean="0">
                <a:solidFill>
                  <a:srgbClr val="FF0000"/>
                </a:solidFill>
              </a:rPr>
              <a:t>14</a:t>
            </a:r>
            <a:r>
              <a:rPr lang="it-IT" sz="3200" dirty="0" smtClean="0">
                <a:solidFill>
                  <a:srgbClr val="FF0000"/>
                </a:solidFill>
              </a:rPr>
              <a:t>C.</a:t>
            </a:r>
            <a:r>
              <a:rPr lang="it-IT" sz="3200" dirty="0" smtClean="0"/>
              <a:t> La linea isotopi rari del Tandem attuale </a:t>
            </a:r>
            <a:r>
              <a:rPr lang="it-IT" sz="3200" dirty="0" smtClean="0"/>
              <a:t>è “complicata” perché </a:t>
            </a:r>
            <a:r>
              <a:rPr lang="it-IT" sz="3200" dirty="0" smtClean="0"/>
              <a:t>attrezzata </a:t>
            </a:r>
            <a:r>
              <a:rPr lang="it-IT" sz="3200" dirty="0" smtClean="0"/>
              <a:t>anche per altri isotopi </a:t>
            </a:r>
            <a:r>
              <a:rPr lang="it-IT" sz="3200" dirty="0" smtClean="0"/>
              <a:t>(</a:t>
            </a:r>
            <a:r>
              <a:rPr lang="it-IT" sz="3200" baseline="30000" dirty="0" smtClean="0"/>
              <a:t>10</a:t>
            </a:r>
            <a:r>
              <a:rPr lang="it-IT" sz="3200" dirty="0" smtClean="0"/>
              <a:t>Be, </a:t>
            </a:r>
            <a:r>
              <a:rPr lang="it-IT" sz="3200" baseline="30000" dirty="0" smtClean="0"/>
              <a:t>27</a:t>
            </a:r>
            <a:r>
              <a:rPr lang="it-IT" sz="3200" dirty="0" smtClean="0"/>
              <a:t>Al, </a:t>
            </a:r>
            <a:r>
              <a:rPr lang="it-IT" sz="3200" baseline="30000" dirty="0" smtClean="0"/>
              <a:t>129</a:t>
            </a:r>
            <a:r>
              <a:rPr lang="it-IT" sz="3200" dirty="0" smtClean="0"/>
              <a:t>I), cosa </a:t>
            </a:r>
            <a:r>
              <a:rPr lang="it-IT" sz="3200" dirty="0" smtClean="0"/>
              <a:t>che peraltro </a:t>
            </a:r>
            <a:r>
              <a:rPr lang="it-IT" sz="3200" dirty="0" smtClean="0"/>
              <a:t>finora non abbiamo sfruttato, </a:t>
            </a:r>
            <a:r>
              <a:rPr lang="it-IT" sz="3200" dirty="0" smtClean="0"/>
              <a:t>per mancanza di </a:t>
            </a:r>
            <a:r>
              <a:rPr lang="it-IT" sz="3200" dirty="0" smtClean="0"/>
              <a:t>tempo e persone dedicate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7036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1399</Words>
  <Application>Microsoft Macintosh PowerPoint</Application>
  <PresentationFormat>On-screen Show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Il LABEC, oggi</vt:lpstr>
      <vt:lpstr>Il LABEC, oggi</vt:lpstr>
      <vt:lpstr>Il LABEC, oggi</vt:lpstr>
      <vt:lpstr>Il LABEC, oggi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 M</dc:creator>
  <cp:lastModifiedBy>PA M</cp:lastModifiedBy>
  <cp:revision>67</cp:revision>
  <dcterms:created xsi:type="dcterms:W3CDTF">2016-04-30T16:39:51Z</dcterms:created>
  <dcterms:modified xsi:type="dcterms:W3CDTF">2016-05-06T15:10:42Z</dcterms:modified>
</cp:coreProperties>
</file>