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65"/>
  </p:notesMasterIdLst>
  <p:handoutMasterIdLst>
    <p:handoutMasterId r:id="rId66"/>
  </p:handoutMasterIdLst>
  <p:sldIdLst>
    <p:sldId id="256" r:id="rId2"/>
    <p:sldId id="356" r:id="rId3"/>
    <p:sldId id="270" r:id="rId4"/>
    <p:sldId id="377" r:id="rId5"/>
    <p:sldId id="378" r:id="rId6"/>
    <p:sldId id="390" r:id="rId7"/>
    <p:sldId id="362" r:id="rId8"/>
    <p:sldId id="364" r:id="rId9"/>
    <p:sldId id="280" r:id="rId10"/>
    <p:sldId id="332" r:id="rId11"/>
    <p:sldId id="398" r:id="rId12"/>
    <p:sldId id="399" r:id="rId13"/>
    <p:sldId id="408" r:id="rId14"/>
    <p:sldId id="401" r:id="rId15"/>
    <p:sldId id="369" r:id="rId16"/>
    <p:sldId id="402" r:id="rId17"/>
    <p:sldId id="367" r:id="rId18"/>
    <p:sldId id="370" r:id="rId19"/>
    <p:sldId id="403" r:id="rId20"/>
    <p:sldId id="345" r:id="rId21"/>
    <p:sldId id="404" r:id="rId22"/>
    <p:sldId id="410" r:id="rId23"/>
    <p:sldId id="405" r:id="rId24"/>
    <p:sldId id="406" r:id="rId25"/>
    <p:sldId id="407" r:id="rId26"/>
    <p:sldId id="384" r:id="rId27"/>
    <p:sldId id="411" r:id="rId28"/>
    <p:sldId id="333" r:id="rId29"/>
    <p:sldId id="307" r:id="rId30"/>
    <p:sldId id="412" r:id="rId31"/>
    <p:sldId id="376" r:id="rId32"/>
    <p:sldId id="393" r:id="rId33"/>
    <p:sldId id="394" r:id="rId34"/>
    <p:sldId id="395" r:id="rId35"/>
    <p:sldId id="396" r:id="rId36"/>
    <p:sldId id="397" r:id="rId37"/>
    <p:sldId id="334" r:id="rId38"/>
    <p:sldId id="380" r:id="rId39"/>
    <p:sldId id="266" r:id="rId40"/>
    <p:sldId id="324" r:id="rId41"/>
    <p:sldId id="413" r:id="rId42"/>
    <p:sldId id="264" r:id="rId43"/>
    <p:sldId id="338" r:id="rId44"/>
    <p:sldId id="354" r:id="rId45"/>
    <p:sldId id="374" r:id="rId46"/>
    <p:sldId id="372" r:id="rId47"/>
    <p:sldId id="388" r:id="rId48"/>
    <p:sldId id="363" r:id="rId49"/>
    <p:sldId id="366" r:id="rId50"/>
    <p:sldId id="260" r:id="rId51"/>
    <p:sldId id="383" r:id="rId52"/>
    <p:sldId id="353" r:id="rId53"/>
    <p:sldId id="318" r:id="rId54"/>
    <p:sldId id="391" r:id="rId55"/>
    <p:sldId id="289" r:id="rId56"/>
    <p:sldId id="291" r:id="rId57"/>
    <p:sldId id="275" r:id="rId58"/>
    <p:sldId id="263" r:id="rId59"/>
    <p:sldId id="310" r:id="rId60"/>
    <p:sldId id="317" r:id="rId61"/>
    <p:sldId id="392" r:id="rId62"/>
    <p:sldId id="379" r:id="rId63"/>
    <p:sldId id="409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1DCCD"/>
    <a:srgbClr val="E9E5DE"/>
    <a:srgbClr val="C4BE97"/>
    <a:srgbClr val="0D6E00"/>
    <a:srgbClr val="433C56"/>
    <a:srgbClr val="21256F"/>
    <a:srgbClr val="082006"/>
    <a:srgbClr val="D64245"/>
    <a:srgbClr val="FE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4" autoAdjust="0"/>
    <p:restoredTop sz="92792" autoAdjust="0"/>
  </p:normalViewPr>
  <p:slideViewPr>
    <p:cSldViewPr snapToGrid="0" snapToObjects="1">
      <p:cViewPr varScale="1">
        <p:scale>
          <a:sx n="96" d="100"/>
          <a:sy n="96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EE093-03C4-E34E-BD39-37A7CDCBBBD4}" type="datetimeFigureOut">
              <a:rPr lang="en-US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99F13-E24A-E742-A26C-8D94F3CEE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45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96FDE-4A45-8544-BCEC-4B4C4920FDCB}" type="datetimeFigureOut">
              <a:rPr lang="en-US" smtClean="0"/>
              <a:t>23/05/16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79EB7-AB7A-0D4E-A894-00A720B57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967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7700" y="2667000"/>
            <a:ext cx="7226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1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1"/>
            <a:ext cx="8229600" cy="44831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548E-84CE-9A46-8231-69681C58CFD9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5031" y="6356350"/>
            <a:ext cx="3167969" cy="365125"/>
          </a:xfrm>
        </p:spPr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AE9FA-D9E6-4140-B727-83469D8EAED8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12E-477B-8542-9EBD-9659A267DD39}" type="datetime1">
              <a:rPr lang="it-IT" smtClean="0"/>
              <a:t>23/05/16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7A78-6D49-744C-9DC5-C411E4932E4B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8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2ED3-38B0-F14C-9056-87EF0E66588D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0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5C5B-3384-4C42-863B-067E3FE80F65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9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7563-EE37-2144-873D-C392BF435EFE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47490"/>
          </a:xfrm>
          <a:prstGeom prst="rect">
            <a:avLst/>
          </a:prstGeom>
          <a:solidFill>
            <a:schemeClr val="accent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841500" y="1143000"/>
            <a:ext cx="7302500" cy="4422775"/>
          </a:xfrm>
          <a:prstGeom prst="rect">
            <a:avLst/>
          </a:prstGeom>
          <a:solidFill>
            <a:srgbClr val="FDE6A5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fld id="{DF45EFF6-DE3E-D24C-825A-A19D69C69F47}" type="datetime1">
              <a:rPr lang="it-IT" smtClean="0"/>
              <a:t>23/05/16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r>
              <a:rPr lang="it-IT" smtClean="0"/>
              <a:t>M. Raggi 51st LNF Scientific Committee May 23-24,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fld id="{55C30F87-A041-704B-807D-1DA18D7ECE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0"/>
          <p:cNvPicPr>
            <a:picLocks noChangeAspect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9" y="604182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133" y="6282817"/>
            <a:ext cx="1839575" cy="50724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" y="1143001"/>
            <a:ext cx="1841500" cy="5715000"/>
          </a:xfrm>
          <a:prstGeom prst="rect">
            <a:avLst/>
          </a:prstGeom>
          <a:solidFill>
            <a:srgbClr val="FDE6A5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152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5"/>
          </a:solidFill>
          <a:latin typeface="Abadi MT Condensed Extra Bold"/>
          <a:ea typeface="+mj-ea"/>
          <a:cs typeface="Abadi MT Condensed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microsoft.com/office/2007/relationships/hdphoto" Target="../media/hdphoto1.wdp"/><Relationship Id="rId5" Type="http://schemas.openxmlformats.org/officeDocument/2006/relationships/image" Target="../media/image78.png"/><Relationship Id="rId6" Type="http://schemas.microsoft.com/office/2007/relationships/hdphoto" Target="../media/hdphoto2.wdp"/><Relationship Id="rId7" Type="http://schemas.openxmlformats.org/officeDocument/2006/relationships/image" Target="../media/image79.png"/><Relationship Id="rId8" Type="http://schemas.microsoft.com/office/2007/relationships/hdphoto" Target="../media/hdphoto3.wdp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93473" y="3667581"/>
            <a:ext cx="5157054" cy="170748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</a:rPr>
              <a:t>Dr. Mauro </a:t>
            </a:r>
            <a:r>
              <a:rPr lang="en-US" sz="2000" b="1" dirty="0">
                <a:solidFill>
                  <a:schemeClr val="accent5"/>
                </a:solidFill>
              </a:rPr>
              <a:t>Raggi,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</a:rPr>
              <a:t>INFN </a:t>
            </a:r>
            <a:r>
              <a:rPr lang="en-US" sz="2000" b="1" dirty="0" err="1">
                <a:solidFill>
                  <a:schemeClr val="accent5"/>
                </a:solidFill>
              </a:rPr>
              <a:t>Laboratori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</a:rPr>
              <a:t>Nazionali</a:t>
            </a:r>
            <a:r>
              <a:rPr lang="en-US" sz="2000" b="1" dirty="0">
                <a:solidFill>
                  <a:schemeClr val="accent5"/>
                </a:solidFill>
              </a:rPr>
              <a:t> di </a:t>
            </a:r>
            <a:r>
              <a:rPr lang="en-US" sz="2000" b="1" dirty="0" err="1" smtClean="0">
                <a:solidFill>
                  <a:schemeClr val="accent5"/>
                </a:solidFill>
              </a:rPr>
              <a:t>Frascati</a:t>
            </a:r>
            <a:r>
              <a:rPr lang="en-US" sz="2000" b="1" dirty="0" smtClean="0">
                <a:solidFill>
                  <a:schemeClr val="accent5"/>
                </a:solidFill>
              </a:rPr>
              <a:t/>
            </a:r>
            <a:br>
              <a:rPr lang="en-US" sz="2000" b="1" dirty="0" smtClean="0">
                <a:solidFill>
                  <a:schemeClr val="accent5"/>
                </a:solidFill>
              </a:rPr>
            </a:br>
            <a:r>
              <a:rPr lang="en-US" sz="1600" b="1" dirty="0">
                <a:solidFill>
                  <a:schemeClr val="accent5"/>
                </a:solidFill>
              </a:rPr>
              <a:t>51st </a:t>
            </a:r>
            <a:r>
              <a:rPr lang="en-US" sz="1600" b="1" dirty="0" smtClean="0">
                <a:solidFill>
                  <a:schemeClr val="accent5"/>
                </a:solidFill>
              </a:rPr>
              <a:t>LNF Scientific </a:t>
            </a:r>
            <a:r>
              <a:rPr lang="en-US" sz="1600" b="1" dirty="0">
                <a:solidFill>
                  <a:schemeClr val="accent5"/>
                </a:solidFill>
              </a:rPr>
              <a:t>Committee Meeting May 23-24, </a:t>
            </a:r>
            <a:r>
              <a:rPr lang="en-US" sz="1600" b="1" dirty="0" smtClean="0">
                <a:solidFill>
                  <a:schemeClr val="accent5"/>
                </a:solidFill>
              </a:rPr>
              <a:t>2016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Status of the </a:t>
            </a:r>
            <a:r>
              <a:rPr lang="en-GB" dirty="0" smtClean="0">
                <a:latin typeface="Star Jedi Outline"/>
                <a:cs typeface="Star Jedi Outline"/>
              </a:rPr>
              <a:t>PADME</a:t>
            </a:r>
            <a:r>
              <a:rPr lang="en-GB" dirty="0" smtClean="0"/>
              <a:t> experiment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61410" y="5176482"/>
            <a:ext cx="68132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More info on PADME at:</a:t>
            </a:r>
            <a:endParaRPr lang="en-US" sz="1400" dirty="0" smtClean="0">
              <a:sym typeface="Symbol"/>
            </a:endParaRP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M. Raggi and V. </a:t>
            </a:r>
            <a:r>
              <a:rPr lang="en-US" sz="1200" dirty="0" err="1">
                <a:solidFill>
                  <a:schemeClr val="accent5"/>
                </a:solidFill>
              </a:rPr>
              <a:t>Kozhuharov</a:t>
            </a:r>
            <a:r>
              <a:rPr lang="en-US" sz="1200" dirty="0">
                <a:solidFill>
                  <a:schemeClr val="accent5"/>
                </a:solidFill>
              </a:rPr>
              <a:t>, Advances in High Energy Physics Vol. 2014 ID </a:t>
            </a:r>
            <a:r>
              <a:rPr lang="en-US" sz="1200" dirty="0" smtClean="0">
                <a:solidFill>
                  <a:schemeClr val="accent5"/>
                </a:solidFill>
              </a:rPr>
              <a:t>959802</a:t>
            </a:r>
            <a:endParaRPr lang="en-US" sz="1200" dirty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solidFill>
                  <a:schemeClr val="accent5"/>
                </a:solidFill>
                <a:sym typeface="Symbol"/>
              </a:rPr>
              <a:t>Kick-off meeting di PADME: </a:t>
            </a:r>
            <a:r>
              <a:rPr lang="en-US" sz="1200" b="1" dirty="0" smtClean="0">
                <a:solidFill>
                  <a:srgbClr val="FF0000"/>
                </a:solidFill>
                <a:sym typeface="Symbol"/>
              </a:rPr>
              <a:t>http://agenda.infn.it/event/padme-kickoff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200" dirty="0" err="1" smtClean="0">
                <a:solidFill>
                  <a:schemeClr val="accent5"/>
                </a:solidFill>
                <a:sym typeface="Symbol"/>
              </a:rPr>
              <a:t>Indico</a:t>
            </a:r>
            <a:r>
              <a:rPr lang="en-US" sz="1200" dirty="0" smtClean="0">
                <a:solidFill>
                  <a:schemeClr val="accent5"/>
                </a:solidFill>
                <a:sym typeface="Symbol"/>
              </a:rPr>
              <a:t> PADME: </a:t>
            </a:r>
            <a:r>
              <a:rPr lang="en-US" sz="1200" b="1" dirty="0" smtClean="0">
                <a:solidFill>
                  <a:srgbClr val="FF0000"/>
                </a:solidFill>
                <a:cs typeface="Symbol" charset="2"/>
                <a:sym typeface="Symbol"/>
              </a:rPr>
              <a:t>https://agenda.infn.it/categoryDisplay.py?categId=782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M. Raggi and V. </a:t>
            </a:r>
            <a:r>
              <a:rPr lang="en-US" sz="1200" dirty="0" err="1" smtClean="0">
                <a:solidFill>
                  <a:schemeClr val="accent5"/>
                </a:solidFill>
              </a:rPr>
              <a:t>Kozhuharov</a:t>
            </a:r>
            <a:r>
              <a:rPr lang="en-US" sz="1200" dirty="0" smtClean="0">
                <a:solidFill>
                  <a:schemeClr val="accent5"/>
                </a:solidFill>
              </a:rPr>
              <a:t>, “Results and perspectives in dark photon physics”: </a:t>
            </a:r>
            <a:br>
              <a:rPr lang="en-US" sz="1200" dirty="0" smtClean="0">
                <a:solidFill>
                  <a:schemeClr val="accent5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>http://</a:t>
            </a:r>
            <a:r>
              <a:rPr lang="en-US" sz="1200" b="1" dirty="0" err="1" smtClean="0">
                <a:solidFill>
                  <a:srgbClr val="FF0000"/>
                </a:solidFill>
              </a:rPr>
              <a:t>www.sif.it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  <a:r>
              <a:rPr lang="en-US" sz="1200" b="1" dirty="0" err="1" smtClean="0">
                <a:solidFill>
                  <a:srgbClr val="FF0000"/>
                </a:solidFill>
              </a:rPr>
              <a:t>riviste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  <a:r>
              <a:rPr lang="en-US" sz="1200" b="1" dirty="0" err="1" smtClean="0">
                <a:solidFill>
                  <a:srgbClr val="FF0000"/>
                </a:solidFill>
              </a:rPr>
              <a:t>ncr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  <a:r>
              <a:rPr lang="en-US" sz="1200" b="1" dirty="0" err="1" smtClean="0">
                <a:solidFill>
                  <a:srgbClr val="FF0000"/>
                </a:solidFill>
              </a:rPr>
              <a:t>econtents</a:t>
            </a:r>
            <a:r>
              <a:rPr lang="en-US" sz="1200" b="1" dirty="0" smtClean="0">
                <a:solidFill>
                  <a:srgbClr val="FF0000"/>
                </a:solidFill>
              </a:rPr>
              <a:t>/2015/038/10/article/0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Screenshot 2016-05-11 17.04.4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8"/>
          <a:stretch/>
        </p:blipFill>
        <p:spPr>
          <a:xfrm>
            <a:off x="1993473" y="1173323"/>
            <a:ext cx="5157054" cy="288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00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50" y="2489200"/>
            <a:ext cx="7302500" cy="1143000"/>
          </a:xfrm>
        </p:spPr>
        <p:txBody>
          <a:bodyPr/>
          <a:lstStyle/>
          <a:p>
            <a:r>
              <a:rPr lang="en-GB" dirty="0" smtClean="0"/>
              <a:t>Status of the PADME detector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A2002-644B-4849-B40D-DE786033E1A6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538012" y="8907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532936"/>
            <a:ext cx="8686800" cy="43096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9592" y="2540633"/>
            <a:ext cx="469515" cy="119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35455" y="4141026"/>
            <a:ext cx="554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A’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46850" y="4577529"/>
            <a:ext cx="11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1404" y="6085180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0006" y="4208197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2778" y="4984769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3810" y="4392863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9592" y="5066514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5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2196" y="3066758"/>
            <a:ext cx="2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9399" y="2163604"/>
            <a:ext cx="105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40F10"/>
                </a:solidFill>
              </a:rPr>
              <a:t>Top view</a:t>
            </a:r>
            <a:endParaRPr lang="en-US" b="1" dirty="0">
              <a:solidFill>
                <a:srgbClr val="640F1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338118"/>
            <a:ext cx="5971206" cy="17009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chemeClr val="accent5"/>
              </a:buClr>
            </a:pPr>
            <a:r>
              <a:rPr lang="en-GB" dirty="0" smtClean="0">
                <a:solidFill>
                  <a:schemeClr val="accent5"/>
                </a:solidFill>
              </a:rPr>
              <a:t>Main Detector components:</a:t>
            </a: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GB" sz="1600" dirty="0" smtClean="0">
                <a:solidFill>
                  <a:schemeClr val="accent5"/>
                </a:solidFill>
              </a:rPr>
              <a:t>Diamond active target: 50-100</a:t>
            </a:r>
            <a:r>
              <a:rPr lang="en-GB" sz="16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solidFill>
                  <a:schemeClr val="accent5"/>
                </a:solidFill>
              </a:rPr>
              <a:t>m </a:t>
            </a:r>
            <a:br>
              <a:rPr lang="en-GB" sz="1600" dirty="0" smtClean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(Time, </a:t>
            </a:r>
            <a:r>
              <a:rPr lang="en-US" sz="1600" dirty="0" smtClean="0">
                <a:solidFill>
                  <a:schemeClr val="accent5"/>
                </a:solidFill>
              </a:rPr>
              <a:t>Ne</a:t>
            </a:r>
            <a:r>
              <a:rPr lang="en-US" sz="1600" baseline="30000" dirty="0" smtClean="0">
                <a:solidFill>
                  <a:schemeClr val="accent5"/>
                </a:solidFill>
              </a:rPr>
              <a:t>+</a:t>
            </a:r>
            <a:r>
              <a:rPr lang="en-US" sz="1600" dirty="0" smtClean="0">
                <a:solidFill>
                  <a:schemeClr val="accent5"/>
                </a:solidFill>
              </a:rPr>
              <a:t>, </a:t>
            </a:r>
            <a:r>
              <a:rPr lang="en-US" sz="1600" dirty="0">
                <a:solidFill>
                  <a:schemeClr val="accent5"/>
                </a:solidFill>
              </a:rPr>
              <a:t>beam position and spot size</a:t>
            </a:r>
            <a:r>
              <a:rPr lang="en-US" sz="1600" dirty="0" smtClean="0">
                <a:solidFill>
                  <a:schemeClr val="accent5"/>
                </a:solidFill>
              </a:rPr>
              <a:t>)</a:t>
            </a:r>
            <a:endParaRPr lang="en-GB" sz="1600" dirty="0" smtClean="0">
              <a:solidFill>
                <a:schemeClr val="accent5"/>
              </a:solidFill>
            </a:endParaRP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GB" sz="1600" dirty="0" smtClean="0">
                <a:solidFill>
                  <a:schemeClr val="accent5"/>
                </a:solidFill>
              </a:rPr>
              <a:t>Dipole Magnet, B≈0.6T with very large gap </a:t>
            </a: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GB" sz="1600" dirty="0">
                <a:solidFill>
                  <a:schemeClr val="accent5"/>
                </a:solidFill>
              </a:rPr>
              <a:t>Inside magnet scintillating veto ~1m</a:t>
            </a: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GB" sz="1600" dirty="0" smtClean="0">
                <a:solidFill>
                  <a:schemeClr val="accent5"/>
                </a:solidFill>
              </a:rPr>
              <a:t>Cylindrical </a:t>
            </a:r>
            <a:r>
              <a:rPr lang="en-GB" sz="1600" dirty="0">
                <a:solidFill>
                  <a:schemeClr val="accent5"/>
                </a:solidFill>
              </a:rPr>
              <a:t>BGO crystal EM calorimeter</a:t>
            </a: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accent5"/>
                </a:solidFill>
              </a:rPr>
              <a:t>Square shape Small Angle Calorimeter (</a:t>
            </a:r>
            <a:r>
              <a:rPr lang="en-US" sz="1600" dirty="0" smtClean="0">
                <a:solidFill>
                  <a:schemeClr val="accent5"/>
                </a:solidFill>
              </a:rPr>
              <a:t>SAC)</a:t>
            </a:r>
          </a:p>
          <a:p>
            <a:pPr marL="514350" lvl="1" indent="-342900">
              <a:lnSpc>
                <a:spcPct val="8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accent5"/>
                </a:solidFill>
              </a:rPr>
              <a:t>High Energy Positron Veto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1B9F-F5EF-8144-8BDE-28847FF2ED88}" type="datetime1">
              <a:rPr lang="it-IT" smtClean="0"/>
              <a:t>23/05/16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Active “</a:t>
            </a:r>
            <a:r>
              <a:rPr lang="it-IT" dirty="0"/>
              <a:t>f</a:t>
            </a:r>
            <a:r>
              <a:rPr lang="it-IT" dirty="0" smtClean="0"/>
              <a:t>ull carbon” target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08" y="1660547"/>
            <a:ext cx="4115734" cy="238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9687" y="1906259"/>
            <a:ext cx="1466973" cy="1230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2138" y="3247112"/>
            <a:ext cx="359462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Sensor 20×20×0.050 mm</a:t>
            </a:r>
            <a:r>
              <a:rPr lang="en-GB" baseline="30000" dirty="0" smtClean="0">
                <a:solidFill>
                  <a:schemeClr val="accent5"/>
                </a:solidFill>
              </a:rPr>
              <a:t>3</a:t>
            </a:r>
            <a:endParaRPr lang="en-GB" dirty="0" smtClean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1 mm pitch x-y graphite strips produced with UV laser (INFN LE)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Fragile to handle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Movement and support under development</a:t>
            </a:r>
            <a:endParaRPr lang="en-GB" dirty="0">
              <a:solidFill>
                <a:schemeClr val="accent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648" y="4797152"/>
            <a:ext cx="2913560" cy="2057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" y="1171794"/>
            <a:ext cx="423118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GB" dirty="0" smtClean="0">
                <a:solidFill>
                  <a:schemeClr val="accent5"/>
                </a:solidFill>
              </a:rPr>
              <a:t>Prototype 20x20mm</a:t>
            </a:r>
            <a:r>
              <a:rPr lang="en-GB" baseline="30000" dirty="0" smtClean="0">
                <a:solidFill>
                  <a:schemeClr val="accent5"/>
                </a:solidFill>
              </a:rPr>
              <a:t>2</a:t>
            </a:r>
            <a:r>
              <a:rPr lang="en-GB" dirty="0" smtClean="0">
                <a:solidFill>
                  <a:schemeClr val="accent5"/>
                </a:solidFill>
              </a:rPr>
              <a:t>x50</a:t>
            </a:r>
            <a:r>
              <a:rPr lang="en-GB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GB" dirty="0" smtClean="0">
                <a:solidFill>
                  <a:schemeClr val="accent5"/>
                </a:solidFill>
              </a:rPr>
              <a:t>m polycrystalline </a:t>
            </a:r>
            <a:br>
              <a:rPr lang="en-GB" dirty="0" smtClean="0">
                <a:solidFill>
                  <a:schemeClr val="accent5"/>
                </a:solidFill>
              </a:rPr>
            </a:br>
            <a:r>
              <a:rPr lang="en-GB" dirty="0" smtClean="0">
                <a:solidFill>
                  <a:schemeClr val="accent5"/>
                </a:solidFill>
              </a:rPr>
              <a:t>diamond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smtClean="0">
                <a:solidFill>
                  <a:schemeClr val="accent5"/>
                </a:solidFill>
              </a:rPr>
              <a:t>during November test beam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7875" y="1432997"/>
            <a:ext cx="3089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US" dirty="0" smtClean="0">
                <a:solidFill>
                  <a:schemeClr val="accent5"/>
                </a:solidFill>
              </a:rPr>
              <a:t>18X +18Y graphite strips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4" name="Picture 3" descr="Screenshot 2016-05-05 16.17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129" y="1772512"/>
            <a:ext cx="1637037" cy="1482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14"/>
          <a:stretch/>
        </p:blipFill>
        <p:spPr>
          <a:xfrm>
            <a:off x="2844865" y="4235594"/>
            <a:ext cx="2803636" cy="1777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" y="4094700"/>
            <a:ext cx="2867527" cy="1919585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AA30-BF36-F14B-908D-8DCFEB7B3DB7}" type="datetime1">
              <a:rPr lang="it-IT" smtClean="0"/>
              <a:t>23/05/16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8427" y="6014285"/>
            <a:ext cx="4820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GB" dirty="0" smtClean="0">
                <a:solidFill>
                  <a:schemeClr val="accent5"/>
                </a:solidFill>
              </a:rPr>
              <a:t>Position and # of positron measurement</a:t>
            </a:r>
          </a:p>
        </p:txBody>
      </p:sp>
    </p:spTree>
    <p:extLst>
      <p:ext uri="{BB962C8B-B14F-4D97-AF65-F5344CB8AC3E}">
        <p14:creationId xmlns:p14="http://schemas.microsoft.com/office/powerpoint/2010/main" val="69584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</p:spPr>
        <p:txBody>
          <a:bodyPr/>
          <a:lstStyle/>
          <a:p>
            <a:r>
              <a:rPr lang="en-US" dirty="0" smtClean="0"/>
              <a:t>The PADME magnet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2046B-C8BE-6346-96F6-C161CCB3930B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5400" y="899891"/>
            <a:ext cx="84032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Bending spare from CERN SPS transport line: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Arrived at </a:t>
            </a:r>
            <a:r>
              <a:rPr lang="en-GB" sz="1600" dirty="0" err="1" smtClean="0">
                <a:solidFill>
                  <a:schemeClr val="accent5"/>
                </a:solidFill>
              </a:rPr>
              <a:t>Frascati</a:t>
            </a:r>
            <a:r>
              <a:rPr lang="en-GB" sz="1600" dirty="0" smtClean="0">
                <a:solidFill>
                  <a:schemeClr val="accent5"/>
                </a:solidFill>
              </a:rPr>
              <a:t> on 16/12/2015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Vertical  gap dimension enhanced to 230mm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≈95 KW at maximum current of 675 A</a:t>
            </a:r>
            <a:endParaRPr lang="en-GB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Already performed steps 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8000"/>
                </a:solidFill>
              </a:rPr>
              <a:t>Mechanical survey (OK)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8000"/>
                </a:solidFill>
              </a:rPr>
              <a:t>Magnetic filed mapping at 400A 230mm gap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Significant field in the coil region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Moved the target 20 cm upstream 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Next </a:t>
            </a:r>
            <a:r>
              <a:rPr lang="en-GB" dirty="0">
                <a:solidFill>
                  <a:schemeClr val="accent5"/>
                </a:solidFill>
              </a:rPr>
              <a:t>steps </a:t>
            </a:r>
            <a:r>
              <a:rPr lang="en-GB" dirty="0" smtClean="0">
                <a:solidFill>
                  <a:schemeClr val="accent5"/>
                </a:solidFill>
              </a:rPr>
              <a:t>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Mechanical support and BTF integration</a:t>
            </a:r>
            <a:endParaRPr lang="en-GB" sz="1600" dirty="0">
              <a:solidFill>
                <a:schemeClr val="accent5"/>
              </a:solidFill>
            </a:endParaRPr>
          </a:p>
          <a:p>
            <a:endParaRPr lang="en-GB" dirty="0" smtClean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768" y="3783238"/>
            <a:ext cx="3990960" cy="2570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74" y="3795151"/>
            <a:ext cx="3877949" cy="26655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96247" y="1056788"/>
            <a:ext cx="3956831" cy="2674433"/>
            <a:chOff x="5352726" y="1031308"/>
            <a:chExt cx="3620972" cy="24474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726" y="1031308"/>
              <a:ext cx="3620972" cy="244742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050041" y="2894592"/>
              <a:ext cx="0" cy="358775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208666" y="2894592"/>
              <a:ext cx="0" cy="358775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594970" y="2841712"/>
            <a:ext cx="62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End of coils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0994" y="2869722"/>
            <a:ext cx="62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End of poles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9846" y="3143712"/>
            <a:ext cx="0" cy="323478"/>
          </a:xfrm>
          <a:prstGeom prst="line">
            <a:avLst/>
          </a:prstGeom>
          <a:ln>
            <a:solidFill>
              <a:schemeClr val="bg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89104" y="3029580"/>
            <a:ext cx="621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Target</a:t>
            </a:r>
            <a:endParaRPr lang="en-US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7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990" y="1125238"/>
            <a:ext cx="5262486" cy="3561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Charged particle veto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4440807"/>
            <a:ext cx="91168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Detector geometry baseline design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Extruded scintillator bars di 10x10x160 mm</a:t>
            </a:r>
            <a:r>
              <a:rPr lang="en-GB" baseline="30000" dirty="0" smtClean="0">
                <a:solidFill>
                  <a:schemeClr val="accent5"/>
                </a:solidFill>
              </a:rPr>
              <a:t>3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FF"/>
                </a:solidFill>
              </a:rPr>
              <a:t>Positron veto</a:t>
            </a:r>
            <a:r>
              <a:rPr lang="en-GB" dirty="0" smtClean="0">
                <a:solidFill>
                  <a:schemeClr val="accent5"/>
                </a:solidFill>
              </a:rPr>
              <a:t>: 96 bars inside the magnet  (veto e</a:t>
            </a:r>
            <a:r>
              <a:rPr lang="en-GB" baseline="30000" dirty="0" smtClean="0">
                <a:solidFill>
                  <a:schemeClr val="accent5"/>
                </a:solidFill>
              </a:rPr>
              <a:t>+ </a:t>
            </a:r>
            <a:r>
              <a:rPr lang="en-GB" dirty="0" smtClean="0">
                <a:solidFill>
                  <a:schemeClr val="accent5"/>
                </a:solidFill>
              </a:rPr>
              <a:t>with 20MeV&lt;</a:t>
            </a:r>
            <a:r>
              <a:rPr lang="en-GB" dirty="0" err="1" smtClean="0">
                <a:solidFill>
                  <a:schemeClr val="accent5"/>
                </a:solidFill>
              </a:rPr>
              <a:t>P</a:t>
            </a:r>
            <a:r>
              <a:rPr lang="en-GB" baseline="-25000" dirty="0" err="1" smtClean="0">
                <a:solidFill>
                  <a:schemeClr val="accent5"/>
                </a:solidFill>
              </a:rPr>
              <a:t>e</a:t>
            </a:r>
            <a:r>
              <a:rPr lang="en-GB" dirty="0" smtClean="0">
                <a:solidFill>
                  <a:schemeClr val="accent5"/>
                </a:solidFill>
              </a:rPr>
              <a:t>&lt;450MeV)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FF0000"/>
                </a:solidFill>
              </a:rPr>
              <a:t>High energy positron veto:</a:t>
            </a:r>
            <a:r>
              <a:rPr lang="en-GB" dirty="0" smtClean="0">
                <a:solidFill>
                  <a:schemeClr val="accent5"/>
                </a:solidFill>
              </a:rPr>
              <a:t> 50 </a:t>
            </a:r>
            <a:r>
              <a:rPr lang="en-GB" dirty="0">
                <a:solidFill>
                  <a:schemeClr val="accent5"/>
                </a:solidFill>
              </a:rPr>
              <a:t>bars </a:t>
            </a:r>
            <a:r>
              <a:rPr lang="en-GB" dirty="0" smtClean="0">
                <a:solidFill>
                  <a:schemeClr val="accent5"/>
                </a:solidFill>
              </a:rPr>
              <a:t>outside magnet (</a:t>
            </a:r>
            <a:r>
              <a:rPr lang="en-GB" dirty="0">
                <a:solidFill>
                  <a:schemeClr val="accent5"/>
                </a:solidFill>
              </a:rPr>
              <a:t>veto e</a:t>
            </a:r>
            <a:r>
              <a:rPr lang="en-GB" baseline="30000" dirty="0" smtClean="0">
                <a:solidFill>
                  <a:schemeClr val="accent5"/>
                </a:solidFill>
              </a:rPr>
              <a:t>+</a:t>
            </a:r>
            <a:r>
              <a:rPr lang="en-GB" dirty="0" smtClean="0">
                <a:solidFill>
                  <a:schemeClr val="accent5"/>
                </a:solidFill>
              </a:rPr>
              <a:t> with 450MeV</a:t>
            </a:r>
            <a:r>
              <a:rPr lang="en-GB" dirty="0">
                <a:solidFill>
                  <a:schemeClr val="accent5"/>
                </a:solidFill>
              </a:rPr>
              <a:t>&lt;</a:t>
            </a:r>
            <a:r>
              <a:rPr lang="en-GB" dirty="0" err="1">
                <a:solidFill>
                  <a:schemeClr val="accent5"/>
                </a:solidFill>
              </a:rPr>
              <a:t>P</a:t>
            </a:r>
            <a:r>
              <a:rPr lang="en-GB" baseline="-25000" dirty="0" err="1">
                <a:solidFill>
                  <a:schemeClr val="accent5"/>
                </a:solidFill>
              </a:rPr>
              <a:t>e</a:t>
            </a:r>
            <a:r>
              <a:rPr lang="en-GB" dirty="0" smtClean="0">
                <a:solidFill>
                  <a:schemeClr val="accent5"/>
                </a:solidFill>
              </a:rPr>
              <a:t>&lt;520MeV)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Read-out with 3x3mm</a:t>
            </a:r>
            <a:r>
              <a:rPr lang="en-GB" baseline="30000" dirty="0" smtClean="0">
                <a:solidFill>
                  <a:schemeClr val="accent5"/>
                </a:solidFill>
              </a:rPr>
              <a:t>2</a:t>
            </a:r>
            <a:r>
              <a:rPr lang="en-GB" dirty="0" smtClean="0">
                <a:solidFill>
                  <a:schemeClr val="accent5"/>
                </a:solidFill>
              </a:rPr>
              <a:t> Hamamatsu </a:t>
            </a:r>
            <a:r>
              <a:rPr lang="en-GB" dirty="0" err="1" smtClean="0">
                <a:solidFill>
                  <a:schemeClr val="accent5"/>
                </a:solidFill>
              </a:rPr>
              <a:t>SiPM</a:t>
            </a:r>
            <a:r>
              <a:rPr lang="en-GB" dirty="0" smtClean="0">
                <a:solidFill>
                  <a:schemeClr val="accent5"/>
                </a:solidFill>
              </a:rPr>
              <a:t> in vacuum and magnetic filed region</a:t>
            </a:r>
          </a:p>
        </p:txBody>
      </p:sp>
      <p:sp>
        <p:nvSpPr>
          <p:cNvPr id="12" name="Rectangle 11"/>
          <p:cNvSpPr/>
          <p:nvPr/>
        </p:nvSpPr>
        <p:spPr>
          <a:xfrm rot="3847994">
            <a:off x="8161611" y="1479506"/>
            <a:ext cx="1106425" cy="140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4748769" y="2675224"/>
            <a:ext cx="1627719" cy="1931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FCBA-9B56-AA41-9D11-4660229187BC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 descr="Schermata 2016-05-22 alle 17.41.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5238"/>
            <a:ext cx="3793495" cy="2908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7962" y="1388298"/>
            <a:ext cx="9518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00FF"/>
                </a:solidFill>
              </a:rPr>
              <a:t>Positron veto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556548" y="1609170"/>
            <a:ext cx="16715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High energy positron veto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8866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PADME charged particle veto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674-DB09-C446-AF21-6C0EBE230915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3551" y="1143000"/>
            <a:ext cx="5188701" cy="270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Extruded plastic scintillator bars 10x10x160 mm</a:t>
            </a:r>
            <a:r>
              <a:rPr lang="en-US" baseline="30000" dirty="0" smtClean="0">
                <a:solidFill>
                  <a:schemeClr val="accent5"/>
                </a:solidFill>
              </a:rPr>
              <a:t>3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 3 sections for a total of 250 channels: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Electrons (96), positrons (96), and high energy positrons (50)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Inside vacuum and magnetic field region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Main requirement: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Time resolution </a:t>
            </a:r>
            <a:r>
              <a:rPr lang="en-US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≃ </a:t>
            </a:r>
            <a:r>
              <a:rPr lang="en-US" dirty="0" smtClean="0">
                <a:solidFill>
                  <a:schemeClr val="accent5"/>
                </a:solidFill>
              </a:rPr>
              <a:t>300 </a:t>
            </a:r>
            <a:r>
              <a:rPr lang="en-US" dirty="0" err="1" smtClean="0">
                <a:solidFill>
                  <a:schemeClr val="accent5"/>
                </a:solidFill>
              </a:rPr>
              <a:t>ps</a:t>
            </a:r>
            <a:endParaRPr lang="en-US" dirty="0" smtClean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Momentum resolution of few % based on Z impact position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Efficiency better than 99.9% for MIPs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13" descr="Veto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6" t="4545" r="2620" b="4350"/>
          <a:stretch/>
        </p:blipFill>
        <p:spPr>
          <a:xfrm>
            <a:off x="4911189" y="1166823"/>
            <a:ext cx="4283331" cy="30222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068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Hardware status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559497" y="4165845"/>
            <a:ext cx="843388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Scintillators production finished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Shipping to </a:t>
            </a:r>
            <a:r>
              <a:rPr lang="en-GB" dirty="0" err="1">
                <a:solidFill>
                  <a:schemeClr val="accent5"/>
                </a:solidFill>
              </a:rPr>
              <a:t>F</a:t>
            </a:r>
            <a:r>
              <a:rPr lang="en-GB" dirty="0" err="1" smtClean="0">
                <a:solidFill>
                  <a:schemeClr val="accent5"/>
                </a:solidFill>
              </a:rPr>
              <a:t>rascati</a:t>
            </a:r>
            <a:r>
              <a:rPr lang="en-GB" dirty="0" smtClean="0">
                <a:solidFill>
                  <a:schemeClr val="accent5"/>
                </a:solidFill>
              </a:rPr>
              <a:t> during this week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Mechanical design advanced: prototype support during summer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Readout design with fibres or direct coupling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Readout technology choice by summer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Front-end and supply voltage electronics under development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~60 </a:t>
            </a:r>
            <a:r>
              <a:rPr lang="en-GB" dirty="0" err="1" smtClean="0">
                <a:solidFill>
                  <a:schemeClr val="accent5"/>
                </a:solidFill>
              </a:rPr>
              <a:t>SiPM</a:t>
            </a:r>
            <a:r>
              <a:rPr lang="en-GB" dirty="0" smtClean="0">
                <a:solidFill>
                  <a:schemeClr val="accent5"/>
                </a:solidFill>
              </a:rPr>
              <a:t> already available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Detailed study of final layout available</a:t>
            </a:r>
          </a:p>
        </p:txBody>
      </p:sp>
      <p:pic>
        <p:nvPicPr>
          <p:cNvPr id="6" name="Picture 5" descr="P_20160122_1401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1138"/>
            <a:ext cx="4608423" cy="2801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6"/>
          <a:stretch/>
        </p:blipFill>
        <p:spPr>
          <a:xfrm>
            <a:off x="4414250" y="1351352"/>
            <a:ext cx="4729750" cy="281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987134"/>
            <a:ext cx="320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Scintillator bars in Sofia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A620-A077-7449-9A1F-10A5A308BADB}" type="datetime1">
              <a:rPr lang="it-IT" smtClean="0"/>
              <a:t>23/05/16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6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PADME vacuum vessel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D0C77-74F2-5F46-A817-A92695E28411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69962" y="1206017"/>
            <a:ext cx="397403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Complex shape to follow the beam </a:t>
            </a:r>
            <a:r>
              <a:rPr lang="en-US" dirty="0" smtClean="0">
                <a:solidFill>
                  <a:schemeClr val="accent5"/>
                </a:solidFill>
              </a:rPr>
              <a:t>bending inside the magnet 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Vacuum requirement fixed to </a:t>
            </a:r>
            <a:r>
              <a:rPr lang="en-US" dirty="0" smtClean="0">
                <a:solidFill>
                  <a:schemeClr val="accent5"/>
                </a:solidFill>
              </a:rPr>
              <a:t>10</a:t>
            </a:r>
            <a:r>
              <a:rPr lang="en-US" baseline="30000" dirty="0" smtClean="0">
                <a:solidFill>
                  <a:schemeClr val="accent5"/>
                </a:solidFill>
              </a:rPr>
              <a:t>-5</a:t>
            </a:r>
            <a:r>
              <a:rPr lang="en-US" dirty="0" smtClean="0">
                <a:solidFill>
                  <a:schemeClr val="accent5"/>
                </a:solidFill>
              </a:rPr>
              <a:t>-10</a:t>
            </a:r>
            <a:r>
              <a:rPr lang="en-US" baseline="30000" dirty="0">
                <a:solidFill>
                  <a:schemeClr val="accent5"/>
                </a:solidFill>
              </a:rPr>
              <a:t>-6</a:t>
            </a:r>
            <a:r>
              <a:rPr lang="en-US" dirty="0">
                <a:solidFill>
                  <a:schemeClr val="accent5"/>
                </a:solidFill>
              </a:rPr>
              <a:t> mbar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Preliminary studies indicates that </a:t>
            </a:r>
            <a:r>
              <a:rPr lang="en-US" dirty="0" smtClean="0">
                <a:solidFill>
                  <a:schemeClr val="accent5"/>
                </a:solidFill>
              </a:rPr>
              <a:t>1-1.5mm stainless steel vessel </a:t>
            </a:r>
            <a:r>
              <a:rPr lang="en-US" dirty="0">
                <a:solidFill>
                  <a:schemeClr val="accent5"/>
                </a:solidFill>
              </a:rPr>
              <a:t>might be able to sustain the </a:t>
            </a:r>
            <a:r>
              <a:rPr lang="en-US" dirty="0" smtClean="0">
                <a:solidFill>
                  <a:schemeClr val="accent5"/>
                </a:solidFill>
              </a:rPr>
              <a:t>pressure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Study of the target region not yet finished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mtClean="0">
                <a:solidFill>
                  <a:schemeClr val="accent5"/>
                </a:solidFill>
              </a:rPr>
              <a:t>Will incorporate all </a:t>
            </a:r>
            <a:r>
              <a:rPr lang="en-US" dirty="0" smtClean="0">
                <a:solidFill>
                  <a:schemeClr val="accent5"/>
                </a:solidFill>
              </a:rPr>
              <a:t>the charged veto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180302"/>
            <a:ext cx="5161550" cy="3224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8144" y="4088007"/>
            <a:ext cx="14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C. Capoccia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967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Calorimeter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9D66-0265-2D4E-A2A1-77F28FE64190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2431" y="4020373"/>
            <a:ext cx="8731710" cy="248295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Cylindrical shape: radius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290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mm, depth of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220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mm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Square shape inner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hole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with L/2=50 mm 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616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crystals </a:t>
            </a:r>
            <a:r>
              <a:rPr lang="en-US" sz="1800" dirty="0" smtClean="0">
                <a:solidFill>
                  <a:srgbClr val="640F10"/>
                </a:solidFill>
                <a:latin typeface="Calibri"/>
              </a:rPr>
              <a:t>20x20x220 </a:t>
            </a:r>
            <a:r>
              <a:rPr lang="en-US" sz="1800" dirty="0">
                <a:solidFill>
                  <a:srgbClr val="640F10"/>
                </a:solidFill>
                <a:latin typeface="Calibri"/>
              </a:rPr>
              <a:t>mm</a:t>
            </a:r>
            <a:r>
              <a:rPr lang="en-US" sz="1800" baseline="30000" dirty="0">
                <a:solidFill>
                  <a:srgbClr val="640F10"/>
                </a:solidFill>
                <a:latin typeface="Calibri"/>
              </a:rPr>
              <a:t>3</a:t>
            </a:r>
            <a:endParaRPr lang="en-US" sz="1800" baseline="30000" dirty="0">
              <a:solidFill>
                <a:schemeClr val="accent5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Material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BGO: high LY, high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r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small X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0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and RM, long 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t</a:t>
            </a:r>
            <a:r>
              <a:rPr lang="en-US" sz="1800" baseline="-25000" dirty="0" err="1">
                <a:solidFill>
                  <a:schemeClr val="accent5"/>
                </a:solidFill>
                <a:latin typeface="+mn-lt"/>
                <a:cs typeface="+mn-cs"/>
              </a:rPr>
              <a:t>decay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(free form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L3 calorimeter)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Expected performance: 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(E)/E =1.1%/√E ⨁ 0.4%/E ⨁1.2% </a:t>
            </a:r>
            <a:r>
              <a:rPr lang="en-US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superB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calorimeter test at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BTF</a:t>
            </a:r>
            <a:b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[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NIM A 718 (2013) 107–109]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s(q)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~ 1.5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mrad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Angular acceptance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(20 –93) </a:t>
            </a:r>
            <a:r>
              <a:rPr lang="en-US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mrad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pic>
        <p:nvPicPr>
          <p:cNvPr id="8" name="Picture 7" descr="Schermata 2014-02-23 alle 16.0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496" y="1115811"/>
            <a:ext cx="5243991" cy="2641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31868" y="1919907"/>
            <a:ext cx="5040176" cy="188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"/>
          <a:stretch/>
        </p:blipFill>
        <p:spPr>
          <a:xfrm>
            <a:off x="166217" y="944913"/>
            <a:ext cx="3364099" cy="30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calorimeter Layout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713797" y="3822819"/>
            <a:ext cx="5394679" cy="208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Diameter defined the magnet gap aperture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Cell size fixed by original L3 crystals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To get required angular resolution need at lest 3m distance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Max distance limited by the BTF hole </a:t>
            </a:r>
            <a:r>
              <a:rPr lang="en-GB" sz="1600" dirty="0" err="1" smtClean="0">
                <a:solidFill>
                  <a:schemeClr val="accent5"/>
                </a:solidFill>
              </a:rPr>
              <a:t>lenght</a:t>
            </a:r>
            <a:r>
              <a:rPr lang="en-GB" sz="1600" dirty="0" smtClean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Angular coverage 83 </a:t>
            </a:r>
            <a:r>
              <a:rPr lang="en-GB" sz="1600" dirty="0" err="1" smtClean="0">
                <a:solidFill>
                  <a:schemeClr val="accent5"/>
                </a:solidFill>
              </a:rPr>
              <a:t>mrad</a:t>
            </a:r>
            <a:endParaRPr lang="en-GB" sz="1600" dirty="0" smtClean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Enough to reject 2</a:t>
            </a:r>
            <a:r>
              <a:rPr lang="en-GB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GB" sz="1400" dirty="0" smtClean="0">
                <a:solidFill>
                  <a:schemeClr val="accent5"/>
                </a:solidFill>
              </a:rPr>
              <a:t> and 3 </a:t>
            </a:r>
            <a:r>
              <a:rPr lang="en-GB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</a:p>
          <a:p>
            <a:pPr marL="742950" lvl="1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High acceptance for all </a:t>
            </a:r>
            <a:r>
              <a:rPr lang="en-GB" sz="1400" i="1" dirty="0" smtClean="0">
                <a:solidFill>
                  <a:schemeClr val="accent5"/>
                </a:solidFill>
              </a:rPr>
              <a:t>A’</a:t>
            </a:r>
            <a:r>
              <a:rPr lang="en-GB" sz="1400" dirty="0" smtClean="0">
                <a:solidFill>
                  <a:schemeClr val="accent5"/>
                </a:solidFill>
              </a:rPr>
              <a:t> masses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Acceptance region 8-25 cm with &lt;5% energy loss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Beam plane cutting the centre of one row (29 rows of crystals)</a:t>
            </a:r>
            <a:endParaRPr lang="en-GB" sz="1400" dirty="0">
              <a:solidFill>
                <a:schemeClr val="accent5"/>
              </a:solidFill>
            </a:endParaRPr>
          </a:p>
        </p:txBody>
      </p:sp>
      <p:pic>
        <p:nvPicPr>
          <p:cNvPr id="4" name="Picture 3" descr="Screenshot 2016-05-02 11.31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" y="3807185"/>
            <a:ext cx="3694823" cy="251528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8295-F0A7-A840-A232-147096B81981}" type="datetime1">
              <a:rPr lang="it-IT" smtClean="0"/>
              <a:t>23/05/16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28" y="1117943"/>
            <a:ext cx="2824534" cy="1938327"/>
          </a:xfrm>
          <a:prstGeom prst="rect">
            <a:avLst/>
          </a:prstGeom>
        </p:spPr>
      </p:pic>
      <p:pic>
        <p:nvPicPr>
          <p:cNvPr id="10" name="Picture 9" descr="Screenshot 2016-04-20 15.10.3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1111401"/>
            <a:ext cx="6330003" cy="27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universe made of?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3E5A-584F-E545-9453-761BC4FA2A6B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M. Raggi 51st LNF </a:t>
            </a:r>
            <a:r>
              <a:rPr lang="it-IT" dirty="0" err="1" smtClean="0"/>
              <a:t>Scientific</a:t>
            </a:r>
            <a:r>
              <a:rPr lang="it-IT" dirty="0" smtClean="0"/>
              <a:t> </a:t>
            </a:r>
            <a:r>
              <a:rPr lang="it-IT" dirty="0" err="1" smtClean="0"/>
              <a:t>Committee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23-24,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682" y="1421311"/>
            <a:ext cx="3082827" cy="228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31" y="3539347"/>
            <a:ext cx="2908461" cy="29084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380" y="4108218"/>
            <a:ext cx="67446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Standard model only includes &lt;20% of the matter in the universe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We only know dark matter interact gravitationally 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Many open questions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What is dark Matter made of?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How dark matter interact, if it does, with SM particles?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Does one or more new dark force exist?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How complex is the dark sector spectrum?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5" y="1379826"/>
            <a:ext cx="3521108" cy="264405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14722" y="1421311"/>
            <a:ext cx="2322975" cy="260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460075" y="1639184"/>
            <a:ext cx="360000" cy="36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h’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50104" y="2208664"/>
            <a:ext cx="360000" cy="36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A’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50104" y="2730168"/>
            <a:ext cx="360000" cy="36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Z’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79853" y="1563202"/>
            <a:ext cx="1107211" cy="231223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93013" y="1077864"/>
            <a:ext cx="219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???Dark Sector???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744983" y="2312255"/>
            <a:ext cx="1009516" cy="73448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Dark fermions?</a:t>
            </a:r>
          </a:p>
          <a:p>
            <a:pPr algn="ctr"/>
            <a:r>
              <a:rPr lang="en-US" sz="1400" dirty="0" smtClean="0">
                <a:latin typeface="Symbol" charset="2"/>
                <a:cs typeface="Symbol" charset="2"/>
              </a:rPr>
              <a:t>c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11091" y="1563202"/>
            <a:ext cx="457525" cy="231223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Highlights from test-beam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552-B293-8046-B73E-23D73FAD1E68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87" y="1115175"/>
            <a:ext cx="4265744" cy="2787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945" y="1118308"/>
            <a:ext cx="4159100" cy="2849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4517" y="3198134"/>
            <a:ext cx="166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APD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Ham. S8664-1010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124" y="1979030"/>
            <a:ext cx="201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PMT</a:t>
            </a:r>
          </a:p>
          <a:p>
            <a:r>
              <a:rPr lang="en-GB" sz="1200" dirty="0" smtClean="0">
                <a:solidFill>
                  <a:srgbClr val="0000FF"/>
                </a:solidFill>
              </a:rPr>
              <a:t>Ham.  1 inch </a:t>
            </a:r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8615" y="1264056"/>
            <a:ext cx="201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APD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Ham. S8664-1010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3119" y="2647472"/>
            <a:ext cx="201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PMT</a:t>
            </a:r>
          </a:p>
          <a:p>
            <a:r>
              <a:rPr lang="en-GB" sz="1200" dirty="0" smtClean="0">
                <a:solidFill>
                  <a:srgbClr val="0000FF"/>
                </a:solidFill>
              </a:rPr>
              <a:t>Ham.  1 inch </a:t>
            </a:r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8527" y="1463553"/>
            <a:ext cx="831656" cy="8729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9826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954638"/>
              </p:ext>
            </p:extLst>
          </p:nvPr>
        </p:nvGraphicFramePr>
        <p:xfrm>
          <a:off x="7375418" y="3074673"/>
          <a:ext cx="1346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7" imgW="1346200" imgH="419100" progId="Equation.3">
                  <p:embed/>
                </p:oleObj>
              </mc:Choice>
              <mc:Fallback>
                <p:oleObj name="Equation" r:id="rId7" imgW="13462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7375418" y="3074673"/>
                        <a:ext cx="1346200" cy="419100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770181"/>
              </p:ext>
            </p:extLst>
          </p:nvPr>
        </p:nvGraphicFramePr>
        <p:xfrm>
          <a:off x="5324671" y="1976557"/>
          <a:ext cx="863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9" imgW="863600" imgH="419100" progId="Equation.3">
                  <p:embed/>
                </p:oleObj>
              </mc:Choice>
              <mc:Fallback>
                <p:oleObj name="Equation" r:id="rId9" imgW="863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5324671" y="1976557"/>
                        <a:ext cx="863600" cy="4191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6007" y="3910067"/>
            <a:ext cx="870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pe</a:t>
            </a:r>
            <a:r>
              <a:rPr lang="en-GB" dirty="0" smtClean="0"/>
              <a:t>/MeV = q/(</a:t>
            </a:r>
            <a:r>
              <a:rPr lang="en-GB" dirty="0" err="1" smtClean="0"/>
              <a:t>eGE</a:t>
            </a:r>
            <a:r>
              <a:rPr lang="en-GB" baseline="-25000" dirty="0" err="1" smtClean="0"/>
              <a:t>beam</a:t>
            </a:r>
            <a:r>
              <a:rPr lang="en-GB" dirty="0" smtClean="0"/>
              <a:t>) = 3000pC/(e*2×10</a:t>
            </a:r>
            <a:r>
              <a:rPr lang="en-GB" baseline="30000" dirty="0" smtClean="0"/>
              <a:t>5</a:t>
            </a:r>
            <a:r>
              <a:rPr lang="en-GB" dirty="0" smtClean="0"/>
              <a:t>*150) ~ 600 </a:t>
            </a:r>
            <a:r>
              <a:rPr lang="en-GB" dirty="0" err="1" smtClean="0"/>
              <a:t>foto</a:t>
            </a:r>
            <a:r>
              <a:rPr lang="en-GB" dirty="0" smtClean="0"/>
              <a:t>-electrons/MeV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05" y="4381305"/>
            <a:ext cx="2738489" cy="2408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679" y="4381305"/>
            <a:ext cx="2711532" cy="241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1928" y="4381305"/>
            <a:ext cx="3618787" cy="244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65033" y="6481335"/>
            <a:ext cx="7856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PosY</a:t>
            </a:r>
            <a:r>
              <a:rPr lang="en-GB" sz="1100" dirty="0" smtClean="0"/>
              <a:t> (cm)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546034" y="6528418"/>
            <a:ext cx="7856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PosX</a:t>
            </a:r>
            <a:r>
              <a:rPr lang="en-GB" sz="1100" dirty="0" smtClean="0"/>
              <a:t> (cm)</a:t>
            </a:r>
            <a:endParaRPr lang="en-GB" sz="1100" dirty="0"/>
          </a:p>
        </p:txBody>
      </p:sp>
      <p:sp>
        <p:nvSpPr>
          <p:cNvPr id="22" name="TextBox 21"/>
          <p:cNvSpPr txBox="1"/>
          <p:nvPr/>
        </p:nvSpPr>
        <p:spPr>
          <a:xfrm rot="19888779">
            <a:off x="624738" y="1489357"/>
            <a:ext cx="132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9888779">
            <a:off x="4853191" y="3304232"/>
            <a:ext cx="132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888779">
            <a:off x="321036" y="4604041"/>
            <a:ext cx="132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9888779">
            <a:off x="2958063" y="4643373"/>
            <a:ext cx="132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888779">
            <a:off x="5736244" y="4638145"/>
            <a:ext cx="132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1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325" y="0"/>
            <a:ext cx="7769675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Data Monte Carlo </a:t>
            </a:r>
            <a:r>
              <a:rPr lang="it-IT" dirty="0" err="1" smtClean="0"/>
              <a:t>comparison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365353" y="5304517"/>
            <a:ext cx="8591454" cy="96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Good data/Monte Carlo agreement for 3x3 crystals clusters </a:t>
            </a:r>
            <a:r>
              <a:rPr lang="en-GB" sz="1600" dirty="0" err="1" smtClean="0">
                <a:solidFill>
                  <a:schemeClr val="accent5"/>
                </a:solidFill>
              </a:rPr>
              <a:t>wrt</a:t>
            </a:r>
            <a:r>
              <a:rPr lang="en-GB" sz="1600" dirty="0" smtClean="0">
                <a:solidFill>
                  <a:schemeClr val="accent5"/>
                </a:solidFill>
              </a:rPr>
              <a:t> measurement obtained during November 2015 test beam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Substantial gain in the resolution predicted by MC using 5x5 crystal matrix </a:t>
            </a:r>
          </a:p>
          <a:p>
            <a:pPr marL="742950" lvl="1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Test beam foreseen in July this year</a:t>
            </a:r>
            <a:endParaRPr lang="en-GB" sz="1600" dirty="0">
              <a:solidFill>
                <a:schemeClr val="accent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066335"/>
            <a:ext cx="4919732" cy="3960354"/>
            <a:chOff x="4224268" y="973723"/>
            <a:chExt cx="4919732" cy="3960354"/>
          </a:xfrm>
        </p:grpSpPr>
        <p:pic>
          <p:nvPicPr>
            <p:cNvPr id="5" name="Picture 4" descr="Screenshot 2016-04-13 15.58.44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4268" y="1337677"/>
              <a:ext cx="4919732" cy="359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224268" y="973723"/>
              <a:ext cx="4919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accent5"/>
                  </a:solidFill>
                </a:rPr>
                <a:t>Monte Carlo 3×3</a:t>
              </a:r>
              <a:endParaRPr lang="it-IT" sz="1600" b="1" dirty="0">
                <a:solidFill>
                  <a:schemeClr val="accent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25574" y="2998123"/>
              <a:ext cx="24494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MC 3</a:t>
              </a:r>
              <a:r>
                <a:rPr lang="it-IT" sz="1400" b="1" dirty="0"/>
                <a:t>×</a:t>
              </a:r>
              <a:r>
                <a:rPr lang="en-GB" sz="1400" b="1" dirty="0" smtClean="0"/>
                <a:t>3 crystals MC </a:t>
              </a:r>
              <a:br>
                <a:rPr lang="en-GB" sz="1400" b="1" dirty="0" smtClean="0"/>
              </a:br>
              <a:r>
                <a:rPr lang="en-GB" sz="1400" b="1" dirty="0" smtClean="0"/>
                <a:t>(</a:t>
              </a:r>
              <a:r>
                <a:rPr lang="en-GB" sz="1400" b="1" dirty="0" err="1" smtClean="0">
                  <a:solidFill>
                    <a:srgbClr val="00FF00"/>
                  </a:solidFill>
                </a:rPr>
                <a:t>Q</a:t>
              </a:r>
              <a:r>
                <a:rPr lang="en-GB" sz="1400" b="1" baseline="-25000" dirty="0" err="1" smtClean="0">
                  <a:solidFill>
                    <a:srgbClr val="00FF00"/>
                  </a:solidFill>
                </a:rPr>
                <a:t>Cluster</a:t>
              </a:r>
              <a:r>
                <a:rPr lang="en-GB" sz="1400" b="1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GB" sz="1400" b="1" dirty="0" smtClean="0"/>
                <a:t>and</a:t>
              </a:r>
              <a:r>
                <a:rPr lang="en-GB" sz="1400" b="1" dirty="0" smtClean="0">
                  <a:solidFill>
                    <a:srgbClr val="008000"/>
                  </a:solidFill>
                </a:rPr>
                <a:t>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E</a:t>
              </a:r>
              <a:r>
                <a:rPr lang="en-GB" sz="1400" b="1" baseline="-25000" dirty="0" err="1" smtClean="0">
                  <a:solidFill>
                    <a:srgbClr val="FF0000"/>
                  </a:solidFill>
                </a:rPr>
                <a:t>Cluster</a:t>
              </a:r>
              <a:r>
                <a:rPr lang="en-GB" sz="1400" b="1" dirty="0" smtClean="0">
                  <a:solidFill>
                    <a:srgbClr val="000000"/>
                  </a:solidFill>
                </a:rPr>
                <a:t>)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03491" y="1802344"/>
              <a:ext cx="1838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</a:rPr>
                <a:t>Test beam 11/2015</a:t>
              </a:r>
            </a:p>
            <a:p>
              <a:r>
                <a:rPr lang="en-GB" sz="1400" dirty="0" smtClean="0">
                  <a:solidFill>
                    <a:srgbClr val="0000FF"/>
                  </a:solidFill>
                </a:rPr>
                <a:t>3x3 crystals matrix</a:t>
              </a:r>
              <a:endParaRPr lang="en-GB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BE0C-1642-CA48-BB7F-6ADF236496E0}" type="datetime1">
              <a:rPr lang="it-IT" smtClean="0"/>
              <a:t>23/05/16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737903" y="1092793"/>
            <a:ext cx="4685720" cy="3933896"/>
            <a:chOff x="-1485097" y="711836"/>
            <a:chExt cx="4685720" cy="3933896"/>
          </a:xfrm>
        </p:grpSpPr>
        <p:pic>
          <p:nvPicPr>
            <p:cNvPr id="4" name="Picture 3" descr="Screenshot 2016-04-13 16.00.2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82636" y="1049332"/>
              <a:ext cx="4324479" cy="3596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5622" y="2475835"/>
              <a:ext cx="1838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</a:rPr>
                <a:t>Test beam 11/2015</a:t>
              </a:r>
            </a:p>
            <a:p>
              <a:r>
                <a:rPr lang="en-GB" sz="1400" dirty="0" smtClean="0">
                  <a:solidFill>
                    <a:srgbClr val="0000FF"/>
                  </a:solidFill>
                </a:rPr>
                <a:t>3x3 crystals matrix</a:t>
              </a:r>
              <a:endParaRPr lang="en-GB" sz="14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485097" y="711836"/>
              <a:ext cx="4406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accent5"/>
                  </a:solidFill>
                </a:rPr>
                <a:t>Monte Carlo </a:t>
              </a:r>
              <a:r>
                <a:rPr lang="it-IT" sz="1600" b="1" dirty="0">
                  <a:solidFill>
                    <a:schemeClr val="accent5"/>
                  </a:solidFill>
                </a:rPr>
                <a:t>5×</a:t>
              </a:r>
              <a:r>
                <a:rPr lang="it-IT" sz="1600" b="1" dirty="0" smtClean="0">
                  <a:solidFill>
                    <a:schemeClr val="accent5"/>
                  </a:solidFill>
                </a:rPr>
                <a:t>5</a:t>
              </a:r>
              <a:endParaRPr lang="it-IT" sz="1600" b="1" dirty="0">
                <a:solidFill>
                  <a:schemeClr val="accent5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1146" y="3478848"/>
              <a:ext cx="24494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MC 5</a:t>
              </a:r>
              <a:r>
                <a:rPr lang="it-IT" sz="1400" b="1" dirty="0" smtClean="0"/>
                <a:t>×</a:t>
              </a:r>
              <a:r>
                <a:rPr lang="en-GB" sz="1400" b="1" dirty="0" smtClean="0"/>
                <a:t>5 crystals MC </a:t>
              </a:r>
              <a:br>
                <a:rPr lang="en-GB" sz="1400" b="1" dirty="0" smtClean="0"/>
              </a:br>
              <a:r>
                <a:rPr lang="en-GB" sz="1400" b="1" dirty="0" smtClean="0"/>
                <a:t>(</a:t>
              </a:r>
              <a:r>
                <a:rPr lang="en-GB" sz="1400" b="1" dirty="0" err="1" smtClean="0">
                  <a:solidFill>
                    <a:srgbClr val="00FF00"/>
                  </a:solidFill>
                </a:rPr>
                <a:t>Q</a:t>
              </a:r>
              <a:r>
                <a:rPr lang="en-GB" sz="1400" b="1" baseline="-25000" dirty="0" err="1" smtClean="0">
                  <a:solidFill>
                    <a:srgbClr val="00FF00"/>
                  </a:solidFill>
                </a:rPr>
                <a:t>Cluster</a:t>
              </a:r>
              <a:r>
                <a:rPr lang="en-GB" sz="1400" b="1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GB" sz="1400" b="1" dirty="0" smtClean="0"/>
                <a:t>and</a:t>
              </a:r>
              <a:r>
                <a:rPr lang="en-GB" sz="1400" b="1" dirty="0" smtClean="0">
                  <a:solidFill>
                    <a:srgbClr val="008000"/>
                  </a:solidFill>
                </a:rPr>
                <a:t>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E</a:t>
              </a:r>
              <a:r>
                <a:rPr lang="en-GB" sz="1400" b="1" baseline="-25000" dirty="0" err="1" smtClean="0">
                  <a:solidFill>
                    <a:srgbClr val="FF0000"/>
                  </a:solidFill>
                </a:rPr>
                <a:t>Cluster</a:t>
              </a:r>
              <a:r>
                <a:rPr lang="en-GB" sz="1400" b="1" dirty="0" smtClean="0">
                  <a:solidFill>
                    <a:srgbClr val="000000"/>
                  </a:solidFill>
                </a:rPr>
                <a:t>)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08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cutting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9CAD-BE5D-754B-8FBC-6160A6AF19DA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8"/>
          <a:stretch/>
        </p:blipFill>
        <p:spPr>
          <a:xfrm>
            <a:off x="13800" y="1149597"/>
            <a:ext cx="5038814" cy="36595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615" y="1151819"/>
            <a:ext cx="4091386" cy="234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25 crystals already cut by SILO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</a:rPr>
              <a:t>1</a:t>
            </a:r>
            <a:r>
              <a:rPr lang="en-US" sz="1600" dirty="0" smtClean="0">
                <a:solidFill>
                  <a:schemeClr val="accent5"/>
                </a:solidFill>
              </a:rPr>
              <a:t>0 measured at LNF Metrology Service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N</a:t>
            </a:r>
            <a:r>
              <a:rPr lang="en-US" sz="1600" dirty="0">
                <a:solidFill>
                  <a:schemeClr val="accent5"/>
                </a:solidFill>
              </a:rPr>
              <a:t>.02 crystals out of </a:t>
            </a:r>
            <a:r>
              <a:rPr lang="en-US" sz="1600" dirty="0" smtClean="0">
                <a:solidFill>
                  <a:schemeClr val="accent5"/>
                </a:solidFill>
              </a:rPr>
              <a:t>specs</a:t>
            </a:r>
          </a:p>
          <a:p>
            <a:pPr marL="742950" lvl="1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20.092 mm</a:t>
            </a:r>
          </a:p>
          <a:p>
            <a:pPr marL="742950" lvl="1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20.094 mm</a:t>
            </a:r>
            <a:endParaRPr lang="en-US" sz="1600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</a:rPr>
              <a:t>N.08 crystals on specs:</a:t>
            </a:r>
          </a:p>
          <a:p>
            <a:pPr marL="361950" lvl="1" indent="-185738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Average side = 20.029 mm</a:t>
            </a:r>
          </a:p>
          <a:p>
            <a:pPr marL="361950" lvl="1" indent="-185738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RMS = 8 </a:t>
            </a:r>
            <a:r>
              <a:rPr lang="en-US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5"/>
                </a:solidFill>
              </a:rPr>
              <a:t>m </a:t>
            </a:r>
          </a:p>
          <a:p>
            <a:pPr marL="361950" lvl="1" indent="-185738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Deviation = &lt; </a:t>
            </a:r>
            <a:r>
              <a:rPr lang="en-US" sz="1400" dirty="0">
                <a:solidFill>
                  <a:schemeClr val="accent5"/>
                </a:solidFill>
              </a:rPr>
              <a:t>±</a:t>
            </a:r>
            <a:r>
              <a:rPr lang="en-US" sz="1400" dirty="0" smtClean="0">
                <a:solidFill>
                  <a:schemeClr val="accent5"/>
                </a:solidFill>
              </a:rPr>
              <a:t>20 </a:t>
            </a:r>
            <a:r>
              <a:rPr lang="en-US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5"/>
                </a:solidFill>
              </a:rPr>
              <a:t>m</a:t>
            </a:r>
          </a:p>
          <a:p>
            <a:pPr indent="-280988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Crystals out of specs can be machined again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3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the L3 calorimeter</a:t>
            </a:r>
            <a:endParaRPr lang="en-GB" dirty="0"/>
          </a:p>
        </p:txBody>
      </p:sp>
      <p:pic>
        <p:nvPicPr>
          <p:cNvPr id="6" name="Picture 5" descr="Screenshot 2016-05-05 18.23.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100" y="929456"/>
            <a:ext cx="3790201" cy="2920179"/>
          </a:xfrm>
          <a:prstGeom prst="rect">
            <a:avLst/>
          </a:prstGeom>
        </p:spPr>
      </p:pic>
      <p:pic>
        <p:nvPicPr>
          <p:cNvPr id="8" name="Picture 7" descr="Screenshot 2016-05-05 18.25.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199" y="3856037"/>
            <a:ext cx="3806801" cy="2826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6643" y="1143000"/>
            <a:ext cx="5443994" cy="212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Authorization obtained </a:t>
            </a:r>
            <a:r>
              <a:rPr lang="en-GB" sz="2000" dirty="0">
                <a:solidFill>
                  <a:schemeClr val="accent5"/>
                </a:solidFill>
              </a:rPr>
              <a:t>by S. </a:t>
            </a:r>
            <a:r>
              <a:rPr lang="en-GB" sz="2000" dirty="0" smtClean="0">
                <a:solidFill>
                  <a:schemeClr val="accent5"/>
                </a:solidFill>
              </a:rPr>
              <a:t>Ting to get</a:t>
            </a:r>
            <a:r>
              <a:rPr lang="en-GB" dirty="0" smtClean="0">
                <a:solidFill>
                  <a:schemeClr val="accent5"/>
                </a:solidFill>
              </a:rPr>
              <a:t> 600 crystals from the end-caps of L3</a:t>
            </a: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Types of crystal suitable for the PADME </a:t>
            </a:r>
            <a:r>
              <a:rPr lang="en-GB" sz="2000" dirty="0" err="1" smtClean="0">
                <a:solidFill>
                  <a:schemeClr val="accent5"/>
                </a:solidFill>
              </a:rPr>
              <a:t>ecal</a:t>
            </a:r>
            <a:r>
              <a:rPr lang="en-GB" sz="2000" dirty="0" smtClean="0">
                <a:solidFill>
                  <a:schemeClr val="accent5"/>
                </a:solidFill>
              </a:rPr>
              <a:t> identified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Minimum front face size 22-23 mm size required</a:t>
            </a: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Recovery procedure established with Lab27 at CERN</a:t>
            </a:r>
          </a:p>
        </p:txBody>
      </p:sp>
      <p:pic>
        <p:nvPicPr>
          <p:cNvPr id="10" name="Picture 9" descr="Screenshot 2016-05-05 18.29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5" y="3925126"/>
            <a:ext cx="5161550" cy="22747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70DC-408F-1244-B395-415077816861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35" y="0"/>
            <a:ext cx="8425566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Crystal recovery phase I</a:t>
            </a:r>
            <a:endParaRPr lang="en-GB" dirty="0"/>
          </a:p>
        </p:txBody>
      </p:sp>
      <p:pic>
        <p:nvPicPr>
          <p:cNvPr id="4" name="Picture 3" descr="Screenshot 2016-05-05 18.33.0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" t="870" r="2944"/>
          <a:stretch/>
        </p:blipFill>
        <p:spPr>
          <a:xfrm>
            <a:off x="-1" y="1165038"/>
            <a:ext cx="4865480" cy="3415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0087" y="4242411"/>
            <a:ext cx="211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chemeClr val="bg1"/>
                </a:solidFill>
              </a:rPr>
              <a:t>G. </a:t>
            </a:r>
            <a:r>
              <a:rPr lang="it-IT" dirty="0" err="1" smtClean="0">
                <a:solidFill>
                  <a:schemeClr val="bg1"/>
                </a:solidFill>
              </a:rPr>
              <a:t>Organtini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shot 2016-05-05 18.2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360" y="1165038"/>
            <a:ext cx="4299848" cy="3415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094" y="4616014"/>
            <a:ext cx="9001905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Extraction of few crystals of types 34,30,28,25           </a:t>
            </a:r>
            <a:r>
              <a:rPr lang="en-GB" sz="1600" dirty="0">
                <a:solidFill>
                  <a:srgbClr val="008000"/>
                </a:solidFill>
              </a:rPr>
              <a:t>(successfully completed </a:t>
            </a:r>
            <a:r>
              <a:rPr lang="en-GB" sz="1600" dirty="0" smtClean="0">
                <a:solidFill>
                  <a:srgbClr val="008000"/>
                </a:solidFill>
              </a:rPr>
              <a:t>14 crystals extracted)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err="1" smtClean="0">
                <a:solidFill>
                  <a:schemeClr val="accent5"/>
                </a:solidFill>
              </a:rPr>
              <a:t>Fotodiode</a:t>
            </a:r>
            <a:r>
              <a:rPr lang="en-GB" sz="1600" dirty="0" smtClean="0">
                <a:solidFill>
                  <a:schemeClr val="accent5"/>
                </a:solidFill>
              </a:rPr>
              <a:t> and painting removal                                    </a:t>
            </a:r>
            <a:r>
              <a:rPr lang="en-GB" sz="1600" dirty="0">
                <a:solidFill>
                  <a:srgbClr val="008000"/>
                </a:solidFill>
              </a:rPr>
              <a:t>(</a:t>
            </a:r>
            <a:r>
              <a:rPr lang="en-GB" sz="1600" dirty="0" err="1" smtClean="0">
                <a:solidFill>
                  <a:srgbClr val="008000"/>
                </a:solidFill>
              </a:rPr>
              <a:t>ongoing</a:t>
            </a:r>
            <a:r>
              <a:rPr lang="en-GB" sz="1600" dirty="0" smtClean="0">
                <a:solidFill>
                  <a:srgbClr val="008000"/>
                </a:solidFill>
              </a:rPr>
              <a:t> at Lab 27)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Optical transmission measurement (Lab 27 </a:t>
            </a:r>
            <a:r>
              <a:rPr lang="en-GB" sz="1600" dirty="0">
                <a:solidFill>
                  <a:schemeClr val="accent5"/>
                </a:solidFill>
              </a:rPr>
              <a:t>CERN) </a:t>
            </a:r>
            <a:r>
              <a:rPr lang="en-GB" sz="1600" dirty="0" smtClean="0">
                <a:solidFill>
                  <a:schemeClr val="accent5"/>
                </a:solidFill>
              </a:rPr>
              <a:t>                    (Next week)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Annealing                                             </a:t>
            </a:r>
            <a:r>
              <a:rPr lang="en-GB" sz="1600" dirty="0">
                <a:solidFill>
                  <a:schemeClr val="accent5"/>
                </a:solidFill>
              </a:rPr>
              <a:t> </a:t>
            </a:r>
            <a:r>
              <a:rPr lang="en-GB" sz="1600" dirty="0" smtClean="0">
                <a:solidFill>
                  <a:schemeClr val="accent5"/>
                </a:solidFill>
              </a:rPr>
              <a:t>(</a:t>
            </a:r>
            <a:r>
              <a:rPr lang="en-GB" sz="1600" dirty="0">
                <a:solidFill>
                  <a:schemeClr val="accent5"/>
                </a:solidFill>
              </a:rPr>
              <a:t>Lab 27 CERN</a:t>
            </a:r>
            <a:r>
              <a:rPr lang="en-GB" sz="1600" dirty="0" smtClean="0">
                <a:solidFill>
                  <a:schemeClr val="accent5"/>
                </a:solidFill>
              </a:rPr>
              <a:t>)                     (</a:t>
            </a:r>
            <a:r>
              <a:rPr lang="en-GB" sz="1600" dirty="0">
                <a:solidFill>
                  <a:schemeClr val="accent5"/>
                </a:solidFill>
              </a:rPr>
              <a:t>Next week</a:t>
            </a:r>
            <a:r>
              <a:rPr lang="en-GB" sz="1600" dirty="0" smtClean="0">
                <a:solidFill>
                  <a:schemeClr val="accent5"/>
                </a:solidFill>
              </a:rPr>
              <a:t>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Optical transmission measurement (Lab 27 CERN</a:t>
            </a:r>
            <a:r>
              <a:rPr lang="en-GB" sz="1600" dirty="0" smtClean="0">
                <a:solidFill>
                  <a:schemeClr val="accent5"/>
                </a:solidFill>
              </a:rPr>
              <a:t>)                     (</a:t>
            </a:r>
            <a:r>
              <a:rPr lang="en-GB" sz="1600" dirty="0">
                <a:solidFill>
                  <a:schemeClr val="accent5"/>
                </a:solidFill>
              </a:rPr>
              <a:t>Next week</a:t>
            </a:r>
            <a:r>
              <a:rPr lang="en-GB" sz="1600" dirty="0" smtClean="0">
                <a:solidFill>
                  <a:schemeClr val="accent5"/>
                </a:solidFill>
              </a:rPr>
              <a:t>)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AE1D-D5CD-4C46-B2E0-59C20B6EB599}" type="datetime1">
              <a:rPr lang="it-IT" smtClean="0"/>
              <a:t>23/05/16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6-05-05 18.34.5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" b="1482"/>
          <a:stretch/>
        </p:blipFill>
        <p:spPr>
          <a:xfrm>
            <a:off x="0" y="1192712"/>
            <a:ext cx="5052550" cy="3371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 recovery phase </a:t>
            </a:r>
            <a:r>
              <a:rPr lang="en-GB" dirty="0" smtClean="0"/>
              <a:t>II</a:t>
            </a:r>
            <a:endParaRPr lang="it-IT" dirty="0"/>
          </a:p>
        </p:txBody>
      </p:sp>
      <p:pic>
        <p:nvPicPr>
          <p:cNvPr id="5" name="Picture 4" descr="Screenshot 2016-05-05 18.3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070" y="3056428"/>
            <a:ext cx="4114678" cy="1507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9694" y="4176651"/>
            <a:ext cx="211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chemeClr val="bg1"/>
                </a:solidFill>
              </a:rPr>
              <a:t>G. </a:t>
            </a:r>
            <a:r>
              <a:rPr lang="it-IT" dirty="0" err="1" smtClean="0">
                <a:solidFill>
                  <a:schemeClr val="bg1"/>
                </a:solidFill>
              </a:rPr>
              <a:t>Organtini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12920" y="2386976"/>
            <a:ext cx="2141700" cy="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95231" y="2497092"/>
            <a:ext cx="1117689" cy="0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00495" y="2459300"/>
            <a:ext cx="89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FASE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2920" y="1986866"/>
            <a:ext cx="214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FASE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9206" y="4661436"/>
            <a:ext cx="5061756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Massive extraction crystals types 34,30,28,25 </a:t>
            </a:r>
            <a:r>
              <a:rPr lang="en-GB" sz="1600" dirty="0" smtClean="0">
                <a:solidFill>
                  <a:srgbClr val="008000"/>
                </a:solidFill>
              </a:rPr>
              <a:t>(600 pcs)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err="1" smtClean="0">
                <a:solidFill>
                  <a:schemeClr val="accent5"/>
                </a:solidFill>
              </a:rPr>
              <a:t>Fotodiode</a:t>
            </a:r>
            <a:r>
              <a:rPr lang="en-GB" sz="1600" dirty="0" smtClean="0">
                <a:solidFill>
                  <a:schemeClr val="accent5"/>
                </a:solidFill>
              </a:rPr>
              <a:t> and painting removal</a:t>
            </a:r>
            <a:endParaRPr lang="en-GB" sz="1600" dirty="0" smtClean="0">
              <a:solidFill>
                <a:srgbClr val="008000"/>
              </a:solidFill>
            </a:endParaRP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Optical transmission measurement (Lab 27 </a:t>
            </a:r>
            <a:r>
              <a:rPr lang="en-GB" sz="1600" dirty="0">
                <a:solidFill>
                  <a:schemeClr val="accent5"/>
                </a:solidFill>
              </a:rPr>
              <a:t>CERN) </a:t>
            </a:r>
            <a:r>
              <a:rPr lang="en-GB" sz="1600" dirty="0" smtClean="0">
                <a:solidFill>
                  <a:schemeClr val="accent5"/>
                </a:solidFill>
              </a:rPr>
              <a:t>           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Annealing (if necessary)                     (Lab </a:t>
            </a:r>
            <a:r>
              <a:rPr lang="en-GB" sz="1600" dirty="0">
                <a:solidFill>
                  <a:schemeClr val="accent5"/>
                </a:solidFill>
              </a:rPr>
              <a:t>27 </a:t>
            </a:r>
            <a:r>
              <a:rPr lang="en-GB" sz="1600" dirty="0" smtClean="0">
                <a:solidFill>
                  <a:schemeClr val="accent5"/>
                </a:solidFill>
              </a:rPr>
              <a:t>CERN)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Optical </a:t>
            </a:r>
            <a:r>
              <a:rPr lang="en-GB" sz="1600" dirty="0">
                <a:solidFill>
                  <a:schemeClr val="accent5"/>
                </a:solidFill>
              </a:rPr>
              <a:t>transmission measurement (Lab 27 </a:t>
            </a:r>
            <a:r>
              <a:rPr lang="en-GB" sz="1600" dirty="0" smtClean="0">
                <a:solidFill>
                  <a:schemeClr val="accent5"/>
                </a:solidFill>
              </a:rPr>
              <a:t>CERN)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2550" y="4661436"/>
            <a:ext cx="409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C</a:t>
            </a:r>
            <a:r>
              <a:rPr lang="en-US" sz="2000" b="1" dirty="0" smtClean="0">
                <a:solidFill>
                  <a:schemeClr val="accent5"/>
                </a:solidFill>
              </a:rPr>
              <a:t>rystal recovery complete</a:t>
            </a:r>
            <a:br>
              <a:rPr lang="en-US" sz="2000" b="1" dirty="0" smtClean="0">
                <a:solidFill>
                  <a:schemeClr val="accent5"/>
                </a:solidFill>
              </a:rPr>
            </a:br>
            <a:r>
              <a:rPr lang="en-US" sz="2000" b="1" dirty="0" smtClean="0">
                <a:solidFill>
                  <a:schemeClr val="accent5"/>
                </a:solidFill>
              </a:rPr>
              <a:t>by the end of July 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696-615A-B54A-99DD-38032AC855EC}" type="datetime1">
              <a:rPr lang="it-IT" smtClean="0"/>
              <a:t>23/05/16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4" y="3043031"/>
            <a:ext cx="4692318" cy="3262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55" y="3043031"/>
            <a:ext cx="3369345" cy="3254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angle calorimeter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ECD1-3D78-744F-8C0B-6ED4ABF37F82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344236"/>
            <a:ext cx="9044781" cy="317315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BGO calorimeter cannot tolerate </a:t>
            </a:r>
            <a:r>
              <a:rPr lang="en-US" sz="1800" smtClean="0">
                <a:solidFill>
                  <a:schemeClr val="accent5"/>
                </a:solidFill>
                <a:latin typeface="+mn-lt"/>
                <a:cs typeface="+mn-cs"/>
              </a:rPr>
              <a:t>the Bremsstrahlung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rate in the very central crystals  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Inner hole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4-8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cm radius </a:t>
            </a:r>
          </a:p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Small angle calorimeter aim to tolerate a rate of the order of 10 clusters per 40 ns</a:t>
            </a:r>
            <a:endParaRPr lang="en-US" sz="1400" dirty="0">
              <a:solidFill>
                <a:schemeClr val="accent5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The only fast enough inorganic crystal is BaF2 with a fast PMT readout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Test of the maximum tolerable rate and double pulse resolution with CAEN V1742 in July</a:t>
            </a:r>
          </a:p>
          <a:p>
            <a:pPr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Can a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herenkov radiator be used?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72" y="4634487"/>
            <a:ext cx="434201" cy="50083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4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SF57 </a:t>
            </a:r>
            <a:r>
              <a:rPr lang="it-IT" dirty="0" err="1" smtClean="0"/>
              <a:t>based</a:t>
            </a:r>
            <a:r>
              <a:rPr lang="it-IT" dirty="0" smtClean="0"/>
              <a:t> PADME SAC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" y="1226063"/>
            <a:ext cx="5345935" cy="2431596"/>
          </a:xfrm>
        </p:spPr>
        <p:txBody>
          <a:bodyPr>
            <a:normAutofit/>
          </a:bodyPr>
          <a:lstStyle/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Need very fast signal several </a:t>
            </a:r>
            <a:r>
              <a:rPr lang="en-GB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in 40 ns 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Minimum energy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800" baseline="-25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&gt; 50 MeV</a:t>
            </a:r>
          </a:p>
          <a:p>
            <a:pPr marL="665163" lvl="2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No need for a high LY material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Need very good time resolution (&lt;300ps)</a:t>
            </a:r>
          </a:p>
          <a:p>
            <a:pPr marL="85725" lvl="1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Why not a Cherenkov radiator??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25 blocks 20x20x200 mm</a:t>
            </a:r>
            <a:r>
              <a:rPr lang="en-GB" sz="18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3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already at LNF</a:t>
            </a:r>
          </a:p>
          <a:p>
            <a:pPr marL="665163" lvl="2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Obtained from a single SF57 ex OPAL ex NA62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5 fast Hamamatsu PMTs already ordered</a:t>
            </a:r>
            <a:endParaRPr lang="en-GB" sz="18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pic>
        <p:nvPicPr>
          <p:cNvPr id="8" name="Picture 7" descr="Screenshot 2016-02-26 22.31.3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465" y="2578659"/>
            <a:ext cx="4752100" cy="3400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1868" y="2484211"/>
            <a:ext cx="40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40F10"/>
                </a:solidFill>
              </a:rPr>
              <a:t>NA62 Inefficiency for electrons at BTF</a:t>
            </a:r>
            <a:endParaRPr lang="en-US" b="1" dirty="0">
              <a:solidFill>
                <a:srgbClr val="640F10"/>
              </a:solidFill>
            </a:endParaRPr>
          </a:p>
        </p:txBody>
      </p:sp>
      <p:pic>
        <p:nvPicPr>
          <p:cNvPr id="10" name="Picture 9" descr="Screenshot 2016-02-26 22.41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3785530"/>
            <a:ext cx="4265744" cy="2269245"/>
          </a:xfrm>
          <a:prstGeom prst="rect">
            <a:avLst/>
          </a:prstGeom>
        </p:spPr>
      </p:pic>
      <p:pic>
        <p:nvPicPr>
          <p:cNvPr id="12" name="Picture 11" descr="Screenshot 2016-02-26 23.11.4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2" t="29043" r="4984" b="10648"/>
          <a:stretch/>
        </p:blipFill>
        <p:spPr>
          <a:xfrm>
            <a:off x="4944542" y="1585865"/>
            <a:ext cx="4192424" cy="7231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07" y="3365398"/>
            <a:ext cx="4240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algn="ctr"/>
            <a:r>
              <a:rPr lang="en-US" smtClean="0">
                <a:solidFill>
                  <a:schemeClr val="accent5"/>
                </a:solidFill>
              </a:rPr>
              <a:t>NA62 (from OPAL) </a:t>
            </a:r>
            <a:r>
              <a:rPr lang="en-US">
                <a:solidFill>
                  <a:schemeClr val="accent5"/>
                </a:solidFill>
              </a:rPr>
              <a:t>SF57 block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4542" y="1226063"/>
            <a:ext cx="4240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algn="ctr"/>
            <a:r>
              <a:rPr lang="en-US" dirty="0" smtClean="0">
                <a:solidFill>
                  <a:schemeClr val="accent5"/>
                </a:solidFill>
              </a:rPr>
              <a:t>SF57 in numbers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8927-81B0-094D-A51A-2AC1C2B270CD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AA28-B623-A144-AD4E-F13EA8973341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0750" y="2489200"/>
            <a:ext cx="73025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Abadi MT Condensed Extra Bold"/>
                <a:ea typeface="+mj-ea"/>
                <a:cs typeface="Abadi MT Condensed Extra Bold"/>
              </a:defRPr>
            </a:lvl1pPr>
          </a:lstStyle>
          <a:p>
            <a:r>
              <a:rPr lang="en-GB" dirty="0" smtClean="0"/>
              <a:t>International collaborations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Italy-USA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2646-9ADA-104F-A943-ABDB8C4BBF20}" type="datetime1">
              <a:rPr lang="it-IT" smtClean="0"/>
              <a:t>23/05/16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3881" y="1043285"/>
            <a:ext cx="88531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285750">
              <a:spcBef>
                <a:spcPts val="600"/>
              </a:spcBef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An international collaboration to study invisible decays search technique </a:t>
            </a:r>
            <a:r>
              <a:rPr lang="en-GB" sz="1600" dirty="0" smtClean="0">
                <a:solidFill>
                  <a:schemeClr val="accent5"/>
                </a:solidFill>
              </a:rPr>
              <a:t>has </a:t>
            </a:r>
            <a:r>
              <a:rPr lang="en-GB" sz="1600" dirty="0">
                <a:solidFill>
                  <a:schemeClr val="accent5"/>
                </a:solidFill>
              </a:rPr>
              <a:t>been established with a </a:t>
            </a:r>
            <a:r>
              <a:rPr lang="en-GB" sz="1600" dirty="0" smtClean="0">
                <a:solidFill>
                  <a:schemeClr val="accent5"/>
                </a:solidFill>
              </a:rPr>
              <a:t>the Cornell CESR experiment MMPS</a:t>
            </a:r>
            <a:endParaRPr lang="en-GB" sz="1600" dirty="0">
              <a:solidFill>
                <a:schemeClr val="accent5"/>
              </a:solidFill>
            </a:endParaRPr>
          </a:p>
          <a:p>
            <a:pPr marL="171450" indent="-285750">
              <a:spcBef>
                <a:spcPts val="600"/>
              </a:spcBef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Project has been financed by Italian and US foreign affair ministry</a:t>
            </a:r>
          </a:p>
          <a:p>
            <a:pPr marL="171450" indent="-285750">
              <a:spcBef>
                <a:spcPts val="600"/>
              </a:spcBef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Interesting perspective to merge the two collaborations </a:t>
            </a:r>
            <a:r>
              <a:rPr lang="en-GB" sz="1600" dirty="0" smtClean="0">
                <a:solidFill>
                  <a:schemeClr val="accent5"/>
                </a:solidFill>
              </a:rPr>
              <a:t>open</a:t>
            </a:r>
          </a:p>
          <a:p>
            <a:pPr marL="171450" indent="-285750">
              <a:spcBef>
                <a:spcPts val="600"/>
              </a:spcBef>
              <a:buFont typeface="Wingdings" charset="2"/>
              <a:buChar char="§"/>
              <a:tabLst>
                <a:tab pos="6362700" algn="l"/>
              </a:tabLst>
            </a:pPr>
            <a:r>
              <a:rPr lang="en-GB" sz="1600" dirty="0" smtClean="0">
                <a:solidFill>
                  <a:schemeClr val="accent5"/>
                </a:solidFill>
              </a:rPr>
              <a:t>Dedicated workshop in November in Rome</a:t>
            </a:r>
            <a:endParaRPr lang="en-GB" sz="1600" dirty="0">
              <a:solidFill>
                <a:schemeClr val="accent5"/>
              </a:solidFill>
            </a:endParaRPr>
          </a:p>
        </p:txBody>
      </p:sp>
      <p:pic>
        <p:nvPicPr>
          <p:cNvPr id="3" name="Picture 2" descr="tutta-la-santissi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8961"/>
            <a:ext cx="3873628" cy="36909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2063600" y="5559711"/>
            <a:ext cx="187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8000"/>
                </a:solidFill>
                <a:latin typeface="Star Jedi Outline"/>
                <a:cs typeface="Star Jedi Outline"/>
              </a:rPr>
              <a:t>Financed</a:t>
            </a:r>
            <a:endParaRPr lang="en-GB" sz="2400" dirty="0">
              <a:solidFill>
                <a:srgbClr val="008000"/>
              </a:solidFill>
              <a:latin typeface="Star Jedi Outline"/>
              <a:cs typeface="Star Jedi Outlin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628" y="2615731"/>
            <a:ext cx="2334145" cy="196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Screenshot 2016-05-20 10.03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374" y="2485659"/>
            <a:ext cx="2906952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A’ </a:t>
            </a:r>
            <a:r>
              <a:rPr lang="en-US" sz="3600" dirty="0" smtClean="0"/>
              <a:t>production and decays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8" y="1336771"/>
            <a:ext cx="5662375" cy="1353103"/>
          </a:xfrm>
          <a:noFill/>
        </p:spPr>
        <p:txBody>
          <a:bodyPr>
            <a:noAutofit/>
          </a:bodyPr>
          <a:lstStyle/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A’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can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be produced in 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collision on target by:</a:t>
            </a:r>
          </a:p>
          <a:p>
            <a:pPr marL="692150" lvl="1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Bremsstrahlung: 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600" baseline="30000" dirty="0" err="1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N</a:t>
            </a: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 →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600" baseline="30000" dirty="0" err="1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NA</a:t>
            </a: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’</a:t>
            </a:r>
          </a:p>
          <a:p>
            <a:pPr marL="692150" lvl="1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Annihilation: 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600" baseline="30000" dirty="0" err="1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6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→ </a:t>
            </a:r>
            <a:r>
              <a:rPr lang="en-US" sz="16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err="1">
                <a:solidFill>
                  <a:schemeClr val="accent5"/>
                </a:solidFill>
                <a:latin typeface="+mn-lt"/>
                <a:cs typeface="+mn-cs"/>
              </a:rPr>
              <a:t>A</a:t>
            </a: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’</a:t>
            </a:r>
          </a:p>
          <a:p>
            <a:pPr marL="692150" lvl="1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Meson decays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288" y="2764043"/>
            <a:ext cx="5205850" cy="19689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</a:rPr>
              <a:t>If no dark matter candidate lighter than the A’ boson exists:</a:t>
            </a:r>
          </a:p>
          <a:p>
            <a:pPr lvl="1"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A’→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 err="1">
                <a:solidFill>
                  <a:schemeClr val="accent5"/>
                </a:solidFill>
              </a:rPr>
              <a:t>+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chemeClr val="accent5"/>
                </a:solidFill>
                <a:latin typeface="Symbol" charset="2"/>
                <a:cs typeface="Symbol" charset="2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, </a:t>
            </a:r>
            <a:r>
              <a:rPr lang="en-US" dirty="0" smtClean="0">
                <a:solidFill>
                  <a:schemeClr val="accent5"/>
                </a:solidFill>
                <a:cs typeface="Symbol" charset="2"/>
              </a:rPr>
              <a:t>hadrons, </a:t>
            </a:r>
            <a:r>
              <a:rPr lang="en-US" dirty="0" smtClean="0">
                <a:solidFill>
                  <a:schemeClr val="accent5"/>
                </a:solidFill>
              </a:rPr>
              <a:t>“</a:t>
            </a:r>
            <a:r>
              <a:rPr lang="en-US" dirty="0">
                <a:solidFill>
                  <a:schemeClr val="accent5"/>
                </a:solidFill>
              </a:rPr>
              <a:t>visible” decays</a:t>
            </a:r>
          </a:p>
          <a:p>
            <a:pPr lvl="1"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For M</a:t>
            </a:r>
            <a:r>
              <a:rPr lang="en-US" baseline="-25000" dirty="0">
                <a:solidFill>
                  <a:schemeClr val="accent5"/>
                </a:solidFill>
              </a:rPr>
              <a:t>A’</a:t>
            </a:r>
            <a:r>
              <a:rPr lang="en-US" dirty="0">
                <a:solidFill>
                  <a:schemeClr val="accent5"/>
                </a:solidFill>
              </a:rPr>
              <a:t>&lt;210 MeV A’ only decays to 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 err="1">
                <a:solidFill>
                  <a:schemeClr val="accent5"/>
                </a:solidFill>
              </a:rPr>
              <a:t>+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chemeClr val="accent5"/>
                </a:solidFill>
              </a:rPr>
              <a:t>  with BR(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 err="1">
                <a:solidFill>
                  <a:schemeClr val="accent5"/>
                </a:solidFill>
              </a:rPr>
              <a:t>+</a:t>
            </a:r>
            <a:r>
              <a:rPr lang="en-US" dirty="0" err="1">
                <a:solidFill>
                  <a:schemeClr val="accent5"/>
                </a:solidFill>
              </a:rPr>
              <a:t>e</a:t>
            </a:r>
            <a:r>
              <a:rPr lang="en-US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chemeClr val="accent5"/>
                </a:solidFill>
              </a:rPr>
              <a:t>)=</a:t>
            </a:r>
            <a:r>
              <a:rPr lang="en-US" dirty="0" smtClean="0">
                <a:solidFill>
                  <a:schemeClr val="accent5"/>
                </a:solidFill>
              </a:rPr>
              <a:t>1</a:t>
            </a:r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93642" y="1328922"/>
            <a:ext cx="3730953" cy="2918942"/>
            <a:chOff x="5413047" y="1491762"/>
            <a:chExt cx="3730953" cy="29189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3047" y="1491762"/>
              <a:ext cx="3730430" cy="2918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Screenshot 2014-02-24 12.14.43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0016" y="1554406"/>
              <a:ext cx="1683472" cy="1475998"/>
            </a:xfrm>
            <a:prstGeom prst="rect">
              <a:avLst/>
            </a:prstGeom>
          </p:spPr>
        </p:pic>
        <p:pic>
          <p:nvPicPr>
            <p:cNvPr id="9" name="Picture 8" descr="Screenshot 2014-02-24 12.15.27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1437" y="1567754"/>
              <a:ext cx="1832563" cy="1510720"/>
            </a:xfrm>
            <a:prstGeom prst="rect">
              <a:avLst/>
            </a:prstGeom>
          </p:spPr>
        </p:pic>
        <p:pic>
          <p:nvPicPr>
            <p:cNvPr id="13" name="Picture 12" descr="pi0.eps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751" y="3160845"/>
              <a:ext cx="2855420" cy="9335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521609" y="2785321"/>
              <a:ext cx="153415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rgbClr val="FE3BEB"/>
                </a:buClr>
              </a:pP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Bremsstrahlung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11437" y="2785321"/>
              <a:ext cx="1741652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rgbClr val="FE3BEB"/>
                </a:buClr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nnihilation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137366" y="4127382"/>
              <a:ext cx="1001571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buClr>
                  <a:srgbClr val="FE3BEB"/>
                </a:buClr>
              </a:pP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Meson decays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E40E-6105-0D45-A711-8CA6FEEA2638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627" y="4494193"/>
            <a:ext cx="57809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If any dark matter particle </a:t>
            </a:r>
            <a:r>
              <a:rPr lang="en-US" dirty="0">
                <a:solidFill>
                  <a:schemeClr val="accent5"/>
                </a:solidFill>
                <a:latin typeface="Symbol" charset="2"/>
                <a:cs typeface="Symbol" charset="2"/>
              </a:rPr>
              <a:t>c</a:t>
            </a:r>
            <a:r>
              <a:rPr lang="en-US" dirty="0">
                <a:solidFill>
                  <a:schemeClr val="accent5"/>
                </a:solidFill>
              </a:rPr>
              <a:t> with 2M</a:t>
            </a:r>
            <a:r>
              <a:rPr lang="en-US" baseline="-25000" dirty="0">
                <a:solidFill>
                  <a:schemeClr val="accent5"/>
                </a:solidFill>
                <a:latin typeface="Symbol" charset="2"/>
                <a:cs typeface="Symbol" charset="2"/>
              </a:rPr>
              <a:t>c</a:t>
            </a:r>
            <a:r>
              <a:rPr lang="en-US" dirty="0">
                <a:solidFill>
                  <a:schemeClr val="accent5"/>
                </a:solidFill>
              </a:rPr>
              <a:t>&lt;M</a:t>
            </a:r>
            <a:r>
              <a:rPr lang="en-US" baseline="-25000" dirty="0">
                <a:solidFill>
                  <a:schemeClr val="accent5"/>
                </a:solidFill>
              </a:rPr>
              <a:t>A’</a:t>
            </a:r>
            <a:r>
              <a:rPr lang="en-US" dirty="0">
                <a:solidFill>
                  <a:schemeClr val="accent5"/>
                </a:solidFill>
              </a:rPr>
              <a:t> exists</a:t>
            </a:r>
          </a:p>
          <a:p>
            <a:pPr lvl="1" indent="-28575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accent5"/>
                </a:solidFill>
              </a:rPr>
              <a:t>A’ will dominantly decay into pure </a:t>
            </a:r>
            <a:r>
              <a:rPr lang="en-US" sz="1600" dirty="0" smtClean="0">
                <a:solidFill>
                  <a:schemeClr val="accent5"/>
                </a:solidFill>
              </a:rPr>
              <a:t>DM </a:t>
            </a:r>
          </a:p>
          <a:p>
            <a:pPr lvl="1" indent="-28575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accent5"/>
                </a:solidFill>
              </a:rPr>
              <a:t>BR</a:t>
            </a:r>
            <a:r>
              <a:rPr lang="en-US" sz="1600" dirty="0">
                <a:solidFill>
                  <a:schemeClr val="accent5"/>
                </a:solidFill>
              </a:rPr>
              <a:t>(</a:t>
            </a:r>
            <a:r>
              <a:rPr lang="en-US" sz="1600" dirty="0" err="1">
                <a:solidFill>
                  <a:schemeClr val="accent5"/>
                </a:solidFill>
              </a:rPr>
              <a:t>l+l</a:t>
            </a:r>
            <a:r>
              <a:rPr lang="en-US" sz="1600" dirty="0">
                <a:solidFill>
                  <a:schemeClr val="accent5"/>
                </a:solidFill>
              </a:rPr>
              <a:t>-</a:t>
            </a:r>
            <a:r>
              <a:rPr lang="en-US" sz="1600" dirty="0" smtClean="0">
                <a:solidFill>
                  <a:schemeClr val="accent5"/>
                </a:solidFill>
              </a:rPr>
              <a:t>) suppressed by factor  </a:t>
            </a:r>
            <a:r>
              <a:rPr lang="en-US" sz="1600" dirty="0">
                <a:solidFill>
                  <a:schemeClr val="accent5"/>
                </a:solidFill>
                <a:latin typeface="Symbol" charset="2"/>
                <a:cs typeface="Symbol" charset="2"/>
              </a:rPr>
              <a:t>e</a:t>
            </a:r>
            <a:r>
              <a:rPr lang="en-US" sz="1600" baseline="30000" dirty="0">
                <a:solidFill>
                  <a:schemeClr val="accent5"/>
                </a:solidFill>
              </a:rPr>
              <a:t>2</a:t>
            </a:r>
          </a:p>
          <a:p>
            <a:pPr lvl="1" indent="-28575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>
                <a:solidFill>
                  <a:schemeClr val="accent5"/>
                </a:solidFill>
              </a:rPr>
              <a:t>A'→</a:t>
            </a:r>
            <a:r>
              <a:rPr lang="en-US" sz="16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cc</a:t>
            </a:r>
            <a:r>
              <a:rPr lang="en-US" sz="1600" dirty="0">
                <a:solidFill>
                  <a:schemeClr val="accent5"/>
                </a:solidFill>
              </a:rPr>
              <a:t> ~ 1. These are the so called decays to “invisible</a:t>
            </a:r>
            <a:r>
              <a:rPr lang="en-US" sz="1600" dirty="0" smtClean="0">
                <a:solidFill>
                  <a:schemeClr val="accent5"/>
                </a:solidFill>
              </a:rPr>
              <a:t>”</a:t>
            </a:r>
            <a:endParaRPr lang="en-US" sz="1600" dirty="0">
              <a:solidFill>
                <a:schemeClr val="accent5"/>
              </a:solidFill>
            </a:endParaRPr>
          </a:p>
          <a:p>
            <a:pPr indent="-28575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336" y="4313000"/>
            <a:ext cx="3383414" cy="212014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AA28-B623-A144-AD4E-F13EA8973341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2519" y="2489200"/>
            <a:ext cx="784479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Abadi MT Condensed Extra Bold"/>
                <a:ea typeface="+mj-ea"/>
                <a:cs typeface="Abadi MT Condensed Extra Bold"/>
              </a:defRPr>
            </a:lvl1pPr>
          </a:lstStyle>
          <a:p>
            <a:r>
              <a:rPr lang="en-GB" dirty="0" smtClean="0"/>
              <a:t>More dark sector physics at PADME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ATLAS excess of course…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231B-BF37-834C-ADD9-8A6D8A42998F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3122738" cy="30359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6840" y="3936711"/>
            <a:ext cx="1852741" cy="210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BE0204"/>
                </a:solidFill>
              </a:rPr>
              <a:t>ATLAS</a:t>
            </a:r>
            <a:r>
              <a:rPr lang="en-GB" sz="1400" dirty="0">
                <a:solidFill>
                  <a:srgbClr val="BE0204"/>
                </a:solidFill>
              </a:rPr>
              <a:t>-CONF-2015-081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51" y="1143000"/>
            <a:ext cx="3182249" cy="3035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028" y="1845640"/>
            <a:ext cx="2919223" cy="140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625" y="3247293"/>
            <a:ext cx="2866620" cy="2003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71842" y="3460157"/>
            <a:ext cx="2974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40F10"/>
                </a:solidFill>
              </a:rPr>
              <a:t>M. </a:t>
            </a:r>
            <a:r>
              <a:rPr lang="en-US" sz="1400" dirty="0" err="1" smtClean="0">
                <a:solidFill>
                  <a:srgbClr val="640F10"/>
                </a:solidFill>
              </a:rPr>
              <a:t>Pospelov</a:t>
            </a:r>
            <a:r>
              <a:rPr lang="en-US" sz="1400" dirty="0" smtClean="0">
                <a:solidFill>
                  <a:srgbClr val="640F10"/>
                </a:solidFill>
              </a:rPr>
              <a:t> et al. arXiv</a:t>
            </a:r>
            <a:r>
              <a:rPr lang="en-US" sz="1400" dirty="0">
                <a:solidFill>
                  <a:srgbClr val="640F10"/>
                </a:solidFill>
              </a:rPr>
              <a:t>:1603.01256v2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738" y="1153682"/>
            <a:ext cx="2839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5"/>
                </a:solidFill>
              </a:rPr>
              <a:t>Diphoton</a:t>
            </a:r>
            <a:r>
              <a:rPr lang="en-US" dirty="0">
                <a:solidFill>
                  <a:schemeClr val="accent5"/>
                </a:solidFill>
              </a:rPr>
              <a:t> Excess through Dark Mediators </a:t>
            </a:r>
          </a:p>
        </p:txBody>
      </p:sp>
    </p:spTree>
    <p:extLst>
      <p:ext uri="{BB962C8B-B14F-4D97-AF65-F5344CB8AC3E}">
        <p14:creationId xmlns:p14="http://schemas.microsoft.com/office/powerpoint/2010/main" val="154094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6-01-19 17.00.1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8"/>
          <a:stretch/>
        </p:blipFill>
        <p:spPr>
          <a:xfrm>
            <a:off x="4462552" y="1371980"/>
            <a:ext cx="4680809" cy="3856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778" y="0"/>
            <a:ext cx="769422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ALP</a:t>
            </a:r>
            <a:r>
              <a:rPr lang="en-GB" dirty="0"/>
              <a:t> </a:t>
            </a:r>
            <a:r>
              <a:rPr lang="en-GB" dirty="0" smtClean="0"/>
              <a:t>physics at PADME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8B0D-9F00-4C4D-BE20-20B5822F0459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6" name="Picture 5" descr="Screenshot 2016-01-19 15.40.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0" b="97749" l="10119" r="90000">
                        <a14:foregroundMark x1="70238" y1="10664" x2="70238" y2="10664"/>
                        <a14:foregroundMark x1="59643" y1="31280" x2="59643" y2="31280"/>
                        <a14:foregroundMark x1="66429" y1="25711" x2="66429" y2="25711"/>
                        <a14:foregroundMark x1="71429" y1="20616" x2="71429" y2="20616"/>
                        <a14:foregroundMark x1="77619" y1="15640" x2="77619" y2="15640"/>
                        <a14:foregroundMark x1="24881" y1="12796" x2="24881" y2="12796"/>
                        <a14:foregroundMark x1="23214" y1="89336" x2="23214" y2="89336"/>
                        <a14:foregroundMark x1="80357" y1="92062" x2="80357" y2="9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24"/>
          <a:stretch/>
        </p:blipFill>
        <p:spPr>
          <a:xfrm>
            <a:off x="-5" y="1595983"/>
            <a:ext cx="1338854" cy="1440000"/>
          </a:xfrm>
          <a:prstGeom prst="rect">
            <a:avLst/>
          </a:prstGeom>
        </p:spPr>
      </p:pic>
      <p:pic>
        <p:nvPicPr>
          <p:cNvPr id="8" name="Picture 7" descr="Screenshot 2016-01-19 15.41.37.p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" b="96622" l="10854" r="93659">
                        <a14:foregroundMark x1="63902" y1="30068" x2="63902" y2="30068"/>
                        <a14:foregroundMark x1="66098" y1="25676" x2="66098" y2="25676"/>
                        <a14:foregroundMark x1="72927" y1="17342" x2="72927" y2="17342"/>
                        <a14:foregroundMark x1="72561" y1="9797" x2="72561" y2="9797"/>
                        <a14:foregroundMark x1="22927" y1="25676" x2="22927" y2="25676"/>
                        <a14:foregroundMark x1="83780" y1="24099" x2="83780" y2="24099"/>
                        <a14:foregroundMark x1="21585" y1="92680" x2="21585" y2="92680"/>
                        <a14:foregroundMark x1="78537" y1="91892" x2="7853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85"/>
          <a:stretch/>
        </p:blipFill>
        <p:spPr>
          <a:xfrm>
            <a:off x="-5" y="3343980"/>
            <a:ext cx="1316375" cy="1440000"/>
          </a:xfrm>
          <a:prstGeom prst="rect">
            <a:avLst/>
          </a:prstGeom>
        </p:spPr>
      </p:pic>
      <p:pic>
        <p:nvPicPr>
          <p:cNvPr id="9" name="Picture 8" descr="Screenshot 2016-01-19 15.43.31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94894" l="9949" r="89923">
                        <a14:foregroundMark x1="18112" y1="19542" x2="18112" y2="19542"/>
                        <a14:foregroundMark x1="21684" y1="12676" x2="21684" y2="12676"/>
                        <a14:foregroundMark x1="62245" y1="49296" x2="62245" y2="49296"/>
                        <a14:foregroundMark x1="70026" y1="50000" x2="70026" y2="50000"/>
                        <a14:foregroundMark x1="78061" y1="50000" x2="78061" y2="50000"/>
                        <a14:foregroundMark x1="86224" y1="48768" x2="86224" y2="48768"/>
                        <a14:foregroundMark x1="74490" y1="36972" x2="74490" y2="36972"/>
                        <a14:foregroundMark x1="23087" y1="78697" x2="23087" y2="78697"/>
                        <a14:foregroundMark x1="14413" y1="88028" x2="14413" y2="8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50" y="5022715"/>
            <a:ext cx="1440000" cy="14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2478" y="1633546"/>
            <a:ext cx="30441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PADME can search for long living ALPs by looking for</a:t>
            </a:r>
          </a:p>
          <a:p>
            <a:r>
              <a:rPr lang="en-US" dirty="0" smtClean="0">
                <a:solidFill>
                  <a:srgbClr val="640F10"/>
                </a:solidFill>
              </a:rPr>
              <a:t>1 </a:t>
            </a:r>
            <a:r>
              <a:rPr lang="en-US" dirty="0">
                <a:solidFill>
                  <a:srgbClr val="640F10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640F10"/>
                </a:solidFill>
              </a:rPr>
              <a:t> + </a:t>
            </a:r>
            <a:r>
              <a:rPr lang="en-US" dirty="0" smtClean="0">
                <a:solidFill>
                  <a:srgbClr val="640F10"/>
                </a:solidFill>
              </a:rPr>
              <a:t>M</a:t>
            </a:r>
            <a:r>
              <a:rPr lang="en-US" baseline="30000" dirty="0" smtClean="0">
                <a:solidFill>
                  <a:srgbClr val="640F10"/>
                </a:solidFill>
              </a:rPr>
              <a:t>2</a:t>
            </a:r>
            <a:r>
              <a:rPr lang="en-US" baseline="-25000" dirty="0" smtClean="0">
                <a:solidFill>
                  <a:srgbClr val="640F10"/>
                </a:solidFill>
              </a:rPr>
              <a:t>miss </a:t>
            </a:r>
            <a:r>
              <a:rPr lang="en-US" dirty="0" smtClean="0">
                <a:solidFill>
                  <a:srgbClr val="640F10"/>
                </a:solidFill>
              </a:rPr>
              <a:t>final states</a:t>
            </a:r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640F10"/>
                </a:solidFill>
              </a:rPr>
              <a:t>the visible </a:t>
            </a:r>
            <a:r>
              <a:rPr lang="en-US" dirty="0" smtClean="0"/>
              <a:t>final state </a:t>
            </a:r>
            <a:r>
              <a:rPr lang="en-US" dirty="0" smtClean="0">
                <a:solidFill>
                  <a:srgbClr val="640F10"/>
                </a:solidFill>
              </a:rPr>
              <a:t>a-&gt;</a:t>
            </a:r>
            <a:r>
              <a:rPr lang="en-US" dirty="0" err="1" smtClean="0">
                <a:solidFill>
                  <a:srgbClr val="640F10"/>
                </a:solidFill>
                <a:latin typeface="Symbol" charset="2"/>
                <a:cs typeface="Symbol" charset="2"/>
              </a:rPr>
              <a:t>gg</a:t>
            </a:r>
            <a:r>
              <a:rPr lang="en-US" dirty="0">
                <a:solidFill>
                  <a:srgbClr val="640F10"/>
                </a:solidFill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all production mechanisms can be explored extending the mass range in the region of ~100MeV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smtClean="0"/>
              <a:t>The observables at PADME will be: </a:t>
            </a:r>
            <a:r>
              <a:rPr lang="en-US" dirty="0" smtClean="0">
                <a:solidFill>
                  <a:srgbClr val="640F10"/>
                </a:solidFill>
              </a:rPr>
              <a:t>e</a:t>
            </a:r>
            <a:r>
              <a:rPr lang="en-US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640F10"/>
                </a:solidFill>
              </a:rPr>
              <a:t> or </a:t>
            </a:r>
            <a:r>
              <a:rPr lang="en-US" dirty="0" err="1" smtClean="0">
                <a:solidFill>
                  <a:srgbClr val="640F10"/>
                </a:solidFill>
                <a:latin typeface="Symbol" charset="2"/>
                <a:cs typeface="Symbol" charset="2"/>
              </a:rPr>
              <a:t>ggg</a:t>
            </a:r>
            <a:endParaRPr lang="en-US" baseline="-25000" dirty="0">
              <a:solidFill>
                <a:srgbClr val="640F1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8617" y="1595983"/>
            <a:ext cx="2156709" cy="1214322"/>
          </a:xfrm>
          <a:prstGeom prst="rect">
            <a:avLst/>
          </a:prstGeom>
          <a:noFill/>
          <a:ln w="3810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89917" y="3000551"/>
            <a:ext cx="171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8000"/>
                </a:solidFill>
              </a:rPr>
              <a:t>Bremsstrahlung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028" y="4741011"/>
            <a:ext cx="171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8000"/>
                </a:solidFill>
              </a:rPr>
              <a:t>Annihilation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1151" y="1265223"/>
            <a:ext cx="171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8000"/>
                </a:solidFill>
              </a:rPr>
              <a:t>Primakoff</a:t>
            </a:r>
            <a:endParaRPr lang="en-GB" b="1" dirty="0">
              <a:solidFill>
                <a:srgbClr val="008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2290" y="5148839"/>
            <a:ext cx="2919665" cy="1682140"/>
            <a:chOff x="26068" y="1422400"/>
            <a:chExt cx="2919665" cy="1682140"/>
          </a:xfrm>
        </p:grpSpPr>
        <p:pic>
          <p:nvPicPr>
            <p:cNvPr id="18" name="Picture 17" descr="Screenshot 2015-10-01 01.32.54.pn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68" y="1422400"/>
              <a:ext cx="2919665" cy="168214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6900" y="1905000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</a:t>
              </a:r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33965" y="5045777"/>
            <a:ext cx="255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BE0204"/>
                </a:solidFill>
              </a:rPr>
              <a:t>ALP decay to photons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5" y="1126723"/>
            <a:ext cx="17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008000"/>
                </a:solidFill>
              </a:rPr>
              <a:t>Phys</a:t>
            </a:r>
            <a:r>
              <a:rPr lang="en-GB" sz="1200" b="1" dirty="0" smtClean="0">
                <a:solidFill>
                  <a:srgbClr val="008000"/>
                </a:solidFill>
              </a:rPr>
              <a:t> rev D 38 11  1998</a:t>
            </a:r>
            <a:endParaRPr lang="en-GB" sz="1200" b="1" dirty="0">
              <a:solidFill>
                <a:srgbClr val="008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78422" y="4745093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arXiv:1512.03069</a:t>
            </a:r>
            <a:endParaRPr lang="en-GB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882477" y="1039397"/>
            <a:ext cx="424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Limits on ALPs coupling to photons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7466" y="3002254"/>
            <a:ext cx="304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4"/>
                </a:solidFill>
              </a:rPr>
              <a:t>Region of interest for PADME</a:t>
            </a:r>
            <a:endParaRPr lang="en-GB" b="1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67375" y="1381130"/>
            <a:ext cx="1925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Physics Letters B 753 (2016) 482–487</a:t>
            </a:r>
            <a:endParaRPr lang="en-US" sz="900" dirty="0"/>
          </a:p>
        </p:txBody>
      </p:sp>
      <p:sp>
        <p:nvSpPr>
          <p:cNvPr id="10" name="Rectangle 9"/>
          <p:cNvSpPr/>
          <p:nvPr/>
        </p:nvSpPr>
        <p:spPr>
          <a:xfrm>
            <a:off x="7159924" y="1821173"/>
            <a:ext cx="1377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00" i="1" dirty="0" smtClean="0"/>
              <a:t>BR</a:t>
            </a:r>
            <a:r>
              <a:rPr lang="el-GR" sz="1000" i="1" dirty="0"/>
              <a:t>(Z</a:t>
            </a:r>
            <a:r>
              <a:rPr lang="el-GR" sz="1000" dirty="0"/>
              <a:t>→</a:t>
            </a:r>
            <a:r>
              <a:rPr lang="el-GR" sz="1000" i="1" dirty="0"/>
              <a:t>γ</a:t>
            </a:r>
            <a:r>
              <a:rPr lang="el-GR" sz="1000" dirty="0"/>
              <a:t>+</a:t>
            </a:r>
            <a:r>
              <a:rPr lang="el-GR" sz="1000" i="1" dirty="0"/>
              <a:t>π</a:t>
            </a:r>
            <a:r>
              <a:rPr lang="el-GR" sz="1000" baseline="30000" dirty="0"/>
              <a:t>0</a:t>
            </a:r>
            <a:r>
              <a:rPr lang="el-GR" sz="1000" i="1" dirty="0" smtClean="0"/>
              <a:t>)</a:t>
            </a:r>
            <a:r>
              <a:rPr lang="el-GR" sz="1000" dirty="0" smtClean="0"/>
              <a:t>≤5</a:t>
            </a:r>
            <a:r>
              <a:rPr lang="el-GR" sz="1000" i="1" dirty="0" smtClean="0"/>
              <a:t>.</a:t>
            </a:r>
            <a:r>
              <a:rPr lang="el-GR" sz="1000" dirty="0" smtClean="0"/>
              <a:t>2×</a:t>
            </a:r>
            <a:r>
              <a:rPr lang="el-GR" sz="1000" dirty="0"/>
              <a:t>10</a:t>
            </a:r>
            <a:r>
              <a:rPr lang="el-GR" sz="1000" baseline="30000" dirty="0"/>
              <a:t>−</a:t>
            </a:r>
            <a:r>
              <a:rPr lang="el-GR" sz="1000" baseline="30000" dirty="0" smtClean="0"/>
              <a:t>5</a:t>
            </a:r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111617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 to </a:t>
            </a:r>
            <a:r>
              <a:rPr lang="it-IT" dirty="0" err="1" smtClean="0"/>
              <a:t>ALPs</a:t>
            </a:r>
            <a:r>
              <a:rPr lang="it-IT" dirty="0" smtClean="0"/>
              <a:t> </a:t>
            </a:r>
            <a:r>
              <a:rPr lang="it-IT" dirty="0" err="1" smtClean="0"/>
              <a:t>searches</a:t>
            </a:r>
            <a:endParaRPr lang="it-IT" dirty="0"/>
          </a:p>
        </p:txBody>
      </p:sp>
      <p:pic>
        <p:nvPicPr>
          <p:cNvPr id="4" name="Picture 3" descr="Screenshot 2016-04-15 09.53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" y="1166105"/>
            <a:ext cx="5220335" cy="365896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8518" y="4866090"/>
            <a:ext cx="8255428" cy="14172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Main background </a:t>
            </a:r>
            <a:r>
              <a:rPr lang="en-GB" sz="1800" dirty="0" err="1" smtClean="0">
                <a:solidFill>
                  <a:schemeClr val="accent5"/>
                </a:solidFill>
              </a:rPr>
              <a:t>e</a:t>
            </a:r>
            <a:r>
              <a:rPr lang="en-GB" sz="1800" baseline="30000" dirty="0" err="1" smtClean="0">
                <a:solidFill>
                  <a:schemeClr val="accent5"/>
                </a:solidFill>
              </a:rPr>
              <a:t>+</a:t>
            </a:r>
            <a:r>
              <a:rPr lang="en-GB" sz="1800" dirty="0" err="1" smtClean="0">
                <a:solidFill>
                  <a:schemeClr val="accent5"/>
                </a:solidFill>
              </a:rPr>
              <a:t>e</a:t>
            </a:r>
            <a:r>
              <a:rPr lang="en-GB" sz="1800" baseline="30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GB" sz="1800" dirty="0" smtClean="0">
                <a:solidFill>
                  <a:schemeClr val="accent5"/>
                </a:solidFill>
              </a:rPr>
              <a:t>→</a:t>
            </a:r>
            <a:r>
              <a:rPr lang="en-GB" sz="18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GB" sz="1800" dirty="0" smtClean="0">
                <a:solidFill>
                  <a:schemeClr val="accent5"/>
                </a:solidFill>
              </a:rPr>
              <a:t>, </a:t>
            </a:r>
            <a:r>
              <a:rPr lang="en-GB" sz="1800" dirty="0" err="1" smtClean="0">
                <a:solidFill>
                  <a:schemeClr val="accent5"/>
                </a:solidFill>
              </a:rPr>
              <a:t>e</a:t>
            </a:r>
            <a:r>
              <a:rPr lang="en-GB" sz="1800" baseline="30000" dirty="0" err="1" smtClean="0">
                <a:solidFill>
                  <a:schemeClr val="accent5"/>
                </a:solidFill>
              </a:rPr>
              <a:t>+</a:t>
            </a:r>
            <a:r>
              <a:rPr lang="en-GB" sz="1800" dirty="0" err="1" smtClean="0">
                <a:solidFill>
                  <a:schemeClr val="accent5"/>
                </a:solidFill>
              </a:rPr>
              <a:t>e</a:t>
            </a:r>
            <a:r>
              <a:rPr lang="en-GB" sz="1800" baseline="30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GB" sz="1800" dirty="0" smtClean="0">
                <a:solidFill>
                  <a:schemeClr val="accent5"/>
                </a:solidFill>
              </a:rPr>
              <a:t>→</a:t>
            </a:r>
            <a:r>
              <a:rPr lang="en-GB" sz="18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GB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(g) 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Symbol" charset="2"/>
              </a:rPr>
              <a:t>has a kinematic limit at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Symbol" charset="2"/>
              </a:rPr>
              <a:t>M</a:t>
            </a:r>
            <a:r>
              <a:rPr lang="en-GB" sz="1800" baseline="-25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Symbol" charset="2"/>
              </a:rPr>
              <a:t> =24 MeV</a:t>
            </a:r>
            <a:endParaRPr lang="en-GB" sz="18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Il background at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higer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masses is due to overlapping photons from different bremsstrahlung interactions.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Can be suppressed by using the charged particle veto.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0940" y="1781730"/>
            <a:ext cx="3753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chemeClr val="accent5"/>
                </a:solidFill>
              </a:rPr>
              <a:t>Invariant  </a:t>
            </a:r>
            <a:r>
              <a:rPr lang="en-GB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GB" dirty="0" smtClean="0">
                <a:solidFill>
                  <a:schemeClr val="accent5"/>
                </a:solidFill>
              </a:rPr>
              <a:t> mass for all events collected by </a:t>
            </a:r>
            <a:r>
              <a:rPr lang="en-GB" dirty="0" err="1" smtClean="0">
                <a:solidFill>
                  <a:schemeClr val="accent5"/>
                </a:solidFill>
              </a:rPr>
              <a:t>Ecal</a:t>
            </a:r>
            <a:r>
              <a:rPr lang="en-GB" dirty="0" smtClean="0">
                <a:solidFill>
                  <a:schemeClr val="accent5"/>
                </a:solidFill>
              </a:rPr>
              <a:t> (2x10</a:t>
            </a:r>
            <a:r>
              <a:rPr lang="en-GB" baseline="30000" dirty="0" smtClean="0">
                <a:solidFill>
                  <a:schemeClr val="accent5"/>
                </a:solidFill>
              </a:rPr>
              <a:t>10</a:t>
            </a:r>
            <a:r>
              <a:rPr lang="en-GB" dirty="0" smtClean="0">
                <a:solidFill>
                  <a:schemeClr val="accent5"/>
                </a:solidFill>
              </a:rPr>
              <a:t> POT) with two in time clusters</a:t>
            </a:r>
          </a:p>
          <a:p>
            <a:pPr algn="just"/>
            <a:endParaRPr lang="en-GB" dirty="0" smtClean="0">
              <a:solidFill>
                <a:schemeClr val="accent5"/>
              </a:solidFill>
            </a:endParaRPr>
          </a:p>
          <a:p>
            <a:pPr algn="just"/>
            <a:r>
              <a:rPr lang="en-GB" dirty="0" smtClean="0">
                <a:solidFill>
                  <a:schemeClr val="accent5"/>
                </a:solidFill>
              </a:rPr>
              <a:t>Even without any selection cut PADME will be background free for masses above 40-50MeV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DDEF-51B5-B741-8DA8-F297375732D0}" type="datetime1">
              <a:rPr lang="it-IT" smtClean="0"/>
              <a:t>23/05/16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 smtClean="0"/>
              <a:t>8</a:t>
            </a:r>
            <a:r>
              <a:rPr lang="en-GB" dirty="0" smtClean="0"/>
              <a:t>Be anomaly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3"/>
          <a:stretch/>
        </p:blipFill>
        <p:spPr>
          <a:xfrm>
            <a:off x="16448" y="1176269"/>
            <a:ext cx="3204916" cy="1844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67" y="3645815"/>
            <a:ext cx="5161550" cy="2788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" b="4946"/>
          <a:stretch/>
        </p:blipFill>
        <p:spPr>
          <a:xfrm>
            <a:off x="6397350" y="1054647"/>
            <a:ext cx="2755240" cy="30029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3467" y="3061039"/>
            <a:ext cx="55795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640F10"/>
                </a:solidFill>
              </a:rPr>
              <a:t>Observation</a:t>
            </a:r>
            <a:r>
              <a:rPr lang="it-IT" sz="1600" dirty="0">
                <a:solidFill>
                  <a:srgbClr val="640F10"/>
                </a:solidFill>
              </a:rPr>
              <a:t> of </a:t>
            </a:r>
            <a:r>
              <a:rPr lang="it-IT" sz="1600" dirty="0" err="1">
                <a:solidFill>
                  <a:srgbClr val="640F10"/>
                </a:solidFill>
              </a:rPr>
              <a:t>Anomalous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600" dirty="0" err="1">
                <a:solidFill>
                  <a:srgbClr val="640F10"/>
                </a:solidFill>
              </a:rPr>
              <a:t>Internal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600" dirty="0" err="1">
                <a:solidFill>
                  <a:srgbClr val="640F10"/>
                </a:solidFill>
              </a:rPr>
              <a:t>Pair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600" dirty="0" err="1">
                <a:solidFill>
                  <a:srgbClr val="640F10"/>
                </a:solidFill>
              </a:rPr>
              <a:t>Creation</a:t>
            </a:r>
            <a:r>
              <a:rPr lang="it-IT" sz="1600" dirty="0">
                <a:solidFill>
                  <a:srgbClr val="640F10"/>
                </a:solidFill>
              </a:rPr>
              <a:t> in </a:t>
            </a:r>
            <a:r>
              <a:rPr lang="it-IT" sz="1600" baseline="30000" dirty="0" smtClean="0">
                <a:solidFill>
                  <a:srgbClr val="640F10"/>
                </a:solidFill>
              </a:rPr>
              <a:t>8</a:t>
            </a:r>
            <a:r>
              <a:rPr lang="it-IT" sz="1600" dirty="0" smtClean="0">
                <a:solidFill>
                  <a:srgbClr val="640F10"/>
                </a:solidFill>
              </a:rPr>
              <a:t>Be: </a:t>
            </a:r>
            <a:r>
              <a:rPr lang="it-IT" sz="1600" dirty="0">
                <a:solidFill>
                  <a:srgbClr val="640F10"/>
                </a:solidFill>
              </a:rPr>
              <a:t>A </a:t>
            </a:r>
            <a:r>
              <a:rPr lang="it-IT" sz="1600" dirty="0" err="1">
                <a:solidFill>
                  <a:srgbClr val="640F10"/>
                </a:solidFill>
              </a:rPr>
              <a:t>Possible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600" dirty="0" err="1">
                <a:solidFill>
                  <a:srgbClr val="640F10"/>
                </a:solidFill>
              </a:rPr>
              <a:t>Indication</a:t>
            </a:r>
            <a:r>
              <a:rPr lang="it-IT" sz="1600" dirty="0">
                <a:solidFill>
                  <a:srgbClr val="640F10"/>
                </a:solidFill>
              </a:rPr>
              <a:t> of a Light, </a:t>
            </a:r>
            <a:r>
              <a:rPr lang="it-IT" sz="1600" dirty="0" err="1">
                <a:solidFill>
                  <a:srgbClr val="640F10"/>
                </a:solidFill>
              </a:rPr>
              <a:t>Neutral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600" dirty="0" err="1" smtClean="0">
                <a:solidFill>
                  <a:srgbClr val="640F10"/>
                </a:solidFill>
              </a:rPr>
              <a:t>Boson</a:t>
            </a:r>
            <a:r>
              <a:rPr lang="it-IT" sz="1600" dirty="0">
                <a:solidFill>
                  <a:srgbClr val="640F10"/>
                </a:solidFill>
              </a:rPr>
              <a:t> </a:t>
            </a:r>
            <a:r>
              <a:rPr lang="it-IT" sz="1400" dirty="0" smtClean="0"/>
              <a:t>PRL </a:t>
            </a:r>
            <a:r>
              <a:rPr lang="it-IT" sz="1400" dirty="0"/>
              <a:t>116, 042501 (2016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pic>
        <p:nvPicPr>
          <p:cNvPr id="10" name="Picture 9" descr="Screenshot 2016-01-19 17.00.1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351" y="4057591"/>
            <a:ext cx="2746650" cy="2199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94529" y="4200864"/>
            <a:ext cx="130342" cy="1771036"/>
          </a:xfrm>
          <a:prstGeom prst="rect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8E2C-10B7-5A48-8301-6B62E3696710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97350" y="3905448"/>
            <a:ext cx="275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BE0204"/>
                </a:solidFill>
              </a:rPr>
              <a:t>Not</a:t>
            </a:r>
            <a:r>
              <a:rPr lang="it-IT" sz="1600" b="1" dirty="0" smtClean="0">
                <a:solidFill>
                  <a:srgbClr val="BE0204"/>
                </a:solidFill>
              </a:rPr>
              <a:t> an ALP</a:t>
            </a:r>
            <a:endParaRPr lang="it-IT" sz="1600" b="1" dirty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interpretation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6"/>
          <a:stretch/>
        </p:blipFill>
        <p:spPr>
          <a:xfrm>
            <a:off x="1616477" y="1768164"/>
            <a:ext cx="6245475" cy="4029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6261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860800" y="6642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588467" y="1101643"/>
            <a:ext cx="7967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“</a:t>
            </a:r>
            <a:r>
              <a:rPr lang="it-IT" dirty="0" err="1" smtClean="0"/>
              <a:t>Evidence</a:t>
            </a:r>
            <a:r>
              <a:rPr lang="it-IT" dirty="0" smtClean="0"/>
              <a:t> </a:t>
            </a:r>
            <a:r>
              <a:rPr lang="it-IT" dirty="0"/>
              <a:t>for a </a:t>
            </a:r>
            <a:r>
              <a:rPr lang="it-IT" dirty="0" err="1"/>
              <a:t>Protophobic</a:t>
            </a:r>
            <a:r>
              <a:rPr lang="it-IT" dirty="0"/>
              <a:t> </a:t>
            </a:r>
            <a:r>
              <a:rPr lang="it-IT" dirty="0" err="1"/>
              <a:t>Fifth</a:t>
            </a:r>
            <a:r>
              <a:rPr lang="it-IT" dirty="0"/>
              <a:t> Force from </a:t>
            </a:r>
            <a:r>
              <a:rPr lang="it-IT" baseline="30000" dirty="0"/>
              <a:t>8</a:t>
            </a:r>
            <a:r>
              <a:rPr lang="it-IT" dirty="0"/>
              <a:t>Be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 smtClean="0"/>
              <a:t>Transitions</a:t>
            </a:r>
            <a:r>
              <a:rPr lang="it-IT" dirty="0" smtClean="0"/>
              <a:t>”</a:t>
            </a:r>
            <a:endParaRPr lang="it-IT" dirty="0"/>
          </a:p>
          <a:p>
            <a:pPr algn="ctr"/>
            <a:r>
              <a:rPr lang="it-IT" dirty="0" err="1" smtClean="0"/>
              <a:t>J</a:t>
            </a:r>
            <a:r>
              <a:rPr lang="it-IT" dirty="0" smtClean="0"/>
              <a:t>. </a:t>
            </a:r>
            <a:r>
              <a:rPr lang="it-IT" dirty="0"/>
              <a:t>L. </a:t>
            </a:r>
            <a:r>
              <a:rPr lang="it-IT" dirty="0" smtClean="0"/>
              <a:t>Feng et al.    arXiv</a:t>
            </a:r>
            <a:r>
              <a:rPr lang="it-IT" dirty="0"/>
              <a:t>:1604.07411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4005-545A-B349-8580-FFF6FD791338}" type="datetime1">
              <a:rPr lang="it-IT" smtClean="0"/>
              <a:t>23/05/16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1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 dirty="0" smtClean="0"/>
              <a:t>8</a:t>
            </a:r>
            <a:r>
              <a:rPr lang="it-IT" dirty="0" smtClean="0"/>
              <a:t>Be </a:t>
            </a:r>
            <a:r>
              <a:rPr lang="it-IT" dirty="0" err="1" smtClean="0"/>
              <a:t>anomaly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PADME?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310" y="1045308"/>
            <a:ext cx="3413490" cy="352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1" y="1045308"/>
            <a:ext cx="3391891" cy="352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55650" y="4596738"/>
            <a:ext cx="7931150" cy="141724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PADME has the unique chance of producing X in resonant mode BTF 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at 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270 MeV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Can profit of much longer beam pulse switching SLED compression off (bunch length up to 4</a:t>
            </a:r>
            <a:r>
              <a:rPr lang="en-GB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s)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Expected precision in CM energy scan 40 </a:t>
            </a:r>
            <a:r>
              <a:rPr lang="en-GB" sz="1400" dirty="0" err="1" smtClean="0">
                <a:solidFill>
                  <a:schemeClr val="accent5"/>
                </a:solidFill>
                <a:latin typeface="+mn-lt"/>
                <a:cs typeface="+mn-cs"/>
              </a:rPr>
              <a:t>KeV</a:t>
            </a:r>
            <a:endParaRPr lang="en-GB" sz="14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Symbol" charset="2"/>
              </a:rPr>
              <a:t>Radiative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Symbol" charset="2"/>
              </a:rPr>
              <a:t>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Symbol" charset="2"/>
              </a:rPr>
              <a:t>BhaBha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Symbol" charset="2"/>
              </a:rPr>
              <a:t> background to be understood could be the limiting factor</a:t>
            </a:r>
            <a:endParaRPr lang="en-GB" sz="18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How many positrons do we need? Contact with authors to make an estimate for the resonant production cross section</a:t>
            </a:r>
          </a:p>
        </p:txBody>
      </p:sp>
      <p:sp>
        <p:nvSpPr>
          <p:cNvPr id="3" name="Freeform 2"/>
          <p:cNvSpPr/>
          <p:nvPr/>
        </p:nvSpPr>
        <p:spPr>
          <a:xfrm>
            <a:off x="1061876" y="1370161"/>
            <a:ext cx="883560" cy="1124885"/>
          </a:xfrm>
          <a:custGeom>
            <a:avLst/>
            <a:gdLst>
              <a:gd name="connsiteX0" fmla="*/ 0 w 1003300"/>
              <a:gd name="connsiteY0" fmla="*/ 0 h 1330325"/>
              <a:gd name="connsiteX1" fmla="*/ 53975 w 1003300"/>
              <a:gd name="connsiteY1" fmla="*/ 323850 h 1330325"/>
              <a:gd name="connsiteX2" fmla="*/ 47625 w 1003300"/>
              <a:gd name="connsiteY2" fmla="*/ 403225 h 1330325"/>
              <a:gd name="connsiteX3" fmla="*/ 82550 w 1003300"/>
              <a:gd name="connsiteY3" fmla="*/ 533400 h 1330325"/>
              <a:gd name="connsiteX4" fmla="*/ 107950 w 1003300"/>
              <a:gd name="connsiteY4" fmla="*/ 600075 h 1330325"/>
              <a:gd name="connsiteX5" fmla="*/ 120650 w 1003300"/>
              <a:gd name="connsiteY5" fmla="*/ 717550 h 1330325"/>
              <a:gd name="connsiteX6" fmla="*/ 187325 w 1003300"/>
              <a:gd name="connsiteY6" fmla="*/ 958850 h 1330325"/>
              <a:gd name="connsiteX7" fmla="*/ 244475 w 1003300"/>
              <a:gd name="connsiteY7" fmla="*/ 1209675 h 1330325"/>
              <a:gd name="connsiteX8" fmla="*/ 333375 w 1003300"/>
              <a:gd name="connsiteY8" fmla="*/ 1330325 h 1330325"/>
              <a:gd name="connsiteX9" fmla="*/ 739775 w 1003300"/>
              <a:gd name="connsiteY9" fmla="*/ 1330325 h 1330325"/>
              <a:gd name="connsiteX10" fmla="*/ 847725 w 1003300"/>
              <a:gd name="connsiteY10" fmla="*/ 1241425 h 1330325"/>
              <a:gd name="connsiteX11" fmla="*/ 879475 w 1003300"/>
              <a:gd name="connsiteY11" fmla="*/ 1155700 h 1330325"/>
              <a:gd name="connsiteX12" fmla="*/ 933450 w 1003300"/>
              <a:gd name="connsiteY12" fmla="*/ 895350 h 1330325"/>
              <a:gd name="connsiteX13" fmla="*/ 977900 w 1003300"/>
              <a:gd name="connsiteY13" fmla="*/ 498475 h 1330325"/>
              <a:gd name="connsiteX14" fmla="*/ 984250 w 1003300"/>
              <a:gd name="connsiteY14" fmla="*/ 285750 h 1330325"/>
              <a:gd name="connsiteX15" fmla="*/ 1003300 w 1003300"/>
              <a:gd name="connsiteY15" fmla="*/ 79375 h 1330325"/>
              <a:gd name="connsiteX16" fmla="*/ 1003300 w 1003300"/>
              <a:gd name="connsiteY16" fmla="*/ 12700 h 13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3300" h="1330325">
                <a:moveTo>
                  <a:pt x="0" y="0"/>
                </a:moveTo>
                <a:lnTo>
                  <a:pt x="53975" y="323850"/>
                </a:lnTo>
                <a:lnTo>
                  <a:pt x="47625" y="403225"/>
                </a:lnTo>
                <a:lnTo>
                  <a:pt x="82550" y="533400"/>
                </a:lnTo>
                <a:lnTo>
                  <a:pt x="107950" y="600075"/>
                </a:lnTo>
                <a:lnTo>
                  <a:pt x="120650" y="717550"/>
                </a:lnTo>
                <a:lnTo>
                  <a:pt x="187325" y="958850"/>
                </a:lnTo>
                <a:lnTo>
                  <a:pt x="244475" y="1209675"/>
                </a:lnTo>
                <a:lnTo>
                  <a:pt x="333375" y="1330325"/>
                </a:lnTo>
                <a:lnTo>
                  <a:pt x="739775" y="1330325"/>
                </a:lnTo>
                <a:lnTo>
                  <a:pt x="847725" y="1241425"/>
                </a:lnTo>
                <a:lnTo>
                  <a:pt x="879475" y="1155700"/>
                </a:lnTo>
                <a:lnTo>
                  <a:pt x="933450" y="895350"/>
                </a:lnTo>
                <a:lnTo>
                  <a:pt x="977900" y="498475"/>
                </a:lnTo>
                <a:lnTo>
                  <a:pt x="984250" y="285750"/>
                </a:lnTo>
                <a:lnTo>
                  <a:pt x="1003300" y="79375"/>
                </a:lnTo>
                <a:lnTo>
                  <a:pt x="1003300" y="127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1020" y="1404734"/>
            <a:ext cx="787395" cy="2308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??PADME ??</a:t>
            </a:r>
            <a:endParaRPr lang="en-US" sz="9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7FF3-9C07-784B-9EED-73F9027EFC01}" type="datetime1">
              <a:rPr lang="it-IT" smtClean="0"/>
              <a:t>23/05/16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5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42FA-D51A-EA46-BCF5-AC1F744960B4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0750" y="2489200"/>
            <a:ext cx="73025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Abadi MT Condensed Extra Bold"/>
                <a:ea typeface="+mj-ea"/>
                <a:cs typeface="Abadi MT Condensed Extra Bold"/>
              </a:defRPr>
            </a:lvl1pPr>
          </a:lstStyle>
          <a:p>
            <a:r>
              <a:rPr lang="en-GB" dirty="0" smtClean="0"/>
              <a:t>PADME approval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8517"/>
            <a:ext cx="2133600" cy="365125"/>
          </a:xfrm>
        </p:spPr>
        <p:txBody>
          <a:bodyPr/>
          <a:lstStyle/>
          <a:p>
            <a:fld id="{76543E41-FEB2-444C-8469-9DF28D606555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7400" y="6418517"/>
            <a:ext cx="2895600" cy="365125"/>
          </a:xfrm>
        </p:spPr>
        <p:txBody>
          <a:bodyPr/>
          <a:lstStyle/>
          <a:p>
            <a:r>
              <a:rPr lang="en-US" smtClean="0"/>
              <a:t>M. Raggi 51st LNF Scientific Committee May 23-24, 2016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023" y="1020392"/>
            <a:ext cx="6155999" cy="43469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52696" y="5394895"/>
            <a:ext cx="5013179" cy="1463105"/>
          </a:xfrm>
          <a:prstGeom prst="roundRect">
            <a:avLst>
              <a:gd name="adj" fmla="val 5274"/>
            </a:avLst>
          </a:prstGeom>
          <a:solidFill>
            <a:srgbClr val="FFFFFF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charset="2"/>
              <a:buChar char="§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9724" y="5367390"/>
            <a:ext cx="5004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8E0203"/>
                </a:solidFill>
              </a:rPr>
              <a:t>Draft TP submitted in October to INFN management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8E0203"/>
                </a:solidFill>
              </a:rPr>
              <a:t>Experiment baseline layout description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8E0203"/>
                </a:solidFill>
              </a:rPr>
              <a:t>Some detector have a baseline and backup solution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8E0203"/>
                </a:solidFill>
              </a:rPr>
              <a:t>Some detectors still need a detailed study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8E0203"/>
                </a:solidFill>
              </a:rPr>
              <a:t>Cost estimate with 10-20% uncertainties</a:t>
            </a:r>
            <a:endParaRPr lang="en-GB" sz="1200" dirty="0" smtClean="0">
              <a:solidFill>
                <a:srgbClr val="8E020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057184">
            <a:off x="2293072" y="3875294"/>
            <a:ext cx="3965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0000"/>
                </a:solidFill>
              </a:rPr>
              <a:t>Draft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8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shot 2016-05-23 10.50.4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0"/>
          <a:stretch/>
        </p:blipFill>
        <p:spPr>
          <a:xfrm>
            <a:off x="525671" y="867451"/>
            <a:ext cx="8132343" cy="5226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04D-41D2-FA4F-A5D9-25EB315F1D80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273" y="5992950"/>
            <a:ext cx="8312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640F10"/>
                </a:solidFill>
                <a:latin typeface="Calibri"/>
                <a:cs typeface="Calibri"/>
              </a:rPr>
              <a:t>Technical run in late 2017 </a:t>
            </a:r>
            <a:r>
              <a:rPr lang="en-US" sz="2200" dirty="0" smtClean="0">
                <a:solidFill>
                  <a:srgbClr val="640F10"/>
                </a:solidFill>
                <a:latin typeface="Calibri"/>
                <a:cs typeface="Calibri"/>
              </a:rPr>
              <a:t>and first </a:t>
            </a:r>
            <a:r>
              <a:rPr lang="en-US" sz="2200" dirty="0">
                <a:solidFill>
                  <a:srgbClr val="640F10"/>
                </a:solidFill>
                <a:latin typeface="Calibri"/>
                <a:cs typeface="Calibri"/>
              </a:rPr>
              <a:t>physics run in 2018 are foreseen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3488" y="1592262"/>
            <a:ext cx="1614710" cy="46178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39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90189" y="1013400"/>
            <a:ext cx="0" cy="5005768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23185" y="987182"/>
            <a:ext cx="0" cy="5005768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6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136" y="1135548"/>
            <a:ext cx="3982711" cy="3792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A’</a:t>
            </a:r>
            <a:r>
              <a:rPr lang="en-US" dirty="0"/>
              <a:t> </a:t>
            </a:r>
            <a:r>
              <a:rPr lang="en-US" dirty="0" smtClean="0"/>
              <a:t>→</a:t>
            </a:r>
            <a:r>
              <a:rPr lang="en-US" dirty="0" err="1" smtClean="0"/>
              <a:t>l</a:t>
            </a:r>
            <a:r>
              <a:rPr lang="en-US" baseline="30000" dirty="0" err="1" smtClean="0"/>
              <a:t>+</a:t>
            </a:r>
            <a:r>
              <a:rPr lang="en-US" dirty="0" err="1" smtClean="0"/>
              <a:t>l</a:t>
            </a:r>
            <a:r>
              <a:rPr lang="en-US" baseline="30000" dirty="0" smtClean="0"/>
              <a:t>-</a:t>
            </a:r>
            <a:r>
              <a:rPr lang="en-US" dirty="0" smtClean="0"/>
              <a:t> visible searches status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415" y="1085575"/>
            <a:ext cx="5412951" cy="3659266"/>
          </a:xfrm>
        </p:spPr>
        <p:txBody>
          <a:bodyPr>
            <a:noAutofit/>
          </a:bodyPr>
          <a:lstStyle/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Rely on the assumption that A’ decays to SM particles with universal coupling </a:t>
            </a:r>
            <a:r>
              <a:rPr lang="en-US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e</a:t>
            </a: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Favored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parameters values explaining (g-2)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/>
            </a:r>
            <a:b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(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green band)</a:t>
            </a:r>
          </a:p>
          <a:p>
            <a:pPr marL="742950" lvl="2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A’-boson light: 10-100 </a:t>
            </a: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MeV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342900"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Beam dump experiments (grey):</a:t>
            </a:r>
          </a:p>
          <a:p>
            <a:pPr marL="800100" lvl="3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err="1">
                <a:solidFill>
                  <a:schemeClr val="accent5"/>
                </a:solidFill>
                <a:latin typeface="+mn-lt"/>
                <a:cs typeface="+mn-cs"/>
              </a:rPr>
              <a:t>e+e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- appearance after a dump</a:t>
            </a:r>
          </a:p>
          <a:p>
            <a:pPr marL="342900"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Fixed target:</a:t>
            </a:r>
          </a:p>
          <a:p>
            <a:pPr marL="800100" lvl="3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Peak search over QED backgrounds</a:t>
            </a:r>
          </a:p>
          <a:p>
            <a:pPr marL="342900"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Mesons decays:</a:t>
            </a:r>
          </a:p>
          <a:p>
            <a:pPr marL="800100" lvl="3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Peaks in M(</a:t>
            </a:r>
            <a:r>
              <a:rPr lang="en-US" sz="14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400" baseline="30000" dirty="0" err="1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4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4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) or M(</a:t>
            </a:r>
            <a:r>
              <a:rPr lang="en-US" sz="14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Indirect exclusion from g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e-2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and g</a:t>
            </a:r>
            <a:r>
              <a:rPr lang="en-US" sz="1800" baseline="-25000" dirty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-2</a:t>
            </a:r>
          </a:p>
          <a:p>
            <a:pPr marL="742950" lvl="2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Recent tight limit in red filled area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416" y="4976701"/>
            <a:ext cx="8888397" cy="1199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</a:rPr>
              <a:t>Many </a:t>
            </a:r>
            <a:r>
              <a:rPr lang="en-US" sz="1800" dirty="0" smtClean="0">
                <a:solidFill>
                  <a:schemeClr val="accent5"/>
                </a:solidFill>
              </a:rPr>
              <a:t>different </a:t>
            </a:r>
            <a:r>
              <a:rPr lang="en-US" sz="1800" dirty="0">
                <a:solidFill>
                  <a:schemeClr val="accent5"/>
                </a:solidFill>
              </a:rPr>
              <a:t>assumptions on dark photon interaction models</a:t>
            </a:r>
          </a:p>
          <a:p>
            <a:pPr marL="698500" lvl="2"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Kinetic mixing, decay to electrons, no dark sector particles</a:t>
            </a:r>
          </a:p>
          <a:p>
            <a:pPr indent="-285750" defTabSz="457200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New measurement by KLOE </a:t>
            </a:r>
            <a:r>
              <a:rPr lang="en-US" sz="1800" dirty="0" err="1" smtClean="0">
                <a:solidFill>
                  <a:schemeClr val="accent5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accent5"/>
                </a:solidFill>
              </a:rPr>
              <a:t>+</a:t>
            </a:r>
            <a:r>
              <a:rPr lang="en-US" sz="1800" dirty="0" err="1" smtClean="0">
                <a:solidFill>
                  <a:schemeClr val="accent5"/>
                </a:solidFill>
              </a:rPr>
              <a:t>e</a:t>
            </a:r>
            <a:r>
              <a:rPr lang="en-US" sz="1800" baseline="30000" dirty="0" smtClean="0">
                <a:solidFill>
                  <a:schemeClr val="accent5"/>
                </a:solidFill>
              </a:rPr>
              <a:t>-</a:t>
            </a:r>
            <a:r>
              <a:rPr lang="en-US" sz="1800" dirty="0" smtClean="0">
                <a:solidFill>
                  <a:schemeClr val="accent5"/>
                </a:solidFill>
              </a:rPr>
              <a:t> -&gt;</a:t>
            </a:r>
            <a:r>
              <a:rPr lang="en-US" sz="18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chemeClr val="accent5"/>
                </a:solidFill>
              </a:rPr>
              <a:t>A</a:t>
            </a:r>
            <a:r>
              <a:rPr lang="en-US" sz="1800" dirty="0" smtClean="0">
                <a:solidFill>
                  <a:schemeClr val="accent5"/>
                </a:solidFill>
              </a:rPr>
              <a:t>’   and A’-&gt;</a:t>
            </a:r>
            <a:r>
              <a:rPr lang="en-US" sz="18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p</a:t>
            </a:r>
            <a:r>
              <a:rPr lang="en-US" sz="1800" baseline="30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+</a:t>
            </a:r>
            <a:r>
              <a:rPr lang="en-US" sz="18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endParaRPr lang="en-US" sz="1800" baseline="30000" dirty="0">
              <a:solidFill>
                <a:schemeClr val="accent5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6527" y="4934262"/>
            <a:ext cx="1569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arXiv:1411.1770v2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F104-73CA-1249-9767-2F99F8646F43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45424" y="1283289"/>
            <a:ext cx="328705" cy="108484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1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43" y="0"/>
            <a:ext cx="7754557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Approved financial plan 2016-2018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B4D1-5F62-5E4B-8FA2-0140A3BD2B39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8" name="Picture 7" descr="Screenshot 2016-01-15 15.51.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689" y="1190069"/>
            <a:ext cx="6870023" cy="4377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689" y="5642570"/>
            <a:ext cx="7479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40F10"/>
                </a:solidFill>
                <a:latin typeface="Calibri"/>
                <a:cs typeface="Calibri"/>
              </a:rPr>
              <a:t>PADME has </a:t>
            </a:r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been financed inside the INFN “What Next” program</a:t>
            </a:r>
          </a:p>
          <a:p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Budget for </a:t>
            </a:r>
            <a:r>
              <a:rPr lang="en-US" sz="2000" dirty="0" smtClean="0">
                <a:solidFill>
                  <a:srgbClr val="640F10"/>
                </a:solidFill>
                <a:latin typeface="Calibri"/>
                <a:cs typeface="Calibri"/>
              </a:rPr>
              <a:t>2016 already secured </a:t>
            </a:r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by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9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Conference </a:t>
            </a:r>
            <a:r>
              <a:rPr lang="it-IT" dirty="0" err="1" smtClean="0"/>
              <a:t>talks</a:t>
            </a:r>
            <a:r>
              <a:rPr lang="it-IT" dirty="0" smtClean="0"/>
              <a:t> 2016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74075" y="1351181"/>
            <a:ext cx="8769925" cy="346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P. Valente, “Dark photon searches in positron annihilations  with the PADME experiment” </a:t>
            </a:r>
            <a:r>
              <a:rPr lang="en-GB" b="1" dirty="0" smtClean="0">
                <a:solidFill>
                  <a:schemeClr val="accent5"/>
                </a:solidFill>
              </a:rPr>
              <a:t>LEPP 2016, Mainz</a:t>
            </a:r>
            <a:r>
              <a:rPr lang="en-GB" dirty="0" smtClean="0">
                <a:solidFill>
                  <a:schemeClr val="accent5"/>
                </a:solidFill>
              </a:rPr>
              <a:t>,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dirty="0" smtClean="0">
                <a:solidFill>
                  <a:schemeClr val="accent5"/>
                </a:solidFill>
              </a:rPr>
              <a:t>April 2016, invited talk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M. Raggi, “The PADME experiment at LNF” </a:t>
            </a:r>
            <a:r>
              <a:rPr lang="en-GB" b="1" dirty="0" smtClean="0">
                <a:solidFill>
                  <a:schemeClr val="accent5"/>
                </a:solidFill>
              </a:rPr>
              <a:t>Dark Sector 2016</a:t>
            </a:r>
            <a:r>
              <a:rPr lang="en-GB" dirty="0" smtClean="0">
                <a:solidFill>
                  <a:schemeClr val="accent5"/>
                </a:solidFill>
              </a:rPr>
              <a:t>,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dirty="0" smtClean="0">
                <a:solidFill>
                  <a:schemeClr val="accent5"/>
                </a:solidFill>
              </a:rPr>
              <a:t>invited talk </a:t>
            </a:r>
            <a:endParaRPr lang="en-GB" b="1" dirty="0" smtClean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V. </a:t>
            </a:r>
            <a:r>
              <a:rPr lang="en-GB" dirty="0" err="1" smtClean="0">
                <a:solidFill>
                  <a:schemeClr val="accent5"/>
                </a:solidFill>
              </a:rPr>
              <a:t>Kozhuharov</a:t>
            </a:r>
            <a:r>
              <a:rPr lang="en-GB" dirty="0" smtClean="0">
                <a:solidFill>
                  <a:schemeClr val="accent5"/>
                </a:solidFill>
              </a:rPr>
              <a:t>,  “New projects on dark photon search”, </a:t>
            </a:r>
            <a:r>
              <a:rPr lang="en-GB" b="1" dirty="0" err="1" smtClean="0">
                <a:solidFill>
                  <a:schemeClr val="accent5"/>
                </a:solidFill>
              </a:rPr>
              <a:t>Vulcano</a:t>
            </a:r>
            <a:r>
              <a:rPr lang="en-GB" b="1" dirty="0" smtClean="0">
                <a:solidFill>
                  <a:schemeClr val="accent5"/>
                </a:solidFill>
              </a:rPr>
              <a:t> Workshop</a:t>
            </a:r>
            <a:endParaRPr lang="en-GB" dirty="0" smtClean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G. </a:t>
            </a:r>
            <a:r>
              <a:rPr lang="en-GB" dirty="0" err="1" smtClean="0">
                <a:solidFill>
                  <a:schemeClr val="accent5"/>
                </a:solidFill>
              </a:rPr>
              <a:t>Piperno</a:t>
            </a:r>
            <a:r>
              <a:rPr lang="en-GB" dirty="0" smtClean="0">
                <a:solidFill>
                  <a:schemeClr val="accent5"/>
                </a:solidFill>
              </a:rPr>
              <a:t>, “The PADME experiment at LNF”, </a:t>
            </a:r>
            <a:r>
              <a:rPr lang="en-GB" b="1" dirty="0" smtClean="0">
                <a:solidFill>
                  <a:schemeClr val="accent5"/>
                </a:solidFill>
              </a:rPr>
              <a:t>IFAE 2016</a:t>
            </a:r>
            <a:r>
              <a:rPr lang="en-GB" dirty="0" smtClean="0">
                <a:solidFill>
                  <a:schemeClr val="accent5"/>
                </a:solidFill>
              </a:rPr>
              <a:t>, poster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G. </a:t>
            </a:r>
            <a:r>
              <a:rPr lang="en-GB" dirty="0" err="1" smtClean="0">
                <a:solidFill>
                  <a:schemeClr val="accent5"/>
                </a:solidFill>
              </a:rPr>
              <a:t>Piperno</a:t>
            </a:r>
            <a:r>
              <a:rPr lang="en-GB" dirty="0" smtClean="0">
                <a:solidFill>
                  <a:schemeClr val="accent5"/>
                </a:solidFill>
              </a:rPr>
              <a:t>, “The PADME experiment at LNF”, </a:t>
            </a:r>
            <a:r>
              <a:rPr lang="en-GB" b="1" dirty="0" err="1" smtClean="0">
                <a:solidFill>
                  <a:schemeClr val="accent5"/>
                </a:solidFill>
              </a:rPr>
              <a:t>Frascati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chemeClr val="accent5"/>
                </a:solidFill>
              </a:rPr>
              <a:t>Spring School</a:t>
            </a:r>
            <a:r>
              <a:rPr lang="en-GB" dirty="0" smtClean="0">
                <a:solidFill>
                  <a:schemeClr val="accent5"/>
                </a:solidFill>
              </a:rPr>
              <a:t> - LNF - May 9, 2016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F. </a:t>
            </a:r>
            <a:r>
              <a:rPr lang="en-GB" dirty="0" err="1" smtClean="0">
                <a:solidFill>
                  <a:schemeClr val="accent5"/>
                </a:solidFill>
              </a:rPr>
              <a:t>Ferrarotto</a:t>
            </a:r>
            <a:r>
              <a:rPr lang="en-GB" dirty="0" smtClean="0">
                <a:solidFill>
                  <a:schemeClr val="accent5"/>
                </a:solidFill>
              </a:rPr>
              <a:t>  “Searching for dark photons with the PADME experiment at the DAFNE LINAC”, </a:t>
            </a:r>
            <a:r>
              <a:rPr lang="en-GB" b="1" dirty="0" err="1" smtClean="0">
                <a:solidFill>
                  <a:schemeClr val="accent5"/>
                </a:solidFill>
              </a:rPr>
              <a:t>Rencontres</a:t>
            </a:r>
            <a:r>
              <a:rPr lang="en-GB" b="1" dirty="0" smtClean="0">
                <a:solidFill>
                  <a:schemeClr val="accent5"/>
                </a:solidFill>
              </a:rPr>
              <a:t> de Blois</a:t>
            </a:r>
            <a:r>
              <a:rPr lang="en-GB" dirty="0" smtClean="0">
                <a:solidFill>
                  <a:schemeClr val="accent5"/>
                </a:solidFill>
              </a:rPr>
              <a:t>, June 2016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S. Fiore</a:t>
            </a:r>
            <a:r>
              <a:rPr lang="en-GB" dirty="0" smtClean="0">
                <a:solidFill>
                  <a:schemeClr val="accent5"/>
                </a:solidFill>
              </a:rPr>
              <a:t>, “The PADME experiment at LNF” </a:t>
            </a:r>
            <a:r>
              <a:rPr lang="en-GB" b="1" dirty="0" smtClean="0">
                <a:solidFill>
                  <a:schemeClr val="accent5"/>
                </a:solidFill>
              </a:rPr>
              <a:t>Beach 2016</a:t>
            </a:r>
            <a:r>
              <a:rPr lang="en-GB" dirty="0" smtClean="0">
                <a:solidFill>
                  <a:schemeClr val="accent5"/>
                </a:solidFill>
              </a:rPr>
              <a:t>, George Mason University, June 2016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M. Raggi, “The PADME experiment at LNF”, </a:t>
            </a:r>
            <a:r>
              <a:rPr lang="en-GB" b="1" dirty="0" smtClean="0">
                <a:solidFill>
                  <a:schemeClr val="accent5"/>
                </a:solidFill>
              </a:rPr>
              <a:t>ICHEP 2016</a:t>
            </a:r>
            <a:r>
              <a:rPr lang="en-GB" dirty="0" smtClean="0">
                <a:solidFill>
                  <a:schemeClr val="accent5"/>
                </a:solidFill>
              </a:rPr>
              <a:t>, Chicago, August 2016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74075" y="5291150"/>
            <a:ext cx="87699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M. Raggi, “The PADME experiment at LNF” invited seminar, LAPP, Annecy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M. Raggi, “The PADME experiment at LNF” invited seminar, Cambridge University</a:t>
            </a:r>
          </a:p>
        </p:txBody>
      </p:sp>
    </p:spTree>
    <p:extLst>
      <p:ext uri="{BB962C8B-B14F-4D97-AF65-F5344CB8AC3E}">
        <p14:creationId xmlns:p14="http://schemas.microsoft.com/office/powerpoint/2010/main" val="211842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members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0B58-BA2B-7F41-B84F-E16F435B1E31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93295" y="1591818"/>
            <a:ext cx="1648633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INFN &amp;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Sapienza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Roma</a:t>
            </a:r>
          </a:p>
          <a:p>
            <a:r>
              <a:rPr lang="en-US" sz="1100" u="sng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P. Valente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50%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F.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Ferrarotto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70%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E.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Leonardi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40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S.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Fiore 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20%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Organtini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 30%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9809" y="1164308"/>
            <a:ext cx="15999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Ricerca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u="sng" dirty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u="sng" dirty="0" err="1" smtClean="0">
                <a:solidFill>
                  <a:srgbClr val="640F10"/>
                </a:solidFill>
                <a:latin typeface="Calibri"/>
                <a:cs typeface="Calibri"/>
              </a:rPr>
              <a:t>Raggi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Bedogni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10%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Bossi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De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Sangro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Finocchiaro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Palutan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Piperno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A.d.R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.) 100%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Sciascia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T.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Spadaro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A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cceleratori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Buonomo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L.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Foggetta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Ghigo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(10%)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724" y="1173189"/>
            <a:ext cx="23651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u="sng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u="sng" dirty="0" err="1" smtClean="0">
                <a:solidFill>
                  <a:srgbClr val="640F10"/>
                </a:solidFill>
                <a:latin typeface="Calibri"/>
                <a:cs typeface="Calibri"/>
              </a:rPr>
              <a:t>Chiodini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25%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S.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Spagnolo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20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%</a:t>
            </a:r>
          </a:p>
          <a:p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Caricato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De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Feudis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Dott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.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100%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Maruccio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Professore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20%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M. Martino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)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Monteduro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Dott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.) 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8" y="4557802"/>
            <a:ext cx="23651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Fiore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Corrado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C. Pinto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) 20%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2398" y="4557802"/>
            <a:ext cx="3135402" cy="1831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</a:p>
          <a:p>
            <a:r>
              <a:rPr lang="en-US" sz="1100" i="1" dirty="0">
                <a:solidFill>
                  <a:srgbClr val="640F10"/>
                </a:solidFill>
                <a:cs typeface="Calibri"/>
              </a:rPr>
              <a:t>(SPAS)</a:t>
            </a:r>
            <a:endParaRPr lang="en-US" sz="1100" i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C.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Capoccia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50% </a:t>
            </a:r>
            <a:endParaRPr lang="en-US" sz="1100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E.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Capitolo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 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5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0%</a:t>
            </a:r>
          </a:p>
          <a:p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(SELF)</a:t>
            </a:r>
            <a:endParaRPr lang="en-US" sz="12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Corradi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3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0%</a:t>
            </a:r>
          </a:p>
          <a:p>
            <a:r>
              <a:rPr lang="en-US" sz="1200" i="1" dirty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200" i="1" dirty="0" err="1" smtClean="0">
                <a:solidFill>
                  <a:srgbClr val="640F10"/>
                </a:solidFill>
                <a:latin typeface="Calibri"/>
                <a:cs typeface="Calibri"/>
              </a:rPr>
              <a:t>Servizio</a:t>
            </a:r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i="1" dirty="0" err="1" smtClean="0">
                <a:solidFill>
                  <a:srgbClr val="640F10"/>
                </a:solidFill>
                <a:latin typeface="Calibri"/>
                <a:cs typeface="Calibri"/>
              </a:rPr>
              <a:t>Vuoto</a:t>
            </a:r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V.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Lollo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Frascati</a:t>
            </a:r>
            <a:r>
              <a:rPr lang="en-US" sz="11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Officina</a:t>
            </a:r>
            <a:r>
              <a:rPr lang="en-US" sz="11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meccanica</a:t>
            </a:r>
            <a:endParaRPr lang="en-US" sz="1100" b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3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mesi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uomo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2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sem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(2016)</a:t>
            </a:r>
            <a:endParaRPr lang="en-US" sz="1100" dirty="0">
              <a:solidFill>
                <a:srgbClr val="0D6E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7152" y="4603776"/>
            <a:ext cx="25530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Supporto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per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smontaggio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Ecal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L3 20%</a:t>
            </a:r>
          </a:p>
          <a:p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Supporto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per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elettronica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di readout 20%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80759" y="4252206"/>
            <a:ext cx="1885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Technical support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34886" y="855400"/>
            <a:ext cx="123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Reserchers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3295" y="1102673"/>
            <a:ext cx="105722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Padova</a:t>
            </a:r>
            <a:endParaRPr lang="en-US" sz="1200" b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U.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Dosselli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93295" y="2698186"/>
            <a:ext cx="24188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accent4">
                    <a:lumMod val="50000"/>
                  </a:schemeClr>
                </a:solidFill>
                <a:cs typeface="Calibri"/>
              </a:rPr>
              <a:t>University of Sofia</a:t>
            </a:r>
            <a:endParaRPr lang="en-US" sz="1100" dirty="0" smtClean="0">
              <a:solidFill>
                <a:srgbClr val="640F10"/>
              </a:solidFill>
              <a:cs typeface="Calibri"/>
            </a:endParaRPr>
          </a:p>
          <a:p>
            <a:pPr lvl="0"/>
            <a:r>
              <a:rPr lang="en-US" sz="1100" dirty="0" smtClean="0">
                <a:solidFill>
                  <a:srgbClr val="640F10"/>
                </a:solidFill>
                <a:cs typeface="Calibri"/>
              </a:rPr>
              <a:t>V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Kozhuharov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Sofia) 50%</a:t>
            </a:r>
          </a:p>
          <a:p>
            <a:pPr lvl="0"/>
            <a:r>
              <a:rPr lang="en-US" sz="1100" dirty="0">
                <a:solidFill>
                  <a:srgbClr val="640F10"/>
                </a:solidFill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Georgiev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Sofia) 50%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42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66236" y="3493732"/>
            <a:ext cx="3786646" cy="5847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cs typeface="Calibri"/>
              </a:rPr>
              <a:t>Debrechem</a:t>
            </a:r>
            <a:r>
              <a:rPr lang="en-US" sz="1600" b="1" dirty="0">
                <a:solidFill>
                  <a:srgbClr val="FF0000"/>
                </a:solidFill>
                <a:cs typeface="Calibri"/>
              </a:rPr>
              <a:t> Institute for Nuclear Research </a:t>
            </a:r>
          </a:p>
          <a:p>
            <a:r>
              <a:rPr lang="en-US" sz="1600" dirty="0">
                <a:solidFill>
                  <a:srgbClr val="FF0000"/>
                </a:solidFill>
                <a:cs typeface="Calibri"/>
              </a:rPr>
              <a:t>Dr. A. </a:t>
            </a:r>
            <a:r>
              <a:rPr lang="en-US" sz="1600" dirty="0" err="1" smtClean="0">
                <a:solidFill>
                  <a:srgbClr val="FF0000"/>
                </a:solidFill>
                <a:cs typeface="Calibri"/>
              </a:rPr>
              <a:t>Krasznahorkay</a:t>
            </a:r>
            <a:r>
              <a:rPr lang="en-US" sz="1600" dirty="0" smtClean="0">
                <a:solidFill>
                  <a:srgbClr val="FF0000"/>
                </a:solidFill>
                <a:cs typeface="Calibri"/>
              </a:rPr>
              <a:t>, ……</a:t>
            </a:r>
            <a:endParaRPr lang="en-US" sz="16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2175294">
            <a:off x="8263452" y="3783683"/>
            <a:ext cx="64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7686-8C9B-704D-AF9E-C550261893D6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5401" y="1343752"/>
            <a:ext cx="9027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The PADME construction phase is just starting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Magnet delivered at LNF in December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Prototype diamond target tested (20x20mm</a:t>
            </a:r>
            <a:r>
              <a:rPr lang="en-GB" sz="2000" baseline="30000" dirty="0" smtClean="0">
                <a:solidFill>
                  <a:schemeClr val="accent5"/>
                </a:solidFill>
              </a:rPr>
              <a:t>2</a:t>
            </a:r>
            <a:r>
              <a:rPr lang="en-GB" sz="2000" dirty="0" smtClean="0">
                <a:solidFill>
                  <a:schemeClr val="accent5"/>
                </a:solidFill>
              </a:rPr>
              <a:t>x50</a:t>
            </a:r>
            <a:r>
              <a:rPr lang="en-GB" sz="2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GB" sz="2000" dirty="0" smtClean="0">
                <a:solidFill>
                  <a:schemeClr val="accent5"/>
                </a:solidFill>
              </a:rPr>
              <a:t>m thickness)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First calorimeter test-beam with 3x3 crystal matrix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>
                <a:solidFill>
                  <a:schemeClr val="accent5"/>
                </a:solidFill>
              </a:rPr>
              <a:t>N</a:t>
            </a:r>
            <a:r>
              <a:rPr lang="en-GB" sz="2000" dirty="0" smtClean="0">
                <a:solidFill>
                  <a:schemeClr val="accent5"/>
                </a:solidFill>
              </a:rPr>
              <a:t>ew test in July with 5x5 matrix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Approval status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Experiment approved by INFN at the end of 2015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Crystals from L3 experiment obtained dismantling of L3 end-cap started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2016-2018 budget already secured in INFN CSN1 by “What Next” program 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</a:rPr>
              <a:t>New physics channels for PADME identified (ALPs), and much more to explore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solidFill>
                  <a:schemeClr val="accent5"/>
                </a:solidFill>
              </a:rPr>
              <a:t>Dr. A</a:t>
            </a:r>
            <a:r>
              <a:rPr lang="en-US" sz="2000" dirty="0">
                <a:solidFill>
                  <a:schemeClr val="accent5"/>
                </a:solidFill>
              </a:rPr>
              <a:t>. </a:t>
            </a:r>
            <a:r>
              <a:rPr lang="en-US" sz="2000" dirty="0" err="1" smtClean="0">
                <a:solidFill>
                  <a:schemeClr val="accent5"/>
                </a:solidFill>
              </a:rPr>
              <a:t>Krasznahorkay</a:t>
            </a:r>
            <a:r>
              <a:rPr lang="en-US" sz="2000" dirty="0" smtClean="0">
                <a:solidFill>
                  <a:schemeClr val="accent5"/>
                </a:solidFill>
              </a:rPr>
              <a:t> and collaborators of the Institute </a:t>
            </a:r>
            <a:r>
              <a:rPr lang="en-US" sz="2000" dirty="0">
                <a:solidFill>
                  <a:schemeClr val="accent5"/>
                </a:solidFill>
              </a:rPr>
              <a:t>for Nuclear Research, Hungarian Academy of </a:t>
            </a:r>
            <a:r>
              <a:rPr lang="en-US" sz="2000" dirty="0" smtClean="0">
                <a:solidFill>
                  <a:schemeClr val="accent5"/>
                </a:solidFill>
              </a:rPr>
              <a:t>Sciences asked to join PADME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chemeClr val="accent5"/>
                </a:solidFill>
              </a:rPr>
              <a:t>Defining responsibility and preparing an agreement between Institutions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2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F969-D3B9-0042-A187-74D56DB898F1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5522753"/>
            <a:ext cx="9180000" cy="800219"/>
          </a:xfrm>
          <a:prstGeom prst="rect">
            <a:avLst/>
          </a:prstGeom>
          <a:solidFill>
            <a:schemeClr val="tx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Join the dark side!</a:t>
            </a:r>
            <a:endParaRPr lang="en-GB" sz="2800" b="1" dirty="0" smtClean="0">
              <a:solidFill>
                <a:schemeClr val="bg1"/>
              </a:solidFill>
              <a:cs typeface="Star Jedi Outline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Nearest recruitment station: INFN </a:t>
            </a:r>
            <a:r>
              <a:rPr lang="en-GB" dirty="0" err="1" smtClean="0">
                <a:solidFill>
                  <a:schemeClr val="bg1"/>
                </a:solidFill>
              </a:rPr>
              <a:t>Frascati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2548"/>
            <a:ext cx="9180000" cy="574683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2857500"/>
            <a:ext cx="7302500" cy="1143000"/>
          </a:xfrm>
        </p:spPr>
        <p:txBody>
          <a:bodyPr/>
          <a:lstStyle/>
          <a:p>
            <a:r>
              <a:rPr lang="en-GB" dirty="0" smtClean="0"/>
              <a:t>Spare slides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9190-3789-D247-BCEA-16CFB10E73D0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Geant4 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 51st LNF Scientific Committee May 23-24, 2016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D4EB-E744-5C44-9F84-5A9D805A7D2F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" y="1217674"/>
            <a:ext cx="5774027" cy="3530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0146" y="1436769"/>
            <a:ext cx="104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Positron veto </a:t>
            </a:r>
          </a:p>
          <a:p>
            <a:r>
              <a:rPr lang="en-US" sz="1200" b="1" dirty="0">
                <a:solidFill>
                  <a:srgbClr val="FFFF00"/>
                </a:solidFill>
              </a:rPr>
              <a:t>H</a:t>
            </a:r>
            <a:r>
              <a:rPr lang="en-US" sz="1200" b="1" dirty="0" smtClean="0">
                <a:solidFill>
                  <a:srgbClr val="FFFF00"/>
                </a:solidFill>
              </a:rPr>
              <a:t>igh energy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027" y="2587659"/>
            <a:ext cx="104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Positron veto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Low energy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474" y="3459100"/>
            <a:ext cx="943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Calorimeter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7679" y="3357587"/>
            <a:ext cx="523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Small</a:t>
            </a:r>
            <a:br>
              <a:rPr lang="en-US" sz="1200" dirty="0" smtClean="0">
                <a:solidFill>
                  <a:schemeClr val="accent4"/>
                </a:solidFill>
              </a:rPr>
            </a:br>
            <a:r>
              <a:rPr lang="en-US" sz="1200" dirty="0" smtClean="0">
                <a:solidFill>
                  <a:schemeClr val="accent4"/>
                </a:solidFill>
              </a:rPr>
              <a:t>angle </a:t>
            </a:r>
          </a:p>
          <a:p>
            <a:r>
              <a:rPr lang="en-US" sz="1200" dirty="0" smtClean="0">
                <a:solidFill>
                  <a:schemeClr val="accent4"/>
                </a:solidFill>
              </a:rPr>
              <a:t>Veto</a:t>
            </a:r>
            <a:br>
              <a:rPr lang="en-US" sz="1200" dirty="0" smtClean="0">
                <a:solidFill>
                  <a:schemeClr val="accent4"/>
                </a:solidFill>
              </a:rPr>
            </a:b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340263">
            <a:off x="3760557" y="2233254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Positron beam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45" y="3467162"/>
            <a:ext cx="595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Target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946" y="4706784"/>
            <a:ext cx="5781254" cy="2091659"/>
          </a:xfrm>
        </p:spPr>
        <p:txBody>
          <a:bodyPr>
            <a:normAutofit/>
          </a:bodyPr>
          <a:lstStyle/>
          <a:p>
            <a:pPr marL="447675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Realistic treatment of the beam</a:t>
            </a:r>
          </a:p>
          <a:p>
            <a:pPr marL="847725" lvl="1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Energy spread, </a:t>
            </a:r>
            <a:r>
              <a:rPr lang="en-GB" sz="1400" dirty="0" err="1" smtClean="0">
                <a:solidFill>
                  <a:schemeClr val="accent5"/>
                </a:solidFill>
                <a:latin typeface="+mn-lt"/>
                <a:cs typeface="+mn-cs"/>
              </a:rPr>
              <a:t>emittance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, micro-bunching, and beam spot</a:t>
            </a:r>
          </a:p>
          <a:p>
            <a:pPr marL="447675" lvl="1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Final geometry for the detectors implemented</a:t>
            </a:r>
          </a:p>
          <a:p>
            <a:pPr marL="847725" lvl="2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Measured magnetic field map</a:t>
            </a:r>
          </a:p>
          <a:p>
            <a:pPr marL="447675" lvl="1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Still to be implemented:</a:t>
            </a:r>
          </a:p>
          <a:p>
            <a:pPr marL="847725" lvl="2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Passive material, vacuum chamber </a:t>
            </a:r>
          </a:p>
          <a:p>
            <a:pPr marL="847725" lvl="2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Detector digitization except the calorimeter clustering</a:t>
            </a:r>
            <a:endParaRPr lang="en-GB" sz="14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74924" y="1738404"/>
            <a:ext cx="3496076" cy="1858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6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on target simulated in GEANT4</a:t>
            </a:r>
          </a:p>
          <a:p>
            <a:pPr marL="35560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Dedicated MC </a:t>
            </a:r>
            <a:r>
              <a:rPr lang="en-GB" sz="1400" dirty="0" err="1" smtClean="0">
                <a:solidFill>
                  <a:schemeClr val="accent5"/>
                </a:solidFill>
              </a:rPr>
              <a:t>e</a:t>
            </a:r>
            <a:r>
              <a:rPr lang="en-GB" sz="1400" baseline="30000" dirty="0" err="1" smtClean="0">
                <a:solidFill>
                  <a:schemeClr val="accent5"/>
                </a:solidFill>
              </a:rPr>
              <a:t>+</a:t>
            </a:r>
            <a:r>
              <a:rPr lang="en-GB" sz="1400" dirty="0" err="1" smtClean="0">
                <a:solidFill>
                  <a:schemeClr val="accent5"/>
                </a:solidFill>
              </a:rPr>
              <a:t>e</a:t>
            </a:r>
            <a:r>
              <a:rPr lang="en-GB" sz="1400" baseline="30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GB" sz="1400" dirty="0" smtClean="0">
                <a:solidFill>
                  <a:schemeClr val="accent5"/>
                </a:solidFill>
              </a:rPr>
              <a:t>→</a:t>
            </a:r>
            <a:r>
              <a:rPr lang="en-GB" sz="14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GB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(g)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Symbol" charset="2"/>
              </a:rPr>
              <a:t> </a:t>
            </a:r>
            <a:r>
              <a:rPr lang="en-GB" sz="1400" dirty="0" err="1" smtClean="0">
                <a:solidFill>
                  <a:schemeClr val="accent5"/>
                </a:solidFill>
                <a:latin typeface="+mn-lt"/>
                <a:cs typeface="Symbol" charset="2"/>
              </a:rPr>
              <a:t>CalcHEP</a:t>
            </a:r>
            <a:endParaRPr lang="en-GB" sz="1400" dirty="0" smtClean="0">
              <a:solidFill>
                <a:schemeClr val="accent5"/>
              </a:solidFill>
              <a:latin typeface="+mn-lt"/>
              <a:cs typeface="Symbol" charset="2"/>
            </a:endParaRPr>
          </a:p>
          <a:p>
            <a:pPr marL="2667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Dedicated A’ annihilation generator</a:t>
            </a:r>
          </a:p>
          <a:p>
            <a:pPr marL="2667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Need </a:t>
            </a:r>
            <a:r>
              <a:rPr lang="en-GB" sz="1600" dirty="0">
                <a:solidFill>
                  <a:schemeClr val="accent5"/>
                </a:solidFill>
                <a:latin typeface="+mn-lt"/>
                <a:cs typeface="+mn-cs"/>
              </a:rPr>
              <a:t>fast 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simulation need 10</a:t>
            </a:r>
            <a:r>
              <a:rPr lang="en-GB" sz="16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11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GB" sz="1600" dirty="0" err="1">
                <a:solidFill>
                  <a:schemeClr val="accent5"/>
                </a:solidFill>
                <a:latin typeface="+mn-lt"/>
                <a:cs typeface="+mn-cs"/>
              </a:rPr>
              <a:t>evt</a:t>
            </a:r>
            <a:endParaRPr lang="en-GB" sz="16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35560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>
                <a:solidFill>
                  <a:schemeClr val="accent5"/>
                </a:solidFill>
                <a:latin typeface="+mn-lt"/>
                <a:cs typeface="+mn-cs"/>
              </a:rPr>
              <a:t>Showers in the SAC not 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simulated</a:t>
            </a:r>
          </a:p>
          <a:p>
            <a:pPr marL="35560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Beam dumping not simulated</a:t>
            </a:r>
            <a:endParaRPr lang="en-GB" sz="14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74924" y="1319275"/>
            <a:ext cx="3369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algn="ctr">
              <a:buClr>
                <a:schemeClr val="accent5"/>
              </a:buClr>
            </a:pPr>
            <a:r>
              <a:rPr lang="en-GB" b="1" dirty="0" smtClean="0">
                <a:solidFill>
                  <a:schemeClr val="accent4"/>
                </a:solidFill>
              </a:rPr>
              <a:t>GEANT4 MC status</a:t>
            </a:r>
            <a:endParaRPr lang="en-GB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8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backgrounds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11286" y="1115150"/>
            <a:ext cx="9106545" cy="5075452"/>
            <a:chOff x="11286" y="1307006"/>
            <a:chExt cx="9106545" cy="5075452"/>
          </a:xfrm>
        </p:grpSpPr>
        <p:pic>
          <p:nvPicPr>
            <p:cNvPr id="45" name="Picture 44" descr="Screenshot 2016-03-03 17.12.4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7140" y="1698858"/>
              <a:ext cx="2874959" cy="4683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286" y="1327223"/>
              <a:ext cx="2990533" cy="5055235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287" y="1339272"/>
              <a:ext cx="2990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Signal </a:t>
              </a:r>
              <a:r>
                <a:rPr lang="en-US" dirty="0" err="1"/>
                <a:t>e</a:t>
              </a:r>
              <a:r>
                <a:rPr lang="en-US" baseline="30000" dirty="0" err="1"/>
                <a:t>+</a:t>
              </a:r>
              <a:r>
                <a:rPr lang="en-US" dirty="0" err="1"/>
                <a:t>e</a:t>
              </a:r>
              <a:r>
                <a:rPr lang="en-US" baseline="30000" dirty="0">
                  <a:latin typeface="Symbol" charset="2"/>
                  <a:cs typeface="Symbol" charset="2"/>
                </a:rPr>
                <a:t>-</a:t>
              </a:r>
              <a:r>
                <a:rPr lang="en-US" dirty="0" smtClean="0"/>
                <a:t>-&gt;</a:t>
              </a:r>
              <a:r>
                <a:rPr lang="en-US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err="1" smtClean="0"/>
                <a:t>A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63394" y="1327223"/>
              <a:ext cx="2986424" cy="5055235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3394" y="1339272"/>
              <a:ext cx="298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BG SM </a:t>
              </a:r>
              <a:r>
                <a:rPr lang="en-US" dirty="0" err="1" smtClean="0"/>
                <a:t>annih</a:t>
              </a:r>
              <a:r>
                <a:rPr lang="en-US" dirty="0" smtClean="0"/>
                <a:t>. </a:t>
              </a:r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-</a:t>
              </a:r>
              <a:r>
                <a:rPr lang="en-US" dirty="0" smtClean="0"/>
                <a:t>-&gt;</a:t>
              </a:r>
              <a:r>
                <a:rPr lang="en-US" dirty="0" err="1" smtClean="0">
                  <a:latin typeface="Symbol" charset="2"/>
                  <a:cs typeface="Symbol" charset="2"/>
                </a:rPr>
                <a:t>gg</a:t>
              </a:r>
              <a:r>
                <a:rPr lang="en-US" dirty="0" smtClean="0">
                  <a:latin typeface="Symbol" charset="2"/>
                  <a:cs typeface="Symbol" charset="2"/>
                </a:rPr>
                <a:t>(g)</a:t>
              </a:r>
              <a:endParaRPr lang="en-US" dirty="0"/>
            </a:p>
          </p:txBody>
        </p:sp>
        <p:pic>
          <p:nvPicPr>
            <p:cNvPr id="11" name="Picture 10" descr="Screenshot 2016-03-03 17.12.47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63" y="1698858"/>
              <a:ext cx="2859684" cy="4683600"/>
            </a:xfrm>
            <a:prstGeom prst="rect">
              <a:avLst/>
            </a:prstGeom>
          </p:spPr>
        </p:pic>
        <p:pic>
          <p:nvPicPr>
            <p:cNvPr id="12" name="Picture 11" descr="Screenshot 2016-03-03 17.12.4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3283" y="1698858"/>
              <a:ext cx="2874959" cy="4683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31407" y="1327223"/>
              <a:ext cx="2986424" cy="5055235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31408" y="1307006"/>
              <a:ext cx="298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BG SM </a:t>
              </a:r>
              <a:r>
                <a:rPr lang="en-US" dirty="0" err="1" smtClean="0"/>
                <a:t>Brems</a:t>
              </a:r>
              <a:r>
                <a:rPr lang="en-US" dirty="0" smtClean="0"/>
                <a:t>.: </a:t>
              </a:r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N</a:t>
              </a:r>
              <a:r>
                <a:rPr lang="en-US" dirty="0" smtClean="0"/>
                <a:t>-&gt;</a:t>
              </a:r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N</a:t>
              </a:r>
              <a:r>
                <a:rPr lang="en-US" dirty="0" err="1" smtClean="0">
                  <a:latin typeface="Symbol" charset="2"/>
                  <a:cs typeface="Symbol" charset="2"/>
                </a:rPr>
                <a:t>g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693333" y="6072909"/>
              <a:ext cx="0" cy="30954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1524000" y="2532303"/>
              <a:ext cx="169333" cy="3540606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32-Point Star 18"/>
            <p:cNvSpPr/>
            <p:nvPr/>
          </p:nvSpPr>
          <p:spPr>
            <a:xfrm>
              <a:off x="1454727" y="2416848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693333" y="1770303"/>
              <a:ext cx="223212" cy="43026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23878" y="2932545"/>
              <a:ext cx="292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4570461" y="2532303"/>
              <a:ext cx="169333" cy="3540606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32-Point Star 25"/>
            <p:cNvSpPr/>
            <p:nvPr/>
          </p:nvSpPr>
          <p:spPr>
            <a:xfrm>
              <a:off x="4501188" y="2416848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70339" y="2932545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4739794" y="6055976"/>
              <a:ext cx="0" cy="30954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739794" y="1803133"/>
              <a:ext cx="551414" cy="4263644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822921" y="2932545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2788" y="2247515"/>
              <a:ext cx="592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4</a:t>
              </a:r>
              <a:r>
                <a:rPr lang="en-US" baseline="-250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solidFill>
                    <a:schemeClr val="bg1"/>
                  </a:solidFill>
                  <a:cs typeface="Symbol" charset="2"/>
                </a:rPr>
                <a:t>,t</a:t>
              </a:r>
              <a:endParaRPr lang="en-US" baseline="-25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5188" y="5996193"/>
              <a:ext cx="67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4</a:t>
              </a:r>
              <a:r>
                <a:rPr lang="en-US" baseline="-25000" dirty="0" smtClean="0">
                  <a:solidFill>
                    <a:schemeClr val="bg1"/>
                  </a:solidFill>
                  <a:cs typeface="Symbol" charset="2"/>
                </a:rPr>
                <a:t>e+</a:t>
              </a:r>
              <a:r>
                <a:rPr lang="en-US" dirty="0" smtClean="0">
                  <a:solidFill>
                    <a:schemeClr val="bg1"/>
                  </a:solidFill>
                  <a:cs typeface="Symbol" charset="2"/>
                </a:rPr>
                <a:t>,t</a:t>
              </a:r>
              <a:endParaRPr lang="en-US" baseline="-25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6658347" y="1770303"/>
              <a:ext cx="1137284" cy="4587394"/>
            </a:xfrm>
            <a:custGeom>
              <a:avLst/>
              <a:gdLst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754750 w 1285849"/>
                <a:gd name="connsiteY39" fmla="*/ 2201334 h 4633576"/>
                <a:gd name="connsiteX40" fmla="*/ 739356 w 1285849"/>
                <a:gd name="connsiteY40" fmla="*/ 2170546 h 4633576"/>
                <a:gd name="connsiteX41" fmla="*/ 723963 w 1285849"/>
                <a:gd name="connsiteY41" fmla="*/ 2132061 h 4633576"/>
                <a:gd name="connsiteX42" fmla="*/ 716266 w 1285849"/>
                <a:gd name="connsiteY42" fmla="*/ 2085879 h 4633576"/>
                <a:gd name="connsiteX43" fmla="*/ 708569 w 1285849"/>
                <a:gd name="connsiteY43" fmla="*/ 2055091 h 4633576"/>
                <a:gd name="connsiteX44" fmla="*/ 700872 w 1285849"/>
                <a:gd name="connsiteY44" fmla="*/ 2016606 h 4633576"/>
                <a:gd name="connsiteX45" fmla="*/ 677781 w 1285849"/>
                <a:gd name="connsiteY45" fmla="*/ 1924243 h 4633576"/>
                <a:gd name="connsiteX46" fmla="*/ 662387 w 1285849"/>
                <a:gd name="connsiteY46" fmla="*/ 1862667 h 4633576"/>
                <a:gd name="connsiteX47" fmla="*/ 654690 w 1285849"/>
                <a:gd name="connsiteY47" fmla="*/ 1831879 h 4633576"/>
                <a:gd name="connsiteX48" fmla="*/ 639296 w 1285849"/>
                <a:gd name="connsiteY48" fmla="*/ 1708727 h 4633576"/>
                <a:gd name="connsiteX49" fmla="*/ 623902 w 1285849"/>
                <a:gd name="connsiteY49" fmla="*/ 1654849 h 4633576"/>
                <a:gd name="connsiteX50" fmla="*/ 616205 w 1285849"/>
                <a:gd name="connsiteY50" fmla="*/ 1624061 h 4633576"/>
                <a:gd name="connsiteX51" fmla="*/ 600811 w 1285849"/>
                <a:gd name="connsiteY51" fmla="*/ 1585576 h 4633576"/>
                <a:gd name="connsiteX52" fmla="*/ 570023 w 1285849"/>
                <a:gd name="connsiteY52" fmla="*/ 1508606 h 4633576"/>
                <a:gd name="connsiteX53" fmla="*/ 562326 w 1285849"/>
                <a:gd name="connsiteY53" fmla="*/ 1462424 h 4633576"/>
                <a:gd name="connsiteX54" fmla="*/ 531538 w 1285849"/>
                <a:gd name="connsiteY54" fmla="*/ 1370061 h 4633576"/>
                <a:gd name="connsiteX55" fmla="*/ 508447 w 1285849"/>
                <a:gd name="connsiteY55" fmla="*/ 1308485 h 4633576"/>
                <a:gd name="connsiteX56" fmla="*/ 485356 w 1285849"/>
                <a:gd name="connsiteY56" fmla="*/ 1223818 h 4633576"/>
                <a:gd name="connsiteX57" fmla="*/ 469963 w 1285849"/>
                <a:gd name="connsiteY57" fmla="*/ 1200727 h 4633576"/>
                <a:gd name="connsiteX58" fmla="*/ 462266 w 1285849"/>
                <a:gd name="connsiteY58" fmla="*/ 1177637 h 4633576"/>
                <a:gd name="connsiteX59" fmla="*/ 446872 w 1285849"/>
                <a:gd name="connsiteY59" fmla="*/ 1146849 h 4633576"/>
                <a:gd name="connsiteX60" fmla="*/ 431478 w 1285849"/>
                <a:gd name="connsiteY60" fmla="*/ 1123758 h 4633576"/>
                <a:gd name="connsiteX61" fmla="*/ 408387 w 1285849"/>
                <a:gd name="connsiteY61" fmla="*/ 1077576 h 4633576"/>
                <a:gd name="connsiteX62" fmla="*/ 385296 w 1285849"/>
                <a:gd name="connsiteY62" fmla="*/ 1000606 h 4633576"/>
                <a:gd name="connsiteX63" fmla="*/ 354508 w 1285849"/>
                <a:gd name="connsiteY63" fmla="*/ 939031 h 4633576"/>
                <a:gd name="connsiteX64" fmla="*/ 346811 w 1285849"/>
                <a:gd name="connsiteY64" fmla="*/ 915940 h 4633576"/>
                <a:gd name="connsiteX65" fmla="*/ 331417 w 1285849"/>
                <a:gd name="connsiteY65" fmla="*/ 885152 h 4633576"/>
                <a:gd name="connsiteX66" fmla="*/ 316023 w 1285849"/>
                <a:gd name="connsiteY66" fmla="*/ 846667 h 4633576"/>
                <a:gd name="connsiteX67" fmla="*/ 300629 w 1285849"/>
                <a:gd name="connsiteY67" fmla="*/ 800485 h 4633576"/>
                <a:gd name="connsiteX68" fmla="*/ 285235 w 1285849"/>
                <a:gd name="connsiteY68" fmla="*/ 777394 h 4633576"/>
                <a:gd name="connsiteX69" fmla="*/ 262144 w 1285849"/>
                <a:gd name="connsiteY69" fmla="*/ 700424 h 4633576"/>
                <a:gd name="connsiteX70" fmla="*/ 246750 w 1285849"/>
                <a:gd name="connsiteY70" fmla="*/ 654243 h 4633576"/>
                <a:gd name="connsiteX71" fmla="*/ 239053 w 1285849"/>
                <a:gd name="connsiteY71" fmla="*/ 631152 h 4633576"/>
                <a:gd name="connsiteX72" fmla="*/ 231356 w 1285849"/>
                <a:gd name="connsiteY72" fmla="*/ 608061 h 4633576"/>
                <a:gd name="connsiteX73" fmla="*/ 223659 w 1285849"/>
                <a:gd name="connsiteY73" fmla="*/ 584970 h 4633576"/>
                <a:gd name="connsiteX74" fmla="*/ 208266 w 1285849"/>
                <a:gd name="connsiteY74" fmla="*/ 561879 h 4633576"/>
                <a:gd name="connsiteX75" fmla="*/ 200569 w 1285849"/>
                <a:gd name="connsiteY75" fmla="*/ 531091 h 4633576"/>
                <a:gd name="connsiteX76" fmla="*/ 185175 w 1285849"/>
                <a:gd name="connsiteY76" fmla="*/ 484909 h 4633576"/>
                <a:gd name="connsiteX77" fmla="*/ 177478 w 1285849"/>
                <a:gd name="connsiteY77" fmla="*/ 461818 h 4633576"/>
                <a:gd name="connsiteX78" fmla="*/ 169781 w 1285849"/>
                <a:gd name="connsiteY78" fmla="*/ 431031 h 4633576"/>
                <a:gd name="connsiteX79" fmla="*/ 154387 w 1285849"/>
                <a:gd name="connsiteY79" fmla="*/ 384849 h 4633576"/>
                <a:gd name="connsiteX80" fmla="*/ 146690 w 1285849"/>
                <a:gd name="connsiteY80" fmla="*/ 361758 h 4633576"/>
                <a:gd name="connsiteX81" fmla="*/ 138993 w 1285849"/>
                <a:gd name="connsiteY81" fmla="*/ 338667 h 4633576"/>
                <a:gd name="connsiteX82" fmla="*/ 131296 w 1285849"/>
                <a:gd name="connsiteY82" fmla="*/ 315576 h 4633576"/>
                <a:gd name="connsiteX83" fmla="*/ 115902 w 1285849"/>
                <a:gd name="connsiteY83" fmla="*/ 292485 h 4633576"/>
                <a:gd name="connsiteX84" fmla="*/ 100508 w 1285849"/>
                <a:gd name="connsiteY84" fmla="*/ 238606 h 4633576"/>
                <a:gd name="connsiteX85" fmla="*/ 85114 w 1285849"/>
                <a:gd name="connsiteY85" fmla="*/ 207818 h 4633576"/>
                <a:gd name="connsiteX86" fmla="*/ 62023 w 1285849"/>
                <a:gd name="connsiteY86" fmla="*/ 161637 h 4633576"/>
                <a:gd name="connsiteX87" fmla="*/ 46629 w 1285849"/>
                <a:gd name="connsiteY87" fmla="*/ 107758 h 4633576"/>
                <a:gd name="connsiteX88" fmla="*/ 38932 w 1285849"/>
                <a:gd name="connsiteY88" fmla="*/ 84667 h 4633576"/>
                <a:gd name="connsiteX89" fmla="*/ 447 w 1285849"/>
                <a:gd name="connsiteY89" fmla="*/ 15394 h 4633576"/>
                <a:gd name="connsiteX90" fmla="*/ 447 w 1285849"/>
                <a:gd name="connsiteY9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754750 w 1285849"/>
                <a:gd name="connsiteY39" fmla="*/ 2201334 h 4633576"/>
                <a:gd name="connsiteX40" fmla="*/ 739356 w 1285849"/>
                <a:gd name="connsiteY40" fmla="*/ 2170546 h 4633576"/>
                <a:gd name="connsiteX41" fmla="*/ 723963 w 1285849"/>
                <a:gd name="connsiteY41" fmla="*/ 2132061 h 4633576"/>
                <a:gd name="connsiteX42" fmla="*/ 716266 w 1285849"/>
                <a:gd name="connsiteY42" fmla="*/ 2085879 h 4633576"/>
                <a:gd name="connsiteX43" fmla="*/ 708569 w 1285849"/>
                <a:gd name="connsiteY43" fmla="*/ 2055091 h 4633576"/>
                <a:gd name="connsiteX44" fmla="*/ 700872 w 1285849"/>
                <a:gd name="connsiteY44" fmla="*/ 2016606 h 4633576"/>
                <a:gd name="connsiteX45" fmla="*/ 732209 w 1285849"/>
                <a:gd name="connsiteY45" fmla="*/ 1906100 h 4633576"/>
                <a:gd name="connsiteX46" fmla="*/ 662387 w 1285849"/>
                <a:gd name="connsiteY46" fmla="*/ 1862667 h 4633576"/>
                <a:gd name="connsiteX47" fmla="*/ 654690 w 1285849"/>
                <a:gd name="connsiteY47" fmla="*/ 1831879 h 4633576"/>
                <a:gd name="connsiteX48" fmla="*/ 639296 w 1285849"/>
                <a:gd name="connsiteY48" fmla="*/ 1708727 h 4633576"/>
                <a:gd name="connsiteX49" fmla="*/ 623902 w 1285849"/>
                <a:gd name="connsiteY49" fmla="*/ 1654849 h 4633576"/>
                <a:gd name="connsiteX50" fmla="*/ 616205 w 1285849"/>
                <a:gd name="connsiteY50" fmla="*/ 1624061 h 4633576"/>
                <a:gd name="connsiteX51" fmla="*/ 600811 w 1285849"/>
                <a:gd name="connsiteY51" fmla="*/ 1585576 h 4633576"/>
                <a:gd name="connsiteX52" fmla="*/ 570023 w 1285849"/>
                <a:gd name="connsiteY52" fmla="*/ 1508606 h 4633576"/>
                <a:gd name="connsiteX53" fmla="*/ 562326 w 1285849"/>
                <a:gd name="connsiteY53" fmla="*/ 1462424 h 4633576"/>
                <a:gd name="connsiteX54" fmla="*/ 531538 w 1285849"/>
                <a:gd name="connsiteY54" fmla="*/ 1370061 h 4633576"/>
                <a:gd name="connsiteX55" fmla="*/ 508447 w 1285849"/>
                <a:gd name="connsiteY55" fmla="*/ 1308485 h 4633576"/>
                <a:gd name="connsiteX56" fmla="*/ 485356 w 1285849"/>
                <a:gd name="connsiteY56" fmla="*/ 1223818 h 4633576"/>
                <a:gd name="connsiteX57" fmla="*/ 469963 w 1285849"/>
                <a:gd name="connsiteY57" fmla="*/ 1200727 h 4633576"/>
                <a:gd name="connsiteX58" fmla="*/ 462266 w 1285849"/>
                <a:gd name="connsiteY58" fmla="*/ 1177637 h 4633576"/>
                <a:gd name="connsiteX59" fmla="*/ 446872 w 1285849"/>
                <a:gd name="connsiteY59" fmla="*/ 1146849 h 4633576"/>
                <a:gd name="connsiteX60" fmla="*/ 431478 w 1285849"/>
                <a:gd name="connsiteY60" fmla="*/ 1123758 h 4633576"/>
                <a:gd name="connsiteX61" fmla="*/ 408387 w 1285849"/>
                <a:gd name="connsiteY61" fmla="*/ 1077576 h 4633576"/>
                <a:gd name="connsiteX62" fmla="*/ 385296 w 1285849"/>
                <a:gd name="connsiteY62" fmla="*/ 1000606 h 4633576"/>
                <a:gd name="connsiteX63" fmla="*/ 354508 w 1285849"/>
                <a:gd name="connsiteY63" fmla="*/ 939031 h 4633576"/>
                <a:gd name="connsiteX64" fmla="*/ 346811 w 1285849"/>
                <a:gd name="connsiteY64" fmla="*/ 915940 h 4633576"/>
                <a:gd name="connsiteX65" fmla="*/ 331417 w 1285849"/>
                <a:gd name="connsiteY65" fmla="*/ 885152 h 4633576"/>
                <a:gd name="connsiteX66" fmla="*/ 316023 w 1285849"/>
                <a:gd name="connsiteY66" fmla="*/ 846667 h 4633576"/>
                <a:gd name="connsiteX67" fmla="*/ 300629 w 1285849"/>
                <a:gd name="connsiteY67" fmla="*/ 800485 h 4633576"/>
                <a:gd name="connsiteX68" fmla="*/ 285235 w 1285849"/>
                <a:gd name="connsiteY68" fmla="*/ 777394 h 4633576"/>
                <a:gd name="connsiteX69" fmla="*/ 262144 w 1285849"/>
                <a:gd name="connsiteY69" fmla="*/ 700424 h 4633576"/>
                <a:gd name="connsiteX70" fmla="*/ 246750 w 1285849"/>
                <a:gd name="connsiteY70" fmla="*/ 654243 h 4633576"/>
                <a:gd name="connsiteX71" fmla="*/ 239053 w 1285849"/>
                <a:gd name="connsiteY71" fmla="*/ 631152 h 4633576"/>
                <a:gd name="connsiteX72" fmla="*/ 231356 w 1285849"/>
                <a:gd name="connsiteY72" fmla="*/ 608061 h 4633576"/>
                <a:gd name="connsiteX73" fmla="*/ 223659 w 1285849"/>
                <a:gd name="connsiteY73" fmla="*/ 584970 h 4633576"/>
                <a:gd name="connsiteX74" fmla="*/ 208266 w 1285849"/>
                <a:gd name="connsiteY74" fmla="*/ 561879 h 4633576"/>
                <a:gd name="connsiteX75" fmla="*/ 200569 w 1285849"/>
                <a:gd name="connsiteY75" fmla="*/ 531091 h 4633576"/>
                <a:gd name="connsiteX76" fmla="*/ 185175 w 1285849"/>
                <a:gd name="connsiteY76" fmla="*/ 484909 h 4633576"/>
                <a:gd name="connsiteX77" fmla="*/ 177478 w 1285849"/>
                <a:gd name="connsiteY77" fmla="*/ 461818 h 4633576"/>
                <a:gd name="connsiteX78" fmla="*/ 169781 w 1285849"/>
                <a:gd name="connsiteY78" fmla="*/ 431031 h 4633576"/>
                <a:gd name="connsiteX79" fmla="*/ 154387 w 1285849"/>
                <a:gd name="connsiteY79" fmla="*/ 384849 h 4633576"/>
                <a:gd name="connsiteX80" fmla="*/ 146690 w 1285849"/>
                <a:gd name="connsiteY80" fmla="*/ 361758 h 4633576"/>
                <a:gd name="connsiteX81" fmla="*/ 138993 w 1285849"/>
                <a:gd name="connsiteY81" fmla="*/ 338667 h 4633576"/>
                <a:gd name="connsiteX82" fmla="*/ 131296 w 1285849"/>
                <a:gd name="connsiteY82" fmla="*/ 315576 h 4633576"/>
                <a:gd name="connsiteX83" fmla="*/ 115902 w 1285849"/>
                <a:gd name="connsiteY83" fmla="*/ 292485 h 4633576"/>
                <a:gd name="connsiteX84" fmla="*/ 100508 w 1285849"/>
                <a:gd name="connsiteY84" fmla="*/ 238606 h 4633576"/>
                <a:gd name="connsiteX85" fmla="*/ 85114 w 1285849"/>
                <a:gd name="connsiteY85" fmla="*/ 207818 h 4633576"/>
                <a:gd name="connsiteX86" fmla="*/ 62023 w 1285849"/>
                <a:gd name="connsiteY86" fmla="*/ 161637 h 4633576"/>
                <a:gd name="connsiteX87" fmla="*/ 46629 w 1285849"/>
                <a:gd name="connsiteY87" fmla="*/ 107758 h 4633576"/>
                <a:gd name="connsiteX88" fmla="*/ 38932 w 1285849"/>
                <a:gd name="connsiteY88" fmla="*/ 84667 h 4633576"/>
                <a:gd name="connsiteX89" fmla="*/ 447 w 1285849"/>
                <a:gd name="connsiteY89" fmla="*/ 15394 h 4633576"/>
                <a:gd name="connsiteX90" fmla="*/ 447 w 1285849"/>
                <a:gd name="connsiteY9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754750 w 1285849"/>
                <a:gd name="connsiteY39" fmla="*/ 2201334 h 4633576"/>
                <a:gd name="connsiteX40" fmla="*/ 807391 w 1285849"/>
                <a:gd name="connsiteY40" fmla="*/ 2156938 h 4633576"/>
                <a:gd name="connsiteX41" fmla="*/ 723963 w 1285849"/>
                <a:gd name="connsiteY41" fmla="*/ 2132061 h 4633576"/>
                <a:gd name="connsiteX42" fmla="*/ 716266 w 1285849"/>
                <a:gd name="connsiteY42" fmla="*/ 2085879 h 4633576"/>
                <a:gd name="connsiteX43" fmla="*/ 708569 w 1285849"/>
                <a:gd name="connsiteY43" fmla="*/ 2055091 h 4633576"/>
                <a:gd name="connsiteX44" fmla="*/ 700872 w 1285849"/>
                <a:gd name="connsiteY44" fmla="*/ 2016606 h 4633576"/>
                <a:gd name="connsiteX45" fmla="*/ 732209 w 1285849"/>
                <a:gd name="connsiteY45" fmla="*/ 1906100 h 4633576"/>
                <a:gd name="connsiteX46" fmla="*/ 662387 w 1285849"/>
                <a:gd name="connsiteY46" fmla="*/ 1862667 h 4633576"/>
                <a:gd name="connsiteX47" fmla="*/ 654690 w 1285849"/>
                <a:gd name="connsiteY47" fmla="*/ 1831879 h 4633576"/>
                <a:gd name="connsiteX48" fmla="*/ 639296 w 1285849"/>
                <a:gd name="connsiteY48" fmla="*/ 1708727 h 4633576"/>
                <a:gd name="connsiteX49" fmla="*/ 623902 w 1285849"/>
                <a:gd name="connsiteY49" fmla="*/ 1654849 h 4633576"/>
                <a:gd name="connsiteX50" fmla="*/ 616205 w 1285849"/>
                <a:gd name="connsiteY50" fmla="*/ 1624061 h 4633576"/>
                <a:gd name="connsiteX51" fmla="*/ 600811 w 1285849"/>
                <a:gd name="connsiteY51" fmla="*/ 1585576 h 4633576"/>
                <a:gd name="connsiteX52" fmla="*/ 570023 w 1285849"/>
                <a:gd name="connsiteY52" fmla="*/ 1508606 h 4633576"/>
                <a:gd name="connsiteX53" fmla="*/ 562326 w 1285849"/>
                <a:gd name="connsiteY53" fmla="*/ 1462424 h 4633576"/>
                <a:gd name="connsiteX54" fmla="*/ 531538 w 1285849"/>
                <a:gd name="connsiteY54" fmla="*/ 1370061 h 4633576"/>
                <a:gd name="connsiteX55" fmla="*/ 508447 w 1285849"/>
                <a:gd name="connsiteY55" fmla="*/ 1308485 h 4633576"/>
                <a:gd name="connsiteX56" fmla="*/ 485356 w 1285849"/>
                <a:gd name="connsiteY56" fmla="*/ 1223818 h 4633576"/>
                <a:gd name="connsiteX57" fmla="*/ 469963 w 1285849"/>
                <a:gd name="connsiteY57" fmla="*/ 1200727 h 4633576"/>
                <a:gd name="connsiteX58" fmla="*/ 462266 w 1285849"/>
                <a:gd name="connsiteY58" fmla="*/ 1177637 h 4633576"/>
                <a:gd name="connsiteX59" fmla="*/ 446872 w 1285849"/>
                <a:gd name="connsiteY59" fmla="*/ 1146849 h 4633576"/>
                <a:gd name="connsiteX60" fmla="*/ 431478 w 1285849"/>
                <a:gd name="connsiteY60" fmla="*/ 1123758 h 4633576"/>
                <a:gd name="connsiteX61" fmla="*/ 408387 w 1285849"/>
                <a:gd name="connsiteY61" fmla="*/ 1077576 h 4633576"/>
                <a:gd name="connsiteX62" fmla="*/ 385296 w 1285849"/>
                <a:gd name="connsiteY62" fmla="*/ 1000606 h 4633576"/>
                <a:gd name="connsiteX63" fmla="*/ 354508 w 1285849"/>
                <a:gd name="connsiteY63" fmla="*/ 939031 h 4633576"/>
                <a:gd name="connsiteX64" fmla="*/ 346811 w 1285849"/>
                <a:gd name="connsiteY64" fmla="*/ 915940 h 4633576"/>
                <a:gd name="connsiteX65" fmla="*/ 331417 w 1285849"/>
                <a:gd name="connsiteY65" fmla="*/ 885152 h 4633576"/>
                <a:gd name="connsiteX66" fmla="*/ 316023 w 1285849"/>
                <a:gd name="connsiteY66" fmla="*/ 846667 h 4633576"/>
                <a:gd name="connsiteX67" fmla="*/ 300629 w 1285849"/>
                <a:gd name="connsiteY67" fmla="*/ 800485 h 4633576"/>
                <a:gd name="connsiteX68" fmla="*/ 285235 w 1285849"/>
                <a:gd name="connsiteY68" fmla="*/ 777394 h 4633576"/>
                <a:gd name="connsiteX69" fmla="*/ 262144 w 1285849"/>
                <a:gd name="connsiteY69" fmla="*/ 700424 h 4633576"/>
                <a:gd name="connsiteX70" fmla="*/ 246750 w 1285849"/>
                <a:gd name="connsiteY70" fmla="*/ 654243 h 4633576"/>
                <a:gd name="connsiteX71" fmla="*/ 239053 w 1285849"/>
                <a:gd name="connsiteY71" fmla="*/ 631152 h 4633576"/>
                <a:gd name="connsiteX72" fmla="*/ 231356 w 1285849"/>
                <a:gd name="connsiteY72" fmla="*/ 608061 h 4633576"/>
                <a:gd name="connsiteX73" fmla="*/ 223659 w 1285849"/>
                <a:gd name="connsiteY73" fmla="*/ 584970 h 4633576"/>
                <a:gd name="connsiteX74" fmla="*/ 208266 w 1285849"/>
                <a:gd name="connsiteY74" fmla="*/ 561879 h 4633576"/>
                <a:gd name="connsiteX75" fmla="*/ 200569 w 1285849"/>
                <a:gd name="connsiteY75" fmla="*/ 531091 h 4633576"/>
                <a:gd name="connsiteX76" fmla="*/ 185175 w 1285849"/>
                <a:gd name="connsiteY76" fmla="*/ 484909 h 4633576"/>
                <a:gd name="connsiteX77" fmla="*/ 177478 w 1285849"/>
                <a:gd name="connsiteY77" fmla="*/ 461818 h 4633576"/>
                <a:gd name="connsiteX78" fmla="*/ 169781 w 1285849"/>
                <a:gd name="connsiteY78" fmla="*/ 431031 h 4633576"/>
                <a:gd name="connsiteX79" fmla="*/ 154387 w 1285849"/>
                <a:gd name="connsiteY79" fmla="*/ 384849 h 4633576"/>
                <a:gd name="connsiteX80" fmla="*/ 146690 w 1285849"/>
                <a:gd name="connsiteY80" fmla="*/ 361758 h 4633576"/>
                <a:gd name="connsiteX81" fmla="*/ 138993 w 1285849"/>
                <a:gd name="connsiteY81" fmla="*/ 338667 h 4633576"/>
                <a:gd name="connsiteX82" fmla="*/ 131296 w 1285849"/>
                <a:gd name="connsiteY82" fmla="*/ 315576 h 4633576"/>
                <a:gd name="connsiteX83" fmla="*/ 115902 w 1285849"/>
                <a:gd name="connsiteY83" fmla="*/ 292485 h 4633576"/>
                <a:gd name="connsiteX84" fmla="*/ 100508 w 1285849"/>
                <a:gd name="connsiteY84" fmla="*/ 238606 h 4633576"/>
                <a:gd name="connsiteX85" fmla="*/ 85114 w 1285849"/>
                <a:gd name="connsiteY85" fmla="*/ 207818 h 4633576"/>
                <a:gd name="connsiteX86" fmla="*/ 62023 w 1285849"/>
                <a:gd name="connsiteY86" fmla="*/ 161637 h 4633576"/>
                <a:gd name="connsiteX87" fmla="*/ 46629 w 1285849"/>
                <a:gd name="connsiteY87" fmla="*/ 107758 h 4633576"/>
                <a:gd name="connsiteX88" fmla="*/ 38932 w 1285849"/>
                <a:gd name="connsiteY88" fmla="*/ 84667 h 4633576"/>
                <a:gd name="connsiteX89" fmla="*/ 447 w 1285849"/>
                <a:gd name="connsiteY89" fmla="*/ 15394 h 4633576"/>
                <a:gd name="connsiteX90" fmla="*/ 447 w 1285849"/>
                <a:gd name="connsiteY9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23963 w 1285849"/>
                <a:gd name="connsiteY41" fmla="*/ 2132061 h 4633576"/>
                <a:gd name="connsiteX42" fmla="*/ 716266 w 1285849"/>
                <a:gd name="connsiteY42" fmla="*/ 2085879 h 4633576"/>
                <a:gd name="connsiteX43" fmla="*/ 708569 w 1285849"/>
                <a:gd name="connsiteY43" fmla="*/ 2055091 h 4633576"/>
                <a:gd name="connsiteX44" fmla="*/ 700872 w 1285849"/>
                <a:gd name="connsiteY44" fmla="*/ 2016606 h 4633576"/>
                <a:gd name="connsiteX45" fmla="*/ 732209 w 1285849"/>
                <a:gd name="connsiteY45" fmla="*/ 1906100 h 4633576"/>
                <a:gd name="connsiteX46" fmla="*/ 662387 w 1285849"/>
                <a:gd name="connsiteY46" fmla="*/ 1862667 h 4633576"/>
                <a:gd name="connsiteX47" fmla="*/ 654690 w 1285849"/>
                <a:gd name="connsiteY47" fmla="*/ 1831879 h 4633576"/>
                <a:gd name="connsiteX48" fmla="*/ 639296 w 1285849"/>
                <a:gd name="connsiteY48" fmla="*/ 1708727 h 4633576"/>
                <a:gd name="connsiteX49" fmla="*/ 623902 w 1285849"/>
                <a:gd name="connsiteY49" fmla="*/ 1654849 h 4633576"/>
                <a:gd name="connsiteX50" fmla="*/ 616205 w 1285849"/>
                <a:gd name="connsiteY50" fmla="*/ 1624061 h 4633576"/>
                <a:gd name="connsiteX51" fmla="*/ 600811 w 1285849"/>
                <a:gd name="connsiteY51" fmla="*/ 1585576 h 4633576"/>
                <a:gd name="connsiteX52" fmla="*/ 570023 w 1285849"/>
                <a:gd name="connsiteY52" fmla="*/ 1508606 h 4633576"/>
                <a:gd name="connsiteX53" fmla="*/ 562326 w 1285849"/>
                <a:gd name="connsiteY53" fmla="*/ 1462424 h 4633576"/>
                <a:gd name="connsiteX54" fmla="*/ 531538 w 1285849"/>
                <a:gd name="connsiteY54" fmla="*/ 1370061 h 4633576"/>
                <a:gd name="connsiteX55" fmla="*/ 508447 w 1285849"/>
                <a:gd name="connsiteY55" fmla="*/ 1308485 h 4633576"/>
                <a:gd name="connsiteX56" fmla="*/ 485356 w 1285849"/>
                <a:gd name="connsiteY56" fmla="*/ 1223818 h 4633576"/>
                <a:gd name="connsiteX57" fmla="*/ 469963 w 1285849"/>
                <a:gd name="connsiteY57" fmla="*/ 1200727 h 4633576"/>
                <a:gd name="connsiteX58" fmla="*/ 462266 w 1285849"/>
                <a:gd name="connsiteY58" fmla="*/ 1177637 h 4633576"/>
                <a:gd name="connsiteX59" fmla="*/ 446872 w 1285849"/>
                <a:gd name="connsiteY59" fmla="*/ 1146849 h 4633576"/>
                <a:gd name="connsiteX60" fmla="*/ 431478 w 1285849"/>
                <a:gd name="connsiteY60" fmla="*/ 1123758 h 4633576"/>
                <a:gd name="connsiteX61" fmla="*/ 408387 w 1285849"/>
                <a:gd name="connsiteY61" fmla="*/ 1077576 h 4633576"/>
                <a:gd name="connsiteX62" fmla="*/ 385296 w 1285849"/>
                <a:gd name="connsiteY62" fmla="*/ 1000606 h 4633576"/>
                <a:gd name="connsiteX63" fmla="*/ 354508 w 1285849"/>
                <a:gd name="connsiteY63" fmla="*/ 939031 h 4633576"/>
                <a:gd name="connsiteX64" fmla="*/ 346811 w 1285849"/>
                <a:gd name="connsiteY64" fmla="*/ 915940 h 4633576"/>
                <a:gd name="connsiteX65" fmla="*/ 331417 w 1285849"/>
                <a:gd name="connsiteY65" fmla="*/ 885152 h 4633576"/>
                <a:gd name="connsiteX66" fmla="*/ 316023 w 1285849"/>
                <a:gd name="connsiteY66" fmla="*/ 846667 h 4633576"/>
                <a:gd name="connsiteX67" fmla="*/ 300629 w 1285849"/>
                <a:gd name="connsiteY67" fmla="*/ 800485 h 4633576"/>
                <a:gd name="connsiteX68" fmla="*/ 285235 w 1285849"/>
                <a:gd name="connsiteY68" fmla="*/ 777394 h 4633576"/>
                <a:gd name="connsiteX69" fmla="*/ 262144 w 1285849"/>
                <a:gd name="connsiteY69" fmla="*/ 700424 h 4633576"/>
                <a:gd name="connsiteX70" fmla="*/ 246750 w 1285849"/>
                <a:gd name="connsiteY70" fmla="*/ 654243 h 4633576"/>
                <a:gd name="connsiteX71" fmla="*/ 239053 w 1285849"/>
                <a:gd name="connsiteY71" fmla="*/ 631152 h 4633576"/>
                <a:gd name="connsiteX72" fmla="*/ 231356 w 1285849"/>
                <a:gd name="connsiteY72" fmla="*/ 608061 h 4633576"/>
                <a:gd name="connsiteX73" fmla="*/ 223659 w 1285849"/>
                <a:gd name="connsiteY73" fmla="*/ 584970 h 4633576"/>
                <a:gd name="connsiteX74" fmla="*/ 208266 w 1285849"/>
                <a:gd name="connsiteY74" fmla="*/ 561879 h 4633576"/>
                <a:gd name="connsiteX75" fmla="*/ 200569 w 1285849"/>
                <a:gd name="connsiteY75" fmla="*/ 531091 h 4633576"/>
                <a:gd name="connsiteX76" fmla="*/ 185175 w 1285849"/>
                <a:gd name="connsiteY76" fmla="*/ 484909 h 4633576"/>
                <a:gd name="connsiteX77" fmla="*/ 177478 w 1285849"/>
                <a:gd name="connsiteY77" fmla="*/ 461818 h 4633576"/>
                <a:gd name="connsiteX78" fmla="*/ 169781 w 1285849"/>
                <a:gd name="connsiteY78" fmla="*/ 431031 h 4633576"/>
                <a:gd name="connsiteX79" fmla="*/ 154387 w 1285849"/>
                <a:gd name="connsiteY79" fmla="*/ 384849 h 4633576"/>
                <a:gd name="connsiteX80" fmla="*/ 146690 w 1285849"/>
                <a:gd name="connsiteY80" fmla="*/ 361758 h 4633576"/>
                <a:gd name="connsiteX81" fmla="*/ 138993 w 1285849"/>
                <a:gd name="connsiteY81" fmla="*/ 338667 h 4633576"/>
                <a:gd name="connsiteX82" fmla="*/ 131296 w 1285849"/>
                <a:gd name="connsiteY82" fmla="*/ 315576 h 4633576"/>
                <a:gd name="connsiteX83" fmla="*/ 115902 w 1285849"/>
                <a:gd name="connsiteY83" fmla="*/ 292485 h 4633576"/>
                <a:gd name="connsiteX84" fmla="*/ 100508 w 1285849"/>
                <a:gd name="connsiteY84" fmla="*/ 238606 h 4633576"/>
                <a:gd name="connsiteX85" fmla="*/ 85114 w 1285849"/>
                <a:gd name="connsiteY85" fmla="*/ 207818 h 4633576"/>
                <a:gd name="connsiteX86" fmla="*/ 62023 w 1285849"/>
                <a:gd name="connsiteY86" fmla="*/ 161637 h 4633576"/>
                <a:gd name="connsiteX87" fmla="*/ 46629 w 1285849"/>
                <a:gd name="connsiteY87" fmla="*/ 107758 h 4633576"/>
                <a:gd name="connsiteX88" fmla="*/ 38932 w 1285849"/>
                <a:gd name="connsiteY88" fmla="*/ 84667 h 4633576"/>
                <a:gd name="connsiteX89" fmla="*/ 447 w 1285849"/>
                <a:gd name="connsiteY89" fmla="*/ 15394 h 4633576"/>
                <a:gd name="connsiteX90" fmla="*/ 447 w 1285849"/>
                <a:gd name="connsiteY9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16266 w 1285849"/>
                <a:gd name="connsiteY41" fmla="*/ 2085879 h 4633576"/>
                <a:gd name="connsiteX42" fmla="*/ 708569 w 1285849"/>
                <a:gd name="connsiteY42" fmla="*/ 2055091 h 4633576"/>
                <a:gd name="connsiteX43" fmla="*/ 700872 w 1285849"/>
                <a:gd name="connsiteY43" fmla="*/ 2016606 h 4633576"/>
                <a:gd name="connsiteX44" fmla="*/ 732209 w 1285849"/>
                <a:gd name="connsiteY44" fmla="*/ 1906100 h 4633576"/>
                <a:gd name="connsiteX45" fmla="*/ 662387 w 1285849"/>
                <a:gd name="connsiteY45" fmla="*/ 1862667 h 4633576"/>
                <a:gd name="connsiteX46" fmla="*/ 654690 w 1285849"/>
                <a:gd name="connsiteY46" fmla="*/ 1831879 h 4633576"/>
                <a:gd name="connsiteX47" fmla="*/ 639296 w 1285849"/>
                <a:gd name="connsiteY47" fmla="*/ 1708727 h 4633576"/>
                <a:gd name="connsiteX48" fmla="*/ 623902 w 1285849"/>
                <a:gd name="connsiteY48" fmla="*/ 1654849 h 4633576"/>
                <a:gd name="connsiteX49" fmla="*/ 616205 w 1285849"/>
                <a:gd name="connsiteY49" fmla="*/ 1624061 h 4633576"/>
                <a:gd name="connsiteX50" fmla="*/ 600811 w 1285849"/>
                <a:gd name="connsiteY50" fmla="*/ 1585576 h 4633576"/>
                <a:gd name="connsiteX51" fmla="*/ 570023 w 1285849"/>
                <a:gd name="connsiteY51" fmla="*/ 1508606 h 4633576"/>
                <a:gd name="connsiteX52" fmla="*/ 562326 w 1285849"/>
                <a:gd name="connsiteY52" fmla="*/ 1462424 h 4633576"/>
                <a:gd name="connsiteX53" fmla="*/ 531538 w 1285849"/>
                <a:gd name="connsiteY53" fmla="*/ 1370061 h 4633576"/>
                <a:gd name="connsiteX54" fmla="*/ 508447 w 1285849"/>
                <a:gd name="connsiteY54" fmla="*/ 1308485 h 4633576"/>
                <a:gd name="connsiteX55" fmla="*/ 485356 w 1285849"/>
                <a:gd name="connsiteY55" fmla="*/ 1223818 h 4633576"/>
                <a:gd name="connsiteX56" fmla="*/ 469963 w 1285849"/>
                <a:gd name="connsiteY56" fmla="*/ 1200727 h 4633576"/>
                <a:gd name="connsiteX57" fmla="*/ 462266 w 1285849"/>
                <a:gd name="connsiteY57" fmla="*/ 1177637 h 4633576"/>
                <a:gd name="connsiteX58" fmla="*/ 446872 w 1285849"/>
                <a:gd name="connsiteY58" fmla="*/ 1146849 h 4633576"/>
                <a:gd name="connsiteX59" fmla="*/ 431478 w 1285849"/>
                <a:gd name="connsiteY59" fmla="*/ 1123758 h 4633576"/>
                <a:gd name="connsiteX60" fmla="*/ 408387 w 1285849"/>
                <a:gd name="connsiteY60" fmla="*/ 1077576 h 4633576"/>
                <a:gd name="connsiteX61" fmla="*/ 385296 w 1285849"/>
                <a:gd name="connsiteY61" fmla="*/ 1000606 h 4633576"/>
                <a:gd name="connsiteX62" fmla="*/ 354508 w 1285849"/>
                <a:gd name="connsiteY62" fmla="*/ 939031 h 4633576"/>
                <a:gd name="connsiteX63" fmla="*/ 346811 w 1285849"/>
                <a:gd name="connsiteY63" fmla="*/ 915940 h 4633576"/>
                <a:gd name="connsiteX64" fmla="*/ 331417 w 1285849"/>
                <a:gd name="connsiteY64" fmla="*/ 885152 h 4633576"/>
                <a:gd name="connsiteX65" fmla="*/ 316023 w 1285849"/>
                <a:gd name="connsiteY65" fmla="*/ 846667 h 4633576"/>
                <a:gd name="connsiteX66" fmla="*/ 300629 w 1285849"/>
                <a:gd name="connsiteY66" fmla="*/ 800485 h 4633576"/>
                <a:gd name="connsiteX67" fmla="*/ 285235 w 1285849"/>
                <a:gd name="connsiteY67" fmla="*/ 777394 h 4633576"/>
                <a:gd name="connsiteX68" fmla="*/ 262144 w 1285849"/>
                <a:gd name="connsiteY68" fmla="*/ 700424 h 4633576"/>
                <a:gd name="connsiteX69" fmla="*/ 246750 w 1285849"/>
                <a:gd name="connsiteY69" fmla="*/ 654243 h 4633576"/>
                <a:gd name="connsiteX70" fmla="*/ 239053 w 1285849"/>
                <a:gd name="connsiteY70" fmla="*/ 631152 h 4633576"/>
                <a:gd name="connsiteX71" fmla="*/ 231356 w 1285849"/>
                <a:gd name="connsiteY71" fmla="*/ 608061 h 4633576"/>
                <a:gd name="connsiteX72" fmla="*/ 223659 w 1285849"/>
                <a:gd name="connsiteY72" fmla="*/ 584970 h 4633576"/>
                <a:gd name="connsiteX73" fmla="*/ 208266 w 1285849"/>
                <a:gd name="connsiteY73" fmla="*/ 561879 h 4633576"/>
                <a:gd name="connsiteX74" fmla="*/ 200569 w 1285849"/>
                <a:gd name="connsiteY74" fmla="*/ 531091 h 4633576"/>
                <a:gd name="connsiteX75" fmla="*/ 185175 w 1285849"/>
                <a:gd name="connsiteY75" fmla="*/ 484909 h 4633576"/>
                <a:gd name="connsiteX76" fmla="*/ 177478 w 1285849"/>
                <a:gd name="connsiteY76" fmla="*/ 461818 h 4633576"/>
                <a:gd name="connsiteX77" fmla="*/ 169781 w 1285849"/>
                <a:gd name="connsiteY77" fmla="*/ 431031 h 4633576"/>
                <a:gd name="connsiteX78" fmla="*/ 154387 w 1285849"/>
                <a:gd name="connsiteY78" fmla="*/ 384849 h 4633576"/>
                <a:gd name="connsiteX79" fmla="*/ 146690 w 1285849"/>
                <a:gd name="connsiteY79" fmla="*/ 361758 h 4633576"/>
                <a:gd name="connsiteX80" fmla="*/ 138993 w 1285849"/>
                <a:gd name="connsiteY80" fmla="*/ 338667 h 4633576"/>
                <a:gd name="connsiteX81" fmla="*/ 131296 w 1285849"/>
                <a:gd name="connsiteY81" fmla="*/ 315576 h 4633576"/>
                <a:gd name="connsiteX82" fmla="*/ 115902 w 1285849"/>
                <a:gd name="connsiteY82" fmla="*/ 292485 h 4633576"/>
                <a:gd name="connsiteX83" fmla="*/ 100508 w 1285849"/>
                <a:gd name="connsiteY83" fmla="*/ 238606 h 4633576"/>
                <a:gd name="connsiteX84" fmla="*/ 85114 w 1285849"/>
                <a:gd name="connsiteY84" fmla="*/ 207818 h 4633576"/>
                <a:gd name="connsiteX85" fmla="*/ 62023 w 1285849"/>
                <a:gd name="connsiteY85" fmla="*/ 161637 h 4633576"/>
                <a:gd name="connsiteX86" fmla="*/ 46629 w 1285849"/>
                <a:gd name="connsiteY86" fmla="*/ 107758 h 4633576"/>
                <a:gd name="connsiteX87" fmla="*/ 38932 w 1285849"/>
                <a:gd name="connsiteY87" fmla="*/ 84667 h 4633576"/>
                <a:gd name="connsiteX88" fmla="*/ 447 w 1285849"/>
                <a:gd name="connsiteY88" fmla="*/ 15394 h 4633576"/>
                <a:gd name="connsiteX89" fmla="*/ 447 w 1285849"/>
                <a:gd name="connsiteY89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08569 w 1285849"/>
                <a:gd name="connsiteY41" fmla="*/ 2055091 h 4633576"/>
                <a:gd name="connsiteX42" fmla="*/ 700872 w 1285849"/>
                <a:gd name="connsiteY42" fmla="*/ 2016606 h 4633576"/>
                <a:gd name="connsiteX43" fmla="*/ 732209 w 1285849"/>
                <a:gd name="connsiteY43" fmla="*/ 1906100 h 4633576"/>
                <a:gd name="connsiteX44" fmla="*/ 662387 w 1285849"/>
                <a:gd name="connsiteY44" fmla="*/ 1862667 h 4633576"/>
                <a:gd name="connsiteX45" fmla="*/ 654690 w 1285849"/>
                <a:gd name="connsiteY45" fmla="*/ 1831879 h 4633576"/>
                <a:gd name="connsiteX46" fmla="*/ 639296 w 1285849"/>
                <a:gd name="connsiteY46" fmla="*/ 1708727 h 4633576"/>
                <a:gd name="connsiteX47" fmla="*/ 623902 w 1285849"/>
                <a:gd name="connsiteY47" fmla="*/ 1654849 h 4633576"/>
                <a:gd name="connsiteX48" fmla="*/ 616205 w 1285849"/>
                <a:gd name="connsiteY48" fmla="*/ 1624061 h 4633576"/>
                <a:gd name="connsiteX49" fmla="*/ 600811 w 1285849"/>
                <a:gd name="connsiteY49" fmla="*/ 1585576 h 4633576"/>
                <a:gd name="connsiteX50" fmla="*/ 570023 w 1285849"/>
                <a:gd name="connsiteY50" fmla="*/ 1508606 h 4633576"/>
                <a:gd name="connsiteX51" fmla="*/ 562326 w 1285849"/>
                <a:gd name="connsiteY51" fmla="*/ 1462424 h 4633576"/>
                <a:gd name="connsiteX52" fmla="*/ 531538 w 1285849"/>
                <a:gd name="connsiteY52" fmla="*/ 1370061 h 4633576"/>
                <a:gd name="connsiteX53" fmla="*/ 508447 w 1285849"/>
                <a:gd name="connsiteY53" fmla="*/ 1308485 h 4633576"/>
                <a:gd name="connsiteX54" fmla="*/ 485356 w 1285849"/>
                <a:gd name="connsiteY54" fmla="*/ 1223818 h 4633576"/>
                <a:gd name="connsiteX55" fmla="*/ 469963 w 1285849"/>
                <a:gd name="connsiteY55" fmla="*/ 1200727 h 4633576"/>
                <a:gd name="connsiteX56" fmla="*/ 462266 w 1285849"/>
                <a:gd name="connsiteY56" fmla="*/ 1177637 h 4633576"/>
                <a:gd name="connsiteX57" fmla="*/ 446872 w 1285849"/>
                <a:gd name="connsiteY57" fmla="*/ 1146849 h 4633576"/>
                <a:gd name="connsiteX58" fmla="*/ 431478 w 1285849"/>
                <a:gd name="connsiteY58" fmla="*/ 1123758 h 4633576"/>
                <a:gd name="connsiteX59" fmla="*/ 408387 w 1285849"/>
                <a:gd name="connsiteY59" fmla="*/ 1077576 h 4633576"/>
                <a:gd name="connsiteX60" fmla="*/ 385296 w 1285849"/>
                <a:gd name="connsiteY60" fmla="*/ 1000606 h 4633576"/>
                <a:gd name="connsiteX61" fmla="*/ 354508 w 1285849"/>
                <a:gd name="connsiteY61" fmla="*/ 939031 h 4633576"/>
                <a:gd name="connsiteX62" fmla="*/ 346811 w 1285849"/>
                <a:gd name="connsiteY62" fmla="*/ 915940 h 4633576"/>
                <a:gd name="connsiteX63" fmla="*/ 331417 w 1285849"/>
                <a:gd name="connsiteY63" fmla="*/ 885152 h 4633576"/>
                <a:gd name="connsiteX64" fmla="*/ 316023 w 1285849"/>
                <a:gd name="connsiteY64" fmla="*/ 846667 h 4633576"/>
                <a:gd name="connsiteX65" fmla="*/ 300629 w 1285849"/>
                <a:gd name="connsiteY65" fmla="*/ 800485 h 4633576"/>
                <a:gd name="connsiteX66" fmla="*/ 285235 w 1285849"/>
                <a:gd name="connsiteY66" fmla="*/ 777394 h 4633576"/>
                <a:gd name="connsiteX67" fmla="*/ 262144 w 1285849"/>
                <a:gd name="connsiteY67" fmla="*/ 700424 h 4633576"/>
                <a:gd name="connsiteX68" fmla="*/ 246750 w 1285849"/>
                <a:gd name="connsiteY68" fmla="*/ 654243 h 4633576"/>
                <a:gd name="connsiteX69" fmla="*/ 239053 w 1285849"/>
                <a:gd name="connsiteY69" fmla="*/ 631152 h 4633576"/>
                <a:gd name="connsiteX70" fmla="*/ 231356 w 1285849"/>
                <a:gd name="connsiteY70" fmla="*/ 608061 h 4633576"/>
                <a:gd name="connsiteX71" fmla="*/ 223659 w 1285849"/>
                <a:gd name="connsiteY71" fmla="*/ 584970 h 4633576"/>
                <a:gd name="connsiteX72" fmla="*/ 208266 w 1285849"/>
                <a:gd name="connsiteY72" fmla="*/ 561879 h 4633576"/>
                <a:gd name="connsiteX73" fmla="*/ 200569 w 1285849"/>
                <a:gd name="connsiteY73" fmla="*/ 531091 h 4633576"/>
                <a:gd name="connsiteX74" fmla="*/ 185175 w 1285849"/>
                <a:gd name="connsiteY74" fmla="*/ 484909 h 4633576"/>
                <a:gd name="connsiteX75" fmla="*/ 177478 w 1285849"/>
                <a:gd name="connsiteY75" fmla="*/ 461818 h 4633576"/>
                <a:gd name="connsiteX76" fmla="*/ 169781 w 1285849"/>
                <a:gd name="connsiteY76" fmla="*/ 431031 h 4633576"/>
                <a:gd name="connsiteX77" fmla="*/ 154387 w 1285849"/>
                <a:gd name="connsiteY77" fmla="*/ 384849 h 4633576"/>
                <a:gd name="connsiteX78" fmla="*/ 146690 w 1285849"/>
                <a:gd name="connsiteY78" fmla="*/ 361758 h 4633576"/>
                <a:gd name="connsiteX79" fmla="*/ 138993 w 1285849"/>
                <a:gd name="connsiteY79" fmla="*/ 338667 h 4633576"/>
                <a:gd name="connsiteX80" fmla="*/ 131296 w 1285849"/>
                <a:gd name="connsiteY80" fmla="*/ 315576 h 4633576"/>
                <a:gd name="connsiteX81" fmla="*/ 115902 w 1285849"/>
                <a:gd name="connsiteY81" fmla="*/ 292485 h 4633576"/>
                <a:gd name="connsiteX82" fmla="*/ 100508 w 1285849"/>
                <a:gd name="connsiteY82" fmla="*/ 238606 h 4633576"/>
                <a:gd name="connsiteX83" fmla="*/ 85114 w 1285849"/>
                <a:gd name="connsiteY83" fmla="*/ 207818 h 4633576"/>
                <a:gd name="connsiteX84" fmla="*/ 62023 w 1285849"/>
                <a:gd name="connsiteY84" fmla="*/ 161637 h 4633576"/>
                <a:gd name="connsiteX85" fmla="*/ 46629 w 1285849"/>
                <a:gd name="connsiteY85" fmla="*/ 107758 h 4633576"/>
                <a:gd name="connsiteX86" fmla="*/ 38932 w 1285849"/>
                <a:gd name="connsiteY86" fmla="*/ 84667 h 4633576"/>
                <a:gd name="connsiteX87" fmla="*/ 447 w 1285849"/>
                <a:gd name="connsiteY87" fmla="*/ 15394 h 4633576"/>
                <a:gd name="connsiteX88" fmla="*/ 447 w 1285849"/>
                <a:gd name="connsiteY88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08569 w 1285849"/>
                <a:gd name="connsiteY41" fmla="*/ 2055091 h 4633576"/>
                <a:gd name="connsiteX42" fmla="*/ 732209 w 1285849"/>
                <a:gd name="connsiteY42" fmla="*/ 1906100 h 4633576"/>
                <a:gd name="connsiteX43" fmla="*/ 662387 w 1285849"/>
                <a:gd name="connsiteY43" fmla="*/ 1862667 h 4633576"/>
                <a:gd name="connsiteX44" fmla="*/ 654690 w 1285849"/>
                <a:gd name="connsiteY44" fmla="*/ 1831879 h 4633576"/>
                <a:gd name="connsiteX45" fmla="*/ 639296 w 1285849"/>
                <a:gd name="connsiteY45" fmla="*/ 1708727 h 4633576"/>
                <a:gd name="connsiteX46" fmla="*/ 623902 w 1285849"/>
                <a:gd name="connsiteY46" fmla="*/ 1654849 h 4633576"/>
                <a:gd name="connsiteX47" fmla="*/ 616205 w 1285849"/>
                <a:gd name="connsiteY47" fmla="*/ 1624061 h 4633576"/>
                <a:gd name="connsiteX48" fmla="*/ 600811 w 1285849"/>
                <a:gd name="connsiteY48" fmla="*/ 1585576 h 4633576"/>
                <a:gd name="connsiteX49" fmla="*/ 570023 w 1285849"/>
                <a:gd name="connsiteY49" fmla="*/ 1508606 h 4633576"/>
                <a:gd name="connsiteX50" fmla="*/ 562326 w 1285849"/>
                <a:gd name="connsiteY50" fmla="*/ 1462424 h 4633576"/>
                <a:gd name="connsiteX51" fmla="*/ 531538 w 1285849"/>
                <a:gd name="connsiteY51" fmla="*/ 1370061 h 4633576"/>
                <a:gd name="connsiteX52" fmla="*/ 508447 w 1285849"/>
                <a:gd name="connsiteY52" fmla="*/ 1308485 h 4633576"/>
                <a:gd name="connsiteX53" fmla="*/ 485356 w 1285849"/>
                <a:gd name="connsiteY53" fmla="*/ 1223818 h 4633576"/>
                <a:gd name="connsiteX54" fmla="*/ 469963 w 1285849"/>
                <a:gd name="connsiteY54" fmla="*/ 1200727 h 4633576"/>
                <a:gd name="connsiteX55" fmla="*/ 462266 w 1285849"/>
                <a:gd name="connsiteY55" fmla="*/ 1177637 h 4633576"/>
                <a:gd name="connsiteX56" fmla="*/ 446872 w 1285849"/>
                <a:gd name="connsiteY56" fmla="*/ 1146849 h 4633576"/>
                <a:gd name="connsiteX57" fmla="*/ 431478 w 1285849"/>
                <a:gd name="connsiteY57" fmla="*/ 1123758 h 4633576"/>
                <a:gd name="connsiteX58" fmla="*/ 408387 w 1285849"/>
                <a:gd name="connsiteY58" fmla="*/ 1077576 h 4633576"/>
                <a:gd name="connsiteX59" fmla="*/ 385296 w 1285849"/>
                <a:gd name="connsiteY59" fmla="*/ 1000606 h 4633576"/>
                <a:gd name="connsiteX60" fmla="*/ 354508 w 1285849"/>
                <a:gd name="connsiteY60" fmla="*/ 939031 h 4633576"/>
                <a:gd name="connsiteX61" fmla="*/ 346811 w 1285849"/>
                <a:gd name="connsiteY61" fmla="*/ 915940 h 4633576"/>
                <a:gd name="connsiteX62" fmla="*/ 331417 w 1285849"/>
                <a:gd name="connsiteY62" fmla="*/ 885152 h 4633576"/>
                <a:gd name="connsiteX63" fmla="*/ 316023 w 1285849"/>
                <a:gd name="connsiteY63" fmla="*/ 846667 h 4633576"/>
                <a:gd name="connsiteX64" fmla="*/ 300629 w 1285849"/>
                <a:gd name="connsiteY64" fmla="*/ 800485 h 4633576"/>
                <a:gd name="connsiteX65" fmla="*/ 285235 w 1285849"/>
                <a:gd name="connsiteY65" fmla="*/ 777394 h 4633576"/>
                <a:gd name="connsiteX66" fmla="*/ 262144 w 1285849"/>
                <a:gd name="connsiteY66" fmla="*/ 700424 h 4633576"/>
                <a:gd name="connsiteX67" fmla="*/ 246750 w 1285849"/>
                <a:gd name="connsiteY67" fmla="*/ 654243 h 4633576"/>
                <a:gd name="connsiteX68" fmla="*/ 239053 w 1285849"/>
                <a:gd name="connsiteY68" fmla="*/ 631152 h 4633576"/>
                <a:gd name="connsiteX69" fmla="*/ 231356 w 1285849"/>
                <a:gd name="connsiteY69" fmla="*/ 608061 h 4633576"/>
                <a:gd name="connsiteX70" fmla="*/ 223659 w 1285849"/>
                <a:gd name="connsiteY70" fmla="*/ 584970 h 4633576"/>
                <a:gd name="connsiteX71" fmla="*/ 208266 w 1285849"/>
                <a:gd name="connsiteY71" fmla="*/ 561879 h 4633576"/>
                <a:gd name="connsiteX72" fmla="*/ 200569 w 1285849"/>
                <a:gd name="connsiteY72" fmla="*/ 531091 h 4633576"/>
                <a:gd name="connsiteX73" fmla="*/ 185175 w 1285849"/>
                <a:gd name="connsiteY73" fmla="*/ 484909 h 4633576"/>
                <a:gd name="connsiteX74" fmla="*/ 177478 w 1285849"/>
                <a:gd name="connsiteY74" fmla="*/ 461818 h 4633576"/>
                <a:gd name="connsiteX75" fmla="*/ 169781 w 1285849"/>
                <a:gd name="connsiteY75" fmla="*/ 431031 h 4633576"/>
                <a:gd name="connsiteX76" fmla="*/ 154387 w 1285849"/>
                <a:gd name="connsiteY76" fmla="*/ 384849 h 4633576"/>
                <a:gd name="connsiteX77" fmla="*/ 146690 w 1285849"/>
                <a:gd name="connsiteY77" fmla="*/ 361758 h 4633576"/>
                <a:gd name="connsiteX78" fmla="*/ 138993 w 1285849"/>
                <a:gd name="connsiteY78" fmla="*/ 338667 h 4633576"/>
                <a:gd name="connsiteX79" fmla="*/ 131296 w 1285849"/>
                <a:gd name="connsiteY79" fmla="*/ 315576 h 4633576"/>
                <a:gd name="connsiteX80" fmla="*/ 115902 w 1285849"/>
                <a:gd name="connsiteY80" fmla="*/ 292485 h 4633576"/>
                <a:gd name="connsiteX81" fmla="*/ 100508 w 1285849"/>
                <a:gd name="connsiteY81" fmla="*/ 238606 h 4633576"/>
                <a:gd name="connsiteX82" fmla="*/ 85114 w 1285849"/>
                <a:gd name="connsiteY82" fmla="*/ 207818 h 4633576"/>
                <a:gd name="connsiteX83" fmla="*/ 62023 w 1285849"/>
                <a:gd name="connsiteY83" fmla="*/ 161637 h 4633576"/>
                <a:gd name="connsiteX84" fmla="*/ 46629 w 1285849"/>
                <a:gd name="connsiteY84" fmla="*/ 107758 h 4633576"/>
                <a:gd name="connsiteX85" fmla="*/ 38932 w 1285849"/>
                <a:gd name="connsiteY85" fmla="*/ 84667 h 4633576"/>
                <a:gd name="connsiteX86" fmla="*/ 447 w 1285849"/>
                <a:gd name="connsiteY86" fmla="*/ 15394 h 4633576"/>
                <a:gd name="connsiteX87" fmla="*/ 447 w 1285849"/>
                <a:gd name="connsiteY87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08629 w 1285849"/>
                <a:gd name="connsiteY34" fmla="*/ 2393758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32209 w 1285849"/>
                <a:gd name="connsiteY41" fmla="*/ 1906100 h 4633576"/>
                <a:gd name="connsiteX42" fmla="*/ 662387 w 1285849"/>
                <a:gd name="connsiteY42" fmla="*/ 1862667 h 4633576"/>
                <a:gd name="connsiteX43" fmla="*/ 654690 w 1285849"/>
                <a:gd name="connsiteY43" fmla="*/ 1831879 h 4633576"/>
                <a:gd name="connsiteX44" fmla="*/ 639296 w 1285849"/>
                <a:gd name="connsiteY44" fmla="*/ 1708727 h 4633576"/>
                <a:gd name="connsiteX45" fmla="*/ 623902 w 1285849"/>
                <a:gd name="connsiteY45" fmla="*/ 1654849 h 4633576"/>
                <a:gd name="connsiteX46" fmla="*/ 616205 w 1285849"/>
                <a:gd name="connsiteY46" fmla="*/ 1624061 h 4633576"/>
                <a:gd name="connsiteX47" fmla="*/ 600811 w 1285849"/>
                <a:gd name="connsiteY47" fmla="*/ 1585576 h 4633576"/>
                <a:gd name="connsiteX48" fmla="*/ 570023 w 1285849"/>
                <a:gd name="connsiteY48" fmla="*/ 1508606 h 4633576"/>
                <a:gd name="connsiteX49" fmla="*/ 562326 w 1285849"/>
                <a:gd name="connsiteY49" fmla="*/ 1462424 h 4633576"/>
                <a:gd name="connsiteX50" fmla="*/ 531538 w 1285849"/>
                <a:gd name="connsiteY50" fmla="*/ 1370061 h 4633576"/>
                <a:gd name="connsiteX51" fmla="*/ 508447 w 1285849"/>
                <a:gd name="connsiteY51" fmla="*/ 1308485 h 4633576"/>
                <a:gd name="connsiteX52" fmla="*/ 485356 w 1285849"/>
                <a:gd name="connsiteY52" fmla="*/ 1223818 h 4633576"/>
                <a:gd name="connsiteX53" fmla="*/ 469963 w 1285849"/>
                <a:gd name="connsiteY53" fmla="*/ 1200727 h 4633576"/>
                <a:gd name="connsiteX54" fmla="*/ 462266 w 1285849"/>
                <a:gd name="connsiteY54" fmla="*/ 1177637 h 4633576"/>
                <a:gd name="connsiteX55" fmla="*/ 446872 w 1285849"/>
                <a:gd name="connsiteY55" fmla="*/ 1146849 h 4633576"/>
                <a:gd name="connsiteX56" fmla="*/ 431478 w 1285849"/>
                <a:gd name="connsiteY56" fmla="*/ 1123758 h 4633576"/>
                <a:gd name="connsiteX57" fmla="*/ 408387 w 1285849"/>
                <a:gd name="connsiteY57" fmla="*/ 1077576 h 4633576"/>
                <a:gd name="connsiteX58" fmla="*/ 385296 w 1285849"/>
                <a:gd name="connsiteY58" fmla="*/ 1000606 h 4633576"/>
                <a:gd name="connsiteX59" fmla="*/ 354508 w 1285849"/>
                <a:gd name="connsiteY59" fmla="*/ 939031 h 4633576"/>
                <a:gd name="connsiteX60" fmla="*/ 346811 w 1285849"/>
                <a:gd name="connsiteY60" fmla="*/ 915940 h 4633576"/>
                <a:gd name="connsiteX61" fmla="*/ 331417 w 1285849"/>
                <a:gd name="connsiteY61" fmla="*/ 885152 h 4633576"/>
                <a:gd name="connsiteX62" fmla="*/ 316023 w 1285849"/>
                <a:gd name="connsiteY62" fmla="*/ 846667 h 4633576"/>
                <a:gd name="connsiteX63" fmla="*/ 300629 w 1285849"/>
                <a:gd name="connsiteY63" fmla="*/ 800485 h 4633576"/>
                <a:gd name="connsiteX64" fmla="*/ 285235 w 1285849"/>
                <a:gd name="connsiteY64" fmla="*/ 777394 h 4633576"/>
                <a:gd name="connsiteX65" fmla="*/ 262144 w 1285849"/>
                <a:gd name="connsiteY65" fmla="*/ 700424 h 4633576"/>
                <a:gd name="connsiteX66" fmla="*/ 246750 w 1285849"/>
                <a:gd name="connsiteY66" fmla="*/ 654243 h 4633576"/>
                <a:gd name="connsiteX67" fmla="*/ 239053 w 1285849"/>
                <a:gd name="connsiteY67" fmla="*/ 631152 h 4633576"/>
                <a:gd name="connsiteX68" fmla="*/ 231356 w 1285849"/>
                <a:gd name="connsiteY68" fmla="*/ 608061 h 4633576"/>
                <a:gd name="connsiteX69" fmla="*/ 223659 w 1285849"/>
                <a:gd name="connsiteY69" fmla="*/ 584970 h 4633576"/>
                <a:gd name="connsiteX70" fmla="*/ 208266 w 1285849"/>
                <a:gd name="connsiteY70" fmla="*/ 561879 h 4633576"/>
                <a:gd name="connsiteX71" fmla="*/ 200569 w 1285849"/>
                <a:gd name="connsiteY71" fmla="*/ 531091 h 4633576"/>
                <a:gd name="connsiteX72" fmla="*/ 185175 w 1285849"/>
                <a:gd name="connsiteY72" fmla="*/ 484909 h 4633576"/>
                <a:gd name="connsiteX73" fmla="*/ 177478 w 1285849"/>
                <a:gd name="connsiteY73" fmla="*/ 461818 h 4633576"/>
                <a:gd name="connsiteX74" fmla="*/ 169781 w 1285849"/>
                <a:gd name="connsiteY74" fmla="*/ 431031 h 4633576"/>
                <a:gd name="connsiteX75" fmla="*/ 154387 w 1285849"/>
                <a:gd name="connsiteY75" fmla="*/ 384849 h 4633576"/>
                <a:gd name="connsiteX76" fmla="*/ 146690 w 1285849"/>
                <a:gd name="connsiteY76" fmla="*/ 361758 h 4633576"/>
                <a:gd name="connsiteX77" fmla="*/ 138993 w 1285849"/>
                <a:gd name="connsiteY77" fmla="*/ 338667 h 4633576"/>
                <a:gd name="connsiteX78" fmla="*/ 131296 w 1285849"/>
                <a:gd name="connsiteY78" fmla="*/ 315576 h 4633576"/>
                <a:gd name="connsiteX79" fmla="*/ 115902 w 1285849"/>
                <a:gd name="connsiteY79" fmla="*/ 292485 h 4633576"/>
                <a:gd name="connsiteX80" fmla="*/ 100508 w 1285849"/>
                <a:gd name="connsiteY80" fmla="*/ 238606 h 4633576"/>
                <a:gd name="connsiteX81" fmla="*/ 85114 w 1285849"/>
                <a:gd name="connsiteY81" fmla="*/ 207818 h 4633576"/>
                <a:gd name="connsiteX82" fmla="*/ 62023 w 1285849"/>
                <a:gd name="connsiteY82" fmla="*/ 161637 h 4633576"/>
                <a:gd name="connsiteX83" fmla="*/ 46629 w 1285849"/>
                <a:gd name="connsiteY83" fmla="*/ 107758 h 4633576"/>
                <a:gd name="connsiteX84" fmla="*/ 38932 w 1285849"/>
                <a:gd name="connsiteY84" fmla="*/ 84667 h 4633576"/>
                <a:gd name="connsiteX85" fmla="*/ 447 w 1285849"/>
                <a:gd name="connsiteY85" fmla="*/ 15394 h 4633576"/>
                <a:gd name="connsiteX86" fmla="*/ 447 w 1285849"/>
                <a:gd name="connsiteY86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877902 w 1285849"/>
                <a:gd name="connsiteY30" fmla="*/ 255539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32209 w 1285849"/>
                <a:gd name="connsiteY41" fmla="*/ 1906100 h 4633576"/>
                <a:gd name="connsiteX42" fmla="*/ 662387 w 1285849"/>
                <a:gd name="connsiteY42" fmla="*/ 1862667 h 4633576"/>
                <a:gd name="connsiteX43" fmla="*/ 654690 w 1285849"/>
                <a:gd name="connsiteY43" fmla="*/ 1831879 h 4633576"/>
                <a:gd name="connsiteX44" fmla="*/ 639296 w 1285849"/>
                <a:gd name="connsiteY44" fmla="*/ 1708727 h 4633576"/>
                <a:gd name="connsiteX45" fmla="*/ 623902 w 1285849"/>
                <a:gd name="connsiteY45" fmla="*/ 1654849 h 4633576"/>
                <a:gd name="connsiteX46" fmla="*/ 616205 w 1285849"/>
                <a:gd name="connsiteY46" fmla="*/ 1624061 h 4633576"/>
                <a:gd name="connsiteX47" fmla="*/ 600811 w 1285849"/>
                <a:gd name="connsiteY47" fmla="*/ 1585576 h 4633576"/>
                <a:gd name="connsiteX48" fmla="*/ 570023 w 1285849"/>
                <a:gd name="connsiteY48" fmla="*/ 1508606 h 4633576"/>
                <a:gd name="connsiteX49" fmla="*/ 562326 w 1285849"/>
                <a:gd name="connsiteY49" fmla="*/ 1462424 h 4633576"/>
                <a:gd name="connsiteX50" fmla="*/ 531538 w 1285849"/>
                <a:gd name="connsiteY50" fmla="*/ 1370061 h 4633576"/>
                <a:gd name="connsiteX51" fmla="*/ 508447 w 1285849"/>
                <a:gd name="connsiteY51" fmla="*/ 1308485 h 4633576"/>
                <a:gd name="connsiteX52" fmla="*/ 485356 w 1285849"/>
                <a:gd name="connsiteY52" fmla="*/ 1223818 h 4633576"/>
                <a:gd name="connsiteX53" fmla="*/ 469963 w 1285849"/>
                <a:gd name="connsiteY53" fmla="*/ 1200727 h 4633576"/>
                <a:gd name="connsiteX54" fmla="*/ 462266 w 1285849"/>
                <a:gd name="connsiteY54" fmla="*/ 1177637 h 4633576"/>
                <a:gd name="connsiteX55" fmla="*/ 446872 w 1285849"/>
                <a:gd name="connsiteY55" fmla="*/ 1146849 h 4633576"/>
                <a:gd name="connsiteX56" fmla="*/ 431478 w 1285849"/>
                <a:gd name="connsiteY56" fmla="*/ 1123758 h 4633576"/>
                <a:gd name="connsiteX57" fmla="*/ 408387 w 1285849"/>
                <a:gd name="connsiteY57" fmla="*/ 1077576 h 4633576"/>
                <a:gd name="connsiteX58" fmla="*/ 385296 w 1285849"/>
                <a:gd name="connsiteY58" fmla="*/ 1000606 h 4633576"/>
                <a:gd name="connsiteX59" fmla="*/ 354508 w 1285849"/>
                <a:gd name="connsiteY59" fmla="*/ 939031 h 4633576"/>
                <a:gd name="connsiteX60" fmla="*/ 346811 w 1285849"/>
                <a:gd name="connsiteY60" fmla="*/ 915940 h 4633576"/>
                <a:gd name="connsiteX61" fmla="*/ 331417 w 1285849"/>
                <a:gd name="connsiteY61" fmla="*/ 885152 h 4633576"/>
                <a:gd name="connsiteX62" fmla="*/ 316023 w 1285849"/>
                <a:gd name="connsiteY62" fmla="*/ 846667 h 4633576"/>
                <a:gd name="connsiteX63" fmla="*/ 300629 w 1285849"/>
                <a:gd name="connsiteY63" fmla="*/ 800485 h 4633576"/>
                <a:gd name="connsiteX64" fmla="*/ 285235 w 1285849"/>
                <a:gd name="connsiteY64" fmla="*/ 777394 h 4633576"/>
                <a:gd name="connsiteX65" fmla="*/ 262144 w 1285849"/>
                <a:gd name="connsiteY65" fmla="*/ 700424 h 4633576"/>
                <a:gd name="connsiteX66" fmla="*/ 246750 w 1285849"/>
                <a:gd name="connsiteY66" fmla="*/ 654243 h 4633576"/>
                <a:gd name="connsiteX67" fmla="*/ 239053 w 1285849"/>
                <a:gd name="connsiteY67" fmla="*/ 631152 h 4633576"/>
                <a:gd name="connsiteX68" fmla="*/ 231356 w 1285849"/>
                <a:gd name="connsiteY68" fmla="*/ 608061 h 4633576"/>
                <a:gd name="connsiteX69" fmla="*/ 223659 w 1285849"/>
                <a:gd name="connsiteY69" fmla="*/ 584970 h 4633576"/>
                <a:gd name="connsiteX70" fmla="*/ 208266 w 1285849"/>
                <a:gd name="connsiteY70" fmla="*/ 561879 h 4633576"/>
                <a:gd name="connsiteX71" fmla="*/ 200569 w 1285849"/>
                <a:gd name="connsiteY71" fmla="*/ 531091 h 4633576"/>
                <a:gd name="connsiteX72" fmla="*/ 185175 w 1285849"/>
                <a:gd name="connsiteY72" fmla="*/ 484909 h 4633576"/>
                <a:gd name="connsiteX73" fmla="*/ 177478 w 1285849"/>
                <a:gd name="connsiteY73" fmla="*/ 461818 h 4633576"/>
                <a:gd name="connsiteX74" fmla="*/ 169781 w 1285849"/>
                <a:gd name="connsiteY74" fmla="*/ 431031 h 4633576"/>
                <a:gd name="connsiteX75" fmla="*/ 154387 w 1285849"/>
                <a:gd name="connsiteY75" fmla="*/ 384849 h 4633576"/>
                <a:gd name="connsiteX76" fmla="*/ 146690 w 1285849"/>
                <a:gd name="connsiteY76" fmla="*/ 361758 h 4633576"/>
                <a:gd name="connsiteX77" fmla="*/ 138993 w 1285849"/>
                <a:gd name="connsiteY77" fmla="*/ 338667 h 4633576"/>
                <a:gd name="connsiteX78" fmla="*/ 131296 w 1285849"/>
                <a:gd name="connsiteY78" fmla="*/ 315576 h 4633576"/>
                <a:gd name="connsiteX79" fmla="*/ 115902 w 1285849"/>
                <a:gd name="connsiteY79" fmla="*/ 292485 h 4633576"/>
                <a:gd name="connsiteX80" fmla="*/ 100508 w 1285849"/>
                <a:gd name="connsiteY80" fmla="*/ 238606 h 4633576"/>
                <a:gd name="connsiteX81" fmla="*/ 85114 w 1285849"/>
                <a:gd name="connsiteY81" fmla="*/ 207818 h 4633576"/>
                <a:gd name="connsiteX82" fmla="*/ 62023 w 1285849"/>
                <a:gd name="connsiteY82" fmla="*/ 161637 h 4633576"/>
                <a:gd name="connsiteX83" fmla="*/ 46629 w 1285849"/>
                <a:gd name="connsiteY83" fmla="*/ 107758 h 4633576"/>
                <a:gd name="connsiteX84" fmla="*/ 38932 w 1285849"/>
                <a:gd name="connsiteY84" fmla="*/ 84667 h 4633576"/>
                <a:gd name="connsiteX85" fmla="*/ 447 w 1285849"/>
                <a:gd name="connsiteY85" fmla="*/ 15394 h 4633576"/>
                <a:gd name="connsiteX86" fmla="*/ 447 w 1285849"/>
                <a:gd name="connsiteY86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762447 w 1285849"/>
                <a:gd name="connsiteY38" fmla="*/ 2247515 h 4633576"/>
                <a:gd name="connsiteX39" fmla="*/ 831857 w 1285849"/>
                <a:gd name="connsiteY39" fmla="*/ 2205869 h 4633576"/>
                <a:gd name="connsiteX40" fmla="*/ 807391 w 1285849"/>
                <a:gd name="connsiteY40" fmla="*/ 2156938 h 4633576"/>
                <a:gd name="connsiteX41" fmla="*/ 732209 w 1285849"/>
                <a:gd name="connsiteY41" fmla="*/ 1906100 h 4633576"/>
                <a:gd name="connsiteX42" fmla="*/ 662387 w 1285849"/>
                <a:gd name="connsiteY42" fmla="*/ 1862667 h 4633576"/>
                <a:gd name="connsiteX43" fmla="*/ 654690 w 1285849"/>
                <a:gd name="connsiteY43" fmla="*/ 1831879 h 4633576"/>
                <a:gd name="connsiteX44" fmla="*/ 639296 w 1285849"/>
                <a:gd name="connsiteY44" fmla="*/ 1708727 h 4633576"/>
                <a:gd name="connsiteX45" fmla="*/ 623902 w 1285849"/>
                <a:gd name="connsiteY45" fmla="*/ 1654849 h 4633576"/>
                <a:gd name="connsiteX46" fmla="*/ 616205 w 1285849"/>
                <a:gd name="connsiteY46" fmla="*/ 1624061 h 4633576"/>
                <a:gd name="connsiteX47" fmla="*/ 600811 w 1285849"/>
                <a:gd name="connsiteY47" fmla="*/ 1585576 h 4633576"/>
                <a:gd name="connsiteX48" fmla="*/ 570023 w 1285849"/>
                <a:gd name="connsiteY48" fmla="*/ 1508606 h 4633576"/>
                <a:gd name="connsiteX49" fmla="*/ 562326 w 1285849"/>
                <a:gd name="connsiteY49" fmla="*/ 1462424 h 4633576"/>
                <a:gd name="connsiteX50" fmla="*/ 531538 w 1285849"/>
                <a:gd name="connsiteY50" fmla="*/ 1370061 h 4633576"/>
                <a:gd name="connsiteX51" fmla="*/ 508447 w 1285849"/>
                <a:gd name="connsiteY51" fmla="*/ 1308485 h 4633576"/>
                <a:gd name="connsiteX52" fmla="*/ 485356 w 1285849"/>
                <a:gd name="connsiteY52" fmla="*/ 1223818 h 4633576"/>
                <a:gd name="connsiteX53" fmla="*/ 469963 w 1285849"/>
                <a:gd name="connsiteY53" fmla="*/ 1200727 h 4633576"/>
                <a:gd name="connsiteX54" fmla="*/ 462266 w 1285849"/>
                <a:gd name="connsiteY54" fmla="*/ 1177637 h 4633576"/>
                <a:gd name="connsiteX55" fmla="*/ 446872 w 1285849"/>
                <a:gd name="connsiteY55" fmla="*/ 1146849 h 4633576"/>
                <a:gd name="connsiteX56" fmla="*/ 431478 w 1285849"/>
                <a:gd name="connsiteY56" fmla="*/ 1123758 h 4633576"/>
                <a:gd name="connsiteX57" fmla="*/ 408387 w 1285849"/>
                <a:gd name="connsiteY57" fmla="*/ 1077576 h 4633576"/>
                <a:gd name="connsiteX58" fmla="*/ 385296 w 1285849"/>
                <a:gd name="connsiteY58" fmla="*/ 1000606 h 4633576"/>
                <a:gd name="connsiteX59" fmla="*/ 354508 w 1285849"/>
                <a:gd name="connsiteY59" fmla="*/ 939031 h 4633576"/>
                <a:gd name="connsiteX60" fmla="*/ 346811 w 1285849"/>
                <a:gd name="connsiteY60" fmla="*/ 915940 h 4633576"/>
                <a:gd name="connsiteX61" fmla="*/ 331417 w 1285849"/>
                <a:gd name="connsiteY61" fmla="*/ 885152 h 4633576"/>
                <a:gd name="connsiteX62" fmla="*/ 316023 w 1285849"/>
                <a:gd name="connsiteY62" fmla="*/ 846667 h 4633576"/>
                <a:gd name="connsiteX63" fmla="*/ 300629 w 1285849"/>
                <a:gd name="connsiteY63" fmla="*/ 800485 h 4633576"/>
                <a:gd name="connsiteX64" fmla="*/ 285235 w 1285849"/>
                <a:gd name="connsiteY64" fmla="*/ 777394 h 4633576"/>
                <a:gd name="connsiteX65" fmla="*/ 262144 w 1285849"/>
                <a:gd name="connsiteY65" fmla="*/ 700424 h 4633576"/>
                <a:gd name="connsiteX66" fmla="*/ 246750 w 1285849"/>
                <a:gd name="connsiteY66" fmla="*/ 654243 h 4633576"/>
                <a:gd name="connsiteX67" fmla="*/ 239053 w 1285849"/>
                <a:gd name="connsiteY67" fmla="*/ 631152 h 4633576"/>
                <a:gd name="connsiteX68" fmla="*/ 231356 w 1285849"/>
                <a:gd name="connsiteY68" fmla="*/ 608061 h 4633576"/>
                <a:gd name="connsiteX69" fmla="*/ 223659 w 1285849"/>
                <a:gd name="connsiteY69" fmla="*/ 584970 h 4633576"/>
                <a:gd name="connsiteX70" fmla="*/ 208266 w 1285849"/>
                <a:gd name="connsiteY70" fmla="*/ 561879 h 4633576"/>
                <a:gd name="connsiteX71" fmla="*/ 200569 w 1285849"/>
                <a:gd name="connsiteY71" fmla="*/ 531091 h 4633576"/>
                <a:gd name="connsiteX72" fmla="*/ 185175 w 1285849"/>
                <a:gd name="connsiteY72" fmla="*/ 484909 h 4633576"/>
                <a:gd name="connsiteX73" fmla="*/ 177478 w 1285849"/>
                <a:gd name="connsiteY73" fmla="*/ 461818 h 4633576"/>
                <a:gd name="connsiteX74" fmla="*/ 169781 w 1285849"/>
                <a:gd name="connsiteY74" fmla="*/ 431031 h 4633576"/>
                <a:gd name="connsiteX75" fmla="*/ 154387 w 1285849"/>
                <a:gd name="connsiteY75" fmla="*/ 384849 h 4633576"/>
                <a:gd name="connsiteX76" fmla="*/ 146690 w 1285849"/>
                <a:gd name="connsiteY76" fmla="*/ 361758 h 4633576"/>
                <a:gd name="connsiteX77" fmla="*/ 138993 w 1285849"/>
                <a:gd name="connsiteY77" fmla="*/ 338667 h 4633576"/>
                <a:gd name="connsiteX78" fmla="*/ 131296 w 1285849"/>
                <a:gd name="connsiteY78" fmla="*/ 315576 h 4633576"/>
                <a:gd name="connsiteX79" fmla="*/ 115902 w 1285849"/>
                <a:gd name="connsiteY79" fmla="*/ 292485 h 4633576"/>
                <a:gd name="connsiteX80" fmla="*/ 100508 w 1285849"/>
                <a:gd name="connsiteY80" fmla="*/ 238606 h 4633576"/>
                <a:gd name="connsiteX81" fmla="*/ 85114 w 1285849"/>
                <a:gd name="connsiteY81" fmla="*/ 207818 h 4633576"/>
                <a:gd name="connsiteX82" fmla="*/ 62023 w 1285849"/>
                <a:gd name="connsiteY82" fmla="*/ 161637 h 4633576"/>
                <a:gd name="connsiteX83" fmla="*/ 46629 w 1285849"/>
                <a:gd name="connsiteY83" fmla="*/ 107758 h 4633576"/>
                <a:gd name="connsiteX84" fmla="*/ 38932 w 1285849"/>
                <a:gd name="connsiteY84" fmla="*/ 84667 h 4633576"/>
                <a:gd name="connsiteX85" fmla="*/ 447 w 1285849"/>
                <a:gd name="connsiteY85" fmla="*/ 15394 h 4633576"/>
                <a:gd name="connsiteX86" fmla="*/ 447 w 1285849"/>
                <a:gd name="connsiteY86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831857 w 1285849"/>
                <a:gd name="connsiteY38" fmla="*/ 2205869 h 4633576"/>
                <a:gd name="connsiteX39" fmla="*/ 807391 w 1285849"/>
                <a:gd name="connsiteY39" fmla="*/ 2156938 h 4633576"/>
                <a:gd name="connsiteX40" fmla="*/ 732209 w 1285849"/>
                <a:gd name="connsiteY40" fmla="*/ 1906100 h 4633576"/>
                <a:gd name="connsiteX41" fmla="*/ 662387 w 1285849"/>
                <a:gd name="connsiteY41" fmla="*/ 1862667 h 4633576"/>
                <a:gd name="connsiteX42" fmla="*/ 654690 w 1285849"/>
                <a:gd name="connsiteY42" fmla="*/ 1831879 h 4633576"/>
                <a:gd name="connsiteX43" fmla="*/ 639296 w 1285849"/>
                <a:gd name="connsiteY43" fmla="*/ 1708727 h 4633576"/>
                <a:gd name="connsiteX44" fmla="*/ 623902 w 1285849"/>
                <a:gd name="connsiteY44" fmla="*/ 1654849 h 4633576"/>
                <a:gd name="connsiteX45" fmla="*/ 616205 w 1285849"/>
                <a:gd name="connsiteY45" fmla="*/ 1624061 h 4633576"/>
                <a:gd name="connsiteX46" fmla="*/ 600811 w 1285849"/>
                <a:gd name="connsiteY46" fmla="*/ 1585576 h 4633576"/>
                <a:gd name="connsiteX47" fmla="*/ 570023 w 1285849"/>
                <a:gd name="connsiteY47" fmla="*/ 1508606 h 4633576"/>
                <a:gd name="connsiteX48" fmla="*/ 562326 w 1285849"/>
                <a:gd name="connsiteY48" fmla="*/ 1462424 h 4633576"/>
                <a:gd name="connsiteX49" fmla="*/ 531538 w 1285849"/>
                <a:gd name="connsiteY49" fmla="*/ 1370061 h 4633576"/>
                <a:gd name="connsiteX50" fmla="*/ 508447 w 1285849"/>
                <a:gd name="connsiteY50" fmla="*/ 1308485 h 4633576"/>
                <a:gd name="connsiteX51" fmla="*/ 485356 w 1285849"/>
                <a:gd name="connsiteY51" fmla="*/ 1223818 h 4633576"/>
                <a:gd name="connsiteX52" fmla="*/ 469963 w 1285849"/>
                <a:gd name="connsiteY52" fmla="*/ 1200727 h 4633576"/>
                <a:gd name="connsiteX53" fmla="*/ 462266 w 1285849"/>
                <a:gd name="connsiteY53" fmla="*/ 1177637 h 4633576"/>
                <a:gd name="connsiteX54" fmla="*/ 446872 w 1285849"/>
                <a:gd name="connsiteY54" fmla="*/ 1146849 h 4633576"/>
                <a:gd name="connsiteX55" fmla="*/ 431478 w 1285849"/>
                <a:gd name="connsiteY55" fmla="*/ 1123758 h 4633576"/>
                <a:gd name="connsiteX56" fmla="*/ 408387 w 1285849"/>
                <a:gd name="connsiteY56" fmla="*/ 1077576 h 4633576"/>
                <a:gd name="connsiteX57" fmla="*/ 385296 w 1285849"/>
                <a:gd name="connsiteY57" fmla="*/ 1000606 h 4633576"/>
                <a:gd name="connsiteX58" fmla="*/ 354508 w 1285849"/>
                <a:gd name="connsiteY58" fmla="*/ 939031 h 4633576"/>
                <a:gd name="connsiteX59" fmla="*/ 346811 w 1285849"/>
                <a:gd name="connsiteY59" fmla="*/ 915940 h 4633576"/>
                <a:gd name="connsiteX60" fmla="*/ 331417 w 1285849"/>
                <a:gd name="connsiteY60" fmla="*/ 885152 h 4633576"/>
                <a:gd name="connsiteX61" fmla="*/ 316023 w 1285849"/>
                <a:gd name="connsiteY61" fmla="*/ 846667 h 4633576"/>
                <a:gd name="connsiteX62" fmla="*/ 300629 w 1285849"/>
                <a:gd name="connsiteY62" fmla="*/ 800485 h 4633576"/>
                <a:gd name="connsiteX63" fmla="*/ 285235 w 1285849"/>
                <a:gd name="connsiteY63" fmla="*/ 777394 h 4633576"/>
                <a:gd name="connsiteX64" fmla="*/ 262144 w 1285849"/>
                <a:gd name="connsiteY64" fmla="*/ 700424 h 4633576"/>
                <a:gd name="connsiteX65" fmla="*/ 246750 w 1285849"/>
                <a:gd name="connsiteY65" fmla="*/ 654243 h 4633576"/>
                <a:gd name="connsiteX66" fmla="*/ 239053 w 1285849"/>
                <a:gd name="connsiteY66" fmla="*/ 631152 h 4633576"/>
                <a:gd name="connsiteX67" fmla="*/ 231356 w 1285849"/>
                <a:gd name="connsiteY67" fmla="*/ 608061 h 4633576"/>
                <a:gd name="connsiteX68" fmla="*/ 223659 w 1285849"/>
                <a:gd name="connsiteY68" fmla="*/ 584970 h 4633576"/>
                <a:gd name="connsiteX69" fmla="*/ 208266 w 1285849"/>
                <a:gd name="connsiteY69" fmla="*/ 561879 h 4633576"/>
                <a:gd name="connsiteX70" fmla="*/ 200569 w 1285849"/>
                <a:gd name="connsiteY70" fmla="*/ 531091 h 4633576"/>
                <a:gd name="connsiteX71" fmla="*/ 185175 w 1285849"/>
                <a:gd name="connsiteY71" fmla="*/ 484909 h 4633576"/>
                <a:gd name="connsiteX72" fmla="*/ 177478 w 1285849"/>
                <a:gd name="connsiteY72" fmla="*/ 461818 h 4633576"/>
                <a:gd name="connsiteX73" fmla="*/ 169781 w 1285849"/>
                <a:gd name="connsiteY73" fmla="*/ 431031 h 4633576"/>
                <a:gd name="connsiteX74" fmla="*/ 154387 w 1285849"/>
                <a:gd name="connsiteY74" fmla="*/ 384849 h 4633576"/>
                <a:gd name="connsiteX75" fmla="*/ 146690 w 1285849"/>
                <a:gd name="connsiteY75" fmla="*/ 361758 h 4633576"/>
                <a:gd name="connsiteX76" fmla="*/ 138993 w 1285849"/>
                <a:gd name="connsiteY76" fmla="*/ 338667 h 4633576"/>
                <a:gd name="connsiteX77" fmla="*/ 131296 w 1285849"/>
                <a:gd name="connsiteY77" fmla="*/ 315576 h 4633576"/>
                <a:gd name="connsiteX78" fmla="*/ 115902 w 1285849"/>
                <a:gd name="connsiteY78" fmla="*/ 292485 h 4633576"/>
                <a:gd name="connsiteX79" fmla="*/ 100508 w 1285849"/>
                <a:gd name="connsiteY79" fmla="*/ 238606 h 4633576"/>
                <a:gd name="connsiteX80" fmla="*/ 85114 w 1285849"/>
                <a:gd name="connsiteY80" fmla="*/ 207818 h 4633576"/>
                <a:gd name="connsiteX81" fmla="*/ 62023 w 1285849"/>
                <a:gd name="connsiteY81" fmla="*/ 161637 h 4633576"/>
                <a:gd name="connsiteX82" fmla="*/ 46629 w 1285849"/>
                <a:gd name="connsiteY82" fmla="*/ 107758 h 4633576"/>
                <a:gd name="connsiteX83" fmla="*/ 38932 w 1285849"/>
                <a:gd name="connsiteY83" fmla="*/ 84667 h 4633576"/>
                <a:gd name="connsiteX84" fmla="*/ 447 w 1285849"/>
                <a:gd name="connsiteY84" fmla="*/ 15394 h 4633576"/>
                <a:gd name="connsiteX85" fmla="*/ 447 w 1285849"/>
                <a:gd name="connsiteY85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785538 w 1285849"/>
                <a:gd name="connsiteY36" fmla="*/ 2332182 h 4633576"/>
                <a:gd name="connsiteX37" fmla="*/ 770144 w 1285849"/>
                <a:gd name="connsiteY37" fmla="*/ 2286000 h 4633576"/>
                <a:gd name="connsiteX38" fmla="*/ 807391 w 1285849"/>
                <a:gd name="connsiteY38" fmla="*/ 2156938 h 4633576"/>
                <a:gd name="connsiteX39" fmla="*/ 732209 w 1285849"/>
                <a:gd name="connsiteY39" fmla="*/ 1906100 h 4633576"/>
                <a:gd name="connsiteX40" fmla="*/ 662387 w 1285849"/>
                <a:gd name="connsiteY40" fmla="*/ 1862667 h 4633576"/>
                <a:gd name="connsiteX41" fmla="*/ 654690 w 1285849"/>
                <a:gd name="connsiteY41" fmla="*/ 1831879 h 4633576"/>
                <a:gd name="connsiteX42" fmla="*/ 639296 w 1285849"/>
                <a:gd name="connsiteY42" fmla="*/ 1708727 h 4633576"/>
                <a:gd name="connsiteX43" fmla="*/ 623902 w 1285849"/>
                <a:gd name="connsiteY43" fmla="*/ 1654849 h 4633576"/>
                <a:gd name="connsiteX44" fmla="*/ 616205 w 1285849"/>
                <a:gd name="connsiteY44" fmla="*/ 1624061 h 4633576"/>
                <a:gd name="connsiteX45" fmla="*/ 600811 w 1285849"/>
                <a:gd name="connsiteY45" fmla="*/ 1585576 h 4633576"/>
                <a:gd name="connsiteX46" fmla="*/ 570023 w 1285849"/>
                <a:gd name="connsiteY46" fmla="*/ 1508606 h 4633576"/>
                <a:gd name="connsiteX47" fmla="*/ 562326 w 1285849"/>
                <a:gd name="connsiteY47" fmla="*/ 1462424 h 4633576"/>
                <a:gd name="connsiteX48" fmla="*/ 531538 w 1285849"/>
                <a:gd name="connsiteY48" fmla="*/ 1370061 h 4633576"/>
                <a:gd name="connsiteX49" fmla="*/ 508447 w 1285849"/>
                <a:gd name="connsiteY49" fmla="*/ 1308485 h 4633576"/>
                <a:gd name="connsiteX50" fmla="*/ 485356 w 1285849"/>
                <a:gd name="connsiteY50" fmla="*/ 1223818 h 4633576"/>
                <a:gd name="connsiteX51" fmla="*/ 469963 w 1285849"/>
                <a:gd name="connsiteY51" fmla="*/ 1200727 h 4633576"/>
                <a:gd name="connsiteX52" fmla="*/ 462266 w 1285849"/>
                <a:gd name="connsiteY52" fmla="*/ 1177637 h 4633576"/>
                <a:gd name="connsiteX53" fmla="*/ 446872 w 1285849"/>
                <a:gd name="connsiteY53" fmla="*/ 1146849 h 4633576"/>
                <a:gd name="connsiteX54" fmla="*/ 431478 w 1285849"/>
                <a:gd name="connsiteY54" fmla="*/ 1123758 h 4633576"/>
                <a:gd name="connsiteX55" fmla="*/ 408387 w 1285849"/>
                <a:gd name="connsiteY55" fmla="*/ 1077576 h 4633576"/>
                <a:gd name="connsiteX56" fmla="*/ 385296 w 1285849"/>
                <a:gd name="connsiteY56" fmla="*/ 1000606 h 4633576"/>
                <a:gd name="connsiteX57" fmla="*/ 354508 w 1285849"/>
                <a:gd name="connsiteY57" fmla="*/ 939031 h 4633576"/>
                <a:gd name="connsiteX58" fmla="*/ 346811 w 1285849"/>
                <a:gd name="connsiteY58" fmla="*/ 915940 h 4633576"/>
                <a:gd name="connsiteX59" fmla="*/ 331417 w 1285849"/>
                <a:gd name="connsiteY59" fmla="*/ 885152 h 4633576"/>
                <a:gd name="connsiteX60" fmla="*/ 316023 w 1285849"/>
                <a:gd name="connsiteY60" fmla="*/ 846667 h 4633576"/>
                <a:gd name="connsiteX61" fmla="*/ 300629 w 1285849"/>
                <a:gd name="connsiteY61" fmla="*/ 800485 h 4633576"/>
                <a:gd name="connsiteX62" fmla="*/ 285235 w 1285849"/>
                <a:gd name="connsiteY62" fmla="*/ 777394 h 4633576"/>
                <a:gd name="connsiteX63" fmla="*/ 262144 w 1285849"/>
                <a:gd name="connsiteY63" fmla="*/ 700424 h 4633576"/>
                <a:gd name="connsiteX64" fmla="*/ 246750 w 1285849"/>
                <a:gd name="connsiteY64" fmla="*/ 654243 h 4633576"/>
                <a:gd name="connsiteX65" fmla="*/ 239053 w 1285849"/>
                <a:gd name="connsiteY65" fmla="*/ 631152 h 4633576"/>
                <a:gd name="connsiteX66" fmla="*/ 231356 w 1285849"/>
                <a:gd name="connsiteY66" fmla="*/ 608061 h 4633576"/>
                <a:gd name="connsiteX67" fmla="*/ 223659 w 1285849"/>
                <a:gd name="connsiteY67" fmla="*/ 584970 h 4633576"/>
                <a:gd name="connsiteX68" fmla="*/ 208266 w 1285849"/>
                <a:gd name="connsiteY68" fmla="*/ 561879 h 4633576"/>
                <a:gd name="connsiteX69" fmla="*/ 200569 w 1285849"/>
                <a:gd name="connsiteY69" fmla="*/ 531091 h 4633576"/>
                <a:gd name="connsiteX70" fmla="*/ 185175 w 1285849"/>
                <a:gd name="connsiteY70" fmla="*/ 484909 h 4633576"/>
                <a:gd name="connsiteX71" fmla="*/ 177478 w 1285849"/>
                <a:gd name="connsiteY71" fmla="*/ 461818 h 4633576"/>
                <a:gd name="connsiteX72" fmla="*/ 169781 w 1285849"/>
                <a:gd name="connsiteY72" fmla="*/ 431031 h 4633576"/>
                <a:gd name="connsiteX73" fmla="*/ 154387 w 1285849"/>
                <a:gd name="connsiteY73" fmla="*/ 384849 h 4633576"/>
                <a:gd name="connsiteX74" fmla="*/ 146690 w 1285849"/>
                <a:gd name="connsiteY74" fmla="*/ 361758 h 4633576"/>
                <a:gd name="connsiteX75" fmla="*/ 138993 w 1285849"/>
                <a:gd name="connsiteY75" fmla="*/ 338667 h 4633576"/>
                <a:gd name="connsiteX76" fmla="*/ 131296 w 1285849"/>
                <a:gd name="connsiteY76" fmla="*/ 315576 h 4633576"/>
                <a:gd name="connsiteX77" fmla="*/ 115902 w 1285849"/>
                <a:gd name="connsiteY77" fmla="*/ 292485 h 4633576"/>
                <a:gd name="connsiteX78" fmla="*/ 100508 w 1285849"/>
                <a:gd name="connsiteY78" fmla="*/ 238606 h 4633576"/>
                <a:gd name="connsiteX79" fmla="*/ 85114 w 1285849"/>
                <a:gd name="connsiteY79" fmla="*/ 207818 h 4633576"/>
                <a:gd name="connsiteX80" fmla="*/ 62023 w 1285849"/>
                <a:gd name="connsiteY80" fmla="*/ 161637 h 4633576"/>
                <a:gd name="connsiteX81" fmla="*/ 46629 w 1285849"/>
                <a:gd name="connsiteY81" fmla="*/ 107758 h 4633576"/>
                <a:gd name="connsiteX82" fmla="*/ 38932 w 1285849"/>
                <a:gd name="connsiteY82" fmla="*/ 84667 h 4633576"/>
                <a:gd name="connsiteX83" fmla="*/ 447 w 1285849"/>
                <a:gd name="connsiteY83" fmla="*/ 15394 h 4633576"/>
                <a:gd name="connsiteX84" fmla="*/ 447 w 1285849"/>
                <a:gd name="connsiteY84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770144 w 1285849"/>
                <a:gd name="connsiteY36" fmla="*/ 2286000 h 4633576"/>
                <a:gd name="connsiteX37" fmla="*/ 807391 w 1285849"/>
                <a:gd name="connsiteY37" fmla="*/ 2156938 h 4633576"/>
                <a:gd name="connsiteX38" fmla="*/ 732209 w 1285849"/>
                <a:gd name="connsiteY38" fmla="*/ 1906100 h 4633576"/>
                <a:gd name="connsiteX39" fmla="*/ 662387 w 1285849"/>
                <a:gd name="connsiteY39" fmla="*/ 1862667 h 4633576"/>
                <a:gd name="connsiteX40" fmla="*/ 654690 w 1285849"/>
                <a:gd name="connsiteY40" fmla="*/ 1831879 h 4633576"/>
                <a:gd name="connsiteX41" fmla="*/ 639296 w 1285849"/>
                <a:gd name="connsiteY41" fmla="*/ 1708727 h 4633576"/>
                <a:gd name="connsiteX42" fmla="*/ 623902 w 1285849"/>
                <a:gd name="connsiteY42" fmla="*/ 1654849 h 4633576"/>
                <a:gd name="connsiteX43" fmla="*/ 616205 w 1285849"/>
                <a:gd name="connsiteY43" fmla="*/ 1624061 h 4633576"/>
                <a:gd name="connsiteX44" fmla="*/ 600811 w 1285849"/>
                <a:gd name="connsiteY44" fmla="*/ 1585576 h 4633576"/>
                <a:gd name="connsiteX45" fmla="*/ 570023 w 1285849"/>
                <a:gd name="connsiteY45" fmla="*/ 1508606 h 4633576"/>
                <a:gd name="connsiteX46" fmla="*/ 562326 w 1285849"/>
                <a:gd name="connsiteY46" fmla="*/ 1462424 h 4633576"/>
                <a:gd name="connsiteX47" fmla="*/ 531538 w 1285849"/>
                <a:gd name="connsiteY47" fmla="*/ 1370061 h 4633576"/>
                <a:gd name="connsiteX48" fmla="*/ 508447 w 1285849"/>
                <a:gd name="connsiteY48" fmla="*/ 1308485 h 4633576"/>
                <a:gd name="connsiteX49" fmla="*/ 485356 w 1285849"/>
                <a:gd name="connsiteY49" fmla="*/ 1223818 h 4633576"/>
                <a:gd name="connsiteX50" fmla="*/ 469963 w 1285849"/>
                <a:gd name="connsiteY50" fmla="*/ 1200727 h 4633576"/>
                <a:gd name="connsiteX51" fmla="*/ 462266 w 1285849"/>
                <a:gd name="connsiteY51" fmla="*/ 1177637 h 4633576"/>
                <a:gd name="connsiteX52" fmla="*/ 446872 w 1285849"/>
                <a:gd name="connsiteY52" fmla="*/ 1146849 h 4633576"/>
                <a:gd name="connsiteX53" fmla="*/ 431478 w 1285849"/>
                <a:gd name="connsiteY53" fmla="*/ 1123758 h 4633576"/>
                <a:gd name="connsiteX54" fmla="*/ 408387 w 1285849"/>
                <a:gd name="connsiteY54" fmla="*/ 1077576 h 4633576"/>
                <a:gd name="connsiteX55" fmla="*/ 385296 w 1285849"/>
                <a:gd name="connsiteY55" fmla="*/ 1000606 h 4633576"/>
                <a:gd name="connsiteX56" fmla="*/ 354508 w 1285849"/>
                <a:gd name="connsiteY56" fmla="*/ 939031 h 4633576"/>
                <a:gd name="connsiteX57" fmla="*/ 346811 w 1285849"/>
                <a:gd name="connsiteY57" fmla="*/ 915940 h 4633576"/>
                <a:gd name="connsiteX58" fmla="*/ 331417 w 1285849"/>
                <a:gd name="connsiteY58" fmla="*/ 885152 h 4633576"/>
                <a:gd name="connsiteX59" fmla="*/ 316023 w 1285849"/>
                <a:gd name="connsiteY59" fmla="*/ 846667 h 4633576"/>
                <a:gd name="connsiteX60" fmla="*/ 300629 w 1285849"/>
                <a:gd name="connsiteY60" fmla="*/ 800485 h 4633576"/>
                <a:gd name="connsiteX61" fmla="*/ 285235 w 1285849"/>
                <a:gd name="connsiteY61" fmla="*/ 777394 h 4633576"/>
                <a:gd name="connsiteX62" fmla="*/ 262144 w 1285849"/>
                <a:gd name="connsiteY62" fmla="*/ 700424 h 4633576"/>
                <a:gd name="connsiteX63" fmla="*/ 246750 w 1285849"/>
                <a:gd name="connsiteY63" fmla="*/ 654243 h 4633576"/>
                <a:gd name="connsiteX64" fmla="*/ 239053 w 1285849"/>
                <a:gd name="connsiteY64" fmla="*/ 631152 h 4633576"/>
                <a:gd name="connsiteX65" fmla="*/ 231356 w 1285849"/>
                <a:gd name="connsiteY65" fmla="*/ 608061 h 4633576"/>
                <a:gd name="connsiteX66" fmla="*/ 223659 w 1285849"/>
                <a:gd name="connsiteY66" fmla="*/ 584970 h 4633576"/>
                <a:gd name="connsiteX67" fmla="*/ 208266 w 1285849"/>
                <a:gd name="connsiteY67" fmla="*/ 561879 h 4633576"/>
                <a:gd name="connsiteX68" fmla="*/ 200569 w 1285849"/>
                <a:gd name="connsiteY68" fmla="*/ 531091 h 4633576"/>
                <a:gd name="connsiteX69" fmla="*/ 185175 w 1285849"/>
                <a:gd name="connsiteY69" fmla="*/ 484909 h 4633576"/>
                <a:gd name="connsiteX70" fmla="*/ 177478 w 1285849"/>
                <a:gd name="connsiteY70" fmla="*/ 461818 h 4633576"/>
                <a:gd name="connsiteX71" fmla="*/ 169781 w 1285849"/>
                <a:gd name="connsiteY71" fmla="*/ 431031 h 4633576"/>
                <a:gd name="connsiteX72" fmla="*/ 154387 w 1285849"/>
                <a:gd name="connsiteY72" fmla="*/ 384849 h 4633576"/>
                <a:gd name="connsiteX73" fmla="*/ 146690 w 1285849"/>
                <a:gd name="connsiteY73" fmla="*/ 361758 h 4633576"/>
                <a:gd name="connsiteX74" fmla="*/ 138993 w 1285849"/>
                <a:gd name="connsiteY74" fmla="*/ 338667 h 4633576"/>
                <a:gd name="connsiteX75" fmla="*/ 131296 w 1285849"/>
                <a:gd name="connsiteY75" fmla="*/ 315576 h 4633576"/>
                <a:gd name="connsiteX76" fmla="*/ 115902 w 1285849"/>
                <a:gd name="connsiteY76" fmla="*/ 292485 h 4633576"/>
                <a:gd name="connsiteX77" fmla="*/ 100508 w 1285849"/>
                <a:gd name="connsiteY77" fmla="*/ 238606 h 4633576"/>
                <a:gd name="connsiteX78" fmla="*/ 85114 w 1285849"/>
                <a:gd name="connsiteY78" fmla="*/ 207818 h 4633576"/>
                <a:gd name="connsiteX79" fmla="*/ 62023 w 1285849"/>
                <a:gd name="connsiteY79" fmla="*/ 161637 h 4633576"/>
                <a:gd name="connsiteX80" fmla="*/ 46629 w 1285849"/>
                <a:gd name="connsiteY80" fmla="*/ 107758 h 4633576"/>
                <a:gd name="connsiteX81" fmla="*/ 38932 w 1285849"/>
                <a:gd name="connsiteY81" fmla="*/ 84667 h 4633576"/>
                <a:gd name="connsiteX82" fmla="*/ 447 w 1285849"/>
                <a:gd name="connsiteY82" fmla="*/ 15394 h 4633576"/>
                <a:gd name="connsiteX83" fmla="*/ 447 w 1285849"/>
                <a:gd name="connsiteY83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793235 w 1285849"/>
                <a:gd name="connsiteY35" fmla="*/ 2362970 h 4633576"/>
                <a:gd name="connsiteX36" fmla="*/ 807391 w 1285849"/>
                <a:gd name="connsiteY36" fmla="*/ 2156938 h 4633576"/>
                <a:gd name="connsiteX37" fmla="*/ 732209 w 1285849"/>
                <a:gd name="connsiteY37" fmla="*/ 1906100 h 4633576"/>
                <a:gd name="connsiteX38" fmla="*/ 662387 w 1285849"/>
                <a:gd name="connsiteY38" fmla="*/ 1862667 h 4633576"/>
                <a:gd name="connsiteX39" fmla="*/ 654690 w 1285849"/>
                <a:gd name="connsiteY39" fmla="*/ 1831879 h 4633576"/>
                <a:gd name="connsiteX40" fmla="*/ 639296 w 1285849"/>
                <a:gd name="connsiteY40" fmla="*/ 1708727 h 4633576"/>
                <a:gd name="connsiteX41" fmla="*/ 623902 w 1285849"/>
                <a:gd name="connsiteY41" fmla="*/ 1654849 h 4633576"/>
                <a:gd name="connsiteX42" fmla="*/ 616205 w 1285849"/>
                <a:gd name="connsiteY42" fmla="*/ 1624061 h 4633576"/>
                <a:gd name="connsiteX43" fmla="*/ 600811 w 1285849"/>
                <a:gd name="connsiteY43" fmla="*/ 1585576 h 4633576"/>
                <a:gd name="connsiteX44" fmla="*/ 570023 w 1285849"/>
                <a:gd name="connsiteY44" fmla="*/ 1508606 h 4633576"/>
                <a:gd name="connsiteX45" fmla="*/ 562326 w 1285849"/>
                <a:gd name="connsiteY45" fmla="*/ 1462424 h 4633576"/>
                <a:gd name="connsiteX46" fmla="*/ 531538 w 1285849"/>
                <a:gd name="connsiteY46" fmla="*/ 1370061 h 4633576"/>
                <a:gd name="connsiteX47" fmla="*/ 508447 w 1285849"/>
                <a:gd name="connsiteY47" fmla="*/ 1308485 h 4633576"/>
                <a:gd name="connsiteX48" fmla="*/ 485356 w 1285849"/>
                <a:gd name="connsiteY48" fmla="*/ 1223818 h 4633576"/>
                <a:gd name="connsiteX49" fmla="*/ 469963 w 1285849"/>
                <a:gd name="connsiteY49" fmla="*/ 1200727 h 4633576"/>
                <a:gd name="connsiteX50" fmla="*/ 462266 w 1285849"/>
                <a:gd name="connsiteY50" fmla="*/ 1177637 h 4633576"/>
                <a:gd name="connsiteX51" fmla="*/ 446872 w 1285849"/>
                <a:gd name="connsiteY51" fmla="*/ 1146849 h 4633576"/>
                <a:gd name="connsiteX52" fmla="*/ 431478 w 1285849"/>
                <a:gd name="connsiteY52" fmla="*/ 1123758 h 4633576"/>
                <a:gd name="connsiteX53" fmla="*/ 408387 w 1285849"/>
                <a:gd name="connsiteY53" fmla="*/ 1077576 h 4633576"/>
                <a:gd name="connsiteX54" fmla="*/ 385296 w 1285849"/>
                <a:gd name="connsiteY54" fmla="*/ 1000606 h 4633576"/>
                <a:gd name="connsiteX55" fmla="*/ 354508 w 1285849"/>
                <a:gd name="connsiteY55" fmla="*/ 939031 h 4633576"/>
                <a:gd name="connsiteX56" fmla="*/ 346811 w 1285849"/>
                <a:gd name="connsiteY56" fmla="*/ 915940 h 4633576"/>
                <a:gd name="connsiteX57" fmla="*/ 331417 w 1285849"/>
                <a:gd name="connsiteY57" fmla="*/ 885152 h 4633576"/>
                <a:gd name="connsiteX58" fmla="*/ 316023 w 1285849"/>
                <a:gd name="connsiteY58" fmla="*/ 846667 h 4633576"/>
                <a:gd name="connsiteX59" fmla="*/ 300629 w 1285849"/>
                <a:gd name="connsiteY59" fmla="*/ 800485 h 4633576"/>
                <a:gd name="connsiteX60" fmla="*/ 285235 w 1285849"/>
                <a:gd name="connsiteY60" fmla="*/ 777394 h 4633576"/>
                <a:gd name="connsiteX61" fmla="*/ 262144 w 1285849"/>
                <a:gd name="connsiteY61" fmla="*/ 700424 h 4633576"/>
                <a:gd name="connsiteX62" fmla="*/ 246750 w 1285849"/>
                <a:gd name="connsiteY62" fmla="*/ 654243 h 4633576"/>
                <a:gd name="connsiteX63" fmla="*/ 239053 w 1285849"/>
                <a:gd name="connsiteY63" fmla="*/ 631152 h 4633576"/>
                <a:gd name="connsiteX64" fmla="*/ 231356 w 1285849"/>
                <a:gd name="connsiteY64" fmla="*/ 608061 h 4633576"/>
                <a:gd name="connsiteX65" fmla="*/ 223659 w 1285849"/>
                <a:gd name="connsiteY65" fmla="*/ 584970 h 4633576"/>
                <a:gd name="connsiteX66" fmla="*/ 208266 w 1285849"/>
                <a:gd name="connsiteY66" fmla="*/ 561879 h 4633576"/>
                <a:gd name="connsiteX67" fmla="*/ 200569 w 1285849"/>
                <a:gd name="connsiteY67" fmla="*/ 531091 h 4633576"/>
                <a:gd name="connsiteX68" fmla="*/ 185175 w 1285849"/>
                <a:gd name="connsiteY68" fmla="*/ 484909 h 4633576"/>
                <a:gd name="connsiteX69" fmla="*/ 177478 w 1285849"/>
                <a:gd name="connsiteY69" fmla="*/ 461818 h 4633576"/>
                <a:gd name="connsiteX70" fmla="*/ 169781 w 1285849"/>
                <a:gd name="connsiteY70" fmla="*/ 431031 h 4633576"/>
                <a:gd name="connsiteX71" fmla="*/ 154387 w 1285849"/>
                <a:gd name="connsiteY71" fmla="*/ 384849 h 4633576"/>
                <a:gd name="connsiteX72" fmla="*/ 146690 w 1285849"/>
                <a:gd name="connsiteY72" fmla="*/ 361758 h 4633576"/>
                <a:gd name="connsiteX73" fmla="*/ 138993 w 1285849"/>
                <a:gd name="connsiteY73" fmla="*/ 338667 h 4633576"/>
                <a:gd name="connsiteX74" fmla="*/ 131296 w 1285849"/>
                <a:gd name="connsiteY74" fmla="*/ 315576 h 4633576"/>
                <a:gd name="connsiteX75" fmla="*/ 115902 w 1285849"/>
                <a:gd name="connsiteY75" fmla="*/ 292485 h 4633576"/>
                <a:gd name="connsiteX76" fmla="*/ 100508 w 1285849"/>
                <a:gd name="connsiteY76" fmla="*/ 238606 h 4633576"/>
                <a:gd name="connsiteX77" fmla="*/ 85114 w 1285849"/>
                <a:gd name="connsiteY77" fmla="*/ 207818 h 4633576"/>
                <a:gd name="connsiteX78" fmla="*/ 62023 w 1285849"/>
                <a:gd name="connsiteY78" fmla="*/ 161637 h 4633576"/>
                <a:gd name="connsiteX79" fmla="*/ 46629 w 1285849"/>
                <a:gd name="connsiteY79" fmla="*/ 107758 h 4633576"/>
                <a:gd name="connsiteX80" fmla="*/ 38932 w 1285849"/>
                <a:gd name="connsiteY80" fmla="*/ 84667 h 4633576"/>
                <a:gd name="connsiteX81" fmla="*/ 447 w 1285849"/>
                <a:gd name="connsiteY81" fmla="*/ 15394 h 4633576"/>
                <a:gd name="connsiteX82" fmla="*/ 447 w 1285849"/>
                <a:gd name="connsiteY82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831720 w 1285849"/>
                <a:gd name="connsiteY32" fmla="*/ 2493818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807391 w 1285849"/>
                <a:gd name="connsiteY35" fmla="*/ 2156938 h 4633576"/>
                <a:gd name="connsiteX36" fmla="*/ 732209 w 1285849"/>
                <a:gd name="connsiteY36" fmla="*/ 1906100 h 4633576"/>
                <a:gd name="connsiteX37" fmla="*/ 662387 w 1285849"/>
                <a:gd name="connsiteY37" fmla="*/ 1862667 h 4633576"/>
                <a:gd name="connsiteX38" fmla="*/ 654690 w 1285849"/>
                <a:gd name="connsiteY38" fmla="*/ 1831879 h 4633576"/>
                <a:gd name="connsiteX39" fmla="*/ 639296 w 1285849"/>
                <a:gd name="connsiteY39" fmla="*/ 1708727 h 4633576"/>
                <a:gd name="connsiteX40" fmla="*/ 623902 w 1285849"/>
                <a:gd name="connsiteY40" fmla="*/ 1654849 h 4633576"/>
                <a:gd name="connsiteX41" fmla="*/ 616205 w 1285849"/>
                <a:gd name="connsiteY41" fmla="*/ 1624061 h 4633576"/>
                <a:gd name="connsiteX42" fmla="*/ 600811 w 1285849"/>
                <a:gd name="connsiteY42" fmla="*/ 1585576 h 4633576"/>
                <a:gd name="connsiteX43" fmla="*/ 570023 w 1285849"/>
                <a:gd name="connsiteY43" fmla="*/ 1508606 h 4633576"/>
                <a:gd name="connsiteX44" fmla="*/ 562326 w 1285849"/>
                <a:gd name="connsiteY44" fmla="*/ 1462424 h 4633576"/>
                <a:gd name="connsiteX45" fmla="*/ 531538 w 1285849"/>
                <a:gd name="connsiteY45" fmla="*/ 1370061 h 4633576"/>
                <a:gd name="connsiteX46" fmla="*/ 508447 w 1285849"/>
                <a:gd name="connsiteY46" fmla="*/ 1308485 h 4633576"/>
                <a:gd name="connsiteX47" fmla="*/ 485356 w 1285849"/>
                <a:gd name="connsiteY47" fmla="*/ 1223818 h 4633576"/>
                <a:gd name="connsiteX48" fmla="*/ 469963 w 1285849"/>
                <a:gd name="connsiteY48" fmla="*/ 1200727 h 4633576"/>
                <a:gd name="connsiteX49" fmla="*/ 462266 w 1285849"/>
                <a:gd name="connsiteY49" fmla="*/ 1177637 h 4633576"/>
                <a:gd name="connsiteX50" fmla="*/ 446872 w 1285849"/>
                <a:gd name="connsiteY50" fmla="*/ 1146849 h 4633576"/>
                <a:gd name="connsiteX51" fmla="*/ 431478 w 1285849"/>
                <a:gd name="connsiteY51" fmla="*/ 1123758 h 4633576"/>
                <a:gd name="connsiteX52" fmla="*/ 408387 w 1285849"/>
                <a:gd name="connsiteY52" fmla="*/ 1077576 h 4633576"/>
                <a:gd name="connsiteX53" fmla="*/ 385296 w 1285849"/>
                <a:gd name="connsiteY53" fmla="*/ 1000606 h 4633576"/>
                <a:gd name="connsiteX54" fmla="*/ 354508 w 1285849"/>
                <a:gd name="connsiteY54" fmla="*/ 939031 h 4633576"/>
                <a:gd name="connsiteX55" fmla="*/ 346811 w 1285849"/>
                <a:gd name="connsiteY55" fmla="*/ 915940 h 4633576"/>
                <a:gd name="connsiteX56" fmla="*/ 331417 w 1285849"/>
                <a:gd name="connsiteY56" fmla="*/ 885152 h 4633576"/>
                <a:gd name="connsiteX57" fmla="*/ 316023 w 1285849"/>
                <a:gd name="connsiteY57" fmla="*/ 846667 h 4633576"/>
                <a:gd name="connsiteX58" fmla="*/ 300629 w 1285849"/>
                <a:gd name="connsiteY58" fmla="*/ 800485 h 4633576"/>
                <a:gd name="connsiteX59" fmla="*/ 285235 w 1285849"/>
                <a:gd name="connsiteY59" fmla="*/ 777394 h 4633576"/>
                <a:gd name="connsiteX60" fmla="*/ 262144 w 1285849"/>
                <a:gd name="connsiteY60" fmla="*/ 700424 h 4633576"/>
                <a:gd name="connsiteX61" fmla="*/ 246750 w 1285849"/>
                <a:gd name="connsiteY61" fmla="*/ 654243 h 4633576"/>
                <a:gd name="connsiteX62" fmla="*/ 239053 w 1285849"/>
                <a:gd name="connsiteY62" fmla="*/ 631152 h 4633576"/>
                <a:gd name="connsiteX63" fmla="*/ 231356 w 1285849"/>
                <a:gd name="connsiteY63" fmla="*/ 608061 h 4633576"/>
                <a:gd name="connsiteX64" fmla="*/ 223659 w 1285849"/>
                <a:gd name="connsiteY64" fmla="*/ 584970 h 4633576"/>
                <a:gd name="connsiteX65" fmla="*/ 208266 w 1285849"/>
                <a:gd name="connsiteY65" fmla="*/ 561879 h 4633576"/>
                <a:gd name="connsiteX66" fmla="*/ 200569 w 1285849"/>
                <a:gd name="connsiteY66" fmla="*/ 531091 h 4633576"/>
                <a:gd name="connsiteX67" fmla="*/ 185175 w 1285849"/>
                <a:gd name="connsiteY67" fmla="*/ 484909 h 4633576"/>
                <a:gd name="connsiteX68" fmla="*/ 177478 w 1285849"/>
                <a:gd name="connsiteY68" fmla="*/ 461818 h 4633576"/>
                <a:gd name="connsiteX69" fmla="*/ 169781 w 1285849"/>
                <a:gd name="connsiteY69" fmla="*/ 431031 h 4633576"/>
                <a:gd name="connsiteX70" fmla="*/ 154387 w 1285849"/>
                <a:gd name="connsiteY70" fmla="*/ 384849 h 4633576"/>
                <a:gd name="connsiteX71" fmla="*/ 146690 w 1285849"/>
                <a:gd name="connsiteY71" fmla="*/ 361758 h 4633576"/>
                <a:gd name="connsiteX72" fmla="*/ 138993 w 1285849"/>
                <a:gd name="connsiteY72" fmla="*/ 338667 h 4633576"/>
                <a:gd name="connsiteX73" fmla="*/ 131296 w 1285849"/>
                <a:gd name="connsiteY73" fmla="*/ 315576 h 4633576"/>
                <a:gd name="connsiteX74" fmla="*/ 115902 w 1285849"/>
                <a:gd name="connsiteY74" fmla="*/ 292485 h 4633576"/>
                <a:gd name="connsiteX75" fmla="*/ 100508 w 1285849"/>
                <a:gd name="connsiteY75" fmla="*/ 238606 h 4633576"/>
                <a:gd name="connsiteX76" fmla="*/ 85114 w 1285849"/>
                <a:gd name="connsiteY76" fmla="*/ 207818 h 4633576"/>
                <a:gd name="connsiteX77" fmla="*/ 62023 w 1285849"/>
                <a:gd name="connsiteY77" fmla="*/ 161637 h 4633576"/>
                <a:gd name="connsiteX78" fmla="*/ 46629 w 1285849"/>
                <a:gd name="connsiteY78" fmla="*/ 107758 h 4633576"/>
                <a:gd name="connsiteX79" fmla="*/ 38932 w 1285849"/>
                <a:gd name="connsiteY79" fmla="*/ 84667 h 4633576"/>
                <a:gd name="connsiteX80" fmla="*/ 447 w 1285849"/>
                <a:gd name="connsiteY80" fmla="*/ 15394 h 4633576"/>
                <a:gd name="connsiteX81" fmla="*/ 447 w 1285849"/>
                <a:gd name="connsiteY81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807391 w 1285849"/>
                <a:gd name="connsiteY35" fmla="*/ 2156938 h 4633576"/>
                <a:gd name="connsiteX36" fmla="*/ 732209 w 1285849"/>
                <a:gd name="connsiteY36" fmla="*/ 1906100 h 4633576"/>
                <a:gd name="connsiteX37" fmla="*/ 662387 w 1285849"/>
                <a:gd name="connsiteY37" fmla="*/ 1862667 h 4633576"/>
                <a:gd name="connsiteX38" fmla="*/ 654690 w 1285849"/>
                <a:gd name="connsiteY38" fmla="*/ 1831879 h 4633576"/>
                <a:gd name="connsiteX39" fmla="*/ 639296 w 1285849"/>
                <a:gd name="connsiteY39" fmla="*/ 1708727 h 4633576"/>
                <a:gd name="connsiteX40" fmla="*/ 623902 w 1285849"/>
                <a:gd name="connsiteY40" fmla="*/ 1654849 h 4633576"/>
                <a:gd name="connsiteX41" fmla="*/ 616205 w 1285849"/>
                <a:gd name="connsiteY41" fmla="*/ 1624061 h 4633576"/>
                <a:gd name="connsiteX42" fmla="*/ 600811 w 1285849"/>
                <a:gd name="connsiteY42" fmla="*/ 1585576 h 4633576"/>
                <a:gd name="connsiteX43" fmla="*/ 570023 w 1285849"/>
                <a:gd name="connsiteY43" fmla="*/ 1508606 h 4633576"/>
                <a:gd name="connsiteX44" fmla="*/ 562326 w 1285849"/>
                <a:gd name="connsiteY44" fmla="*/ 1462424 h 4633576"/>
                <a:gd name="connsiteX45" fmla="*/ 531538 w 1285849"/>
                <a:gd name="connsiteY45" fmla="*/ 1370061 h 4633576"/>
                <a:gd name="connsiteX46" fmla="*/ 508447 w 1285849"/>
                <a:gd name="connsiteY46" fmla="*/ 1308485 h 4633576"/>
                <a:gd name="connsiteX47" fmla="*/ 485356 w 1285849"/>
                <a:gd name="connsiteY47" fmla="*/ 1223818 h 4633576"/>
                <a:gd name="connsiteX48" fmla="*/ 469963 w 1285849"/>
                <a:gd name="connsiteY48" fmla="*/ 1200727 h 4633576"/>
                <a:gd name="connsiteX49" fmla="*/ 462266 w 1285849"/>
                <a:gd name="connsiteY49" fmla="*/ 1177637 h 4633576"/>
                <a:gd name="connsiteX50" fmla="*/ 446872 w 1285849"/>
                <a:gd name="connsiteY50" fmla="*/ 1146849 h 4633576"/>
                <a:gd name="connsiteX51" fmla="*/ 431478 w 1285849"/>
                <a:gd name="connsiteY51" fmla="*/ 1123758 h 4633576"/>
                <a:gd name="connsiteX52" fmla="*/ 408387 w 1285849"/>
                <a:gd name="connsiteY52" fmla="*/ 1077576 h 4633576"/>
                <a:gd name="connsiteX53" fmla="*/ 385296 w 1285849"/>
                <a:gd name="connsiteY53" fmla="*/ 1000606 h 4633576"/>
                <a:gd name="connsiteX54" fmla="*/ 354508 w 1285849"/>
                <a:gd name="connsiteY54" fmla="*/ 939031 h 4633576"/>
                <a:gd name="connsiteX55" fmla="*/ 346811 w 1285849"/>
                <a:gd name="connsiteY55" fmla="*/ 915940 h 4633576"/>
                <a:gd name="connsiteX56" fmla="*/ 331417 w 1285849"/>
                <a:gd name="connsiteY56" fmla="*/ 885152 h 4633576"/>
                <a:gd name="connsiteX57" fmla="*/ 316023 w 1285849"/>
                <a:gd name="connsiteY57" fmla="*/ 846667 h 4633576"/>
                <a:gd name="connsiteX58" fmla="*/ 300629 w 1285849"/>
                <a:gd name="connsiteY58" fmla="*/ 800485 h 4633576"/>
                <a:gd name="connsiteX59" fmla="*/ 285235 w 1285849"/>
                <a:gd name="connsiteY59" fmla="*/ 777394 h 4633576"/>
                <a:gd name="connsiteX60" fmla="*/ 262144 w 1285849"/>
                <a:gd name="connsiteY60" fmla="*/ 700424 h 4633576"/>
                <a:gd name="connsiteX61" fmla="*/ 246750 w 1285849"/>
                <a:gd name="connsiteY61" fmla="*/ 654243 h 4633576"/>
                <a:gd name="connsiteX62" fmla="*/ 239053 w 1285849"/>
                <a:gd name="connsiteY62" fmla="*/ 631152 h 4633576"/>
                <a:gd name="connsiteX63" fmla="*/ 231356 w 1285849"/>
                <a:gd name="connsiteY63" fmla="*/ 608061 h 4633576"/>
                <a:gd name="connsiteX64" fmla="*/ 223659 w 1285849"/>
                <a:gd name="connsiteY64" fmla="*/ 584970 h 4633576"/>
                <a:gd name="connsiteX65" fmla="*/ 208266 w 1285849"/>
                <a:gd name="connsiteY65" fmla="*/ 561879 h 4633576"/>
                <a:gd name="connsiteX66" fmla="*/ 200569 w 1285849"/>
                <a:gd name="connsiteY66" fmla="*/ 531091 h 4633576"/>
                <a:gd name="connsiteX67" fmla="*/ 185175 w 1285849"/>
                <a:gd name="connsiteY67" fmla="*/ 484909 h 4633576"/>
                <a:gd name="connsiteX68" fmla="*/ 177478 w 1285849"/>
                <a:gd name="connsiteY68" fmla="*/ 461818 h 4633576"/>
                <a:gd name="connsiteX69" fmla="*/ 169781 w 1285849"/>
                <a:gd name="connsiteY69" fmla="*/ 431031 h 4633576"/>
                <a:gd name="connsiteX70" fmla="*/ 154387 w 1285849"/>
                <a:gd name="connsiteY70" fmla="*/ 384849 h 4633576"/>
                <a:gd name="connsiteX71" fmla="*/ 146690 w 1285849"/>
                <a:gd name="connsiteY71" fmla="*/ 361758 h 4633576"/>
                <a:gd name="connsiteX72" fmla="*/ 138993 w 1285849"/>
                <a:gd name="connsiteY72" fmla="*/ 338667 h 4633576"/>
                <a:gd name="connsiteX73" fmla="*/ 131296 w 1285849"/>
                <a:gd name="connsiteY73" fmla="*/ 315576 h 4633576"/>
                <a:gd name="connsiteX74" fmla="*/ 115902 w 1285849"/>
                <a:gd name="connsiteY74" fmla="*/ 292485 h 4633576"/>
                <a:gd name="connsiteX75" fmla="*/ 100508 w 1285849"/>
                <a:gd name="connsiteY75" fmla="*/ 238606 h 4633576"/>
                <a:gd name="connsiteX76" fmla="*/ 85114 w 1285849"/>
                <a:gd name="connsiteY76" fmla="*/ 207818 h 4633576"/>
                <a:gd name="connsiteX77" fmla="*/ 62023 w 1285849"/>
                <a:gd name="connsiteY77" fmla="*/ 161637 h 4633576"/>
                <a:gd name="connsiteX78" fmla="*/ 46629 w 1285849"/>
                <a:gd name="connsiteY78" fmla="*/ 107758 h 4633576"/>
                <a:gd name="connsiteX79" fmla="*/ 38932 w 1285849"/>
                <a:gd name="connsiteY79" fmla="*/ 84667 h 4633576"/>
                <a:gd name="connsiteX80" fmla="*/ 447 w 1285849"/>
                <a:gd name="connsiteY80" fmla="*/ 15394 h 4633576"/>
                <a:gd name="connsiteX81" fmla="*/ 447 w 1285849"/>
                <a:gd name="connsiteY81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16326 w 1285849"/>
                <a:gd name="connsiteY33" fmla="*/ 2416849 h 4633576"/>
                <a:gd name="connsiteX34" fmla="*/ 899343 w 1285849"/>
                <a:gd name="connsiteY34" fmla="*/ 2366544 h 4633576"/>
                <a:gd name="connsiteX35" fmla="*/ 807391 w 1285849"/>
                <a:gd name="connsiteY35" fmla="*/ 2156938 h 4633576"/>
                <a:gd name="connsiteX36" fmla="*/ 732209 w 1285849"/>
                <a:gd name="connsiteY36" fmla="*/ 1906100 h 4633576"/>
                <a:gd name="connsiteX37" fmla="*/ 662387 w 1285849"/>
                <a:gd name="connsiteY37" fmla="*/ 1862667 h 4633576"/>
                <a:gd name="connsiteX38" fmla="*/ 654690 w 1285849"/>
                <a:gd name="connsiteY38" fmla="*/ 1831879 h 4633576"/>
                <a:gd name="connsiteX39" fmla="*/ 639296 w 1285849"/>
                <a:gd name="connsiteY39" fmla="*/ 1708727 h 4633576"/>
                <a:gd name="connsiteX40" fmla="*/ 623902 w 1285849"/>
                <a:gd name="connsiteY40" fmla="*/ 1654849 h 4633576"/>
                <a:gd name="connsiteX41" fmla="*/ 616205 w 1285849"/>
                <a:gd name="connsiteY41" fmla="*/ 1624061 h 4633576"/>
                <a:gd name="connsiteX42" fmla="*/ 600811 w 1285849"/>
                <a:gd name="connsiteY42" fmla="*/ 1585576 h 4633576"/>
                <a:gd name="connsiteX43" fmla="*/ 570023 w 1285849"/>
                <a:gd name="connsiteY43" fmla="*/ 1508606 h 4633576"/>
                <a:gd name="connsiteX44" fmla="*/ 562326 w 1285849"/>
                <a:gd name="connsiteY44" fmla="*/ 1462424 h 4633576"/>
                <a:gd name="connsiteX45" fmla="*/ 531538 w 1285849"/>
                <a:gd name="connsiteY45" fmla="*/ 1370061 h 4633576"/>
                <a:gd name="connsiteX46" fmla="*/ 508447 w 1285849"/>
                <a:gd name="connsiteY46" fmla="*/ 1308485 h 4633576"/>
                <a:gd name="connsiteX47" fmla="*/ 485356 w 1285849"/>
                <a:gd name="connsiteY47" fmla="*/ 1223818 h 4633576"/>
                <a:gd name="connsiteX48" fmla="*/ 469963 w 1285849"/>
                <a:gd name="connsiteY48" fmla="*/ 1200727 h 4633576"/>
                <a:gd name="connsiteX49" fmla="*/ 462266 w 1285849"/>
                <a:gd name="connsiteY49" fmla="*/ 1177637 h 4633576"/>
                <a:gd name="connsiteX50" fmla="*/ 446872 w 1285849"/>
                <a:gd name="connsiteY50" fmla="*/ 1146849 h 4633576"/>
                <a:gd name="connsiteX51" fmla="*/ 431478 w 1285849"/>
                <a:gd name="connsiteY51" fmla="*/ 1123758 h 4633576"/>
                <a:gd name="connsiteX52" fmla="*/ 408387 w 1285849"/>
                <a:gd name="connsiteY52" fmla="*/ 1077576 h 4633576"/>
                <a:gd name="connsiteX53" fmla="*/ 385296 w 1285849"/>
                <a:gd name="connsiteY53" fmla="*/ 1000606 h 4633576"/>
                <a:gd name="connsiteX54" fmla="*/ 354508 w 1285849"/>
                <a:gd name="connsiteY54" fmla="*/ 939031 h 4633576"/>
                <a:gd name="connsiteX55" fmla="*/ 346811 w 1285849"/>
                <a:gd name="connsiteY55" fmla="*/ 915940 h 4633576"/>
                <a:gd name="connsiteX56" fmla="*/ 331417 w 1285849"/>
                <a:gd name="connsiteY56" fmla="*/ 885152 h 4633576"/>
                <a:gd name="connsiteX57" fmla="*/ 316023 w 1285849"/>
                <a:gd name="connsiteY57" fmla="*/ 846667 h 4633576"/>
                <a:gd name="connsiteX58" fmla="*/ 300629 w 1285849"/>
                <a:gd name="connsiteY58" fmla="*/ 800485 h 4633576"/>
                <a:gd name="connsiteX59" fmla="*/ 285235 w 1285849"/>
                <a:gd name="connsiteY59" fmla="*/ 777394 h 4633576"/>
                <a:gd name="connsiteX60" fmla="*/ 262144 w 1285849"/>
                <a:gd name="connsiteY60" fmla="*/ 700424 h 4633576"/>
                <a:gd name="connsiteX61" fmla="*/ 246750 w 1285849"/>
                <a:gd name="connsiteY61" fmla="*/ 654243 h 4633576"/>
                <a:gd name="connsiteX62" fmla="*/ 239053 w 1285849"/>
                <a:gd name="connsiteY62" fmla="*/ 631152 h 4633576"/>
                <a:gd name="connsiteX63" fmla="*/ 231356 w 1285849"/>
                <a:gd name="connsiteY63" fmla="*/ 608061 h 4633576"/>
                <a:gd name="connsiteX64" fmla="*/ 223659 w 1285849"/>
                <a:gd name="connsiteY64" fmla="*/ 584970 h 4633576"/>
                <a:gd name="connsiteX65" fmla="*/ 208266 w 1285849"/>
                <a:gd name="connsiteY65" fmla="*/ 561879 h 4633576"/>
                <a:gd name="connsiteX66" fmla="*/ 200569 w 1285849"/>
                <a:gd name="connsiteY66" fmla="*/ 531091 h 4633576"/>
                <a:gd name="connsiteX67" fmla="*/ 185175 w 1285849"/>
                <a:gd name="connsiteY67" fmla="*/ 484909 h 4633576"/>
                <a:gd name="connsiteX68" fmla="*/ 177478 w 1285849"/>
                <a:gd name="connsiteY68" fmla="*/ 461818 h 4633576"/>
                <a:gd name="connsiteX69" fmla="*/ 169781 w 1285849"/>
                <a:gd name="connsiteY69" fmla="*/ 431031 h 4633576"/>
                <a:gd name="connsiteX70" fmla="*/ 154387 w 1285849"/>
                <a:gd name="connsiteY70" fmla="*/ 384849 h 4633576"/>
                <a:gd name="connsiteX71" fmla="*/ 146690 w 1285849"/>
                <a:gd name="connsiteY71" fmla="*/ 361758 h 4633576"/>
                <a:gd name="connsiteX72" fmla="*/ 138993 w 1285849"/>
                <a:gd name="connsiteY72" fmla="*/ 338667 h 4633576"/>
                <a:gd name="connsiteX73" fmla="*/ 131296 w 1285849"/>
                <a:gd name="connsiteY73" fmla="*/ 315576 h 4633576"/>
                <a:gd name="connsiteX74" fmla="*/ 115902 w 1285849"/>
                <a:gd name="connsiteY74" fmla="*/ 292485 h 4633576"/>
                <a:gd name="connsiteX75" fmla="*/ 100508 w 1285849"/>
                <a:gd name="connsiteY75" fmla="*/ 238606 h 4633576"/>
                <a:gd name="connsiteX76" fmla="*/ 85114 w 1285849"/>
                <a:gd name="connsiteY76" fmla="*/ 207818 h 4633576"/>
                <a:gd name="connsiteX77" fmla="*/ 62023 w 1285849"/>
                <a:gd name="connsiteY77" fmla="*/ 161637 h 4633576"/>
                <a:gd name="connsiteX78" fmla="*/ 46629 w 1285849"/>
                <a:gd name="connsiteY78" fmla="*/ 107758 h 4633576"/>
                <a:gd name="connsiteX79" fmla="*/ 38932 w 1285849"/>
                <a:gd name="connsiteY79" fmla="*/ 84667 h 4633576"/>
                <a:gd name="connsiteX80" fmla="*/ 447 w 1285849"/>
                <a:gd name="connsiteY80" fmla="*/ 15394 h 4633576"/>
                <a:gd name="connsiteX81" fmla="*/ 447 w 1285849"/>
                <a:gd name="connsiteY81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62387 w 1285849"/>
                <a:gd name="connsiteY36" fmla="*/ 1862667 h 4633576"/>
                <a:gd name="connsiteX37" fmla="*/ 654690 w 1285849"/>
                <a:gd name="connsiteY37" fmla="*/ 1831879 h 4633576"/>
                <a:gd name="connsiteX38" fmla="*/ 639296 w 1285849"/>
                <a:gd name="connsiteY38" fmla="*/ 1708727 h 4633576"/>
                <a:gd name="connsiteX39" fmla="*/ 623902 w 1285849"/>
                <a:gd name="connsiteY39" fmla="*/ 1654849 h 4633576"/>
                <a:gd name="connsiteX40" fmla="*/ 616205 w 1285849"/>
                <a:gd name="connsiteY40" fmla="*/ 1624061 h 4633576"/>
                <a:gd name="connsiteX41" fmla="*/ 600811 w 1285849"/>
                <a:gd name="connsiteY41" fmla="*/ 1585576 h 4633576"/>
                <a:gd name="connsiteX42" fmla="*/ 570023 w 1285849"/>
                <a:gd name="connsiteY42" fmla="*/ 1508606 h 4633576"/>
                <a:gd name="connsiteX43" fmla="*/ 562326 w 1285849"/>
                <a:gd name="connsiteY43" fmla="*/ 1462424 h 4633576"/>
                <a:gd name="connsiteX44" fmla="*/ 531538 w 1285849"/>
                <a:gd name="connsiteY44" fmla="*/ 1370061 h 4633576"/>
                <a:gd name="connsiteX45" fmla="*/ 508447 w 1285849"/>
                <a:gd name="connsiteY45" fmla="*/ 1308485 h 4633576"/>
                <a:gd name="connsiteX46" fmla="*/ 485356 w 1285849"/>
                <a:gd name="connsiteY46" fmla="*/ 1223818 h 4633576"/>
                <a:gd name="connsiteX47" fmla="*/ 469963 w 1285849"/>
                <a:gd name="connsiteY47" fmla="*/ 1200727 h 4633576"/>
                <a:gd name="connsiteX48" fmla="*/ 462266 w 1285849"/>
                <a:gd name="connsiteY48" fmla="*/ 1177637 h 4633576"/>
                <a:gd name="connsiteX49" fmla="*/ 446872 w 1285849"/>
                <a:gd name="connsiteY49" fmla="*/ 1146849 h 4633576"/>
                <a:gd name="connsiteX50" fmla="*/ 431478 w 1285849"/>
                <a:gd name="connsiteY50" fmla="*/ 1123758 h 4633576"/>
                <a:gd name="connsiteX51" fmla="*/ 408387 w 1285849"/>
                <a:gd name="connsiteY51" fmla="*/ 1077576 h 4633576"/>
                <a:gd name="connsiteX52" fmla="*/ 385296 w 1285849"/>
                <a:gd name="connsiteY52" fmla="*/ 1000606 h 4633576"/>
                <a:gd name="connsiteX53" fmla="*/ 354508 w 1285849"/>
                <a:gd name="connsiteY53" fmla="*/ 939031 h 4633576"/>
                <a:gd name="connsiteX54" fmla="*/ 346811 w 1285849"/>
                <a:gd name="connsiteY54" fmla="*/ 915940 h 4633576"/>
                <a:gd name="connsiteX55" fmla="*/ 331417 w 1285849"/>
                <a:gd name="connsiteY55" fmla="*/ 885152 h 4633576"/>
                <a:gd name="connsiteX56" fmla="*/ 316023 w 1285849"/>
                <a:gd name="connsiteY56" fmla="*/ 846667 h 4633576"/>
                <a:gd name="connsiteX57" fmla="*/ 300629 w 1285849"/>
                <a:gd name="connsiteY57" fmla="*/ 800485 h 4633576"/>
                <a:gd name="connsiteX58" fmla="*/ 285235 w 1285849"/>
                <a:gd name="connsiteY58" fmla="*/ 777394 h 4633576"/>
                <a:gd name="connsiteX59" fmla="*/ 262144 w 1285849"/>
                <a:gd name="connsiteY59" fmla="*/ 700424 h 4633576"/>
                <a:gd name="connsiteX60" fmla="*/ 246750 w 1285849"/>
                <a:gd name="connsiteY60" fmla="*/ 654243 h 4633576"/>
                <a:gd name="connsiteX61" fmla="*/ 239053 w 1285849"/>
                <a:gd name="connsiteY61" fmla="*/ 631152 h 4633576"/>
                <a:gd name="connsiteX62" fmla="*/ 231356 w 1285849"/>
                <a:gd name="connsiteY62" fmla="*/ 608061 h 4633576"/>
                <a:gd name="connsiteX63" fmla="*/ 223659 w 1285849"/>
                <a:gd name="connsiteY63" fmla="*/ 584970 h 4633576"/>
                <a:gd name="connsiteX64" fmla="*/ 208266 w 1285849"/>
                <a:gd name="connsiteY64" fmla="*/ 561879 h 4633576"/>
                <a:gd name="connsiteX65" fmla="*/ 200569 w 1285849"/>
                <a:gd name="connsiteY65" fmla="*/ 531091 h 4633576"/>
                <a:gd name="connsiteX66" fmla="*/ 185175 w 1285849"/>
                <a:gd name="connsiteY66" fmla="*/ 484909 h 4633576"/>
                <a:gd name="connsiteX67" fmla="*/ 177478 w 1285849"/>
                <a:gd name="connsiteY67" fmla="*/ 461818 h 4633576"/>
                <a:gd name="connsiteX68" fmla="*/ 169781 w 1285849"/>
                <a:gd name="connsiteY68" fmla="*/ 431031 h 4633576"/>
                <a:gd name="connsiteX69" fmla="*/ 154387 w 1285849"/>
                <a:gd name="connsiteY69" fmla="*/ 384849 h 4633576"/>
                <a:gd name="connsiteX70" fmla="*/ 146690 w 1285849"/>
                <a:gd name="connsiteY70" fmla="*/ 361758 h 4633576"/>
                <a:gd name="connsiteX71" fmla="*/ 138993 w 1285849"/>
                <a:gd name="connsiteY71" fmla="*/ 338667 h 4633576"/>
                <a:gd name="connsiteX72" fmla="*/ 131296 w 1285849"/>
                <a:gd name="connsiteY72" fmla="*/ 315576 h 4633576"/>
                <a:gd name="connsiteX73" fmla="*/ 115902 w 1285849"/>
                <a:gd name="connsiteY73" fmla="*/ 292485 h 4633576"/>
                <a:gd name="connsiteX74" fmla="*/ 100508 w 1285849"/>
                <a:gd name="connsiteY74" fmla="*/ 238606 h 4633576"/>
                <a:gd name="connsiteX75" fmla="*/ 85114 w 1285849"/>
                <a:gd name="connsiteY75" fmla="*/ 207818 h 4633576"/>
                <a:gd name="connsiteX76" fmla="*/ 62023 w 1285849"/>
                <a:gd name="connsiteY76" fmla="*/ 161637 h 4633576"/>
                <a:gd name="connsiteX77" fmla="*/ 46629 w 1285849"/>
                <a:gd name="connsiteY77" fmla="*/ 107758 h 4633576"/>
                <a:gd name="connsiteX78" fmla="*/ 38932 w 1285849"/>
                <a:gd name="connsiteY78" fmla="*/ 84667 h 4633576"/>
                <a:gd name="connsiteX79" fmla="*/ 447 w 1285849"/>
                <a:gd name="connsiteY79" fmla="*/ 15394 h 4633576"/>
                <a:gd name="connsiteX80" fmla="*/ 447 w 1285849"/>
                <a:gd name="connsiteY8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62387 w 1285849"/>
                <a:gd name="connsiteY36" fmla="*/ 1862667 h 4633576"/>
                <a:gd name="connsiteX37" fmla="*/ 690975 w 1285849"/>
                <a:gd name="connsiteY37" fmla="*/ 1836415 h 4633576"/>
                <a:gd name="connsiteX38" fmla="*/ 639296 w 1285849"/>
                <a:gd name="connsiteY38" fmla="*/ 1708727 h 4633576"/>
                <a:gd name="connsiteX39" fmla="*/ 623902 w 1285849"/>
                <a:gd name="connsiteY39" fmla="*/ 1654849 h 4633576"/>
                <a:gd name="connsiteX40" fmla="*/ 616205 w 1285849"/>
                <a:gd name="connsiteY40" fmla="*/ 1624061 h 4633576"/>
                <a:gd name="connsiteX41" fmla="*/ 600811 w 1285849"/>
                <a:gd name="connsiteY41" fmla="*/ 1585576 h 4633576"/>
                <a:gd name="connsiteX42" fmla="*/ 570023 w 1285849"/>
                <a:gd name="connsiteY42" fmla="*/ 1508606 h 4633576"/>
                <a:gd name="connsiteX43" fmla="*/ 562326 w 1285849"/>
                <a:gd name="connsiteY43" fmla="*/ 1462424 h 4633576"/>
                <a:gd name="connsiteX44" fmla="*/ 531538 w 1285849"/>
                <a:gd name="connsiteY44" fmla="*/ 1370061 h 4633576"/>
                <a:gd name="connsiteX45" fmla="*/ 508447 w 1285849"/>
                <a:gd name="connsiteY45" fmla="*/ 1308485 h 4633576"/>
                <a:gd name="connsiteX46" fmla="*/ 485356 w 1285849"/>
                <a:gd name="connsiteY46" fmla="*/ 1223818 h 4633576"/>
                <a:gd name="connsiteX47" fmla="*/ 469963 w 1285849"/>
                <a:gd name="connsiteY47" fmla="*/ 1200727 h 4633576"/>
                <a:gd name="connsiteX48" fmla="*/ 462266 w 1285849"/>
                <a:gd name="connsiteY48" fmla="*/ 1177637 h 4633576"/>
                <a:gd name="connsiteX49" fmla="*/ 446872 w 1285849"/>
                <a:gd name="connsiteY49" fmla="*/ 1146849 h 4633576"/>
                <a:gd name="connsiteX50" fmla="*/ 431478 w 1285849"/>
                <a:gd name="connsiteY50" fmla="*/ 1123758 h 4633576"/>
                <a:gd name="connsiteX51" fmla="*/ 408387 w 1285849"/>
                <a:gd name="connsiteY51" fmla="*/ 1077576 h 4633576"/>
                <a:gd name="connsiteX52" fmla="*/ 385296 w 1285849"/>
                <a:gd name="connsiteY52" fmla="*/ 1000606 h 4633576"/>
                <a:gd name="connsiteX53" fmla="*/ 354508 w 1285849"/>
                <a:gd name="connsiteY53" fmla="*/ 939031 h 4633576"/>
                <a:gd name="connsiteX54" fmla="*/ 346811 w 1285849"/>
                <a:gd name="connsiteY54" fmla="*/ 915940 h 4633576"/>
                <a:gd name="connsiteX55" fmla="*/ 331417 w 1285849"/>
                <a:gd name="connsiteY55" fmla="*/ 885152 h 4633576"/>
                <a:gd name="connsiteX56" fmla="*/ 316023 w 1285849"/>
                <a:gd name="connsiteY56" fmla="*/ 846667 h 4633576"/>
                <a:gd name="connsiteX57" fmla="*/ 300629 w 1285849"/>
                <a:gd name="connsiteY57" fmla="*/ 800485 h 4633576"/>
                <a:gd name="connsiteX58" fmla="*/ 285235 w 1285849"/>
                <a:gd name="connsiteY58" fmla="*/ 777394 h 4633576"/>
                <a:gd name="connsiteX59" fmla="*/ 262144 w 1285849"/>
                <a:gd name="connsiteY59" fmla="*/ 700424 h 4633576"/>
                <a:gd name="connsiteX60" fmla="*/ 246750 w 1285849"/>
                <a:gd name="connsiteY60" fmla="*/ 654243 h 4633576"/>
                <a:gd name="connsiteX61" fmla="*/ 239053 w 1285849"/>
                <a:gd name="connsiteY61" fmla="*/ 631152 h 4633576"/>
                <a:gd name="connsiteX62" fmla="*/ 231356 w 1285849"/>
                <a:gd name="connsiteY62" fmla="*/ 608061 h 4633576"/>
                <a:gd name="connsiteX63" fmla="*/ 223659 w 1285849"/>
                <a:gd name="connsiteY63" fmla="*/ 584970 h 4633576"/>
                <a:gd name="connsiteX64" fmla="*/ 208266 w 1285849"/>
                <a:gd name="connsiteY64" fmla="*/ 561879 h 4633576"/>
                <a:gd name="connsiteX65" fmla="*/ 200569 w 1285849"/>
                <a:gd name="connsiteY65" fmla="*/ 531091 h 4633576"/>
                <a:gd name="connsiteX66" fmla="*/ 185175 w 1285849"/>
                <a:gd name="connsiteY66" fmla="*/ 484909 h 4633576"/>
                <a:gd name="connsiteX67" fmla="*/ 177478 w 1285849"/>
                <a:gd name="connsiteY67" fmla="*/ 461818 h 4633576"/>
                <a:gd name="connsiteX68" fmla="*/ 169781 w 1285849"/>
                <a:gd name="connsiteY68" fmla="*/ 431031 h 4633576"/>
                <a:gd name="connsiteX69" fmla="*/ 154387 w 1285849"/>
                <a:gd name="connsiteY69" fmla="*/ 384849 h 4633576"/>
                <a:gd name="connsiteX70" fmla="*/ 146690 w 1285849"/>
                <a:gd name="connsiteY70" fmla="*/ 361758 h 4633576"/>
                <a:gd name="connsiteX71" fmla="*/ 138993 w 1285849"/>
                <a:gd name="connsiteY71" fmla="*/ 338667 h 4633576"/>
                <a:gd name="connsiteX72" fmla="*/ 131296 w 1285849"/>
                <a:gd name="connsiteY72" fmla="*/ 315576 h 4633576"/>
                <a:gd name="connsiteX73" fmla="*/ 115902 w 1285849"/>
                <a:gd name="connsiteY73" fmla="*/ 292485 h 4633576"/>
                <a:gd name="connsiteX74" fmla="*/ 100508 w 1285849"/>
                <a:gd name="connsiteY74" fmla="*/ 238606 h 4633576"/>
                <a:gd name="connsiteX75" fmla="*/ 85114 w 1285849"/>
                <a:gd name="connsiteY75" fmla="*/ 207818 h 4633576"/>
                <a:gd name="connsiteX76" fmla="*/ 62023 w 1285849"/>
                <a:gd name="connsiteY76" fmla="*/ 161637 h 4633576"/>
                <a:gd name="connsiteX77" fmla="*/ 46629 w 1285849"/>
                <a:gd name="connsiteY77" fmla="*/ 107758 h 4633576"/>
                <a:gd name="connsiteX78" fmla="*/ 38932 w 1285849"/>
                <a:gd name="connsiteY78" fmla="*/ 84667 h 4633576"/>
                <a:gd name="connsiteX79" fmla="*/ 447 w 1285849"/>
                <a:gd name="connsiteY79" fmla="*/ 15394 h 4633576"/>
                <a:gd name="connsiteX80" fmla="*/ 447 w 1285849"/>
                <a:gd name="connsiteY80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16205 w 1285849"/>
                <a:gd name="connsiteY39" fmla="*/ 1624061 h 4633576"/>
                <a:gd name="connsiteX40" fmla="*/ 600811 w 1285849"/>
                <a:gd name="connsiteY40" fmla="*/ 1585576 h 4633576"/>
                <a:gd name="connsiteX41" fmla="*/ 570023 w 1285849"/>
                <a:gd name="connsiteY41" fmla="*/ 1508606 h 4633576"/>
                <a:gd name="connsiteX42" fmla="*/ 562326 w 1285849"/>
                <a:gd name="connsiteY42" fmla="*/ 1462424 h 4633576"/>
                <a:gd name="connsiteX43" fmla="*/ 531538 w 1285849"/>
                <a:gd name="connsiteY43" fmla="*/ 1370061 h 4633576"/>
                <a:gd name="connsiteX44" fmla="*/ 508447 w 1285849"/>
                <a:gd name="connsiteY44" fmla="*/ 1308485 h 4633576"/>
                <a:gd name="connsiteX45" fmla="*/ 485356 w 1285849"/>
                <a:gd name="connsiteY45" fmla="*/ 1223818 h 4633576"/>
                <a:gd name="connsiteX46" fmla="*/ 469963 w 1285849"/>
                <a:gd name="connsiteY46" fmla="*/ 1200727 h 4633576"/>
                <a:gd name="connsiteX47" fmla="*/ 462266 w 1285849"/>
                <a:gd name="connsiteY47" fmla="*/ 1177637 h 4633576"/>
                <a:gd name="connsiteX48" fmla="*/ 446872 w 1285849"/>
                <a:gd name="connsiteY48" fmla="*/ 1146849 h 4633576"/>
                <a:gd name="connsiteX49" fmla="*/ 431478 w 1285849"/>
                <a:gd name="connsiteY49" fmla="*/ 1123758 h 4633576"/>
                <a:gd name="connsiteX50" fmla="*/ 408387 w 1285849"/>
                <a:gd name="connsiteY50" fmla="*/ 1077576 h 4633576"/>
                <a:gd name="connsiteX51" fmla="*/ 385296 w 1285849"/>
                <a:gd name="connsiteY51" fmla="*/ 1000606 h 4633576"/>
                <a:gd name="connsiteX52" fmla="*/ 354508 w 1285849"/>
                <a:gd name="connsiteY52" fmla="*/ 939031 h 4633576"/>
                <a:gd name="connsiteX53" fmla="*/ 346811 w 1285849"/>
                <a:gd name="connsiteY53" fmla="*/ 915940 h 4633576"/>
                <a:gd name="connsiteX54" fmla="*/ 331417 w 1285849"/>
                <a:gd name="connsiteY54" fmla="*/ 885152 h 4633576"/>
                <a:gd name="connsiteX55" fmla="*/ 316023 w 1285849"/>
                <a:gd name="connsiteY55" fmla="*/ 846667 h 4633576"/>
                <a:gd name="connsiteX56" fmla="*/ 300629 w 1285849"/>
                <a:gd name="connsiteY56" fmla="*/ 800485 h 4633576"/>
                <a:gd name="connsiteX57" fmla="*/ 285235 w 1285849"/>
                <a:gd name="connsiteY57" fmla="*/ 777394 h 4633576"/>
                <a:gd name="connsiteX58" fmla="*/ 262144 w 1285849"/>
                <a:gd name="connsiteY58" fmla="*/ 700424 h 4633576"/>
                <a:gd name="connsiteX59" fmla="*/ 246750 w 1285849"/>
                <a:gd name="connsiteY59" fmla="*/ 654243 h 4633576"/>
                <a:gd name="connsiteX60" fmla="*/ 239053 w 1285849"/>
                <a:gd name="connsiteY60" fmla="*/ 631152 h 4633576"/>
                <a:gd name="connsiteX61" fmla="*/ 231356 w 1285849"/>
                <a:gd name="connsiteY61" fmla="*/ 608061 h 4633576"/>
                <a:gd name="connsiteX62" fmla="*/ 223659 w 1285849"/>
                <a:gd name="connsiteY62" fmla="*/ 584970 h 4633576"/>
                <a:gd name="connsiteX63" fmla="*/ 208266 w 1285849"/>
                <a:gd name="connsiteY63" fmla="*/ 561879 h 4633576"/>
                <a:gd name="connsiteX64" fmla="*/ 200569 w 1285849"/>
                <a:gd name="connsiteY64" fmla="*/ 531091 h 4633576"/>
                <a:gd name="connsiteX65" fmla="*/ 185175 w 1285849"/>
                <a:gd name="connsiteY65" fmla="*/ 484909 h 4633576"/>
                <a:gd name="connsiteX66" fmla="*/ 177478 w 1285849"/>
                <a:gd name="connsiteY66" fmla="*/ 461818 h 4633576"/>
                <a:gd name="connsiteX67" fmla="*/ 169781 w 1285849"/>
                <a:gd name="connsiteY67" fmla="*/ 431031 h 4633576"/>
                <a:gd name="connsiteX68" fmla="*/ 154387 w 1285849"/>
                <a:gd name="connsiteY68" fmla="*/ 384849 h 4633576"/>
                <a:gd name="connsiteX69" fmla="*/ 146690 w 1285849"/>
                <a:gd name="connsiteY69" fmla="*/ 361758 h 4633576"/>
                <a:gd name="connsiteX70" fmla="*/ 138993 w 1285849"/>
                <a:gd name="connsiteY70" fmla="*/ 338667 h 4633576"/>
                <a:gd name="connsiteX71" fmla="*/ 131296 w 1285849"/>
                <a:gd name="connsiteY71" fmla="*/ 315576 h 4633576"/>
                <a:gd name="connsiteX72" fmla="*/ 115902 w 1285849"/>
                <a:gd name="connsiteY72" fmla="*/ 292485 h 4633576"/>
                <a:gd name="connsiteX73" fmla="*/ 100508 w 1285849"/>
                <a:gd name="connsiteY73" fmla="*/ 238606 h 4633576"/>
                <a:gd name="connsiteX74" fmla="*/ 85114 w 1285849"/>
                <a:gd name="connsiteY74" fmla="*/ 207818 h 4633576"/>
                <a:gd name="connsiteX75" fmla="*/ 62023 w 1285849"/>
                <a:gd name="connsiteY75" fmla="*/ 161637 h 4633576"/>
                <a:gd name="connsiteX76" fmla="*/ 46629 w 1285849"/>
                <a:gd name="connsiteY76" fmla="*/ 107758 h 4633576"/>
                <a:gd name="connsiteX77" fmla="*/ 38932 w 1285849"/>
                <a:gd name="connsiteY77" fmla="*/ 84667 h 4633576"/>
                <a:gd name="connsiteX78" fmla="*/ 447 w 1285849"/>
                <a:gd name="connsiteY78" fmla="*/ 15394 h 4633576"/>
                <a:gd name="connsiteX79" fmla="*/ 447 w 1285849"/>
                <a:gd name="connsiteY79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16205 w 1285849"/>
                <a:gd name="connsiteY39" fmla="*/ 1624061 h 4633576"/>
                <a:gd name="connsiteX40" fmla="*/ 600811 w 1285849"/>
                <a:gd name="connsiteY40" fmla="*/ 1585576 h 4633576"/>
                <a:gd name="connsiteX41" fmla="*/ 570023 w 1285849"/>
                <a:gd name="connsiteY41" fmla="*/ 1508606 h 4633576"/>
                <a:gd name="connsiteX42" fmla="*/ 562326 w 1285849"/>
                <a:gd name="connsiteY42" fmla="*/ 1462424 h 4633576"/>
                <a:gd name="connsiteX43" fmla="*/ 531538 w 1285849"/>
                <a:gd name="connsiteY43" fmla="*/ 1370061 h 4633576"/>
                <a:gd name="connsiteX44" fmla="*/ 508447 w 1285849"/>
                <a:gd name="connsiteY44" fmla="*/ 1308485 h 4633576"/>
                <a:gd name="connsiteX45" fmla="*/ 485356 w 1285849"/>
                <a:gd name="connsiteY45" fmla="*/ 1223818 h 4633576"/>
                <a:gd name="connsiteX46" fmla="*/ 469963 w 1285849"/>
                <a:gd name="connsiteY46" fmla="*/ 1200727 h 4633576"/>
                <a:gd name="connsiteX47" fmla="*/ 462266 w 1285849"/>
                <a:gd name="connsiteY47" fmla="*/ 1177637 h 4633576"/>
                <a:gd name="connsiteX48" fmla="*/ 431478 w 1285849"/>
                <a:gd name="connsiteY48" fmla="*/ 1123758 h 4633576"/>
                <a:gd name="connsiteX49" fmla="*/ 408387 w 1285849"/>
                <a:gd name="connsiteY49" fmla="*/ 1077576 h 4633576"/>
                <a:gd name="connsiteX50" fmla="*/ 385296 w 1285849"/>
                <a:gd name="connsiteY50" fmla="*/ 1000606 h 4633576"/>
                <a:gd name="connsiteX51" fmla="*/ 354508 w 1285849"/>
                <a:gd name="connsiteY51" fmla="*/ 939031 h 4633576"/>
                <a:gd name="connsiteX52" fmla="*/ 346811 w 1285849"/>
                <a:gd name="connsiteY52" fmla="*/ 915940 h 4633576"/>
                <a:gd name="connsiteX53" fmla="*/ 331417 w 1285849"/>
                <a:gd name="connsiteY53" fmla="*/ 885152 h 4633576"/>
                <a:gd name="connsiteX54" fmla="*/ 316023 w 1285849"/>
                <a:gd name="connsiteY54" fmla="*/ 846667 h 4633576"/>
                <a:gd name="connsiteX55" fmla="*/ 300629 w 1285849"/>
                <a:gd name="connsiteY55" fmla="*/ 800485 h 4633576"/>
                <a:gd name="connsiteX56" fmla="*/ 285235 w 1285849"/>
                <a:gd name="connsiteY56" fmla="*/ 777394 h 4633576"/>
                <a:gd name="connsiteX57" fmla="*/ 262144 w 1285849"/>
                <a:gd name="connsiteY57" fmla="*/ 700424 h 4633576"/>
                <a:gd name="connsiteX58" fmla="*/ 246750 w 1285849"/>
                <a:gd name="connsiteY58" fmla="*/ 654243 h 4633576"/>
                <a:gd name="connsiteX59" fmla="*/ 239053 w 1285849"/>
                <a:gd name="connsiteY59" fmla="*/ 631152 h 4633576"/>
                <a:gd name="connsiteX60" fmla="*/ 231356 w 1285849"/>
                <a:gd name="connsiteY60" fmla="*/ 608061 h 4633576"/>
                <a:gd name="connsiteX61" fmla="*/ 223659 w 1285849"/>
                <a:gd name="connsiteY61" fmla="*/ 584970 h 4633576"/>
                <a:gd name="connsiteX62" fmla="*/ 208266 w 1285849"/>
                <a:gd name="connsiteY62" fmla="*/ 561879 h 4633576"/>
                <a:gd name="connsiteX63" fmla="*/ 200569 w 1285849"/>
                <a:gd name="connsiteY63" fmla="*/ 531091 h 4633576"/>
                <a:gd name="connsiteX64" fmla="*/ 185175 w 1285849"/>
                <a:gd name="connsiteY64" fmla="*/ 484909 h 4633576"/>
                <a:gd name="connsiteX65" fmla="*/ 177478 w 1285849"/>
                <a:gd name="connsiteY65" fmla="*/ 461818 h 4633576"/>
                <a:gd name="connsiteX66" fmla="*/ 169781 w 1285849"/>
                <a:gd name="connsiteY66" fmla="*/ 431031 h 4633576"/>
                <a:gd name="connsiteX67" fmla="*/ 154387 w 1285849"/>
                <a:gd name="connsiteY67" fmla="*/ 384849 h 4633576"/>
                <a:gd name="connsiteX68" fmla="*/ 146690 w 1285849"/>
                <a:gd name="connsiteY68" fmla="*/ 361758 h 4633576"/>
                <a:gd name="connsiteX69" fmla="*/ 138993 w 1285849"/>
                <a:gd name="connsiteY69" fmla="*/ 338667 h 4633576"/>
                <a:gd name="connsiteX70" fmla="*/ 131296 w 1285849"/>
                <a:gd name="connsiteY70" fmla="*/ 315576 h 4633576"/>
                <a:gd name="connsiteX71" fmla="*/ 115902 w 1285849"/>
                <a:gd name="connsiteY71" fmla="*/ 292485 h 4633576"/>
                <a:gd name="connsiteX72" fmla="*/ 100508 w 1285849"/>
                <a:gd name="connsiteY72" fmla="*/ 238606 h 4633576"/>
                <a:gd name="connsiteX73" fmla="*/ 85114 w 1285849"/>
                <a:gd name="connsiteY73" fmla="*/ 207818 h 4633576"/>
                <a:gd name="connsiteX74" fmla="*/ 62023 w 1285849"/>
                <a:gd name="connsiteY74" fmla="*/ 161637 h 4633576"/>
                <a:gd name="connsiteX75" fmla="*/ 46629 w 1285849"/>
                <a:gd name="connsiteY75" fmla="*/ 107758 h 4633576"/>
                <a:gd name="connsiteX76" fmla="*/ 38932 w 1285849"/>
                <a:gd name="connsiteY76" fmla="*/ 84667 h 4633576"/>
                <a:gd name="connsiteX77" fmla="*/ 447 w 1285849"/>
                <a:gd name="connsiteY77" fmla="*/ 15394 h 4633576"/>
                <a:gd name="connsiteX78" fmla="*/ 447 w 1285849"/>
                <a:gd name="connsiteY78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16205 w 1285849"/>
                <a:gd name="connsiteY39" fmla="*/ 1624061 h 4633576"/>
                <a:gd name="connsiteX40" fmla="*/ 600811 w 1285849"/>
                <a:gd name="connsiteY40" fmla="*/ 1585576 h 4633576"/>
                <a:gd name="connsiteX41" fmla="*/ 570023 w 1285849"/>
                <a:gd name="connsiteY41" fmla="*/ 1508606 h 4633576"/>
                <a:gd name="connsiteX42" fmla="*/ 562326 w 1285849"/>
                <a:gd name="connsiteY42" fmla="*/ 1462424 h 4633576"/>
                <a:gd name="connsiteX43" fmla="*/ 531538 w 1285849"/>
                <a:gd name="connsiteY43" fmla="*/ 1370061 h 4633576"/>
                <a:gd name="connsiteX44" fmla="*/ 508447 w 1285849"/>
                <a:gd name="connsiteY44" fmla="*/ 1308485 h 4633576"/>
                <a:gd name="connsiteX45" fmla="*/ 485356 w 1285849"/>
                <a:gd name="connsiteY45" fmla="*/ 1223818 h 4633576"/>
                <a:gd name="connsiteX46" fmla="*/ 462266 w 1285849"/>
                <a:gd name="connsiteY46" fmla="*/ 1177637 h 4633576"/>
                <a:gd name="connsiteX47" fmla="*/ 431478 w 1285849"/>
                <a:gd name="connsiteY47" fmla="*/ 1123758 h 4633576"/>
                <a:gd name="connsiteX48" fmla="*/ 408387 w 1285849"/>
                <a:gd name="connsiteY48" fmla="*/ 1077576 h 4633576"/>
                <a:gd name="connsiteX49" fmla="*/ 385296 w 1285849"/>
                <a:gd name="connsiteY49" fmla="*/ 1000606 h 4633576"/>
                <a:gd name="connsiteX50" fmla="*/ 354508 w 1285849"/>
                <a:gd name="connsiteY50" fmla="*/ 939031 h 4633576"/>
                <a:gd name="connsiteX51" fmla="*/ 346811 w 1285849"/>
                <a:gd name="connsiteY51" fmla="*/ 915940 h 4633576"/>
                <a:gd name="connsiteX52" fmla="*/ 331417 w 1285849"/>
                <a:gd name="connsiteY52" fmla="*/ 885152 h 4633576"/>
                <a:gd name="connsiteX53" fmla="*/ 316023 w 1285849"/>
                <a:gd name="connsiteY53" fmla="*/ 846667 h 4633576"/>
                <a:gd name="connsiteX54" fmla="*/ 300629 w 1285849"/>
                <a:gd name="connsiteY54" fmla="*/ 800485 h 4633576"/>
                <a:gd name="connsiteX55" fmla="*/ 285235 w 1285849"/>
                <a:gd name="connsiteY55" fmla="*/ 777394 h 4633576"/>
                <a:gd name="connsiteX56" fmla="*/ 262144 w 1285849"/>
                <a:gd name="connsiteY56" fmla="*/ 700424 h 4633576"/>
                <a:gd name="connsiteX57" fmla="*/ 246750 w 1285849"/>
                <a:gd name="connsiteY57" fmla="*/ 654243 h 4633576"/>
                <a:gd name="connsiteX58" fmla="*/ 239053 w 1285849"/>
                <a:gd name="connsiteY58" fmla="*/ 631152 h 4633576"/>
                <a:gd name="connsiteX59" fmla="*/ 231356 w 1285849"/>
                <a:gd name="connsiteY59" fmla="*/ 608061 h 4633576"/>
                <a:gd name="connsiteX60" fmla="*/ 223659 w 1285849"/>
                <a:gd name="connsiteY60" fmla="*/ 584970 h 4633576"/>
                <a:gd name="connsiteX61" fmla="*/ 208266 w 1285849"/>
                <a:gd name="connsiteY61" fmla="*/ 561879 h 4633576"/>
                <a:gd name="connsiteX62" fmla="*/ 200569 w 1285849"/>
                <a:gd name="connsiteY62" fmla="*/ 531091 h 4633576"/>
                <a:gd name="connsiteX63" fmla="*/ 185175 w 1285849"/>
                <a:gd name="connsiteY63" fmla="*/ 484909 h 4633576"/>
                <a:gd name="connsiteX64" fmla="*/ 177478 w 1285849"/>
                <a:gd name="connsiteY64" fmla="*/ 461818 h 4633576"/>
                <a:gd name="connsiteX65" fmla="*/ 169781 w 1285849"/>
                <a:gd name="connsiteY65" fmla="*/ 431031 h 4633576"/>
                <a:gd name="connsiteX66" fmla="*/ 154387 w 1285849"/>
                <a:gd name="connsiteY66" fmla="*/ 384849 h 4633576"/>
                <a:gd name="connsiteX67" fmla="*/ 146690 w 1285849"/>
                <a:gd name="connsiteY67" fmla="*/ 361758 h 4633576"/>
                <a:gd name="connsiteX68" fmla="*/ 138993 w 1285849"/>
                <a:gd name="connsiteY68" fmla="*/ 338667 h 4633576"/>
                <a:gd name="connsiteX69" fmla="*/ 131296 w 1285849"/>
                <a:gd name="connsiteY69" fmla="*/ 315576 h 4633576"/>
                <a:gd name="connsiteX70" fmla="*/ 115902 w 1285849"/>
                <a:gd name="connsiteY70" fmla="*/ 292485 h 4633576"/>
                <a:gd name="connsiteX71" fmla="*/ 100508 w 1285849"/>
                <a:gd name="connsiteY71" fmla="*/ 238606 h 4633576"/>
                <a:gd name="connsiteX72" fmla="*/ 85114 w 1285849"/>
                <a:gd name="connsiteY72" fmla="*/ 207818 h 4633576"/>
                <a:gd name="connsiteX73" fmla="*/ 62023 w 1285849"/>
                <a:gd name="connsiteY73" fmla="*/ 161637 h 4633576"/>
                <a:gd name="connsiteX74" fmla="*/ 46629 w 1285849"/>
                <a:gd name="connsiteY74" fmla="*/ 107758 h 4633576"/>
                <a:gd name="connsiteX75" fmla="*/ 38932 w 1285849"/>
                <a:gd name="connsiteY75" fmla="*/ 84667 h 4633576"/>
                <a:gd name="connsiteX76" fmla="*/ 447 w 1285849"/>
                <a:gd name="connsiteY76" fmla="*/ 15394 h 4633576"/>
                <a:gd name="connsiteX77" fmla="*/ 447 w 1285849"/>
                <a:gd name="connsiteY77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16205 w 1285849"/>
                <a:gd name="connsiteY39" fmla="*/ 1624061 h 4633576"/>
                <a:gd name="connsiteX40" fmla="*/ 600811 w 1285849"/>
                <a:gd name="connsiteY40" fmla="*/ 1585576 h 4633576"/>
                <a:gd name="connsiteX41" fmla="*/ 570023 w 1285849"/>
                <a:gd name="connsiteY41" fmla="*/ 1508606 h 4633576"/>
                <a:gd name="connsiteX42" fmla="*/ 562326 w 1285849"/>
                <a:gd name="connsiteY42" fmla="*/ 1462424 h 4633576"/>
                <a:gd name="connsiteX43" fmla="*/ 531538 w 1285849"/>
                <a:gd name="connsiteY43" fmla="*/ 1370061 h 4633576"/>
                <a:gd name="connsiteX44" fmla="*/ 508447 w 1285849"/>
                <a:gd name="connsiteY44" fmla="*/ 1308485 h 4633576"/>
                <a:gd name="connsiteX45" fmla="*/ 462266 w 1285849"/>
                <a:gd name="connsiteY45" fmla="*/ 1177637 h 4633576"/>
                <a:gd name="connsiteX46" fmla="*/ 431478 w 1285849"/>
                <a:gd name="connsiteY46" fmla="*/ 1123758 h 4633576"/>
                <a:gd name="connsiteX47" fmla="*/ 408387 w 1285849"/>
                <a:gd name="connsiteY47" fmla="*/ 1077576 h 4633576"/>
                <a:gd name="connsiteX48" fmla="*/ 385296 w 1285849"/>
                <a:gd name="connsiteY48" fmla="*/ 1000606 h 4633576"/>
                <a:gd name="connsiteX49" fmla="*/ 354508 w 1285849"/>
                <a:gd name="connsiteY49" fmla="*/ 939031 h 4633576"/>
                <a:gd name="connsiteX50" fmla="*/ 346811 w 1285849"/>
                <a:gd name="connsiteY50" fmla="*/ 915940 h 4633576"/>
                <a:gd name="connsiteX51" fmla="*/ 331417 w 1285849"/>
                <a:gd name="connsiteY51" fmla="*/ 885152 h 4633576"/>
                <a:gd name="connsiteX52" fmla="*/ 316023 w 1285849"/>
                <a:gd name="connsiteY52" fmla="*/ 846667 h 4633576"/>
                <a:gd name="connsiteX53" fmla="*/ 300629 w 1285849"/>
                <a:gd name="connsiteY53" fmla="*/ 800485 h 4633576"/>
                <a:gd name="connsiteX54" fmla="*/ 285235 w 1285849"/>
                <a:gd name="connsiteY54" fmla="*/ 777394 h 4633576"/>
                <a:gd name="connsiteX55" fmla="*/ 262144 w 1285849"/>
                <a:gd name="connsiteY55" fmla="*/ 700424 h 4633576"/>
                <a:gd name="connsiteX56" fmla="*/ 246750 w 1285849"/>
                <a:gd name="connsiteY56" fmla="*/ 654243 h 4633576"/>
                <a:gd name="connsiteX57" fmla="*/ 239053 w 1285849"/>
                <a:gd name="connsiteY57" fmla="*/ 631152 h 4633576"/>
                <a:gd name="connsiteX58" fmla="*/ 231356 w 1285849"/>
                <a:gd name="connsiteY58" fmla="*/ 608061 h 4633576"/>
                <a:gd name="connsiteX59" fmla="*/ 223659 w 1285849"/>
                <a:gd name="connsiteY59" fmla="*/ 584970 h 4633576"/>
                <a:gd name="connsiteX60" fmla="*/ 208266 w 1285849"/>
                <a:gd name="connsiteY60" fmla="*/ 561879 h 4633576"/>
                <a:gd name="connsiteX61" fmla="*/ 200569 w 1285849"/>
                <a:gd name="connsiteY61" fmla="*/ 531091 h 4633576"/>
                <a:gd name="connsiteX62" fmla="*/ 185175 w 1285849"/>
                <a:gd name="connsiteY62" fmla="*/ 484909 h 4633576"/>
                <a:gd name="connsiteX63" fmla="*/ 177478 w 1285849"/>
                <a:gd name="connsiteY63" fmla="*/ 461818 h 4633576"/>
                <a:gd name="connsiteX64" fmla="*/ 169781 w 1285849"/>
                <a:gd name="connsiteY64" fmla="*/ 431031 h 4633576"/>
                <a:gd name="connsiteX65" fmla="*/ 154387 w 1285849"/>
                <a:gd name="connsiteY65" fmla="*/ 384849 h 4633576"/>
                <a:gd name="connsiteX66" fmla="*/ 146690 w 1285849"/>
                <a:gd name="connsiteY66" fmla="*/ 361758 h 4633576"/>
                <a:gd name="connsiteX67" fmla="*/ 138993 w 1285849"/>
                <a:gd name="connsiteY67" fmla="*/ 338667 h 4633576"/>
                <a:gd name="connsiteX68" fmla="*/ 131296 w 1285849"/>
                <a:gd name="connsiteY68" fmla="*/ 315576 h 4633576"/>
                <a:gd name="connsiteX69" fmla="*/ 115902 w 1285849"/>
                <a:gd name="connsiteY69" fmla="*/ 292485 h 4633576"/>
                <a:gd name="connsiteX70" fmla="*/ 100508 w 1285849"/>
                <a:gd name="connsiteY70" fmla="*/ 238606 h 4633576"/>
                <a:gd name="connsiteX71" fmla="*/ 85114 w 1285849"/>
                <a:gd name="connsiteY71" fmla="*/ 207818 h 4633576"/>
                <a:gd name="connsiteX72" fmla="*/ 62023 w 1285849"/>
                <a:gd name="connsiteY72" fmla="*/ 161637 h 4633576"/>
                <a:gd name="connsiteX73" fmla="*/ 46629 w 1285849"/>
                <a:gd name="connsiteY73" fmla="*/ 107758 h 4633576"/>
                <a:gd name="connsiteX74" fmla="*/ 38932 w 1285849"/>
                <a:gd name="connsiteY74" fmla="*/ 84667 h 4633576"/>
                <a:gd name="connsiteX75" fmla="*/ 447 w 1285849"/>
                <a:gd name="connsiteY75" fmla="*/ 15394 h 4633576"/>
                <a:gd name="connsiteX76" fmla="*/ 447 w 1285849"/>
                <a:gd name="connsiteY76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00811 w 1285849"/>
                <a:gd name="connsiteY39" fmla="*/ 1585576 h 4633576"/>
                <a:gd name="connsiteX40" fmla="*/ 570023 w 1285849"/>
                <a:gd name="connsiteY40" fmla="*/ 1508606 h 4633576"/>
                <a:gd name="connsiteX41" fmla="*/ 562326 w 1285849"/>
                <a:gd name="connsiteY41" fmla="*/ 1462424 h 4633576"/>
                <a:gd name="connsiteX42" fmla="*/ 531538 w 1285849"/>
                <a:gd name="connsiteY42" fmla="*/ 1370061 h 4633576"/>
                <a:gd name="connsiteX43" fmla="*/ 508447 w 1285849"/>
                <a:gd name="connsiteY43" fmla="*/ 1308485 h 4633576"/>
                <a:gd name="connsiteX44" fmla="*/ 462266 w 1285849"/>
                <a:gd name="connsiteY44" fmla="*/ 1177637 h 4633576"/>
                <a:gd name="connsiteX45" fmla="*/ 431478 w 1285849"/>
                <a:gd name="connsiteY45" fmla="*/ 1123758 h 4633576"/>
                <a:gd name="connsiteX46" fmla="*/ 408387 w 1285849"/>
                <a:gd name="connsiteY46" fmla="*/ 1077576 h 4633576"/>
                <a:gd name="connsiteX47" fmla="*/ 385296 w 1285849"/>
                <a:gd name="connsiteY47" fmla="*/ 1000606 h 4633576"/>
                <a:gd name="connsiteX48" fmla="*/ 354508 w 1285849"/>
                <a:gd name="connsiteY48" fmla="*/ 939031 h 4633576"/>
                <a:gd name="connsiteX49" fmla="*/ 346811 w 1285849"/>
                <a:gd name="connsiteY49" fmla="*/ 915940 h 4633576"/>
                <a:gd name="connsiteX50" fmla="*/ 331417 w 1285849"/>
                <a:gd name="connsiteY50" fmla="*/ 885152 h 4633576"/>
                <a:gd name="connsiteX51" fmla="*/ 316023 w 1285849"/>
                <a:gd name="connsiteY51" fmla="*/ 846667 h 4633576"/>
                <a:gd name="connsiteX52" fmla="*/ 300629 w 1285849"/>
                <a:gd name="connsiteY52" fmla="*/ 800485 h 4633576"/>
                <a:gd name="connsiteX53" fmla="*/ 285235 w 1285849"/>
                <a:gd name="connsiteY53" fmla="*/ 777394 h 4633576"/>
                <a:gd name="connsiteX54" fmla="*/ 262144 w 1285849"/>
                <a:gd name="connsiteY54" fmla="*/ 700424 h 4633576"/>
                <a:gd name="connsiteX55" fmla="*/ 246750 w 1285849"/>
                <a:gd name="connsiteY55" fmla="*/ 654243 h 4633576"/>
                <a:gd name="connsiteX56" fmla="*/ 239053 w 1285849"/>
                <a:gd name="connsiteY56" fmla="*/ 631152 h 4633576"/>
                <a:gd name="connsiteX57" fmla="*/ 231356 w 1285849"/>
                <a:gd name="connsiteY57" fmla="*/ 608061 h 4633576"/>
                <a:gd name="connsiteX58" fmla="*/ 223659 w 1285849"/>
                <a:gd name="connsiteY58" fmla="*/ 584970 h 4633576"/>
                <a:gd name="connsiteX59" fmla="*/ 208266 w 1285849"/>
                <a:gd name="connsiteY59" fmla="*/ 561879 h 4633576"/>
                <a:gd name="connsiteX60" fmla="*/ 200569 w 1285849"/>
                <a:gd name="connsiteY60" fmla="*/ 531091 h 4633576"/>
                <a:gd name="connsiteX61" fmla="*/ 185175 w 1285849"/>
                <a:gd name="connsiteY61" fmla="*/ 484909 h 4633576"/>
                <a:gd name="connsiteX62" fmla="*/ 177478 w 1285849"/>
                <a:gd name="connsiteY62" fmla="*/ 461818 h 4633576"/>
                <a:gd name="connsiteX63" fmla="*/ 169781 w 1285849"/>
                <a:gd name="connsiteY63" fmla="*/ 431031 h 4633576"/>
                <a:gd name="connsiteX64" fmla="*/ 154387 w 1285849"/>
                <a:gd name="connsiteY64" fmla="*/ 384849 h 4633576"/>
                <a:gd name="connsiteX65" fmla="*/ 146690 w 1285849"/>
                <a:gd name="connsiteY65" fmla="*/ 361758 h 4633576"/>
                <a:gd name="connsiteX66" fmla="*/ 138993 w 1285849"/>
                <a:gd name="connsiteY66" fmla="*/ 338667 h 4633576"/>
                <a:gd name="connsiteX67" fmla="*/ 131296 w 1285849"/>
                <a:gd name="connsiteY67" fmla="*/ 315576 h 4633576"/>
                <a:gd name="connsiteX68" fmla="*/ 115902 w 1285849"/>
                <a:gd name="connsiteY68" fmla="*/ 292485 h 4633576"/>
                <a:gd name="connsiteX69" fmla="*/ 100508 w 1285849"/>
                <a:gd name="connsiteY69" fmla="*/ 238606 h 4633576"/>
                <a:gd name="connsiteX70" fmla="*/ 85114 w 1285849"/>
                <a:gd name="connsiteY70" fmla="*/ 207818 h 4633576"/>
                <a:gd name="connsiteX71" fmla="*/ 62023 w 1285849"/>
                <a:gd name="connsiteY71" fmla="*/ 161637 h 4633576"/>
                <a:gd name="connsiteX72" fmla="*/ 46629 w 1285849"/>
                <a:gd name="connsiteY72" fmla="*/ 107758 h 4633576"/>
                <a:gd name="connsiteX73" fmla="*/ 38932 w 1285849"/>
                <a:gd name="connsiteY73" fmla="*/ 84667 h 4633576"/>
                <a:gd name="connsiteX74" fmla="*/ 447 w 1285849"/>
                <a:gd name="connsiteY74" fmla="*/ 15394 h 4633576"/>
                <a:gd name="connsiteX75" fmla="*/ 447 w 1285849"/>
                <a:gd name="connsiteY75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00811 w 1285849"/>
                <a:gd name="connsiteY39" fmla="*/ 1585576 h 4633576"/>
                <a:gd name="connsiteX40" fmla="*/ 562326 w 1285849"/>
                <a:gd name="connsiteY40" fmla="*/ 1462424 h 4633576"/>
                <a:gd name="connsiteX41" fmla="*/ 531538 w 1285849"/>
                <a:gd name="connsiteY41" fmla="*/ 1370061 h 4633576"/>
                <a:gd name="connsiteX42" fmla="*/ 508447 w 1285849"/>
                <a:gd name="connsiteY42" fmla="*/ 1308485 h 4633576"/>
                <a:gd name="connsiteX43" fmla="*/ 462266 w 1285849"/>
                <a:gd name="connsiteY43" fmla="*/ 1177637 h 4633576"/>
                <a:gd name="connsiteX44" fmla="*/ 431478 w 1285849"/>
                <a:gd name="connsiteY44" fmla="*/ 1123758 h 4633576"/>
                <a:gd name="connsiteX45" fmla="*/ 408387 w 1285849"/>
                <a:gd name="connsiteY45" fmla="*/ 1077576 h 4633576"/>
                <a:gd name="connsiteX46" fmla="*/ 385296 w 1285849"/>
                <a:gd name="connsiteY46" fmla="*/ 1000606 h 4633576"/>
                <a:gd name="connsiteX47" fmla="*/ 354508 w 1285849"/>
                <a:gd name="connsiteY47" fmla="*/ 939031 h 4633576"/>
                <a:gd name="connsiteX48" fmla="*/ 346811 w 1285849"/>
                <a:gd name="connsiteY48" fmla="*/ 915940 h 4633576"/>
                <a:gd name="connsiteX49" fmla="*/ 331417 w 1285849"/>
                <a:gd name="connsiteY49" fmla="*/ 885152 h 4633576"/>
                <a:gd name="connsiteX50" fmla="*/ 316023 w 1285849"/>
                <a:gd name="connsiteY50" fmla="*/ 846667 h 4633576"/>
                <a:gd name="connsiteX51" fmla="*/ 300629 w 1285849"/>
                <a:gd name="connsiteY51" fmla="*/ 800485 h 4633576"/>
                <a:gd name="connsiteX52" fmla="*/ 285235 w 1285849"/>
                <a:gd name="connsiteY52" fmla="*/ 777394 h 4633576"/>
                <a:gd name="connsiteX53" fmla="*/ 262144 w 1285849"/>
                <a:gd name="connsiteY53" fmla="*/ 700424 h 4633576"/>
                <a:gd name="connsiteX54" fmla="*/ 246750 w 1285849"/>
                <a:gd name="connsiteY54" fmla="*/ 654243 h 4633576"/>
                <a:gd name="connsiteX55" fmla="*/ 239053 w 1285849"/>
                <a:gd name="connsiteY55" fmla="*/ 631152 h 4633576"/>
                <a:gd name="connsiteX56" fmla="*/ 231356 w 1285849"/>
                <a:gd name="connsiteY56" fmla="*/ 608061 h 4633576"/>
                <a:gd name="connsiteX57" fmla="*/ 223659 w 1285849"/>
                <a:gd name="connsiteY57" fmla="*/ 584970 h 4633576"/>
                <a:gd name="connsiteX58" fmla="*/ 208266 w 1285849"/>
                <a:gd name="connsiteY58" fmla="*/ 561879 h 4633576"/>
                <a:gd name="connsiteX59" fmla="*/ 200569 w 1285849"/>
                <a:gd name="connsiteY59" fmla="*/ 531091 h 4633576"/>
                <a:gd name="connsiteX60" fmla="*/ 185175 w 1285849"/>
                <a:gd name="connsiteY60" fmla="*/ 484909 h 4633576"/>
                <a:gd name="connsiteX61" fmla="*/ 177478 w 1285849"/>
                <a:gd name="connsiteY61" fmla="*/ 461818 h 4633576"/>
                <a:gd name="connsiteX62" fmla="*/ 169781 w 1285849"/>
                <a:gd name="connsiteY62" fmla="*/ 431031 h 4633576"/>
                <a:gd name="connsiteX63" fmla="*/ 154387 w 1285849"/>
                <a:gd name="connsiteY63" fmla="*/ 384849 h 4633576"/>
                <a:gd name="connsiteX64" fmla="*/ 146690 w 1285849"/>
                <a:gd name="connsiteY64" fmla="*/ 361758 h 4633576"/>
                <a:gd name="connsiteX65" fmla="*/ 138993 w 1285849"/>
                <a:gd name="connsiteY65" fmla="*/ 338667 h 4633576"/>
                <a:gd name="connsiteX66" fmla="*/ 131296 w 1285849"/>
                <a:gd name="connsiteY66" fmla="*/ 315576 h 4633576"/>
                <a:gd name="connsiteX67" fmla="*/ 115902 w 1285849"/>
                <a:gd name="connsiteY67" fmla="*/ 292485 h 4633576"/>
                <a:gd name="connsiteX68" fmla="*/ 100508 w 1285849"/>
                <a:gd name="connsiteY68" fmla="*/ 238606 h 4633576"/>
                <a:gd name="connsiteX69" fmla="*/ 85114 w 1285849"/>
                <a:gd name="connsiteY69" fmla="*/ 207818 h 4633576"/>
                <a:gd name="connsiteX70" fmla="*/ 62023 w 1285849"/>
                <a:gd name="connsiteY70" fmla="*/ 161637 h 4633576"/>
                <a:gd name="connsiteX71" fmla="*/ 46629 w 1285849"/>
                <a:gd name="connsiteY71" fmla="*/ 107758 h 4633576"/>
                <a:gd name="connsiteX72" fmla="*/ 38932 w 1285849"/>
                <a:gd name="connsiteY72" fmla="*/ 84667 h 4633576"/>
                <a:gd name="connsiteX73" fmla="*/ 447 w 1285849"/>
                <a:gd name="connsiteY73" fmla="*/ 15394 h 4633576"/>
                <a:gd name="connsiteX74" fmla="*/ 447 w 1285849"/>
                <a:gd name="connsiteY74" fmla="*/ 0 h 4633576"/>
                <a:gd name="connsiteX0" fmla="*/ 1278144 w 1285849"/>
                <a:gd name="connsiteY0" fmla="*/ 4633576 h 4633576"/>
                <a:gd name="connsiteX1" fmla="*/ 1278144 w 1285849"/>
                <a:gd name="connsiteY1" fmla="*/ 4633576 h 4633576"/>
                <a:gd name="connsiteX2" fmla="*/ 1285841 w 1285849"/>
                <a:gd name="connsiteY2" fmla="*/ 4279515 h 4633576"/>
                <a:gd name="connsiteX3" fmla="*/ 1270447 w 1285849"/>
                <a:gd name="connsiteY3" fmla="*/ 4117879 h 4633576"/>
                <a:gd name="connsiteX4" fmla="*/ 1255053 w 1285849"/>
                <a:gd name="connsiteY4" fmla="*/ 3987031 h 4633576"/>
                <a:gd name="connsiteX5" fmla="*/ 1239659 w 1285849"/>
                <a:gd name="connsiteY5" fmla="*/ 3948546 h 4633576"/>
                <a:gd name="connsiteX6" fmla="*/ 1231963 w 1285849"/>
                <a:gd name="connsiteY6" fmla="*/ 3910061 h 4633576"/>
                <a:gd name="connsiteX7" fmla="*/ 1216569 w 1285849"/>
                <a:gd name="connsiteY7" fmla="*/ 3602182 h 4633576"/>
                <a:gd name="connsiteX8" fmla="*/ 1208872 w 1285849"/>
                <a:gd name="connsiteY8" fmla="*/ 3579091 h 4633576"/>
                <a:gd name="connsiteX9" fmla="*/ 1193478 w 1285849"/>
                <a:gd name="connsiteY9" fmla="*/ 3517515 h 4633576"/>
                <a:gd name="connsiteX10" fmla="*/ 1170387 w 1285849"/>
                <a:gd name="connsiteY10" fmla="*/ 3402061 h 4633576"/>
                <a:gd name="connsiteX11" fmla="*/ 1154993 w 1285849"/>
                <a:gd name="connsiteY11" fmla="*/ 3325091 h 4633576"/>
                <a:gd name="connsiteX12" fmla="*/ 1147296 w 1285849"/>
                <a:gd name="connsiteY12" fmla="*/ 3302000 h 4633576"/>
                <a:gd name="connsiteX13" fmla="*/ 1131902 w 1285849"/>
                <a:gd name="connsiteY13" fmla="*/ 3240424 h 4633576"/>
                <a:gd name="connsiteX14" fmla="*/ 1116508 w 1285849"/>
                <a:gd name="connsiteY14" fmla="*/ 3194243 h 4633576"/>
                <a:gd name="connsiteX15" fmla="*/ 1108811 w 1285849"/>
                <a:gd name="connsiteY15" fmla="*/ 3155758 h 4633576"/>
                <a:gd name="connsiteX16" fmla="*/ 1085720 w 1285849"/>
                <a:gd name="connsiteY16" fmla="*/ 3094182 h 4633576"/>
                <a:gd name="connsiteX17" fmla="*/ 1078023 w 1285849"/>
                <a:gd name="connsiteY17" fmla="*/ 3071091 h 4633576"/>
                <a:gd name="connsiteX18" fmla="*/ 1062629 w 1285849"/>
                <a:gd name="connsiteY18" fmla="*/ 3048000 h 4633576"/>
                <a:gd name="connsiteX19" fmla="*/ 1047235 w 1285849"/>
                <a:gd name="connsiteY19" fmla="*/ 2986424 h 4633576"/>
                <a:gd name="connsiteX20" fmla="*/ 1039538 w 1285849"/>
                <a:gd name="connsiteY20" fmla="*/ 2955637 h 4633576"/>
                <a:gd name="connsiteX21" fmla="*/ 1024144 w 1285849"/>
                <a:gd name="connsiteY21" fmla="*/ 2932546 h 4633576"/>
                <a:gd name="connsiteX22" fmla="*/ 1008750 w 1285849"/>
                <a:gd name="connsiteY22" fmla="*/ 2878667 h 4633576"/>
                <a:gd name="connsiteX23" fmla="*/ 993356 w 1285849"/>
                <a:gd name="connsiteY23" fmla="*/ 2801697 h 4633576"/>
                <a:gd name="connsiteX24" fmla="*/ 985659 w 1285849"/>
                <a:gd name="connsiteY24" fmla="*/ 2770909 h 4633576"/>
                <a:gd name="connsiteX25" fmla="*/ 970266 w 1285849"/>
                <a:gd name="connsiteY25" fmla="*/ 2747818 h 4633576"/>
                <a:gd name="connsiteX26" fmla="*/ 962569 w 1285849"/>
                <a:gd name="connsiteY26" fmla="*/ 2709334 h 4633576"/>
                <a:gd name="connsiteX27" fmla="*/ 916387 w 1285849"/>
                <a:gd name="connsiteY27" fmla="*/ 2647758 h 4633576"/>
                <a:gd name="connsiteX28" fmla="*/ 908690 w 1285849"/>
                <a:gd name="connsiteY28" fmla="*/ 2609273 h 4633576"/>
                <a:gd name="connsiteX29" fmla="*/ 885599 w 1285849"/>
                <a:gd name="connsiteY29" fmla="*/ 2578485 h 4633576"/>
                <a:gd name="connsiteX30" fmla="*/ 964081 w 1285849"/>
                <a:gd name="connsiteY30" fmla="*/ 2523644 h 4633576"/>
                <a:gd name="connsiteX31" fmla="*/ 854811 w 1285849"/>
                <a:gd name="connsiteY31" fmla="*/ 2532303 h 4633576"/>
                <a:gd name="connsiteX32" fmla="*/ 922435 w 1285849"/>
                <a:gd name="connsiteY32" fmla="*/ 2475675 h 4633576"/>
                <a:gd name="connsiteX33" fmla="*/ 899343 w 1285849"/>
                <a:gd name="connsiteY33" fmla="*/ 2366544 h 4633576"/>
                <a:gd name="connsiteX34" fmla="*/ 807391 w 1285849"/>
                <a:gd name="connsiteY34" fmla="*/ 2156938 h 4633576"/>
                <a:gd name="connsiteX35" fmla="*/ 732209 w 1285849"/>
                <a:gd name="connsiteY35" fmla="*/ 1906100 h 4633576"/>
                <a:gd name="connsiteX36" fmla="*/ 690975 w 1285849"/>
                <a:gd name="connsiteY36" fmla="*/ 1836415 h 4633576"/>
                <a:gd name="connsiteX37" fmla="*/ 639296 w 1285849"/>
                <a:gd name="connsiteY37" fmla="*/ 1708727 h 4633576"/>
                <a:gd name="connsiteX38" fmla="*/ 623902 w 1285849"/>
                <a:gd name="connsiteY38" fmla="*/ 1654849 h 4633576"/>
                <a:gd name="connsiteX39" fmla="*/ 600811 w 1285849"/>
                <a:gd name="connsiteY39" fmla="*/ 1585576 h 4633576"/>
                <a:gd name="connsiteX40" fmla="*/ 562326 w 1285849"/>
                <a:gd name="connsiteY40" fmla="*/ 1462424 h 4633576"/>
                <a:gd name="connsiteX41" fmla="*/ 508447 w 1285849"/>
                <a:gd name="connsiteY41" fmla="*/ 1308485 h 4633576"/>
                <a:gd name="connsiteX42" fmla="*/ 462266 w 1285849"/>
                <a:gd name="connsiteY42" fmla="*/ 1177637 h 4633576"/>
                <a:gd name="connsiteX43" fmla="*/ 431478 w 1285849"/>
                <a:gd name="connsiteY43" fmla="*/ 1123758 h 4633576"/>
                <a:gd name="connsiteX44" fmla="*/ 408387 w 1285849"/>
                <a:gd name="connsiteY44" fmla="*/ 1077576 h 4633576"/>
                <a:gd name="connsiteX45" fmla="*/ 385296 w 1285849"/>
                <a:gd name="connsiteY45" fmla="*/ 1000606 h 4633576"/>
                <a:gd name="connsiteX46" fmla="*/ 354508 w 1285849"/>
                <a:gd name="connsiteY46" fmla="*/ 939031 h 4633576"/>
                <a:gd name="connsiteX47" fmla="*/ 346811 w 1285849"/>
                <a:gd name="connsiteY47" fmla="*/ 915940 h 4633576"/>
                <a:gd name="connsiteX48" fmla="*/ 331417 w 1285849"/>
                <a:gd name="connsiteY48" fmla="*/ 885152 h 4633576"/>
                <a:gd name="connsiteX49" fmla="*/ 316023 w 1285849"/>
                <a:gd name="connsiteY49" fmla="*/ 846667 h 4633576"/>
                <a:gd name="connsiteX50" fmla="*/ 300629 w 1285849"/>
                <a:gd name="connsiteY50" fmla="*/ 800485 h 4633576"/>
                <a:gd name="connsiteX51" fmla="*/ 285235 w 1285849"/>
                <a:gd name="connsiteY51" fmla="*/ 777394 h 4633576"/>
                <a:gd name="connsiteX52" fmla="*/ 262144 w 1285849"/>
                <a:gd name="connsiteY52" fmla="*/ 700424 h 4633576"/>
                <a:gd name="connsiteX53" fmla="*/ 246750 w 1285849"/>
                <a:gd name="connsiteY53" fmla="*/ 654243 h 4633576"/>
                <a:gd name="connsiteX54" fmla="*/ 239053 w 1285849"/>
                <a:gd name="connsiteY54" fmla="*/ 631152 h 4633576"/>
                <a:gd name="connsiteX55" fmla="*/ 231356 w 1285849"/>
                <a:gd name="connsiteY55" fmla="*/ 608061 h 4633576"/>
                <a:gd name="connsiteX56" fmla="*/ 223659 w 1285849"/>
                <a:gd name="connsiteY56" fmla="*/ 584970 h 4633576"/>
                <a:gd name="connsiteX57" fmla="*/ 208266 w 1285849"/>
                <a:gd name="connsiteY57" fmla="*/ 561879 h 4633576"/>
                <a:gd name="connsiteX58" fmla="*/ 200569 w 1285849"/>
                <a:gd name="connsiteY58" fmla="*/ 531091 h 4633576"/>
                <a:gd name="connsiteX59" fmla="*/ 185175 w 1285849"/>
                <a:gd name="connsiteY59" fmla="*/ 484909 h 4633576"/>
                <a:gd name="connsiteX60" fmla="*/ 177478 w 1285849"/>
                <a:gd name="connsiteY60" fmla="*/ 461818 h 4633576"/>
                <a:gd name="connsiteX61" fmla="*/ 169781 w 1285849"/>
                <a:gd name="connsiteY61" fmla="*/ 431031 h 4633576"/>
                <a:gd name="connsiteX62" fmla="*/ 154387 w 1285849"/>
                <a:gd name="connsiteY62" fmla="*/ 384849 h 4633576"/>
                <a:gd name="connsiteX63" fmla="*/ 146690 w 1285849"/>
                <a:gd name="connsiteY63" fmla="*/ 361758 h 4633576"/>
                <a:gd name="connsiteX64" fmla="*/ 138993 w 1285849"/>
                <a:gd name="connsiteY64" fmla="*/ 338667 h 4633576"/>
                <a:gd name="connsiteX65" fmla="*/ 131296 w 1285849"/>
                <a:gd name="connsiteY65" fmla="*/ 315576 h 4633576"/>
                <a:gd name="connsiteX66" fmla="*/ 115902 w 1285849"/>
                <a:gd name="connsiteY66" fmla="*/ 292485 h 4633576"/>
                <a:gd name="connsiteX67" fmla="*/ 100508 w 1285849"/>
                <a:gd name="connsiteY67" fmla="*/ 238606 h 4633576"/>
                <a:gd name="connsiteX68" fmla="*/ 85114 w 1285849"/>
                <a:gd name="connsiteY68" fmla="*/ 207818 h 4633576"/>
                <a:gd name="connsiteX69" fmla="*/ 62023 w 1285849"/>
                <a:gd name="connsiteY69" fmla="*/ 161637 h 4633576"/>
                <a:gd name="connsiteX70" fmla="*/ 46629 w 1285849"/>
                <a:gd name="connsiteY70" fmla="*/ 107758 h 4633576"/>
                <a:gd name="connsiteX71" fmla="*/ 38932 w 1285849"/>
                <a:gd name="connsiteY71" fmla="*/ 84667 h 4633576"/>
                <a:gd name="connsiteX72" fmla="*/ 447 w 1285849"/>
                <a:gd name="connsiteY72" fmla="*/ 15394 h 4633576"/>
                <a:gd name="connsiteX73" fmla="*/ 447 w 1285849"/>
                <a:gd name="connsiteY73" fmla="*/ 0 h 4633576"/>
                <a:gd name="connsiteX0" fmla="*/ 1278144 w 1288646"/>
                <a:gd name="connsiteY0" fmla="*/ 4633576 h 4633576"/>
                <a:gd name="connsiteX1" fmla="*/ 1287215 w 1288646"/>
                <a:gd name="connsiteY1" fmla="*/ 4633576 h 4633576"/>
                <a:gd name="connsiteX2" fmla="*/ 1285841 w 1288646"/>
                <a:gd name="connsiteY2" fmla="*/ 4279515 h 4633576"/>
                <a:gd name="connsiteX3" fmla="*/ 1270447 w 1288646"/>
                <a:gd name="connsiteY3" fmla="*/ 4117879 h 4633576"/>
                <a:gd name="connsiteX4" fmla="*/ 1255053 w 1288646"/>
                <a:gd name="connsiteY4" fmla="*/ 3987031 h 4633576"/>
                <a:gd name="connsiteX5" fmla="*/ 1239659 w 1288646"/>
                <a:gd name="connsiteY5" fmla="*/ 3948546 h 4633576"/>
                <a:gd name="connsiteX6" fmla="*/ 1231963 w 1288646"/>
                <a:gd name="connsiteY6" fmla="*/ 3910061 h 4633576"/>
                <a:gd name="connsiteX7" fmla="*/ 1216569 w 1288646"/>
                <a:gd name="connsiteY7" fmla="*/ 3602182 h 4633576"/>
                <a:gd name="connsiteX8" fmla="*/ 1208872 w 1288646"/>
                <a:gd name="connsiteY8" fmla="*/ 3579091 h 4633576"/>
                <a:gd name="connsiteX9" fmla="*/ 1193478 w 1288646"/>
                <a:gd name="connsiteY9" fmla="*/ 3517515 h 4633576"/>
                <a:gd name="connsiteX10" fmla="*/ 1170387 w 1288646"/>
                <a:gd name="connsiteY10" fmla="*/ 3402061 h 4633576"/>
                <a:gd name="connsiteX11" fmla="*/ 1154993 w 1288646"/>
                <a:gd name="connsiteY11" fmla="*/ 3325091 h 4633576"/>
                <a:gd name="connsiteX12" fmla="*/ 1147296 w 1288646"/>
                <a:gd name="connsiteY12" fmla="*/ 3302000 h 4633576"/>
                <a:gd name="connsiteX13" fmla="*/ 1131902 w 1288646"/>
                <a:gd name="connsiteY13" fmla="*/ 3240424 h 4633576"/>
                <a:gd name="connsiteX14" fmla="*/ 1116508 w 1288646"/>
                <a:gd name="connsiteY14" fmla="*/ 3194243 h 4633576"/>
                <a:gd name="connsiteX15" fmla="*/ 1108811 w 1288646"/>
                <a:gd name="connsiteY15" fmla="*/ 3155758 h 4633576"/>
                <a:gd name="connsiteX16" fmla="*/ 1085720 w 1288646"/>
                <a:gd name="connsiteY16" fmla="*/ 3094182 h 4633576"/>
                <a:gd name="connsiteX17" fmla="*/ 1078023 w 1288646"/>
                <a:gd name="connsiteY17" fmla="*/ 3071091 h 4633576"/>
                <a:gd name="connsiteX18" fmla="*/ 1062629 w 1288646"/>
                <a:gd name="connsiteY18" fmla="*/ 3048000 h 4633576"/>
                <a:gd name="connsiteX19" fmla="*/ 1047235 w 1288646"/>
                <a:gd name="connsiteY19" fmla="*/ 2986424 h 4633576"/>
                <a:gd name="connsiteX20" fmla="*/ 1039538 w 1288646"/>
                <a:gd name="connsiteY20" fmla="*/ 2955637 h 4633576"/>
                <a:gd name="connsiteX21" fmla="*/ 1024144 w 1288646"/>
                <a:gd name="connsiteY21" fmla="*/ 2932546 h 4633576"/>
                <a:gd name="connsiteX22" fmla="*/ 1008750 w 1288646"/>
                <a:gd name="connsiteY22" fmla="*/ 2878667 h 4633576"/>
                <a:gd name="connsiteX23" fmla="*/ 993356 w 1288646"/>
                <a:gd name="connsiteY23" fmla="*/ 2801697 h 4633576"/>
                <a:gd name="connsiteX24" fmla="*/ 985659 w 1288646"/>
                <a:gd name="connsiteY24" fmla="*/ 2770909 h 4633576"/>
                <a:gd name="connsiteX25" fmla="*/ 970266 w 1288646"/>
                <a:gd name="connsiteY25" fmla="*/ 2747818 h 4633576"/>
                <a:gd name="connsiteX26" fmla="*/ 962569 w 1288646"/>
                <a:gd name="connsiteY26" fmla="*/ 2709334 h 4633576"/>
                <a:gd name="connsiteX27" fmla="*/ 916387 w 1288646"/>
                <a:gd name="connsiteY27" fmla="*/ 2647758 h 4633576"/>
                <a:gd name="connsiteX28" fmla="*/ 908690 w 1288646"/>
                <a:gd name="connsiteY28" fmla="*/ 2609273 h 4633576"/>
                <a:gd name="connsiteX29" fmla="*/ 885599 w 1288646"/>
                <a:gd name="connsiteY29" fmla="*/ 2578485 h 4633576"/>
                <a:gd name="connsiteX30" fmla="*/ 964081 w 1288646"/>
                <a:gd name="connsiteY30" fmla="*/ 2523644 h 4633576"/>
                <a:gd name="connsiteX31" fmla="*/ 854811 w 1288646"/>
                <a:gd name="connsiteY31" fmla="*/ 2532303 h 4633576"/>
                <a:gd name="connsiteX32" fmla="*/ 922435 w 1288646"/>
                <a:gd name="connsiteY32" fmla="*/ 2475675 h 4633576"/>
                <a:gd name="connsiteX33" fmla="*/ 899343 w 1288646"/>
                <a:gd name="connsiteY33" fmla="*/ 2366544 h 4633576"/>
                <a:gd name="connsiteX34" fmla="*/ 807391 w 1288646"/>
                <a:gd name="connsiteY34" fmla="*/ 2156938 h 4633576"/>
                <a:gd name="connsiteX35" fmla="*/ 732209 w 1288646"/>
                <a:gd name="connsiteY35" fmla="*/ 1906100 h 4633576"/>
                <a:gd name="connsiteX36" fmla="*/ 690975 w 1288646"/>
                <a:gd name="connsiteY36" fmla="*/ 1836415 h 4633576"/>
                <a:gd name="connsiteX37" fmla="*/ 639296 w 1288646"/>
                <a:gd name="connsiteY37" fmla="*/ 1708727 h 4633576"/>
                <a:gd name="connsiteX38" fmla="*/ 623902 w 1288646"/>
                <a:gd name="connsiteY38" fmla="*/ 1654849 h 4633576"/>
                <a:gd name="connsiteX39" fmla="*/ 600811 w 1288646"/>
                <a:gd name="connsiteY39" fmla="*/ 1585576 h 4633576"/>
                <a:gd name="connsiteX40" fmla="*/ 562326 w 1288646"/>
                <a:gd name="connsiteY40" fmla="*/ 1462424 h 4633576"/>
                <a:gd name="connsiteX41" fmla="*/ 508447 w 1288646"/>
                <a:gd name="connsiteY41" fmla="*/ 1308485 h 4633576"/>
                <a:gd name="connsiteX42" fmla="*/ 462266 w 1288646"/>
                <a:gd name="connsiteY42" fmla="*/ 1177637 h 4633576"/>
                <a:gd name="connsiteX43" fmla="*/ 431478 w 1288646"/>
                <a:gd name="connsiteY43" fmla="*/ 1123758 h 4633576"/>
                <a:gd name="connsiteX44" fmla="*/ 408387 w 1288646"/>
                <a:gd name="connsiteY44" fmla="*/ 1077576 h 4633576"/>
                <a:gd name="connsiteX45" fmla="*/ 385296 w 1288646"/>
                <a:gd name="connsiteY45" fmla="*/ 1000606 h 4633576"/>
                <a:gd name="connsiteX46" fmla="*/ 354508 w 1288646"/>
                <a:gd name="connsiteY46" fmla="*/ 939031 h 4633576"/>
                <a:gd name="connsiteX47" fmla="*/ 346811 w 1288646"/>
                <a:gd name="connsiteY47" fmla="*/ 915940 h 4633576"/>
                <a:gd name="connsiteX48" fmla="*/ 331417 w 1288646"/>
                <a:gd name="connsiteY48" fmla="*/ 885152 h 4633576"/>
                <a:gd name="connsiteX49" fmla="*/ 316023 w 1288646"/>
                <a:gd name="connsiteY49" fmla="*/ 846667 h 4633576"/>
                <a:gd name="connsiteX50" fmla="*/ 300629 w 1288646"/>
                <a:gd name="connsiteY50" fmla="*/ 800485 h 4633576"/>
                <a:gd name="connsiteX51" fmla="*/ 285235 w 1288646"/>
                <a:gd name="connsiteY51" fmla="*/ 777394 h 4633576"/>
                <a:gd name="connsiteX52" fmla="*/ 262144 w 1288646"/>
                <a:gd name="connsiteY52" fmla="*/ 700424 h 4633576"/>
                <a:gd name="connsiteX53" fmla="*/ 246750 w 1288646"/>
                <a:gd name="connsiteY53" fmla="*/ 654243 h 4633576"/>
                <a:gd name="connsiteX54" fmla="*/ 239053 w 1288646"/>
                <a:gd name="connsiteY54" fmla="*/ 631152 h 4633576"/>
                <a:gd name="connsiteX55" fmla="*/ 231356 w 1288646"/>
                <a:gd name="connsiteY55" fmla="*/ 608061 h 4633576"/>
                <a:gd name="connsiteX56" fmla="*/ 223659 w 1288646"/>
                <a:gd name="connsiteY56" fmla="*/ 584970 h 4633576"/>
                <a:gd name="connsiteX57" fmla="*/ 208266 w 1288646"/>
                <a:gd name="connsiteY57" fmla="*/ 561879 h 4633576"/>
                <a:gd name="connsiteX58" fmla="*/ 200569 w 1288646"/>
                <a:gd name="connsiteY58" fmla="*/ 531091 h 4633576"/>
                <a:gd name="connsiteX59" fmla="*/ 185175 w 1288646"/>
                <a:gd name="connsiteY59" fmla="*/ 484909 h 4633576"/>
                <a:gd name="connsiteX60" fmla="*/ 177478 w 1288646"/>
                <a:gd name="connsiteY60" fmla="*/ 461818 h 4633576"/>
                <a:gd name="connsiteX61" fmla="*/ 169781 w 1288646"/>
                <a:gd name="connsiteY61" fmla="*/ 431031 h 4633576"/>
                <a:gd name="connsiteX62" fmla="*/ 154387 w 1288646"/>
                <a:gd name="connsiteY62" fmla="*/ 384849 h 4633576"/>
                <a:gd name="connsiteX63" fmla="*/ 146690 w 1288646"/>
                <a:gd name="connsiteY63" fmla="*/ 361758 h 4633576"/>
                <a:gd name="connsiteX64" fmla="*/ 138993 w 1288646"/>
                <a:gd name="connsiteY64" fmla="*/ 338667 h 4633576"/>
                <a:gd name="connsiteX65" fmla="*/ 131296 w 1288646"/>
                <a:gd name="connsiteY65" fmla="*/ 315576 h 4633576"/>
                <a:gd name="connsiteX66" fmla="*/ 115902 w 1288646"/>
                <a:gd name="connsiteY66" fmla="*/ 292485 h 4633576"/>
                <a:gd name="connsiteX67" fmla="*/ 100508 w 1288646"/>
                <a:gd name="connsiteY67" fmla="*/ 238606 h 4633576"/>
                <a:gd name="connsiteX68" fmla="*/ 85114 w 1288646"/>
                <a:gd name="connsiteY68" fmla="*/ 207818 h 4633576"/>
                <a:gd name="connsiteX69" fmla="*/ 62023 w 1288646"/>
                <a:gd name="connsiteY69" fmla="*/ 161637 h 4633576"/>
                <a:gd name="connsiteX70" fmla="*/ 46629 w 1288646"/>
                <a:gd name="connsiteY70" fmla="*/ 107758 h 4633576"/>
                <a:gd name="connsiteX71" fmla="*/ 38932 w 1288646"/>
                <a:gd name="connsiteY71" fmla="*/ 84667 h 4633576"/>
                <a:gd name="connsiteX72" fmla="*/ 447 w 1288646"/>
                <a:gd name="connsiteY72" fmla="*/ 15394 h 4633576"/>
                <a:gd name="connsiteX73" fmla="*/ 447 w 1288646"/>
                <a:gd name="connsiteY73" fmla="*/ 0 h 4633576"/>
                <a:gd name="connsiteX0" fmla="*/ 1278144 w 1288646"/>
                <a:gd name="connsiteY0" fmla="*/ 4633576 h 4633576"/>
                <a:gd name="connsiteX1" fmla="*/ 1287215 w 1288646"/>
                <a:gd name="connsiteY1" fmla="*/ 4633576 h 4633576"/>
                <a:gd name="connsiteX2" fmla="*/ 1285841 w 1288646"/>
                <a:gd name="connsiteY2" fmla="*/ 4279515 h 4633576"/>
                <a:gd name="connsiteX3" fmla="*/ 1270447 w 1288646"/>
                <a:gd name="connsiteY3" fmla="*/ 4117879 h 4633576"/>
                <a:gd name="connsiteX4" fmla="*/ 1255053 w 1288646"/>
                <a:gd name="connsiteY4" fmla="*/ 3987031 h 4633576"/>
                <a:gd name="connsiteX5" fmla="*/ 1239659 w 1288646"/>
                <a:gd name="connsiteY5" fmla="*/ 3948546 h 4633576"/>
                <a:gd name="connsiteX6" fmla="*/ 1268249 w 1288646"/>
                <a:gd name="connsiteY6" fmla="*/ 3869240 h 4633576"/>
                <a:gd name="connsiteX7" fmla="*/ 1216569 w 1288646"/>
                <a:gd name="connsiteY7" fmla="*/ 3602182 h 4633576"/>
                <a:gd name="connsiteX8" fmla="*/ 1208872 w 1288646"/>
                <a:gd name="connsiteY8" fmla="*/ 3579091 h 4633576"/>
                <a:gd name="connsiteX9" fmla="*/ 1193478 w 1288646"/>
                <a:gd name="connsiteY9" fmla="*/ 3517515 h 4633576"/>
                <a:gd name="connsiteX10" fmla="*/ 1170387 w 1288646"/>
                <a:gd name="connsiteY10" fmla="*/ 3402061 h 4633576"/>
                <a:gd name="connsiteX11" fmla="*/ 1154993 w 1288646"/>
                <a:gd name="connsiteY11" fmla="*/ 3325091 h 4633576"/>
                <a:gd name="connsiteX12" fmla="*/ 1147296 w 1288646"/>
                <a:gd name="connsiteY12" fmla="*/ 3302000 h 4633576"/>
                <a:gd name="connsiteX13" fmla="*/ 1131902 w 1288646"/>
                <a:gd name="connsiteY13" fmla="*/ 3240424 h 4633576"/>
                <a:gd name="connsiteX14" fmla="*/ 1116508 w 1288646"/>
                <a:gd name="connsiteY14" fmla="*/ 3194243 h 4633576"/>
                <a:gd name="connsiteX15" fmla="*/ 1108811 w 1288646"/>
                <a:gd name="connsiteY15" fmla="*/ 3155758 h 4633576"/>
                <a:gd name="connsiteX16" fmla="*/ 1085720 w 1288646"/>
                <a:gd name="connsiteY16" fmla="*/ 3094182 h 4633576"/>
                <a:gd name="connsiteX17" fmla="*/ 1078023 w 1288646"/>
                <a:gd name="connsiteY17" fmla="*/ 3071091 h 4633576"/>
                <a:gd name="connsiteX18" fmla="*/ 1062629 w 1288646"/>
                <a:gd name="connsiteY18" fmla="*/ 3048000 h 4633576"/>
                <a:gd name="connsiteX19" fmla="*/ 1047235 w 1288646"/>
                <a:gd name="connsiteY19" fmla="*/ 2986424 h 4633576"/>
                <a:gd name="connsiteX20" fmla="*/ 1039538 w 1288646"/>
                <a:gd name="connsiteY20" fmla="*/ 2955637 h 4633576"/>
                <a:gd name="connsiteX21" fmla="*/ 1024144 w 1288646"/>
                <a:gd name="connsiteY21" fmla="*/ 2932546 h 4633576"/>
                <a:gd name="connsiteX22" fmla="*/ 1008750 w 1288646"/>
                <a:gd name="connsiteY22" fmla="*/ 2878667 h 4633576"/>
                <a:gd name="connsiteX23" fmla="*/ 993356 w 1288646"/>
                <a:gd name="connsiteY23" fmla="*/ 2801697 h 4633576"/>
                <a:gd name="connsiteX24" fmla="*/ 985659 w 1288646"/>
                <a:gd name="connsiteY24" fmla="*/ 2770909 h 4633576"/>
                <a:gd name="connsiteX25" fmla="*/ 970266 w 1288646"/>
                <a:gd name="connsiteY25" fmla="*/ 2747818 h 4633576"/>
                <a:gd name="connsiteX26" fmla="*/ 962569 w 1288646"/>
                <a:gd name="connsiteY26" fmla="*/ 2709334 h 4633576"/>
                <a:gd name="connsiteX27" fmla="*/ 916387 w 1288646"/>
                <a:gd name="connsiteY27" fmla="*/ 2647758 h 4633576"/>
                <a:gd name="connsiteX28" fmla="*/ 908690 w 1288646"/>
                <a:gd name="connsiteY28" fmla="*/ 2609273 h 4633576"/>
                <a:gd name="connsiteX29" fmla="*/ 885599 w 1288646"/>
                <a:gd name="connsiteY29" fmla="*/ 2578485 h 4633576"/>
                <a:gd name="connsiteX30" fmla="*/ 964081 w 1288646"/>
                <a:gd name="connsiteY30" fmla="*/ 2523644 h 4633576"/>
                <a:gd name="connsiteX31" fmla="*/ 854811 w 1288646"/>
                <a:gd name="connsiteY31" fmla="*/ 2532303 h 4633576"/>
                <a:gd name="connsiteX32" fmla="*/ 922435 w 1288646"/>
                <a:gd name="connsiteY32" fmla="*/ 2475675 h 4633576"/>
                <a:gd name="connsiteX33" fmla="*/ 899343 w 1288646"/>
                <a:gd name="connsiteY33" fmla="*/ 2366544 h 4633576"/>
                <a:gd name="connsiteX34" fmla="*/ 807391 w 1288646"/>
                <a:gd name="connsiteY34" fmla="*/ 2156938 h 4633576"/>
                <a:gd name="connsiteX35" fmla="*/ 732209 w 1288646"/>
                <a:gd name="connsiteY35" fmla="*/ 1906100 h 4633576"/>
                <a:gd name="connsiteX36" fmla="*/ 690975 w 1288646"/>
                <a:gd name="connsiteY36" fmla="*/ 1836415 h 4633576"/>
                <a:gd name="connsiteX37" fmla="*/ 639296 w 1288646"/>
                <a:gd name="connsiteY37" fmla="*/ 1708727 h 4633576"/>
                <a:gd name="connsiteX38" fmla="*/ 623902 w 1288646"/>
                <a:gd name="connsiteY38" fmla="*/ 1654849 h 4633576"/>
                <a:gd name="connsiteX39" fmla="*/ 600811 w 1288646"/>
                <a:gd name="connsiteY39" fmla="*/ 1585576 h 4633576"/>
                <a:gd name="connsiteX40" fmla="*/ 562326 w 1288646"/>
                <a:gd name="connsiteY40" fmla="*/ 1462424 h 4633576"/>
                <a:gd name="connsiteX41" fmla="*/ 508447 w 1288646"/>
                <a:gd name="connsiteY41" fmla="*/ 1308485 h 4633576"/>
                <a:gd name="connsiteX42" fmla="*/ 462266 w 1288646"/>
                <a:gd name="connsiteY42" fmla="*/ 1177637 h 4633576"/>
                <a:gd name="connsiteX43" fmla="*/ 431478 w 1288646"/>
                <a:gd name="connsiteY43" fmla="*/ 1123758 h 4633576"/>
                <a:gd name="connsiteX44" fmla="*/ 408387 w 1288646"/>
                <a:gd name="connsiteY44" fmla="*/ 1077576 h 4633576"/>
                <a:gd name="connsiteX45" fmla="*/ 385296 w 1288646"/>
                <a:gd name="connsiteY45" fmla="*/ 1000606 h 4633576"/>
                <a:gd name="connsiteX46" fmla="*/ 354508 w 1288646"/>
                <a:gd name="connsiteY46" fmla="*/ 939031 h 4633576"/>
                <a:gd name="connsiteX47" fmla="*/ 346811 w 1288646"/>
                <a:gd name="connsiteY47" fmla="*/ 915940 h 4633576"/>
                <a:gd name="connsiteX48" fmla="*/ 331417 w 1288646"/>
                <a:gd name="connsiteY48" fmla="*/ 885152 h 4633576"/>
                <a:gd name="connsiteX49" fmla="*/ 316023 w 1288646"/>
                <a:gd name="connsiteY49" fmla="*/ 846667 h 4633576"/>
                <a:gd name="connsiteX50" fmla="*/ 300629 w 1288646"/>
                <a:gd name="connsiteY50" fmla="*/ 800485 h 4633576"/>
                <a:gd name="connsiteX51" fmla="*/ 285235 w 1288646"/>
                <a:gd name="connsiteY51" fmla="*/ 777394 h 4633576"/>
                <a:gd name="connsiteX52" fmla="*/ 262144 w 1288646"/>
                <a:gd name="connsiteY52" fmla="*/ 700424 h 4633576"/>
                <a:gd name="connsiteX53" fmla="*/ 246750 w 1288646"/>
                <a:gd name="connsiteY53" fmla="*/ 654243 h 4633576"/>
                <a:gd name="connsiteX54" fmla="*/ 239053 w 1288646"/>
                <a:gd name="connsiteY54" fmla="*/ 631152 h 4633576"/>
                <a:gd name="connsiteX55" fmla="*/ 231356 w 1288646"/>
                <a:gd name="connsiteY55" fmla="*/ 608061 h 4633576"/>
                <a:gd name="connsiteX56" fmla="*/ 223659 w 1288646"/>
                <a:gd name="connsiteY56" fmla="*/ 584970 h 4633576"/>
                <a:gd name="connsiteX57" fmla="*/ 208266 w 1288646"/>
                <a:gd name="connsiteY57" fmla="*/ 561879 h 4633576"/>
                <a:gd name="connsiteX58" fmla="*/ 200569 w 1288646"/>
                <a:gd name="connsiteY58" fmla="*/ 531091 h 4633576"/>
                <a:gd name="connsiteX59" fmla="*/ 185175 w 1288646"/>
                <a:gd name="connsiteY59" fmla="*/ 484909 h 4633576"/>
                <a:gd name="connsiteX60" fmla="*/ 177478 w 1288646"/>
                <a:gd name="connsiteY60" fmla="*/ 461818 h 4633576"/>
                <a:gd name="connsiteX61" fmla="*/ 169781 w 1288646"/>
                <a:gd name="connsiteY61" fmla="*/ 431031 h 4633576"/>
                <a:gd name="connsiteX62" fmla="*/ 154387 w 1288646"/>
                <a:gd name="connsiteY62" fmla="*/ 384849 h 4633576"/>
                <a:gd name="connsiteX63" fmla="*/ 146690 w 1288646"/>
                <a:gd name="connsiteY63" fmla="*/ 361758 h 4633576"/>
                <a:gd name="connsiteX64" fmla="*/ 138993 w 1288646"/>
                <a:gd name="connsiteY64" fmla="*/ 338667 h 4633576"/>
                <a:gd name="connsiteX65" fmla="*/ 131296 w 1288646"/>
                <a:gd name="connsiteY65" fmla="*/ 315576 h 4633576"/>
                <a:gd name="connsiteX66" fmla="*/ 115902 w 1288646"/>
                <a:gd name="connsiteY66" fmla="*/ 292485 h 4633576"/>
                <a:gd name="connsiteX67" fmla="*/ 100508 w 1288646"/>
                <a:gd name="connsiteY67" fmla="*/ 238606 h 4633576"/>
                <a:gd name="connsiteX68" fmla="*/ 85114 w 1288646"/>
                <a:gd name="connsiteY68" fmla="*/ 207818 h 4633576"/>
                <a:gd name="connsiteX69" fmla="*/ 62023 w 1288646"/>
                <a:gd name="connsiteY69" fmla="*/ 161637 h 4633576"/>
                <a:gd name="connsiteX70" fmla="*/ 46629 w 1288646"/>
                <a:gd name="connsiteY70" fmla="*/ 107758 h 4633576"/>
                <a:gd name="connsiteX71" fmla="*/ 38932 w 1288646"/>
                <a:gd name="connsiteY71" fmla="*/ 84667 h 4633576"/>
                <a:gd name="connsiteX72" fmla="*/ 447 w 1288646"/>
                <a:gd name="connsiteY72" fmla="*/ 15394 h 4633576"/>
                <a:gd name="connsiteX73" fmla="*/ 447 w 1288646"/>
                <a:gd name="connsiteY73" fmla="*/ 0 h 4633576"/>
                <a:gd name="connsiteX0" fmla="*/ 1278144 w 1288646"/>
                <a:gd name="connsiteY0" fmla="*/ 4633576 h 4633576"/>
                <a:gd name="connsiteX1" fmla="*/ 1287215 w 1288646"/>
                <a:gd name="connsiteY1" fmla="*/ 4633576 h 4633576"/>
                <a:gd name="connsiteX2" fmla="*/ 1285841 w 1288646"/>
                <a:gd name="connsiteY2" fmla="*/ 4279515 h 4633576"/>
                <a:gd name="connsiteX3" fmla="*/ 1270447 w 1288646"/>
                <a:gd name="connsiteY3" fmla="*/ 4117879 h 4633576"/>
                <a:gd name="connsiteX4" fmla="*/ 1255053 w 1288646"/>
                <a:gd name="connsiteY4" fmla="*/ 3987031 h 4633576"/>
                <a:gd name="connsiteX5" fmla="*/ 1275945 w 1288646"/>
                <a:gd name="connsiteY5" fmla="*/ 3953082 h 4633576"/>
                <a:gd name="connsiteX6" fmla="*/ 1268249 w 1288646"/>
                <a:gd name="connsiteY6" fmla="*/ 3869240 h 4633576"/>
                <a:gd name="connsiteX7" fmla="*/ 1216569 w 1288646"/>
                <a:gd name="connsiteY7" fmla="*/ 3602182 h 4633576"/>
                <a:gd name="connsiteX8" fmla="*/ 1208872 w 1288646"/>
                <a:gd name="connsiteY8" fmla="*/ 3579091 h 4633576"/>
                <a:gd name="connsiteX9" fmla="*/ 1193478 w 1288646"/>
                <a:gd name="connsiteY9" fmla="*/ 3517515 h 4633576"/>
                <a:gd name="connsiteX10" fmla="*/ 1170387 w 1288646"/>
                <a:gd name="connsiteY10" fmla="*/ 3402061 h 4633576"/>
                <a:gd name="connsiteX11" fmla="*/ 1154993 w 1288646"/>
                <a:gd name="connsiteY11" fmla="*/ 3325091 h 4633576"/>
                <a:gd name="connsiteX12" fmla="*/ 1147296 w 1288646"/>
                <a:gd name="connsiteY12" fmla="*/ 3302000 h 4633576"/>
                <a:gd name="connsiteX13" fmla="*/ 1131902 w 1288646"/>
                <a:gd name="connsiteY13" fmla="*/ 3240424 h 4633576"/>
                <a:gd name="connsiteX14" fmla="*/ 1116508 w 1288646"/>
                <a:gd name="connsiteY14" fmla="*/ 3194243 h 4633576"/>
                <a:gd name="connsiteX15" fmla="*/ 1108811 w 1288646"/>
                <a:gd name="connsiteY15" fmla="*/ 3155758 h 4633576"/>
                <a:gd name="connsiteX16" fmla="*/ 1085720 w 1288646"/>
                <a:gd name="connsiteY16" fmla="*/ 3094182 h 4633576"/>
                <a:gd name="connsiteX17" fmla="*/ 1078023 w 1288646"/>
                <a:gd name="connsiteY17" fmla="*/ 3071091 h 4633576"/>
                <a:gd name="connsiteX18" fmla="*/ 1062629 w 1288646"/>
                <a:gd name="connsiteY18" fmla="*/ 3048000 h 4633576"/>
                <a:gd name="connsiteX19" fmla="*/ 1047235 w 1288646"/>
                <a:gd name="connsiteY19" fmla="*/ 2986424 h 4633576"/>
                <a:gd name="connsiteX20" fmla="*/ 1039538 w 1288646"/>
                <a:gd name="connsiteY20" fmla="*/ 2955637 h 4633576"/>
                <a:gd name="connsiteX21" fmla="*/ 1024144 w 1288646"/>
                <a:gd name="connsiteY21" fmla="*/ 2932546 h 4633576"/>
                <a:gd name="connsiteX22" fmla="*/ 1008750 w 1288646"/>
                <a:gd name="connsiteY22" fmla="*/ 2878667 h 4633576"/>
                <a:gd name="connsiteX23" fmla="*/ 993356 w 1288646"/>
                <a:gd name="connsiteY23" fmla="*/ 2801697 h 4633576"/>
                <a:gd name="connsiteX24" fmla="*/ 985659 w 1288646"/>
                <a:gd name="connsiteY24" fmla="*/ 2770909 h 4633576"/>
                <a:gd name="connsiteX25" fmla="*/ 970266 w 1288646"/>
                <a:gd name="connsiteY25" fmla="*/ 2747818 h 4633576"/>
                <a:gd name="connsiteX26" fmla="*/ 962569 w 1288646"/>
                <a:gd name="connsiteY26" fmla="*/ 2709334 h 4633576"/>
                <a:gd name="connsiteX27" fmla="*/ 916387 w 1288646"/>
                <a:gd name="connsiteY27" fmla="*/ 2647758 h 4633576"/>
                <a:gd name="connsiteX28" fmla="*/ 908690 w 1288646"/>
                <a:gd name="connsiteY28" fmla="*/ 2609273 h 4633576"/>
                <a:gd name="connsiteX29" fmla="*/ 885599 w 1288646"/>
                <a:gd name="connsiteY29" fmla="*/ 2578485 h 4633576"/>
                <a:gd name="connsiteX30" fmla="*/ 964081 w 1288646"/>
                <a:gd name="connsiteY30" fmla="*/ 2523644 h 4633576"/>
                <a:gd name="connsiteX31" fmla="*/ 854811 w 1288646"/>
                <a:gd name="connsiteY31" fmla="*/ 2532303 h 4633576"/>
                <a:gd name="connsiteX32" fmla="*/ 922435 w 1288646"/>
                <a:gd name="connsiteY32" fmla="*/ 2475675 h 4633576"/>
                <a:gd name="connsiteX33" fmla="*/ 899343 w 1288646"/>
                <a:gd name="connsiteY33" fmla="*/ 2366544 h 4633576"/>
                <a:gd name="connsiteX34" fmla="*/ 807391 w 1288646"/>
                <a:gd name="connsiteY34" fmla="*/ 2156938 h 4633576"/>
                <a:gd name="connsiteX35" fmla="*/ 732209 w 1288646"/>
                <a:gd name="connsiteY35" fmla="*/ 1906100 h 4633576"/>
                <a:gd name="connsiteX36" fmla="*/ 690975 w 1288646"/>
                <a:gd name="connsiteY36" fmla="*/ 1836415 h 4633576"/>
                <a:gd name="connsiteX37" fmla="*/ 639296 w 1288646"/>
                <a:gd name="connsiteY37" fmla="*/ 1708727 h 4633576"/>
                <a:gd name="connsiteX38" fmla="*/ 623902 w 1288646"/>
                <a:gd name="connsiteY38" fmla="*/ 1654849 h 4633576"/>
                <a:gd name="connsiteX39" fmla="*/ 600811 w 1288646"/>
                <a:gd name="connsiteY39" fmla="*/ 1585576 h 4633576"/>
                <a:gd name="connsiteX40" fmla="*/ 562326 w 1288646"/>
                <a:gd name="connsiteY40" fmla="*/ 1462424 h 4633576"/>
                <a:gd name="connsiteX41" fmla="*/ 508447 w 1288646"/>
                <a:gd name="connsiteY41" fmla="*/ 1308485 h 4633576"/>
                <a:gd name="connsiteX42" fmla="*/ 462266 w 1288646"/>
                <a:gd name="connsiteY42" fmla="*/ 1177637 h 4633576"/>
                <a:gd name="connsiteX43" fmla="*/ 431478 w 1288646"/>
                <a:gd name="connsiteY43" fmla="*/ 1123758 h 4633576"/>
                <a:gd name="connsiteX44" fmla="*/ 408387 w 1288646"/>
                <a:gd name="connsiteY44" fmla="*/ 1077576 h 4633576"/>
                <a:gd name="connsiteX45" fmla="*/ 385296 w 1288646"/>
                <a:gd name="connsiteY45" fmla="*/ 1000606 h 4633576"/>
                <a:gd name="connsiteX46" fmla="*/ 354508 w 1288646"/>
                <a:gd name="connsiteY46" fmla="*/ 939031 h 4633576"/>
                <a:gd name="connsiteX47" fmla="*/ 346811 w 1288646"/>
                <a:gd name="connsiteY47" fmla="*/ 915940 h 4633576"/>
                <a:gd name="connsiteX48" fmla="*/ 331417 w 1288646"/>
                <a:gd name="connsiteY48" fmla="*/ 885152 h 4633576"/>
                <a:gd name="connsiteX49" fmla="*/ 316023 w 1288646"/>
                <a:gd name="connsiteY49" fmla="*/ 846667 h 4633576"/>
                <a:gd name="connsiteX50" fmla="*/ 300629 w 1288646"/>
                <a:gd name="connsiteY50" fmla="*/ 800485 h 4633576"/>
                <a:gd name="connsiteX51" fmla="*/ 285235 w 1288646"/>
                <a:gd name="connsiteY51" fmla="*/ 777394 h 4633576"/>
                <a:gd name="connsiteX52" fmla="*/ 262144 w 1288646"/>
                <a:gd name="connsiteY52" fmla="*/ 700424 h 4633576"/>
                <a:gd name="connsiteX53" fmla="*/ 246750 w 1288646"/>
                <a:gd name="connsiteY53" fmla="*/ 654243 h 4633576"/>
                <a:gd name="connsiteX54" fmla="*/ 239053 w 1288646"/>
                <a:gd name="connsiteY54" fmla="*/ 631152 h 4633576"/>
                <a:gd name="connsiteX55" fmla="*/ 231356 w 1288646"/>
                <a:gd name="connsiteY55" fmla="*/ 608061 h 4633576"/>
                <a:gd name="connsiteX56" fmla="*/ 223659 w 1288646"/>
                <a:gd name="connsiteY56" fmla="*/ 584970 h 4633576"/>
                <a:gd name="connsiteX57" fmla="*/ 208266 w 1288646"/>
                <a:gd name="connsiteY57" fmla="*/ 561879 h 4633576"/>
                <a:gd name="connsiteX58" fmla="*/ 200569 w 1288646"/>
                <a:gd name="connsiteY58" fmla="*/ 531091 h 4633576"/>
                <a:gd name="connsiteX59" fmla="*/ 185175 w 1288646"/>
                <a:gd name="connsiteY59" fmla="*/ 484909 h 4633576"/>
                <a:gd name="connsiteX60" fmla="*/ 177478 w 1288646"/>
                <a:gd name="connsiteY60" fmla="*/ 461818 h 4633576"/>
                <a:gd name="connsiteX61" fmla="*/ 169781 w 1288646"/>
                <a:gd name="connsiteY61" fmla="*/ 431031 h 4633576"/>
                <a:gd name="connsiteX62" fmla="*/ 154387 w 1288646"/>
                <a:gd name="connsiteY62" fmla="*/ 384849 h 4633576"/>
                <a:gd name="connsiteX63" fmla="*/ 146690 w 1288646"/>
                <a:gd name="connsiteY63" fmla="*/ 361758 h 4633576"/>
                <a:gd name="connsiteX64" fmla="*/ 138993 w 1288646"/>
                <a:gd name="connsiteY64" fmla="*/ 338667 h 4633576"/>
                <a:gd name="connsiteX65" fmla="*/ 131296 w 1288646"/>
                <a:gd name="connsiteY65" fmla="*/ 315576 h 4633576"/>
                <a:gd name="connsiteX66" fmla="*/ 115902 w 1288646"/>
                <a:gd name="connsiteY66" fmla="*/ 292485 h 4633576"/>
                <a:gd name="connsiteX67" fmla="*/ 100508 w 1288646"/>
                <a:gd name="connsiteY67" fmla="*/ 238606 h 4633576"/>
                <a:gd name="connsiteX68" fmla="*/ 85114 w 1288646"/>
                <a:gd name="connsiteY68" fmla="*/ 207818 h 4633576"/>
                <a:gd name="connsiteX69" fmla="*/ 62023 w 1288646"/>
                <a:gd name="connsiteY69" fmla="*/ 161637 h 4633576"/>
                <a:gd name="connsiteX70" fmla="*/ 46629 w 1288646"/>
                <a:gd name="connsiteY70" fmla="*/ 107758 h 4633576"/>
                <a:gd name="connsiteX71" fmla="*/ 38932 w 1288646"/>
                <a:gd name="connsiteY71" fmla="*/ 84667 h 4633576"/>
                <a:gd name="connsiteX72" fmla="*/ 447 w 1288646"/>
                <a:gd name="connsiteY72" fmla="*/ 15394 h 4633576"/>
                <a:gd name="connsiteX73" fmla="*/ 447 w 1288646"/>
                <a:gd name="connsiteY73" fmla="*/ 0 h 4633576"/>
                <a:gd name="connsiteX0" fmla="*/ 1278144 w 1288646"/>
                <a:gd name="connsiteY0" fmla="*/ 4633576 h 4633576"/>
                <a:gd name="connsiteX1" fmla="*/ 1287215 w 1288646"/>
                <a:gd name="connsiteY1" fmla="*/ 4633576 h 4633576"/>
                <a:gd name="connsiteX2" fmla="*/ 1285841 w 1288646"/>
                <a:gd name="connsiteY2" fmla="*/ 4279515 h 4633576"/>
                <a:gd name="connsiteX3" fmla="*/ 1270447 w 1288646"/>
                <a:gd name="connsiteY3" fmla="*/ 4117879 h 4633576"/>
                <a:gd name="connsiteX4" fmla="*/ 1275945 w 1288646"/>
                <a:gd name="connsiteY4" fmla="*/ 3953082 h 4633576"/>
                <a:gd name="connsiteX5" fmla="*/ 1268249 w 1288646"/>
                <a:gd name="connsiteY5" fmla="*/ 3869240 h 4633576"/>
                <a:gd name="connsiteX6" fmla="*/ 1216569 w 1288646"/>
                <a:gd name="connsiteY6" fmla="*/ 3602182 h 4633576"/>
                <a:gd name="connsiteX7" fmla="*/ 1208872 w 1288646"/>
                <a:gd name="connsiteY7" fmla="*/ 3579091 h 4633576"/>
                <a:gd name="connsiteX8" fmla="*/ 1193478 w 1288646"/>
                <a:gd name="connsiteY8" fmla="*/ 3517515 h 4633576"/>
                <a:gd name="connsiteX9" fmla="*/ 1170387 w 1288646"/>
                <a:gd name="connsiteY9" fmla="*/ 3402061 h 4633576"/>
                <a:gd name="connsiteX10" fmla="*/ 1154993 w 1288646"/>
                <a:gd name="connsiteY10" fmla="*/ 3325091 h 4633576"/>
                <a:gd name="connsiteX11" fmla="*/ 1147296 w 1288646"/>
                <a:gd name="connsiteY11" fmla="*/ 3302000 h 4633576"/>
                <a:gd name="connsiteX12" fmla="*/ 1131902 w 1288646"/>
                <a:gd name="connsiteY12" fmla="*/ 3240424 h 4633576"/>
                <a:gd name="connsiteX13" fmla="*/ 1116508 w 1288646"/>
                <a:gd name="connsiteY13" fmla="*/ 3194243 h 4633576"/>
                <a:gd name="connsiteX14" fmla="*/ 1108811 w 1288646"/>
                <a:gd name="connsiteY14" fmla="*/ 3155758 h 4633576"/>
                <a:gd name="connsiteX15" fmla="*/ 1085720 w 1288646"/>
                <a:gd name="connsiteY15" fmla="*/ 3094182 h 4633576"/>
                <a:gd name="connsiteX16" fmla="*/ 1078023 w 1288646"/>
                <a:gd name="connsiteY16" fmla="*/ 3071091 h 4633576"/>
                <a:gd name="connsiteX17" fmla="*/ 1062629 w 1288646"/>
                <a:gd name="connsiteY17" fmla="*/ 3048000 h 4633576"/>
                <a:gd name="connsiteX18" fmla="*/ 1047235 w 1288646"/>
                <a:gd name="connsiteY18" fmla="*/ 2986424 h 4633576"/>
                <a:gd name="connsiteX19" fmla="*/ 1039538 w 1288646"/>
                <a:gd name="connsiteY19" fmla="*/ 2955637 h 4633576"/>
                <a:gd name="connsiteX20" fmla="*/ 1024144 w 1288646"/>
                <a:gd name="connsiteY20" fmla="*/ 2932546 h 4633576"/>
                <a:gd name="connsiteX21" fmla="*/ 1008750 w 1288646"/>
                <a:gd name="connsiteY21" fmla="*/ 2878667 h 4633576"/>
                <a:gd name="connsiteX22" fmla="*/ 993356 w 1288646"/>
                <a:gd name="connsiteY22" fmla="*/ 2801697 h 4633576"/>
                <a:gd name="connsiteX23" fmla="*/ 985659 w 1288646"/>
                <a:gd name="connsiteY23" fmla="*/ 2770909 h 4633576"/>
                <a:gd name="connsiteX24" fmla="*/ 970266 w 1288646"/>
                <a:gd name="connsiteY24" fmla="*/ 2747818 h 4633576"/>
                <a:gd name="connsiteX25" fmla="*/ 962569 w 1288646"/>
                <a:gd name="connsiteY25" fmla="*/ 2709334 h 4633576"/>
                <a:gd name="connsiteX26" fmla="*/ 916387 w 1288646"/>
                <a:gd name="connsiteY26" fmla="*/ 2647758 h 4633576"/>
                <a:gd name="connsiteX27" fmla="*/ 908690 w 1288646"/>
                <a:gd name="connsiteY27" fmla="*/ 2609273 h 4633576"/>
                <a:gd name="connsiteX28" fmla="*/ 885599 w 1288646"/>
                <a:gd name="connsiteY28" fmla="*/ 2578485 h 4633576"/>
                <a:gd name="connsiteX29" fmla="*/ 964081 w 1288646"/>
                <a:gd name="connsiteY29" fmla="*/ 2523644 h 4633576"/>
                <a:gd name="connsiteX30" fmla="*/ 854811 w 1288646"/>
                <a:gd name="connsiteY30" fmla="*/ 2532303 h 4633576"/>
                <a:gd name="connsiteX31" fmla="*/ 922435 w 1288646"/>
                <a:gd name="connsiteY31" fmla="*/ 2475675 h 4633576"/>
                <a:gd name="connsiteX32" fmla="*/ 899343 w 1288646"/>
                <a:gd name="connsiteY32" fmla="*/ 2366544 h 4633576"/>
                <a:gd name="connsiteX33" fmla="*/ 807391 w 1288646"/>
                <a:gd name="connsiteY33" fmla="*/ 2156938 h 4633576"/>
                <a:gd name="connsiteX34" fmla="*/ 732209 w 1288646"/>
                <a:gd name="connsiteY34" fmla="*/ 1906100 h 4633576"/>
                <a:gd name="connsiteX35" fmla="*/ 690975 w 1288646"/>
                <a:gd name="connsiteY35" fmla="*/ 1836415 h 4633576"/>
                <a:gd name="connsiteX36" fmla="*/ 639296 w 1288646"/>
                <a:gd name="connsiteY36" fmla="*/ 1708727 h 4633576"/>
                <a:gd name="connsiteX37" fmla="*/ 623902 w 1288646"/>
                <a:gd name="connsiteY37" fmla="*/ 1654849 h 4633576"/>
                <a:gd name="connsiteX38" fmla="*/ 600811 w 1288646"/>
                <a:gd name="connsiteY38" fmla="*/ 1585576 h 4633576"/>
                <a:gd name="connsiteX39" fmla="*/ 562326 w 1288646"/>
                <a:gd name="connsiteY39" fmla="*/ 1462424 h 4633576"/>
                <a:gd name="connsiteX40" fmla="*/ 508447 w 1288646"/>
                <a:gd name="connsiteY40" fmla="*/ 1308485 h 4633576"/>
                <a:gd name="connsiteX41" fmla="*/ 462266 w 1288646"/>
                <a:gd name="connsiteY41" fmla="*/ 1177637 h 4633576"/>
                <a:gd name="connsiteX42" fmla="*/ 431478 w 1288646"/>
                <a:gd name="connsiteY42" fmla="*/ 1123758 h 4633576"/>
                <a:gd name="connsiteX43" fmla="*/ 408387 w 1288646"/>
                <a:gd name="connsiteY43" fmla="*/ 1077576 h 4633576"/>
                <a:gd name="connsiteX44" fmla="*/ 385296 w 1288646"/>
                <a:gd name="connsiteY44" fmla="*/ 1000606 h 4633576"/>
                <a:gd name="connsiteX45" fmla="*/ 354508 w 1288646"/>
                <a:gd name="connsiteY45" fmla="*/ 939031 h 4633576"/>
                <a:gd name="connsiteX46" fmla="*/ 346811 w 1288646"/>
                <a:gd name="connsiteY46" fmla="*/ 915940 h 4633576"/>
                <a:gd name="connsiteX47" fmla="*/ 331417 w 1288646"/>
                <a:gd name="connsiteY47" fmla="*/ 885152 h 4633576"/>
                <a:gd name="connsiteX48" fmla="*/ 316023 w 1288646"/>
                <a:gd name="connsiteY48" fmla="*/ 846667 h 4633576"/>
                <a:gd name="connsiteX49" fmla="*/ 300629 w 1288646"/>
                <a:gd name="connsiteY49" fmla="*/ 800485 h 4633576"/>
                <a:gd name="connsiteX50" fmla="*/ 285235 w 1288646"/>
                <a:gd name="connsiteY50" fmla="*/ 777394 h 4633576"/>
                <a:gd name="connsiteX51" fmla="*/ 262144 w 1288646"/>
                <a:gd name="connsiteY51" fmla="*/ 700424 h 4633576"/>
                <a:gd name="connsiteX52" fmla="*/ 246750 w 1288646"/>
                <a:gd name="connsiteY52" fmla="*/ 654243 h 4633576"/>
                <a:gd name="connsiteX53" fmla="*/ 239053 w 1288646"/>
                <a:gd name="connsiteY53" fmla="*/ 631152 h 4633576"/>
                <a:gd name="connsiteX54" fmla="*/ 231356 w 1288646"/>
                <a:gd name="connsiteY54" fmla="*/ 608061 h 4633576"/>
                <a:gd name="connsiteX55" fmla="*/ 223659 w 1288646"/>
                <a:gd name="connsiteY55" fmla="*/ 584970 h 4633576"/>
                <a:gd name="connsiteX56" fmla="*/ 208266 w 1288646"/>
                <a:gd name="connsiteY56" fmla="*/ 561879 h 4633576"/>
                <a:gd name="connsiteX57" fmla="*/ 200569 w 1288646"/>
                <a:gd name="connsiteY57" fmla="*/ 531091 h 4633576"/>
                <a:gd name="connsiteX58" fmla="*/ 185175 w 1288646"/>
                <a:gd name="connsiteY58" fmla="*/ 484909 h 4633576"/>
                <a:gd name="connsiteX59" fmla="*/ 177478 w 1288646"/>
                <a:gd name="connsiteY59" fmla="*/ 461818 h 4633576"/>
                <a:gd name="connsiteX60" fmla="*/ 169781 w 1288646"/>
                <a:gd name="connsiteY60" fmla="*/ 431031 h 4633576"/>
                <a:gd name="connsiteX61" fmla="*/ 154387 w 1288646"/>
                <a:gd name="connsiteY61" fmla="*/ 384849 h 4633576"/>
                <a:gd name="connsiteX62" fmla="*/ 146690 w 1288646"/>
                <a:gd name="connsiteY62" fmla="*/ 361758 h 4633576"/>
                <a:gd name="connsiteX63" fmla="*/ 138993 w 1288646"/>
                <a:gd name="connsiteY63" fmla="*/ 338667 h 4633576"/>
                <a:gd name="connsiteX64" fmla="*/ 131296 w 1288646"/>
                <a:gd name="connsiteY64" fmla="*/ 315576 h 4633576"/>
                <a:gd name="connsiteX65" fmla="*/ 115902 w 1288646"/>
                <a:gd name="connsiteY65" fmla="*/ 292485 h 4633576"/>
                <a:gd name="connsiteX66" fmla="*/ 100508 w 1288646"/>
                <a:gd name="connsiteY66" fmla="*/ 238606 h 4633576"/>
                <a:gd name="connsiteX67" fmla="*/ 85114 w 1288646"/>
                <a:gd name="connsiteY67" fmla="*/ 207818 h 4633576"/>
                <a:gd name="connsiteX68" fmla="*/ 62023 w 1288646"/>
                <a:gd name="connsiteY68" fmla="*/ 161637 h 4633576"/>
                <a:gd name="connsiteX69" fmla="*/ 46629 w 1288646"/>
                <a:gd name="connsiteY69" fmla="*/ 107758 h 4633576"/>
                <a:gd name="connsiteX70" fmla="*/ 38932 w 1288646"/>
                <a:gd name="connsiteY70" fmla="*/ 84667 h 4633576"/>
                <a:gd name="connsiteX71" fmla="*/ 447 w 1288646"/>
                <a:gd name="connsiteY71" fmla="*/ 15394 h 4633576"/>
                <a:gd name="connsiteX72" fmla="*/ 447 w 1288646"/>
                <a:gd name="connsiteY72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16569 w 1295219"/>
                <a:gd name="connsiteY6" fmla="*/ 3602182 h 4633576"/>
                <a:gd name="connsiteX7" fmla="*/ 1208872 w 1295219"/>
                <a:gd name="connsiteY7" fmla="*/ 3579091 h 4633576"/>
                <a:gd name="connsiteX8" fmla="*/ 1193478 w 1295219"/>
                <a:gd name="connsiteY8" fmla="*/ 3517515 h 4633576"/>
                <a:gd name="connsiteX9" fmla="*/ 1170387 w 1295219"/>
                <a:gd name="connsiteY9" fmla="*/ 3402061 h 4633576"/>
                <a:gd name="connsiteX10" fmla="*/ 1154993 w 1295219"/>
                <a:gd name="connsiteY10" fmla="*/ 3325091 h 4633576"/>
                <a:gd name="connsiteX11" fmla="*/ 1147296 w 1295219"/>
                <a:gd name="connsiteY11" fmla="*/ 3302000 h 4633576"/>
                <a:gd name="connsiteX12" fmla="*/ 1131902 w 1295219"/>
                <a:gd name="connsiteY12" fmla="*/ 3240424 h 4633576"/>
                <a:gd name="connsiteX13" fmla="*/ 1116508 w 1295219"/>
                <a:gd name="connsiteY13" fmla="*/ 3194243 h 4633576"/>
                <a:gd name="connsiteX14" fmla="*/ 1108811 w 1295219"/>
                <a:gd name="connsiteY14" fmla="*/ 3155758 h 4633576"/>
                <a:gd name="connsiteX15" fmla="*/ 1085720 w 1295219"/>
                <a:gd name="connsiteY15" fmla="*/ 3094182 h 4633576"/>
                <a:gd name="connsiteX16" fmla="*/ 1078023 w 1295219"/>
                <a:gd name="connsiteY16" fmla="*/ 3071091 h 4633576"/>
                <a:gd name="connsiteX17" fmla="*/ 1062629 w 1295219"/>
                <a:gd name="connsiteY17" fmla="*/ 3048000 h 4633576"/>
                <a:gd name="connsiteX18" fmla="*/ 1047235 w 1295219"/>
                <a:gd name="connsiteY18" fmla="*/ 2986424 h 4633576"/>
                <a:gd name="connsiteX19" fmla="*/ 1039538 w 1295219"/>
                <a:gd name="connsiteY19" fmla="*/ 2955637 h 4633576"/>
                <a:gd name="connsiteX20" fmla="*/ 1024144 w 1295219"/>
                <a:gd name="connsiteY20" fmla="*/ 2932546 h 4633576"/>
                <a:gd name="connsiteX21" fmla="*/ 1008750 w 1295219"/>
                <a:gd name="connsiteY21" fmla="*/ 2878667 h 4633576"/>
                <a:gd name="connsiteX22" fmla="*/ 993356 w 1295219"/>
                <a:gd name="connsiteY22" fmla="*/ 2801697 h 4633576"/>
                <a:gd name="connsiteX23" fmla="*/ 985659 w 1295219"/>
                <a:gd name="connsiteY23" fmla="*/ 2770909 h 4633576"/>
                <a:gd name="connsiteX24" fmla="*/ 970266 w 1295219"/>
                <a:gd name="connsiteY24" fmla="*/ 2747818 h 4633576"/>
                <a:gd name="connsiteX25" fmla="*/ 962569 w 1295219"/>
                <a:gd name="connsiteY25" fmla="*/ 2709334 h 4633576"/>
                <a:gd name="connsiteX26" fmla="*/ 916387 w 1295219"/>
                <a:gd name="connsiteY26" fmla="*/ 2647758 h 4633576"/>
                <a:gd name="connsiteX27" fmla="*/ 908690 w 1295219"/>
                <a:gd name="connsiteY27" fmla="*/ 2609273 h 4633576"/>
                <a:gd name="connsiteX28" fmla="*/ 885599 w 1295219"/>
                <a:gd name="connsiteY28" fmla="*/ 2578485 h 4633576"/>
                <a:gd name="connsiteX29" fmla="*/ 964081 w 1295219"/>
                <a:gd name="connsiteY29" fmla="*/ 2523644 h 4633576"/>
                <a:gd name="connsiteX30" fmla="*/ 854811 w 1295219"/>
                <a:gd name="connsiteY30" fmla="*/ 2532303 h 4633576"/>
                <a:gd name="connsiteX31" fmla="*/ 922435 w 1295219"/>
                <a:gd name="connsiteY31" fmla="*/ 2475675 h 4633576"/>
                <a:gd name="connsiteX32" fmla="*/ 899343 w 1295219"/>
                <a:gd name="connsiteY32" fmla="*/ 2366544 h 4633576"/>
                <a:gd name="connsiteX33" fmla="*/ 807391 w 1295219"/>
                <a:gd name="connsiteY33" fmla="*/ 2156938 h 4633576"/>
                <a:gd name="connsiteX34" fmla="*/ 732209 w 1295219"/>
                <a:gd name="connsiteY34" fmla="*/ 1906100 h 4633576"/>
                <a:gd name="connsiteX35" fmla="*/ 690975 w 1295219"/>
                <a:gd name="connsiteY35" fmla="*/ 1836415 h 4633576"/>
                <a:gd name="connsiteX36" fmla="*/ 639296 w 1295219"/>
                <a:gd name="connsiteY36" fmla="*/ 1708727 h 4633576"/>
                <a:gd name="connsiteX37" fmla="*/ 623902 w 1295219"/>
                <a:gd name="connsiteY37" fmla="*/ 1654849 h 4633576"/>
                <a:gd name="connsiteX38" fmla="*/ 600811 w 1295219"/>
                <a:gd name="connsiteY38" fmla="*/ 1585576 h 4633576"/>
                <a:gd name="connsiteX39" fmla="*/ 562326 w 1295219"/>
                <a:gd name="connsiteY39" fmla="*/ 1462424 h 4633576"/>
                <a:gd name="connsiteX40" fmla="*/ 508447 w 1295219"/>
                <a:gd name="connsiteY40" fmla="*/ 1308485 h 4633576"/>
                <a:gd name="connsiteX41" fmla="*/ 462266 w 1295219"/>
                <a:gd name="connsiteY41" fmla="*/ 1177637 h 4633576"/>
                <a:gd name="connsiteX42" fmla="*/ 431478 w 1295219"/>
                <a:gd name="connsiteY42" fmla="*/ 1123758 h 4633576"/>
                <a:gd name="connsiteX43" fmla="*/ 408387 w 1295219"/>
                <a:gd name="connsiteY43" fmla="*/ 1077576 h 4633576"/>
                <a:gd name="connsiteX44" fmla="*/ 385296 w 1295219"/>
                <a:gd name="connsiteY44" fmla="*/ 1000606 h 4633576"/>
                <a:gd name="connsiteX45" fmla="*/ 354508 w 1295219"/>
                <a:gd name="connsiteY45" fmla="*/ 939031 h 4633576"/>
                <a:gd name="connsiteX46" fmla="*/ 346811 w 1295219"/>
                <a:gd name="connsiteY46" fmla="*/ 915940 h 4633576"/>
                <a:gd name="connsiteX47" fmla="*/ 331417 w 1295219"/>
                <a:gd name="connsiteY47" fmla="*/ 885152 h 4633576"/>
                <a:gd name="connsiteX48" fmla="*/ 316023 w 1295219"/>
                <a:gd name="connsiteY48" fmla="*/ 846667 h 4633576"/>
                <a:gd name="connsiteX49" fmla="*/ 300629 w 1295219"/>
                <a:gd name="connsiteY49" fmla="*/ 800485 h 4633576"/>
                <a:gd name="connsiteX50" fmla="*/ 285235 w 1295219"/>
                <a:gd name="connsiteY50" fmla="*/ 777394 h 4633576"/>
                <a:gd name="connsiteX51" fmla="*/ 262144 w 1295219"/>
                <a:gd name="connsiteY51" fmla="*/ 700424 h 4633576"/>
                <a:gd name="connsiteX52" fmla="*/ 246750 w 1295219"/>
                <a:gd name="connsiteY52" fmla="*/ 654243 h 4633576"/>
                <a:gd name="connsiteX53" fmla="*/ 239053 w 1295219"/>
                <a:gd name="connsiteY53" fmla="*/ 631152 h 4633576"/>
                <a:gd name="connsiteX54" fmla="*/ 231356 w 1295219"/>
                <a:gd name="connsiteY54" fmla="*/ 608061 h 4633576"/>
                <a:gd name="connsiteX55" fmla="*/ 223659 w 1295219"/>
                <a:gd name="connsiteY55" fmla="*/ 584970 h 4633576"/>
                <a:gd name="connsiteX56" fmla="*/ 208266 w 1295219"/>
                <a:gd name="connsiteY56" fmla="*/ 561879 h 4633576"/>
                <a:gd name="connsiteX57" fmla="*/ 200569 w 1295219"/>
                <a:gd name="connsiteY57" fmla="*/ 531091 h 4633576"/>
                <a:gd name="connsiteX58" fmla="*/ 185175 w 1295219"/>
                <a:gd name="connsiteY58" fmla="*/ 484909 h 4633576"/>
                <a:gd name="connsiteX59" fmla="*/ 177478 w 1295219"/>
                <a:gd name="connsiteY59" fmla="*/ 461818 h 4633576"/>
                <a:gd name="connsiteX60" fmla="*/ 169781 w 1295219"/>
                <a:gd name="connsiteY60" fmla="*/ 431031 h 4633576"/>
                <a:gd name="connsiteX61" fmla="*/ 154387 w 1295219"/>
                <a:gd name="connsiteY61" fmla="*/ 384849 h 4633576"/>
                <a:gd name="connsiteX62" fmla="*/ 146690 w 1295219"/>
                <a:gd name="connsiteY62" fmla="*/ 361758 h 4633576"/>
                <a:gd name="connsiteX63" fmla="*/ 138993 w 1295219"/>
                <a:gd name="connsiteY63" fmla="*/ 338667 h 4633576"/>
                <a:gd name="connsiteX64" fmla="*/ 131296 w 1295219"/>
                <a:gd name="connsiteY64" fmla="*/ 315576 h 4633576"/>
                <a:gd name="connsiteX65" fmla="*/ 115902 w 1295219"/>
                <a:gd name="connsiteY65" fmla="*/ 292485 h 4633576"/>
                <a:gd name="connsiteX66" fmla="*/ 100508 w 1295219"/>
                <a:gd name="connsiteY66" fmla="*/ 238606 h 4633576"/>
                <a:gd name="connsiteX67" fmla="*/ 85114 w 1295219"/>
                <a:gd name="connsiteY67" fmla="*/ 207818 h 4633576"/>
                <a:gd name="connsiteX68" fmla="*/ 62023 w 1295219"/>
                <a:gd name="connsiteY68" fmla="*/ 161637 h 4633576"/>
                <a:gd name="connsiteX69" fmla="*/ 46629 w 1295219"/>
                <a:gd name="connsiteY69" fmla="*/ 107758 h 4633576"/>
                <a:gd name="connsiteX70" fmla="*/ 38932 w 1295219"/>
                <a:gd name="connsiteY70" fmla="*/ 84667 h 4633576"/>
                <a:gd name="connsiteX71" fmla="*/ 447 w 1295219"/>
                <a:gd name="connsiteY71" fmla="*/ 15394 h 4633576"/>
                <a:gd name="connsiteX72" fmla="*/ 447 w 1295219"/>
                <a:gd name="connsiteY72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16569 w 1295219"/>
                <a:gd name="connsiteY6" fmla="*/ 3602182 h 4633576"/>
                <a:gd name="connsiteX7" fmla="*/ 1254230 w 1295219"/>
                <a:gd name="connsiteY7" fmla="*/ 3570020 h 4633576"/>
                <a:gd name="connsiteX8" fmla="*/ 1193478 w 1295219"/>
                <a:gd name="connsiteY8" fmla="*/ 3517515 h 4633576"/>
                <a:gd name="connsiteX9" fmla="*/ 1170387 w 1295219"/>
                <a:gd name="connsiteY9" fmla="*/ 3402061 h 4633576"/>
                <a:gd name="connsiteX10" fmla="*/ 1154993 w 1295219"/>
                <a:gd name="connsiteY10" fmla="*/ 3325091 h 4633576"/>
                <a:gd name="connsiteX11" fmla="*/ 1147296 w 1295219"/>
                <a:gd name="connsiteY11" fmla="*/ 3302000 h 4633576"/>
                <a:gd name="connsiteX12" fmla="*/ 1131902 w 1295219"/>
                <a:gd name="connsiteY12" fmla="*/ 3240424 h 4633576"/>
                <a:gd name="connsiteX13" fmla="*/ 1116508 w 1295219"/>
                <a:gd name="connsiteY13" fmla="*/ 3194243 h 4633576"/>
                <a:gd name="connsiteX14" fmla="*/ 1108811 w 1295219"/>
                <a:gd name="connsiteY14" fmla="*/ 3155758 h 4633576"/>
                <a:gd name="connsiteX15" fmla="*/ 1085720 w 1295219"/>
                <a:gd name="connsiteY15" fmla="*/ 3094182 h 4633576"/>
                <a:gd name="connsiteX16" fmla="*/ 1078023 w 1295219"/>
                <a:gd name="connsiteY16" fmla="*/ 3071091 h 4633576"/>
                <a:gd name="connsiteX17" fmla="*/ 1062629 w 1295219"/>
                <a:gd name="connsiteY17" fmla="*/ 3048000 h 4633576"/>
                <a:gd name="connsiteX18" fmla="*/ 1047235 w 1295219"/>
                <a:gd name="connsiteY18" fmla="*/ 2986424 h 4633576"/>
                <a:gd name="connsiteX19" fmla="*/ 1039538 w 1295219"/>
                <a:gd name="connsiteY19" fmla="*/ 2955637 h 4633576"/>
                <a:gd name="connsiteX20" fmla="*/ 1024144 w 1295219"/>
                <a:gd name="connsiteY20" fmla="*/ 2932546 h 4633576"/>
                <a:gd name="connsiteX21" fmla="*/ 1008750 w 1295219"/>
                <a:gd name="connsiteY21" fmla="*/ 2878667 h 4633576"/>
                <a:gd name="connsiteX22" fmla="*/ 993356 w 1295219"/>
                <a:gd name="connsiteY22" fmla="*/ 2801697 h 4633576"/>
                <a:gd name="connsiteX23" fmla="*/ 985659 w 1295219"/>
                <a:gd name="connsiteY23" fmla="*/ 2770909 h 4633576"/>
                <a:gd name="connsiteX24" fmla="*/ 970266 w 1295219"/>
                <a:gd name="connsiteY24" fmla="*/ 2747818 h 4633576"/>
                <a:gd name="connsiteX25" fmla="*/ 962569 w 1295219"/>
                <a:gd name="connsiteY25" fmla="*/ 2709334 h 4633576"/>
                <a:gd name="connsiteX26" fmla="*/ 916387 w 1295219"/>
                <a:gd name="connsiteY26" fmla="*/ 2647758 h 4633576"/>
                <a:gd name="connsiteX27" fmla="*/ 908690 w 1295219"/>
                <a:gd name="connsiteY27" fmla="*/ 2609273 h 4633576"/>
                <a:gd name="connsiteX28" fmla="*/ 885599 w 1295219"/>
                <a:gd name="connsiteY28" fmla="*/ 2578485 h 4633576"/>
                <a:gd name="connsiteX29" fmla="*/ 964081 w 1295219"/>
                <a:gd name="connsiteY29" fmla="*/ 2523644 h 4633576"/>
                <a:gd name="connsiteX30" fmla="*/ 854811 w 1295219"/>
                <a:gd name="connsiteY30" fmla="*/ 2532303 h 4633576"/>
                <a:gd name="connsiteX31" fmla="*/ 922435 w 1295219"/>
                <a:gd name="connsiteY31" fmla="*/ 2475675 h 4633576"/>
                <a:gd name="connsiteX32" fmla="*/ 899343 w 1295219"/>
                <a:gd name="connsiteY32" fmla="*/ 2366544 h 4633576"/>
                <a:gd name="connsiteX33" fmla="*/ 807391 w 1295219"/>
                <a:gd name="connsiteY33" fmla="*/ 2156938 h 4633576"/>
                <a:gd name="connsiteX34" fmla="*/ 732209 w 1295219"/>
                <a:gd name="connsiteY34" fmla="*/ 1906100 h 4633576"/>
                <a:gd name="connsiteX35" fmla="*/ 690975 w 1295219"/>
                <a:gd name="connsiteY35" fmla="*/ 1836415 h 4633576"/>
                <a:gd name="connsiteX36" fmla="*/ 639296 w 1295219"/>
                <a:gd name="connsiteY36" fmla="*/ 1708727 h 4633576"/>
                <a:gd name="connsiteX37" fmla="*/ 623902 w 1295219"/>
                <a:gd name="connsiteY37" fmla="*/ 1654849 h 4633576"/>
                <a:gd name="connsiteX38" fmla="*/ 600811 w 1295219"/>
                <a:gd name="connsiteY38" fmla="*/ 1585576 h 4633576"/>
                <a:gd name="connsiteX39" fmla="*/ 562326 w 1295219"/>
                <a:gd name="connsiteY39" fmla="*/ 1462424 h 4633576"/>
                <a:gd name="connsiteX40" fmla="*/ 508447 w 1295219"/>
                <a:gd name="connsiteY40" fmla="*/ 1308485 h 4633576"/>
                <a:gd name="connsiteX41" fmla="*/ 462266 w 1295219"/>
                <a:gd name="connsiteY41" fmla="*/ 1177637 h 4633576"/>
                <a:gd name="connsiteX42" fmla="*/ 431478 w 1295219"/>
                <a:gd name="connsiteY42" fmla="*/ 1123758 h 4633576"/>
                <a:gd name="connsiteX43" fmla="*/ 408387 w 1295219"/>
                <a:gd name="connsiteY43" fmla="*/ 1077576 h 4633576"/>
                <a:gd name="connsiteX44" fmla="*/ 385296 w 1295219"/>
                <a:gd name="connsiteY44" fmla="*/ 1000606 h 4633576"/>
                <a:gd name="connsiteX45" fmla="*/ 354508 w 1295219"/>
                <a:gd name="connsiteY45" fmla="*/ 939031 h 4633576"/>
                <a:gd name="connsiteX46" fmla="*/ 346811 w 1295219"/>
                <a:gd name="connsiteY46" fmla="*/ 915940 h 4633576"/>
                <a:gd name="connsiteX47" fmla="*/ 331417 w 1295219"/>
                <a:gd name="connsiteY47" fmla="*/ 885152 h 4633576"/>
                <a:gd name="connsiteX48" fmla="*/ 316023 w 1295219"/>
                <a:gd name="connsiteY48" fmla="*/ 846667 h 4633576"/>
                <a:gd name="connsiteX49" fmla="*/ 300629 w 1295219"/>
                <a:gd name="connsiteY49" fmla="*/ 800485 h 4633576"/>
                <a:gd name="connsiteX50" fmla="*/ 285235 w 1295219"/>
                <a:gd name="connsiteY50" fmla="*/ 777394 h 4633576"/>
                <a:gd name="connsiteX51" fmla="*/ 262144 w 1295219"/>
                <a:gd name="connsiteY51" fmla="*/ 700424 h 4633576"/>
                <a:gd name="connsiteX52" fmla="*/ 246750 w 1295219"/>
                <a:gd name="connsiteY52" fmla="*/ 654243 h 4633576"/>
                <a:gd name="connsiteX53" fmla="*/ 239053 w 1295219"/>
                <a:gd name="connsiteY53" fmla="*/ 631152 h 4633576"/>
                <a:gd name="connsiteX54" fmla="*/ 231356 w 1295219"/>
                <a:gd name="connsiteY54" fmla="*/ 608061 h 4633576"/>
                <a:gd name="connsiteX55" fmla="*/ 223659 w 1295219"/>
                <a:gd name="connsiteY55" fmla="*/ 584970 h 4633576"/>
                <a:gd name="connsiteX56" fmla="*/ 208266 w 1295219"/>
                <a:gd name="connsiteY56" fmla="*/ 561879 h 4633576"/>
                <a:gd name="connsiteX57" fmla="*/ 200569 w 1295219"/>
                <a:gd name="connsiteY57" fmla="*/ 531091 h 4633576"/>
                <a:gd name="connsiteX58" fmla="*/ 185175 w 1295219"/>
                <a:gd name="connsiteY58" fmla="*/ 484909 h 4633576"/>
                <a:gd name="connsiteX59" fmla="*/ 177478 w 1295219"/>
                <a:gd name="connsiteY59" fmla="*/ 461818 h 4633576"/>
                <a:gd name="connsiteX60" fmla="*/ 169781 w 1295219"/>
                <a:gd name="connsiteY60" fmla="*/ 431031 h 4633576"/>
                <a:gd name="connsiteX61" fmla="*/ 154387 w 1295219"/>
                <a:gd name="connsiteY61" fmla="*/ 384849 h 4633576"/>
                <a:gd name="connsiteX62" fmla="*/ 146690 w 1295219"/>
                <a:gd name="connsiteY62" fmla="*/ 361758 h 4633576"/>
                <a:gd name="connsiteX63" fmla="*/ 138993 w 1295219"/>
                <a:gd name="connsiteY63" fmla="*/ 338667 h 4633576"/>
                <a:gd name="connsiteX64" fmla="*/ 131296 w 1295219"/>
                <a:gd name="connsiteY64" fmla="*/ 315576 h 4633576"/>
                <a:gd name="connsiteX65" fmla="*/ 115902 w 1295219"/>
                <a:gd name="connsiteY65" fmla="*/ 292485 h 4633576"/>
                <a:gd name="connsiteX66" fmla="*/ 100508 w 1295219"/>
                <a:gd name="connsiteY66" fmla="*/ 238606 h 4633576"/>
                <a:gd name="connsiteX67" fmla="*/ 85114 w 1295219"/>
                <a:gd name="connsiteY67" fmla="*/ 207818 h 4633576"/>
                <a:gd name="connsiteX68" fmla="*/ 62023 w 1295219"/>
                <a:gd name="connsiteY68" fmla="*/ 161637 h 4633576"/>
                <a:gd name="connsiteX69" fmla="*/ 46629 w 1295219"/>
                <a:gd name="connsiteY69" fmla="*/ 107758 h 4633576"/>
                <a:gd name="connsiteX70" fmla="*/ 38932 w 1295219"/>
                <a:gd name="connsiteY70" fmla="*/ 84667 h 4633576"/>
                <a:gd name="connsiteX71" fmla="*/ 447 w 1295219"/>
                <a:gd name="connsiteY71" fmla="*/ 15394 h 4633576"/>
                <a:gd name="connsiteX72" fmla="*/ 447 w 1295219"/>
                <a:gd name="connsiteY72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16569 w 1295219"/>
                <a:gd name="connsiteY6" fmla="*/ 3602182 h 4633576"/>
                <a:gd name="connsiteX7" fmla="*/ 1254230 w 1295219"/>
                <a:gd name="connsiteY7" fmla="*/ 3570020 h 4633576"/>
                <a:gd name="connsiteX8" fmla="*/ 1193478 w 1295219"/>
                <a:gd name="connsiteY8" fmla="*/ 3517515 h 4633576"/>
                <a:gd name="connsiteX9" fmla="*/ 1206673 w 1295219"/>
                <a:gd name="connsiteY9" fmla="*/ 3402061 h 4633576"/>
                <a:gd name="connsiteX10" fmla="*/ 1154993 w 1295219"/>
                <a:gd name="connsiteY10" fmla="*/ 3325091 h 4633576"/>
                <a:gd name="connsiteX11" fmla="*/ 1147296 w 1295219"/>
                <a:gd name="connsiteY11" fmla="*/ 3302000 h 4633576"/>
                <a:gd name="connsiteX12" fmla="*/ 1131902 w 1295219"/>
                <a:gd name="connsiteY12" fmla="*/ 3240424 h 4633576"/>
                <a:gd name="connsiteX13" fmla="*/ 1116508 w 1295219"/>
                <a:gd name="connsiteY13" fmla="*/ 3194243 h 4633576"/>
                <a:gd name="connsiteX14" fmla="*/ 1108811 w 1295219"/>
                <a:gd name="connsiteY14" fmla="*/ 3155758 h 4633576"/>
                <a:gd name="connsiteX15" fmla="*/ 1085720 w 1295219"/>
                <a:gd name="connsiteY15" fmla="*/ 3094182 h 4633576"/>
                <a:gd name="connsiteX16" fmla="*/ 1078023 w 1295219"/>
                <a:gd name="connsiteY16" fmla="*/ 3071091 h 4633576"/>
                <a:gd name="connsiteX17" fmla="*/ 1062629 w 1295219"/>
                <a:gd name="connsiteY17" fmla="*/ 3048000 h 4633576"/>
                <a:gd name="connsiteX18" fmla="*/ 1047235 w 1295219"/>
                <a:gd name="connsiteY18" fmla="*/ 2986424 h 4633576"/>
                <a:gd name="connsiteX19" fmla="*/ 1039538 w 1295219"/>
                <a:gd name="connsiteY19" fmla="*/ 2955637 h 4633576"/>
                <a:gd name="connsiteX20" fmla="*/ 1024144 w 1295219"/>
                <a:gd name="connsiteY20" fmla="*/ 2932546 h 4633576"/>
                <a:gd name="connsiteX21" fmla="*/ 1008750 w 1295219"/>
                <a:gd name="connsiteY21" fmla="*/ 2878667 h 4633576"/>
                <a:gd name="connsiteX22" fmla="*/ 993356 w 1295219"/>
                <a:gd name="connsiteY22" fmla="*/ 2801697 h 4633576"/>
                <a:gd name="connsiteX23" fmla="*/ 985659 w 1295219"/>
                <a:gd name="connsiteY23" fmla="*/ 2770909 h 4633576"/>
                <a:gd name="connsiteX24" fmla="*/ 970266 w 1295219"/>
                <a:gd name="connsiteY24" fmla="*/ 2747818 h 4633576"/>
                <a:gd name="connsiteX25" fmla="*/ 962569 w 1295219"/>
                <a:gd name="connsiteY25" fmla="*/ 2709334 h 4633576"/>
                <a:gd name="connsiteX26" fmla="*/ 916387 w 1295219"/>
                <a:gd name="connsiteY26" fmla="*/ 2647758 h 4633576"/>
                <a:gd name="connsiteX27" fmla="*/ 908690 w 1295219"/>
                <a:gd name="connsiteY27" fmla="*/ 2609273 h 4633576"/>
                <a:gd name="connsiteX28" fmla="*/ 885599 w 1295219"/>
                <a:gd name="connsiteY28" fmla="*/ 2578485 h 4633576"/>
                <a:gd name="connsiteX29" fmla="*/ 964081 w 1295219"/>
                <a:gd name="connsiteY29" fmla="*/ 2523644 h 4633576"/>
                <a:gd name="connsiteX30" fmla="*/ 854811 w 1295219"/>
                <a:gd name="connsiteY30" fmla="*/ 2532303 h 4633576"/>
                <a:gd name="connsiteX31" fmla="*/ 922435 w 1295219"/>
                <a:gd name="connsiteY31" fmla="*/ 2475675 h 4633576"/>
                <a:gd name="connsiteX32" fmla="*/ 899343 w 1295219"/>
                <a:gd name="connsiteY32" fmla="*/ 2366544 h 4633576"/>
                <a:gd name="connsiteX33" fmla="*/ 807391 w 1295219"/>
                <a:gd name="connsiteY33" fmla="*/ 2156938 h 4633576"/>
                <a:gd name="connsiteX34" fmla="*/ 732209 w 1295219"/>
                <a:gd name="connsiteY34" fmla="*/ 1906100 h 4633576"/>
                <a:gd name="connsiteX35" fmla="*/ 690975 w 1295219"/>
                <a:gd name="connsiteY35" fmla="*/ 1836415 h 4633576"/>
                <a:gd name="connsiteX36" fmla="*/ 639296 w 1295219"/>
                <a:gd name="connsiteY36" fmla="*/ 1708727 h 4633576"/>
                <a:gd name="connsiteX37" fmla="*/ 623902 w 1295219"/>
                <a:gd name="connsiteY37" fmla="*/ 1654849 h 4633576"/>
                <a:gd name="connsiteX38" fmla="*/ 600811 w 1295219"/>
                <a:gd name="connsiteY38" fmla="*/ 1585576 h 4633576"/>
                <a:gd name="connsiteX39" fmla="*/ 562326 w 1295219"/>
                <a:gd name="connsiteY39" fmla="*/ 1462424 h 4633576"/>
                <a:gd name="connsiteX40" fmla="*/ 508447 w 1295219"/>
                <a:gd name="connsiteY40" fmla="*/ 1308485 h 4633576"/>
                <a:gd name="connsiteX41" fmla="*/ 462266 w 1295219"/>
                <a:gd name="connsiteY41" fmla="*/ 1177637 h 4633576"/>
                <a:gd name="connsiteX42" fmla="*/ 431478 w 1295219"/>
                <a:gd name="connsiteY42" fmla="*/ 1123758 h 4633576"/>
                <a:gd name="connsiteX43" fmla="*/ 408387 w 1295219"/>
                <a:gd name="connsiteY43" fmla="*/ 1077576 h 4633576"/>
                <a:gd name="connsiteX44" fmla="*/ 385296 w 1295219"/>
                <a:gd name="connsiteY44" fmla="*/ 1000606 h 4633576"/>
                <a:gd name="connsiteX45" fmla="*/ 354508 w 1295219"/>
                <a:gd name="connsiteY45" fmla="*/ 939031 h 4633576"/>
                <a:gd name="connsiteX46" fmla="*/ 346811 w 1295219"/>
                <a:gd name="connsiteY46" fmla="*/ 915940 h 4633576"/>
                <a:gd name="connsiteX47" fmla="*/ 331417 w 1295219"/>
                <a:gd name="connsiteY47" fmla="*/ 885152 h 4633576"/>
                <a:gd name="connsiteX48" fmla="*/ 316023 w 1295219"/>
                <a:gd name="connsiteY48" fmla="*/ 846667 h 4633576"/>
                <a:gd name="connsiteX49" fmla="*/ 300629 w 1295219"/>
                <a:gd name="connsiteY49" fmla="*/ 800485 h 4633576"/>
                <a:gd name="connsiteX50" fmla="*/ 285235 w 1295219"/>
                <a:gd name="connsiteY50" fmla="*/ 777394 h 4633576"/>
                <a:gd name="connsiteX51" fmla="*/ 262144 w 1295219"/>
                <a:gd name="connsiteY51" fmla="*/ 700424 h 4633576"/>
                <a:gd name="connsiteX52" fmla="*/ 246750 w 1295219"/>
                <a:gd name="connsiteY52" fmla="*/ 654243 h 4633576"/>
                <a:gd name="connsiteX53" fmla="*/ 239053 w 1295219"/>
                <a:gd name="connsiteY53" fmla="*/ 631152 h 4633576"/>
                <a:gd name="connsiteX54" fmla="*/ 231356 w 1295219"/>
                <a:gd name="connsiteY54" fmla="*/ 608061 h 4633576"/>
                <a:gd name="connsiteX55" fmla="*/ 223659 w 1295219"/>
                <a:gd name="connsiteY55" fmla="*/ 584970 h 4633576"/>
                <a:gd name="connsiteX56" fmla="*/ 208266 w 1295219"/>
                <a:gd name="connsiteY56" fmla="*/ 561879 h 4633576"/>
                <a:gd name="connsiteX57" fmla="*/ 200569 w 1295219"/>
                <a:gd name="connsiteY57" fmla="*/ 531091 h 4633576"/>
                <a:gd name="connsiteX58" fmla="*/ 185175 w 1295219"/>
                <a:gd name="connsiteY58" fmla="*/ 484909 h 4633576"/>
                <a:gd name="connsiteX59" fmla="*/ 177478 w 1295219"/>
                <a:gd name="connsiteY59" fmla="*/ 461818 h 4633576"/>
                <a:gd name="connsiteX60" fmla="*/ 169781 w 1295219"/>
                <a:gd name="connsiteY60" fmla="*/ 431031 h 4633576"/>
                <a:gd name="connsiteX61" fmla="*/ 154387 w 1295219"/>
                <a:gd name="connsiteY61" fmla="*/ 384849 h 4633576"/>
                <a:gd name="connsiteX62" fmla="*/ 146690 w 1295219"/>
                <a:gd name="connsiteY62" fmla="*/ 361758 h 4633576"/>
                <a:gd name="connsiteX63" fmla="*/ 138993 w 1295219"/>
                <a:gd name="connsiteY63" fmla="*/ 338667 h 4633576"/>
                <a:gd name="connsiteX64" fmla="*/ 131296 w 1295219"/>
                <a:gd name="connsiteY64" fmla="*/ 315576 h 4633576"/>
                <a:gd name="connsiteX65" fmla="*/ 115902 w 1295219"/>
                <a:gd name="connsiteY65" fmla="*/ 292485 h 4633576"/>
                <a:gd name="connsiteX66" fmla="*/ 100508 w 1295219"/>
                <a:gd name="connsiteY66" fmla="*/ 238606 h 4633576"/>
                <a:gd name="connsiteX67" fmla="*/ 85114 w 1295219"/>
                <a:gd name="connsiteY67" fmla="*/ 207818 h 4633576"/>
                <a:gd name="connsiteX68" fmla="*/ 62023 w 1295219"/>
                <a:gd name="connsiteY68" fmla="*/ 161637 h 4633576"/>
                <a:gd name="connsiteX69" fmla="*/ 46629 w 1295219"/>
                <a:gd name="connsiteY69" fmla="*/ 107758 h 4633576"/>
                <a:gd name="connsiteX70" fmla="*/ 38932 w 1295219"/>
                <a:gd name="connsiteY70" fmla="*/ 84667 h 4633576"/>
                <a:gd name="connsiteX71" fmla="*/ 447 w 1295219"/>
                <a:gd name="connsiteY71" fmla="*/ 15394 h 4633576"/>
                <a:gd name="connsiteX72" fmla="*/ 447 w 1295219"/>
                <a:gd name="connsiteY72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16569 w 1295219"/>
                <a:gd name="connsiteY6" fmla="*/ 3602182 h 4633576"/>
                <a:gd name="connsiteX7" fmla="*/ 1254230 w 1295219"/>
                <a:gd name="connsiteY7" fmla="*/ 3570020 h 4633576"/>
                <a:gd name="connsiteX8" fmla="*/ 1193478 w 1295219"/>
                <a:gd name="connsiteY8" fmla="*/ 3517515 h 4633576"/>
                <a:gd name="connsiteX9" fmla="*/ 1206673 w 1295219"/>
                <a:gd name="connsiteY9" fmla="*/ 3402061 h 4633576"/>
                <a:gd name="connsiteX10" fmla="*/ 1154993 w 1295219"/>
                <a:gd name="connsiteY10" fmla="*/ 3325091 h 4633576"/>
                <a:gd name="connsiteX11" fmla="*/ 1147296 w 1295219"/>
                <a:gd name="connsiteY11" fmla="*/ 3302000 h 4633576"/>
                <a:gd name="connsiteX12" fmla="*/ 1131902 w 1295219"/>
                <a:gd name="connsiteY12" fmla="*/ 3240424 h 4633576"/>
                <a:gd name="connsiteX13" fmla="*/ 1116508 w 1295219"/>
                <a:gd name="connsiteY13" fmla="*/ 3194243 h 4633576"/>
                <a:gd name="connsiteX14" fmla="*/ 1108811 w 1295219"/>
                <a:gd name="connsiteY14" fmla="*/ 3155758 h 4633576"/>
                <a:gd name="connsiteX15" fmla="*/ 1085720 w 1295219"/>
                <a:gd name="connsiteY15" fmla="*/ 3094182 h 4633576"/>
                <a:gd name="connsiteX16" fmla="*/ 1078023 w 1295219"/>
                <a:gd name="connsiteY16" fmla="*/ 3071091 h 4633576"/>
                <a:gd name="connsiteX17" fmla="*/ 1062629 w 1295219"/>
                <a:gd name="connsiteY17" fmla="*/ 3048000 h 4633576"/>
                <a:gd name="connsiteX18" fmla="*/ 1047235 w 1295219"/>
                <a:gd name="connsiteY18" fmla="*/ 2986424 h 4633576"/>
                <a:gd name="connsiteX19" fmla="*/ 1039538 w 1295219"/>
                <a:gd name="connsiteY19" fmla="*/ 2955637 h 4633576"/>
                <a:gd name="connsiteX20" fmla="*/ 1024144 w 1295219"/>
                <a:gd name="connsiteY20" fmla="*/ 2932546 h 4633576"/>
                <a:gd name="connsiteX21" fmla="*/ 1008750 w 1295219"/>
                <a:gd name="connsiteY21" fmla="*/ 2878667 h 4633576"/>
                <a:gd name="connsiteX22" fmla="*/ 993356 w 1295219"/>
                <a:gd name="connsiteY22" fmla="*/ 2801697 h 4633576"/>
                <a:gd name="connsiteX23" fmla="*/ 985659 w 1295219"/>
                <a:gd name="connsiteY23" fmla="*/ 2770909 h 4633576"/>
                <a:gd name="connsiteX24" fmla="*/ 970266 w 1295219"/>
                <a:gd name="connsiteY24" fmla="*/ 2747818 h 4633576"/>
                <a:gd name="connsiteX25" fmla="*/ 962569 w 1295219"/>
                <a:gd name="connsiteY25" fmla="*/ 2709334 h 4633576"/>
                <a:gd name="connsiteX26" fmla="*/ 916387 w 1295219"/>
                <a:gd name="connsiteY26" fmla="*/ 2647758 h 4633576"/>
                <a:gd name="connsiteX27" fmla="*/ 908690 w 1295219"/>
                <a:gd name="connsiteY27" fmla="*/ 2609273 h 4633576"/>
                <a:gd name="connsiteX28" fmla="*/ 885599 w 1295219"/>
                <a:gd name="connsiteY28" fmla="*/ 2578485 h 4633576"/>
                <a:gd name="connsiteX29" fmla="*/ 964081 w 1295219"/>
                <a:gd name="connsiteY29" fmla="*/ 2523644 h 4633576"/>
                <a:gd name="connsiteX30" fmla="*/ 854811 w 1295219"/>
                <a:gd name="connsiteY30" fmla="*/ 2532303 h 4633576"/>
                <a:gd name="connsiteX31" fmla="*/ 922435 w 1295219"/>
                <a:gd name="connsiteY31" fmla="*/ 2475675 h 4633576"/>
                <a:gd name="connsiteX32" fmla="*/ 899343 w 1295219"/>
                <a:gd name="connsiteY32" fmla="*/ 2366544 h 4633576"/>
                <a:gd name="connsiteX33" fmla="*/ 807391 w 1295219"/>
                <a:gd name="connsiteY33" fmla="*/ 2156938 h 4633576"/>
                <a:gd name="connsiteX34" fmla="*/ 732209 w 1295219"/>
                <a:gd name="connsiteY34" fmla="*/ 1906100 h 4633576"/>
                <a:gd name="connsiteX35" fmla="*/ 690975 w 1295219"/>
                <a:gd name="connsiteY35" fmla="*/ 1836415 h 4633576"/>
                <a:gd name="connsiteX36" fmla="*/ 639296 w 1295219"/>
                <a:gd name="connsiteY36" fmla="*/ 1708727 h 4633576"/>
                <a:gd name="connsiteX37" fmla="*/ 623902 w 1295219"/>
                <a:gd name="connsiteY37" fmla="*/ 1654849 h 4633576"/>
                <a:gd name="connsiteX38" fmla="*/ 600811 w 1295219"/>
                <a:gd name="connsiteY38" fmla="*/ 1585576 h 4633576"/>
                <a:gd name="connsiteX39" fmla="*/ 562326 w 1295219"/>
                <a:gd name="connsiteY39" fmla="*/ 1462424 h 4633576"/>
                <a:gd name="connsiteX40" fmla="*/ 508447 w 1295219"/>
                <a:gd name="connsiteY40" fmla="*/ 1308485 h 4633576"/>
                <a:gd name="connsiteX41" fmla="*/ 462266 w 1295219"/>
                <a:gd name="connsiteY41" fmla="*/ 1177637 h 4633576"/>
                <a:gd name="connsiteX42" fmla="*/ 431478 w 1295219"/>
                <a:gd name="connsiteY42" fmla="*/ 1123758 h 4633576"/>
                <a:gd name="connsiteX43" fmla="*/ 408387 w 1295219"/>
                <a:gd name="connsiteY43" fmla="*/ 1077576 h 4633576"/>
                <a:gd name="connsiteX44" fmla="*/ 385296 w 1295219"/>
                <a:gd name="connsiteY44" fmla="*/ 1000606 h 4633576"/>
                <a:gd name="connsiteX45" fmla="*/ 354508 w 1295219"/>
                <a:gd name="connsiteY45" fmla="*/ 939031 h 4633576"/>
                <a:gd name="connsiteX46" fmla="*/ 346811 w 1295219"/>
                <a:gd name="connsiteY46" fmla="*/ 915940 h 4633576"/>
                <a:gd name="connsiteX47" fmla="*/ 331417 w 1295219"/>
                <a:gd name="connsiteY47" fmla="*/ 885152 h 4633576"/>
                <a:gd name="connsiteX48" fmla="*/ 316023 w 1295219"/>
                <a:gd name="connsiteY48" fmla="*/ 846667 h 4633576"/>
                <a:gd name="connsiteX49" fmla="*/ 300629 w 1295219"/>
                <a:gd name="connsiteY49" fmla="*/ 800485 h 4633576"/>
                <a:gd name="connsiteX50" fmla="*/ 285235 w 1295219"/>
                <a:gd name="connsiteY50" fmla="*/ 777394 h 4633576"/>
                <a:gd name="connsiteX51" fmla="*/ 262144 w 1295219"/>
                <a:gd name="connsiteY51" fmla="*/ 700424 h 4633576"/>
                <a:gd name="connsiteX52" fmla="*/ 246750 w 1295219"/>
                <a:gd name="connsiteY52" fmla="*/ 654243 h 4633576"/>
                <a:gd name="connsiteX53" fmla="*/ 239053 w 1295219"/>
                <a:gd name="connsiteY53" fmla="*/ 631152 h 4633576"/>
                <a:gd name="connsiteX54" fmla="*/ 231356 w 1295219"/>
                <a:gd name="connsiteY54" fmla="*/ 608061 h 4633576"/>
                <a:gd name="connsiteX55" fmla="*/ 223659 w 1295219"/>
                <a:gd name="connsiteY55" fmla="*/ 584970 h 4633576"/>
                <a:gd name="connsiteX56" fmla="*/ 208266 w 1295219"/>
                <a:gd name="connsiteY56" fmla="*/ 561879 h 4633576"/>
                <a:gd name="connsiteX57" fmla="*/ 200569 w 1295219"/>
                <a:gd name="connsiteY57" fmla="*/ 531091 h 4633576"/>
                <a:gd name="connsiteX58" fmla="*/ 185175 w 1295219"/>
                <a:gd name="connsiteY58" fmla="*/ 484909 h 4633576"/>
                <a:gd name="connsiteX59" fmla="*/ 177478 w 1295219"/>
                <a:gd name="connsiteY59" fmla="*/ 461818 h 4633576"/>
                <a:gd name="connsiteX60" fmla="*/ 169781 w 1295219"/>
                <a:gd name="connsiteY60" fmla="*/ 431031 h 4633576"/>
                <a:gd name="connsiteX61" fmla="*/ 154387 w 1295219"/>
                <a:gd name="connsiteY61" fmla="*/ 384849 h 4633576"/>
                <a:gd name="connsiteX62" fmla="*/ 146690 w 1295219"/>
                <a:gd name="connsiteY62" fmla="*/ 361758 h 4633576"/>
                <a:gd name="connsiteX63" fmla="*/ 138993 w 1295219"/>
                <a:gd name="connsiteY63" fmla="*/ 338667 h 4633576"/>
                <a:gd name="connsiteX64" fmla="*/ 131296 w 1295219"/>
                <a:gd name="connsiteY64" fmla="*/ 315576 h 4633576"/>
                <a:gd name="connsiteX65" fmla="*/ 115902 w 1295219"/>
                <a:gd name="connsiteY65" fmla="*/ 292485 h 4633576"/>
                <a:gd name="connsiteX66" fmla="*/ 100508 w 1295219"/>
                <a:gd name="connsiteY66" fmla="*/ 238606 h 4633576"/>
                <a:gd name="connsiteX67" fmla="*/ 85114 w 1295219"/>
                <a:gd name="connsiteY67" fmla="*/ 207818 h 4633576"/>
                <a:gd name="connsiteX68" fmla="*/ 62023 w 1295219"/>
                <a:gd name="connsiteY68" fmla="*/ 161637 h 4633576"/>
                <a:gd name="connsiteX69" fmla="*/ 46629 w 1295219"/>
                <a:gd name="connsiteY69" fmla="*/ 107758 h 4633576"/>
                <a:gd name="connsiteX70" fmla="*/ 38932 w 1295219"/>
                <a:gd name="connsiteY70" fmla="*/ 84667 h 4633576"/>
                <a:gd name="connsiteX71" fmla="*/ 447 w 1295219"/>
                <a:gd name="connsiteY71" fmla="*/ 15394 h 4633576"/>
                <a:gd name="connsiteX72" fmla="*/ 447 w 1295219"/>
                <a:gd name="connsiteY72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16569 w 1295219"/>
                <a:gd name="connsiteY6" fmla="*/ 3602182 h 4633576"/>
                <a:gd name="connsiteX7" fmla="*/ 1254230 w 1295219"/>
                <a:gd name="connsiteY7" fmla="*/ 3570020 h 4633576"/>
                <a:gd name="connsiteX8" fmla="*/ 1206673 w 1295219"/>
                <a:gd name="connsiteY8" fmla="*/ 3402061 h 4633576"/>
                <a:gd name="connsiteX9" fmla="*/ 1154993 w 1295219"/>
                <a:gd name="connsiteY9" fmla="*/ 3325091 h 4633576"/>
                <a:gd name="connsiteX10" fmla="*/ 1147296 w 1295219"/>
                <a:gd name="connsiteY10" fmla="*/ 3302000 h 4633576"/>
                <a:gd name="connsiteX11" fmla="*/ 1131902 w 1295219"/>
                <a:gd name="connsiteY11" fmla="*/ 3240424 h 4633576"/>
                <a:gd name="connsiteX12" fmla="*/ 1116508 w 1295219"/>
                <a:gd name="connsiteY12" fmla="*/ 3194243 h 4633576"/>
                <a:gd name="connsiteX13" fmla="*/ 1108811 w 1295219"/>
                <a:gd name="connsiteY13" fmla="*/ 3155758 h 4633576"/>
                <a:gd name="connsiteX14" fmla="*/ 1085720 w 1295219"/>
                <a:gd name="connsiteY14" fmla="*/ 3094182 h 4633576"/>
                <a:gd name="connsiteX15" fmla="*/ 1078023 w 1295219"/>
                <a:gd name="connsiteY15" fmla="*/ 3071091 h 4633576"/>
                <a:gd name="connsiteX16" fmla="*/ 1062629 w 1295219"/>
                <a:gd name="connsiteY16" fmla="*/ 3048000 h 4633576"/>
                <a:gd name="connsiteX17" fmla="*/ 1047235 w 1295219"/>
                <a:gd name="connsiteY17" fmla="*/ 2986424 h 4633576"/>
                <a:gd name="connsiteX18" fmla="*/ 1039538 w 1295219"/>
                <a:gd name="connsiteY18" fmla="*/ 2955637 h 4633576"/>
                <a:gd name="connsiteX19" fmla="*/ 1024144 w 1295219"/>
                <a:gd name="connsiteY19" fmla="*/ 2932546 h 4633576"/>
                <a:gd name="connsiteX20" fmla="*/ 1008750 w 1295219"/>
                <a:gd name="connsiteY20" fmla="*/ 2878667 h 4633576"/>
                <a:gd name="connsiteX21" fmla="*/ 993356 w 1295219"/>
                <a:gd name="connsiteY21" fmla="*/ 2801697 h 4633576"/>
                <a:gd name="connsiteX22" fmla="*/ 985659 w 1295219"/>
                <a:gd name="connsiteY22" fmla="*/ 2770909 h 4633576"/>
                <a:gd name="connsiteX23" fmla="*/ 970266 w 1295219"/>
                <a:gd name="connsiteY23" fmla="*/ 2747818 h 4633576"/>
                <a:gd name="connsiteX24" fmla="*/ 962569 w 1295219"/>
                <a:gd name="connsiteY24" fmla="*/ 2709334 h 4633576"/>
                <a:gd name="connsiteX25" fmla="*/ 916387 w 1295219"/>
                <a:gd name="connsiteY25" fmla="*/ 2647758 h 4633576"/>
                <a:gd name="connsiteX26" fmla="*/ 908690 w 1295219"/>
                <a:gd name="connsiteY26" fmla="*/ 2609273 h 4633576"/>
                <a:gd name="connsiteX27" fmla="*/ 885599 w 1295219"/>
                <a:gd name="connsiteY27" fmla="*/ 2578485 h 4633576"/>
                <a:gd name="connsiteX28" fmla="*/ 964081 w 1295219"/>
                <a:gd name="connsiteY28" fmla="*/ 2523644 h 4633576"/>
                <a:gd name="connsiteX29" fmla="*/ 854811 w 1295219"/>
                <a:gd name="connsiteY29" fmla="*/ 2532303 h 4633576"/>
                <a:gd name="connsiteX30" fmla="*/ 922435 w 1295219"/>
                <a:gd name="connsiteY30" fmla="*/ 2475675 h 4633576"/>
                <a:gd name="connsiteX31" fmla="*/ 899343 w 1295219"/>
                <a:gd name="connsiteY31" fmla="*/ 2366544 h 4633576"/>
                <a:gd name="connsiteX32" fmla="*/ 807391 w 1295219"/>
                <a:gd name="connsiteY32" fmla="*/ 2156938 h 4633576"/>
                <a:gd name="connsiteX33" fmla="*/ 732209 w 1295219"/>
                <a:gd name="connsiteY33" fmla="*/ 1906100 h 4633576"/>
                <a:gd name="connsiteX34" fmla="*/ 690975 w 1295219"/>
                <a:gd name="connsiteY34" fmla="*/ 1836415 h 4633576"/>
                <a:gd name="connsiteX35" fmla="*/ 639296 w 1295219"/>
                <a:gd name="connsiteY35" fmla="*/ 1708727 h 4633576"/>
                <a:gd name="connsiteX36" fmla="*/ 623902 w 1295219"/>
                <a:gd name="connsiteY36" fmla="*/ 1654849 h 4633576"/>
                <a:gd name="connsiteX37" fmla="*/ 600811 w 1295219"/>
                <a:gd name="connsiteY37" fmla="*/ 1585576 h 4633576"/>
                <a:gd name="connsiteX38" fmla="*/ 562326 w 1295219"/>
                <a:gd name="connsiteY38" fmla="*/ 1462424 h 4633576"/>
                <a:gd name="connsiteX39" fmla="*/ 508447 w 1295219"/>
                <a:gd name="connsiteY39" fmla="*/ 1308485 h 4633576"/>
                <a:gd name="connsiteX40" fmla="*/ 462266 w 1295219"/>
                <a:gd name="connsiteY40" fmla="*/ 1177637 h 4633576"/>
                <a:gd name="connsiteX41" fmla="*/ 431478 w 1295219"/>
                <a:gd name="connsiteY41" fmla="*/ 1123758 h 4633576"/>
                <a:gd name="connsiteX42" fmla="*/ 408387 w 1295219"/>
                <a:gd name="connsiteY42" fmla="*/ 1077576 h 4633576"/>
                <a:gd name="connsiteX43" fmla="*/ 385296 w 1295219"/>
                <a:gd name="connsiteY43" fmla="*/ 1000606 h 4633576"/>
                <a:gd name="connsiteX44" fmla="*/ 354508 w 1295219"/>
                <a:gd name="connsiteY44" fmla="*/ 939031 h 4633576"/>
                <a:gd name="connsiteX45" fmla="*/ 346811 w 1295219"/>
                <a:gd name="connsiteY45" fmla="*/ 915940 h 4633576"/>
                <a:gd name="connsiteX46" fmla="*/ 331417 w 1295219"/>
                <a:gd name="connsiteY46" fmla="*/ 885152 h 4633576"/>
                <a:gd name="connsiteX47" fmla="*/ 316023 w 1295219"/>
                <a:gd name="connsiteY47" fmla="*/ 846667 h 4633576"/>
                <a:gd name="connsiteX48" fmla="*/ 300629 w 1295219"/>
                <a:gd name="connsiteY48" fmla="*/ 800485 h 4633576"/>
                <a:gd name="connsiteX49" fmla="*/ 285235 w 1295219"/>
                <a:gd name="connsiteY49" fmla="*/ 777394 h 4633576"/>
                <a:gd name="connsiteX50" fmla="*/ 262144 w 1295219"/>
                <a:gd name="connsiteY50" fmla="*/ 700424 h 4633576"/>
                <a:gd name="connsiteX51" fmla="*/ 246750 w 1295219"/>
                <a:gd name="connsiteY51" fmla="*/ 654243 h 4633576"/>
                <a:gd name="connsiteX52" fmla="*/ 239053 w 1295219"/>
                <a:gd name="connsiteY52" fmla="*/ 631152 h 4633576"/>
                <a:gd name="connsiteX53" fmla="*/ 231356 w 1295219"/>
                <a:gd name="connsiteY53" fmla="*/ 608061 h 4633576"/>
                <a:gd name="connsiteX54" fmla="*/ 223659 w 1295219"/>
                <a:gd name="connsiteY54" fmla="*/ 584970 h 4633576"/>
                <a:gd name="connsiteX55" fmla="*/ 208266 w 1295219"/>
                <a:gd name="connsiteY55" fmla="*/ 561879 h 4633576"/>
                <a:gd name="connsiteX56" fmla="*/ 200569 w 1295219"/>
                <a:gd name="connsiteY56" fmla="*/ 531091 h 4633576"/>
                <a:gd name="connsiteX57" fmla="*/ 185175 w 1295219"/>
                <a:gd name="connsiteY57" fmla="*/ 484909 h 4633576"/>
                <a:gd name="connsiteX58" fmla="*/ 177478 w 1295219"/>
                <a:gd name="connsiteY58" fmla="*/ 461818 h 4633576"/>
                <a:gd name="connsiteX59" fmla="*/ 169781 w 1295219"/>
                <a:gd name="connsiteY59" fmla="*/ 431031 h 4633576"/>
                <a:gd name="connsiteX60" fmla="*/ 154387 w 1295219"/>
                <a:gd name="connsiteY60" fmla="*/ 384849 h 4633576"/>
                <a:gd name="connsiteX61" fmla="*/ 146690 w 1295219"/>
                <a:gd name="connsiteY61" fmla="*/ 361758 h 4633576"/>
                <a:gd name="connsiteX62" fmla="*/ 138993 w 1295219"/>
                <a:gd name="connsiteY62" fmla="*/ 338667 h 4633576"/>
                <a:gd name="connsiteX63" fmla="*/ 131296 w 1295219"/>
                <a:gd name="connsiteY63" fmla="*/ 315576 h 4633576"/>
                <a:gd name="connsiteX64" fmla="*/ 115902 w 1295219"/>
                <a:gd name="connsiteY64" fmla="*/ 292485 h 4633576"/>
                <a:gd name="connsiteX65" fmla="*/ 100508 w 1295219"/>
                <a:gd name="connsiteY65" fmla="*/ 238606 h 4633576"/>
                <a:gd name="connsiteX66" fmla="*/ 85114 w 1295219"/>
                <a:gd name="connsiteY66" fmla="*/ 207818 h 4633576"/>
                <a:gd name="connsiteX67" fmla="*/ 62023 w 1295219"/>
                <a:gd name="connsiteY67" fmla="*/ 161637 h 4633576"/>
                <a:gd name="connsiteX68" fmla="*/ 46629 w 1295219"/>
                <a:gd name="connsiteY68" fmla="*/ 107758 h 4633576"/>
                <a:gd name="connsiteX69" fmla="*/ 38932 w 1295219"/>
                <a:gd name="connsiteY69" fmla="*/ 84667 h 4633576"/>
                <a:gd name="connsiteX70" fmla="*/ 447 w 1295219"/>
                <a:gd name="connsiteY70" fmla="*/ 15394 h 4633576"/>
                <a:gd name="connsiteX71" fmla="*/ 447 w 1295219"/>
                <a:gd name="connsiteY71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48319 w 1295219"/>
                <a:gd name="connsiteY6" fmla="*/ 3661147 h 4633576"/>
                <a:gd name="connsiteX7" fmla="*/ 1254230 w 1295219"/>
                <a:gd name="connsiteY7" fmla="*/ 3570020 h 4633576"/>
                <a:gd name="connsiteX8" fmla="*/ 1206673 w 1295219"/>
                <a:gd name="connsiteY8" fmla="*/ 3402061 h 4633576"/>
                <a:gd name="connsiteX9" fmla="*/ 1154993 w 1295219"/>
                <a:gd name="connsiteY9" fmla="*/ 3325091 h 4633576"/>
                <a:gd name="connsiteX10" fmla="*/ 1147296 w 1295219"/>
                <a:gd name="connsiteY10" fmla="*/ 3302000 h 4633576"/>
                <a:gd name="connsiteX11" fmla="*/ 1131902 w 1295219"/>
                <a:gd name="connsiteY11" fmla="*/ 3240424 h 4633576"/>
                <a:gd name="connsiteX12" fmla="*/ 1116508 w 1295219"/>
                <a:gd name="connsiteY12" fmla="*/ 3194243 h 4633576"/>
                <a:gd name="connsiteX13" fmla="*/ 1108811 w 1295219"/>
                <a:gd name="connsiteY13" fmla="*/ 3155758 h 4633576"/>
                <a:gd name="connsiteX14" fmla="*/ 1085720 w 1295219"/>
                <a:gd name="connsiteY14" fmla="*/ 3094182 h 4633576"/>
                <a:gd name="connsiteX15" fmla="*/ 1078023 w 1295219"/>
                <a:gd name="connsiteY15" fmla="*/ 3071091 h 4633576"/>
                <a:gd name="connsiteX16" fmla="*/ 1062629 w 1295219"/>
                <a:gd name="connsiteY16" fmla="*/ 3048000 h 4633576"/>
                <a:gd name="connsiteX17" fmla="*/ 1047235 w 1295219"/>
                <a:gd name="connsiteY17" fmla="*/ 2986424 h 4633576"/>
                <a:gd name="connsiteX18" fmla="*/ 1039538 w 1295219"/>
                <a:gd name="connsiteY18" fmla="*/ 2955637 h 4633576"/>
                <a:gd name="connsiteX19" fmla="*/ 1024144 w 1295219"/>
                <a:gd name="connsiteY19" fmla="*/ 2932546 h 4633576"/>
                <a:gd name="connsiteX20" fmla="*/ 1008750 w 1295219"/>
                <a:gd name="connsiteY20" fmla="*/ 2878667 h 4633576"/>
                <a:gd name="connsiteX21" fmla="*/ 993356 w 1295219"/>
                <a:gd name="connsiteY21" fmla="*/ 2801697 h 4633576"/>
                <a:gd name="connsiteX22" fmla="*/ 985659 w 1295219"/>
                <a:gd name="connsiteY22" fmla="*/ 2770909 h 4633576"/>
                <a:gd name="connsiteX23" fmla="*/ 970266 w 1295219"/>
                <a:gd name="connsiteY23" fmla="*/ 2747818 h 4633576"/>
                <a:gd name="connsiteX24" fmla="*/ 962569 w 1295219"/>
                <a:gd name="connsiteY24" fmla="*/ 2709334 h 4633576"/>
                <a:gd name="connsiteX25" fmla="*/ 916387 w 1295219"/>
                <a:gd name="connsiteY25" fmla="*/ 2647758 h 4633576"/>
                <a:gd name="connsiteX26" fmla="*/ 908690 w 1295219"/>
                <a:gd name="connsiteY26" fmla="*/ 2609273 h 4633576"/>
                <a:gd name="connsiteX27" fmla="*/ 885599 w 1295219"/>
                <a:gd name="connsiteY27" fmla="*/ 2578485 h 4633576"/>
                <a:gd name="connsiteX28" fmla="*/ 964081 w 1295219"/>
                <a:gd name="connsiteY28" fmla="*/ 2523644 h 4633576"/>
                <a:gd name="connsiteX29" fmla="*/ 854811 w 1295219"/>
                <a:gd name="connsiteY29" fmla="*/ 2532303 h 4633576"/>
                <a:gd name="connsiteX30" fmla="*/ 922435 w 1295219"/>
                <a:gd name="connsiteY30" fmla="*/ 2475675 h 4633576"/>
                <a:gd name="connsiteX31" fmla="*/ 899343 w 1295219"/>
                <a:gd name="connsiteY31" fmla="*/ 2366544 h 4633576"/>
                <a:gd name="connsiteX32" fmla="*/ 807391 w 1295219"/>
                <a:gd name="connsiteY32" fmla="*/ 2156938 h 4633576"/>
                <a:gd name="connsiteX33" fmla="*/ 732209 w 1295219"/>
                <a:gd name="connsiteY33" fmla="*/ 1906100 h 4633576"/>
                <a:gd name="connsiteX34" fmla="*/ 690975 w 1295219"/>
                <a:gd name="connsiteY34" fmla="*/ 1836415 h 4633576"/>
                <a:gd name="connsiteX35" fmla="*/ 639296 w 1295219"/>
                <a:gd name="connsiteY35" fmla="*/ 1708727 h 4633576"/>
                <a:gd name="connsiteX36" fmla="*/ 623902 w 1295219"/>
                <a:gd name="connsiteY36" fmla="*/ 1654849 h 4633576"/>
                <a:gd name="connsiteX37" fmla="*/ 600811 w 1295219"/>
                <a:gd name="connsiteY37" fmla="*/ 1585576 h 4633576"/>
                <a:gd name="connsiteX38" fmla="*/ 562326 w 1295219"/>
                <a:gd name="connsiteY38" fmla="*/ 1462424 h 4633576"/>
                <a:gd name="connsiteX39" fmla="*/ 508447 w 1295219"/>
                <a:gd name="connsiteY39" fmla="*/ 1308485 h 4633576"/>
                <a:gd name="connsiteX40" fmla="*/ 462266 w 1295219"/>
                <a:gd name="connsiteY40" fmla="*/ 1177637 h 4633576"/>
                <a:gd name="connsiteX41" fmla="*/ 431478 w 1295219"/>
                <a:gd name="connsiteY41" fmla="*/ 1123758 h 4633576"/>
                <a:gd name="connsiteX42" fmla="*/ 408387 w 1295219"/>
                <a:gd name="connsiteY42" fmla="*/ 1077576 h 4633576"/>
                <a:gd name="connsiteX43" fmla="*/ 385296 w 1295219"/>
                <a:gd name="connsiteY43" fmla="*/ 1000606 h 4633576"/>
                <a:gd name="connsiteX44" fmla="*/ 354508 w 1295219"/>
                <a:gd name="connsiteY44" fmla="*/ 939031 h 4633576"/>
                <a:gd name="connsiteX45" fmla="*/ 346811 w 1295219"/>
                <a:gd name="connsiteY45" fmla="*/ 915940 h 4633576"/>
                <a:gd name="connsiteX46" fmla="*/ 331417 w 1295219"/>
                <a:gd name="connsiteY46" fmla="*/ 885152 h 4633576"/>
                <a:gd name="connsiteX47" fmla="*/ 316023 w 1295219"/>
                <a:gd name="connsiteY47" fmla="*/ 846667 h 4633576"/>
                <a:gd name="connsiteX48" fmla="*/ 300629 w 1295219"/>
                <a:gd name="connsiteY48" fmla="*/ 800485 h 4633576"/>
                <a:gd name="connsiteX49" fmla="*/ 285235 w 1295219"/>
                <a:gd name="connsiteY49" fmla="*/ 777394 h 4633576"/>
                <a:gd name="connsiteX50" fmla="*/ 262144 w 1295219"/>
                <a:gd name="connsiteY50" fmla="*/ 700424 h 4633576"/>
                <a:gd name="connsiteX51" fmla="*/ 246750 w 1295219"/>
                <a:gd name="connsiteY51" fmla="*/ 654243 h 4633576"/>
                <a:gd name="connsiteX52" fmla="*/ 239053 w 1295219"/>
                <a:gd name="connsiteY52" fmla="*/ 631152 h 4633576"/>
                <a:gd name="connsiteX53" fmla="*/ 231356 w 1295219"/>
                <a:gd name="connsiteY53" fmla="*/ 608061 h 4633576"/>
                <a:gd name="connsiteX54" fmla="*/ 223659 w 1295219"/>
                <a:gd name="connsiteY54" fmla="*/ 584970 h 4633576"/>
                <a:gd name="connsiteX55" fmla="*/ 208266 w 1295219"/>
                <a:gd name="connsiteY55" fmla="*/ 561879 h 4633576"/>
                <a:gd name="connsiteX56" fmla="*/ 200569 w 1295219"/>
                <a:gd name="connsiteY56" fmla="*/ 531091 h 4633576"/>
                <a:gd name="connsiteX57" fmla="*/ 185175 w 1295219"/>
                <a:gd name="connsiteY57" fmla="*/ 484909 h 4633576"/>
                <a:gd name="connsiteX58" fmla="*/ 177478 w 1295219"/>
                <a:gd name="connsiteY58" fmla="*/ 461818 h 4633576"/>
                <a:gd name="connsiteX59" fmla="*/ 169781 w 1295219"/>
                <a:gd name="connsiteY59" fmla="*/ 431031 h 4633576"/>
                <a:gd name="connsiteX60" fmla="*/ 154387 w 1295219"/>
                <a:gd name="connsiteY60" fmla="*/ 384849 h 4633576"/>
                <a:gd name="connsiteX61" fmla="*/ 146690 w 1295219"/>
                <a:gd name="connsiteY61" fmla="*/ 361758 h 4633576"/>
                <a:gd name="connsiteX62" fmla="*/ 138993 w 1295219"/>
                <a:gd name="connsiteY62" fmla="*/ 338667 h 4633576"/>
                <a:gd name="connsiteX63" fmla="*/ 131296 w 1295219"/>
                <a:gd name="connsiteY63" fmla="*/ 315576 h 4633576"/>
                <a:gd name="connsiteX64" fmla="*/ 115902 w 1295219"/>
                <a:gd name="connsiteY64" fmla="*/ 292485 h 4633576"/>
                <a:gd name="connsiteX65" fmla="*/ 100508 w 1295219"/>
                <a:gd name="connsiteY65" fmla="*/ 238606 h 4633576"/>
                <a:gd name="connsiteX66" fmla="*/ 85114 w 1295219"/>
                <a:gd name="connsiteY66" fmla="*/ 207818 h 4633576"/>
                <a:gd name="connsiteX67" fmla="*/ 62023 w 1295219"/>
                <a:gd name="connsiteY67" fmla="*/ 161637 h 4633576"/>
                <a:gd name="connsiteX68" fmla="*/ 46629 w 1295219"/>
                <a:gd name="connsiteY68" fmla="*/ 107758 h 4633576"/>
                <a:gd name="connsiteX69" fmla="*/ 38932 w 1295219"/>
                <a:gd name="connsiteY69" fmla="*/ 84667 h 4633576"/>
                <a:gd name="connsiteX70" fmla="*/ 447 w 1295219"/>
                <a:gd name="connsiteY70" fmla="*/ 15394 h 4633576"/>
                <a:gd name="connsiteX71" fmla="*/ 447 w 1295219"/>
                <a:gd name="connsiteY71" fmla="*/ 0 h 4633576"/>
                <a:gd name="connsiteX0" fmla="*/ 1278144 w 1295219"/>
                <a:gd name="connsiteY0" fmla="*/ 4633576 h 4633576"/>
                <a:gd name="connsiteX1" fmla="*/ 1287215 w 1295219"/>
                <a:gd name="connsiteY1" fmla="*/ 4633576 h 4633576"/>
                <a:gd name="connsiteX2" fmla="*/ 1285841 w 1295219"/>
                <a:gd name="connsiteY2" fmla="*/ 4279515 h 4633576"/>
                <a:gd name="connsiteX3" fmla="*/ 1288590 w 1295219"/>
                <a:gd name="connsiteY3" fmla="*/ 4113343 h 4633576"/>
                <a:gd name="connsiteX4" fmla="*/ 1275945 w 1295219"/>
                <a:gd name="connsiteY4" fmla="*/ 3953082 h 4633576"/>
                <a:gd name="connsiteX5" fmla="*/ 1268249 w 1295219"/>
                <a:gd name="connsiteY5" fmla="*/ 3869240 h 4633576"/>
                <a:gd name="connsiteX6" fmla="*/ 1266462 w 1295219"/>
                <a:gd name="connsiteY6" fmla="*/ 3706504 h 4633576"/>
                <a:gd name="connsiteX7" fmla="*/ 1254230 w 1295219"/>
                <a:gd name="connsiteY7" fmla="*/ 3570020 h 4633576"/>
                <a:gd name="connsiteX8" fmla="*/ 1206673 w 1295219"/>
                <a:gd name="connsiteY8" fmla="*/ 3402061 h 4633576"/>
                <a:gd name="connsiteX9" fmla="*/ 1154993 w 1295219"/>
                <a:gd name="connsiteY9" fmla="*/ 3325091 h 4633576"/>
                <a:gd name="connsiteX10" fmla="*/ 1147296 w 1295219"/>
                <a:gd name="connsiteY10" fmla="*/ 3302000 h 4633576"/>
                <a:gd name="connsiteX11" fmla="*/ 1131902 w 1295219"/>
                <a:gd name="connsiteY11" fmla="*/ 3240424 h 4633576"/>
                <a:gd name="connsiteX12" fmla="*/ 1116508 w 1295219"/>
                <a:gd name="connsiteY12" fmla="*/ 3194243 h 4633576"/>
                <a:gd name="connsiteX13" fmla="*/ 1108811 w 1295219"/>
                <a:gd name="connsiteY13" fmla="*/ 3155758 h 4633576"/>
                <a:gd name="connsiteX14" fmla="*/ 1085720 w 1295219"/>
                <a:gd name="connsiteY14" fmla="*/ 3094182 h 4633576"/>
                <a:gd name="connsiteX15" fmla="*/ 1078023 w 1295219"/>
                <a:gd name="connsiteY15" fmla="*/ 3071091 h 4633576"/>
                <a:gd name="connsiteX16" fmla="*/ 1062629 w 1295219"/>
                <a:gd name="connsiteY16" fmla="*/ 3048000 h 4633576"/>
                <a:gd name="connsiteX17" fmla="*/ 1047235 w 1295219"/>
                <a:gd name="connsiteY17" fmla="*/ 2986424 h 4633576"/>
                <a:gd name="connsiteX18" fmla="*/ 1039538 w 1295219"/>
                <a:gd name="connsiteY18" fmla="*/ 2955637 h 4633576"/>
                <a:gd name="connsiteX19" fmla="*/ 1024144 w 1295219"/>
                <a:gd name="connsiteY19" fmla="*/ 2932546 h 4633576"/>
                <a:gd name="connsiteX20" fmla="*/ 1008750 w 1295219"/>
                <a:gd name="connsiteY20" fmla="*/ 2878667 h 4633576"/>
                <a:gd name="connsiteX21" fmla="*/ 993356 w 1295219"/>
                <a:gd name="connsiteY21" fmla="*/ 2801697 h 4633576"/>
                <a:gd name="connsiteX22" fmla="*/ 985659 w 1295219"/>
                <a:gd name="connsiteY22" fmla="*/ 2770909 h 4633576"/>
                <a:gd name="connsiteX23" fmla="*/ 970266 w 1295219"/>
                <a:gd name="connsiteY23" fmla="*/ 2747818 h 4633576"/>
                <a:gd name="connsiteX24" fmla="*/ 962569 w 1295219"/>
                <a:gd name="connsiteY24" fmla="*/ 2709334 h 4633576"/>
                <a:gd name="connsiteX25" fmla="*/ 916387 w 1295219"/>
                <a:gd name="connsiteY25" fmla="*/ 2647758 h 4633576"/>
                <a:gd name="connsiteX26" fmla="*/ 908690 w 1295219"/>
                <a:gd name="connsiteY26" fmla="*/ 2609273 h 4633576"/>
                <a:gd name="connsiteX27" fmla="*/ 885599 w 1295219"/>
                <a:gd name="connsiteY27" fmla="*/ 2578485 h 4633576"/>
                <a:gd name="connsiteX28" fmla="*/ 964081 w 1295219"/>
                <a:gd name="connsiteY28" fmla="*/ 2523644 h 4633576"/>
                <a:gd name="connsiteX29" fmla="*/ 854811 w 1295219"/>
                <a:gd name="connsiteY29" fmla="*/ 2532303 h 4633576"/>
                <a:gd name="connsiteX30" fmla="*/ 922435 w 1295219"/>
                <a:gd name="connsiteY30" fmla="*/ 2475675 h 4633576"/>
                <a:gd name="connsiteX31" fmla="*/ 899343 w 1295219"/>
                <a:gd name="connsiteY31" fmla="*/ 2366544 h 4633576"/>
                <a:gd name="connsiteX32" fmla="*/ 807391 w 1295219"/>
                <a:gd name="connsiteY32" fmla="*/ 2156938 h 4633576"/>
                <a:gd name="connsiteX33" fmla="*/ 732209 w 1295219"/>
                <a:gd name="connsiteY33" fmla="*/ 1906100 h 4633576"/>
                <a:gd name="connsiteX34" fmla="*/ 690975 w 1295219"/>
                <a:gd name="connsiteY34" fmla="*/ 1836415 h 4633576"/>
                <a:gd name="connsiteX35" fmla="*/ 639296 w 1295219"/>
                <a:gd name="connsiteY35" fmla="*/ 1708727 h 4633576"/>
                <a:gd name="connsiteX36" fmla="*/ 623902 w 1295219"/>
                <a:gd name="connsiteY36" fmla="*/ 1654849 h 4633576"/>
                <a:gd name="connsiteX37" fmla="*/ 600811 w 1295219"/>
                <a:gd name="connsiteY37" fmla="*/ 1585576 h 4633576"/>
                <a:gd name="connsiteX38" fmla="*/ 562326 w 1295219"/>
                <a:gd name="connsiteY38" fmla="*/ 1462424 h 4633576"/>
                <a:gd name="connsiteX39" fmla="*/ 508447 w 1295219"/>
                <a:gd name="connsiteY39" fmla="*/ 1308485 h 4633576"/>
                <a:gd name="connsiteX40" fmla="*/ 462266 w 1295219"/>
                <a:gd name="connsiteY40" fmla="*/ 1177637 h 4633576"/>
                <a:gd name="connsiteX41" fmla="*/ 431478 w 1295219"/>
                <a:gd name="connsiteY41" fmla="*/ 1123758 h 4633576"/>
                <a:gd name="connsiteX42" fmla="*/ 408387 w 1295219"/>
                <a:gd name="connsiteY42" fmla="*/ 1077576 h 4633576"/>
                <a:gd name="connsiteX43" fmla="*/ 385296 w 1295219"/>
                <a:gd name="connsiteY43" fmla="*/ 1000606 h 4633576"/>
                <a:gd name="connsiteX44" fmla="*/ 354508 w 1295219"/>
                <a:gd name="connsiteY44" fmla="*/ 939031 h 4633576"/>
                <a:gd name="connsiteX45" fmla="*/ 346811 w 1295219"/>
                <a:gd name="connsiteY45" fmla="*/ 915940 h 4633576"/>
                <a:gd name="connsiteX46" fmla="*/ 331417 w 1295219"/>
                <a:gd name="connsiteY46" fmla="*/ 885152 h 4633576"/>
                <a:gd name="connsiteX47" fmla="*/ 316023 w 1295219"/>
                <a:gd name="connsiteY47" fmla="*/ 846667 h 4633576"/>
                <a:gd name="connsiteX48" fmla="*/ 300629 w 1295219"/>
                <a:gd name="connsiteY48" fmla="*/ 800485 h 4633576"/>
                <a:gd name="connsiteX49" fmla="*/ 285235 w 1295219"/>
                <a:gd name="connsiteY49" fmla="*/ 777394 h 4633576"/>
                <a:gd name="connsiteX50" fmla="*/ 262144 w 1295219"/>
                <a:gd name="connsiteY50" fmla="*/ 700424 h 4633576"/>
                <a:gd name="connsiteX51" fmla="*/ 246750 w 1295219"/>
                <a:gd name="connsiteY51" fmla="*/ 654243 h 4633576"/>
                <a:gd name="connsiteX52" fmla="*/ 239053 w 1295219"/>
                <a:gd name="connsiteY52" fmla="*/ 631152 h 4633576"/>
                <a:gd name="connsiteX53" fmla="*/ 231356 w 1295219"/>
                <a:gd name="connsiteY53" fmla="*/ 608061 h 4633576"/>
                <a:gd name="connsiteX54" fmla="*/ 223659 w 1295219"/>
                <a:gd name="connsiteY54" fmla="*/ 584970 h 4633576"/>
                <a:gd name="connsiteX55" fmla="*/ 208266 w 1295219"/>
                <a:gd name="connsiteY55" fmla="*/ 561879 h 4633576"/>
                <a:gd name="connsiteX56" fmla="*/ 200569 w 1295219"/>
                <a:gd name="connsiteY56" fmla="*/ 531091 h 4633576"/>
                <a:gd name="connsiteX57" fmla="*/ 185175 w 1295219"/>
                <a:gd name="connsiteY57" fmla="*/ 484909 h 4633576"/>
                <a:gd name="connsiteX58" fmla="*/ 177478 w 1295219"/>
                <a:gd name="connsiteY58" fmla="*/ 461818 h 4633576"/>
                <a:gd name="connsiteX59" fmla="*/ 169781 w 1295219"/>
                <a:gd name="connsiteY59" fmla="*/ 431031 h 4633576"/>
                <a:gd name="connsiteX60" fmla="*/ 154387 w 1295219"/>
                <a:gd name="connsiteY60" fmla="*/ 384849 h 4633576"/>
                <a:gd name="connsiteX61" fmla="*/ 146690 w 1295219"/>
                <a:gd name="connsiteY61" fmla="*/ 361758 h 4633576"/>
                <a:gd name="connsiteX62" fmla="*/ 138993 w 1295219"/>
                <a:gd name="connsiteY62" fmla="*/ 338667 h 4633576"/>
                <a:gd name="connsiteX63" fmla="*/ 131296 w 1295219"/>
                <a:gd name="connsiteY63" fmla="*/ 315576 h 4633576"/>
                <a:gd name="connsiteX64" fmla="*/ 115902 w 1295219"/>
                <a:gd name="connsiteY64" fmla="*/ 292485 h 4633576"/>
                <a:gd name="connsiteX65" fmla="*/ 100508 w 1295219"/>
                <a:gd name="connsiteY65" fmla="*/ 238606 h 4633576"/>
                <a:gd name="connsiteX66" fmla="*/ 85114 w 1295219"/>
                <a:gd name="connsiteY66" fmla="*/ 207818 h 4633576"/>
                <a:gd name="connsiteX67" fmla="*/ 62023 w 1295219"/>
                <a:gd name="connsiteY67" fmla="*/ 161637 h 4633576"/>
                <a:gd name="connsiteX68" fmla="*/ 46629 w 1295219"/>
                <a:gd name="connsiteY68" fmla="*/ 107758 h 4633576"/>
                <a:gd name="connsiteX69" fmla="*/ 38932 w 1295219"/>
                <a:gd name="connsiteY69" fmla="*/ 84667 h 4633576"/>
                <a:gd name="connsiteX70" fmla="*/ 447 w 1295219"/>
                <a:gd name="connsiteY70" fmla="*/ 15394 h 4633576"/>
                <a:gd name="connsiteX71" fmla="*/ 447 w 1295219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06673 w 1288977"/>
                <a:gd name="connsiteY9" fmla="*/ 3402061 h 4633576"/>
                <a:gd name="connsiteX10" fmla="*/ 1154993 w 1288977"/>
                <a:gd name="connsiteY10" fmla="*/ 3325091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854811 w 1288977"/>
                <a:gd name="connsiteY30" fmla="*/ 2532303 h 4633576"/>
                <a:gd name="connsiteX31" fmla="*/ 922435 w 1288977"/>
                <a:gd name="connsiteY31" fmla="*/ 2475675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732209 w 1288977"/>
                <a:gd name="connsiteY34" fmla="*/ 1906100 h 4633576"/>
                <a:gd name="connsiteX35" fmla="*/ 690975 w 1288977"/>
                <a:gd name="connsiteY35" fmla="*/ 1836415 h 4633576"/>
                <a:gd name="connsiteX36" fmla="*/ 639296 w 1288977"/>
                <a:gd name="connsiteY36" fmla="*/ 1708727 h 4633576"/>
                <a:gd name="connsiteX37" fmla="*/ 623902 w 1288977"/>
                <a:gd name="connsiteY37" fmla="*/ 1654849 h 4633576"/>
                <a:gd name="connsiteX38" fmla="*/ 600811 w 1288977"/>
                <a:gd name="connsiteY38" fmla="*/ 1585576 h 4633576"/>
                <a:gd name="connsiteX39" fmla="*/ 562326 w 1288977"/>
                <a:gd name="connsiteY39" fmla="*/ 1462424 h 4633576"/>
                <a:gd name="connsiteX40" fmla="*/ 508447 w 1288977"/>
                <a:gd name="connsiteY40" fmla="*/ 1308485 h 4633576"/>
                <a:gd name="connsiteX41" fmla="*/ 462266 w 1288977"/>
                <a:gd name="connsiteY41" fmla="*/ 1177637 h 4633576"/>
                <a:gd name="connsiteX42" fmla="*/ 431478 w 1288977"/>
                <a:gd name="connsiteY42" fmla="*/ 1123758 h 4633576"/>
                <a:gd name="connsiteX43" fmla="*/ 408387 w 1288977"/>
                <a:gd name="connsiteY43" fmla="*/ 1077576 h 4633576"/>
                <a:gd name="connsiteX44" fmla="*/ 385296 w 1288977"/>
                <a:gd name="connsiteY44" fmla="*/ 1000606 h 4633576"/>
                <a:gd name="connsiteX45" fmla="*/ 354508 w 1288977"/>
                <a:gd name="connsiteY45" fmla="*/ 939031 h 4633576"/>
                <a:gd name="connsiteX46" fmla="*/ 346811 w 1288977"/>
                <a:gd name="connsiteY46" fmla="*/ 915940 h 4633576"/>
                <a:gd name="connsiteX47" fmla="*/ 331417 w 1288977"/>
                <a:gd name="connsiteY47" fmla="*/ 885152 h 4633576"/>
                <a:gd name="connsiteX48" fmla="*/ 316023 w 1288977"/>
                <a:gd name="connsiteY48" fmla="*/ 846667 h 4633576"/>
                <a:gd name="connsiteX49" fmla="*/ 300629 w 1288977"/>
                <a:gd name="connsiteY49" fmla="*/ 800485 h 4633576"/>
                <a:gd name="connsiteX50" fmla="*/ 285235 w 1288977"/>
                <a:gd name="connsiteY50" fmla="*/ 777394 h 4633576"/>
                <a:gd name="connsiteX51" fmla="*/ 262144 w 1288977"/>
                <a:gd name="connsiteY51" fmla="*/ 700424 h 4633576"/>
                <a:gd name="connsiteX52" fmla="*/ 246750 w 1288977"/>
                <a:gd name="connsiteY52" fmla="*/ 654243 h 4633576"/>
                <a:gd name="connsiteX53" fmla="*/ 239053 w 1288977"/>
                <a:gd name="connsiteY53" fmla="*/ 631152 h 4633576"/>
                <a:gd name="connsiteX54" fmla="*/ 231356 w 1288977"/>
                <a:gd name="connsiteY54" fmla="*/ 608061 h 4633576"/>
                <a:gd name="connsiteX55" fmla="*/ 223659 w 1288977"/>
                <a:gd name="connsiteY55" fmla="*/ 584970 h 4633576"/>
                <a:gd name="connsiteX56" fmla="*/ 208266 w 1288977"/>
                <a:gd name="connsiteY56" fmla="*/ 561879 h 4633576"/>
                <a:gd name="connsiteX57" fmla="*/ 200569 w 1288977"/>
                <a:gd name="connsiteY57" fmla="*/ 531091 h 4633576"/>
                <a:gd name="connsiteX58" fmla="*/ 185175 w 1288977"/>
                <a:gd name="connsiteY58" fmla="*/ 484909 h 4633576"/>
                <a:gd name="connsiteX59" fmla="*/ 177478 w 1288977"/>
                <a:gd name="connsiteY59" fmla="*/ 461818 h 4633576"/>
                <a:gd name="connsiteX60" fmla="*/ 169781 w 1288977"/>
                <a:gd name="connsiteY60" fmla="*/ 431031 h 4633576"/>
                <a:gd name="connsiteX61" fmla="*/ 154387 w 1288977"/>
                <a:gd name="connsiteY61" fmla="*/ 384849 h 4633576"/>
                <a:gd name="connsiteX62" fmla="*/ 146690 w 1288977"/>
                <a:gd name="connsiteY62" fmla="*/ 361758 h 4633576"/>
                <a:gd name="connsiteX63" fmla="*/ 138993 w 1288977"/>
                <a:gd name="connsiteY63" fmla="*/ 338667 h 4633576"/>
                <a:gd name="connsiteX64" fmla="*/ 131296 w 1288977"/>
                <a:gd name="connsiteY64" fmla="*/ 315576 h 4633576"/>
                <a:gd name="connsiteX65" fmla="*/ 115902 w 1288977"/>
                <a:gd name="connsiteY65" fmla="*/ 292485 h 4633576"/>
                <a:gd name="connsiteX66" fmla="*/ 100508 w 1288977"/>
                <a:gd name="connsiteY66" fmla="*/ 238606 h 4633576"/>
                <a:gd name="connsiteX67" fmla="*/ 85114 w 1288977"/>
                <a:gd name="connsiteY67" fmla="*/ 207818 h 4633576"/>
                <a:gd name="connsiteX68" fmla="*/ 62023 w 1288977"/>
                <a:gd name="connsiteY68" fmla="*/ 161637 h 4633576"/>
                <a:gd name="connsiteX69" fmla="*/ 46629 w 1288977"/>
                <a:gd name="connsiteY69" fmla="*/ 107758 h 4633576"/>
                <a:gd name="connsiteX70" fmla="*/ 38932 w 1288977"/>
                <a:gd name="connsiteY70" fmla="*/ 84667 h 4633576"/>
                <a:gd name="connsiteX71" fmla="*/ 447 w 1288977"/>
                <a:gd name="connsiteY71" fmla="*/ 15394 h 4633576"/>
                <a:gd name="connsiteX72" fmla="*/ 447 w 1288977"/>
                <a:gd name="connsiteY72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06673 w 1288977"/>
                <a:gd name="connsiteY9" fmla="*/ 3402061 h 4633576"/>
                <a:gd name="connsiteX10" fmla="*/ 1154993 w 1288977"/>
                <a:gd name="connsiteY10" fmla="*/ 3325091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854811 w 1288977"/>
                <a:gd name="connsiteY30" fmla="*/ 2532303 h 4633576"/>
                <a:gd name="connsiteX31" fmla="*/ 922435 w 1288977"/>
                <a:gd name="connsiteY31" fmla="*/ 2475675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06673 w 1288977"/>
                <a:gd name="connsiteY9" fmla="*/ 3402061 h 4633576"/>
                <a:gd name="connsiteX10" fmla="*/ 1154993 w 1288977"/>
                <a:gd name="connsiteY10" fmla="*/ 3325091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922435 w 1288977"/>
                <a:gd name="connsiteY30" fmla="*/ 2475675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06673 w 1288977"/>
                <a:gd name="connsiteY9" fmla="*/ 3402061 h 4633576"/>
                <a:gd name="connsiteX10" fmla="*/ 1154993 w 1288977"/>
                <a:gd name="connsiteY10" fmla="*/ 3325091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940578 w 1288977"/>
                <a:gd name="connsiteY30" fmla="*/ 2462068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06673 w 1288977"/>
                <a:gd name="connsiteY9" fmla="*/ 3402061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940578 w 1288977"/>
                <a:gd name="connsiteY30" fmla="*/ 2462068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08750 w 1288977"/>
                <a:gd name="connsiteY21" fmla="*/ 2878667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940578 w 1288977"/>
                <a:gd name="connsiteY30" fmla="*/ 2462068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16387 w 1288977"/>
                <a:gd name="connsiteY26" fmla="*/ 2647758 h 4633576"/>
                <a:gd name="connsiteX27" fmla="*/ 908690 w 1288977"/>
                <a:gd name="connsiteY27" fmla="*/ 2609273 h 4633576"/>
                <a:gd name="connsiteX28" fmla="*/ 885599 w 1288977"/>
                <a:gd name="connsiteY28" fmla="*/ 2578485 h 4633576"/>
                <a:gd name="connsiteX29" fmla="*/ 964081 w 1288977"/>
                <a:gd name="connsiteY29" fmla="*/ 2523644 h 4633576"/>
                <a:gd name="connsiteX30" fmla="*/ 940578 w 1288977"/>
                <a:gd name="connsiteY30" fmla="*/ 2462068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08690 w 1288977"/>
                <a:gd name="connsiteY28" fmla="*/ 2609273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31902 w 1288977"/>
                <a:gd name="connsiteY12" fmla="*/ 3240424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085720 w 1288977"/>
                <a:gd name="connsiteY15" fmla="*/ 3094182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047235 w 1288977"/>
                <a:gd name="connsiteY18" fmla="*/ 2986424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970266 w 1288977"/>
                <a:gd name="connsiteY24" fmla="*/ 2747818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1029230 w 1288977"/>
                <a:gd name="connsiteY24" fmla="*/ 2738747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885599 w 1288977"/>
                <a:gd name="connsiteY29" fmla="*/ 2578485 h 4633576"/>
                <a:gd name="connsiteX30" fmla="*/ 964081 w 1288977"/>
                <a:gd name="connsiteY30" fmla="*/ 2523644 h 4633576"/>
                <a:gd name="connsiteX31" fmla="*/ 940578 w 1288977"/>
                <a:gd name="connsiteY31" fmla="*/ 2462068 h 4633576"/>
                <a:gd name="connsiteX32" fmla="*/ 899343 w 1288977"/>
                <a:gd name="connsiteY32" fmla="*/ 2366544 h 4633576"/>
                <a:gd name="connsiteX33" fmla="*/ 807391 w 1288977"/>
                <a:gd name="connsiteY33" fmla="*/ 2156938 h 4633576"/>
                <a:gd name="connsiteX34" fmla="*/ 690975 w 1288977"/>
                <a:gd name="connsiteY34" fmla="*/ 1836415 h 4633576"/>
                <a:gd name="connsiteX35" fmla="*/ 639296 w 1288977"/>
                <a:gd name="connsiteY35" fmla="*/ 1708727 h 4633576"/>
                <a:gd name="connsiteX36" fmla="*/ 623902 w 1288977"/>
                <a:gd name="connsiteY36" fmla="*/ 1654849 h 4633576"/>
                <a:gd name="connsiteX37" fmla="*/ 600811 w 1288977"/>
                <a:gd name="connsiteY37" fmla="*/ 1585576 h 4633576"/>
                <a:gd name="connsiteX38" fmla="*/ 562326 w 1288977"/>
                <a:gd name="connsiteY38" fmla="*/ 1462424 h 4633576"/>
                <a:gd name="connsiteX39" fmla="*/ 508447 w 1288977"/>
                <a:gd name="connsiteY39" fmla="*/ 1308485 h 4633576"/>
                <a:gd name="connsiteX40" fmla="*/ 462266 w 1288977"/>
                <a:gd name="connsiteY40" fmla="*/ 1177637 h 4633576"/>
                <a:gd name="connsiteX41" fmla="*/ 431478 w 1288977"/>
                <a:gd name="connsiteY41" fmla="*/ 1123758 h 4633576"/>
                <a:gd name="connsiteX42" fmla="*/ 408387 w 1288977"/>
                <a:gd name="connsiteY42" fmla="*/ 1077576 h 4633576"/>
                <a:gd name="connsiteX43" fmla="*/ 385296 w 1288977"/>
                <a:gd name="connsiteY43" fmla="*/ 1000606 h 4633576"/>
                <a:gd name="connsiteX44" fmla="*/ 354508 w 1288977"/>
                <a:gd name="connsiteY44" fmla="*/ 939031 h 4633576"/>
                <a:gd name="connsiteX45" fmla="*/ 346811 w 1288977"/>
                <a:gd name="connsiteY45" fmla="*/ 915940 h 4633576"/>
                <a:gd name="connsiteX46" fmla="*/ 331417 w 1288977"/>
                <a:gd name="connsiteY46" fmla="*/ 885152 h 4633576"/>
                <a:gd name="connsiteX47" fmla="*/ 316023 w 1288977"/>
                <a:gd name="connsiteY47" fmla="*/ 846667 h 4633576"/>
                <a:gd name="connsiteX48" fmla="*/ 300629 w 1288977"/>
                <a:gd name="connsiteY48" fmla="*/ 800485 h 4633576"/>
                <a:gd name="connsiteX49" fmla="*/ 285235 w 1288977"/>
                <a:gd name="connsiteY49" fmla="*/ 777394 h 4633576"/>
                <a:gd name="connsiteX50" fmla="*/ 262144 w 1288977"/>
                <a:gd name="connsiteY50" fmla="*/ 700424 h 4633576"/>
                <a:gd name="connsiteX51" fmla="*/ 246750 w 1288977"/>
                <a:gd name="connsiteY51" fmla="*/ 654243 h 4633576"/>
                <a:gd name="connsiteX52" fmla="*/ 239053 w 1288977"/>
                <a:gd name="connsiteY52" fmla="*/ 631152 h 4633576"/>
                <a:gd name="connsiteX53" fmla="*/ 231356 w 1288977"/>
                <a:gd name="connsiteY53" fmla="*/ 608061 h 4633576"/>
                <a:gd name="connsiteX54" fmla="*/ 223659 w 1288977"/>
                <a:gd name="connsiteY54" fmla="*/ 584970 h 4633576"/>
                <a:gd name="connsiteX55" fmla="*/ 208266 w 1288977"/>
                <a:gd name="connsiteY55" fmla="*/ 561879 h 4633576"/>
                <a:gd name="connsiteX56" fmla="*/ 200569 w 1288977"/>
                <a:gd name="connsiteY56" fmla="*/ 531091 h 4633576"/>
                <a:gd name="connsiteX57" fmla="*/ 185175 w 1288977"/>
                <a:gd name="connsiteY57" fmla="*/ 484909 h 4633576"/>
                <a:gd name="connsiteX58" fmla="*/ 177478 w 1288977"/>
                <a:gd name="connsiteY58" fmla="*/ 461818 h 4633576"/>
                <a:gd name="connsiteX59" fmla="*/ 169781 w 1288977"/>
                <a:gd name="connsiteY59" fmla="*/ 431031 h 4633576"/>
                <a:gd name="connsiteX60" fmla="*/ 154387 w 1288977"/>
                <a:gd name="connsiteY60" fmla="*/ 384849 h 4633576"/>
                <a:gd name="connsiteX61" fmla="*/ 146690 w 1288977"/>
                <a:gd name="connsiteY61" fmla="*/ 361758 h 4633576"/>
                <a:gd name="connsiteX62" fmla="*/ 138993 w 1288977"/>
                <a:gd name="connsiteY62" fmla="*/ 338667 h 4633576"/>
                <a:gd name="connsiteX63" fmla="*/ 131296 w 1288977"/>
                <a:gd name="connsiteY63" fmla="*/ 315576 h 4633576"/>
                <a:gd name="connsiteX64" fmla="*/ 115902 w 1288977"/>
                <a:gd name="connsiteY64" fmla="*/ 292485 h 4633576"/>
                <a:gd name="connsiteX65" fmla="*/ 100508 w 1288977"/>
                <a:gd name="connsiteY65" fmla="*/ 238606 h 4633576"/>
                <a:gd name="connsiteX66" fmla="*/ 85114 w 1288977"/>
                <a:gd name="connsiteY66" fmla="*/ 207818 h 4633576"/>
                <a:gd name="connsiteX67" fmla="*/ 62023 w 1288977"/>
                <a:gd name="connsiteY67" fmla="*/ 161637 h 4633576"/>
                <a:gd name="connsiteX68" fmla="*/ 46629 w 1288977"/>
                <a:gd name="connsiteY68" fmla="*/ 107758 h 4633576"/>
                <a:gd name="connsiteX69" fmla="*/ 38932 w 1288977"/>
                <a:gd name="connsiteY69" fmla="*/ 84667 h 4633576"/>
                <a:gd name="connsiteX70" fmla="*/ 447 w 1288977"/>
                <a:gd name="connsiteY70" fmla="*/ 15394 h 4633576"/>
                <a:gd name="connsiteX71" fmla="*/ 447 w 1288977"/>
                <a:gd name="connsiteY7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1029230 w 1288977"/>
                <a:gd name="connsiteY24" fmla="*/ 2738747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16387 w 1288977"/>
                <a:gd name="connsiteY27" fmla="*/ 2647758 h 4633576"/>
                <a:gd name="connsiteX28" fmla="*/ 972190 w 1288977"/>
                <a:gd name="connsiteY28" fmla="*/ 2595665 h 4633576"/>
                <a:gd name="connsiteX29" fmla="*/ 964081 w 1288977"/>
                <a:gd name="connsiteY29" fmla="*/ 2523644 h 4633576"/>
                <a:gd name="connsiteX30" fmla="*/ 940578 w 1288977"/>
                <a:gd name="connsiteY30" fmla="*/ 2462068 h 4633576"/>
                <a:gd name="connsiteX31" fmla="*/ 899343 w 1288977"/>
                <a:gd name="connsiteY31" fmla="*/ 2366544 h 4633576"/>
                <a:gd name="connsiteX32" fmla="*/ 807391 w 1288977"/>
                <a:gd name="connsiteY32" fmla="*/ 2156938 h 4633576"/>
                <a:gd name="connsiteX33" fmla="*/ 690975 w 1288977"/>
                <a:gd name="connsiteY33" fmla="*/ 1836415 h 4633576"/>
                <a:gd name="connsiteX34" fmla="*/ 639296 w 1288977"/>
                <a:gd name="connsiteY34" fmla="*/ 1708727 h 4633576"/>
                <a:gd name="connsiteX35" fmla="*/ 623902 w 1288977"/>
                <a:gd name="connsiteY35" fmla="*/ 1654849 h 4633576"/>
                <a:gd name="connsiteX36" fmla="*/ 600811 w 1288977"/>
                <a:gd name="connsiteY36" fmla="*/ 1585576 h 4633576"/>
                <a:gd name="connsiteX37" fmla="*/ 562326 w 1288977"/>
                <a:gd name="connsiteY37" fmla="*/ 1462424 h 4633576"/>
                <a:gd name="connsiteX38" fmla="*/ 508447 w 1288977"/>
                <a:gd name="connsiteY38" fmla="*/ 1308485 h 4633576"/>
                <a:gd name="connsiteX39" fmla="*/ 462266 w 1288977"/>
                <a:gd name="connsiteY39" fmla="*/ 1177637 h 4633576"/>
                <a:gd name="connsiteX40" fmla="*/ 431478 w 1288977"/>
                <a:gd name="connsiteY40" fmla="*/ 1123758 h 4633576"/>
                <a:gd name="connsiteX41" fmla="*/ 408387 w 1288977"/>
                <a:gd name="connsiteY41" fmla="*/ 1077576 h 4633576"/>
                <a:gd name="connsiteX42" fmla="*/ 385296 w 1288977"/>
                <a:gd name="connsiteY42" fmla="*/ 1000606 h 4633576"/>
                <a:gd name="connsiteX43" fmla="*/ 354508 w 1288977"/>
                <a:gd name="connsiteY43" fmla="*/ 939031 h 4633576"/>
                <a:gd name="connsiteX44" fmla="*/ 346811 w 1288977"/>
                <a:gd name="connsiteY44" fmla="*/ 915940 h 4633576"/>
                <a:gd name="connsiteX45" fmla="*/ 331417 w 1288977"/>
                <a:gd name="connsiteY45" fmla="*/ 885152 h 4633576"/>
                <a:gd name="connsiteX46" fmla="*/ 316023 w 1288977"/>
                <a:gd name="connsiteY46" fmla="*/ 846667 h 4633576"/>
                <a:gd name="connsiteX47" fmla="*/ 300629 w 1288977"/>
                <a:gd name="connsiteY47" fmla="*/ 800485 h 4633576"/>
                <a:gd name="connsiteX48" fmla="*/ 285235 w 1288977"/>
                <a:gd name="connsiteY48" fmla="*/ 777394 h 4633576"/>
                <a:gd name="connsiteX49" fmla="*/ 262144 w 1288977"/>
                <a:gd name="connsiteY49" fmla="*/ 700424 h 4633576"/>
                <a:gd name="connsiteX50" fmla="*/ 246750 w 1288977"/>
                <a:gd name="connsiteY50" fmla="*/ 654243 h 4633576"/>
                <a:gd name="connsiteX51" fmla="*/ 239053 w 1288977"/>
                <a:gd name="connsiteY51" fmla="*/ 631152 h 4633576"/>
                <a:gd name="connsiteX52" fmla="*/ 231356 w 1288977"/>
                <a:gd name="connsiteY52" fmla="*/ 608061 h 4633576"/>
                <a:gd name="connsiteX53" fmla="*/ 223659 w 1288977"/>
                <a:gd name="connsiteY53" fmla="*/ 584970 h 4633576"/>
                <a:gd name="connsiteX54" fmla="*/ 208266 w 1288977"/>
                <a:gd name="connsiteY54" fmla="*/ 561879 h 4633576"/>
                <a:gd name="connsiteX55" fmla="*/ 200569 w 1288977"/>
                <a:gd name="connsiteY55" fmla="*/ 531091 h 4633576"/>
                <a:gd name="connsiteX56" fmla="*/ 185175 w 1288977"/>
                <a:gd name="connsiteY56" fmla="*/ 484909 h 4633576"/>
                <a:gd name="connsiteX57" fmla="*/ 177478 w 1288977"/>
                <a:gd name="connsiteY57" fmla="*/ 461818 h 4633576"/>
                <a:gd name="connsiteX58" fmla="*/ 169781 w 1288977"/>
                <a:gd name="connsiteY58" fmla="*/ 431031 h 4633576"/>
                <a:gd name="connsiteX59" fmla="*/ 154387 w 1288977"/>
                <a:gd name="connsiteY59" fmla="*/ 384849 h 4633576"/>
                <a:gd name="connsiteX60" fmla="*/ 146690 w 1288977"/>
                <a:gd name="connsiteY60" fmla="*/ 361758 h 4633576"/>
                <a:gd name="connsiteX61" fmla="*/ 138993 w 1288977"/>
                <a:gd name="connsiteY61" fmla="*/ 338667 h 4633576"/>
                <a:gd name="connsiteX62" fmla="*/ 131296 w 1288977"/>
                <a:gd name="connsiteY62" fmla="*/ 315576 h 4633576"/>
                <a:gd name="connsiteX63" fmla="*/ 115902 w 1288977"/>
                <a:gd name="connsiteY63" fmla="*/ 292485 h 4633576"/>
                <a:gd name="connsiteX64" fmla="*/ 100508 w 1288977"/>
                <a:gd name="connsiteY64" fmla="*/ 238606 h 4633576"/>
                <a:gd name="connsiteX65" fmla="*/ 85114 w 1288977"/>
                <a:gd name="connsiteY65" fmla="*/ 207818 h 4633576"/>
                <a:gd name="connsiteX66" fmla="*/ 62023 w 1288977"/>
                <a:gd name="connsiteY66" fmla="*/ 161637 h 4633576"/>
                <a:gd name="connsiteX67" fmla="*/ 46629 w 1288977"/>
                <a:gd name="connsiteY67" fmla="*/ 107758 h 4633576"/>
                <a:gd name="connsiteX68" fmla="*/ 38932 w 1288977"/>
                <a:gd name="connsiteY68" fmla="*/ 84667 h 4633576"/>
                <a:gd name="connsiteX69" fmla="*/ 447 w 1288977"/>
                <a:gd name="connsiteY69" fmla="*/ 15394 h 4633576"/>
                <a:gd name="connsiteX70" fmla="*/ 447 w 1288977"/>
                <a:gd name="connsiteY7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1029230 w 1288977"/>
                <a:gd name="connsiteY24" fmla="*/ 2738747 h 4633576"/>
                <a:gd name="connsiteX25" fmla="*/ 962569 w 1288977"/>
                <a:gd name="connsiteY25" fmla="*/ 2709334 h 4633576"/>
                <a:gd name="connsiteX26" fmla="*/ 999953 w 1288977"/>
                <a:gd name="connsiteY26" fmla="*/ 2657379 h 4633576"/>
                <a:gd name="connsiteX27" fmla="*/ 972190 w 1288977"/>
                <a:gd name="connsiteY27" fmla="*/ 2595665 h 4633576"/>
                <a:gd name="connsiteX28" fmla="*/ 964081 w 1288977"/>
                <a:gd name="connsiteY28" fmla="*/ 2523644 h 4633576"/>
                <a:gd name="connsiteX29" fmla="*/ 940578 w 1288977"/>
                <a:gd name="connsiteY29" fmla="*/ 2462068 h 4633576"/>
                <a:gd name="connsiteX30" fmla="*/ 899343 w 1288977"/>
                <a:gd name="connsiteY30" fmla="*/ 2366544 h 4633576"/>
                <a:gd name="connsiteX31" fmla="*/ 807391 w 1288977"/>
                <a:gd name="connsiteY31" fmla="*/ 2156938 h 4633576"/>
                <a:gd name="connsiteX32" fmla="*/ 690975 w 1288977"/>
                <a:gd name="connsiteY32" fmla="*/ 1836415 h 4633576"/>
                <a:gd name="connsiteX33" fmla="*/ 639296 w 1288977"/>
                <a:gd name="connsiteY33" fmla="*/ 1708727 h 4633576"/>
                <a:gd name="connsiteX34" fmla="*/ 623902 w 1288977"/>
                <a:gd name="connsiteY34" fmla="*/ 1654849 h 4633576"/>
                <a:gd name="connsiteX35" fmla="*/ 600811 w 1288977"/>
                <a:gd name="connsiteY35" fmla="*/ 1585576 h 4633576"/>
                <a:gd name="connsiteX36" fmla="*/ 562326 w 1288977"/>
                <a:gd name="connsiteY36" fmla="*/ 1462424 h 4633576"/>
                <a:gd name="connsiteX37" fmla="*/ 508447 w 1288977"/>
                <a:gd name="connsiteY37" fmla="*/ 1308485 h 4633576"/>
                <a:gd name="connsiteX38" fmla="*/ 462266 w 1288977"/>
                <a:gd name="connsiteY38" fmla="*/ 1177637 h 4633576"/>
                <a:gd name="connsiteX39" fmla="*/ 431478 w 1288977"/>
                <a:gd name="connsiteY39" fmla="*/ 1123758 h 4633576"/>
                <a:gd name="connsiteX40" fmla="*/ 408387 w 1288977"/>
                <a:gd name="connsiteY40" fmla="*/ 1077576 h 4633576"/>
                <a:gd name="connsiteX41" fmla="*/ 385296 w 1288977"/>
                <a:gd name="connsiteY41" fmla="*/ 1000606 h 4633576"/>
                <a:gd name="connsiteX42" fmla="*/ 354508 w 1288977"/>
                <a:gd name="connsiteY42" fmla="*/ 939031 h 4633576"/>
                <a:gd name="connsiteX43" fmla="*/ 346811 w 1288977"/>
                <a:gd name="connsiteY43" fmla="*/ 915940 h 4633576"/>
                <a:gd name="connsiteX44" fmla="*/ 331417 w 1288977"/>
                <a:gd name="connsiteY44" fmla="*/ 885152 h 4633576"/>
                <a:gd name="connsiteX45" fmla="*/ 316023 w 1288977"/>
                <a:gd name="connsiteY45" fmla="*/ 846667 h 4633576"/>
                <a:gd name="connsiteX46" fmla="*/ 300629 w 1288977"/>
                <a:gd name="connsiteY46" fmla="*/ 800485 h 4633576"/>
                <a:gd name="connsiteX47" fmla="*/ 285235 w 1288977"/>
                <a:gd name="connsiteY47" fmla="*/ 777394 h 4633576"/>
                <a:gd name="connsiteX48" fmla="*/ 262144 w 1288977"/>
                <a:gd name="connsiteY48" fmla="*/ 700424 h 4633576"/>
                <a:gd name="connsiteX49" fmla="*/ 246750 w 1288977"/>
                <a:gd name="connsiteY49" fmla="*/ 654243 h 4633576"/>
                <a:gd name="connsiteX50" fmla="*/ 239053 w 1288977"/>
                <a:gd name="connsiteY50" fmla="*/ 631152 h 4633576"/>
                <a:gd name="connsiteX51" fmla="*/ 231356 w 1288977"/>
                <a:gd name="connsiteY51" fmla="*/ 608061 h 4633576"/>
                <a:gd name="connsiteX52" fmla="*/ 223659 w 1288977"/>
                <a:gd name="connsiteY52" fmla="*/ 584970 h 4633576"/>
                <a:gd name="connsiteX53" fmla="*/ 208266 w 1288977"/>
                <a:gd name="connsiteY53" fmla="*/ 561879 h 4633576"/>
                <a:gd name="connsiteX54" fmla="*/ 200569 w 1288977"/>
                <a:gd name="connsiteY54" fmla="*/ 531091 h 4633576"/>
                <a:gd name="connsiteX55" fmla="*/ 185175 w 1288977"/>
                <a:gd name="connsiteY55" fmla="*/ 484909 h 4633576"/>
                <a:gd name="connsiteX56" fmla="*/ 177478 w 1288977"/>
                <a:gd name="connsiteY56" fmla="*/ 461818 h 4633576"/>
                <a:gd name="connsiteX57" fmla="*/ 169781 w 1288977"/>
                <a:gd name="connsiteY57" fmla="*/ 431031 h 4633576"/>
                <a:gd name="connsiteX58" fmla="*/ 154387 w 1288977"/>
                <a:gd name="connsiteY58" fmla="*/ 384849 h 4633576"/>
                <a:gd name="connsiteX59" fmla="*/ 146690 w 1288977"/>
                <a:gd name="connsiteY59" fmla="*/ 361758 h 4633576"/>
                <a:gd name="connsiteX60" fmla="*/ 138993 w 1288977"/>
                <a:gd name="connsiteY60" fmla="*/ 338667 h 4633576"/>
                <a:gd name="connsiteX61" fmla="*/ 131296 w 1288977"/>
                <a:gd name="connsiteY61" fmla="*/ 315576 h 4633576"/>
                <a:gd name="connsiteX62" fmla="*/ 115902 w 1288977"/>
                <a:gd name="connsiteY62" fmla="*/ 292485 h 4633576"/>
                <a:gd name="connsiteX63" fmla="*/ 100508 w 1288977"/>
                <a:gd name="connsiteY63" fmla="*/ 238606 h 4633576"/>
                <a:gd name="connsiteX64" fmla="*/ 85114 w 1288977"/>
                <a:gd name="connsiteY64" fmla="*/ 207818 h 4633576"/>
                <a:gd name="connsiteX65" fmla="*/ 62023 w 1288977"/>
                <a:gd name="connsiteY65" fmla="*/ 161637 h 4633576"/>
                <a:gd name="connsiteX66" fmla="*/ 46629 w 1288977"/>
                <a:gd name="connsiteY66" fmla="*/ 107758 h 4633576"/>
                <a:gd name="connsiteX67" fmla="*/ 38932 w 1288977"/>
                <a:gd name="connsiteY67" fmla="*/ 84667 h 4633576"/>
                <a:gd name="connsiteX68" fmla="*/ 447 w 1288977"/>
                <a:gd name="connsiteY68" fmla="*/ 15394 h 4633576"/>
                <a:gd name="connsiteX69" fmla="*/ 447 w 1288977"/>
                <a:gd name="connsiteY69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93356 w 1288977"/>
                <a:gd name="connsiteY22" fmla="*/ 2801697 h 4633576"/>
                <a:gd name="connsiteX23" fmla="*/ 985659 w 1288977"/>
                <a:gd name="connsiteY23" fmla="*/ 2770909 h 4633576"/>
                <a:gd name="connsiteX24" fmla="*/ 1029230 w 1288977"/>
                <a:gd name="connsiteY24" fmla="*/ 2738747 h 4633576"/>
                <a:gd name="connsiteX25" fmla="*/ 999953 w 1288977"/>
                <a:gd name="connsiteY25" fmla="*/ 2657379 h 4633576"/>
                <a:gd name="connsiteX26" fmla="*/ 972190 w 1288977"/>
                <a:gd name="connsiteY26" fmla="*/ 2595665 h 4633576"/>
                <a:gd name="connsiteX27" fmla="*/ 964081 w 1288977"/>
                <a:gd name="connsiteY27" fmla="*/ 2523644 h 4633576"/>
                <a:gd name="connsiteX28" fmla="*/ 940578 w 1288977"/>
                <a:gd name="connsiteY28" fmla="*/ 2462068 h 4633576"/>
                <a:gd name="connsiteX29" fmla="*/ 899343 w 1288977"/>
                <a:gd name="connsiteY29" fmla="*/ 2366544 h 4633576"/>
                <a:gd name="connsiteX30" fmla="*/ 807391 w 1288977"/>
                <a:gd name="connsiteY30" fmla="*/ 2156938 h 4633576"/>
                <a:gd name="connsiteX31" fmla="*/ 690975 w 1288977"/>
                <a:gd name="connsiteY31" fmla="*/ 1836415 h 4633576"/>
                <a:gd name="connsiteX32" fmla="*/ 639296 w 1288977"/>
                <a:gd name="connsiteY32" fmla="*/ 1708727 h 4633576"/>
                <a:gd name="connsiteX33" fmla="*/ 623902 w 1288977"/>
                <a:gd name="connsiteY33" fmla="*/ 1654849 h 4633576"/>
                <a:gd name="connsiteX34" fmla="*/ 600811 w 1288977"/>
                <a:gd name="connsiteY34" fmla="*/ 1585576 h 4633576"/>
                <a:gd name="connsiteX35" fmla="*/ 562326 w 1288977"/>
                <a:gd name="connsiteY35" fmla="*/ 1462424 h 4633576"/>
                <a:gd name="connsiteX36" fmla="*/ 508447 w 1288977"/>
                <a:gd name="connsiteY36" fmla="*/ 1308485 h 4633576"/>
                <a:gd name="connsiteX37" fmla="*/ 462266 w 1288977"/>
                <a:gd name="connsiteY37" fmla="*/ 1177637 h 4633576"/>
                <a:gd name="connsiteX38" fmla="*/ 431478 w 1288977"/>
                <a:gd name="connsiteY38" fmla="*/ 1123758 h 4633576"/>
                <a:gd name="connsiteX39" fmla="*/ 408387 w 1288977"/>
                <a:gd name="connsiteY39" fmla="*/ 1077576 h 4633576"/>
                <a:gd name="connsiteX40" fmla="*/ 385296 w 1288977"/>
                <a:gd name="connsiteY40" fmla="*/ 1000606 h 4633576"/>
                <a:gd name="connsiteX41" fmla="*/ 354508 w 1288977"/>
                <a:gd name="connsiteY41" fmla="*/ 939031 h 4633576"/>
                <a:gd name="connsiteX42" fmla="*/ 346811 w 1288977"/>
                <a:gd name="connsiteY42" fmla="*/ 915940 h 4633576"/>
                <a:gd name="connsiteX43" fmla="*/ 331417 w 1288977"/>
                <a:gd name="connsiteY43" fmla="*/ 885152 h 4633576"/>
                <a:gd name="connsiteX44" fmla="*/ 316023 w 1288977"/>
                <a:gd name="connsiteY44" fmla="*/ 846667 h 4633576"/>
                <a:gd name="connsiteX45" fmla="*/ 300629 w 1288977"/>
                <a:gd name="connsiteY45" fmla="*/ 800485 h 4633576"/>
                <a:gd name="connsiteX46" fmla="*/ 285235 w 1288977"/>
                <a:gd name="connsiteY46" fmla="*/ 777394 h 4633576"/>
                <a:gd name="connsiteX47" fmla="*/ 262144 w 1288977"/>
                <a:gd name="connsiteY47" fmla="*/ 700424 h 4633576"/>
                <a:gd name="connsiteX48" fmla="*/ 246750 w 1288977"/>
                <a:gd name="connsiteY48" fmla="*/ 654243 h 4633576"/>
                <a:gd name="connsiteX49" fmla="*/ 239053 w 1288977"/>
                <a:gd name="connsiteY49" fmla="*/ 631152 h 4633576"/>
                <a:gd name="connsiteX50" fmla="*/ 231356 w 1288977"/>
                <a:gd name="connsiteY50" fmla="*/ 608061 h 4633576"/>
                <a:gd name="connsiteX51" fmla="*/ 223659 w 1288977"/>
                <a:gd name="connsiteY51" fmla="*/ 584970 h 4633576"/>
                <a:gd name="connsiteX52" fmla="*/ 208266 w 1288977"/>
                <a:gd name="connsiteY52" fmla="*/ 561879 h 4633576"/>
                <a:gd name="connsiteX53" fmla="*/ 200569 w 1288977"/>
                <a:gd name="connsiteY53" fmla="*/ 531091 h 4633576"/>
                <a:gd name="connsiteX54" fmla="*/ 185175 w 1288977"/>
                <a:gd name="connsiteY54" fmla="*/ 484909 h 4633576"/>
                <a:gd name="connsiteX55" fmla="*/ 177478 w 1288977"/>
                <a:gd name="connsiteY55" fmla="*/ 461818 h 4633576"/>
                <a:gd name="connsiteX56" fmla="*/ 169781 w 1288977"/>
                <a:gd name="connsiteY56" fmla="*/ 431031 h 4633576"/>
                <a:gd name="connsiteX57" fmla="*/ 154387 w 1288977"/>
                <a:gd name="connsiteY57" fmla="*/ 384849 h 4633576"/>
                <a:gd name="connsiteX58" fmla="*/ 146690 w 1288977"/>
                <a:gd name="connsiteY58" fmla="*/ 361758 h 4633576"/>
                <a:gd name="connsiteX59" fmla="*/ 138993 w 1288977"/>
                <a:gd name="connsiteY59" fmla="*/ 338667 h 4633576"/>
                <a:gd name="connsiteX60" fmla="*/ 131296 w 1288977"/>
                <a:gd name="connsiteY60" fmla="*/ 315576 h 4633576"/>
                <a:gd name="connsiteX61" fmla="*/ 115902 w 1288977"/>
                <a:gd name="connsiteY61" fmla="*/ 292485 h 4633576"/>
                <a:gd name="connsiteX62" fmla="*/ 100508 w 1288977"/>
                <a:gd name="connsiteY62" fmla="*/ 238606 h 4633576"/>
                <a:gd name="connsiteX63" fmla="*/ 85114 w 1288977"/>
                <a:gd name="connsiteY63" fmla="*/ 207818 h 4633576"/>
                <a:gd name="connsiteX64" fmla="*/ 62023 w 1288977"/>
                <a:gd name="connsiteY64" fmla="*/ 161637 h 4633576"/>
                <a:gd name="connsiteX65" fmla="*/ 46629 w 1288977"/>
                <a:gd name="connsiteY65" fmla="*/ 107758 h 4633576"/>
                <a:gd name="connsiteX66" fmla="*/ 38932 w 1288977"/>
                <a:gd name="connsiteY66" fmla="*/ 84667 h 4633576"/>
                <a:gd name="connsiteX67" fmla="*/ 447 w 1288977"/>
                <a:gd name="connsiteY67" fmla="*/ 15394 h 4633576"/>
                <a:gd name="connsiteX68" fmla="*/ 447 w 1288977"/>
                <a:gd name="connsiteY68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985659 w 1288977"/>
                <a:gd name="connsiteY22" fmla="*/ 2770909 h 4633576"/>
                <a:gd name="connsiteX23" fmla="*/ 1029230 w 1288977"/>
                <a:gd name="connsiteY23" fmla="*/ 2738747 h 4633576"/>
                <a:gd name="connsiteX24" fmla="*/ 999953 w 1288977"/>
                <a:gd name="connsiteY24" fmla="*/ 2657379 h 4633576"/>
                <a:gd name="connsiteX25" fmla="*/ 972190 w 1288977"/>
                <a:gd name="connsiteY25" fmla="*/ 2595665 h 4633576"/>
                <a:gd name="connsiteX26" fmla="*/ 964081 w 1288977"/>
                <a:gd name="connsiteY26" fmla="*/ 2523644 h 4633576"/>
                <a:gd name="connsiteX27" fmla="*/ 940578 w 1288977"/>
                <a:gd name="connsiteY27" fmla="*/ 2462068 h 4633576"/>
                <a:gd name="connsiteX28" fmla="*/ 899343 w 1288977"/>
                <a:gd name="connsiteY28" fmla="*/ 2366544 h 4633576"/>
                <a:gd name="connsiteX29" fmla="*/ 807391 w 1288977"/>
                <a:gd name="connsiteY29" fmla="*/ 2156938 h 4633576"/>
                <a:gd name="connsiteX30" fmla="*/ 690975 w 1288977"/>
                <a:gd name="connsiteY30" fmla="*/ 1836415 h 4633576"/>
                <a:gd name="connsiteX31" fmla="*/ 639296 w 1288977"/>
                <a:gd name="connsiteY31" fmla="*/ 1708727 h 4633576"/>
                <a:gd name="connsiteX32" fmla="*/ 623902 w 1288977"/>
                <a:gd name="connsiteY32" fmla="*/ 1654849 h 4633576"/>
                <a:gd name="connsiteX33" fmla="*/ 600811 w 1288977"/>
                <a:gd name="connsiteY33" fmla="*/ 1585576 h 4633576"/>
                <a:gd name="connsiteX34" fmla="*/ 562326 w 1288977"/>
                <a:gd name="connsiteY34" fmla="*/ 1462424 h 4633576"/>
                <a:gd name="connsiteX35" fmla="*/ 508447 w 1288977"/>
                <a:gd name="connsiteY35" fmla="*/ 1308485 h 4633576"/>
                <a:gd name="connsiteX36" fmla="*/ 462266 w 1288977"/>
                <a:gd name="connsiteY36" fmla="*/ 1177637 h 4633576"/>
                <a:gd name="connsiteX37" fmla="*/ 431478 w 1288977"/>
                <a:gd name="connsiteY37" fmla="*/ 1123758 h 4633576"/>
                <a:gd name="connsiteX38" fmla="*/ 408387 w 1288977"/>
                <a:gd name="connsiteY38" fmla="*/ 1077576 h 4633576"/>
                <a:gd name="connsiteX39" fmla="*/ 385296 w 1288977"/>
                <a:gd name="connsiteY39" fmla="*/ 1000606 h 4633576"/>
                <a:gd name="connsiteX40" fmla="*/ 354508 w 1288977"/>
                <a:gd name="connsiteY40" fmla="*/ 939031 h 4633576"/>
                <a:gd name="connsiteX41" fmla="*/ 346811 w 1288977"/>
                <a:gd name="connsiteY41" fmla="*/ 915940 h 4633576"/>
                <a:gd name="connsiteX42" fmla="*/ 331417 w 1288977"/>
                <a:gd name="connsiteY42" fmla="*/ 885152 h 4633576"/>
                <a:gd name="connsiteX43" fmla="*/ 316023 w 1288977"/>
                <a:gd name="connsiteY43" fmla="*/ 846667 h 4633576"/>
                <a:gd name="connsiteX44" fmla="*/ 300629 w 1288977"/>
                <a:gd name="connsiteY44" fmla="*/ 800485 h 4633576"/>
                <a:gd name="connsiteX45" fmla="*/ 285235 w 1288977"/>
                <a:gd name="connsiteY45" fmla="*/ 777394 h 4633576"/>
                <a:gd name="connsiteX46" fmla="*/ 262144 w 1288977"/>
                <a:gd name="connsiteY46" fmla="*/ 700424 h 4633576"/>
                <a:gd name="connsiteX47" fmla="*/ 246750 w 1288977"/>
                <a:gd name="connsiteY47" fmla="*/ 654243 h 4633576"/>
                <a:gd name="connsiteX48" fmla="*/ 239053 w 1288977"/>
                <a:gd name="connsiteY48" fmla="*/ 631152 h 4633576"/>
                <a:gd name="connsiteX49" fmla="*/ 231356 w 1288977"/>
                <a:gd name="connsiteY49" fmla="*/ 608061 h 4633576"/>
                <a:gd name="connsiteX50" fmla="*/ 223659 w 1288977"/>
                <a:gd name="connsiteY50" fmla="*/ 584970 h 4633576"/>
                <a:gd name="connsiteX51" fmla="*/ 208266 w 1288977"/>
                <a:gd name="connsiteY51" fmla="*/ 561879 h 4633576"/>
                <a:gd name="connsiteX52" fmla="*/ 200569 w 1288977"/>
                <a:gd name="connsiteY52" fmla="*/ 531091 h 4633576"/>
                <a:gd name="connsiteX53" fmla="*/ 185175 w 1288977"/>
                <a:gd name="connsiteY53" fmla="*/ 484909 h 4633576"/>
                <a:gd name="connsiteX54" fmla="*/ 177478 w 1288977"/>
                <a:gd name="connsiteY54" fmla="*/ 461818 h 4633576"/>
                <a:gd name="connsiteX55" fmla="*/ 169781 w 1288977"/>
                <a:gd name="connsiteY55" fmla="*/ 431031 h 4633576"/>
                <a:gd name="connsiteX56" fmla="*/ 154387 w 1288977"/>
                <a:gd name="connsiteY56" fmla="*/ 384849 h 4633576"/>
                <a:gd name="connsiteX57" fmla="*/ 146690 w 1288977"/>
                <a:gd name="connsiteY57" fmla="*/ 361758 h 4633576"/>
                <a:gd name="connsiteX58" fmla="*/ 138993 w 1288977"/>
                <a:gd name="connsiteY58" fmla="*/ 338667 h 4633576"/>
                <a:gd name="connsiteX59" fmla="*/ 131296 w 1288977"/>
                <a:gd name="connsiteY59" fmla="*/ 315576 h 4633576"/>
                <a:gd name="connsiteX60" fmla="*/ 115902 w 1288977"/>
                <a:gd name="connsiteY60" fmla="*/ 292485 h 4633576"/>
                <a:gd name="connsiteX61" fmla="*/ 100508 w 1288977"/>
                <a:gd name="connsiteY61" fmla="*/ 238606 h 4633576"/>
                <a:gd name="connsiteX62" fmla="*/ 85114 w 1288977"/>
                <a:gd name="connsiteY62" fmla="*/ 207818 h 4633576"/>
                <a:gd name="connsiteX63" fmla="*/ 62023 w 1288977"/>
                <a:gd name="connsiteY63" fmla="*/ 161637 h 4633576"/>
                <a:gd name="connsiteX64" fmla="*/ 46629 w 1288977"/>
                <a:gd name="connsiteY64" fmla="*/ 107758 h 4633576"/>
                <a:gd name="connsiteX65" fmla="*/ 38932 w 1288977"/>
                <a:gd name="connsiteY65" fmla="*/ 84667 h 4633576"/>
                <a:gd name="connsiteX66" fmla="*/ 447 w 1288977"/>
                <a:gd name="connsiteY66" fmla="*/ 15394 h 4633576"/>
                <a:gd name="connsiteX67" fmla="*/ 447 w 1288977"/>
                <a:gd name="connsiteY67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39538 w 1288977"/>
                <a:gd name="connsiteY19" fmla="*/ 2955637 h 4633576"/>
                <a:gd name="connsiteX20" fmla="*/ 1024144 w 1288977"/>
                <a:gd name="connsiteY20" fmla="*/ 2932546 h 4633576"/>
                <a:gd name="connsiteX21" fmla="*/ 1067714 w 1288977"/>
                <a:gd name="connsiteY21" fmla="*/ 2869595 h 4633576"/>
                <a:gd name="connsiteX22" fmla="*/ 1029230 w 1288977"/>
                <a:gd name="connsiteY22" fmla="*/ 2738747 h 4633576"/>
                <a:gd name="connsiteX23" fmla="*/ 999953 w 1288977"/>
                <a:gd name="connsiteY23" fmla="*/ 2657379 h 4633576"/>
                <a:gd name="connsiteX24" fmla="*/ 972190 w 1288977"/>
                <a:gd name="connsiteY24" fmla="*/ 2595665 h 4633576"/>
                <a:gd name="connsiteX25" fmla="*/ 964081 w 1288977"/>
                <a:gd name="connsiteY25" fmla="*/ 2523644 h 4633576"/>
                <a:gd name="connsiteX26" fmla="*/ 940578 w 1288977"/>
                <a:gd name="connsiteY26" fmla="*/ 2462068 h 4633576"/>
                <a:gd name="connsiteX27" fmla="*/ 899343 w 1288977"/>
                <a:gd name="connsiteY27" fmla="*/ 2366544 h 4633576"/>
                <a:gd name="connsiteX28" fmla="*/ 807391 w 1288977"/>
                <a:gd name="connsiteY28" fmla="*/ 2156938 h 4633576"/>
                <a:gd name="connsiteX29" fmla="*/ 690975 w 1288977"/>
                <a:gd name="connsiteY29" fmla="*/ 1836415 h 4633576"/>
                <a:gd name="connsiteX30" fmla="*/ 639296 w 1288977"/>
                <a:gd name="connsiteY30" fmla="*/ 1708727 h 4633576"/>
                <a:gd name="connsiteX31" fmla="*/ 623902 w 1288977"/>
                <a:gd name="connsiteY31" fmla="*/ 1654849 h 4633576"/>
                <a:gd name="connsiteX32" fmla="*/ 600811 w 1288977"/>
                <a:gd name="connsiteY32" fmla="*/ 1585576 h 4633576"/>
                <a:gd name="connsiteX33" fmla="*/ 562326 w 1288977"/>
                <a:gd name="connsiteY33" fmla="*/ 1462424 h 4633576"/>
                <a:gd name="connsiteX34" fmla="*/ 508447 w 1288977"/>
                <a:gd name="connsiteY34" fmla="*/ 1308485 h 4633576"/>
                <a:gd name="connsiteX35" fmla="*/ 462266 w 1288977"/>
                <a:gd name="connsiteY35" fmla="*/ 1177637 h 4633576"/>
                <a:gd name="connsiteX36" fmla="*/ 431478 w 1288977"/>
                <a:gd name="connsiteY36" fmla="*/ 1123758 h 4633576"/>
                <a:gd name="connsiteX37" fmla="*/ 408387 w 1288977"/>
                <a:gd name="connsiteY37" fmla="*/ 1077576 h 4633576"/>
                <a:gd name="connsiteX38" fmla="*/ 385296 w 1288977"/>
                <a:gd name="connsiteY38" fmla="*/ 1000606 h 4633576"/>
                <a:gd name="connsiteX39" fmla="*/ 354508 w 1288977"/>
                <a:gd name="connsiteY39" fmla="*/ 939031 h 4633576"/>
                <a:gd name="connsiteX40" fmla="*/ 346811 w 1288977"/>
                <a:gd name="connsiteY40" fmla="*/ 915940 h 4633576"/>
                <a:gd name="connsiteX41" fmla="*/ 331417 w 1288977"/>
                <a:gd name="connsiteY41" fmla="*/ 885152 h 4633576"/>
                <a:gd name="connsiteX42" fmla="*/ 316023 w 1288977"/>
                <a:gd name="connsiteY42" fmla="*/ 846667 h 4633576"/>
                <a:gd name="connsiteX43" fmla="*/ 300629 w 1288977"/>
                <a:gd name="connsiteY43" fmla="*/ 800485 h 4633576"/>
                <a:gd name="connsiteX44" fmla="*/ 285235 w 1288977"/>
                <a:gd name="connsiteY44" fmla="*/ 777394 h 4633576"/>
                <a:gd name="connsiteX45" fmla="*/ 262144 w 1288977"/>
                <a:gd name="connsiteY45" fmla="*/ 700424 h 4633576"/>
                <a:gd name="connsiteX46" fmla="*/ 246750 w 1288977"/>
                <a:gd name="connsiteY46" fmla="*/ 654243 h 4633576"/>
                <a:gd name="connsiteX47" fmla="*/ 239053 w 1288977"/>
                <a:gd name="connsiteY47" fmla="*/ 631152 h 4633576"/>
                <a:gd name="connsiteX48" fmla="*/ 231356 w 1288977"/>
                <a:gd name="connsiteY48" fmla="*/ 608061 h 4633576"/>
                <a:gd name="connsiteX49" fmla="*/ 223659 w 1288977"/>
                <a:gd name="connsiteY49" fmla="*/ 584970 h 4633576"/>
                <a:gd name="connsiteX50" fmla="*/ 208266 w 1288977"/>
                <a:gd name="connsiteY50" fmla="*/ 561879 h 4633576"/>
                <a:gd name="connsiteX51" fmla="*/ 200569 w 1288977"/>
                <a:gd name="connsiteY51" fmla="*/ 531091 h 4633576"/>
                <a:gd name="connsiteX52" fmla="*/ 185175 w 1288977"/>
                <a:gd name="connsiteY52" fmla="*/ 484909 h 4633576"/>
                <a:gd name="connsiteX53" fmla="*/ 177478 w 1288977"/>
                <a:gd name="connsiteY53" fmla="*/ 461818 h 4633576"/>
                <a:gd name="connsiteX54" fmla="*/ 169781 w 1288977"/>
                <a:gd name="connsiteY54" fmla="*/ 431031 h 4633576"/>
                <a:gd name="connsiteX55" fmla="*/ 154387 w 1288977"/>
                <a:gd name="connsiteY55" fmla="*/ 384849 h 4633576"/>
                <a:gd name="connsiteX56" fmla="*/ 146690 w 1288977"/>
                <a:gd name="connsiteY56" fmla="*/ 361758 h 4633576"/>
                <a:gd name="connsiteX57" fmla="*/ 138993 w 1288977"/>
                <a:gd name="connsiteY57" fmla="*/ 338667 h 4633576"/>
                <a:gd name="connsiteX58" fmla="*/ 131296 w 1288977"/>
                <a:gd name="connsiteY58" fmla="*/ 315576 h 4633576"/>
                <a:gd name="connsiteX59" fmla="*/ 115902 w 1288977"/>
                <a:gd name="connsiteY59" fmla="*/ 292485 h 4633576"/>
                <a:gd name="connsiteX60" fmla="*/ 100508 w 1288977"/>
                <a:gd name="connsiteY60" fmla="*/ 238606 h 4633576"/>
                <a:gd name="connsiteX61" fmla="*/ 85114 w 1288977"/>
                <a:gd name="connsiteY61" fmla="*/ 207818 h 4633576"/>
                <a:gd name="connsiteX62" fmla="*/ 62023 w 1288977"/>
                <a:gd name="connsiteY62" fmla="*/ 161637 h 4633576"/>
                <a:gd name="connsiteX63" fmla="*/ 46629 w 1288977"/>
                <a:gd name="connsiteY63" fmla="*/ 107758 h 4633576"/>
                <a:gd name="connsiteX64" fmla="*/ 38932 w 1288977"/>
                <a:gd name="connsiteY64" fmla="*/ 84667 h 4633576"/>
                <a:gd name="connsiteX65" fmla="*/ 447 w 1288977"/>
                <a:gd name="connsiteY65" fmla="*/ 15394 h 4633576"/>
                <a:gd name="connsiteX66" fmla="*/ 447 w 1288977"/>
                <a:gd name="connsiteY66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24144 w 1288977"/>
                <a:gd name="connsiteY19" fmla="*/ 2932546 h 4633576"/>
                <a:gd name="connsiteX20" fmla="*/ 1067714 w 1288977"/>
                <a:gd name="connsiteY20" fmla="*/ 2869595 h 4633576"/>
                <a:gd name="connsiteX21" fmla="*/ 1029230 w 1288977"/>
                <a:gd name="connsiteY21" fmla="*/ 2738747 h 4633576"/>
                <a:gd name="connsiteX22" fmla="*/ 999953 w 1288977"/>
                <a:gd name="connsiteY22" fmla="*/ 2657379 h 4633576"/>
                <a:gd name="connsiteX23" fmla="*/ 972190 w 1288977"/>
                <a:gd name="connsiteY23" fmla="*/ 2595665 h 4633576"/>
                <a:gd name="connsiteX24" fmla="*/ 964081 w 1288977"/>
                <a:gd name="connsiteY24" fmla="*/ 2523644 h 4633576"/>
                <a:gd name="connsiteX25" fmla="*/ 940578 w 1288977"/>
                <a:gd name="connsiteY25" fmla="*/ 2462068 h 4633576"/>
                <a:gd name="connsiteX26" fmla="*/ 899343 w 1288977"/>
                <a:gd name="connsiteY26" fmla="*/ 2366544 h 4633576"/>
                <a:gd name="connsiteX27" fmla="*/ 807391 w 1288977"/>
                <a:gd name="connsiteY27" fmla="*/ 2156938 h 4633576"/>
                <a:gd name="connsiteX28" fmla="*/ 690975 w 1288977"/>
                <a:gd name="connsiteY28" fmla="*/ 1836415 h 4633576"/>
                <a:gd name="connsiteX29" fmla="*/ 639296 w 1288977"/>
                <a:gd name="connsiteY29" fmla="*/ 1708727 h 4633576"/>
                <a:gd name="connsiteX30" fmla="*/ 623902 w 1288977"/>
                <a:gd name="connsiteY30" fmla="*/ 1654849 h 4633576"/>
                <a:gd name="connsiteX31" fmla="*/ 600811 w 1288977"/>
                <a:gd name="connsiteY31" fmla="*/ 1585576 h 4633576"/>
                <a:gd name="connsiteX32" fmla="*/ 562326 w 1288977"/>
                <a:gd name="connsiteY32" fmla="*/ 1462424 h 4633576"/>
                <a:gd name="connsiteX33" fmla="*/ 508447 w 1288977"/>
                <a:gd name="connsiteY33" fmla="*/ 1308485 h 4633576"/>
                <a:gd name="connsiteX34" fmla="*/ 462266 w 1288977"/>
                <a:gd name="connsiteY34" fmla="*/ 1177637 h 4633576"/>
                <a:gd name="connsiteX35" fmla="*/ 431478 w 1288977"/>
                <a:gd name="connsiteY35" fmla="*/ 1123758 h 4633576"/>
                <a:gd name="connsiteX36" fmla="*/ 408387 w 1288977"/>
                <a:gd name="connsiteY36" fmla="*/ 1077576 h 4633576"/>
                <a:gd name="connsiteX37" fmla="*/ 385296 w 1288977"/>
                <a:gd name="connsiteY37" fmla="*/ 1000606 h 4633576"/>
                <a:gd name="connsiteX38" fmla="*/ 354508 w 1288977"/>
                <a:gd name="connsiteY38" fmla="*/ 939031 h 4633576"/>
                <a:gd name="connsiteX39" fmla="*/ 346811 w 1288977"/>
                <a:gd name="connsiteY39" fmla="*/ 915940 h 4633576"/>
                <a:gd name="connsiteX40" fmla="*/ 331417 w 1288977"/>
                <a:gd name="connsiteY40" fmla="*/ 885152 h 4633576"/>
                <a:gd name="connsiteX41" fmla="*/ 316023 w 1288977"/>
                <a:gd name="connsiteY41" fmla="*/ 846667 h 4633576"/>
                <a:gd name="connsiteX42" fmla="*/ 300629 w 1288977"/>
                <a:gd name="connsiteY42" fmla="*/ 800485 h 4633576"/>
                <a:gd name="connsiteX43" fmla="*/ 285235 w 1288977"/>
                <a:gd name="connsiteY43" fmla="*/ 777394 h 4633576"/>
                <a:gd name="connsiteX44" fmla="*/ 262144 w 1288977"/>
                <a:gd name="connsiteY44" fmla="*/ 700424 h 4633576"/>
                <a:gd name="connsiteX45" fmla="*/ 246750 w 1288977"/>
                <a:gd name="connsiteY45" fmla="*/ 654243 h 4633576"/>
                <a:gd name="connsiteX46" fmla="*/ 239053 w 1288977"/>
                <a:gd name="connsiteY46" fmla="*/ 631152 h 4633576"/>
                <a:gd name="connsiteX47" fmla="*/ 231356 w 1288977"/>
                <a:gd name="connsiteY47" fmla="*/ 608061 h 4633576"/>
                <a:gd name="connsiteX48" fmla="*/ 223659 w 1288977"/>
                <a:gd name="connsiteY48" fmla="*/ 584970 h 4633576"/>
                <a:gd name="connsiteX49" fmla="*/ 208266 w 1288977"/>
                <a:gd name="connsiteY49" fmla="*/ 561879 h 4633576"/>
                <a:gd name="connsiteX50" fmla="*/ 200569 w 1288977"/>
                <a:gd name="connsiteY50" fmla="*/ 531091 h 4633576"/>
                <a:gd name="connsiteX51" fmla="*/ 185175 w 1288977"/>
                <a:gd name="connsiteY51" fmla="*/ 484909 h 4633576"/>
                <a:gd name="connsiteX52" fmla="*/ 177478 w 1288977"/>
                <a:gd name="connsiteY52" fmla="*/ 461818 h 4633576"/>
                <a:gd name="connsiteX53" fmla="*/ 169781 w 1288977"/>
                <a:gd name="connsiteY53" fmla="*/ 431031 h 4633576"/>
                <a:gd name="connsiteX54" fmla="*/ 154387 w 1288977"/>
                <a:gd name="connsiteY54" fmla="*/ 384849 h 4633576"/>
                <a:gd name="connsiteX55" fmla="*/ 146690 w 1288977"/>
                <a:gd name="connsiteY55" fmla="*/ 361758 h 4633576"/>
                <a:gd name="connsiteX56" fmla="*/ 138993 w 1288977"/>
                <a:gd name="connsiteY56" fmla="*/ 338667 h 4633576"/>
                <a:gd name="connsiteX57" fmla="*/ 131296 w 1288977"/>
                <a:gd name="connsiteY57" fmla="*/ 315576 h 4633576"/>
                <a:gd name="connsiteX58" fmla="*/ 115902 w 1288977"/>
                <a:gd name="connsiteY58" fmla="*/ 292485 h 4633576"/>
                <a:gd name="connsiteX59" fmla="*/ 100508 w 1288977"/>
                <a:gd name="connsiteY59" fmla="*/ 238606 h 4633576"/>
                <a:gd name="connsiteX60" fmla="*/ 85114 w 1288977"/>
                <a:gd name="connsiteY60" fmla="*/ 207818 h 4633576"/>
                <a:gd name="connsiteX61" fmla="*/ 62023 w 1288977"/>
                <a:gd name="connsiteY61" fmla="*/ 161637 h 4633576"/>
                <a:gd name="connsiteX62" fmla="*/ 46629 w 1288977"/>
                <a:gd name="connsiteY62" fmla="*/ 107758 h 4633576"/>
                <a:gd name="connsiteX63" fmla="*/ 38932 w 1288977"/>
                <a:gd name="connsiteY63" fmla="*/ 84667 h 4633576"/>
                <a:gd name="connsiteX64" fmla="*/ 447 w 1288977"/>
                <a:gd name="connsiteY64" fmla="*/ 15394 h 4633576"/>
                <a:gd name="connsiteX65" fmla="*/ 447 w 1288977"/>
                <a:gd name="connsiteY65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062629 w 1288977"/>
                <a:gd name="connsiteY17" fmla="*/ 3048000 h 4633576"/>
                <a:gd name="connsiteX18" fmla="*/ 1115271 w 1288977"/>
                <a:gd name="connsiteY18" fmla="*/ 2972817 h 4633576"/>
                <a:gd name="connsiteX19" fmla="*/ 1067714 w 1288977"/>
                <a:gd name="connsiteY19" fmla="*/ 2869595 h 4633576"/>
                <a:gd name="connsiteX20" fmla="*/ 1029230 w 1288977"/>
                <a:gd name="connsiteY20" fmla="*/ 2738747 h 4633576"/>
                <a:gd name="connsiteX21" fmla="*/ 999953 w 1288977"/>
                <a:gd name="connsiteY21" fmla="*/ 2657379 h 4633576"/>
                <a:gd name="connsiteX22" fmla="*/ 972190 w 1288977"/>
                <a:gd name="connsiteY22" fmla="*/ 2595665 h 4633576"/>
                <a:gd name="connsiteX23" fmla="*/ 964081 w 1288977"/>
                <a:gd name="connsiteY23" fmla="*/ 2523644 h 4633576"/>
                <a:gd name="connsiteX24" fmla="*/ 940578 w 1288977"/>
                <a:gd name="connsiteY24" fmla="*/ 2462068 h 4633576"/>
                <a:gd name="connsiteX25" fmla="*/ 899343 w 1288977"/>
                <a:gd name="connsiteY25" fmla="*/ 2366544 h 4633576"/>
                <a:gd name="connsiteX26" fmla="*/ 807391 w 1288977"/>
                <a:gd name="connsiteY26" fmla="*/ 2156938 h 4633576"/>
                <a:gd name="connsiteX27" fmla="*/ 690975 w 1288977"/>
                <a:gd name="connsiteY27" fmla="*/ 1836415 h 4633576"/>
                <a:gd name="connsiteX28" fmla="*/ 639296 w 1288977"/>
                <a:gd name="connsiteY28" fmla="*/ 1708727 h 4633576"/>
                <a:gd name="connsiteX29" fmla="*/ 623902 w 1288977"/>
                <a:gd name="connsiteY29" fmla="*/ 1654849 h 4633576"/>
                <a:gd name="connsiteX30" fmla="*/ 600811 w 1288977"/>
                <a:gd name="connsiteY30" fmla="*/ 1585576 h 4633576"/>
                <a:gd name="connsiteX31" fmla="*/ 562326 w 1288977"/>
                <a:gd name="connsiteY31" fmla="*/ 1462424 h 4633576"/>
                <a:gd name="connsiteX32" fmla="*/ 508447 w 1288977"/>
                <a:gd name="connsiteY32" fmla="*/ 1308485 h 4633576"/>
                <a:gd name="connsiteX33" fmla="*/ 462266 w 1288977"/>
                <a:gd name="connsiteY33" fmla="*/ 1177637 h 4633576"/>
                <a:gd name="connsiteX34" fmla="*/ 431478 w 1288977"/>
                <a:gd name="connsiteY34" fmla="*/ 1123758 h 4633576"/>
                <a:gd name="connsiteX35" fmla="*/ 408387 w 1288977"/>
                <a:gd name="connsiteY35" fmla="*/ 1077576 h 4633576"/>
                <a:gd name="connsiteX36" fmla="*/ 385296 w 1288977"/>
                <a:gd name="connsiteY36" fmla="*/ 1000606 h 4633576"/>
                <a:gd name="connsiteX37" fmla="*/ 354508 w 1288977"/>
                <a:gd name="connsiteY37" fmla="*/ 939031 h 4633576"/>
                <a:gd name="connsiteX38" fmla="*/ 346811 w 1288977"/>
                <a:gd name="connsiteY38" fmla="*/ 915940 h 4633576"/>
                <a:gd name="connsiteX39" fmla="*/ 331417 w 1288977"/>
                <a:gd name="connsiteY39" fmla="*/ 885152 h 4633576"/>
                <a:gd name="connsiteX40" fmla="*/ 316023 w 1288977"/>
                <a:gd name="connsiteY40" fmla="*/ 846667 h 4633576"/>
                <a:gd name="connsiteX41" fmla="*/ 300629 w 1288977"/>
                <a:gd name="connsiteY41" fmla="*/ 800485 h 4633576"/>
                <a:gd name="connsiteX42" fmla="*/ 285235 w 1288977"/>
                <a:gd name="connsiteY42" fmla="*/ 777394 h 4633576"/>
                <a:gd name="connsiteX43" fmla="*/ 262144 w 1288977"/>
                <a:gd name="connsiteY43" fmla="*/ 700424 h 4633576"/>
                <a:gd name="connsiteX44" fmla="*/ 246750 w 1288977"/>
                <a:gd name="connsiteY44" fmla="*/ 654243 h 4633576"/>
                <a:gd name="connsiteX45" fmla="*/ 239053 w 1288977"/>
                <a:gd name="connsiteY45" fmla="*/ 631152 h 4633576"/>
                <a:gd name="connsiteX46" fmla="*/ 231356 w 1288977"/>
                <a:gd name="connsiteY46" fmla="*/ 608061 h 4633576"/>
                <a:gd name="connsiteX47" fmla="*/ 223659 w 1288977"/>
                <a:gd name="connsiteY47" fmla="*/ 584970 h 4633576"/>
                <a:gd name="connsiteX48" fmla="*/ 208266 w 1288977"/>
                <a:gd name="connsiteY48" fmla="*/ 561879 h 4633576"/>
                <a:gd name="connsiteX49" fmla="*/ 200569 w 1288977"/>
                <a:gd name="connsiteY49" fmla="*/ 531091 h 4633576"/>
                <a:gd name="connsiteX50" fmla="*/ 185175 w 1288977"/>
                <a:gd name="connsiteY50" fmla="*/ 484909 h 4633576"/>
                <a:gd name="connsiteX51" fmla="*/ 177478 w 1288977"/>
                <a:gd name="connsiteY51" fmla="*/ 461818 h 4633576"/>
                <a:gd name="connsiteX52" fmla="*/ 169781 w 1288977"/>
                <a:gd name="connsiteY52" fmla="*/ 431031 h 4633576"/>
                <a:gd name="connsiteX53" fmla="*/ 154387 w 1288977"/>
                <a:gd name="connsiteY53" fmla="*/ 384849 h 4633576"/>
                <a:gd name="connsiteX54" fmla="*/ 146690 w 1288977"/>
                <a:gd name="connsiteY54" fmla="*/ 361758 h 4633576"/>
                <a:gd name="connsiteX55" fmla="*/ 138993 w 1288977"/>
                <a:gd name="connsiteY55" fmla="*/ 338667 h 4633576"/>
                <a:gd name="connsiteX56" fmla="*/ 131296 w 1288977"/>
                <a:gd name="connsiteY56" fmla="*/ 315576 h 4633576"/>
                <a:gd name="connsiteX57" fmla="*/ 115902 w 1288977"/>
                <a:gd name="connsiteY57" fmla="*/ 292485 h 4633576"/>
                <a:gd name="connsiteX58" fmla="*/ 100508 w 1288977"/>
                <a:gd name="connsiteY58" fmla="*/ 238606 h 4633576"/>
                <a:gd name="connsiteX59" fmla="*/ 85114 w 1288977"/>
                <a:gd name="connsiteY59" fmla="*/ 207818 h 4633576"/>
                <a:gd name="connsiteX60" fmla="*/ 62023 w 1288977"/>
                <a:gd name="connsiteY60" fmla="*/ 161637 h 4633576"/>
                <a:gd name="connsiteX61" fmla="*/ 46629 w 1288977"/>
                <a:gd name="connsiteY61" fmla="*/ 107758 h 4633576"/>
                <a:gd name="connsiteX62" fmla="*/ 38932 w 1288977"/>
                <a:gd name="connsiteY62" fmla="*/ 84667 h 4633576"/>
                <a:gd name="connsiteX63" fmla="*/ 447 w 1288977"/>
                <a:gd name="connsiteY63" fmla="*/ 15394 h 4633576"/>
                <a:gd name="connsiteX64" fmla="*/ 447 w 1288977"/>
                <a:gd name="connsiteY64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078023 w 1288977"/>
                <a:gd name="connsiteY16" fmla="*/ 3071091 h 4633576"/>
                <a:gd name="connsiteX17" fmla="*/ 1115271 w 1288977"/>
                <a:gd name="connsiteY17" fmla="*/ 2972817 h 4633576"/>
                <a:gd name="connsiteX18" fmla="*/ 1067714 w 1288977"/>
                <a:gd name="connsiteY18" fmla="*/ 2869595 h 4633576"/>
                <a:gd name="connsiteX19" fmla="*/ 1029230 w 1288977"/>
                <a:gd name="connsiteY19" fmla="*/ 2738747 h 4633576"/>
                <a:gd name="connsiteX20" fmla="*/ 999953 w 1288977"/>
                <a:gd name="connsiteY20" fmla="*/ 2657379 h 4633576"/>
                <a:gd name="connsiteX21" fmla="*/ 972190 w 1288977"/>
                <a:gd name="connsiteY21" fmla="*/ 2595665 h 4633576"/>
                <a:gd name="connsiteX22" fmla="*/ 964081 w 1288977"/>
                <a:gd name="connsiteY22" fmla="*/ 2523644 h 4633576"/>
                <a:gd name="connsiteX23" fmla="*/ 940578 w 1288977"/>
                <a:gd name="connsiteY23" fmla="*/ 2462068 h 4633576"/>
                <a:gd name="connsiteX24" fmla="*/ 899343 w 1288977"/>
                <a:gd name="connsiteY24" fmla="*/ 2366544 h 4633576"/>
                <a:gd name="connsiteX25" fmla="*/ 807391 w 1288977"/>
                <a:gd name="connsiteY25" fmla="*/ 2156938 h 4633576"/>
                <a:gd name="connsiteX26" fmla="*/ 690975 w 1288977"/>
                <a:gd name="connsiteY26" fmla="*/ 1836415 h 4633576"/>
                <a:gd name="connsiteX27" fmla="*/ 639296 w 1288977"/>
                <a:gd name="connsiteY27" fmla="*/ 1708727 h 4633576"/>
                <a:gd name="connsiteX28" fmla="*/ 623902 w 1288977"/>
                <a:gd name="connsiteY28" fmla="*/ 1654849 h 4633576"/>
                <a:gd name="connsiteX29" fmla="*/ 600811 w 1288977"/>
                <a:gd name="connsiteY29" fmla="*/ 1585576 h 4633576"/>
                <a:gd name="connsiteX30" fmla="*/ 562326 w 1288977"/>
                <a:gd name="connsiteY30" fmla="*/ 1462424 h 4633576"/>
                <a:gd name="connsiteX31" fmla="*/ 508447 w 1288977"/>
                <a:gd name="connsiteY31" fmla="*/ 1308485 h 4633576"/>
                <a:gd name="connsiteX32" fmla="*/ 462266 w 1288977"/>
                <a:gd name="connsiteY32" fmla="*/ 1177637 h 4633576"/>
                <a:gd name="connsiteX33" fmla="*/ 431478 w 1288977"/>
                <a:gd name="connsiteY33" fmla="*/ 1123758 h 4633576"/>
                <a:gd name="connsiteX34" fmla="*/ 408387 w 1288977"/>
                <a:gd name="connsiteY34" fmla="*/ 1077576 h 4633576"/>
                <a:gd name="connsiteX35" fmla="*/ 385296 w 1288977"/>
                <a:gd name="connsiteY35" fmla="*/ 1000606 h 4633576"/>
                <a:gd name="connsiteX36" fmla="*/ 354508 w 1288977"/>
                <a:gd name="connsiteY36" fmla="*/ 939031 h 4633576"/>
                <a:gd name="connsiteX37" fmla="*/ 346811 w 1288977"/>
                <a:gd name="connsiteY37" fmla="*/ 915940 h 4633576"/>
                <a:gd name="connsiteX38" fmla="*/ 331417 w 1288977"/>
                <a:gd name="connsiteY38" fmla="*/ 885152 h 4633576"/>
                <a:gd name="connsiteX39" fmla="*/ 316023 w 1288977"/>
                <a:gd name="connsiteY39" fmla="*/ 846667 h 4633576"/>
                <a:gd name="connsiteX40" fmla="*/ 300629 w 1288977"/>
                <a:gd name="connsiteY40" fmla="*/ 800485 h 4633576"/>
                <a:gd name="connsiteX41" fmla="*/ 285235 w 1288977"/>
                <a:gd name="connsiteY41" fmla="*/ 777394 h 4633576"/>
                <a:gd name="connsiteX42" fmla="*/ 262144 w 1288977"/>
                <a:gd name="connsiteY42" fmla="*/ 700424 h 4633576"/>
                <a:gd name="connsiteX43" fmla="*/ 246750 w 1288977"/>
                <a:gd name="connsiteY43" fmla="*/ 654243 h 4633576"/>
                <a:gd name="connsiteX44" fmla="*/ 239053 w 1288977"/>
                <a:gd name="connsiteY44" fmla="*/ 631152 h 4633576"/>
                <a:gd name="connsiteX45" fmla="*/ 231356 w 1288977"/>
                <a:gd name="connsiteY45" fmla="*/ 608061 h 4633576"/>
                <a:gd name="connsiteX46" fmla="*/ 223659 w 1288977"/>
                <a:gd name="connsiteY46" fmla="*/ 584970 h 4633576"/>
                <a:gd name="connsiteX47" fmla="*/ 208266 w 1288977"/>
                <a:gd name="connsiteY47" fmla="*/ 561879 h 4633576"/>
                <a:gd name="connsiteX48" fmla="*/ 200569 w 1288977"/>
                <a:gd name="connsiteY48" fmla="*/ 531091 h 4633576"/>
                <a:gd name="connsiteX49" fmla="*/ 185175 w 1288977"/>
                <a:gd name="connsiteY49" fmla="*/ 484909 h 4633576"/>
                <a:gd name="connsiteX50" fmla="*/ 177478 w 1288977"/>
                <a:gd name="connsiteY50" fmla="*/ 461818 h 4633576"/>
                <a:gd name="connsiteX51" fmla="*/ 169781 w 1288977"/>
                <a:gd name="connsiteY51" fmla="*/ 431031 h 4633576"/>
                <a:gd name="connsiteX52" fmla="*/ 154387 w 1288977"/>
                <a:gd name="connsiteY52" fmla="*/ 384849 h 4633576"/>
                <a:gd name="connsiteX53" fmla="*/ 146690 w 1288977"/>
                <a:gd name="connsiteY53" fmla="*/ 361758 h 4633576"/>
                <a:gd name="connsiteX54" fmla="*/ 138993 w 1288977"/>
                <a:gd name="connsiteY54" fmla="*/ 338667 h 4633576"/>
                <a:gd name="connsiteX55" fmla="*/ 131296 w 1288977"/>
                <a:gd name="connsiteY55" fmla="*/ 315576 h 4633576"/>
                <a:gd name="connsiteX56" fmla="*/ 115902 w 1288977"/>
                <a:gd name="connsiteY56" fmla="*/ 292485 h 4633576"/>
                <a:gd name="connsiteX57" fmla="*/ 100508 w 1288977"/>
                <a:gd name="connsiteY57" fmla="*/ 238606 h 4633576"/>
                <a:gd name="connsiteX58" fmla="*/ 85114 w 1288977"/>
                <a:gd name="connsiteY58" fmla="*/ 207818 h 4633576"/>
                <a:gd name="connsiteX59" fmla="*/ 62023 w 1288977"/>
                <a:gd name="connsiteY59" fmla="*/ 161637 h 4633576"/>
                <a:gd name="connsiteX60" fmla="*/ 46629 w 1288977"/>
                <a:gd name="connsiteY60" fmla="*/ 107758 h 4633576"/>
                <a:gd name="connsiteX61" fmla="*/ 38932 w 1288977"/>
                <a:gd name="connsiteY61" fmla="*/ 84667 h 4633576"/>
                <a:gd name="connsiteX62" fmla="*/ 447 w 1288977"/>
                <a:gd name="connsiteY62" fmla="*/ 15394 h 4633576"/>
                <a:gd name="connsiteX63" fmla="*/ 447 w 1288977"/>
                <a:gd name="connsiteY63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08811 w 1288977"/>
                <a:gd name="connsiteY14" fmla="*/ 3155758 h 4633576"/>
                <a:gd name="connsiteX15" fmla="*/ 1144685 w 1288977"/>
                <a:gd name="connsiteY15" fmla="*/ 3080575 h 4633576"/>
                <a:gd name="connsiteX16" fmla="*/ 1115271 w 1288977"/>
                <a:gd name="connsiteY16" fmla="*/ 2972817 h 4633576"/>
                <a:gd name="connsiteX17" fmla="*/ 1067714 w 1288977"/>
                <a:gd name="connsiteY17" fmla="*/ 2869595 h 4633576"/>
                <a:gd name="connsiteX18" fmla="*/ 1029230 w 1288977"/>
                <a:gd name="connsiteY18" fmla="*/ 2738747 h 4633576"/>
                <a:gd name="connsiteX19" fmla="*/ 999953 w 1288977"/>
                <a:gd name="connsiteY19" fmla="*/ 2657379 h 4633576"/>
                <a:gd name="connsiteX20" fmla="*/ 972190 w 1288977"/>
                <a:gd name="connsiteY20" fmla="*/ 2595665 h 4633576"/>
                <a:gd name="connsiteX21" fmla="*/ 964081 w 1288977"/>
                <a:gd name="connsiteY21" fmla="*/ 2523644 h 4633576"/>
                <a:gd name="connsiteX22" fmla="*/ 940578 w 1288977"/>
                <a:gd name="connsiteY22" fmla="*/ 2462068 h 4633576"/>
                <a:gd name="connsiteX23" fmla="*/ 899343 w 1288977"/>
                <a:gd name="connsiteY23" fmla="*/ 2366544 h 4633576"/>
                <a:gd name="connsiteX24" fmla="*/ 807391 w 1288977"/>
                <a:gd name="connsiteY24" fmla="*/ 2156938 h 4633576"/>
                <a:gd name="connsiteX25" fmla="*/ 690975 w 1288977"/>
                <a:gd name="connsiteY25" fmla="*/ 1836415 h 4633576"/>
                <a:gd name="connsiteX26" fmla="*/ 639296 w 1288977"/>
                <a:gd name="connsiteY26" fmla="*/ 1708727 h 4633576"/>
                <a:gd name="connsiteX27" fmla="*/ 623902 w 1288977"/>
                <a:gd name="connsiteY27" fmla="*/ 1654849 h 4633576"/>
                <a:gd name="connsiteX28" fmla="*/ 600811 w 1288977"/>
                <a:gd name="connsiteY28" fmla="*/ 1585576 h 4633576"/>
                <a:gd name="connsiteX29" fmla="*/ 562326 w 1288977"/>
                <a:gd name="connsiteY29" fmla="*/ 1462424 h 4633576"/>
                <a:gd name="connsiteX30" fmla="*/ 508447 w 1288977"/>
                <a:gd name="connsiteY30" fmla="*/ 1308485 h 4633576"/>
                <a:gd name="connsiteX31" fmla="*/ 462266 w 1288977"/>
                <a:gd name="connsiteY31" fmla="*/ 1177637 h 4633576"/>
                <a:gd name="connsiteX32" fmla="*/ 431478 w 1288977"/>
                <a:gd name="connsiteY32" fmla="*/ 1123758 h 4633576"/>
                <a:gd name="connsiteX33" fmla="*/ 408387 w 1288977"/>
                <a:gd name="connsiteY33" fmla="*/ 1077576 h 4633576"/>
                <a:gd name="connsiteX34" fmla="*/ 385296 w 1288977"/>
                <a:gd name="connsiteY34" fmla="*/ 1000606 h 4633576"/>
                <a:gd name="connsiteX35" fmla="*/ 354508 w 1288977"/>
                <a:gd name="connsiteY35" fmla="*/ 939031 h 4633576"/>
                <a:gd name="connsiteX36" fmla="*/ 346811 w 1288977"/>
                <a:gd name="connsiteY36" fmla="*/ 915940 h 4633576"/>
                <a:gd name="connsiteX37" fmla="*/ 331417 w 1288977"/>
                <a:gd name="connsiteY37" fmla="*/ 885152 h 4633576"/>
                <a:gd name="connsiteX38" fmla="*/ 316023 w 1288977"/>
                <a:gd name="connsiteY38" fmla="*/ 846667 h 4633576"/>
                <a:gd name="connsiteX39" fmla="*/ 300629 w 1288977"/>
                <a:gd name="connsiteY39" fmla="*/ 800485 h 4633576"/>
                <a:gd name="connsiteX40" fmla="*/ 285235 w 1288977"/>
                <a:gd name="connsiteY40" fmla="*/ 777394 h 4633576"/>
                <a:gd name="connsiteX41" fmla="*/ 262144 w 1288977"/>
                <a:gd name="connsiteY41" fmla="*/ 700424 h 4633576"/>
                <a:gd name="connsiteX42" fmla="*/ 246750 w 1288977"/>
                <a:gd name="connsiteY42" fmla="*/ 654243 h 4633576"/>
                <a:gd name="connsiteX43" fmla="*/ 239053 w 1288977"/>
                <a:gd name="connsiteY43" fmla="*/ 631152 h 4633576"/>
                <a:gd name="connsiteX44" fmla="*/ 231356 w 1288977"/>
                <a:gd name="connsiteY44" fmla="*/ 608061 h 4633576"/>
                <a:gd name="connsiteX45" fmla="*/ 223659 w 1288977"/>
                <a:gd name="connsiteY45" fmla="*/ 584970 h 4633576"/>
                <a:gd name="connsiteX46" fmla="*/ 208266 w 1288977"/>
                <a:gd name="connsiteY46" fmla="*/ 561879 h 4633576"/>
                <a:gd name="connsiteX47" fmla="*/ 200569 w 1288977"/>
                <a:gd name="connsiteY47" fmla="*/ 531091 h 4633576"/>
                <a:gd name="connsiteX48" fmla="*/ 185175 w 1288977"/>
                <a:gd name="connsiteY48" fmla="*/ 484909 h 4633576"/>
                <a:gd name="connsiteX49" fmla="*/ 177478 w 1288977"/>
                <a:gd name="connsiteY49" fmla="*/ 461818 h 4633576"/>
                <a:gd name="connsiteX50" fmla="*/ 169781 w 1288977"/>
                <a:gd name="connsiteY50" fmla="*/ 431031 h 4633576"/>
                <a:gd name="connsiteX51" fmla="*/ 154387 w 1288977"/>
                <a:gd name="connsiteY51" fmla="*/ 384849 h 4633576"/>
                <a:gd name="connsiteX52" fmla="*/ 146690 w 1288977"/>
                <a:gd name="connsiteY52" fmla="*/ 361758 h 4633576"/>
                <a:gd name="connsiteX53" fmla="*/ 138993 w 1288977"/>
                <a:gd name="connsiteY53" fmla="*/ 338667 h 4633576"/>
                <a:gd name="connsiteX54" fmla="*/ 131296 w 1288977"/>
                <a:gd name="connsiteY54" fmla="*/ 315576 h 4633576"/>
                <a:gd name="connsiteX55" fmla="*/ 115902 w 1288977"/>
                <a:gd name="connsiteY55" fmla="*/ 292485 h 4633576"/>
                <a:gd name="connsiteX56" fmla="*/ 100508 w 1288977"/>
                <a:gd name="connsiteY56" fmla="*/ 238606 h 4633576"/>
                <a:gd name="connsiteX57" fmla="*/ 85114 w 1288977"/>
                <a:gd name="connsiteY57" fmla="*/ 207818 h 4633576"/>
                <a:gd name="connsiteX58" fmla="*/ 62023 w 1288977"/>
                <a:gd name="connsiteY58" fmla="*/ 161637 h 4633576"/>
                <a:gd name="connsiteX59" fmla="*/ 46629 w 1288977"/>
                <a:gd name="connsiteY59" fmla="*/ 107758 h 4633576"/>
                <a:gd name="connsiteX60" fmla="*/ 38932 w 1288977"/>
                <a:gd name="connsiteY60" fmla="*/ 84667 h 4633576"/>
                <a:gd name="connsiteX61" fmla="*/ 447 w 1288977"/>
                <a:gd name="connsiteY61" fmla="*/ 15394 h 4633576"/>
                <a:gd name="connsiteX62" fmla="*/ 447 w 1288977"/>
                <a:gd name="connsiteY62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16508 w 1288977"/>
                <a:gd name="connsiteY13" fmla="*/ 3194243 h 4633576"/>
                <a:gd name="connsiteX14" fmla="*/ 1144685 w 1288977"/>
                <a:gd name="connsiteY14" fmla="*/ 3080575 h 4633576"/>
                <a:gd name="connsiteX15" fmla="*/ 1115271 w 1288977"/>
                <a:gd name="connsiteY15" fmla="*/ 2972817 h 4633576"/>
                <a:gd name="connsiteX16" fmla="*/ 1067714 w 1288977"/>
                <a:gd name="connsiteY16" fmla="*/ 2869595 h 4633576"/>
                <a:gd name="connsiteX17" fmla="*/ 1029230 w 1288977"/>
                <a:gd name="connsiteY17" fmla="*/ 2738747 h 4633576"/>
                <a:gd name="connsiteX18" fmla="*/ 999953 w 1288977"/>
                <a:gd name="connsiteY18" fmla="*/ 2657379 h 4633576"/>
                <a:gd name="connsiteX19" fmla="*/ 972190 w 1288977"/>
                <a:gd name="connsiteY19" fmla="*/ 2595665 h 4633576"/>
                <a:gd name="connsiteX20" fmla="*/ 964081 w 1288977"/>
                <a:gd name="connsiteY20" fmla="*/ 2523644 h 4633576"/>
                <a:gd name="connsiteX21" fmla="*/ 940578 w 1288977"/>
                <a:gd name="connsiteY21" fmla="*/ 2462068 h 4633576"/>
                <a:gd name="connsiteX22" fmla="*/ 899343 w 1288977"/>
                <a:gd name="connsiteY22" fmla="*/ 2366544 h 4633576"/>
                <a:gd name="connsiteX23" fmla="*/ 807391 w 1288977"/>
                <a:gd name="connsiteY23" fmla="*/ 2156938 h 4633576"/>
                <a:gd name="connsiteX24" fmla="*/ 690975 w 1288977"/>
                <a:gd name="connsiteY24" fmla="*/ 1836415 h 4633576"/>
                <a:gd name="connsiteX25" fmla="*/ 639296 w 1288977"/>
                <a:gd name="connsiteY25" fmla="*/ 1708727 h 4633576"/>
                <a:gd name="connsiteX26" fmla="*/ 623902 w 1288977"/>
                <a:gd name="connsiteY26" fmla="*/ 1654849 h 4633576"/>
                <a:gd name="connsiteX27" fmla="*/ 600811 w 1288977"/>
                <a:gd name="connsiteY27" fmla="*/ 1585576 h 4633576"/>
                <a:gd name="connsiteX28" fmla="*/ 562326 w 1288977"/>
                <a:gd name="connsiteY28" fmla="*/ 1462424 h 4633576"/>
                <a:gd name="connsiteX29" fmla="*/ 508447 w 1288977"/>
                <a:gd name="connsiteY29" fmla="*/ 1308485 h 4633576"/>
                <a:gd name="connsiteX30" fmla="*/ 462266 w 1288977"/>
                <a:gd name="connsiteY30" fmla="*/ 1177637 h 4633576"/>
                <a:gd name="connsiteX31" fmla="*/ 431478 w 1288977"/>
                <a:gd name="connsiteY31" fmla="*/ 1123758 h 4633576"/>
                <a:gd name="connsiteX32" fmla="*/ 408387 w 1288977"/>
                <a:gd name="connsiteY32" fmla="*/ 1077576 h 4633576"/>
                <a:gd name="connsiteX33" fmla="*/ 385296 w 1288977"/>
                <a:gd name="connsiteY33" fmla="*/ 1000606 h 4633576"/>
                <a:gd name="connsiteX34" fmla="*/ 354508 w 1288977"/>
                <a:gd name="connsiteY34" fmla="*/ 939031 h 4633576"/>
                <a:gd name="connsiteX35" fmla="*/ 346811 w 1288977"/>
                <a:gd name="connsiteY35" fmla="*/ 915940 h 4633576"/>
                <a:gd name="connsiteX36" fmla="*/ 331417 w 1288977"/>
                <a:gd name="connsiteY36" fmla="*/ 885152 h 4633576"/>
                <a:gd name="connsiteX37" fmla="*/ 316023 w 1288977"/>
                <a:gd name="connsiteY37" fmla="*/ 846667 h 4633576"/>
                <a:gd name="connsiteX38" fmla="*/ 300629 w 1288977"/>
                <a:gd name="connsiteY38" fmla="*/ 800485 h 4633576"/>
                <a:gd name="connsiteX39" fmla="*/ 285235 w 1288977"/>
                <a:gd name="connsiteY39" fmla="*/ 777394 h 4633576"/>
                <a:gd name="connsiteX40" fmla="*/ 262144 w 1288977"/>
                <a:gd name="connsiteY40" fmla="*/ 700424 h 4633576"/>
                <a:gd name="connsiteX41" fmla="*/ 246750 w 1288977"/>
                <a:gd name="connsiteY41" fmla="*/ 654243 h 4633576"/>
                <a:gd name="connsiteX42" fmla="*/ 239053 w 1288977"/>
                <a:gd name="connsiteY42" fmla="*/ 631152 h 4633576"/>
                <a:gd name="connsiteX43" fmla="*/ 231356 w 1288977"/>
                <a:gd name="connsiteY43" fmla="*/ 608061 h 4633576"/>
                <a:gd name="connsiteX44" fmla="*/ 223659 w 1288977"/>
                <a:gd name="connsiteY44" fmla="*/ 584970 h 4633576"/>
                <a:gd name="connsiteX45" fmla="*/ 208266 w 1288977"/>
                <a:gd name="connsiteY45" fmla="*/ 561879 h 4633576"/>
                <a:gd name="connsiteX46" fmla="*/ 200569 w 1288977"/>
                <a:gd name="connsiteY46" fmla="*/ 531091 h 4633576"/>
                <a:gd name="connsiteX47" fmla="*/ 185175 w 1288977"/>
                <a:gd name="connsiteY47" fmla="*/ 484909 h 4633576"/>
                <a:gd name="connsiteX48" fmla="*/ 177478 w 1288977"/>
                <a:gd name="connsiteY48" fmla="*/ 461818 h 4633576"/>
                <a:gd name="connsiteX49" fmla="*/ 169781 w 1288977"/>
                <a:gd name="connsiteY49" fmla="*/ 431031 h 4633576"/>
                <a:gd name="connsiteX50" fmla="*/ 154387 w 1288977"/>
                <a:gd name="connsiteY50" fmla="*/ 384849 h 4633576"/>
                <a:gd name="connsiteX51" fmla="*/ 146690 w 1288977"/>
                <a:gd name="connsiteY51" fmla="*/ 361758 h 4633576"/>
                <a:gd name="connsiteX52" fmla="*/ 138993 w 1288977"/>
                <a:gd name="connsiteY52" fmla="*/ 338667 h 4633576"/>
                <a:gd name="connsiteX53" fmla="*/ 131296 w 1288977"/>
                <a:gd name="connsiteY53" fmla="*/ 315576 h 4633576"/>
                <a:gd name="connsiteX54" fmla="*/ 115902 w 1288977"/>
                <a:gd name="connsiteY54" fmla="*/ 292485 h 4633576"/>
                <a:gd name="connsiteX55" fmla="*/ 100508 w 1288977"/>
                <a:gd name="connsiteY55" fmla="*/ 238606 h 4633576"/>
                <a:gd name="connsiteX56" fmla="*/ 85114 w 1288977"/>
                <a:gd name="connsiteY56" fmla="*/ 207818 h 4633576"/>
                <a:gd name="connsiteX57" fmla="*/ 62023 w 1288977"/>
                <a:gd name="connsiteY57" fmla="*/ 161637 h 4633576"/>
                <a:gd name="connsiteX58" fmla="*/ 46629 w 1288977"/>
                <a:gd name="connsiteY58" fmla="*/ 107758 h 4633576"/>
                <a:gd name="connsiteX59" fmla="*/ 38932 w 1288977"/>
                <a:gd name="connsiteY59" fmla="*/ 84667 h 4633576"/>
                <a:gd name="connsiteX60" fmla="*/ 447 w 1288977"/>
                <a:gd name="connsiteY60" fmla="*/ 15394 h 4633576"/>
                <a:gd name="connsiteX61" fmla="*/ 447 w 1288977"/>
                <a:gd name="connsiteY61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47296 w 1288977"/>
                <a:gd name="connsiteY11" fmla="*/ 3302000 h 4633576"/>
                <a:gd name="connsiteX12" fmla="*/ 1181795 w 1288977"/>
                <a:gd name="connsiteY12" fmla="*/ 3231353 h 4633576"/>
                <a:gd name="connsiteX13" fmla="*/ 1144685 w 1288977"/>
                <a:gd name="connsiteY13" fmla="*/ 3080575 h 4633576"/>
                <a:gd name="connsiteX14" fmla="*/ 1115271 w 1288977"/>
                <a:gd name="connsiteY14" fmla="*/ 2972817 h 4633576"/>
                <a:gd name="connsiteX15" fmla="*/ 1067714 w 1288977"/>
                <a:gd name="connsiteY15" fmla="*/ 2869595 h 4633576"/>
                <a:gd name="connsiteX16" fmla="*/ 1029230 w 1288977"/>
                <a:gd name="connsiteY16" fmla="*/ 2738747 h 4633576"/>
                <a:gd name="connsiteX17" fmla="*/ 999953 w 1288977"/>
                <a:gd name="connsiteY17" fmla="*/ 2657379 h 4633576"/>
                <a:gd name="connsiteX18" fmla="*/ 972190 w 1288977"/>
                <a:gd name="connsiteY18" fmla="*/ 2595665 h 4633576"/>
                <a:gd name="connsiteX19" fmla="*/ 964081 w 1288977"/>
                <a:gd name="connsiteY19" fmla="*/ 2523644 h 4633576"/>
                <a:gd name="connsiteX20" fmla="*/ 940578 w 1288977"/>
                <a:gd name="connsiteY20" fmla="*/ 2462068 h 4633576"/>
                <a:gd name="connsiteX21" fmla="*/ 899343 w 1288977"/>
                <a:gd name="connsiteY21" fmla="*/ 2366544 h 4633576"/>
                <a:gd name="connsiteX22" fmla="*/ 807391 w 1288977"/>
                <a:gd name="connsiteY22" fmla="*/ 2156938 h 4633576"/>
                <a:gd name="connsiteX23" fmla="*/ 690975 w 1288977"/>
                <a:gd name="connsiteY23" fmla="*/ 1836415 h 4633576"/>
                <a:gd name="connsiteX24" fmla="*/ 639296 w 1288977"/>
                <a:gd name="connsiteY24" fmla="*/ 1708727 h 4633576"/>
                <a:gd name="connsiteX25" fmla="*/ 623902 w 1288977"/>
                <a:gd name="connsiteY25" fmla="*/ 1654849 h 4633576"/>
                <a:gd name="connsiteX26" fmla="*/ 600811 w 1288977"/>
                <a:gd name="connsiteY26" fmla="*/ 1585576 h 4633576"/>
                <a:gd name="connsiteX27" fmla="*/ 562326 w 1288977"/>
                <a:gd name="connsiteY27" fmla="*/ 1462424 h 4633576"/>
                <a:gd name="connsiteX28" fmla="*/ 508447 w 1288977"/>
                <a:gd name="connsiteY28" fmla="*/ 1308485 h 4633576"/>
                <a:gd name="connsiteX29" fmla="*/ 462266 w 1288977"/>
                <a:gd name="connsiteY29" fmla="*/ 1177637 h 4633576"/>
                <a:gd name="connsiteX30" fmla="*/ 431478 w 1288977"/>
                <a:gd name="connsiteY30" fmla="*/ 1123758 h 4633576"/>
                <a:gd name="connsiteX31" fmla="*/ 408387 w 1288977"/>
                <a:gd name="connsiteY31" fmla="*/ 1077576 h 4633576"/>
                <a:gd name="connsiteX32" fmla="*/ 385296 w 1288977"/>
                <a:gd name="connsiteY32" fmla="*/ 1000606 h 4633576"/>
                <a:gd name="connsiteX33" fmla="*/ 354508 w 1288977"/>
                <a:gd name="connsiteY33" fmla="*/ 939031 h 4633576"/>
                <a:gd name="connsiteX34" fmla="*/ 346811 w 1288977"/>
                <a:gd name="connsiteY34" fmla="*/ 915940 h 4633576"/>
                <a:gd name="connsiteX35" fmla="*/ 331417 w 1288977"/>
                <a:gd name="connsiteY35" fmla="*/ 885152 h 4633576"/>
                <a:gd name="connsiteX36" fmla="*/ 316023 w 1288977"/>
                <a:gd name="connsiteY36" fmla="*/ 846667 h 4633576"/>
                <a:gd name="connsiteX37" fmla="*/ 300629 w 1288977"/>
                <a:gd name="connsiteY37" fmla="*/ 800485 h 4633576"/>
                <a:gd name="connsiteX38" fmla="*/ 285235 w 1288977"/>
                <a:gd name="connsiteY38" fmla="*/ 777394 h 4633576"/>
                <a:gd name="connsiteX39" fmla="*/ 262144 w 1288977"/>
                <a:gd name="connsiteY39" fmla="*/ 700424 h 4633576"/>
                <a:gd name="connsiteX40" fmla="*/ 246750 w 1288977"/>
                <a:gd name="connsiteY40" fmla="*/ 654243 h 4633576"/>
                <a:gd name="connsiteX41" fmla="*/ 239053 w 1288977"/>
                <a:gd name="connsiteY41" fmla="*/ 631152 h 4633576"/>
                <a:gd name="connsiteX42" fmla="*/ 231356 w 1288977"/>
                <a:gd name="connsiteY42" fmla="*/ 608061 h 4633576"/>
                <a:gd name="connsiteX43" fmla="*/ 223659 w 1288977"/>
                <a:gd name="connsiteY43" fmla="*/ 584970 h 4633576"/>
                <a:gd name="connsiteX44" fmla="*/ 208266 w 1288977"/>
                <a:gd name="connsiteY44" fmla="*/ 561879 h 4633576"/>
                <a:gd name="connsiteX45" fmla="*/ 200569 w 1288977"/>
                <a:gd name="connsiteY45" fmla="*/ 531091 h 4633576"/>
                <a:gd name="connsiteX46" fmla="*/ 185175 w 1288977"/>
                <a:gd name="connsiteY46" fmla="*/ 484909 h 4633576"/>
                <a:gd name="connsiteX47" fmla="*/ 177478 w 1288977"/>
                <a:gd name="connsiteY47" fmla="*/ 461818 h 4633576"/>
                <a:gd name="connsiteX48" fmla="*/ 169781 w 1288977"/>
                <a:gd name="connsiteY48" fmla="*/ 431031 h 4633576"/>
                <a:gd name="connsiteX49" fmla="*/ 154387 w 1288977"/>
                <a:gd name="connsiteY49" fmla="*/ 384849 h 4633576"/>
                <a:gd name="connsiteX50" fmla="*/ 146690 w 1288977"/>
                <a:gd name="connsiteY50" fmla="*/ 361758 h 4633576"/>
                <a:gd name="connsiteX51" fmla="*/ 138993 w 1288977"/>
                <a:gd name="connsiteY51" fmla="*/ 338667 h 4633576"/>
                <a:gd name="connsiteX52" fmla="*/ 131296 w 1288977"/>
                <a:gd name="connsiteY52" fmla="*/ 315576 h 4633576"/>
                <a:gd name="connsiteX53" fmla="*/ 115902 w 1288977"/>
                <a:gd name="connsiteY53" fmla="*/ 292485 h 4633576"/>
                <a:gd name="connsiteX54" fmla="*/ 100508 w 1288977"/>
                <a:gd name="connsiteY54" fmla="*/ 238606 h 4633576"/>
                <a:gd name="connsiteX55" fmla="*/ 85114 w 1288977"/>
                <a:gd name="connsiteY55" fmla="*/ 207818 h 4633576"/>
                <a:gd name="connsiteX56" fmla="*/ 62023 w 1288977"/>
                <a:gd name="connsiteY56" fmla="*/ 161637 h 4633576"/>
                <a:gd name="connsiteX57" fmla="*/ 46629 w 1288977"/>
                <a:gd name="connsiteY57" fmla="*/ 107758 h 4633576"/>
                <a:gd name="connsiteX58" fmla="*/ 38932 w 1288977"/>
                <a:gd name="connsiteY58" fmla="*/ 84667 h 4633576"/>
                <a:gd name="connsiteX59" fmla="*/ 447 w 1288977"/>
                <a:gd name="connsiteY59" fmla="*/ 15394 h 4633576"/>
                <a:gd name="connsiteX60" fmla="*/ 447 w 1288977"/>
                <a:gd name="connsiteY60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54230 w 1288977"/>
                <a:gd name="connsiteY8" fmla="*/ 3570020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81795 w 1288977"/>
                <a:gd name="connsiteY11" fmla="*/ 3231353 h 4633576"/>
                <a:gd name="connsiteX12" fmla="*/ 1144685 w 1288977"/>
                <a:gd name="connsiteY12" fmla="*/ 3080575 h 4633576"/>
                <a:gd name="connsiteX13" fmla="*/ 1115271 w 1288977"/>
                <a:gd name="connsiteY13" fmla="*/ 2972817 h 4633576"/>
                <a:gd name="connsiteX14" fmla="*/ 1067714 w 1288977"/>
                <a:gd name="connsiteY14" fmla="*/ 2869595 h 4633576"/>
                <a:gd name="connsiteX15" fmla="*/ 1029230 w 1288977"/>
                <a:gd name="connsiteY15" fmla="*/ 2738747 h 4633576"/>
                <a:gd name="connsiteX16" fmla="*/ 999953 w 1288977"/>
                <a:gd name="connsiteY16" fmla="*/ 2657379 h 4633576"/>
                <a:gd name="connsiteX17" fmla="*/ 972190 w 1288977"/>
                <a:gd name="connsiteY17" fmla="*/ 2595665 h 4633576"/>
                <a:gd name="connsiteX18" fmla="*/ 964081 w 1288977"/>
                <a:gd name="connsiteY18" fmla="*/ 2523644 h 4633576"/>
                <a:gd name="connsiteX19" fmla="*/ 940578 w 1288977"/>
                <a:gd name="connsiteY19" fmla="*/ 2462068 h 4633576"/>
                <a:gd name="connsiteX20" fmla="*/ 899343 w 1288977"/>
                <a:gd name="connsiteY20" fmla="*/ 2366544 h 4633576"/>
                <a:gd name="connsiteX21" fmla="*/ 807391 w 1288977"/>
                <a:gd name="connsiteY21" fmla="*/ 2156938 h 4633576"/>
                <a:gd name="connsiteX22" fmla="*/ 690975 w 1288977"/>
                <a:gd name="connsiteY22" fmla="*/ 1836415 h 4633576"/>
                <a:gd name="connsiteX23" fmla="*/ 639296 w 1288977"/>
                <a:gd name="connsiteY23" fmla="*/ 1708727 h 4633576"/>
                <a:gd name="connsiteX24" fmla="*/ 623902 w 1288977"/>
                <a:gd name="connsiteY24" fmla="*/ 1654849 h 4633576"/>
                <a:gd name="connsiteX25" fmla="*/ 600811 w 1288977"/>
                <a:gd name="connsiteY25" fmla="*/ 1585576 h 4633576"/>
                <a:gd name="connsiteX26" fmla="*/ 562326 w 1288977"/>
                <a:gd name="connsiteY26" fmla="*/ 1462424 h 4633576"/>
                <a:gd name="connsiteX27" fmla="*/ 508447 w 1288977"/>
                <a:gd name="connsiteY27" fmla="*/ 1308485 h 4633576"/>
                <a:gd name="connsiteX28" fmla="*/ 462266 w 1288977"/>
                <a:gd name="connsiteY28" fmla="*/ 1177637 h 4633576"/>
                <a:gd name="connsiteX29" fmla="*/ 431478 w 1288977"/>
                <a:gd name="connsiteY29" fmla="*/ 1123758 h 4633576"/>
                <a:gd name="connsiteX30" fmla="*/ 408387 w 1288977"/>
                <a:gd name="connsiteY30" fmla="*/ 1077576 h 4633576"/>
                <a:gd name="connsiteX31" fmla="*/ 385296 w 1288977"/>
                <a:gd name="connsiteY31" fmla="*/ 1000606 h 4633576"/>
                <a:gd name="connsiteX32" fmla="*/ 354508 w 1288977"/>
                <a:gd name="connsiteY32" fmla="*/ 939031 h 4633576"/>
                <a:gd name="connsiteX33" fmla="*/ 346811 w 1288977"/>
                <a:gd name="connsiteY33" fmla="*/ 915940 h 4633576"/>
                <a:gd name="connsiteX34" fmla="*/ 331417 w 1288977"/>
                <a:gd name="connsiteY34" fmla="*/ 885152 h 4633576"/>
                <a:gd name="connsiteX35" fmla="*/ 316023 w 1288977"/>
                <a:gd name="connsiteY35" fmla="*/ 846667 h 4633576"/>
                <a:gd name="connsiteX36" fmla="*/ 300629 w 1288977"/>
                <a:gd name="connsiteY36" fmla="*/ 800485 h 4633576"/>
                <a:gd name="connsiteX37" fmla="*/ 285235 w 1288977"/>
                <a:gd name="connsiteY37" fmla="*/ 777394 h 4633576"/>
                <a:gd name="connsiteX38" fmla="*/ 262144 w 1288977"/>
                <a:gd name="connsiteY38" fmla="*/ 700424 h 4633576"/>
                <a:gd name="connsiteX39" fmla="*/ 246750 w 1288977"/>
                <a:gd name="connsiteY39" fmla="*/ 654243 h 4633576"/>
                <a:gd name="connsiteX40" fmla="*/ 239053 w 1288977"/>
                <a:gd name="connsiteY40" fmla="*/ 631152 h 4633576"/>
                <a:gd name="connsiteX41" fmla="*/ 231356 w 1288977"/>
                <a:gd name="connsiteY41" fmla="*/ 608061 h 4633576"/>
                <a:gd name="connsiteX42" fmla="*/ 223659 w 1288977"/>
                <a:gd name="connsiteY42" fmla="*/ 584970 h 4633576"/>
                <a:gd name="connsiteX43" fmla="*/ 208266 w 1288977"/>
                <a:gd name="connsiteY43" fmla="*/ 561879 h 4633576"/>
                <a:gd name="connsiteX44" fmla="*/ 200569 w 1288977"/>
                <a:gd name="connsiteY44" fmla="*/ 531091 h 4633576"/>
                <a:gd name="connsiteX45" fmla="*/ 185175 w 1288977"/>
                <a:gd name="connsiteY45" fmla="*/ 484909 h 4633576"/>
                <a:gd name="connsiteX46" fmla="*/ 177478 w 1288977"/>
                <a:gd name="connsiteY46" fmla="*/ 461818 h 4633576"/>
                <a:gd name="connsiteX47" fmla="*/ 169781 w 1288977"/>
                <a:gd name="connsiteY47" fmla="*/ 431031 h 4633576"/>
                <a:gd name="connsiteX48" fmla="*/ 154387 w 1288977"/>
                <a:gd name="connsiteY48" fmla="*/ 384849 h 4633576"/>
                <a:gd name="connsiteX49" fmla="*/ 146690 w 1288977"/>
                <a:gd name="connsiteY49" fmla="*/ 361758 h 4633576"/>
                <a:gd name="connsiteX50" fmla="*/ 138993 w 1288977"/>
                <a:gd name="connsiteY50" fmla="*/ 338667 h 4633576"/>
                <a:gd name="connsiteX51" fmla="*/ 131296 w 1288977"/>
                <a:gd name="connsiteY51" fmla="*/ 315576 h 4633576"/>
                <a:gd name="connsiteX52" fmla="*/ 115902 w 1288977"/>
                <a:gd name="connsiteY52" fmla="*/ 292485 h 4633576"/>
                <a:gd name="connsiteX53" fmla="*/ 100508 w 1288977"/>
                <a:gd name="connsiteY53" fmla="*/ 238606 h 4633576"/>
                <a:gd name="connsiteX54" fmla="*/ 85114 w 1288977"/>
                <a:gd name="connsiteY54" fmla="*/ 207818 h 4633576"/>
                <a:gd name="connsiteX55" fmla="*/ 62023 w 1288977"/>
                <a:gd name="connsiteY55" fmla="*/ 161637 h 4633576"/>
                <a:gd name="connsiteX56" fmla="*/ 46629 w 1288977"/>
                <a:gd name="connsiteY56" fmla="*/ 107758 h 4633576"/>
                <a:gd name="connsiteX57" fmla="*/ 38932 w 1288977"/>
                <a:gd name="connsiteY57" fmla="*/ 84667 h 4633576"/>
                <a:gd name="connsiteX58" fmla="*/ 447 w 1288977"/>
                <a:gd name="connsiteY58" fmla="*/ 15394 h 4633576"/>
                <a:gd name="connsiteX59" fmla="*/ 447 w 1288977"/>
                <a:gd name="connsiteY59" fmla="*/ 0 h 4633576"/>
                <a:gd name="connsiteX0" fmla="*/ 1278144 w 1288977"/>
                <a:gd name="connsiteY0" fmla="*/ 4633576 h 4633576"/>
                <a:gd name="connsiteX1" fmla="*/ 1287215 w 1288977"/>
                <a:gd name="connsiteY1" fmla="*/ 4633576 h 4633576"/>
                <a:gd name="connsiteX2" fmla="*/ 1285841 w 1288977"/>
                <a:gd name="connsiteY2" fmla="*/ 4279515 h 4633576"/>
                <a:gd name="connsiteX3" fmla="*/ 1281167 w 1288977"/>
                <a:gd name="connsiteY3" fmla="*/ 4181379 h 4633576"/>
                <a:gd name="connsiteX4" fmla="*/ 1288590 w 1288977"/>
                <a:gd name="connsiteY4" fmla="*/ 4113343 h 4633576"/>
                <a:gd name="connsiteX5" fmla="*/ 1275945 w 1288977"/>
                <a:gd name="connsiteY5" fmla="*/ 3953082 h 4633576"/>
                <a:gd name="connsiteX6" fmla="*/ 1268249 w 1288977"/>
                <a:gd name="connsiteY6" fmla="*/ 3869240 h 4633576"/>
                <a:gd name="connsiteX7" fmla="*/ 1266462 w 1288977"/>
                <a:gd name="connsiteY7" fmla="*/ 3706504 h 4633576"/>
                <a:gd name="connsiteX8" fmla="*/ 1230712 w 1288977"/>
                <a:gd name="connsiteY8" fmla="*/ 3558262 h 4633576"/>
                <a:gd name="connsiteX9" fmla="*/ 1211209 w 1288977"/>
                <a:gd name="connsiteY9" fmla="*/ 3397525 h 4633576"/>
                <a:gd name="connsiteX10" fmla="*/ 1200351 w 1288977"/>
                <a:gd name="connsiteY10" fmla="*/ 3297877 h 4633576"/>
                <a:gd name="connsiteX11" fmla="*/ 1181795 w 1288977"/>
                <a:gd name="connsiteY11" fmla="*/ 3231353 h 4633576"/>
                <a:gd name="connsiteX12" fmla="*/ 1144685 w 1288977"/>
                <a:gd name="connsiteY12" fmla="*/ 3080575 h 4633576"/>
                <a:gd name="connsiteX13" fmla="*/ 1115271 w 1288977"/>
                <a:gd name="connsiteY13" fmla="*/ 2972817 h 4633576"/>
                <a:gd name="connsiteX14" fmla="*/ 1067714 w 1288977"/>
                <a:gd name="connsiteY14" fmla="*/ 2869595 h 4633576"/>
                <a:gd name="connsiteX15" fmla="*/ 1029230 w 1288977"/>
                <a:gd name="connsiteY15" fmla="*/ 2738747 h 4633576"/>
                <a:gd name="connsiteX16" fmla="*/ 999953 w 1288977"/>
                <a:gd name="connsiteY16" fmla="*/ 2657379 h 4633576"/>
                <a:gd name="connsiteX17" fmla="*/ 972190 w 1288977"/>
                <a:gd name="connsiteY17" fmla="*/ 2595665 h 4633576"/>
                <a:gd name="connsiteX18" fmla="*/ 964081 w 1288977"/>
                <a:gd name="connsiteY18" fmla="*/ 2523644 h 4633576"/>
                <a:gd name="connsiteX19" fmla="*/ 940578 w 1288977"/>
                <a:gd name="connsiteY19" fmla="*/ 2462068 h 4633576"/>
                <a:gd name="connsiteX20" fmla="*/ 899343 w 1288977"/>
                <a:gd name="connsiteY20" fmla="*/ 2366544 h 4633576"/>
                <a:gd name="connsiteX21" fmla="*/ 807391 w 1288977"/>
                <a:gd name="connsiteY21" fmla="*/ 2156938 h 4633576"/>
                <a:gd name="connsiteX22" fmla="*/ 690975 w 1288977"/>
                <a:gd name="connsiteY22" fmla="*/ 1836415 h 4633576"/>
                <a:gd name="connsiteX23" fmla="*/ 639296 w 1288977"/>
                <a:gd name="connsiteY23" fmla="*/ 1708727 h 4633576"/>
                <a:gd name="connsiteX24" fmla="*/ 623902 w 1288977"/>
                <a:gd name="connsiteY24" fmla="*/ 1654849 h 4633576"/>
                <a:gd name="connsiteX25" fmla="*/ 600811 w 1288977"/>
                <a:gd name="connsiteY25" fmla="*/ 1585576 h 4633576"/>
                <a:gd name="connsiteX26" fmla="*/ 562326 w 1288977"/>
                <a:gd name="connsiteY26" fmla="*/ 1462424 h 4633576"/>
                <a:gd name="connsiteX27" fmla="*/ 508447 w 1288977"/>
                <a:gd name="connsiteY27" fmla="*/ 1308485 h 4633576"/>
                <a:gd name="connsiteX28" fmla="*/ 462266 w 1288977"/>
                <a:gd name="connsiteY28" fmla="*/ 1177637 h 4633576"/>
                <a:gd name="connsiteX29" fmla="*/ 431478 w 1288977"/>
                <a:gd name="connsiteY29" fmla="*/ 1123758 h 4633576"/>
                <a:gd name="connsiteX30" fmla="*/ 408387 w 1288977"/>
                <a:gd name="connsiteY30" fmla="*/ 1077576 h 4633576"/>
                <a:gd name="connsiteX31" fmla="*/ 385296 w 1288977"/>
                <a:gd name="connsiteY31" fmla="*/ 1000606 h 4633576"/>
                <a:gd name="connsiteX32" fmla="*/ 354508 w 1288977"/>
                <a:gd name="connsiteY32" fmla="*/ 939031 h 4633576"/>
                <a:gd name="connsiteX33" fmla="*/ 346811 w 1288977"/>
                <a:gd name="connsiteY33" fmla="*/ 915940 h 4633576"/>
                <a:gd name="connsiteX34" fmla="*/ 331417 w 1288977"/>
                <a:gd name="connsiteY34" fmla="*/ 885152 h 4633576"/>
                <a:gd name="connsiteX35" fmla="*/ 316023 w 1288977"/>
                <a:gd name="connsiteY35" fmla="*/ 846667 h 4633576"/>
                <a:gd name="connsiteX36" fmla="*/ 300629 w 1288977"/>
                <a:gd name="connsiteY36" fmla="*/ 800485 h 4633576"/>
                <a:gd name="connsiteX37" fmla="*/ 285235 w 1288977"/>
                <a:gd name="connsiteY37" fmla="*/ 777394 h 4633576"/>
                <a:gd name="connsiteX38" fmla="*/ 262144 w 1288977"/>
                <a:gd name="connsiteY38" fmla="*/ 700424 h 4633576"/>
                <a:gd name="connsiteX39" fmla="*/ 246750 w 1288977"/>
                <a:gd name="connsiteY39" fmla="*/ 654243 h 4633576"/>
                <a:gd name="connsiteX40" fmla="*/ 239053 w 1288977"/>
                <a:gd name="connsiteY40" fmla="*/ 631152 h 4633576"/>
                <a:gd name="connsiteX41" fmla="*/ 231356 w 1288977"/>
                <a:gd name="connsiteY41" fmla="*/ 608061 h 4633576"/>
                <a:gd name="connsiteX42" fmla="*/ 223659 w 1288977"/>
                <a:gd name="connsiteY42" fmla="*/ 584970 h 4633576"/>
                <a:gd name="connsiteX43" fmla="*/ 208266 w 1288977"/>
                <a:gd name="connsiteY43" fmla="*/ 561879 h 4633576"/>
                <a:gd name="connsiteX44" fmla="*/ 200569 w 1288977"/>
                <a:gd name="connsiteY44" fmla="*/ 531091 h 4633576"/>
                <a:gd name="connsiteX45" fmla="*/ 185175 w 1288977"/>
                <a:gd name="connsiteY45" fmla="*/ 484909 h 4633576"/>
                <a:gd name="connsiteX46" fmla="*/ 177478 w 1288977"/>
                <a:gd name="connsiteY46" fmla="*/ 461818 h 4633576"/>
                <a:gd name="connsiteX47" fmla="*/ 169781 w 1288977"/>
                <a:gd name="connsiteY47" fmla="*/ 431031 h 4633576"/>
                <a:gd name="connsiteX48" fmla="*/ 154387 w 1288977"/>
                <a:gd name="connsiteY48" fmla="*/ 384849 h 4633576"/>
                <a:gd name="connsiteX49" fmla="*/ 146690 w 1288977"/>
                <a:gd name="connsiteY49" fmla="*/ 361758 h 4633576"/>
                <a:gd name="connsiteX50" fmla="*/ 138993 w 1288977"/>
                <a:gd name="connsiteY50" fmla="*/ 338667 h 4633576"/>
                <a:gd name="connsiteX51" fmla="*/ 131296 w 1288977"/>
                <a:gd name="connsiteY51" fmla="*/ 315576 h 4633576"/>
                <a:gd name="connsiteX52" fmla="*/ 115902 w 1288977"/>
                <a:gd name="connsiteY52" fmla="*/ 292485 h 4633576"/>
                <a:gd name="connsiteX53" fmla="*/ 100508 w 1288977"/>
                <a:gd name="connsiteY53" fmla="*/ 238606 h 4633576"/>
                <a:gd name="connsiteX54" fmla="*/ 85114 w 1288977"/>
                <a:gd name="connsiteY54" fmla="*/ 207818 h 4633576"/>
                <a:gd name="connsiteX55" fmla="*/ 62023 w 1288977"/>
                <a:gd name="connsiteY55" fmla="*/ 161637 h 4633576"/>
                <a:gd name="connsiteX56" fmla="*/ 46629 w 1288977"/>
                <a:gd name="connsiteY56" fmla="*/ 107758 h 4633576"/>
                <a:gd name="connsiteX57" fmla="*/ 38932 w 1288977"/>
                <a:gd name="connsiteY57" fmla="*/ 84667 h 4633576"/>
                <a:gd name="connsiteX58" fmla="*/ 447 w 1288977"/>
                <a:gd name="connsiteY58" fmla="*/ 15394 h 4633576"/>
                <a:gd name="connsiteX59" fmla="*/ 447 w 1288977"/>
                <a:gd name="connsiteY59" fmla="*/ 0 h 463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88977" h="4633576">
                  <a:moveTo>
                    <a:pt x="1278144" y="4633576"/>
                  </a:moveTo>
                  <a:lnTo>
                    <a:pt x="1287215" y="4633576"/>
                  </a:lnTo>
                  <a:cubicBezTo>
                    <a:pt x="1289781" y="4515556"/>
                    <a:pt x="1286849" y="4354881"/>
                    <a:pt x="1285841" y="4279515"/>
                  </a:cubicBezTo>
                  <a:cubicBezTo>
                    <a:pt x="1284833" y="4204149"/>
                    <a:pt x="1280709" y="4209074"/>
                    <a:pt x="1281167" y="4181379"/>
                  </a:cubicBezTo>
                  <a:cubicBezTo>
                    <a:pt x="1281625" y="4153684"/>
                    <a:pt x="1290972" y="4150636"/>
                    <a:pt x="1288590" y="4113343"/>
                  </a:cubicBezTo>
                  <a:cubicBezTo>
                    <a:pt x="1286941" y="4058938"/>
                    <a:pt x="1276311" y="3994522"/>
                    <a:pt x="1275945" y="3953082"/>
                  </a:cubicBezTo>
                  <a:cubicBezTo>
                    <a:pt x="1275579" y="3911642"/>
                    <a:pt x="1269830" y="3910336"/>
                    <a:pt x="1268249" y="3869240"/>
                  </a:cubicBezTo>
                  <a:cubicBezTo>
                    <a:pt x="1266669" y="3828144"/>
                    <a:pt x="1272718" y="3758334"/>
                    <a:pt x="1266462" y="3706504"/>
                  </a:cubicBezTo>
                  <a:cubicBezTo>
                    <a:pt x="1260206" y="3654674"/>
                    <a:pt x="1239921" y="3609759"/>
                    <a:pt x="1230712" y="3558262"/>
                  </a:cubicBezTo>
                  <a:cubicBezTo>
                    <a:pt x="1221503" y="3506766"/>
                    <a:pt x="1216269" y="3440923"/>
                    <a:pt x="1211209" y="3397525"/>
                  </a:cubicBezTo>
                  <a:cubicBezTo>
                    <a:pt x="1206149" y="3354128"/>
                    <a:pt x="1205253" y="3325572"/>
                    <a:pt x="1200351" y="3297877"/>
                  </a:cubicBezTo>
                  <a:cubicBezTo>
                    <a:pt x="1195449" y="3270182"/>
                    <a:pt x="1191073" y="3267570"/>
                    <a:pt x="1181795" y="3231353"/>
                  </a:cubicBezTo>
                  <a:cubicBezTo>
                    <a:pt x="1172517" y="3195136"/>
                    <a:pt x="1155772" y="3123664"/>
                    <a:pt x="1144685" y="3080575"/>
                  </a:cubicBezTo>
                  <a:cubicBezTo>
                    <a:pt x="1133598" y="3037486"/>
                    <a:pt x="1128100" y="3007980"/>
                    <a:pt x="1115271" y="2972817"/>
                  </a:cubicBezTo>
                  <a:cubicBezTo>
                    <a:pt x="1102443" y="2937654"/>
                    <a:pt x="1082054" y="2908607"/>
                    <a:pt x="1067714" y="2869595"/>
                  </a:cubicBezTo>
                  <a:cubicBezTo>
                    <a:pt x="1053374" y="2830583"/>
                    <a:pt x="1040523" y="2774116"/>
                    <a:pt x="1029230" y="2738747"/>
                  </a:cubicBezTo>
                  <a:cubicBezTo>
                    <a:pt x="1017937" y="2703378"/>
                    <a:pt x="1009460" y="2681226"/>
                    <a:pt x="999953" y="2657379"/>
                  </a:cubicBezTo>
                  <a:cubicBezTo>
                    <a:pt x="990446" y="2633532"/>
                    <a:pt x="978169" y="2617954"/>
                    <a:pt x="972190" y="2595665"/>
                  </a:cubicBezTo>
                  <a:cubicBezTo>
                    <a:pt x="966211" y="2573376"/>
                    <a:pt x="969350" y="2545910"/>
                    <a:pt x="964081" y="2523644"/>
                  </a:cubicBezTo>
                  <a:cubicBezTo>
                    <a:pt x="958812" y="2501378"/>
                    <a:pt x="951368" y="2488251"/>
                    <a:pt x="940578" y="2462068"/>
                  </a:cubicBezTo>
                  <a:cubicBezTo>
                    <a:pt x="929788" y="2435885"/>
                    <a:pt x="921541" y="2417399"/>
                    <a:pt x="899343" y="2366544"/>
                  </a:cubicBezTo>
                  <a:cubicBezTo>
                    <a:pt x="877145" y="2315689"/>
                    <a:pt x="842119" y="2245293"/>
                    <a:pt x="807391" y="2156938"/>
                  </a:cubicBezTo>
                  <a:cubicBezTo>
                    <a:pt x="772663" y="2068583"/>
                    <a:pt x="718991" y="1911117"/>
                    <a:pt x="690975" y="1836415"/>
                  </a:cubicBezTo>
                  <a:cubicBezTo>
                    <a:pt x="662959" y="1761713"/>
                    <a:pt x="650475" y="1738988"/>
                    <a:pt x="639296" y="1708727"/>
                  </a:cubicBezTo>
                  <a:cubicBezTo>
                    <a:pt x="628117" y="1678466"/>
                    <a:pt x="630316" y="1675374"/>
                    <a:pt x="623902" y="1654849"/>
                  </a:cubicBezTo>
                  <a:cubicBezTo>
                    <a:pt x="617488" y="1634324"/>
                    <a:pt x="611074" y="1617647"/>
                    <a:pt x="600811" y="1585576"/>
                  </a:cubicBezTo>
                  <a:cubicBezTo>
                    <a:pt x="590548" y="1553505"/>
                    <a:pt x="577720" y="1508606"/>
                    <a:pt x="562326" y="1462424"/>
                  </a:cubicBezTo>
                  <a:cubicBezTo>
                    <a:pt x="546932" y="1416242"/>
                    <a:pt x="525124" y="1355950"/>
                    <a:pt x="508447" y="1308485"/>
                  </a:cubicBezTo>
                  <a:cubicBezTo>
                    <a:pt x="491770" y="1261021"/>
                    <a:pt x="475094" y="1208425"/>
                    <a:pt x="462266" y="1177637"/>
                  </a:cubicBezTo>
                  <a:cubicBezTo>
                    <a:pt x="449438" y="1146849"/>
                    <a:pt x="440458" y="1140435"/>
                    <a:pt x="431478" y="1123758"/>
                  </a:cubicBezTo>
                  <a:cubicBezTo>
                    <a:pt x="422498" y="1107081"/>
                    <a:pt x="452504" y="1143752"/>
                    <a:pt x="408387" y="1077576"/>
                  </a:cubicBezTo>
                  <a:cubicBezTo>
                    <a:pt x="402863" y="1055479"/>
                    <a:pt x="394665" y="1019345"/>
                    <a:pt x="385296" y="1000606"/>
                  </a:cubicBezTo>
                  <a:cubicBezTo>
                    <a:pt x="375033" y="980081"/>
                    <a:pt x="361765" y="960801"/>
                    <a:pt x="354508" y="939031"/>
                  </a:cubicBezTo>
                  <a:cubicBezTo>
                    <a:pt x="351942" y="931334"/>
                    <a:pt x="350007" y="923397"/>
                    <a:pt x="346811" y="915940"/>
                  </a:cubicBezTo>
                  <a:cubicBezTo>
                    <a:pt x="342291" y="905394"/>
                    <a:pt x="336077" y="895637"/>
                    <a:pt x="331417" y="885152"/>
                  </a:cubicBezTo>
                  <a:cubicBezTo>
                    <a:pt x="325806" y="872526"/>
                    <a:pt x="320745" y="859652"/>
                    <a:pt x="316023" y="846667"/>
                  </a:cubicBezTo>
                  <a:cubicBezTo>
                    <a:pt x="310478" y="831417"/>
                    <a:pt x="309630" y="813986"/>
                    <a:pt x="300629" y="800485"/>
                  </a:cubicBezTo>
                  <a:cubicBezTo>
                    <a:pt x="295498" y="792788"/>
                    <a:pt x="288992" y="785847"/>
                    <a:pt x="285235" y="777394"/>
                  </a:cubicBezTo>
                  <a:cubicBezTo>
                    <a:pt x="268488" y="739713"/>
                    <a:pt x="272478" y="734870"/>
                    <a:pt x="262144" y="700424"/>
                  </a:cubicBezTo>
                  <a:cubicBezTo>
                    <a:pt x="257481" y="684882"/>
                    <a:pt x="251881" y="669637"/>
                    <a:pt x="246750" y="654243"/>
                  </a:cubicBezTo>
                  <a:lnTo>
                    <a:pt x="239053" y="631152"/>
                  </a:lnTo>
                  <a:lnTo>
                    <a:pt x="231356" y="608061"/>
                  </a:lnTo>
                  <a:cubicBezTo>
                    <a:pt x="228790" y="600364"/>
                    <a:pt x="228159" y="591721"/>
                    <a:pt x="223659" y="584970"/>
                  </a:cubicBezTo>
                  <a:lnTo>
                    <a:pt x="208266" y="561879"/>
                  </a:lnTo>
                  <a:cubicBezTo>
                    <a:pt x="205700" y="551616"/>
                    <a:pt x="203609" y="541223"/>
                    <a:pt x="200569" y="531091"/>
                  </a:cubicBezTo>
                  <a:cubicBezTo>
                    <a:pt x="195906" y="515549"/>
                    <a:pt x="190306" y="500303"/>
                    <a:pt x="185175" y="484909"/>
                  </a:cubicBezTo>
                  <a:cubicBezTo>
                    <a:pt x="182609" y="477212"/>
                    <a:pt x="179446" y="469689"/>
                    <a:pt x="177478" y="461818"/>
                  </a:cubicBezTo>
                  <a:cubicBezTo>
                    <a:pt x="174912" y="451556"/>
                    <a:pt x="172821" y="441163"/>
                    <a:pt x="169781" y="431031"/>
                  </a:cubicBezTo>
                  <a:cubicBezTo>
                    <a:pt x="165118" y="415489"/>
                    <a:pt x="159518" y="400243"/>
                    <a:pt x="154387" y="384849"/>
                  </a:cubicBezTo>
                  <a:lnTo>
                    <a:pt x="146690" y="361758"/>
                  </a:lnTo>
                  <a:lnTo>
                    <a:pt x="138993" y="338667"/>
                  </a:lnTo>
                  <a:cubicBezTo>
                    <a:pt x="136427" y="330970"/>
                    <a:pt x="135796" y="322327"/>
                    <a:pt x="131296" y="315576"/>
                  </a:cubicBezTo>
                  <a:lnTo>
                    <a:pt x="115902" y="292485"/>
                  </a:lnTo>
                  <a:cubicBezTo>
                    <a:pt x="111996" y="276862"/>
                    <a:pt x="107133" y="254065"/>
                    <a:pt x="100508" y="238606"/>
                  </a:cubicBezTo>
                  <a:cubicBezTo>
                    <a:pt x="95988" y="228060"/>
                    <a:pt x="89634" y="218364"/>
                    <a:pt x="85114" y="207818"/>
                  </a:cubicBezTo>
                  <a:cubicBezTo>
                    <a:pt x="65995" y="163206"/>
                    <a:pt x="91606" y="206009"/>
                    <a:pt x="62023" y="161637"/>
                  </a:cubicBezTo>
                  <a:cubicBezTo>
                    <a:pt x="43568" y="106273"/>
                    <a:pt x="65959" y="175411"/>
                    <a:pt x="46629" y="107758"/>
                  </a:cubicBezTo>
                  <a:cubicBezTo>
                    <a:pt x="44400" y="99957"/>
                    <a:pt x="42872" y="91759"/>
                    <a:pt x="38932" y="84667"/>
                  </a:cubicBezTo>
                  <a:cubicBezTo>
                    <a:pt x="19644" y="49948"/>
                    <a:pt x="6978" y="48050"/>
                    <a:pt x="447" y="15394"/>
                  </a:cubicBezTo>
                  <a:cubicBezTo>
                    <a:pt x="-559" y="10362"/>
                    <a:pt x="447" y="5131"/>
                    <a:pt x="447" y="0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7795631" y="2515370"/>
              <a:ext cx="152401" cy="3540606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2-Point Star 36"/>
            <p:cNvSpPr/>
            <p:nvPr/>
          </p:nvSpPr>
          <p:spPr>
            <a:xfrm>
              <a:off x="7878758" y="2399915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78758" y="2932545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16545" y="1712811"/>
              <a:ext cx="101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M</a:t>
              </a:r>
              <a:r>
                <a:rPr lang="en-US" sz="1600" baseline="-25000" dirty="0" err="1" smtClean="0">
                  <a:solidFill>
                    <a:schemeClr val="bg1"/>
                  </a:solidFill>
                </a:rPr>
                <a:t>miss</a:t>
              </a:r>
              <a:r>
                <a:rPr lang="en-US" sz="1600" dirty="0">
                  <a:solidFill>
                    <a:schemeClr val="bg1"/>
                  </a:solidFill>
                </a:rPr>
                <a:t>=</a:t>
              </a:r>
              <a:r>
                <a:rPr lang="en-US" sz="1600" dirty="0" smtClean="0">
                  <a:solidFill>
                    <a:schemeClr val="bg1"/>
                  </a:solidFill>
                </a:rPr>
                <a:t>M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A’</a:t>
              </a:r>
              <a:endParaRPr lang="en-US" sz="1600" baseline="-25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2315" y="2763268"/>
              <a:ext cx="1144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 lost </a:t>
              </a:r>
              <a:r>
                <a:rPr lang="en-US" sz="16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endParaRPr lang="en-US" sz="1600" baseline="-25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3606" y="1712811"/>
              <a:ext cx="1144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 lost e</a:t>
              </a:r>
              <a:r>
                <a:rPr lang="en-US" sz="1600" baseline="30000" dirty="0" smtClean="0">
                  <a:solidFill>
                    <a:schemeClr val="bg1"/>
                  </a:solidFill>
                </a:rPr>
                <a:t>+</a:t>
              </a:r>
              <a:endParaRPr lang="en-US" sz="1600" baseline="30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93333" y="5975133"/>
              <a:ext cx="523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e</a:t>
              </a:r>
              <a:r>
                <a:rPr lang="en-US" sz="1400" baseline="30000" dirty="0">
                  <a:solidFill>
                    <a:srgbClr val="000090"/>
                  </a:solidFill>
                </a:rPr>
                <a:t>+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68135" y="5990351"/>
              <a:ext cx="523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e</a:t>
              </a:r>
              <a:r>
                <a:rPr lang="en-US" sz="1400" baseline="30000" dirty="0">
                  <a:solidFill>
                    <a:srgbClr val="000090"/>
                  </a:solidFill>
                </a:rPr>
                <a:t>+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05405" y="5960155"/>
              <a:ext cx="523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e</a:t>
              </a:r>
              <a:r>
                <a:rPr lang="en-US" sz="1400" baseline="30000" dirty="0">
                  <a:solidFill>
                    <a:srgbClr val="000090"/>
                  </a:solidFill>
                </a:rPr>
                <a:t>+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53C-3874-1A43-AC32-703A2ED59292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2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D82D-60D6-C347-B94F-F971DBA0E33F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 51st LNF Scientific Committee May 23-24, 2016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631" y="3612661"/>
            <a:ext cx="3959151" cy="270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973" y="933644"/>
            <a:ext cx="3959154" cy="266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475575" y="4080010"/>
            <a:ext cx="884388" cy="1011322"/>
            <a:chOff x="5857775" y="1400509"/>
            <a:chExt cx="1768776" cy="2022644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110529" y="1966069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77506" y="2404292"/>
              <a:ext cx="1239" cy="52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110529" y="2953294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 rot="16200000">
              <a:off x="6925248" y="1912604"/>
              <a:ext cx="451576" cy="54458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 rot="6136886" flipV="1">
              <a:off x="6868705" y="2931927"/>
              <a:ext cx="449999" cy="53245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57775" y="1496473"/>
              <a:ext cx="733562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i="1" dirty="0" smtClean="0"/>
                <a:t>e</a:t>
              </a:r>
              <a:r>
                <a:rPr lang="en-US" sz="1200" baseline="30000" dirty="0" smtClean="0">
                  <a:latin typeface="Symbol" charset="2"/>
                  <a:cs typeface="Symbol" charset="2"/>
                </a:rPr>
                <a:t>-</a:t>
              </a:r>
              <a:endParaRPr lang="en-US" sz="1200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17667" y="2748990"/>
              <a:ext cx="699588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i="1" dirty="0" smtClean="0"/>
                <a:t>e</a:t>
              </a:r>
              <a:r>
                <a:rPr lang="en-US" sz="1200" baseline="30000" dirty="0" smtClean="0">
                  <a:latin typeface="Symbol" charset="2"/>
                  <a:cs typeface="Symbol" charset="2"/>
                </a:rPr>
                <a:t>+</a:t>
              </a:r>
              <a:endParaRPr lang="en-US" sz="1200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052035" y="2033611"/>
              <a:ext cx="574516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i="1" dirty="0">
                  <a:latin typeface="Symbol" charset="2"/>
                  <a:cs typeface="Symbol" charset="2"/>
                </a:rPr>
                <a:t>g</a:t>
              </a:r>
              <a:endParaRPr lang="en-US" sz="1200" dirty="0">
                <a:latin typeface="Symbol" charset="2"/>
                <a:cs typeface="Symbol" charset="2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47235" y="2803053"/>
              <a:ext cx="497572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sz="1200" baseline="30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rot="6136886" flipH="1" flipV="1">
              <a:off x="6474687" y="1654985"/>
              <a:ext cx="533730" cy="54639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8407" y="1400509"/>
              <a:ext cx="779700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latin typeface="Symbol" charset="2"/>
                  <a:cs typeface="Symbol" charset="2"/>
                </a:rPr>
                <a:t>(g)</a:t>
              </a:r>
              <a:endParaRPr lang="en-US" sz="1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86307" y="1108355"/>
            <a:ext cx="810990" cy="885201"/>
            <a:chOff x="5701787" y="1300973"/>
            <a:chExt cx="810990" cy="885201"/>
          </a:xfrm>
        </p:grpSpPr>
        <p:grpSp>
          <p:nvGrpSpPr>
            <p:cNvPr id="3" name="Group 2"/>
            <p:cNvGrpSpPr/>
            <p:nvPr/>
          </p:nvGrpSpPr>
          <p:grpSpPr>
            <a:xfrm>
              <a:off x="5701787" y="1300973"/>
              <a:ext cx="732558" cy="768202"/>
              <a:chOff x="5716057" y="1300973"/>
              <a:chExt cx="732558" cy="76820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5808964" y="1672618"/>
                <a:ext cx="216859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025823" y="1672618"/>
                <a:ext cx="179987" cy="96171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Freeform 52"/>
              <p:cNvSpPr/>
              <p:nvPr/>
            </p:nvSpPr>
            <p:spPr>
              <a:xfrm rot="13146240">
                <a:off x="6130168" y="1793679"/>
                <a:ext cx="146948" cy="170893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166677" y="1993065"/>
                <a:ext cx="77470" cy="7611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179137" y="2003874"/>
                <a:ext cx="54780" cy="5381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6179137" y="2003874"/>
                <a:ext cx="54780" cy="5381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202472" y="1768736"/>
                <a:ext cx="241052" cy="5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57"/>
              <p:cNvSpPr/>
              <p:nvPr/>
            </p:nvSpPr>
            <p:spPr>
              <a:xfrm rot="16421158">
                <a:off x="6042342" y="1516702"/>
                <a:ext cx="146948" cy="170893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000857" y="1300973"/>
                <a:ext cx="206229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latin typeface="Symbol" charset="2"/>
                    <a:cs typeface="Symbol" charset="2"/>
                  </a:rPr>
                  <a:t>g</a:t>
                </a:r>
                <a:endParaRPr lang="en-US" sz="1200" b="1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006299" y="1692202"/>
                <a:ext cx="16491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latin typeface="Symbol" charset="2"/>
                    <a:cs typeface="Symbol" charset="2"/>
                  </a:rPr>
                  <a:t>g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716057" y="1432421"/>
                <a:ext cx="347935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i="1" dirty="0" smtClean="0"/>
                  <a:t>e</a:t>
                </a:r>
                <a:r>
                  <a:rPr lang="en-US" sz="1200" baseline="30000" dirty="0" smtClean="0">
                    <a:latin typeface="Symbol" charset="2"/>
                    <a:cs typeface="Symbol" charset="2"/>
                  </a:rPr>
                  <a:t>+</a:t>
                </a:r>
                <a:endParaRPr lang="en-US" sz="1200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264607" y="1508011"/>
                <a:ext cx="184008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i="1" dirty="0" smtClean="0"/>
                  <a:t>e</a:t>
                </a:r>
                <a:r>
                  <a:rPr lang="en-US" sz="1200" baseline="30000" dirty="0" smtClean="0">
                    <a:latin typeface="Symbol" charset="2"/>
                    <a:cs typeface="Symbol" charset="2"/>
                  </a:rPr>
                  <a:t>+</a:t>
                </a:r>
                <a:endParaRPr lang="en-US" sz="1200" baseline="30000" dirty="0"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6164842" y="1909175"/>
              <a:ext cx="347935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i="1" dirty="0" smtClean="0"/>
                <a:t>N</a:t>
              </a:r>
              <a:endParaRPr lang="en-US" sz="1200" baseline="300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0" y="1174806"/>
            <a:ext cx="5203394" cy="2008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Abadi MT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Just one cluster in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Ecal</a:t>
            </a:r>
            <a:endParaRPr lang="en-GB" sz="16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30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mrad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&lt; </a:t>
            </a:r>
            <a:r>
              <a:rPr lang="en-GB" sz="16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q</a:t>
            </a:r>
            <a:r>
              <a:rPr lang="en-GB" sz="1600" baseline="-25000" dirty="0" err="1" smtClean="0">
                <a:solidFill>
                  <a:schemeClr val="accent5"/>
                </a:solidFill>
                <a:latin typeface="+mn-lt"/>
                <a:cs typeface="+mn-cs"/>
              </a:rPr>
              <a:t>Cl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&lt; 65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mrad</a:t>
            </a:r>
            <a:endParaRPr lang="en-GB" sz="16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No in time tracks (</a:t>
            </a:r>
            <a:r>
              <a:rPr lang="en-GB" sz="1600" dirty="0">
                <a:solidFill>
                  <a:schemeClr val="accent5"/>
                </a:solidFill>
                <a:latin typeface="+mn-lt"/>
                <a:cs typeface="+mn-cs"/>
              </a:rPr>
              <a:t>±2 ns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) in the charged veto system</a:t>
            </a: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No extra gamma with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600" baseline="-25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&gt;50 MeV in ±2ns  in the SAC</a:t>
            </a: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Cluster Energy in:  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600" baseline="-25000" dirty="0" err="1" smtClean="0">
                <a:solidFill>
                  <a:schemeClr val="accent5"/>
                </a:solidFill>
                <a:latin typeface="+mn-lt"/>
                <a:cs typeface="+mn-cs"/>
              </a:rPr>
              <a:t>min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(M</a:t>
            </a:r>
            <a:r>
              <a:rPr lang="en-GB" sz="16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) &lt;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600" baseline="-25000" dirty="0" err="1" smtClean="0">
                <a:solidFill>
                  <a:schemeClr val="accent5"/>
                </a:solidFill>
                <a:latin typeface="+mn-lt"/>
                <a:cs typeface="+mn-cs"/>
              </a:rPr>
              <a:t>Cl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&lt; </a:t>
            </a:r>
            <a:r>
              <a:rPr lang="en-GB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GB" sz="1600" baseline="-25000" dirty="0" err="1" smtClean="0">
                <a:solidFill>
                  <a:schemeClr val="accent5"/>
                </a:solidFill>
                <a:latin typeface="+mn-lt"/>
                <a:cs typeface="+mn-cs"/>
              </a:rPr>
              <a:t>max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(M</a:t>
            </a:r>
            <a:r>
              <a:rPr lang="en-GB" sz="16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) MeV</a:t>
            </a:r>
          </a:p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Invariant missing mass in: M</a:t>
            </a:r>
            <a:r>
              <a:rPr lang="en-GB" sz="16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GB" sz="16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± </a:t>
            </a:r>
            <a:r>
              <a:rPr lang="en-GB" sz="16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s</a:t>
            </a: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(M</a:t>
            </a:r>
            <a:r>
              <a:rPr lang="en-GB" sz="16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miss2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  <a:endParaRPr lang="en-GB" sz="18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777" y="789141"/>
            <a:ext cx="464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/>
                </a:solidFill>
              </a:rPr>
              <a:t>Signal candidate selection</a:t>
            </a:r>
            <a:endParaRPr lang="en-GB" b="1" dirty="0">
              <a:solidFill>
                <a:schemeClr val="accent5"/>
              </a:solidFill>
            </a:endParaRPr>
          </a:p>
        </p:txBody>
      </p:sp>
      <p:pic>
        <p:nvPicPr>
          <p:cNvPr id="40" name="Picture 39" descr="Screenshot 2016-04-07 12.15.5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4" b="-1"/>
          <a:stretch/>
        </p:blipFill>
        <p:spPr>
          <a:xfrm>
            <a:off x="935577" y="3481164"/>
            <a:ext cx="3877949" cy="28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estimates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34795" y="4121552"/>
            <a:ext cx="8769505" cy="2066126"/>
          </a:xfrm>
        </p:spPr>
        <p:txBody>
          <a:bodyPr>
            <a:normAutofit/>
          </a:bodyPr>
          <a:lstStyle/>
          <a:p>
            <a:pPr marL="5143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BG sources are: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 err="1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→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e+e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-→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(g)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e+N→e+N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Pile up</a:t>
            </a:r>
          </a:p>
          <a:p>
            <a:pPr marL="5143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Pile up contribution is important but rejected by the maximum cluster energy cut and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Miss2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.</a:t>
            </a:r>
          </a:p>
          <a:p>
            <a:pPr marL="5143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Veto inefficiency at high missing mass (E(e+)≃ E(e+)beam)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New Veto detector introduced to reject residual BG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New sensitivity estimate ongoing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M. Raggi 51st LNF Scientific Committee May 23-24, 2016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4795" y="913311"/>
            <a:ext cx="4265744" cy="3167895"/>
            <a:chOff x="4375323" y="686392"/>
            <a:chExt cx="4265744" cy="31678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5323" y="846074"/>
              <a:ext cx="4265744" cy="30082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75931" y="1535171"/>
              <a:ext cx="1254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 smtClean="0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1600" dirty="0" smtClean="0">
                  <a:solidFill>
                    <a:srgbClr val="FFFFFF"/>
                  </a:solidFill>
                </a:rPr>
                <a:t>→ </a:t>
              </a:r>
              <a:r>
                <a:rPr lang="en-US" sz="16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gg</a:t>
              </a:r>
              <a:r>
                <a:rPr lang="en-US" sz="16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(g)</a:t>
              </a:r>
              <a:endParaRPr lang="en-US" sz="1600" dirty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81196" y="1467435"/>
              <a:ext cx="12102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 smtClean="0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N→</a:t>
              </a:r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N</a:t>
              </a:r>
              <a:r>
                <a:rPr lang="en-US" sz="16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endParaRPr lang="en-US" sz="1600" dirty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8852" y="2315440"/>
              <a:ext cx="843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Pile</a:t>
              </a:r>
              <a:r>
                <a:rPr lang="en-US" sz="1600" dirty="0">
                  <a:solidFill>
                    <a:schemeClr val="bg1"/>
                  </a:solidFill>
                  <a:cs typeface="Symbol" charset="2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cs typeface="Symbol" charset="2"/>
                </a:rPr>
                <a:t>up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86299" y="686392"/>
              <a:ext cx="37126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4"/>
                  </a:solidFill>
                </a:rPr>
                <a:t>Data M</a:t>
              </a:r>
              <a:r>
                <a:rPr lang="en-US" sz="1600" b="1" baseline="-25000" dirty="0" smtClean="0">
                  <a:solidFill>
                    <a:schemeClr val="accent4"/>
                  </a:solidFill>
                </a:rPr>
                <a:t>miss</a:t>
              </a:r>
              <a:r>
                <a:rPr lang="en-US" sz="1600" b="1" baseline="30000" dirty="0" smtClean="0">
                  <a:solidFill>
                    <a:schemeClr val="accent4"/>
                  </a:solidFill>
                </a:rPr>
                <a:t>2</a:t>
              </a:r>
              <a:endParaRPr lang="en-US" sz="1600" b="1" baseline="300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5F44-ABEC-5040-8D7C-E3FFE8444A6A}" type="datetime1">
              <a:rPr lang="it-IT" smtClean="0"/>
              <a:t>23/05/16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 descr="Screenshot 2015-04-13 11.08.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759" y="1168059"/>
            <a:ext cx="4275223" cy="29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993" y="0"/>
            <a:ext cx="76460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Status </a:t>
            </a:r>
            <a:r>
              <a:rPr lang="en-US" i="1" dirty="0" err="1" smtClean="0"/>
              <a:t>A’</a:t>
            </a:r>
            <a:r>
              <a:rPr lang="en-US" dirty="0" err="1" smtClean="0"/>
              <a:t>→</a:t>
            </a:r>
            <a:r>
              <a:rPr lang="en-US" dirty="0" err="1" smtClean="0">
                <a:latin typeface="Symbol" charset="2"/>
                <a:cs typeface="Symbol" charset="2"/>
              </a:rPr>
              <a:t>cc</a:t>
            </a:r>
            <a:r>
              <a:rPr lang="en-US" dirty="0" smtClean="0"/>
              <a:t> “invisible” decays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10730" y="5007856"/>
            <a:ext cx="8802450" cy="1343621"/>
          </a:xfrm>
        </p:spPr>
        <p:txBody>
          <a:bodyPr>
            <a:noAutofit/>
          </a:bodyPr>
          <a:lstStyle/>
          <a:p>
            <a:pPr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Two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techniques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are used: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missing mass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A’ search,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dark matter </a:t>
            </a:r>
            <a:r>
              <a:rPr lang="en-US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scattering searches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Missing mass searches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for A’ only depend on 2 parameters :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and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scattering searches depend on 4 parameters: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M</a:t>
            </a:r>
            <a:r>
              <a:rPr lang="en-US" sz="1800" baseline="-250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and 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a</a:t>
            </a:r>
            <a:r>
              <a:rPr lang="en-US" sz="1800" baseline="-25000" dirty="0" err="1">
                <a:solidFill>
                  <a:schemeClr val="accent5"/>
                </a:solidFill>
                <a:latin typeface="+mn-lt"/>
                <a:cs typeface="+mn-cs"/>
              </a:rPr>
              <a:t>D</a:t>
            </a:r>
            <a:endParaRPr lang="en-US" sz="1800" baseline="-250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Kaon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constraints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are on the other hand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more model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dependent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7019355" y="6569075"/>
            <a:ext cx="1705891" cy="288607"/>
          </a:xfrm>
        </p:spPr>
        <p:txBody>
          <a:bodyPr/>
          <a:lstStyle/>
          <a:p>
            <a:fld id="{6C07A6E1-3420-6642-A661-88C53B73D7C9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Screenshot 2015-04-20 13.40.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" y="907831"/>
            <a:ext cx="3758491" cy="396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0201" y="1185977"/>
            <a:ext cx="307903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BE0204"/>
                </a:solidFill>
              </a:rPr>
              <a:t>Babar </a:t>
            </a:r>
            <a:r>
              <a:rPr lang="fr-FR" sz="1100" dirty="0" smtClean="0">
                <a:solidFill>
                  <a:srgbClr val="BE0204"/>
                </a:solidFill>
              </a:rPr>
              <a:t>’</a:t>
            </a:r>
            <a:r>
              <a:rPr lang="en-US" sz="1100" dirty="0" smtClean="0">
                <a:solidFill>
                  <a:srgbClr val="BE0204"/>
                </a:solidFill>
              </a:rPr>
              <a:t>08 </a:t>
            </a:r>
            <a:r>
              <a:rPr lang="en-US" sz="1100" dirty="0" err="1" smtClean="0">
                <a:solidFill>
                  <a:srgbClr val="BE0204"/>
                </a:solidFill>
              </a:rPr>
              <a:t>ArXiv</a:t>
            </a:r>
            <a:r>
              <a:rPr lang="en-US" sz="1100" dirty="0" smtClean="0">
                <a:solidFill>
                  <a:srgbClr val="BE0204"/>
                </a:solidFill>
              </a:rPr>
              <a:t> 0808.0017</a:t>
            </a:r>
            <a:br>
              <a:rPr lang="en-US" sz="1100" dirty="0" smtClean="0">
                <a:solidFill>
                  <a:srgbClr val="BE0204"/>
                </a:solidFill>
              </a:rPr>
            </a:br>
            <a:r>
              <a:rPr lang="en-US" sz="900" dirty="0">
                <a:solidFill>
                  <a:srgbClr val="BE0204"/>
                </a:solidFill>
              </a:rPr>
              <a:t>Search for Invisible Decays of a </a:t>
            </a:r>
            <a:r>
              <a:rPr lang="en-US" sz="900" dirty="0" smtClean="0">
                <a:solidFill>
                  <a:srgbClr val="BE0204"/>
                </a:solidFill>
              </a:rPr>
              <a:t>Light </a:t>
            </a:r>
            <a:r>
              <a:rPr lang="en-US" sz="900" dirty="0">
                <a:solidFill>
                  <a:srgbClr val="BE0204"/>
                </a:solidFill>
              </a:rPr>
              <a:t>Scalar in </a:t>
            </a:r>
            <a:r>
              <a:rPr lang="en-US" sz="900" dirty="0" err="1" smtClean="0">
                <a:solidFill>
                  <a:srgbClr val="BE0204"/>
                </a:solidFill>
              </a:rPr>
              <a:t>Radiative</a:t>
            </a:r>
            <a:endParaRPr lang="en-US" sz="900" dirty="0" smtClean="0">
              <a:solidFill>
                <a:srgbClr val="BE0204"/>
              </a:solidFill>
            </a:endParaRPr>
          </a:p>
          <a:p>
            <a:r>
              <a:rPr lang="en-US" sz="900" dirty="0" smtClean="0">
                <a:solidFill>
                  <a:srgbClr val="BE0204"/>
                </a:solidFill>
              </a:rPr>
              <a:t>Transitions </a:t>
            </a:r>
            <a:r>
              <a:rPr lang="en-US" sz="900" dirty="0">
                <a:solidFill>
                  <a:srgbClr val="BE0204"/>
                </a:solidFill>
                <a:latin typeface="Symbol" charset="2"/>
                <a:cs typeface="Symbol" charset="2"/>
              </a:rPr>
              <a:t>U</a:t>
            </a:r>
            <a:r>
              <a:rPr lang="en-US" sz="900" baseline="-25000" dirty="0">
                <a:solidFill>
                  <a:srgbClr val="BE0204"/>
                </a:solidFill>
              </a:rPr>
              <a:t>3S</a:t>
            </a:r>
            <a:r>
              <a:rPr lang="en-US" sz="900" dirty="0">
                <a:solidFill>
                  <a:srgbClr val="BE0204"/>
                </a:solidFill>
              </a:rPr>
              <a:t></a:t>
            </a:r>
            <a:r>
              <a:rPr lang="en-US" sz="900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r>
              <a:rPr lang="en-US" sz="900" dirty="0" smtClean="0">
                <a:solidFill>
                  <a:srgbClr val="BE0204"/>
                </a:solidFill>
              </a:rPr>
              <a:t>A’ </a:t>
            </a:r>
            <a:endParaRPr lang="en-US" sz="900" baseline="-25000" dirty="0">
              <a:solidFill>
                <a:srgbClr val="BE020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2306" y="2171082"/>
            <a:ext cx="1405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E0204"/>
                </a:solidFill>
              </a:rPr>
              <a:t>arXiv:1309.5084v1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36" y="907831"/>
            <a:ext cx="3846044" cy="396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74540" y="828451"/>
            <a:ext cx="1542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BE0204"/>
                </a:solidFill>
              </a:rPr>
              <a:t>arXiv:1406.2698v1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30" y="4560054"/>
            <a:ext cx="962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BE0204"/>
                </a:solidFill>
                <a:latin typeface="Symbol" charset="2"/>
                <a:cs typeface="Symbol" charset="2"/>
              </a:rPr>
              <a:t>e</a:t>
            </a:r>
            <a:r>
              <a:rPr lang="en-US" sz="1400" b="1" baseline="30000" dirty="0">
                <a:solidFill>
                  <a:srgbClr val="BE0204"/>
                </a:solidFill>
              </a:rPr>
              <a:t>2</a:t>
            </a:r>
            <a:r>
              <a:rPr lang="en-US" sz="1400" b="1" dirty="0">
                <a:solidFill>
                  <a:srgbClr val="BE0204"/>
                </a:solidFill>
              </a:rPr>
              <a:t> </a:t>
            </a:r>
            <a:r>
              <a:rPr lang="en-US" sz="1400" dirty="0">
                <a:solidFill>
                  <a:srgbClr val="BE0204"/>
                </a:solidFill>
              </a:rPr>
              <a:t>and</a:t>
            </a:r>
            <a:r>
              <a:rPr lang="en-US" sz="1400" b="1" dirty="0">
                <a:solidFill>
                  <a:srgbClr val="BE0204"/>
                </a:solidFill>
              </a:rPr>
              <a:t> M</a:t>
            </a:r>
            <a:r>
              <a:rPr lang="en-US" sz="1400" b="1" i="1" baseline="-25000" dirty="0">
                <a:solidFill>
                  <a:srgbClr val="BE0204"/>
                </a:solidFill>
              </a:rPr>
              <a:t>A’</a:t>
            </a:r>
            <a:endParaRPr lang="en-US" sz="1400" i="1" dirty="0">
              <a:solidFill>
                <a:srgbClr val="BE020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9127" y="4583442"/>
            <a:ext cx="1501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400" b="1" dirty="0">
                <a:solidFill>
                  <a:srgbClr val="BE0204"/>
                </a:solidFill>
                <a:latin typeface="Symbol" charset="2"/>
                <a:cs typeface="Symbol" charset="2"/>
              </a:rPr>
              <a:t>e</a:t>
            </a:r>
            <a:r>
              <a:rPr lang="en-US" sz="1400" b="1" baseline="30000" dirty="0">
                <a:solidFill>
                  <a:srgbClr val="BE0204"/>
                </a:solidFill>
              </a:rPr>
              <a:t>2</a:t>
            </a:r>
            <a:r>
              <a:rPr lang="en-US" sz="1400" b="1" dirty="0">
                <a:solidFill>
                  <a:srgbClr val="BE0204"/>
                </a:solidFill>
              </a:rPr>
              <a:t>, M</a:t>
            </a:r>
            <a:r>
              <a:rPr lang="en-US" sz="1400" b="1" i="1" baseline="-25000" dirty="0">
                <a:solidFill>
                  <a:srgbClr val="BE0204"/>
                </a:solidFill>
              </a:rPr>
              <a:t>A’</a:t>
            </a:r>
            <a:r>
              <a:rPr lang="en-US" sz="1400" b="1" dirty="0">
                <a:solidFill>
                  <a:srgbClr val="BE0204"/>
                </a:solidFill>
              </a:rPr>
              <a:t>,</a:t>
            </a:r>
            <a:r>
              <a:rPr lang="en-US" sz="1400" b="1" dirty="0" err="1">
                <a:solidFill>
                  <a:srgbClr val="BE0204"/>
                </a:solidFill>
              </a:rPr>
              <a:t>M</a:t>
            </a:r>
            <a:r>
              <a:rPr lang="en-US" sz="1400" b="1" baseline="-25000" dirty="0" err="1">
                <a:solidFill>
                  <a:srgbClr val="BE0204"/>
                </a:solidFill>
                <a:latin typeface="Symbol" charset="2"/>
                <a:cs typeface="Symbol" charset="2"/>
              </a:rPr>
              <a:t>c</a:t>
            </a:r>
            <a:r>
              <a:rPr lang="en-US" sz="1400" b="1" dirty="0">
                <a:solidFill>
                  <a:srgbClr val="BE0204"/>
                </a:solidFill>
              </a:rPr>
              <a:t> </a:t>
            </a:r>
            <a:r>
              <a:rPr lang="en-US" sz="1400" dirty="0">
                <a:solidFill>
                  <a:srgbClr val="BE0204"/>
                </a:solidFill>
              </a:rPr>
              <a:t>and</a:t>
            </a:r>
            <a:r>
              <a:rPr lang="en-US" sz="1400" b="1" dirty="0">
                <a:solidFill>
                  <a:srgbClr val="BE0204"/>
                </a:solidFill>
              </a:rPr>
              <a:t> </a:t>
            </a:r>
            <a:r>
              <a:rPr lang="en-US" sz="1400" b="1" dirty="0" err="1">
                <a:solidFill>
                  <a:srgbClr val="BE0204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i="1" baseline="-25000" dirty="0" err="1">
                <a:solidFill>
                  <a:srgbClr val="BE0204"/>
                </a:solidFill>
              </a:rPr>
              <a:t>D</a:t>
            </a:r>
            <a:endParaRPr lang="en-US" sz="1400" b="1" i="1" baseline="-25000" dirty="0">
              <a:solidFill>
                <a:srgbClr val="BE0204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709" y="2407047"/>
            <a:ext cx="1314084" cy="840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12" y="2706953"/>
            <a:ext cx="762823" cy="5827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105" y="2107141"/>
            <a:ext cx="679031" cy="5998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38800" y="2054140"/>
            <a:ext cx="325730" cy="203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a</a:t>
            </a:r>
            <a:r>
              <a:rPr lang="en-US" sz="1000" b="1" baseline="-25000" dirty="0" err="1" smtClean="0">
                <a:solidFill>
                  <a:schemeClr val="accent6"/>
                </a:solidFill>
              </a:rPr>
              <a:t>D</a:t>
            </a:r>
            <a:r>
              <a:rPr lang="en-US" sz="1000" dirty="0" smtClean="0">
                <a:solidFill>
                  <a:schemeClr val="accent6"/>
                </a:solidFill>
              </a:rPr>
              <a:t> </a:t>
            </a:r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94220" y="2667707"/>
            <a:ext cx="364202" cy="171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a</a:t>
            </a:r>
            <a:r>
              <a:rPr lang="en-US" sz="1200" b="1" baseline="-25000" dirty="0" err="1" smtClean="0">
                <a:solidFill>
                  <a:schemeClr val="accent6"/>
                </a:solidFill>
              </a:rPr>
              <a:t>D</a:t>
            </a:r>
            <a:r>
              <a:rPr lang="en-US" sz="1200" dirty="0" smtClean="0">
                <a:solidFill>
                  <a:schemeClr val="accent6"/>
                </a:solidFill>
              </a:rPr>
              <a:t> 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34867" y="4927177"/>
            <a:ext cx="28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e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410" y="3651428"/>
            <a:ext cx="2968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5"/>
                </a:solidFill>
              </a:rPr>
              <a:t>Final </a:t>
            </a:r>
            <a:r>
              <a:rPr lang="en-GB" sz="1400" b="1" dirty="0" err="1" smtClean="0">
                <a:solidFill>
                  <a:schemeClr val="accent5"/>
                </a:solidFill>
              </a:rPr>
              <a:t>BaBar</a:t>
            </a:r>
            <a:r>
              <a:rPr lang="en-GB" sz="1400" b="1" dirty="0" smtClean="0">
                <a:solidFill>
                  <a:schemeClr val="accent5"/>
                </a:solidFill>
              </a:rPr>
              <a:t> result expected at ICHEP</a:t>
            </a:r>
            <a:endParaRPr lang="en-GB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50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" y="1167546"/>
            <a:ext cx="4067777" cy="468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387285" y="4468742"/>
            <a:ext cx="4299515" cy="118025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3" y="0"/>
            <a:ext cx="784139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PADME-invisible decay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7C8F-223D-9F41-ADC0-1193FA0A3262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87286" y="4468743"/>
            <a:ext cx="4012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</a:rPr>
              <a:t>PADME can explore in a </a:t>
            </a:r>
            <a:r>
              <a:rPr lang="en-US" sz="1400" b="1" i="1" dirty="0" smtClean="0">
                <a:solidFill>
                  <a:schemeClr val="accent5"/>
                </a:solidFill>
              </a:rPr>
              <a:t>model-independent way the </a:t>
            </a:r>
            <a:r>
              <a:rPr lang="en-US" sz="1400" dirty="0" err="1" smtClean="0">
                <a:solidFill>
                  <a:schemeClr val="accent5"/>
                </a:solidFill>
              </a:rPr>
              <a:t>favourite</a:t>
            </a:r>
            <a:r>
              <a:rPr lang="en-US" sz="1400" dirty="0" smtClean="0">
                <a:solidFill>
                  <a:schemeClr val="accent5"/>
                </a:solidFill>
              </a:rPr>
              <a:t> by (</a:t>
            </a:r>
            <a:r>
              <a:rPr lang="en-US" sz="1400" i="1" dirty="0" smtClean="0">
                <a:solidFill>
                  <a:schemeClr val="accent5"/>
                </a:solidFill>
              </a:rPr>
              <a:t>g</a:t>
            </a:r>
            <a:r>
              <a:rPr lang="en-US" sz="1400" dirty="0" smtClean="0">
                <a:solidFill>
                  <a:schemeClr val="accent5"/>
                </a:solidFill>
              </a:rPr>
              <a:t>-2)</a:t>
            </a:r>
            <a:r>
              <a:rPr lang="en-US" sz="1400" baseline="-25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chemeClr val="accent5"/>
                </a:solidFill>
                <a:cs typeface="Symbol" charset="2"/>
              </a:rPr>
              <a:t> </a:t>
            </a:r>
            <a:r>
              <a:rPr lang="en-US" sz="1400" dirty="0" smtClean="0">
                <a:solidFill>
                  <a:schemeClr val="accent5"/>
                </a:solidFill>
                <a:cs typeface="Symbol" charset="2"/>
              </a:rPr>
              <a:t>band up to </a:t>
            </a:r>
            <a:r>
              <a:rPr lang="en-US" sz="1400" b="1" i="1" dirty="0" smtClean="0">
                <a:solidFill>
                  <a:schemeClr val="accent5"/>
                </a:solidFill>
              </a:rPr>
              <a:t>M</a:t>
            </a:r>
            <a:r>
              <a:rPr lang="en-US" sz="1400" b="1" baseline="30000" dirty="0" smtClean="0">
                <a:solidFill>
                  <a:schemeClr val="accent5"/>
                </a:solidFill>
              </a:rPr>
              <a:t>2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A’</a:t>
            </a:r>
            <a:r>
              <a:rPr lang="en-US" sz="1400" b="1" baseline="-25000" dirty="0" smtClean="0">
                <a:solidFill>
                  <a:schemeClr val="accent5"/>
                </a:solidFill>
              </a:rPr>
              <a:t> </a:t>
            </a:r>
            <a:r>
              <a:rPr lang="en-US" sz="1400" b="1" dirty="0" smtClean="0">
                <a:solidFill>
                  <a:schemeClr val="accent5"/>
                </a:solidFill>
              </a:rPr>
              <a:t>= 2</a:t>
            </a:r>
            <a:r>
              <a:rPr lang="en-US" sz="1400" b="1" i="1" dirty="0" smtClean="0">
                <a:solidFill>
                  <a:schemeClr val="accent5"/>
                </a:solidFill>
              </a:rPr>
              <a:t>m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e</a:t>
            </a:r>
            <a:r>
              <a:rPr lang="en-US" sz="1400" b="1" i="1" dirty="0" smtClean="0">
                <a:solidFill>
                  <a:schemeClr val="accent5"/>
                </a:solidFill>
              </a:rPr>
              <a:t>E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e</a:t>
            </a:r>
            <a:r>
              <a:rPr lang="en-US" sz="1400" b="1" baseline="-25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+</a:t>
            </a:r>
            <a:endParaRPr lang="en-US" sz="1400" i="1" dirty="0" smtClean="0">
              <a:solidFill>
                <a:srgbClr val="CD4F52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i="1" dirty="0" err="1" smtClean="0">
                <a:solidFill>
                  <a:srgbClr val="FD4244"/>
                </a:solidFill>
              </a:rPr>
              <a:t>E</a:t>
            </a:r>
            <a:r>
              <a:rPr lang="en-US" sz="1400" i="1" baseline="-25000" dirty="0" err="1" smtClean="0">
                <a:solidFill>
                  <a:srgbClr val="FD4244"/>
                </a:solidFill>
              </a:rPr>
              <a:t>e</a:t>
            </a:r>
            <a:r>
              <a:rPr lang="en-US" sz="1400" baseline="-25000" dirty="0" smtClean="0">
                <a:solidFill>
                  <a:srgbClr val="FD4244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smtClean="0">
                <a:solidFill>
                  <a:srgbClr val="FD4244"/>
                </a:solidFill>
              </a:rPr>
              <a:t>=550 MeV: </a:t>
            </a:r>
            <a:r>
              <a:rPr lang="en-US" sz="1400" i="1" dirty="0" smtClean="0">
                <a:solidFill>
                  <a:srgbClr val="FD4244"/>
                </a:solidFill>
              </a:rPr>
              <a:t>M</a:t>
            </a:r>
            <a:r>
              <a:rPr lang="en-US" sz="1400" i="1" baseline="-25000" dirty="0" smtClean="0">
                <a:solidFill>
                  <a:srgbClr val="FD4244"/>
                </a:solidFill>
              </a:rPr>
              <a:t>A’</a:t>
            </a:r>
            <a:r>
              <a:rPr lang="en-US" sz="1400" dirty="0" smtClean="0">
                <a:solidFill>
                  <a:srgbClr val="FD4244"/>
                </a:solidFill>
              </a:rPr>
              <a:t> &lt; 23.7 MeV/</a:t>
            </a:r>
            <a:r>
              <a:rPr lang="en-US" sz="1400" i="1" dirty="0" smtClean="0">
                <a:solidFill>
                  <a:srgbClr val="FD4244"/>
                </a:solidFill>
              </a:rPr>
              <a:t>c</a:t>
            </a:r>
            <a:r>
              <a:rPr lang="en-US" sz="1400" baseline="30000" dirty="0" smtClean="0">
                <a:solidFill>
                  <a:srgbClr val="FD4244"/>
                </a:solidFill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sz="1400" i="1" dirty="0" err="1" smtClean="0"/>
              <a:t>E</a:t>
            </a:r>
            <a:r>
              <a:rPr lang="en-US" sz="1400" i="1" baseline="-25000" dirty="0" err="1" smtClean="0"/>
              <a:t>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+</a:t>
            </a:r>
            <a:r>
              <a:rPr lang="en-US" sz="1400" dirty="0" smtClean="0"/>
              <a:t>=1 </a:t>
            </a:r>
            <a:r>
              <a:rPr lang="en-US" sz="1400" dirty="0" err="1" smtClean="0"/>
              <a:t>GeV</a:t>
            </a:r>
            <a:r>
              <a:rPr lang="en-US" sz="1400" dirty="0" smtClean="0"/>
              <a:t>: </a:t>
            </a:r>
            <a:r>
              <a:rPr lang="en-US" sz="1400" i="1" dirty="0" smtClean="0"/>
              <a:t>M</a:t>
            </a:r>
            <a:r>
              <a:rPr lang="en-US" sz="1400" i="1" baseline="-25000" dirty="0" smtClean="0"/>
              <a:t>A’</a:t>
            </a:r>
            <a:r>
              <a:rPr lang="en-US" sz="1400" dirty="0" smtClean="0"/>
              <a:t> &lt; 32 MeV/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  <a:endParaRPr lang="en-US" sz="1400" i="1" baseline="30000" dirty="0" smtClean="0">
              <a:latin typeface="Symbol" charset="2"/>
              <a:cs typeface="Symbol" charset="2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87277" y="3790300"/>
            <a:ext cx="4299523" cy="6293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0000"/>
                </a:solidFill>
              </a:rPr>
              <a:t>PADME</a:t>
            </a:r>
            <a:r>
              <a:rPr lang="en-US" sz="1400" dirty="0" smtClean="0">
                <a:solidFill>
                  <a:schemeClr val="accent5"/>
                </a:solidFill>
              </a:rPr>
              <a:t> 2 years of data taking at 50% efficiency with bunch length of  40 ns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10</a:t>
            </a:r>
            <a:r>
              <a:rPr lang="en-US" sz="1400" baseline="30000" dirty="0" smtClean="0">
                <a:solidFill>
                  <a:schemeClr val="accent5"/>
                </a:solidFill>
              </a:rPr>
              <a:t>13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>
                <a:solidFill>
                  <a:schemeClr val="accent5"/>
                </a:solidFill>
              </a:rPr>
              <a:t>EOT = </a:t>
            </a:r>
            <a:r>
              <a:rPr lang="en-US" sz="1400" b="1" dirty="0" smtClean="0">
                <a:solidFill>
                  <a:schemeClr val="accent5"/>
                </a:solidFill>
              </a:rPr>
              <a:t>6000 </a:t>
            </a:r>
            <a:r>
              <a:rPr lang="en-US" sz="1400" b="1" dirty="0">
                <a:solidFill>
                  <a:schemeClr val="accent5"/>
                </a:solidFill>
              </a:rPr>
              <a:t>e</a:t>
            </a:r>
            <a:r>
              <a:rPr lang="en-US" sz="1400" b="1" baseline="30000" dirty="0" smtClean="0">
                <a:solidFill>
                  <a:schemeClr val="accent5"/>
                </a:solidFill>
              </a:rPr>
              <a:t>+</a:t>
            </a:r>
            <a:r>
              <a:rPr lang="en-US" sz="1400" dirty="0" smtClean="0">
                <a:solidFill>
                  <a:schemeClr val="accent5"/>
                </a:solidFill>
              </a:rPr>
              <a:t>/bunch </a:t>
            </a:r>
            <a:r>
              <a:rPr lang="en-US" sz="1400" dirty="0">
                <a:solidFill>
                  <a:schemeClr val="accent5"/>
                </a:solidFill>
              </a:rPr>
              <a:t>× </a:t>
            </a:r>
            <a:r>
              <a:rPr lang="en-US" sz="1400" b="1" dirty="0">
                <a:solidFill>
                  <a:schemeClr val="accent5"/>
                </a:solidFill>
              </a:rPr>
              <a:t>3.1</a:t>
            </a:r>
            <a:r>
              <a:rPr lang="it-IT" sz="1400" b="1" dirty="0">
                <a:solidFill>
                  <a:schemeClr val="accent5"/>
                </a:solidFill>
                <a:sym typeface="Symbol"/>
              </a:rPr>
              <a:t></a:t>
            </a:r>
            <a:r>
              <a:rPr lang="en-US" sz="1400" b="1" dirty="0" smtClean="0">
                <a:solidFill>
                  <a:schemeClr val="accent5"/>
                </a:solidFill>
              </a:rPr>
              <a:t>10</a:t>
            </a:r>
            <a:r>
              <a:rPr lang="en-US" sz="1400" b="1" baseline="30000" dirty="0" smtClean="0">
                <a:solidFill>
                  <a:schemeClr val="accent5"/>
                </a:solidFill>
              </a:rPr>
              <a:t>7</a:t>
            </a:r>
            <a:r>
              <a:rPr lang="en-US" sz="1400" dirty="0" smtClean="0">
                <a:solidFill>
                  <a:schemeClr val="accent5"/>
                </a:solidFill>
              </a:rPr>
              <a:t>s </a:t>
            </a: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 </a:t>
            </a:r>
            <a:r>
              <a:rPr lang="en-US" sz="1400" b="1" dirty="0" smtClean="0">
                <a:solidFill>
                  <a:schemeClr val="accent5"/>
                </a:solidFill>
              </a:rPr>
              <a:t>49 </a:t>
            </a:r>
            <a:r>
              <a:rPr lang="en-US" sz="1400" b="1" dirty="0">
                <a:solidFill>
                  <a:schemeClr val="accent5"/>
                </a:solidFill>
              </a:rPr>
              <a:t>Hz</a:t>
            </a:r>
            <a:r>
              <a:rPr lang="en-US" sz="1400" dirty="0">
                <a:solidFill>
                  <a:schemeClr val="accent5"/>
                </a:solidFill>
              </a:rPr>
              <a:t> </a:t>
            </a:r>
          </a:p>
        </p:txBody>
      </p:sp>
      <p:cxnSp>
        <p:nvCxnSpPr>
          <p:cNvPr id="8" name="Straight Arrow Connector 7"/>
          <p:cNvCxnSpPr>
            <a:stCxn id="16" idx="1"/>
          </p:cNvCxnSpPr>
          <p:nvPr/>
        </p:nvCxnSpPr>
        <p:spPr>
          <a:xfrm flipH="1" flipV="1">
            <a:off x="2296959" y="2480565"/>
            <a:ext cx="2090318" cy="162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81217" y="1049202"/>
            <a:ext cx="5062783" cy="2074023"/>
          </a:xfrm>
        </p:spPr>
        <p:txBody>
          <a:bodyPr>
            <a:noAutofit/>
          </a:bodyPr>
          <a:lstStyle/>
          <a:p>
            <a:pPr marL="5143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Based on 2.5x10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10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fully GEANT4 simulated 550MeV e+ on target events </a:t>
            </a:r>
          </a:p>
          <a:p>
            <a:pPr marL="914400" lvl="1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Number of BG events is extrapolated to 1x10</a:t>
            </a:r>
            <a:r>
              <a:rPr lang="en-US" sz="1400" baseline="30000" dirty="0">
                <a:solidFill>
                  <a:schemeClr val="accent5"/>
                </a:solidFill>
                <a:latin typeface="+mn-lt"/>
                <a:cs typeface="+mn-cs"/>
              </a:rPr>
              <a:t>13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 electrons on target</a:t>
            </a:r>
          </a:p>
          <a:p>
            <a:pPr marL="514350"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Using N(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)=s(N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BG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</a:p>
          <a:p>
            <a:pPr marL="514350" lvl="1"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enhancement factor 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(M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A’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 =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(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A’g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)/s(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)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with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=1</a:t>
            </a:r>
          </a:p>
        </p:txBody>
      </p:sp>
      <p:pic>
        <p:nvPicPr>
          <p:cNvPr id="14" name="Picture 13" descr="Screenshot 2014-02-24 14.28.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46" y="3123225"/>
            <a:ext cx="4240232" cy="6101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50</a:t>
            </a:fld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9190" y="1230083"/>
            <a:ext cx="1755775" cy="1749505"/>
          </a:xfrm>
          <a:custGeom>
            <a:avLst/>
            <a:gdLst>
              <a:gd name="connsiteX0" fmla="*/ 0 w 1755775"/>
              <a:gd name="connsiteY0" fmla="*/ 0 h 1771650"/>
              <a:gd name="connsiteX1" fmla="*/ 1755775 w 1755775"/>
              <a:gd name="connsiteY1" fmla="*/ 0 h 1771650"/>
              <a:gd name="connsiteX2" fmla="*/ 1730375 w 1755775"/>
              <a:gd name="connsiteY2" fmla="*/ 1450975 h 1771650"/>
              <a:gd name="connsiteX3" fmla="*/ 1666875 w 1755775"/>
              <a:gd name="connsiteY3" fmla="*/ 1543050 h 1771650"/>
              <a:gd name="connsiteX4" fmla="*/ 1625600 w 1755775"/>
              <a:gd name="connsiteY4" fmla="*/ 1577975 h 1771650"/>
              <a:gd name="connsiteX5" fmla="*/ 1565275 w 1755775"/>
              <a:gd name="connsiteY5" fmla="*/ 1603375 h 1771650"/>
              <a:gd name="connsiteX6" fmla="*/ 1479550 w 1755775"/>
              <a:gd name="connsiteY6" fmla="*/ 1597025 h 1771650"/>
              <a:gd name="connsiteX7" fmla="*/ 1295400 w 1755775"/>
              <a:gd name="connsiteY7" fmla="*/ 1771650 h 1771650"/>
              <a:gd name="connsiteX8" fmla="*/ 1162050 w 1755775"/>
              <a:gd name="connsiteY8" fmla="*/ 1711325 h 1771650"/>
              <a:gd name="connsiteX9" fmla="*/ 1022350 w 1755775"/>
              <a:gd name="connsiteY9" fmla="*/ 1692275 h 1771650"/>
              <a:gd name="connsiteX10" fmla="*/ 990600 w 1755775"/>
              <a:gd name="connsiteY10" fmla="*/ 1692275 h 1771650"/>
              <a:gd name="connsiteX11" fmla="*/ 844550 w 1755775"/>
              <a:gd name="connsiteY11" fmla="*/ 1666875 h 1771650"/>
              <a:gd name="connsiteX12" fmla="*/ 787400 w 1755775"/>
              <a:gd name="connsiteY12" fmla="*/ 1641475 h 1771650"/>
              <a:gd name="connsiteX13" fmla="*/ 685800 w 1755775"/>
              <a:gd name="connsiteY13" fmla="*/ 1641475 h 1771650"/>
              <a:gd name="connsiteX14" fmla="*/ 568325 w 1755775"/>
              <a:gd name="connsiteY14" fmla="*/ 1641475 h 1771650"/>
              <a:gd name="connsiteX15" fmla="*/ 234950 w 1755775"/>
              <a:gd name="connsiteY15" fmla="*/ 1651000 h 1771650"/>
              <a:gd name="connsiteX16" fmla="*/ 3175 w 1755775"/>
              <a:gd name="connsiteY16" fmla="*/ 1641475 h 1771650"/>
              <a:gd name="connsiteX17" fmla="*/ 0 w 1755775"/>
              <a:gd name="connsiteY17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5775" h="1771650">
                <a:moveTo>
                  <a:pt x="0" y="0"/>
                </a:moveTo>
                <a:lnTo>
                  <a:pt x="1755775" y="0"/>
                </a:lnTo>
                <a:lnTo>
                  <a:pt x="1730375" y="1450975"/>
                </a:lnTo>
                <a:lnTo>
                  <a:pt x="1666875" y="1543050"/>
                </a:lnTo>
                <a:lnTo>
                  <a:pt x="1625600" y="1577975"/>
                </a:lnTo>
                <a:lnTo>
                  <a:pt x="1565275" y="1603375"/>
                </a:lnTo>
                <a:lnTo>
                  <a:pt x="1479550" y="1597025"/>
                </a:lnTo>
                <a:lnTo>
                  <a:pt x="1295400" y="1771650"/>
                </a:lnTo>
                <a:lnTo>
                  <a:pt x="1162050" y="1711325"/>
                </a:lnTo>
                <a:lnTo>
                  <a:pt x="1022350" y="1692275"/>
                </a:lnTo>
                <a:lnTo>
                  <a:pt x="990600" y="1692275"/>
                </a:lnTo>
                <a:lnTo>
                  <a:pt x="844550" y="1666875"/>
                </a:lnTo>
                <a:lnTo>
                  <a:pt x="787400" y="1641475"/>
                </a:lnTo>
                <a:lnTo>
                  <a:pt x="685800" y="1641475"/>
                </a:lnTo>
                <a:lnTo>
                  <a:pt x="568325" y="1641475"/>
                </a:lnTo>
                <a:lnTo>
                  <a:pt x="234950" y="1651000"/>
                </a:lnTo>
                <a:lnTo>
                  <a:pt x="3175" y="1641475"/>
                </a:lnTo>
                <a:cubicBezTo>
                  <a:pt x="2117" y="1094317"/>
                  <a:pt x="1058" y="547158"/>
                  <a:pt x="0" y="0"/>
                </a:cubicBezTo>
                <a:close/>
              </a:path>
            </a:pathLst>
          </a:custGeom>
          <a:solidFill>
            <a:srgbClr val="FF0000">
              <a:alpha val="5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6884" y="5987018"/>
            <a:ext cx="7659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>
              <a:buClr>
                <a:schemeClr val="accent5"/>
              </a:buClr>
            </a:pPr>
            <a:r>
              <a:rPr lang="en-US" dirty="0" smtClean="0">
                <a:solidFill>
                  <a:schemeClr val="accent5"/>
                </a:solidFill>
              </a:rPr>
              <a:t>New estimate with optimized detector layout public by the summer!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8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PADME TDAQ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6143B-31A5-C84C-B716-9AB612E3B72B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9" t="2778" r="1973" b="2069"/>
          <a:stretch/>
        </p:blipFill>
        <p:spPr>
          <a:xfrm>
            <a:off x="3262670" y="1150684"/>
            <a:ext cx="5925012" cy="4353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" y="1165834"/>
            <a:ext cx="858402" cy="39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11" y="1165834"/>
            <a:ext cx="281664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Readout based on digitizers CAEN V1742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~1000 channels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~33 FADC boards involved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737" y="5523973"/>
            <a:ext cx="54472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Trigger and clock distribution to the 33 boards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Online FADC zero suppression (L0)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FADC boards synchronization to few 100ps needed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3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Calorimeter test beam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13F0-79B4-4443-AAFD-EC7E0CC4D657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" y="1756144"/>
            <a:ext cx="3018073" cy="2745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446" y="2492935"/>
            <a:ext cx="3330242" cy="3239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9"/>
          <a:stretch/>
        </p:blipFill>
        <p:spPr>
          <a:xfrm>
            <a:off x="5936505" y="3481691"/>
            <a:ext cx="3211157" cy="2837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66756"/>
            <a:ext cx="275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Digitized signal are acquired with CAEN V1742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4718" y="1846448"/>
            <a:ext cx="309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Raw signal converted into charge integral in each crystal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3000" y="2550686"/>
            <a:ext cx="292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Total charge spectrum obtained by summing over all crystals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8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projects </a:t>
            </a:r>
            <a:r>
              <a:rPr lang="en-GB" dirty="0" err="1" smtClean="0"/>
              <a:t>LigthDAMS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D21-DF16-A644-8A80-E9A8F3E9859A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401" y="1343752"/>
            <a:ext cx="8712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PADME presented a project to study the possibility of a dump experiment at </a:t>
            </a:r>
            <a:r>
              <a:rPr lang="en-GB" dirty="0" err="1" smtClean="0">
                <a:solidFill>
                  <a:schemeClr val="accent5"/>
                </a:solidFill>
              </a:rPr>
              <a:t>Frascati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err="1" smtClean="0">
                <a:solidFill>
                  <a:schemeClr val="accent5"/>
                </a:solidFill>
              </a:rPr>
              <a:t>Visibile</a:t>
            </a:r>
            <a:r>
              <a:rPr lang="en-GB" dirty="0" smtClean="0">
                <a:solidFill>
                  <a:schemeClr val="accent5"/>
                </a:solidFill>
              </a:rPr>
              <a:t> decays “PADME dump” and “invisible” decay BDX like experiment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i="1" dirty="0" smtClean="0">
                <a:solidFill>
                  <a:schemeClr val="accent5"/>
                </a:solidFill>
              </a:rPr>
              <a:t>Deliverables</a:t>
            </a:r>
            <a:r>
              <a:rPr lang="en-GB" dirty="0" smtClean="0">
                <a:solidFill>
                  <a:schemeClr val="accent5"/>
                </a:solidFill>
              </a:rPr>
              <a:t>: MC study and test beam to asses the background level into a “short dump” electron beam dump</a:t>
            </a:r>
          </a:p>
        </p:txBody>
      </p:sp>
      <p:pic>
        <p:nvPicPr>
          <p:cNvPr id="11" name="Picture 10" descr="Screenshot 2015-10-01 02.10.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36" y="2743048"/>
            <a:ext cx="5161550" cy="3382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8490" y="3599347"/>
            <a:ext cx="14986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P348 to NA64 experiment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D945D-578D-4E4B-B768-41AB42D1E214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Screenshot 2016-01-15 16.29.5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201" y="1074539"/>
            <a:ext cx="2822884" cy="2822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7" y="3761830"/>
            <a:ext cx="45212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1104900"/>
            <a:ext cx="34790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P348 proposal </a:t>
            </a:r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submitted to </a:t>
            </a:r>
            <a:r>
              <a:rPr lang="en-GB" dirty="0" err="1">
                <a:solidFill>
                  <a:srgbClr val="640F10"/>
                </a:solidFill>
                <a:latin typeface="Calibri"/>
                <a:cs typeface="Calibri"/>
              </a:rPr>
              <a:t>SPSc</a:t>
            </a:r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approved </a:t>
            </a:r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as an 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experiment: NA64 </a:t>
            </a:r>
            <a:endParaRPr lang="en-GB" dirty="0">
              <a:solidFill>
                <a:srgbClr val="640F10"/>
              </a:solidFill>
              <a:latin typeface="Calibri"/>
              <a:cs typeface="Calibri"/>
            </a:endParaRPr>
          </a:p>
          <a:p>
            <a:endParaRPr lang="en-GB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New document presented at </a:t>
            </a:r>
            <a:r>
              <a:rPr lang="en-GB" dirty="0" err="1" smtClean="0">
                <a:solidFill>
                  <a:srgbClr val="640F10"/>
                </a:solidFill>
                <a:latin typeface="Calibri"/>
                <a:cs typeface="Calibri"/>
              </a:rPr>
              <a:t>SPSc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, and arXiv:1604.08432</a:t>
            </a:r>
          </a:p>
          <a:p>
            <a:endParaRPr lang="en-GB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Obtained 4 weeks of running during October-November 2016 aiming to 10</a:t>
            </a:r>
            <a:r>
              <a:rPr lang="en-GB" baseline="30000" dirty="0" smtClean="0">
                <a:solidFill>
                  <a:srgbClr val="640F10"/>
                </a:solidFill>
                <a:latin typeface="Calibri"/>
                <a:cs typeface="Calibri"/>
              </a:rPr>
              <a:t>9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-10</a:t>
            </a:r>
            <a:r>
              <a:rPr lang="en-GB" baseline="30000" dirty="0" smtClean="0">
                <a:solidFill>
                  <a:srgbClr val="640F10"/>
                </a:solidFill>
                <a:latin typeface="Calibri"/>
                <a:cs typeface="Calibri"/>
              </a:rPr>
              <a:t>10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 e</a:t>
            </a:r>
            <a:r>
              <a:rPr lang="en-GB" baseline="30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-</a:t>
            </a:r>
            <a:r>
              <a:rPr lang="en-GB" dirty="0" smtClean="0">
                <a:solidFill>
                  <a:srgbClr val="640F10"/>
                </a:solidFill>
                <a:latin typeface="Calibri"/>
                <a:cs typeface="Calibri"/>
              </a:rPr>
              <a:t> on target</a:t>
            </a:r>
            <a:endParaRPr lang="en-GB" dirty="0">
              <a:solidFill>
                <a:srgbClr val="640F10"/>
              </a:solidFill>
              <a:latin typeface="Calibri"/>
              <a:cs typeface="Calibri"/>
            </a:endParaRPr>
          </a:p>
          <a:p>
            <a:endParaRPr lang="en-GB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90019" y="4024958"/>
            <a:ext cx="447904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Single event sensitivity for invisible decays not accounting dark photon acceptance in original proposal ArXiv:1312.3309</a:t>
            </a:r>
          </a:p>
          <a:p>
            <a:endParaRPr lang="en-GB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Recent revision reduced the SES by factor 30 but still significant in the region of interest for PADME even with 10</a:t>
            </a:r>
            <a:r>
              <a:rPr lang="en-GB" baseline="30000" dirty="0">
                <a:solidFill>
                  <a:srgbClr val="640F10"/>
                </a:solidFill>
                <a:latin typeface="Calibri"/>
                <a:cs typeface="Calibri"/>
              </a:rPr>
              <a:t>9</a:t>
            </a:r>
            <a:r>
              <a:rPr lang="en-GB" dirty="0">
                <a:solidFill>
                  <a:srgbClr val="640F10"/>
                </a:solidFill>
                <a:latin typeface="Calibri"/>
                <a:cs typeface="Calibri"/>
              </a:rPr>
              <a:t> electrons (but 0 background</a:t>
            </a:r>
            <a:r>
              <a:rPr lang="is-IS" dirty="0">
                <a:solidFill>
                  <a:srgbClr val="640F10"/>
                </a:solidFill>
                <a:latin typeface="Calibri"/>
                <a:cs typeface="Calibri"/>
              </a:rPr>
              <a:t>…</a:t>
            </a:r>
            <a:r>
              <a:rPr lang="is-IS" dirty="0" smtClean="0">
                <a:solidFill>
                  <a:srgbClr val="640F10"/>
                </a:solidFill>
                <a:latin typeface="Calibri"/>
                <a:cs typeface="Calibri"/>
              </a:rPr>
              <a:t>), see also </a:t>
            </a:r>
            <a:r>
              <a:rPr lang="en-GB" dirty="0">
                <a:solidFill>
                  <a:srgbClr val="640F10"/>
                </a:solidFill>
                <a:cs typeface="Calibri"/>
              </a:rPr>
              <a:t>ArXiv:1411.1404</a:t>
            </a:r>
          </a:p>
          <a:p>
            <a:endParaRPr lang="en-GB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" y="3780894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http://na64.web.cern.ch/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4637" y="3633462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640F10"/>
                </a:solidFill>
                <a:cs typeface="Calibri"/>
              </a:rPr>
              <a:t>ArXiv:</a:t>
            </a:r>
            <a:r>
              <a:rPr lang="en-GB" sz="1400" dirty="0" smtClean="0">
                <a:solidFill>
                  <a:srgbClr val="640F10"/>
                </a:solidFill>
                <a:cs typeface="Calibri"/>
              </a:rPr>
              <a:t>1411.1404</a:t>
            </a:r>
            <a:endParaRPr lang="en-GB" sz="1400" dirty="0">
              <a:solidFill>
                <a:srgbClr val="640F10"/>
              </a:solidFill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651" y="1074539"/>
            <a:ext cx="3070043" cy="23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638" y="0"/>
            <a:ext cx="9123362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6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3440" y="4522048"/>
            <a:ext cx="3966904" cy="17871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Font typeface="Wingdings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88</a:t>
            </a:r>
            <a:r>
              <a:rPr lang="en-US" sz="1400" dirty="0" smtClean="0">
                <a:solidFill>
                  <a:schemeClr val="tx1"/>
                </a:solidFill>
              </a:rPr>
              <a:t>%×730 </a:t>
            </a:r>
            <a:r>
              <a:rPr lang="en-US" sz="1400" dirty="0">
                <a:solidFill>
                  <a:schemeClr val="tx1"/>
                </a:solidFill>
              </a:rPr>
              <a:t>MeV=</a:t>
            </a:r>
            <a:r>
              <a:rPr lang="en-US" sz="1400" dirty="0" smtClean="0">
                <a:solidFill>
                  <a:schemeClr val="accent3"/>
                </a:solidFill>
              </a:rPr>
              <a:t>640 MeV (M</a:t>
            </a:r>
            <a:r>
              <a:rPr lang="en-US" sz="1400" i="1" baseline="-25000" dirty="0" smtClean="0">
                <a:solidFill>
                  <a:schemeClr val="accent3"/>
                </a:solidFill>
              </a:rPr>
              <a:t>A’</a:t>
            </a:r>
            <a:r>
              <a:rPr lang="en-US" sz="1400" dirty="0" smtClean="0">
                <a:solidFill>
                  <a:schemeClr val="accent3"/>
                </a:solidFill>
              </a:rPr>
              <a:t>=25.6 MeV), </a:t>
            </a:r>
          </a:p>
          <a:p>
            <a:pPr lvl="1"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With a </a:t>
            </a:r>
            <a:r>
              <a:rPr lang="en-US" sz="1200" dirty="0">
                <a:solidFill>
                  <a:schemeClr val="tx1"/>
                </a:solidFill>
              </a:rPr>
              <a:t>0.5 x</a:t>
            </a:r>
            <a:r>
              <a:rPr lang="en-US" sz="1200" baseline="-25000" dirty="0">
                <a:solidFill>
                  <a:schemeClr val="tx1"/>
                </a:solidFill>
              </a:rPr>
              <a:t>0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target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reduce photons by </a:t>
            </a:r>
            <a:r>
              <a:rPr lang="en-US" sz="1200" b="1" dirty="0" smtClean="0">
                <a:solidFill>
                  <a:schemeClr val="tx1"/>
                </a:solidFill>
              </a:rPr>
              <a:t>2 orders of magnitude </a:t>
            </a:r>
            <a:r>
              <a:rPr lang="en-US" sz="1200" dirty="0" err="1" smtClean="0">
                <a:solidFill>
                  <a:schemeClr val="tx1"/>
                </a:solidFill>
              </a:rPr>
              <a:t>wrt</a:t>
            </a:r>
            <a:r>
              <a:rPr lang="en-US" sz="1200" dirty="0" smtClean="0">
                <a:solidFill>
                  <a:schemeClr val="tx1"/>
                </a:solidFill>
              </a:rPr>
              <a:t> 1.7 x</a:t>
            </a:r>
            <a:r>
              <a:rPr lang="en-US" sz="1200" baseline="-25000" dirty="0" smtClean="0">
                <a:solidFill>
                  <a:schemeClr val="tx1"/>
                </a:solidFill>
              </a:rPr>
              <a:t>0</a:t>
            </a:r>
          </a:p>
          <a:p>
            <a:pPr lvl="1"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Of course also much increased high-energy electrons, mostly </a:t>
            </a:r>
            <a:r>
              <a:rPr lang="en-US" sz="1200" dirty="0" err="1" smtClean="0">
                <a:solidFill>
                  <a:schemeClr val="tx1"/>
                </a:solidFill>
              </a:rPr>
              <a:t>sweeped</a:t>
            </a:r>
            <a:r>
              <a:rPr lang="en-US" sz="1200" dirty="0" smtClean="0">
                <a:solidFill>
                  <a:schemeClr val="tx1"/>
                </a:solidFill>
              </a:rPr>
              <a:t> away by selecting dipole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9" y="1643732"/>
            <a:ext cx="3988145" cy="22027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3637" y="1958338"/>
            <a:ext cx="36000" cy="151199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33517" y="1958343"/>
            <a:ext cx="36000" cy="151198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66184" y="2121265"/>
            <a:ext cx="306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e</a:t>
            </a:r>
            <a:r>
              <a:rPr lang="en-US" sz="1200" baseline="30000" dirty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2847230" y="2509508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</a:t>
            </a:r>
            <a:r>
              <a:rPr lang="en-US" sz="12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861" y="1584185"/>
            <a:ext cx="1866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10</a:t>
            </a:r>
            <a:r>
              <a:rPr lang="en-US" sz="1200" baseline="30000" dirty="0" smtClean="0">
                <a:solidFill>
                  <a:srgbClr val="0000FF"/>
                </a:solidFill>
              </a:rPr>
              <a:t>7</a:t>
            </a:r>
            <a:r>
              <a:rPr lang="en-US" sz="1200" dirty="0" smtClean="0">
                <a:solidFill>
                  <a:srgbClr val="0000FF"/>
                </a:solidFill>
              </a:rPr>
              <a:t> simulated 510 MeV e</a:t>
            </a:r>
            <a:r>
              <a:rPr lang="en-US" sz="120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endParaRPr lang="en-US" sz="1200" baseline="30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860" y="1670929"/>
            <a:ext cx="4914347" cy="43564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0170" y="3867980"/>
            <a:ext cx="181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Present BTF target, </a:t>
            </a:r>
            <a:r>
              <a:rPr lang="en-US" sz="1200" b="1" dirty="0" smtClean="0">
                <a:solidFill>
                  <a:srgbClr val="800000"/>
                </a:solidFill>
              </a:rPr>
              <a:t>1.7 x</a:t>
            </a:r>
            <a:r>
              <a:rPr lang="en-US" sz="1200" b="1" baseline="-25000" dirty="0" smtClean="0">
                <a:solidFill>
                  <a:srgbClr val="800000"/>
                </a:solidFill>
              </a:rPr>
              <a:t>0</a:t>
            </a:r>
            <a:endParaRPr lang="en-US" sz="1200" b="1" baseline="-25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7451" y="1982765"/>
            <a:ext cx="58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3"/>
                </a:solidFill>
              </a:rPr>
              <a:t>1.7 x</a:t>
            </a:r>
            <a:r>
              <a:rPr lang="en-US" sz="1200" b="1" baseline="-25000" dirty="0" smtClean="0">
                <a:solidFill>
                  <a:schemeClr val="accent3"/>
                </a:solidFill>
              </a:rPr>
              <a:t>0</a:t>
            </a:r>
            <a:endParaRPr lang="en-US" sz="1200" b="1" baseline="-25000" dirty="0">
              <a:solidFill>
                <a:schemeClr val="accent3"/>
              </a:solidFill>
              <a:latin typeface="Symbol" charset="2"/>
              <a:cs typeface="Symbol" charset="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6700" y="2710597"/>
            <a:ext cx="652662" cy="12006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26814" y="2710597"/>
            <a:ext cx="652662" cy="12006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646700" y="4920397"/>
            <a:ext cx="652662" cy="12006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26814" y="4920397"/>
            <a:ext cx="652662" cy="120069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High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positron</a:t>
            </a:r>
            <a:r>
              <a:rPr lang="it-IT" dirty="0" smtClean="0"/>
              <a:t> production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2CF0-F499-C347-8ABA-374FF1BC281B}" type="datetime1">
              <a:rPr lang="it-IT" smtClean="0"/>
              <a:t>23/05/16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4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</a:t>
            </a:r>
            <a:r>
              <a:rPr lang="en-US" dirty="0" err="1" smtClean="0"/>
              <a:t>linac</a:t>
            </a:r>
            <a:r>
              <a:rPr lang="en-US" dirty="0" smtClean="0"/>
              <a:t> beam pulse length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712" y="1468792"/>
            <a:ext cx="8712105" cy="1396688"/>
          </a:xfrm>
        </p:spPr>
        <p:txBody>
          <a:bodyPr>
            <a:noAutofit/>
          </a:bodyPr>
          <a:lstStyle/>
          <a:p>
            <a:r>
              <a:rPr lang="en-US" sz="1600" dirty="0" smtClean="0"/>
              <a:t>Diluting the same number of positrons in a longer pulse is a plus from the point of view of pile-up</a:t>
            </a:r>
          </a:p>
          <a:p>
            <a:r>
              <a:rPr lang="en-US" sz="1600" dirty="0" smtClean="0"/>
              <a:t>Main limitation coming from the </a:t>
            </a:r>
            <a:r>
              <a:rPr lang="en-US" sz="1600" b="1" dirty="0" err="1" smtClean="0"/>
              <a:t>SL</a:t>
            </a:r>
            <a:r>
              <a:rPr lang="en-US" sz="1600" dirty="0" err="1" smtClean="0"/>
              <a:t>ac</a:t>
            </a:r>
            <a:r>
              <a:rPr lang="en-US" sz="1600" dirty="0" smtClean="0"/>
              <a:t> </a:t>
            </a:r>
            <a:r>
              <a:rPr lang="en-US" sz="1600" b="1" dirty="0" smtClean="0"/>
              <a:t>E</a:t>
            </a:r>
            <a:r>
              <a:rPr lang="en-US" sz="1600" dirty="0" smtClean="0"/>
              <a:t>nergy </a:t>
            </a:r>
            <a:r>
              <a:rPr lang="en-US" sz="1600" b="1" dirty="0" smtClean="0"/>
              <a:t>D</a:t>
            </a:r>
            <a:r>
              <a:rPr lang="en-US" sz="1600" dirty="0" smtClean="0"/>
              <a:t>oubling system (SLED) used to reach higher energy in our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C32D2E"/>
                </a:solidFill>
              </a:rPr>
              <a:t>Uncompressed RF field</a:t>
            </a:r>
            <a:r>
              <a:rPr lang="en-US" sz="1600" dirty="0" smtClean="0"/>
              <a:t> 4.5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 long, but with a 1/9 lower accelerating field</a:t>
            </a:r>
          </a:p>
          <a:p>
            <a:r>
              <a:rPr lang="en-US" sz="1600" dirty="0"/>
              <a:t>Going off the flat top impacts the energy spread</a:t>
            </a:r>
          </a:p>
          <a:p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10" y="3152120"/>
            <a:ext cx="2899746" cy="3288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1061387" y="6409569"/>
            <a:ext cx="345386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</a:rPr>
              <a:t>F.-J. Decker </a:t>
            </a:r>
            <a:r>
              <a:rPr lang="en-US" sz="1100" i="1" dirty="0" smtClean="0">
                <a:solidFill>
                  <a:schemeClr val="accent3"/>
                </a:solidFill>
              </a:rPr>
              <a:t>et al.</a:t>
            </a:r>
          </a:p>
          <a:p>
            <a:r>
              <a:rPr lang="en-US" sz="1100" dirty="0" smtClean="0">
                <a:solidFill>
                  <a:schemeClr val="accent3"/>
                </a:solidFill>
              </a:rPr>
              <a:t>SLAC-PUB-7214 (1996)</a:t>
            </a:r>
            <a:endParaRPr lang="en-US" sz="1100" dirty="0">
              <a:solidFill>
                <a:schemeClr val="accent3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34079" y="3528943"/>
            <a:ext cx="1805185" cy="223335"/>
          </a:xfrm>
          <a:custGeom>
            <a:avLst/>
            <a:gdLst>
              <a:gd name="connsiteX0" fmla="*/ 0 w 1805185"/>
              <a:gd name="connsiteY0" fmla="*/ 251910 h 251910"/>
              <a:gd name="connsiteX1" fmla="*/ 0 w 1805185"/>
              <a:gd name="connsiteY1" fmla="*/ 0 h 251910"/>
              <a:gd name="connsiteX2" fmla="*/ 1805185 w 1805185"/>
              <a:gd name="connsiteY2" fmla="*/ 0 h 251910"/>
              <a:gd name="connsiteX3" fmla="*/ 1805185 w 1805185"/>
              <a:gd name="connsiteY3" fmla="*/ 230917 h 251910"/>
              <a:gd name="connsiteX0" fmla="*/ 0 w 1805185"/>
              <a:gd name="connsiteY0" fmla="*/ 236035 h 236035"/>
              <a:gd name="connsiteX1" fmla="*/ 0 w 1805185"/>
              <a:gd name="connsiteY1" fmla="*/ 0 h 236035"/>
              <a:gd name="connsiteX2" fmla="*/ 1805185 w 1805185"/>
              <a:gd name="connsiteY2" fmla="*/ 0 h 236035"/>
              <a:gd name="connsiteX3" fmla="*/ 1805185 w 1805185"/>
              <a:gd name="connsiteY3" fmla="*/ 230917 h 236035"/>
              <a:gd name="connsiteX0" fmla="*/ 0 w 1805185"/>
              <a:gd name="connsiteY0" fmla="*/ 236035 h 236035"/>
              <a:gd name="connsiteX1" fmla="*/ 0 w 1805185"/>
              <a:gd name="connsiteY1" fmla="*/ 12700 h 236035"/>
              <a:gd name="connsiteX2" fmla="*/ 1805185 w 1805185"/>
              <a:gd name="connsiteY2" fmla="*/ 0 h 236035"/>
              <a:gd name="connsiteX3" fmla="*/ 1805185 w 1805185"/>
              <a:gd name="connsiteY3" fmla="*/ 230917 h 236035"/>
              <a:gd name="connsiteX0" fmla="*/ 0 w 1805185"/>
              <a:gd name="connsiteY0" fmla="*/ 223335 h 223335"/>
              <a:gd name="connsiteX1" fmla="*/ 0 w 1805185"/>
              <a:gd name="connsiteY1" fmla="*/ 0 h 223335"/>
              <a:gd name="connsiteX2" fmla="*/ 1805185 w 1805185"/>
              <a:gd name="connsiteY2" fmla="*/ 0 h 223335"/>
              <a:gd name="connsiteX3" fmla="*/ 1805185 w 1805185"/>
              <a:gd name="connsiteY3" fmla="*/ 218217 h 2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85" h="223335">
                <a:moveTo>
                  <a:pt x="0" y="223335"/>
                </a:moveTo>
                <a:lnTo>
                  <a:pt x="0" y="0"/>
                </a:lnTo>
                <a:lnTo>
                  <a:pt x="1805185" y="0"/>
                </a:lnTo>
                <a:lnTo>
                  <a:pt x="1805185" y="218217"/>
                </a:ln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85" y="3174385"/>
            <a:ext cx="2960585" cy="2515504"/>
          </a:xfrm>
          <a:prstGeom prst="rect">
            <a:avLst/>
          </a:prstGeom>
        </p:spPr>
      </p:pic>
      <p:sp>
        <p:nvSpPr>
          <p:cNvPr id="14" name="Diamond 13"/>
          <p:cNvSpPr/>
          <p:nvPr/>
        </p:nvSpPr>
        <p:spPr>
          <a:xfrm>
            <a:off x="6075415" y="4555667"/>
            <a:ext cx="47625" cy="457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6307190" y="4662348"/>
            <a:ext cx="47625" cy="457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41857" y="5738543"/>
            <a:ext cx="55126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 smtClean="0"/>
              <a:t>New </a:t>
            </a:r>
            <a:r>
              <a:rPr lang="en-US" sz="1600" dirty="0" err="1" smtClean="0"/>
              <a:t>pulser</a:t>
            </a:r>
            <a:r>
              <a:rPr lang="en-US" sz="1600" dirty="0" smtClean="0"/>
              <a:t> capable of up to </a:t>
            </a:r>
            <a:r>
              <a:rPr lang="en-US" sz="1600" dirty="0" smtClean="0">
                <a:solidFill>
                  <a:srgbClr val="C32D2E"/>
                </a:solidFill>
              </a:rPr>
              <a:t>1 </a:t>
            </a:r>
            <a:r>
              <a:rPr lang="en-US" sz="1600" dirty="0" err="1" smtClean="0">
                <a:solidFill>
                  <a:srgbClr val="C32D2E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C32D2E"/>
                </a:solidFill>
              </a:rPr>
              <a:t>s</a:t>
            </a:r>
            <a:r>
              <a:rPr lang="en-US" sz="1600" dirty="0" smtClean="0">
                <a:solidFill>
                  <a:srgbClr val="C32D2E"/>
                </a:solidFill>
              </a:rPr>
              <a:t> </a:t>
            </a:r>
            <a:r>
              <a:rPr lang="en-US" sz="1600" dirty="0" smtClean="0"/>
              <a:t>pulses under consideration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C32D2E"/>
                </a:solidFill>
              </a:rPr>
              <a:t>500 ns </a:t>
            </a:r>
            <a:r>
              <a:rPr lang="en-US" sz="1600" dirty="0" smtClean="0"/>
              <a:t>pulses with 0.5% energy spread achieved at SLAC</a:t>
            </a:r>
            <a:endParaRPr lang="en-US" sz="1600" dirty="0"/>
          </a:p>
        </p:txBody>
      </p:sp>
      <p:pic>
        <p:nvPicPr>
          <p:cNvPr id="18" name="Picture 17" descr="odo40ns150mA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295" y="4896925"/>
            <a:ext cx="1275106" cy="583249"/>
          </a:xfrm>
          <a:prstGeom prst="rect">
            <a:avLst/>
          </a:prstGeom>
        </p:spPr>
      </p:pic>
      <p:pic>
        <p:nvPicPr>
          <p:cNvPr id="19" name="Picture 18" descr="odo10ns100mA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295" y="4118738"/>
            <a:ext cx="1275106" cy="5892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6ADD-2986-3C49-907C-ADEAA284759B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3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background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06" y="927208"/>
            <a:ext cx="9054893" cy="1541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Geant4 simulation accounts for:</a:t>
            </a:r>
          </a:p>
          <a:p>
            <a:pPr lvl="1"/>
            <a:r>
              <a:rPr lang="en-US" sz="1600" dirty="0" smtClean="0"/>
              <a:t>Bremsstrahlung, 2 photon annihilation, Ionization processes</a:t>
            </a:r>
            <a:r>
              <a:rPr lang="en-US" sz="1600" dirty="0"/>
              <a:t>, </a:t>
            </a:r>
            <a:r>
              <a:rPr lang="en-US" sz="1600" dirty="0" err="1"/>
              <a:t>Bhabha</a:t>
            </a:r>
            <a:r>
              <a:rPr lang="en-US" sz="1600" dirty="0"/>
              <a:t> and Moller scattering, and production </a:t>
            </a:r>
            <a:r>
              <a:rPr lang="en-US" sz="1600" dirty="0" err="1" smtClean="0"/>
              <a:t>ofδ</a:t>
            </a:r>
            <a:r>
              <a:rPr lang="en-US" sz="1600" dirty="0" smtClean="0"/>
              <a:t>-rays.</a:t>
            </a:r>
          </a:p>
          <a:p>
            <a:pPr lvl="1"/>
            <a:r>
              <a:rPr lang="en-US" sz="1600" dirty="0" smtClean="0"/>
              <a:t>Custom treatment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→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) using </a:t>
            </a:r>
            <a:r>
              <a:rPr lang="en-US" sz="1600" dirty="0" err="1" smtClean="0"/>
              <a:t>CalcHep</a:t>
            </a:r>
            <a:r>
              <a:rPr lang="en-US" sz="1600" dirty="0" smtClean="0"/>
              <a:t> generator. </a:t>
            </a:r>
            <a:endParaRPr lang="en-US" sz="1600" dirty="0"/>
          </a:p>
          <a:p>
            <a:pPr lvl="1"/>
            <a:endParaRPr lang="en-US" sz="16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113153" y="1763328"/>
            <a:ext cx="1652242" cy="1984730"/>
            <a:chOff x="3454363" y="2392321"/>
            <a:chExt cx="1652242" cy="198473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512745" y="2732318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279722" y="3159592"/>
              <a:ext cx="1239" cy="52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512745" y="3697645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 rot="16200000">
              <a:off x="4327464" y="2678853"/>
              <a:ext cx="451576" cy="54458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rot="6136886" flipV="1">
              <a:off x="4270921" y="3698176"/>
              <a:ext cx="449999" cy="53245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54363" y="2392321"/>
              <a:ext cx="38986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88337" y="4007719"/>
              <a:ext cx="47469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57318" y="2818041"/>
              <a:ext cx="449287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cs typeface="Symbol" charset="2"/>
                </a:rPr>
                <a:t>A’</a:t>
              </a:r>
              <a:endParaRPr lang="en-US" dirty="0">
                <a:solidFill>
                  <a:srgbClr val="FF0000"/>
                </a:solidFill>
                <a:cs typeface="Symbol" charset="2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75766" y="3829619"/>
              <a:ext cx="27956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baseline="30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749504" y="2516600"/>
            <a:ext cx="473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Signal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→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+missing mass (A’)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79585" y="3516329"/>
            <a:ext cx="7636192" cy="2652749"/>
            <a:chOff x="979585" y="3920453"/>
            <a:chExt cx="7636192" cy="2652749"/>
          </a:xfrm>
        </p:grpSpPr>
        <p:grpSp>
          <p:nvGrpSpPr>
            <p:cNvPr id="55" name="Group 54"/>
            <p:cNvGrpSpPr/>
            <p:nvPr/>
          </p:nvGrpSpPr>
          <p:grpSpPr>
            <a:xfrm>
              <a:off x="979585" y="4423386"/>
              <a:ext cx="2421803" cy="1617311"/>
              <a:chOff x="604501" y="2304534"/>
              <a:chExt cx="2421803" cy="1617311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958032" y="2930453"/>
                <a:ext cx="542148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500180" y="2930453"/>
                <a:ext cx="449967" cy="24042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reeform 7"/>
              <p:cNvSpPr/>
              <p:nvPr/>
            </p:nvSpPr>
            <p:spPr>
              <a:xfrm rot="13146240">
                <a:off x="1761042" y="3233105"/>
                <a:ext cx="367371" cy="427233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852315" y="3731571"/>
                <a:ext cx="193675" cy="190274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883465" y="3758592"/>
                <a:ext cx="136949" cy="13454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1883465" y="3758592"/>
                <a:ext cx="136949" cy="13454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941802" y="3170746"/>
                <a:ext cx="602631" cy="13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 rot="16421158">
                <a:off x="1541478" y="2540661"/>
                <a:ext cx="367371" cy="427233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919377" y="2304534"/>
                <a:ext cx="51557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Symbol" charset="2"/>
                    <a:cs typeface="Symbol" charset="2"/>
                  </a:rPr>
                  <a:t>g</a:t>
                </a:r>
                <a:endParaRPr lang="en-US" b="1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74145" y="3214537"/>
                <a:ext cx="319318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latin typeface="Symbol" charset="2"/>
                    <a:cs typeface="Symbol" charset="2"/>
                  </a:rPr>
                  <a:t>g</a:t>
                </a:r>
                <a:endParaRPr lang="en-US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04501" y="2689599"/>
                <a:ext cx="479473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i="1" dirty="0" smtClean="0"/>
                  <a:t>e</a:t>
                </a:r>
                <a:r>
                  <a:rPr lang="en-US" baseline="30000" dirty="0" smtClean="0">
                    <a:latin typeface="Symbol" charset="2"/>
                    <a:cs typeface="Symbol" charset="2"/>
                  </a:rPr>
                  <a:t>+</a:t>
                </a:r>
                <a:endParaRPr lang="en-US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6282" y="2971188"/>
                <a:ext cx="460022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i="1" dirty="0" smtClean="0"/>
                  <a:t>e</a:t>
                </a:r>
                <a:r>
                  <a:rPr lang="en-US" baseline="30000" dirty="0" smtClean="0">
                    <a:latin typeface="Symbol" charset="2"/>
                    <a:cs typeface="Symbol" charset="2"/>
                  </a:rPr>
                  <a:t>+</a:t>
                </a:r>
                <a:endParaRPr lang="en-US" baseline="30000" dirty="0"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037459" y="4215550"/>
              <a:ext cx="1522273" cy="1984730"/>
              <a:chOff x="3454363" y="2392321"/>
              <a:chExt cx="1522273" cy="198473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3512745" y="2732318"/>
                <a:ext cx="766977" cy="44011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279722" y="3159592"/>
                <a:ext cx="1239" cy="52345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512745" y="3697645"/>
                <a:ext cx="766977" cy="44011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/>
              <p:cNvSpPr/>
              <p:nvPr/>
            </p:nvSpPr>
            <p:spPr>
              <a:xfrm rot="16200000">
                <a:off x="4327464" y="2678853"/>
                <a:ext cx="451576" cy="544582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6136886" flipV="1">
                <a:off x="4270921" y="3698176"/>
                <a:ext cx="449999" cy="532453"/>
              </a:xfrm>
              <a:custGeom>
                <a:avLst/>
                <a:gdLst>
                  <a:gd name="connsiteX0" fmla="*/ 30616 w 608992"/>
                  <a:gd name="connsiteY0" fmla="*/ 0 h 659946"/>
                  <a:gd name="connsiteX1" fmla="*/ 18043 w 608992"/>
                  <a:gd name="connsiteY1" fmla="*/ 264072 h 659946"/>
                  <a:gd name="connsiteX2" fmla="*/ 244364 w 608992"/>
                  <a:gd name="connsiteY2" fmla="*/ 188623 h 659946"/>
                  <a:gd name="connsiteX3" fmla="*/ 219217 w 608992"/>
                  <a:gd name="connsiteY3" fmla="*/ 440120 h 659946"/>
                  <a:gd name="connsiteX4" fmla="*/ 445538 w 608992"/>
                  <a:gd name="connsiteY4" fmla="*/ 389820 h 659946"/>
                  <a:gd name="connsiteX5" fmla="*/ 395244 w 608992"/>
                  <a:gd name="connsiteY5" fmla="*/ 641317 h 659946"/>
                  <a:gd name="connsiteX6" fmla="*/ 608992 w 608992"/>
                  <a:gd name="connsiteY6" fmla="*/ 641317 h 659946"/>
                  <a:gd name="connsiteX0" fmla="*/ 29823 w 608199"/>
                  <a:gd name="connsiteY0" fmla="*/ 0 h 659946"/>
                  <a:gd name="connsiteX1" fmla="*/ 17222 w 608199"/>
                  <a:gd name="connsiteY1" fmla="*/ 66267 h 659946"/>
                  <a:gd name="connsiteX2" fmla="*/ 17250 w 608199"/>
                  <a:gd name="connsiteY2" fmla="*/ 264072 h 659946"/>
                  <a:gd name="connsiteX3" fmla="*/ 243571 w 608199"/>
                  <a:gd name="connsiteY3" fmla="*/ 188623 h 659946"/>
                  <a:gd name="connsiteX4" fmla="*/ 218424 w 608199"/>
                  <a:gd name="connsiteY4" fmla="*/ 440120 h 659946"/>
                  <a:gd name="connsiteX5" fmla="*/ 444745 w 608199"/>
                  <a:gd name="connsiteY5" fmla="*/ 389820 h 659946"/>
                  <a:gd name="connsiteX6" fmla="*/ 394451 w 608199"/>
                  <a:gd name="connsiteY6" fmla="*/ 641317 h 659946"/>
                  <a:gd name="connsiteX7" fmla="*/ 608199 w 608199"/>
                  <a:gd name="connsiteY7" fmla="*/ 641317 h 659946"/>
                  <a:gd name="connsiteX0" fmla="*/ 29823 w 608199"/>
                  <a:gd name="connsiteY0" fmla="*/ 0 h 657034"/>
                  <a:gd name="connsiteX1" fmla="*/ 17222 w 608199"/>
                  <a:gd name="connsiteY1" fmla="*/ 66267 h 657034"/>
                  <a:gd name="connsiteX2" fmla="*/ 17250 w 608199"/>
                  <a:gd name="connsiteY2" fmla="*/ 264072 h 657034"/>
                  <a:gd name="connsiteX3" fmla="*/ 243571 w 608199"/>
                  <a:gd name="connsiteY3" fmla="*/ 188623 h 657034"/>
                  <a:gd name="connsiteX4" fmla="*/ 218424 w 608199"/>
                  <a:gd name="connsiteY4" fmla="*/ 440120 h 657034"/>
                  <a:gd name="connsiteX5" fmla="*/ 463701 w 608199"/>
                  <a:gd name="connsiteY5" fmla="*/ 429152 h 657034"/>
                  <a:gd name="connsiteX6" fmla="*/ 394451 w 608199"/>
                  <a:gd name="connsiteY6" fmla="*/ 641317 h 657034"/>
                  <a:gd name="connsiteX7" fmla="*/ 608199 w 608199"/>
                  <a:gd name="connsiteY7" fmla="*/ 641317 h 657034"/>
                  <a:gd name="connsiteX0" fmla="*/ 30821 w 609197"/>
                  <a:gd name="connsiteY0" fmla="*/ 0 h 657032"/>
                  <a:gd name="connsiteX1" fmla="*/ 18220 w 609197"/>
                  <a:gd name="connsiteY1" fmla="*/ 66267 h 657032"/>
                  <a:gd name="connsiteX2" fmla="*/ 18248 w 609197"/>
                  <a:gd name="connsiteY2" fmla="*/ 264072 h 657032"/>
                  <a:gd name="connsiteX3" fmla="*/ 258072 w 609197"/>
                  <a:gd name="connsiteY3" fmla="*/ 226897 h 657032"/>
                  <a:gd name="connsiteX4" fmla="*/ 219422 w 609197"/>
                  <a:gd name="connsiteY4" fmla="*/ 440120 h 657032"/>
                  <a:gd name="connsiteX5" fmla="*/ 464699 w 609197"/>
                  <a:gd name="connsiteY5" fmla="*/ 429152 h 657032"/>
                  <a:gd name="connsiteX6" fmla="*/ 395449 w 609197"/>
                  <a:gd name="connsiteY6" fmla="*/ 641317 h 657032"/>
                  <a:gd name="connsiteX7" fmla="*/ 609197 w 609197"/>
                  <a:gd name="connsiteY7" fmla="*/ 641317 h 657032"/>
                  <a:gd name="connsiteX0" fmla="*/ 27 w 638867"/>
                  <a:gd name="connsiteY0" fmla="*/ 0 h 643306"/>
                  <a:gd name="connsiteX1" fmla="*/ 47890 w 638867"/>
                  <a:gd name="connsiteY1" fmla="*/ 52539 h 643306"/>
                  <a:gd name="connsiteX2" fmla="*/ 47918 w 638867"/>
                  <a:gd name="connsiteY2" fmla="*/ 250344 h 643306"/>
                  <a:gd name="connsiteX3" fmla="*/ 287742 w 638867"/>
                  <a:gd name="connsiteY3" fmla="*/ 213169 h 643306"/>
                  <a:gd name="connsiteX4" fmla="*/ 249092 w 638867"/>
                  <a:gd name="connsiteY4" fmla="*/ 426392 h 643306"/>
                  <a:gd name="connsiteX5" fmla="*/ 494369 w 638867"/>
                  <a:gd name="connsiteY5" fmla="*/ 415424 h 643306"/>
                  <a:gd name="connsiteX6" fmla="*/ 425119 w 638867"/>
                  <a:gd name="connsiteY6" fmla="*/ 627589 h 643306"/>
                  <a:gd name="connsiteX7" fmla="*/ 638867 w 638867"/>
                  <a:gd name="connsiteY7" fmla="*/ 627589 h 643306"/>
                  <a:gd name="connsiteX0" fmla="*/ 27 w 709755"/>
                  <a:gd name="connsiteY0" fmla="*/ 0 h 648825"/>
                  <a:gd name="connsiteX1" fmla="*/ 47890 w 709755"/>
                  <a:gd name="connsiteY1" fmla="*/ 52539 h 648825"/>
                  <a:gd name="connsiteX2" fmla="*/ 47918 w 709755"/>
                  <a:gd name="connsiteY2" fmla="*/ 250344 h 648825"/>
                  <a:gd name="connsiteX3" fmla="*/ 287742 w 709755"/>
                  <a:gd name="connsiteY3" fmla="*/ 213169 h 648825"/>
                  <a:gd name="connsiteX4" fmla="*/ 249092 w 709755"/>
                  <a:gd name="connsiteY4" fmla="*/ 426392 h 648825"/>
                  <a:gd name="connsiteX5" fmla="*/ 494369 w 709755"/>
                  <a:gd name="connsiteY5" fmla="*/ 415424 h 648825"/>
                  <a:gd name="connsiteX6" fmla="*/ 425119 w 709755"/>
                  <a:gd name="connsiteY6" fmla="*/ 627589 h 648825"/>
                  <a:gd name="connsiteX7" fmla="*/ 709755 w 709755"/>
                  <a:gd name="connsiteY7" fmla="*/ 641352 h 648825"/>
                  <a:gd name="connsiteX0" fmla="*/ 27 w 709755"/>
                  <a:gd name="connsiteY0" fmla="*/ 0 h 641372"/>
                  <a:gd name="connsiteX1" fmla="*/ 47890 w 709755"/>
                  <a:gd name="connsiteY1" fmla="*/ 52539 h 641372"/>
                  <a:gd name="connsiteX2" fmla="*/ 47918 w 709755"/>
                  <a:gd name="connsiteY2" fmla="*/ 250344 h 641372"/>
                  <a:gd name="connsiteX3" fmla="*/ 287742 w 709755"/>
                  <a:gd name="connsiteY3" fmla="*/ 213169 h 641372"/>
                  <a:gd name="connsiteX4" fmla="*/ 249092 w 709755"/>
                  <a:gd name="connsiteY4" fmla="*/ 426392 h 641372"/>
                  <a:gd name="connsiteX5" fmla="*/ 494369 w 709755"/>
                  <a:gd name="connsiteY5" fmla="*/ 415424 h 641372"/>
                  <a:gd name="connsiteX6" fmla="*/ 425119 w 709755"/>
                  <a:gd name="connsiteY6" fmla="*/ 627589 h 641372"/>
                  <a:gd name="connsiteX7" fmla="*/ 608691 w 709755"/>
                  <a:gd name="connsiteY7" fmla="*/ 609626 h 641372"/>
                  <a:gd name="connsiteX8" fmla="*/ 709755 w 709755"/>
                  <a:gd name="connsiteY8" fmla="*/ 641352 h 641372"/>
                  <a:gd name="connsiteX0" fmla="*/ 27 w 677963"/>
                  <a:gd name="connsiteY0" fmla="*/ 0 h 701400"/>
                  <a:gd name="connsiteX1" fmla="*/ 47890 w 677963"/>
                  <a:gd name="connsiteY1" fmla="*/ 52539 h 701400"/>
                  <a:gd name="connsiteX2" fmla="*/ 47918 w 677963"/>
                  <a:gd name="connsiteY2" fmla="*/ 250344 h 701400"/>
                  <a:gd name="connsiteX3" fmla="*/ 287742 w 677963"/>
                  <a:gd name="connsiteY3" fmla="*/ 213169 h 701400"/>
                  <a:gd name="connsiteX4" fmla="*/ 249092 w 677963"/>
                  <a:gd name="connsiteY4" fmla="*/ 426392 h 701400"/>
                  <a:gd name="connsiteX5" fmla="*/ 494369 w 677963"/>
                  <a:gd name="connsiteY5" fmla="*/ 415424 h 701400"/>
                  <a:gd name="connsiteX6" fmla="*/ 425119 w 677963"/>
                  <a:gd name="connsiteY6" fmla="*/ 627589 h 701400"/>
                  <a:gd name="connsiteX7" fmla="*/ 608691 w 677963"/>
                  <a:gd name="connsiteY7" fmla="*/ 609626 h 701400"/>
                  <a:gd name="connsiteX8" fmla="*/ 677964 w 677963"/>
                  <a:gd name="connsiteY8" fmla="*/ 701394 h 701400"/>
                  <a:gd name="connsiteX0" fmla="*/ 27 w 677965"/>
                  <a:gd name="connsiteY0" fmla="*/ 0 h 701400"/>
                  <a:gd name="connsiteX1" fmla="*/ 47890 w 677965"/>
                  <a:gd name="connsiteY1" fmla="*/ 52539 h 701400"/>
                  <a:gd name="connsiteX2" fmla="*/ 47918 w 677965"/>
                  <a:gd name="connsiteY2" fmla="*/ 250344 h 701400"/>
                  <a:gd name="connsiteX3" fmla="*/ 287742 w 677965"/>
                  <a:gd name="connsiteY3" fmla="*/ 213169 h 701400"/>
                  <a:gd name="connsiteX4" fmla="*/ 249092 w 677965"/>
                  <a:gd name="connsiteY4" fmla="*/ 426392 h 701400"/>
                  <a:gd name="connsiteX5" fmla="*/ 494369 w 677965"/>
                  <a:gd name="connsiteY5" fmla="*/ 415424 h 701400"/>
                  <a:gd name="connsiteX6" fmla="*/ 425119 w 677965"/>
                  <a:gd name="connsiteY6" fmla="*/ 627589 h 701400"/>
                  <a:gd name="connsiteX7" fmla="*/ 570520 w 677965"/>
                  <a:gd name="connsiteY7" fmla="*/ 602215 h 701400"/>
                  <a:gd name="connsiteX8" fmla="*/ 677964 w 677965"/>
                  <a:gd name="connsiteY8" fmla="*/ 701394 h 701400"/>
                  <a:gd name="connsiteX0" fmla="*/ 27 w 645729"/>
                  <a:gd name="connsiteY0" fmla="*/ 0 h 669679"/>
                  <a:gd name="connsiteX1" fmla="*/ 47890 w 645729"/>
                  <a:gd name="connsiteY1" fmla="*/ 52539 h 669679"/>
                  <a:gd name="connsiteX2" fmla="*/ 47918 w 645729"/>
                  <a:gd name="connsiteY2" fmla="*/ 250344 h 669679"/>
                  <a:gd name="connsiteX3" fmla="*/ 287742 w 645729"/>
                  <a:gd name="connsiteY3" fmla="*/ 213169 h 669679"/>
                  <a:gd name="connsiteX4" fmla="*/ 249092 w 645729"/>
                  <a:gd name="connsiteY4" fmla="*/ 426392 h 669679"/>
                  <a:gd name="connsiteX5" fmla="*/ 494369 w 645729"/>
                  <a:gd name="connsiteY5" fmla="*/ 415424 h 669679"/>
                  <a:gd name="connsiteX6" fmla="*/ 425119 w 645729"/>
                  <a:gd name="connsiteY6" fmla="*/ 627589 h 669679"/>
                  <a:gd name="connsiteX7" fmla="*/ 570520 w 645729"/>
                  <a:gd name="connsiteY7" fmla="*/ 602215 h 669679"/>
                  <a:gd name="connsiteX8" fmla="*/ 645728 w 645729"/>
                  <a:gd name="connsiteY8" fmla="*/ 669670 h 6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729" h="669679">
                    <a:moveTo>
                      <a:pt x="27" y="0"/>
                    </a:moveTo>
                    <a:cubicBezTo>
                      <a:pt x="-1362" y="12032"/>
                      <a:pt x="49985" y="8527"/>
                      <a:pt x="47890" y="52539"/>
                    </a:cubicBezTo>
                    <a:cubicBezTo>
                      <a:pt x="45795" y="96551"/>
                      <a:pt x="7943" y="223572"/>
                      <a:pt x="47918" y="250344"/>
                    </a:cubicBezTo>
                    <a:cubicBezTo>
                      <a:pt x="87893" y="277116"/>
                      <a:pt x="254213" y="183828"/>
                      <a:pt x="287742" y="213169"/>
                    </a:cubicBezTo>
                    <a:cubicBezTo>
                      <a:pt x="321271" y="242510"/>
                      <a:pt x="214654" y="392683"/>
                      <a:pt x="249092" y="426392"/>
                    </a:cubicBezTo>
                    <a:cubicBezTo>
                      <a:pt x="283530" y="460101"/>
                      <a:pt x="465031" y="381891"/>
                      <a:pt x="494369" y="415424"/>
                    </a:cubicBezTo>
                    <a:cubicBezTo>
                      <a:pt x="523707" y="448957"/>
                      <a:pt x="412427" y="596457"/>
                      <a:pt x="425119" y="627589"/>
                    </a:cubicBezTo>
                    <a:cubicBezTo>
                      <a:pt x="437811" y="658721"/>
                      <a:pt x="523081" y="599921"/>
                      <a:pt x="570520" y="602215"/>
                    </a:cubicBezTo>
                    <a:cubicBezTo>
                      <a:pt x="617959" y="604509"/>
                      <a:pt x="630225" y="670585"/>
                      <a:pt x="645728" y="66967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54363" y="2392321"/>
                <a:ext cx="389863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 smtClean="0"/>
                  <a:t>e</a:t>
                </a:r>
                <a:r>
                  <a:rPr lang="en-US" baseline="30000" dirty="0" smtClean="0">
                    <a:latin typeface="Symbol" charset="2"/>
                    <a:cs typeface="Symbol" charset="2"/>
                  </a:rPr>
                  <a:t>-</a:t>
                </a:r>
                <a:endParaRPr lang="en-US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488337" y="4007719"/>
                <a:ext cx="474698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i="1" dirty="0" smtClean="0"/>
                  <a:t>e</a:t>
                </a:r>
                <a:r>
                  <a:rPr lang="en-US" baseline="30000" dirty="0" smtClean="0">
                    <a:latin typeface="Symbol" charset="2"/>
                    <a:cs typeface="Symbol" charset="2"/>
                  </a:rPr>
                  <a:t>+</a:t>
                </a:r>
                <a:endParaRPr lang="en-US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657318" y="2818041"/>
                <a:ext cx="319318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latin typeface="Symbol" charset="2"/>
                    <a:cs typeface="Symbol" charset="2"/>
                  </a:rPr>
                  <a:t>g</a:t>
                </a:r>
                <a:endParaRPr lang="en-US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675766" y="3829619"/>
                <a:ext cx="27956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g</a:t>
                </a:r>
                <a:endParaRPr lang="en-US" baseline="30000" dirty="0">
                  <a:solidFill>
                    <a:srgbClr val="00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6634836" y="4576328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01813" y="5014551"/>
              <a:ext cx="1239" cy="52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634836" y="5563553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 rot="16200000">
              <a:off x="7449555" y="4522863"/>
              <a:ext cx="451576" cy="54458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6136886" flipV="1">
              <a:off x="7393012" y="5542186"/>
              <a:ext cx="449999" cy="53245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76454" y="4236331"/>
              <a:ext cx="38986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10428" y="5851729"/>
              <a:ext cx="47469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45097" y="4475918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30701" y="5750272"/>
              <a:ext cx="27956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baseline="30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6136886" flipH="1" flipV="1">
              <a:off x="6998994" y="4265243"/>
              <a:ext cx="533729" cy="546391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89487" y="4231088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59058" y="6119604"/>
              <a:ext cx="1849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BE0204"/>
                  </a:solidFill>
                </a:rPr>
                <a:t>+1 electron</a:t>
              </a:r>
              <a:endParaRPr lang="en-US" dirty="0">
                <a:solidFill>
                  <a:srgbClr val="BE020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55009" y="6203870"/>
              <a:ext cx="1849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E0204"/>
                  </a:solidFill>
                </a:rPr>
                <a:t>+1 </a:t>
              </a:r>
              <a:r>
                <a:rPr lang="en-US" dirty="0" smtClean="0">
                  <a:solidFill>
                    <a:srgbClr val="BE0204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BE0204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14427" y="6203870"/>
              <a:ext cx="1849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E0204"/>
                  </a:solidFill>
                </a:rPr>
                <a:t>+2 </a:t>
              </a:r>
              <a:r>
                <a:rPr lang="en-US" dirty="0" smtClean="0">
                  <a:solidFill>
                    <a:srgbClr val="BE0204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rgbClr val="BE0204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64240" y="3920453"/>
              <a:ext cx="7551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46C0A"/>
                  </a:solidFill>
                </a:rPr>
                <a:t>Backgrounds</a:t>
              </a:r>
              <a:endParaRPr lang="en-US" dirty="0">
                <a:solidFill>
                  <a:srgbClr val="E46C0A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C81-9829-1347-8245-EFA4EF68416C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3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Symbol" charset="2"/>
                <a:cs typeface="Symbol" charset="2"/>
              </a:rPr>
              <a:t>g</a:t>
            </a:r>
            <a:r>
              <a:rPr lang="en-US" sz="3600" dirty="0" err="1" smtClean="0">
                <a:latin typeface="Symbol" charset="2"/>
                <a:cs typeface="Symbol" charset="2"/>
              </a:rPr>
              <a:t>g</a:t>
            </a:r>
            <a:r>
              <a:rPr lang="en-US" sz="3600" dirty="0" smtClean="0">
                <a:latin typeface="Symbol" charset="2"/>
                <a:cs typeface="Symbol" charset="2"/>
              </a:rPr>
              <a:t> </a:t>
            </a:r>
            <a:r>
              <a:rPr lang="en-US" sz="3600" dirty="0" smtClean="0"/>
              <a:t>normalization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543D-18C7-BF43-961C-31ABA7F7616B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15" name="Picture 14" descr="Schermata 2014-02-23 alle 23.29.1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71" y="1866586"/>
            <a:ext cx="3436637" cy="246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51641" y="1560573"/>
            <a:ext cx="278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/>
              <a:t>2</a:t>
            </a:r>
            <a:r>
              <a:rPr lang="en-US" sz="1200" dirty="0" smtClean="0"/>
              <a:t> clusters, 100 MeV &lt; </a:t>
            </a:r>
            <a:r>
              <a:rPr lang="en-US" sz="1200" i="1" dirty="0" smtClean="0"/>
              <a:t>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+</a:t>
            </a:r>
            <a:r>
              <a:rPr lang="en-US" sz="1200" i="1" dirty="0" smtClean="0"/>
              <a:t>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&lt; 400 MeV</a:t>
            </a:r>
          </a:p>
        </p:txBody>
      </p:sp>
      <p:pic>
        <p:nvPicPr>
          <p:cNvPr id="18" name="Picture 17" descr="Screenshot 2014-02-24 15.50.17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342" y="2039116"/>
            <a:ext cx="2854207" cy="600689"/>
          </a:xfrm>
          <a:prstGeom prst="rect">
            <a:avLst/>
          </a:prstGeom>
        </p:spPr>
      </p:pic>
      <p:pic>
        <p:nvPicPr>
          <p:cNvPr id="19" name="Picture 18" descr="Schermata 2014-02-23 alle 23.32.09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740" y="3035219"/>
            <a:ext cx="4692318" cy="842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78" y="0"/>
            <a:ext cx="82974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Zoom on (high energy) positron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7E5-00AF-8045-92ED-1C6C3E2EF8AF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68" y="1646250"/>
            <a:ext cx="5004832" cy="4258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3675" y="2130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EF2D2"/>
                </a:solidFill>
              </a:rPr>
              <a:t>calorimeter</a:t>
            </a:r>
            <a:endParaRPr lang="en-US" dirty="0">
              <a:solidFill>
                <a:srgbClr val="FEF2D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3805" y="5491464"/>
            <a:ext cx="60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EF2D2"/>
                </a:solidFill>
              </a:rPr>
              <a:t>veto</a:t>
            </a:r>
            <a:endParaRPr lang="en-US" dirty="0">
              <a:solidFill>
                <a:srgbClr val="FEF2D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6895" y="4061763"/>
            <a:ext cx="2256577" cy="1808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0820">
            <a:off x="6358650" y="4413886"/>
            <a:ext cx="1990001" cy="11296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49762" y="4200688"/>
            <a:ext cx="827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EF2D2"/>
                </a:solidFill>
              </a:rPr>
              <a:t>s</a:t>
            </a:r>
            <a:r>
              <a:rPr lang="en-US" sz="1100" dirty="0" smtClean="0">
                <a:solidFill>
                  <a:srgbClr val="FEF2D2"/>
                </a:solidFill>
              </a:rPr>
              <a:t>mall angle</a:t>
            </a:r>
          </a:p>
          <a:p>
            <a:r>
              <a:rPr lang="en-US" sz="1100" dirty="0" smtClean="0">
                <a:solidFill>
                  <a:srgbClr val="FEF2D2"/>
                </a:solidFill>
              </a:rPr>
              <a:t>veto</a:t>
            </a:r>
            <a:endParaRPr lang="en-US" sz="1100" dirty="0">
              <a:solidFill>
                <a:srgbClr val="FEF2D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PADME approach to A’ searches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716D-328B-8F4D-9F53-9CB23017BF11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35570"/>
            <a:ext cx="9143999" cy="4470400"/>
          </a:xfrm>
        </p:spPr>
        <p:txBody>
          <a:bodyPr>
            <a:no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n-GB" sz="2000" dirty="0" smtClean="0">
                <a:solidFill>
                  <a:schemeClr val="accent5"/>
                </a:solidFill>
                <a:latin typeface="+mn-lt"/>
                <a:cs typeface="+mn-cs"/>
              </a:rPr>
              <a:t>                                                              </a:t>
            </a:r>
            <a:r>
              <a:rPr lang="en-GB" sz="2400" b="1" dirty="0" smtClean="0">
                <a:solidFill>
                  <a:schemeClr val="accent4"/>
                </a:solidFill>
                <a:latin typeface="+mn-lt"/>
                <a:cs typeface="+mn-cs"/>
              </a:rPr>
              <a:t>The goal</a:t>
            </a:r>
          </a:p>
          <a:p>
            <a:pPr marL="1778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  <a:latin typeface="+mn-lt"/>
                <a:cs typeface="+mn-cs"/>
              </a:rPr>
              <a:t>Perform a dark sector search as much as possible model independent</a:t>
            </a:r>
          </a:p>
          <a:p>
            <a:pPr marL="57785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Remove assumption on A’ decays and on the dark sector structure</a:t>
            </a:r>
          </a:p>
          <a:p>
            <a:pPr marL="1778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  <a:latin typeface="+mn-lt"/>
                <a:cs typeface="+mn-cs"/>
              </a:rPr>
              <a:t>Minimize the number of interactions and parameters in the data interpretation</a:t>
            </a:r>
          </a:p>
          <a:p>
            <a:pPr marL="57785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Need only to parameterize the production mechanism needs only coupling to electrons</a:t>
            </a:r>
          </a:p>
          <a:p>
            <a:pPr marL="177800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chemeClr val="accent5"/>
                </a:solidFill>
                <a:latin typeface="+mn-lt"/>
                <a:cs typeface="+mn-cs"/>
              </a:rPr>
              <a:t>Provide a strong and unquestionable experimental evidence for A’</a:t>
            </a:r>
          </a:p>
          <a:p>
            <a:pPr marL="577850" lvl="1" indent="-17780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Measure mass and coupling simultaneously</a:t>
            </a:r>
            <a:endParaRPr lang="en-GB" sz="16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400050" lvl="1" indent="0">
              <a:buClr>
                <a:schemeClr val="accent5"/>
              </a:buClr>
              <a:buNone/>
            </a:pPr>
            <a:r>
              <a:rPr lang="en-GB" sz="1600" dirty="0" smtClean="0">
                <a:solidFill>
                  <a:schemeClr val="accent5"/>
                </a:solidFill>
                <a:latin typeface="+mn-lt"/>
                <a:cs typeface="+mn-cs"/>
              </a:rPr>
              <a:t>                                                                      </a:t>
            </a:r>
            <a:r>
              <a:rPr lang="en-GB" sz="2000" b="1" dirty="0" smtClean="0">
                <a:solidFill>
                  <a:srgbClr val="BE0204"/>
                </a:solidFill>
                <a:latin typeface="+mn-lt"/>
                <a:cs typeface="+mn-cs"/>
              </a:rPr>
              <a:t>The way</a:t>
            </a:r>
            <a:endParaRPr lang="en-GB" sz="16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177800" lvl="0" indent="-177800">
              <a:buClr>
                <a:srgbClr val="640F10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Search for the process </a:t>
            </a:r>
            <a:r>
              <a:rPr lang="en-GB" sz="2000" dirty="0" err="1" smtClean="0">
                <a:solidFill>
                  <a:srgbClr val="640F10"/>
                </a:solidFill>
                <a:latin typeface="Calibri"/>
              </a:rPr>
              <a:t>e</a:t>
            </a:r>
            <a:r>
              <a:rPr lang="en-GB" sz="2000" baseline="30000" dirty="0" err="1" smtClean="0">
                <a:solidFill>
                  <a:srgbClr val="640F10"/>
                </a:solidFill>
                <a:latin typeface="Calibri"/>
              </a:rPr>
              <a:t>+</a:t>
            </a:r>
            <a:r>
              <a:rPr lang="en-GB" sz="2000" dirty="0" err="1" smtClean="0">
                <a:solidFill>
                  <a:srgbClr val="640F10"/>
                </a:solidFill>
                <a:latin typeface="Calibri"/>
              </a:rPr>
              <a:t>e</a:t>
            </a:r>
            <a:r>
              <a:rPr lang="en-GB" sz="2000" baseline="30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-</a:t>
            </a: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 -&gt;</a:t>
            </a:r>
            <a:r>
              <a:rPr lang="en-GB" sz="2000" dirty="0" err="1" smtClean="0">
                <a:solidFill>
                  <a:srgbClr val="640F10"/>
                </a:solidFill>
                <a:latin typeface="Symbol" charset="2"/>
                <a:cs typeface="Symbol" charset="2"/>
              </a:rPr>
              <a:t>g</a:t>
            </a:r>
            <a:r>
              <a:rPr lang="en-GB" sz="2000" dirty="0" err="1" smtClean="0">
                <a:solidFill>
                  <a:srgbClr val="640F10"/>
                </a:solidFill>
                <a:latin typeface="Calibri"/>
              </a:rPr>
              <a:t>A</a:t>
            </a: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’    A’-&gt;</a:t>
            </a:r>
            <a:r>
              <a:rPr lang="en-GB" sz="2000" dirty="0" smtClean="0">
                <a:solidFill>
                  <a:srgbClr val="640F10"/>
                </a:solidFill>
                <a:latin typeface="+mn-lt"/>
                <a:cs typeface="Symbol" charset="2"/>
              </a:rPr>
              <a:t>Inv. </a:t>
            </a:r>
            <a:r>
              <a:rPr lang="en-GB" sz="2000" dirty="0">
                <a:solidFill>
                  <a:srgbClr val="640F10"/>
                </a:solidFill>
                <a:latin typeface="Calibri"/>
              </a:rPr>
              <a:t>by measuring the final state missing mass</a:t>
            </a:r>
          </a:p>
          <a:p>
            <a:pPr marL="577850" lvl="1" indent="-177800">
              <a:buClr>
                <a:srgbClr val="640F10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40F10"/>
                </a:solidFill>
                <a:latin typeface="Calibri"/>
              </a:rPr>
              <a:t>Independent from the A’ decay mechanism, A’ lifetime, nature and mass of the dark matter </a:t>
            </a:r>
            <a:r>
              <a:rPr lang="en-GB" sz="16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c</a:t>
            </a:r>
            <a:endParaRPr lang="en-GB" sz="1600" dirty="0">
              <a:solidFill>
                <a:srgbClr val="640F10"/>
              </a:solidFill>
              <a:latin typeface="Symbol" charset="2"/>
              <a:cs typeface="Symbol" charset="2"/>
            </a:endParaRPr>
          </a:p>
          <a:p>
            <a:pPr marL="177800" lvl="0" indent="-177800">
              <a:buClr>
                <a:srgbClr val="640F10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Measure </a:t>
            </a:r>
            <a:r>
              <a:rPr lang="en-GB" sz="2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e</a:t>
            </a:r>
            <a:r>
              <a:rPr lang="en-GB" sz="2000" baseline="30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2</a:t>
            </a: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 from rate and missing </a:t>
            </a:r>
            <a:r>
              <a:rPr lang="en-GB" sz="2000" dirty="0">
                <a:solidFill>
                  <a:srgbClr val="640F10"/>
                </a:solidFill>
                <a:latin typeface="Calibri"/>
              </a:rPr>
              <a:t>mass and M</a:t>
            </a:r>
            <a:r>
              <a:rPr lang="en-GB" sz="2000" baseline="-25000" dirty="0">
                <a:solidFill>
                  <a:srgbClr val="640F10"/>
                </a:solidFill>
                <a:latin typeface="Calibri"/>
              </a:rPr>
              <a:t>A’</a:t>
            </a:r>
            <a:r>
              <a:rPr lang="en-GB" sz="2000" dirty="0">
                <a:solidFill>
                  <a:srgbClr val="640F10"/>
                </a:solidFill>
                <a:latin typeface="Calibri"/>
              </a:rPr>
              <a:t> </a:t>
            </a:r>
            <a:endParaRPr lang="en-GB" sz="2000" baseline="-25000" dirty="0">
              <a:solidFill>
                <a:srgbClr val="640F10"/>
              </a:solidFill>
              <a:latin typeface="Calibri"/>
            </a:endParaRPr>
          </a:p>
          <a:p>
            <a:pPr marL="577850" lvl="1" indent="-177800">
              <a:buClr>
                <a:srgbClr val="640F10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40F10"/>
                </a:solidFill>
                <a:latin typeface="Calibri"/>
              </a:rPr>
              <a:t>Completely constrain the minimal A’ model</a:t>
            </a:r>
            <a:endParaRPr lang="en-GB" sz="1600" dirty="0">
              <a:solidFill>
                <a:srgbClr val="640F10"/>
              </a:solidFill>
              <a:latin typeface="Calibri"/>
            </a:endParaRPr>
          </a:p>
          <a:p>
            <a:pPr marL="177800" lvl="0" indent="-177800">
              <a:buClr>
                <a:srgbClr val="640F10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Measure </a:t>
            </a:r>
            <a:r>
              <a:rPr lang="en-GB" sz="2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e</a:t>
            </a:r>
            <a:r>
              <a:rPr lang="en-GB" sz="2000" baseline="30000" dirty="0" smtClean="0">
                <a:solidFill>
                  <a:srgbClr val="640F10"/>
                </a:solidFill>
                <a:latin typeface="Calibri"/>
              </a:rPr>
              <a:t>2</a:t>
            </a:r>
            <a:r>
              <a:rPr lang="en-GB" sz="2000" dirty="0" smtClean="0">
                <a:solidFill>
                  <a:srgbClr val="640F10"/>
                </a:solidFill>
                <a:latin typeface="Calibri"/>
              </a:rPr>
              <a:t> with minimal theoretical uncertainties</a:t>
            </a:r>
            <a:endParaRPr lang="en-GB" sz="1600" baseline="300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19" y="5511895"/>
            <a:ext cx="5535762" cy="7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JRA HADTECH project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92C7-5BD5-7045-8BC2-D9A744203DB1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75" y="1351624"/>
            <a:ext cx="9042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chemeClr val="accent5"/>
                </a:solidFill>
              </a:rPr>
              <a:t>Collaboration started with MAMI @ Mainz in a Horizon 2020 Joint Research Activity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err="1" smtClean="0">
                <a:solidFill>
                  <a:schemeClr val="accent5"/>
                </a:solidFill>
              </a:rPr>
              <a:t>Niklaus</a:t>
            </a:r>
            <a:r>
              <a:rPr lang="en-GB" sz="1400" dirty="0" smtClean="0">
                <a:solidFill>
                  <a:schemeClr val="accent5"/>
                </a:solidFill>
              </a:rPr>
              <a:t> Berger (Mainz) PI project is a part of  </a:t>
            </a:r>
            <a:r>
              <a:rPr lang="en-GB" sz="1400" b="1" dirty="0" err="1" smtClean="0">
                <a:solidFill>
                  <a:srgbClr val="000000"/>
                </a:solidFill>
              </a:rPr>
              <a:t>HadronPhysicsHorizon</a:t>
            </a:r>
            <a:r>
              <a:rPr lang="en-GB" sz="1400" b="1" dirty="0" smtClean="0">
                <a:solidFill>
                  <a:srgbClr val="000000"/>
                </a:solidFill>
              </a:rPr>
              <a:t> (HPH)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PADME group of LNF, RM1, Sofia e Lecce  are involved in a sub-task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/>
              <a:t>“</a:t>
            </a:r>
            <a:r>
              <a:rPr lang="en-GB" sz="1600" b="1" dirty="0" smtClean="0"/>
              <a:t>Diagnostics tools for high current beams for beam dump experiments”</a:t>
            </a:r>
            <a:r>
              <a:rPr lang="en-GB" sz="1600" dirty="0" smtClean="0"/>
              <a:t> </a:t>
            </a:r>
            <a:endParaRPr lang="en-GB" sz="1600" dirty="0" smtClean="0">
              <a:solidFill>
                <a:schemeClr val="accent5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Studies for use of the gas target at PADME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Design suitable diamond detector and readout electronics. Validate the readout chain and complete system with a radio-active source (Lecce)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Study use of the detector for the MESA beam dump experiment (Mainz)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Install the detector inside the DA</a:t>
            </a:r>
            <a:r>
              <a:rPr lang="en-GB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F</a:t>
            </a:r>
            <a:r>
              <a:rPr lang="en-GB" sz="1400" dirty="0" smtClean="0">
                <a:solidFill>
                  <a:schemeClr val="accent5"/>
                </a:solidFill>
              </a:rPr>
              <a:t>NE extracted beam line and provide the trigger and DAQ system (LNF)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</a:rPr>
              <a:t>Operate the detector and perform a beam intensity scan up to 10</a:t>
            </a:r>
            <a:r>
              <a:rPr lang="en-GB" sz="1400" baseline="30000" dirty="0" smtClean="0">
                <a:solidFill>
                  <a:schemeClr val="accent5"/>
                </a:solidFill>
              </a:rPr>
              <a:t>10</a:t>
            </a:r>
            <a:r>
              <a:rPr lang="en-GB" sz="1400" dirty="0" smtClean="0">
                <a:solidFill>
                  <a:schemeClr val="accent5"/>
                </a:solidFill>
              </a:rPr>
              <a:t> particles/s (LNF, Lecce, Sofia)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4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</a:t>
            </a:r>
            <a:r>
              <a:rPr lang="en-US" dirty="0"/>
              <a:t>H</a:t>
            </a:r>
            <a:r>
              <a:rPr lang="en-US" dirty="0" smtClean="0"/>
              <a:t>iggs physics at PADME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pic>
        <p:nvPicPr>
          <p:cNvPr id="7" name="Picture 6" descr="Screenshot 2015-10-01 12.34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58" y="1671476"/>
            <a:ext cx="4692318" cy="3157448"/>
          </a:xfrm>
          <a:prstGeom prst="rect">
            <a:avLst/>
          </a:prstGeom>
        </p:spPr>
      </p:pic>
      <p:pic>
        <p:nvPicPr>
          <p:cNvPr id="13" name="Picture 12" descr="Screenshot 2015-10-01 12.36.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9466"/>
            <a:ext cx="4265744" cy="5487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9" y="2345705"/>
            <a:ext cx="4692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Depending on dark Higgs dark Photon masses:</a:t>
            </a:r>
          </a:p>
          <a:p>
            <a:endParaRPr lang="en-US" sz="1600" dirty="0">
              <a:solidFill>
                <a:srgbClr val="640F10"/>
              </a:solidFill>
              <a:latin typeface="Calibri"/>
              <a:cs typeface="Calibri"/>
            </a:endParaRPr>
          </a:p>
          <a:p>
            <a:pPr indent="-342900">
              <a:buAutoNum type="alphaLcParenR"/>
            </a:pP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2MA’&lt; </a:t>
            </a:r>
            <a:r>
              <a:rPr lang="en-US" sz="1600" dirty="0" err="1">
                <a:solidFill>
                  <a:srgbClr val="640F10"/>
                </a:solidFill>
                <a:latin typeface="Calibri"/>
                <a:cs typeface="Calibri"/>
              </a:rPr>
              <a:t>Mh</a:t>
            </a: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’ dominant </a:t>
            </a:r>
            <a:r>
              <a:rPr lang="en-US" sz="1600" dirty="0" err="1">
                <a:solidFill>
                  <a:srgbClr val="640F10"/>
                </a:solidFill>
                <a:latin typeface="Calibri"/>
                <a:cs typeface="Calibri"/>
              </a:rPr>
              <a:t>A’h</a:t>
            </a: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’-&gt;A’A’A’-&gt;6 leptons</a:t>
            </a:r>
          </a:p>
          <a:p>
            <a:pPr indent="-342900">
              <a:buAutoNum type="alphaLcParenR"/>
            </a:pP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2MA’&gt; </a:t>
            </a:r>
            <a:r>
              <a:rPr lang="en-US" sz="1600" dirty="0" err="1">
                <a:solidFill>
                  <a:srgbClr val="640F10"/>
                </a:solidFill>
                <a:latin typeface="Calibri"/>
                <a:cs typeface="Calibri"/>
              </a:rPr>
              <a:t>Mh</a:t>
            </a: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’ dominant </a:t>
            </a:r>
            <a:r>
              <a:rPr lang="en-US" sz="1600" dirty="0" err="1">
                <a:solidFill>
                  <a:srgbClr val="640F10"/>
                </a:solidFill>
                <a:latin typeface="Calibri"/>
                <a:cs typeface="Calibri"/>
              </a:rPr>
              <a:t>A’h</a:t>
            </a:r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’-&gt;A’ Inv.-&gt;2 leptons</a:t>
            </a:r>
          </a:p>
          <a:p>
            <a:pPr indent="-342900">
              <a:buAutoNum type="alphaLcParenR"/>
            </a:pPr>
            <a:endParaRPr lang="en-US" sz="1600" dirty="0">
              <a:solidFill>
                <a:srgbClr val="640F10"/>
              </a:solidFill>
              <a:latin typeface="Calibri"/>
              <a:cs typeface="Calibri"/>
            </a:endParaRPr>
          </a:p>
          <a:p>
            <a:endParaRPr lang="en-US" sz="16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640F10"/>
                </a:solidFill>
                <a:latin typeface="Calibri"/>
                <a:cs typeface="Calibri"/>
              </a:rPr>
              <a:t>A) In PADME just count the number of in time 6 leptons events with zero total charge and sum of the momenta &lt;</a:t>
            </a:r>
            <a:r>
              <a:rPr lang="en-US" sz="1600" dirty="0" err="1">
                <a:solidFill>
                  <a:srgbClr val="640F10"/>
                </a:solidFill>
                <a:latin typeface="Calibri"/>
                <a:cs typeface="Calibri"/>
              </a:rPr>
              <a:t>E</a:t>
            </a:r>
            <a:r>
              <a:rPr lang="en-US" sz="1600" baseline="-25000" dirty="0" err="1">
                <a:solidFill>
                  <a:srgbClr val="640F10"/>
                </a:solidFill>
                <a:latin typeface="Calibri"/>
                <a:cs typeface="Calibri"/>
              </a:rPr>
              <a:t>beam</a:t>
            </a:r>
            <a:endParaRPr lang="en-US" sz="1600" baseline="-25000" dirty="0">
              <a:solidFill>
                <a:srgbClr val="640F10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90134"/>
            <a:ext cx="333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BE0204"/>
                </a:solidFill>
              </a:rPr>
              <a:t>Dark Higgs Production at PADME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1265" y="1246699"/>
            <a:ext cx="397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Limits on Dark Higgs Models</a:t>
            </a:r>
            <a:endParaRPr lang="en-GB" dirty="0"/>
          </a:p>
        </p:txBody>
      </p:sp>
      <p:pic>
        <p:nvPicPr>
          <p:cNvPr id="11" name="Picture 10" descr="hStrahlung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6"/>
          <a:stretch/>
        </p:blipFill>
        <p:spPr>
          <a:xfrm>
            <a:off x="933149" y="4690738"/>
            <a:ext cx="2893825" cy="2136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7BAA-165D-0C46-8A47-CBE7AD4613EB}" type="datetime1">
              <a:rPr lang="it-IT" smtClean="0"/>
              <a:t>23/05/16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1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Invisible </a:t>
            </a:r>
            <a:r>
              <a:rPr lang="en-US" i="1" dirty="0" smtClean="0"/>
              <a:t>A’ </a:t>
            </a:r>
            <a:r>
              <a:rPr lang="en-US" dirty="0" smtClean="0"/>
              <a:t>model dependence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47875"/>
            <a:ext cx="2624677" cy="23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50" y="3708752"/>
            <a:ext cx="521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models assuming that the dark photon couples to SM through kinetic mixing </a:t>
            </a:r>
            <a:r>
              <a:rPr lang="en-US" sz="1600" dirty="0">
                <a:latin typeface="Symbol" charset="2"/>
                <a:cs typeface="Symbol" charset="2"/>
              </a:rPr>
              <a:t>e</a:t>
            </a:r>
            <a:r>
              <a:rPr lang="en-US" sz="1600" baseline="-25000" dirty="0">
                <a:cs typeface="Symbol" charset="2"/>
              </a:rPr>
              <a:t>q</a:t>
            </a:r>
            <a:r>
              <a:rPr lang="en-US" sz="1600" dirty="0">
                <a:cs typeface="Symbol" charset="2"/>
              </a:rPr>
              <a:t>≠</a:t>
            </a:r>
            <a:r>
              <a:rPr lang="en-US" sz="1600" dirty="0" smtClean="0">
                <a:cs typeface="Symbol" charset="2"/>
              </a:rPr>
              <a:t>0 </a:t>
            </a:r>
            <a:r>
              <a:rPr lang="en-US" sz="1600" i="1" dirty="0" smtClean="0"/>
              <a:t>K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→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err="1" smtClean="0"/>
              <a:t>±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can be used to constrain </a:t>
            </a:r>
            <a:r>
              <a:rPr lang="en-US" sz="1600" i="1" dirty="0"/>
              <a:t>K</a:t>
            </a:r>
            <a:r>
              <a:rPr lang="en-US" sz="1600" baseline="30000" dirty="0" smtClean="0"/>
              <a:t>±</a:t>
            </a:r>
            <a:r>
              <a:rPr lang="en-US" sz="1600" dirty="0"/>
              <a:t>→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err="1" smtClean="0"/>
              <a:t>±</a:t>
            </a:r>
            <a:r>
              <a:rPr lang="en-US" sz="1600" i="1" dirty="0" err="1" smtClean="0">
                <a:latin typeface="Century Gothic"/>
                <a:cs typeface="Century Gothic"/>
              </a:rPr>
              <a:t>A</a:t>
            </a:r>
            <a:r>
              <a:rPr lang="en-US" sz="1600" i="1" dirty="0" smtClean="0">
                <a:latin typeface="Century Gothic"/>
                <a:cs typeface="Century Gothic"/>
              </a:rPr>
              <a:t>’</a:t>
            </a:r>
            <a:endParaRPr lang="en-US" sz="1600" dirty="0" smtClean="0">
              <a:latin typeface="Symbol" charset="2"/>
              <a:cs typeface="Symbol" charset="2"/>
            </a:endParaRPr>
          </a:p>
        </p:txBody>
      </p:sp>
      <p:pic>
        <p:nvPicPr>
          <p:cNvPr id="11" name="Picture 10" descr="Screenshot 2015-03-03 17.21.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7" y="4583739"/>
            <a:ext cx="3807137" cy="830128"/>
          </a:xfrm>
          <a:prstGeom prst="rect">
            <a:avLst/>
          </a:prstGeom>
        </p:spPr>
      </p:pic>
      <p:pic>
        <p:nvPicPr>
          <p:cNvPr id="13" name="Picture 12" descr="Screenshot 2015-03-03 17.31.00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346" y="1347875"/>
            <a:ext cx="2585395" cy="23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3" y="5497504"/>
            <a:ext cx="522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Depending on how the model is built the limit can change significantly for example allowing the mass mixing with SM </a:t>
            </a:r>
            <a:r>
              <a:rPr lang="en-US" sz="1600" i="1" dirty="0" smtClean="0"/>
              <a:t>Z</a:t>
            </a:r>
            <a:r>
              <a:rPr lang="en-US" sz="1600" dirty="0" smtClean="0"/>
              <a:t>.</a:t>
            </a:r>
            <a:endParaRPr lang="en-US" sz="1600" dirty="0" smtClean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1727" y="4838030"/>
            <a:ext cx="844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BE0204"/>
                </a:solidFill>
              </a:rPr>
              <a:t>Z</a:t>
            </a:r>
            <a:r>
              <a:rPr lang="en-US" sz="1400" i="1" baseline="-25000" dirty="0" err="1" smtClean="0">
                <a:solidFill>
                  <a:srgbClr val="BE0204"/>
                </a:solidFill>
              </a:rPr>
              <a:t>d</a:t>
            </a:r>
            <a:r>
              <a:rPr lang="en-US" sz="1400" dirty="0" smtClean="0">
                <a:solidFill>
                  <a:srgbClr val="BE0204"/>
                </a:solidFill>
              </a:rPr>
              <a:t>=</a:t>
            </a:r>
            <a:r>
              <a:rPr lang="en-US" sz="1400" i="1" dirty="0" smtClean="0">
                <a:solidFill>
                  <a:srgbClr val="BE0204"/>
                </a:solidFill>
              </a:rPr>
              <a:t>A’</a:t>
            </a:r>
            <a:endParaRPr lang="en-US" sz="1400" i="1" dirty="0">
              <a:solidFill>
                <a:srgbClr val="BE020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0121" y="5948419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BE0204"/>
                </a:solidFill>
              </a:rPr>
              <a:t>PhysRevD</a:t>
            </a:r>
            <a:r>
              <a:rPr lang="en-US" sz="1400" dirty="0">
                <a:solidFill>
                  <a:srgbClr val="BE0204"/>
                </a:solidFill>
              </a:rPr>
              <a:t>.89.095006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173" y="1187468"/>
            <a:ext cx="2505996" cy="51525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267" y="993789"/>
            <a:ext cx="48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E0204"/>
                </a:solidFill>
              </a:rPr>
              <a:t>Exclusion with </a:t>
            </a:r>
            <a:r>
              <a:rPr lang="en-US" b="1" dirty="0" err="1" smtClean="0">
                <a:solidFill>
                  <a:srgbClr val="BE0204"/>
                </a:solidFill>
              </a:rPr>
              <a:t>Kaons</a:t>
            </a:r>
            <a:endParaRPr lang="en-US" b="1" dirty="0">
              <a:solidFill>
                <a:srgbClr val="BE020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1173" y="884352"/>
            <a:ext cx="250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E0204"/>
                </a:solidFill>
              </a:rPr>
              <a:t>Scattering exclusion</a:t>
            </a:r>
            <a:endParaRPr lang="en-US" b="1" dirty="0">
              <a:solidFill>
                <a:srgbClr val="BE020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50608" y="3282923"/>
            <a:ext cx="1283602" cy="8241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Explicitly depends on </a:t>
            </a:r>
            <a:r>
              <a:rPr lang="en-GB" sz="1600" dirty="0" smtClean="0">
                <a:latin typeface="Symbol" charset="2"/>
                <a:cs typeface="Symbol" charset="2"/>
              </a:rPr>
              <a:t>c</a:t>
            </a:r>
            <a:r>
              <a:rPr lang="en-GB" sz="1600" dirty="0" smtClean="0"/>
              <a:t> mass</a:t>
            </a:r>
            <a:endParaRPr lang="en-GB" sz="1600" dirty="0"/>
          </a:p>
        </p:txBody>
      </p:sp>
      <p:cxnSp>
        <p:nvCxnSpPr>
          <p:cNvPr id="19" name="Straight Arrow Connector 18"/>
          <p:cNvCxnSpPr>
            <a:stCxn id="5" idx="3"/>
          </p:cNvCxnSpPr>
          <p:nvPr/>
        </p:nvCxnSpPr>
        <p:spPr>
          <a:xfrm flipV="1">
            <a:off x="6634210" y="2661466"/>
            <a:ext cx="1094442" cy="1033512"/>
          </a:xfrm>
          <a:prstGeom prst="straightConnector1">
            <a:avLst/>
          </a:prstGeom>
          <a:ln>
            <a:solidFill>
              <a:srgbClr val="BE02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</p:cNvCxnSpPr>
          <p:nvPr/>
        </p:nvCxnSpPr>
        <p:spPr>
          <a:xfrm>
            <a:off x="6634210" y="3694978"/>
            <a:ext cx="770163" cy="1317222"/>
          </a:xfrm>
          <a:prstGeom prst="straightConnector1">
            <a:avLst/>
          </a:prstGeom>
          <a:ln>
            <a:solidFill>
              <a:srgbClr val="BE02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4839-F871-434B-A824-4F3CDE52C1ED}" type="datetime1">
              <a:rPr lang="it-IT" smtClean="0"/>
              <a:t>23/05/16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0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in the new BTF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648F-B469-2440-8CD4-090815961717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 descr="Schermata 2016-05-22 alle 16.5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1" y="1207133"/>
            <a:ext cx="6767569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20" y="944280"/>
            <a:ext cx="8312728" cy="3381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PADME invisible technique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B571-D3DC-AC4D-BE25-0B431EB6DD0D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51286" y="2391477"/>
            <a:ext cx="3006842" cy="1172400"/>
          </a:xfrm>
          <a:prstGeom prst="straightConnector1">
            <a:avLst/>
          </a:prstGeom>
          <a:ln w="28575" cmpd="sng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93170" y="3477031"/>
            <a:ext cx="53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A’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3183" y="4579361"/>
            <a:ext cx="8876105" cy="1858006"/>
          </a:xfrm>
        </p:spPr>
        <p:txBody>
          <a:bodyPr>
            <a:normAutofit/>
          </a:bodyPr>
          <a:lstStyle/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Search for the process: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e+e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- → 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A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’ on target e</a:t>
            </a:r>
            <a:r>
              <a:rPr lang="en-US" sz="18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at rest electrons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(10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550 MeV 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)/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bunch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on a 50 </a:t>
            </a:r>
            <a:r>
              <a:rPr lang="en-US" sz="1800" dirty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 diamond target with 50 bunch/s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Collect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1x10</a:t>
            </a:r>
            <a:r>
              <a:rPr lang="en-US" sz="18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13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on target in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one-two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year of data taking period at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BTF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Measure in the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 err="1">
                <a:solidFill>
                  <a:schemeClr val="accent5"/>
                </a:solidFill>
                <a:latin typeface="+mn-lt"/>
                <a:cs typeface="+mn-cs"/>
              </a:rPr>
              <a:t>Cal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the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and </a:t>
            </a:r>
            <a:r>
              <a:rPr lang="en-US" sz="1800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qg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angle </a:t>
            </a:r>
            <a:r>
              <a:rPr lang="en-US" sz="1800" dirty="0" err="1">
                <a:solidFill>
                  <a:schemeClr val="accent5"/>
                </a:solidFill>
                <a:latin typeface="+mn-lt"/>
                <a:cs typeface="+mn-cs"/>
              </a:rPr>
              <a:t>wrt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to beam direction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Compute the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miss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 (P4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+ P4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- P</a:t>
            </a:r>
            <a:r>
              <a:rPr lang="en-US" sz="1800" baseline="-25000" dirty="0">
                <a:solidFill>
                  <a:schemeClr val="accent5"/>
                </a:solidFill>
                <a:latin typeface="Symbol" charset="2"/>
                <a:cs typeface="Symbol" charset="2"/>
              </a:rPr>
              <a:t>4g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e-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=(0,0,0,m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 and 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=(0,0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,P</a:t>
            </a:r>
            <a:r>
              <a:rPr lang="en-US" sz="18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,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sqrt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(P</a:t>
            </a:r>
            <a:r>
              <a:rPr lang="en-US" sz="1800" baseline="-25000" dirty="0" smtClean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+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))</a:t>
            </a:r>
          </a:p>
          <a:p>
            <a:pPr lvl="1"/>
            <a:endParaRPr lang="en-US" baseline="-25000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57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711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PADME experiment layout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44686" y="3720025"/>
            <a:ext cx="7974679" cy="2634356"/>
          </a:xfrm>
        </p:spPr>
        <p:txBody>
          <a:bodyPr>
            <a:noAutofit/>
          </a:bodyPr>
          <a:lstStyle/>
          <a:p>
            <a:pPr marL="342900" lvl="1">
              <a:lnSpc>
                <a:spcPct val="80000"/>
              </a:lnSpc>
              <a:buClr>
                <a:schemeClr val="accent5"/>
              </a:buClr>
              <a:buSzTx/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Beam: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6000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on target per 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40 ns bunch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, at 50 bunch/s (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10</a:t>
            </a:r>
            <a:r>
              <a:rPr lang="en-US" sz="1800" baseline="30000" dirty="0" smtClean="0">
                <a:solidFill>
                  <a:schemeClr val="accent5"/>
                </a:solidFill>
                <a:latin typeface="+mn-lt"/>
                <a:cs typeface="+mn-cs"/>
              </a:rPr>
              <a:t>13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+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/year)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Main detector components:</a:t>
            </a:r>
          </a:p>
          <a:p>
            <a:pPr marL="742950" lvl="2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Active target, thin: 50-100</a:t>
            </a:r>
            <a:r>
              <a:rPr lang="en-US" sz="1400" dirty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m diamond (Time, Ne-, beam position and spot size)</a:t>
            </a:r>
          </a:p>
          <a:p>
            <a:pPr marL="742950" lvl="2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Charged particles plastic scintillators veto system 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~1m length</a:t>
            </a:r>
          </a:p>
          <a:p>
            <a:pPr marL="742950" lvl="2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Conventional magnet, B≈0.6T but large gap for gaining acceptance </a:t>
            </a:r>
          </a:p>
          <a:p>
            <a:pPr marL="742950" lvl="2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Cylindrical </a:t>
            </a: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BGO crystal </a:t>
            </a:r>
            <a:r>
              <a:rPr lang="en-US" sz="1400" dirty="0">
                <a:solidFill>
                  <a:schemeClr val="accent5"/>
                </a:solidFill>
                <a:latin typeface="+mn-lt"/>
                <a:cs typeface="+mn-cs"/>
              </a:rPr>
              <a:t>EM </a:t>
            </a:r>
            <a:r>
              <a:rPr lang="en-US" sz="1400" dirty="0" smtClean="0">
                <a:solidFill>
                  <a:schemeClr val="accent5"/>
                </a:solidFill>
                <a:latin typeface="+mn-lt"/>
                <a:cs typeface="+mn-cs"/>
              </a:rPr>
              <a:t>calorimeter</a:t>
            </a:r>
            <a:endParaRPr lang="en-US" sz="14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342900" lvl="2"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Measures: time, energy and direction of photons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Compute the Mmiss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 (P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+ 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- P</a:t>
            </a:r>
            <a:r>
              <a:rPr lang="en-US" sz="1800" baseline="30000" dirty="0">
                <a:solidFill>
                  <a:schemeClr val="accent5"/>
                </a:solidFill>
                <a:latin typeface="Symbol" charset="2"/>
                <a:cs typeface="Symbol" charset="2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</a:p>
          <a:p>
            <a:pPr marL="342900"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e-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=(0,0,0,m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 and P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4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beam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=(0,0,550,sqrt(550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 + m</a:t>
            </a:r>
            <a:r>
              <a:rPr lang="en-US" sz="1800" baseline="-25000" dirty="0">
                <a:solidFill>
                  <a:schemeClr val="accent5"/>
                </a:solidFill>
                <a:latin typeface="+mn-lt"/>
                <a:cs typeface="+mn-cs"/>
              </a:rPr>
              <a:t>e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+mn-cs"/>
              </a:rPr>
              <a:t>2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)</a:t>
            </a:r>
          </a:p>
          <a:p>
            <a:pPr marL="342900"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  <a:latin typeface="+mn-lt"/>
                <a:cs typeface="+mn-cs"/>
              </a:rPr>
              <a:t>Veto additional charged particles and photons</a:t>
            </a:r>
            <a:endParaRPr lang="en-US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lvl="2"/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07F8-1A94-0641-AD4A-B5C6B8A55C73}" type="datetime1">
              <a:rPr lang="it-IT" smtClean="0"/>
              <a:t>23/05/16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 51st LNF Scientific Committee May 23-24,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 descr="Screenshot 2016-05-11 17.04.4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40" y="936729"/>
            <a:ext cx="4692318" cy="2684307"/>
          </a:xfrm>
          <a:prstGeom prst="rect">
            <a:avLst/>
          </a:prstGeom>
        </p:spPr>
      </p:pic>
      <p:pic>
        <p:nvPicPr>
          <p:cNvPr id="11" name="Picture 10" descr="Screenshot 2016-05-11 17.06.2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802" y="936729"/>
            <a:ext cx="3877949" cy="1283998"/>
          </a:xfrm>
          <a:prstGeom prst="rect">
            <a:avLst/>
          </a:prstGeom>
        </p:spPr>
      </p:pic>
      <p:pic>
        <p:nvPicPr>
          <p:cNvPr id="12" name="Picture 11" descr="Screenshot 2016-05-11 17.14.3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802" y="2256861"/>
            <a:ext cx="2913560" cy="13641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226984" y="936729"/>
            <a:ext cx="2859635" cy="0"/>
          </a:xfrm>
          <a:prstGeom prst="line">
            <a:avLst/>
          </a:prstGeom>
          <a:ln>
            <a:solidFill>
              <a:schemeClr val="accent4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08819" y="2296927"/>
            <a:ext cx="0" cy="1283998"/>
          </a:xfrm>
          <a:prstGeom prst="straightConnector1">
            <a:avLst/>
          </a:prstGeom>
          <a:ln>
            <a:solidFill>
              <a:srgbClr val="BE020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5010" y="879167"/>
            <a:ext cx="138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3m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1362" y="2727751"/>
            <a:ext cx="138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1.25 m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 2016-05-11 16.56.3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71"/>
          <a:stretch/>
        </p:blipFill>
        <p:spPr>
          <a:xfrm>
            <a:off x="-11340" y="889020"/>
            <a:ext cx="9144000" cy="5200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</p:spPr>
        <p:txBody>
          <a:bodyPr/>
          <a:lstStyle/>
          <a:p>
            <a:r>
              <a:rPr lang="en-US" dirty="0" smtClean="0"/>
              <a:t>PADME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95DD-FB50-6547-A493-B41CF61A8EE8}" type="datetime1">
              <a:rPr lang="it-IT" smtClean="0"/>
              <a:t>23/05/16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Raggi 51st LNF Scientific Committee May 23-24, 2016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45632" y="2114004"/>
            <a:ext cx="1848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2006"/>
                </a:solidFill>
              </a:rPr>
              <a:t>Dipole MBP-S </a:t>
            </a:r>
            <a:br>
              <a:rPr lang="en-US" dirty="0" smtClean="0">
                <a:solidFill>
                  <a:srgbClr val="082006"/>
                </a:solidFill>
              </a:rPr>
            </a:br>
            <a:r>
              <a:rPr lang="en-US" dirty="0" smtClean="0">
                <a:solidFill>
                  <a:srgbClr val="082006"/>
                </a:solidFill>
              </a:rPr>
              <a:t>(transfer line SPS)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380" y="3104242"/>
            <a:ext cx="125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Diamond target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50-100 </a:t>
            </a:r>
            <a:r>
              <a:rPr lang="en-US" sz="1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</a:rPr>
              <a:t>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570" y="3983186"/>
            <a:ext cx="2630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veto</a:t>
            </a:r>
          </a:p>
          <a:p>
            <a:r>
              <a:rPr lang="en-US" sz="1200" dirty="0" smtClean="0"/>
              <a:t>1 cm</a:t>
            </a:r>
            <a:r>
              <a:rPr lang="en-US" sz="1200" dirty="0"/>
              <a:t> </a:t>
            </a:r>
            <a:r>
              <a:rPr lang="en-US" sz="1200" dirty="0" smtClean="0"/>
              <a:t>scintillators with </a:t>
            </a:r>
            <a:r>
              <a:rPr lang="en-US" sz="1200" dirty="0" err="1" smtClean="0"/>
              <a:t>SiPM</a:t>
            </a:r>
            <a:r>
              <a:rPr lang="en-US" sz="1200" dirty="0" smtClean="0"/>
              <a:t> readout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704980" y="4135764"/>
            <a:ext cx="990881" cy="1294462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43754" y="2711572"/>
            <a:ext cx="213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Calorimeter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BGO crystals 20×20x220mm</a:t>
            </a:r>
            <a:r>
              <a:rPr lang="en-US" sz="1200" baseline="30000" dirty="0" smtClean="0">
                <a:solidFill>
                  <a:srgbClr val="3366FF"/>
                </a:solidFill>
              </a:rPr>
              <a:t>3</a:t>
            </a:r>
            <a:endParaRPr lang="en-US" sz="1200" baseline="30000" dirty="0">
              <a:solidFill>
                <a:srgbClr val="3366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0343" y="3044569"/>
            <a:ext cx="2730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Positron veto</a:t>
            </a:r>
          </a:p>
          <a:p>
            <a:r>
              <a:rPr lang="en-US" sz="1200" dirty="0"/>
              <a:t>1 cm scintillators with </a:t>
            </a:r>
            <a:r>
              <a:rPr lang="en-US" sz="1200" dirty="0" err="1"/>
              <a:t>SiPM</a:t>
            </a:r>
            <a:r>
              <a:rPr lang="en-US" sz="1200" dirty="0"/>
              <a:t> readout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884135" y="3932987"/>
            <a:ext cx="124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1256F"/>
                </a:solidFill>
              </a:rPr>
              <a:t>Small Angle Calorimeter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91546" y="3078336"/>
            <a:ext cx="202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4245"/>
                </a:solidFill>
              </a:rPr>
              <a:t>Positron beam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9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90514" y="1799742"/>
            <a:ext cx="2730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High Energy Positron veto</a:t>
            </a:r>
          </a:p>
          <a:p>
            <a:r>
              <a:rPr lang="en-US" sz="1200" dirty="0">
                <a:solidFill>
                  <a:srgbClr val="0000FF"/>
                </a:solidFill>
              </a:rPr>
              <a:t>1 cm scintillators with </a:t>
            </a:r>
            <a:r>
              <a:rPr lang="en-US" sz="1200" dirty="0" err="1">
                <a:solidFill>
                  <a:srgbClr val="0000FF"/>
                </a:solidFill>
              </a:rPr>
              <a:t>SiPM</a:t>
            </a:r>
            <a:r>
              <a:rPr lang="en-US" sz="1200" dirty="0">
                <a:solidFill>
                  <a:srgbClr val="0000FF"/>
                </a:solidFill>
              </a:rPr>
              <a:t> readout</a:t>
            </a:r>
          </a:p>
        </p:txBody>
      </p:sp>
    </p:spTree>
    <p:extLst>
      <p:ext uri="{BB962C8B-B14F-4D97-AF65-F5344CB8AC3E}">
        <p14:creationId xmlns:p14="http://schemas.microsoft.com/office/powerpoint/2010/main" val="19110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</a:themeOverride>
</file>

<file path=ppt/theme/themeOverride2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23873</TotalTime>
  <Words>5438</Words>
  <Application>Microsoft Macintosh PowerPoint</Application>
  <PresentationFormat>On-screen Show (4:3)</PresentationFormat>
  <Paragraphs>817</Paragraphs>
  <Slides>63</Slides>
  <Notes>0</Notes>
  <HiddenSlides>18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Custom Design</vt:lpstr>
      <vt:lpstr>Equation</vt:lpstr>
      <vt:lpstr>Status of the PADME experiment</vt:lpstr>
      <vt:lpstr>What is the universe made of?</vt:lpstr>
      <vt:lpstr>A’ production and decays</vt:lpstr>
      <vt:lpstr>A’ →l+l- visible searches status</vt:lpstr>
      <vt:lpstr>Status A’→cc “invisible” decays</vt:lpstr>
      <vt:lpstr>The PADME approach to A’ searches</vt:lpstr>
      <vt:lpstr>PADME invisible technique</vt:lpstr>
      <vt:lpstr>The PADME experiment layout</vt:lpstr>
      <vt:lpstr>PADME detector</vt:lpstr>
      <vt:lpstr>Status of the PADME detector</vt:lpstr>
      <vt:lpstr>Layout</vt:lpstr>
      <vt:lpstr>Active “full carbon” target</vt:lpstr>
      <vt:lpstr>The PADME magnet</vt:lpstr>
      <vt:lpstr>Charged particle veto</vt:lpstr>
      <vt:lpstr>PADME charged particle veto</vt:lpstr>
      <vt:lpstr>Hardware status</vt:lpstr>
      <vt:lpstr>PADME vacuum vessel</vt:lpstr>
      <vt:lpstr>Calorimeter</vt:lpstr>
      <vt:lpstr>New calorimeter Layout</vt:lpstr>
      <vt:lpstr>Highlights from test-beam</vt:lpstr>
      <vt:lpstr>Data Monte Carlo comparison </vt:lpstr>
      <vt:lpstr>Crystal cutting results</vt:lpstr>
      <vt:lpstr>Finding the L3 calorimeter</vt:lpstr>
      <vt:lpstr>Crystal recovery phase I</vt:lpstr>
      <vt:lpstr>Crystal recovery phase II</vt:lpstr>
      <vt:lpstr>Small angle calorimeter</vt:lpstr>
      <vt:lpstr>SF57 based PADME SAC</vt:lpstr>
      <vt:lpstr>PowerPoint Presentation</vt:lpstr>
      <vt:lpstr>Italy-USA collaboration</vt:lpstr>
      <vt:lpstr>PowerPoint Presentation</vt:lpstr>
      <vt:lpstr>The ATLAS excess of course…</vt:lpstr>
      <vt:lpstr>ALP physics at PADME</vt:lpstr>
      <vt:lpstr>Background to ALPs searches</vt:lpstr>
      <vt:lpstr>8Be anomaly</vt:lpstr>
      <vt:lpstr>Possible interpretation</vt:lpstr>
      <vt:lpstr>8Be anomaly at PADME?</vt:lpstr>
      <vt:lpstr>PowerPoint Presentation</vt:lpstr>
      <vt:lpstr>Technical Proposal</vt:lpstr>
      <vt:lpstr>PADME schedule</vt:lpstr>
      <vt:lpstr>Approved financial plan 2016-2018</vt:lpstr>
      <vt:lpstr>Conference talks 2016</vt:lpstr>
      <vt:lpstr>PADME members</vt:lpstr>
      <vt:lpstr>Conclusions</vt:lpstr>
      <vt:lpstr>PowerPoint Presentation</vt:lpstr>
      <vt:lpstr>Spare slides</vt:lpstr>
      <vt:lpstr>PADME Geant4 simulation</vt:lpstr>
      <vt:lpstr>Main backgrounds</vt:lpstr>
      <vt:lpstr>Main backgrounds</vt:lpstr>
      <vt:lpstr>Background estimates</vt:lpstr>
      <vt:lpstr>PADME-invisible decay sensitivity</vt:lpstr>
      <vt:lpstr>PADME TDAQ</vt:lpstr>
      <vt:lpstr>Calorimeter test beam</vt:lpstr>
      <vt:lpstr>Future projects LigthDAMS</vt:lpstr>
      <vt:lpstr>P348 to NA64 experiment</vt:lpstr>
      <vt:lpstr>High energy positron production</vt:lpstr>
      <vt:lpstr>Increasing linac beam pulse length</vt:lpstr>
      <vt:lpstr>Main background sources</vt:lpstr>
      <vt:lpstr>gg normalization</vt:lpstr>
      <vt:lpstr>Zoom on (high energy) positron veto</vt:lpstr>
      <vt:lpstr>JRA HADTECH project</vt:lpstr>
      <vt:lpstr>Dark Higgs physics at PADME</vt:lpstr>
      <vt:lpstr>Invisible A’ model dependence</vt:lpstr>
      <vt:lpstr>PADME in the new BTF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Valente</dc:creator>
  <cp:lastModifiedBy>Mauro Raggi</cp:lastModifiedBy>
  <cp:revision>796</cp:revision>
  <dcterms:created xsi:type="dcterms:W3CDTF">2015-06-27T06:15:09Z</dcterms:created>
  <dcterms:modified xsi:type="dcterms:W3CDTF">2016-05-23T09:33:56Z</dcterms:modified>
</cp:coreProperties>
</file>