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3" r:id="rId8"/>
    <p:sldId id="262" r:id="rId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0" d="100"/>
          <a:sy n="50" d="100"/>
        </p:scale>
        <p:origin x="-936" y="-104"/>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3" name="Shape 123"/>
          <p:cNvSpPr>
            <a:spLocks noGrp="1" noRot="1" noChangeAspect="1"/>
          </p:cNvSpPr>
          <p:nvPr>
            <p:ph type="sldImg"/>
          </p:nvPr>
        </p:nvSpPr>
        <p:spPr>
          <a:xfrm>
            <a:off x="1143000" y="685800"/>
            <a:ext cx="4572000" cy="3429000"/>
          </a:xfrm>
          <a:prstGeom prst="rect">
            <a:avLst/>
          </a:prstGeom>
        </p:spPr>
        <p:txBody>
          <a:bodyPr/>
          <a:lstStyle/>
          <a:p>
            <a:endParaRPr/>
          </a:p>
        </p:txBody>
      </p:sp>
      <p:sp>
        <p:nvSpPr>
          <p:cNvPr id="124" name="Shape 12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79586780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r>
              <a:t>–Johnny Appleseed</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“Type a quote here.” </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p:bg>
      <p:bgPr>
        <a:solidFill>
          <a:srgbClr val="000000"/>
        </a:solidFill>
        <a:effectLst/>
      </p:bgPr>
    </p:bg>
    <p:spTree>
      <p:nvGrpSpPr>
        <p:cNvPr id="1" name=""/>
        <p:cNvGrpSpPr/>
        <p:nvPr/>
      </p:nvGrpSpPr>
      <p:grpSpPr>
        <a:xfrm>
          <a:off x="0" y="0"/>
          <a:ext cx="0" cy="0"/>
          <a:chOff x="0" y="0"/>
          <a:chExt cx="0" cy="0"/>
        </a:xfrm>
      </p:grpSpPr>
      <p:sp>
        <p:nvSpPr>
          <p:cNvPr id="117" name="Shape 117"/>
          <p:cNvSpPr>
            <a:spLocks noGrp="1"/>
          </p:cNvSpPr>
          <p:nvPr>
            <p:ph type="sldNum" sz="quarter" idx="2"/>
          </p:nvPr>
        </p:nvSpPr>
        <p:spPr>
          <a:xfrm>
            <a:off x="6340208" y="8162925"/>
            <a:ext cx="314859" cy="317500"/>
          </a:xfrm>
          <a:prstGeom prst="rect">
            <a:avLst/>
          </a:prstGeom>
        </p:spPr>
        <p:txBody>
          <a:bodyPr lIns="38100" tIns="38100" rIns="38100" bIns="38100"/>
          <a:lstStyle>
            <a:lvl1pPr>
              <a:defRPr sz="1600">
                <a:solidFill>
                  <a:srgbClr val="FFFFFF"/>
                </a:solidFill>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Title Text</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xmlns:p14="http://schemas.microsoft.com/office/powerpoint/2010/mai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png"/><Relationship Id="rId3" Type="http://schemas.openxmlformats.org/officeDocument/2006/relationships/hyperlink" Target="https://agenda.infn.it/categoryDisplay.py?categId=88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ctrTitle"/>
          </p:nvPr>
        </p:nvSpPr>
        <p:spPr>
          <a:xfrm>
            <a:off x="491380" y="1638300"/>
            <a:ext cx="11896776" cy="3302000"/>
          </a:xfrm>
          <a:prstGeom prst="rect">
            <a:avLst/>
          </a:prstGeom>
        </p:spPr>
        <p:txBody>
          <a:bodyPr/>
          <a:lstStyle/>
          <a:p>
            <a:r>
              <a:t>Lazio Pulse TF eScience</a:t>
            </a:r>
          </a:p>
        </p:txBody>
      </p:sp>
      <p:sp>
        <p:nvSpPr>
          <p:cNvPr id="127" name="Shape 127"/>
          <p:cNvSpPr>
            <a:spLocks noGrp="1"/>
          </p:cNvSpPr>
          <p:nvPr>
            <p:ph type="subTitle" sz="quarter" idx="1"/>
          </p:nvPr>
        </p:nvSpPr>
        <p:spPr>
          <a:xfrm>
            <a:off x="1270000" y="5245100"/>
            <a:ext cx="10464800" cy="1130300"/>
          </a:xfrm>
          <a:prstGeom prst="rect">
            <a:avLst/>
          </a:prstGeom>
        </p:spPr>
        <p:txBody>
          <a:bodyPr/>
          <a:lstStyle/>
          <a:p>
            <a:r>
              <a:t>5 Apr. 2016</a:t>
            </a: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eSCIENCE.png"/>
          <p:cNvPicPr>
            <a:picLocks noChangeAspect="1"/>
          </p:cNvPicPr>
          <p:nvPr/>
        </p:nvPicPr>
        <p:blipFill>
          <a:blip r:embed="rId2">
            <a:extLst/>
          </a:blip>
          <a:srcRect l="8664" t="6930" r="4017" b="6930"/>
          <a:stretch>
            <a:fillRect/>
          </a:stretch>
        </p:blipFill>
        <p:spPr>
          <a:xfrm>
            <a:off x="56157" y="622300"/>
            <a:ext cx="12892358" cy="8508938"/>
          </a:xfrm>
          <a:prstGeom prst="rect">
            <a:avLst/>
          </a:prstGeom>
          <a:ln w="12700">
            <a:miter lim="400000"/>
          </a:ln>
        </p:spPr>
      </p:pic>
    </p:spTree>
  </p:cSld>
  <p:clrMapOvr>
    <a:masterClrMapping/>
  </p:clrMapOvr>
  <p:transition xmlns:p14="http://schemas.microsoft.com/office/powerpoint/2010/main" spd="slow"/>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1" name="Shape 131"/>
          <p:cNvSpPr/>
          <p:nvPr/>
        </p:nvSpPr>
        <p:spPr>
          <a:xfrm>
            <a:off x="1583712" y="7530048"/>
            <a:ext cx="2031571" cy="745237"/>
          </a:xfrm>
          <a:prstGeom prst="rect">
            <a:avLst/>
          </a:prstGeom>
          <a:ln w="12700">
            <a:miter lim="400000"/>
          </a:ln>
          <a:extLst>
            <a:ext uri="{C572A759-6A51-4108-AA02-DFA0A04FC94B}">
              <ma14:wrappingTextBoxFlag xmlns:ma14="http://schemas.microsoft.com/office/mac/drawingml/2011/main" val="1"/>
            </a:ext>
          </a:extLst>
        </p:spPr>
        <p:txBody>
          <a:bodyPr wrap="none" lIns="48767" tIns="48767" rIns="48767" bIns="48767">
            <a:spAutoFit/>
          </a:bodyPr>
          <a:lstStyle>
            <a:lvl1pPr defTabSz="650240">
              <a:defRPr sz="4200" b="1">
                <a:latin typeface="Calibri"/>
                <a:ea typeface="Calibri"/>
                <a:cs typeface="Calibri"/>
                <a:sym typeface="Calibri"/>
              </a:defRPr>
            </a:lvl1pPr>
          </a:lstStyle>
          <a:p>
            <a:r>
              <a:t>eScience</a:t>
            </a:r>
          </a:p>
        </p:txBody>
      </p:sp>
      <p:sp>
        <p:nvSpPr>
          <p:cNvPr id="132" name="Shape 132"/>
          <p:cNvSpPr/>
          <p:nvPr/>
        </p:nvSpPr>
        <p:spPr>
          <a:xfrm>
            <a:off x="5386993" y="7530048"/>
            <a:ext cx="2288113" cy="745237"/>
          </a:xfrm>
          <a:prstGeom prst="rect">
            <a:avLst/>
          </a:prstGeom>
          <a:ln w="12700">
            <a:miter lim="400000"/>
          </a:ln>
          <a:extLst>
            <a:ext uri="{C572A759-6A51-4108-AA02-DFA0A04FC94B}">
              <ma14:wrappingTextBoxFlag xmlns:ma14="http://schemas.microsoft.com/office/mac/drawingml/2011/main" val="1"/>
            </a:ext>
          </a:extLst>
        </p:spPr>
        <p:txBody>
          <a:bodyPr wrap="none" lIns="48767" tIns="48767" rIns="48767" bIns="48767">
            <a:spAutoFit/>
          </a:bodyPr>
          <a:lstStyle>
            <a:lvl1pPr defTabSz="650240">
              <a:defRPr sz="4200" b="1">
                <a:latin typeface="Calibri"/>
                <a:ea typeface="Calibri"/>
                <a:cs typeface="Calibri"/>
                <a:sym typeface="Calibri"/>
              </a:defRPr>
            </a:lvl1pPr>
          </a:lstStyle>
          <a:p>
            <a:r>
              <a:t>eBusiness</a:t>
            </a:r>
          </a:p>
        </p:txBody>
      </p:sp>
      <p:sp>
        <p:nvSpPr>
          <p:cNvPr id="133" name="Shape 133"/>
          <p:cNvSpPr/>
          <p:nvPr/>
        </p:nvSpPr>
        <p:spPr>
          <a:xfrm>
            <a:off x="9446815" y="7530048"/>
            <a:ext cx="1974273" cy="745237"/>
          </a:xfrm>
          <a:prstGeom prst="rect">
            <a:avLst/>
          </a:prstGeom>
          <a:ln w="12700">
            <a:miter lim="400000"/>
          </a:ln>
          <a:extLst>
            <a:ext uri="{C572A759-6A51-4108-AA02-DFA0A04FC94B}">
              <ma14:wrappingTextBoxFlag xmlns:ma14="http://schemas.microsoft.com/office/mac/drawingml/2011/main" val="1"/>
            </a:ext>
          </a:extLst>
        </p:spPr>
        <p:txBody>
          <a:bodyPr wrap="none" lIns="48767" tIns="48767" rIns="48767" bIns="48767">
            <a:spAutoFit/>
          </a:bodyPr>
          <a:lstStyle>
            <a:lvl1pPr defTabSz="650240">
              <a:defRPr sz="4200" b="1">
                <a:latin typeface="Calibri"/>
                <a:ea typeface="Calibri"/>
                <a:cs typeface="Calibri"/>
                <a:sym typeface="Calibri"/>
              </a:defRPr>
            </a:lvl1pPr>
          </a:lstStyle>
          <a:p>
            <a:r>
              <a:t>eSociety</a:t>
            </a:r>
          </a:p>
        </p:txBody>
      </p:sp>
      <p:sp>
        <p:nvSpPr>
          <p:cNvPr id="134" name="Shape 134"/>
          <p:cNvSpPr/>
          <p:nvPr/>
        </p:nvSpPr>
        <p:spPr>
          <a:xfrm>
            <a:off x="4224784" y="1403647"/>
            <a:ext cx="4865135" cy="808737"/>
          </a:xfrm>
          <a:prstGeom prst="rect">
            <a:avLst/>
          </a:prstGeom>
          <a:ln w="12700">
            <a:miter lim="400000"/>
          </a:ln>
          <a:extLst>
            <a:ext uri="{C572A759-6A51-4108-AA02-DFA0A04FC94B}">
              <ma14:wrappingTextBoxFlag xmlns:ma14="http://schemas.microsoft.com/office/mac/drawingml/2011/main" val="1"/>
            </a:ext>
          </a:extLst>
        </p:spPr>
        <p:txBody>
          <a:bodyPr wrap="none" lIns="48767" tIns="48767" rIns="48767" bIns="48767">
            <a:spAutoFit/>
          </a:bodyPr>
          <a:lstStyle>
            <a:lvl1pPr algn="l" defTabSz="650240">
              <a:defRPr sz="4600" b="1">
                <a:latin typeface="Calibri"/>
                <a:ea typeface="Calibri"/>
                <a:cs typeface="Calibri"/>
                <a:sym typeface="Calibri"/>
              </a:defRPr>
            </a:lvl1pPr>
          </a:lstStyle>
          <a:p>
            <a:r>
              <a:t>Lazio Pulse Streams</a:t>
            </a:r>
          </a:p>
        </p:txBody>
      </p:sp>
      <p:sp>
        <p:nvSpPr>
          <p:cNvPr id="135" name="Shape 135"/>
          <p:cNvSpPr/>
          <p:nvPr/>
        </p:nvSpPr>
        <p:spPr>
          <a:xfrm>
            <a:off x="1643496" y="3245890"/>
            <a:ext cx="10027711" cy="3018537"/>
          </a:xfrm>
          <a:prstGeom prst="rect">
            <a:avLst/>
          </a:prstGeom>
          <a:ln w="12700">
            <a:miter lim="400000"/>
          </a:ln>
          <a:extLst>
            <a:ext uri="{C572A759-6A51-4108-AA02-DFA0A04FC94B}">
              <ma14:wrappingTextBoxFlag xmlns:ma14="http://schemas.microsoft.com/office/mac/drawingml/2011/main" val="1"/>
            </a:ext>
          </a:extLst>
        </p:spPr>
        <p:txBody>
          <a:bodyPr lIns="48767" tIns="48767" rIns="48767" bIns="48767">
            <a:spAutoFit/>
          </a:bodyPr>
          <a:lstStyle/>
          <a:p>
            <a:pPr marL="294105" indent="-294105" algn="just" defTabSz="650240">
              <a:buSzPct val="75000"/>
              <a:buChar char="•"/>
              <a:defRPr sz="3800" b="1">
                <a:latin typeface="Calibri"/>
                <a:ea typeface="Calibri"/>
                <a:cs typeface="Calibri"/>
                <a:sym typeface="Calibri"/>
              </a:defRPr>
            </a:pPr>
            <a:r>
              <a:t>science and business data interoperability</a:t>
            </a:r>
          </a:p>
          <a:p>
            <a:pPr marL="294105" indent="-294105" algn="just" defTabSz="650240">
              <a:buSzPct val="75000"/>
              <a:buChar char="•"/>
              <a:defRPr sz="3800" b="1">
                <a:latin typeface="Calibri"/>
                <a:ea typeface="Calibri"/>
                <a:cs typeface="Calibri"/>
                <a:sym typeface="Calibri"/>
              </a:defRPr>
            </a:pPr>
            <a:r>
              <a:t>innovation garden</a:t>
            </a:r>
          </a:p>
          <a:p>
            <a:pPr marL="294105" indent="-294105" algn="just" defTabSz="650240">
              <a:buSzPct val="75000"/>
              <a:buChar char="•"/>
              <a:defRPr sz="3800" b="1">
                <a:latin typeface="Calibri"/>
                <a:ea typeface="Calibri"/>
                <a:cs typeface="Calibri"/>
                <a:sym typeface="Calibri"/>
              </a:defRPr>
            </a:pPr>
            <a:r>
              <a:t>data scientists’ zone</a:t>
            </a:r>
          </a:p>
          <a:p>
            <a:pPr marL="294105" indent="-294105" algn="just" defTabSz="650240">
              <a:buSzPct val="75000"/>
              <a:buChar char="•"/>
              <a:defRPr sz="3800" b="1">
                <a:latin typeface="Calibri"/>
                <a:ea typeface="Calibri"/>
                <a:cs typeface="Calibri"/>
                <a:sym typeface="Calibri"/>
              </a:defRPr>
            </a:pPr>
            <a:r>
              <a:t>business modelling and sustainability</a:t>
            </a:r>
          </a:p>
          <a:p>
            <a:pPr marL="294105" indent="-294105" algn="just" defTabSz="650240">
              <a:buSzPct val="75000"/>
              <a:buChar char="•"/>
              <a:defRPr sz="3800" b="1">
                <a:latin typeface="Calibri"/>
                <a:ea typeface="Calibri"/>
                <a:cs typeface="Calibri"/>
                <a:sym typeface="Calibri"/>
              </a:defRPr>
            </a:pPr>
            <a:r>
              <a:t>data vertical infrastructure</a:t>
            </a:r>
          </a:p>
        </p:txBody>
      </p:sp>
      <p:pic>
        <p:nvPicPr>
          <p:cNvPr id="136" name="image1-filtered.png" descr="nelm8_ah.png"/>
          <p:cNvPicPr>
            <a:picLocks noChangeAspect="1"/>
          </p:cNvPicPr>
          <p:nvPr/>
        </p:nvPicPr>
        <p:blipFill>
          <a:blip r:embed="rId2">
            <a:extLst/>
          </a:blip>
          <a:stretch>
            <a:fillRect/>
          </a:stretch>
        </p:blipFill>
        <p:spPr>
          <a:xfrm>
            <a:off x="10374492" y="1306563"/>
            <a:ext cx="1003087" cy="1003087"/>
          </a:xfrm>
          <a:prstGeom prst="rect">
            <a:avLst/>
          </a:prstGeom>
          <a:ln w="12700">
            <a:miter lim="400000"/>
          </a:ln>
          <a:effectLst>
            <a:outerShdw blurRad="279400" dist="76200" rotWithShape="0">
              <a:srgbClr val="FFFFFF">
                <a:alpha val="87636"/>
              </a:srgbClr>
            </a:outerShdw>
          </a:effectLst>
        </p:spPr>
      </p:pic>
      <p:sp>
        <p:nvSpPr>
          <p:cNvPr id="137" name="Shape 137"/>
          <p:cNvSpPr/>
          <p:nvPr/>
        </p:nvSpPr>
        <p:spPr>
          <a:xfrm>
            <a:off x="3694466" y="8312149"/>
            <a:ext cx="5673167"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u="sng">
                <a:hlinkClick r:id="rId3"/>
              </a:defRPr>
            </a:lvl1pPr>
          </a:lstStyle>
          <a:p>
            <a:pPr>
              <a:defRPr u="none"/>
            </a:pPr>
            <a:r>
              <a:rPr u="sng">
                <a:hlinkClick r:id="rId3"/>
              </a:rPr>
              <a:t>https://agenda.infn.it/categoryDisplay.py?categId=887</a:t>
            </a:r>
          </a:p>
        </p:txBody>
      </p:sp>
    </p:spTree>
  </p:cSld>
  <p:clrMapOvr>
    <a:masterClrMapping/>
  </p:clrMapOvr>
  <p:transition xmlns:p14="http://schemas.microsoft.com/office/powerpoint/2010/mai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prstGeom prst="rect">
            <a:avLst/>
          </a:prstGeom>
        </p:spPr>
        <p:txBody>
          <a:bodyPr/>
          <a:lstStyle>
            <a:lvl1pPr defTabSz="519937">
              <a:defRPr sz="7119"/>
            </a:lvl1pPr>
          </a:lstStyle>
          <a:p>
            <a:r>
              <a:t>Risultati riunione in regione</a:t>
            </a:r>
          </a:p>
        </p:txBody>
      </p:sp>
      <p:sp>
        <p:nvSpPr>
          <p:cNvPr id="140" name="Shape 140"/>
          <p:cNvSpPr>
            <a:spLocks noGrp="1"/>
          </p:cNvSpPr>
          <p:nvPr>
            <p:ph type="body" idx="1"/>
          </p:nvPr>
        </p:nvSpPr>
        <p:spPr>
          <a:prstGeom prst="rect">
            <a:avLst/>
          </a:prstGeom>
        </p:spPr>
        <p:txBody>
          <a:bodyPr/>
          <a:lstStyle/>
          <a:p>
            <a:pPr marL="0" indent="0" algn="just" defTabSz="473201">
              <a:spcBef>
                <a:spcPts val="3400"/>
              </a:spcBef>
              <a:buSzTx/>
              <a:buNone/>
              <a:defRPr sz="2916"/>
            </a:pPr>
            <a:r>
              <a:t>In generale l’iniziativa Lazio Pulse presentata in sede di riunione ha riscosso un notevole </a:t>
            </a:r>
            <a:r>
              <a:rPr b="1">
                <a:latin typeface="Helvetica"/>
                <a:ea typeface="Helvetica"/>
                <a:cs typeface="Helvetica"/>
                <a:sym typeface="Helvetica"/>
              </a:rPr>
              <a:t>interesse</a:t>
            </a:r>
            <a:r>
              <a:t> da parte dell’Assessore poiché rientra all’interno di un </a:t>
            </a:r>
            <a:r>
              <a:rPr b="1">
                <a:latin typeface="Helvetica"/>
                <a:ea typeface="Helvetica"/>
                <a:cs typeface="Helvetica"/>
                <a:sym typeface="Helvetica"/>
              </a:rPr>
              <a:t>discorso più ampio</a:t>
            </a:r>
            <a:r>
              <a:t> che l’Assessorato sta portando avanti nel breve/medio periodo. Verrà pertanto </a:t>
            </a:r>
            <a:r>
              <a:rPr b="1">
                <a:latin typeface="Helvetica"/>
                <a:ea typeface="Helvetica"/>
                <a:cs typeface="Helvetica"/>
                <a:sym typeface="Helvetica"/>
              </a:rPr>
              <a:t>creato un nuovo bando</a:t>
            </a:r>
            <a:r>
              <a:t> per costituire una rete di </a:t>
            </a:r>
            <a:r>
              <a:rPr b="1">
                <a:latin typeface="Helvetica"/>
                <a:ea typeface="Helvetica"/>
                <a:cs typeface="Helvetica"/>
                <a:sym typeface="Helvetica"/>
              </a:rPr>
              <a:t>hub diffusi</a:t>
            </a:r>
            <a:r>
              <a:t> a livello territoriale ma non dispersi, che risponda a diverse entità (Massimo 3/4). Saranno dei poli in cui ci si specializzerà in attività di produzione d’</a:t>
            </a:r>
            <a:r>
              <a:rPr b="1">
                <a:latin typeface="Helvetica"/>
                <a:ea typeface="Helvetica"/>
                <a:cs typeface="Helvetica"/>
                <a:sym typeface="Helvetica"/>
              </a:rPr>
              <a:t>innovazione e di trasferimento tecnologico</a:t>
            </a:r>
            <a:r>
              <a:t>. E’ sembrato esserci grande interesse per la creazione di un </a:t>
            </a:r>
            <a:r>
              <a:rPr b="1">
                <a:latin typeface="Helvetica"/>
                <a:ea typeface="Helvetica"/>
                <a:cs typeface="Helvetica"/>
                <a:sym typeface="Helvetica"/>
              </a:rPr>
              <a:t>HUB sui dati.</a:t>
            </a:r>
            <a:r>
              <a:t> Questo bando sarà finanziato direttamente attraverso fondi di bilancio regionale. Parallelamente ci sarà anche un bando di ricerca applicata sulle KET (Key Enabling Technologies) che rientrano negli Obiettivi Tematici della Regione Lazio. </a:t>
            </a: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body" idx="1"/>
          </p:nvPr>
        </p:nvSpPr>
        <p:spPr>
          <a:prstGeom prst="rect">
            <a:avLst/>
          </a:prstGeom>
        </p:spPr>
        <p:txBody>
          <a:bodyPr/>
          <a:lstStyle/>
          <a:p>
            <a:pPr marL="0" indent="0" algn="just" defTabSz="502412">
              <a:spcBef>
                <a:spcPts val="3600"/>
              </a:spcBef>
              <a:buSzTx/>
              <a:buNone/>
              <a:defRPr sz="3096"/>
            </a:pPr>
            <a:r>
              <a:t>Per quanto riguarda l’imminente bando per il sostegno al riposizionamento competitivo dei sistemi imprenditoriali territoriali sarà </a:t>
            </a:r>
            <a:r>
              <a:rPr b="1">
                <a:latin typeface="Helvetica"/>
                <a:ea typeface="Helvetica"/>
                <a:cs typeface="Helvetica"/>
                <a:sym typeface="Helvetica"/>
              </a:rPr>
              <a:t>pubblicato a partire da luglio</a:t>
            </a:r>
            <a:r>
              <a:t> e i finanziamenti saranno a </a:t>
            </a:r>
            <a:r>
              <a:rPr b="1">
                <a:latin typeface="Helvetica"/>
                <a:ea typeface="Helvetica"/>
                <a:cs typeface="Helvetica"/>
                <a:sym typeface="Helvetica"/>
              </a:rPr>
              <a:t>sportello</a:t>
            </a:r>
            <a:r>
              <a:t> con varie </a:t>
            </a:r>
            <a:r>
              <a:rPr b="1">
                <a:latin typeface="Helvetica"/>
                <a:ea typeface="Helvetica"/>
                <a:cs typeface="Helvetica"/>
                <a:sym typeface="Helvetica"/>
              </a:rPr>
              <a:t>finestre</a:t>
            </a:r>
            <a:r>
              <a:t> temporali a seconda del tema di riferimento. La linea di azione prioritaria che ci e’ stata richiesta per questo bando e’ la creazione della </a:t>
            </a:r>
            <a:r>
              <a:rPr b="1">
                <a:latin typeface="Helvetica"/>
                <a:ea typeface="Helvetica"/>
                <a:cs typeface="Helvetica"/>
                <a:sym typeface="Helvetica"/>
              </a:rPr>
              <a:t>piattaforma di open data</a:t>
            </a:r>
            <a:r>
              <a:t> per la condivisione e </a:t>
            </a:r>
            <a:r>
              <a:rPr b="1">
                <a:latin typeface="Helvetica"/>
                <a:ea typeface="Helvetica"/>
                <a:cs typeface="Helvetica"/>
                <a:sym typeface="Helvetica"/>
              </a:rPr>
              <a:t>l’accesso a dati della scienza</a:t>
            </a:r>
            <a:r>
              <a:t>, che e’ appunto il “core" del nostro progetto. Su questo e’ stato richiesto alla parte industriale di presentare un </a:t>
            </a:r>
            <a:r>
              <a:rPr b="1">
                <a:latin typeface="Helvetica"/>
                <a:ea typeface="Helvetica"/>
                <a:cs typeface="Helvetica"/>
                <a:sym typeface="Helvetica"/>
              </a:rPr>
              <a:t>modello di business</a:t>
            </a:r>
            <a:r>
              <a:t> che sia coerente con i servizi da realizzare tramite i dati di Lazio Pulse, con l’accortezza di incentrarsi sull’applicazione dei </a:t>
            </a:r>
            <a:r>
              <a:rPr b="1">
                <a:latin typeface="Helvetica"/>
                <a:ea typeface="Helvetica"/>
                <a:cs typeface="Helvetica"/>
                <a:sym typeface="Helvetica"/>
              </a:rPr>
              <a:t>dati per un mercato privato</a:t>
            </a:r>
            <a:r>
              <a:t> e non pubblico (che è il limite attuale nella Regione Lazio: si lavora per le istituzioni e non per una reale catena produttiva oltre le grandi commesse).</a:t>
            </a:r>
          </a:p>
        </p:txBody>
      </p:sp>
    </p:spTree>
  </p:cSld>
  <p:clrMapOvr>
    <a:masterClrMapping/>
  </p:clrMapOvr>
  <p:transition xmlns:p14="http://schemas.microsoft.com/office/powerpoint/2010/mai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prstGeom prst="rect">
            <a:avLst/>
          </a:prstGeom>
        </p:spPr>
        <p:txBody>
          <a:bodyPr/>
          <a:lstStyle/>
          <a:p>
            <a:r>
              <a:t>data interoperability</a:t>
            </a:r>
          </a:p>
        </p:txBody>
      </p:sp>
      <p:sp>
        <p:nvSpPr>
          <p:cNvPr id="145" name="Shape 145"/>
          <p:cNvSpPr>
            <a:spLocks noGrp="1"/>
          </p:cNvSpPr>
          <p:nvPr>
            <p:ph type="body" idx="1"/>
          </p:nvPr>
        </p:nvSpPr>
        <p:spPr>
          <a:prstGeom prst="rect">
            <a:avLst/>
          </a:prstGeom>
        </p:spPr>
        <p:txBody>
          <a:bodyPr/>
          <a:lstStyle/>
          <a:p>
            <a:r>
              <a:t>data scouting</a:t>
            </a:r>
          </a:p>
          <a:p>
            <a:r>
              <a:t>from data to open data - how to?</a:t>
            </a:r>
          </a:p>
          <a:p>
            <a:r>
              <a:t>access policy</a:t>
            </a:r>
          </a:p>
          <a:p>
            <a:r>
              <a:t>IP regulation</a:t>
            </a:r>
          </a:p>
        </p:txBody>
      </p:sp>
    </p:spTree>
  </p:cSld>
  <p:clrMapOvr>
    <a:masterClrMapping/>
  </p:clrMapOvr>
  <p:transition xmlns:p14="http://schemas.microsoft.com/office/powerpoint/2010/mai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p:cNvSpPr>
          <p:nvPr>
            <p:ph type="title"/>
          </p:nvPr>
        </p:nvSpPr>
        <p:spPr>
          <a:prstGeom prst="rect">
            <a:avLst/>
          </a:prstGeom>
        </p:spPr>
        <p:txBody>
          <a:bodyPr/>
          <a:lstStyle/>
          <a:p>
            <a:r>
              <a:rPr dirty="0"/>
              <a:t>data scouting</a:t>
            </a:r>
          </a:p>
        </p:txBody>
      </p:sp>
      <p:graphicFrame>
        <p:nvGraphicFramePr>
          <p:cNvPr id="3" name="Table 2"/>
          <p:cNvGraphicFramePr>
            <a:graphicFrameLocks noGrp="1"/>
          </p:cNvGraphicFramePr>
          <p:nvPr>
            <p:extLst>
              <p:ext uri="{D42A27DB-BD31-4B8C-83A1-F6EECF244321}">
                <p14:modId xmlns:p14="http://schemas.microsoft.com/office/powerpoint/2010/main" val="734088926"/>
              </p:ext>
            </p:extLst>
          </p:nvPr>
        </p:nvGraphicFramePr>
        <p:xfrm>
          <a:off x="2658532" y="2844800"/>
          <a:ext cx="8669868" cy="5709919"/>
        </p:xfrm>
        <a:graphic>
          <a:graphicData uri="http://schemas.openxmlformats.org/drawingml/2006/table">
            <a:tbl>
              <a:tblPr firstRow="1" bandRow="1">
                <a:tableStyleId>{5940675A-B579-460E-94D1-54222C63F5DA}</a:tableStyleId>
              </a:tblPr>
              <a:tblGrid>
                <a:gridCol w="4334934"/>
                <a:gridCol w="4334934"/>
              </a:tblGrid>
              <a:tr h="231140">
                <a:tc>
                  <a:txBody>
                    <a:bodyPr/>
                    <a:lstStyle/>
                    <a:p>
                      <a:r>
                        <a:rPr lang="en-US" sz="2400" b="1" i="0" dirty="0" smtClean="0">
                          <a:solidFill>
                            <a:srgbClr val="000000"/>
                          </a:solidFill>
                        </a:rPr>
                        <a:t>Information requested</a:t>
                      </a:r>
                      <a:r>
                        <a:rPr lang="en-US" sz="2400" b="1" i="0" baseline="0" dirty="0" smtClean="0">
                          <a:solidFill>
                            <a:srgbClr val="000000"/>
                          </a:solidFill>
                        </a:rPr>
                        <a:t> to each partner</a:t>
                      </a:r>
                      <a:endParaRPr lang="en-US" sz="2400" b="1" i="0" dirty="0" smtClean="0">
                        <a:solidFill>
                          <a:srgbClr val="000000"/>
                        </a:solidFill>
                      </a:endParaRPr>
                    </a:p>
                    <a:p>
                      <a:endParaRPr lang="en-US" sz="2400" b="1" dirty="0">
                        <a:solidFill>
                          <a:srgbClr val="000000"/>
                        </a:solidFill>
                      </a:endParaRPr>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Owner/owner group</a:t>
                      </a:r>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Institution/s</a:t>
                      </a:r>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IP (if any) - copy left?</a:t>
                      </a:r>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Sensitive information (if any)</a:t>
                      </a:r>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Data macro sector - EO, environmental, health, </a:t>
                      </a:r>
                      <a:r>
                        <a:rPr lang="en-US" dirty="0" err="1" smtClean="0"/>
                        <a:t>etc</a:t>
                      </a:r>
                      <a:endParaRPr lang="en-US" dirty="0" smtClean="0"/>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Data description</a:t>
                      </a:r>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Raw data format</a:t>
                      </a:r>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Metadata information (if any)</a:t>
                      </a:r>
                    </a:p>
                  </a:txBody>
                  <a:tcPr/>
                </a:tc>
                <a:tc>
                  <a:txBody>
                    <a:bodyPr/>
                    <a:lstStyle/>
                    <a:p>
                      <a:endParaRPr lang="en-US"/>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Data knowledge (today applications)</a:t>
                      </a:r>
                    </a:p>
                  </a:txBody>
                  <a:tcPr/>
                </a:tc>
                <a:tc>
                  <a:txBody>
                    <a:bodyPr/>
                    <a:lstStyle/>
                    <a:p>
                      <a:endParaRPr lang="en-US" dirty="0"/>
                    </a:p>
                  </a:txBody>
                  <a:tcPr/>
                </a:tc>
              </a:tr>
              <a:tr h="370840">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dirty="0" smtClean="0"/>
                        <a:t>Data knowhow (skills bring with data, skills needed to handle data… data mining) </a:t>
                      </a:r>
                    </a:p>
                  </a:txBody>
                  <a:tcPr/>
                </a:tc>
                <a:tc>
                  <a:txBody>
                    <a:bodyPr/>
                    <a:lstStyle/>
                    <a:p>
                      <a:endParaRPr lang="en-US" dirty="0"/>
                    </a:p>
                  </a:txBody>
                  <a:tcPr/>
                </a:tc>
              </a:tr>
            </a:tbl>
          </a:graphicData>
        </a:graphic>
      </p:graphicFrame>
    </p:spTree>
  </p:cSld>
  <p:clrMapOvr>
    <a:masterClrMapping/>
  </p:clrMapOvr>
  <p:transition xmlns:p14="http://schemas.microsoft.com/office/powerpoint/2010/mai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prstGeom prst="rect">
            <a:avLst/>
          </a:prstGeom>
        </p:spPr>
        <p:txBody>
          <a:bodyPr/>
          <a:lstStyle/>
          <a:p>
            <a:r>
              <a:t>platform interoperability</a:t>
            </a:r>
          </a:p>
        </p:txBody>
      </p:sp>
      <p:sp>
        <p:nvSpPr>
          <p:cNvPr id="148" name="Shape 148"/>
          <p:cNvSpPr>
            <a:spLocks noGrp="1"/>
          </p:cNvSpPr>
          <p:nvPr>
            <p:ph type="body" idx="1"/>
          </p:nvPr>
        </p:nvSpPr>
        <p:spPr>
          <a:prstGeom prst="rect">
            <a:avLst/>
          </a:prstGeom>
        </p:spPr>
        <p:txBody>
          <a:bodyPr/>
          <a:lstStyle/>
          <a:p>
            <a:r>
              <a:t>infrastructures scouting</a:t>
            </a:r>
          </a:p>
          <a:p>
            <a:r>
              <a:t>eScience “cloud” </a:t>
            </a:r>
          </a:p>
          <a:p>
            <a:r>
              <a:t>access policy</a:t>
            </a:r>
          </a:p>
        </p:txBody>
      </p:sp>
    </p:spTree>
  </p:cSld>
  <p:clrMapOvr>
    <a:masterClrMapping/>
  </p:clrMapOvr>
  <p:transition xmlns:p14="http://schemas.microsoft.com/office/powerpoint/2010/mai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TotalTime>
  <Words>309</Words>
  <Application>Microsoft Macintosh PowerPoint</Application>
  <PresentationFormat>Custom</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White</vt:lpstr>
      <vt:lpstr>Lazio Pulse TF eScience</vt:lpstr>
      <vt:lpstr>PowerPoint Presentation</vt:lpstr>
      <vt:lpstr>PowerPoint Presentation</vt:lpstr>
      <vt:lpstr>Risultati riunione in regione</vt:lpstr>
      <vt:lpstr>PowerPoint Presentation</vt:lpstr>
      <vt:lpstr>data interoperability</vt:lpstr>
      <vt:lpstr>data scouting</vt:lpstr>
      <vt:lpstr>platform interoperability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Lazio Pulse TF eScience</dc:title>
  <cp:lastModifiedBy>Francesca Spagnoli</cp:lastModifiedBy>
  <cp:revision>1</cp:revision>
  <dcterms:modified xsi:type="dcterms:W3CDTF">2016-05-04T16:28:23Z</dcterms:modified>
</cp:coreProperties>
</file>