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70" r:id="rId10"/>
    <p:sldId id="264" r:id="rId11"/>
    <p:sldId id="262" r:id="rId12"/>
    <p:sldId id="265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2" d="100"/>
          <a:sy n="132" d="100"/>
        </p:scale>
        <p:origin x="-62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056C-A6FC-6449-8850-1A4910AA1697}" type="datetimeFigureOut">
              <a:rPr lang="en-US" smtClean="0"/>
              <a:pPr/>
              <a:t>9/7/2016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9026E-BFB2-4B46-8178-101D3B957C36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eblogo1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333" y="138433"/>
            <a:ext cx="6451599" cy="6396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chill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E:\Download\Image-Toolbar\lo0m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79410"/>
            <a:ext cx="4158052" cy="332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ownload\Image-Toolbar\images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655" y="1785668"/>
            <a:ext cx="4989346" cy="3320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Infrastrutture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Regole Generali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Priorità a interventi urgenti</a:t>
            </a:r>
            <a:endParaRPr lang="en-US" dirty="0"/>
          </a:p>
          <a:p>
            <a:r>
              <a:rPr lang="it-IT" dirty="0" smtClean="0"/>
              <a:t>Priorità a interventi che migliorino efficienza e risparmio energetico per l’ente</a:t>
            </a:r>
          </a:p>
          <a:p>
            <a:r>
              <a:rPr lang="it-IT" dirty="0" smtClean="0"/>
              <a:t>Ordinare le richieste in priorità</a:t>
            </a:r>
          </a:p>
          <a:p>
            <a:r>
              <a:rPr lang="it-IT" dirty="0" smtClean="0"/>
              <a:t>Cofinanziare al 50% </a:t>
            </a:r>
          </a:p>
        </p:txBody>
      </p:sp>
    </p:spTree>
    <p:extLst>
      <p:ext uri="{BB962C8B-B14F-4D97-AF65-F5344CB8AC3E}">
        <p14:creationId xmlns:p14="http://schemas.microsoft.com/office/powerpoint/2010/main" val="33585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Legnaro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Richiesta </a:t>
            </a:r>
            <a:r>
              <a:rPr lang="it-IT" dirty="0"/>
              <a:t>di </a:t>
            </a:r>
            <a:r>
              <a:rPr lang="it-IT" dirty="0" smtClean="0"/>
              <a:t>12 </a:t>
            </a:r>
            <a:r>
              <a:rPr lang="it-IT" dirty="0"/>
              <a:t>k€ </a:t>
            </a:r>
            <a:r>
              <a:rPr lang="it-IT" dirty="0" smtClean="0"/>
              <a:t>per </a:t>
            </a:r>
            <a:r>
              <a:rPr lang="it-IT" dirty="0" err="1" smtClean="0"/>
              <a:t>Chiller</a:t>
            </a:r>
            <a:r>
              <a:rPr lang="it-IT" dirty="0" smtClean="0"/>
              <a:t> </a:t>
            </a:r>
            <a:r>
              <a:rPr lang="it-IT" dirty="0" smtClean="0"/>
              <a:t>per il </a:t>
            </a:r>
            <a:r>
              <a:rPr lang="it-IT" dirty="0" smtClean="0"/>
              <a:t>sala CED dei LNL in comune con T2</a:t>
            </a:r>
          </a:p>
          <a:p>
            <a:r>
              <a:rPr lang="it-IT" dirty="0" smtClean="0"/>
              <a:t>Proposta </a:t>
            </a:r>
            <a:r>
              <a:rPr lang="it-IT" dirty="0" smtClean="0"/>
              <a:t>di approvazione 6 k€ sub </a:t>
            </a:r>
            <a:r>
              <a:rPr lang="it-IT" dirty="0" err="1" smtClean="0"/>
              <a:t>judice</a:t>
            </a:r>
            <a:r>
              <a:rPr lang="it-IT" dirty="0" smtClean="0"/>
              <a:t> l’anno scorso per dubbi tecnici (efficienza energetica, dimensionamento)</a:t>
            </a:r>
          </a:p>
          <a:p>
            <a:r>
              <a:rPr lang="it-IT" dirty="0" smtClean="0"/>
              <a:t>Valutata da Ruggero e Andrea per la parte tecnica la nuova proposta da 16K</a:t>
            </a:r>
          </a:p>
          <a:p>
            <a:r>
              <a:rPr lang="it-IT" dirty="0"/>
              <a:t>Cofinanziamo 6 k</a:t>
            </a:r>
            <a:r>
              <a:rPr lang="it-IT" dirty="0" smtClean="0"/>
              <a:t>€ e proponiamo di metterla su fondi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/>
          </a:bodyPr>
          <a:lstStyle/>
          <a:p>
            <a:r>
              <a:rPr lang="it-IT" dirty="0" smtClean="0"/>
              <a:t>Lavori elettrici per equilibrare due linee verso CED</a:t>
            </a:r>
          </a:p>
          <a:p>
            <a:r>
              <a:rPr lang="it-IT" dirty="0" smtClean="0"/>
              <a:t>Dal punto di vista tecnico sembra tutto ok</a:t>
            </a:r>
          </a:p>
          <a:p>
            <a:r>
              <a:rPr lang="it-IT" dirty="0" smtClean="0"/>
              <a:t>Dal punto di vista competenza non si tratta di miglioramento di efficienza energetica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1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Riepilogo</a:t>
            </a:r>
            <a:endParaRPr lang="en-US" dirty="0"/>
          </a:p>
        </p:txBody>
      </p:sp>
      <p:pic>
        <p:nvPicPr>
          <p:cNvPr id="4098" name="Picture 2" descr="E:\Documents\calcolo-prev201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41" y="86400"/>
            <a:ext cx="8106759" cy="660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71198" y="1110143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69906" y="1110144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96397" y="1133850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88797" y="5659272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0442" y="5668722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25598" y="1780181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25598" y="4456872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5598" y="4694472"/>
            <a:ext cx="4459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758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Missioni</a:t>
            </a:r>
            <a:endParaRPr lang="en-US" dirty="0" smtClean="0"/>
          </a:p>
          <a:p>
            <a:pPr lvl="1"/>
            <a:r>
              <a:rPr lang="en-US" dirty="0" err="1" smtClean="0"/>
              <a:t>Richieste</a:t>
            </a:r>
            <a:r>
              <a:rPr lang="en-US" dirty="0" smtClean="0"/>
              <a:t> 88.5</a:t>
            </a:r>
          </a:p>
          <a:p>
            <a:pPr lvl="1"/>
            <a:r>
              <a:rPr lang="en-US" dirty="0" err="1" smtClean="0"/>
              <a:t>Proposte</a:t>
            </a:r>
            <a:r>
              <a:rPr lang="en-US" dirty="0" smtClean="0"/>
              <a:t> </a:t>
            </a:r>
            <a:r>
              <a:rPr lang="en-US" b="1" dirty="0" smtClean="0"/>
              <a:t>68.5</a:t>
            </a:r>
            <a:r>
              <a:rPr lang="en-US" dirty="0" smtClean="0"/>
              <a:t> (</a:t>
            </a:r>
            <a:r>
              <a:rPr lang="en-US" dirty="0" err="1" smtClean="0"/>
              <a:t>alcune</a:t>
            </a:r>
            <a:r>
              <a:rPr lang="en-US" dirty="0" smtClean="0"/>
              <a:t> non </a:t>
            </a:r>
            <a:r>
              <a:rPr lang="en-US" dirty="0" err="1" smtClean="0"/>
              <a:t>richieste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Consumo</a:t>
            </a:r>
            <a:endParaRPr lang="en-US" dirty="0" smtClean="0"/>
          </a:p>
          <a:p>
            <a:pPr lvl="1"/>
            <a:r>
              <a:rPr lang="en-US" dirty="0" err="1" smtClean="0"/>
              <a:t>Richieste</a:t>
            </a:r>
            <a:r>
              <a:rPr lang="en-US" dirty="0" smtClean="0"/>
              <a:t> 18</a:t>
            </a:r>
          </a:p>
          <a:p>
            <a:pPr lvl="1"/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b="1" dirty="0" smtClean="0"/>
              <a:t>2.5</a:t>
            </a:r>
          </a:p>
          <a:p>
            <a:r>
              <a:rPr lang="en-US" dirty="0" err="1" smtClean="0"/>
              <a:t>Inventario</a:t>
            </a:r>
            <a:endParaRPr lang="en-US" dirty="0" smtClean="0"/>
          </a:p>
          <a:p>
            <a:pPr lvl="1"/>
            <a:r>
              <a:rPr lang="en-US" dirty="0" err="1" smtClean="0"/>
              <a:t>Richiesta</a:t>
            </a:r>
            <a:r>
              <a:rPr lang="en-US" dirty="0" smtClean="0"/>
              <a:t> 16</a:t>
            </a:r>
          </a:p>
          <a:p>
            <a:pPr lvl="1"/>
            <a:r>
              <a:rPr lang="en-US" dirty="0" err="1" smtClean="0"/>
              <a:t>Proposta</a:t>
            </a:r>
            <a:r>
              <a:rPr lang="en-US" dirty="0" smtClean="0"/>
              <a:t> 8 in </a:t>
            </a:r>
            <a:r>
              <a:rPr lang="en-US" dirty="0" err="1" smtClean="0"/>
              <a:t>anticipo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206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5"/>
          <p:cNvSpPr txBox="1"/>
          <p:nvPr/>
        </p:nvSpPr>
        <p:spPr>
          <a:xfrm>
            <a:off x="388188" y="983410"/>
            <a:ext cx="8298611" cy="3693307"/>
          </a:xfrm>
          <a:prstGeom prst="rect">
            <a:avLst/>
          </a:prstGeom>
          <a:solidFill>
            <a:schemeClr val="accent5">
              <a:lumMod val="60000"/>
              <a:lumOff val="40000"/>
              <a:alpha val="3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4" rIns="91429" bIns="45714" rtlCol="0">
            <a:sp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i="1" dirty="0" smtClean="0">
                <a:solidFill>
                  <a:srgbClr val="0000FF"/>
                </a:solidFill>
              </a:rPr>
              <a:t>Referaggio </a:t>
            </a:r>
            <a:r>
              <a:rPr lang="en-GB" sz="3600" b="1" i="1" dirty="0" err="1" smtClean="0">
                <a:solidFill>
                  <a:srgbClr val="0000FF"/>
                </a:solidFill>
              </a:rPr>
              <a:t>sigla</a:t>
            </a:r>
            <a:r>
              <a:rPr lang="en-GB" sz="3600" b="1" i="1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GB" sz="3600" b="1" i="1" dirty="0" smtClean="0">
                <a:solidFill>
                  <a:srgbClr val="0000FF"/>
                </a:solidFill>
              </a:rPr>
              <a:t>CALCOLO </a:t>
            </a:r>
          </a:p>
          <a:p>
            <a:pPr marL="285750" indent="-285750" algn="ctr">
              <a:buFontTx/>
              <a:buChar char="-"/>
            </a:pPr>
            <a:endParaRPr lang="en-GB" b="1" i="1" dirty="0">
              <a:solidFill>
                <a:srgbClr val="0000FF"/>
              </a:solidFill>
            </a:endParaRPr>
          </a:p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Gianpaolo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Carlino</a:t>
            </a:r>
            <a:r>
              <a:rPr lang="en-GB" dirty="0" smtClean="0">
                <a:solidFill>
                  <a:schemeClr val="tx1"/>
                </a:solidFill>
              </a:rPr>
              <a:t> (</a:t>
            </a:r>
            <a:r>
              <a:rPr lang="en-GB" dirty="0" err="1" smtClean="0">
                <a:solidFill>
                  <a:schemeClr val="tx1"/>
                </a:solidFill>
              </a:rPr>
              <a:t>coord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Antonio </a:t>
            </a:r>
            <a:r>
              <a:rPr lang="en-GB" dirty="0" err="1" smtClean="0">
                <a:solidFill>
                  <a:schemeClr val="tx1"/>
                </a:solidFill>
              </a:rPr>
              <a:t>Budano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Andrea </a:t>
            </a:r>
            <a:r>
              <a:rPr lang="en-GB" dirty="0" err="1" smtClean="0">
                <a:solidFill>
                  <a:schemeClr val="tx1"/>
                </a:solidFill>
              </a:rPr>
              <a:t>Mazza</a:t>
            </a:r>
            <a:r>
              <a:rPr lang="en-GB" dirty="0" smtClean="0">
                <a:solidFill>
                  <a:schemeClr val="tx1"/>
                </a:solidFill>
              </a:rPr>
              <a:t> (new entry)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b="1" dirty="0" smtClean="0">
                <a:solidFill>
                  <a:schemeClr val="tx1"/>
                </a:solidFill>
              </a:rPr>
              <a:t>Michele </a:t>
            </a:r>
            <a:r>
              <a:rPr lang="en-GB" b="1" dirty="0" smtClean="0">
                <a:solidFill>
                  <a:schemeClr val="tx1"/>
                </a:solidFill>
              </a:rPr>
              <a:t>Michelotto</a:t>
            </a:r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Ruggero</a:t>
            </a:r>
            <a:r>
              <a:rPr lang="en-GB" dirty="0" smtClean="0">
                <a:solidFill>
                  <a:schemeClr val="tx1"/>
                </a:solidFill>
              </a:rPr>
              <a:t> Ricci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CCR – </a:t>
            </a:r>
            <a:r>
              <a:rPr lang="en-GB" dirty="0" smtClean="0">
                <a:solidFill>
                  <a:schemeClr val="tx1"/>
                </a:solidFill>
              </a:rPr>
              <a:t>Lecce</a:t>
            </a:r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Settembre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2016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Sigla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Contiene</a:t>
            </a:r>
            <a:r>
              <a:rPr lang="en-US" dirty="0" smtClean="0"/>
              <a:t> per </a:t>
            </a:r>
            <a:r>
              <a:rPr lang="en-US" dirty="0" err="1" smtClean="0"/>
              <a:t>tradizione</a:t>
            </a:r>
            <a:r>
              <a:rPr lang="en-US" dirty="0" smtClean="0"/>
              <a:t>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sta</a:t>
            </a:r>
            <a:r>
              <a:rPr lang="en-US" dirty="0" smtClean="0"/>
              <a:t> in NET, SST e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endParaRPr lang="en-US" dirty="0" smtClean="0"/>
          </a:p>
          <a:p>
            <a:r>
              <a:rPr lang="en-US" dirty="0" smtClean="0"/>
              <a:t>Ci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occupati</a:t>
            </a:r>
            <a:r>
              <a:rPr lang="en-US" dirty="0" smtClean="0"/>
              <a:t> di</a:t>
            </a:r>
          </a:p>
          <a:p>
            <a:pPr lvl="1"/>
            <a:r>
              <a:rPr lang="en-US" dirty="0" err="1" smtClean="0"/>
              <a:t>Missioni</a:t>
            </a:r>
            <a:r>
              <a:rPr lang="en-US" dirty="0" smtClean="0"/>
              <a:t> per </a:t>
            </a:r>
            <a:r>
              <a:rPr lang="en-US" dirty="0" err="1" smtClean="0"/>
              <a:t>attivit</a:t>
            </a:r>
            <a:r>
              <a:rPr lang="it-IT" dirty="0" smtClean="0"/>
              <a:t>à CCR</a:t>
            </a:r>
          </a:p>
          <a:p>
            <a:pPr lvl="1"/>
            <a:r>
              <a:rPr lang="it-IT" dirty="0" smtClean="0"/>
              <a:t>Consumo </a:t>
            </a:r>
            <a:r>
              <a:rPr lang="it-IT" dirty="0" smtClean="0"/>
              <a:t>per spese di interesse nazionale</a:t>
            </a:r>
            <a:endParaRPr lang="it-IT" dirty="0" smtClean="0"/>
          </a:p>
          <a:p>
            <a:pPr lvl="1"/>
            <a:r>
              <a:rPr lang="it-IT" dirty="0" smtClean="0"/>
              <a:t>Infrastrutture: UPS, Data center </a:t>
            </a:r>
            <a:r>
              <a:rPr lang="it-IT" dirty="0" err="1" smtClean="0"/>
              <a:t>cooling</a:t>
            </a:r>
            <a:endParaRPr lang="it-IT" dirty="0" smtClean="0"/>
          </a:p>
          <a:p>
            <a:r>
              <a:rPr lang="it-IT" dirty="0" smtClean="0"/>
              <a:t>Non ci siamo occupati di</a:t>
            </a:r>
          </a:p>
          <a:p>
            <a:pPr lvl="1"/>
            <a:r>
              <a:rPr lang="it-IT" dirty="0" smtClean="0"/>
              <a:t>Linee </a:t>
            </a:r>
            <a:r>
              <a:rPr lang="it-IT" dirty="0" smtClean="0"/>
              <a:t>dati </a:t>
            </a:r>
            <a:endParaRPr lang="it-IT" dirty="0" smtClean="0"/>
          </a:p>
          <a:p>
            <a:pPr lvl="1"/>
            <a:r>
              <a:rPr lang="it-IT" dirty="0" smtClean="0"/>
              <a:t>manutenzioni </a:t>
            </a:r>
            <a:r>
              <a:rPr lang="it-IT" dirty="0" smtClean="0"/>
              <a:t>o licenze passate </a:t>
            </a:r>
            <a:r>
              <a:rPr lang="it-IT" dirty="0" smtClean="0"/>
              <a:t>a NET o </a:t>
            </a:r>
            <a:r>
              <a:rPr lang="it-IT" dirty="0" smtClean="0"/>
              <a:t>SST</a:t>
            </a:r>
            <a:endParaRPr lang="it-IT" dirty="0" smtClean="0"/>
          </a:p>
          <a:p>
            <a:pPr lvl="1"/>
            <a:r>
              <a:rPr lang="it-IT" dirty="0" smtClean="0"/>
              <a:t>Manutenzione </a:t>
            </a:r>
            <a:r>
              <a:rPr lang="it-IT" dirty="0" err="1" smtClean="0"/>
              <a:t>Hw</a:t>
            </a:r>
            <a:r>
              <a:rPr lang="it-IT" dirty="0" smtClean="0"/>
              <a:t> e </a:t>
            </a:r>
            <a:r>
              <a:rPr lang="it-IT" dirty="0" err="1" smtClean="0"/>
              <a:t>Sw</a:t>
            </a:r>
            <a:r>
              <a:rPr lang="it-IT" dirty="0" smtClean="0"/>
              <a:t>, Licenze </a:t>
            </a:r>
            <a:r>
              <a:rPr lang="it-IT" dirty="0" smtClean="0"/>
              <a:t>nazionali al CNAF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Missioni</a:t>
            </a:r>
            <a:endParaRPr lang="en-US" dirty="0"/>
          </a:p>
        </p:txBody>
      </p:sp>
      <p:pic>
        <p:nvPicPr>
          <p:cNvPr id="1027" name="Picture 3" descr="E:\Download\Image-Toolbar\2009-06-14_mani_apert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943" y="2340000"/>
            <a:ext cx="4418257" cy="294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7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Missioni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Regola</a:t>
            </a:r>
            <a:endParaRPr lang="it-IT" dirty="0" smtClean="0"/>
          </a:p>
          <a:p>
            <a:pPr lvl="1"/>
            <a:r>
              <a:rPr lang="it-IT" dirty="0" smtClean="0"/>
              <a:t>1.5 k€  per sezione </a:t>
            </a:r>
            <a:r>
              <a:rPr lang="it-IT" dirty="0" smtClean="0"/>
              <a:t>richiedente + PR (da SST)</a:t>
            </a:r>
          </a:p>
          <a:p>
            <a:pPr lvl="2"/>
            <a:r>
              <a:rPr lang="it-IT" dirty="0" smtClean="0"/>
              <a:t>Riunioni CCR sono istituzionali. Le sedi hanno i fondi di dotazione.</a:t>
            </a:r>
          </a:p>
          <a:p>
            <a:pPr lvl="2"/>
            <a:r>
              <a:rPr lang="it-IT" dirty="0" smtClean="0"/>
              <a:t>I gruppi di lavoro hanno i loro fondi</a:t>
            </a:r>
          </a:p>
          <a:p>
            <a:pPr lvl="2"/>
            <a:r>
              <a:rPr lang="it-IT" dirty="0" smtClean="0"/>
              <a:t>Questi sono per facilitare partecipazione ad altre riunioni e workshop generici </a:t>
            </a:r>
            <a:endParaRPr lang="en-US" dirty="0" smtClean="0"/>
          </a:p>
          <a:p>
            <a:pPr lvl="1"/>
            <a:r>
              <a:rPr lang="it-IT" dirty="0" smtClean="0"/>
              <a:t>Aggiunta + </a:t>
            </a:r>
            <a:r>
              <a:rPr lang="it-IT" dirty="0" smtClean="0"/>
              <a:t>1.0 </a:t>
            </a:r>
            <a:r>
              <a:rPr lang="it-IT" dirty="0"/>
              <a:t>k</a:t>
            </a:r>
            <a:r>
              <a:rPr lang="it-IT" dirty="0" smtClean="0"/>
              <a:t>€ per sede disagiata (CA,CT,LE,LNS,TS)</a:t>
            </a:r>
          </a:p>
          <a:p>
            <a:pPr lvl="1"/>
            <a:r>
              <a:rPr lang="it-IT" dirty="0" smtClean="0"/>
              <a:t>Se richiesta </a:t>
            </a:r>
            <a:r>
              <a:rPr lang="it-IT" dirty="0" smtClean="0"/>
              <a:t>esplicitamente inferiore </a:t>
            </a:r>
            <a:r>
              <a:rPr lang="it-IT" dirty="0" smtClean="0"/>
              <a:t>viene </a:t>
            </a:r>
            <a:r>
              <a:rPr lang="it-IT" dirty="0" smtClean="0"/>
              <a:t>concessa</a:t>
            </a:r>
          </a:p>
          <a:p>
            <a:pPr lvl="1"/>
            <a:r>
              <a:rPr lang="it-IT" dirty="0" smtClean="0"/>
              <a:t>Ma abbiamo proposto di finanziare chi non ha chiesto ancora per quest’anno (CT,FE,FI)</a:t>
            </a:r>
          </a:p>
          <a:p>
            <a:r>
              <a:rPr lang="it-IT" dirty="0" smtClean="0"/>
              <a:t>Eccezioni</a:t>
            </a:r>
            <a:endParaRPr lang="it-IT" dirty="0" smtClean="0"/>
          </a:p>
          <a:p>
            <a:pPr lvl="1"/>
            <a:r>
              <a:rPr lang="it-IT" dirty="0" smtClean="0"/>
              <a:t>Pisa </a:t>
            </a:r>
            <a:r>
              <a:rPr lang="it-IT" dirty="0"/>
              <a:t>+</a:t>
            </a:r>
            <a:r>
              <a:rPr lang="it-IT" dirty="0" smtClean="0"/>
              <a:t> 1.0 </a:t>
            </a:r>
            <a:r>
              <a:rPr lang="it-IT" dirty="0"/>
              <a:t>k</a:t>
            </a:r>
            <a:r>
              <a:rPr lang="it-IT" dirty="0" smtClean="0"/>
              <a:t>€ per </a:t>
            </a:r>
            <a:r>
              <a:rPr lang="it-IT" dirty="0" smtClean="0"/>
              <a:t>Tommaso (Tier2)</a:t>
            </a:r>
            <a:endParaRPr lang="it-IT" dirty="0" smtClean="0"/>
          </a:p>
          <a:p>
            <a:pPr lvl="1"/>
            <a:r>
              <a:rPr lang="it-IT" dirty="0" smtClean="0"/>
              <a:t>nessun </a:t>
            </a:r>
            <a:r>
              <a:rPr lang="it-IT" dirty="0" smtClean="0"/>
              <a:t>incremento per membri delle CSN </a:t>
            </a:r>
            <a:r>
              <a:rPr lang="it-IT" dirty="0" smtClean="0"/>
              <a:t>(Napoli, Padova, Padova) e </a:t>
            </a:r>
            <a:r>
              <a:rPr lang="it-IT" dirty="0" smtClean="0"/>
              <a:t>S.I</a:t>
            </a:r>
            <a:r>
              <a:rPr lang="it-IT" dirty="0" smtClean="0"/>
              <a:t>. (Roma1)</a:t>
            </a:r>
          </a:p>
          <a:p>
            <a:pPr lvl="1"/>
            <a:r>
              <a:rPr lang="it-IT" dirty="0" smtClean="0"/>
              <a:t>Parma 1.5 </a:t>
            </a:r>
            <a:r>
              <a:rPr lang="it-IT" dirty="0"/>
              <a:t>k</a:t>
            </a:r>
            <a:r>
              <a:rPr lang="it-IT" dirty="0" smtClean="0"/>
              <a:t>€ , Gruppo Collegato, CSN4, sempre molto presente</a:t>
            </a:r>
            <a:endParaRPr lang="it-IT" dirty="0" smtClean="0"/>
          </a:p>
          <a:p>
            <a:pPr lvl="1"/>
            <a:r>
              <a:rPr lang="it-IT" dirty="0" smtClean="0"/>
              <a:t>CNAF </a:t>
            </a:r>
            <a:r>
              <a:rPr lang="it-IT" dirty="0"/>
              <a:t>+</a:t>
            </a:r>
            <a:r>
              <a:rPr lang="it-IT" dirty="0" smtClean="0"/>
              <a:t> </a:t>
            </a:r>
            <a:r>
              <a:rPr lang="it-IT" dirty="0" smtClean="0"/>
              <a:t>0.5 </a:t>
            </a:r>
            <a:r>
              <a:rPr lang="it-IT" dirty="0"/>
              <a:t>k€ per </a:t>
            </a:r>
            <a:r>
              <a:rPr lang="it-IT" dirty="0" smtClean="0"/>
              <a:t>le attività </a:t>
            </a:r>
            <a:r>
              <a:rPr lang="it-IT" dirty="0" smtClean="0"/>
              <a:t>nazionali, come richiesto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78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Management CCR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Bologna 10 </a:t>
            </a:r>
            <a:r>
              <a:rPr lang="it-IT" dirty="0"/>
              <a:t>k€ per </a:t>
            </a:r>
            <a:r>
              <a:rPr lang="it-IT" dirty="0" smtClean="0"/>
              <a:t>Claudio</a:t>
            </a:r>
          </a:p>
          <a:p>
            <a:r>
              <a:rPr lang="it-IT" dirty="0" err="1" smtClean="0"/>
              <a:t>MiB</a:t>
            </a:r>
            <a:r>
              <a:rPr lang="it-IT" dirty="0" smtClean="0"/>
              <a:t> </a:t>
            </a:r>
            <a:r>
              <a:rPr lang="it-IT" dirty="0"/>
              <a:t>10 k€ per </a:t>
            </a:r>
            <a:r>
              <a:rPr lang="it-IT" dirty="0" smtClean="0"/>
              <a:t>Dario</a:t>
            </a:r>
          </a:p>
          <a:p>
            <a:r>
              <a:rPr lang="it-IT" dirty="0" smtClean="0"/>
              <a:t>Padova </a:t>
            </a:r>
            <a:r>
              <a:rPr lang="it-IT" dirty="0" smtClean="0"/>
              <a:t>4 </a:t>
            </a:r>
            <a:r>
              <a:rPr lang="it-IT" dirty="0"/>
              <a:t>k€ per </a:t>
            </a:r>
            <a:r>
              <a:rPr lang="it-IT" dirty="0" smtClean="0"/>
              <a:t>Rossana</a:t>
            </a:r>
            <a:endParaRPr lang="it-IT" dirty="0"/>
          </a:p>
          <a:p>
            <a:endParaRPr lang="en-US" dirty="0"/>
          </a:p>
        </p:txBody>
      </p:sp>
      <p:pic>
        <p:nvPicPr>
          <p:cNvPr id="2050" name="Picture 2" descr="E:\Download\Image-Toolbar\images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800" y="2973600"/>
            <a:ext cx="3010163" cy="301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4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Rimbalzi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Torino </a:t>
            </a:r>
            <a:r>
              <a:rPr lang="it-IT" dirty="0" smtClean="0"/>
              <a:t>Manutenzione </a:t>
            </a:r>
            <a:r>
              <a:rPr lang="it-IT" dirty="0" err="1" smtClean="0"/>
              <a:t>sw</a:t>
            </a:r>
            <a:r>
              <a:rPr lang="it-IT" dirty="0" smtClean="0"/>
              <a:t> di backup verso </a:t>
            </a:r>
            <a:r>
              <a:rPr lang="it-IT" dirty="0" smtClean="0"/>
              <a:t>SST (Anche l’anno scorso)</a:t>
            </a:r>
            <a:endParaRPr lang="it-IT" dirty="0" smtClean="0"/>
          </a:p>
          <a:p>
            <a:r>
              <a:rPr lang="it-IT" dirty="0" smtClean="0"/>
              <a:t>Torino Manutenzione Linea dati verso lab verso </a:t>
            </a:r>
            <a:r>
              <a:rPr lang="it-IT" dirty="0" smtClean="0"/>
              <a:t>NET – anche l’anno scorso</a:t>
            </a:r>
            <a:endParaRPr lang="it-IT" dirty="0" smtClean="0"/>
          </a:p>
          <a:p>
            <a:r>
              <a:rPr lang="it-IT" dirty="0" smtClean="0"/>
              <a:t>CNAF Linee VOIP per sistema </a:t>
            </a:r>
            <a:r>
              <a:rPr lang="it-IT" dirty="0" err="1" smtClean="0"/>
              <a:t>Asterisk</a:t>
            </a:r>
            <a:r>
              <a:rPr lang="it-IT" dirty="0" smtClean="0"/>
              <a:t> verso NET </a:t>
            </a:r>
            <a:r>
              <a:rPr lang="it-IT" dirty="0" smtClean="0"/>
              <a:t>– anche l’anno scorso</a:t>
            </a:r>
            <a:endParaRPr lang="it-IT" dirty="0" smtClean="0"/>
          </a:p>
          <a:p>
            <a:r>
              <a:rPr lang="it-IT" dirty="0" smtClean="0"/>
              <a:t>Ringraziamo i </a:t>
            </a:r>
            <a:r>
              <a:rPr lang="it-IT" dirty="0" err="1" smtClean="0"/>
              <a:t>referees</a:t>
            </a:r>
            <a:r>
              <a:rPr lang="it-IT" dirty="0" smtClean="0"/>
              <a:t> SST e NET per averle accolte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Metabolismo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528"/>
            <a:ext cx="8229600" cy="4525963"/>
          </a:xfrm>
        </p:spPr>
        <p:txBody>
          <a:bodyPr/>
          <a:lstStyle/>
          <a:p>
            <a:r>
              <a:rPr lang="it-IT" dirty="0" smtClean="0"/>
              <a:t>Indicazioni</a:t>
            </a:r>
          </a:p>
          <a:p>
            <a:pPr lvl="1"/>
            <a:r>
              <a:rPr lang="it-IT" dirty="0" smtClean="0"/>
              <a:t>Se il centro di calcolo ha richieste di consumo ben motivate (non generico metabolismo) per esigenze del servizio calcolo</a:t>
            </a:r>
          </a:p>
          <a:p>
            <a:pPr lvl="1"/>
            <a:r>
              <a:rPr lang="it-IT" dirty="0" smtClean="0"/>
              <a:t> non si finanzia farm di </a:t>
            </a:r>
            <a:r>
              <a:rPr lang="it-IT" dirty="0" smtClean="0"/>
              <a:t>GRID, C3S </a:t>
            </a:r>
            <a:r>
              <a:rPr lang="it-IT" dirty="0" err="1" smtClean="0"/>
              <a:t>etc</a:t>
            </a:r>
            <a:r>
              <a:rPr lang="it-IT" dirty="0" smtClean="0"/>
              <a:t>…</a:t>
            </a:r>
            <a:endParaRPr lang="it-IT" dirty="0" smtClean="0"/>
          </a:p>
        </p:txBody>
      </p:sp>
      <p:pic>
        <p:nvPicPr>
          <p:cNvPr id="4098" name="Picture 2" descr="E:\Download\Image-Toolbar\images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826" y="4218764"/>
            <a:ext cx="3617464" cy="239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3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Consumo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528"/>
            <a:ext cx="8229600" cy="4525963"/>
          </a:xfrm>
        </p:spPr>
        <p:txBody>
          <a:bodyPr/>
          <a:lstStyle/>
          <a:p>
            <a:r>
              <a:rPr lang="it-IT" dirty="0" smtClean="0"/>
              <a:t>Rimborso PEC 2016 e 2017 </a:t>
            </a:r>
            <a:r>
              <a:rPr lang="it-IT" dirty="0"/>
              <a:t>a Genova </a:t>
            </a:r>
            <a:r>
              <a:rPr lang="it-IT" dirty="0" smtClean="0"/>
              <a:t>2.0 </a:t>
            </a:r>
            <a:r>
              <a:rPr lang="it-IT" dirty="0"/>
              <a:t>k€ </a:t>
            </a:r>
            <a:endParaRPr lang="it-IT" dirty="0" smtClean="0"/>
          </a:p>
          <a:p>
            <a:r>
              <a:rPr lang="it-IT" dirty="0" smtClean="0"/>
              <a:t>CNAF per convenzioni CRUI – DOI 0.5 </a:t>
            </a:r>
            <a:r>
              <a:rPr lang="it-IT" dirty="0"/>
              <a:t>k€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0424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497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La Sigla Calcolo</vt:lpstr>
      <vt:lpstr>Missioni</vt:lpstr>
      <vt:lpstr>Missioni</vt:lpstr>
      <vt:lpstr>Management CCR</vt:lpstr>
      <vt:lpstr>Rimbalzi</vt:lpstr>
      <vt:lpstr>Metabolismo farm</vt:lpstr>
      <vt:lpstr>Consumo</vt:lpstr>
      <vt:lpstr>Infrastrutture</vt:lpstr>
      <vt:lpstr>Regole Generali</vt:lpstr>
      <vt:lpstr>Legnaro</vt:lpstr>
      <vt:lpstr>Pisa</vt:lpstr>
      <vt:lpstr>Riepilogo</vt:lpstr>
      <vt:lpstr>Proposta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michele michelotto</dc:creator>
  <cp:lastModifiedBy>Michele Michelotto</cp:lastModifiedBy>
  <cp:revision>19</cp:revision>
  <dcterms:created xsi:type="dcterms:W3CDTF">2015-09-14T12:15:46Z</dcterms:created>
  <dcterms:modified xsi:type="dcterms:W3CDTF">2016-09-07T13:41:21Z</dcterms:modified>
</cp:coreProperties>
</file>