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773" r:id="rId5"/>
    <p:sldId id="714" r:id="rId6"/>
    <p:sldId id="715" r:id="rId7"/>
    <p:sldId id="716" r:id="rId8"/>
    <p:sldId id="717" r:id="rId9"/>
    <p:sldId id="718" r:id="rId10"/>
    <p:sldId id="719" r:id="rId11"/>
    <p:sldId id="720" r:id="rId12"/>
    <p:sldId id="768" r:id="rId13"/>
    <p:sldId id="769" r:id="rId14"/>
    <p:sldId id="770" r:id="rId15"/>
    <p:sldId id="771" r:id="rId16"/>
    <p:sldId id="772" r:id="rId17"/>
    <p:sldId id="722" r:id="rId18"/>
    <p:sldId id="723" r:id="rId19"/>
    <p:sldId id="724" r:id="rId20"/>
    <p:sldId id="725" r:id="rId21"/>
    <p:sldId id="726" r:id="rId22"/>
    <p:sldId id="727" r:id="rId23"/>
    <p:sldId id="728" r:id="rId24"/>
    <p:sldId id="729" r:id="rId25"/>
    <p:sldId id="730" r:id="rId26"/>
    <p:sldId id="731" r:id="rId27"/>
    <p:sldId id="732" r:id="rId28"/>
    <p:sldId id="733" r:id="rId29"/>
    <p:sldId id="734" r:id="rId30"/>
    <p:sldId id="735" r:id="rId31"/>
    <p:sldId id="736" r:id="rId32"/>
    <p:sldId id="737" r:id="rId33"/>
    <p:sldId id="738" r:id="rId34"/>
    <p:sldId id="739" r:id="rId35"/>
    <p:sldId id="740" r:id="rId36"/>
    <p:sldId id="741" r:id="rId37"/>
    <p:sldId id="742" r:id="rId38"/>
    <p:sldId id="743" r:id="rId39"/>
    <p:sldId id="744" r:id="rId40"/>
    <p:sldId id="745" r:id="rId41"/>
    <p:sldId id="746" r:id="rId42"/>
    <p:sldId id="747" r:id="rId43"/>
    <p:sldId id="748" r:id="rId44"/>
    <p:sldId id="749" r:id="rId45"/>
    <p:sldId id="750" r:id="rId46"/>
    <p:sldId id="760" r:id="rId47"/>
    <p:sldId id="759" r:id="rId48"/>
    <p:sldId id="751" r:id="rId49"/>
    <p:sldId id="752" r:id="rId50"/>
    <p:sldId id="753" r:id="rId51"/>
    <p:sldId id="754" r:id="rId52"/>
    <p:sldId id="755" r:id="rId53"/>
    <p:sldId id="756" r:id="rId54"/>
  </p:sldIdLst>
  <p:sldSz cx="9906000" cy="6858000" type="A4"/>
  <p:notesSz cx="6811963" cy="9942513"/>
  <p:defaultText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 uri="{2D200454-40CA-4A62-9FC3-DE9A4176ACB9}">
      <p15:notesGuideLst xmlns:p15="http://schemas.microsoft.com/office/powerpoint/2012/main" xmlns="">
        <p15:guide id="1" orient="horz" pos="3132"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CC"/>
    <a:srgbClr val="99FFCC"/>
    <a:srgbClr val="FFFFFF"/>
    <a:srgbClr val="000000"/>
    <a:srgbClr val="0000FF"/>
    <a:srgbClr val="FFFF66"/>
    <a:srgbClr val="FF3EF4"/>
    <a:srgbClr val="90B8E9"/>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26" autoAdjust="0"/>
    <p:restoredTop sz="93111" autoAdjust="0"/>
  </p:normalViewPr>
  <p:slideViewPr>
    <p:cSldViewPr>
      <p:cViewPr>
        <p:scale>
          <a:sx n="110" d="100"/>
          <a:sy n="110" d="100"/>
        </p:scale>
        <p:origin x="-1408" y="-440"/>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3" d="100"/>
        <a:sy n="93" d="100"/>
      </p:scale>
      <p:origin x="0" y="1336"/>
    </p:cViewPr>
  </p:sorterViewPr>
  <p:notesViewPr>
    <p:cSldViewPr>
      <p:cViewPr varScale="1">
        <p:scale>
          <a:sx n="78" d="100"/>
          <a:sy n="78" d="100"/>
        </p:scale>
        <p:origin x="-2106" y="-108"/>
      </p:cViewPr>
      <p:guideLst>
        <p:guide orient="horz" pos="3132"/>
        <p:guide pos="214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notesMaster" Target="notesMasters/notesMaster1.xml"/><Relationship Id="rId56" Type="http://schemas.openxmlformats.org/officeDocument/2006/relationships/handoutMaster" Target="handoutMasters/handoutMaster1.xml"/><Relationship Id="rId57" Type="http://schemas.openxmlformats.org/officeDocument/2006/relationships/printerSettings" Target="printerSettings/printerSettings1.bin"/><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641" cy="49647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58746" y="0"/>
            <a:ext cx="2951641" cy="496472"/>
          </a:xfrm>
          <a:prstGeom prst="rect">
            <a:avLst/>
          </a:prstGeom>
        </p:spPr>
        <p:txBody>
          <a:bodyPr vert="horz" lIns="91440" tIns="45720" rIns="91440" bIns="45720" rtlCol="0"/>
          <a:lstStyle>
            <a:lvl1pPr algn="r">
              <a:defRPr sz="1200"/>
            </a:lvl1pPr>
          </a:lstStyle>
          <a:p>
            <a:fld id="{AF2A7E07-C38B-4762-9B27-A6B114C038BF}" type="datetimeFigureOut">
              <a:rPr lang="en-US" smtClean="0"/>
              <a:pPr/>
              <a:t>27/06/16</a:t>
            </a:fld>
            <a:endParaRPr lang="fr-FR"/>
          </a:p>
        </p:txBody>
      </p:sp>
      <p:sp>
        <p:nvSpPr>
          <p:cNvPr id="4" name="Footer Placeholder 3"/>
          <p:cNvSpPr>
            <a:spLocks noGrp="1"/>
          </p:cNvSpPr>
          <p:nvPr>
            <p:ph type="ftr" sz="quarter" idx="2"/>
          </p:nvPr>
        </p:nvSpPr>
        <p:spPr>
          <a:xfrm>
            <a:off x="0" y="9444408"/>
            <a:ext cx="2951641" cy="496472"/>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58746" y="9444408"/>
            <a:ext cx="2951641" cy="496472"/>
          </a:xfrm>
          <a:prstGeom prst="rect">
            <a:avLst/>
          </a:prstGeom>
        </p:spPr>
        <p:txBody>
          <a:bodyPr vert="horz" lIns="91440" tIns="45720" rIns="91440" bIns="45720" rtlCol="0" anchor="b"/>
          <a:lstStyle>
            <a:lvl1pPr algn="r">
              <a:defRPr sz="1200"/>
            </a:lvl1pPr>
          </a:lstStyle>
          <a:p>
            <a:fld id="{9DCE4F8F-F093-44B9-9193-8314D38D6928}" type="slidenum">
              <a:rPr lang="fr-FR" smtClean="0"/>
              <a:pPr/>
              <a:t>‹#›</a:t>
            </a:fld>
            <a:endParaRPr lang="fr-FR"/>
          </a:p>
        </p:txBody>
      </p:sp>
    </p:spTree>
    <p:extLst>
      <p:ext uri="{BB962C8B-B14F-4D97-AF65-F5344CB8AC3E}">
        <p14:creationId xmlns:p14="http://schemas.microsoft.com/office/powerpoint/2010/main" val="29613165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641" cy="496472"/>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58746" y="0"/>
            <a:ext cx="2951641" cy="496472"/>
          </a:xfrm>
          <a:prstGeom prst="rect">
            <a:avLst/>
          </a:prstGeom>
        </p:spPr>
        <p:txBody>
          <a:bodyPr vert="horz" lIns="91440" tIns="45720" rIns="91440" bIns="45720" rtlCol="0"/>
          <a:lstStyle>
            <a:lvl1pPr algn="r">
              <a:defRPr sz="1200"/>
            </a:lvl1pPr>
          </a:lstStyle>
          <a:p>
            <a:fld id="{14DC5582-A90A-4655-93D8-A2A1991EAA8E}" type="datetimeFigureOut">
              <a:rPr lang="en-US" smtClean="0"/>
              <a:pPr/>
              <a:t>27/06/16</a:t>
            </a:fld>
            <a:endParaRPr lang="fr-FR"/>
          </a:p>
        </p:txBody>
      </p:sp>
      <p:sp>
        <p:nvSpPr>
          <p:cNvPr id="4" name="Slide Image Placeholder 3"/>
          <p:cNvSpPr>
            <a:spLocks noGrp="1" noRot="1" noChangeAspect="1"/>
          </p:cNvSpPr>
          <p:nvPr>
            <p:ph type="sldImg" idx="2"/>
          </p:nvPr>
        </p:nvSpPr>
        <p:spPr>
          <a:xfrm>
            <a:off x="712788" y="746125"/>
            <a:ext cx="5386387" cy="3729038"/>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1512" y="4723021"/>
            <a:ext cx="5448939" cy="447315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6" name="Footer Placeholder 5"/>
          <p:cNvSpPr>
            <a:spLocks noGrp="1"/>
          </p:cNvSpPr>
          <p:nvPr>
            <p:ph type="ftr" sz="quarter" idx="4"/>
          </p:nvPr>
        </p:nvSpPr>
        <p:spPr>
          <a:xfrm>
            <a:off x="0" y="9444408"/>
            <a:ext cx="2951641" cy="496472"/>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58746" y="9444408"/>
            <a:ext cx="2951641" cy="496472"/>
          </a:xfrm>
          <a:prstGeom prst="rect">
            <a:avLst/>
          </a:prstGeom>
        </p:spPr>
        <p:txBody>
          <a:bodyPr vert="horz" lIns="91440" tIns="45720" rIns="91440" bIns="45720" rtlCol="0" anchor="b"/>
          <a:lstStyle>
            <a:lvl1pPr algn="r">
              <a:defRPr sz="1200"/>
            </a:lvl1pPr>
          </a:lstStyle>
          <a:p>
            <a:fld id="{AFC79328-F686-4EC9-A040-BB6817154EF6}" type="slidenum">
              <a:rPr lang="fr-FR" smtClean="0"/>
              <a:pPr/>
              <a:t>‹#›</a:t>
            </a:fld>
            <a:endParaRPr lang="fr-FR"/>
          </a:p>
        </p:txBody>
      </p:sp>
    </p:spTree>
    <p:extLst>
      <p:ext uri="{BB962C8B-B14F-4D97-AF65-F5344CB8AC3E}">
        <p14:creationId xmlns:p14="http://schemas.microsoft.com/office/powerpoint/2010/main" val="3955963"/>
      </p:ext>
    </p:extLst>
  </p:cSld>
  <p:clrMap bg1="lt1" tx1="dk1" bg2="lt2" tx2="dk2" accent1="accent1" accent2="accent2" accent3="accent3" accent4="accent4" accent5="accent5" accent6="accent6" hlink="hlink" folHlink="folHlink"/>
  <p:hf hdr="0" ftr="0" dt="0"/>
  <p:notesStyle>
    <a:lvl1pPr marL="0" algn="l" defTabSz="957472" rtl="0" eaLnBrk="1" latinLnBrk="0" hangingPunct="1">
      <a:defRPr sz="1300" kern="1200">
        <a:solidFill>
          <a:schemeClr val="tx1"/>
        </a:solidFill>
        <a:latin typeface="+mn-lt"/>
        <a:ea typeface="+mn-ea"/>
        <a:cs typeface="+mn-cs"/>
      </a:defRPr>
    </a:lvl1pPr>
    <a:lvl2pPr marL="478736" algn="l" defTabSz="957472" rtl="0" eaLnBrk="1" latinLnBrk="0" hangingPunct="1">
      <a:defRPr sz="1300" kern="1200">
        <a:solidFill>
          <a:schemeClr val="tx1"/>
        </a:solidFill>
        <a:latin typeface="+mn-lt"/>
        <a:ea typeface="+mn-ea"/>
        <a:cs typeface="+mn-cs"/>
      </a:defRPr>
    </a:lvl2pPr>
    <a:lvl3pPr marL="957472" algn="l" defTabSz="957472" rtl="0" eaLnBrk="1" latinLnBrk="0" hangingPunct="1">
      <a:defRPr sz="1300" kern="1200">
        <a:solidFill>
          <a:schemeClr val="tx1"/>
        </a:solidFill>
        <a:latin typeface="+mn-lt"/>
        <a:ea typeface="+mn-ea"/>
        <a:cs typeface="+mn-cs"/>
      </a:defRPr>
    </a:lvl3pPr>
    <a:lvl4pPr marL="1436206" algn="l" defTabSz="957472" rtl="0" eaLnBrk="1" latinLnBrk="0" hangingPunct="1">
      <a:defRPr sz="1300" kern="1200">
        <a:solidFill>
          <a:schemeClr val="tx1"/>
        </a:solidFill>
        <a:latin typeface="+mn-lt"/>
        <a:ea typeface="+mn-ea"/>
        <a:cs typeface="+mn-cs"/>
      </a:defRPr>
    </a:lvl4pPr>
    <a:lvl5pPr marL="1914941" algn="l" defTabSz="957472" rtl="0" eaLnBrk="1" latinLnBrk="0" hangingPunct="1">
      <a:defRPr sz="1300" kern="1200">
        <a:solidFill>
          <a:schemeClr val="tx1"/>
        </a:solidFill>
        <a:latin typeface="+mn-lt"/>
        <a:ea typeface="+mn-ea"/>
        <a:cs typeface="+mn-cs"/>
      </a:defRPr>
    </a:lvl5pPr>
    <a:lvl6pPr marL="2393675" algn="l" defTabSz="957472" rtl="0" eaLnBrk="1" latinLnBrk="0" hangingPunct="1">
      <a:defRPr sz="1300" kern="1200">
        <a:solidFill>
          <a:schemeClr val="tx1"/>
        </a:solidFill>
        <a:latin typeface="+mn-lt"/>
        <a:ea typeface="+mn-ea"/>
        <a:cs typeface="+mn-cs"/>
      </a:defRPr>
    </a:lvl6pPr>
    <a:lvl7pPr marL="2872411" algn="l" defTabSz="957472" rtl="0" eaLnBrk="1" latinLnBrk="0" hangingPunct="1">
      <a:defRPr sz="1300" kern="1200">
        <a:solidFill>
          <a:schemeClr val="tx1"/>
        </a:solidFill>
        <a:latin typeface="+mn-lt"/>
        <a:ea typeface="+mn-ea"/>
        <a:cs typeface="+mn-cs"/>
      </a:defRPr>
    </a:lvl7pPr>
    <a:lvl8pPr marL="3351146" algn="l" defTabSz="957472" rtl="0" eaLnBrk="1" latinLnBrk="0" hangingPunct="1">
      <a:defRPr sz="1300" kern="1200">
        <a:solidFill>
          <a:schemeClr val="tx1"/>
        </a:solidFill>
        <a:latin typeface="+mn-lt"/>
        <a:ea typeface="+mn-ea"/>
        <a:cs typeface="+mn-cs"/>
      </a:defRPr>
    </a:lvl8pPr>
    <a:lvl9pPr marL="3829881" algn="l" defTabSz="95747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4</a:t>
            </a:fld>
            <a:endParaRPr lang="fr-FR" dirty="0"/>
          </a:p>
        </p:txBody>
      </p:sp>
    </p:spTree>
    <p:extLst>
      <p:ext uri="{BB962C8B-B14F-4D97-AF65-F5344CB8AC3E}">
        <p14:creationId xmlns:p14="http://schemas.microsoft.com/office/powerpoint/2010/main" val="401841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txBox="1">
            <a:spLocks noGrp="1" noChangeArrowheads="1"/>
          </p:cNvSpPr>
          <p:nvPr/>
        </p:nvSpPr>
        <p:spPr bwMode="auto">
          <a:xfrm>
            <a:off x="3883853" y="8686362"/>
            <a:ext cx="2972547" cy="456177"/>
          </a:xfrm>
          <a:prstGeom prst="rect">
            <a:avLst/>
          </a:prstGeom>
          <a:noFill/>
          <a:ln w="9525">
            <a:noFill/>
            <a:miter lim="800000"/>
            <a:headEnd/>
            <a:tailEnd/>
          </a:ln>
        </p:spPr>
        <p:txBody>
          <a:bodyPr lIns="92272" tIns="46136" rIns="92272" bIns="46136" anchor="b">
            <a:prstTxWarp prst="textNoShape">
              <a:avLst/>
            </a:prstTxWarp>
          </a:bodyPr>
          <a:lstStyle/>
          <a:p>
            <a:pPr algn="r"/>
            <a:fld id="{64D23E8F-301C-EA41-B51A-F7F03FECA21A}" type="slidenum">
              <a:rPr lang="fr-CH" sz="1200"/>
              <a:pPr algn="r"/>
              <a:t>25</a:t>
            </a:fld>
            <a:endParaRPr lang="fr-CH" sz="1200"/>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p>
        </p:txBody>
      </p:sp>
    </p:spTree>
    <p:extLst>
      <p:ext uri="{BB962C8B-B14F-4D97-AF65-F5344CB8AC3E}">
        <p14:creationId xmlns:p14="http://schemas.microsoft.com/office/powerpoint/2010/main" val="2706544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3853" y="8686362"/>
            <a:ext cx="2972547" cy="456177"/>
          </a:xfrm>
          <a:prstGeom prst="rect">
            <a:avLst/>
          </a:prstGeom>
          <a:noFill/>
          <a:ln w="9525">
            <a:noFill/>
            <a:miter lim="800000"/>
            <a:headEnd/>
            <a:tailEnd/>
          </a:ln>
        </p:spPr>
        <p:txBody>
          <a:bodyPr lIns="92272" tIns="46136" rIns="92272" bIns="46136" anchor="b">
            <a:prstTxWarp prst="textNoShape">
              <a:avLst/>
            </a:prstTxWarp>
          </a:bodyPr>
          <a:lstStyle/>
          <a:p>
            <a:pPr algn="r"/>
            <a:fld id="{BCDDE42D-7697-9B4A-BB59-9EBBCF10D3E0}" type="slidenum">
              <a:rPr lang="fr-CH" sz="1200"/>
              <a:pPr algn="r"/>
              <a:t>27</a:t>
            </a:fld>
            <a:endParaRPr lang="fr-CH" sz="1200"/>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fr-FR"/>
          </a:p>
        </p:txBody>
      </p:sp>
    </p:spTree>
    <p:extLst>
      <p:ext uri="{BB962C8B-B14F-4D97-AF65-F5344CB8AC3E}">
        <p14:creationId xmlns:p14="http://schemas.microsoft.com/office/powerpoint/2010/main" val="17847866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29</a:t>
            </a:fld>
            <a:endParaRPr lang="en-US" smtClean="0"/>
          </a:p>
        </p:txBody>
      </p:sp>
    </p:spTree>
    <p:extLst>
      <p:ext uri="{BB962C8B-B14F-4D97-AF65-F5344CB8AC3E}">
        <p14:creationId xmlns:p14="http://schemas.microsoft.com/office/powerpoint/2010/main" val="323836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a:t>
            </a:r>
            <a:r>
              <a:rPr lang="en-US" baseline="0" dirty="0" smtClean="0"/>
              <a:t> are the challenges for the next 12 months?</a:t>
            </a:r>
          </a:p>
          <a:p>
            <a:r>
              <a:rPr lang="en-US" baseline="0" dirty="0" smtClean="0"/>
              <a:t>1 slide</a:t>
            </a:r>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31</a:t>
            </a:fld>
            <a:endParaRPr lang="en-US"/>
          </a:p>
        </p:txBody>
      </p:sp>
    </p:spTree>
    <p:extLst>
      <p:ext uri="{BB962C8B-B14F-4D97-AF65-F5344CB8AC3E}">
        <p14:creationId xmlns:p14="http://schemas.microsoft.com/office/powerpoint/2010/main" val="1329671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Given</a:t>
            </a:r>
            <a:r>
              <a:rPr lang="en-US" baseline="0" dirty="0" smtClean="0"/>
              <a:t> the vision and the short term issues; how does this translate in objectives for the next 12 months</a:t>
            </a:r>
          </a:p>
          <a:p>
            <a:r>
              <a:rPr lang="en-US" baseline="0" dirty="0" smtClean="0"/>
              <a:t>1 to 3 slides?</a:t>
            </a:r>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33</a:t>
            </a:fld>
            <a:endParaRPr lang="en-US"/>
          </a:p>
        </p:txBody>
      </p:sp>
    </p:spTree>
    <p:extLst>
      <p:ext uri="{BB962C8B-B14F-4D97-AF65-F5344CB8AC3E}">
        <p14:creationId xmlns:p14="http://schemas.microsoft.com/office/powerpoint/2010/main" val="9554900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0DCBCF-902C-4E53-A86E-871E18F741E7}" type="slidenum">
              <a:rPr lang="en-US" smtClean="0"/>
              <a:pPr/>
              <a:t>34</a:t>
            </a:fld>
            <a:endParaRPr lang="en-US"/>
          </a:p>
        </p:txBody>
      </p:sp>
    </p:spTree>
    <p:extLst>
      <p:ext uri="{BB962C8B-B14F-4D97-AF65-F5344CB8AC3E}">
        <p14:creationId xmlns:p14="http://schemas.microsoft.com/office/powerpoint/2010/main" val="1316235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42</a:t>
            </a:fld>
            <a:endParaRPr lang="en-US" smtClean="0"/>
          </a:p>
        </p:txBody>
      </p:sp>
    </p:spTree>
    <p:extLst>
      <p:ext uri="{BB962C8B-B14F-4D97-AF65-F5344CB8AC3E}">
        <p14:creationId xmlns:p14="http://schemas.microsoft.com/office/powerpoint/2010/main" val="312377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43</a:t>
            </a:fld>
            <a:endParaRPr lang="en-US" smtClean="0"/>
          </a:p>
        </p:txBody>
      </p:sp>
    </p:spTree>
    <p:extLst>
      <p:ext uri="{BB962C8B-B14F-4D97-AF65-F5344CB8AC3E}">
        <p14:creationId xmlns:p14="http://schemas.microsoft.com/office/powerpoint/2010/main" val="906279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bwMode="auto">
          <a:noFill/>
          <a:ln>
            <a:solidFill>
              <a:srgbClr val="000000"/>
            </a:solidFill>
            <a:miter lim="800000"/>
            <a:headEnd/>
            <a:tailEnd/>
          </a:ln>
        </p:spPr>
      </p:sp>
      <p:sp>
        <p:nvSpPr>
          <p:cNvPr id="10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2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A91459-7D3B-47FF-A5C9-244A7A6734FF}" type="slidenum">
              <a:rPr lang="en-US" smtClean="0"/>
              <a:pPr/>
              <a:t>44</a:t>
            </a:fld>
            <a:endParaRPr lang="en-US" smtClean="0"/>
          </a:p>
        </p:txBody>
      </p:sp>
    </p:spTree>
    <p:extLst>
      <p:ext uri="{BB962C8B-B14F-4D97-AF65-F5344CB8AC3E}">
        <p14:creationId xmlns:p14="http://schemas.microsoft.com/office/powerpoint/2010/main" val="653480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8</a:t>
            </a:fld>
            <a:endParaRPr lang="fr-FR" dirty="0"/>
          </a:p>
        </p:txBody>
      </p:sp>
    </p:spTree>
    <p:extLst>
      <p:ext uri="{BB962C8B-B14F-4D97-AF65-F5344CB8AC3E}">
        <p14:creationId xmlns:p14="http://schemas.microsoft.com/office/powerpoint/2010/main" val="2612779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9</a:t>
            </a:fld>
            <a:endParaRPr lang="fr-FR"/>
          </a:p>
        </p:txBody>
      </p:sp>
    </p:spTree>
    <p:extLst>
      <p:ext uri="{BB962C8B-B14F-4D97-AF65-F5344CB8AC3E}">
        <p14:creationId xmlns:p14="http://schemas.microsoft.com/office/powerpoint/2010/main" val="1277431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10</a:t>
            </a:fld>
            <a:endParaRPr lang="fr-FR"/>
          </a:p>
        </p:txBody>
      </p:sp>
    </p:spTree>
    <p:extLst>
      <p:ext uri="{BB962C8B-B14F-4D97-AF65-F5344CB8AC3E}">
        <p14:creationId xmlns:p14="http://schemas.microsoft.com/office/powerpoint/2010/main" val="2977163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11</a:t>
            </a:fld>
            <a:endParaRPr lang="fr-FR"/>
          </a:p>
        </p:txBody>
      </p:sp>
    </p:spTree>
    <p:extLst>
      <p:ext uri="{BB962C8B-B14F-4D97-AF65-F5344CB8AC3E}">
        <p14:creationId xmlns:p14="http://schemas.microsoft.com/office/powerpoint/2010/main" val="2746141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FC79328-F686-4EC9-A040-BB6817154EF6}" type="slidenum">
              <a:rPr lang="fr-FR" smtClean="0"/>
              <a:pPr/>
              <a:t>12</a:t>
            </a:fld>
            <a:endParaRPr lang="fr-FR"/>
          </a:p>
        </p:txBody>
      </p:sp>
    </p:spTree>
    <p:extLst>
      <p:ext uri="{BB962C8B-B14F-4D97-AF65-F5344CB8AC3E}">
        <p14:creationId xmlns:p14="http://schemas.microsoft.com/office/powerpoint/2010/main" val="4245805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13</a:t>
            </a:fld>
            <a:endParaRPr lang="fr-FR"/>
          </a:p>
        </p:txBody>
      </p:sp>
    </p:spTree>
    <p:extLst>
      <p:ext uri="{BB962C8B-B14F-4D97-AF65-F5344CB8AC3E}">
        <p14:creationId xmlns:p14="http://schemas.microsoft.com/office/powerpoint/2010/main" val="905824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dirty="0"/>
          </a:p>
        </p:txBody>
      </p:sp>
      <p:sp>
        <p:nvSpPr>
          <p:cNvPr id="4" name="Slide Number Placeholder 3"/>
          <p:cNvSpPr>
            <a:spLocks noGrp="1"/>
          </p:cNvSpPr>
          <p:nvPr>
            <p:ph type="sldNum" sz="quarter" idx="10"/>
          </p:nvPr>
        </p:nvSpPr>
        <p:spPr/>
        <p:txBody>
          <a:bodyPr/>
          <a:lstStyle/>
          <a:p>
            <a:fld id="{AFC79328-F686-4EC9-A040-BB6817154EF6}" type="slidenum">
              <a:rPr lang="fr-FR" smtClean="0"/>
              <a:pPr/>
              <a:t>15</a:t>
            </a:fld>
            <a:endParaRPr lang="fr-FR"/>
          </a:p>
        </p:txBody>
      </p:sp>
    </p:spTree>
    <p:extLst>
      <p:ext uri="{BB962C8B-B14F-4D97-AF65-F5344CB8AC3E}">
        <p14:creationId xmlns:p14="http://schemas.microsoft.com/office/powerpoint/2010/main" val="1979125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2A21D4-DA8C-48D3-B83C-C923A403A17E}" type="slidenum">
              <a:rPr lang="fr-FR"/>
              <a:pPr/>
              <a:t>21</a:t>
            </a:fld>
            <a:endParaRPr lang="fr-F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fr-FR"/>
          </a:p>
        </p:txBody>
      </p:sp>
    </p:spTree>
    <p:extLst>
      <p:ext uri="{BB962C8B-B14F-4D97-AF65-F5344CB8AC3E}">
        <p14:creationId xmlns:p14="http://schemas.microsoft.com/office/powerpoint/2010/main" val="647169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66715" y="91611"/>
            <a:ext cx="8270705" cy="639762"/>
          </a:xfrm>
          <a:prstGeom prst="rect">
            <a:avLst/>
          </a:prstGeom>
        </p:spPr>
        <p:txBody>
          <a:bodyPr vert="horz" lIns="95746" tIns="47874" rIns="95746" bIns="47874" rtlCol="0" anchor="ctr">
            <a:normAutofit/>
          </a:bodyPr>
          <a:lstStyle/>
          <a:p>
            <a:r>
              <a:rPr lang="en-US" dirty="0" smtClean="0"/>
              <a:t>Click to edit Master title style</a:t>
            </a:r>
            <a:endParaRPr lang="fr-FR" dirty="0"/>
          </a:p>
        </p:txBody>
      </p:sp>
      <p:sp>
        <p:nvSpPr>
          <p:cNvPr id="8" name="Text Placeholder 2"/>
          <p:cNvSpPr>
            <a:spLocks noGrp="1"/>
          </p:cNvSpPr>
          <p:nvPr>
            <p:ph idx="1"/>
          </p:nvPr>
        </p:nvSpPr>
        <p:spPr>
          <a:xfrm>
            <a:off x="495300" y="1600201"/>
            <a:ext cx="8915400" cy="4525963"/>
          </a:xfrm>
          <a:prstGeom prst="rect">
            <a:avLst/>
          </a:prstGeom>
        </p:spPr>
        <p:txBody>
          <a:bodyPr vert="horz" lIns="95746" tIns="47874" rIns="95746" bIns="4787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9"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10"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ILO event, Rome 28.06.2016, L. Scibile,  EDMS: 1702197 </a:t>
            </a:r>
            <a:endParaRPr lang="fr-FR" dirty="0"/>
          </a:p>
        </p:txBody>
      </p:sp>
      <p:sp>
        <p:nvSpPr>
          <p:cNvPr id="11"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2" name="Straight Connector 11"/>
          <p:cNvCxnSpPr/>
          <p:nvPr userDrawn="1"/>
        </p:nvCxnSpPr>
        <p:spPr>
          <a:xfrm>
            <a:off x="0" y="838200"/>
            <a:ext cx="9906000"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8"/>
            <a:ext cx="8420100" cy="1470025"/>
          </a:xfrm>
        </p:spPr>
        <p:txBody>
          <a:bodyPr/>
          <a:lstStyle>
            <a:lvl1pPr>
              <a:defRPr>
                <a:solidFill>
                  <a:schemeClr val="accent1">
                    <a:lumMod val="50000"/>
                  </a:schemeClr>
                </a:solidFill>
              </a:defRPr>
            </a:lvl1pPr>
          </a:lstStyle>
          <a:p>
            <a:r>
              <a:rPr lang="en-US" dirty="0" smtClean="0"/>
              <a:t>Click to edit Master title style</a:t>
            </a:r>
            <a:endParaRPr lang="fr-FR" dirty="0"/>
          </a:p>
        </p:txBody>
      </p:sp>
      <p:sp>
        <p:nvSpPr>
          <p:cNvPr id="3" name="Subtitle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78736" indent="0" algn="ctr">
              <a:buNone/>
              <a:defRPr>
                <a:solidFill>
                  <a:schemeClr val="tx1">
                    <a:tint val="75000"/>
                  </a:schemeClr>
                </a:solidFill>
              </a:defRPr>
            </a:lvl2pPr>
            <a:lvl3pPr marL="957472" indent="0" algn="ctr">
              <a:buNone/>
              <a:defRPr>
                <a:solidFill>
                  <a:schemeClr val="tx1">
                    <a:tint val="75000"/>
                  </a:schemeClr>
                </a:solidFill>
              </a:defRPr>
            </a:lvl3pPr>
            <a:lvl4pPr marL="1436206" indent="0" algn="ctr">
              <a:buNone/>
              <a:defRPr>
                <a:solidFill>
                  <a:schemeClr val="tx1">
                    <a:tint val="75000"/>
                  </a:schemeClr>
                </a:solidFill>
              </a:defRPr>
            </a:lvl4pPr>
            <a:lvl5pPr marL="1914941" indent="0" algn="ctr">
              <a:buNone/>
              <a:defRPr>
                <a:solidFill>
                  <a:schemeClr val="tx1">
                    <a:tint val="75000"/>
                  </a:schemeClr>
                </a:solidFill>
              </a:defRPr>
            </a:lvl5pPr>
            <a:lvl6pPr marL="2393675" indent="0" algn="ctr">
              <a:buNone/>
              <a:defRPr>
                <a:solidFill>
                  <a:schemeClr val="tx1">
                    <a:tint val="75000"/>
                  </a:schemeClr>
                </a:solidFill>
              </a:defRPr>
            </a:lvl6pPr>
            <a:lvl7pPr marL="2872411" indent="0" algn="ctr">
              <a:buNone/>
              <a:defRPr>
                <a:solidFill>
                  <a:schemeClr val="tx1">
                    <a:tint val="75000"/>
                  </a:schemeClr>
                </a:solidFill>
              </a:defRPr>
            </a:lvl7pPr>
            <a:lvl8pPr marL="3351146" indent="0" algn="ctr">
              <a:buNone/>
              <a:defRPr>
                <a:solidFill>
                  <a:schemeClr val="tx1">
                    <a:tint val="75000"/>
                  </a:schemeClr>
                </a:solidFill>
              </a:defRPr>
            </a:lvl8pPr>
            <a:lvl9pPr marL="3829881" indent="0" algn="ctr">
              <a:buNone/>
              <a:defRPr>
                <a:solidFill>
                  <a:schemeClr val="tx1">
                    <a:tint val="75000"/>
                  </a:schemeClr>
                </a:solidFill>
              </a:defRPr>
            </a:lvl9pPr>
          </a:lstStyle>
          <a:p>
            <a:r>
              <a:rPr lang="en-US" smtClean="0"/>
              <a:t>Click to edit Master subtitle style</a:t>
            </a:r>
            <a:endParaRPr lang="fr-FR"/>
          </a:p>
        </p:txBody>
      </p:sp>
      <p:sp>
        <p:nvSpPr>
          <p:cNvPr id="7"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8"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ILO event, Rome 28.06.2016, L. Scibile,  EDMS: 1702197 </a:t>
            </a:r>
            <a:endParaRPr lang="fr-FR" dirty="0"/>
          </a:p>
        </p:txBody>
      </p:sp>
      <p:sp>
        <p:nvSpPr>
          <p:cNvPr id="9"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0" name="Straight Connector 9"/>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endParaRPr lang="fr-FR" dirty="0"/>
          </a:p>
        </p:txBody>
      </p:sp>
      <p:sp>
        <p:nvSpPr>
          <p:cNvPr id="4" name="Footer Placeholder 3"/>
          <p:cNvSpPr>
            <a:spLocks noGrp="1"/>
          </p:cNvSpPr>
          <p:nvPr>
            <p:ph type="ftr" sz="quarter" idx="11"/>
          </p:nvPr>
        </p:nvSpPr>
        <p:spPr/>
        <p:txBody>
          <a:bodyPr/>
          <a:lstStyle/>
          <a:p>
            <a:r>
              <a:rPr lang="it-IT" smtClean="0"/>
              <a:t>ILO event, Rome 28.06.2016, L. Scibile,  EDMS: 1702197 </a:t>
            </a:r>
            <a:endParaRPr lang="fr-FR" dirty="0"/>
          </a:p>
        </p:txBody>
      </p:sp>
      <p:sp>
        <p:nvSpPr>
          <p:cNvPr id="5" name="Slide Number Placeholder 4"/>
          <p:cNvSpPr>
            <a:spLocks noGrp="1"/>
          </p:cNvSpPr>
          <p:nvPr>
            <p:ph type="sldNum" sz="quarter" idx="12"/>
          </p:nvPr>
        </p:nvSpPr>
        <p:spPr/>
        <p:txBody>
          <a:bodyPr/>
          <a:lstStyle/>
          <a:p>
            <a:fld id="{06987D14-C9E0-42AC-85F7-32247EF94A2C}" type="slidenum">
              <a:rPr lang="fr-FR" smtClean="0"/>
              <a:pPr/>
              <a:t>‹#›</a:t>
            </a:fld>
            <a:endParaRPr lang="fr-FR"/>
          </a:p>
        </p:txBody>
      </p:sp>
    </p:spTree>
    <p:extLst>
      <p:ext uri="{BB962C8B-B14F-4D97-AF65-F5344CB8AC3E}">
        <p14:creationId xmlns:p14="http://schemas.microsoft.com/office/powerpoint/2010/main" val="3332605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5550" y="1600201"/>
            <a:ext cx="4375150" cy="4525963"/>
          </a:xfrm>
        </p:spPr>
        <p:txBody>
          <a:bodyPr/>
          <a:lstStyle>
            <a:lvl1pPr>
              <a:defRPr sz="2900"/>
            </a:lvl1pPr>
            <a:lvl2pPr>
              <a:defRPr sz="25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9"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ILO event, Rome 28.06.2016, L. Scibile,  EDMS: 1702197 </a:t>
            </a:r>
            <a:endParaRPr lang="fr-FR" dirty="0"/>
          </a:p>
        </p:txBody>
      </p:sp>
      <p:sp>
        <p:nvSpPr>
          <p:cNvPr id="10"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11" name="Straight Connector 10"/>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lgn="l">
              <a:defRPr/>
            </a:lvl1pPr>
          </a:lstStyle>
          <a:p>
            <a:r>
              <a:rPr kumimoji="0" lang="fr-CH" smtClean="0"/>
              <a:t>Cliquez et modifiez le titre</a:t>
            </a:r>
            <a:endParaRPr kumimoji="0" lang="en-US"/>
          </a:p>
        </p:txBody>
      </p:sp>
      <p:sp>
        <p:nvSpPr>
          <p:cNvPr id="3" name="Espace réservé du contenu 2"/>
          <p:cNvSpPr>
            <a:spLocks noGrp="1"/>
          </p:cNvSpPr>
          <p:nvPr>
            <p:ph idx="1"/>
          </p:nvPr>
        </p:nvSpPr>
        <p:spPr/>
        <p:txBody>
          <a:bodyPr/>
          <a:lstStyle/>
          <a:p>
            <a:pPr lvl="0" eaLnBrk="1" latinLnBrk="0" hangingPunct="1"/>
            <a:r>
              <a:rPr lang="fr-CH" smtClean="0"/>
              <a:t>Cliquez pour modifier les styles du texte du masque</a:t>
            </a:r>
          </a:p>
          <a:p>
            <a:pPr lvl="1" eaLnBrk="1" latinLnBrk="0" hangingPunct="1"/>
            <a:r>
              <a:rPr lang="fr-CH" smtClean="0"/>
              <a:t>Deuxième niveau</a:t>
            </a:r>
          </a:p>
          <a:p>
            <a:pPr lvl="2" eaLnBrk="1" latinLnBrk="0" hangingPunct="1"/>
            <a:r>
              <a:rPr lang="fr-CH" smtClean="0"/>
              <a:t>Troisième niveau</a:t>
            </a:r>
          </a:p>
          <a:p>
            <a:pPr lvl="3" eaLnBrk="1" latinLnBrk="0" hangingPunct="1"/>
            <a:r>
              <a:rPr lang="fr-CH" smtClean="0"/>
              <a:t>Quatrième niveau</a:t>
            </a:r>
          </a:p>
          <a:p>
            <a:pPr lvl="4" eaLnBrk="1" latinLnBrk="0" hangingPunct="1"/>
            <a:r>
              <a:rPr lang="fr-CH" smtClean="0"/>
              <a:t>Cinquième niveau</a:t>
            </a:r>
            <a:endParaRPr kumimoji="0" lang="en-US" dirty="0"/>
          </a:p>
        </p:txBody>
      </p:sp>
      <p:sp>
        <p:nvSpPr>
          <p:cNvPr id="7" name="Date Placeholder 1"/>
          <p:cNvSpPr>
            <a:spLocks noGrp="1"/>
          </p:cNvSpPr>
          <p:nvPr>
            <p:ph type="dt" sz="half" idx="2"/>
          </p:nvPr>
        </p:nvSpPr>
        <p:spPr>
          <a:xfrm>
            <a:off x="3216780" y="636237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2"/>
          <p:cNvSpPr>
            <a:spLocks noGrp="1"/>
          </p:cNvSpPr>
          <p:nvPr>
            <p:ph type="ftr" sz="quarter" idx="3"/>
          </p:nvPr>
        </p:nvSpPr>
        <p:spPr>
          <a:xfrm>
            <a:off x="5614652"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ILO event, Rome 28.06.2016, L. Scibile,  EDMS: 1702197 </a:t>
            </a:r>
            <a:endParaRPr lang="en-US" dirty="0"/>
          </a:p>
        </p:txBody>
      </p:sp>
      <p:sp>
        <p:nvSpPr>
          <p:cNvPr id="9" name="Slide Number Placeholder 3"/>
          <p:cNvSpPr>
            <a:spLocks noGrp="1"/>
          </p:cNvSpPr>
          <p:nvPr>
            <p:ph type="sldNum" sz="quarter" idx="4"/>
          </p:nvPr>
        </p:nvSpPr>
        <p:spPr>
          <a:xfrm>
            <a:off x="8867491" y="6356351"/>
            <a:ext cx="5432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29795513"/>
      </p:ext>
    </p:extLst>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5" name="Date Placeholder 1"/>
          <p:cNvSpPr>
            <a:spLocks noGrp="1"/>
          </p:cNvSpPr>
          <p:nvPr>
            <p:ph type="dt" sz="half" idx="2"/>
          </p:nvPr>
        </p:nvSpPr>
        <p:spPr>
          <a:xfrm>
            <a:off x="3216780" y="6362378"/>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Footer Placeholder 2"/>
          <p:cNvSpPr>
            <a:spLocks noGrp="1"/>
          </p:cNvSpPr>
          <p:nvPr>
            <p:ph type="ftr" sz="quarter" idx="3"/>
          </p:nvPr>
        </p:nvSpPr>
        <p:spPr>
          <a:xfrm>
            <a:off x="5614652"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ILO event, Rome 28.06.2016, L. Scibile,  EDMS: 1702197 </a:t>
            </a:r>
            <a:endParaRPr lang="en-US" dirty="0"/>
          </a:p>
        </p:txBody>
      </p:sp>
      <p:sp>
        <p:nvSpPr>
          <p:cNvPr id="7" name="Slide Number Placeholder 3"/>
          <p:cNvSpPr>
            <a:spLocks noGrp="1"/>
          </p:cNvSpPr>
          <p:nvPr>
            <p:ph type="sldNum" sz="quarter" idx="4"/>
          </p:nvPr>
        </p:nvSpPr>
        <p:spPr>
          <a:xfrm>
            <a:off x="8867491" y="6356351"/>
            <a:ext cx="54320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pPr/>
              <a:t>‹#›</a:t>
            </a:fld>
            <a:endParaRPr lang="en-US" dirty="0"/>
          </a:p>
        </p:txBody>
      </p:sp>
    </p:spTree>
    <p:extLst>
      <p:ext uri="{BB962C8B-B14F-4D97-AF65-F5344CB8AC3E}">
        <p14:creationId xmlns:p14="http://schemas.microsoft.com/office/powerpoint/2010/main" val="358093016"/>
      </p:ext>
    </p:extLst>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Diapositive de titre">
    <p:bg>
      <p:bgPr>
        <a:solidFill>
          <a:srgbClr val="104282"/>
        </a:solidFill>
        <a:effectLst/>
      </p:bgPr>
    </p:bg>
    <p:spTree>
      <p:nvGrpSpPr>
        <p:cNvPr id="1" name=""/>
        <p:cNvGrpSpPr/>
        <p:nvPr/>
      </p:nvGrpSpPr>
      <p:grpSpPr>
        <a:xfrm>
          <a:off x="0" y="0"/>
          <a:ext cx="0" cy="0"/>
          <a:chOff x="0" y="0"/>
          <a:chExt cx="0" cy="0"/>
        </a:xfrm>
      </p:grpSpPr>
      <p:pic>
        <p:nvPicPr>
          <p:cNvPr id="5" name="Image 4" descr="logooutline.eps"/>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588000" y="2181663"/>
            <a:ext cx="2730000" cy="2494674"/>
          </a:xfrm>
          <a:prstGeom prst="rect">
            <a:avLst/>
          </a:prstGeom>
        </p:spPr>
      </p:pic>
    </p:spTree>
    <p:extLst>
      <p:ext uri="{BB962C8B-B14F-4D97-AF65-F5344CB8AC3E}">
        <p14:creationId xmlns:p14="http://schemas.microsoft.com/office/powerpoint/2010/main" val="2228625035"/>
      </p:ext>
    </p:extLst>
  </p:cSld>
  <p:clrMapOvr>
    <a:overrideClrMapping bg1="dk1" tx1="lt1" bg2="dk2"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GB" dirty="0"/>
          </a:p>
        </p:txBody>
      </p:sp>
      <p:sp>
        <p:nvSpPr>
          <p:cNvPr id="5" name="Content Placeholder 4"/>
          <p:cNvSpPr>
            <a:spLocks noGrp="1"/>
          </p:cNvSpPr>
          <p:nvPr>
            <p:ph sz="quarter" idx="11"/>
          </p:nvPr>
        </p:nvSpPr>
        <p:spPr>
          <a:xfrm>
            <a:off x="194472" y="981075"/>
            <a:ext cx="9517056" cy="5327650"/>
          </a:xfrm>
        </p:spPr>
        <p:txBody>
          <a:bodyPr/>
          <a:lstStyle>
            <a:lvl1pPr marL="514350" indent="-514350">
              <a:buFont typeface="+mj-lt"/>
              <a:buAutoNum type="arabicPeriod"/>
              <a:defRPr baseline="0">
                <a:solidFill>
                  <a:srgbClr val="0000FF"/>
                </a:solidFill>
              </a:defRPr>
            </a:lvl1pPr>
            <a:lvl2pPr>
              <a:buFont typeface="Wingdings" pitchFamily="2" charset="2"/>
              <a:buChar cha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3" name="Slide Number Placeholder 2"/>
          <p:cNvSpPr>
            <a:spLocks noGrp="1"/>
          </p:cNvSpPr>
          <p:nvPr>
            <p:ph type="sldNum" sz="quarter" idx="10"/>
          </p:nvPr>
        </p:nvSpPr>
        <p:spPr>
          <a:xfrm>
            <a:off x="7677150" y="6491898"/>
            <a:ext cx="2146300" cy="289903"/>
          </a:xfrm>
          <a:prstGeom prst="rect">
            <a:avLst/>
          </a:prstGeom>
        </p:spPr>
        <p:txBody>
          <a:bodyPr/>
          <a:lstStyle>
            <a:lvl1pPr algn="r">
              <a:defRPr/>
            </a:lvl1pPr>
          </a:lstStyle>
          <a:p>
            <a:pPr>
              <a:defRPr/>
            </a:pPr>
            <a:fld id="{C7C32524-3815-496D-9E6D-8A5A3733FD8E}" type="slidenum">
              <a:rPr lang="en-US" smtClean="0"/>
              <a:pPr>
                <a:defRPr/>
              </a:pPr>
              <a:t>‹#›</a:t>
            </a:fld>
            <a:endParaRPr lang="en-US" dirty="0"/>
          </a:p>
        </p:txBody>
      </p:sp>
    </p:spTree>
    <p:extLst>
      <p:ext uri="{BB962C8B-B14F-4D97-AF65-F5344CB8AC3E}">
        <p14:creationId xmlns:p14="http://schemas.microsoft.com/office/powerpoint/2010/main" val="3153298016"/>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66715" y="91611"/>
            <a:ext cx="8270705" cy="639762"/>
          </a:xfrm>
          <a:prstGeom prst="rect">
            <a:avLst/>
          </a:prstGeom>
        </p:spPr>
        <p:txBody>
          <a:bodyPr vert="horz" lIns="95746" tIns="47874" rIns="95746" bIns="47874" rtlCol="0" anchor="ctr">
            <a:normAutofit/>
          </a:bodyPr>
          <a:lstStyle/>
          <a:p>
            <a:r>
              <a:rPr lang="en-US" dirty="0" smtClean="0"/>
              <a:t>Click to edit Master title style</a:t>
            </a:r>
            <a:endParaRPr lang="fr-FR" dirty="0"/>
          </a:p>
        </p:txBody>
      </p:sp>
      <p:sp>
        <p:nvSpPr>
          <p:cNvPr id="3" name="Text Placeholder 2"/>
          <p:cNvSpPr>
            <a:spLocks noGrp="1"/>
          </p:cNvSpPr>
          <p:nvPr>
            <p:ph type="body" idx="1"/>
          </p:nvPr>
        </p:nvSpPr>
        <p:spPr>
          <a:xfrm>
            <a:off x="495300" y="1600201"/>
            <a:ext cx="8915400" cy="4525963"/>
          </a:xfrm>
          <a:prstGeom prst="rect">
            <a:avLst/>
          </a:prstGeom>
        </p:spPr>
        <p:txBody>
          <a:bodyPr vert="horz" lIns="95746" tIns="47874" rIns="95746" bIns="47874"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fr-FR" dirty="0"/>
          </a:p>
        </p:txBody>
      </p:sp>
      <p:sp>
        <p:nvSpPr>
          <p:cNvPr id="4" name="Date Placeholder 3"/>
          <p:cNvSpPr>
            <a:spLocks noGrp="1"/>
          </p:cNvSpPr>
          <p:nvPr>
            <p:ph type="dt" sz="half" idx="2"/>
          </p:nvPr>
        </p:nvSpPr>
        <p:spPr>
          <a:xfrm>
            <a:off x="495300" y="6447110"/>
            <a:ext cx="2311400" cy="365125"/>
          </a:xfrm>
          <a:prstGeom prst="rect">
            <a:avLst/>
          </a:prstGeom>
        </p:spPr>
        <p:txBody>
          <a:bodyPr vert="horz" lIns="95746" tIns="47874" rIns="95746" bIns="47874" rtlCol="0" anchor="ctr"/>
          <a:lstStyle>
            <a:lvl1pPr algn="l">
              <a:defRPr sz="1300">
                <a:solidFill>
                  <a:schemeClr val="tx1">
                    <a:tint val="75000"/>
                  </a:schemeClr>
                </a:solidFill>
              </a:defRPr>
            </a:lvl1pPr>
          </a:lstStyle>
          <a:p>
            <a:endParaRPr lang="fr-FR" dirty="0"/>
          </a:p>
        </p:txBody>
      </p:sp>
      <p:sp>
        <p:nvSpPr>
          <p:cNvPr id="5" name="Footer Placeholder 4"/>
          <p:cNvSpPr>
            <a:spLocks noGrp="1"/>
          </p:cNvSpPr>
          <p:nvPr>
            <p:ph type="ftr" sz="quarter" idx="3"/>
          </p:nvPr>
        </p:nvSpPr>
        <p:spPr>
          <a:xfrm>
            <a:off x="3384550" y="6447110"/>
            <a:ext cx="4044950" cy="365125"/>
          </a:xfrm>
          <a:prstGeom prst="rect">
            <a:avLst/>
          </a:prstGeom>
        </p:spPr>
        <p:txBody>
          <a:bodyPr vert="horz" lIns="95746" tIns="47874" rIns="95746" bIns="47874" rtlCol="0" anchor="ctr"/>
          <a:lstStyle>
            <a:lvl1pPr algn="ctr">
              <a:defRPr sz="1300">
                <a:solidFill>
                  <a:schemeClr val="tx1">
                    <a:tint val="75000"/>
                  </a:schemeClr>
                </a:solidFill>
              </a:defRPr>
            </a:lvl1pPr>
          </a:lstStyle>
          <a:p>
            <a:r>
              <a:rPr lang="it-IT" smtClean="0"/>
              <a:t>ILO event, Rome 28.06.2016, L. Scibile,  EDMS: 1702197 </a:t>
            </a:r>
            <a:endParaRPr lang="fr-FR" dirty="0"/>
          </a:p>
        </p:txBody>
      </p:sp>
      <p:sp>
        <p:nvSpPr>
          <p:cNvPr id="6" name="Slide Number Placeholder 5"/>
          <p:cNvSpPr>
            <a:spLocks noGrp="1"/>
          </p:cNvSpPr>
          <p:nvPr>
            <p:ph type="sldNum" sz="quarter" idx="4"/>
          </p:nvPr>
        </p:nvSpPr>
        <p:spPr>
          <a:xfrm>
            <a:off x="7553719" y="6447110"/>
            <a:ext cx="2311400" cy="365125"/>
          </a:xfrm>
          <a:prstGeom prst="rect">
            <a:avLst/>
          </a:prstGeom>
        </p:spPr>
        <p:txBody>
          <a:bodyPr vert="horz" lIns="95746" tIns="47874" rIns="95746" bIns="47874" rtlCol="0" anchor="ctr"/>
          <a:lstStyle>
            <a:lvl1pPr algn="r">
              <a:defRPr sz="1300">
                <a:solidFill>
                  <a:schemeClr val="tx1">
                    <a:tint val="75000"/>
                  </a:schemeClr>
                </a:solidFill>
              </a:defRPr>
            </a:lvl1pPr>
          </a:lstStyle>
          <a:p>
            <a:fld id="{06987D14-C9E0-42AC-85F7-32247EF94A2C}" type="slidenum">
              <a:rPr lang="fr-FR" smtClean="0"/>
              <a:pPr/>
              <a:t>‹#›</a:t>
            </a:fld>
            <a:endParaRPr lang="fr-FR"/>
          </a:p>
        </p:txBody>
      </p:sp>
      <p:cxnSp>
        <p:nvCxnSpPr>
          <p:cNvPr id="8" name="Straight Connector 7"/>
          <p:cNvCxnSpPr/>
          <p:nvPr userDrawn="1"/>
        </p:nvCxnSpPr>
        <p:spPr>
          <a:xfrm>
            <a:off x="0" y="838200"/>
            <a:ext cx="9906000" cy="1588"/>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11" descr="bul-pho-2007-046.jpg"/>
          <p:cNvPicPr>
            <a:picLocks noChangeAspect="1"/>
          </p:cNvPicPr>
          <p:nvPr userDrawn="1"/>
        </p:nvPicPr>
        <p:blipFill>
          <a:blip r:embed="rId10" cstate="print"/>
          <a:stretch>
            <a:fillRect/>
          </a:stretch>
        </p:blipFill>
        <p:spPr>
          <a:xfrm>
            <a:off x="82550" y="68592"/>
            <a:ext cx="742950" cy="685800"/>
          </a:xfrm>
          <a:prstGeom prst="rect">
            <a:avLst/>
          </a:prstGeom>
        </p:spPr>
      </p:pic>
      <p:cxnSp>
        <p:nvCxnSpPr>
          <p:cNvPr id="13" name="Straight Connector 12"/>
          <p:cNvCxnSpPr/>
          <p:nvPr userDrawn="1"/>
        </p:nvCxnSpPr>
        <p:spPr>
          <a:xfrm>
            <a:off x="0" y="6447110"/>
            <a:ext cx="9906000" cy="0"/>
          </a:xfrm>
          <a:prstGeom prst="line">
            <a:avLst/>
          </a:prstGeom>
          <a:ln w="3175"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14" name="Group 13"/>
          <p:cNvGrpSpPr/>
          <p:nvPr userDrawn="1"/>
        </p:nvGrpSpPr>
        <p:grpSpPr>
          <a:xfrm>
            <a:off x="9137420" y="76200"/>
            <a:ext cx="768580" cy="609600"/>
            <a:chOff x="8493185" y="2057400"/>
            <a:chExt cx="768580" cy="609600"/>
          </a:xfrm>
        </p:grpSpPr>
        <p:sp>
          <p:nvSpPr>
            <p:cNvPr id="15" name="Oval 14"/>
            <p:cNvSpPr/>
            <p:nvPr/>
          </p:nvSpPr>
          <p:spPr>
            <a:xfrm>
              <a:off x="8534400" y="2057400"/>
              <a:ext cx="609600" cy="6096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dirty="0"/>
            </a:p>
          </p:txBody>
        </p:sp>
        <p:sp>
          <p:nvSpPr>
            <p:cNvPr id="16" name="TextBox 15"/>
            <p:cNvSpPr txBox="1"/>
            <p:nvPr/>
          </p:nvSpPr>
          <p:spPr>
            <a:xfrm>
              <a:off x="8493185" y="2172950"/>
              <a:ext cx="768580" cy="384721"/>
            </a:xfrm>
            <a:prstGeom prst="rect">
              <a:avLst/>
            </a:prstGeom>
            <a:noFill/>
          </p:spPr>
          <p:txBody>
            <a:bodyPr wrap="square" rtlCol="0">
              <a:spAutoFit/>
            </a:bodyPr>
            <a:lstStyle/>
            <a:p>
              <a:r>
                <a:rPr lang="en-US" sz="1900" b="1" i="0" dirty="0" smtClean="0">
                  <a:solidFill>
                    <a:srgbClr val="FFFFFF"/>
                  </a:solidFill>
                  <a:latin typeface="Arial"/>
                  <a:cs typeface="Arial"/>
                </a:rPr>
                <a:t>SMB</a:t>
              </a:r>
              <a:endParaRPr lang="en-US" sz="1900" b="1" i="0" dirty="0">
                <a:solidFill>
                  <a:srgbClr val="FFFFFF"/>
                </a:solidFill>
                <a:latin typeface="Arial"/>
                <a:cs typeface="Arial"/>
              </a:endParaRPr>
            </a:p>
          </p:txBody>
        </p:sp>
      </p:grpSp>
    </p:spTree>
  </p:cSld>
  <p:clrMap bg1="lt1" tx1="dk1" bg2="lt2" tx2="dk2" accent1="accent1" accent2="accent2" accent3="accent3" accent4="accent4" accent5="accent5" accent6="accent6" hlink="hlink" folHlink="folHlink"/>
  <p:sldLayoutIdLst>
    <p:sldLayoutId id="2147483650" r:id="rId1"/>
    <p:sldLayoutId id="2147483649" r:id="rId2"/>
    <p:sldLayoutId id="2147483658" r:id="rId3"/>
    <p:sldLayoutId id="2147483657" r:id="rId4"/>
    <p:sldLayoutId id="2147483666" r:id="rId5"/>
    <p:sldLayoutId id="2147483667" r:id="rId6"/>
    <p:sldLayoutId id="2147483668" r:id="rId7"/>
    <p:sldLayoutId id="2147483669" r:id="rId8"/>
  </p:sldLayoutIdLst>
  <p:timing>
    <p:tnLst>
      <p:par>
        <p:cTn xmlns:p14="http://schemas.microsoft.com/office/powerpoint/2010/main" id="1" dur="indefinite" restart="never" nodeType="tmRoot"/>
      </p:par>
    </p:tnLst>
  </p:timing>
  <p:hf sldNum="0" hdr="0" dt="0"/>
  <p:txStyles>
    <p:titleStyle>
      <a:lvl1pPr algn="ctr" defTabSz="957472" rtl="0" eaLnBrk="1" latinLnBrk="0" hangingPunct="1">
        <a:spcBef>
          <a:spcPct val="0"/>
        </a:spcBef>
        <a:buNone/>
        <a:defRPr sz="4600" kern="1200">
          <a:solidFill>
            <a:schemeClr val="accent1">
              <a:lumMod val="50000"/>
            </a:schemeClr>
          </a:solidFill>
          <a:latin typeface="+mj-lt"/>
          <a:ea typeface="+mj-ea"/>
          <a:cs typeface="+mj-cs"/>
        </a:defRPr>
      </a:lvl1pPr>
    </p:titleStyle>
    <p:bodyStyle>
      <a:lvl1pPr marL="359052" indent="-359052" algn="l" defTabSz="957472" rtl="0" eaLnBrk="1" latinLnBrk="0" hangingPunct="1">
        <a:spcBef>
          <a:spcPct val="20000"/>
        </a:spcBef>
        <a:buClr>
          <a:srgbClr val="C00000"/>
        </a:buClr>
        <a:buFont typeface="Arial" pitchFamily="34" charset="0"/>
        <a:buChar char="•"/>
        <a:defRPr sz="3400" kern="1200">
          <a:solidFill>
            <a:schemeClr val="tx1"/>
          </a:solidFill>
          <a:latin typeface="+mn-lt"/>
          <a:ea typeface="+mn-ea"/>
          <a:cs typeface="+mn-cs"/>
        </a:defRPr>
      </a:lvl1pPr>
      <a:lvl2pPr marL="777945" indent="-299209" algn="l" defTabSz="957472" rtl="0" eaLnBrk="1" latinLnBrk="0" hangingPunct="1">
        <a:spcBef>
          <a:spcPct val="20000"/>
        </a:spcBef>
        <a:buClr>
          <a:srgbClr val="C00000"/>
        </a:buClr>
        <a:buFont typeface="Arial" pitchFamily="34" charset="0"/>
        <a:buChar char="–"/>
        <a:defRPr sz="2900" kern="1200">
          <a:solidFill>
            <a:schemeClr val="tx1"/>
          </a:solidFill>
          <a:latin typeface="+mn-lt"/>
          <a:ea typeface="+mn-ea"/>
          <a:cs typeface="+mn-cs"/>
        </a:defRPr>
      </a:lvl2pPr>
      <a:lvl3pPr marL="1196838" indent="-239368" algn="l" defTabSz="957472" rtl="0" eaLnBrk="1" latinLnBrk="0" hangingPunct="1">
        <a:spcBef>
          <a:spcPct val="20000"/>
        </a:spcBef>
        <a:buClr>
          <a:srgbClr val="C00000"/>
        </a:buClr>
        <a:buFont typeface="Arial" pitchFamily="34" charset="0"/>
        <a:buChar char="•"/>
        <a:defRPr sz="2500" kern="1200">
          <a:solidFill>
            <a:schemeClr val="tx1"/>
          </a:solidFill>
          <a:latin typeface="+mn-lt"/>
          <a:ea typeface="+mn-ea"/>
          <a:cs typeface="+mn-cs"/>
        </a:defRPr>
      </a:lvl3pPr>
      <a:lvl4pPr marL="1675571" indent="-239368" algn="l" defTabSz="957472" rtl="0" eaLnBrk="1" latinLnBrk="0" hangingPunct="1">
        <a:spcBef>
          <a:spcPct val="20000"/>
        </a:spcBef>
        <a:buClr>
          <a:srgbClr val="C00000"/>
        </a:buClr>
        <a:buFont typeface="Arial" pitchFamily="34" charset="0"/>
        <a:buChar char="–"/>
        <a:defRPr sz="2100" kern="1200">
          <a:solidFill>
            <a:schemeClr val="tx1"/>
          </a:solidFill>
          <a:latin typeface="+mn-lt"/>
          <a:ea typeface="+mn-ea"/>
          <a:cs typeface="+mn-cs"/>
        </a:defRPr>
      </a:lvl4pPr>
      <a:lvl5pPr marL="2154307" indent="-239368" algn="l" defTabSz="957472" rtl="0" eaLnBrk="1" latinLnBrk="0" hangingPunct="1">
        <a:spcBef>
          <a:spcPct val="20000"/>
        </a:spcBef>
        <a:buClr>
          <a:srgbClr val="C00000"/>
        </a:buClr>
        <a:buFont typeface="Arial" pitchFamily="34" charset="0"/>
        <a:buChar char="»"/>
        <a:defRPr sz="2100" kern="1200">
          <a:solidFill>
            <a:schemeClr val="tx1"/>
          </a:solidFill>
          <a:latin typeface="+mn-lt"/>
          <a:ea typeface="+mn-ea"/>
          <a:cs typeface="+mn-cs"/>
        </a:defRPr>
      </a:lvl5pPr>
      <a:lvl6pPr marL="2633043"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6pPr>
      <a:lvl7pPr marL="3111779"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7pPr>
      <a:lvl8pPr marL="3590513"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8pPr>
      <a:lvl9pPr marL="4069249" indent="-239368" algn="l" defTabSz="957472" rtl="0" eaLnBrk="1" latinLnBrk="0" hangingPunct="1">
        <a:spcBef>
          <a:spcPct val="20000"/>
        </a:spcBef>
        <a:buFont typeface="Arial" pitchFamily="34" charset="0"/>
        <a:buChar char="•"/>
        <a:defRPr sz="2100" kern="1200">
          <a:solidFill>
            <a:schemeClr val="tx1"/>
          </a:solidFill>
          <a:latin typeface="+mn-lt"/>
          <a:ea typeface="+mn-ea"/>
          <a:cs typeface="+mn-cs"/>
        </a:defRPr>
      </a:lvl9pPr>
    </p:bodyStyle>
    <p:other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1" Type="http://schemas.openxmlformats.org/officeDocument/2006/relationships/image" Target="../media/image29.jpeg"/><Relationship Id="rId12" Type="http://schemas.openxmlformats.org/officeDocument/2006/relationships/image" Target="../media/image30.jpeg"/><Relationship Id="rId13" Type="http://schemas.openxmlformats.org/officeDocument/2006/relationships/image" Target="../media/image31.jpeg"/><Relationship Id="rId14" Type="http://schemas.openxmlformats.org/officeDocument/2006/relationships/image" Target="../media/image32.jpeg"/><Relationship Id="rId15" Type="http://schemas.openxmlformats.org/officeDocument/2006/relationships/image" Target="../media/image33.jpeg"/><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23.jpeg"/><Relationship Id="rId6" Type="http://schemas.openxmlformats.org/officeDocument/2006/relationships/image" Target="../media/image24.png"/><Relationship Id="rId7" Type="http://schemas.openxmlformats.org/officeDocument/2006/relationships/image" Target="../media/image25.jpeg"/><Relationship Id="rId8" Type="http://schemas.openxmlformats.org/officeDocument/2006/relationships/image" Target="../media/image26.jpeg"/><Relationship Id="rId9" Type="http://schemas.openxmlformats.org/officeDocument/2006/relationships/image" Target="../media/image27.jpeg"/><Relationship Id="rId10"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cern.service-now.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tiff"/><Relationship Id="rId3" Type="http://schemas.openxmlformats.org/officeDocument/2006/relationships/image" Target="../media/image35.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3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23.jpeg"/><Relationship Id="rId5" Type="http://schemas.openxmlformats.org/officeDocument/2006/relationships/image" Target="../media/image42.jpeg"/><Relationship Id="rId6" Type="http://schemas.openxmlformats.org/officeDocument/2006/relationships/image" Target="../media/image43.jpe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5" Type="http://schemas.openxmlformats.org/officeDocument/2006/relationships/image" Target="../media/image47.jpeg"/><Relationship Id="rId1" Type="http://schemas.openxmlformats.org/officeDocument/2006/relationships/slideLayout" Target="../slideLayouts/slideLayout5.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4" Type="http://schemas.microsoft.com/office/2007/relationships/hdphoto" Target="../media/hdphoto1.wdp"/><Relationship Id="rId5" Type="http://schemas.openxmlformats.org/officeDocument/2006/relationships/image" Target="../media/image53.png"/><Relationship Id="rId6" Type="http://schemas.openxmlformats.org/officeDocument/2006/relationships/image" Target="../media/image54.png"/><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9.jpeg"/><Relationship Id="rId3"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6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62.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hyperlink" Target="13-01-30-FINAL-CERNmusic(3).wmv" TargetMode="External"/><Relationship Id="rId5" Type="http://schemas.openxmlformats.org/officeDocument/2006/relationships/image" Target="../media/image65.png"/><Relationship Id="rId1" Type="http://schemas.openxmlformats.org/officeDocument/2006/relationships/slideLayout" Target="../slideLayouts/slideLayout5.xml"/><Relationship Id="rId2" Type="http://schemas.openxmlformats.org/officeDocument/2006/relationships/image" Target="../media/image63.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png"/><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png"/><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74.jpe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5.jpeg"/><Relationship Id="rId3" Type="http://schemas.openxmlformats.org/officeDocument/2006/relationships/image" Target="../media/image7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jpeg"/><Relationship Id="rId8" Type="http://schemas.openxmlformats.org/officeDocument/2006/relationships/image" Target="../media/image10.jpeg"/><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 Id="rId3"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1981201"/>
            <a:ext cx="9296400" cy="1603373"/>
          </a:xfrm>
        </p:spPr>
        <p:txBody>
          <a:bodyPr>
            <a:normAutofit fontScale="90000"/>
          </a:bodyPr>
          <a:lstStyle/>
          <a:p>
            <a:r>
              <a:rPr lang="en-US" dirty="0" smtClean="0"/>
              <a:t>CERN Site </a:t>
            </a:r>
            <a:r>
              <a:rPr lang="en-US" dirty="0" smtClean="0"/>
              <a:t>Engineering</a:t>
            </a:r>
            <a:br>
              <a:rPr lang="en-US" dirty="0" smtClean="0"/>
            </a:br>
            <a:r>
              <a:rPr lang="en-US" dirty="0" smtClean="0"/>
              <a:t>-</a:t>
            </a:r>
            <a:br>
              <a:rPr lang="en-US" dirty="0" smtClean="0"/>
            </a:br>
            <a:r>
              <a:rPr lang="en-US" dirty="0" err="1" smtClean="0"/>
              <a:t>Opportunità</a:t>
            </a:r>
            <a:r>
              <a:rPr lang="en-US" dirty="0" smtClean="0"/>
              <a:t> </a:t>
            </a:r>
            <a:r>
              <a:rPr lang="en-US" dirty="0" err="1" smtClean="0"/>
              <a:t>nell’ingegneria</a:t>
            </a:r>
            <a:r>
              <a:rPr lang="en-US" dirty="0" smtClean="0"/>
              <a:t> </a:t>
            </a:r>
            <a:r>
              <a:rPr lang="en-US" dirty="0" err="1" smtClean="0"/>
              <a:t>civile</a:t>
            </a:r>
            <a:r>
              <a:rPr lang="en-US" dirty="0" smtClean="0"/>
              <a:t> al CERN</a:t>
            </a:r>
            <a:endParaRPr lang="en-US" sz="2200" dirty="0">
              <a:solidFill>
                <a:srgbClr val="1F497D"/>
              </a:solidFill>
            </a:endParaRPr>
          </a:p>
        </p:txBody>
      </p:sp>
      <p:sp>
        <p:nvSpPr>
          <p:cNvPr id="8" name="Subtitle 7"/>
          <p:cNvSpPr>
            <a:spLocks noGrp="1"/>
          </p:cNvSpPr>
          <p:nvPr>
            <p:ph type="subTitle" idx="1"/>
          </p:nvPr>
        </p:nvSpPr>
        <p:spPr>
          <a:xfrm>
            <a:off x="1181100" y="3886200"/>
            <a:ext cx="7505700" cy="2133600"/>
          </a:xfrm>
        </p:spPr>
        <p:txBody>
          <a:bodyPr>
            <a:normAutofit fontScale="62500" lnSpcReduction="20000"/>
          </a:bodyPr>
          <a:lstStyle/>
          <a:p>
            <a:endParaRPr lang="en-US" dirty="0" smtClean="0"/>
          </a:p>
          <a:p>
            <a:r>
              <a:rPr lang="en-US" dirty="0" smtClean="0"/>
              <a:t>Dr. </a:t>
            </a:r>
            <a:r>
              <a:rPr lang="en-US" dirty="0" err="1" smtClean="0"/>
              <a:t>Ing</a:t>
            </a:r>
            <a:r>
              <a:rPr lang="en-US" dirty="0" smtClean="0"/>
              <a:t>. Luigi </a:t>
            </a:r>
            <a:r>
              <a:rPr lang="en-US" dirty="0" smtClean="0"/>
              <a:t>Scibile</a:t>
            </a:r>
          </a:p>
          <a:p>
            <a:r>
              <a:rPr lang="en-US" dirty="0" smtClean="0"/>
              <a:t>Head of the Site Engineering Group</a:t>
            </a:r>
          </a:p>
          <a:p>
            <a:r>
              <a:rPr lang="en-US" dirty="0" smtClean="0"/>
              <a:t>Site Management and Buildings  </a:t>
            </a:r>
            <a:r>
              <a:rPr lang="en-US" dirty="0" smtClean="0"/>
              <a:t>Department</a:t>
            </a:r>
          </a:p>
          <a:p>
            <a:endParaRPr lang="en-US" dirty="0" smtClean="0"/>
          </a:p>
          <a:p>
            <a:r>
              <a:rPr lang="en-US" dirty="0" smtClean="0"/>
              <a:t>ROMA </a:t>
            </a:r>
            <a:r>
              <a:rPr lang="en-US" dirty="0" smtClean="0"/>
              <a:t>28</a:t>
            </a:r>
            <a:r>
              <a:rPr lang="en-US" baseline="30000" dirty="0" smtClean="0"/>
              <a:t>th</a:t>
            </a:r>
            <a:r>
              <a:rPr lang="en-US" dirty="0" smtClean="0"/>
              <a:t> June 2016</a:t>
            </a:r>
            <a:endParaRPr lang="en-US" dirty="0" smtClean="0"/>
          </a:p>
          <a:p>
            <a:endParaRPr lang="en-US" dirty="0"/>
          </a:p>
        </p:txBody>
      </p:sp>
      <p:sp>
        <p:nvSpPr>
          <p:cNvPr id="2" name="Footer Placeholder 1"/>
          <p:cNvSpPr>
            <a:spLocks noGrp="1"/>
          </p:cNvSpPr>
          <p:nvPr>
            <p:ph type="ftr" sz="quarter" idx="3"/>
          </p:nvPr>
        </p:nvSpPr>
        <p:spPr>
          <a:xfrm>
            <a:off x="2971800" y="6447110"/>
            <a:ext cx="4305300" cy="365125"/>
          </a:xfrm>
        </p:spPr>
        <p:txBody>
          <a:bodyPr/>
          <a:lstStyle/>
          <a:p>
            <a:r>
              <a:rPr lang="it-IT" dirty="0" smtClean="0"/>
              <a:t>ILO </a:t>
            </a:r>
            <a:r>
              <a:rPr lang="it-IT" dirty="0" err="1" smtClean="0"/>
              <a:t>event</a:t>
            </a:r>
            <a:r>
              <a:rPr lang="it-IT" dirty="0" smtClean="0"/>
              <a:t>, Rome 28.06.2016, L. Scibile,  EDMS: 1702197 </a:t>
            </a:r>
            <a:endParaRPr lang="fr-FR" dirty="0"/>
          </a:p>
        </p:txBody>
      </p:sp>
    </p:spTree>
    <p:extLst>
      <p:ext uri="{BB962C8B-B14F-4D97-AF65-F5344CB8AC3E}">
        <p14:creationId xmlns:p14="http://schemas.microsoft.com/office/powerpoint/2010/main" val="284783187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G:\Departments\GS\Groups\SEM\CE\Activities and Services\DO\Poehler\mp\Michael\Affaires\Spiral 2\Présentation 20100126\Plan_general_11_2009.jpg"/>
          <p:cNvPicPr>
            <a:picLocks noChangeAspect="1" noChangeArrowheads="1"/>
          </p:cNvPicPr>
          <p:nvPr/>
        </p:nvPicPr>
        <p:blipFill>
          <a:blip r:embed="rId3" cstate="print">
            <a:extLst>
              <a:ext uri="{28A0092B-C50C-407E-A947-70E740481C1C}">
                <a14:useLocalDpi xmlns:a14="http://schemas.microsoft.com/office/drawing/2010/main" val="0"/>
              </a:ext>
            </a:extLst>
          </a:blip>
          <a:srcRect b="891"/>
          <a:stretch>
            <a:fillRect/>
          </a:stretch>
        </p:blipFill>
        <p:spPr bwMode="auto">
          <a:xfrm>
            <a:off x="876300" y="685800"/>
            <a:ext cx="4914900" cy="577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51576" y="912814"/>
            <a:ext cx="3168496" cy="5693866"/>
          </a:xfrm>
          <a:prstGeom prst="rect">
            <a:avLst/>
          </a:prstGeom>
          <a:noFill/>
        </p:spPr>
        <p:txBody>
          <a:bodyPr wrap="none">
            <a:spAutoFit/>
          </a:bodyPr>
          <a:lstStyle/>
          <a:p>
            <a:pPr>
              <a:defRPr/>
            </a:pPr>
            <a:r>
              <a:rPr lang="en-US" sz="1200" b="1" dirty="0"/>
              <a:t>GENERAL LAYOUT</a:t>
            </a:r>
          </a:p>
          <a:p>
            <a:pPr>
              <a:defRPr/>
            </a:pPr>
            <a:endParaRPr lang="en-US" sz="1200" b="1" dirty="0"/>
          </a:p>
          <a:p>
            <a:pPr>
              <a:defRPr/>
            </a:pPr>
            <a:r>
              <a:rPr lang="en-US" sz="1200" b="1" dirty="0" smtClean="0"/>
              <a:t>Two main sites :   </a:t>
            </a:r>
          </a:p>
          <a:p>
            <a:pPr>
              <a:defRPr/>
            </a:pPr>
            <a:r>
              <a:rPr lang="en-US" sz="1200" b="1" dirty="0"/>
              <a:t>	</a:t>
            </a:r>
            <a:r>
              <a:rPr lang="en-US" sz="1200" b="1" dirty="0" err="1" smtClean="0"/>
              <a:t>Meyrin</a:t>
            </a:r>
            <a:r>
              <a:rPr lang="en-US" sz="1200" b="1" dirty="0" smtClean="0"/>
              <a:t> (CH-FR) : 80 </a:t>
            </a:r>
            <a:r>
              <a:rPr lang="en-US" sz="1200" b="1" dirty="0" err="1" smtClean="0"/>
              <a:t>hect</a:t>
            </a:r>
            <a:r>
              <a:rPr lang="en-US" sz="1200" b="1" dirty="0" smtClean="0"/>
              <a:t>.</a:t>
            </a:r>
          </a:p>
          <a:p>
            <a:pPr>
              <a:defRPr/>
            </a:pPr>
            <a:r>
              <a:rPr lang="en-US" sz="1200" b="1" dirty="0"/>
              <a:t>	</a:t>
            </a:r>
            <a:r>
              <a:rPr lang="en-US" sz="1200" b="1" dirty="0" err="1" smtClean="0"/>
              <a:t>Prévessin</a:t>
            </a:r>
            <a:r>
              <a:rPr lang="en-US" sz="1200" b="1" dirty="0" smtClean="0"/>
              <a:t> (FR) : 83 </a:t>
            </a:r>
            <a:r>
              <a:rPr lang="en-US" sz="1200" b="1" dirty="0" err="1" smtClean="0"/>
              <a:t>hect</a:t>
            </a:r>
            <a:endParaRPr lang="en-US" sz="1200" b="1" dirty="0" smtClean="0"/>
          </a:p>
          <a:p>
            <a:pPr>
              <a:defRPr/>
            </a:pPr>
            <a:r>
              <a:rPr lang="en-US" sz="1200" b="1" dirty="0" smtClean="0"/>
              <a:t>15 </a:t>
            </a:r>
            <a:r>
              <a:rPr lang="en-US" sz="1200" b="1" dirty="0"/>
              <a:t>satellite </a:t>
            </a:r>
            <a:r>
              <a:rPr lang="en-US" sz="1200" b="1" dirty="0" smtClean="0"/>
              <a:t>sites</a:t>
            </a:r>
          </a:p>
          <a:p>
            <a:pPr>
              <a:defRPr/>
            </a:pPr>
            <a:endParaRPr lang="en-US" sz="1200" b="1" dirty="0"/>
          </a:p>
          <a:p>
            <a:pPr>
              <a:defRPr/>
            </a:pPr>
            <a:r>
              <a:rPr lang="en-US" sz="1200" b="1" dirty="0" smtClean="0"/>
              <a:t>Number </a:t>
            </a:r>
            <a:r>
              <a:rPr lang="en-US" sz="1200" b="1" dirty="0"/>
              <a:t>of buildings :  ̴ </a:t>
            </a:r>
            <a:r>
              <a:rPr lang="en-US" sz="1200" b="1" dirty="0" smtClean="0"/>
              <a:t>674</a:t>
            </a:r>
          </a:p>
          <a:p>
            <a:pPr>
              <a:defRPr/>
            </a:pPr>
            <a:r>
              <a:rPr lang="en-US" sz="1200" b="1" dirty="0"/>
              <a:t>10m</a:t>
            </a:r>
            <a:r>
              <a:rPr lang="en-US" sz="1200" b="1" baseline="30000" dirty="0"/>
              <a:t>2</a:t>
            </a:r>
            <a:r>
              <a:rPr lang="en-US" sz="1200" b="1" dirty="0"/>
              <a:t> up to 20.000m</a:t>
            </a:r>
            <a:r>
              <a:rPr lang="en-US" sz="1200" b="1" baseline="30000" dirty="0"/>
              <a:t>2 </a:t>
            </a:r>
            <a:r>
              <a:rPr lang="en-US" sz="1200" b="1" dirty="0"/>
              <a:t>, 425,000 m</a:t>
            </a:r>
            <a:r>
              <a:rPr lang="en-US" sz="1200" b="1" baseline="30000" dirty="0"/>
              <a:t>2</a:t>
            </a:r>
            <a:r>
              <a:rPr lang="en-US" sz="1200" b="1" dirty="0"/>
              <a:t> of surface </a:t>
            </a:r>
          </a:p>
          <a:p>
            <a:pPr>
              <a:defRPr/>
            </a:pPr>
            <a:r>
              <a:rPr lang="en-US" sz="1200" b="1" dirty="0" smtClean="0"/>
              <a:t>60</a:t>
            </a:r>
            <a:r>
              <a:rPr lang="en-US" sz="1200" b="1" dirty="0"/>
              <a:t>% of the buildings are 30+ years old</a:t>
            </a:r>
          </a:p>
          <a:p>
            <a:pPr>
              <a:defRPr/>
            </a:pPr>
            <a:endParaRPr lang="en-US" sz="1200" b="1" dirty="0"/>
          </a:p>
          <a:p>
            <a:pPr>
              <a:defRPr/>
            </a:pPr>
            <a:r>
              <a:rPr lang="en-US" sz="1200" b="1" dirty="0" smtClean="0"/>
              <a:t>Tunnel </a:t>
            </a:r>
            <a:r>
              <a:rPr lang="en-US" sz="1200" b="1" dirty="0"/>
              <a:t>lengths :  </a:t>
            </a:r>
            <a:r>
              <a:rPr lang="en-US" sz="1200" b="1" dirty="0" smtClean="0"/>
              <a:t> ̴ 60 </a:t>
            </a:r>
            <a:r>
              <a:rPr lang="en-US" sz="1200" b="1" dirty="0"/>
              <a:t>km </a:t>
            </a:r>
            <a:endParaRPr lang="en-US" sz="1200" b="1" dirty="0" smtClean="0"/>
          </a:p>
          <a:p>
            <a:pPr>
              <a:defRPr/>
            </a:pPr>
            <a:r>
              <a:rPr lang="en-US" sz="1200" b="1" dirty="0"/>
              <a:t>30 km of roads</a:t>
            </a:r>
          </a:p>
          <a:p>
            <a:pPr>
              <a:defRPr/>
            </a:pPr>
            <a:r>
              <a:rPr lang="en-US" sz="1200" b="1" dirty="0"/>
              <a:t>1000 km of buried services</a:t>
            </a:r>
          </a:p>
          <a:p>
            <a:pPr>
              <a:defRPr/>
            </a:pPr>
            <a:endParaRPr lang="en-US" sz="1200" b="1" dirty="0"/>
          </a:p>
          <a:p>
            <a:pPr>
              <a:defRPr/>
            </a:pPr>
            <a:r>
              <a:rPr lang="en-US" sz="1200" b="1" dirty="0"/>
              <a:t>Total CERN fenced territory : 208 </a:t>
            </a:r>
            <a:r>
              <a:rPr lang="en-US" sz="1200" b="1" dirty="0" err="1"/>
              <a:t>hect</a:t>
            </a:r>
            <a:r>
              <a:rPr lang="en-US" sz="1200" b="1" dirty="0" smtClean="0"/>
              <a:t>.</a:t>
            </a:r>
            <a:endParaRPr lang="en-US" sz="1200" b="1" dirty="0"/>
          </a:p>
          <a:p>
            <a:pPr>
              <a:defRPr/>
            </a:pPr>
            <a:r>
              <a:rPr lang="en-US" sz="1200" b="1" dirty="0"/>
              <a:t>Total CERN unfenced territory : 418 </a:t>
            </a:r>
            <a:r>
              <a:rPr lang="en-US" sz="1200" b="1" dirty="0" err="1"/>
              <a:t>hect</a:t>
            </a:r>
            <a:endParaRPr lang="en-US" sz="1200" b="1" dirty="0"/>
          </a:p>
          <a:p>
            <a:pPr>
              <a:defRPr/>
            </a:pPr>
            <a:endParaRPr lang="en-US" sz="1200" b="1" dirty="0"/>
          </a:p>
          <a:p>
            <a:pPr lvl="1">
              <a:buFont typeface="Arial" pitchFamily="34" charset="0"/>
              <a:buChar char="•"/>
              <a:defRPr/>
            </a:pPr>
            <a:r>
              <a:rPr lang="en-US" sz="1000" b="1" dirty="0"/>
              <a:t>  fenced territory  - CH:       51 </a:t>
            </a:r>
            <a:r>
              <a:rPr lang="en-US" sz="1000" b="1" dirty="0" err="1"/>
              <a:t>hect</a:t>
            </a:r>
            <a:r>
              <a:rPr lang="en-US" sz="1000" b="1" dirty="0"/>
              <a:t>.</a:t>
            </a:r>
          </a:p>
          <a:p>
            <a:pPr lvl="1">
              <a:buFont typeface="Arial" pitchFamily="34" charset="0"/>
              <a:buChar char="•"/>
              <a:defRPr/>
            </a:pPr>
            <a:r>
              <a:rPr lang="en-US" sz="1000" b="1" dirty="0"/>
              <a:t>  unfenced territory - CH :  59 </a:t>
            </a:r>
            <a:r>
              <a:rPr lang="en-US" sz="1000" b="1" dirty="0" err="1"/>
              <a:t>hect</a:t>
            </a:r>
            <a:r>
              <a:rPr lang="en-US" sz="1000" b="1" dirty="0"/>
              <a:t>.</a:t>
            </a:r>
          </a:p>
          <a:p>
            <a:pPr lvl="1">
              <a:buFont typeface="Arial" pitchFamily="34" charset="0"/>
              <a:buChar char="•"/>
              <a:defRPr/>
            </a:pPr>
            <a:r>
              <a:rPr lang="en-US" sz="1000" b="1" dirty="0"/>
              <a:t>  fenced territory - F :        157 </a:t>
            </a:r>
            <a:r>
              <a:rPr lang="en-US" sz="1000" b="1" dirty="0" err="1"/>
              <a:t>hect</a:t>
            </a:r>
            <a:r>
              <a:rPr lang="en-US" sz="1000" b="1" dirty="0"/>
              <a:t>.</a:t>
            </a:r>
          </a:p>
          <a:p>
            <a:pPr lvl="1">
              <a:buFont typeface="Arial" pitchFamily="34" charset="0"/>
              <a:buChar char="•"/>
              <a:defRPr/>
            </a:pPr>
            <a:r>
              <a:rPr lang="en-US" sz="1000" b="1" dirty="0"/>
              <a:t>  unfenced territory - F:    359 </a:t>
            </a:r>
            <a:r>
              <a:rPr lang="en-US" sz="1000" b="1" dirty="0" err="1"/>
              <a:t>hect</a:t>
            </a:r>
            <a:r>
              <a:rPr lang="en-US" sz="1000" b="1" dirty="0"/>
              <a:t>.</a:t>
            </a:r>
          </a:p>
          <a:p>
            <a:pPr>
              <a:defRPr/>
            </a:pPr>
            <a:endParaRPr lang="en-US" sz="1200" b="1" dirty="0"/>
          </a:p>
          <a:p>
            <a:pPr>
              <a:defRPr/>
            </a:pPr>
            <a:r>
              <a:rPr lang="en-US" sz="1200" b="1" dirty="0" smtClean="0"/>
              <a:t>494 </a:t>
            </a:r>
            <a:r>
              <a:rPr lang="en-US" sz="1200" b="1" dirty="0"/>
              <a:t>hostel rooms in </a:t>
            </a:r>
            <a:r>
              <a:rPr lang="en-US" sz="1200" b="1" dirty="0" err="1"/>
              <a:t>Meyrin</a:t>
            </a:r>
            <a:r>
              <a:rPr lang="en-US" sz="1200" b="1" dirty="0"/>
              <a:t> Site</a:t>
            </a:r>
          </a:p>
          <a:p>
            <a:pPr>
              <a:defRPr/>
            </a:pPr>
            <a:endParaRPr lang="en-US" sz="1200" b="1" dirty="0"/>
          </a:p>
          <a:p>
            <a:pPr>
              <a:defRPr/>
            </a:pPr>
            <a:r>
              <a:rPr lang="en-US" sz="1200" b="1" dirty="0" smtClean="0"/>
              <a:t>  ̴ 2300    Staff </a:t>
            </a:r>
            <a:endParaRPr lang="en-US" sz="1200" b="1" dirty="0"/>
          </a:p>
          <a:p>
            <a:pPr>
              <a:defRPr/>
            </a:pPr>
            <a:r>
              <a:rPr lang="en-US" sz="1200" b="1" dirty="0" smtClean="0"/>
              <a:t>  </a:t>
            </a:r>
            <a:r>
              <a:rPr lang="en-US" sz="1200" b="1" dirty="0"/>
              <a:t>̴ </a:t>
            </a:r>
            <a:r>
              <a:rPr lang="en-US" sz="1200" b="1" dirty="0" smtClean="0"/>
              <a:t>  </a:t>
            </a:r>
            <a:r>
              <a:rPr lang="en-US" sz="1200" b="1" dirty="0"/>
              <a:t>700 </a:t>
            </a:r>
            <a:r>
              <a:rPr lang="en-US" sz="1200" b="1" dirty="0" smtClean="0"/>
              <a:t>   Fellows and </a:t>
            </a:r>
            <a:r>
              <a:rPr lang="en-US" sz="1200" b="1" dirty="0"/>
              <a:t>Paid Assoc.</a:t>
            </a:r>
          </a:p>
          <a:p>
            <a:pPr>
              <a:defRPr/>
            </a:pPr>
            <a:r>
              <a:rPr lang="en-US" sz="1200" b="1" dirty="0"/>
              <a:t> ̴ </a:t>
            </a:r>
            <a:r>
              <a:rPr lang="en-US" sz="1200" b="1" dirty="0" smtClean="0"/>
              <a:t>10’000  Users</a:t>
            </a:r>
            <a:endParaRPr lang="en-US" sz="1200" b="1" dirty="0"/>
          </a:p>
          <a:p>
            <a:pPr>
              <a:defRPr/>
            </a:pPr>
            <a:r>
              <a:rPr lang="en-US" sz="1200" b="1" dirty="0"/>
              <a:t>----------------------------------------------</a:t>
            </a:r>
          </a:p>
          <a:p>
            <a:pPr>
              <a:defRPr/>
            </a:pPr>
            <a:r>
              <a:rPr lang="en-US" sz="1200" b="1" dirty="0"/>
              <a:t>9’500 people every day at CERN</a:t>
            </a:r>
          </a:p>
          <a:p>
            <a:pPr>
              <a:defRPr/>
            </a:pPr>
            <a:endParaRPr lang="en-US" sz="1200" b="1" dirty="0"/>
          </a:p>
        </p:txBody>
      </p:sp>
      <p:sp>
        <p:nvSpPr>
          <p:cNvPr id="1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Overall key figures</a:t>
            </a:r>
            <a:endParaRPr lang="en-GB" sz="3600" b="1" dirty="0">
              <a:solidFill>
                <a:srgbClr val="0070C0"/>
              </a:solidFill>
            </a:endParaRPr>
          </a:p>
        </p:txBody>
      </p:sp>
      <p:sp>
        <p:nvSpPr>
          <p:cNvPr id="11" name="Footer Placeholder 1"/>
          <p:cNvSpPr txBox="1">
            <a:spLocks/>
          </p:cNvSpPr>
          <p:nvPr/>
        </p:nvSpPr>
        <p:spPr>
          <a:xfrm>
            <a:off x="3124200" y="6447110"/>
            <a:ext cx="4305300" cy="365125"/>
          </a:xfrm>
          <a:prstGeom prst="rect">
            <a:avLst/>
          </a:prstGeom>
        </p:spPr>
        <p:txBody>
          <a:bodyPr/>
          <a:lst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a:lstStyle>
          <a:p>
            <a:r>
              <a:rPr lang="it-IT" smtClean="0"/>
              <a:t>ILO event, Rome 28.06.2016, L. Scibile,  EDMS: 1702197 </a:t>
            </a:r>
            <a:endParaRPr lang="fr-FR" dirty="0"/>
          </a:p>
        </p:txBody>
      </p:sp>
    </p:spTree>
    <p:extLst>
      <p:ext uri="{BB962C8B-B14F-4D97-AF65-F5344CB8AC3E}">
        <p14:creationId xmlns:p14="http://schemas.microsoft.com/office/powerpoint/2010/main" val="325658295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Departments\GS\Groups\SEM\CE\Activities and Services\DO\Poehler\mp\Michael\Affaires\BAT 774 - CCR\MS-IT-3844GS\IT-3844GS\Bidders\Plans\Age bâtiment-  Monuments et sites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61" t="14518" r="2239" b="14965"/>
          <a:stretch/>
        </p:blipFill>
        <p:spPr bwMode="auto">
          <a:xfrm>
            <a:off x="381000" y="1612667"/>
            <a:ext cx="9145884" cy="475773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8" name="Content Placeholder 3"/>
          <p:cNvSpPr>
            <a:spLocks noGrp="1"/>
          </p:cNvSpPr>
          <p:nvPr>
            <p:ph sz="quarter" idx="11"/>
          </p:nvPr>
        </p:nvSpPr>
        <p:spPr>
          <a:xfrm>
            <a:off x="814513" y="981075"/>
            <a:ext cx="8316788" cy="5327650"/>
          </a:xfrm>
        </p:spPr>
        <p:txBody>
          <a:bodyPr/>
          <a:lstStyle/>
          <a:p>
            <a:pPr>
              <a:buNone/>
            </a:pPr>
            <a:r>
              <a:rPr lang="fr-CH" b="1" dirty="0" smtClean="0">
                <a:solidFill>
                  <a:schemeClr val="tx1"/>
                </a:solidFill>
              </a:rPr>
              <a:t>Age of buildings</a:t>
            </a:r>
            <a:endParaRPr lang="en-GB" b="1" dirty="0" smtClean="0">
              <a:solidFill>
                <a:schemeClr val="tx1"/>
              </a:solidFill>
            </a:endParaRPr>
          </a:p>
        </p:txBody>
      </p:sp>
      <p:sp>
        <p:nvSpPr>
          <p:cNvPr id="2" name="TextBox 1"/>
          <p:cNvSpPr txBox="1"/>
          <p:nvPr/>
        </p:nvSpPr>
        <p:spPr>
          <a:xfrm>
            <a:off x="6064809" y="1718846"/>
            <a:ext cx="716991" cy="338554"/>
          </a:xfrm>
          <a:prstGeom prst="rect">
            <a:avLst/>
          </a:prstGeom>
          <a:noFill/>
        </p:spPr>
        <p:txBody>
          <a:bodyPr wrap="none" rtlCol="0">
            <a:spAutoFit/>
          </a:bodyPr>
          <a:lstStyle/>
          <a:p>
            <a:r>
              <a:rPr lang="fr-CH" sz="1600" b="1" dirty="0"/>
              <a:t>SWISS</a:t>
            </a:r>
            <a:endParaRPr lang="en-GB" sz="1600" b="1" dirty="0"/>
          </a:p>
        </p:txBody>
      </p:sp>
      <p:sp>
        <p:nvSpPr>
          <p:cNvPr id="9" name="TextBox 8"/>
          <p:cNvSpPr txBox="1"/>
          <p:nvPr/>
        </p:nvSpPr>
        <p:spPr>
          <a:xfrm>
            <a:off x="4876801" y="1718846"/>
            <a:ext cx="862737" cy="338554"/>
          </a:xfrm>
          <a:prstGeom prst="rect">
            <a:avLst/>
          </a:prstGeom>
          <a:noFill/>
        </p:spPr>
        <p:txBody>
          <a:bodyPr wrap="none" rtlCol="0">
            <a:spAutoFit/>
          </a:bodyPr>
          <a:lstStyle/>
          <a:p>
            <a:r>
              <a:rPr lang="fr-CH" sz="1600" b="1" dirty="0"/>
              <a:t>FRANCE</a:t>
            </a:r>
            <a:endParaRPr lang="en-GB" sz="1600" b="1" dirty="0"/>
          </a:p>
        </p:txBody>
      </p:sp>
      <p:sp>
        <p:nvSpPr>
          <p:cNvPr id="1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Meyrin</a:t>
            </a:r>
            <a:r>
              <a:rPr lang="en-GB" sz="2800" b="1" dirty="0" smtClean="0">
                <a:solidFill>
                  <a:srgbClr val="0070C0"/>
                </a:solidFill>
              </a:rPr>
              <a:t> Layout (surface buildings)</a:t>
            </a:r>
            <a:endParaRPr lang="en-GB" sz="2800" b="1" dirty="0">
              <a:solidFill>
                <a:srgbClr val="0070C0"/>
              </a:solidFill>
            </a:endParaRPr>
          </a:p>
        </p:txBody>
      </p:sp>
      <p:pic>
        <p:nvPicPr>
          <p:cNvPr id="11" name="Picture 2" descr="G:\Departments\GS\Groups\SEM\CE\Activities and Services\DO\Poehler\mp\Michael\Affaires\BAT 774 - CCR\MS-IT-3844GS\IT-3844GS\Bidders\Plans\Age bâtiment-  Monuments et sites_Page_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808" t="17223" r="83757" b="70729"/>
          <a:stretch/>
        </p:blipFill>
        <p:spPr bwMode="auto">
          <a:xfrm>
            <a:off x="381000" y="1599510"/>
            <a:ext cx="3243064" cy="2057400"/>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4" name="Footer Placeholder 1"/>
          <p:cNvSpPr txBox="1">
            <a:spLocks/>
          </p:cNvSpPr>
          <p:nvPr/>
        </p:nvSpPr>
        <p:spPr>
          <a:xfrm>
            <a:off x="3124200" y="6447110"/>
            <a:ext cx="4305300" cy="365125"/>
          </a:xfrm>
          <a:prstGeom prst="rect">
            <a:avLst/>
          </a:prstGeom>
        </p:spPr>
        <p:txBody>
          <a:bodyPr/>
          <a:lst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a:lstStyle>
          <a:p>
            <a:r>
              <a:rPr lang="it-IT" sz="1200" dirty="0">
                <a:solidFill>
                  <a:schemeClr val="tx1">
                    <a:tint val="75000"/>
                  </a:schemeClr>
                </a:solidFill>
              </a:rPr>
              <a:t>ILO</a:t>
            </a:r>
            <a:r>
              <a:rPr lang="it-IT" dirty="0" smtClean="0"/>
              <a:t> </a:t>
            </a:r>
            <a:r>
              <a:rPr lang="it-IT" sz="1200" dirty="0" err="1">
                <a:solidFill>
                  <a:schemeClr val="tx1">
                    <a:tint val="75000"/>
                  </a:schemeClr>
                </a:solidFill>
              </a:rPr>
              <a:t>event</a:t>
            </a:r>
            <a:r>
              <a:rPr lang="it-IT" sz="1200" dirty="0">
                <a:solidFill>
                  <a:schemeClr val="tx1">
                    <a:tint val="75000"/>
                  </a:schemeClr>
                </a:solidFill>
              </a:rPr>
              <a:t>, Rome 28.06.2016, L. Scibile,  EDMS: 1702197 </a:t>
            </a:r>
            <a:endParaRPr lang="fr-FR" sz="1200" dirty="0">
              <a:solidFill>
                <a:schemeClr val="tx1">
                  <a:tint val="75000"/>
                </a:schemeClr>
              </a:solidFill>
            </a:endParaRPr>
          </a:p>
        </p:txBody>
      </p:sp>
    </p:spTree>
    <p:extLst>
      <p:ext uri="{BB962C8B-B14F-4D97-AF65-F5344CB8AC3E}">
        <p14:creationId xmlns:p14="http://schemas.microsoft.com/office/powerpoint/2010/main" val="90217155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Departments\GS\Groups\SEM\CE\Activities and Services\DO\Poehler\mp\Michael\Affaires\BAT 774 - CCR\MS-IT-3844GS\IT-3844GS\Bidders\Plans\Age bâtiment-  Monuments et sites_Page_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727" t="3891" r="18725" b="5309"/>
          <a:stretch/>
        </p:blipFill>
        <p:spPr bwMode="auto">
          <a:xfrm rot="5400000">
            <a:off x="3017931" y="-884331"/>
            <a:ext cx="3886200" cy="9312461"/>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8" name="Picture 2" descr="G:\Departments\GS\Groups\SEM\CE\Activities and Services\DO\Poehler\mp\Michael\Affaires\BAT 774 - CCR\MS-IT-3844GS\IT-3844GS\Bidders\Plans\Age bâtiment-  Monuments et sites_Page_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00" t="10593" r="74121" b="77973"/>
          <a:stretch/>
        </p:blipFill>
        <p:spPr bwMode="auto">
          <a:xfrm>
            <a:off x="6882538" y="3845691"/>
            <a:ext cx="2734724" cy="188235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19801" y="2514601"/>
            <a:ext cx="862737" cy="338554"/>
          </a:xfrm>
          <a:prstGeom prst="rect">
            <a:avLst/>
          </a:prstGeom>
          <a:noFill/>
        </p:spPr>
        <p:txBody>
          <a:bodyPr wrap="none" rtlCol="0">
            <a:spAutoFit/>
          </a:bodyPr>
          <a:lstStyle/>
          <a:p>
            <a:r>
              <a:rPr lang="fr-CH" sz="1600" b="1" dirty="0"/>
              <a:t>FRANCE</a:t>
            </a:r>
            <a:endParaRPr lang="en-GB" sz="1600" b="1" dirty="0"/>
          </a:p>
        </p:txBody>
      </p:sp>
      <p:sp>
        <p:nvSpPr>
          <p:cNvPr id="9"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Prévessin</a:t>
            </a:r>
            <a:r>
              <a:rPr lang="en-GB" sz="2800" b="1" dirty="0" smtClean="0">
                <a:solidFill>
                  <a:srgbClr val="0070C0"/>
                </a:solidFill>
              </a:rPr>
              <a:t> Layout (surface buildings)</a:t>
            </a:r>
            <a:endParaRPr lang="en-GB" sz="2800" b="1" dirty="0">
              <a:solidFill>
                <a:srgbClr val="0070C0"/>
              </a:solidFill>
            </a:endParaRPr>
          </a:p>
        </p:txBody>
      </p:sp>
      <p:sp>
        <p:nvSpPr>
          <p:cNvPr id="16" name="Content Placeholder 3"/>
          <p:cNvSpPr>
            <a:spLocks noGrp="1"/>
          </p:cNvSpPr>
          <p:nvPr>
            <p:ph sz="quarter" idx="11"/>
          </p:nvPr>
        </p:nvSpPr>
        <p:spPr>
          <a:xfrm>
            <a:off x="814513" y="981075"/>
            <a:ext cx="8316788" cy="5327650"/>
          </a:xfrm>
        </p:spPr>
        <p:txBody>
          <a:bodyPr/>
          <a:lstStyle/>
          <a:p>
            <a:pPr>
              <a:buNone/>
            </a:pPr>
            <a:r>
              <a:rPr lang="fr-CH" b="1" dirty="0" smtClean="0">
                <a:solidFill>
                  <a:schemeClr val="tx1"/>
                </a:solidFill>
              </a:rPr>
              <a:t>Age of buildings</a:t>
            </a:r>
            <a:endParaRPr lang="en-GB" b="1" dirty="0" smtClean="0">
              <a:solidFill>
                <a:schemeClr val="tx1"/>
              </a:solidFill>
            </a:endParaRPr>
          </a:p>
        </p:txBody>
      </p:sp>
      <p:sp>
        <p:nvSpPr>
          <p:cNvPr id="11" name="Footer Placeholder 1"/>
          <p:cNvSpPr txBox="1">
            <a:spLocks/>
          </p:cNvSpPr>
          <p:nvPr/>
        </p:nvSpPr>
        <p:spPr>
          <a:xfrm>
            <a:off x="3124200" y="6492875"/>
            <a:ext cx="4305300" cy="365125"/>
          </a:xfrm>
          <a:prstGeom prst="rect">
            <a:avLst/>
          </a:prstGeom>
        </p:spPr>
        <p:txBody>
          <a:bodyPr/>
          <a:lstStyle>
            <a:defPPr>
              <a:defRPr lang="en-US"/>
            </a:defPPr>
            <a:lvl1pPr>
              <a:defRPr sz="1200">
                <a:solidFill>
                  <a:schemeClr val="tx1">
                    <a:tint val="75000"/>
                  </a:schemeClr>
                </a:solidFill>
              </a:defRPr>
            </a:lvl1pPr>
          </a:lstStyle>
          <a:p>
            <a:r>
              <a:rPr lang="it-IT" dirty="0"/>
              <a:t>ILO </a:t>
            </a:r>
            <a:r>
              <a:rPr lang="it-IT" dirty="0" err="1"/>
              <a:t>event</a:t>
            </a:r>
            <a:r>
              <a:rPr lang="it-IT" dirty="0"/>
              <a:t>, Rome 28.06.2016, L. Scibile,  EDMS: 1702197 </a:t>
            </a:r>
            <a:endParaRPr lang="fr-FR" dirty="0"/>
          </a:p>
        </p:txBody>
      </p:sp>
    </p:spTree>
    <p:extLst>
      <p:ext uri="{BB962C8B-B14F-4D97-AF65-F5344CB8AC3E}">
        <p14:creationId xmlns:p14="http://schemas.microsoft.com/office/powerpoint/2010/main" val="163120485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83456" y="1955672"/>
            <a:ext cx="8978901" cy="4457569"/>
            <a:chOff x="483456" y="1955672"/>
            <a:chExt cx="8978901" cy="4457569"/>
          </a:xfrm>
        </p:grpSpPr>
        <p:pic>
          <p:nvPicPr>
            <p:cNvPr id="5" name="Picture 2" descr="R:\Michael\Plans\Plans site\GALERIES_MEYRIN.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51" t="21110" r="2066" b="11426"/>
            <a:stretch/>
          </p:blipFill>
          <p:spPr bwMode="auto">
            <a:xfrm>
              <a:off x="483456" y="1955672"/>
              <a:ext cx="8978901" cy="4457569"/>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483456" y="1968500"/>
              <a:ext cx="2183544" cy="19177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9" name="Content Placeholder 3"/>
          <p:cNvSpPr>
            <a:spLocks noGrp="1"/>
          </p:cNvSpPr>
          <p:nvPr>
            <p:ph sz="quarter" idx="11"/>
          </p:nvPr>
        </p:nvSpPr>
        <p:spPr>
          <a:xfrm>
            <a:off x="407255" y="1085591"/>
            <a:ext cx="9335539" cy="5327650"/>
          </a:xfrm>
        </p:spPr>
        <p:txBody>
          <a:bodyPr>
            <a:normAutofit/>
          </a:bodyPr>
          <a:lstStyle/>
          <a:p>
            <a:pPr>
              <a:buNone/>
            </a:pPr>
            <a:r>
              <a:rPr lang="en-GB" sz="2400" b="1" dirty="0" smtClean="0">
                <a:solidFill>
                  <a:schemeClr val="tx1"/>
                </a:solidFill>
              </a:rPr>
              <a:t>(</a:t>
            </a:r>
            <a:r>
              <a:rPr lang="en-GB" sz="2400" b="1" dirty="0">
                <a:solidFill>
                  <a:schemeClr val="tx1"/>
                </a:solidFill>
              </a:rPr>
              <a:t>with tunnels and galleries</a:t>
            </a:r>
            <a:r>
              <a:rPr lang="en-GB" sz="2400" b="1" dirty="0" smtClean="0">
                <a:solidFill>
                  <a:schemeClr val="tx1"/>
                </a:solidFill>
              </a:rPr>
              <a:t>) – </a:t>
            </a:r>
            <a:r>
              <a:rPr lang="en-GB" sz="2000" b="1" dirty="0" smtClean="0">
                <a:solidFill>
                  <a:schemeClr val="tx1"/>
                </a:solidFill>
              </a:rPr>
              <a:t>Explaining the “chaotic” development of the sites</a:t>
            </a:r>
            <a:endParaRPr lang="en-GB" sz="2000" b="1" dirty="0">
              <a:solidFill>
                <a:schemeClr val="tx1"/>
              </a:solidFill>
            </a:endParaRPr>
          </a:p>
        </p:txBody>
      </p:sp>
      <p:pic>
        <p:nvPicPr>
          <p:cNvPr id="10" name="Picture 2" descr="R:\Michael\Plans\Plans site\GALERIES_PREVESSI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97" t="1989" r="35575" b="2963"/>
          <a:stretch/>
        </p:blipFill>
        <p:spPr bwMode="auto">
          <a:xfrm rot="5400000">
            <a:off x="2960047" y="-762948"/>
            <a:ext cx="4051300" cy="9514195"/>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ctr" defTabSz="957472" rtl="0" eaLnBrk="1" latinLnBrk="0" hangingPunct="1">
              <a:spcBef>
                <a:spcPct val="0"/>
              </a:spcBef>
              <a:buNone/>
              <a:defRPr sz="4600" b="0" kern="1200">
                <a:solidFill>
                  <a:schemeClr val="accent1">
                    <a:lumMod val="50000"/>
                  </a:schemeClr>
                </a:solidFill>
                <a:latin typeface="+mj-lt"/>
                <a:ea typeface="+mj-ea"/>
                <a:cs typeface="+mj-cs"/>
              </a:defRPr>
            </a:lvl1pPr>
          </a:lstStyle>
          <a:p>
            <a:r>
              <a:rPr lang="en-GB" sz="2800" b="1" dirty="0" smtClean="0">
                <a:solidFill>
                  <a:srgbClr val="0070C0"/>
                </a:solidFill>
              </a:rPr>
              <a:t>CERN – </a:t>
            </a:r>
            <a:r>
              <a:rPr lang="en-GB" sz="2800" b="1" dirty="0" err="1" smtClean="0">
                <a:solidFill>
                  <a:srgbClr val="0070C0"/>
                </a:solidFill>
              </a:rPr>
              <a:t>Meyrin</a:t>
            </a:r>
            <a:r>
              <a:rPr lang="en-GB" sz="2800" b="1" dirty="0" smtClean="0">
                <a:solidFill>
                  <a:srgbClr val="0070C0"/>
                </a:solidFill>
              </a:rPr>
              <a:t> and </a:t>
            </a:r>
            <a:r>
              <a:rPr lang="en-GB" sz="2800" b="1" dirty="0" err="1" smtClean="0">
                <a:solidFill>
                  <a:srgbClr val="0070C0"/>
                </a:solidFill>
              </a:rPr>
              <a:t>Prévessin</a:t>
            </a:r>
            <a:r>
              <a:rPr lang="en-GB" sz="2800" b="1" dirty="0" smtClean="0">
                <a:solidFill>
                  <a:srgbClr val="0070C0"/>
                </a:solidFill>
              </a:rPr>
              <a:t> Layout</a:t>
            </a:r>
            <a:endParaRPr lang="en-GB" sz="2800" b="1" dirty="0">
              <a:solidFill>
                <a:srgbClr val="0070C0"/>
              </a:solidFill>
            </a:endParaRPr>
          </a:p>
        </p:txBody>
      </p:sp>
      <p:sp>
        <p:nvSpPr>
          <p:cNvPr id="14" name="Footer Placeholder 1"/>
          <p:cNvSpPr txBox="1">
            <a:spLocks/>
          </p:cNvSpPr>
          <p:nvPr/>
        </p:nvSpPr>
        <p:spPr>
          <a:xfrm>
            <a:off x="3124200" y="6447110"/>
            <a:ext cx="4305300" cy="365125"/>
          </a:xfrm>
          <a:prstGeom prst="rect">
            <a:avLst/>
          </a:prstGeom>
        </p:spPr>
        <p:txBody>
          <a:bodyPr/>
          <a:lstStyle>
            <a:defPPr>
              <a:defRPr lang="en-US"/>
            </a:defPPr>
            <a:lvl1pPr marL="0" algn="l" defTabSz="957472" rtl="0" eaLnBrk="1" latinLnBrk="0" hangingPunct="1">
              <a:defRPr sz="1900" kern="1200">
                <a:solidFill>
                  <a:schemeClr val="tx1"/>
                </a:solidFill>
                <a:latin typeface="+mn-lt"/>
                <a:ea typeface="+mn-ea"/>
                <a:cs typeface="+mn-cs"/>
              </a:defRPr>
            </a:lvl1pPr>
            <a:lvl2pPr marL="478736" algn="l" defTabSz="957472" rtl="0" eaLnBrk="1" latinLnBrk="0" hangingPunct="1">
              <a:defRPr sz="1900" kern="1200">
                <a:solidFill>
                  <a:schemeClr val="tx1"/>
                </a:solidFill>
                <a:latin typeface="+mn-lt"/>
                <a:ea typeface="+mn-ea"/>
                <a:cs typeface="+mn-cs"/>
              </a:defRPr>
            </a:lvl2pPr>
            <a:lvl3pPr marL="957472" algn="l" defTabSz="957472" rtl="0" eaLnBrk="1" latinLnBrk="0" hangingPunct="1">
              <a:defRPr sz="1900" kern="1200">
                <a:solidFill>
                  <a:schemeClr val="tx1"/>
                </a:solidFill>
                <a:latin typeface="+mn-lt"/>
                <a:ea typeface="+mn-ea"/>
                <a:cs typeface="+mn-cs"/>
              </a:defRPr>
            </a:lvl3pPr>
            <a:lvl4pPr marL="1436206" algn="l" defTabSz="957472" rtl="0" eaLnBrk="1" latinLnBrk="0" hangingPunct="1">
              <a:defRPr sz="1900" kern="1200">
                <a:solidFill>
                  <a:schemeClr val="tx1"/>
                </a:solidFill>
                <a:latin typeface="+mn-lt"/>
                <a:ea typeface="+mn-ea"/>
                <a:cs typeface="+mn-cs"/>
              </a:defRPr>
            </a:lvl4pPr>
            <a:lvl5pPr marL="1914941" algn="l" defTabSz="957472" rtl="0" eaLnBrk="1" latinLnBrk="0" hangingPunct="1">
              <a:defRPr sz="1900" kern="1200">
                <a:solidFill>
                  <a:schemeClr val="tx1"/>
                </a:solidFill>
                <a:latin typeface="+mn-lt"/>
                <a:ea typeface="+mn-ea"/>
                <a:cs typeface="+mn-cs"/>
              </a:defRPr>
            </a:lvl5pPr>
            <a:lvl6pPr marL="2393675" algn="l" defTabSz="957472" rtl="0" eaLnBrk="1" latinLnBrk="0" hangingPunct="1">
              <a:defRPr sz="1900" kern="1200">
                <a:solidFill>
                  <a:schemeClr val="tx1"/>
                </a:solidFill>
                <a:latin typeface="+mn-lt"/>
                <a:ea typeface="+mn-ea"/>
                <a:cs typeface="+mn-cs"/>
              </a:defRPr>
            </a:lvl6pPr>
            <a:lvl7pPr marL="2872411" algn="l" defTabSz="957472" rtl="0" eaLnBrk="1" latinLnBrk="0" hangingPunct="1">
              <a:defRPr sz="1900" kern="1200">
                <a:solidFill>
                  <a:schemeClr val="tx1"/>
                </a:solidFill>
                <a:latin typeface="+mn-lt"/>
                <a:ea typeface="+mn-ea"/>
                <a:cs typeface="+mn-cs"/>
              </a:defRPr>
            </a:lvl7pPr>
            <a:lvl8pPr marL="3351146" algn="l" defTabSz="957472" rtl="0" eaLnBrk="1" latinLnBrk="0" hangingPunct="1">
              <a:defRPr sz="1900" kern="1200">
                <a:solidFill>
                  <a:schemeClr val="tx1"/>
                </a:solidFill>
                <a:latin typeface="+mn-lt"/>
                <a:ea typeface="+mn-ea"/>
                <a:cs typeface="+mn-cs"/>
              </a:defRPr>
            </a:lvl8pPr>
            <a:lvl9pPr marL="3829881" algn="l" defTabSz="957472" rtl="0" eaLnBrk="1" latinLnBrk="0" hangingPunct="1">
              <a:defRPr sz="1900" kern="1200">
                <a:solidFill>
                  <a:schemeClr val="tx1"/>
                </a:solidFill>
                <a:latin typeface="+mn-lt"/>
                <a:ea typeface="+mn-ea"/>
                <a:cs typeface="+mn-cs"/>
              </a:defRPr>
            </a:lvl9pPr>
          </a:lstStyle>
          <a:p>
            <a:r>
              <a:rPr lang="it-IT" sz="1200" dirty="0">
                <a:solidFill>
                  <a:schemeClr val="tx1">
                    <a:tint val="75000"/>
                  </a:schemeClr>
                </a:solidFill>
              </a:rPr>
              <a:t>ILO</a:t>
            </a:r>
            <a:r>
              <a:rPr lang="it-IT" dirty="0" smtClean="0"/>
              <a:t> </a:t>
            </a:r>
            <a:r>
              <a:rPr lang="it-IT" sz="1200" dirty="0" err="1">
                <a:solidFill>
                  <a:schemeClr val="tx1">
                    <a:tint val="75000"/>
                  </a:schemeClr>
                </a:solidFill>
              </a:rPr>
              <a:t>event</a:t>
            </a:r>
            <a:r>
              <a:rPr lang="it-IT" sz="1200" dirty="0">
                <a:solidFill>
                  <a:schemeClr val="tx1">
                    <a:tint val="75000"/>
                  </a:schemeClr>
                </a:solidFill>
              </a:rPr>
              <a:t>, Rome 28.06.2016, L. Scibile,  EDMS: 1702197 </a:t>
            </a:r>
            <a:endParaRPr lang="fr-FR" sz="1200" dirty="0">
              <a:solidFill>
                <a:schemeClr val="tx1">
                  <a:tint val="75000"/>
                </a:schemeClr>
              </a:solidFill>
            </a:endParaRPr>
          </a:p>
        </p:txBody>
      </p:sp>
    </p:spTree>
    <p:extLst>
      <p:ext uri="{BB962C8B-B14F-4D97-AF65-F5344CB8AC3E}">
        <p14:creationId xmlns:p14="http://schemas.microsoft.com/office/powerpoint/2010/main" val="11990326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a:xfrm>
            <a:off x="732693" y="1066802"/>
            <a:ext cx="8370277" cy="5181599"/>
          </a:xfrm>
        </p:spPr>
        <p:txBody>
          <a:bodyPr>
            <a:normAutofit fontScale="77500" lnSpcReduction="20000"/>
          </a:bodyPr>
          <a:lstStyle/>
          <a:p>
            <a:r>
              <a:rPr lang="en-US" sz="2800" dirty="0"/>
              <a:t>The Site Engineering Group is responsible for :</a:t>
            </a:r>
          </a:p>
          <a:p>
            <a:pPr lvl="1"/>
            <a:r>
              <a:rPr lang="en-US" sz="2300" dirty="0"/>
              <a:t>Design of all new buildings &amp; civil engineering structures on CERN Site. Feasibility studies more often done in-house with outsourced consultancy services for more detailed design.</a:t>
            </a:r>
          </a:p>
          <a:p>
            <a:pPr lvl="1"/>
            <a:r>
              <a:rPr lang="en-US" sz="2300" dirty="0"/>
              <a:t>Project Management for execution (with Consultants for larger projects)</a:t>
            </a:r>
          </a:p>
          <a:p>
            <a:pPr lvl="1"/>
            <a:r>
              <a:rPr lang="en-US" sz="2300" dirty="0"/>
              <a:t>Maintenance of all buildings and underground structures</a:t>
            </a:r>
          </a:p>
          <a:p>
            <a:pPr lvl="1"/>
            <a:r>
              <a:rPr lang="en-US" sz="2300" dirty="0"/>
              <a:t>Renovation Works</a:t>
            </a:r>
          </a:p>
          <a:p>
            <a:pPr lvl="1"/>
            <a:r>
              <a:rPr lang="en-US" sz="2300" dirty="0"/>
              <a:t>HVAC &amp; Electrical installation and maintenance for ‘tertiary’ buildings</a:t>
            </a:r>
          </a:p>
          <a:p>
            <a:pPr lvl="1"/>
            <a:r>
              <a:rPr lang="en-US" sz="2300" dirty="0"/>
              <a:t>Patrimony data management</a:t>
            </a:r>
          </a:p>
          <a:p>
            <a:pPr lvl="1"/>
            <a:endParaRPr lang="en-US" sz="2300" dirty="0"/>
          </a:p>
          <a:p>
            <a:r>
              <a:rPr lang="en-US" sz="2800" dirty="0"/>
              <a:t>Group consists of approximately :</a:t>
            </a:r>
          </a:p>
          <a:p>
            <a:pPr lvl="1"/>
            <a:r>
              <a:rPr lang="en-US" sz="2300" dirty="0"/>
              <a:t>10 engineers/architects</a:t>
            </a:r>
          </a:p>
          <a:p>
            <a:pPr lvl="1"/>
            <a:r>
              <a:rPr lang="en-US" sz="2300" dirty="0" smtClean="0"/>
              <a:t>10 </a:t>
            </a:r>
            <a:r>
              <a:rPr lang="en-US" sz="2300" dirty="0"/>
              <a:t>draughtsman/designers</a:t>
            </a:r>
          </a:p>
          <a:p>
            <a:pPr lvl="1"/>
            <a:r>
              <a:rPr lang="en-US" sz="2300" dirty="0" smtClean="0"/>
              <a:t>25 </a:t>
            </a:r>
            <a:r>
              <a:rPr lang="en-US" sz="2300" dirty="0"/>
              <a:t>technicians</a:t>
            </a:r>
          </a:p>
          <a:p>
            <a:pPr lvl="1"/>
            <a:endParaRPr lang="en-US" sz="2300" dirty="0"/>
          </a:p>
          <a:p>
            <a:r>
              <a:rPr lang="en-US" sz="2800" dirty="0"/>
              <a:t>Annual Group Budget approximately </a:t>
            </a:r>
          </a:p>
          <a:p>
            <a:pPr lvl="1"/>
            <a:r>
              <a:rPr lang="en-US" sz="2300" dirty="0"/>
              <a:t>50+MCHF for Projects &amp; Operation / Renovation Works</a:t>
            </a:r>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Site Engineering Group</a:t>
            </a:r>
            <a:endParaRPr lang="en-GB" sz="3600" b="1" dirty="0">
              <a:solidFill>
                <a:srgbClr val="0070C0"/>
              </a:solidFill>
            </a:endParaRPr>
          </a:p>
        </p:txBody>
      </p:sp>
      <p:sp>
        <p:nvSpPr>
          <p:cNvPr id="3" name="Footer Placeholder 2"/>
          <p:cNvSpPr>
            <a:spLocks noGrp="1"/>
          </p:cNvSpPr>
          <p:nvPr>
            <p:ph type="ftr" sz="quarter" idx="3"/>
          </p:nvPr>
        </p:nvSpPr>
        <p:spPr>
          <a:xfrm>
            <a:off x="2819400" y="6416675"/>
            <a:ext cx="4103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00167617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601603" y="798124"/>
            <a:ext cx="4335484" cy="2853349"/>
            <a:chOff x="70338" y="3581401"/>
            <a:chExt cx="4335484" cy="2853349"/>
          </a:xfrm>
        </p:grpSpPr>
        <p:pic>
          <p:nvPicPr>
            <p:cNvPr id="17" name="Picture 8" descr="M:\mp\MP administratif\poehler\Administratif\CE\Group meeting 2011\Group Review nov. 2011\20111020-ILC-naming-convention.jpg"/>
            <p:cNvPicPr>
              <a:picLocks noChangeAspect="1" noChangeArrowheads="1"/>
            </p:cNvPicPr>
            <p:nvPr/>
          </p:nvPicPr>
          <p:blipFill>
            <a:blip r:embed="rId3" cstate="print"/>
            <a:srcRect/>
            <a:stretch>
              <a:fillRect/>
            </a:stretch>
          </p:blipFill>
          <p:spPr bwMode="auto">
            <a:xfrm>
              <a:off x="140677" y="4343401"/>
              <a:ext cx="3446585" cy="2091349"/>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4" cstate="print"/>
            <a:srcRect/>
            <a:stretch>
              <a:fillRect/>
            </a:stretch>
          </p:blipFill>
          <p:spPr bwMode="auto">
            <a:xfrm>
              <a:off x="70338" y="3610166"/>
              <a:ext cx="1758462" cy="1342834"/>
            </a:xfrm>
            <a:prstGeom prst="rect">
              <a:avLst/>
            </a:prstGeom>
            <a:ln>
              <a:noFill/>
            </a:ln>
            <a:effectLst>
              <a:outerShdw blurRad="292100" dist="139700" dir="2700000" algn="tl" rotWithShape="0">
                <a:srgbClr val="333333">
                  <a:alpha val="65000"/>
                </a:srgbClr>
              </a:outerShdw>
            </a:effectLst>
          </p:spPr>
        </p:pic>
        <p:pic>
          <p:nvPicPr>
            <p:cNvPr id="19" name="Picture 9" descr="G:\Departments\GS\Groups\SEM\CE\Activities and Services\DO\Poehler\mp\Michael\Affaires\BAT 774 - CCR\Architecte\Etudes\20111202-solution 12\renders 02-12-11_Page_2.jpg"/>
            <p:cNvPicPr>
              <a:picLocks noChangeAspect="1" noChangeArrowheads="1"/>
            </p:cNvPicPr>
            <p:nvPr/>
          </p:nvPicPr>
          <p:blipFill>
            <a:blip r:embed="rId5"/>
            <a:srcRect t="15398" b="16032"/>
            <a:stretch>
              <a:fillRect/>
            </a:stretch>
          </p:blipFill>
          <p:spPr bwMode="auto">
            <a:xfrm>
              <a:off x="2039816" y="3581401"/>
              <a:ext cx="2105416" cy="1042987"/>
            </a:xfrm>
            <a:prstGeom prst="rect">
              <a:avLst/>
            </a:prstGeom>
            <a:ln>
              <a:noFill/>
            </a:ln>
            <a:effectLst>
              <a:outerShdw blurRad="292100" dist="139700" dir="2700000" algn="tl" rotWithShape="0">
                <a:srgbClr val="333333">
                  <a:alpha val="65000"/>
                </a:srgbClr>
              </a:outerShdw>
            </a:effectLst>
          </p:spPr>
        </p:pic>
        <p:pic>
          <p:nvPicPr>
            <p:cNvPr id="20" name="Picture 1"/>
            <p:cNvPicPr>
              <a:picLocks noChangeAspect="1" noChangeArrowheads="1"/>
            </p:cNvPicPr>
            <p:nvPr/>
          </p:nvPicPr>
          <p:blipFill>
            <a:blip r:embed="rId6" cstate="print"/>
            <a:srcRect/>
            <a:stretch>
              <a:fillRect/>
            </a:stretch>
          </p:blipFill>
          <p:spPr bwMode="auto">
            <a:xfrm>
              <a:off x="2954216" y="4724401"/>
              <a:ext cx="1451606" cy="1125205"/>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1225061" y="3287852"/>
            <a:ext cx="1446486" cy="384721"/>
          </a:xfrm>
          <a:prstGeom prst="rect">
            <a:avLst/>
          </a:prstGeom>
          <a:solidFill>
            <a:srgbClr val="FFFF00"/>
          </a:solidFill>
        </p:spPr>
        <p:txBody>
          <a:bodyPr wrap="none" rtlCol="0">
            <a:spAutoFit/>
          </a:bodyPr>
          <a:lstStyle/>
          <a:p>
            <a:r>
              <a:rPr lang="en-US" b="1" dirty="0"/>
              <a:t>From Design</a:t>
            </a:r>
          </a:p>
        </p:txBody>
      </p:sp>
      <p:sp>
        <p:nvSpPr>
          <p:cNvPr id="12" name="TextBox 11"/>
          <p:cNvSpPr txBox="1"/>
          <p:nvPr/>
        </p:nvSpPr>
        <p:spPr>
          <a:xfrm>
            <a:off x="3943769" y="5867402"/>
            <a:ext cx="2037096" cy="384721"/>
          </a:xfrm>
          <a:prstGeom prst="rect">
            <a:avLst/>
          </a:prstGeom>
          <a:solidFill>
            <a:srgbClr val="FFFF00"/>
          </a:solidFill>
        </p:spPr>
        <p:txBody>
          <a:bodyPr wrap="none" rtlCol="0">
            <a:spAutoFit/>
          </a:bodyPr>
          <a:lstStyle/>
          <a:p>
            <a:r>
              <a:rPr lang="en-US" b="1" dirty="0"/>
              <a:t>From minor works</a:t>
            </a:r>
          </a:p>
        </p:txBody>
      </p:sp>
      <p:sp>
        <p:nvSpPr>
          <p:cNvPr id="14" name="TextBox 13"/>
          <p:cNvSpPr txBox="1"/>
          <p:nvPr/>
        </p:nvSpPr>
        <p:spPr>
          <a:xfrm>
            <a:off x="4041384" y="1052845"/>
            <a:ext cx="1824923" cy="384721"/>
          </a:xfrm>
          <a:prstGeom prst="rect">
            <a:avLst/>
          </a:prstGeom>
          <a:solidFill>
            <a:srgbClr val="FFFF00"/>
          </a:solidFill>
        </p:spPr>
        <p:txBody>
          <a:bodyPr wrap="none" rtlCol="0">
            <a:spAutoFit/>
          </a:bodyPr>
          <a:lstStyle/>
          <a:p>
            <a:r>
              <a:rPr lang="en-US" b="1" dirty="0"/>
              <a:t>to large projects</a:t>
            </a:r>
          </a:p>
        </p:txBody>
      </p:sp>
      <p:cxnSp>
        <p:nvCxnSpPr>
          <p:cNvPr id="18" name="Straight Arrow Connector 17"/>
          <p:cNvCxnSpPr/>
          <p:nvPr/>
        </p:nvCxnSpPr>
        <p:spPr>
          <a:xfrm flipH="1" flipV="1">
            <a:off x="4937088" y="1436133"/>
            <a:ext cx="4075" cy="443126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8" name="Group 7"/>
          <p:cNvGrpSpPr/>
          <p:nvPr/>
        </p:nvGrpSpPr>
        <p:grpSpPr>
          <a:xfrm>
            <a:off x="5350197" y="507776"/>
            <a:ext cx="3829256" cy="2997378"/>
            <a:chOff x="4566310" y="3727814"/>
            <a:chExt cx="3829256" cy="2997378"/>
          </a:xfrm>
        </p:grpSpPr>
        <p:pic>
          <p:nvPicPr>
            <p:cNvPr id="21" name="Picture 2" descr="G:\Departments\GS\Groups\SEM\CE\Activities and Services\DO\Poehler\mp\Michael\Affaires\BAT 42 - Extension 40\Photos\2011\34.jpg"/>
            <p:cNvPicPr>
              <a:picLocks noChangeAspect="1" noChangeArrowheads="1"/>
            </p:cNvPicPr>
            <p:nvPr/>
          </p:nvPicPr>
          <p:blipFill>
            <a:blip r:embed="rId7"/>
            <a:srcRect b="18323"/>
            <a:stretch>
              <a:fillRect/>
            </a:stretch>
          </p:blipFill>
          <p:spPr bwMode="auto">
            <a:xfrm>
              <a:off x="4566310" y="5282670"/>
              <a:ext cx="2453054" cy="1442522"/>
            </a:xfrm>
            <a:prstGeom prst="rect">
              <a:avLst/>
            </a:prstGeom>
            <a:ln>
              <a:noFill/>
            </a:ln>
            <a:effectLst>
              <a:outerShdw blurRad="292100" dist="139700" dir="2700000" algn="tl" rotWithShape="0">
                <a:srgbClr val="333333">
                  <a:alpha val="65000"/>
                </a:srgbClr>
              </a:outerShdw>
            </a:effectLst>
          </p:spPr>
        </p:pic>
        <p:pic>
          <p:nvPicPr>
            <p:cNvPr id="25" name="Picture 24" descr="Cheminée Meyrin1.jpg"/>
            <p:cNvPicPr>
              <a:picLocks noChangeAspect="1"/>
            </p:cNvPicPr>
            <p:nvPr/>
          </p:nvPicPr>
          <p:blipFill>
            <a:blip r:embed="rId8" cstate="print"/>
            <a:stretch>
              <a:fillRect/>
            </a:stretch>
          </p:blipFill>
          <p:spPr>
            <a:xfrm>
              <a:off x="7242222" y="4586252"/>
              <a:ext cx="1153344" cy="1392836"/>
            </a:xfrm>
            <a:prstGeom prst="rect">
              <a:avLst/>
            </a:prstGeom>
            <a:ln>
              <a:noFill/>
            </a:ln>
            <a:effectLst>
              <a:outerShdw blurRad="292100" dist="139700" dir="2700000" algn="tl" rotWithShape="0">
                <a:srgbClr val="333333">
                  <a:alpha val="65000"/>
                </a:srgbClr>
              </a:outerShdw>
            </a:effectLst>
          </p:spPr>
        </p:pic>
        <p:pic>
          <p:nvPicPr>
            <p:cNvPr id="29" name="Picture 2" descr="G:\Departments\GS\Groups\SE\HE\HE HVAC\Batiments\14\Production-froid-14\photos groupe grue\photos serge\IMG_2800.jpg"/>
            <p:cNvPicPr>
              <a:picLocks noChangeAspect="1" noChangeArrowheads="1"/>
            </p:cNvPicPr>
            <p:nvPr/>
          </p:nvPicPr>
          <p:blipFill>
            <a:blip r:embed="rId9" cstate="print"/>
            <a:srcRect/>
            <a:stretch>
              <a:fillRect/>
            </a:stretch>
          </p:blipFill>
          <p:spPr bwMode="auto">
            <a:xfrm>
              <a:off x="5943656" y="3727814"/>
              <a:ext cx="1266092" cy="1828800"/>
            </a:xfrm>
            <a:prstGeom prst="rect">
              <a:avLst/>
            </a:prstGeom>
            <a:ln>
              <a:noFill/>
            </a:ln>
            <a:effectLst>
              <a:outerShdw blurRad="292100" dist="139700" dir="2700000" algn="tl" rotWithShape="0">
                <a:srgbClr val="333333">
                  <a:alpha val="65000"/>
                </a:srgbClr>
              </a:outerShdw>
            </a:effectLst>
          </p:spPr>
        </p:pic>
      </p:grpSp>
      <p:grpSp>
        <p:nvGrpSpPr>
          <p:cNvPr id="6" name="Group 5"/>
          <p:cNvGrpSpPr/>
          <p:nvPr/>
        </p:nvGrpSpPr>
        <p:grpSpPr>
          <a:xfrm>
            <a:off x="5231368" y="3984696"/>
            <a:ext cx="3721941" cy="1839486"/>
            <a:chOff x="4642339" y="1208514"/>
            <a:chExt cx="3721941" cy="1839486"/>
          </a:xfrm>
        </p:grpSpPr>
        <p:pic>
          <p:nvPicPr>
            <p:cNvPr id="22" name="Picture 21" descr="conference rooms 010.jpg"/>
            <p:cNvPicPr>
              <a:picLocks noChangeAspect="1"/>
            </p:cNvPicPr>
            <p:nvPr/>
          </p:nvPicPr>
          <p:blipFill>
            <a:blip r:embed="rId10"/>
            <a:stretch>
              <a:fillRect/>
            </a:stretch>
          </p:blipFill>
          <p:spPr>
            <a:xfrm>
              <a:off x="6893170" y="1208514"/>
              <a:ext cx="1471110" cy="1195277"/>
            </a:xfrm>
            <a:prstGeom prst="rect">
              <a:avLst/>
            </a:prstGeom>
            <a:ln>
              <a:noFill/>
            </a:ln>
            <a:effectLst>
              <a:outerShdw blurRad="292100" dist="139700" dir="2700000" algn="tl" rotWithShape="0">
                <a:srgbClr val="333333">
                  <a:alpha val="65000"/>
                </a:srgbClr>
              </a:outerShdw>
            </a:effectLst>
          </p:spPr>
        </p:pic>
        <p:pic>
          <p:nvPicPr>
            <p:cNvPr id="23" name="Picture 22" descr="4 RDC renovation 007.jpg"/>
            <p:cNvPicPr>
              <a:picLocks noChangeAspect="1"/>
            </p:cNvPicPr>
            <p:nvPr/>
          </p:nvPicPr>
          <p:blipFill>
            <a:blip r:embed="rId11"/>
            <a:stretch>
              <a:fillRect/>
            </a:stretch>
          </p:blipFill>
          <p:spPr>
            <a:xfrm>
              <a:off x="6049107" y="1545012"/>
              <a:ext cx="1453662" cy="1181100"/>
            </a:xfrm>
            <a:prstGeom prst="rect">
              <a:avLst/>
            </a:prstGeom>
            <a:ln>
              <a:noFill/>
            </a:ln>
            <a:effectLst>
              <a:outerShdw blurRad="292100" dist="139700" dir="2700000" algn="tl" rotWithShape="0">
                <a:srgbClr val="333333">
                  <a:alpha val="65000"/>
                </a:srgbClr>
              </a:outerShdw>
            </a:effectLst>
          </p:spPr>
        </p:pic>
        <p:pic>
          <p:nvPicPr>
            <p:cNvPr id="30" name="Picture 29" descr="aIMG_0528.jpg"/>
            <p:cNvPicPr>
              <a:picLocks noChangeAspect="1"/>
            </p:cNvPicPr>
            <p:nvPr/>
          </p:nvPicPr>
          <p:blipFill>
            <a:blip r:embed="rId12" cstate="print"/>
            <a:stretch>
              <a:fillRect/>
            </a:stretch>
          </p:blipFill>
          <p:spPr>
            <a:xfrm>
              <a:off x="4642339" y="1676400"/>
              <a:ext cx="1687528" cy="1371600"/>
            </a:xfrm>
            <a:prstGeom prst="rect">
              <a:avLst/>
            </a:prstGeom>
            <a:ln>
              <a:noFill/>
            </a:ln>
            <a:effectLst>
              <a:outerShdw blurRad="292100" dist="139700" dir="2700000" algn="tl" rotWithShape="0">
                <a:srgbClr val="333333">
                  <a:alpha val="65000"/>
                </a:srgbClr>
              </a:outerShdw>
            </a:effectLst>
          </p:spPr>
        </p:pic>
      </p:grpSp>
      <p:grpSp>
        <p:nvGrpSpPr>
          <p:cNvPr id="3" name="Group 2"/>
          <p:cNvGrpSpPr/>
          <p:nvPr/>
        </p:nvGrpSpPr>
        <p:grpSpPr>
          <a:xfrm>
            <a:off x="446409" y="3816166"/>
            <a:ext cx="4360985" cy="2095609"/>
            <a:chOff x="70338" y="1257191"/>
            <a:chExt cx="4360985" cy="2095609"/>
          </a:xfrm>
        </p:grpSpPr>
        <p:pic>
          <p:nvPicPr>
            <p:cNvPr id="31" name="Picture 30" descr="aProcess1.jpg"/>
            <p:cNvPicPr>
              <a:picLocks noChangeAspect="1"/>
            </p:cNvPicPr>
            <p:nvPr/>
          </p:nvPicPr>
          <p:blipFill>
            <a:blip r:embed="rId13" cstate="print"/>
            <a:stretch>
              <a:fillRect/>
            </a:stretch>
          </p:blipFill>
          <p:spPr>
            <a:xfrm>
              <a:off x="70338" y="1257191"/>
              <a:ext cx="1812277" cy="1462087"/>
            </a:xfrm>
            <a:prstGeom prst="rect">
              <a:avLst/>
            </a:prstGeom>
            <a:ln>
              <a:noFill/>
            </a:ln>
            <a:effectLst>
              <a:outerShdw blurRad="292100" dist="139700" dir="2700000" algn="tl" rotWithShape="0">
                <a:srgbClr val="333333">
                  <a:alpha val="65000"/>
                </a:srgbClr>
              </a:outerShdw>
            </a:effectLst>
          </p:spPr>
        </p:pic>
        <p:pic>
          <p:nvPicPr>
            <p:cNvPr id="32" name="Picture 31" descr="a892.jpg"/>
            <p:cNvPicPr>
              <a:picLocks noChangeAspect="1"/>
            </p:cNvPicPr>
            <p:nvPr/>
          </p:nvPicPr>
          <p:blipFill>
            <a:blip r:embed="rId14" cstate="print"/>
            <a:stretch>
              <a:fillRect/>
            </a:stretch>
          </p:blipFill>
          <p:spPr>
            <a:xfrm>
              <a:off x="1195754" y="1828801"/>
              <a:ext cx="1498649" cy="1219199"/>
            </a:xfrm>
            <a:prstGeom prst="rect">
              <a:avLst/>
            </a:prstGeom>
            <a:ln>
              <a:noFill/>
            </a:ln>
            <a:effectLst>
              <a:outerShdw blurRad="292100" dist="139700" dir="2700000" algn="tl" rotWithShape="0">
                <a:srgbClr val="333333">
                  <a:alpha val="65000"/>
                </a:srgbClr>
              </a:outerShdw>
            </a:effectLst>
          </p:spPr>
        </p:pic>
        <p:pic>
          <p:nvPicPr>
            <p:cNvPr id="33" name="Picture 32" descr="4 RDC renovation 004.jpg"/>
            <p:cNvPicPr>
              <a:picLocks noChangeAspect="1"/>
            </p:cNvPicPr>
            <p:nvPr/>
          </p:nvPicPr>
          <p:blipFill>
            <a:blip r:embed="rId15"/>
            <a:stretch>
              <a:fillRect/>
            </a:stretch>
          </p:blipFill>
          <p:spPr>
            <a:xfrm>
              <a:off x="2461847" y="1752601"/>
              <a:ext cx="1969476" cy="1600199"/>
            </a:xfrm>
            <a:prstGeom prst="rect">
              <a:avLst/>
            </a:prstGeom>
            <a:ln>
              <a:noFill/>
            </a:ln>
            <a:effectLst>
              <a:outerShdw blurRad="292100" dist="139700" dir="2700000" algn="tl" rotWithShape="0">
                <a:srgbClr val="333333">
                  <a:alpha val="65000"/>
                </a:srgbClr>
              </a:outerShdw>
            </a:effectLst>
          </p:spPr>
        </p:pic>
      </p:grpSp>
      <p:sp>
        <p:nvSpPr>
          <p:cNvPr id="11" name="TextBox 10"/>
          <p:cNvSpPr txBox="1"/>
          <p:nvPr/>
        </p:nvSpPr>
        <p:spPr>
          <a:xfrm>
            <a:off x="4094351" y="3287852"/>
            <a:ext cx="1725216" cy="384721"/>
          </a:xfrm>
          <a:prstGeom prst="rect">
            <a:avLst/>
          </a:prstGeom>
          <a:solidFill>
            <a:srgbClr val="FFFF00"/>
          </a:solidFill>
        </p:spPr>
        <p:txBody>
          <a:bodyPr wrap="none" rtlCol="0">
            <a:spAutoFit/>
          </a:bodyPr>
          <a:lstStyle/>
          <a:p>
            <a:r>
              <a:rPr lang="en-US" b="1" dirty="0"/>
              <a:t>to construction</a:t>
            </a:r>
          </a:p>
        </p:txBody>
      </p:sp>
      <p:sp>
        <p:nvSpPr>
          <p:cNvPr id="13" name="TextBox 12"/>
          <p:cNvSpPr txBox="1"/>
          <p:nvPr/>
        </p:nvSpPr>
        <p:spPr>
          <a:xfrm>
            <a:off x="7745204" y="3149352"/>
            <a:ext cx="1747210" cy="677108"/>
          </a:xfrm>
          <a:prstGeom prst="rect">
            <a:avLst/>
          </a:prstGeom>
          <a:solidFill>
            <a:srgbClr val="FFFF00"/>
          </a:solidFill>
        </p:spPr>
        <p:txBody>
          <a:bodyPr wrap="none" rtlCol="0">
            <a:spAutoFit/>
          </a:bodyPr>
          <a:lstStyle/>
          <a:p>
            <a:r>
              <a:rPr lang="en-US" b="1" dirty="0"/>
              <a:t>and Operation</a:t>
            </a:r>
          </a:p>
          <a:p>
            <a:r>
              <a:rPr lang="en-US" b="1" dirty="0"/>
              <a:t>&amp; Maintenance</a:t>
            </a:r>
          </a:p>
        </p:txBody>
      </p:sp>
      <p:sp>
        <p:nvSpPr>
          <p:cNvPr id="34" name="TextBox 33"/>
          <p:cNvSpPr txBox="1"/>
          <p:nvPr/>
        </p:nvSpPr>
        <p:spPr>
          <a:xfrm>
            <a:off x="6853207" y="3823396"/>
            <a:ext cx="702436" cy="384721"/>
          </a:xfrm>
          <a:prstGeom prst="rect">
            <a:avLst/>
          </a:prstGeom>
          <a:noFill/>
        </p:spPr>
        <p:txBody>
          <a:bodyPr wrap="none" rtlCol="0">
            <a:spAutoFit/>
          </a:bodyPr>
          <a:lstStyle/>
          <a:p>
            <a:r>
              <a:rPr lang="en-US" b="1" dirty="0">
                <a:solidFill>
                  <a:schemeClr val="bg2">
                    <a:lumMod val="10000"/>
                  </a:schemeClr>
                </a:solidFill>
              </a:rPr>
              <a:t>TIME</a:t>
            </a:r>
          </a:p>
        </p:txBody>
      </p:sp>
      <p:sp>
        <p:nvSpPr>
          <p:cNvPr id="35" name="TextBox 34"/>
          <p:cNvSpPr txBox="1"/>
          <p:nvPr/>
        </p:nvSpPr>
        <p:spPr>
          <a:xfrm>
            <a:off x="5012774" y="1571792"/>
            <a:ext cx="1487715" cy="384721"/>
          </a:xfrm>
          <a:prstGeom prst="rect">
            <a:avLst/>
          </a:prstGeom>
          <a:noFill/>
        </p:spPr>
        <p:txBody>
          <a:bodyPr wrap="none" rtlCol="0">
            <a:spAutoFit/>
          </a:bodyPr>
          <a:lstStyle/>
          <a:p>
            <a:r>
              <a:rPr lang="en-US" b="1" dirty="0">
                <a:solidFill>
                  <a:schemeClr val="bg2">
                    <a:lumMod val="10000"/>
                  </a:schemeClr>
                </a:solidFill>
              </a:rPr>
              <a:t>COMPLEXITY</a:t>
            </a:r>
          </a:p>
        </p:txBody>
      </p:sp>
      <p:cxnSp>
        <p:nvCxnSpPr>
          <p:cNvPr id="16" name="Straight Arrow Connector 15"/>
          <p:cNvCxnSpPr/>
          <p:nvPr/>
        </p:nvCxnSpPr>
        <p:spPr>
          <a:xfrm>
            <a:off x="1787769" y="3770383"/>
            <a:ext cx="5838092" cy="158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Group scope</a:t>
            </a:r>
            <a:endParaRPr lang="en-GB" sz="3600" b="1" dirty="0">
              <a:solidFill>
                <a:srgbClr val="0070C0"/>
              </a:solidFill>
            </a:endParaRPr>
          </a:p>
        </p:txBody>
      </p:sp>
      <p:sp>
        <p:nvSpPr>
          <p:cNvPr id="4" name="Footer Placeholder 3"/>
          <p:cNvSpPr>
            <a:spLocks noGrp="1"/>
          </p:cNvSpPr>
          <p:nvPr>
            <p:ph type="ftr" sz="quarter" idx="3"/>
          </p:nvPr>
        </p:nvSpPr>
        <p:spPr>
          <a:xfrm>
            <a:off x="3048000" y="6467475"/>
            <a:ext cx="4179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16528347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p:txBody>
          <a:bodyPr>
            <a:normAutofit lnSpcReduction="10000"/>
          </a:bodyPr>
          <a:lstStyle/>
          <a:p>
            <a:pPr lvl="1"/>
            <a:r>
              <a:rPr lang="en-US" b="1" dirty="0" smtClean="0"/>
              <a:t>Service oriented</a:t>
            </a:r>
            <a:r>
              <a:rPr lang="en-US" dirty="0" smtClean="0"/>
              <a:t> approach for </a:t>
            </a:r>
          </a:p>
          <a:p>
            <a:pPr lvl="2"/>
            <a:r>
              <a:rPr lang="en-US" dirty="0" smtClean="0"/>
              <a:t>Maintenance interventions</a:t>
            </a:r>
          </a:p>
          <a:p>
            <a:pPr lvl="2"/>
            <a:r>
              <a:rPr lang="en-US" dirty="0" smtClean="0"/>
              <a:t>Small works</a:t>
            </a:r>
          </a:p>
          <a:p>
            <a:pPr lvl="2"/>
            <a:r>
              <a:rPr lang="en-US" dirty="0" smtClean="0"/>
              <a:t>Design studies</a:t>
            </a:r>
          </a:p>
          <a:p>
            <a:pPr lvl="2"/>
            <a:r>
              <a:rPr lang="en-US" dirty="0" smtClean="0"/>
              <a:t>Patrimony</a:t>
            </a:r>
          </a:p>
          <a:p>
            <a:pPr lvl="1"/>
            <a:endParaRPr lang="en-US" dirty="0" smtClean="0"/>
          </a:p>
          <a:p>
            <a:pPr lvl="1"/>
            <a:r>
              <a:rPr lang="en-US" b="1" dirty="0" smtClean="0"/>
              <a:t>Project oriented </a:t>
            </a:r>
            <a:r>
              <a:rPr lang="en-US" dirty="0" smtClean="0"/>
              <a:t>approach for</a:t>
            </a:r>
          </a:p>
          <a:p>
            <a:pPr lvl="2"/>
            <a:r>
              <a:rPr lang="en-US" dirty="0" smtClean="0"/>
              <a:t>Large renovations (consolidation program)</a:t>
            </a:r>
          </a:p>
          <a:p>
            <a:pPr lvl="2"/>
            <a:r>
              <a:rPr lang="en-US" dirty="0" smtClean="0"/>
              <a:t>New buildings or change of usage</a:t>
            </a:r>
          </a:p>
          <a:p>
            <a:pPr lvl="2"/>
            <a:r>
              <a:rPr lang="en-US" dirty="0" smtClean="0"/>
              <a:t>Underground civil engineering</a:t>
            </a:r>
          </a:p>
          <a:p>
            <a:pPr lvl="2"/>
            <a:endParaRPr lang="en-US" dirty="0" smtClean="0"/>
          </a:p>
        </p:txBody>
      </p:sp>
      <p:sp>
        <p:nvSpPr>
          <p:cNvPr id="3" name="TextBox 2"/>
          <p:cNvSpPr txBox="1"/>
          <p:nvPr/>
        </p:nvSpPr>
        <p:spPr>
          <a:xfrm>
            <a:off x="6872940" y="2233538"/>
            <a:ext cx="2517953" cy="969496"/>
          </a:xfrm>
          <a:prstGeom prst="rect">
            <a:avLst/>
          </a:prstGeom>
          <a:noFill/>
        </p:spPr>
        <p:txBody>
          <a:bodyPr wrap="square" rtlCol="0">
            <a:spAutoFit/>
          </a:bodyPr>
          <a:lstStyle/>
          <a:p>
            <a:r>
              <a:rPr lang="en-US" dirty="0"/>
              <a:t>Tools:</a:t>
            </a:r>
          </a:p>
          <a:p>
            <a:r>
              <a:rPr lang="en-US" dirty="0"/>
              <a:t>   - InforEAM</a:t>
            </a:r>
          </a:p>
          <a:p>
            <a:r>
              <a:rPr lang="en-US" dirty="0"/>
              <a:t>   - </a:t>
            </a:r>
            <a:r>
              <a:rPr lang="en-US" dirty="0" err="1"/>
              <a:t>ServiceNOW</a:t>
            </a:r>
            <a:endParaRPr lang="en-US" dirty="0"/>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Organization</a:t>
            </a:r>
            <a:endParaRPr lang="en-GB" sz="3600" b="1" dirty="0">
              <a:solidFill>
                <a:srgbClr val="0070C0"/>
              </a:solidFill>
            </a:endParaRPr>
          </a:p>
        </p:txBody>
      </p:sp>
      <p:sp>
        <p:nvSpPr>
          <p:cNvPr id="4" name="Footer Placeholder 3"/>
          <p:cNvSpPr>
            <a:spLocks noGrp="1"/>
          </p:cNvSpPr>
          <p:nvPr>
            <p:ph type="ftr" sz="quarter" idx="3"/>
          </p:nvPr>
        </p:nvSpPr>
        <p:spPr>
          <a:xfrm>
            <a:off x="2819400" y="6492875"/>
            <a:ext cx="4484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60444599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57200" y="1066800"/>
            <a:ext cx="8780425" cy="5064476"/>
          </a:xfrm>
        </p:spPr>
        <p:txBody>
          <a:bodyPr>
            <a:noAutofit/>
          </a:bodyPr>
          <a:lstStyle/>
          <a:p>
            <a:r>
              <a:rPr lang="en-US" sz="2000" dirty="0" smtClean="0"/>
              <a:t>Services</a:t>
            </a:r>
          </a:p>
          <a:p>
            <a:pPr lvl="1"/>
            <a:r>
              <a:rPr lang="en-US" sz="1800" dirty="0" smtClean="0"/>
              <a:t>Building, tunnels and road maintenance, repairs, minor works</a:t>
            </a:r>
          </a:p>
          <a:p>
            <a:pPr lvl="1"/>
            <a:r>
              <a:rPr lang="en-US" sz="1800" dirty="0" smtClean="0"/>
              <a:t>HVAC maintenance and works for tertiary buildings</a:t>
            </a:r>
          </a:p>
          <a:p>
            <a:pPr lvl="1"/>
            <a:r>
              <a:rPr lang="en-US" sz="1800" dirty="0" smtClean="0"/>
              <a:t>Electricity maintenance and works for tertiary buildings</a:t>
            </a:r>
          </a:p>
          <a:p>
            <a:pPr lvl="1"/>
            <a:r>
              <a:rPr lang="en-US" sz="1800" dirty="0" smtClean="0"/>
              <a:t>Patrimony and GIS</a:t>
            </a:r>
          </a:p>
          <a:p>
            <a:pPr lvl="1"/>
            <a:r>
              <a:rPr lang="en-US" sz="1800" dirty="0" smtClean="0"/>
              <a:t>CERN district heating operation and maintenance</a:t>
            </a:r>
          </a:p>
          <a:p>
            <a:pPr lvl="1"/>
            <a:r>
              <a:rPr lang="en-US" sz="1800" dirty="0" smtClean="0"/>
              <a:t>Barracks management and rental</a:t>
            </a:r>
          </a:p>
          <a:p>
            <a:pPr lvl="1"/>
            <a:r>
              <a:rPr lang="en-US" sz="1800" dirty="0" smtClean="0"/>
              <a:t>Engineering support</a:t>
            </a:r>
          </a:p>
          <a:p>
            <a:pPr lvl="1"/>
            <a:r>
              <a:rPr lang="en-US" sz="1800" dirty="0" smtClean="0"/>
              <a:t>Green spaces</a:t>
            </a:r>
          </a:p>
          <a:p>
            <a:endParaRPr lang="en-US" sz="2000" dirty="0" smtClean="0"/>
          </a:p>
          <a:p>
            <a:r>
              <a:rPr lang="en-US" sz="2000" dirty="0" smtClean="0"/>
              <a:t>Service Desk</a:t>
            </a:r>
          </a:p>
          <a:p>
            <a:pPr lvl="1"/>
            <a:r>
              <a:rPr lang="en-US" sz="1800" dirty="0" smtClean="0"/>
              <a:t>Access to most the group services is via the Service Desk and it is integrated in the </a:t>
            </a:r>
            <a:r>
              <a:rPr lang="en-US" sz="1800" dirty="0" err="1" smtClean="0"/>
              <a:t>ServiceNow</a:t>
            </a:r>
            <a:r>
              <a:rPr lang="en-US" sz="1800" dirty="0" smtClean="0"/>
              <a:t> tool: </a:t>
            </a:r>
            <a:r>
              <a:rPr lang="en-US" sz="1800" dirty="0" smtClean="0">
                <a:hlinkClick r:id="rId2"/>
              </a:rPr>
              <a:t>https://cern.service-now.com/</a:t>
            </a:r>
            <a:endParaRPr lang="en-US" sz="1800" dirty="0" smtClean="0"/>
          </a:p>
          <a:p>
            <a:pPr marL="36576" indent="0">
              <a:buNone/>
            </a:pPr>
            <a:endParaRPr lang="en-US" sz="2000" dirty="0" smtClean="0"/>
          </a:p>
          <a:p>
            <a:r>
              <a:rPr lang="en-US" sz="2000" dirty="0"/>
              <a:t>In the last 12 months, </a:t>
            </a:r>
            <a:r>
              <a:rPr lang="en-US" sz="2000" dirty="0" smtClean="0"/>
              <a:t>~8000 </a:t>
            </a:r>
            <a:r>
              <a:rPr lang="en-US" sz="2000" dirty="0"/>
              <a:t>incidents and </a:t>
            </a:r>
            <a:r>
              <a:rPr lang="en-US" sz="2000" dirty="0" smtClean="0"/>
              <a:t>~5000 </a:t>
            </a:r>
            <a:r>
              <a:rPr lang="en-US" sz="2000" dirty="0"/>
              <a:t>requests were carried </a:t>
            </a:r>
            <a:r>
              <a:rPr lang="en-US" sz="2000" dirty="0" smtClean="0"/>
              <a:t>out.</a:t>
            </a:r>
            <a:endParaRPr lang="en-US" sz="2000" dirty="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Services 1/2</a:t>
            </a:r>
            <a:endParaRPr lang="en-GB" sz="3600" b="1" dirty="0">
              <a:solidFill>
                <a:srgbClr val="0070C0"/>
              </a:solidFill>
            </a:endParaRPr>
          </a:p>
        </p:txBody>
      </p:sp>
      <p:sp>
        <p:nvSpPr>
          <p:cNvPr id="3" name="Footer Placeholder 2"/>
          <p:cNvSpPr>
            <a:spLocks noGrp="1"/>
          </p:cNvSpPr>
          <p:nvPr>
            <p:ph type="ftr" sz="quarter" idx="3"/>
          </p:nvPr>
        </p:nvSpPr>
        <p:spPr>
          <a:xfrm>
            <a:off x="2819400" y="6477000"/>
            <a:ext cx="4560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33459179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requests-line-chart-2014.tiff"/>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4321870" y="2761671"/>
            <a:ext cx="4682183" cy="3350442"/>
          </a:xfrm>
          <a:prstGeom prst="rect">
            <a:avLst/>
          </a:prstGeom>
        </p:spPr>
      </p:pic>
      <p:pic>
        <p:nvPicPr>
          <p:cNvPr id="15" name="Picture 14" descr="incident-line-chart-2014.tif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1623" y="957959"/>
            <a:ext cx="4801418" cy="3365199"/>
          </a:xfrm>
          <a:prstGeom prst="rect">
            <a:avLst/>
          </a:prstGeom>
        </p:spPr>
      </p:pic>
      <p:cxnSp>
        <p:nvCxnSpPr>
          <p:cNvPr id="16" name="Straight Connector 15"/>
          <p:cNvCxnSpPr/>
          <p:nvPr/>
        </p:nvCxnSpPr>
        <p:spPr>
          <a:xfrm>
            <a:off x="693685" y="2422095"/>
            <a:ext cx="421440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4753415" y="4095709"/>
            <a:ext cx="413892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993147" y="2237430"/>
            <a:ext cx="554960" cy="384721"/>
          </a:xfrm>
          <a:prstGeom prst="rect">
            <a:avLst/>
          </a:prstGeom>
          <a:noFill/>
        </p:spPr>
        <p:txBody>
          <a:bodyPr wrap="none" rtlCol="0">
            <a:spAutoFit/>
          </a:bodyPr>
          <a:lstStyle/>
          <a:p>
            <a:r>
              <a:rPr lang="en-US" dirty="0"/>
              <a:t>600</a:t>
            </a:r>
          </a:p>
        </p:txBody>
      </p:sp>
      <p:sp>
        <p:nvSpPr>
          <p:cNvPr id="19" name="TextBox 18"/>
          <p:cNvSpPr txBox="1"/>
          <p:nvPr/>
        </p:nvSpPr>
        <p:spPr>
          <a:xfrm>
            <a:off x="8979874" y="3894171"/>
            <a:ext cx="554960" cy="384721"/>
          </a:xfrm>
          <a:prstGeom prst="rect">
            <a:avLst/>
          </a:prstGeom>
          <a:noFill/>
        </p:spPr>
        <p:txBody>
          <a:bodyPr wrap="none" rtlCol="0">
            <a:spAutoFit/>
          </a:bodyPr>
          <a:lstStyle/>
          <a:p>
            <a:r>
              <a:rPr lang="en-US" dirty="0"/>
              <a:t>320</a:t>
            </a:r>
          </a:p>
        </p:txBody>
      </p:sp>
      <p:sp>
        <p:nvSpPr>
          <p:cNvPr id="12"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Services 2/2</a:t>
            </a:r>
            <a:endParaRPr lang="en-GB" sz="3600" b="1" dirty="0">
              <a:solidFill>
                <a:srgbClr val="0070C0"/>
              </a:solidFill>
            </a:endParaRPr>
          </a:p>
        </p:txBody>
      </p:sp>
      <p:sp>
        <p:nvSpPr>
          <p:cNvPr id="3" name="Footer Placeholder 2"/>
          <p:cNvSpPr>
            <a:spLocks noGrp="1"/>
          </p:cNvSpPr>
          <p:nvPr>
            <p:ph type="ftr" sz="quarter" idx="3"/>
          </p:nvPr>
        </p:nvSpPr>
        <p:spPr>
          <a:xfrm>
            <a:off x="3124200" y="6492875"/>
            <a:ext cx="4103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41695701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43"/>
          <p:cNvSpPr>
            <a:spLocks noGrp="1"/>
          </p:cNvSpPr>
          <p:nvPr>
            <p:ph idx="1"/>
          </p:nvPr>
        </p:nvSpPr>
        <p:spPr/>
        <p:txBody>
          <a:bodyPr>
            <a:normAutofit/>
          </a:bodyPr>
          <a:lstStyle/>
          <a:p>
            <a:pPr lvl="1"/>
            <a:r>
              <a:rPr lang="en-US" b="1" dirty="0" smtClean="0"/>
              <a:t>Machine projects</a:t>
            </a:r>
            <a:r>
              <a:rPr lang="en-US" dirty="0" smtClean="0"/>
              <a:t/>
            </a:r>
            <a:br>
              <a:rPr lang="en-US" dirty="0" smtClean="0"/>
            </a:br>
            <a:r>
              <a:rPr lang="en-US" dirty="0" smtClean="0"/>
              <a:t>(linked to the functioning of the accelerator)</a:t>
            </a:r>
          </a:p>
          <a:p>
            <a:pPr lvl="1"/>
            <a:endParaRPr lang="en-US" dirty="0"/>
          </a:p>
          <a:p>
            <a:pPr lvl="1"/>
            <a:r>
              <a:rPr lang="en-US" b="1" dirty="0" smtClean="0"/>
              <a:t>Tertiary projects </a:t>
            </a:r>
            <a:r>
              <a:rPr lang="en-US" dirty="0" smtClean="0"/>
              <a:t/>
            </a:r>
            <a:br>
              <a:rPr lang="en-US" dirty="0" smtClean="0"/>
            </a:br>
            <a:r>
              <a:rPr lang="en-US" dirty="0" smtClean="0"/>
              <a:t>(linked to the functioning of the site)</a:t>
            </a:r>
          </a:p>
          <a:p>
            <a:pPr lvl="2"/>
            <a:endParaRPr lang="en-US" dirty="0" smtClean="0"/>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Projects</a:t>
            </a:r>
            <a:endParaRPr lang="en-GB" sz="3600" b="1" dirty="0">
              <a:solidFill>
                <a:srgbClr val="0070C0"/>
              </a:solidFill>
            </a:endParaRPr>
          </a:p>
        </p:txBody>
      </p:sp>
      <p:sp>
        <p:nvSpPr>
          <p:cNvPr id="3" name="Footer Placeholder 2"/>
          <p:cNvSpPr>
            <a:spLocks noGrp="1"/>
          </p:cNvSpPr>
          <p:nvPr>
            <p:ph type="ftr" sz="quarter" idx="3"/>
          </p:nvPr>
        </p:nvSpPr>
        <p:spPr>
          <a:xfrm>
            <a:off x="2514600" y="6400800"/>
            <a:ext cx="47891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8980961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95300" y="1295400"/>
            <a:ext cx="8915400" cy="4525963"/>
          </a:xfrm>
        </p:spPr>
        <p:txBody>
          <a:bodyPr>
            <a:normAutofit lnSpcReduction="10000"/>
          </a:bodyPr>
          <a:lstStyle/>
          <a:p>
            <a:pPr marL="0" indent="0">
              <a:buNone/>
            </a:pPr>
            <a:r>
              <a:rPr lang="en-US" b="1" dirty="0" smtClean="0"/>
              <a:t>Introduction</a:t>
            </a:r>
          </a:p>
          <a:p>
            <a:r>
              <a:rPr lang="en-US" dirty="0" smtClean="0"/>
              <a:t>Existing </a:t>
            </a:r>
            <a:r>
              <a:rPr lang="en-US" dirty="0"/>
              <a:t>CERN </a:t>
            </a:r>
            <a:r>
              <a:rPr lang="en-US" dirty="0" smtClean="0"/>
              <a:t>Infrastructure and brief history</a:t>
            </a:r>
          </a:p>
          <a:p>
            <a:r>
              <a:rPr lang="en-US" dirty="0" smtClean="0"/>
              <a:t>Scope of work</a:t>
            </a:r>
          </a:p>
          <a:p>
            <a:r>
              <a:rPr lang="en-US" dirty="0" smtClean="0"/>
              <a:t>Organization: Services and projects.</a:t>
            </a:r>
          </a:p>
          <a:p>
            <a:r>
              <a:rPr lang="en-US" dirty="0" smtClean="0"/>
              <a:t>Site planning and development</a:t>
            </a:r>
          </a:p>
          <a:p>
            <a:r>
              <a:rPr lang="en-US" dirty="0" smtClean="0"/>
              <a:t>Examples </a:t>
            </a:r>
            <a:r>
              <a:rPr lang="en-US" dirty="0"/>
              <a:t>of planned </a:t>
            </a:r>
            <a:r>
              <a:rPr lang="en-US" dirty="0" smtClean="0"/>
              <a:t>projects</a:t>
            </a:r>
          </a:p>
          <a:p>
            <a:r>
              <a:rPr lang="en-US" dirty="0"/>
              <a:t>Opportunities at CERN for Consultancy firms &amp; Contractors </a:t>
            </a:r>
          </a:p>
          <a:p>
            <a:endParaRPr lang="en-US" dirty="0" smtClean="0"/>
          </a:p>
        </p:txBody>
      </p:sp>
      <p:sp>
        <p:nvSpPr>
          <p:cNvPr id="9"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6" name="Footer Placeholder 1"/>
          <p:cNvSpPr>
            <a:spLocks noGrp="1"/>
          </p:cNvSpPr>
          <p:nvPr>
            <p:ph type="ftr" sz="quarter" idx="3"/>
          </p:nvPr>
        </p:nvSpPr>
        <p:spPr>
          <a:xfrm>
            <a:off x="2971800" y="6447110"/>
            <a:ext cx="4305300" cy="365125"/>
          </a:xfrm>
        </p:spPr>
        <p:txBody>
          <a:bodyPr/>
          <a:lstStyle/>
          <a:p>
            <a:r>
              <a:rPr lang="it-IT" sz="1300" dirty="0" smtClean="0"/>
              <a:t>ILO </a:t>
            </a:r>
            <a:r>
              <a:rPr lang="it-IT" sz="1300" dirty="0" err="1" smtClean="0"/>
              <a:t>event</a:t>
            </a:r>
            <a:r>
              <a:rPr lang="it-IT" sz="1300" dirty="0" smtClean="0"/>
              <a:t>, Rome 28.06.2016, L. Scibile,  EDMS: 1702197 </a:t>
            </a:r>
            <a:endParaRPr lang="fr-FR" sz="1300" dirty="0"/>
          </a:p>
        </p:txBody>
      </p:sp>
    </p:spTree>
    <p:extLst>
      <p:ext uri="{BB962C8B-B14F-4D97-AF65-F5344CB8AC3E}">
        <p14:creationId xmlns:p14="http://schemas.microsoft.com/office/powerpoint/2010/main" val="24681090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a:t>Some examples of recent projects</a:t>
            </a:r>
          </a:p>
        </p:txBody>
      </p:sp>
      <p:sp>
        <p:nvSpPr>
          <p:cNvPr id="3"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Projects</a:t>
            </a:r>
            <a:endParaRPr lang="en-GB" sz="3600" b="1" dirty="0">
              <a:solidFill>
                <a:srgbClr val="0070C0"/>
              </a:solidFill>
            </a:endParaRPr>
          </a:p>
        </p:txBody>
      </p:sp>
      <p:sp>
        <p:nvSpPr>
          <p:cNvPr id="5" name="Footer Placeholder 4"/>
          <p:cNvSpPr>
            <a:spLocks noGrp="1"/>
          </p:cNvSpPr>
          <p:nvPr>
            <p:ph type="ftr" sz="quarter" idx="3"/>
          </p:nvPr>
        </p:nvSpPr>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32630360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4" name="Picture 4" descr="Copy of Copy of 20040616-under-surf-LHC-A0 [Converted]"/>
          <p:cNvPicPr>
            <a:picLocks noChangeAspect="1" noChangeArrowheads="1"/>
          </p:cNvPicPr>
          <p:nvPr/>
        </p:nvPicPr>
        <p:blipFill>
          <a:blip r:embed="rId3" cstate="print"/>
          <a:srcRect/>
          <a:stretch>
            <a:fillRect/>
          </a:stretch>
        </p:blipFill>
        <p:spPr bwMode="auto">
          <a:xfrm>
            <a:off x="1174752" y="1076329"/>
            <a:ext cx="7512048" cy="5222156"/>
          </a:xfrm>
          <a:prstGeom prst="rect">
            <a:avLst/>
          </a:prstGeom>
          <a:noFill/>
        </p:spPr>
      </p:pic>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LHC Project</a:t>
            </a:r>
            <a:endParaRPr lang="en-GB" sz="3600" b="1" dirty="0">
              <a:solidFill>
                <a:srgbClr val="0070C0"/>
              </a:solidFill>
            </a:endParaRPr>
          </a:p>
        </p:txBody>
      </p:sp>
      <p:sp>
        <p:nvSpPr>
          <p:cNvPr id="3" name="Footer Placeholder 2"/>
          <p:cNvSpPr>
            <a:spLocks noGrp="1"/>
          </p:cNvSpPr>
          <p:nvPr>
            <p:ph type="ftr" sz="quarter" idx="3"/>
          </p:nvPr>
        </p:nvSpPr>
        <p:spPr>
          <a:xfrm>
            <a:off x="2602248" y="6460548"/>
            <a:ext cx="4560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360722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0005005_06"/>
          <p:cNvPicPr>
            <a:picLocks noChangeAspect="1" noChangeArrowheads="1"/>
          </p:cNvPicPr>
          <p:nvPr/>
        </p:nvPicPr>
        <p:blipFill>
          <a:blip r:embed="rId2" cstate="print"/>
          <a:srcRect/>
          <a:stretch>
            <a:fillRect/>
          </a:stretch>
        </p:blipFill>
        <p:spPr bwMode="auto">
          <a:xfrm>
            <a:off x="381000" y="890589"/>
            <a:ext cx="9144000" cy="5967413"/>
          </a:xfrm>
          <a:prstGeom prst="rect">
            <a:avLst/>
          </a:prstGeom>
          <a:noFill/>
        </p:spPr>
      </p:pic>
      <p:sp>
        <p:nvSpPr>
          <p:cNvPr id="208900" name="Text Box 4"/>
          <p:cNvSpPr txBox="1">
            <a:spLocks noChangeArrowheads="1"/>
          </p:cNvSpPr>
          <p:nvPr/>
        </p:nvSpPr>
        <p:spPr bwMode="auto">
          <a:xfrm>
            <a:off x="5486400" y="909637"/>
            <a:ext cx="4038600" cy="641350"/>
          </a:xfrm>
          <a:prstGeom prst="rect">
            <a:avLst/>
          </a:prstGeom>
          <a:solidFill>
            <a:schemeClr val="accent1"/>
          </a:solidFill>
          <a:ln w="9525">
            <a:noFill/>
            <a:miter lim="800000"/>
            <a:headEnd/>
            <a:tailEnd/>
          </a:ln>
          <a:effectLst/>
        </p:spPr>
        <p:txBody>
          <a:bodyPr>
            <a:spAutoFit/>
          </a:bodyPr>
          <a:lstStyle/>
          <a:p>
            <a:pPr algn="l">
              <a:spcBef>
                <a:spcPct val="50000"/>
              </a:spcBef>
            </a:pPr>
            <a:r>
              <a:rPr lang="en-GB" sz="1800" dirty="0">
                <a:latin typeface="Tahoma" pitchFamily="34" charset="0"/>
              </a:rPr>
              <a:t>Shafts 12.1m and 20.5m diameters, both  approx. 100m deep</a:t>
            </a:r>
          </a:p>
        </p:txBody>
      </p:sp>
      <p:sp>
        <p:nvSpPr>
          <p:cNvPr id="6"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dirty="0">
                <a:latin typeface="Tahoma" pitchFamily="34" charset="0"/>
              </a:rPr>
              <a:t>2001</a:t>
            </a: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LHC – Point 5</a:t>
            </a:r>
            <a:endParaRPr lang="en-GB" sz="3600" b="1" dirty="0">
              <a:solidFill>
                <a:srgbClr val="0070C0"/>
              </a:solidFill>
            </a:endParaRPr>
          </a:p>
        </p:txBody>
      </p:sp>
      <p:sp>
        <p:nvSpPr>
          <p:cNvPr id="3" name="Footer Placeholder 2"/>
          <p:cNvSpPr>
            <a:spLocks noGrp="1"/>
          </p:cNvSpPr>
          <p:nvPr>
            <p:ph type="ftr" sz="quarter" idx="3"/>
          </p:nvPr>
        </p:nvSpPr>
        <p:spPr>
          <a:xfrm>
            <a:off x="3048000" y="6492875"/>
            <a:ext cx="3950952" cy="365125"/>
          </a:xfrm>
        </p:spPr>
        <p:txBody>
          <a:bodyPr/>
          <a:lstStyle/>
          <a:p>
            <a:r>
              <a:rPr lang="it-IT" dirty="0" smtClean="0">
                <a:solidFill>
                  <a:srgbClr val="FFFFFF"/>
                </a:solidFill>
              </a:rPr>
              <a:t>ILO </a:t>
            </a:r>
            <a:r>
              <a:rPr lang="it-IT" dirty="0" err="1" smtClean="0">
                <a:solidFill>
                  <a:srgbClr val="FFFFFF"/>
                </a:solidFill>
              </a:rPr>
              <a:t>event</a:t>
            </a:r>
            <a:r>
              <a:rPr lang="it-IT" dirty="0" smtClean="0">
                <a:solidFill>
                  <a:srgbClr val="FFFFFF"/>
                </a:solidFill>
              </a:rPr>
              <a:t>, Rome 28.06.2016, L. Scibile,  EDMS: 1702197 </a:t>
            </a:r>
            <a:endParaRPr lang="en-US" dirty="0">
              <a:solidFill>
                <a:srgbClr val="FFFFFF"/>
              </a:solidFill>
            </a:endParaRPr>
          </a:p>
        </p:txBody>
      </p:sp>
    </p:spTree>
    <p:extLst>
      <p:ext uri="{BB962C8B-B14F-4D97-AF65-F5344CB8AC3E}">
        <p14:creationId xmlns:p14="http://schemas.microsoft.com/office/powerpoint/2010/main" val="1671328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descr="DSCN0072"/>
          <p:cNvPicPr>
            <a:picLocks noChangeAspect="1" noChangeArrowheads="1"/>
          </p:cNvPicPr>
          <p:nvPr/>
        </p:nvPicPr>
        <p:blipFill>
          <a:blip r:embed="rId2" cstate="print"/>
          <a:srcRect/>
          <a:stretch>
            <a:fillRect/>
          </a:stretch>
        </p:blipFill>
        <p:spPr bwMode="auto">
          <a:xfrm>
            <a:off x="381000" y="0"/>
            <a:ext cx="9144001" cy="6862764"/>
          </a:xfrm>
          <a:prstGeom prst="rect">
            <a:avLst/>
          </a:prstGeom>
          <a:noFill/>
        </p:spPr>
      </p:pic>
      <p:sp>
        <p:nvSpPr>
          <p:cNvPr id="218115"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dirty="0">
                <a:latin typeface="Tahoma" pitchFamily="34" charset="0"/>
              </a:rPr>
              <a:t>2004</a:t>
            </a:r>
          </a:p>
        </p:txBody>
      </p:sp>
      <p:sp>
        <p:nvSpPr>
          <p:cNvPr id="3" name="Footer Placeholder 2"/>
          <p:cNvSpPr>
            <a:spLocks noGrp="1"/>
          </p:cNvSpPr>
          <p:nvPr>
            <p:ph type="ftr" sz="quarter" idx="3"/>
          </p:nvPr>
        </p:nvSpPr>
        <p:spPr>
          <a:xfrm>
            <a:off x="2819400" y="6492875"/>
            <a:ext cx="4255752" cy="365125"/>
          </a:xfrm>
        </p:spPr>
        <p:txBody>
          <a:bodyPr/>
          <a:lstStyle/>
          <a:p>
            <a:r>
              <a:rPr lang="it-IT" dirty="0" smtClean="0">
                <a:solidFill>
                  <a:srgbClr val="FFFFFF"/>
                </a:solidFill>
              </a:rPr>
              <a:t>ILO </a:t>
            </a:r>
            <a:r>
              <a:rPr lang="it-IT" dirty="0" err="1" smtClean="0">
                <a:solidFill>
                  <a:srgbClr val="FFFFFF"/>
                </a:solidFill>
              </a:rPr>
              <a:t>event</a:t>
            </a:r>
            <a:r>
              <a:rPr lang="it-IT" dirty="0" smtClean="0">
                <a:solidFill>
                  <a:srgbClr val="FFFFFF"/>
                </a:solidFill>
              </a:rPr>
              <a:t>, Rome 28.06.2016, L. Scibile,  EDMS: 1702197 </a:t>
            </a:r>
            <a:endParaRPr lang="en-US" dirty="0">
              <a:solidFill>
                <a:srgbClr val="FFFFFF"/>
              </a:solidFill>
            </a:endParaRPr>
          </a:p>
        </p:txBody>
      </p:sp>
    </p:spTree>
    <p:extLst>
      <p:ext uri="{BB962C8B-B14F-4D97-AF65-F5344CB8AC3E}">
        <p14:creationId xmlns:p14="http://schemas.microsoft.com/office/powerpoint/2010/main" val="133576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descr="DSCN0008"/>
          <p:cNvPicPr>
            <a:picLocks noChangeAspect="1" noChangeArrowheads="1"/>
          </p:cNvPicPr>
          <p:nvPr/>
        </p:nvPicPr>
        <p:blipFill>
          <a:blip r:embed="rId2" cstate="print"/>
          <a:srcRect/>
          <a:stretch>
            <a:fillRect/>
          </a:stretch>
        </p:blipFill>
        <p:spPr bwMode="auto">
          <a:xfrm>
            <a:off x="381000" y="0"/>
            <a:ext cx="9144000" cy="6858000"/>
          </a:xfrm>
          <a:prstGeom prst="rect">
            <a:avLst/>
          </a:prstGeom>
          <a:noFill/>
        </p:spPr>
      </p:pic>
      <p:sp>
        <p:nvSpPr>
          <p:cNvPr id="221187" name="Text Box 3"/>
          <p:cNvSpPr txBox="1">
            <a:spLocks noChangeArrowheads="1"/>
          </p:cNvSpPr>
          <p:nvPr/>
        </p:nvSpPr>
        <p:spPr bwMode="auto">
          <a:xfrm>
            <a:off x="381000" y="6491288"/>
            <a:ext cx="688710" cy="369332"/>
          </a:xfrm>
          <a:prstGeom prst="rect">
            <a:avLst/>
          </a:prstGeom>
          <a:noFill/>
          <a:ln w="9525">
            <a:noFill/>
            <a:miter lim="800000"/>
            <a:headEnd/>
            <a:tailEnd/>
          </a:ln>
          <a:effectLst/>
        </p:spPr>
        <p:txBody>
          <a:bodyPr wrap="none">
            <a:spAutoFit/>
          </a:bodyPr>
          <a:lstStyle/>
          <a:p>
            <a:pPr algn="l"/>
            <a:r>
              <a:rPr lang="fr-FR" sz="1800">
                <a:latin typeface="Tahoma" pitchFamily="34" charset="0"/>
              </a:rPr>
              <a:t>2005</a:t>
            </a:r>
          </a:p>
        </p:txBody>
      </p:sp>
      <p:sp>
        <p:nvSpPr>
          <p:cNvPr id="221188" name="Text Box 4"/>
          <p:cNvSpPr txBox="1">
            <a:spLocks noChangeArrowheads="1"/>
          </p:cNvSpPr>
          <p:nvPr/>
        </p:nvSpPr>
        <p:spPr bwMode="auto">
          <a:xfrm>
            <a:off x="7391400" y="5942016"/>
            <a:ext cx="2133600" cy="915987"/>
          </a:xfrm>
          <a:prstGeom prst="rect">
            <a:avLst/>
          </a:prstGeom>
          <a:solidFill>
            <a:schemeClr val="accent1">
              <a:alpha val="60001"/>
            </a:schemeClr>
          </a:solidFill>
          <a:ln w="9525">
            <a:noFill/>
            <a:miter lim="800000"/>
            <a:headEnd/>
            <a:tailEnd/>
          </a:ln>
          <a:effectLst/>
        </p:spPr>
        <p:txBody>
          <a:bodyPr>
            <a:spAutoFit/>
          </a:bodyPr>
          <a:lstStyle/>
          <a:p>
            <a:pPr algn="l">
              <a:spcBef>
                <a:spcPct val="50000"/>
              </a:spcBef>
            </a:pPr>
            <a:r>
              <a:rPr lang="en-GB" sz="1800">
                <a:latin typeface="Tahoma" pitchFamily="34" charset="0"/>
              </a:rPr>
              <a:t>CMS cavern 53m long, 27m wide by 25m high</a:t>
            </a:r>
          </a:p>
        </p:txBody>
      </p:sp>
      <p:sp>
        <p:nvSpPr>
          <p:cNvPr id="2" name="Footer Placeholder 1"/>
          <p:cNvSpPr>
            <a:spLocks noGrp="1"/>
          </p:cNvSpPr>
          <p:nvPr>
            <p:ph type="ftr" sz="quarter" idx="3"/>
          </p:nvPr>
        </p:nvSpPr>
        <p:spPr>
          <a:xfrm>
            <a:off x="2590800" y="6479020"/>
            <a:ext cx="4865352" cy="365125"/>
          </a:xfrm>
        </p:spPr>
        <p:txBody>
          <a:bodyPr/>
          <a:lstStyle/>
          <a:p>
            <a:r>
              <a:rPr lang="it-IT" dirty="0" smtClean="0">
                <a:solidFill>
                  <a:srgbClr val="FFFFFF"/>
                </a:solidFill>
              </a:rPr>
              <a:t>ILO </a:t>
            </a:r>
            <a:r>
              <a:rPr lang="it-IT" dirty="0" err="1" smtClean="0">
                <a:solidFill>
                  <a:srgbClr val="FFFFFF"/>
                </a:solidFill>
              </a:rPr>
              <a:t>event</a:t>
            </a:r>
            <a:r>
              <a:rPr lang="it-IT" dirty="0" smtClean="0">
                <a:solidFill>
                  <a:srgbClr val="FFFFFF"/>
                </a:solidFill>
              </a:rPr>
              <a:t>, Rome 28.06.2016, L. Scibile,  EDMS: 1702197 </a:t>
            </a:r>
            <a:endParaRPr lang="en-US" dirty="0">
              <a:solidFill>
                <a:srgbClr val="FFFFFF"/>
              </a:solidFill>
            </a:endParaRPr>
          </a:p>
        </p:txBody>
      </p:sp>
    </p:spTree>
    <p:extLst>
      <p:ext uri="{BB962C8B-B14F-4D97-AF65-F5344CB8AC3E}">
        <p14:creationId xmlns:p14="http://schemas.microsoft.com/office/powerpoint/2010/main" val="3576309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2" descr="G:\Departments\GS\Groups\SEM\CE\Activities and Services\DO\Poehler\mp\Michael\Affaires\BAT 42 - Extension 40\Photos\2011\34.jpg"/>
          <p:cNvPicPr>
            <a:picLocks noChangeAspect="1" noChangeArrowheads="1"/>
          </p:cNvPicPr>
          <p:nvPr/>
        </p:nvPicPr>
        <p:blipFill>
          <a:blip r:embed="rId3" cstate="print"/>
          <a:srcRect b="18323"/>
          <a:stretch>
            <a:fillRect/>
          </a:stretch>
        </p:blipFill>
        <p:spPr bwMode="auto">
          <a:xfrm>
            <a:off x="178662" y="1066800"/>
            <a:ext cx="9405384" cy="5105400"/>
          </a:xfrm>
          <a:prstGeom prst="rect">
            <a:avLst/>
          </a:prstGeom>
          <a:noFill/>
          <a:ln w="9525">
            <a:noFill/>
            <a:miter lim="800000"/>
            <a:headEnd/>
            <a:tailEnd/>
          </a:ln>
        </p:spPr>
      </p:pic>
      <p:sp>
        <p:nvSpPr>
          <p:cNvPr id="10" name="Rectangle 2"/>
          <p:cNvSpPr txBox="1">
            <a:spLocks noChangeArrowheads="1"/>
          </p:cNvSpPr>
          <p:nvPr/>
        </p:nvSpPr>
        <p:spPr bwMode="auto">
          <a:xfrm>
            <a:off x="1676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dirty="0">
                <a:solidFill>
                  <a:schemeClr val="bg1"/>
                </a:solidFill>
                <a:latin typeface="+mj-lt"/>
                <a:ea typeface="+mj-ea"/>
                <a:cs typeface="+mj-cs"/>
              </a:rPr>
              <a:t>Major achievements 2011</a:t>
            </a:r>
          </a:p>
        </p:txBody>
      </p:sp>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Building 42</a:t>
            </a:r>
            <a:endParaRPr lang="en-GB" sz="3600" b="1" dirty="0">
              <a:solidFill>
                <a:srgbClr val="0070C0"/>
              </a:solidFill>
            </a:endParaRPr>
          </a:p>
        </p:txBody>
      </p:sp>
      <p:sp>
        <p:nvSpPr>
          <p:cNvPr id="8" name="TextBox 7"/>
          <p:cNvSpPr txBox="1"/>
          <p:nvPr/>
        </p:nvSpPr>
        <p:spPr>
          <a:xfrm>
            <a:off x="6705600" y="1219200"/>
            <a:ext cx="2295180" cy="738664"/>
          </a:xfrm>
          <a:prstGeom prst="rect">
            <a:avLst/>
          </a:prstGeom>
          <a:solidFill>
            <a:srgbClr val="FFFFFF">
              <a:alpha val="20000"/>
            </a:srgbClr>
          </a:solidFill>
        </p:spPr>
        <p:txBody>
          <a:bodyPr wrap="none" rtlCol="0">
            <a:spAutoFit/>
          </a:bodyPr>
          <a:lstStyle/>
          <a:p>
            <a:r>
              <a:rPr lang="fr-CH" sz="1400" b="1" dirty="0" err="1" smtClean="0"/>
              <a:t>Tertiary</a:t>
            </a:r>
            <a:r>
              <a:rPr lang="fr-CH" sz="1400" b="1" dirty="0" smtClean="0"/>
              <a:t> Building - officies</a:t>
            </a:r>
          </a:p>
          <a:p>
            <a:r>
              <a:rPr lang="fr-CH" sz="1400" b="1" dirty="0" smtClean="0"/>
              <a:t>Surface </a:t>
            </a:r>
            <a:r>
              <a:rPr lang="fr-CH" sz="1400" b="1" dirty="0" err="1" smtClean="0"/>
              <a:t>gross</a:t>
            </a:r>
            <a:r>
              <a:rPr lang="fr-CH" sz="1400" b="1" dirty="0" smtClean="0"/>
              <a:t> area : 3200 m2</a:t>
            </a:r>
          </a:p>
          <a:p>
            <a:r>
              <a:rPr lang="fr-CH" sz="1400" b="1" dirty="0" err="1" smtClean="0"/>
              <a:t>Delivered</a:t>
            </a:r>
            <a:r>
              <a:rPr lang="fr-CH" sz="1400" b="1" dirty="0" smtClean="0"/>
              <a:t> : </a:t>
            </a:r>
            <a:r>
              <a:rPr lang="fr-CH" sz="1400" b="1" dirty="0" err="1" smtClean="0"/>
              <a:t>february</a:t>
            </a:r>
            <a:r>
              <a:rPr lang="fr-CH" sz="1400" b="1" dirty="0" smtClean="0"/>
              <a:t> 2013</a:t>
            </a:r>
            <a:endParaRPr lang="fr-CH" sz="1400" b="1" dirty="0"/>
          </a:p>
        </p:txBody>
      </p:sp>
      <p:sp>
        <p:nvSpPr>
          <p:cNvPr id="3" name="Footer Placeholder 2"/>
          <p:cNvSpPr>
            <a:spLocks noGrp="1"/>
          </p:cNvSpPr>
          <p:nvPr>
            <p:ph type="ftr" sz="quarter" idx="3"/>
          </p:nvPr>
        </p:nvSpPr>
        <p:spPr>
          <a:xfrm>
            <a:off x="2590800" y="6479020"/>
            <a:ext cx="4865352" cy="365125"/>
          </a:xfrm>
        </p:spPr>
        <p:txBody>
          <a:bodyPr/>
          <a:lstStyle/>
          <a:p>
            <a:r>
              <a:rPr lang="it-IT" smtClean="0"/>
              <a:t>ILO event, Rome 28.06.2016, L. Scibile,  EDMS: 1702197 </a:t>
            </a:r>
            <a:endParaRPr lang="en-US" dirty="0"/>
          </a:p>
        </p:txBody>
      </p:sp>
    </p:spTree>
    <p:extLst>
      <p:ext uri="{BB962C8B-B14F-4D97-AF65-F5344CB8AC3E}">
        <p14:creationId xmlns:p14="http://schemas.microsoft.com/office/powerpoint/2010/main" val="50657646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592016" y="914400"/>
            <a:ext cx="6564774" cy="923342"/>
          </a:xfrm>
          <a:solidFill>
            <a:srgbClr val="FFC000"/>
          </a:solidFill>
        </p:spPr>
        <p:txBody>
          <a:bodyPr>
            <a:noAutofit/>
          </a:bodyPr>
          <a:lstStyle/>
          <a:p>
            <a:pPr algn="l"/>
            <a:r>
              <a:rPr lang="en-US" sz="1600" b="1" u="sng" dirty="0"/>
              <a:t>Bld 107 : New Chemical Surface Treatment Facility</a:t>
            </a:r>
            <a:endParaRPr lang="en-US" sz="1200" dirty="0"/>
          </a:p>
        </p:txBody>
      </p:sp>
      <p:pic>
        <p:nvPicPr>
          <p:cNvPr id="2050" name="Picture 2" descr="C:\Users\josborne\AppData\Local\Microsoft\Windows\Temporary Internet Files\Content.Outlook\9P2CVCI3\Image - Report.jpg"/>
          <p:cNvPicPr>
            <a:picLocks noChangeAspect="1" noChangeArrowheads="1"/>
          </p:cNvPicPr>
          <p:nvPr/>
        </p:nvPicPr>
        <p:blipFill>
          <a:blip r:embed="rId2" cstate="print"/>
          <a:srcRect/>
          <a:stretch>
            <a:fillRect/>
          </a:stretch>
        </p:blipFill>
        <p:spPr bwMode="auto">
          <a:xfrm>
            <a:off x="592015" y="1556793"/>
            <a:ext cx="8756812" cy="4803493"/>
          </a:xfrm>
          <a:prstGeom prst="rect">
            <a:avLst/>
          </a:prstGeom>
          <a:noFill/>
        </p:spPr>
      </p:pic>
      <p:sp>
        <p:nvSpPr>
          <p:cNvPr id="9" name="Title 1"/>
          <p:cNvSpPr txBox="1">
            <a:spLocks/>
          </p:cNvSpPr>
          <p:nvPr/>
        </p:nvSpPr>
        <p:spPr bwMode="auto">
          <a:xfrm>
            <a:off x="1828800" y="15240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defRPr/>
            </a:pPr>
            <a:r>
              <a:rPr lang="en-US" sz="3200" kern="0" dirty="0">
                <a:solidFill>
                  <a:schemeClr val="bg1"/>
                </a:solidFill>
              </a:rPr>
              <a:t>GS-SE </a:t>
            </a:r>
            <a:r>
              <a:rPr lang="en-US" sz="3200" kern="0" dirty="0">
                <a:solidFill>
                  <a:schemeClr val="bg1"/>
                </a:solidFill>
                <a:latin typeface="+mj-lt"/>
                <a:ea typeface="+mj-ea"/>
                <a:cs typeface="+mj-cs"/>
              </a:rPr>
              <a:t>Review 2011</a:t>
            </a: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Recent Projects – Building 107</a:t>
            </a:r>
            <a:endParaRPr lang="en-GB" sz="3600" b="1" dirty="0">
              <a:solidFill>
                <a:srgbClr val="0070C0"/>
              </a:solidFill>
            </a:endParaRPr>
          </a:p>
        </p:txBody>
      </p:sp>
      <p:sp>
        <p:nvSpPr>
          <p:cNvPr id="7" name="TextBox 6"/>
          <p:cNvSpPr txBox="1"/>
          <p:nvPr/>
        </p:nvSpPr>
        <p:spPr>
          <a:xfrm>
            <a:off x="7099217" y="1567445"/>
            <a:ext cx="2263184" cy="1169551"/>
          </a:xfrm>
          <a:prstGeom prst="rect">
            <a:avLst/>
          </a:prstGeom>
          <a:solidFill>
            <a:srgbClr val="FFFFFF">
              <a:alpha val="25098"/>
            </a:srgbClr>
          </a:solidFill>
        </p:spPr>
        <p:txBody>
          <a:bodyPr wrap="none" rtlCol="0">
            <a:spAutoFit/>
          </a:bodyPr>
          <a:lstStyle/>
          <a:p>
            <a:r>
              <a:rPr lang="fr-CH" sz="1400" b="1" dirty="0" err="1" smtClean="0"/>
              <a:t>Industrial</a:t>
            </a:r>
            <a:r>
              <a:rPr lang="fr-CH" sz="1400" b="1" dirty="0" smtClean="0"/>
              <a:t> Building</a:t>
            </a:r>
          </a:p>
          <a:p>
            <a:pPr marL="285750" indent="-285750">
              <a:buFont typeface="Arial" panose="020B0604020202020204" pitchFamily="34" charset="0"/>
              <a:buChar char="•"/>
            </a:pPr>
            <a:r>
              <a:rPr lang="fr-CH" sz="1400" b="1" dirty="0" smtClean="0"/>
              <a:t>Surface </a:t>
            </a:r>
            <a:r>
              <a:rPr lang="fr-CH" sz="1400" b="1" dirty="0" err="1" smtClean="0"/>
              <a:t>finishing</a:t>
            </a:r>
            <a:endParaRPr lang="fr-CH" sz="1400" b="1" dirty="0" smtClean="0"/>
          </a:p>
          <a:p>
            <a:pPr marL="285750" indent="-285750">
              <a:buFont typeface="Arial" panose="020B0604020202020204" pitchFamily="34" charset="0"/>
              <a:buChar char="•"/>
            </a:pPr>
            <a:r>
              <a:rPr lang="fr-CH" sz="1400" b="1" dirty="0" err="1" smtClean="0"/>
              <a:t>Printed</a:t>
            </a:r>
            <a:r>
              <a:rPr lang="fr-CH" sz="1400" b="1" dirty="0" smtClean="0"/>
              <a:t> Circuit </a:t>
            </a:r>
            <a:r>
              <a:rPr lang="fr-CH" sz="1400" b="1" dirty="0" err="1" smtClean="0"/>
              <a:t>Boards</a:t>
            </a:r>
            <a:endParaRPr lang="fr-CH" sz="1400" b="1" dirty="0" smtClean="0"/>
          </a:p>
          <a:p>
            <a:pPr marL="285750" indent="-285750">
              <a:buFont typeface="Arial" panose="020B0604020202020204" pitchFamily="34" charset="0"/>
              <a:buChar char="•"/>
            </a:pPr>
            <a:r>
              <a:rPr lang="fr-CH" sz="1400" b="1" dirty="0" err="1" smtClean="0"/>
              <a:t>Electronic</a:t>
            </a:r>
            <a:r>
              <a:rPr lang="fr-CH" sz="1400" b="1" dirty="0" smtClean="0"/>
              <a:t> </a:t>
            </a:r>
            <a:r>
              <a:rPr lang="fr-CH" sz="1400" b="1" dirty="0" err="1" smtClean="0"/>
              <a:t>Modul</a:t>
            </a:r>
            <a:r>
              <a:rPr lang="fr-CH" sz="1400" b="1" dirty="0" smtClean="0"/>
              <a:t> design</a:t>
            </a:r>
          </a:p>
          <a:p>
            <a:pPr marL="285750" indent="-285750">
              <a:buFont typeface="Arial" panose="020B0604020202020204" pitchFamily="34" charset="0"/>
              <a:buChar char="•"/>
            </a:pPr>
            <a:r>
              <a:rPr lang="en-US" sz="1400" b="1" dirty="0" smtClean="0"/>
              <a:t> ̴</a:t>
            </a:r>
            <a:r>
              <a:rPr lang="fr-CH" sz="1400" b="1" dirty="0"/>
              <a:t> </a:t>
            </a:r>
            <a:r>
              <a:rPr lang="fr-CH" sz="1400" b="1" dirty="0" err="1" smtClean="0"/>
              <a:t>work</a:t>
            </a:r>
            <a:r>
              <a:rPr lang="fr-CH" sz="1400" b="1" dirty="0" smtClean="0"/>
              <a:t> in </a:t>
            </a:r>
            <a:r>
              <a:rPr lang="fr-CH" sz="1400" b="1" dirty="0" err="1" smtClean="0"/>
              <a:t>progress</a:t>
            </a:r>
            <a:endParaRPr lang="fr-CH" sz="1400" b="1" dirty="0" smtClean="0"/>
          </a:p>
        </p:txBody>
      </p:sp>
      <p:sp>
        <p:nvSpPr>
          <p:cNvPr id="3" name="Footer Placeholder 2"/>
          <p:cNvSpPr>
            <a:spLocks noGrp="1"/>
          </p:cNvSpPr>
          <p:nvPr>
            <p:ph type="ftr" sz="quarter" idx="3"/>
          </p:nvPr>
        </p:nvSpPr>
        <p:spPr>
          <a:xfrm>
            <a:off x="2438400" y="6467475"/>
            <a:ext cx="47891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41134508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8" descr="G:\Departments\GS\Groups\SEM\CE\Activities and Services\DO\Poehler\mp\Michael\Affaires\BAT 774 - CCR\Architecte\Etudes\20111202-solution 12\renders 02-12-11_Page_5.jpg"/>
          <p:cNvPicPr>
            <a:picLocks noChangeAspect="1" noChangeArrowheads="1"/>
          </p:cNvPicPr>
          <p:nvPr/>
        </p:nvPicPr>
        <p:blipFill>
          <a:blip r:embed="rId3" cstate="print"/>
          <a:srcRect t="20580"/>
          <a:stretch>
            <a:fillRect/>
          </a:stretch>
        </p:blipFill>
        <p:spPr bwMode="auto">
          <a:xfrm>
            <a:off x="304800" y="1030663"/>
            <a:ext cx="4109072" cy="1864937"/>
          </a:xfrm>
          <a:prstGeom prst="rect">
            <a:avLst/>
          </a:prstGeom>
          <a:noFill/>
          <a:ln w="9525">
            <a:solidFill>
              <a:schemeClr val="tx1"/>
            </a:solidFill>
            <a:miter lim="800000"/>
            <a:headEnd/>
            <a:tailEnd/>
          </a:ln>
        </p:spPr>
      </p:pic>
      <p:pic>
        <p:nvPicPr>
          <p:cNvPr id="16389" name="Picture 9" descr="G:\Departments\GS\Groups\SEM\CE\Activities and Services\DO\Poehler\mp\Michael\Affaires\BAT 774 - CCR\Architecte\Etudes\20111202-solution 12\renders 02-12-11_Page_2.jpg"/>
          <p:cNvPicPr>
            <a:picLocks noChangeAspect="1" noChangeArrowheads="1"/>
          </p:cNvPicPr>
          <p:nvPr/>
        </p:nvPicPr>
        <p:blipFill>
          <a:blip r:embed="rId4" cstate="print"/>
          <a:srcRect t="15398" b="16032"/>
          <a:stretch>
            <a:fillRect/>
          </a:stretch>
        </p:blipFill>
        <p:spPr bwMode="auto">
          <a:xfrm>
            <a:off x="4457700" y="944897"/>
            <a:ext cx="5190193" cy="2373354"/>
          </a:xfrm>
          <a:prstGeom prst="rect">
            <a:avLst/>
          </a:prstGeom>
          <a:noFill/>
          <a:ln w="9525">
            <a:solidFill>
              <a:schemeClr val="tx1"/>
            </a:solidFill>
            <a:miter lim="800000"/>
            <a:headEnd/>
            <a:tailEnd/>
          </a:ln>
        </p:spPr>
      </p:pic>
      <p:sp>
        <p:nvSpPr>
          <p:cNvPr id="6" name="Rectangle 2"/>
          <p:cNvSpPr txBox="1">
            <a:spLocks noChangeArrowheads="1"/>
          </p:cNvSpPr>
          <p:nvPr/>
        </p:nvSpPr>
        <p:spPr bwMode="auto">
          <a:xfrm>
            <a:off x="1676400" y="0"/>
            <a:ext cx="55626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defRPr/>
            </a:pPr>
            <a:r>
              <a:rPr lang="en-US" sz="3200" kern="0">
                <a:solidFill>
                  <a:schemeClr val="bg1"/>
                </a:solidFill>
                <a:latin typeface="+mj-lt"/>
                <a:ea typeface="+mj-ea"/>
                <a:cs typeface="+mj-cs"/>
              </a:rPr>
              <a:t>Major Objectives 2012</a:t>
            </a:r>
            <a:endParaRPr lang="en-US" sz="3200" kern="0" dirty="0">
              <a:solidFill>
                <a:schemeClr val="bg1"/>
              </a:solidFill>
              <a:latin typeface="+mj-lt"/>
              <a:ea typeface="+mj-ea"/>
              <a:cs typeface="+mj-cs"/>
            </a:endParaRPr>
          </a:p>
        </p:txBody>
      </p:sp>
      <p:sp>
        <p:nvSpPr>
          <p:cNvPr id="8"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Building 774</a:t>
            </a:r>
            <a:endParaRPr lang="en-GB" sz="3600" b="1" dirty="0">
              <a:solidFill>
                <a:srgbClr val="0070C0"/>
              </a:solidFill>
            </a:endParaRP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4110" r="9583"/>
          <a:stretch/>
        </p:blipFill>
        <p:spPr>
          <a:xfrm>
            <a:off x="4267200" y="3470986"/>
            <a:ext cx="5385438" cy="2811629"/>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400" y="3657600"/>
            <a:ext cx="3937523" cy="2625015"/>
          </a:xfrm>
          <a:prstGeom prst="rect">
            <a:avLst/>
          </a:prstGeom>
        </p:spPr>
      </p:pic>
      <p:sp>
        <p:nvSpPr>
          <p:cNvPr id="9" name="TextBox 8"/>
          <p:cNvSpPr txBox="1"/>
          <p:nvPr/>
        </p:nvSpPr>
        <p:spPr>
          <a:xfrm>
            <a:off x="304800" y="2895600"/>
            <a:ext cx="2732223" cy="738664"/>
          </a:xfrm>
          <a:prstGeom prst="rect">
            <a:avLst/>
          </a:prstGeom>
          <a:noFill/>
        </p:spPr>
        <p:txBody>
          <a:bodyPr wrap="none" rtlCol="0">
            <a:spAutoFit/>
          </a:bodyPr>
          <a:lstStyle/>
          <a:p>
            <a:r>
              <a:rPr lang="fr-CH" sz="1400" b="1" dirty="0" err="1" smtClean="0"/>
              <a:t>Tertiary</a:t>
            </a:r>
            <a:r>
              <a:rPr lang="fr-CH" sz="1400" b="1" dirty="0" smtClean="0"/>
              <a:t> Building : officies and </a:t>
            </a:r>
            <a:r>
              <a:rPr lang="fr-CH" sz="1400" b="1" dirty="0" err="1" smtClean="0"/>
              <a:t>labs</a:t>
            </a:r>
            <a:endParaRPr lang="fr-CH" sz="1400" b="1" dirty="0" smtClean="0"/>
          </a:p>
          <a:p>
            <a:r>
              <a:rPr lang="fr-CH" sz="1400" b="1" dirty="0" smtClean="0"/>
              <a:t>Surface </a:t>
            </a:r>
            <a:r>
              <a:rPr lang="fr-CH" sz="1400" b="1" dirty="0" err="1" smtClean="0"/>
              <a:t>gross</a:t>
            </a:r>
            <a:r>
              <a:rPr lang="fr-CH" sz="1400" b="1" dirty="0" smtClean="0"/>
              <a:t> area : </a:t>
            </a:r>
            <a:r>
              <a:rPr lang="fr-CH" sz="1400" b="1" dirty="0"/>
              <a:t>3950 </a:t>
            </a:r>
            <a:r>
              <a:rPr lang="fr-CH" sz="1400" b="1" dirty="0" smtClean="0"/>
              <a:t>m2</a:t>
            </a:r>
          </a:p>
          <a:p>
            <a:r>
              <a:rPr lang="fr-CH" sz="1400" b="1" dirty="0" err="1" smtClean="0"/>
              <a:t>Delivered</a:t>
            </a:r>
            <a:r>
              <a:rPr lang="fr-CH" sz="1400" b="1" dirty="0" smtClean="0"/>
              <a:t> : </a:t>
            </a:r>
            <a:r>
              <a:rPr lang="fr-CH" sz="1400" b="1" dirty="0" err="1" smtClean="0"/>
              <a:t>february</a:t>
            </a:r>
            <a:r>
              <a:rPr lang="fr-CH" sz="1400" b="1" dirty="0" smtClean="0"/>
              <a:t> 2015</a:t>
            </a:r>
            <a:endParaRPr lang="fr-CH" sz="1400" b="1" dirty="0"/>
          </a:p>
        </p:txBody>
      </p:sp>
      <p:sp>
        <p:nvSpPr>
          <p:cNvPr id="3" name="Footer Placeholder 2"/>
          <p:cNvSpPr>
            <a:spLocks noGrp="1"/>
          </p:cNvSpPr>
          <p:nvPr>
            <p:ph type="ftr" sz="quarter" idx="3"/>
          </p:nvPr>
        </p:nvSpPr>
        <p:spPr>
          <a:xfrm>
            <a:off x="2449848" y="6477000"/>
            <a:ext cx="4865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05767637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609600" y="990600"/>
            <a:ext cx="3264363" cy="2448272"/>
          </a:xfrm>
        </p:spPr>
      </p:pic>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25666" y="3717035"/>
            <a:ext cx="3184334" cy="2378421"/>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val="0"/>
              </a:ext>
            </a:extLst>
          </a:blip>
          <a:srcRect b="17924"/>
          <a:stretch/>
        </p:blipFill>
        <p:spPr>
          <a:xfrm>
            <a:off x="5081696" y="3486732"/>
            <a:ext cx="4238752" cy="260926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086289" y="1011690"/>
            <a:ext cx="3143311" cy="2347782"/>
          </a:xfrm>
          <a:prstGeom prst="rect">
            <a:avLst/>
          </a:prstGeom>
        </p:spPr>
      </p:pic>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Computer Centre Upgrade</a:t>
            </a:r>
            <a:endParaRPr lang="en-GB" sz="3600" b="1" dirty="0">
              <a:solidFill>
                <a:srgbClr val="0070C0"/>
              </a:solidFill>
            </a:endParaRPr>
          </a:p>
        </p:txBody>
      </p:sp>
      <p:sp>
        <p:nvSpPr>
          <p:cNvPr id="3" name="Footer Placeholder 2"/>
          <p:cNvSpPr>
            <a:spLocks noGrp="1"/>
          </p:cNvSpPr>
          <p:nvPr>
            <p:ph type="ftr" sz="quarter" idx="3"/>
          </p:nvPr>
        </p:nvSpPr>
        <p:spPr>
          <a:xfrm>
            <a:off x="2819400" y="6492875"/>
            <a:ext cx="4560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84849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12" name="Picture 11"/>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454832" y="1290659"/>
            <a:ext cx="2500743"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descr="G:\Departments\EN\Groups\MEF\INT\kosmicki\etudes\Ouvrages_de_surface\0245\91.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76537" y="1268761"/>
            <a:ext cx="5112568" cy="383442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601073" y="3594916"/>
            <a:ext cx="3782651" cy="2232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LIU-Booster – New Building 245 MPSB</a:t>
            </a:r>
            <a:endParaRPr lang="en-GB" sz="3600" b="1" dirty="0">
              <a:solidFill>
                <a:srgbClr val="0070C0"/>
              </a:solidFill>
            </a:endParaRPr>
          </a:p>
        </p:txBody>
      </p:sp>
      <p:sp>
        <p:nvSpPr>
          <p:cNvPr id="11" name="TextBox 10"/>
          <p:cNvSpPr txBox="1"/>
          <p:nvPr/>
        </p:nvSpPr>
        <p:spPr>
          <a:xfrm>
            <a:off x="456582" y="5334000"/>
            <a:ext cx="1775999" cy="523220"/>
          </a:xfrm>
          <a:prstGeom prst="rect">
            <a:avLst/>
          </a:prstGeom>
          <a:noFill/>
        </p:spPr>
        <p:txBody>
          <a:bodyPr wrap="none" rtlCol="0">
            <a:spAutoFit/>
          </a:bodyPr>
          <a:lstStyle/>
          <a:p>
            <a:r>
              <a:rPr lang="fr-CH" sz="1400" b="1" dirty="0" smtClean="0"/>
              <a:t>Machine Building</a:t>
            </a:r>
          </a:p>
          <a:p>
            <a:r>
              <a:rPr lang="fr-CH" sz="1400" b="1" dirty="0" err="1" smtClean="0"/>
              <a:t>Delivered</a:t>
            </a:r>
            <a:r>
              <a:rPr lang="fr-CH" sz="1400" b="1" dirty="0" smtClean="0"/>
              <a:t> : </a:t>
            </a:r>
            <a:r>
              <a:rPr lang="fr-CH" sz="1400" b="1" dirty="0" err="1" smtClean="0"/>
              <a:t>June</a:t>
            </a:r>
            <a:r>
              <a:rPr lang="fr-CH" sz="1400" b="1" dirty="0" smtClean="0"/>
              <a:t> 2016</a:t>
            </a:r>
            <a:endParaRPr lang="fr-CH" sz="1400" b="1" dirty="0"/>
          </a:p>
        </p:txBody>
      </p:sp>
      <p:sp>
        <p:nvSpPr>
          <p:cNvPr id="3" name="Footer Placeholder 2"/>
          <p:cNvSpPr>
            <a:spLocks noGrp="1"/>
          </p:cNvSpPr>
          <p:nvPr>
            <p:ph type="ftr" sz="quarter" idx="3"/>
          </p:nvPr>
        </p:nvSpPr>
        <p:spPr>
          <a:xfrm>
            <a:off x="2373648" y="6477000"/>
            <a:ext cx="54749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4239250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Existing CERN Infrastructure</a:t>
            </a:r>
            <a:br>
              <a:rPr lang="en-US" dirty="0" smtClean="0"/>
            </a:br>
            <a:r>
              <a:rPr lang="en-US" dirty="0" smtClean="0"/>
              <a:t>and</a:t>
            </a:r>
            <a:br>
              <a:rPr lang="en-US" dirty="0" smtClean="0"/>
            </a:br>
            <a:r>
              <a:rPr lang="en-US" dirty="0" smtClean="0"/>
              <a:t>brief history</a:t>
            </a:r>
            <a:endParaRPr lang="en-US" dirty="0"/>
          </a:p>
        </p:txBody>
      </p:sp>
      <p:sp>
        <p:nvSpPr>
          <p:cNvPr id="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8" name="Footer Placeholder 1"/>
          <p:cNvSpPr>
            <a:spLocks noGrp="1"/>
          </p:cNvSpPr>
          <p:nvPr>
            <p:ph type="ftr" sz="quarter" idx="3"/>
          </p:nvPr>
        </p:nvSpPr>
        <p:spPr>
          <a:xfrm>
            <a:off x="3124200" y="6447110"/>
            <a:ext cx="4305300" cy="365125"/>
          </a:xfrm>
        </p:spPr>
        <p:txBody>
          <a:bodyPr/>
          <a:lstStyle/>
          <a:p>
            <a:r>
              <a:rPr lang="it-IT" dirty="0" smtClean="0"/>
              <a:t>ILO </a:t>
            </a:r>
            <a:r>
              <a:rPr lang="it-IT" dirty="0" err="1" smtClean="0"/>
              <a:t>event</a:t>
            </a:r>
            <a:r>
              <a:rPr lang="it-IT" dirty="0" smtClean="0"/>
              <a:t>, Rome 28.06.2016, L. Scibile,  EDMS: 1702197 </a:t>
            </a:r>
            <a:endParaRPr lang="fr-FR" dirty="0"/>
          </a:p>
        </p:txBody>
      </p:sp>
    </p:spTree>
    <p:extLst>
      <p:ext uri="{BB962C8B-B14F-4D97-AF65-F5344CB8AC3E}">
        <p14:creationId xmlns:p14="http://schemas.microsoft.com/office/powerpoint/2010/main" val="402256491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a:stretch/>
        </p:blipFill>
        <p:spPr bwMode="auto">
          <a:xfrm>
            <a:off x="6078417" y="2209802"/>
            <a:ext cx="3304507" cy="29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p:blipFill>
        <p:spPr bwMode="auto">
          <a:xfrm>
            <a:off x="2209802" y="3276602"/>
            <a:ext cx="4429867" cy="2987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a:stretch/>
        </p:blipFill>
        <p:spPr bwMode="auto">
          <a:xfrm>
            <a:off x="543168" y="2438402"/>
            <a:ext cx="1669943" cy="134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4"/>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a:stretch/>
        </p:blipFill>
        <p:spPr bwMode="auto">
          <a:xfrm>
            <a:off x="451339" y="4255367"/>
            <a:ext cx="1652682" cy="157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55954" y="3730081"/>
            <a:ext cx="1724184" cy="384721"/>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Magnetite ore</a:t>
            </a:r>
          </a:p>
        </p:txBody>
      </p:sp>
      <p:sp>
        <p:nvSpPr>
          <p:cNvPr id="15" name="TextBox 14"/>
          <p:cNvSpPr txBox="1"/>
          <p:nvPr/>
        </p:nvSpPr>
        <p:spPr>
          <a:xfrm>
            <a:off x="590853" y="5779367"/>
            <a:ext cx="1583507" cy="384721"/>
          </a:xfrm>
          <a:prstGeom prst="rect">
            <a:avLst/>
          </a:prstGeom>
          <a:noFill/>
        </p:spPr>
        <p:txBody>
          <a:bodyPr wrap="square" rtlCol="0">
            <a:spAutoFit/>
          </a:bodyPr>
          <a:lstStyle/>
          <a:p>
            <a:r>
              <a:rPr lang="en-US" b="1" dirty="0">
                <a:solidFill>
                  <a:srgbClr val="FFC000"/>
                </a:solidFill>
                <a:effectLst>
                  <a:outerShdw blurRad="38100" dist="38100" dir="2700000" algn="tl">
                    <a:srgbClr val="000000">
                      <a:alpha val="43137"/>
                    </a:srgbClr>
                  </a:outerShdw>
                </a:effectLst>
              </a:rPr>
              <a:t>Preparation</a:t>
            </a:r>
          </a:p>
        </p:txBody>
      </p:sp>
      <p:sp>
        <p:nvSpPr>
          <p:cNvPr id="16" name="TextBox 15"/>
          <p:cNvSpPr txBox="1"/>
          <p:nvPr/>
        </p:nvSpPr>
        <p:spPr>
          <a:xfrm>
            <a:off x="2561493" y="5029200"/>
            <a:ext cx="2896859" cy="1261884"/>
          </a:xfrm>
          <a:prstGeom prst="rect">
            <a:avLst/>
          </a:prstGeom>
          <a:noFill/>
        </p:spPr>
        <p:txBody>
          <a:bodyPr wrap="square" rtlCol="0">
            <a:spAutoFit/>
          </a:bodyPr>
          <a:lstStyle/>
          <a:p>
            <a:r>
              <a:rPr lang="en-US" b="1" dirty="0">
                <a:solidFill>
                  <a:srgbClr val="FFFF00"/>
                </a:solidFill>
                <a:effectLst>
                  <a:outerShdw blurRad="38100" dist="38100" dir="2700000" algn="tl">
                    <a:srgbClr val="000000">
                      <a:alpha val="43137"/>
                    </a:srgbClr>
                  </a:outerShdw>
                </a:effectLst>
              </a:rPr>
              <a:t>Magnetite concrete high density 3.9 kg/dm3 (normal concrete 2.2 kg/dm3)</a:t>
            </a:r>
          </a:p>
        </p:txBody>
      </p:sp>
      <p:sp>
        <p:nvSpPr>
          <p:cNvPr id="3" name="TextBox 2"/>
          <p:cNvSpPr txBox="1"/>
          <p:nvPr/>
        </p:nvSpPr>
        <p:spPr>
          <a:xfrm>
            <a:off x="662354" y="1066800"/>
            <a:ext cx="3729932" cy="1015663"/>
          </a:xfrm>
          <a:prstGeom prst="rect">
            <a:avLst/>
          </a:prstGeom>
          <a:noFill/>
        </p:spPr>
        <p:txBody>
          <a:bodyPr wrap="none" rtlCol="0">
            <a:spAutoFit/>
          </a:bodyPr>
          <a:lstStyle/>
          <a:p>
            <a:pPr marL="342900" indent="-342900">
              <a:buFont typeface="Arial"/>
              <a:buChar char="•"/>
            </a:pPr>
            <a:r>
              <a:rPr lang="en-US" sz="2000" b="1" dirty="0">
                <a:cs typeface="Verdana"/>
              </a:rPr>
              <a:t>Addition of experimental area</a:t>
            </a:r>
          </a:p>
          <a:p>
            <a:pPr marL="342900" indent="-342900">
              <a:buFont typeface="Arial"/>
              <a:buChar char="•"/>
            </a:pPr>
            <a:r>
              <a:rPr lang="en-US" sz="2000" b="1" dirty="0">
                <a:cs typeface="Verdana"/>
              </a:rPr>
              <a:t>Special shielding</a:t>
            </a:r>
          </a:p>
          <a:p>
            <a:pPr marL="342900" indent="-342900">
              <a:buFont typeface="Arial"/>
              <a:buChar char="•"/>
            </a:pPr>
            <a:r>
              <a:rPr lang="en-US" sz="2000" b="1" dirty="0">
                <a:cs typeface="Verdana"/>
              </a:rPr>
              <a:t>Cross-border difficulties</a:t>
            </a:r>
          </a:p>
        </p:txBody>
      </p:sp>
      <p:sp>
        <p:nvSpPr>
          <p:cNvPr id="1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MEDICIS works</a:t>
            </a:r>
            <a:endParaRPr lang="en-GB" sz="3600" b="1" dirty="0">
              <a:solidFill>
                <a:srgbClr val="0070C0"/>
              </a:solidFill>
            </a:endParaRPr>
          </a:p>
        </p:txBody>
      </p:sp>
      <p:sp>
        <p:nvSpPr>
          <p:cNvPr id="4" name="Footer Placeholder 3"/>
          <p:cNvSpPr>
            <a:spLocks noGrp="1"/>
          </p:cNvSpPr>
          <p:nvPr>
            <p:ph type="ftr" sz="quarter" idx="3"/>
          </p:nvPr>
        </p:nvSpPr>
        <p:spPr>
          <a:xfrm>
            <a:off x="2438400" y="6492875"/>
            <a:ext cx="4941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63770421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096000" y="2667000"/>
            <a:ext cx="3429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4 RDC renovation 002.jpg"/>
          <p:cNvPicPr>
            <a:picLocks noChangeAspect="1"/>
          </p:cNvPicPr>
          <p:nvPr/>
        </p:nvPicPr>
        <p:blipFill>
          <a:blip r:embed="rId3" cstate="print"/>
          <a:stretch>
            <a:fillRect/>
          </a:stretch>
        </p:blipFill>
        <p:spPr>
          <a:xfrm>
            <a:off x="5867400" y="914403"/>
            <a:ext cx="3494618" cy="2620963"/>
          </a:xfrm>
          <a:prstGeom prst="rect">
            <a:avLst/>
          </a:prstGeom>
        </p:spPr>
      </p:pic>
      <p:pic>
        <p:nvPicPr>
          <p:cNvPr id="14" name="Picture 13" descr="4 RDC renovation 004.jpg"/>
          <p:cNvPicPr>
            <a:picLocks noChangeAspect="1"/>
          </p:cNvPicPr>
          <p:nvPr/>
        </p:nvPicPr>
        <p:blipFill>
          <a:blip r:embed="rId4" cstate="print"/>
          <a:stretch>
            <a:fillRect/>
          </a:stretch>
        </p:blipFill>
        <p:spPr>
          <a:xfrm>
            <a:off x="1828800" y="990601"/>
            <a:ext cx="3352800" cy="2514600"/>
          </a:xfrm>
          <a:prstGeom prst="rect">
            <a:avLst/>
          </a:prstGeom>
        </p:spPr>
      </p:pic>
      <p:pic>
        <p:nvPicPr>
          <p:cNvPr id="17" name="Picture 16" descr="4 RDC renovation 007.jpg"/>
          <p:cNvPicPr>
            <a:picLocks noChangeAspect="1"/>
          </p:cNvPicPr>
          <p:nvPr/>
        </p:nvPicPr>
        <p:blipFill>
          <a:blip r:embed="rId5" cstate="print"/>
          <a:stretch>
            <a:fillRect/>
          </a:stretch>
        </p:blipFill>
        <p:spPr>
          <a:xfrm>
            <a:off x="1828800" y="3581400"/>
            <a:ext cx="3251200" cy="2438400"/>
          </a:xfrm>
          <a:prstGeom prst="rect">
            <a:avLst/>
          </a:prstGeom>
        </p:spPr>
      </p:pic>
      <p:pic>
        <p:nvPicPr>
          <p:cNvPr id="18" name="Picture 17" descr="4 RDC renovation 006.jpg"/>
          <p:cNvPicPr>
            <a:picLocks noChangeAspect="1"/>
          </p:cNvPicPr>
          <p:nvPr/>
        </p:nvPicPr>
        <p:blipFill>
          <a:blip r:embed="rId6" cstate="print"/>
          <a:stretch>
            <a:fillRect/>
          </a:stretch>
        </p:blipFill>
        <p:spPr>
          <a:xfrm>
            <a:off x="5867401" y="3581400"/>
            <a:ext cx="3454400" cy="2590800"/>
          </a:xfrm>
          <a:prstGeom prst="rect">
            <a:avLst/>
          </a:prstGeom>
        </p:spPr>
      </p:pic>
      <p:sp>
        <p:nvSpPr>
          <p:cNvPr id="11"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Offices</a:t>
            </a:r>
            <a:endParaRPr lang="en-GB" sz="3600" b="1" dirty="0">
              <a:solidFill>
                <a:srgbClr val="0070C0"/>
              </a:solidFill>
            </a:endParaRPr>
          </a:p>
        </p:txBody>
      </p:sp>
      <p:sp>
        <p:nvSpPr>
          <p:cNvPr id="3" name="Footer Placeholder 2"/>
          <p:cNvSpPr>
            <a:spLocks noGrp="1"/>
          </p:cNvSpPr>
          <p:nvPr>
            <p:ph type="ftr" sz="quarter" idx="3"/>
          </p:nvPr>
        </p:nvSpPr>
        <p:spPr>
          <a:xfrm>
            <a:off x="2438400" y="6477000"/>
            <a:ext cx="5322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4901987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0400.jpg"/>
          <p:cNvPicPr>
            <a:picLocks noChangeAspect="1"/>
          </p:cNvPicPr>
          <p:nvPr/>
        </p:nvPicPr>
        <p:blipFill>
          <a:blip r:embed="rId2" cstate="print"/>
          <a:srcRect l="5000" t="4444" b="8889"/>
          <a:stretch>
            <a:fillRect/>
          </a:stretch>
        </p:blipFill>
        <p:spPr>
          <a:xfrm>
            <a:off x="2526032" y="1295400"/>
            <a:ext cx="6998969" cy="4788768"/>
          </a:xfrm>
          <a:prstGeom prst="rect">
            <a:avLst/>
          </a:prstGeom>
        </p:spPr>
      </p:pic>
      <p:pic>
        <p:nvPicPr>
          <p:cNvPr id="3" name="Picture 2"/>
          <p:cNvPicPr>
            <a:picLocks noChangeAspect="1" noChangeArrowheads="1"/>
          </p:cNvPicPr>
          <p:nvPr/>
        </p:nvPicPr>
        <p:blipFill>
          <a:blip r:embed="rId3" cstate="print"/>
          <a:srcRect l="21660" r="15527" b="9836"/>
          <a:stretch>
            <a:fillRect/>
          </a:stretch>
        </p:blipFill>
        <p:spPr bwMode="auto">
          <a:xfrm>
            <a:off x="873369" y="3657600"/>
            <a:ext cx="2743200" cy="2601310"/>
          </a:xfrm>
          <a:prstGeom prst="rect">
            <a:avLst/>
          </a:prstGeom>
          <a:noFill/>
          <a:ln w="34925">
            <a:solidFill>
              <a:schemeClr val="bg1"/>
            </a:solidFill>
            <a:miter lim="800000"/>
            <a:headEnd/>
            <a:tailEnd/>
          </a:ln>
        </p:spPr>
      </p:pic>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Hotels</a:t>
            </a:r>
            <a:endParaRPr lang="en-GB" sz="3600" b="1" dirty="0">
              <a:solidFill>
                <a:srgbClr val="0070C0"/>
              </a:solidFill>
            </a:endParaRPr>
          </a:p>
        </p:txBody>
      </p:sp>
      <p:sp>
        <p:nvSpPr>
          <p:cNvPr id="4" name="Footer Placeholder 3"/>
          <p:cNvSpPr>
            <a:spLocks noGrp="1"/>
          </p:cNvSpPr>
          <p:nvPr>
            <p:ph type="ftr" sz="quarter" idx="3"/>
          </p:nvPr>
        </p:nvSpPr>
        <p:spPr>
          <a:xfrm>
            <a:off x="2754648" y="6477000"/>
            <a:ext cx="4636752" cy="365125"/>
          </a:xfrm>
        </p:spPr>
        <p:txBody>
          <a:bodyPr/>
          <a:lstStyle/>
          <a:p>
            <a:r>
              <a:rPr lang="it-IT" smtClean="0"/>
              <a:t>ILO event, Rome 28.06.2016, L. Scibile,  EDMS: 1702197 </a:t>
            </a:r>
            <a:endParaRPr lang="en-US" dirty="0"/>
          </a:p>
        </p:txBody>
      </p:sp>
    </p:spTree>
    <p:extLst>
      <p:ext uri="{BB962C8B-B14F-4D97-AF65-F5344CB8AC3E}">
        <p14:creationId xmlns:p14="http://schemas.microsoft.com/office/powerpoint/2010/main" val="16631332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Departments\GS\Groups\SE\HE\HE-Methode\HE-communication\photos recap chantiers SE-HE 2011\bât 500\IMG_0321.jpg"/>
          <p:cNvPicPr>
            <a:picLocks noChangeAspect="1" noChangeArrowheads="1"/>
          </p:cNvPicPr>
          <p:nvPr/>
        </p:nvPicPr>
        <p:blipFill>
          <a:blip r:embed="rId3" cstate="print"/>
          <a:srcRect/>
          <a:stretch>
            <a:fillRect/>
          </a:stretch>
        </p:blipFill>
        <p:spPr bwMode="auto">
          <a:xfrm>
            <a:off x="1465385" y="1047750"/>
            <a:ext cx="6934200" cy="5200650"/>
          </a:xfrm>
          <a:prstGeom prst="rect">
            <a:avLst/>
          </a:prstGeom>
          <a:noFill/>
        </p:spPr>
      </p:pic>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Renovation works : Main Hall</a:t>
            </a:r>
            <a:endParaRPr lang="en-GB" sz="3600" b="1" dirty="0">
              <a:solidFill>
                <a:srgbClr val="0070C0"/>
              </a:solidFill>
            </a:endParaRPr>
          </a:p>
        </p:txBody>
      </p:sp>
      <p:sp>
        <p:nvSpPr>
          <p:cNvPr id="3" name="Footer Placeholder 2"/>
          <p:cNvSpPr>
            <a:spLocks noGrp="1"/>
          </p:cNvSpPr>
          <p:nvPr>
            <p:ph type="ftr" sz="quarter" idx="3"/>
          </p:nvPr>
        </p:nvSpPr>
        <p:spPr>
          <a:xfrm>
            <a:off x="2819400" y="6492875"/>
            <a:ext cx="4560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63854362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5002.jpg"/>
          <p:cNvPicPr>
            <a:picLocks noGrp="1" noChangeAspect="1"/>
          </p:cNvPicPr>
          <p:nvPr>
            <p:ph idx="1"/>
          </p:nvPr>
        </p:nvPicPr>
        <p:blipFill>
          <a:blip r:embed="rId3" cstate="print"/>
          <a:stretch>
            <a:fillRect/>
          </a:stretch>
        </p:blipFill>
        <p:spPr>
          <a:xfrm>
            <a:off x="1506415" y="830397"/>
            <a:ext cx="6934200" cy="5199025"/>
          </a:xfrm>
        </p:spPr>
      </p:pic>
      <p:sp>
        <p:nvSpPr>
          <p:cNvPr id="8" name="Rectangle 2"/>
          <p:cNvSpPr>
            <a:spLocks noGrp="1" noChangeArrowheads="1"/>
          </p:cNvSpPr>
          <p:nvPr>
            <p:ph type="title"/>
          </p:nvPr>
        </p:nvSpPr>
        <p:spPr>
          <a:xfrm>
            <a:off x="1295400" y="0"/>
            <a:ext cx="7920330" cy="792162"/>
          </a:xfrm>
        </p:spPr>
        <p:txBody>
          <a:bodyPr>
            <a:normAutofit fontScale="90000"/>
          </a:bodyPr>
          <a:lstStyle/>
          <a:p>
            <a:r>
              <a:rPr lang="en-US" dirty="0" smtClean="0"/>
              <a:t>Renovation Works: Main auditorium</a:t>
            </a:r>
          </a:p>
        </p:txBody>
      </p:sp>
      <p:sp>
        <p:nvSpPr>
          <p:cNvPr id="3" name="Footer Placeholder 2"/>
          <p:cNvSpPr>
            <a:spLocks noGrp="1"/>
          </p:cNvSpPr>
          <p:nvPr>
            <p:ph type="ftr" sz="quarter" idx="3"/>
          </p:nvPr>
        </p:nvSpPr>
        <p:spPr>
          <a:xfrm>
            <a:off x="2830848" y="6492875"/>
            <a:ext cx="4560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81750933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b="1" dirty="0" smtClean="0"/>
              <a:t>Site planning and development</a:t>
            </a:r>
            <a:endParaRPr lang="en-US" b="1" dirty="0"/>
          </a:p>
        </p:txBody>
      </p:sp>
      <p:sp>
        <p:nvSpPr>
          <p:cNvPr id="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5" name="Footer Placeholder 4"/>
          <p:cNvSpPr>
            <a:spLocks noGrp="1"/>
          </p:cNvSpPr>
          <p:nvPr>
            <p:ph type="ftr" sz="quarter" idx="3"/>
          </p:nvPr>
        </p:nvSpPr>
        <p:spPr>
          <a:xfrm>
            <a:off x="3200400" y="6447110"/>
            <a:ext cx="404495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86486782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84847" y="2869677"/>
            <a:ext cx="586143" cy="292388"/>
          </a:xfrm>
          <a:prstGeom prst="rect">
            <a:avLst/>
          </a:prstGeom>
          <a:noFill/>
        </p:spPr>
        <p:txBody>
          <a:bodyPr wrap="none" rtlCol="0">
            <a:spAutoFit/>
          </a:bodyPr>
          <a:lstStyle/>
          <a:p>
            <a:r>
              <a:rPr lang="en-US" sz="1300" dirty="0">
                <a:solidFill>
                  <a:schemeClr val="bg1"/>
                </a:solidFill>
                <a:latin typeface="Verdana"/>
                <a:cs typeface="Verdana"/>
              </a:rPr>
              <a:t>TLEP</a:t>
            </a:r>
          </a:p>
        </p:txBody>
      </p:sp>
      <p:sp>
        <p:nvSpPr>
          <p:cNvPr id="11" name="Content Placeholder 10"/>
          <p:cNvSpPr>
            <a:spLocks noGrp="1"/>
          </p:cNvSpPr>
          <p:nvPr>
            <p:ph idx="1"/>
          </p:nvPr>
        </p:nvSpPr>
        <p:spPr/>
        <p:txBody>
          <a:bodyPr>
            <a:normAutofit lnSpcReduction="10000"/>
          </a:bodyPr>
          <a:lstStyle/>
          <a:p>
            <a:pPr marL="36576" indent="0" algn="ctr">
              <a:buNone/>
            </a:pPr>
            <a:r>
              <a:rPr lang="fr-FR" sz="3200" dirty="0"/>
              <a:t>Déclaration </a:t>
            </a:r>
            <a:r>
              <a:rPr lang="fr-FR" sz="3200" dirty="0" smtClean="0"/>
              <a:t>d’intentions :</a:t>
            </a:r>
            <a:endParaRPr lang="fr-FR" sz="3200" dirty="0"/>
          </a:p>
          <a:p>
            <a:pPr marL="36576" indent="0" algn="just">
              <a:buNone/>
            </a:pPr>
            <a:r>
              <a:rPr lang="fr-FR" sz="3200" dirty="0"/>
              <a:t>« Le Masterplan CERN 2030 vise à répondre aux besoins d’un laboratoire global, offrant à ses utilisateurs des zones fonctionnelles bien définies, desservies par des infrastructures et des services efficaces, permettant de garantir un fonctionnement opérationnel durable, tout en s’intégrant dans le développement du Projet d’agglomération franco-</a:t>
            </a:r>
            <a:r>
              <a:rPr lang="fr-FR" sz="3200" dirty="0" err="1"/>
              <a:t>valdo</a:t>
            </a:r>
            <a:r>
              <a:rPr lang="fr-FR" sz="3200" dirty="0"/>
              <a:t>-genevois .»</a:t>
            </a:r>
            <a:endParaRPr lang="en-US" dirty="0"/>
          </a:p>
        </p:txBody>
      </p:sp>
      <p:sp>
        <p:nvSpPr>
          <p:cNvPr id="7"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2030 Urban Masterplan</a:t>
            </a:r>
            <a:endParaRPr lang="en-GB" sz="3600" b="1" dirty="0">
              <a:solidFill>
                <a:srgbClr val="0070C0"/>
              </a:solidFill>
            </a:endParaRPr>
          </a:p>
        </p:txBody>
      </p:sp>
      <p:sp>
        <p:nvSpPr>
          <p:cNvPr id="3" name="Footer Placeholder 2"/>
          <p:cNvSpPr>
            <a:spLocks noGrp="1"/>
          </p:cNvSpPr>
          <p:nvPr>
            <p:ph type="ftr" sz="quarter" idx="3"/>
          </p:nvPr>
        </p:nvSpPr>
        <p:spPr>
          <a:xfrm>
            <a:off x="2743200" y="6492875"/>
            <a:ext cx="4484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224230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584847" y="2869677"/>
            <a:ext cx="586143" cy="292388"/>
          </a:xfrm>
          <a:prstGeom prst="rect">
            <a:avLst/>
          </a:prstGeom>
          <a:noFill/>
        </p:spPr>
        <p:txBody>
          <a:bodyPr wrap="none" rtlCol="0">
            <a:spAutoFit/>
          </a:bodyPr>
          <a:lstStyle/>
          <a:p>
            <a:r>
              <a:rPr lang="en-US" sz="1300" dirty="0">
                <a:solidFill>
                  <a:schemeClr val="bg1"/>
                </a:solidFill>
                <a:latin typeface="Verdana"/>
                <a:cs typeface="Verdana"/>
              </a:rPr>
              <a:t>TLEP</a:t>
            </a:r>
          </a:p>
        </p:txBody>
      </p:sp>
      <p:sp>
        <p:nvSpPr>
          <p:cNvPr id="6" name="Content Placeholder 2"/>
          <p:cNvSpPr>
            <a:spLocks noGrp="1"/>
          </p:cNvSpPr>
          <p:nvPr>
            <p:ph idx="1"/>
          </p:nvPr>
        </p:nvSpPr>
        <p:spPr>
          <a:xfrm>
            <a:off x="1436077" y="1143002"/>
            <a:ext cx="7596554" cy="4525963"/>
          </a:xfrm>
        </p:spPr>
        <p:txBody>
          <a:bodyPr/>
          <a:lstStyle/>
          <a:p>
            <a:endParaRPr lang="en-GB" dirty="0"/>
          </a:p>
        </p:txBody>
      </p:sp>
      <p:pic>
        <p:nvPicPr>
          <p:cNvPr id="8" name="Content Placeholder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803031" y="857554"/>
            <a:ext cx="4398860" cy="3652243"/>
          </a:xfrm>
          <a:prstGeom prst="rect">
            <a:avLst/>
          </a:prstGeom>
        </p:spPr>
      </p:pic>
      <p:pic>
        <p:nvPicPr>
          <p:cNvPr id="10"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43344" y="886125"/>
            <a:ext cx="3311319" cy="549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hlinkClick r:id="rId4" action="ppaction://hlinkfile"/>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16421" t="57937" r="62614" b="11761"/>
          <a:stretch/>
        </p:blipFill>
        <p:spPr bwMode="auto">
          <a:xfrm>
            <a:off x="2069124" y="4114802"/>
            <a:ext cx="3867447" cy="2460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2030 Masterplan</a:t>
            </a:r>
            <a:endParaRPr lang="en-GB" sz="3600" b="1" dirty="0">
              <a:solidFill>
                <a:srgbClr val="0070C0"/>
              </a:solidFill>
            </a:endParaRPr>
          </a:p>
        </p:txBody>
      </p:sp>
      <p:sp>
        <p:nvSpPr>
          <p:cNvPr id="3" name="Footer Placeholder 2"/>
          <p:cNvSpPr>
            <a:spLocks noGrp="1"/>
          </p:cNvSpPr>
          <p:nvPr>
            <p:ph type="ftr" sz="quarter" idx="3"/>
          </p:nvPr>
        </p:nvSpPr>
        <p:spPr>
          <a:xfrm>
            <a:off x="2514600" y="6492875"/>
            <a:ext cx="4865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216730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876116" y="1066800"/>
            <a:ext cx="8226854" cy="4153643"/>
          </a:xfrm>
        </p:spPr>
        <p:txBody>
          <a:bodyPr/>
          <a:lstStyle/>
          <a:p>
            <a:pPr marL="0" indent="0">
              <a:buNone/>
            </a:pPr>
            <a:r>
              <a:rPr lang="en-US" sz="3600" b="1" dirty="0" smtClean="0">
                <a:solidFill>
                  <a:srgbClr val="0070C0"/>
                </a:solidFill>
              </a:rPr>
              <a:t>For Consultancy firms &amp; Contractors</a:t>
            </a:r>
          </a:p>
          <a:p>
            <a:pPr marL="0" indent="0">
              <a:buNone/>
            </a:pPr>
            <a:endParaRPr lang="en-US" sz="3200" dirty="0" smtClean="0"/>
          </a:p>
          <a:p>
            <a:r>
              <a:rPr lang="en-US" sz="3200" dirty="0" smtClean="0"/>
              <a:t>Call </a:t>
            </a:r>
            <a:r>
              <a:rPr lang="en-US" sz="3200" dirty="0"/>
              <a:t>for tender for ‘Framework’ Contracts</a:t>
            </a:r>
          </a:p>
          <a:p>
            <a:r>
              <a:rPr lang="en-US" sz="3200" dirty="0"/>
              <a:t>Call for tender for specific Projects. </a:t>
            </a:r>
            <a:endParaRPr lang="en-US" dirty="0"/>
          </a:p>
        </p:txBody>
      </p:sp>
      <p:sp>
        <p:nvSpPr>
          <p:cNvPr id="9"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Opportunities at CERN</a:t>
            </a:r>
            <a:endParaRPr lang="en-GB" sz="3600" b="1" dirty="0">
              <a:solidFill>
                <a:srgbClr val="0070C0"/>
              </a:solidFill>
            </a:endParaRPr>
          </a:p>
        </p:txBody>
      </p:sp>
      <p:sp>
        <p:nvSpPr>
          <p:cNvPr id="3" name="Footer Placeholder 2"/>
          <p:cNvSpPr>
            <a:spLocks noGrp="1"/>
          </p:cNvSpPr>
          <p:nvPr>
            <p:ph type="ftr" sz="quarter" idx="3"/>
          </p:nvPr>
        </p:nvSpPr>
        <p:spPr>
          <a:xfrm>
            <a:off x="2743200" y="6477000"/>
            <a:ext cx="4051300"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05876815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Accelerator’s related (</a:t>
            </a:r>
            <a:r>
              <a:rPr lang="en-US" dirty="0" smtClean="0"/>
              <a:t>2017-2022)</a:t>
            </a:r>
            <a:endParaRPr lang="en-US" dirty="0" smtClean="0"/>
          </a:p>
          <a:p>
            <a:pPr lvl="2"/>
            <a:r>
              <a:rPr lang="en-US" dirty="0" smtClean="0"/>
              <a:t>~6 </a:t>
            </a:r>
            <a:r>
              <a:rPr lang="en-US" dirty="0" smtClean="0"/>
              <a:t>Contracts 3500kCHF ÷ 10000kCHF</a:t>
            </a:r>
          </a:p>
          <a:p>
            <a:pPr lvl="2"/>
            <a:r>
              <a:rPr lang="en-US" dirty="0" smtClean="0"/>
              <a:t>~10 </a:t>
            </a:r>
            <a:r>
              <a:rPr lang="en-US" dirty="0" smtClean="0"/>
              <a:t>Contracts 200kCHF ÷ 750kCHF</a:t>
            </a:r>
          </a:p>
          <a:p>
            <a:endParaRPr lang="en-US" dirty="0" smtClean="0"/>
          </a:p>
          <a:p>
            <a:r>
              <a:rPr lang="en-US" dirty="0" smtClean="0"/>
              <a:t>HL-LHC (</a:t>
            </a:r>
            <a:r>
              <a:rPr lang="en-US" dirty="0" smtClean="0"/>
              <a:t>2017-2022)</a:t>
            </a:r>
            <a:r>
              <a:rPr lang="en-US" dirty="0" smtClean="0"/>
              <a:t>:</a:t>
            </a:r>
          </a:p>
          <a:p>
            <a:pPr lvl="2"/>
            <a:r>
              <a:rPr lang="en-US" dirty="0" smtClean="0"/>
              <a:t>See previous presentation</a:t>
            </a:r>
            <a:endParaRPr lang="en-US" dirty="0" smtClean="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Future and ongoing “Call for Tender” 1/2</a:t>
            </a:r>
            <a:endParaRPr lang="en-GB" sz="3600" b="1" dirty="0">
              <a:solidFill>
                <a:srgbClr val="0070C0"/>
              </a:solidFill>
            </a:endParaRPr>
          </a:p>
        </p:txBody>
      </p:sp>
      <p:sp>
        <p:nvSpPr>
          <p:cNvPr id="3" name="Footer Placeholder 2"/>
          <p:cNvSpPr>
            <a:spLocks noGrp="1"/>
          </p:cNvSpPr>
          <p:nvPr>
            <p:ph type="ftr" sz="quarter" idx="3"/>
          </p:nvPr>
        </p:nvSpPr>
        <p:spPr>
          <a:xfrm>
            <a:off x="2373648" y="6492875"/>
            <a:ext cx="50177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96869701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1954 – Day 1</a:t>
            </a:r>
            <a:endParaRPr lang="en-GB" sz="3600" b="1" dirty="0">
              <a:solidFill>
                <a:srgbClr val="0070C0"/>
              </a:solidFill>
            </a:endParaRPr>
          </a:p>
        </p:txBody>
      </p:sp>
      <p:pic>
        <p:nvPicPr>
          <p:cNvPr id="12" name="Picture 11"/>
          <p:cNvPicPr>
            <a:picLocks noChangeAspect="1"/>
          </p:cNvPicPr>
          <p:nvPr/>
        </p:nvPicPr>
        <p:blipFill>
          <a:blip r:embed="rId3" cstate="print"/>
          <a:srcRect t="10848" b="2296"/>
          <a:stretch>
            <a:fillRect/>
          </a:stretch>
        </p:blipFill>
        <p:spPr>
          <a:xfrm>
            <a:off x="1014047" y="1219200"/>
            <a:ext cx="7707804" cy="4711370"/>
          </a:xfrm>
          <a:prstGeom prst="rect">
            <a:avLst/>
          </a:prstGeom>
        </p:spPr>
      </p:pic>
      <p:sp>
        <p:nvSpPr>
          <p:cNvPr id="8" name="Footer Placeholder 1"/>
          <p:cNvSpPr>
            <a:spLocks noGrp="1"/>
          </p:cNvSpPr>
          <p:nvPr>
            <p:ph type="ftr" sz="quarter" idx="3"/>
          </p:nvPr>
        </p:nvSpPr>
        <p:spPr>
          <a:xfrm>
            <a:off x="3124200" y="6447110"/>
            <a:ext cx="430530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399733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720376" y="1325607"/>
            <a:ext cx="8648620" cy="4667421"/>
          </a:xfrm>
        </p:spPr>
        <p:txBody>
          <a:bodyPr>
            <a:normAutofit fontScale="85000" lnSpcReduction="20000"/>
          </a:bodyPr>
          <a:lstStyle/>
          <a:p>
            <a:r>
              <a:rPr lang="en-US" dirty="0" smtClean="0"/>
              <a:t>Implementation of the Consolidation of the infrastructure program and new buildings </a:t>
            </a:r>
            <a:r>
              <a:rPr lang="en-US" dirty="0"/>
              <a:t> </a:t>
            </a:r>
            <a:r>
              <a:rPr lang="en-US" dirty="0" smtClean="0"/>
              <a:t>           (</a:t>
            </a:r>
            <a:r>
              <a:rPr lang="en-US" dirty="0" smtClean="0"/>
              <a:t>2017-2022)</a:t>
            </a:r>
            <a:r>
              <a:rPr lang="en-US" dirty="0" smtClean="0"/>
              <a:t>:</a:t>
            </a:r>
          </a:p>
          <a:p>
            <a:pPr lvl="2"/>
            <a:r>
              <a:rPr lang="en-US" dirty="0" smtClean="0"/>
              <a:t>~ 3 contracts  3500 KCHF  to 10000 KCHF</a:t>
            </a:r>
          </a:p>
          <a:p>
            <a:pPr lvl="2"/>
            <a:r>
              <a:rPr lang="en-US" dirty="0" smtClean="0"/>
              <a:t>~ 15 contracts 750 </a:t>
            </a:r>
            <a:r>
              <a:rPr lang="en-US" dirty="0"/>
              <a:t>KCHF to </a:t>
            </a:r>
            <a:r>
              <a:rPr lang="en-US" dirty="0" smtClean="0"/>
              <a:t>2500 KCHF</a:t>
            </a:r>
          </a:p>
          <a:p>
            <a:pPr lvl="2"/>
            <a:r>
              <a:rPr lang="en-US" dirty="0" smtClean="0"/>
              <a:t>~ 45 contracts 200 </a:t>
            </a:r>
            <a:r>
              <a:rPr lang="en-US" dirty="0"/>
              <a:t>KCHF to </a:t>
            </a:r>
            <a:r>
              <a:rPr lang="en-US" dirty="0" smtClean="0"/>
              <a:t>750 </a:t>
            </a:r>
            <a:r>
              <a:rPr lang="en-US" dirty="0"/>
              <a:t>K</a:t>
            </a:r>
            <a:r>
              <a:rPr lang="en-US" dirty="0" smtClean="0"/>
              <a:t>CHF</a:t>
            </a:r>
          </a:p>
          <a:p>
            <a:endParaRPr lang="en-US" dirty="0" smtClean="0"/>
          </a:p>
          <a:p>
            <a:r>
              <a:rPr lang="en-US" dirty="0" smtClean="0"/>
              <a:t>Hotels interior renovation (</a:t>
            </a:r>
            <a:r>
              <a:rPr lang="en-US" dirty="0" smtClean="0"/>
              <a:t>2017-2022)</a:t>
            </a:r>
            <a:r>
              <a:rPr lang="en-US" dirty="0" smtClean="0"/>
              <a:t>:</a:t>
            </a:r>
          </a:p>
          <a:p>
            <a:pPr lvl="2"/>
            <a:r>
              <a:rPr lang="en-US" dirty="0" smtClean="0"/>
              <a:t>~ 3 Contract ~ 2000 KCHF</a:t>
            </a:r>
          </a:p>
          <a:p>
            <a:endParaRPr lang="en-US" dirty="0" smtClean="0"/>
          </a:p>
          <a:p>
            <a:r>
              <a:rPr lang="en-US" dirty="0" smtClean="0"/>
              <a:t>Renewal of frame contracts (</a:t>
            </a:r>
            <a:r>
              <a:rPr lang="en-US" dirty="0" smtClean="0"/>
              <a:t>2017-2019)</a:t>
            </a:r>
            <a:r>
              <a:rPr lang="en-US" dirty="0" smtClean="0"/>
              <a:t>:</a:t>
            </a:r>
          </a:p>
          <a:p>
            <a:pPr lvl="2"/>
            <a:r>
              <a:rPr lang="en-US" dirty="0" smtClean="0"/>
              <a:t>~5 contracts 1000 </a:t>
            </a:r>
            <a:r>
              <a:rPr lang="en-US" dirty="0"/>
              <a:t>KCHF/Y to </a:t>
            </a:r>
            <a:r>
              <a:rPr lang="en-US" dirty="0" smtClean="0"/>
              <a:t>8000 KCHF/Y</a:t>
            </a:r>
          </a:p>
          <a:p>
            <a:pPr lvl="2"/>
            <a:endParaRPr lang="en-US" dirty="0"/>
          </a:p>
        </p:txBody>
      </p:sp>
      <p:sp>
        <p:nvSpPr>
          <p:cNvPr id="6" name="Title 2"/>
          <p:cNvSpPr txBox="1">
            <a:spLocks/>
          </p:cNvSpPr>
          <p:nvPr/>
        </p:nvSpPr>
        <p:spPr>
          <a:xfrm>
            <a:off x="94957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Future and ongoing “Call for Tender” 2/2</a:t>
            </a:r>
            <a:endParaRPr lang="en-GB" sz="3600" b="1" dirty="0">
              <a:solidFill>
                <a:srgbClr val="0070C0"/>
              </a:solidFill>
            </a:endParaRPr>
          </a:p>
        </p:txBody>
      </p:sp>
      <p:sp>
        <p:nvSpPr>
          <p:cNvPr id="3" name="Footer Placeholder 2"/>
          <p:cNvSpPr>
            <a:spLocks noGrp="1"/>
          </p:cNvSpPr>
          <p:nvPr>
            <p:ph type="ftr" sz="quarter" idx="3"/>
          </p:nvPr>
        </p:nvSpPr>
        <p:spPr>
          <a:xfrm>
            <a:off x="2449848" y="6477000"/>
            <a:ext cx="4865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5922822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Examples of </a:t>
            </a:r>
            <a:r>
              <a:rPr lang="en-US" b="1" dirty="0"/>
              <a:t>on-going </a:t>
            </a:r>
            <a:r>
              <a:rPr lang="en-US" b="1" dirty="0" smtClean="0"/>
              <a:t>and </a:t>
            </a:r>
            <a:br>
              <a:rPr lang="en-US" b="1" dirty="0" smtClean="0"/>
            </a:br>
            <a:r>
              <a:rPr lang="en-US" b="1" dirty="0" smtClean="0"/>
              <a:t>planned projects</a:t>
            </a:r>
            <a:endParaRPr lang="en-US" b="1" dirty="0"/>
          </a:p>
        </p:txBody>
      </p:sp>
      <p:sp>
        <p:nvSpPr>
          <p:cNvPr id="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CERN/SMB-SE – Civil engineering</a:t>
            </a:r>
            <a:endParaRPr lang="en-GB" sz="2800" b="1" dirty="0">
              <a:solidFill>
                <a:srgbClr val="0070C0"/>
              </a:solidFill>
            </a:endParaRPr>
          </a:p>
        </p:txBody>
      </p:sp>
      <p:sp>
        <p:nvSpPr>
          <p:cNvPr id="5" name="Footer Placeholder 4"/>
          <p:cNvSpPr>
            <a:spLocks noGrp="1"/>
          </p:cNvSpPr>
          <p:nvPr>
            <p:ph type="ftr" sz="quarter" idx="3"/>
          </p:nvPr>
        </p:nvSpPr>
        <p:spPr>
          <a:xfrm>
            <a:off x="3117850" y="6447110"/>
            <a:ext cx="404495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22154749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Extension Building 887</a:t>
            </a:r>
            <a:endParaRPr lang="en-GB" sz="2800" b="1" dirty="0">
              <a:solidFill>
                <a:srgbClr val="0070C0"/>
              </a:solidFill>
            </a:endParaRPr>
          </a:p>
        </p:txBody>
      </p:sp>
      <p:sp>
        <p:nvSpPr>
          <p:cNvPr id="14" name="TextBox 13"/>
          <p:cNvSpPr txBox="1"/>
          <p:nvPr/>
        </p:nvSpPr>
        <p:spPr>
          <a:xfrm>
            <a:off x="2971800" y="152400"/>
            <a:ext cx="184731" cy="369332"/>
          </a:xfrm>
          <a:prstGeom prst="rect">
            <a:avLst/>
          </a:prstGeom>
          <a:noFill/>
        </p:spPr>
        <p:txBody>
          <a:bodyPr wrap="none" rtlCol="0">
            <a:spAutoFit/>
          </a:bodyPr>
          <a:lstStyle/>
          <a:p>
            <a:endParaRPr lang="fr-FR" dirty="0"/>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9261"/>
          <a:stretch/>
        </p:blipFill>
        <p:spPr>
          <a:xfrm>
            <a:off x="410032" y="4473862"/>
            <a:ext cx="3705588" cy="2183407"/>
          </a:xfrm>
          <a:prstGeom prst="rect">
            <a:avLst/>
          </a:prstGeom>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99159" y="1032066"/>
            <a:ext cx="3563841" cy="267288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7800" y="3771900"/>
            <a:ext cx="3452865" cy="2589649"/>
          </a:xfrm>
          <a:prstGeom prst="rect">
            <a:avLst/>
          </a:prstGeom>
        </p:spPr>
      </p:pic>
      <p:sp>
        <p:nvSpPr>
          <p:cNvPr id="23" name="TextBox 22"/>
          <p:cNvSpPr txBox="1"/>
          <p:nvPr/>
        </p:nvSpPr>
        <p:spPr>
          <a:xfrm>
            <a:off x="5410200" y="6016823"/>
            <a:ext cx="2206164" cy="307777"/>
          </a:xfrm>
          <a:prstGeom prst="rect">
            <a:avLst/>
          </a:prstGeom>
          <a:solidFill>
            <a:schemeClr val="bg1"/>
          </a:solidFill>
        </p:spPr>
        <p:txBody>
          <a:bodyPr wrap="square" rtlCol="0">
            <a:spAutoFit/>
          </a:bodyPr>
          <a:lstStyle/>
          <a:p>
            <a:r>
              <a:rPr lang="fr-CH" sz="1400" dirty="0" err="1" smtClean="0"/>
              <a:t>Pits</a:t>
            </a:r>
            <a:r>
              <a:rPr lang="fr-CH" sz="1400" dirty="0" smtClean="0"/>
              <a:t> </a:t>
            </a:r>
            <a:r>
              <a:rPr lang="fr-CH" sz="1400" dirty="0" err="1" smtClean="0"/>
              <a:t>earthworks</a:t>
            </a:r>
            <a:endParaRPr lang="en-GB" sz="1400" dirty="0"/>
          </a:p>
        </p:txBody>
      </p:sp>
      <p:sp>
        <p:nvSpPr>
          <p:cNvPr id="24" name="TextBox 23"/>
          <p:cNvSpPr txBox="1"/>
          <p:nvPr/>
        </p:nvSpPr>
        <p:spPr>
          <a:xfrm>
            <a:off x="5410200" y="3333071"/>
            <a:ext cx="1532893" cy="307777"/>
          </a:xfrm>
          <a:prstGeom prst="rect">
            <a:avLst/>
          </a:prstGeom>
          <a:solidFill>
            <a:schemeClr val="bg1"/>
          </a:solidFill>
        </p:spPr>
        <p:txBody>
          <a:bodyPr wrap="square" rtlCol="0">
            <a:spAutoFit/>
          </a:bodyPr>
          <a:lstStyle/>
          <a:p>
            <a:r>
              <a:rPr lang="fr-CH" sz="1400" dirty="0" err="1" smtClean="0"/>
              <a:t>Lower</a:t>
            </a:r>
            <a:r>
              <a:rPr lang="fr-CH" sz="1400" dirty="0" smtClean="0"/>
              <a:t> </a:t>
            </a:r>
            <a:r>
              <a:rPr lang="fr-CH" sz="1400" dirty="0" err="1" smtClean="0"/>
              <a:t>slabbing</a:t>
            </a:r>
            <a:endParaRPr lang="en-GB" sz="1400" dirty="0"/>
          </a:p>
        </p:txBody>
      </p:sp>
      <p:pic>
        <p:nvPicPr>
          <p:cNvPr id="27" name="Content Placeholder 3"/>
          <p:cNvPicPr>
            <a:picLocks noGrp="1" noChangeAspect="1"/>
          </p:cNvPicPr>
          <p:nvPr>
            <p:ph idx="1"/>
          </p:nvPr>
        </p:nvPicPr>
        <p:blipFill>
          <a:blip r:embed="rId6"/>
          <a:stretch>
            <a:fillRect/>
          </a:stretch>
        </p:blipFill>
        <p:spPr>
          <a:xfrm>
            <a:off x="24063" y="914400"/>
            <a:ext cx="4726618" cy="3547400"/>
          </a:xfrm>
          <a:prstGeom prst="rect">
            <a:avLst/>
          </a:prstGeom>
        </p:spPr>
      </p:pic>
      <p:sp>
        <p:nvSpPr>
          <p:cNvPr id="28" name="TextBox 27"/>
          <p:cNvSpPr txBox="1"/>
          <p:nvPr/>
        </p:nvSpPr>
        <p:spPr>
          <a:xfrm>
            <a:off x="147953" y="4015999"/>
            <a:ext cx="1532893" cy="307777"/>
          </a:xfrm>
          <a:prstGeom prst="rect">
            <a:avLst/>
          </a:prstGeom>
          <a:solidFill>
            <a:schemeClr val="bg1"/>
          </a:solidFill>
        </p:spPr>
        <p:txBody>
          <a:bodyPr wrap="square" rtlCol="0">
            <a:spAutoFit/>
          </a:bodyPr>
          <a:lstStyle/>
          <a:p>
            <a:r>
              <a:rPr lang="fr-CH" sz="1400" dirty="0" smtClean="0"/>
              <a:t>Cam </a:t>
            </a:r>
            <a:r>
              <a:rPr lang="fr-CH" sz="1400" dirty="0" err="1" smtClean="0"/>
              <a:t>view</a:t>
            </a:r>
            <a:endParaRPr lang="en-GB" sz="1400" dirty="0"/>
          </a:p>
        </p:txBody>
      </p:sp>
      <p:sp>
        <p:nvSpPr>
          <p:cNvPr id="29" name="TextBox 28"/>
          <p:cNvSpPr txBox="1"/>
          <p:nvPr/>
        </p:nvSpPr>
        <p:spPr>
          <a:xfrm>
            <a:off x="3736940" y="4708665"/>
            <a:ext cx="1013742" cy="307777"/>
          </a:xfrm>
          <a:prstGeom prst="rect">
            <a:avLst/>
          </a:prstGeom>
          <a:solidFill>
            <a:schemeClr val="bg1"/>
          </a:solidFill>
        </p:spPr>
        <p:txBody>
          <a:bodyPr wrap="square" rtlCol="0">
            <a:spAutoFit/>
          </a:bodyPr>
          <a:lstStyle/>
          <a:p>
            <a:r>
              <a:rPr lang="fr-CH" sz="1400" dirty="0"/>
              <a:t>3</a:t>
            </a:r>
            <a:r>
              <a:rPr lang="fr-CH" sz="1400" dirty="0" smtClean="0"/>
              <a:t>D Model</a:t>
            </a:r>
            <a:endParaRPr lang="en-GB" sz="1400" dirty="0"/>
          </a:p>
        </p:txBody>
      </p:sp>
      <p:sp>
        <p:nvSpPr>
          <p:cNvPr id="3" name="Footer Placeholder 2"/>
          <p:cNvSpPr>
            <a:spLocks noGrp="1"/>
          </p:cNvSpPr>
          <p:nvPr>
            <p:ph type="ftr" sz="quarter" idx="3"/>
          </p:nvPr>
        </p:nvSpPr>
        <p:spPr>
          <a:xfrm>
            <a:off x="2514600" y="6477000"/>
            <a:ext cx="47891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428026236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11266" name="Picture 2" descr="C:\Users\llopezhe\AppData\Local\Microsoft\Windows\Temporary Internet Files\Content.Outlook\R330IDDZ\Untitled1.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92561" y="1452934"/>
            <a:ext cx="3462691" cy="2192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cern.ch\dfs\Users\c\cgrifoan\Desktop\new lab\IPP.jpg"/>
          <p:cNvPicPr/>
          <p:nvPr/>
        </p:nvPicPr>
        <p:blipFill rotWithShape="1">
          <a:blip r:embed="rId4" cstate="email">
            <a:extLst>
              <a:ext uri="{28A0092B-C50C-407E-A947-70E740481C1C}">
                <a14:useLocalDpi xmlns:a14="http://schemas.microsoft.com/office/drawing/2010/main" val="0"/>
              </a:ext>
            </a:extLst>
          </a:blip>
          <a:srcRect l="8893" t="29137" r="25158" b="23484"/>
          <a:stretch/>
        </p:blipFill>
        <p:spPr bwMode="auto">
          <a:xfrm rot="16200000">
            <a:off x="5889104" y="3068960"/>
            <a:ext cx="2880320" cy="3024336"/>
          </a:xfrm>
          <a:prstGeom prst="rect">
            <a:avLst/>
          </a:prstGeom>
          <a:noFill/>
          <a:ln>
            <a:noFill/>
          </a:ln>
          <a:extLst>
            <a:ext uri="{53640926-AAD7-44d8-BBD7-CCE9431645EC}">
              <a14:shadowObscured xmlns:a14="http://schemas.microsoft.com/office/drawing/2010/main"/>
            </a:ext>
          </a:extLst>
        </p:spPr>
      </p:pic>
      <p:pic>
        <p:nvPicPr>
          <p:cNvPr id="12" name="Picture 11"/>
          <p:cNvPicPr/>
          <p:nvPr/>
        </p:nvPicPr>
        <p:blipFill>
          <a:blip r:embed="rId5"/>
          <a:stretch>
            <a:fillRect/>
          </a:stretch>
        </p:blipFill>
        <p:spPr>
          <a:xfrm>
            <a:off x="776536" y="3587720"/>
            <a:ext cx="4143402" cy="2577584"/>
          </a:xfrm>
          <a:prstGeom prst="rect">
            <a:avLst/>
          </a:prstGeom>
        </p:spPr>
      </p:pic>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New Building 311 for magnetic measurements</a:t>
            </a:r>
            <a:endParaRPr lang="en-GB" sz="2800" b="1" dirty="0">
              <a:solidFill>
                <a:srgbClr val="0070C0"/>
              </a:solidFill>
            </a:endParaRPr>
          </a:p>
        </p:txBody>
      </p:sp>
      <p:sp>
        <p:nvSpPr>
          <p:cNvPr id="10" name="TextBox 9"/>
          <p:cNvSpPr txBox="1"/>
          <p:nvPr/>
        </p:nvSpPr>
        <p:spPr>
          <a:xfrm>
            <a:off x="5562600" y="1451277"/>
            <a:ext cx="3608617" cy="738664"/>
          </a:xfrm>
          <a:prstGeom prst="rect">
            <a:avLst/>
          </a:prstGeom>
          <a:noFill/>
        </p:spPr>
        <p:txBody>
          <a:bodyPr wrap="none" rtlCol="0">
            <a:spAutoFit/>
          </a:bodyPr>
          <a:lstStyle/>
          <a:p>
            <a:r>
              <a:rPr lang="fr-CH" sz="1400" b="1" dirty="0" smtClean="0"/>
              <a:t>Machine Building :  </a:t>
            </a:r>
            <a:r>
              <a:rPr lang="fr-CH" sz="1400" b="1" dirty="0" err="1" smtClean="0"/>
              <a:t>magnet</a:t>
            </a:r>
            <a:r>
              <a:rPr lang="fr-CH" sz="1400" b="1" dirty="0" smtClean="0"/>
              <a:t> </a:t>
            </a:r>
            <a:r>
              <a:rPr lang="fr-CH" sz="1400" b="1" dirty="0" err="1" smtClean="0"/>
              <a:t>measurement</a:t>
            </a:r>
            <a:r>
              <a:rPr lang="fr-CH" sz="1400" b="1" dirty="0" smtClean="0"/>
              <a:t> hall</a:t>
            </a:r>
          </a:p>
          <a:p>
            <a:r>
              <a:rPr lang="fr-CH" sz="1400" b="1" dirty="0" smtClean="0"/>
              <a:t>Surface </a:t>
            </a:r>
            <a:r>
              <a:rPr lang="fr-CH" sz="1400" b="1" dirty="0" err="1" smtClean="0"/>
              <a:t>gross</a:t>
            </a:r>
            <a:r>
              <a:rPr lang="fr-CH" sz="1400" b="1" dirty="0" smtClean="0"/>
              <a:t> area : 1250 m2</a:t>
            </a:r>
          </a:p>
          <a:p>
            <a:r>
              <a:rPr lang="fr-CH" sz="1400" b="1" dirty="0" err="1" smtClean="0"/>
              <a:t>Starting</a:t>
            </a:r>
            <a:r>
              <a:rPr lang="fr-CH" sz="1400" b="1" dirty="0" smtClean="0"/>
              <a:t> of the </a:t>
            </a:r>
            <a:r>
              <a:rPr lang="fr-CH" sz="1400" b="1" dirty="0" err="1" smtClean="0"/>
              <a:t>works</a:t>
            </a:r>
            <a:r>
              <a:rPr lang="fr-CH" sz="1400" b="1" dirty="0" smtClean="0"/>
              <a:t> : </a:t>
            </a:r>
            <a:r>
              <a:rPr lang="fr-CH" sz="1400" b="1" dirty="0" err="1" smtClean="0"/>
              <a:t>march</a:t>
            </a:r>
            <a:r>
              <a:rPr lang="fr-CH" sz="1400" b="1" dirty="0" smtClean="0"/>
              <a:t> 2016</a:t>
            </a:r>
            <a:endParaRPr lang="fr-CH" sz="1400" b="1" dirty="0"/>
          </a:p>
        </p:txBody>
      </p:sp>
      <p:sp>
        <p:nvSpPr>
          <p:cNvPr id="3" name="Footer Placeholder 2"/>
          <p:cNvSpPr>
            <a:spLocks noGrp="1"/>
          </p:cNvSpPr>
          <p:nvPr>
            <p:ph type="ftr" sz="quarter" idx="3"/>
          </p:nvPr>
        </p:nvSpPr>
        <p:spPr>
          <a:xfrm>
            <a:off x="2438400" y="6490566"/>
            <a:ext cx="5246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39709512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962400"/>
            <a:ext cx="5943499" cy="2399240"/>
          </a:xfrm>
          <a:prstGeom prst="rect">
            <a:avLst/>
          </a:prstGeom>
        </p:spPr>
      </p:pic>
      <p:sp>
        <p:nvSpPr>
          <p:cNvPr id="7" name="TextBox 6"/>
          <p:cNvSpPr txBox="1"/>
          <p:nvPr/>
        </p:nvSpPr>
        <p:spPr>
          <a:xfrm>
            <a:off x="3352801" y="152401"/>
            <a:ext cx="184731" cy="384721"/>
          </a:xfrm>
          <a:prstGeom prst="rect">
            <a:avLst/>
          </a:prstGeom>
          <a:noFill/>
        </p:spPr>
        <p:txBody>
          <a:bodyPr wrap="none" rtlCol="0">
            <a:spAutoFit/>
          </a:bodyPr>
          <a:lstStyle/>
          <a:p>
            <a:endParaRPr lang="fr-FR"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03" t="3588" r="2162" b="4279"/>
          <a:stretch/>
        </p:blipFill>
        <p:spPr>
          <a:xfrm>
            <a:off x="228600" y="1066800"/>
            <a:ext cx="5416062" cy="3200400"/>
          </a:xfrm>
          <a:prstGeom prst="rect">
            <a:avLst/>
          </a:prstGeom>
        </p:spPr>
      </p:pic>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New Building 90 – Flex space</a:t>
            </a:r>
            <a:endParaRPr lang="en-GB" sz="2800" b="1" dirty="0">
              <a:solidFill>
                <a:srgbClr val="0070C0"/>
              </a:solidFill>
            </a:endParaRPr>
          </a:p>
        </p:txBody>
      </p:sp>
      <p:sp>
        <p:nvSpPr>
          <p:cNvPr id="15" name="TextBox 14"/>
          <p:cNvSpPr txBox="1"/>
          <p:nvPr/>
        </p:nvSpPr>
        <p:spPr>
          <a:xfrm>
            <a:off x="6019800" y="2632630"/>
            <a:ext cx="3187219" cy="1169551"/>
          </a:xfrm>
          <a:prstGeom prst="rect">
            <a:avLst/>
          </a:prstGeom>
          <a:noFill/>
        </p:spPr>
        <p:txBody>
          <a:bodyPr wrap="none" rtlCol="0">
            <a:spAutoFit/>
          </a:bodyPr>
          <a:lstStyle/>
          <a:p>
            <a:r>
              <a:rPr lang="fr-CH" sz="1400" b="1" dirty="0" err="1" smtClean="0"/>
              <a:t>Tertiary</a:t>
            </a:r>
            <a:r>
              <a:rPr lang="fr-CH" sz="1400" b="1" dirty="0" smtClean="0"/>
              <a:t> Building : officies and </a:t>
            </a:r>
            <a:r>
              <a:rPr lang="fr-CH" sz="1400" b="1" dirty="0" err="1" smtClean="0"/>
              <a:t>labs</a:t>
            </a:r>
            <a:endParaRPr lang="fr-CH" sz="1400" b="1" dirty="0" smtClean="0"/>
          </a:p>
          <a:p>
            <a:r>
              <a:rPr lang="fr-CH" sz="1400" b="1" dirty="0" smtClean="0"/>
              <a:t>Gross area : 5490 m2</a:t>
            </a:r>
          </a:p>
          <a:p>
            <a:r>
              <a:rPr lang="fr-CH" sz="1400" b="1" dirty="0" smtClean="0"/>
              <a:t>To </a:t>
            </a:r>
            <a:r>
              <a:rPr lang="fr-CH" sz="1400" b="1" dirty="0" err="1" smtClean="0"/>
              <a:t>be</a:t>
            </a:r>
            <a:r>
              <a:rPr lang="fr-CH" sz="1400" b="1" dirty="0" smtClean="0"/>
              <a:t> </a:t>
            </a:r>
            <a:r>
              <a:rPr lang="fr-CH" sz="1400" b="1" dirty="0" err="1" smtClean="0"/>
              <a:t>delivered</a:t>
            </a:r>
            <a:r>
              <a:rPr lang="fr-CH" sz="1400" b="1" dirty="0" smtClean="0"/>
              <a:t> : </a:t>
            </a:r>
            <a:r>
              <a:rPr lang="fr-CH" sz="1400" b="1" dirty="0" err="1" smtClean="0"/>
              <a:t>decembre</a:t>
            </a:r>
            <a:r>
              <a:rPr lang="fr-CH" sz="1400" b="1" dirty="0" smtClean="0"/>
              <a:t> 2019</a:t>
            </a:r>
          </a:p>
          <a:p>
            <a:endParaRPr lang="fr-CH" sz="1400" b="1" dirty="0"/>
          </a:p>
          <a:p>
            <a:r>
              <a:rPr lang="fr-CH" sz="1400" b="1" dirty="0" smtClean="0"/>
              <a:t>+ </a:t>
            </a:r>
            <a:r>
              <a:rPr lang="fr-CH" sz="1400" b="1" dirty="0" err="1" smtClean="0"/>
              <a:t>entire</a:t>
            </a:r>
            <a:r>
              <a:rPr lang="fr-CH" sz="1400" b="1" dirty="0" smtClean="0"/>
              <a:t> </a:t>
            </a:r>
            <a:r>
              <a:rPr lang="fr-CH" sz="1400" b="1" dirty="0" err="1"/>
              <a:t>r</a:t>
            </a:r>
            <a:r>
              <a:rPr lang="fr-CH" sz="1400" b="1" dirty="0" err="1" smtClean="0"/>
              <a:t>enovation</a:t>
            </a:r>
            <a:r>
              <a:rPr lang="fr-CH" sz="1400" b="1" dirty="0" smtClean="0"/>
              <a:t> of the main building</a:t>
            </a:r>
            <a:endParaRPr lang="fr-CH" sz="1400" b="1" dirty="0"/>
          </a:p>
        </p:txBody>
      </p:sp>
      <p:sp>
        <p:nvSpPr>
          <p:cNvPr id="4" name="Footer Placeholder 3"/>
          <p:cNvSpPr>
            <a:spLocks noGrp="1"/>
          </p:cNvSpPr>
          <p:nvPr>
            <p:ph type="ftr" sz="quarter" idx="3"/>
          </p:nvPr>
        </p:nvSpPr>
        <p:spPr>
          <a:xfrm>
            <a:off x="2286000" y="6477000"/>
            <a:ext cx="51701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60855381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ern.ch\dfs\Users\l\lfaisan\Desktop\spsb.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70229" y="2819400"/>
            <a:ext cx="4917311" cy="3124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15436" t="18001" r="47624" b="19127"/>
          <a:stretch/>
        </p:blipFill>
        <p:spPr bwMode="auto">
          <a:xfrm>
            <a:off x="581815" y="1152496"/>
            <a:ext cx="4460958" cy="30844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476307" y="4236988"/>
            <a:ext cx="3270738" cy="523220"/>
          </a:xfrm>
          <a:prstGeom prst="rect">
            <a:avLst/>
          </a:prstGeom>
          <a:noFill/>
        </p:spPr>
        <p:txBody>
          <a:bodyPr wrap="square" rtlCol="0">
            <a:spAutoFit/>
          </a:bodyPr>
          <a:lstStyle/>
          <a:p>
            <a:pPr marL="342900" indent="-342900">
              <a:buFont typeface="Wingdings" pitchFamily="2" charset="2"/>
              <a:buChar char="§"/>
            </a:pPr>
            <a:r>
              <a:rPr lang="en-US" sz="2800" dirty="0">
                <a:solidFill>
                  <a:schemeClr val="tx2">
                    <a:lumMod val="60000"/>
                    <a:lumOff val="40000"/>
                  </a:schemeClr>
                </a:solidFill>
              </a:rPr>
              <a:t>Option 1</a:t>
            </a:r>
          </a:p>
        </p:txBody>
      </p:sp>
      <p:sp>
        <p:nvSpPr>
          <p:cNvPr id="16" name="TextBox 15"/>
          <p:cNvSpPr txBox="1"/>
          <p:nvPr/>
        </p:nvSpPr>
        <p:spPr>
          <a:xfrm>
            <a:off x="6287479" y="2557790"/>
            <a:ext cx="3270738" cy="523220"/>
          </a:xfrm>
          <a:prstGeom prst="rect">
            <a:avLst/>
          </a:prstGeom>
          <a:noFill/>
        </p:spPr>
        <p:txBody>
          <a:bodyPr wrap="square" rtlCol="0">
            <a:spAutoFit/>
          </a:bodyPr>
          <a:lstStyle/>
          <a:p>
            <a:pPr marL="342900" indent="-342900">
              <a:buFont typeface="Wingdings" pitchFamily="2" charset="2"/>
              <a:buChar char="§"/>
            </a:pPr>
            <a:r>
              <a:rPr lang="en-US" sz="2800" dirty="0">
                <a:solidFill>
                  <a:schemeClr val="tx2">
                    <a:lumMod val="60000"/>
                    <a:lumOff val="40000"/>
                  </a:schemeClr>
                </a:solidFill>
              </a:rPr>
              <a:t>Option 2</a:t>
            </a:r>
          </a:p>
        </p:txBody>
      </p:sp>
      <p:cxnSp>
        <p:nvCxnSpPr>
          <p:cNvPr id="17" name="Straight Arrow Connector 16"/>
          <p:cNvCxnSpPr/>
          <p:nvPr/>
        </p:nvCxnSpPr>
        <p:spPr>
          <a:xfrm>
            <a:off x="6535615" y="2958882"/>
            <a:ext cx="457200" cy="546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274392" y="5648980"/>
            <a:ext cx="6391287" cy="523220"/>
          </a:xfrm>
          <a:prstGeom prst="rect">
            <a:avLst/>
          </a:prstGeom>
          <a:noFill/>
        </p:spPr>
        <p:txBody>
          <a:bodyPr wrap="square" rtlCol="0">
            <a:spAutoFit/>
          </a:bodyPr>
          <a:lstStyle/>
          <a:p>
            <a:pPr marL="342900" indent="-342900">
              <a:buFont typeface="Wingdings" pitchFamily="2" charset="2"/>
              <a:buChar char="§"/>
            </a:pPr>
            <a:r>
              <a:rPr lang="en-US" sz="2800" dirty="0">
                <a:solidFill>
                  <a:schemeClr val="tx2">
                    <a:lumMod val="60000"/>
                    <a:lumOff val="40000"/>
                  </a:schemeClr>
                </a:solidFill>
              </a:rPr>
              <a:t>Possible tunnel works from SPS5 in LS2</a:t>
            </a:r>
          </a:p>
        </p:txBody>
      </p:sp>
      <p:sp>
        <p:nvSpPr>
          <p:cNvPr id="2" name="TextBox 1"/>
          <p:cNvSpPr txBox="1"/>
          <p:nvPr/>
        </p:nvSpPr>
        <p:spPr>
          <a:xfrm>
            <a:off x="7414846" y="4114801"/>
            <a:ext cx="1266092" cy="677108"/>
          </a:xfrm>
          <a:prstGeom prst="rect">
            <a:avLst/>
          </a:prstGeom>
          <a:noFill/>
        </p:spPr>
        <p:txBody>
          <a:bodyPr wrap="square" rtlCol="0">
            <a:spAutoFit/>
          </a:bodyPr>
          <a:lstStyle/>
          <a:p>
            <a:r>
              <a:rPr lang="en-US" dirty="0"/>
              <a:t>Drilled core</a:t>
            </a:r>
            <a:endParaRPr lang="en-GB" dirty="0"/>
          </a:p>
        </p:txBody>
      </p:sp>
      <p:cxnSp>
        <p:nvCxnSpPr>
          <p:cNvPr id="6" name="Straight Arrow Connector 5"/>
          <p:cNvCxnSpPr/>
          <p:nvPr/>
        </p:nvCxnSpPr>
        <p:spPr>
          <a:xfrm flipH="1" flipV="1">
            <a:off x="7696201" y="3581400"/>
            <a:ext cx="140677" cy="533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New SPS Beam Dump</a:t>
            </a:r>
            <a:endParaRPr lang="en-GB" sz="2800" b="1" dirty="0">
              <a:solidFill>
                <a:srgbClr val="0070C0"/>
              </a:solidFill>
            </a:endParaRPr>
          </a:p>
        </p:txBody>
      </p:sp>
      <p:sp>
        <p:nvSpPr>
          <p:cNvPr id="5" name="Footer Placeholder 4"/>
          <p:cNvSpPr>
            <a:spLocks noGrp="1"/>
          </p:cNvSpPr>
          <p:nvPr>
            <p:ph type="ftr" sz="quarter" idx="3"/>
          </p:nvPr>
        </p:nvSpPr>
        <p:spPr>
          <a:xfrm>
            <a:off x="1676400" y="6492875"/>
            <a:ext cx="5703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229773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High Luminosity LHC (HL-LHC)</a:t>
            </a:r>
            <a:endParaRPr lang="en-GB" sz="2800" b="1" dirty="0">
              <a:solidFill>
                <a:srgbClr val="0070C0"/>
              </a:solidFill>
            </a:endParaRPr>
          </a:p>
        </p:txBody>
      </p:sp>
      <p:pic>
        <p:nvPicPr>
          <p:cNvPr id="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03548" y="1066800"/>
            <a:ext cx="9421452" cy="5312292"/>
          </a:xfrm>
          <a:noFill/>
        </p:spPr>
      </p:pic>
      <p:sp>
        <p:nvSpPr>
          <p:cNvPr id="20" name="Title 1"/>
          <p:cNvSpPr>
            <a:spLocks noGrp="1"/>
          </p:cNvSpPr>
          <p:nvPr>
            <p:ph type="title"/>
          </p:nvPr>
        </p:nvSpPr>
        <p:spPr>
          <a:xfrm>
            <a:off x="103548" y="990600"/>
            <a:ext cx="8229600" cy="914400"/>
          </a:xfrm>
        </p:spPr>
        <p:txBody>
          <a:bodyPr lIns="91440" tIns="45720" rIns="91440" bIns="45720" anchor="t">
            <a:normAutofit/>
          </a:bodyPr>
          <a:lstStyle/>
          <a:p>
            <a:pPr eaLnBrk="1" hangingPunct="1"/>
            <a:r>
              <a:rPr lang="en-US" altLang="en-US" sz="2400" b="1" dirty="0" smtClean="0">
                <a:solidFill>
                  <a:srgbClr val="0070C0"/>
                </a:solidFill>
              </a:rPr>
              <a:t>Underground works –</a:t>
            </a:r>
            <a:br>
              <a:rPr lang="en-US" altLang="en-US" sz="2400" b="1" dirty="0" smtClean="0">
                <a:solidFill>
                  <a:srgbClr val="0070C0"/>
                </a:solidFill>
              </a:rPr>
            </a:br>
            <a:r>
              <a:rPr lang="en-US" altLang="en-US" sz="2400" b="1" dirty="0" smtClean="0">
                <a:solidFill>
                  <a:srgbClr val="0070C0"/>
                </a:solidFill>
              </a:rPr>
              <a:t>HL-LHC Points 1 &amp; 5</a:t>
            </a:r>
            <a:endParaRPr lang="en-GB" altLang="en-US" sz="2400" b="1" dirty="0" smtClean="0">
              <a:solidFill>
                <a:srgbClr val="0070C0"/>
              </a:solidFill>
            </a:endParaRPr>
          </a:p>
        </p:txBody>
      </p:sp>
      <p:sp>
        <p:nvSpPr>
          <p:cNvPr id="3" name="Footer Placeholder 2"/>
          <p:cNvSpPr>
            <a:spLocks noGrp="1"/>
          </p:cNvSpPr>
          <p:nvPr>
            <p:ph type="ftr" sz="quarter" idx="3"/>
          </p:nvPr>
        </p:nvSpPr>
        <p:spPr>
          <a:xfrm>
            <a:off x="2438400" y="6492875"/>
            <a:ext cx="49415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185988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330740" y="974707"/>
            <a:ext cx="7440926" cy="5789707"/>
            <a:chOff x="949740" y="1159960"/>
            <a:chExt cx="7440926" cy="5789707"/>
          </a:xfrm>
        </p:grpSpPr>
        <p:grpSp>
          <p:nvGrpSpPr>
            <p:cNvPr id="6" name="Group 5"/>
            <p:cNvGrpSpPr/>
            <p:nvPr/>
          </p:nvGrpSpPr>
          <p:grpSpPr>
            <a:xfrm>
              <a:off x="949740" y="1159960"/>
              <a:ext cx="7440926" cy="5789707"/>
              <a:chOff x="492369" y="902187"/>
              <a:chExt cx="8229600" cy="6489213"/>
            </a:xfrm>
          </p:grpSpPr>
          <p:pic>
            <p:nvPicPr>
              <p:cNvPr id="4" name="Picture 9"/>
              <p:cNvPicPr>
                <a:picLocks noChangeAspect="1" noChangeArrowheads="1"/>
              </p:cNvPicPr>
              <p:nvPr/>
            </p:nvPicPr>
            <p:blipFill>
              <a:blip r:embed="rId2" cstate="print"/>
              <a:srcRect/>
              <a:stretch>
                <a:fillRect/>
              </a:stretch>
            </p:blipFill>
            <p:spPr bwMode="auto">
              <a:xfrm>
                <a:off x="492369" y="902187"/>
                <a:ext cx="8229600" cy="5801942"/>
              </a:xfrm>
              <a:prstGeom prst="rect">
                <a:avLst/>
              </a:prstGeom>
              <a:noFill/>
              <a:ln w="9525">
                <a:noFill/>
                <a:miter lim="800000"/>
                <a:headEnd/>
                <a:tailEnd/>
              </a:ln>
            </p:spPr>
          </p:pic>
          <p:sp>
            <p:nvSpPr>
              <p:cNvPr id="2" name="Oval 1"/>
              <p:cNvSpPr/>
              <p:nvPr/>
            </p:nvSpPr>
            <p:spPr>
              <a:xfrm>
                <a:off x="2813539" y="3962400"/>
                <a:ext cx="3094892" cy="3429000"/>
              </a:xfrm>
              <a:prstGeom prst="ellipse">
                <a:avLst/>
              </a:prstGeom>
              <a:noFill/>
              <a:ln w="38100" cmpd="sng">
                <a:solidFill>
                  <a:srgbClr val="00FF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1214794" y="2793034"/>
                <a:ext cx="569458" cy="327714"/>
              </a:xfrm>
              <a:prstGeom prst="rect">
                <a:avLst/>
              </a:prstGeom>
              <a:noFill/>
            </p:spPr>
            <p:txBody>
              <a:bodyPr wrap="none" rtlCol="0">
                <a:spAutoFit/>
              </a:bodyPr>
              <a:lstStyle/>
              <a:p>
                <a:r>
                  <a:rPr lang="en-US" sz="1300" dirty="0">
                    <a:solidFill>
                      <a:schemeClr val="bg1"/>
                    </a:solidFill>
                    <a:latin typeface="Verdana"/>
                    <a:cs typeface="Verdana"/>
                  </a:rPr>
                  <a:t>FCC</a:t>
                </a:r>
              </a:p>
            </p:txBody>
          </p:sp>
        </p:grpSp>
        <p:cxnSp>
          <p:nvCxnSpPr>
            <p:cNvPr id="8" name="Straight Connector 7"/>
            <p:cNvCxnSpPr/>
            <p:nvPr/>
          </p:nvCxnSpPr>
          <p:spPr>
            <a:xfrm>
              <a:off x="1251240" y="2984281"/>
              <a:ext cx="351692" cy="0"/>
            </a:xfrm>
            <a:prstGeom prst="line">
              <a:avLst/>
            </a:prstGeom>
            <a:ln>
              <a:solidFill>
                <a:srgbClr val="00FF00"/>
              </a:solidFill>
              <a:prstDash val="sysDash"/>
            </a:ln>
          </p:spPr>
          <p:style>
            <a:lnRef idx="2">
              <a:schemeClr val="accent1"/>
            </a:lnRef>
            <a:fillRef idx="0">
              <a:schemeClr val="accent1"/>
            </a:fillRef>
            <a:effectRef idx="1">
              <a:schemeClr val="accent1"/>
            </a:effectRef>
            <a:fontRef idx="minor">
              <a:schemeClr val="tx1"/>
            </a:fontRef>
          </p:style>
        </p:cxnSp>
      </p:grpSp>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2800" b="1" dirty="0" smtClean="0">
                <a:solidFill>
                  <a:srgbClr val="0070C0"/>
                </a:solidFill>
              </a:rPr>
              <a:t>Future Accelerators</a:t>
            </a:r>
            <a:endParaRPr lang="en-GB" sz="2800" b="1" dirty="0">
              <a:solidFill>
                <a:srgbClr val="0070C0"/>
              </a:solidFill>
            </a:endParaRPr>
          </a:p>
        </p:txBody>
      </p:sp>
      <p:sp>
        <p:nvSpPr>
          <p:cNvPr id="5" name="Footer Placeholder 4"/>
          <p:cNvSpPr>
            <a:spLocks noGrp="1"/>
          </p:cNvSpPr>
          <p:nvPr>
            <p:ph type="ftr" sz="quarter" idx="3"/>
          </p:nvPr>
        </p:nvSpPr>
        <p:spPr>
          <a:xfrm>
            <a:off x="2362200" y="6400800"/>
            <a:ext cx="48653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37603334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Conclusions</a:t>
            </a:r>
            <a:endParaRPr lang="en-US" dirty="0"/>
          </a:p>
        </p:txBody>
      </p:sp>
      <p:sp>
        <p:nvSpPr>
          <p:cNvPr id="3" name="Content Placeholder 2"/>
          <p:cNvSpPr>
            <a:spLocks noGrp="1"/>
          </p:cNvSpPr>
          <p:nvPr>
            <p:ph idx="1"/>
          </p:nvPr>
        </p:nvSpPr>
        <p:spPr>
          <a:xfrm>
            <a:off x="838200" y="1325607"/>
            <a:ext cx="8476974" cy="4667421"/>
          </a:xfrm>
        </p:spPr>
        <p:txBody>
          <a:bodyPr>
            <a:normAutofit fontScale="92500"/>
          </a:bodyPr>
          <a:lstStyle/>
          <a:p>
            <a:r>
              <a:rPr lang="en-US" dirty="0" smtClean="0"/>
              <a:t>Opportunities for medium and large companies</a:t>
            </a:r>
          </a:p>
          <a:p>
            <a:r>
              <a:rPr lang="en-US" dirty="0" smtClean="0"/>
              <a:t>Different specialties (underground and buildings)</a:t>
            </a:r>
          </a:p>
          <a:p>
            <a:endParaRPr lang="en-US" dirty="0"/>
          </a:p>
          <a:p>
            <a:r>
              <a:rPr lang="en-US" dirty="0" smtClean="0"/>
              <a:t>Special attention to be paid to:</a:t>
            </a:r>
          </a:p>
          <a:p>
            <a:pPr lvl="1"/>
            <a:r>
              <a:rPr lang="en-US" dirty="0"/>
              <a:t>T</a:t>
            </a:r>
            <a:r>
              <a:rPr lang="en-US" dirty="0" smtClean="0"/>
              <a:t>he location and local rules </a:t>
            </a:r>
            <a:r>
              <a:rPr lang="en-US" dirty="0"/>
              <a:t>(CH/F</a:t>
            </a:r>
            <a:r>
              <a:rPr lang="en-US" dirty="0" smtClean="0"/>
              <a:t>)</a:t>
            </a:r>
          </a:p>
          <a:p>
            <a:pPr lvl="1"/>
            <a:r>
              <a:rPr lang="en-US" dirty="0" smtClean="0"/>
              <a:t>The local prices (materials, wastes, workforce, etc.)</a:t>
            </a:r>
          </a:p>
          <a:p>
            <a:pPr lvl="1"/>
            <a:r>
              <a:rPr lang="en-US" dirty="0" smtClean="0"/>
              <a:t>CERN framework (Radiation, Worksites, Safety rules, etc.)</a:t>
            </a:r>
          </a:p>
          <a:p>
            <a:pPr lvl="1"/>
            <a:endParaRPr lang="en-US" dirty="0" smtClean="0"/>
          </a:p>
        </p:txBody>
      </p:sp>
      <p:sp>
        <p:nvSpPr>
          <p:cNvPr id="5" name="Footer Placeholder 4"/>
          <p:cNvSpPr>
            <a:spLocks noGrp="1"/>
          </p:cNvSpPr>
          <p:nvPr>
            <p:ph type="ftr" sz="quarter" idx="3"/>
          </p:nvPr>
        </p:nvSpPr>
        <p:spPr>
          <a:xfrm>
            <a:off x="2590800" y="6492875"/>
            <a:ext cx="4331952" cy="365125"/>
          </a:xfrm>
        </p:spPr>
        <p:txBody>
          <a:bodyPr/>
          <a:lstStyle/>
          <a:p>
            <a:r>
              <a:rPr lang="it-IT" dirty="0" smtClean="0"/>
              <a:t>ILO </a:t>
            </a:r>
            <a:r>
              <a:rPr lang="it-IT" dirty="0" err="1" smtClean="0"/>
              <a:t>event</a:t>
            </a:r>
            <a:r>
              <a:rPr lang="it-IT" dirty="0" smtClean="0"/>
              <a:t>, Rome 28.06.2016, L. Scibile,  EDMS: 1702197 </a:t>
            </a:r>
            <a:endParaRPr lang="en-US" dirty="0"/>
          </a:p>
        </p:txBody>
      </p:sp>
    </p:spTree>
    <p:extLst>
      <p:ext uri="{BB962C8B-B14F-4D97-AF65-F5344CB8AC3E}">
        <p14:creationId xmlns:p14="http://schemas.microsoft.com/office/powerpoint/2010/main" val="201110498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Thank You for your attention</a:t>
            </a:r>
            <a:endParaRPr lang="en-GB" b="1" dirty="0"/>
          </a:p>
        </p:txBody>
      </p:sp>
      <p:sp>
        <p:nvSpPr>
          <p:cNvPr id="4" name="Footer Placeholder 3"/>
          <p:cNvSpPr>
            <a:spLocks noGrp="1"/>
          </p:cNvSpPr>
          <p:nvPr>
            <p:ph type="ftr" sz="quarter" idx="3"/>
          </p:nvPr>
        </p:nvSpPr>
        <p:spPr>
          <a:xfrm>
            <a:off x="3124200" y="6492875"/>
            <a:ext cx="4044950" cy="365125"/>
          </a:xfrm>
        </p:spPr>
        <p:txBody>
          <a:bodyPr/>
          <a:lstStyle/>
          <a:p>
            <a:r>
              <a:rPr lang="it-IT" dirty="0" smtClean="0"/>
              <a:t>ILO </a:t>
            </a:r>
            <a:r>
              <a:rPr lang="it-IT" dirty="0" err="1" smtClean="0"/>
              <a:t>event</a:t>
            </a:r>
            <a:r>
              <a:rPr lang="it-IT" dirty="0" smtClean="0"/>
              <a:t>, Rome 28.06.2016, L. Scibile,  EDMS: 1702197 </a:t>
            </a:r>
            <a:endParaRPr lang="fr-FR" dirty="0"/>
          </a:p>
        </p:txBody>
      </p:sp>
    </p:spTree>
    <p:extLst>
      <p:ext uri="{BB962C8B-B14F-4D97-AF65-F5344CB8AC3E}">
        <p14:creationId xmlns:p14="http://schemas.microsoft.com/office/powerpoint/2010/main" val="109947169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7473"/>
          <a:stretch/>
        </p:blipFill>
        <p:spPr bwMode="auto">
          <a:xfrm>
            <a:off x="560513" y="837646"/>
            <a:ext cx="8784976" cy="556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29741" y="1639130"/>
            <a:ext cx="2038421" cy="1440000"/>
          </a:xfrm>
          <a:prstGeom prst="rect">
            <a:avLst/>
          </a:prstGeom>
        </p:spPr>
      </p:pic>
      <p:sp>
        <p:nvSpPr>
          <p:cNvPr id="13" name="TextBox 12"/>
          <p:cNvSpPr txBox="1"/>
          <p:nvPr/>
        </p:nvSpPr>
        <p:spPr>
          <a:xfrm>
            <a:off x="2746581" y="2877212"/>
            <a:ext cx="720080" cy="246221"/>
          </a:xfrm>
          <a:prstGeom prst="rect">
            <a:avLst/>
          </a:prstGeom>
          <a:noFill/>
        </p:spPr>
        <p:txBody>
          <a:bodyPr wrap="square" rtlCol="0">
            <a:spAutoFit/>
          </a:bodyPr>
          <a:lstStyle/>
          <a:p>
            <a:r>
              <a:rPr lang="fr-CH" sz="1000" b="1" dirty="0"/>
              <a:t>1960-75</a:t>
            </a:r>
            <a:endParaRPr lang="en-GB" sz="1000" b="1" dirty="0"/>
          </a:p>
        </p:txBody>
      </p: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928472" y="3676155"/>
            <a:ext cx="2045188" cy="1440000"/>
          </a:xfrm>
          <a:prstGeom prst="rect">
            <a:avLst/>
          </a:prstGeom>
        </p:spPr>
      </p:pic>
      <p:sp>
        <p:nvSpPr>
          <p:cNvPr id="16" name="TextBox 15"/>
          <p:cNvSpPr txBox="1"/>
          <p:nvPr/>
        </p:nvSpPr>
        <p:spPr>
          <a:xfrm>
            <a:off x="3926416" y="4930380"/>
            <a:ext cx="720080" cy="246221"/>
          </a:xfrm>
          <a:prstGeom prst="rect">
            <a:avLst/>
          </a:prstGeom>
          <a:noFill/>
        </p:spPr>
        <p:txBody>
          <a:bodyPr wrap="square" rtlCol="0">
            <a:spAutoFit/>
          </a:bodyPr>
          <a:lstStyle/>
          <a:p>
            <a:r>
              <a:rPr lang="fr-CH" sz="1000" b="1" dirty="0"/>
              <a:t>1970-80</a:t>
            </a:r>
            <a:endParaRPr lang="en-GB" sz="1000" b="1" dirty="0"/>
          </a:p>
        </p:txBody>
      </p:sp>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136596" y="3699654"/>
            <a:ext cx="2032748" cy="1440000"/>
          </a:xfrm>
          <a:prstGeom prst="rect">
            <a:avLst/>
          </a:prstGeom>
        </p:spPr>
      </p:pic>
      <p:sp>
        <p:nvSpPr>
          <p:cNvPr id="17" name="TextBox 16"/>
          <p:cNvSpPr txBox="1"/>
          <p:nvPr/>
        </p:nvSpPr>
        <p:spPr>
          <a:xfrm>
            <a:off x="6132836" y="4948852"/>
            <a:ext cx="720080" cy="246221"/>
          </a:xfrm>
          <a:prstGeom prst="rect">
            <a:avLst/>
          </a:prstGeom>
          <a:noFill/>
        </p:spPr>
        <p:txBody>
          <a:bodyPr wrap="square" rtlCol="0">
            <a:spAutoFit/>
          </a:bodyPr>
          <a:lstStyle/>
          <a:p>
            <a:r>
              <a:rPr lang="fr-CH" sz="1000" b="1" dirty="0"/>
              <a:t>1980-10</a:t>
            </a:r>
            <a:endParaRPr lang="en-GB" sz="1000" b="1" dirty="0"/>
          </a:p>
        </p:txBody>
      </p:sp>
      <p:pic>
        <p:nvPicPr>
          <p:cNvPr id="5" name="Content Placeholder 4"/>
          <p:cNvPicPr>
            <a:picLocks noGrp="1" noChangeAspect="1"/>
          </p:cNvPicPr>
          <p:nvPr>
            <p:ph idx="1"/>
          </p:nvPr>
        </p:nvPicPr>
        <p:blipFill>
          <a:blip r:embed="rId6" cstate="email">
            <a:extLst>
              <a:ext uri="{28A0092B-C50C-407E-A947-70E740481C1C}">
                <a14:useLocalDpi xmlns:a14="http://schemas.microsoft.com/office/drawing/2010/main" val="0"/>
              </a:ext>
            </a:extLst>
          </a:blip>
          <a:stretch>
            <a:fillRect/>
          </a:stretch>
        </p:blipFill>
        <p:spPr>
          <a:xfrm>
            <a:off x="636282" y="1629734"/>
            <a:ext cx="2029875" cy="1440000"/>
          </a:xfrm>
        </p:spPr>
      </p:pic>
      <p:sp>
        <p:nvSpPr>
          <p:cNvPr id="11" name="TextBox 10"/>
          <p:cNvSpPr txBox="1"/>
          <p:nvPr/>
        </p:nvSpPr>
        <p:spPr>
          <a:xfrm>
            <a:off x="560512" y="2853873"/>
            <a:ext cx="720080" cy="246221"/>
          </a:xfrm>
          <a:prstGeom prst="rect">
            <a:avLst/>
          </a:prstGeom>
          <a:noFill/>
        </p:spPr>
        <p:txBody>
          <a:bodyPr wrap="square" rtlCol="0">
            <a:spAutoFit/>
          </a:bodyPr>
          <a:lstStyle/>
          <a:p>
            <a:r>
              <a:rPr lang="fr-CH" sz="1000" b="1" dirty="0"/>
              <a:t>1950-60</a:t>
            </a:r>
            <a:endParaRPr lang="en-GB" sz="1000" b="1" dirty="0"/>
          </a:p>
        </p:txBody>
      </p:sp>
      <p:pic>
        <p:nvPicPr>
          <p:cNvPr id="23" name="Picture 22"/>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5038232" y="1701902"/>
            <a:ext cx="2036442" cy="1440000"/>
          </a:xfrm>
          <a:prstGeom prst="rect">
            <a:avLst/>
          </a:prstGeom>
        </p:spPr>
      </p:pic>
      <p:pic>
        <p:nvPicPr>
          <p:cNvPr id="24" name="Picture 23"/>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7215929" y="1639130"/>
            <a:ext cx="2041680" cy="1440000"/>
          </a:xfrm>
          <a:prstGeom prst="rect">
            <a:avLst/>
          </a:prstGeom>
        </p:spPr>
      </p:pic>
      <p:sp>
        <p:nvSpPr>
          <p:cNvPr id="14" name="TextBox 13"/>
          <p:cNvSpPr txBox="1"/>
          <p:nvPr/>
        </p:nvSpPr>
        <p:spPr>
          <a:xfrm>
            <a:off x="4965492" y="2860620"/>
            <a:ext cx="788832" cy="246221"/>
          </a:xfrm>
          <a:prstGeom prst="rect">
            <a:avLst/>
          </a:prstGeom>
          <a:noFill/>
        </p:spPr>
        <p:txBody>
          <a:bodyPr wrap="square" rtlCol="0">
            <a:spAutoFit/>
          </a:bodyPr>
          <a:lstStyle/>
          <a:p>
            <a:r>
              <a:rPr lang="fr-CH" sz="1000" b="1" dirty="0"/>
              <a:t>1975-85</a:t>
            </a:r>
            <a:endParaRPr lang="en-GB" sz="1000" b="1" dirty="0"/>
          </a:p>
        </p:txBody>
      </p:sp>
      <p:sp>
        <p:nvSpPr>
          <p:cNvPr id="15" name="TextBox 14"/>
          <p:cNvSpPr txBox="1"/>
          <p:nvPr/>
        </p:nvSpPr>
        <p:spPr>
          <a:xfrm>
            <a:off x="7140949" y="2872344"/>
            <a:ext cx="720080" cy="246221"/>
          </a:xfrm>
          <a:prstGeom prst="rect">
            <a:avLst/>
          </a:prstGeom>
          <a:noFill/>
        </p:spPr>
        <p:txBody>
          <a:bodyPr wrap="square" rtlCol="0">
            <a:spAutoFit/>
          </a:bodyPr>
          <a:lstStyle/>
          <a:p>
            <a:r>
              <a:rPr lang="fr-CH" sz="1000" b="1" dirty="0"/>
              <a:t>1985-10</a:t>
            </a:r>
            <a:endParaRPr lang="en-GB" sz="1000" b="1" dirty="0"/>
          </a:p>
        </p:txBody>
      </p:sp>
      <p:sp>
        <p:nvSpPr>
          <p:cNvPr id="25" name="TextBox 24"/>
          <p:cNvSpPr txBox="1"/>
          <p:nvPr/>
        </p:nvSpPr>
        <p:spPr>
          <a:xfrm>
            <a:off x="560513" y="1306640"/>
            <a:ext cx="3731584" cy="384721"/>
          </a:xfrm>
          <a:prstGeom prst="rect">
            <a:avLst/>
          </a:prstGeom>
          <a:noFill/>
        </p:spPr>
        <p:txBody>
          <a:bodyPr wrap="square" rtlCol="0">
            <a:spAutoFit/>
          </a:bodyPr>
          <a:lstStyle/>
          <a:p>
            <a:r>
              <a:rPr lang="fr-CH" i="1" dirty="0">
                <a:solidFill>
                  <a:schemeClr val="bg1"/>
                </a:solidFill>
              </a:rPr>
              <a:t>MEYRIN</a:t>
            </a:r>
            <a:endParaRPr lang="en-GB" i="1" dirty="0">
              <a:solidFill>
                <a:schemeClr val="bg1"/>
              </a:solidFill>
            </a:endParaRPr>
          </a:p>
        </p:txBody>
      </p:sp>
      <p:sp>
        <p:nvSpPr>
          <p:cNvPr id="28" name="TextBox 27"/>
          <p:cNvSpPr txBox="1"/>
          <p:nvPr/>
        </p:nvSpPr>
        <p:spPr>
          <a:xfrm>
            <a:off x="3850648" y="3357928"/>
            <a:ext cx="3731584" cy="384721"/>
          </a:xfrm>
          <a:prstGeom prst="rect">
            <a:avLst/>
          </a:prstGeom>
          <a:noFill/>
        </p:spPr>
        <p:txBody>
          <a:bodyPr wrap="square" rtlCol="0">
            <a:spAutoFit/>
          </a:bodyPr>
          <a:lstStyle/>
          <a:p>
            <a:r>
              <a:rPr lang="fr-CH" i="1" dirty="0">
                <a:solidFill>
                  <a:schemeClr val="bg1"/>
                </a:solidFill>
              </a:rPr>
              <a:t>PREVESSIN</a:t>
            </a:r>
            <a:endParaRPr lang="en-GB" i="1" dirty="0">
              <a:solidFill>
                <a:schemeClr val="bg1"/>
              </a:solidFill>
            </a:endParaRPr>
          </a:p>
        </p:txBody>
      </p:sp>
      <p:sp>
        <p:nvSpPr>
          <p:cNvPr id="20"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Two sites with a story</a:t>
            </a:r>
            <a:endParaRPr lang="en-GB" sz="3600" b="1" dirty="0">
              <a:solidFill>
                <a:srgbClr val="0070C0"/>
              </a:solidFill>
            </a:endParaRPr>
          </a:p>
        </p:txBody>
      </p:sp>
      <p:sp>
        <p:nvSpPr>
          <p:cNvPr id="21" name="Footer Placeholder 1"/>
          <p:cNvSpPr>
            <a:spLocks noGrp="1"/>
          </p:cNvSpPr>
          <p:nvPr>
            <p:ph type="ftr" sz="quarter" idx="3"/>
          </p:nvPr>
        </p:nvSpPr>
        <p:spPr>
          <a:xfrm>
            <a:off x="3124200" y="6447110"/>
            <a:ext cx="430530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318438290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22732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32" descr="region-aerienne"/>
          <p:cNvPicPr>
            <a:picLocks noChangeAspect="1" noChangeArrowheads="1"/>
          </p:cNvPicPr>
          <p:nvPr/>
        </p:nvPicPr>
        <p:blipFill>
          <a:blip r:embed="rId2" cstate="print"/>
          <a:srcRect/>
          <a:stretch>
            <a:fillRect/>
          </a:stretch>
        </p:blipFill>
        <p:spPr bwMode="auto">
          <a:xfrm>
            <a:off x="1014046" y="923764"/>
            <a:ext cx="7848600" cy="5370513"/>
          </a:xfrm>
          <a:prstGeom prst="rect">
            <a:avLst/>
          </a:prstGeom>
          <a:noFill/>
        </p:spPr>
      </p:pic>
      <p:sp>
        <p:nvSpPr>
          <p:cNvPr id="22" name="Line 0"/>
          <p:cNvSpPr>
            <a:spLocks noChangeShapeType="1"/>
          </p:cNvSpPr>
          <p:nvPr/>
        </p:nvSpPr>
        <p:spPr bwMode="auto">
          <a:xfrm>
            <a:off x="2013813" y="2152477"/>
            <a:ext cx="729387" cy="819323"/>
          </a:xfrm>
          <a:prstGeom prst="line">
            <a:avLst/>
          </a:prstGeom>
          <a:noFill/>
          <a:ln w="38100">
            <a:solidFill>
              <a:srgbClr val="FF0000"/>
            </a:solidFill>
            <a:round/>
            <a:headEnd type="none" w="sm" len="sm"/>
            <a:tailEnd type="triangle" w="sm" len="sm"/>
          </a:ln>
          <a:effectLst/>
        </p:spPr>
        <p:txBody>
          <a:bodyPr/>
          <a:lstStyle/>
          <a:p>
            <a:endParaRPr lang="en-GB"/>
          </a:p>
        </p:txBody>
      </p:sp>
      <p:sp>
        <p:nvSpPr>
          <p:cNvPr id="29" name="Oval 38"/>
          <p:cNvSpPr>
            <a:spLocks noChangeArrowheads="1"/>
          </p:cNvSpPr>
          <p:nvPr/>
        </p:nvSpPr>
        <p:spPr bwMode="auto">
          <a:xfrm rot="347746">
            <a:off x="4129266" y="2880488"/>
            <a:ext cx="914399" cy="280356"/>
          </a:xfrm>
          <a:prstGeom prst="ellipse">
            <a:avLst/>
          </a:prstGeom>
          <a:noFill/>
          <a:ln w="22225">
            <a:solidFill>
              <a:srgbClr val="FF0000"/>
            </a:solidFill>
            <a:round/>
            <a:headEnd type="none" w="sm" len="sm"/>
            <a:tailEnd type="none" w="sm" len="sm"/>
          </a:ln>
          <a:effectLst/>
        </p:spPr>
        <p:txBody>
          <a:bodyPr wrap="none" anchor="ctr"/>
          <a:lstStyle/>
          <a:p>
            <a:endParaRPr lang="en-GB"/>
          </a:p>
        </p:txBody>
      </p:sp>
      <p:sp>
        <p:nvSpPr>
          <p:cNvPr id="30" name="Oval 38"/>
          <p:cNvSpPr>
            <a:spLocks noChangeArrowheads="1"/>
          </p:cNvSpPr>
          <p:nvPr/>
        </p:nvSpPr>
        <p:spPr bwMode="auto">
          <a:xfrm rot="19462584">
            <a:off x="2573746" y="2928260"/>
            <a:ext cx="747459" cy="348642"/>
          </a:xfrm>
          <a:prstGeom prst="ellipse">
            <a:avLst/>
          </a:prstGeom>
          <a:noFill/>
          <a:ln w="22225">
            <a:solidFill>
              <a:srgbClr val="FF0000"/>
            </a:solidFill>
            <a:round/>
            <a:headEnd type="none" w="sm" len="sm"/>
            <a:tailEnd type="none" w="sm" len="sm"/>
          </a:ln>
          <a:effectLst/>
        </p:spPr>
        <p:txBody>
          <a:bodyPr wrap="none" anchor="ctr"/>
          <a:lstStyle/>
          <a:p>
            <a:endParaRPr lang="en-GB"/>
          </a:p>
        </p:txBody>
      </p:sp>
      <p:sp>
        <p:nvSpPr>
          <p:cNvPr id="32" name="Line 0"/>
          <p:cNvSpPr>
            <a:spLocks noChangeShapeType="1"/>
          </p:cNvSpPr>
          <p:nvPr/>
        </p:nvSpPr>
        <p:spPr bwMode="auto">
          <a:xfrm>
            <a:off x="4043802" y="1692066"/>
            <a:ext cx="254198" cy="1051134"/>
          </a:xfrm>
          <a:prstGeom prst="line">
            <a:avLst/>
          </a:prstGeom>
          <a:noFill/>
          <a:ln w="38100">
            <a:solidFill>
              <a:srgbClr val="FF0000"/>
            </a:solidFill>
            <a:round/>
            <a:headEnd type="none" w="sm" len="sm"/>
            <a:tailEnd type="triangle" w="sm" len="sm"/>
          </a:ln>
          <a:effectLst/>
        </p:spPr>
        <p:txBody>
          <a:bodyPr/>
          <a:lstStyle/>
          <a:p>
            <a:endParaRPr lang="en-GB"/>
          </a:p>
        </p:txBody>
      </p:sp>
      <p:sp>
        <p:nvSpPr>
          <p:cNvPr id="14"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CERN Area</a:t>
            </a:r>
            <a:endParaRPr lang="en-GB" sz="3600" b="1" dirty="0">
              <a:solidFill>
                <a:srgbClr val="0070C0"/>
              </a:solidFill>
            </a:endParaRPr>
          </a:p>
        </p:txBody>
      </p:sp>
      <p:sp>
        <p:nvSpPr>
          <p:cNvPr id="3" name="Rectangle 2"/>
          <p:cNvSpPr/>
          <p:nvPr/>
        </p:nvSpPr>
        <p:spPr>
          <a:xfrm>
            <a:off x="7696200" y="3455131"/>
            <a:ext cx="693844"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Border</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6" name="Rectangle 15"/>
          <p:cNvSpPr/>
          <p:nvPr/>
        </p:nvSpPr>
        <p:spPr>
          <a:xfrm rot="1149411">
            <a:off x="7415206" y="2330106"/>
            <a:ext cx="468398"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LHC</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7" name="Rectangle 16"/>
          <p:cNvSpPr/>
          <p:nvPr/>
        </p:nvSpPr>
        <p:spPr>
          <a:xfrm>
            <a:off x="863579" y="1537896"/>
            <a:ext cx="2154682" cy="523220"/>
          </a:xfrm>
          <a:prstGeom prst="rect">
            <a:avLst/>
          </a:prstGeom>
          <a:noFill/>
        </p:spPr>
        <p:txBody>
          <a:bodyPr wrap="square" lIns="91440" tIns="45720" rIns="91440" bIns="45720">
            <a:spAutoFit/>
          </a:bodyPr>
          <a:lstStyle/>
          <a:p>
            <a:pPr algn="ct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Meyrin</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(CH) </a:t>
            </a: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Campus</a:t>
            </a:r>
          </a:p>
          <a:p>
            <a:pPr algn="ctr"/>
            <a:r>
              <a:rPr lang="en-US" sz="1400" b="1" dirty="0" smtClean="0">
                <a:ln w="6600">
                  <a:solidFill>
                    <a:schemeClr val="accent2"/>
                  </a:solidFill>
                  <a:prstDash val="solid"/>
                </a:ln>
                <a:solidFill>
                  <a:srgbClr val="FFFFFF"/>
                </a:solidFill>
                <a:effectLst>
                  <a:outerShdw dist="38100" dir="2700000" algn="tl" rotWithShape="0">
                    <a:schemeClr val="accent2"/>
                  </a:outerShdw>
                </a:effectLst>
              </a:rPr>
              <a:t>(it </a:t>
            </a: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extensds</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in French </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8" name="Rectangle 17"/>
          <p:cNvSpPr/>
          <p:nvPr/>
        </p:nvSpPr>
        <p:spPr>
          <a:xfrm>
            <a:off x="3093482" y="1348396"/>
            <a:ext cx="2154682" cy="307777"/>
          </a:xfrm>
          <a:prstGeom prst="rect">
            <a:avLst/>
          </a:prstGeom>
          <a:noFill/>
        </p:spPr>
        <p:txBody>
          <a:bodyPr wrap="square" lIns="91440" tIns="45720" rIns="91440" bIns="45720">
            <a:spAutoFit/>
          </a:bodyPr>
          <a:lstStyle/>
          <a:p>
            <a:pPr algn="ctr"/>
            <a:r>
              <a:rPr lang="en-US" sz="1400" b="1" dirty="0" err="1" smtClean="0">
                <a:ln w="6600">
                  <a:solidFill>
                    <a:schemeClr val="accent2"/>
                  </a:solidFill>
                  <a:prstDash val="solid"/>
                </a:ln>
                <a:solidFill>
                  <a:srgbClr val="FFFFFF"/>
                </a:solidFill>
                <a:effectLst>
                  <a:outerShdw dist="38100" dir="2700000" algn="tl" rotWithShape="0">
                    <a:schemeClr val="accent2"/>
                  </a:outerShdw>
                </a:effectLst>
              </a:rPr>
              <a:t>Prévessin</a:t>
            </a:r>
            <a:r>
              <a:rPr lang="en-US" sz="1400" b="1" dirty="0" smtClean="0">
                <a:ln w="6600">
                  <a:solidFill>
                    <a:schemeClr val="accent2"/>
                  </a:solidFill>
                  <a:prstDash val="solid"/>
                </a:ln>
                <a:solidFill>
                  <a:srgbClr val="FFFFFF"/>
                </a:solidFill>
                <a:effectLst>
                  <a:outerShdw dist="38100" dir="2700000" algn="tl" rotWithShape="0">
                    <a:schemeClr val="accent2"/>
                  </a:outerShdw>
                </a:effectLst>
              </a:rPr>
              <a:t> (FR) </a:t>
            </a: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Campus</a:t>
            </a:r>
          </a:p>
        </p:txBody>
      </p:sp>
      <p:sp>
        <p:nvSpPr>
          <p:cNvPr id="19" name="Rectangle 18"/>
          <p:cNvSpPr/>
          <p:nvPr/>
        </p:nvSpPr>
        <p:spPr>
          <a:xfrm rot="998421">
            <a:off x="4187233" y="5054157"/>
            <a:ext cx="1320875" cy="307777"/>
          </a:xfrm>
          <a:prstGeom prst="rect">
            <a:avLst/>
          </a:prstGeom>
          <a:noFill/>
        </p:spPr>
        <p:txBody>
          <a:bodyPr wrap="none" lIns="91440" tIns="45720" rIns="91440" bIns="45720">
            <a:spAutoFit/>
          </a:bodyPr>
          <a:lstStyle/>
          <a:p>
            <a:pPr algn="ctr"/>
            <a:r>
              <a:rPr lang="en-US" sz="1400" b="1" cap="none" spc="0" dirty="0" smtClean="0">
                <a:ln w="6600">
                  <a:solidFill>
                    <a:schemeClr val="accent2"/>
                  </a:solidFill>
                  <a:prstDash val="solid"/>
                </a:ln>
                <a:solidFill>
                  <a:srgbClr val="FFFFFF"/>
                </a:solidFill>
                <a:effectLst>
                  <a:outerShdw dist="38100" dir="2700000" algn="tl" rotWithShape="0">
                    <a:schemeClr val="accent2"/>
                  </a:outerShdw>
                </a:effectLst>
              </a:rPr>
              <a:t>Geneva Airport</a:t>
            </a:r>
            <a:endParaRPr lang="en-US" sz="1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20" name="Footer Placeholder 1"/>
          <p:cNvSpPr>
            <a:spLocks noGrp="1"/>
          </p:cNvSpPr>
          <p:nvPr>
            <p:ph type="ftr" sz="quarter" idx="3"/>
          </p:nvPr>
        </p:nvSpPr>
        <p:spPr>
          <a:xfrm>
            <a:off x="3124200" y="6447110"/>
            <a:ext cx="430530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404924946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endParaRPr lang="en-US"/>
          </a:p>
        </p:txBody>
      </p:sp>
      <p:pic>
        <p:nvPicPr>
          <p:cNvPr id="21" name="Picture 20"/>
          <p:cNvPicPr>
            <a:picLocks noChangeAspect="1"/>
          </p:cNvPicPr>
          <p:nvPr/>
        </p:nvPicPr>
        <p:blipFill>
          <a:blip r:embed="rId2"/>
          <a:stretch>
            <a:fillRect/>
          </a:stretch>
        </p:blipFill>
        <p:spPr>
          <a:xfrm>
            <a:off x="381000" y="838201"/>
            <a:ext cx="9144000" cy="5163349"/>
          </a:xfrm>
          <a:prstGeom prst="rect">
            <a:avLst/>
          </a:prstGeom>
        </p:spPr>
      </p:pic>
      <p:sp>
        <p:nvSpPr>
          <p:cNvPr id="7"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err="1" smtClean="0">
                <a:solidFill>
                  <a:srgbClr val="0070C0"/>
                </a:solidFill>
              </a:rPr>
              <a:t>Meyrin</a:t>
            </a:r>
            <a:r>
              <a:rPr lang="en-GB" sz="3600" b="1" dirty="0" smtClean="0">
                <a:solidFill>
                  <a:srgbClr val="0070C0"/>
                </a:solidFill>
              </a:rPr>
              <a:t> Site</a:t>
            </a:r>
            <a:endParaRPr lang="en-GB" sz="3600" b="1" dirty="0">
              <a:solidFill>
                <a:srgbClr val="0070C0"/>
              </a:solidFill>
            </a:endParaRPr>
          </a:p>
        </p:txBody>
      </p:sp>
      <p:sp>
        <p:nvSpPr>
          <p:cNvPr id="11" name="Footer Placeholder 1"/>
          <p:cNvSpPr>
            <a:spLocks noGrp="1"/>
          </p:cNvSpPr>
          <p:nvPr>
            <p:ph type="ftr" sz="quarter" idx="3"/>
          </p:nvPr>
        </p:nvSpPr>
        <p:spPr>
          <a:xfrm>
            <a:off x="3124200" y="6447110"/>
            <a:ext cx="4305300" cy="365125"/>
          </a:xfrm>
        </p:spPr>
        <p:txBody>
          <a:bodyPr/>
          <a:lstStyle/>
          <a:p>
            <a:r>
              <a:rPr lang="it-IT" smtClean="0"/>
              <a:t>ILO event, Rome 28.06.2016, L. Scibile,  EDMS: 1702197 </a:t>
            </a:r>
            <a:endParaRPr lang="fr-FR" dirty="0"/>
          </a:p>
        </p:txBody>
      </p:sp>
    </p:spTree>
    <p:extLst>
      <p:ext uri="{BB962C8B-B14F-4D97-AF65-F5344CB8AC3E}">
        <p14:creationId xmlns:p14="http://schemas.microsoft.com/office/powerpoint/2010/main" val="129587045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HC-Large-Hadron-Collidor.png"/>
          <p:cNvPicPr>
            <a:picLocks noChangeAspect="1"/>
          </p:cNvPicPr>
          <p:nvPr/>
        </p:nvPicPr>
        <p:blipFill rotWithShape="1">
          <a:blip r:embed="rId3" cstate="print"/>
          <a:srcRect t="8399" r="3133" b="5644"/>
          <a:stretch/>
        </p:blipFill>
        <p:spPr>
          <a:xfrm>
            <a:off x="1371599" y="1020329"/>
            <a:ext cx="7937443" cy="5336021"/>
          </a:xfrm>
          <a:prstGeom prst="rect">
            <a:avLst/>
          </a:prstGeom>
        </p:spPr>
      </p:pic>
      <p:sp>
        <p:nvSpPr>
          <p:cNvPr id="9" name="TextBox 8"/>
          <p:cNvSpPr txBox="1"/>
          <p:nvPr/>
        </p:nvSpPr>
        <p:spPr>
          <a:xfrm>
            <a:off x="1568624" y="1052737"/>
            <a:ext cx="6477000" cy="630942"/>
          </a:xfrm>
          <a:prstGeom prst="rect">
            <a:avLst/>
          </a:prstGeom>
          <a:noFill/>
        </p:spPr>
        <p:txBody>
          <a:bodyPr wrap="square" rtlCol="0">
            <a:spAutoFit/>
          </a:bodyPr>
          <a:lstStyle/>
          <a:p>
            <a:pPr indent="457200" algn="ctr">
              <a:spcBef>
                <a:spcPts val="600"/>
              </a:spcBef>
            </a:pPr>
            <a:endParaRPr lang="en-US" sz="1600" dirty="0">
              <a:solidFill>
                <a:schemeClr val="tx2">
                  <a:lumMod val="60000"/>
                  <a:lumOff val="40000"/>
                </a:schemeClr>
              </a:solidFill>
              <a:latin typeface="Verdana" pitchFamily="34" charset="0"/>
            </a:endParaRPr>
          </a:p>
          <a:p>
            <a:endParaRPr lang="en-US" dirty="0"/>
          </a:p>
        </p:txBody>
      </p:sp>
      <p:sp>
        <p:nvSpPr>
          <p:cNvPr id="8" name="TextBox 7"/>
          <p:cNvSpPr txBox="1"/>
          <p:nvPr/>
        </p:nvSpPr>
        <p:spPr>
          <a:xfrm>
            <a:off x="488504" y="1078975"/>
            <a:ext cx="3339080" cy="2108269"/>
          </a:xfrm>
          <a:prstGeom prst="rect">
            <a:avLst/>
          </a:prstGeom>
          <a:noFill/>
        </p:spPr>
        <p:txBody>
          <a:bodyPr wrap="square" rtlCol="0">
            <a:spAutoFit/>
          </a:bodyPr>
          <a:lstStyle/>
          <a:p>
            <a:pPr>
              <a:spcBef>
                <a:spcPts val="600"/>
              </a:spcBef>
            </a:pPr>
            <a:r>
              <a:rPr lang="en-US" sz="1400" b="1" i="1" dirty="0">
                <a:latin typeface="Arial Black" pitchFamily="34" charset="0"/>
              </a:rPr>
              <a:t>Tunnels:</a:t>
            </a:r>
          </a:p>
          <a:p>
            <a:pPr marL="285750" indent="-285750">
              <a:spcBef>
                <a:spcPts val="600"/>
              </a:spcBef>
              <a:buFont typeface="Arial" pitchFamily="34" charset="0"/>
              <a:buChar char="•"/>
            </a:pPr>
            <a:r>
              <a:rPr lang="en-US" sz="1400" b="1" i="1" dirty="0" smtClean="0">
                <a:latin typeface="Arial Black" pitchFamily="34" charset="0"/>
              </a:rPr>
              <a:t>27 km </a:t>
            </a:r>
            <a:r>
              <a:rPr lang="en-US" sz="1400" b="1" i="1" dirty="0">
                <a:latin typeface="Arial Black" pitchFamily="34" charset="0"/>
              </a:rPr>
              <a:t>long</a:t>
            </a:r>
          </a:p>
          <a:p>
            <a:pPr marL="285750" indent="-285750">
              <a:spcBef>
                <a:spcPts val="600"/>
              </a:spcBef>
              <a:buFont typeface="Arial" pitchFamily="34" charset="0"/>
              <a:buChar char="•"/>
            </a:pPr>
            <a:r>
              <a:rPr lang="en-US" sz="1400" b="1" i="1" dirty="0" smtClean="0">
                <a:latin typeface="Arial Black" pitchFamily="34" charset="0"/>
              </a:rPr>
              <a:t>100 m </a:t>
            </a:r>
            <a:r>
              <a:rPr lang="en-US" sz="1400" b="1" i="1" dirty="0">
                <a:latin typeface="Arial Black" pitchFamily="34" charset="0"/>
              </a:rPr>
              <a:t>approx. below grade</a:t>
            </a:r>
          </a:p>
          <a:p>
            <a:pPr marL="285750" indent="-285750">
              <a:spcBef>
                <a:spcPts val="600"/>
              </a:spcBef>
              <a:buFont typeface="Arial" pitchFamily="34" charset="0"/>
              <a:buChar char="•"/>
            </a:pPr>
            <a:r>
              <a:rPr lang="en-US" sz="2000" b="1" dirty="0"/>
              <a:t> ̴</a:t>
            </a:r>
            <a:r>
              <a:rPr lang="en-GB" sz="1400" dirty="0" smtClean="0">
                <a:latin typeface="Arial Black" pitchFamily="34" charset="0"/>
              </a:rPr>
              <a:t> </a:t>
            </a:r>
            <a:r>
              <a:rPr lang="en-US" sz="1400" b="1" i="1" dirty="0">
                <a:latin typeface="Arial Black" pitchFamily="34" charset="0"/>
              </a:rPr>
              <a:t>6</a:t>
            </a:r>
            <a:r>
              <a:rPr lang="en-US" sz="1400" b="1" i="1" dirty="0" smtClean="0">
                <a:latin typeface="Arial Black" pitchFamily="34" charset="0"/>
              </a:rPr>
              <a:t>0km </a:t>
            </a:r>
            <a:r>
              <a:rPr lang="en-US" sz="1400" b="1" i="1" dirty="0">
                <a:latin typeface="Arial Black" pitchFamily="34" charset="0"/>
              </a:rPr>
              <a:t>total length of tunnels</a:t>
            </a:r>
          </a:p>
          <a:p>
            <a:pPr indent="457200">
              <a:spcBef>
                <a:spcPts val="600"/>
              </a:spcBef>
              <a:buFont typeface="Arial" pitchFamily="34" charset="0"/>
              <a:buChar char="•"/>
            </a:pPr>
            <a:endParaRPr lang="en-US" sz="1600" dirty="0">
              <a:solidFill>
                <a:srgbClr val="FF0000"/>
              </a:solidFill>
              <a:latin typeface="Verdana" pitchFamily="34" charset="0"/>
            </a:endParaRPr>
          </a:p>
          <a:p>
            <a:endParaRPr lang="en-US" dirty="0">
              <a:solidFill>
                <a:srgbClr val="FF0000"/>
              </a:solidFill>
            </a:endParaRPr>
          </a:p>
        </p:txBody>
      </p:sp>
      <p:sp>
        <p:nvSpPr>
          <p:cNvPr id="12" name="Title 2"/>
          <p:cNvSpPr txBox="1">
            <a:spLocks/>
          </p:cNvSpPr>
          <p:nvPr/>
        </p:nvSpPr>
        <p:spPr>
          <a:xfrm>
            <a:off x="914400" y="0"/>
            <a:ext cx="8153400" cy="792162"/>
          </a:xfrm>
          <a:prstGeom prst="rect">
            <a:avLst/>
          </a:prstGeom>
        </p:spPr>
        <p:txBody>
          <a:bodyPr vert="horz" lIns="95746" tIns="47874" rIns="95746" bIns="47874" rtlCol="0" anchor="ctr">
            <a:noAutofit/>
          </a:bodyPr>
          <a:lstStyle>
            <a:lvl1pPr algn="l" defTabSz="957472" rtl="0" eaLnBrk="1" latinLnBrk="0" hangingPunct="1">
              <a:spcBef>
                <a:spcPct val="0"/>
              </a:spcBef>
              <a:buNone/>
              <a:defRPr sz="4600" kern="1200">
                <a:solidFill>
                  <a:schemeClr val="accent1">
                    <a:lumMod val="50000"/>
                  </a:schemeClr>
                </a:solidFill>
                <a:latin typeface="+mj-lt"/>
                <a:ea typeface="+mj-ea"/>
                <a:cs typeface="+mj-cs"/>
              </a:defRPr>
            </a:lvl1pPr>
          </a:lstStyle>
          <a:p>
            <a:pPr algn="ctr"/>
            <a:r>
              <a:rPr lang="en-GB" sz="3600" b="1" dirty="0" smtClean="0">
                <a:solidFill>
                  <a:srgbClr val="0070C0"/>
                </a:solidFill>
              </a:rPr>
              <a:t>Current underground infrastructure</a:t>
            </a:r>
            <a:endParaRPr lang="en-GB" sz="3600" b="1" dirty="0">
              <a:solidFill>
                <a:srgbClr val="0070C0"/>
              </a:solidFill>
            </a:endParaRPr>
          </a:p>
        </p:txBody>
      </p:sp>
      <p:sp>
        <p:nvSpPr>
          <p:cNvPr id="13" name="Footer Placeholder 1"/>
          <p:cNvSpPr>
            <a:spLocks noGrp="1"/>
          </p:cNvSpPr>
          <p:nvPr>
            <p:ph type="ftr" sz="quarter" idx="3"/>
          </p:nvPr>
        </p:nvSpPr>
        <p:spPr>
          <a:xfrm>
            <a:off x="3124200" y="6447110"/>
            <a:ext cx="4305300" cy="365125"/>
          </a:xfrm>
        </p:spPr>
        <p:txBody>
          <a:bodyPr/>
          <a:lstStyle/>
          <a:p>
            <a:r>
              <a:rPr lang="it-IT" dirty="0" smtClean="0"/>
              <a:t>ILO </a:t>
            </a:r>
            <a:r>
              <a:rPr lang="it-IT" dirty="0" err="1" smtClean="0"/>
              <a:t>event</a:t>
            </a:r>
            <a:r>
              <a:rPr lang="it-IT" dirty="0" smtClean="0"/>
              <a:t>, Rome 28.06.2016, L. Scibile,  EDMS: 1702197 </a:t>
            </a:r>
            <a:endParaRPr lang="fr-FR" dirty="0"/>
          </a:p>
        </p:txBody>
      </p:sp>
    </p:spTree>
    <p:extLst>
      <p:ext uri="{BB962C8B-B14F-4D97-AF65-F5344CB8AC3E}">
        <p14:creationId xmlns:p14="http://schemas.microsoft.com/office/powerpoint/2010/main" val="3103445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a:spLocks noGrp="1"/>
          </p:cNvSpPr>
          <p:nvPr>
            <p:ph type="title"/>
          </p:nvPr>
        </p:nvSpPr>
        <p:spPr/>
        <p:txBody>
          <a:bodyPr>
            <a:noAutofit/>
          </a:bodyPr>
          <a:lstStyle/>
          <a:p>
            <a:r>
              <a:rPr lang="en-GB" sz="3600" b="1" smtClean="0">
                <a:solidFill>
                  <a:srgbClr val="0070C0"/>
                </a:solidFill>
              </a:rPr>
              <a:t>CERN Accelerator Complex</a:t>
            </a:r>
            <a:endParaRPr lang="en-GB" sz="3600" b="1" dirty="0">
              <a:solidFill>
                <a:srgbClr val="0070C0"/>
              </a:solidFill>
            </a:endParaRPr>
          </a:p>
        </p:txBody>
      </p:sp>
      <p:pic>
        <p:nvPicPr>
          <p:cNvPr id="22" name="Content Placeholder 4" descr="CERN-Accelerators_layout.jpg"/>
          <p:cNvPicPr>
            <a:picLocks noGrp="1" noChangeAspect="1"/>
          </p:cNvPicPr>
          <p:nvPr>
            <p:ph sz="quarter" idx="11"/>
          </p:nvPr>
        </p:nvPicPr>
        <p:blipFill>
          <a:blip r:embed="rId3" cstate="print"/>
          <a:stretch>
            <a:fillRect/>
          </a:stretch>
        </p:blipFill>
        <p:spPr>
          <a:xfrm>
            <a:off x="1828800" y="1064001"/>
            <a:ext cx="6413499" cy="5184399"/>
          </a:xfrm>
        </p:spPr>
      </p:pic>
      <p:cxnSp>
        <p:nvCxnSpPr>
          <p:cNvPr id="23" name="Straight Connector 22"/>
          <p:cNvCxnSpPr/>
          <p:nvPr/>
        </p:nvCxnSpPr>
        <p:spPr>
          <a:xfrm flipH="1">
            <a:off x="4660899" y="4416800"/>
            <a:ext cx="152400" cy="1524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5035549" y="3883400"/>
            <a:ext cx="609600" cy="1524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5" name="Oval 24"/>
          <p:cNvSpPr/>
          <p:nvPr/>
        </p:nvSpPr>
        <p:spPr>
          <a:xfrm>
            <a:off x="5232399" y="4188200"/>
            <a:ext cx="1485900" cy="45720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6" name="Freeform 25"/>
          <p:cNvSpPr/>
          <p:nvPr/>
        </p:nvSpPr>
        <p:spPr>
          <a:xfrm>
            <a:off x="3630362" y="2791899"/>
            <a:ext cx="1631197" cy="1644602"/>
          </a:xfrm>
          <a:custGeom>
            <a:avLst/>
            <a:gdLst>
              <a:gd name="connsiteX0" fmla="*/ 85657 w 1631197"/>
              <a:gd name="connsiteY0" fmla="*/ 55181 h 1644602"/>
              <a:gd name="connsiteX1" fmla="*/ 45900 w 1631197"/>
              <a:gd name="connsiteY1" fmla="*/ 102889 h 1644602"/>
              <a:gd name="connsiteX2" fmla="*/ 22047 w 1631197"/>
              <a:gd name="connsiteY2" fmla="*/ 993435 h 1644602"/>
              <a:gd name="connsiteX3" fmla="*/ 387807 w 1631197"/>
              <a:gd name="connsiteY3" fmla="*/ 1375098 h 1644602"/>
              <a:gd name="connsiteX4" fmla="*/ 1143180 w 1631197"/>
              <a:gd name="connsiteY4" fmla="*/ 1446659 h 1644602"/>
              <a:gd name="connsiteX5" fmla="*/ 1580502 w 1631197"/>
              <a:gd name="connsiteY5" fmla="*/ 1621588 h 1644602"/>
              <a:gd name="connsiteX6" fmla="*/ 1604356 w 1631197"/>
              <a:gd name="connsiteY6" fmla="*/ 1637491 h 1644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1197" h="1644602">
                <a:moveTo>
                  <a:pt x="85657" y="55181"/>
                </a:moveTo>
                <a:cubicBezTo>
                  <a:pt x="71079" y="847"/>
                  <a:pt x="56502" y="-53487"/>
                  <a:pt x="45900" y="102889"/>
                </a:cubicBezTo>
                <a:cubicBezTo>
                  <a:pt x="35298" y="259265"/>
                  <a:pt x="-34937" y="781400"/>
                  <a:pt x="22047" y="993435"/>
                </a:cubicBezTo>
                <a:cubicBezTo>
                  <a:pt x="79031" y="1205470"/>
                  <a:pt x="200952" y="1299561"/>
                  <a:pt x="387807" y="1375098"/>
                </a:cubicBezTo>
                <a:cubicBezTo>
                  <a:pt x="574662" y="1450635"/>
                  <a:pt x="944398" y="1405577"/>
                  <a:pt x="1143180" y="1446659"/>
                </a:cubicBezTo>
                <a:cubicBezTo>
                  <a:pt x="1341963" y="1487741"/>
                  <a:pt x="1503639" y="1589783"/>
                  <a:pt x="1580502" y="1621588"/>
                </a:cubicBezTo>
                <a:cubicBezTo>
                  <a:pt x="1657365" y="1653393"/>
                  <a:pt x="1630860" y="1645442"/>
                  <a:pt x="1604356" y="1637491"/>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7" name="Oval 26"/>
          <p:cNvSpPr/>
          <p:nvPr/>
        </p:nvSpPr>
        <p:spPr>
          <a:xfrm>
            <a:off x="3746499" y="2394976"/>
            <a:ext cx="2971800" cy="847026"/>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28" name="Group 27"/>
          <p:cNvGrpSpPr/>
          <p:nvPr/>
        </p:nvGrpSpPr>
        <p:grpSpPr>
          <a:xfrm>
            <a:off x="2157563" y="2314343"/>
            <a:ext cx="5255813" cy="1083508"/>
            <a:chOff x="1916264" y="2393343"/>
            <a:chExt cx="5255813" cy="1083508"/>
          </a:xfrm>
        </p:grpSpPr>
        <p:sp>
          <p:nvSpPr>
            <p:cNvPr id="29" name="Freeform 28"/>
            <p:cNvSpPr/>
            <p:nvPr/>
          </p:nvSpPr>
          <p:spPr>
            <a:xfrm>
              <a:off x="1916264" y="2393343"/>
              <a:ext cx="2687541" cy="1083508"/>
            </a:xfrm>
            <a:custGeom>
              <a:avLst/>
              <a:gdLst>
                <a:gd name="connsiteX0" fmla="*/ 0 w 2687541"/>
                <a:gd name="connsiteY0" fmla="*/ 0 h 1083508"/>
                <a:gd name="connsiteX1" fmla="*/ 71562 w 2687541"/>
                <a:gd name="connsiteY1" fmla="*/ 278295 h 1083508"/>
                <a:gd name="connsiteX2" fmla="*/ 294199 w 2687541"/>
                <a:gd name="connsiteY2" fmla="*/ 755374 h 1083508"/>
                <a:gd name="connsiteX3" fmla="*/ 763326 w 2687541"/>
                <a:gd name="connsiteY3" fmla="*/ 1057523 h 1083508"/>
                <a:gd name="connsiteX4" fmla="*/ 1399430 w 2687541"/>
                <a:gd name="connsiteY4" fmla="*/ 1057523 h 1083508"/>
                <a:gd name="connsiteX5" fmla="*/ 1630018 w 2687541"/>
                <a:gd name="connsiteY5" fmla="*/ 970059 h 1083508"/>
                <a:gd name="connsiteX6" fmla="*/ 1924216 w 2687541"/>
                <a:gd name="connsiteY6" fmla="*/ 930302 h 1083508"/>
                <a:gd name="connsiteX7" fmla="*/ 2687541 w 2687541"/>
                <a:gd name="connsiteY7" fmla="*/ 930302 h 1083508"/>
                <a:gd name="connsiteX8" fmla="*/ 2687541 w 2687541"/>
                <a:gd name="connsiteY8" fmla="*/ 930302 h 1083508"/>
                <a:gd name="connsiteX9" fmla="*/ 2687541 w 2687541"/>
                <a:gd name="connsiteY9" fmla="*/ 930302 h 108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7541" h="1083508">
                  <a:moveTo>
                    <a:pt x="0" y="0"/>
                  </a:moveTo>
                  <a:cubicBezTo>
                    <a:pt x="11264" y="76199"/>
                    <a:pt x="22529" y="152399"/>
                    <a:pt x="71562" y="278295"/>
                  </a:cubicBezTo>
                  <a:cubicBezTo>
                    <a:pt x="120595" y="404191"/>
                    <a:pt x="178905" y="625503"/>
                    <a:pt x="294199" y="755374"/>
                  </a:cubicBezTo>
                  <a:cubicBezTo>
                    <a:pt x="409493" y="885245"/>
                    <a:pt x="579121" y="1007165"/>
                    <a:pt x="763326" y="1057523"/>
                  </a:cubicBezTo>
                  <a:cubicBezTo>
                    <a:pt x="947531" y="1107881"/>
                    <a:pt x="1254981" y="1072100"/>
                    <a:pt x="1399430" y="1057523"/>
                  </a:cubicBezTo>
                  <a:cubicBezTo>
                    <a:pt x="1543879" y="1042946"/>
                    <a:pt x="1542554" y="991263"/>
                    <a:pt x="1630018" y="970059"/>
                  </a:cubicBezTo>
                  <a:cubicBezTo>
                    <a:pt x="1717482" y="948856"/>
                    <a:pt x="1747962" y="936928"/>
                    <a:pt x="1924216" y="930302"/>
                  </a:cubicBezTo>
                  <a:cubicBezTo>
                    <a:pt x="2100470" y="923676"/>
                    <a:pt x="2687541" y="930302"/>
                    <a:pt x="2687541" y="930302"/>
                  </a:cubicBezTo>
                  <a:lnTo>
                    <a:pt x="2687541" y="930302"/>
                  </a:lnTo>
                  <a:lnTo>
                    <a:pt x="2687541" y="930302"/>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0" name="Freeform 29"/>
            <p:cNvSpPr/>
            <p:nvPr/>
          </p:nvSpPr>
          <p:spPr>
            <a:xfrm>
              <a:off x="5899868" y="2531876"/>
              <a:ext cx="1272209" cy="195762"/>
            </a:xfrm>
            <a:custGeom>
              <a:avLst/>
              <a:gdLst>
                <a:gd name="connsiteX0" fmla="*/ 0 w 1272209"/>
                <a:gd name="connsiteY0" fmla="*/ 4590 h 195762"/>
                <a:gd name="connsiteX1" fmla="*/ 341906 w 1272209"/>
                <a:gd name="connsiteY1" fmla="*/ 4590 h 195762"/>
                <a:gd name="connsiteX2" fmla="*/ 469127 w 1272209"/>
                <a:gd name="connsiteY2" fmla="*/ 52298 h 195762"/>
                <a:gd name="connsiteX3" fmla="*/ 548640 w 1272209"/>
                <a:gd name="connsiteY3" fmla="*/ 115908 h 195762"/>
                <a:gd name="connsiteX4" fmla="*/ 612250 w 1272209"/>
                <a:gd name="connsiteY4" fmla="*/ 171567 h 195762"/>
                <a:gd name="connsiteX5" fmla="*/ 818984 w 1272209"/>
                <a:gd name="connsiteY5" fmla="*/ 195421 h 195762"/>
                <a:gd name="connsiteX6" fmla="*/ 1129085 w 1272209"/>
                <a:gd name="connsiteY6" fmla="*/ 155665 h 195762"/>
                <a:gd name="connsiteX7" fmla="*/ 1272209 w 1272209"/>
                <a:gd name="connsiteY7" fmla="*/ 92054 h 195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209" h="195762">
                  <a:moveTo>
                    <a:pt x="0" y="4590"/>
                  </a:moveTo>
                  <a:cubicBezTo>
                    <a:pt x="131859" y="614"/>
                    <a:pt x="263718" y="-3361"/>
                    <a:pt x="341906" y="4590"/>
                  </a:cubicBezTo>
                  <a:cubicBezTo>
                    <a:pt x="420094" y="12541"/>
                    <a:pt x="434671" y="33745"/>
                    <a:pt x="469127" y="52298"/>
                  </a:cubicBezTo>
                  <a:cubicBezTo>
                    <a:pt x="503583" y="70851"/>
                    <a:pt x="524786" y="96030"/>
                    <a:pt x="548640" y="115908"/>
                  </a:cubicBezTo>
                  <a:cubicBezTo>
                    <a:pt x="572494" y="135786"/>
                    <a:pt x="567193" y="158315"/>
                    <a:pt x="612250" y="171567"/>
                  </a:cubicBezTo>
                  <a:cubicBezTo>
                    <a:pt x="657307" y="184819"/>
                    <a:pt x="732845" y="198071"/>
                    <a:pt x="818984" y="195421"/>
                  </a:cubicBezTo>
                  <a:cubicBezTo>
                    <a:pt x="905123" y="192771"/>
                    <a:pt x="1053548" y="172893"/>
                    <a:pt x="1129085" y="155665"/>
                  </a:cubicBezTo>
                  <a:cubicBezTo>
                    <a:pt x="1204622" y="138437"/>
                    <a:pt x="1238415" y="115245"/>
                    <a:pt x="1272209" y="92054"/>
                  </a:cubicBez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1" name="Oval 30"/>
          <p:cNvSpPr/>
          <p:nvPr/>
        </p:nvSpPr>
        <p:spPr>
          <a:xfrm>
            <a:off x="2144461" y="1354560"/>
            <a:ext cx="5564437" cy="1690640"/>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3" name="Footer Placeholder 1"/>
          <p:cNvSpPr txBox="1">
            <a:spLocks/>
          </p:cNvSpPr>
          <p:nvPr/>
        </p:nvSpPr>
        <p:spPr>
          <a:xfrm>
            <a:off x="3124200" y="6447110"/>
            <a:ext cx="4305300" cy="365125"/>
          </a:xfrm>
          <a:prstGeom prst="rect">
            <a:avLst/>
          </a:prstGeom>
        </p:spPr>
        <p:txBody>
          <a:bodyPr vert="horz" lIns="91440" tIns="45720" rIns="91440" bIns="45720" rtlCol="0" anchor="ctr"/>
          <a:lstStyle>
            <a:defPPr>
              <a:defRPr lang="en-US"/>
            </a:defPPr>
            <a:lvl1pPr algn="ctr">
              <a:defRPr sz="1200">
                <a:solidFill>
                  <a:schemeClr val="tx1">
                    <a:tint val="75000"/>
                  </a:schemeClr>
                </a:solidFill>
              </a:defRPr>
            </a:lvl1pPr>
          </a:lstStyle>
          <a:p>
            <a:r>
              <a:rPr lang="it-IT" dirty="0"/>
              <a:t>ILO </a:t>
            </a:r>
            <a:r>
              <a:rPr lang="it-IT" dirty="0" err="1"/>
              <a:t>event</a:t>
            </a:r>
            <a:r>
              <a:rPr lang="it-IT" dirty="0"/>
              <a:t>, Rome 28.06.2016, L. Scibile,  EDMS: 1702197</a:t>
            </a:r>
            <a:endParaRPr lang="fr-FR" dirty="0"/>
          </a:p>
        </p:txBody>
      </p:sp>
    </p:spTree>
    <p:extLst>
      <p:ext uri="{BB962C8B-B14F-4D97-AF65-F5344CB8AC3E}">
        <p14:creationId xmlns:p14="http://schemas.microsoft.com/office/powerpoint/2010/main" val="4109043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23"/>
                                        </p:tgtEl>
                                      </p:cBhvr>
                                    </p:animEffect>
                                    <p:set>
                                      <p:cBhvr>
                                        <p:cTn id="11" dur="1" fill="hold">
                                          <p:stCondLst>
                                            <p:cond delay="499"/>
                                          </p:stCondLst>
                                        </p:cTn>
                                        <p:tgtEl>
                                          <p:spTgt spid="2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xit" presetSubtype="10" fill="hold" grpId="1" nodeType="clickEffect">
                                  <p:stCondLst>
                                    <p:cond delay="0"/>
                                  </p:stCondLst>
                                  <p:childTnLst>
                                    <p:animEffect transition="out" filter="blinds(horizontal)">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3" presetClass="exit" presetSubtype="10" fill="hold" grpId="1" nodeType="clickEffect">
                                  <p:stCondLst>
                                    <p:cond delay="0"/>
                                  </p:stCondLst>
                                  <p:childTnLst>
                                    <p:animEffect transition="out" filter="blinds(horizontal)">
                                      <p:cBhvr>
                                        <p:cTn id="28" dur="500"/>
                                        <p:tgtEl>
                                          <p:spTgt spid="25"/>
                                        </p:tgtEl>
                                      </p:cBhvr>
                                    </p:animEffect>
                                    <p:set>
                                      <p:cBhvr>
                                        <p:cTn id="29" dur="1" fill="hold">
                                          <p:stCondLst>
                                            <p:cond delay="499"/>
                                          </p:stCondLst>
                                        </p:cTn>
                                        <p:tgtEl>
                                          <p:spTgt spid="2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 presetClass="exit" presetSubtype="10" fill="hold" grpId="1" nodeType="clickEffect">
                                  <p:stCondLst>
                                    <p:cond delay="0"/>
                                  </p:stCondLst>
                                  <p:childTnLst>
                                    <p:animEffect transition="out" filter="blinds(horizontal)">
                                      <p:cBhvr>
                                        <p:cTn id="46" dur="500"/>
                                        <p:tgtEl>
                                          <p:spTgt spid="27"/>
                                        </p:tgtEl>
                                      </p:cBhvr>
                                    </p:animEffect>
                                    <p:set>
                                      <p:cBhvr>
                                        <p:cTn id="47" dur="1" fill="hold">
                                          <p:stCondLst>
                                            <p:cond delay="499"/>
                                          </p:stCondLst>
                                        </p:cTn>
                                        <p:tgtEl>
                                          <p:spTgt spid="2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3" presetClass="exit" presetSubtype="10" fill="hold" nodeType="clickEffect">
                                  <p:stCondLst>
                                    <p:cond delay="0"/>
                                  </p:stCondLst>
                                  <p:childTnLst>
                                    <p:animEffect transition="out" filter="blinds(horizontal)">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1" grpId="0" animBg="1"/>
      <p:bldP spid="31"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FE690D9DD83FB459860091F666B769D" ma:contentTypeVersion="0" ma:contentTypeDescription="Create a new document." ma:contentTypeScope="" ma:versionID="26d82a32f8895811e2fee568425d5aed">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549806-FAAB-4268-AEBA-06ACB6437F19}">
  <ds:schemaRefs>
    <ds:schemaRef ds:uri="http://purl.org/dc/elements/1.1/"/>
    <ds:schemaRef ds:uri="http://schemas.microsoft.com/office/2006/documentManagement/types"/>
    <ds:schemaRef ds:uri="http://www.w3.org/XML/1998/namespace"/>
    <ds:schemaRef ds:uri="http://schemas.microsoft.com/office/2006/metadata/properties"/>
    <ds:schemaRef ds:uri="http://purl.org/dc/dcmitype/"/>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7ED60604-48BA-4B55-B87D-A5199D3B88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84E01F0F-0DAE-445E-AD52-238B5493FE8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167065</TotalTime>
  <Words>1690</Words>
  <Application>Microsoft Macintosh PowerPoint</Application>
  <PresentationFormat>A4 Paper (210x297 mm)</PresentationFormat>
  <Paragraphs>321</Paragraphs>
  <Slides>50</Slides>
  <Notes>18</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CERN Site Engineering - Opportunità nell’ingegneria civile al CERN</vt:lpstr>
      <vt:lpstr>PowerPoint Presentation</vt:lpstr>
      <vt:lpstr>Existing CERN Infrastructure and brief history</vt:lpstr>
      <vt:lpstr>PowerPoint Presentation</vt:lpstr>
      <vt:lpstr>PowerPoint Presentation</vt:lpstr>
      <vt:lpstr>PowerPoint Presentation</vt:lpstr>
      <vt:lpstr>PowerPoint Presentation</vt:lpstr>
      <vt:lpstr>PowerPoint Presentation</vt:lpstr>
      <vt:lpstr>CERN Accelerator Complex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examples of recent projects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Renovation Works: Main auditorium</vt:lpstr>
      <vt:lpstr>Site planning and development</vt:lpstr>
      <vt:lpstr>PowerPoint Presentation</vt:lpstr>
      <vt:lpstr>PowerPoint Presentation</vt:lpstr>
      <vt:lpstr>PowerPoint Presentation</vt:lpstr>
      <vt:lpstr>PowerPoint Presentation</vt:lpstr>
      <vt:lpstr>PowerPoint Presentation</vt:lpstr>
      <vt:lpstr>Examples of on-going and  planned projects</vt:lpstr>
      <vt:lpstr>PowerPoint Presentation</vt:lpstr>
      <vt:lpstr>PowerPoint Presentation</vt:lpstr>
      <vt:lpstr>PowerPoint Presentation</vt:lpstr>
      <vt:lpstr>PowerPoint Presentation</vt:lpstr>
      <vt:lpstr>Underground works – HL-LHC Points 1 &amp; 5</vt:lpstr>
      <vt:lpstr>PowerPoint Presentation</vt:lpstr>
      <vt:lpstr>Conclusions</vt:lpstr>
      <vt:lpstr>Thank You for your attention</vt:lpstr>
      <vt:lpstr>PowerPoint Presentation</vt:lpstr>
    </vt:vector>
  </TitlesOfParts>
  <Manager/>
  <Company>CERN</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CERN Site Engineering</dc:title>
  <dc:subject/>
  <dc:creator>L. Scibile</dc:creator>
  <cp:keywords/>
  <dc:description/>
  <cp:lastModifiedBy>Luigi SCIBILE</cp:lastModifiedBy>
  <cp:revision>685</cp:revision>
  <cp:lastPrinted>2016-03-07T07:23:36Z</cp:lastPrinted>
  <dcterms:created xsi:type="dcterms:W3CDTF">2011-12-19T09:51:43Z</dcterms:created>
  <dcterms:modified xsi:type="dcterms:W3CDTF">2016-06-27T13:20:45Z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EDMS">
    <vt:lpwstr>XXXXX1</vt:lpwstr>
  </property>
  <property fmtid="{D5CDD505-2E9C-101B-9397-08002B2CF9AE}" pid="3" name="Author">
    <vt:lpwstr>L. Scibile</vt:lpwstr>
  </property>
  <property fmtid="{D5CDD505-2E9C-101B-9397-08002B2CF9AE}" pid="4" name="ContentTypeId">
    <vt:lpwstr>0x0101005FE690D9DD83FB459860091F666B769D</vt:lpwstr>
  </property>
</Properties>
</file>