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390" r:id="rId2"/>
    <p:sldId id="391" r:id="rId3"/>
    <p:sldId id="392" r:id="rId4"/>
    <p:sldId id="393" r:id="rId5"/>
    <p:sldId id="394" r:id="rId6"/>
    <p:sldId id="395" r:id="rId7"/>
    <p:sldId id="396" r:id="rId8"/>
    <p:sldId id="397" r:id="rId9"/>
    <p:sldId id="398" r:id="rId10"/>
    <p:sldId id="399" r:id="rId11"/>
    <p:sldId id="416" r:id="rId12"/>
    <p:sldId id="400" r:id="rId13"/>
    <p:sldId id="401" r:id="rId14"/>
    <p:sldId id="402" r:id="rId15"/>
    <p:sldId id="403" r:id="rId16"/>
    <p:sldId id="404" r:id="rId17"/>
    <p:sldId id="405" r:id="rId18"/>
    <p:sldId id="406" r:id="rId19"/>
    <p:sldId id="407" r:id="rId20"/>
    <p:sldId id="408" r:id="rId21"/>
    <p:sldId id="409" r:id="rId22"/>
    <p:sldId id="410" r:id="rId23"/>
    <p:sldId id="411" r:id="rId24"/>
    <p:sldId id="412" r:id="rId25"/>
    <p:sldId id="415" r:id="rId26"/>
    <p:sldId id="414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08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18" autoAdjust="0"/>
    <p:restoredTop sz="91196" autoAdjust="0"/>
  </p:normalViewPr>
  <p:slideViewPr>
    <p:cSldViewPr snapToGrid="0" snapToObjects="1">
      <p:cViewPr>
        <p:scale>
          <a:sx n="100" d="100"/>
          <a:sy n="100" d="100"/>
        </p:scale>
        <p:origin x="-69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6306DE-61F8-4228-B233-7F636A9CCB11}" type="doc">
      <dgm:prSet loTypeId="urn:microsoft.com/office/officeart/2005/8/layout/process4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GB"/>
        </a:p>
      </dgm:t>
    </dgm:pt>
    <dgm:pt modelId="{E60F8A4A-FB20-42AC-9A5A-83FC389457F6}">
      <dgm:prSet phldrT="[Text]" custT="1"/>
      <dgm:spPr>
        <a:xfrm rot="10800000">
          <a:off x="0" y="0"/>
          <a:ext cx="6096000" cy="535620"/>
        </a:xfrm>
        <a:solidFill>
          <a:schemeClr val="accent1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160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RFI / EOI</a:t>
          </a:r>
          <a:endParaRPr lang="en-GB" sz="1600" dirty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DECE0296-EA4C-4801-8FCB-A2E839841B05}" type="parTrans" cxnId="{2C6F35DF-A24A-4660-A5DE-82198E372EE6}">
      <dgm:prSet/>
      <dgm:spPr/>
      <dgm:t>
        <a:bodyPr/>
        <a:lstStyle/>
        <a:p>
          <a:endParaRPr lang="en-GB" sz="1800"/>
        </a:p>
      </dgm:t>
    </dgm:pt>
    <dgm:pt modelId="{34708889-27E1-4C1A-8C8E-77BC4A0292A1}" type="sibTrans" cxnId="{2C6F35DF-A24A-4660-A5DE-82198E372EE6}">
      <dgm:prSet/>
      <dgm:spPr/>
      <dgm:t>
        <a:bodyPr/>
        <a:lstStyle/>
        <a:p>
          <a:endParaRPr lang="en-GB" sz="1800"/>
        </a:p>
      </dgm:t>
    </dgm:pt>
    <dgm:pt modelId="{CE1A6BF1-8EA7-4DA4-AE96-B0ABCF9BCC0A}">
      <dgm:prSet phldrT="[Text]" custT="1"/>
      <dgm:spPr>
        <a:xfrm rot="10800000">
          <a:off x="0" y="544145"/>
          <a:ext cx="6096000" cy="535620"/>
        </a:xfrm>
        <a:solidFill>
          <a:schemeClr val="accent1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160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Solicitation (RFP / ITB / RFQ)</a:t>
          </a:r>
          <a:endParaRPr lang="en-GB" sz="1600" dirty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09F18D57-3FA1-495F-AFA1-A82B1F52954F}" type="parTrans" cxnId="{2CC6C2B0-09BF-4511-AC02-004622CDF162}">
      <dgm:prSet/>
      <dgm:spPr/>
      <dgm:t>
        <a:bodyPr/>
        <a:lstStyle/>
        <a:p>
          <a:endParaRPr lang="en-GB" sz="1800"/>
        </a:p>
      </dgm:t>
    </dgm:pt>
    <dgm:pt modelId="{06F7DA97-9940-4AD4-9126-EE7C4E2975E5}" type="sibTrans" cxnId="{2CC6C2B0-09BF-4511-AC02-004622CDF162}">
      <dgm:prSet/>
      <dgm:spPr/>
      <dgm:t>
        <a:bodyPr/>
        <a:lstStyle/>
        <a:p>
          <a:endParaRPr lang="en-GB" sz="1800"/>
        </a:p>
      </dgm:t>
    </dgm:pt>
    <dgm:pt modelId="{D5E222C3-7965-49CE-BA5A-C3CB0BE330DF}">
      <dgm:prSet phldrT="[Text]" custT="1"/>
      <dgm:spPr>
        <a:xfrm rot="10800000">
          <a:off x="0" y="1062276"/>
          <a:ext cx="6096000" cy="535620"/>
        </a:xfrm>
        <a:solidFill>
          <a:schemeClr val="accent1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160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Bidders Conference / Q&amp;A</a:t>
          </a:r>
          <a:endParaRPr lang="en-GB" sz="1600" dirty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102FA8DD-A3E1-41E9-A6F3-A2DFEF7D1F8B}" type="parTrans" cxnId="{4BB4A8D2-FD46-4169-B1BD-DB7967BEED7A}">
      <dgm:prSet/>
      <dgm:spPr/>
      <dgm:t>
        <a:bodyPr/>
        <a:lstStyle/>
        <a:p>
          <a:endParaRPr lang="en-GB" sz="1800"/>
        </a:p>
      </dgm:t>
    </dgm:pt>
    <dgm:pt modelId="{D657F2C7-54CE-467B-84C5-2C448F688CF7}" type="sibTrans" cxnId="{4BB4A8D2-FD46-4169-B1BD-DB7967BEED7A}">
      <dgm:prSet/>
      <dgm:spPr/>
      <dgm:t>
        <a:bodyPr/>
        <a:lstStyle/>
        <a:p>
          <a:endParaRPr lang="en-GB" sz="1800"/>
        </a:p>
      </dgm:t>
    </dgm:pt>
    <dgm:pt modelId="{B791863C-3A8E-44DF-BC39-3EEB89A3F959}">
      <dgm:prSet phldrT="[Text]" custT="1"/>
      <dgm:spPr>
        <a:xfrm rot="10800000">
          <a:off x="0" y="1592672"/>
          <a:ext cx="6096000" cy="535620"/>
        </a:xfrm>
        <a:solidFill>
          <a:schemeClr val="accent1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160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Bid Opening</a:t>
          </a:r>
          <a:endParaRPr lang="en-GB" sz="1600" dirty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F5DFC1C4-D6B4-40BA-99CC-20280DB7F0FF}" type="parTrans" cxnId="{9DBACE91-354D-4484-8E2E-0BDE1AE07D26}">
      <dgm:prSet/>
      <dgm:spPr/>
      <dgm:t>
        <a:bodyPr/>
        <a:lstStyle/>
        <a:p>
          <a:endParaRPr lang="en-GB" sz="1800"/>
        </a:p>
      </dgm:t>
    </dgm:pt>
    <dgm:pt modelId="{8F4D96AC-CB0F-457E-9748-33A952B80B2D}" type="sibTrans" cxnId="{9DBACE91-354D-4484-8E2E-0BDE1AE07D26}">
      <dgm:prSet/>
      <dgm:spPr/>
      <dgm:t>
        <a:bodyPr/>
        <a:lstStyle/>
        <a:p>
          <a:endParaRPr lang="en-GB" sz="1800"/>
        </a:p>
      </dgm:t>
    </dgm:pt>
    <dgm:pt modelId="{B01CAE46-6573-4E1A-B341-B7A3B58215DB}">
      <dgm:prSet phldrT="[Text]" custT="1"/>
      <dgm:spPr>
        <a:xfrm rot="10800000">
          <a:off x="0" y="2123069"/>
          <a:ext cx="6096000" cy="535620"/>
        </a:xfrm>
        <a:solidFill>
          <a:schemeClr val="accent1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160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Technical + Commercial Evaluation</a:t>
          </a:r>
          <a:endParaRPr lang="en-GB" sz="1600" dirty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1004AB7E-E014-407B-B678-32B4D29421CC}" type="parTrans" cxnId="{1475AE75-A438-4AAC-A731-914B864ADDC1}">
      <dgm:prSet/>
      <dgm:spPr/>
      <dgm:t>
        <a:bodyPr/>
        <a:lstStyle/>
        <a:p>
          <a:endParaRPr lang="en-GB" sz="1800"/>
        </a:p>
      </dgm:t>
    </dgm:pt>
    <dgm:pt modelId="{D4FFB7BA-640D-4BD7-A63D-2263B08FDA87}" type="sibTrans" cxnId="{1475AE75-A438-4AAC-A731-914B864ADDC1}">
      <dgm:prSet/>
      <dgm:spPr/>
      <dgm:t>
        <a:bodyPr/>
        <a:lstStyle/>
        <a:p>
          <a:endParaRPr lang="en-GB" sz="1800"/>
        </a:p>
      </dgm:t>
    </dgm:pt>
    <dgm:pt modelId="{E19E3E49-7F56-44E1-8F4E-3B603382691F}">
      <dgm:prSet phldrT="[Text]" custT="1"/>
      <dgm:spPr>
        <a:xfrm rot="10800000">
          <a:off x="0" y="3183862"/>
          <a:ext cx="6096000" cy="535620"/>
        </a:xfrm>
        <a:solidFill>
          <a:schemeClr val="accent1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160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Contract Award</a:t>
          </a:r>
          <a:endParaRPr lang="en-GB" sz="1600" dirty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30026DCB-3549-4BAE-AA54-FC133D2A31C1}" type="parTrans" cxnId="{FAE3BB26-7F68-43D8-B64C-78C028659564}">
      <dgm:prSet/>
      <dgm:spPr/>
      <dgm:t>
        <a:bodyPr/>
        <a:lstStyle/>
        <a:p>
          <a:endParaRPr lang="en-GB" sz="1800"/>
        </a:p>
      </dgm:t>
    </dgm:pt>
    <dgm:pt modelId="{30B861F1-8D80-4CAF-8CDA-5DA3BD88F573}" type="sibTrans" cxnId="{FAE3BB26-7F68-43D8-B64C-78C028659564}">
      <dgm:prSet/>
      <dgm:spPr/>
      <dgm:t>
        <a:bodyPr/>
        <a:lstStyle/>
        <a:p>
          <a:endParaRPr lang="en-GB" sz="1800"/>
        </a:p>
      </dgm:t>
    </dgm:pt>
    <dgm:pt modelId="{36A42BB8-508D-4854-BFD0-201265506F9D}">
      <dgm:prSet phldrT="[Text]" custT="1"/>
      <dgm:spPr>
        <a:xfrm>
          <a:off x="0" y="3714259"/>
          <a:ext cx="6096000" cy="348257"/>
        </a:xfrm>
        <a:solidFill>
          <a:schemeClr val="accent1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160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Debriefing of Vendors </a:t>
          </a:r>
          <a:endParaRPr lang="en-GB" sz="1600" dirty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16DD652A-B484-40BF-9D78-913F94142404}" type="parTrans" cxnId="{736AFB7F-5392-4484-A425-5A7848D6273C}">
      <dgm:prSet/>
      <dgm:spPr/>
      <dgm:t>
        <a:bodyPr/>
        <a:lstStyle/>
        <a:p>
          <a:endParaRPr lang="en-GB" sz="1800"/>
        </a:p>
      </dgm:t>
    </dgm:pt>
    <dgm:pt modelId="{11254A6F-B8A9-4EB6-A42D-FA73BE0E58C7}" type="sibTrans" cxnId="{736AFB7F-5392-4484-A425-5A7848D6273C}">
      <dgm:prSet/>
      <dgm:spPr/>
      <dgm:t>
        <a:bodyPr/>
        <a:lstStyle/>
        <a:p>
          <a:endParaRPr lang="en-GB" sz="1800"/>
        </a:p>
      </dgm:t>
    </dgm:pt>
    <dgm:pt modelId="{8666D7DD-8C7B-4651-B8BB-AAE605C5F37A}">
      <dgm:prSet phldrT="[Text]" custT="1"/>
      <dgm:spPr>
        <a:xfrm rot="10800000">
          <a:off x="0" y="2653466"/>
          <a:ext cx="6096000" cy="535620"/>
        </a:xfrm>
        <a:solidFill>
          <a:schemeClr val="accent1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160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Internal Approval / HCC Review</a:t>
          </a:r>
          <a:endParaRPr lang="en-GB" sz="1600" dirty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3CC49B58-1DE7-4091-B983-C4F92F41AAE9}" type="parTrans" cxnId="{856BBC6E-480E-4026-BF6B-6340127F0F56}">
      <dgm:prSet/>
      <dgm:spPr/>
      <dgm:t>
        <a:bodyPr/>
        <a:lstStyle/>
        <a:p>
          <a:endParaRPr lang="en-GB" sz="1800"/>
        </a:p>
      </dgm:t>
    </dgm:pt>
    <dgm:pt modelId="{6782151A-1190-417A-A2B2-6A7CF214439A}" type="sibTrans" cxnId="{856BBC6E-480E-4026-BF6B-6340127F0F56}">
      <dgm:prSet/>
      <dgm:spPr/>
      <dgm:t>
        <a:bodyPr/>
        <a:lstStyle/>
        <a:p>
          <a:endParaRPr lang="en-GB" sz="1800"/>
        </a:p>
      </dgm:t>
    </dgm:pt>
    <dgm:pt modelId="{E75E41AF-A3C8-4450-B957-2FEDF587C80D}" type="pres">
      <dgm:prSet presAssocID="{626306DE-61F8-4228-B233-7F636A9CCB1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73E7E3D2-8724-4137-ABED-92A515C89BE7}" type="pres">
      <dgm:prSet presAssocID="{36A42BB8-508D-4854-BFD0-201265506F9D}" presName="boxAndChildren" presStyleCnt="0"/>
      <dgm:spPr/>
    </dgm:pt>
    <dgm:pt modelId="{EBDFD7EE-77C4-4F9C-ACA0-ADF535AE1B7C}" type="pres">
      <dgm:prSet presAssocID="{36A42BB8-508D-4854-BFD0-201265506F9D}" presName="parentTextBox" presStyleLbl="node1" presStyleIdx="0" presStyleCnt="8"/>
      <dgm:spPr>
        <a:prstGeom prst="rect">
          <a:avLst/>
        </a:prstGeom>
      </dgm:spPr>
      <dgm:t>
        <a:bodyPr/>
        <a:lstStyle/>
        <a:p>
          <a:endParaRPr lang="en-GB"/>
        </a:p>
      </dgm:t>
    </dgm:pt>
    <dgm:pt modelId="{E3426F91-398F-4A67-983F-F6C87025E79E}" type="pres">
      <dgm:prSet presAssocID="{30B861F1-8D80-4CAF-8CDA-5DA3BD88F573}" presName="sp" presStyleCnt="0"/>
      <dgm:spPr/>
    </dgm:pt>
    <dgm:pt modelId="{CE03BB11-CB94-41A0-B927-D459D8535598}" type="pres">
      <dgm:prSet presAssocID="{E19E3E49-7F56-44E1-8F4E-3B603382691F}" presName="arrowAndChildren" presStyleCnt="0"/>
      <dgm:spPr/>
    </dgm:pt>
    <dgm:pt modelId="{1DAF5E68-02D3-410E-9A35-85C5C16A6F13}" type="pres">
      <dgm:prSet presAssocID="{E19E3E49-7F56-44E1-8F4E-3B603382691F}" presName="parentTextArrow" presStyleLbl="node1" presStyleIdx="1" presStyleCnt="8"/>
      <dgm:spPr>
        <a:prstGeom prst="upArrowCallout">
          <a:avLst/>
        </a:prstGeom>
      </dgm:spPr>
      <dgm:t>
        <a:bodyPr/>
        <a:lstStyle/>
        <a:p>
          <a:endParaRPr lang="en-GB"/>
        </a:p>
      </dgm:t>
    </dgm:pt>
    <dgm:pt modelId="{62D00061-18BE-42BB-99E6-D47F8BFD9A4D}" type="pres">
      <dgm:prSet presAssocID="{6782151A-1190-417A-A2B2-6A7CF214439A}" presName="sp" presStyleCnt="0"/>
      <dgm:spPr/>
    </dgm:pt>
    <dgm:pt modelId="{6CE2BCCA-3614-42A1-8996-166F34F37E8D}" type="pres">
      <dgm:prSet presAssocID="{8666D7DD-8C7B-4651-B8BB-AAE605C5F37A}" presName="arrowAndChildren" presStyleCnt="0"/>
      <dgm:spPr/>
    </dgm:pt>
    <dgm:pt modelId="{B6472A11-A137-48DA-8710-9D46DC341C1D}" type="pres">
      <dgm:prSet presAssocID="{8666D7DD-8C7B-4651-B8BB-AAE605C5F37A}" presName="parentTextArrow" presStyleLbl="node1" presStyleIdx="2" presStyleCnt="8"/>
      <dgm:spPr>
        <a:prstGeom prst="upArrowCallout">
          <a:avLst/>
        </a:prstGeom>
      </dgm:spPr>
      <dgm:t>
        <a:bodyPr/>
        <a:lstStyle/>
        <a:p>
          <a:endParaRPr lang="en-GB"/>
        </a:p>
      </dgm:t>
    </dgm:pt>
    <dgm:pt modelId="{B3A1BB0A-0F3D-4A49-AB58-C109BC28C46A}" type="pres">
      <dgm:prSet presAssocID="{D4FFB7BA-640D-4BD7-A63D-2263B08FDA87}" presName="sp" presStyleCnt="0"/>
      <dgm:spPr/>
    </dgm:pt>
    <dgm:pt modelId="{A19DB641-D68C-4F6E-AACF-114E647DB1B3}" type="pres">
      <dgm:prSet presAssocID="{B01CAE46-6573-4E1A-B341-B7A3B58215DB}" presName="arrowAndChildren" presStyleCnt="0"/>
      <dgm:spPr/>
    </dgm:pt>
    <dgm:pt modelId="{A5E9EE9E-B428-4609-B3EC-20F93A04BDA8}" type="pres">
      <dgm:prSet presAssocID="{B01CAE46-6573-4E1A-B341-B7A3B58215DB}" presName="parentTextArrow" presStyleLbl="node1" presStyleIdx="3" presStyleCnt="8"/>
      <dgm:spPr>
        <a:prstGeom prst="upArrowCallout">
          <a:avLst/>
        </a:prstGeom>
      </dgm:spPr>
      <dgm:t>
        <a:bodyPr/>
        <a:lstStyle/>
        <a:p>
          <a:endParaRPr lang="en-GB"/>
        </a:p>
      </dgm:t>
    </dgm:pt>
    <dgm:pt modelId="{151D91EE-ED72-496E-8555-5636009B930A}" type="pres">
      <dgm:prSet presAssocID="{8F4D96AC-CB0F-457E-9748-33A952B80B2D}" presName="sp" presStyleCnt="0"/>
      <dgm:spPr/>
    </dgm:pt>
    <dgm:pt modelId="{EE73549D-26FF-487D-855E-818A68B0D882}" type="pres">
      <dgm:prSet presAssocID="{B791863C-3A8E-44DF-BC39-3EEB89A3F959}" presName="arrowAndChildren" presStyleCnt="0"/>
      <dgm:spPr/>
    </dgm:pt>
    <dgm:pt modelId="{3CFFA480-1BD1-4490-9FD6-76270939B2CD}" type="pres">
      <dgm:prSet presAssocID="{B791863C-3A8E-44DF-BC39-3EEB89A3F959}" presName="parentTextArrow" presStyleLbl="node1" presStyleIdx="4" presStyleCnt="8"/>
      <dgm:spPr>
        <a:prstGeom prst="upArrowCallout">
          <a:avLst/>
        </a:prstGeom>
      </dgm:spPr>
      <dgm:t>
        <a:bodyPr/>
        <a:lstStyle/>
        <a:p>
          <a:endParaRPr lang="en-GB"/>
        </a:p>
      </dgm:t>
    </dgm:pt>
    <dgm:pt modelId="{B5D2A446-D84B-496D-8BF9-DDC0D0D80627}" type="pres">
      <dgm:prSet presAssocID="{D657F2C7-54CE-467B-84C5-2C448F688CF7}" presName="sp" presStyleCnt="0"/>
      <dgm:spPr/>
    </dgm:pt>
    <dgm:pt modelId="{0C2F8F05-538E-4C5D-AE8C-7504A7D54D40}" type="pres">
      <dgm:prSet presAssocID="{D5E222C3-7965-49CE-BA5A-C3CB0BE330DF}" presName="arrowAndChildren" presStyleCnt="0"/>
      <dgm:spPr/>
    </dgm:pt>
    <dgm:pt modelId="{428A0E3A-E398-41A3-9607-042B5A548E17}" type="pres">
      <dgm:prSet presAssocID="{D5E222C3-7965-49CE-BA5A-C3CB0BE330DF}" presName="parentTextArrow" presStyleLbl="node1" presStyleIdx="5" presStyleCnt="8"/>
      <dgm:spPr>
        <a:prstGeom prst="upArrowCallout">
          <a:avLst/>
        </a:prstGeom>
      </dgm:spPr>
      <dgm:t>
        <a:bodyPr/>
        <a:lstStyle/>
        <a:p>
          <a:endParaRPr lang="en-GB"/>
        </a:p>
      </dgm:t>
    </dgm:pt>
    <dgm:pt modelId="{6065FFE8-753E-4722-AADD-90E8ACD90EC6}" type="pres">
      <dgm:prSet presAssocID="{06F7DA97-9940-4AD4-9126-EE7C4E2975E5}" presName="sp" presStyleCnt="0"/>
      <dgm:spPr/>
    </dgm:pt>
    <dgm:pt modelId="{4AE54D39-246B-4B91-8C75-72B2C7571F41}" type="pres">
      <dgm:prSet presAssocID="{CE1A6BF1-8EA7-4DA4-AE96-B0ABCF9BCC0A}" presName="arrowAndChildren" presStyleCnt="0"/>
      <dgm:spPr/>
    </dgm:pt>
    <dgm:pt modelId="{A963C108-924C-48D8-A525-2CEDD54A4780}" type="pres">
      <dgm:prSet presAssocID="{CE1A6BF1-8EA7-4DA4-AE96-B0ABCF9BCC0A}" presName="parentTextArrow" presStyleLbl="node1" presStyleIdx="6" presStyleCnt="8" custLinFactNeighborY="2290"/>
      <dgm:spPr>
        <a:prstGeom prst="upArrowCallout">
          <a:avLst/>
        </a:prstGeom>
      </dgm:spPr>
      <dgm:t>
        <a:bodyPr/>
        <a:lstStyle/>
        <a:p>
          <a:endParaRPr lang="en-GB"/>
        </a:p>
      </dgm:t>
    </dgm:pt>
    <dgm:pt modelId="{E2E31DE8-E493-4962-B720-2A56AF508268}" type="pres">
      <dgm:prSet presAssocID="{34708889-27E1-4C1A-8C8E-77BC4A0292A1}" presName="sp" presStyleCnt="0"/>
      <dgm:spPr/>
    </dgm:pt>
    <dgm:pt modelId="{9BF925FC-A206-4EC7-B7D4-90DC4C99962A}" type="pres">
      <dgm:prSet presAssocID="{E60F8A4A-FB20-42AC-9A5A-83FC389457F6}" presName="arrowAndChildren" presStyleCnt="0"/>
      <dgm:spPr/>
    </dgm:pt>
    <dgm:pt modelId="{74A2DB9D-1DA6-461C-A288-112624574E8A}" type="pres">
      <dgm:prSet presAssocID="{E60F8A4A-FB20-42AC-9A5A-83FC389457F6}" presName="parentTextArrow" presStyleLbl="node1" presStyleIdx="7" presStyleCnt="8" custLinFactY="-100000" custLinFactNeighborX="73404" custLinFactNeighborY="-152802"/>
      <dgm:spPr>
        <a:prstGeom prst="upArrowCallout">
          <a:avLst/>
        </a:prstGeom>
      </dgm:spPr>
      <dgm:t>
        <a:bodyPr/>
        <a:lstStyle/>
        <a:p>
          <a:endParaRPr lang="en-GB"/>
        </a:p>
      </dgm:t>
    </dgm:pt>
  </dgm:ptLst>
  <dgm:cxnLst>
    <dgm:cxn modelId="{FD2A132D-5CEE-D145-87BF-2E18AC442902}" type="presOf" srcId="{E19E3E49-7F56-44E1-8F4E-3B603382691F}" destId="{1DAF5E68-02D3-410E-9A35-85C5C16A6F13}" srcOrd="0" destOrd="0" presId="urn:microsoft.com/office/officeart/2005/8/layout/process4"/>
    <dgm:cxn modelId="{856BBC6E-480E-4026-BF6B-6340127F0F56}" srcId="{626306DE-61F8-4228-B233-7F636A9CCB11}" destId="{8666D7DD-8C7B-4651-B8BB-AAE605C5F37A}" srcOrd="5" destOrd="0" parTransId="{3CC49B58-1DE7-4091-B983-C4F92F41AAE9}" sibTransId="{6782151A-1190-417A-A2B2-6A7CF214439A}"/>
    <dgm:cxn modelId="{2CC6C2B0-09BF-4511-AC02-004622CDF162}" srcId="{626306DE-61F8-4228-B233-7F636A9CCB11}" destId="{CE1A6BF1-8EA7-4DA4-AE96-B0ABCF9BCC0A}" srcOrd="1" destOrd="0" parTransId="{09F18D57-3FA1-495F-AFA1-A82B1F52954F}" sibTransId="{06F7DA97-9940-4AD4-9126-EE7C4E2975E5}"/>
    <dgm:cxn modelId="{02BFB821-FE33-FA49-94E1-B1429F9C3D7B}" type="presOf" srcId="{B01CAE46-6573-4E1A-B341-B7A3B58215DB}" destId="{A5E9EE9E-B428-4609-B3EC-20F93A04BDA8}" srcOrd="0" destOrd="0" presId="urn:microsoft.com/office/officeart/2005/8/layout/process4"/>
    <dgm:cxn modelId="{2513462D-5E84-9A4E-8B65-F8AD651D1028}" type="presOf" srcId="{E60F8A4A-FB20-42AC-9A5A-83FC389457F6}" destId="{74A2DB9D-1DA6-461C-A288-112624574E8A}" srcOrd="0" destOrd="0" presId="urn:microsoft.com/office/officeart/2005/8/layout/process4"/>
    <dgm:cxn modelId="{F1E08627-E9C6-EE4F-9113-A967613B0D84}" type="presOf" srcId="{626306DE-61F8-4228-B233-7F636A9CCB11}" destId="{E75E41AF-A3C8-4450-B957-2FEDF587C80D}" srcOrd="0" destOrd="0" presId="urn:microsoft.com/office/officeart/2005/8/layout/process4"/>
    <dgm:cxn modelId="{736AFB7F-5392-4484-A425-5A7848D6273C}" srcId="{626306DE-61F8-4228-B233-7F636A9CCB11}" destId="{36A42BB8-508D-4854-BFD0-201265506F9D}" srcOrd="7" destOrd="0" parTransId="{16DD652A-B484-40BF-9D78-913F94142404}" sibTransId="{11254A6F-B8A9-4EB6-A42D-FA73BE0E58C7}"/>
    <dgm:cxn modelId="{FAE3BB26-7F68-43D8-B64C-78C028659564}" srcId="{626306DE-61F8-4228-B233-7F636A9CCB11}" destId="{E19E3E49-7F56-44E1-8F4E-3B603382691F}" srcOrd="6" destOrd="0" parTransId="{30026DCB-3549-4BAE-AA54-FC133D2A31C1}" sibTransId="{30B861F1-8D80-4CAF-8CDA-5DA3BD88F573}"/>
    <dgm:cxn modelId="{1475AE75-A438-4AAC-A731-914B864ADDC1}" srcId="{626306DE-61F8-4228-B233-7F636A9CCB11}" destId="{B01CAE46-6573-4E1A-B341-B7A3B58215DB}" srcOrd="4" destOrd="0" parTransId="{1004AB7E-E014-407B-B678-32B4D29421CC}" sibTransId="{D4FFB7BA-640D-4BD7-A63D-2263B08FDA87}"/>
    <dgm:cxn modelId="{0930ABAC-F364-3341-B2FB-D74E5B71686D}" type="presOf" srcId="{36A42BB8-508D-4854-BFD0-201265506F9D}" destId="{EBDFD7EE-77C4-4F9C-ACA0-ADF535AE1B7C}" srcOrd="0" destOrd="0" presId="urn:microsoft.com/office/officeart/2005/8/layout/process4"/>
    <dgm:cxn modelId="{4BB4A8D2-FD46-4169-B1BD-DB7967BEED7A}" srcId="{626306DE-61F8-4228-B233-7F636A9CCB11}" destId="{D5E222C3-7965-49CE-BA5A-C3CB0BE330DF}" srcOrd="2" destOrd="0" parTransId="{102FA8DD-A3E1-41E9-A6F3-A2DFEF7D1F8B}" sibTransId="{D657F2C7-54CE-467B-84C5-2C448F688CF7}"/>
    <dgm:cxn modelId="{2C6F35DF-A24A-4660-A5DE-82198E372EE6}" srcId="{626306DE-61F8-4228-B233-7F636A9CCB11}" destId="{E60F8A4A-FB20-42AC-9A5A-83FC389457F6}" srcOrd="0" destOrd="0" parTransId="{DECE0296-EA4C-4801-8FCB-A2E839841B05}" sibTransId="{34708889-27E1-4C1A-8C8E-77BC4A0292A1}"/>
    <dgm:cxn modelId="{9DBACE91-354D-4484-8E2E-0BDE1AE07D26}" srcId="{626306DE-61F8-4228-B233-7F636A9CCB11}" destId="{B791863C-3A8E-44DF-BC39-3EEB89A3F959}" srcOrd="3" destOrd="0" parTransId="{F5DFC1C4-D6B4-40BA-99CC-20280DB7F0FF}" sibTransId="{8F4D96AC-CB0F-457E-9748-33A952B80B2D}"/>
    <dgm:cxn modelId="{A1EA78C8-0567-DD4E-8B5D-D981AFA393F3}" type="presOf" srcId="{8666D7DD-8C7B-4651-B8BB-AAE605C5F37A}" destId="{B6472A11-A137-48DA-8710-9D46DC341C1D}" srcOrd="0" destOrd="0" presId="urn:microsoft.com/office/officeart/2005/8/layout/process4"/>
    <dgm:cxn modelId="{05D20139-1A28-B94B-A4D8-00746073E01E}" type="presOf" srcId="{D5E222C3-7965-49CE-BA5A-C3CB0BE330DF}" destId="{428A0E3A-E398-41A3-9607-042B5A548E17}" srcOrd="0" destOrd="0" presId="urn:microsoft.com/office/officeart/2005/8/layout/process4"/>
    <dgm:cxn modelId="{A9810BD3-E0F1-BE45-8DBD-3202DFAC1DC4}" type="presOf" srcId="{CE1A6BF1-8EA7-4DA4-AE96-B0ABCF9BCC0A}" destId="{A963C108-924C-48D8-A525-2CEDD54A4780}" srcOrd="0" destOrd="0" presId="urn:microsoft.com/office/officeart/2005/8/layout/process4"/>
    <dgm:cxn modelId="{3B3B1390-F2FE-3C47-9130-ACF2EBF36991}" type="presOf" srcId="{B791863C-3A8E-44DF-BC39-3EEB89A3F959}" destId="{3CFFA480-1BD1-4490-9FD6-76270939B2CD}" srcOrd="0" destOrd="0" presId="urn:microsoft.com/office/officeart/2005/8/layout/process4"/>
    <dgm:cxn modelId="{6B16813F-A6AD-B141-AF95-31A4511A3CC8}" type="presParOf" srcId="{E75E41AF-A3C8-4450-B957-2FEDF587C80D}" destId="{73E7E3D2-8724-4137-ABED-92A515C89BE7}" srcOrd="0" destOrd="0" presId="urn:microsoft.com/office/officeart/2005/8/layout/process4"/>
    <dgm:cxn modelId="{DF6C5E8D-99DB-2E43-82E0-D5195B3467EF}" type="presParOf" srcId="{73E7E3D2-8724-4137-ABED-92A515C89BE7}" destId="{EBDFD7EE-77C4-4F9C-ACA0-ADF535AE1B7C}" srcOrd="0" destOrd="0" presId="urn:microsoft.com/office/officeart/2005/8/layout/process4"/>
    <dgm:cxn modelId="{9E3F900D-280F-EF48-8CC0-980FB9CD2F50}" type="presParOf" srcId="{E75E41AF-A3C8-4450-B957-2FEDF587C80D}" destId="{E3426F91-398F-4A67-983F-F6C87025E79E}" srcOrd="1" destOrd="0" presId="urn:microsoft.com/office/officeart/2005/8/layout/process4"/>
    <dgm:cxn modelId="{477DD89C-6956-0F4A-97B9-89B1CEC66A5B}" type="presParOf" srcId="{E75E41AF-A3C8-4450-B957-2FEDF587C80D}" destId="{CE03BB11-CB94-41A0-B927-D459D8535598}" srcOrd="2" destOrd="0" presId="urn:microsoft.com/office/officeart/2005/8/layout/process4"/>
    <dgm:cxn modelId="{16DF7AF4-C677-EF45-B76A-6EEF32CF08D1}" type="presParOf" srcId="{CE03BB11-CB94-41A0-B927-D459D8535598}" destId="{1DAF5E68-02D3-410E-9A35-85C5C16A6F13}" srcOrd="0" destOrd="0" presId="urn:microsoft.com/office/officeart/2005/8/layout/process4"/>
    <dgm:cxn modelId="{A5ABC527-ACC7-564A-8530-998F5DADF80A}" type="presParOf" srcId="{E75E41AF-A3C8-4450-B957-2FEDF587C80D}" destId="{62D00061-18BE-42BB-99E6-D47F8BFD9A4D}" srcOrd="3" destOrd="0" presId="urn:microsoft.com/office/officeart/2005/8/layout/process4"/>
    <dgm:cxn modelId="{158C6D46-521F-B445-928A-12905344C98B}" type="presParOf" srcId="{E75E41AF-A3C8-4450-B957-2FEDF587C80D}" destId="{6CE2BCCA-3614-42A1-8996-166F34F37E8D}" srcOrd="4" destOrd="0" presId="urn:microsoft.com/office/officeart/2005/8/layout/process4"/>
    <dgm:cxn modelId="{D095175A-80EA-F349-9293-1DB9BBE890AD}" type="presParOf" srcId="{6CE2BCCA-3614-42A1-8996-166F34F37E8D}" destId="{B6472A11-A137-48DA-8710-9D46DC341C1D}" srcOrd="0" destOrd="0" presId="urn:microsoft.com/office/officeart/2005/8/layout/process4"/>
    <dgm:cxn modelId="{CCCCF2A6-B6BF-034F-815C-76E90417EAF5}" type="presParOf" srcId="{E75E41AF-A3C8-4450-B957-2FEDF587C80D}" destId="{B3A1BB0A-0F3D-4A49-AB58-C109BC28C46A}" srcOrd="5" destOrd="0" presId="urn:microsoft.com/office/officeart/2005/8/layout/process4"/>
    <dgm:cxn modelId="{21D2EC90-A3F9-E44B-81AF-0E94FC787E8B}" type="presParOf" srcId="{E75E41AF-A3C8-4450-B957-2FEDF587C80D}" destId="{A19DB641-D68C-4F6E-AACF-114E647DB1B3}" srcOrd="6" destOrd="0" presId="urn:microsoft.com/office/officeart/2005/8/layout/process4"/>
    <dgm:cxn modelId="{BA080FFF-5DA4-754D-A930-01B54C3C37F8}" type="presParOf" srcId="{A19DB641-D68C-4F6E-AACF-114E647DB1B3}" destId="{A5E9EE9E-B428-4609-B3EC-20F93A04BDA8}" srcOrd="0" destOrd="0" presId="urn:microsoft.com/office/officeart/2005/8/layout/process4"/>
    <dgm:cxn modelId="{BC5BF667-E16D-4748-BEB5-EA57CF7920C3}" type="presParOf" srcId="{E75E41AF-A3C8-4450-B957-2FEDF587C80D}" destId="{151D91EE-ED72-496E-8555-5636009B930A}" srcOrd="7" destOrd="0" presId="urn:microsoft.com/office/officeart/2005/8/layout/process4"/>
    <dgm:cxn modelId="{6D72836F-A3C4-174D-A78A-C2B69CA85F25}" type="presParOf" srcId="{E75E41AF-A3C8-4450-B957-2FEDF587C80D}" destId="{EE73549D-26FF-487D-855E-818A68B0D882}" srcOrd="8" destOrd="0" presId="urn:microsoft.com/office/officeart/2005/8/layout/process4"/>
    <dgm:cxn modelId="{C0A1F4EE-DB32-A84C-A8AF-1B729281AF6E}" type="presParOf" srcId="{EE73549D-26FF-487D-855E-818A68B0D882}" destId="{3CFFA480-1BD1-4490-9FD6-76270939B2CD}" srcOrd="0" destOrd="0" presId="urn:microsoft.com/office/officeart/2005/8/layout/process4"/>
    <dgm:cxn modelId="{159A7679-D0CC-6346-8319-F55E962B810A}" type="presParOf" srcId="{E75E41AF-A3C8-4450-B957-2FEDF587C80D}" destId="{B5D2A446-D84B-496D-8BF9-DDC0D0D80627}" srcOrd="9" destOrd="0" presId="urn:microsoft.com/office/officeart/2005/8/layout/process4"/>
    <dgm:cxn modelId="{43FDEE04-F3D0-2744-B687-1EE35BD587C1}" type="presParOf" srcId="{E75E41AF-A3C8-4450-B957-2FEDF587C80D}" destId="{0C2F8F05-538E-4C5D-AE8C-7504A7D54D40}" srcOrd="10" destOrd="0" presId="urn:microsoft.com/office/officeart/2005/8/layout/process4"/>
    <dgm:cxn modelId="{93CAD9A5-CDF0-9744-A043-3F471B88D64F}" type="presParOf" srcId="{0C2F8F05-538E-4C5D-AE8C-7504A7D54D40}" destId="{428A0E3A-E398-41A3-9607-042B5A548E17}" srcOrd="0" destOrd="0" presId="urn:microsoft.com/office/officeart/2005/8/layout/process4"/>
    <dgm:cxn modelId="{A1040E13-F01E-7744-8946-1258FE74CEB1}" type="presParOf" srcId="{E75E41AF-A3C8-4450-B957-2FEDF587C80D}" destId="{6065FFE8-753E-4722-AADD-90E8ACD90EC6}" srcOrd="11" destOrd="0" presId="urn:microsoft.com/office/officeart/2005/8/layout/process4"/>
    <dgm:cxn modelId="{60F31461-6A01-3944-93BE-CA08D829A927}" type="presParOf" srcId="{E75E41AF-A3C8-4450-B957-2FEDF587C80D}" destId="{4AE54D39-246B-4B91-8C75-72B2C7571F41}" srcOrd="12" destOrd="0" presId="urn:microsoft.com/office/officeart/2005/8/layout/process4"/>
    <dgm:cxn modelId="{F52B91FE-E3B8-B042-BD39-95C85C8E5BA1}" type="presParOf" srcId="{4AE54D39-246B-4B91-8C75-72B2C7571F41}" destId="{A963C108-924C-48D8-A525-2CEDD54A4780}" srcOrd="0" destOrd="0" presId="urn:microsoft.com/office/officeart/2005/8/layout/process4"/>
    <dgm:cxn modelId="{C72A5B1A-D8FF-FA40-989A-850FAD042241}" type="presParOf" srcId="{E75E41AF-A3C8-4450-B957-2FEDF587C80D}" destId="{E2E31DE8-E493-4962-B720-2A56AF508268}" srcOrd="13" destOrd="0" presId="urn:microsoft.com/office/officeart/2005/8/layout/process4"/>
    <dgm:cxn modelId="{7183C6FB-FDB5-224A-A860-43442B48A6B4}" type="presParOf" srcId="{E75E41AF-A3C8-4450-B957-2FEDF587C80D}" destId="{9BF925FC-A206-4EC7-B7D4-90DC4C99962A}" srcOrd="14" destOrd="0" presId="urn:microsoft.com/office/officeart/2005/8/layout/process4"/>
    <dgm:cxn modelId="{42B29E85-4E56-EE4F-915C-D49A930A8A38}" type="presParOf" srcId="{9BF925FC-A206-4EC7-B7D4-90DC4C99962A}" destId="{74A2DB9D-1DA6-461C-A288-112624574E8A}" srcOrd="0" destOrd="0" presId="urn:microsoft.com/office/officeart/2005/8/layout/process4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DFD7EE-77C4-4F9C-ACA0-ADF535AE1B7C}">
      <dsp:nvSpPr>
        <dsp:cNvPr id="0" name=""/>
        <dsp:cNvSpPr/>
      </dsp:nvSpPr>
      <dsp:spPr>
        <a:xfrm>
          <a:off x="0" y="4464346"/>
          <a:ext cx="4652158" cy="418587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Debriefing of Vendors </a:t>
          </a:r>
          <a:endParaRPr lang="en-GB" sz="1600" kern="1200" dirty="0">
            <a:solidFill>
              <a:srgbClr val="FFFFFF"/>
            </a:solidFill>
            <a:latin typeface="Arial"/>
            <a:ea typeface="+mn-ea"/>
            <a:cs typeface="+mn-cs"/>
          </a:endParaRPr>
        </a:p>
      </dsp:txBody>
      <dsp:txXfrm>
        <a:off x="0" y="4464346"/>
        <a:ext cx="4652158" cy="418587"/>
      </dsp:txXfrm>
    </dsp:sp>
    <dsp:sp modelId="{1DAF5E68-02D3-410E-9A35-85C5C16A6F13}">
      <dsp:nvSpPr>
        <dsp:cNvPr id="0" name=""/>
        <dsp:cNvSpPr/>
      </dsp:nvSpPr>
      <dsp:spPr>
        <a:xfrm rot="10800000">
          <a:off x="0" y="3826837"/>
          <a:ext cx="4652158" cy="643788"/>
        </a:xfrm>
        <a:prstGeom prst="upArrowCallout">
          <a:avLst/>
        </a:prstGeom>
        <a:solidFill>
          <a:schemeClr val="accent1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Contract Award</a:t>
          </a:r>
          <a:endParaRPr lang="en-GB" sz="1600" kern="1200" dirty="0">
            <a:solidFill>
              <a:srgbClr val="FFFFFF"/>
            </a:solidFill>
            <a:latin typeface="Arial"/>
            <a:ea typeface="+mn-ea"/>
            <a:cs typeface="+mn-cs"/>
          </a:endParaRPr>
        </a:p>
      </dsp:txBody>
      <dsp:txXfrm rot="10800000">
        <a:off x="0" y="3826837"/>
        <a:ext cx="4652158" cy="418314"/>
      </dsp:txXfrm>
    </dsp:sp>
    <dsp:sp modelId="{B6472A11-A137-48DA-8710-9D46DC341C1D}">
      <dsp:nvSpPr>
        <dsp:cNvPr id="0" name=""/>
        <dsp:cNvSpPr/>
      </dsp:nvSpPr>
      <dsp:spPr>
        <a:xfrm rot="10800000">
          <a:off x="0" y="3189328"/>
          <a:ext cx="4652158" cy="643788"/>
        </a:xfrm>
        <a:prstGeom prst="upArrowCallout">
          <a:avLst/>
        </a:prstGeom>
        <a:solidFill>
          <a:schemeClr val="accent1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Internal Approval / HCC Review</a:t>
          </a:r>
          <a:endParaRPr lang="en-GB" sz="1600" kern="1200" dirty="0">
            <a:solidFill>
              <a:srgbClr val="FFFFFF"/>
            </a:solidFill>
            <a:latin typeface="Arial"/>
            <a:ea typeface="+mn-ea"/>
            <a:cs typeface="+mn-cs"/>
          </a:endParaRPr>
        </a:p>
      </dsp:txBody>
      <dsp:txXfrm rot="10800000">
        <a:off x="0" y="3189328"/>
        <a:ext cx="4652158" cy="418314"/>
      </dsp:txXfrm>
    </dsp:sp>
    <dsp:sp modelId="{A5E9EE9E-B428-4609-B3EC-20F93A04BDA8}">
      <dsp:nvSpPr>
        <dsp:cNvPr id="0" name=""/>
        <dsp:cNvSpPr/>
      </dsp:nvSpPr>
      <dsp:spPr>
        <a:xfrm rot="10800000">
          <a:off x="0" y="2551819"/>
          <a:ext cx="4652158" cy="643788"/>
        </a:xfrm>
        <a:prstGeom prst="upArrowCallout">
          <a:avLst/>
        </a:prstGeom>
        <a:solidFill>
          <a:schemeClr val="accent1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Technical + Commercial Evaluation</a:t>
          </a:r>
          <a:endParaRPr lang="en-GB" sz="1600" kern="1200" dirty="0">
            <a:solidFill>
              <a:srgbClr val="FFFFFF"/>
            </a:solidFill>
            <a:latin typeface="Arial"/>
            <a:ea typeface="+mn-ea"/>
            <a:cs typeface="+mn-cs"/>
          </a:endParaRPr>
        </a:p>
      </dsp:txBody>
      <dsp:txXfrm rot="10800000">
        <a:off x="0" y="2551819"/>
        <a:ext cx="4652158" cy="418314"/>
      </dsp:txXfrm>
    </dsp:sp>
    <dsp:sp modelId="{3CFFA480-1BD1-4490-9FD6-76270939B2CD}">
      <dsp:nvSpPr>
        <dsp:cNvPr id="0" name=""/>
        <dsp:cNvSpPr/>
      </dsp:nvSpPr>
      <dsp:spPr>
        <a:xfrm rot="10800000">
          <a:off x="0" y="1914309"/>
          <a:ext cx="4652158" cy="643788"/>
        </a:xfrm>
        <a:prstGeom prst="upArrowCallout">
          <a:avLst/>
        </a:prstGeom>
        <a:solidFill>
          <a:schemeClr val="accent1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Bid Opening</a:t>
          </a:r>
          <a:endParaRPr lang="en-GB" sz="1600" kern="1200" dirty="0">
            <a:solidFill>
              <a:srgbClr val="FFFFFF"/>
            </a:solidFill>
            <a:latin typeface="Arial"/>
            <a:ea typeface="+mn-ea"/>
            <a:cs typeface="+mn-cs"/>
          </a:endParaRPr>
        </a:p>
      </dsp:txBody>
      <dsp:txXfrm rot="10800000">
        <a:off x="0" y="1914309"/>
        <a:ext cx="4652158" cy="418314"/>
      </dsp:txXfrm>
    </dsp:sp>
    <dsp:sp modelId="{428A0E3A-E398-41A3-9607-042B5A548E17}">
      <dsp:nvSpPr>
        <dsp:cNvPr id="0" name=""/>
        <dsp:cNvSpPr/>
      </dsp:nvSpPr>
      <dsp:spPr>
        <a:xfrm rot="10800000">
          <a:off x="0" y="1276800"/>
          <a:ext cx="4652158" cy="643788"/>
        </a:xfrm>
        <a:prstGeom prst="upArrowCallout">
          <a:avLst/>
        </a:prstGeom>
        <a:solidFill>
          <a:schemeClr val="accent1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Bidders Conference / Q&amp;A</a:t>
          </a:r>
          <a:endParaRPr lang="en-GB" sz="1600" kern="1200" dirty="0">
            <a:solidFill>
              <a:srgbClr val="FFFFFF"/>
            </a:solidFill>
            <a:latin typeface="Arial"/>
            <a:ea typeface="+mn-ea"/>
            <a:cs typeface="+mn-cs"/>
          </a:endParaRPr>
        </a:p>
      </dsp:txBody>
      <dsp:txXfrm rot="10800000">
        <a:off x="0" y="1276800"/>
        <a:ext cx="4652158" cy="418314"/>
      </dsp:txXfrm>
    </dsp:sp>
    <dsp:sp modelId="{A963C108-924C-48D8-A525-2CEDD54A4780}">
      <dsp:nvSpPr>
        <dsp:cNvPr id="0" name=""/>
        <dsp:cNvSpPr/>
      </dsp:nvSpPr>
      <dsp:spPr>
        <a:xfrm rot="10800000">
          <a:off x="0" y="654034"/>
          <a:ext cx="4652158" cy="643788"/>
        </a:xfrm>
        <a:prstGeom prst="upArrowCallout">
          <a:avLst/>
        </a:prstGeom>
        <a:solidFill>
          <a:schemeClr val="accent1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Solicitation (RFP / ITB / RFQ)</a:t>
          </a:r>
          <a:endParaRPr lang="en-GB" sz="1600" kern="1200" dirty="0">
            <a:solidFill>
              <a:srgbClr val="FFFFFF"/>
            </a:solidFill>
            <a:latin typeface="Arial"/>
            <a:ea typeface="+mn-ea"/>
            <a:cs typeface="+mn-cs"/>
          </a:endParaRPr>
        </a:p>
      </dsp:txBody>
      <dsp:txXfrm rot="10800000">
        <a:off x="0" y="654034"/>
        <a:ext cx="4652158" cy="418314"/>
      </dsp:txXfrm>
    </dsp:sp>
    <dsp:sp modelId="{74A2DB9D-1DA6-461C-A288-112624574E8A}">
      <dsp:nvSpPr>
        <dsp:cNvPr id="0" name=""/>
        <dsp:cNvSpPr/>
      </dsp:nvSpPr>
      <dsp:spPr>
        <a:xfrm rot="10800000">
          <a:off x="0" y="0"/>
          <a:ext cx="4652158" cy="643788"/>
        </a:xfrm>
        <a:prstGeom prst="upArrowCallout">
          <a:avLst/>
        </a:prstGeom>
        <a:solidFill>
          <a:schemeClr val="accent1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RFI / EOI</a:t>
          </a:r>
          <a:endParaRPr lang="en-GB" sz="1600" kern="1200" dirty="0">
            <a:solidFill>
              <a:srgbClr val="FFFFFF"/>
            </a:solidFill>
            <a:latin typeface="Arial"/>
            <a:ea typeface="+mn-ea"/>
            <a:cs typeface="+mn-cs"/>
          </a:endParaRPr>
        </a:p>
      </dsp:txBody>
      <dsp:txXfrm rot="10800000">
        <a:off x="0" y="0"/>
        <a:ext cx="4652158" cy="4183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1FF4A7-EE73-3944-BBCD-8C5A6C02A603}" type="datetimeFigureOut">
              <a:rPr lang="en-US" smtClean="0"/>
              <a:t>28/06/2016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059F5A-4AEC-EB48-ABA1-AAE932ABF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514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gm.org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9937F2-2AD5-634C-A265-31BD504B29D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635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cs typeface="Calibri Regular" charset="0"/>
              </a:rPr>
              <a:t>Contract value &lt; USD 500,000 </a:t>
            </a:r>
          </a:p>
          <a:p>
            <a:r>
              <a:rPr lang="en-US" alt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cs typeface="Calibri Regular" charset="0"/>
              </a:rPr>
              <a:t>							</a:t>
            </a:r>
          </a:p>
          <a:p>
            <a:pPr>
              <a:spcBef>
                <a:spcPct val="50000"/>
              </a:spcBef>
              <a:buClr>
                <a:schemeClr val="accent2"/>
              </a:buClr>
              <a:buFontTx/>
              <a:buNone/>
            </a:pPr>
            <a:endParaRPr lang="en-US" altLang="fr-FR" dirty="0" smtClean="0">
              <a:solidFill>
                <a:schemeClr val="tx1">
                  <a:lumMod val="75000"/>
                  <a:lumOff val="25000"/>
                </a:schemeClr>
              </a:solidFill>
              <a:latin typeface="Calibri Regular" charset="0"/>
              <a:cs typeface="Calibri Regular" charset="0"/>
            </a:endParaRPr>
          </a:p>
          <a:p>
            <a:pPr marL="285750" indent="-285750">
              <a:spcBef>
                <a:spcPct val="50000"/>
              </a:spcBef>
              <a:buClr>
                <a:srgbClr val="A80C35"/>
              </a:buClr>
              <a:buFont typeface="Arial" panose="020B0604020202020204" pitchFamily="34" charset="0"/>
              <a:buChar char="•"/>
            </a:pPr>
            <a:r>
              <a:rPr lang="en-US" alt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cs typeface="Calibri Regular" charset="0"/>
              </a:rPr>
              <a:t>In business for a min. of 3 years;</a:t>
            </a:r>
          </a:p>
          <a:p>
            <a:pPr marL="285750" indent="-285750">
              <a:spcBef>
                <a:spcPct val="50000"/>
              </a:spcBef>
              <a:buClr>
                <a:srgbClr val="A80C35"/>
              </a:buClr>
              <a:buFont typeface="Arial" panose="020B0604020202020204" pitchFamily="34" charset="0"/>
              <a:buChar char="•"/>
            </a:pPr>
            <a:r>
              <a:rPr lang="en-US" alt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cs typeface="Calibri Regular" charset="0"/>
              </a:rPr>
              <a:t>Current certificate of incorporation or equivalent document verifying legal status/capacity;</a:t>
            </a:r>
          </a:p>
          <a:p>
            <a:pPr marL="285750" indent="-285750">
              <a:spcBef>
                <a:spcPct val="50000"/>
              </a:spcBef>
              <a:buClr>
                <a:srgbClr val="A80C35"/>
              </a:buClr>
              <a:buFont typeface="Arial" panose="020B0604020202020204" pitchFamily="34" charset="0"/>
              <a:buChar char="•"/>
            </a:pPr>
            <a:r>
              <a:rPr lang="en-US" alt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cs typeface="Calibri Regular" charset="0"/>
              </a:rPr>
              <a:t>Details and email addresses of at least 3 independent, non-affiliated references;</a:t>
            </a:r>
          </a:p>
          <a:p>
            <a:pPr marL="285750" indent="-285750">
              <a:spcBef>
                <a:spcPct val="50000"/>
              </a:spcBef>
              <a:buClr>
                <a:srgbClr val="A80C35"/>
              </a:buClr>
              <a:buFont typeface="Arial" panose="020B0604020202020204" pitchFamily="34" charset="0"/>
              <a:buChar char="•"/>
            </a:pPr>
            <a:r>
              <a:rPr lang="en-US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cs typeface="Calibri Regular" charset="0"/>
              </a:rPr>
              <a:t>Names of owner(s) and principals (including parent company, subsidiaries/affiliates, CEO/Managing Director, and those with controlling interests, if applicable).</a:t>
            </a:r>
          </a:p>
          <a:p>
            <a:pPr marL="285750" indent="-285750">
              <a:spcBef>
                <a:spcPct val="50000"/>
              </a:spcBef>
              <a:buClr>
                <a:srgbClr val="A80C35"/>
              </a:buClr>
              <a:buFont typeface="Arial" panose="020B0604020202020204" pitchFamily="34" charset="0"/>
              <a:buChar char="•"/>
            </a:pPr>
            <a:r>
              <a:rPr lang="en-US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cs typeface="Calibri Regular" charset="0"/>
              </a:rPr>
              <a:t>The names of intermediaries, agents and/or consultants, (if any) used in relation to United Nations contracts or bids/proposals.</a:t>
            </a:r>
            <a:endParaRPr lang="en-US" altLang="fr-FR" dirty="0" smtClean="0">
              <a:solidFill>
                <a:schemeClr val="tx1">
                  <a:lumMod val="75000"/>
                  <a:lumOff val="25000"/>
                </a:schemeClr>
              </a:solidFill>
              <a:latin typeface="Calibri Regular" charset="0"/>
              <a:cs typeface="Calibri Regular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9937F2-2AD5-634C-A265-31BD504B29D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309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cs typeface="Calibri Regular" charset="0"/>
              </a:rPr>
              <a:t>Contract value &lt; USD 500,000 </a:t>
            </a:r>
          </a:p>
          <a:p>
            <a:r>
              <a:rPr lang="en-US" alt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cs typeface="Calibri Regular" charset="0"/>
              </a:rPr>
              <a:t>							</a:t>
            </a:r>
          </a:p>
          <a:p>
            <a:pPr>
              <a:spcBef>
                <a:spcPct val="50000"/>
              </a:spcBef>
              <a:buClr>
                <a:schemeClr val="accent2"/>
              </a:buClr>
              <a:buFontTx/>
              <a:buNone/>
            </a:pPr>
            <a:endParaRPr lang="en-US" altLang="fr-FR" dirty="0" smtClean="0">
              <a:solidFill>
                <a:schemeClr val="tx1">
                  <a:lumMod val="75000"/>
                  <a:lumOff val="25000"/>
                </a:schemeClr>
              </a:solidFill>
              <a:latin typeface="Calibri Regular" charset="0"/>
              <a:cs typeface="Calibri Regular" charset="0"/>
            </a:endParaRPr>
          </a:p>
          <a:p>
            <a:pPr marL="285750" indent="-285750">
              <a:spcBef>
                <a:spcPct val="50000"/>
              </a:spcBef>
              <a:buClr>
                <a:srgbClr val="A80C35"/>
              </a:buClr>
              <a:buFont typeface="Arial" panose="020B0604020202020204" pitchFamily="34" charset="0"/>
              <a:buChar char="•"/>
            </a:pPr>
            <a:r>
              <a:rPr lang="en-US" alt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cs typeface="Calibri Regular" charset="0"/>
              </a:rPr>
              <a:t>In business for a min. of 3 years;</a:t>
            </a:r>
          </a:p>
          <a:p>
            <a:pPr marL="285750" indent="-285750">
              <a:spcBef>
                <a:spcPct val="50000"/>
              </a:spcBef>
              <a:buClr>
                <a:srgbClr val="A80C35"/>
              </a:buClr>
              <a:buFont typeface="Arial" panose="020B0604020202020204" pitchFamily="34" charset="0"/>
              <a:buChar char="•"/>
            </a:pPr>
            <a:r>
              <a:rPr lang="en-US" alt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cs typeface="Calibri Regular" charset="0"/>
              </a:rPr>
              <a:t>Current certificate of incorporation or equivalent document verifying legal status/capacity;</a:t>
            </a:r>
          </a:p>
          <a:p>
            <a:pPr marL="285750" indent="-285750">
              <a:spcBef>
                <a:spcPct val="50000"/>
              </a:spcBef>
              <a:buClr>
                <a:srgbClr val="A80C35"/>
              </a:buClr>
              <a:buFont typeface="Arial" panose="020B0604020202020204" pitchFamily="34" charset="0"/>
              <a:buChar char="•"/>
            </a:pPr>
            <a:r>
              <a:rPr lang="en-US" alt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cs typeface="Calibri Regular" charset="0"/>
              </a:rPr>
              <a:t>Details and email addresses of at least 3 independent, non-affiliated references;</a:t>
            </a:r>
          </a:p>
          <a:p>
            <a:pPr marL="285750" indent="-285750">
              <a:spcBef>
                <a:spcPct val="50000"/>
              </a:spcBef>
              <a:buClr>
                <a:srgbClr val="A80C35"/>
              </a:buClr>
              <a:buFont typeface="Arial" panose="020B0604020202020204" pitchFamily="34" charset="0"/>
              <a:buChar char="•"/>
            </a:pPr>
            <a:r>
              <a:rPr lang="en-US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cs typeface="Calibri Regular" charset="0"/>
              </a:rPr>
              <a:t>Names of owner(s) and principals (including parent company, subsidiaries/affiliates, CEO/Managing Director, and those with controlling interests, if applicable).</a:t>
            </a:r>
          </a:p>
          <a:p>
            <a:pPr marL="285750" indent="-285750">
              <a:spcBef>
                <a:spcPct val="50000"/>
              </a:spcBef>
              <a:buClr>
                <a:srgbClr val="A80C35"/>
              </a:buClr>
              <a:buFont typeface="Arial" panose="020B0604020202020204" pitchFamily="34" charset="0"/>
              <a:buChar char="•"/>
            </a:pPr>
            <a:r>
              <a:rPr lang="en-US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cs typeface="Calibri Regular" charset="0"/>
              </a:rPr>
              <a:t>The names of intermediaries, agents and/or consultants, (if any) used in relation to United Nations contracts or bids/proposals.</a:t>
            </a:r>
            <a:endParaRPr lang="en-US" altLang="fr-FR" dirty="0" smtClean="0">
              <a:solidFill>
                <a:schemeClr val="tx1">
                  <a:lumMod val="75000"/>
                  <a:lumOff val="25000"/>
                </a:schemeClr>
              </a:solidFill>
              <a:latin typeface="Calibri Regular" charset="0"/>
              <a:cs typeface="Calibri Regular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9937F2-2AD5-634C-A265-31BD504B29D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4245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cs typeface="Calibri Regular" charset="0"/>
              </a:rPr>
              <a:t>							</a:t>
            </a:r>
          </a:p>
          <a:p>
            <a:pPr>
              <a:spcBef>
                <a:spcPct val="50000"/>
              </a:spcBef>
              <a:buClr>
                <a:srgbClr val="973700"/>
              </a:buClr>
              <a:buFontTx/>
              <a:buNone/>
            </a:pPr>
            <a:r>
              <a:rPr lang="en-US" alt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cs typeface="Calibri Regular" charset="0"/>
              </a:rPr>
              <a:t>Online and easy subscription to the Tender Alert Service on </a:t>
            </a:r>
            <a:r>
              <a:rPr lang="en-US" alt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cs typeface="Calibri Regular" charset="0"/>
                <a:hlinkClick r:id="rId3"/>
              </a:rPr>
              <a:t>www.ungm.org</a:t>
            </a:r>
            <a:endParaRPr lang="en-US" altLang="fr-FR" dirty="0" smtClean="0">
              <a:solidFill>
                <a:schemeClr val="tx1">
                  <a:lumMod val="75000"/>
                  <a:lumOff val="25000"/>
                </a:schemeClr>
              </a:solidFill>
              <a:latin typeface="Calibri Regular" charset="0"/>
              <a:cs typeface="Calibri Regular" charset="0"/>
            </a:endParaRPr>
          </a:p>
          <a:p>
            <a:pPr>
              <a:spcBef>
                <a:spcPct val="50000"/>
              </a:spcBef>
              <a:buClr>
                <a:srgbClr val="973700"/>
              </a:buClr>
              <a:buFontTx/>
              <a:buNone/>
            </a:pPr>
            <a:endParaRPr lang="en-US" altLang="fr-FR" dirty="0" smtClean="0">
              <a:solidFill>
                <a:schemeClr val="tx1">
                  <a:lumMod val="75000"/>
                  <a:lumOff val="25000"/>
                </a:schemeClr>
              </a:solidFill>
              <a:latin typeface="Calibri Regular" charset="0"/>
              <a:cs typeface="Calibri Regular" charset="0"/>
            </a:endParaRPr>
          </a:p>
          <a:p>
            <a:pPr>
              <a:spcBef>
                <a:spcPct val="50000"/>
              </a:spcBef>
              <a:buClr>
                <a:srgbClr val="973700"/>
              </a:buClr>
              <a:buFontTx/>
              <a:buNone/>
            </a:pPr>
            <a:r>
              <a:rPr lang="en-US" alt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cs typeface="Calibri Regular" charset="0"/>
              </a:rPr>
              <a:t>Receive relevant business opportunities</a:t>
            </a:r>
            <a:endParaRPr lang="de-AT" altLang="fr-FR" u="sng" dirty="0" smtClean="0">
              <a:solidFill>
                <a:schemeClr val="tx1">
                  <a:lumMod val="75000"/>
                  <a:lumOff val="25000"/>
                </a:schemeClr>
              </a:solidFill>
              <a:latin typeface="Calibri Regular" charset="0"/>
              <a:cs typeface="Calibri Regular" charset="0"/>
            </a:endParaRPr>
          </a:p>
          <a:p>
            <a:pPr>
              <a:spcBef>
                <a:spcPct val="50000"/>
              </a:spcBef>
              <a:buClr>
                <a:srgbClr val="973700"/>
              </a:buClr>
              <a:buFontTx/>
              <a:buNone/>
            </a:pPr>
            <a:endParaRPr lang="en-US" altLang="fr-FR" dirty="0" smtClean="0">
              <a:solidFill>
                <a:schemeClr val="tx1">
                  <a:lumMod val="75000"/>
                  <a:lumOff val="25000"/>
                </a:schemeClr>
              </a:solidFill>
              <a:latin typeface="Calibri Regular" charset="0"/>
              <a:cs typeface="Calibri Regular" charset="0"/>
            </a:endParaRPr>
          </a:p>
          <a:p>
            <a:pPr>
              <a:spcBef>
                <a:spcPct val="50000"/>
              </a:spcBef>
              <a:buClr>
                <a:srgbClr val="973700"/>
              </a:buClr>
              <a:buFontTx/>
              <a:buNone/>
            </a:pPr>
            <a:r>
              <a:rPr lang="en-US" alt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cs typeface="Calibri Regular" charset="0"/>
              </a:rPr>
              <a:t>Automatic e-mail tender alerts</a:t>
            </a:r>
          </a:p>
          <a:p>
            <a:pPr>
              <a:spcBef>
                <a:spcPct val="50000"/>
              </a:spcBef>
              <a:buClr>
                <a:srgbClr val="973700"/>
              </a:buClr>
              <a:buFontTx/>
              <a:buNone/>
            </a:pPr>
            <a:endParaRPr lang="en-US" altLang="fr-FR" dirty="0" smtClean="0">
              <a:solidFill>
                <a:schemeClr val="tx1">
                  <a:lumMod val="75000"/>
                  <a:lumOff val="25000"/>
                </a:schemeClr>
              </a:solidFill>
              <a:latin typeface="Calibri Regular" charset="0"/>
              <a:cs typeface="Calibri Regular" charset="0"/>
            </a:endParaRPr>
          </a:p>
          <a:p>
            <a:pPr>
              <a:spcBef>
                <a:spcPct val="50000"/>
              </a:spcBef>
              <a:buClr>
                <a:srgbClr val="973700"/>
              </a:buClr>
              <a:buFontTx/>
              <a:buNone/>
            </a:pPr>
            <a:r>
              <a:rPr lang="en-US" alt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cs typeface="Calibri Regular" charset="0"/>
              </a:rPr>
              <a:t>UNGM Interactive Guide available to guide potential suppliers to subscribe to this valuable service.</a:t>
            </a:r>
            <a:endParaRPr lang="en-US" altLang="fr-FR" dirty="0">
              <a:solidFill>
                <a:schemeClr val="tx1">
                  <a:lumMod val="75000"/>
                  <a:lumOff val="25000"/>
                </a:schemeClr>
              </a:solidFill>
              <a:latin typeface="Calibri Regular" charset="0"/>
              <a:cs typeface="Calibri Regular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9937F2-2AD5-634C-A265-31BD504B29D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1155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fr-CH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rPr>
              <a:t>In </a:t>
            </a:r>
            <a:r>
              <a:rPr lang="fr-CH" alt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rPr>
              <a:t>order</a:t>
            </a:r>
            <a:r>
              <a:rPr lang="fr-CH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rPr>
              <a:t> to do business </a:t>
            </a:r>
            <a:r>
              <a:rPr lang="fr-CH" alt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rPr>
              <a:t>with</a:t>
            </a:r>
            <a:r>
              <a:rPr lang="fr-CH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rPr>
              <a:t> UNOG, select UN </a:t>
            </a:r>
            <a:r>
              <a:rPr lang="fr-CH" alt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rPr>
              <a:t>Secretariat</a:t>
            </a:r>
            <a:r>
              <a:rPr lang="fr-CH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rPr>
              <a:t>;</a:t>
            </a:r>
          </a:p>
          <a:p>
            <a:pPr>
              <a:spcBef>
                <a:spcPct val="0"/>
              </a:spcBef>
            </a:pPr>
            <a:endParaRPr lang="fr-CH" alt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Calibri Regular" charset="0"/>
              <a:ea typeface="Calibri Regular" charset="0"/>
              <a:cs typeface="Calibri Regular" charset="0"/>
            </a:endParaRPr>
          </a:p>
          <a:p>
            <a:pPr>
              <a:spcBef>
                <a:spcPct val="0"/>
              </a:spcBef>
            </a:pPr>
            <a:r>
              <a:rPr lang="fr-CH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rPr>
              <a:t>Official translation (English or French) of the </a:t>
            </a:r>
            <a:r>
              <a:rPr lang="fr-CH" alt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rPr>
              <a:t>certificate</a:t>
            </a:r>
            <a:r>
              <a:rPr lang="fr-CH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rPr>
              <a:t> of incorporation;</a:t>
            </a:r>
          </a:p>
          <a:p>
            <a:pPr>
              <a:spcBef>
                <a:spcPct val="0"/>
              </a:spcBef>
            </a:pPr>
            <a:endParaRPr lang="fr-CH" alt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Calibri Regular" charset="0"/>
              <a:ea typeface="Calibri Regular" charset="0"/>
              <a:cs typeface="Calibri Regular" charset="0"/>
            </a:endParaRPr>
          </a:p>
          <a:p>
            <a:pPr>
              <a:spcBef>
                <a:spcPct val="0"/>
              </a:spcBef>
            </a:pPr>
            <a:r>
              <a:rPr lang="fr-CH" alt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rPr>
              <a:t>Financials</a:t>
            </a:r>
            <a:r>
              <a:rPr lang="fr-CH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rPr>
              <a:t> </a:t>
            </a:r>
            <a:r>
              <a:rPr lang="fr-CH" alt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rPr>
              <a:t>audited</a:t>
            </a:r>
            <a:r>
              <a:rPr lang="fr-CH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rPr>
              <a:t>/</a:t>
            </a:r>
            <a:r>
              <a:rPr lang="fr-CH" alt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rPr>
              <a:t>established</a:t>
            </a:r>
            <a:r>
              <a:rPr lang="fr-CH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rPr>
              <a:t> by 3rd party;</a:t>
            </a:r>
          </a:p>
          <a:p>
            <a:pPr>
              <a:spcBef>
                <a:spcPct val="0"/>
              </a:spcBef>
            </a:pPr>
            <a:endParaRPr lang="fr-CH" alt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Calibri Regular" charset="0"/>
              <a:ea typeface="Calibri Regular" charset="0"/>
              <a:cs typeface="Calibri Regular" charset="0"/>
            </a:endParaRPr>
          </a:p>
          <a:p>
            <a:pPr>
              <a:spcBef>
                <a:spcPct val="0"/>
              </a:spcBef>
            </a:pPr>
            <a:r>
              <a:rPr lang="fr-CH" alt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rPr>
              <a:t>Provide</a:t>
            </a:r>
            <a:r>
              <a:rPr lang="fr-CH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rPr>
              <a:t> a GENERIC email </a:t>
            </a:r>
            <a:r>
              <a:rPr lang="fr-CH" alt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rPr>
              <a:t>address</a:t>
            </a:r>
            <a:r>
              <a:rPr lang="fr-CH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rPr>
              <a:t>(es)</a:t>
            </a:r>
          </a:p>
          <a:p>
            <a:pPr>
              <a:spcBef>
                <a:spcPct val="0"/>
              </a:spcBef>
            </a:pPr>
            <a:endParaRPr lang="fr-CH" alt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Calibri Regular" charset="0"/>
              <a:ea typeface="Calibri Regular" charset="0"/>
              <a:cs typeface="Calibri Regular" charset="0"/>
            </a:endParaRPr>
          </a:p>
          <a:p>
            <a:pPr>
              <a:spcBef>
                <a:spcPct val="0"/>
              </a:spcBef>
            </a:pPr>
            <a:endParaRPr lang="fr-CH" alt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Calibri Regular" charset="0"/>
              <a:ea typeface="Calibri Regular" charset="0"/>
              <a:cs typeface="Calibri Regular" charset="0"/>
            </a:endParaRPr>
          </a:p>
          <a:p>
            <a:pPr>
              <a:spcBef>
                <a:spcPct val="0"/>
              </a:spcBef>
            </a:pPr>
            <a:r>
              <a:rPr lang="fr-CH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rPr>
              <a:t>For </a:t>
            </a:r>
            <a:r>
              <a:rPr lang="fr-CH" alt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rPr>
              <a:t>any</a:t>
            </a:r>
            <a:r>
              <a:rPr lang="fr-CH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rPr>
              <a:t> </a:t>
            </a:r>
            <a:r>
              <a:rPr lang="fr-CH" alt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rPr>
              <a:t>queries</a:t>
            </a:r>
            <a:r>
              <a:rPr lang="fr-CH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rPr>
              <a:t> </a:t>
            </a:r>
            <a:r>
              <a:rPr lang="fr-CH" alt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rPr>
              <a:t>please</a:t>
            </a:r>
            <a:r>
              <a:rPr lang="fr-CH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rPr>
              <a:t> contact: </a:t>
            </a:r>
            <a:r>
              <a:rPr lang="fr-CH" altLang="en-US" u="sng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rPr>
              <a:t>procurement@unog.ch</a:t>
            </a:r>
            <a:endParaRPr lang="en-GB" altLang="en-US" u="sng" dirty="0" smtClean="0">
              <a:solidFill>
                <a:schemeClr val="tx1">
                  <a:lumMod val="75000"/>
                  <a:lumOff val="25000"/>
                </a:schemeClr>
              </a:solidFill>
              <a:latin typeface="Calibri Regular" charset="0"/>
              <a:ea typeface="Calibri Regular" charset="0"/>
              <a:cs typeface="Calibri Regular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alibri Regular" charset="0"/>
              <a:ea typeface="Calibri Regular" charset="0"/>
              <a:cs typeface="Calibri Regular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9937F2-2AD5-634C-A265-31BD504B29D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3846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fr-CH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rPr>
              <a:t>In </a:t>
            </a:r>
            <a:r>
              <a:rPr lang="fr-CH" alt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rPr>
              <a:t>order</a:t>
            </a:r>
            <a:r>
              <a:rPr lang="fr-CH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rPr>
              <a:t> to do business </a:t>
            </a:r>
            <a:r>
              <a:rPr lang="fr-CH" alt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rPr>
              <a:t>with</a:t>
            </a:r>
            <a:r>
              <a:rPr lang="fr-CH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rPr>
              <a:t> UNOG, select UN </a:t>
            </a:r>
            <a:r>
              <a:rPr lang="fr-CH" alt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rPr>
              <a:t>Secretariat</a:t>
            </a:r>
            <a:r>
              <a:rPr lang="fr-CH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rPr>
              <a:t>;</a:t>
            </a:r>
          </a:p>
          <a:p>
            <a:pPr>
              <a:spcBef>
                <a:spcPct val="0"/>
              </a:spcBef>
            </a:pPr>
            <a:endParaRPr lang="fr-CH" alt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Calibri Regular" charset="0"/>
              <a:ea typeface="Calibri Regular" charset="0"/>
              <a:cs typeface="Calibri Regular" charset="0"/>
            </a:endParaRPr>
          </a:p>
          <a:p>
            <a:pPr>
              <a:spcBef>
                <a:spcPct val="0"/>
              </a:spcBef>
            </a:pPr>
            <a:r>
              <a:rPr lang="fr-CH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rPr>
              <a:t>Official translation (English or French) of the </a:t>
            </a:r>
            <a:r>
              <a:rPr lang="fr-CH" alt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rPr>
              <a:t>certificate</a:t>
            </a:r>
            <a:r>
              <a:rPr lang="fr-CH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rPr>
              <a:t> of incorporation;</a:t>
            </a:r>
          </a:p>
          <a:p>
            <a:pPr>
              <a:spcBef>
                <a:spcPct val="0"/>
              </a:spcBef>
            </a:pPr>
            <a:endParaRPr lang="fr-CH" alt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Calibri Regular" charset="0"/>
              <a:ea typeface="Calibri Regular" charset="0"/>
              <a:cs typeface="Calibri Regular" charset="0"/>
            </a:endParaRPr>
          </a:p>
          <a:p>
            <a:pPr>
              <a:spcBef>
                <a:spcPct val="0"/>
              </a:spcBef>
            </a:pPr>
            <a:r>
              <a:rPr lang="fr-CH" alt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rPr>
              <a:t>Financials</a:t>
            </a:r>
            <a:r>
              <a:rPr lang="fr-CH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rPr>
              <a:t> </a:t>
            </a:r>
            <a:r>
              <a:rPr lang="fr-CH" alt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rPr>
              <a:t>audited</a:t>
            </a:r>
            <a:r>
              <a:rPr lang="fr-CH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rPr>
              <a:t>/</a:t>
            </a:r>
            <a:r>
              <a:rPr lang="fr-CH" alt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rPr>
              <a:t>established</a:t>
            </a:r>
            <a:r>
              <a:rPr lang="fr-CH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rPr>
              <a:t> by 3rd party;</a:t>
            </a:r>
          </a:p>
          <a:p>
            <a:pPr>
              <a:spcBef>
                <a:spcPct val="0"/>
              </a:spcBef>
            </a:pPr>
            <a:endParaRPr lang="fr-CH" alt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Calibri Regular" charset="0"/>
              <a:ea typeface="Calibri Regular" charset="0"/>
              <a:cs typeface="Calibri Regular" charset="0"/>
            </a:endParaRPr>
          </a:p>
          <a:p>
            <a:pPr>
              <a:spcBef>
                <a:spcPct val="0"/>
              </a:spcBef>
            </a:pPr>
            <a:r>
              <a:rPr lang="fr-CH" alt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rPr>
              <a:t>Provide</a:t>
            </a:r>
            <a:r>
              <a:rPr lang="fr-CH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rPr>
              <a:t> a GENERIC email </a:t>
            </a:r>
            <a:r>
              <a:rPr lang="fr-CH" alt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rPr>
              <a:t>address</a:t>
            </a:r>
            <a:r>
              <a:rPr lang="fr-CH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rPr>
              <a:t>(es)</a:t>
            </a:r>
          </a:p>
          <a:p>
            <a:pPr>
              <a:spcBef>
                <a:spcPct val="0"/>
              </a:spcBef>
            </a:pPr>
            <a:endParaRPr lang="fr-CH" alt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Calibri Regular" charset="0"/>
              <a:ea typeface="Calibri Regular" charset="0"/>
              <a:cs typeface="Calibri Regular" charset="0"/>
            </a:endParaRPr>
          </a:p>
          <a:p>
            <a:pPr>
              <a:spcBef>
                <a:spcPct val="0"/>
              </a:spcBef>
            </a:pPr>
            <a:endParaRPr lang="fr-CH" alt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Calibri Regular" charset="0"/>
              <a:ea typeface="Calibri Regular" charset="0"/>
              <a:cs typeface="Calibri Regular" charset="0"/>
            </a:endParaRPr>
          </a:p>
          <a:p>
            <a:pPr>
              <a:spcBef>
                <a:spcPct val="0"/>
              </a:spcBef>
            </a:pPr>
            <a:r>
              <a:rPr lang="fr-CH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rPr>
              <a:t>For </a:t>
            </a:r>
            <a:r>
              <a:rPr lang="fr-CH" alt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rPr>
              <a:t>any</a:t>
            </a:r>
            <a:r>
              <a:rPr lang="fr-CH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rPr>
              <a:t> </a:t>
            </a:r>
            <a:r>
              <a:rPr lang="fr-CH" alt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rPr>
              <a:t>queries</a:t>
            </a:r>
            <a:r>
              <a:rPr lang="fr-CH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rPr>
              <a:t> </a:t>
            </a:r>
            <a:r>
              <a:rPr lang="fr-CH" alt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rPr>
              <a:t>please</a:t>
            </a:r>
            <a:r>
              <a:rPr lang="fr-CH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rPr>
              <a:t> contact: </a:t>
            </a:r>
            <a:r>
              <a:rPr lang="fr-CH" altLang="en-US" u="sng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rPr>
              <a:t>procurement@unog.ch</a:t>
            </a:r>
            <a:endParaRPr lang="en-GB" altLang="en-US" u="sng" dirty="0" smtClean="0">
              <a:solidFill>
                <a:schemeClr val="tx1">
                  <a:lumMod val="75000"/>
                  <a:lumOff val="25000"/>
                </a:schemeClr>
              </a:solidFill>
              <a:latin typeface="Calibri Regular" charset="0"/>
              <a:ea typeface="Calibri Regular" charset="0"/>
              <a:cs typeface="Calibri Regular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alibri Regular" charset="0"/>
              <a:ea typeface="Calibri Regular" charset="0"/>
              <a:cs typeface="Calibri Regular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9937F2-2AD5-634C-A265-31BD504B29D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0329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fr-CH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rPr>
              <a:t>In </a:t>
            </a:r>
            <a:r>
              <a:rPr lang="fr-CH" alt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rPr>
              <a:t>order</a:t>
            </a:r>
            <a:r>
              <a:rPr lang="fr-CH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rPr>
              <a:t> to do business </a:t>
            </a:r>
            <a:r>
              <a:rPr lang="fr-CH" alt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rPr>
              <a:t>with</a:t>
            </a:r>
            <a:r>
              <a:rPr lang="fr-CH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rPr>
              <a:t> UNOG, select UN </a:t>
            </a:r>
            <a:r>
              <a:rPr lang="fr-CH" alt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rPr>
              <a:t>Secretariat</a:t>
            </a:r>
            <a:r>
              <a:rPr lang="fr-CH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rPr>
              <a:t>;</a:t>
            </a:r>
          </a:p>
          <a:p>
            <a:pPr>
              <a:spcBef>
                <a:spcPct val="0"/>
              </a:spcBef>
            </a:pPr>
            <a:endParaRPr lang="fr-CH" alt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Calibri Regular" charset="0"/>
              <a:ea typeface="Calibri Regular" charset="0"/>
              <a:cs typeface="Calibri Regular" charset="0"/>
            </a:endParaRPr>
          </a:p>
          <a:p>
            <a:pPr>
              <a:spcBef>
                <a:spcPct val="0"/>
              </a:spcBef>
            </a:pPr>
            <a:r>
              <a:rPr lang="fr-CH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rPr>
              <a:t>Official translation (English or French) of the </a:t>
            </a:r>
            <a:r>
              <a:rPr lang="fr-CH" alt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rPr>
              <a:t>certificate</a:t>
            </a:r>
            <a:r>
              <a:rPr lang="fr-CH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rPr>
              <a:t> of incorporation;</a:t>
            </a:r>
          </a:p>
          <a:p>
            <a:pPr>
              <a:spcBef>
                <a:spcPct val="0"/>
              </a:spcBef>
            </a:pPr>
            <a:endParaRPr lang="fr-CH" alt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Calibri Regular" charset="0"/>
              <a:ea typeface="Calibri Regular" charset="0"/>
              <a:cs typeface="Calibri Regular" charset="0"/>
            </a:endParaRPr>
          </a:p>
          <a:p>
            <a:pPr>
              <a:spcBef>
                <a:spcPct val="0"/>
              </a:spcBef>
            </a:pPr>
            <a:r>
              <a:rPr lang="fr-CH" alt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rPr>
              <a:t>Financials</a:t>
            </a:r>
            <a:r>
              <a:rPr lang="fr-CH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rPr>
              <a:t> </a:t>
            </a:r>
            <a:r>
              <a:rPr lang="fr-CH" alt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rPr>
              <a:t>audited</a:t>
            </a:r>
            <a:r>
              <a:rPr lang="fr-CH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rPr>
              <a:t>/</a:t>
            </a:r>
            <a:r>
              <a:rPr lang="fr-CH" alt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rPr>
              <a:t>established</a:t>
            </a:r>
            <a:r>
              <a:rPr lang="fr-CH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rPr>
              <a:t> by 3rd party;</a:t>
            </a:r>
          </a:p>
          <a:p>
            <a:pPr>
              <a:spcBef>
                <a:spcPct val="0"/>
              </a:spcBef>
            </a:pPr>
            <a:endParaRPr lang="fr-CH" alt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Calibri Regular" charset="0"/>
              <a:ea typeface="Calibri Regular" charset="0"/>
              <a:cs typeface="Calibri Regular" charset="0"/>
            </a:endParaRPr>
          </a:p>
          <a:p>
            <a:pPr>
              <a:spcBef>
                <a:spcPct val="0"/>
              </a:spcBef>
            </a:pPr>
            <a:r>
              <a:rPr lang="fr-CH" alt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rPr>
              <a:t>Provide</a:t>
            </a:r>
            <a:r>
              <a:rPr lang="fr-CH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rPr>
              <a:t> a GENERIC email </a:t>
            </a:r>
            <a:r>
              <a:rPr lang="fr-CH" alt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rPr>
              <a:t>address</a:t>
            </a:r>
            <a:r>
              <a:rPr lang="fr-CH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rPr>
              <a:t>(es)</a:t>
            </a:r>
          </a:p>
          <a:p>
            <a:pPr>
              <a:spcBef>
                <a:spcPct val="0"/>
              </a:spcBef>
            </a:pPr>
            <a:endParaRPr lang="fr-CH" alt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Calibri Regular" charset="0"/>
              <a:ea typeface="Calibri Regular" charset="0"/>
              <a:cs typeface="Calibri Regular" charset="0"/>
            </a:endParaRPr>
          </a:p>
          <a:p>
            <a:pPr>
              <a:spcBef>
                <a:spcPct val="0"/>
              </a:spcBef>
            </a:pPr>
            <a:endParaRPr lang="fr-CH" alt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Calibri Regular" charset="0"/>
              <a:ea typeface="Calibri Regular" charset="0"/>
              <a:cs typeface="Calibri Regular" charset="0"/>
            </a:endParaRPr>
          </a:p>
          <a:p>
            <a:pPr>
              <a:spcBef>
                <a:spcPct val="0"/>
              </a:spcBef>
            </a:pPr>
            <a:r>
              <a:rPr lang="fr-CH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rPr>
              <a:t>For </a:t>
            </a:r>
            <a:r>
              <a:rPr lang="fr-CH" alt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rPr>
              <a:t>any</a:t>
            </a:r>
            <a:r>
              <a:rPr lang="fr-CH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rPr>
              <a:t> </a:t>
            </a:r>
            <a:r>
              <a:rPr lang="fr-CH" alt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rPr>
              <a:t>queries</a:t>
            </a:r>
            <a:r>
              <a:rPr lang="fr-CH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rPr>
              <a:t> </a:t>
            </a:r>
            <a:r>
              <a:rPr lang="fr-CH" alt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rPr>
              <a:t>please</a:t>
            </a:r>
            <a:r>
              <a:rPr lang="fr-CH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rPr>
              <a:t> contact: </a:t>
            </a:r>
            <a:r>
              <a:rPr lang="fr-CH" altLang="en-US" u="sng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rPr>
              <a:t>procurement@unog.ch</a:t>
            </a:r>
            <a:endParaRPr lang="en-GB" altLang="en-US" u="sng" dirty="0" smtClean="0">
              <a:solidFill>
                <a:schemeClr val="tx1">
                  <a:lumMod val="75000"/>
                  <a:lumOff val="25000"/>
                </a:schemeClr>
              </a:solidFill>
              <a:latin typeface="Calibri Regular" charset="0"/>
              <a:ea typeface="Calibri Regular" charset="0"/>
              <a:cs typeface="Calibri Regular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alibri Regular" charset="0"/>
              <a:ea typeface="Calibri Regular" charset="0"/>
              <a:cs typeface="Calibri Regular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9937F2-2AD5-634C-A265-31BD504B29D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2985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Bef>
                <a:spcPct val="50000"/>
              </a:spcBef>
              <a:buClr>
                <a:srgbClr val="A80C35"/>
              </a:buClr>
              <a:buFont typeface="Arial" panose="020B0604020202020204" pitchFamily="34" charset="0"/>
              <a:buChar char="•"/>
              <a:defRPr/>
            </a:pPr>
            <a:r>
              <a:rPr lang="en-US" alt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rPr>
              <a:t>Formal solicitation with est. value &gt; USD 500,000</a:t>
            </a:r>
          </a:p>
          <a:p>
            <a:pPr marL="285750" indent="-285750">
              <a:spcBef>
                <a:spcPct val="50000"/>
              </a:spcBef>
              <a:buClr>
                <a:srgbClr val="A80C35"/>
              </a:buClr>
              <a:buFont typeface="Arial" panose="020B0604020202020204" pitchFamily="34" charset="0"/>
              <a:buChar char="•"/>
              <a:defRPr/>
            </a:pPr>
            <a:r>
              <a:rPr lang="en-US" alt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rPr>
              <a:t>Goods / Services </a:t>
            </a:r>
            <a:r>
              <a:rPr lang="fr-CH" altLang="fr-FR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rPr>
              <a:t>with</a:t>
            </a:r>
            <a:r>
              <a:rPr lang="fr-CH" alt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rPr>
              <a:t> medium to high </a:t>
            </a:r>
            <a:r>
              <a:rPr lang="fr-CH" altLang="fr-FR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rPr>
              <a:t>complexity</a:t>
            </a:r>
            <a:endParaRPr lang="fr-CH" altLang="fr-FR" dirty="0" smtClean="0">
              <a:solidFill>
                <a:schemeClr val="tx1">
                  <a:lumMod val="75000"/>
                  <a:lumOff val="25000"/>
                </a:schemeClr>
              </a:solidFill>
              <a:latin typeface="Calibri Regular" charset="0"/>
              <a:ea typeface="Calibri Regular" charset="0"/>
              <a:cs typeface="Calibri Regular" charset="0"/>
            </a:endParaRPr>
          </a:p>
          <a:p>
            <a:pPr marL="285750" indent="-285750">
              <a:spcBef>
                <a:spcPct val="50000"/>
              </a:spcBef>
              <a:buClr>
                <a:srgbClr val="A80C35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rPr>
              <a:t>Evaluation of proposals based on both Mandatory Requirements and Scoring methodology (Best Value for Money)</a:t>
            </a:r>
          </a:p>
          <a:p>
            <a:pPr marL="285750" indent="-285750">
              <a:spcBef>
                <a:spcPct val="50000"/>
              </a:spcBef>
              <a:buClr>
                <a:srgbClr val="A80C35"/>
              </a:buClr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rPr>
              <a:t> Contract awarded on «Best Value for Money» basis to the bidder submitting the </a:t>
            </a:r>
            <a:r>
              <a:rPr lang="en-US" dirty="0" smtClean="0">
                <a:solidFill>
                  <a:srgbClr val="A80C35"/>
                </a:solidFill>
                <a:latin typeface="Calibri Regular" charset="0"/>
                <a:ea typeface="Calibri Regular" charset="0"/>
                <a:cs typeface="Calibri Regular" charset="0"/>
              </a:rPr>
              <a:t>most economically advantageous bid</a:t>
            </a:r>
            <a:endParaRPr lang="en-US" dirty="0">
              <a:solidFill>
                <a:srgbClr val="A80C35"/>
              </a:solidFill>
              <a:latin typeface="Calibri Regular" charset="0"/>
              <a:ea typeface="Calibri Regular" charset="0"/>
              <a:cs typeface="Calibri Regular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9937F2-2AD5-634C-A265-31BD504B29D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0627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Bef>
                <a:spcPct val="50000"/>
              </a:spcBef>
              <a:buClr>
                <a:srgbClr val="A80C35"/>
              </a:buClr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A80C35"/>
              </a:solidFill>
              <a:latin typeface="Calibri Regular" charset="0"/>
              <a:ea typeface="Calibri Regular" charset="0"/>
              <a:cs typeface="Calibri Regular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9937F2-2AD5-634C-A265-31BD504B29D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9891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Bef>
                <a:spcPct val="50000"/>
              </a:spcBef>
              <a:buClr>
                <a:srgbClr val="A80C35"/>
              </a:buClr>
              <a:buFont typeface="Arial" panose="020B0604020202020204" pitchFamily="34" charset="0"/>
              <a:buChar char="•"/>
            </a:pPr>
            <a:r>
              <a:rPr lang="fr-CH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cs typeface="Calibri Regular" charset="0"/>
              </a:rPr>
              <a:t>Read the tender documents </a:t>
            </a:r>
            <a:r>
              <a:rPr lang="fr-CH" alt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cs typeface="Calibri Regular" charset="0"/>
              </a:rPr>
              <a:t>carefully</a:t>
            </a:r>
            <a:r>
              <a:rPr lang="fr-CH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cs typeface="Calibri Regular" charset="0"/>
              </a:rPr>
              <a:t> and </a:t>
            </a:r>
            <a:r>
              <a:rPr lang="fr-CH" alt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cs typeface="Calibri Regular" charset="0"/>
              </a:rPr>
              <a:t>ask</a:t>
            </a:r>
            <a:r>
              <a:rPr lang="fr-CH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cs typeface="Calibri Regular" charset="0"/>
              </a:rPr>
              <a:t> questions, as </a:t>
            </a:r>
            <a:r>
              <a:rPr lang="fr-CH" alt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cs typeface="Calibri Regular" charset="0"/>
              </a:rPr>
              <a:t>necessary</a:t>
            </a:r>
            <a:r>
              <a:rPr lang="fr-CH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cs typeface="Calibri Regular" charset="0"/>
              </a:rPr>
              <a:t>;</a:t>
            </a:r>
          </a:p>
          <a:p>
            <a:pPr>
              <a:spcBef>
                <a:spcPct val="50000"/>
              </a:spcBef>
              <a:buClr>
                <a:srgbClr val="A80C35"/>
              </a:buClr>
            </a:pPr>
            <a:endParaRPr lang="fr-CH" alt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Calibri Regular" charset="0"/>
              <a:cs typeface="Calibri Regular" charset="0"/>
            </a:endParaRPr>
          </a:p>
          <a:p>
            <a:pPr marL="285750" indent="-285750">
              <a:spcBef>
                <a:spcPct val="50000"/>
              </a:spcBef>
              <a:buClr>
                <a:srgbClr val="A80C35"/>
              </a:buClr>
              <a:buFont typeface="Arial" panose="020B0604020202020204" pitchFamily="34" charset="0"/>
              <a:buChar char="•"/>
            </a:pPr>
            <a:r>
              <a:rPr lang="fr-CH" alt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cs typeface="Calibri Regular" charset="0"/>
              </a:rPr>
              <a:t>Respond</a:t>
            </a:r>
            <a:r>
              <a:rPr lang="fr-CH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cs typeface="Calibri Regular" charset="0"/>
              </a:rPr>
              <a:t> to </a:t>
            </a:r>
            <a:r>
              <a:rPr lang="fr-CH" altLang="en-US" dirty="0" smtClean="0">
                <a:solidFill>
                  <a:srgbClr val="A80C35"/>
                </a:solidFill>
                <a:latin typeface="Calibri Regular" charset="0"/>
                <a:cs typeface="Calibri Regular" charset="0"/>
              </a:rPr>
              <a:t>all</a:t>
            </a:r>
            <a:r>
              <a:rPr lang="fr-CH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cs typeface="Calibri Regular" charset="0"/>
              </a:rPr>
              <a:t> questions </a:t>
            </a:r>
            <a:r>
              <a:rPr lang="fr-CH" alt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cs typeface="Calibri Regular" charset="0"/>
              </a:rPr>
              <a:t>asked</a:t>
            </a:r>
            <a:r>
              <a:rPr lang="fr-CH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cs typeface="Calibri Regular" charset="0"/>
              </a:rPr>
              <a:t>. If </a:t>
            </a:r>
            <a:r>
              <a:rPr lang="fr-CH" alt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cs typeface="Calibri Regular" charset="0"/>
              </a:rPr>
              <a:t>you</a:t>
            </a:r>
            <a:r>
              <a:rPr lang="fr-CH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cs typeface="Calibri Regular" charset="0"/>
              </a:rPr>
              <a:t> do not </a:t>
            </a:r>
            <a:r>
              <a:rPr lang="fr-CH" alt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cs typeface="Calibri Regular" charset="0"/>
              </a:rPr>
              <a:t>provide</a:t>
            </a:r>
            <a:r>
              <a:rPr lang="fr-CH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cs typeface="Calibri Regular" charset="0"/>
              </a:rPr>
              <a:t> information, </a:t>
            </a:r>
            <a:r>
              <a:rPr lang="fr-CH" altLang="en-US" dirty="0" err="1" smtClean="0">
                <a:solidFill>
                  <a:srgbClr val="A80C35"/>
                </a:solidFill>
                <a:latin typeface="Calibri Regular" charset="0"/>
                <a:cs typeface="Calibri Regular" charset="0"/>
              </a:rPr>
              <a:t>it</a:t>
            </a:r>
            <a:r>
              <a:rPr lang="fr-CH" altLang="en-US" dirty="0" smtClean="0">
                <a:solidFill>
                  <a:srgbClr val="A80C35"/>
                </a:solidFill>
                <a:latin typeface="Calibri Regular" charset="0"/>
                <a:cs typeface="Calibri Regular" charset="0"/>
              </a:rPr>
              <a:t> </a:t>
            </a:r>
            <a:r>
              <a:rPr lang="fr-CH" altLang="en-US" dirty="0" err="1" smtClean="0">
                <a:solidFill>
                  <a:srgbClr val="A80C35"/>
                </a:solidFill>
                <a:latin typeface="Calibri Regular" charset="0"/>
                <a:cs typeface="Calibri Regular" charset="0"/>
              </a:rPr>
              <a:t>cannot</a:t>
            </a:r>
            <a:r>
              <a:rPr lang="fr-CH" altLang="en-US" dirty="0" smtClean="0">
                <a:solidFill>
                  <a:srgbClr val="A80C35"/>
                </a:solidFill>
                <a:latin typeface="Calibri Regular" charset="0"/>
                <a:cs typeface="Calibri Regular" charset="0"/>
              </a:rPr>
              <a:t> </a:t>
            </a:r>
            <a:r>
              <a:rPr lang="fr-CH" altLang="en-US" dirty="0" err="1" smtClean="0">
                <a:solidFill>
                  <a:srgbClr val="A80C35"/>
                </a:solidFill>
                <a:latin typeface="Calibri Regular" charset="0"/>
                <a:cs typeface="Calibri Regular" charset="0"/>
              </a:rPr>
              <a:t>be</a:t>
            </a:r>
            <a:r>
              <a:rPr lang="fr-CH" altLang="en-US" dirty="0" smtClean="0">
                <a:solidFill>
                  <a:srgbClr val="A80C35"/>
                </a:solidFill>
                <a:latin typeface="Calibri Regular" charset="0"/>
                <a:cs typeface="Calibri Regular" charset="0"/>
              </a:rPr>
              <a:t> </a:t>
            </a:r>
            <a:r>
              <a:rPr lang="fr-CH" altLang="en-US" dirty="0" err="1" smtClean="0">
                <a:solidFill>
                  <a:srgbClr val="A80C35"/>
                </a:solidFill>
                <a:latin typeface="Calibri Regular" charset="0"/>
                <a:cs typeface="Calibri Regular" charset="0"/>
              </a:rPr>
              <a:t>scored</a:t>
            </a:r>
            <a:r>
              <a:rPr lang="fr-CH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cs typeface="Calibri Regular" charset="0"/>
              </a:rPr>
              <a:t>;</a:t>
            </a:r>
          </a:p>
          <a:p>
            <a:pPr>
              <a:spcBef>
                <a:spcPct val="50000"/>
              </a:spcBef>
              <a:buClr>
                <a:srgbClr val="A80C35"/>
              </a:buClr>
            </a:pPr>
            <a:endParaRPr lang="fr-CH" alt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Calibri Regular" charset="0"/>
              <a:cs typeface="Calibri Regular" charset="0"/>
            </a:endParaRPr>
          </a:p>
          <a:p>
            <a:pPr marL="285750" indent="-285750">
              <a:spcBef>
                <a:spcPct val="50000"/>
              </a:spcBef>
              <a:buClr>
                <a:srgbClr val="A80C35"/>
              </a:buClr>
              <a:buFont typeface="Arial" panose="020B0604020202020204" pitchFamily="34" charset="0"/>
              <a:buChar char="•"/>
            </a:pPr>
            <a:r>
              <a:rPr lang="fr-CH" alt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cs typeface="Calibri Regular" charset="0"/>
              </a:rPr>
              <a:t>Provide</a:t>
            </a:r>
            <a:r>
              <a:rPr lang="fr-CH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cs typeface="Calibri Regular" charset="0"/>
              </a:rPr>
              <a:t> </a:t>
            </a:r>
            <a:r>
              <a:rPr lang="fr-CH" altLang="en-US" dirty="0" smtClean="0">
                <a:solidFill>
                  <a:srgbClr val="A80C35"/>
                </a:solidFill>
                <a:latin typeface="Calibri Regular" charset="0"/>
                <a:cs typeface="Calibri Regular" charset="0"/>
              </a:rPr>
              <a:t>all documents </a:t>
            </a:r>
            <a:r>
              <a:rPr lang="fr-CH" alt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cs typeface="Calibri Regular" charset="0"/>
              </a:rPr>
              <a:t>requested</a:t>
            </a:r>
            <a:r>
              <a:rPr lang="fr-CH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cs typeface="Calibri Regular" charset="0"/>
              </a:rPr>
              <a:t>;</a:t>
            </a:r>
          </a:p>
          <a:p>
            <a:pPr>
              <a:spcBef>
                <a:spcPct val="50000"/>
              </a:spcBef>
              <a:buClr>
                <a:srgbClr val="A80C35"/>
              </a:buClr>
            </a:pPr>
            <a:endParaRPr lang="fr-CH" alt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Calibri Regular" charset="0"/>
              <a:cs typeface="Calibri Regular" charset="0"/>
            </a:endParaRPr>
          </a:p>
          <a:p>
            <a:pPr marL="285750" indent="-285750">
              <a:spcBef>
                <a:spcPct val="50000"/>
              </a:spcBef>
              <a:buClr>
                <a:srgbClr val="A80C35"/>
              </a:buClr>
              <a:buFont typeface="Arial" panose="020B0604020202020204" pitchFamily="34" charset="0"/>
              <a:buChar char="•"/>
            </a:pPr>
            <a:r>
              <a:rPr lang="fr-CH" altLang="en-US" dirty="0" err="1" smtClean="0">
                <a:solidFill>
                  <a:srgbClr val="A80C35"/>
                </a:solidFill>
                <a:latin typeface="Calibri Regular" charset="0"/>
                <a:cs typeface="Calibri Regular" charset="0"/>
              </a:rPr>
              <a:t>Separate</a:t>
            </a:r>
            <a:r>
              <a:rPr lang="fr-CH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cs typeface="Calibri Regular" charset="0"/>
              </a:rPr>
              <a:t> commercial </a:t>
            </a:r>
            <a:r>
              <a:rPr lang="fr-CH" alt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cs typeface="Calibri Regular" charset="0"/>
              </a:rPr>
              <a:t>from</a:t>
            </a:r>
            <a:r>
              <a:rPr lang="fr-CH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cs typeface="Calibri Regular" charset="0"/>
              </a:rPr>
              <a:t> </a:t>
            </a:r>
            <a:r>
              <a:rPr lang="fr-CH" alt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cs typeface="Calibri Regular" charset="0"/>
              </a:rPr>
              <a:t>technical</a:t>
            </a:r>
            <a:r>
              <a:rPr lang="fr-CH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cs typeface="Calibri Regular" charset="0"/>
              </a:rPr>
              <a:t> documents; </a:t>
            </a:r>
          </a:p>
          <a:p>
            <a:pPr>
              <a:spcBef>
                <a:spcPct val="50000"/>
              </a:spcBef>
              <a:buClr>
                <a:srgbClr val="A80C35"/>
              </a:buClr>
            </a:pPr>
            <a:endParaRPr lang="fr-CH" alt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Calibri Regular" charset="0"/>
              <a:cs typeface="Calibri Regular" charset="0"/>
            </a:endParaRPr>
          </a:p>
          <a:p>
            <a:pPr marL="285750" indent="-285750">
              <a:spcBef>
                <a:spcPct val="50000"/>
              </a:spcBef>
              <a:buClr>
                <a:srgbClr val="A80C35"/>
              </a:buClr>
              <a:buFont typeface="Arial" panose="020B0604020202020204" pitchFamily="34" charset="0"/>
              <a:buChar char="•"/>
            </a:pPr>
            <a:r>
              <a:rPr lang="fr-CH" alt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cs typeface="Calibri Regular" charset="0"/>
              </a:rPr>
              <a:t>Send</a:t>
            </a:r>
            <a:r>
              <a:rPr lang="fr-CH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cs typeface="Calibri Regular" charset="0"/>
              </a:rPr>
              <a:t> </a:t>
            </a:r>
            <a:r>
              <a:rPr lang="fr-CH" alt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cs typeface="Calibri Regular" charset="0"/>
              </a:rPr>
              <a:t>your</a:t>
            </a:r>
            <a:r>
              <a:rPr lang="fr-CH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cs typeface="Calibri Regular" charset="0"/>
              </a:rPr>
              <a:t> </a:t>
            </a:r>
            <a:r>
              <a:rPr lang="fr-CH" alt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cs typeface="Calibri Regular" charset="0"/>
              </a:rPr>
              <a:t>offer</a:t>
            </a:r>
            <a:r>
              <a:rPr lang="fr-CH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cs typeface="Calibri Regular" charset="0"/>
              </a:rPr>
              <a:t> in good time. Do </a:t>
            </a:r>
            <a:r>
              <a:rPr lang="fr-CH" altLang="en-US" dirty="0" smtClean="0">
                <a:solidFill>
                  <a:srgbClr val="A80C35"/>
                </a:solidFill>
                <a:latin typeface="Calibri Regular" charset="0"/>
                <a:cs typeface="Calibri Regular" charset="0"/>
              </a:rPr>
              <a:t>not </a:t>
            </a:r>
            <a:r>
              <a:rPr lang="fr-CH" altLang="en-US" dirty="0" err="1" smtClean="0">
                <a:solidFill>
                  <a:srgbClr val="A80C35"/>
                </a:solidFill>
                <a:latin typeface="Calibri Regular" charset="0"/>
                <a:cs typeface="Calibri Regular" charset="0"/>
              </a:rPr>
              <a:t>wait</a:t>
            </a:r>
            <a:r>
              <a:rPr lang="fr-CH" altLang="en-US" dirty="0" smtClean="0">
                <a:solidFill>
                  <a:srgbClr val="A80C35"/>
                </a:solidFill>
                <a:latin typeface="Calibri Regular" charset="0"/>
                <a:cs typeface="Calibri Regular" charset="0"/>
              </a:rPr>
              <a:t> </a:t>
            </a:r>
            <a:r>
              <a:rPr lang="fr-CH" alt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cs typeface="Calibri Regular" charset="0"/>
              </a:rPr>
              <a:t>until</a:t>
            </a:r>
            <a:r>
              <a:rPr lang="fr-CH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Regular" charset="0"/>
                <a:cs typeface="Calibri Regular" charset="0"/>
              </a:rPr>
              <a:t> the last minute; </a:t>
            </a:r>
          </a:p>
          <a:p>
            <a:pPr marL="285750" indent="-285750">
              <a:spcBef>
                <a:spcPct val="50000"/>
              </a:spcBef>
              <a:buClr>
                <a:srgbClr val="A80C35"/>
              </a:buClr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A80C35"/>
              </a:solidFill>
              <a:latin typeface="Calibri Regular" charset="0"/>
              <a:ea typeface="Calibri Regular" charset="0"/>
              <a:cs typeface="Calibri Regular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9937F2-2AD5-634C-A265-31BD504B29D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6569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Bef>
                <a:spcPct val="50000"/>
              </a:spcBef>
              <a:buClr>
                <a:srgbClr val="A80C35"/>
              </a:buClr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A80C35"/>
              </a:solidFill>
              <a:latin typeface="Calibri Regular" charset="0"/>
              <a:ea typeface="Calibri Regular" charset="0"/>
              <a:cs typeface="Calibri Regular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9937F2-2AD5-634C-A265-31BD504B29D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973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9937F2-2AD5-634C-A265-31BD504B29D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7563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Bef>
                <a:spcPct val="50000"/>
              </a:spcBef>
              <a:buClr>
                <a:srgbClr val="A80C35"/>
              </a:buClr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A80C35"/>
              </a:solidFill>
              <a:latin typeface="Calibri Regular" charset="0"/>
              <a:ea typeface="Calibri Regular" charset="0"/>
              <a:cs typeface="Calibri Regular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9937F2-2AD5-634C-A265-31BD504B29D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8398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Bef>
                <a:spcPct val="50000"/>
              </a:spcBef>
              <a:buClr>
                <a:srgbClr val="A80C35"/>
              </a:buClr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A80C35"/>
              </a:solidFill>
              <a:latin typeface="Calibri Regular" charset="0"/>
              <a:ea typeface="Calibri Regular" charset="0"/>
              <a:cs typeface="Calibri Regular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9937F2-2AD5-634C-A265-31BD504B29D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9157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chemeClr val="bg1"/>
              </a:buClr>
              <a:defRPr/>
            </a:pPr>
            <a:r>
              <a:rPr lang="en-GB" sz="1200" dirty="0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Contracts with estimated value below 10m CHF </a:t>
            </a:r>
          </a:p>
          <a:p>
            <a:pPr>
              <a:buClr>
                <a:schemeClr val="bg1"/>
              </a:buClr>
              <a:defRPr/>
            </a:pPr>
            <a:endParaRPr lang="en-GB" sz="1200" dirty="0" smtClean="0">
              <a:solidFill>
                <a:schemeClr val="bg1"/>
              </a:solidFill>
              <a:latin typeface="Calibri Regular" charset="0"/>
              <a:ea typeface="Calibri Regular" charset="0"/>
              <a:cs typeface="Calibri Regular" charset="0"/>
            </a:endParaRPr>
          </a:p>
          <a:p>
            <a:pPr marL="285750" indent="-285750">
              <a:spcAft>
                <a:spcPts val="3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GB" sz="1200" dirty="0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Enabling Works Construction Contract (earthworks and construction site establishment)</a:t>
            </a:r>
          </a:p>
          <a:p>
            <a:pPr marL="285750" indent="-285750">
              <a:spcAft>
                <a:spcPts val="3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GB" sz="1200" dirty="0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Audio Visual / Conference / Congress / Interpretation Equipment</a:t>
            </a:r>
          </a:p>
          <a:p>
            <a:pPr marL="285750" indent="-285750">
              <a:spcAft>
                <a:spcPts val="3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GB" sz="1200" dirty="0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New Furniture (offices and collaboration spaces)</a:t>
            </a:r>
          </a:p>
          <a:p>
            <a:pPr marL="285750" indent="-285750">
              <a:spcAft>
                <a:spcPts val="3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GB" sz="1200" dirty="0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New Furniture (conference rooms and specialist areas)</a:t>
            </a:r>
          </a:p>
          <a:p>
            <a:pPr marL="285750" indent="-285750">
              <a:spcAft>
                <a:spcPts val="3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GB" sz="1200" dirty="0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Move / Relocation Contract</a:t>
            </a:r>
          </a:p>
          <a:p>
            <a:pPr marL="285750" indent="-285750">
              <a:spcAft>
                <a:spcPts val="3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GB" sz="1200" dirty="0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Artwork specialist (move / protect / preservation / restoration)</a:t>
            </a:r>
          </a:p>
          <a:p>
            <a:pPr marL="285750" indent="-285750">
              <a:spcAft>
                <a:spcPts val="3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GB" sz="1200" dirty="0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Project Related Insurances</a:t>
            </a:r>
          </a:p>
          <a:p>
            <a:pPr>
              <a:buClr>
                <a:schemeClr val="bg1"/>
              </a:buClr>
              <a:defRPr/>
            </a:pPr>
            <a:endParaRPr lang="en-GB" sz="1200" dirty="0" smtClean="0">
              <a:solidFill>
                <a:schemeClr val="bg1"/>
              </a:solidFill>
              <a:latin typeface="Calibri Regular" charset="0"/>
              <a:ea typeface="Calibri Regular" charset="0"/>
              <a:cs typeface="Calibri Regular" charset="0"/>
            </a:endParaRPr>
          </a:p>
          <a:p>
            <a:pPr>
              <a:buClr>
                <a:schemeClr val="bg1"/>
              </a:buClr>
              <a:defRPr/>
            </a:pPr>
            <a:r>
              <a:rPr lang="en-GB" sz="1200" dirty="0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The possible procurements identified are intended indicative only</a:t>
            </a:r>
          </a:p>
          <a:p>
            <a:pPr>
              <a:buClr>
                <a:schemeClr val="bg1"/>
              </a:buClr>
            </a:pPr>
            <a:endParaRPr lang="en-US" sz="1200" dirty="0">
              <a:solidFill>
                <a:schemeClr val="bg1"/>
              </a:solidFill>
              <a:latin typeface="Calibri Regular" charset="0"/>
              <a:ea typeface="Calibri Regular" charset="0"/>
              <a:cs typeface="Calibri Regular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9937F2-2AD5-634C-A265-31BD504B29D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660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Bef>
                <a:spcPct val="50000"/>
              </a:spcBef>
              <a:buClr>
                <a:srgbClr val="A80C35"/>
              </a:buClr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A80C35"/>
              </a:solidFill>
              <a:latin typeface="Calibri Regular" charset="0"/>
              <a:ea typeface="Calibri Regular" charset="0"/>
              <a:cs typeface="Calibri Regular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9937F2-2AD5-634C-A265-31BD504B29D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3549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 smtClean="0">
              <a:latin typeface="Trebuchet MS" pitchFamily="34" charset="0"/>
            </a:endParaRPr>
          </a:p>
        </p:txBody>
      </p:sp>
      <p:sp>
        <p:nvSpPr>
          <p:cNvPr id="4813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578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69993" indent="-296151" defTabSz="96578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84605" indent="-236921" defTabSz="96578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58447" indent="-236921" defTabSz="96578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132289" indent="-236921" defTabSz="96578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606131" indent="-236921" defTabSz="9657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3079974" indent="-236921" defTabSz="9657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553816" indent="-236921" defTabSz="9657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4027658" indent="-236921" defTabSz="9657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A54708E-90C8-41DA-89E0-8C346EEA1945}" type="slidenum">
              <a:rPr lang="en-US" altLang="en-US" smtClean="0"/>
              <a:pPr>
                <a:spcBef>
                  <a:spcPct val="0"/>
                </a:spcBef>
              </a:pPr>
              <a:t>24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3278180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 smtClean="0">
              <a:latin typeface="Trebuchet MS" pitchFamily="34" charset="0"/>
            </a:endParaRPr>
          </a:p>
        </p:txBody>
      </p:sp>
      <p:sp>
        <p:nvSpPr>
          <p:cNvPr id="4813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578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69993" indent="-296151" defTabSz="96578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84605" indent="-236921" defTabSz="96578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58447" indent="-236921" defTabSz="96578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132289" indent="-236921" defTabSz="96578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606131" indent="-236921" defTabSz="9657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3079974" indent="-236921" defTabSz="9657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553816" indent="-236921" defTabSz="9657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4027658" indent="-236921" defTabSz="9657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A54708E-90C8-41DA-89E0-8C346EEA1945}" type="slidenum">
              <a:rPr lang="en-US" altLang="en-US" smtClean="0"/>
              <a:pPr>
                <a:spcBef>
                  <a:spcPct val="0"/>
                </a:spcBef>
              </a:pPr>
              <a:t>25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6687452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59F5A-4AEC-EB48-ABA1-AAE932ABF95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7140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9937F2-2AD5-634C-A265-31BD504B29D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1087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9937F2-2AD5-634C-A265-31BD504B29D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19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9937F2-2AD5-634C-A265-31BD504B29D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0819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9937F2-2AD5-634C-A265-31BD504B29D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90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9937F2-2AD5-634C-A265-31BD504B29D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5454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9937F2-2AD5-634C-A265-31BD504B29D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7049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9937F2-2AD5-634C-A265-31BD504B29D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685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28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2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9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40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1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86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BD67A-030D-D54F-A663-AC16B407CF18}" type="datetimeFigureOut">
              <a:rPr lang="en-US" smtClean="0"/>
              <a:t>28/06/2016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B4F4E-FDED-2B4C-BC6B-62FD802C4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841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BD67A-030D-D54F-A663-AC16B407CF18}" type="datetimeFigureOut">
              <a:rPr lang="en-US" smtClean="0"/>
              <a:t>28/06/2016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B4F4E-FDED-2B4C-BC6B-62FD802C4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691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7614" y="274641"/>
            <a:ext cx="2741612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1"/>
            <a:ext cx="8075613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BD67A-030D-D54F-A663-AC16B407CF18}" type="datetimeFigureOut">
              <a:rPr lang="en-US" smtClean="0"/>
              <a:t>28/06/2016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B4F4E-FDED-2B4C-BC6B-62FD802C4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209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BD67A-030D-D54F-A663-AC16B407CF18}" type="datetimeFigureOut">
              <a:rPr lang="en-US" smtClean="0"/>
              <a:t>28/06/2016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B4F4E-FDED-2B4C-BC6B-62FD802C4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16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1">
                <a:solidFill>
                  <a:schemeClr val="tx1">
                    <a:tint val="75000"/>
                  </a:schemeClr>
                </a:solidFill>
              </a:defRPr>
            </a:lvl1pPr>
            <a:lvl2pPr marL="457337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2pPr>
            <a:lvl3pPr marL="9146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20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93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6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40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13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86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BD67A-030D-D54F-A663-AC16B407CF18}" type="datetimeFigureOut">
              <a:rPr lang="en-US" smtClean="0"/>
              <a:t>28/06/2016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B4F4E-FDED-2B4C-BC6B-62FD802C4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670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3"/>
            <a:ext cx="5408613" cy="4525963"/>
          </a:xfrm>
        </p:spPr>
        <p:txBody>
          <a:bodyPr/>
          <a:lstStyle>
            <a:lvl1pPr>
              <a:defRPr sz="2801"/>
            </a:lvl1pPr>
            <a:lvl2pPr>
              <a:defRPr sz="2401"/>
            </a:lvl2pPr>
            <a:lvl3pPr>
              <a:defRPr sz="2001"/>
            </a:lvl3pPr>
            <a:lvl4pPr>
              <a:defRPr sz="1801"/>
            </a:lvl4pPr>
            <a:lvl5pPr>
              <a:defRPr sz="1801"/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4" y="1600203"/>
            <a:ext cx="5408612" cy="4525963"/>
          </a:xfrm>
        </p:spPr>
        <p:txBody>
          <a:bodyPr/>
          <a:lstStyle>
            <a:lvl1pPr>
              <a:defRPr sz="2801"/>
            </a:lvl1pPr>
            <a:lvl2pPr>
              <a:defRPr sz="2401"/>
            </a:lvl2pPr>
            <a:lvl3pPr>
              <a:defRPr sz="2001"/>
            </a:lvl3pPr>
            <a:lvl4pPr>
              <a:defRPr sz="1801"/>
            </a:lvl4pPr>
            <a:lvl5pPr>
              <a:defRPr sz="1801"/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BD67A-030D-D54F-A663-AC16B407CF18}" type="datetimeFigureOut">
              <a:rPr lang="en-US" smtClean="0"/>
              <a:t>28/06/2016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B4F4E-FDED-2B4C-BC6B-62FD802C4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168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1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1" b="1"/>
            </a:lvl1pPr>
            <a:lvl2pPr marL="457337" indent="0">
              <a:buNone/>
              <a:defRPr sz="2001" b="1"/>
            </a:lvl2pPr>
            <a:lvl3pPr marL="914674" indent="0">
              <a:buNone/>
              <a:defRPr sz="1801" b="1"/>
            </a:lvl3pPr>
            <a:lvl4pPr marL="1372011" indent="0">
              <a:buNone/>
              <a:defRPr sz="1600" b="1"/>
            </a:lvl4pPr>
            <a:lvl5pPr marL="1829349" indent="0">
              <a:buNone/>
              <a:defRPr sz="1600" b="1"/>
            </a:lvl5pPr>
            <a:lvl6pPr marL="2286686" indent="0">
              <a:buNone/>
              <a:defRPr sz="1600" b="1"/>
            </a:lvl6pPr>
            <a:lvl7pPr marL="2744023" indent="0">
              <a:buNone/>
              <a:defRPr sz="1600" b="1"/>
            </a:lvl7pPr>
            <a:lvl8pPr marL="3201360" indent="0">
              <a:buNone/>
              <a:defRPr sz="1600" b="1"/>
            </a:lvl8pPr>
            <a:lvl9pPr marL="3658697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1"/>
            </a:lvl1pPr>
            <a:lvl2pPr>
              <a:defRPr sz="2001"/>
            </a:lvl2pPr>
            <a:lvl3pPr>
              <a:defRPr sz="1801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1" b="1"/>
            </a:lvl1pPr>
            <a:lvl2pPr marL="457337" indent="0">
              <a:buNone/>
              <a:defRPr sz="2001" b="1"/>
            </a:lvl2pPr>
            <a:lvl3pPr marL="914674" indent="0">
              <a:buNone/>
              <a:defRPr sz="1801" b="1"/>
            </a:lvl3pPr>
            <a:lvl4pPr marL="1372011" indent="0">
              <a:buNone/>
              <a:defRPr sz="1600" b="1"/>
            </a:lvl4pPr>
            <a:lvl5pPr marL="1829349" indent="0">
              <a:buNone/>
              <a:defRPr sz="1600" b="1"/>
            </a:lvl5pPr>
            <a:lvl6pPr marL="2286686" indent="0">
              <a:buNone/>
              <a:defRPr sz="1600" b="1"/>
            </a:lvl6pPr>
            <a:lvl7pPr marL="2744023" indent="0">
              <a:buNone/>
              <a:defRPr sz="1600" b="1"/>
            </a:lvl7pPr>
            <a:lvl8pPr marL="3201360" indent="0">
              <a:buNone/>
              <a:defRPr sz="1600" b="1"/>
            </a:lvl8pPr>
            <a:lvl9pPr marL="3658697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1"/>
            </a:lvl1pPr>
            <a:lvl2pPr>
              <a:defRPr sz="2001"/>
            </a:lvl2pPr>
            <a:lvl3pPr>
              <a:defRPr sz="1801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BD67A-030D-D54F-A663-AC16B407CF18}" type="datetimeFigureOut">
              <a:rPr lang="en-US" smtClean="0"/>
              <a:t>28/06/2016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B4F4E-FDED-2B4C-BC6B-62FD802C4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618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BD67A-030D-D54F-A663-AC16B407CF18}" type="datetimeFigureOut">
              <a:rPr lang="en-US" smtClean="0"/>
              <a:t>28/06/2016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B4F4E-FDED-2B4C-BC6B-62FD802C4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361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BD67A-030D-D54F-A663-AC16B407CF18}" type="datetimeFigureOut">
              <a:rPr lang="en-US" smtClean="0"/>
              <a:t>28/06/2016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B4F4E-FDED-2B4C-BC6B-62FD802C4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55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1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1"/>
            </a:lvl1pPr>
            <a:lvl2pPr>
              <a:defRPr sz="2801"/>
            </a:lvl2pPr>
            <a:lvl3pPr>
              <a:defRPr sz="2401"/>
            </a:lvl3pPr>
            <a:lvl4pPr>
              <a:defRPr sz="2001"/>
            </a:lvl4pPr>
            <a:lvl5pPr>
              <a:defRPr sz="2001"/>
            </a:lvl5pPr>
            <a:lvl6pPr>
              <a:defRPr sz="2001"/>
            </a:lvl6pPr>
            <a:lvl7pPr>
              <a:defRPr sz="2001"/>
            </a:lvl7pPr>
            <a:lvl8pPr>
              <a:defRPr sz="2001"/>
            </a:lvl8pPr>
            <a:lvl9pPr>
              <a:defRPr sz="2001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337" indent="0">
              <a:buNone/>
              <a:defRPr sz="1200"/>
            </a:lvl2pPr>
            <a:lvl3pPr marL="914674" indent="0">
              <a:buNone/>
              <a:defRPr sz="1000"/>
            </a:lvl3pPr>
            <a:lvl4pPr marL="1372011" indent="0">
              <a:buNone/>
              <a:defRPr sz="900"/>
            </a:lvl4pPr>
            <a:lvl5pPr marL="1829349" indent="0">
              <a:buNone/>
              <a:defRPr sz="900"/>
            </a:lvl5pPr>
            <a:lvl6pPr marL="2286686" indent="0">
              <a:buNone/>
              <a:defRPr sz="900"/>
            </a:lvl6pPr>
            <a:lvl7pPr marL="2744023" indent="0">
              <a:buNone/>
              <a:defRPr sz="900"/>
            </a:lvl7pPr>
            <a:lvl8pPr marL="3201360" indent="0">
              <a:buNone/>
              <a:defRPr sz="900"/>
            </a:lvl8pPr>
            <a:lvl9pPr marL="3658697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BD67A-030D-D54F-A663-AC16B407CF18}" type="datetimeFigureOut">
              <a:rPr lang="en-US" smtClean="0"/>
              <a:t>28/06/2016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B4F4E-FDED-2B4C-BC6B-62FD802C4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268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0"/>
            <a:ext cx="5486400" cy="566738"/>
          </a:xfrm>
        </p:spPr>
        <p:txBody>
          <a:bodyPr anchor="b"/>
          <a:lstStyle>
            <a:lvl1pPr algn="l">
              <a:defRPr sz="2001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5"/>
            <a:ext cx="5486400" cy="4114800"/>
          </a:xfrm>
        </p:spPr>
        <p:txBody>
          <a:bodyPr/>
          <a:lstStyle>
            <a:lvl1pPr marL="0" indent="0">
              <a:buNone/>
              <a:defRPr sz="3201"/>
            </a:lvl1pPr>
            <a:lvl2pPr marL="457337" indent="0">
              <a:buNone/>
              <a:defRPr sz="2801"/>
            </a:lvl2pPr>
            <a:lvl3pPr marL="914674" indent="0">
              <a:buNone/>
              <a:defRPr sz="2401"/>
            </a:lvl3pPr>
            <a:lvl4pPr marL="1372011" indent="0">
              <a:buNone/>
              <a:defRPr sz="2001"/>
            </a:lvl4pPr>
            <a:lvl5pPr marL="1829349" indent="0">
              <a:buNone/>
              <a:defRPr sz="2001"/>
            </a:lvl5pPr>
            <a:lvl6pPr marL="2286686" indent="0">
              <a:buNone/>
              <a:defRPr sz="2001"/>
            </a:lvl6pPr>
            <a:lvl7pPr marL="2744023" indent="0">
              <a:buNone/>
              <a:defRPr sz="2001"/>
            </a:lvl7pPr>
            <a:lvl8pPr marL="3201360" indent="0">
              <a:buNone/>
              <a:defRPr sz="2001"/>
            </a:lvl8pPr>
            <a:lvl9pPr marL="3658697" indent="0">
              <a:buNone/>
              <a:defRPr sz="2001"/>
            </a:lvl9pPr>
          </a:lstStyle>
          <a:p>
            <a:r>
              <a:rPr lang="en-GB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337" indent="0">
              <a:buNone/>
              <a:defRPr sz="1200"/>
            </a:lvl2pPr>
            <a:lvl3pPr marL="914674" indent="0">
              <a:buNone/>
              <a:defRPr sz="1000"/>
            </a:lvl3pPr>
            <a:lvl4pPr marL="1372011" indent="0">
              <a:buNone/>
              <a:defRPr sz="900"/>
            </a:lvl4pPr>
            <a:lvl5pPr marL="1829349" indent="0">
              <a:buNone/>
              <a:defRPr sz="900"/>
            </a:lvl5pPr>
            <a:lvl6pPr marL="2286686" indent="0">
              <a:buNone/>
              <a:defRPr sz="900"/>
            </a:lvl6pPr>
            <a:lvl7pPr marL="2744023" indent="0">
              <a:buNone/>
              <a:defRPr sz="900"/>
            </a:lvl7pPr>
            <a:lvl8pPr marL="3201360" indent="0">
              <a:buNone/>
              <a:defRPr sz="900"/>
            </a:lvl8pPr>
            <a:lvl9pPr marL="3658697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BD67A-030D-D54F-A663-AC16B407CF18}" type="datetimeFigureOut">
              <a:rPr lang="en-US" smtClean="0"/>
              <a:t>28/06/2016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B4F4E-FDED-2B4C-BC6B-62FD802C4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477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BD67A-030D-D54F-A663-AC16B407CF18}" type="datetimeFigureOut">
              <a:rPr lang="en-US" smtClean="0"/>
              <a:t>28/06/2016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1B4F4E-FDED-2B4C-BC6B-62FD802C4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048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337" rtl="0" eaLnBrk="1" latinLnBrk="0" hangingPunct="1"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3003" indent="-343003" algn="l" defTabSz="457337" rtl="0" eaLnBrk="1" latinLnBrk="0" hangingPunct="1">
        <a:spcBef>
          <a:spcPct val="20000"/>
        </a:spcBef>
        <a:buFont typeface="Arial"/>
        <a:buChar char="•"/>
        <a:defRPr sz="3201" kern="1200">
          <a:solidFill>
            <a:schemeClr val="tx1"/>
          </a:solidFill>
          <a:latin typeface="+mn-lt"/>
          <a:ea typeface="+mn-ea"/>
          <a:cs typeface="+mn-cs"/>
        </a:defRPr>
      </a:lvl1pPr>
      <a:lvl2pPr marL="743173" indent="-285836" algn="l" defTabSz="457337" rtl="0" eaLnBrk="1" latinLnBrk="0" hangingPunct="1">
        <a:spcBef>
          <a:spcPct val="20000"/>
        </a:spcBef>
        <a:buFont typeface="Arial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343" indent="-228669" algn="l" defTabSz="457337" rtl="0" eaLnBrk="1" latinLnBrk="0" hangingPunct="1">
        <a:spcBef>
          <a:spcPct val="20000"/>
        </a:spcBef>
        <a:buFont typeface="Arial"/>
        <a:buChar char="•"/>
        <a:defRPr sz="2401" kern="1200">
          <a:solidFill>
            <a:schemeClr val="tx1"/>
          </a:solidFill>
          <a:latin typeface="+mn-lt"/>
          <a:ea typeface="+mn-ea"/>
          <a:cs typeface="+mn-cs"/>
        </a:defRPr>
      </a:lvl3pPr>
      <a:lvl4pPr marL="1600680" indent="-228669" algn="l" defTabSz="457337" rtl="0" eaLnBrk="1" latinLnBrk="0" hangingPunct="1">
        <a:spcBef>
          <a:spcPct val="20000"/>
        </a:spcBef>
        <a:buFont typeface="Arial"/>
        <a:buChar char="–"/>
        <a:defRPr sz="2001" kern="1200">
          <a:solidFill>
            <a:schemeClr val="tx1"/>
          </a:solidFill>
          <a:latin typeface="+mn-lt"/>
          <a:ea typeface="+mn-ea"/>
          <a:cs typeface="+mn-cs"/>
        </a:defRPr>
      </a:lvl4pPr>
      <a:lvl5pPr marL="2058017" indent="-228669" algn="l" defTabSz="457337" rtl="0" eaLnBrk="1" latinLnBrk="0" hangingPunct="1">
        <a:spcBef>
          <a:spcPct val="20000"/>
        </a:spcBef>
        <a:buFont typeface="Arial"/>
        <a:buChar char="»"/>
        <a:defRPr sz="2001" kern="1200">
          <a:solidFill>
            <a:schemeClr val="tx1"/>
          </a:solidFill>
          <a:latin typeface="+mn-lt"/>
          <a:ea typeface="+mn-ea"/>
          <a:cs typeface="+mn-cs"/>
        </a:defRPr>
      </a:lvl5pPr>
      <a:lvl6pPr marL="2515354" indent="-228669" algn="l" defTabSz="457337" rtl="0" eaLnBrk="1" latinLnBrk="0" hangingPunct="1">
        <a:spcBef>
          <a:spcPct val="20000"/>
        </a:spcBef>
        <a:buFont typeface="Arial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6pPr>
      <a:lvl7pPr marL="2972692" indent="-228669" algn="l" defTabSz="457337" rtl="0" eaLnBrk="1" latinLnBrk="0" hangingPunct="1">
        <a:spcBef>
          <a:spcPct val="20000"/>
        </a:spcBef>
        <a:buFont typeface="Arial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7pPr>
      <a:lvl8pPr marL="3430029" indent="-228669" algn="l" defTabSz="457337" rtl="0" eaLnBrk="1" latinLnBrk="0" hangingPunct="1">
        <a:spcBef>
          <a:spcPct val="20000"/>
        </a:spcBef>
        <a:buFont typeface="Arial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8pPr>
      <a:lvl9pPr marL="3887366" indent="-228669" algn="l" defTabSz="457337" rtl="0" eaLnBrk="1" latinLnBrk="0" hangingPunct="1">
        <a:spcBef>
          <a:spcPct val="20000"/>
        </a:spcBef>
        <a:buFont typeface="Arial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337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337" algn="l" defTabSz="457337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674" algn="l" defTabSz="457337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2011" algn="l" defTabSz="457337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9349" algn="l" defTabSz="457337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686" algn="l" defTabSz="457337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4023" algn="l" defTabSz="457337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1360" algn="l" defTabSz="457337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8697" algn="l" defTabSz="457337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hyperlink" Target="http://www.ungm.org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gif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krisageneve.files.wordpress.com/2012/06/2012_06_14_palais_des_nations_018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380707" y="-1716"/>
            <a:ext cx="2687199" cy="6448236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15" name="TextBox 14"/>
          <p:cNvSpPr txBox="1"/>
          <p:nvPr/>
        </p:nvSpPr>
        <p:spPr>
          <a:xfrm>
            <a:off x="365268" y="2828835"/>
            <a:ext cx="2702638" cy="120032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i="1" dirty="0">
                <a:solidFill>
                  <a:srgbClr val="FFFFFF"/>
                </a:solidFill>
                <a:latin typeface="Calibri Regular" charset="0"/>
                <a:ea typeface="Calibri Regular" charset="0"/>
                <a:cs typeface="Calibri Regular" charset="0"/>
              </a:rPr>
              <a:t>“Doing business with the United Nations and SHP Procurement Processes and Timelines”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5269" y="5353710"/>
            <a:ext cx="2702638" cy="92333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spcBef>
                <a:spcPct val="0"/>
              </a:spcBef>
            </a:pPr>
            <a:r>
              <a:rPr lang="en-GB" sz="1100" b="1" dirty="0" err="1">
                <a:solidFill>
                  <a:srgbClr val="FFFFFF"/>
                </a:solidFill>
                <a:latin typeface="Calibri Regular" charset="0"/>
                <a:ea typeface="Calibri Regular" charset="0"/>
                <a:cs typeface="Calibri Regular" charset="0"/>
              </a:rPr>
              <a:t>Presentato</a:t>
            </a:r>
            <a:r>
              <a:rPr lang="en-GB" sz="1100" b="1" dirty="0">
                <a:solidFill>
                  <a:srgbClr val="FFFFFF"/>
                </a:solidFill>
                <a:latin typeface="Calibri Regular" charset="0"/>
                <a:ea typeface="Calibri Regular" charset="0"/>
                <a:cs typeface="Calibri Regular" charset="0"/>
              </a:rPr>
              <a:t> da:  </a:t>
            </a:r>
            <a:r>
              <a:rPr lang="en-GB" sz="1100" b="1" dirty="0" smtClean="0">
                <a:solidFill>
                  <a:srgbClr val="FFFFFF"/>
                </a:solidFill>
                <a:latin typeface="Calibri Regular" charset="0"/>
                <a:ea typeface="Calibri Regular" charset="0"/>
                <a:cs typeface="Calibri Regular" charset="0"/>
              </a:rPr>
              <a:t>	</a:t>
            </a:r>
            <a:r>
              <a:rPr lang="fr-CH" altLang="en-US" sz="1050" dirty="0" err="1" smtClean="0">
                <a:solidFill>
                  <a:srgbClr val="FFFFFF"/>
                </a:solidFill>
                <a:latin typeface="Calibri Regular" charset="0"/>
                <a:ea typeface="Calibri Regular" charset="0"/>
                <a:cs typeface="Calibri Regular" charset="0"/>
              </a:rPr>
              <a:t>Boi</a:t>
            </a:r>
            <a:r>
              <a:rPr lang="fr-CH" altLang="en-US" sz="1050" dirty="0" smtClean="0">
                <a:solidFill>
                  <a:srgbClr val="FFFFFF"/>
                </a:solidFill>
                <a:latin typeface="Calibri Regular" charset="0"/>
                <a:ea typeface="Calibri Regular" charset="0"/>
                <a:cs typeface="Calibri Regular" charset="0"/>
              </a:rPr>
              <a:t>-Lan </a:t>
            </a:r>
            <a:r>
              <a:rPr lang="fr-CH" altLang="en-US" sz="1050" dirty="0">
                <a:solidFill>
                  <a:srgbClr val="FFFFFF"/>
                </a:solidFill>
                <a:latin typeface="Calibri Regular" charset="0"/>
                <a:ea typeface="Calibri Regular" charset="0"/>
                <a:cs typeface="Calibri Regular" charset="0"/>
              </a:rPr>
              <a:t>Nguyen </a:t>
            </a:r>
            <a:endParaRPr lang="fr-CH" altLang="en-US" sz="1050" dirty="0" smtClean="0">
              <a:solidFill>
                <a:srgbClr val="FFFFFF"/>
              </a:solidFill>
              <a:latin typeface="Calibri Regular" charset="0"/>
              <a:ea typeface="Calibri Regular" charset="0"/>
              <a:cs typeface="Calibri Regular" charset="0"/>
            </a:endParaRPr>
          </a:p>
          <a:p>
            <a:pPr>
              <a:spcBef>
                <a:spcPct val="0"/>
              </a:spcBef>
            </a:pPr>
            <a:r>
              <a:rPr lang="fr-CH" altLang="en-US" sz="1050" dirty="0">
                <a:solidFill>
                  <a:srgbClr val="FFFFFF"/>
                </a:solidFill>
                <a:latin typeface="Calibri Regular" charset="0"/>
                <a:ea typeface="Calibri Regular" charset="0"/>
                <a:cs typeface="Calibri Regular" charset="0"/>
              </a:rPr>
              <a:t>	</a:t>
            </a:r>
            <a:r>
              <a:rPr lang="fr-CH" altLang="en-US" sz="1050" dirty="0" smtClean="0">
                <a:solidFill>
                  <a:srgbClr val="FFFFFF"/>
                </a:solidFill>
                <a:latin typeface="Calibri Regular" charset="0"/>
                <a:ea typeface="Calibri Regular" charset="0"/>
                <a:cs typeface="Calibri Regular" charset="0"/>
              </a:rPr>
              <a:t>		Lemoine </a:t>
            </a:r>
            <a:r>
              <a:rPr lang="fr-CH" altLang="en-US" sz="1050" dirty="0">
                <a:solidFill>
                  <a:srgbClr val="FFFFFF"/>
                </a:solidFill>
                <a:latin typeface="Calibri Regular" charset="0"/>
                <a:ea typeface="Calibri Regular" charset="0"/>
                <a:cs typeface="Calibri Regular" charset="0"/>
              </a:rPr>
              <a:t>	</a:t>
            </a:r>
            <a:r>
              <a:rPr lang="fr-CH" altLang="en-US" sz="1050" dirty="0" smtClean="0">
                <a:solidFill>
                  <a:srgbClr val="FFFFFF"/>
                </a:solidFill>
                <a:latin typeface="Calibri Regular" charset="0"/>
                <a:ea typeface="Calibri Regular" charset="0"/>
                <a:cs typeface="Calibri Regular" charset="0"/>
              </a:rPr>
              <a:t>			</a:t>
            </a:r>
            <a:r>
              <a:rPr lang="fr-CH" altLang="en-US" sz="1050" b="1" dirty="0" smtClean="0">
                <a:solidFill>
                  <a:srgbClr val="FFFFFF"/>
                </a:solidFill>
                <a:latin typeface="Calibri Regular" charset="0"/>
                <a:ea typeface="Calibri Regular" charset="0"/>
                <a:cs typeface="Calibri Regular" charset="0"/>
              </a:rPr>
              <a:t>SHP/UNOG</a:t>
            </a:r>
            <a:endParaRPr lang="fr-CH" altLang="en-US" sz="1050" b="1" dirty="0">
              <a:solidFill>
                <a:srgbClr val="FFFFFF"/>
              </a:solidFill>
              <a:latin typeface="Calibri Regular" charset="0"/>
              <a:ea typeface="Calibri Regular" charset="0"/>
              <a:cs typeface="Calibri Regular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CH" sz="1100" dirty="0">
                <a:solidFill>
                  <a:srgbClr val="FFFFFF"/>
                </a:solidFill>
                <a:latin typeface="Calibri Regular" charset="0"/>
                <a:ea typeface="Calibri Regular" charset="0"/>
                <a:cs typeface="Calibri Regular" charset="0"/>
              </a:rPr>
              <a:t>		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srgbClr val="FFFFFF"/>
                </a:solidFill>
                <a:latin typeface="Calibri Regular" charset="0"/>
                <a:ea typeface="Calibri Regular" charset="0"/>
                <a:cs typeface="Calibri Regular" charset="0"/>
              </a:rPr>
              <a:t>Data</a:t>
            </a:r>
            <a:r>
              <a:rPr lang="en-GB" sz="1100" dirty="0">
                <a:solidFill>
                  <a:srgbClr val="FFFFFF"/>
                </a:solidFill>
                <a:latin typeface="Calibri Regular" charset="0"/>
                <a:ea typeface="Calibri Regular" charset="0"/>
                <a:cs typeface="Calibri Regular" charset="0"/>
              </a:rPr>
              <a:t>: </a:t>
            </a:r>
            <a:r>
              <a:rPr lang="en-GB" sz="1100" dirty="0" smtClean="0">
                <a:solidFill>
                  <a:srgbClr val="FFFFFF"/>
                </a:solidFill>
                <a:latin typeface="Calibri Regular" charset="0"/>
                <a:ea typeface="Calibri Regular" charset="0"/>
                <a:cs typeface="Calibri Regular" charset="0"/>
              </a:rPr>
              <a:t>			28 </a:t>
            </a:r>
            <a:r>
              <a:rPr lang="en-GB" sz="1100" dirty="0" err="1">
                <a:solidFill>
                  <a:srgbClr val="FFFFFF"/>
                </a:solidFill>
                <a:latin typeface="Calibri Regular" charset="0"/>
                <a:ea typeface="Calibri Regular" charset="0"/>
                <a:cs typeface="Calibri Regular" charset="0"/>
              </a:rPr>
              <a:t>Giugno</a:t>
            </a:r>
            <a:r>
              <a:rPr lang="en-GB" sz="1100" dirty="0">
                <a:solidFill>
                  <a:srgbClr val="FFFFFF"/>
                </a:solidFill>
                <a:latin typeface="Calibri Regular" charset="0"/>
                <a:ea typeface="Calibri Regular" charset="0"/>
                <a:cs typeface="Calibri Regular" charset="0"/>
              </a:rPr>
              <a:t> 2016</a:t>
            </a:r>
            <a:endParaRPr lang="en-US" sz="1100" dirty="0">
              <a:solidFill>
                <a:srgbClr val="FFFFFF"/>
              </a:solidFill>
              <a:latin typeface="Calibri Regular" charset="0"/>
              <a:ea typeface="Calibri Regular" charset="0"/>
              <a:cs typeface="Calibri Regular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0707" y="-1716"/>
            <a:ext cx="2687199" cy="110799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sz="2200" b="1" dirty="0">
                <a:solidFill>
                  <a:srgbClr val="FFFFFF"/>
                </a:solidFill>
                <a:latin typeface="Calibri" panose="020F0502020204030204" pitchFamily="34" charset="0"/>
                <a:ea typeface="Calibri Regular" charset="0"/>
                <a:cs typeface="Calibri Regular" charset="0"/>
              </a:rPr>
              <a:t>Italian </a:t>
            </a:r>
          </a:p>
          <a:p>
            <a:pPr>
              <a:spcBef>
                <a:spcPct val="0"/>
              </a:spcBef>
            </a:pPr>
            <a:r>
              <a:rPr lang="en-GB" altLang="en-US" sz="2200" b="1" dirty="0">
                <a:solidFill>
                  <a:srgbClr val="FFFFFF"/>
                </a:solidFill>
                <a:latin typeface="Calibri" panose="020F0502020204030204" pitchFamily="34" charset="0"/>
                <a:ea typeface="Calibri Regular" charset="0"/>
                <a:cs typeface="Calibri Regular" charset="0"/>
              </a:rPr>
              <a:t>UN SHP Business Seminar </a:t>
            </a:r>
          </a:p>
        </p:txBody>
      </p:sp>
    </p:spTree>
    <p:extLst>
      <p:ext uri="{BB962C8B-B14F-4D97-AF65-F5344CB8AC3E}">
        <p14:creationId xmlns:p14="http://schemas.microsoft.com/office/powerpoint/2010/main" val="159142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286000"/>
            <a:ext cx="9144000" cy="9144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80707" y="-1716"/>
            <a:ext cx="2687199" cy="6448236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9" name="TextBox 8"/>
          <p:cNvSpPr txBox="1"/>
          <p:nvPr/>
        </p:nvSpPr>
        <p:spPr>
          <a:xfrm>
            <a:off x="379883" y="-3918"/>
            <a:ext cx="2688023" cy="76944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22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 Regular" charset="0"/>
                <a:cs typeface="Calibri Regular" charset="0"/>
              </a:rPr>
              <a:t>Procurement</a:t>
            </a:r>
            <a:br>
              <a:rPr lang="en-US" sz="22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 Regular" charset="0"/>
                <a:cs typeface="Calibri Regular" charset="0"/>
              </a:rPr>
            </a:br>
            <a:r>
              <a:rPr lang="en-US" sz="22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 Regular" charset="0"/>
                <a:cs typeface="Calibri Regular" charset="0"/>
              </a:rPr>
              <a:t>Level 1</a:t>
            </a:r>
            <a:endParaRPr lang="en-US" altLang="fr-FR" sz="2200" b="1" dirty="0">
              <a:solidFill>
                <a:schemeClr val="bg1"/>
              </a:solidFill>
              <a:latin typeface="Calibri" panose="020F0502020204030204" pitchFamily="34" charset="0"/>
              <a:ea typeface="Calibri Regular" charset="0"/>
              <a:cs typeface="Calibri Regular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0707" y="1648299"/>
            <a:ext cx="2687199" cy="343170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buClr>
                <a:schemeClr val="bg1"/>
              </a:buClr>
            </a:pPr>
            <a:r>
              <a:rPr lang="en-US" altLang="fr-FR" sz="1400" b="1" dirty="0">
                <a:solidFill>
                  <a:schemeClr val="bg1"/>
                </a:solidFill>
                <a:latin typeface="Calibri Regular" charset="0"/>
                <a:cs typeface="Calibri Regular" charset="0"/>
              </a:rPr>
              <a:t>Contract value </a:t>
            </a:r>
            <a:r>
              <a:rPr lang="en-US" altLang="fr-FR" sz="1400" b="1" dirty="0" smtClean="0">
                <a:solidFill>
                  <a:schemeClr val="bg1"/>
                </a:solidFill>
                <a:latin typeface="Calibri Regular" charset="0"/>
                <a:cs typeface="Calibri Regular" charset="0"/>
              </a:rPr>
              <a:t/>
            </a:r>
            <a:br>
              <a:rPr lang="en-US" altLang="fr-FR" sz="1400" b="1" dirty="0" smtClean="0">
                <a:solidFill>
                  <a:schemeClr val="bg1"/>
                </a:solidFill>
                <a:latin typeface="Calibri Regular" charset="0"/>
                <a:cs typeface="Calibri Regular" charset="0"/>
              </a:rPr>
            </a:br>
            <a:r>
              <a:rPr lang="en-US" altLang="fr-FR" sz="1400" b="1" dirty="0" smtClean="0">
                <a:solidFill>
                  <a:schemeClr val="bg1"/>
                </a:solidFill>
                <a:latin typeface="Calibri Regular" charset="0"/>
                <a:cs typeface="Calibri Regular" charset="0"/>
              </a:rPr>
              <a:t>&lt; USD 500,000</a:t>
            </a:r>
            <a:endParaRPr lang="en-US" altLang="fr-FR" sz="1400" b="1" dirty="0">
              <a:solidFill>
                <a:schemeClr val="bg1"/>
              </a:solidFill>
              <a:latin typeface="Calibri Regular" charset="0"/>
              <a:cs typeface="Calibri Regular" charset="0"/>
            </a:endParaRPr>
          </a:p>
          <a:p>
            <a:pPr>
              <a:buClr>
                <a:schemeClr val="bg1"/>
              </a:buClr>
            </a:pPr>
            <a:endParaRPr lang="en-US" altLang="fr-FR" sz="1400" dirty="0">
              <a:solidFill>
                <a:schemeClr val="bg1"/>
              </a:solidFill>
              <a:latin typeface="Calibri Regular" charset="0"/>
              <a:cs typeface="Calibri Regular" charset="0"/>
            </a:endParaRPr>
          </a:p>
          <a:p>
            <a:pPr marL="285750" indent="-285750">
              <a:spcBef>
                <a:spcPct val="500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fr-FR" sz="1400" dirty="0">
                <a:solidFill>
                  <a:schemeClr val="bg1"/>
                </a:solidFill>
                <a:latin typeface="Calibri Regular" charset="0"/>
                <a:cs typeface="Calibri Regular" charset="0"/>
              </a:rPr>
              <a:t>In business for </a:t>
            </a:r>
            <a:r>
              <a:rPr lang="en-US" altLang="fr-FR" sz="1400" dirty="0" smtClean="0">
                <a:solidFill>
                  <a:schemeClr val="bg1"/>
                </a:solidFill>
                <a:latin typeface="Calibri Regular" charset="0"/>
                <a:cs typeface="Calibri Regular" charset="0"/>
              </a:rPr>
              <a:t>&gt;3 years</a:t>
            </a:r>
            <a:endParaRPr lang="en-US" altLang="fr-FR" sz="1400" dirty="0">
              <a:solidFill>
                <a:schemeClr val="bg1"/>
              </a:solidFill>
              <a:latin typeface="Calibri Regular" charset="0"/>
              <a:cs typeface="Calibri Regular" charset="0"/>
            </a:endParaRPr>
          </a:p>
          <a:p>
            <a:pPr marL="285750" indent="-285750">
              <a:spcBef>
                <a:spcPct val="500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fr-FR" sz="1400" dirty="0">
                <a:solidFill>
                  <a:schemeClr val="bg1"/>
                </a:solidFill>
                <a:latin typeface="Calibri Regular" charset="0"/>
                <a:cs typeface="Calibri Regular" charset="0"/>
              </a:rPr>
              <a:t>C</a:t>
            </a:r>
            <a:r>
              <a:rPr lang="en-US" altLang="fr-FR" sz="1400" dirty="0" smtClean="0">
                <a:solidFill>
                  <a:schemeClr val="bg1"/>
                </a:solidFill>
                <a:latin typeface="Calibri Regular" charset="0"/>
                <a:cs typeface="Calibri Regular" charset="0"/>
              </a:rPr>
              <a:t>ertificate </a:t>
            </a:r>
            <a:r>
              <a:rPr lang="en-US" altLang="fr-FR" sz="1400" dirty="0">
                <a:solidFill>
                  <a:schemeClr val="bg1"/>
                </a:solidFill>
                <a:latin typeface="Calibri Regular" charset="0"/>
                <a:cs typeface="Calibri Regular" charset="0"/>
              </a:rPr>
              <a:t>of incorporation or equivalent document </a:t>
            </a:r>
            <a:endParaRPr lang="en-US" altLang="fr-FR" sz="1400" dirty="0" smtClean="0">
              <a:solidFill>
                <a:schemeClr val="bg1"/>
              </a:solidFill>
              <a:latin typeface="Calibri Regular" charset="0"/>
              <a:cs typeface="Calibri Regular" charset="0"/>
            </a:endParaRPr>
          </a:p>
          <a:p>
            <a:pPr marL="285750" indent="-285750">
              <a:spcBef>
                <a:spcPct val="500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fr-FR" sz="1400" dirty="0" smtClean="0">
                <a:solidFill>
                  <a:schemeClr val="bg1"/>
                </a:solidFill>
                <a:latin typeface="Calibri Regular" charset="0"/>
                <a:cs typeface="Calibri Regular" charset="0"/>
              </a:rPr>
              <a:t>3 </a:t>
            </a:r>
            <a:r>
              <a:rPr lang="en-US" altLang="fr-FR" sz="1400" dirty="0">
                <a:solidFill>
                  <a:schemeClr val="bg1"/>
                </a:solidFill>
                <a:latin typeface="Calibri Regular" charset="0"/>
                <a:cs typeface="Calibri Regular" charset="0"/>
              </a:rPr>
              <a:t>independent, non-affiliated </a:t>
            </a:r>
            <a:r>
              <a:rPr lang="en-US" altLang="fr-FR" sz="1400" dirty="0" smtClean="0">
                <a:solidFill>
                  <a:schemeClr val="bg1"/>
                </a:solidFill>
                <a:latin typeface="Calibri Regular" charset="0"/>
                <a:cs typeface="Calibri Regular" charset="0"/>
              </a:rPr>
              <a:t>references</a:t>
            </a:r>
            <a:endParaRPr lang="en-US" altLang="fr-FR" sz="1400" dirty="0">
              <a:solidFill>
                <a:schemeClr val="bg1"/>
              </a:solidFill>
              <a:latin typeface="Calibri Regular" charset="0"/>
              <a:cs typeface="Calibri Regular" charset="0"/>
            </a:endParaRPr>
          </a:p>
          <a:p>
            <a:pPr marL="285750" indent="-285750">
              <a:spcBef>
                <a:spcPct val="500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chemeClr val="bg1"/>
                </a:solidFill>
                <a:latin typeface="Calibri Regular" charset="0"/>
                <a:cs typeface="Calibri Regular" charset="0"/>
              </a:rPr>
              <a:t>Names of owner(s) and principals </a:t>
            </a:r>
            <a:endParaRPr lang="en-US" altLang="en-US" sz="1400" dirty="0" smtClean="0">
              <a:solidFill>
                <a:schemeClr val="bg1"/>
              </a:solidFill>
              <a:latin typeface="Calibri Regular" charset="0"/>
              <a:cs typeface="Calibri Regular" charset="0"/>
            </a:endParaRPr>
          </a:p>
          <a:p>
            <a:pPr marL="285750" indent="-285750">
              <a:spcBef>
                <a:spcPct val="500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en-US" sz="1400" dirty="0" smtClean="0">
                <a:solidFill>
                  <a:schemeClr val="bg1"/>
                </a:solidFill>
                <a:latin typeface="Calibri Regular" charset="0"/>
                <a:cs typeface="Calibri Regular" charset="0"/>
              </a:rPr>
              <a:t>The </a:t>
            </a:r>
            <a:r>
              <a:rPr lang="en-US" altLang="en-US" sz="1400" dirty="0">
                <a:solidFill>
                  <a:schemeClr val="bg1"/>
                </a:solidFill>
                <a:latin typeface="Calibri Regular" charset="0"/>
                <a:cs typeface="Calibri Regular" charset="0"/>
              </a:rPr>
              <a:t>names of intermediaries, agents </a:t>
            </a:r>
            <a:r>
              <a:rPr lang="en-US" altLang="en-US" sz="1400" dirty="0" smtClean="0">
                <a:solidFill>
                  <a:schemeClr val="bg1"/>
                </a:solidFill>
                <a:latin typeface="Calibri Regular" charset="0"/>
                <a:cs typeface="Calibri Regular" charset="0"/>
              </a:rPr>
              <a:t>and/or consultants</a:t>
            </a:r>
            <a:endParaRPr lang="en-US" altLang="fr-FR" sz="1400" dirty="0">
              <a:solidFill>
                <a:schemeClr val="bg1"/>
              </a:solidFill>
              <a:latin typeface="Calibri Regular" charset="0"/>
              <a:cs typeface="Calibri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06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80707" y="-1716"/>
            <a:ext cx="2687199" cy="6448236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9" name="TextBox 8"/>
          <p:cNvSpPr txBox="1"/>
          <p:nvPr/>
        </p:nvSpPr>
        <p:spPr>
          <a:xfrm>
            <a:off x="379883" y="-32989"/>
            <a:ext cx="2688023" cy="76944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22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 Regular" charset="0"/>
                <a:cs typeface="Calibri Regular" charset="0"/>
              </a:rPr>
              <a:t>Procurement</a:t>
            </a:r>
            <a:br>
              <a:rPr lang="en-US" sz="22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 Regular" charset="0"/>
                <a:cs typeface="Calibri Regular" charset="0"/>
              </a:rPr>
            </a:br>
            <a:r>
              <a:rPr lang="en-US" sz="22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 Regular" charset="0"/>
                <a:cs typeface="Calibri Regular" charset="0"/>
              </a:rPr>
              <a:t>Level 2</a:t>
            </a:r>
            <a:endParaRPr lang="en-US" altLang="fr-FR" sz="2200" b="1" dirty="0">
              <a:solidFill>
                <a:schemeClr val="bg1"/>
              </a:solidFill>
              <a:latin typeface="Calibri" panose="020F0502020204030204" pitchFamily="34" charset="0"/>
              <a:ea typeface="Calibri Regular" charset="0"/>
              <a:cs typeface="Calibri Regular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9883" y="948105"/>
            <a:ext cx="2688023" cy="483209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buClr>
                <a:schemeClr val="bg2"/>
              </a:buClr>
            </a:pPr>
            <a:r>
              <a:rPr lang="en-US" altLang="fr-FR" sz="1400" b="1" dirty="0">
                <a:solidFill>
                  <a:schemeClr val="bg1"/>
                </a:solidFill>
                <a:latin typeface="Calibri Regular" charset="0"/>
                <a:cs typeface="Calibri Regular" charset="0"/>
              </a:rPr>
              <a:t>Contract value </a:t>
            </a:r>
            <a:r>
              <a:rPr lang="en-US" altLang="fr-FR" sz="1400" b="1" dirty="0" smtClean="0">
                <a:solidFill>
                  <a:schemeClr val="bg1"/>
                </a:solidFill>
                <a:latin typeface="Calibri Regular" charset="0"/>
                <a:cs typeface="Calibri Regular" charset="0"/>
              </a:rPr>
              <a:t/>
            </a:r>
            <a:br>
              <a:rPr lang="en-US" altLang="fr-FR" sz="1400" b="1" dirty="0" smtClean="0">
                <a:solidFill>
                  <a:schemeClr val="bg1"/>
                </a:solidFill>
                <a:latin typeface="Calibri Regular" charset="0"/>
                <a:cs typeface="Calibri Regular" charset="0"/>
              </a:rPr>
            </a:br>
            <a:r>
              <a:rPr lang="en-US" altLang="fr-FR" sz="1400" b="1" dirty="0" smtClean="0">
                <a:solidFill>
                  <a:schemeClr val="bg1"/>
                </a:solidFill>
                <a:latin typeface="Calibri Regular" charset="0"/>
                <a:cs typeface="Calibri Regular" charset="0"/>
              </a:rPr>
              <a:t>&gt; USD 500,000</a:t>
            </a:r>
            <a:endParaRPr lang="en-US" altLang="fr-FR" sz="1400" b="1" dirty="0">
              <a:solidFill>
                <a:schemeClr val="bg1"/>
              </a:solidFill>
              <a:latin typeface="Calibri Regular" charset="0"/>
              <a:cs typeface="Calibri Regular" charset="0"/>
            </a:endParaRPr>
          </a:p>
          <a:p>
            <a:pPr>
              <a:buClr>
                <a:schemeClr val="bg2"/>
              </a:buClr>
            </a:pPr>
            <a:endParaRPr lang="en-US" altLang="fr-FR" sz="1400" dirty="0">
              <a:solidFill>
                <a:schemeClr val="bg1"/>
              </a:solidFill>
              <a:latin typeface="Calibri Regular" charset="0"/>
              <a:cs typeface="Calibri Regular" charset="0"/>
            </a:endParaRPr>
          </a:p>
          <a:p>
            <a:pPr marL="285750" indent="-285750">
              <a:spcBef>
                <a:spcPct val="50000"/>
              </a:spcBef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chemeClr val="bg1"/>
                </a:solidFill>
                <a:latin typeface="Calibri Regular" charset="0"/>
                <a:cs typeface="Calibri Regular" charset="0"/>
              </a:rPr>
              <a:t>Reference letters from three independent, non-affiliated </a:t>
            </a:r>
            <a:r>
              <a:rPr lang="en-US" altLang="en-US" sz="1400" dirty="0" smtClean="0">
                <a:solidFill>
                  <a:schemeClr val="bg1"/>
                </a:solidFill>
                <a:latin typeface="Calibri Regular" charset="0"/>
                <a:cs typeface="Calibri Regular" charset="0"/>
              </a:rPr>
              <a:t>clients/companies</a:t>
            </a:r>
            <a:endParaRPr lang="en-US" altLang="en-US" sz="1400" dirty="0">
              <a:solidFill>
                <a:schemeClr val="bg1"/>
              </a:solidFill>
              <a:latin typeface="Calibri Regular" charset="0"/>
              <a:cs typeface="Calibri Regular" charset="0"/>
            </a:endParaRPr>
          </a:p>
          <a:p>
            <a:pPr marL="285750" indent="-285750">
              <a:spcBef>
                <a:spcPct val="50000"/>
              </a:spcBef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altLang="fr-FR" sz="1400" dirty="0">
                <a:solidFill>
                  <a:schemeClr val="bg1"/>
                </a:solidFill>
                <a:latin typeface="Calibri Regular" charset="0"/>
                <a:cs typeface="Calibri Regular" charset="0"/>
              </a:rPr>
              <a:t>Income Statements and Balance Sheet  (audited/certified financial statements or equivalent) for the last three </a:t>
            </a:r>
            <a:r>
              <a:rPr lang="en-US" altLang="fr-FR" sz="1400" dirty="0" smtClean="0">
                <a:solidFill>
                  <a:schemeClr val="bg1"/>
                </a:solidFill>
                <a:latin typeface="Calibri Regular" charset="0"/>
                <a:cs typeface="Calibri Regular" charset="0"/>
              </a:rPr>
              <a:t>years </a:t>
            </a:r>
            <a:endParaRPr lang="en-US" altLang="fr-FR" sz="1400" dirty="0">
              <a:solidFill>
                <a:schemeClr val="bg1"/>
              </a:solidFill>
              <a:latin typeface="Calibri Regular" charset="0"/>
              <a:cs typeface="Calibri Regular" charset="0"/>
            </a:endParaRPr>
          </a:p>
          <a:p>
            <a:pPr marL="285750" indent="-285750">
              <a:spcBef>
                <a:spcPct val="50000"/>
              </a:spcBef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altLang="fr-FR" sz="1400" dirty="0">
                <a:solidFill>
                  <a:schemeClr val="bg1"/>
                </a:solidFill>
                <a:latin typeface="Calibri Regular" charset="0"/>
                <a:cs typeface="Calibri Regular" charset="0"/>
              </a:rPr>
              <a:t>Completed Basic and Level 1 registration.</a:t>
            </a:r>
          </a:p>
          <a:p>
            <a:pPr marL="285750" indent="-285750">
              <a:spcBef>
                <a:spcPct val="50000"/>
              </a:spcBef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altLang="fr-FR" sz="1400" dirty="0">
                <a:solidFill>
                  <a:schemeClr val="bg1"/>
                </a:solidFill>
                <a:latin typeface="Calibri Regular" charset="0"/>
                <a:cs typeface="Calibri Regular" charset="0"/>
              </a:rPr>
              <a:t>Registration level visible in UNGM (email alert).</a:t>
            </a:r>
          </a:p>
          <a:p>
            <a:pPr>
              <a:spcBef>
                <a:spcPct val="50000"/>
              </a:spcBef>
              <a:buClr>
                <a:schemeClr val="bg2"/>
              </a:buClr>
              <a:buFontTx/>
              <a:buNone/>
            </a:pPr>
            <a:endParaRPr lang="en-US" altLang="fr-FR" sz="1400" dirty="0">
              <a:solidFill>
                <a:schemeClr val="bg1"/>
              </a:solidFill>
              <a:latin typeface="Calibri Regular" charset="0"/>
              <a:cs typeface="Calibri Regular" charset="0"/>
            </a:endParaRPr>
          </a:p>
          <a:p>
            <a:pPr>
              <a:spcBef>
                <a:spcPct val="50000"/>
              </a:spcBef>
              <a:buClr>
                <a:schemeClr val="bg2"/>
              </a:buClr>
              <a:buFontTx/>
              <a:buNone/>
            </a:pPr>
            <a:r>
              <a:rPr lang="en-US" altLang="fr-FR" sz="1400" i="1" dirty="0">
                <a:solidFill>
                  <a:schemeClr val="bg1"/>
                </a:solidFill>
                <a:latin typeface="Calibri Regular" charset="0"/>
                <a:cs typeface="Calibri Regular" charset="0"/>
              </a:rPr>
              <a:t>If not sure send an email to </a:t>
            </a:r>
            <a:r>
              <a:rPr lang="en-US" altLang="fr-FR" sz="1400" i="1" dirty="0" smtClean="0">
                <a:solidFill>
                  <a:schemeClr val="bg1"/>
                </a:solidFill>
                <a:latin typeface="Calibri Regular" charset="0"/>
                <a:cs typeface="Calibri Regular" charset="0"/>
              </a:rPr>
              <a:t/>
            </a:r>
            <a:br>
              <a:rPr lang="en-US" altLang="fr-FR" sz="1400" i="1" dirty="0" smtClean="0">
                <a:solidFill>
                  <a:schemeClr val="bg1"/>
                </a:solidFill>
                <a:latin typeface="Calibri Regular" charset="0"/>
                <a:cs typeface="Calibri Regular" charset="0"/>
              </a:rPr>
            </a:br>
            <a:r>
              <a:rPr lang="en-US" altLang="fr-FR" sz="1400" i="1" dirty="0" smtClean="0">
                <a:solidFill>
                  <a:schemeClr val="bg1"/>
                </a:solidFill>
                <a:latin typeface="Calibri Regular" charset="0"/>
                <a:cs typeface="Calibri Regular" charset="0"/>
              </a:rPr>
              <a:t>the </a:t>
            </a:r>
            <a:r>
              <a:rPr lang="en-US" altLang="fr-FR" sz="1400" i="1" dirty="0">
                <a:solidFill>
                  <a:schemeClr val="bg1"/>
                </a:solidFill>
                <a:latin typeface="Calibri Regular" charset="0"/>
                <a:cs typeface="Calibri Regular" charset="0"/>
              </a:rPr>
              <a:t>contact in UNGM or </a:t>
            </a:r>
            <a:r>
              <a:rPr lang="en-US" altLang="fr-FR" sz="1400" i="1" dirty="0" smtClean="0">
                <a:solidFill>
                  <a:schemeClr val="bg1"/>
                </a:solidFill>
                <a:latin typeface="Calibri Regular" charset="0"/>
                <a:cs typeface="Calibri Regular" charset="0"/>
              </a:rPr>
              <a:t/>
            </a:r>
            <a:br>
              <a:rPr lang="en-US" altLang="fr-FR" sz="1400" i="1" dirty="0" smtClean="0">
                <a:solidFill>
                  <a:schemeClr val="bg1"/>
                </a:solidFill>
                <a:latin typeface="Calibri Regular" charset="0"/>
                <a:cs typeface="Calibri Regular" charset="0"/>
              </a:rPr>
            </a:br>
            <a:r>
              <a:rPr lang="en-US" altLang="fr-FR" sz="1400" i="1" dirty="0" smtClean="0">
                <a:solidFill>
                  <a:schemeClr val="bg1"/>
                </a:solidFill>
                <a:latin typeface="Calibri Regular" charset="0"/>
                <a:cs typeface="Calibri Regular" charset="0"/>
              </a:rPr>
              <a:t>UNOG </a:t>
            </a:r>
            <a:r>
              <a:rPr lang="en-US" altLang="fr-FR" sz="1400" i="1" dirty="0">
                <a:solidFill>
                  <a:schemeClr val="bg1"/>
                </a:solidFill>
                <a:latin typeface="Calibri Regular" charset="0"/>
                <a:cs typeface="Calibri Regular" charset="0"/>
              </a:rPr>
              <a:t>Procurement</a:t>
            </a:r>
          </a:p>
        </p:txBody>
      </p:sp>
    </p:spTree>
    <p:extLst>
      <p:ext uri="{BB962C8B-B14F-4D97-AF65-F5344CB8AC3E}">
        <p14:creationId xmlns:p14="http://schemas.microsoft.com/office/powerpoint/2010/main" val="94309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3138" y="1172357"/>
            <a:ext cx="6126284" cy="438516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80707" y="-1716"/>
            <a:ext cx="2687199" cy="6448236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9" name="TextBox 8"/>
          <p:cNvSpPr txBox="1"/>
          <p:nvPr/>
        </p:nvSpPr>
        <p:spPr>
          <a:xfrm>
            <a:off x="380707" y="-4414"/>
            <a:ext cx="2688023" cy="76944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fr-FR" sz="2200" b="1" dirty="0">
                <a:solidFill>
                  <a:schemeClr val="bg1"/>
                </a:solidFill>
                <a:latin typeface="Calibri" panose="020F0502020204030204" pitchFamily="34" charset="0"/>
                <a:ea typeface="Calibri Regular" charset="0"/>
                <a:cs typeface="Calibri Regular" charset="0"/>
              </a:rPr>
              <a:t>UNGM Tender </a:t>
            </a:r>
            <a:r>
              <a:rPr lang="en-US" altLang="fr-FR" sz="22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 Regular" charset="0"/>
                <a:cs typeface="Calibri Regular" charset="0"/>
              </a:rPr>
              <a:t/>
            </a:r>
            <a:br>
              <a:rPr lang="en-US" altLang="fr-FR" sz="22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 Regular" charset="0"/>
                <a:cs typeface="Calibri Regular" charset="0"/>
              </a:rPr>
            </a:br>
            <a:r>
              <a:rPr lang="en-US" altLang="fr-FR" sz="22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 Regular" charset="0"/>
                <a:cs typeface="Calibri Regular" charset="0"/>
              </a:rPr>
              <a:t>Alert </a:t>
            </a:r>
            <a:r>
              <a:rPr lang="en-US" altLang="fr-FR" sz="2200" b="1" dirty="0">
                <a:solidFill>
                  <a:schemeClr val="bg1"/>
                </a:solidFill>
                <a:latin typeface="Calibri" panose="020F0502020204030204" pitchFamily="34" charset="0"/>
                <a:ea typeface="Calibri Regular" charset="0"/>
                <a:cs typeface="Calibri Regular" charset="0"/>
              </a:rPr>
              <a:t>Service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0707" y="2550293"/>
            <a:ext cx="2687199" cy="213904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285750" indent="-285750">
              <a:spcBef>
                <a:spcPct val="50000"/>
              </a:spcBef>
              <a:buClr>
                <a:schemeClr val="bg1"/>
              </a:buClr>
              <a:buFont typeface="Arial" charset="0"/>
              <a:buChar char="•"/>
            </a:pPr>
            <a:r>
              <a:rPr lang="en-US" altLang="fr-FR" sz="1400" dirty="0" smtClean="0">
                <a:solidFill>
                  <a:schemeClr val="bg1"/>
                </a:solidFill>
                <a:latin typeface="Calibri Regular" charset="0"/>
                <a:cs typeface="Calibri Regular" charset="0"/>
              </a:rPr>
              <a:t>Online </a:t>
            </a:r>
            <a:r>
              <a:rPr lang="en-US" altLang="fr-FR" sz="1400" dirty="0">
                <a:solidFill>
                  <a:schemeClr val="bg1"/>
                </a:solidFill>
                <a:latin typeface="Calibri Regular" charset="0"/>
                <a:cs typeface="Calibri Regular" charset="0"/>
              </a:rPr>
              <a:t>and easy subscription to the Tender Alert Service on </a:t>
            </a:r>
            <a:r>
              <a:rPr lang="en-US" altLang="fr-FR" sz="14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Calibri Regular" charset="0"/>
                <a:cs typeface="Calibri Regular" charset="0"/>
                <a:hlinkClick r:id="rId4"/>
              </a:rPr>
              <a:t>www.ungm.org</a:t>
            </a:r>
            <a:endParaRPr lang="en-US" altLang="fr-FR" sz="1400" dirty="0">
              <a:solidFill>
                <a:schemeClr val="accent3">
                  <a:lumMod val="20000"/>
                  <a:lumOff val="80000"/>
                </a:schemeClr>
              </a:solidFill>
              <a:latin typeface="Calibri Regular" charset="0"/>
              <a:cs typeface="Calibri Regular" charset="0"/>
            </a:endParaRPr>
          </a:p>
          <a:p>
            <a:pPr marL="285750" indent="-285750">
              <a:spcBef>
                <a:spcPct val="50000"/>
              </a:spcBef>
              <a:buClr>
                <a:schemeClr val="bg1"/>
              </a:buClr>
              <a:buFont typeface="Arial" charset="0"/>
              <a:buChar char="•"/>
            </a:pPr>
            <a:r>
              <a:rPr lang="en-US" altLang="fr-FR" sz="1400" dirty="0">
                <a:solidFill>
                  <a:schemeClr val="bg1"/>
                </a:solidFill>
                <a:latin typeface="Calibri Regular" charset="0"/>
                <a:cs typeface="Calibri Regular" charset="0"/>
              </a:rPr>
              <a:t>Receive relevant business </a:t>
            </a:r>
            <a:r>
              <a:rPr lang="en-US" altLang="fr-FR" sz="1400" dirty="0" smtClean="0">
                <a:solidFill>
                  <a:schemeClr val="bg1"/>
                </a:solidFill>
                <a:latin typeface="Calibri Regular" charset="0"/>
                <a:cs typeface="Calibri Regular" charset="0"/>
              </a:rPr>
              <a:t>opportunities</a:t>
            </a:r>
            <a:endParaRPr lang="en-US" altLang="fr-FR" sz="1400" dirty="0">
              <a:solidFill>
                <a:schemeClr val="bg1"/>
              </a:solidFill>
              <a:latin typeface="Calibri Regular" charset="0"/>
              <a:cs typeface="Calibri Regular" charset="0"/>
            </a:endParaRPr>
          </a:p>
          <a:p>
            <a:pPr marL="285750" indent="-285750">
              <a:spcBef>
                <a:spcPct val="50000"/>
              </a:spcBef>
              <a:buClr>
                <a:schemeClr val="bg1"/>
              </a:buClr>
              <a:buFont typeface="Arial" charset="0"/>
              <a:buChar char="•"/>
            </a:pPr>
            <a:r>
              <a:rPr lang="en-US" altLang="fr-FR" sz="1400" dirty="0">
                <a:solidFill>
                  <a:schemeClr val="bg1"/>
                </a:solidFill>
                <a:latin typeface="Calibri Regular" charset="0"/>
                <a:cs typeface="Calibri Regular" charset="0"/>
              </a:rPr>
              <a:t>Automatic e-mail </a:t>
            </a:r>
            <a:r>
              <a:rPr lang="en-US" altLang="fr-FR" sz="1400" dirty="0" smtClean="0">
                <a:solidFill>
                  <a:schemeClr val="bg1"/>
                </a:solidFill>
                <a:latin typeface="Calibri Regular" charset="0"/>
                <a:cs typeface="Calibri Regular" charset="0"/>
              </a:rPr>
              <a:t>alerts</a:t>
            </a:r>
            <a:endParaRPr lang="en-US" altLang="fr-FR" sz="1400" dirty="0">
              <a:solidFill>
                <a:schemeClr val="bg1"/>
              </a:solidFill>
              <a:latin typeface="Calibri Regular" charset="0"/>
              <a:cs typeface="Calibri Regular" charset="0"/>
            </a:endParaRPr>
          </a:p>
          <a:p>
            <a:pPr marL="285750" indent="-285750">
              <a:spcBef>
                <a:spcPct val="50000"/>
              </a:spcBef>
              <a:buClr>
                <a:schemeClr val="bg1"/>
              </a:buClr>
              <a:buFont typeface="Arial" charset="0"/>
              <a:buChar char="•"/>
            </a:pPr>
            <a:r>
              <a:rPr lang="en-US" altLang="fr-FR" sz="1400" dirty="0">
                <a:solidFill>
                  <a:schemeClr val="bg1"/>
                </a:solidFill>
                <a:latin typeface="Calibri Regular" charset="0"/>
                <a:cs typeface="Calibri Regular" charset="0"/>
              </a:rPr>
              <a:t>UNGM Interactive </a:t>
            </a:r>
            <a:r>
              <a:rPr lang="en-US" altLang="fr-FR" sz="1400" dirty="0" smtClean="0">
                <a:solidFill>
                  <a:schemeClr val="bg1"/>
                </a:solidFill>
                <a:latin typeface="Calibri Regular" charset="0"/>
                <a:cs typeface="Calibri Regular" charset="0"/>
              </a:rPr>
              <a:t>Guide</a:t>
            </a:r>
            <a:endParaRPr lang="en-US" altLang="fr-FR" sz="1400" dirty="0">
              <a:solidFill>
                <a:schemeClr val="bg1"/>
              </a:solidFill>
              <a:latin typeface="Calibri Regular" charset="0"/>
              <a:cs typeface="Calibri Regular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6800" y="1697581"/>
            <a:ext cx="4998720" cy="2793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20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434745"/>
            <a:ext cx="15067280" cy="929274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80707" y="-1716"/>
            <a:ext cx="2687199" cy="6448236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9" name="TextBox 8"/>
          <p:cNvSpPr txBox="1"/>
          <p:nvPr/>
        </p:nvSpPr>
        <p:spPr>
          <a:xfrm>
            <a:off x="379883" y="-12223"/>
            <a:ext cx="2688023" cy="76944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spcBef>
                <a:spcPct val="50000"/>
              </a:spcBef>
              <a:buClr>
                <a:schemeClr val="accent2"/>
              </a:buClr>
            </a:pPr>
            <a:r>
              <a:rPr lang="en-US" altLang="fr-FR" sz="2200" b="1" dirty="0">
                <a:solidFill>
                  <a:schemeClr val="bg1"/>
                </a:solidFill>
                <a:latin typeface="Calibri" panose="020F0502020204030204" pitchFamily="34" charset="0"/>
                <a:cs typeface="Calibri Regular" charset="0"/>
              </a:rPr>
              <a:t>Useful tips for </a:t>
            </a:r>
            <a:r>
              <a:rPr lang="en-US" altLang="fr-FR" sz="2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 Regular" charset="0"/>
              </a:rPr>
              <a:t/>
            </a:r>
            <a:br>
              <a:rPr lang="en-US" altLang="fr-FR" sz="2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 Regular" charset="0"/>
              </a:rPr>
            </a:br>
            <a:r>
              <a:rPr lang="en-US" altLang="fr-FR" sz="2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 Regular" charset="0"/>
              </a:rPr>
              <a:t>UNGM </a:t>
            </a:r>
            <a:r>
              <a:rPr lang="en-US" altLang="fr-FR" sz="2200" b="1" dirty="0">
                <a:solidFill>
                  <a:schemeClr val="bg1"/>
                </a:solidFill>
                <a:latin typeface="Calibri" panose="020F0502020204030204" pitchFamily="34" charset="0"/>
                <a:cs typeface="Calibri Regular" charset="0"/>
              </a:rPr>
              <a:t>registration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9883" y="1542043"/>
            <a:ext cx="2688023" cy="397031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spcBef>
                <a:spcPct val="0"/>
              </a:spcBef>
              <a:buClr>
                <a:schemeClr val="bg1"/>
              </a:buClr>
            </a:pPr>
            <a:r>
              <a:rPr lang="fr-CH" altLang="en-US" sz="1400" b="1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In </a:t>
            </a:r>
            <a:r>
              <a:rPr lang="fr-CH" altLang="en-US" sz="1400" b="1" dirty="0" err="1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order</a:t>
            </a:r>
            <a:r>
              <a:rPr lang="fr-CH" altLang="en-US" sz="1400" b="1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 to do business </a:t>
            </a:r>
            <a:r>
              <a:rPr lang="fr-CH" altLang="en-US" sz="1400" b="1" dirty="0" err="1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with</a:t>
            </a:r>
            <a:r>
              <a:rPr lang="fr-CH" altLang="en-US" sz="1400" b="1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 UNOG, select UN </a:t>
            </a:r>
            <a:r>
              <a:rPr lang="fr-CH" altLang="en-US" sz="1400" b="1" dirty="0" err="1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Secretariat</a:t>
            </a:r>
            <a:endParaRPr lang="fr-CH" altLang="en-US" sz="1400" b="1" dirty="0" smtClean="0">
              <a:solidFill>
                <a:schemeClr val="bg1"/>
              </a:solidFill>
              <a:latin typeface="Calibri Regular" charset="0"/>
              <a:ea typeface="Calibri Regular" charset="0"/>
              <a:cs typeface="Calibri Regular" charset="0"/>
            </a:endParaRPr>
          </a:p>
          <a:p>
            <a:pPr>
              <a:spcBef>
                <a:spcPct val="0"/>
              </a:spcBef>
              <a:buClr>
                <a:schemeClr val="bg1"/>
              </a:buClr>
            </a:pPr>
            <a:endParaRPr lang="fr-CH" altLang="en-US" sz="1400" dirty="0">
              <a:solidFill>
                <a:schemeClr val="bg1"/>
              </a:solidFill>
              <a:latin typeface="Calibri Regular" charset="0"/>
              <a:ea typeface="Calibri Regular" charset="0"/>
              <a:cs typeface="Calibri Regular" charset="0"/>
            </a:endParaRPr>
          </a:p>
          <a:p>
            <a:pPr marL="285750" indent="-285750">
              <a:spcBef>
                <a:spcPct val="0"/>
              </a:spcBef>
              <a:buClr>
                <a:schemeClr val="bg1"/>
              </a:buClr>
              <a:buFont typeface="Arial" charset="0"/>
              <a:buChar char="•"/>
            </a:pPr>
            <a:r>
              <a:rPr lang="fr-CH" altLang="en-US" sz="1400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T</a:t>
            </a:r>
            <a:r>
              <a:rPr lang="fr-CH" altLang="en-US" sz="1400" dirty="0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ranslation </a:t>
            </a:r>
            <a:r>
              <a:rPr lang="fr-CH" altLang="en-US" sz="1400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(English or French) of </a:t>
            </a:r>
            <a:r>
              <a:rPr lang="fr-CH" altLang="en-US" sz="1400" dirty="0" err="1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certificate</a:t>
            </a:r>
            <a:r>
              <a:rPr lang="fr-CH" altLang="en-US" sz="1400" dirty="0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 </a:t>
            </a:r>
            <a:r>
              <a:rPr lang="fr-CH" altLang="en-US" sz="1400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of </a:t>
            </a:r>
            <a:r>
              <a:rPr lang="fr-CH" altLang="en-US" sz="1400" dirty="0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incorporation</a:t>
            </a:r>
            <a:br>
              <a:rPr lang="fr-CH" altLang="en-US" sz="1400" dirty="0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</a:br>
            <a:endParaRPr lang="fr-CH" altLang="en-US" sz="1400" dirty="0">
              <a:solidFill>
                <a:schemeClr val="bg1"/>
              </a:solidFill>
              <a:latin typeface="Calibri Regular" charset="0"/>
              <a:ea typeface="Calibri Regular" charset="0"/>
              <a:cs typeface="Calibri Regular" charset="0"/>
            </a:endParaRPr>
          </a:p>
          <a:p>
            <a:pPr marL="285750" indent="-285750">
              <a:spcBef>
                <a:spcPct val="0"/>
              </a:spcBef>
              <a:buClr>
                <a:schemeClr val="bg1"/>
              </a:buClr>
              <a:buFont typeface="Arial" charset="0"/>
              <a:buChar char="•"/>
            </a:pPr>
            <a:r>
              <a:rPr lang="fr-CH" altLang="en-US" sz="1400" dirty="0" err="1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Financials</a:t>
            </a:r>
            <a:r>
              <a:rPr lang="fr-CH" altLang="en-US" sz="1400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 </a:t>
            </a:r>
            <a:r>
              <a:rPr lang="fr-CH" altLang="en-US" sz="1400" dirty="0" err="1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audited</a:t>
            </a:r>
            <a:r>
              <a:rPr lang="fr-CH" altLang="en-US" sz="1400" dirty="0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/ </a:t>
            </a:r>
            <a:r>
              <a:rPr lang="fr-CH" altLang="en-US" sz="1400" dirty="0" err="1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established</a:t>
            </a:r>
            <a:r>
              <a:rPr lang="fr-CH" altLang="en-US" sz="1400" dirty="0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 </a:t>
            </a:r>
            <a:r>
              <a:rPr lang="fr-CH" altLang="en-US" sz="1400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by 3rd </a:t>
            </a:r>
            <a:r>
              <a:rPr lang="fr-CH" altLang="en-US" sz="1400" dirty="0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party</a:t>
            </a:r>
            <a:br>
              <a:rPr lang="fr-CH" altLang="en-US" sz="1400" dirty="0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</a:br>
            <a:endParaRPr lang="fr-CH" altLang="en-US" sz="1400" dirty="0">
              <a:solidFill>
                <a:schemeClr val="bg1"/>
              </a:solidFill>
              <a:latin typeface="Calibri Regular" charset="0"/>
              <a:ea typeface="Calibri Regular" charset="0"/>
              <a:cs typeface="Calibri Regular" charset="0"/>
            </a:endParaRPr>
          </a:p>
          <a:p>
            <a:pPr marL="285750" indent="-285750">
              <a:spcBef>
                <a:spcPct val="0"/>
              </a:spcBef>
              <a:buClr>
                <a:schemeClr val="bg1"/>
              </a:buClr>
              <a:buFont typeface="Arial" charset="0"/>
              <a:buChar char="•"/>
            </a:pPr>
            <a:r>
              <a:rPr lang="fr-CH" altLang="en-US" sz="1400" dirty="0" err="1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Provide</a:t>
            </a:r>
            <a:r>
              <a:rPr lang="fr-CH" altLang="en-US" sz="1400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 a GENERIC email </a:t>
            </a:r>
            <a:r>
              <a:rPr lang="fr-CH" altLang="en-US" sz="1400" dirty="0" err="1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address</a:t>
            </a:r>
            <a:r>
              <a:rPr lang="fr-CH" altLang="en-US" sz="1400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(es</a:t>
            </a:r>
            <a:r>
              <a:rPr lang="fr-CH" altLang="en-US" sz="1400" dirty="0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)</a:t>
            </a:r>
          </a:p>
          <a:p>
            <a:pPr marL="285750" indent="-285750">
              <a:spcBef>
                <a:spcPct val="0"/>
              </a:spcBef>
              <a:buClr>
                <a:schemeClr val="bg1"/>
              </a:buClr>
              <a:buFont typeface="Arial" charset="0"/>
              <a:buChar char="•"/>
            </a:pPr>
            <a:endParaRPr lang="fr-CH" altLang="en-US" sz="1400" dirty="0" smtClean="0">
              <a:solidFill>
                <a:schemeClr val="bg1"/>
              </a:solidFill>
              <a:latin typeface="Calibri Regular" charset="0"/>
              <a:ea typeface="Calibri Regular" charset="0"/>
              <a:cs typeface="Calibri Regular" charset="0"/>
            </a:endParaRPr>
          </a:p>
          <a:p>
            <a:pPr marL="285750" indent="-285750">
              <a:spcBef>
                <a:spcPct val="0"/>
              </a:spcBef>
              <a:buClr>
                <a:schemeClr val="bg1"/>
              </a:buClr>
              <a:buFont typeface="Arial" charset="0"/>
              <a:buChar char="•"/>
            </a:pPr>
            <a:endParaRPr lang="fr-CH" altLang="en-US" sz="1400" dirty="0">
              <a:solidFill>
                <a:schemeClr val="bg1"/>
              </a:solidFill>
              <a:latin typeface="Calibri Regular" charset="0"/>
              <a:ea typeface="Calibri Regular" charset="0"/>
              <a:cs typeface="Calibri Regular" charset="0"/>
            </a:endParaRPr>
          </a:p>
          <a:p>
            <a:pPr>
              <a:spcBef>
                <a:spcPct val="0"/>
              </a:spcBef>
              <a:buClr>
                <a:schemeClr val="bg1"/>
              </a:buClr>
            </a:pPr>
            <a:r>
              <a:rPr lang="fr-CH" altLang="en-US" sz="1400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For </a:t>
            </a:r>
            <a:r>
              <a:rPr lang="fr-CH" altLang="en-US" sz="1400" dirty="0" err="1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any</a:t>
            </a:r>
            <a:r>
              <a:rPr lang="fr-CH" altLang="en-US" sz="1400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 </a:t>
            </a:r>
            <a:r>
              <a:rPr lang="fr-CH" altLang="en-US" sz="1400" dirty="0" err="1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queries</a:t>
            </a:r>
            <a:r>
              <a:rPr lang="fr-CH" altLang="en-US" sz="1400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 </a:t>
            </a:r>
            <a:r>
              <a:rPr lang="fr-CH" altLang="en-US" sz="1400" dirty="0" err="1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please</a:t>
            </a:r>
            <a:r>
              <a:rPr lang="fr-CH" altLang="en-US" sz="1400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 contact: </a:t>
            </a:r>
            <a:r>
              <a:rPr lang="fr-CH" altLang="en-US" sz="1400" u="sng" dirty="0" err="1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procurement@unog.ch</a:t>
            </a:r>
            <a:endParaRPr lang="en-GB" altLang="en-US" sz="1400" u="sng" dirty="0">
              <a:solidFill>
                <a:schemeClr val="bg1"/>
              </a:solidFill>
              <a:latin typeface="Calibri Regular" charset="0"/>
              <a:ea typeface="Calibri Regular" charset="0"/>
              <a:cs typeface="Calibri Regular" charset="0"/>
            </a:endParaRPr>
          </a:p>
          <a:p>
            <a:pPr marL="285750" indent="-285750">
              <a:spcBef>
                <a:spcPct val="0"/>
              </a:spcBef>
              <a:buClr>
                <a:schemeClr val="bg1"/>
              </a:buClr>
              <a:buFont typeface="Arial" charset="0"/>
              <a:buChar char="•"/>
            </a:pPr>
            <a:endParaRPr lang="fr-CH" altLang="en-US" sz="1400" dirty="0">
              <a:solidFill>
                <a:schemeClr val="bg1"/>
              </a:solidFill>
              <a:latin typeface="Calibri Regular" charset="0"/>
              <a:ea typeface="Calibri Regular" charset="0"/>
              <a:cs typeface="Calibri Regular" charset="0"/>
            </a:endParaRPr>
          </a:p>
          <a:p>
            <a:pPr marL="285750" indent="-285750">
              <a:buClr>
                <a:schemeClr val="bg1"/>
              </a:buClr>
              <a:buFont typeface="Arial" charset="0"/>
              <a:buChar char="•"/>
            </a:pPr>
            <a:endParaRPr lang="en-US" sz="1400" dirty="0">
              <a:solidFill>
                <a:schemeClr val="bg1"/>
              </a:solidFill>
              <a:latin typeface="Calibri Regular" charset="0"/>
              <a:ea typeface="Calibri Regular" charset="0"/>
              <a:cs typeface="Calibri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3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716"/>
            <a:ext cx="12161520" cy="685419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80707" y="-1716"/>
            <a:ext cx="2687199" cy="6448236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9" name="TextBox 8"/>
          <p:cNvSpPr txBox="1"/>
          <p:nvPr/>
        </p:nvSpPr>
        <p:spPr>
          <a:xfrm>
            <a:off x="380707" y="1946"/>
            <a:ext cx="2688023" cy="43088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spcBef>
                <a:spcPct val="50000"/>
              </a:spcBef>
              <a:buClr>
                <a:schemeClr val="accent2"/>
              </a:buClr>
            </a:pPr>
            <a:r>
              <a:rPr lang="en-US" altLang="fr-FR" sz="2200" b="1" dirty="0">
                <a:solidFill>
                  <a:schemeClr val="bg1"/>
                </a:solidFill>
                <a:latin typeface="Calibri" panose="020F0502020204030204" pitchFamily="34" charset="0"/>
                <a:cs typeface="Calibri Regular" charset="0"/>
              </a:rPr>
              <a:t>Types of Solicitations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0707" y="1511548"/>
            <a:ext cx="2687199" cy="406265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285750" indent="-285750">
              <a:spcBef>
                <a:spcPct val="0"/>
              </a:spcBef>
              <a:buClr>
                <a:schemeClr val="bg1"/>
              </a:buClr>
              <a:buFont typeface="Arial" charset="0"/>
              <a:buChar char="•"/>
            </a:pPr>
            <a:r>
              <a:rPr lang="fr-FR" altLang="en-US" sz="1400" b="1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REOI</a:t>
            </a:r>
            <a:r>
              <a:rPr lang="fr-FR" altLang="en-US" sz="1400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 </a:t>
            </a:r>
            <a:r>
              <a:rPr lang="fr-FR" altLang="en-US" sz="1400" dirty="0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/>
            </a:r>
            <a:br>
              <a:rPr lang="fr-FR" altLang="en-US" sz="1400" dirty="0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</a:br>
            <a:r>
              <a:rPr lang="fr-FR" altLang="en-US" sz="1400" b="1" dirty="0" err="1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Request</a:t>
            </a:r>
            <a:r>
              <a:rPr lang="fr-FR" altLang="en-US" sz="1400" b="1" dirty="0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 </a:t>
            </a:r>
            <a:r>
              <a:rPr lang="fr-FR" altLang="en-US" sz="1400" b="1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for Expression </a:t>
            </a:r>
            <a:r>
              <a:rPr lang="fr-FR" altLang="en-US" sz="1400" b="1" dirty="0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/>
            </a:r>
            <a:br>
              <a:rPr lang="fr-FR" altLang="en-US" sz="1400" b="1" dirty="0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</a:br>
            <a:r>
              <a:rPr lang="fr-FR" altLang="en-US" sz="1400" b="1" dirty="0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Of </a:t>
            </a:r>
            <a:r>
              <a:rPr lang="fr-FR" altLang="en-US" sz="1400" b="1" dirty="0" err="1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Interest</a:t>
            </a:r>
            <a:r>
              <a:rPr lang="fr-FR" altLang="en-US" sz="1400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/>
            </a:r>
            <a:br>
              <a:rPr lang="fr-FR" altLang="en-US" sz="1400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</a:br>
            <a:endParaRPr lang="fr-FR" altLang="en-US" sz="1400" dirty="0">
              <a:solidFill>
                <a:schemeClr val="bg1"/>
              </a:solidFill>
              <a:latin typeface="Calibri Regular" charset="0"/>
              <a:ea typeface="Calibri Regular" charset="0"/>
              <a:cs typeface="Calibri Regular" charset="0"/>
            </a:endParaRPr>
          </a:p>
          <a:p>
            <a:pPr marL="285750" indent="-285750">
              <a:spcBef>
                <a:spcPct val="0"/>
              </a:spcBef>
              <a:buClr>
                <a:schemeClr val="bg1"/>
              </a:buClr>
              <a:buFont typeface="Arial" charset="0"/>
              <a:buChar char="•"/>
            </a:pPr>
            <a:r>
              <a:rPr lang="fr-FR" altLang="en-US" sz="1400" b="1" dirty="0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RFQ          </a:t>
            </a:r>
            <a:r>
              <a:rPr lang="en-US" altLang="fr-FR" sz="1400" b="1" i="1" dirty="0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$</a:t>
            </a:r>
            <a:r>
              <a:rPr lang="en-US" altLang="fr-FR" sz="1400" b="1" i="1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4k &lt; $</a:t>
            </a:r>
            <a:r>
              <a:rPr lang="en-US" altLang="fr-FR" sz="1400" b="1" i="1" dirty="0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40k</a:t>
            </a:r>
            <a:r>
              <a:rPr lang="fr-FR" altLang="en-US" sz="1400" i="1" dirty="0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/>
            </a:r>
            <a:br>
              <a:rPr lang="fr-FR" altLang="en-US" sz="1400" i="1" dirty="0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</a:br>
            <a:r>
              <a:rPr lang="fr-FR" altLang="en-US" sz="1400" b="1" dirty="0" err="1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Request</a:t>
            </a:r>
            <a:r>
              <a:rPr lang="fr-FR" altLang="en-US" sz="1400" b="1" dirty="0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 </a:t>
            </a:r>
            <a:r>
              <a:rPr lang="fr-FR" altLang="en-US" sz="1400" b="1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For Quotation  </a:t>
            </a:r>
            <a:r>
              <a:rPr lang="fr-FR" altLang="en-US" sz="1400" dirty="0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/>
            </a:r>
            <a:br>
              <a:rPr lang="fr-FR" altLang="en-US" sz="1400" dirty="0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</a:br>
            <a:r>
              <a:rPr lang="en-US" altLang="fr-FR" sz="1200" i="1" dirty="0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Award </a:t>
            </a:r>
            <a:r>
              <a:rPr lang="en-US" altLang="fr-FR" sz="1200" i="1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to lowest priced technically compliant offer </a:t>
            </a:r>
          </a:p>
          <a:p>
            <a:pPr marL="285750" lvl="1" indent="-285750">
              <a:spcBef>
                <a:spcPct val="0"/>
              </a:spcBef>
              <a:buClr>
                <a:schemeClr val="bg1"/>
              </a:buClr>
              <a:buFont typeface="Arial" charset="0"/>
              <a:buChar char="•"/>
            </a:pPr>
            <a:endParaRPr lang="en-US" altLang="en-US" sz="1400" dirty="0">
              <a:solidFill>
                <a:schemeClr val="bg1"/>
              </a:solidFill>
              <a:latin typeface="Calibri Regular" charset="0"/>
              <a:ea typeface="Calibri Regular" charset="0"/>
              <a:cs typeface="Calibri Regular" charset="0"/>
            </a:endParaRPr>
          </a:p>
          <a:p>
            <a:pPr marL="285750" lvl="1" indent="-285750">
              <a:spcBef>
                <a:spcPct val="0"/>
              </a:spcBef>
              <a:buClr>
                <a:schemeClr val="bg1"/>
              </a:buClr>
              <a:buFont typeface="Arial" charset="0"/>
              <a:buChar char="•"/>
            </a:pPr>
            <a:r>
              <a:rPr lang="fr-FR" altLang="en-US" sz="1400" b="1" dirty="0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ITB           </a:t>
            </a:r>
            <a:r>
              <a:rPr lang="en-US" altLang="fr-FR" sz="1400" b="1" i="1" dirty="0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$</a:t>
            </a:r>
            <a:r>
              <a:rPr lang="en-US" altLang="fr-FR" sz="1400" b="1" i="1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40k -&gt; </a:t>
            </a:r>
            <a:r>
              <a:rPr lang="en-US" altLang="fr-FR" sz="1400" b="1" i="1" dirty="0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+</a:t>
            </a:r>
            <a:r>
              <a:rPr lang="fr-FR" altLang="en-US" sz="1400" i="1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/>
            </a:r>
            <a:br>
              <a:rPr lang="fr-FR" altLang="en-US" sz="1400" i="1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</a:br>
            <a:r>
              <a:rPr lang="fr-FR" altLang="en-US" sz="1400" b="1" dirty="0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Invitation </a:t>
            </a:r>
            <a:r>
              <a:rPr lang="fr-FR" altLang="en-US" sz="1400" b="1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to </a:t>
            </a:r>
            <a:r>
              <a:rPr lang="fr-FR" altLang="en-US" sz="1400" b="1" dirty="0" err="1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Bid</a:t>
            </a:r>
            <a:r>
              <a:rPr lang="fr-FR" altLang="en-US" sz="1400" b="1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 </a:t>
            </a:r>
            <a:r>
              <a:rPr lang="fr-FR" altLang="en-US" sz="1400" b="1" dirty="0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/>
            </a:r>
            <a:br>
              <a:rPr lang="fr-FR" altLang="en-US" sz="1400" b="1" dirty="0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</a:br>
            <a:r>
              <a:rPr lang="en-US" altLang="fr-FR" sz="1200" i="1" dirty="0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Award </a:t>
            </a:r>
            <a:r>
              <a:rPr lang="en-US" altLang="fr-FR" sz="1200" i="1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to the lowest priced technically compliant offer </a:t>
            </a:r>
          </a:p>
          <a:p>
            <a:pPr marL="285750" lvl="1" indent="-285750">
              <a:spcBef>
                <a:spcPct val="0"/>
              </a:spcBef>
              <a:buClr>
                <a:schemeClr val="bg1"/>
              </a:buClr>
              <a:buFont typeface="Arial" charset="0"/>
              <a:buChar char="•"/>
            </a:pPr>
            <a:endParaRPr lang="en-US" altLang="fr-FR" sz="1400" dirty="0">
              <a:solidFill>
                <a:schemeClr val="bg1"/>
              </a:solidFill>
              <a:latin typeface="Calibri Regular" charset="0"/>
              <a:ea typeface="Calibri Regular" charset="0"/>
              <a:cs typeface="Calibri Regular" charset="0"/>
            </a:endParaRPr>
          </a:p>
          <a:p>
            <a:pPr marL="285750" lvl="1" indent="-285750">
              <a:spcBef>
                <a:spcPct val="0"/>
              </a:spcBef>
              <a:buClr>
                <a:schemeClr val="bg1"/>
              </a:buClr>
              <a:buFont typeface="Arial" charset="0"/>
              <a:buChar char="•"/>
            </a:pPr>
            <a:r>
              <a:rPr lang="fr-FR" altLang="en-US" sz="1400" b="1" dirty="0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RFP          </a:t>
            </a:r>
            <a:r>
              <a:rPr lang="en-US" altLang="fr-FR" sz="1400" b="1" i="1" dirty="0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$</a:t>
            </a:r>
            <a:r>
              <a:rPr lang="en-US" altLang="fr-FR" sz="1400" b="1" i="1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40k -&gt; </a:t>
            </a:r>
            <a:r>
              <a:rPr lang="en-US" altLang="fr-FR" sz="1400" b="1" i="1" dirty="0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+</a:t>
            </a:r>
            <a:r>
              <a:rPr lang="fr-FR" altLang="en-US" sz="1400" i="1" dirty="0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/>
            </a:r>
            <a:br>
              <a:rPr lang="fr-FR" altLang="en-US" sz="1400" i="1" dirty="0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</a:br>
            <a:r>
              <a:rPr lang="fr-FR" altLang="en-US" sz="1400" b="1" dirty="0" err="1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Request</a:t>
            </a:r>
            <a:r>
              <a:rPr lang="fr-FR" altLang="en-US" sz="1400" b="1" dirty="0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 </a:t>
            </a:r>
            <a:r>
              <a:rPr lang="fr-FR" altLang="en-US" sz="1400" b="1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For </a:t>
            </a:r>
            <a:r>
              <a:rPr lang="fr-FR" altLang="en-US" sz="1400" b="1" dirty="0" err="1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Proposal</a:t>
            </a:r>
            <a:r>
              <a:rPr lang="fr-FR" altLang="en-US" sz="1400" b="1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 </a:t>
            </a:r>
            <a:r>
              <a:rPr lang="fr-FR" altLang="en-US" sz="1400" dirty="0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/>
            </a:r>
            <a:br>
              <a:rPr lang="fr-FR" altLang="en-US" sz="1400" dirty="0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</a:br>
            <a:r>
              <a:rPr lang="en-US" altLang="en-US" sz="1200" i="1" dirty="0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Award </a:t>
            </a:r>
            <a:r>
              <a:rPr lang="en-US" altLang="en-US" sz="1200" i="1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to most responsive </a:t>
            </a:r>
            <a:r>
              <a:rPr lang="en-US" altLang="en-US" sz="1200" i="1" dirty="0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/>
            </a:r>
            <a:br>
              <a:rPr lang="en-US" altLang="en-US" sz="1200" i="1" dirty="0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</a:br>
            <a:r>
              <a:rPr lang="en-US" altLang="en-US" sz="1200" i="1" dirty="0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Best </a:t>
            </a:r>
            <a:r>
              <a:rPr lang="en-US" altLang="en-US" sz="1200" i="1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Value for Money</a:t>
            </a:r>
          </a:p>
          <a:p>
            <a:pPr marL="285750" indent="-285750">
              <a:buClr>
                <a:schemeClr val="bg1"/>
              </a:buClr>
              <a:buFont typeface="Arial" charset="0"/>
              <a:buChar char="•"/>
            </a:pPr>
            <a:endParaRPr lang="en-US" sz="1400" dirty="0">
              <a:solidFill>
                <a:schemeClr val="bg1"/>
              </a:solidFill>
              <a:latin typeface="Calibri Regular" charset="0"/>
              <a:ea typeface="Calibri Regular" charset="0"/>
              <a:cs typeface="Calibri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92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380707" y="-1716"/>
            <a:ext cx="2687199" cy="6448236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9" name="TextBox 8"/>
          <p:cNvSpPr txBox="1"/>
          <p:nvPr/>
        </p:nvSpPr>
        <p:spPr>
          <a:xfrm>
            <a:off x="380708" y="6828"/>
            <a:ext cx="2687198" cy="76944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spcBef>
                <a:spcPct val="50000"/>
              </a:spcBef>
              <a:buClr>
                <a:schemeClr val="accent2"/>
              </a:buClr>
            </a:pPr>
            <a:r>
              <a:rPr lang="en-US" altLang="fr-FR" sz="2200" b="1" dirty="0">
                <a:solidFill>
                  <a:schemeClr val="bg1"/>
                </a:solidFill>
                <a:latin typeface="Calibri" panose="020F0502020204030204" pitchFamily="34" charset="0"/>
                <a:cs typeface="Calibri Regular" charset="0"/>
              </a:rPr>
              <a:t>Typical Tender </a:t>
            </a:r>
            <a:r>
              <a:rPr lang="en-US" altLang="fr-FR" sz="2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 Regular" charset="0"/>
              </a:rPr>
              <a:t/>
            </a:r>
            <a:br>
              <a:rPr lang="en-US" altLang="fr-FR" sz="2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 Regular" charset="0"/>
              </a:rPr>
            </a:br>
            <a:r>
              <a:rPr lang="en-US" altLang="fr-FR" sz="2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 Regular" charset="0"/>
              </a:rPr>
              <a:t>Process </a:t>
            </a:r>
            <a:r>
              <a:rPr lang="en-US" altLang="fr-FR" sz="2200" b="1" dirty="0">
                <a:solidFill>
                  <a:schemeClr val="bg1"/>
                </a:solidFill>
                <a:latin typeface="Calibri" panose="020F0502020204030204" pitchFamily="34" charset="0"/>
                <a:cs typeface="Calibri Regular" charset="0"/>
              </a:rPr>
              <a:t>Stages</a:t>
            </a:r>
          </a:p>
        </p:txBody>
      </p:sp>
      <p:graphicFrame>
        <p:nvGraphicFramePr>
          <p:cNvPr id="6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8926141"/>
              </p:ext>
            </p:extLst>
          </p:nvPr>
        </p:nvGraphicFramePr>
        <p:xfrm>
          <a:off x="3801379" y="770668"/>
          <a:ext cx="4652158" cy="48847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8189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04564" y="-151652"/>
            <a:ext cx="10511317" cy="700965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80707" y="-1716"/>
            <a:ext cx="2687199" cy="6448236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9" name="TextBox 8"/>
          <p:cNvSpPr txBox="1"/>
          <p:nvPr/>
        </p:nvSpPr>
        <p:spPr>
          <a:xfrm>
            <a:off x="380707" y="-2202"/>
            <a:ext cx="2688023" cy="76944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spcBef>
                <a:spcPct val="50000"/>
              </a:spcBef>
              <a:buClr>
                <a:schemeClr val="accent2"/>
              </a:buClr>
            </a:pPr>
            <a:r>
              <a:rPr lang="en-US" altLang="fr-FR" sz="2200" b="1" dirty="0">
                <a:solidFill>
                  <a:schemeClr val="bg1"/>
                </a:solidFill>
                <a:latin typeface="Calibri" panose="020F0502020204030204" pitchFamily="34" charset="0"/>
                <a:cs typeface="Calibri Regular" charset="0"/>
              </a:rPr>
              <a:t>Request for </a:t>
            </a:r>
            <a:r>
              <a:rPr lang="en-US" altLang="fr-FR" sz="2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 Regular" charset="0"/>
              </a:rPr>
              <a:t/>
            </a:r>
            <a:br>
              <a:rPr lang="en-US" altLang="fr-FR" sz="2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 Regular" charset="0"/>
              </a:rPr>
            </a:br>
            <a:r>
              <a:rPr lang="en-US" altLang="fr-FR" sz="2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 Regular" charset="0"/>
              </a:rPr>
              <a:t>Proposals </a:t>
            </a:r>
            <a:r>
              <a:rPr lang="en-US" altLang="fr-FR" sz="2200" b="1" dirty="0">
                <a:solidFill>
                  <a:schemeClr val="bg1"/>
                </a:solidFill>
                <a:latin typeface="Calibri" panose="020F0502020204030204" pitchFamily="34" charset="0"/>
                <a:cs typeface="Calibri Regular" charset="0"/>
              </a:rPr>
              <a:t>(RFP)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0707" y="1903963"/>
            <a:ext cx="2687199" cy="343170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285750" indent="-285750">
              <a:spcBef>
                <a:spcPct val="50000"/>
              </a:spcBef>
              <a:buClr>
                <a:schemeClr val="bg1"/>
              </a:buClr>
              <a:buFont typeface="Arial" charset="0"/>
              <a:buChar char="•"/>
              <a:defRPr/>
            </a:pPr>
            <a:r>
              <a:rPr lang="en-US" altLang="fr-FR" sz="1400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Formal solicitation with est. value &gt; USD 500,000</a:t>
            </a:r>
          </a:p>
          <a:p>
            <a:pPr marL="285750" indent="-285750">
              <a:spcBef>
                <a:spcPct val="50000"/>
              </a:spcBef>
              <a:buClr>
                <a:schemeClr val="bg1"/>
              </a:buClr>
              <a:buFont typeface="Arial" charset="0"/>
              <a:buChar char="•"/>
              <a:defRPr/>
            </a:pPr>
            <a:r>
              <a:rPr lang="en-US" altLang="fr-FR" sz="1400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Goods / Services </a:t>
            </a:r>
            <a:r>
              <a:rPr lang="fr-CH" altLang="fr-FR" sz="1400" dirty="0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medium </a:t>
            </a:r>
            <a:br>
              <a:rPr lang="fr-CH" altLang="fr-FR" sz="1400" dirty="0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</a:br>
            <a:r>
              <a:rPr lang="fr-CH" altLang="fr-FR" sz="1400" dirty="0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to </a:t>
            </a:r>
            <a:r>
              <a:rPr lang="fr-CH" altLang="fr-FR" sz="1400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high </a:t>
            </a:r>
            <a:r>
              <a:rPr lang="fr-CH" altLang="fr-FR" sz="1400" dirty="0" err="1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complexity</a:t>
            </a:r>
            <a:endParaRPr lang="fr-CH" altLang="fr-FR" sz="1400" dirty="0">
              <a:solidFill>
                <a:schemeClr val="bg1"/>
              </a:solidFill>
              <a:latin typeface="Calibri Regular" charset="0"/>
              <a:ea typeface="Calibri Regular" charset="0"/>
              <a:cs typeface="Calibri Regular" charset="0"/>
            </a:endParaRPr>
          </a:p>
          <a:p>
            <a:pPr marL="285750" indent="-285750">
              <a:spcBef>
                <a:spcPct val="50000"/>
              </a:spcBef>
              <a:buClr>
                <a:schemeClr val="bg1"/>
              </a:buClr>
              <a:buFont typeface="Arial" charset="0"/>
              <a:buChar char="•"/>
              <a:defRPr/>
            </a:pPr>
            <a:r>
              <a:rPr lang="en-US" altLang="en-US" sz="1400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Evaluation of proposals based on both Mandatory Requirements and Scoring methodology (Best Value for Money)</a:t>
            </a:r>
          </a:p>
          <a:p>
            <a:pPr marL="285750" indent="-285750">
              <a:spcBef>
                <a:spcPct val="50000"/>
              </a:spcBef>
              <a:buClr>
                <a:schemeClr val="bg1"/>
              </a:buClr>
              <a:buFont typeface="Arial" charset="0"/>
              <a:buChar char="•"/>
              <a:defRPr/>
            </a:pPr>
            <a:r>
              <a:rPr lang="en-US" sz="1400" dirty="0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Contract </a:t>
            </a:r>
            <a:r>
              <a:rPr lang="en-US" sz="1400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awarded on </a:t>
            </a:r>
            <a:r>
              <a:rPr lang="en-US" sz="1400" dirty="0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‘Best </a:t>
            </a:r>
            <a:r>
              <a:rPr lang="en-US" sz="1400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Value for </a:t>
            </a:r>
            <a:r>
              <a:rPr lang="en-US" sz="1400" dirty="0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Money’ </a:t>
            </a:r>
            <a:r>
              <a:rPr lang="en-US" sz="1400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basis to the bidder submitting the most economically advantageous bid</a:t>
            </a:r>
          </a:p>
        </p:txBody>
      </p:sp>
    </p:spTree>
    <p:extLst>
      <p:ext uri="{BB962C8B-B14F-4D97-AF65-F5344CB8AC3E}">
        <p14:creationId xmlns:p14="http://schemas.microsoft.com/office/powerpoint/2010/main" val="106324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16560" y="-1716"/>
            <a:ext cx="10289574" cy="685971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80707" y="-1716"/>
            <a:ext cx="2687199" cy="6448236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9" name="TextBox 8"/>
          <p:cNvSpPr txBox="1"/>
          <p:nvPr/>
        </p:nvSpPr>
        <p:spPr>
          <a:xfrm>
            <a:off x="379883" y="-3918"/>
            <a:ext cx="2688023" cy="76944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spcBef>
                <a:spcPct val="50000"/>
              </a:spcBef>
              <a:buClr>
                <a:schemeClr val="accent2"/>
              </a:buClr>
            </a:pPr>
            <a:r>
              <a:rPr lang="en-US" altLang="fr-FR" sz="2200" b="1" dirty="0">
                <a:solidFill>
                  <a:schemeClr val="bg1"/>
                </a:solidFill>
                <a:latin typeface="Calibri" panose="020F0502020204030204" pitchFamily="34" charset="0"/>
                <a:cs typeface="Calibri Regular" charset="0"/>
              </a:rPr>
              <a:t>Request for </a:t>
            </a:r>
            <a:r>
              <a:rPr lang="en-US" altLang="fr-FR" sz="2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 Regular" charset="0"/>
              </a:rPr>
              <a:t/>
            </a:r>
            <a:br>
              <a:rPr lang="en-US" altLang="fr-FR" sz="2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 Regular" charset="0"/>
              </a:rPr>
            </a:br>
            <a:r>
              <a:rPr lang="en-US" altLang="fr-FR" sz="2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 Regular" charset="0"/>
              </a:rPr>
              <a:t>Proposals </a:t>
            </a:r>
            <a:r>
              <a:rPr lang="en-US" altLang="fr-FR" sz="2200" b="1" dirty="0">
                <a:solidFill>
                  <a:schemeClr val="bg1"/>
                </a:solidFill>
                <a:latin typeface="Calibri" panose="020F0502020204030204" pitchFamily="34" charset="0"/>
                <a:cs typeface="Calibri Regular" charset="0"/>
              </a:rPr>
              <a:t>(RFP</a:t>
            </a:r>
            <a:r>
              <a:rPr lang="en-US" altLang="fr-FR" sz="2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 Regular" charset="0"/>
              </a:rPr>
              <a:t>)</a:t>
            </a:r>
            <a:endParaRPr lang="en-US" altLang="fr-FR" sz="2200" b="1" dirty="0">
              <a:solidFill>
                <a:schemeClr val="bg1"/>
              </a:solidFill>
              <a:latin typeface="Calibri" panose="020F0502020204030204" pitchFamily="34" charset="0"/>
              <a:cs typeface="Calibri Regular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9883" y="1445927"/>
            <a:ext cx="2688023" cy="502445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355600" indent="-355600">
              <a:spcBef>
                <a:spcPts val="1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Cover Letter </a:t>
            </a:r>
          </a:p>
          <a:p>
            <a:pPr marL="355600" indent="-355600">
              <a:spcBef>
                <a:spcPts val="1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Technical specifications &amp; Annexes (drawings and calculations)</a:t>
            </a:r>
          </a:p>
          <a:p>
            <a:pPr marL="355600" indent="-355600">
              <a:spcBef>
                <a:spcPts val="1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Special Instructions</a:t>
            </a:r>
          </a:p>
          <a:p>
            <a:pPr marL="355600" indent="-355600">
              <a:spcBef>
                <a:spcPts val="1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Evaluation questionnaire</a:t>
            </a:r>
          </a:p>
          <a:p>
            <a:pPr marL="355600" indent="-355600">
              <a:spcBef>
                <a:spcPts val="1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Calculation sheets</a:t>
            </a:r>
          </a:p>
          <a:p>
            <a:pPr marL="355600" indent="-355600">
              <a:spcBef>
                <a:spcPts val="1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UN General Conditions of Contract</a:t>
            </a:r>
          </a:p>
          <a:p>
            <a:pPr marL="355600" indent="-355600">
              <a:spcBef>
                <a:spcPts val="1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UN Form of Contract</a:t>
            </a:r>
          </a:p>
          <a:p>
            <a:pPr marL="355600" indent="-355600">
              <a:spcBef>
                <a:spcPts val="1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Acknowledgement Letter</a:t>
            </a:r>
          </a:p>
          <a:p>
            <a:pPr>
              <a:spcBef>
                <a:spcPts val="1500"/>
              </a:spcBef>
              <a:buClr>
                <a:schemeClr val="bg1"/>
              </a:buClr>
              <a:defRPr/>
            </a:pPr>
            <a:endParaRPr lang="en-US" sz="1400" dirty="0">
              <a:solidFill>
                <a:schemeClr val="bg1"/>
              </a:solidFill>
              <a:latin typeface="Calibri Regular" charset="0"/>
              <a:ea typeface="Calibri Regular" charset="0"/>
              <a:cs typeface="Calibri Regular" charset="0"/>
            </a:endParaRPr>
          </a:p>
          <a:p>
            <a:pPr>
              <a:spcBef>
                <a:spcPts val="1500"/>
              </a:spcBef>
              <a:buClr>
                <a:schemeClr val="bg1"/>
              </a:buClr>
              <a:defRPr/>
            </a:pPr>
            <a:r>
              <a:rPr lang="en-US" sz="1400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Language:  English</a:t>
            </a:r>
          </a:p>
          <a:p>
            <a:pPr>
              <a:buClr>
                <a:schemeClr val="bg1"/>
              </a:buClr>
            </a:pP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45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blog.theodorewatson.com/wp-content/uploads/2013/12/16031869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59440" cy="6857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80707" y="-1716"/>
            <a:ext cx="2687199" cy="6448236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9" name="TextBox 8"/>
          <p:cNvSpPr txBox="1"/>
          <p:nvPr/>
        </p:nvSpPr>
        <p:spPr>
          <a:xfrm>
            <a:off x="379883" y="5112"/>
            <a:ext cx="2688023" cy="76944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spcBef>
                <a:spcPct val="0"/>
              </a:spcBef>
            </a:pPr>
            <a:r>
              <a:rPr lang="it-IT" altLang="fr-FR" sz="2200" b="1" dirty="0">
                <a:solidFill>
                  <a:schemeClr val="bg1"/>
                </a:solidFill>
                <a:latin typeface="Calibri" panose="020F0502020204030204" pitchFamily="34" charset="0"/>
                <a:cs typeface="Calibri Regular" charset="0"/>
              </a:rPr>
              <a:t>How to </a:t>
            </a:r>
            <a:r>
              <a:rPr lang="it-IT" altLang="fr-FR" sz="2200" b="1" dirty="0" err="1">
                <a:solidFill>
                  <a:schemeClr val="bg1"/>
                </a:solidFill>
                <a:latin typeface="Calibri" panose="020F0502020204030204" pitchFamily="34" charset="0"/>
                <a:cs typeface="Calibri Regular" charset="0"/>
              </a:rPr>
              <a:t>prepare</a:t>
            </a:r>
            <a:r>
              <a:rPr lang="it-IT" altLang="fr-FR" sz="2200" b="1" dirty="0">
                <a:solidFill>
                  <a:schemeClr val="bg1"/>
                </a:solidFill>
                <a:latin typeface="Calibri" panose="020F0502020204030204" pitchFamily="34" charset="0"/>
                <a:cs typeface="Calibri Regular" charset="0"/>
              </a:rPr>
              <a:t> </a:t>
            </a:r>
            <a:r>
              <a:rPr lang="it-IT" altLang="fr-FR" sz="2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 Regular" charset="0"/>
              </a:rPr>
              <a:t/>
            </a:r>
            <a:br>
              <a:rPr lang="it-IT" altLang="fr-FR" sz="2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 Regular" charset="0"/>
              </a:rPr>
            </a:br>
            <a:r>
              <a:rPr lang="it-IT" altLang="fr-FR" sz="22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 Regular" charset="0"/>
              </a:rPr>
              <a:t>your</a:t>
            </a:r>
            <a:r>
              <a:rPr lang="it-IT" altLang="fr-FR" sz="2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 Regular" charset="0"/>
              </a:rPr>
              <a:t> </a:t>
            </a:r>
            <a:r>
              <a:rPr lang="it-IT" altLang="fr-FR" sz="2200" b="1" dirty="0" err="1">
                <a:solidFill>
                  <a:schemeClr val="bg1"/>
                </a:solidFill>
                <a:latin typeface="Calibri" panose="020F0502020204030204" pitchFamily="34" charset="0"/>
                <a:cs typeface="Calibri Regular" charset="0"/>
              </a:rPr>
              <a:t>proposal</a:t>
            </a:r>
            <a:r>
              <a:rPr lang="it-IT" altLang="fr-FR" sz="2200" b="1" dirty="0">
                <a:solidFill>
                  <a:schemeClr val="bg1"/>
                </a:solidFill>
                <a:latin typeface="Calibri" panose="020F0502020204030204" pitchFamily="34" charset="0"/>
                <a:cs typeface="Calibri Regular" charset="0"/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9883" y="2355161"/>
            <a:ext cx="2688023" cy="267765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285750" indent="-285750">
              <a:spcBef>
                <a:spcPct val="500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CH" altLang="en-US" sz="1400" dirty="0">
                <a:solidFill>
                  <a:schemeClr val="bg1"/>
                </a:solidFill>
                <a:latin typeface="Calibri Regular" charset="0"/>
                <a:cs typeface="Calibri Regular" charset="0"/>
              </a:rPr>
              <a:t>Read the tender documents </a:t>
            </a:r>
            <a:r>
              <a:rPr lang="fr-CH" altLang="en-US" sz="1400" dirty="0" err="1">
                <a:solidFill>
                  <a:schemeClr val="bg1"/>
                </a:solidFill>
                <a:latin typeface="Calibri Regular" charset="0"/>
                <a:cs typeface="Calibri Regular" charset="0"/>
              </a:rPr>
              <a:t>carefully</a:t>
            </a:r>
            <a:r>
              <a:rPr lang="fr-CH" altLang="en-US" sz="1400" dirty="0">
                <a:solidFill>
                  <a:schemeClr val="bg1"/>
                </a:solidFill>
                <a:latin typeface="Calibri Regular" charset="0"/>
                <a:cs typeface="Calibri Regular" charset="0"/>
              </a:rPr>
              <a:t> and </a:t>
            </a:r>
            <a:r>
              <a:rPr lang="fr-CH" altLang="en-US" sz="1400" dirty="0" err="1">
                <a:solidFill>
                  <a:schemeClr val="bg1"/>
                </a:solidFill>
                <a:latin typeface="Calibri Regular" charset="0"/>
                <a:cs typeface="Calibri Regular" charset="0"/>
              </a:rPr>
              <a:t>ask</a:t>
            </a:r>
            <a:r>
              <a:rPr lang="fr-CH" altLang="en-US" sz="1400" dirty="0">
                <a:solidFill>
                  <a:schemeClr val="bg1"/>
                </a:solidFill>
                <a:latin typeface="Calibri Regular" charset="0"/>
                <a:cs typeface="Calibri Regular" charset="0"/>
              </a:rPr>
              <a:t> questions, as </a:t>
            </a:r>
            <a:r>
              <a:rPr lang="fr-CH" altLang="en-US" sz="1400" dirty="0" err="1">
                <a:solidFill>
                  <a:schemeClr val="bg1"/>
                </a:solidFill>
                <a:latin typeface="Calibri Regular" charset="0"/>
                <a:cs typeface="Calibri Regular" charset="0"/>
              </a:rPr>
              <a:t>necessary</a:t>
            </a:r>
            <a:r>
              <a:rPr lang="fr-CH" altLang="en-US" sz="1400" dirty="0" smtClean="0">
                <a:solidFill>
                  <a:schemeClr val="bg1"/>
                </a:solidFill>
                <a:latin typeface="Calibri Regular" charset="0"/>
                <a:cs typeface="Calibri Regular" charset="0"/>
              </a:rPr>
              <a:t>;</a:t>
            </a:r>
            <a:endParaRPr lang="fr-CH" altLang="en-US" sz="1400" dirty="0">
              <a:solidFill>
                <a:schemeClr val="bg1"/>
              </a:solidFill>
              <a:latin typeface="Calibri Regular" charset="0"/>
              <a:cs typeface="Calibri Regular" charset="0"/>
            </a:endParaRPr>
          </a:p>
          <a:p>
            <a:pPr marL="285750" indent="-285750">
              <a:spcBef>
                <a:spcPct val="500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CH" altLang="en-US" sz="1400" dirty="0" err="1">
                <a:solidFill>
                  <a:schemeClr val="bg1"/>
                </a:solidFill>
                <a:latin typeface="Calibri Regular" charset="0"/>
                <a:cs typeface="Calibri Regular" charset="0"/>
              </a:rPr>
              <a:t>Respond</a:t>
            </a:r>
            <a:r>
              <a:rPr lang="fr-CH" altLang="en-US" sz="1400" dirty="0">
                <a:solidFill>
                  <a:schemeClr val="bg1"/>
                </a:solidFill>
                <a:latin typeface="Calibri Regular" charset="0"/>
                <a:cs typeface="Calibri Regular" charset="0"/>
              </a:rPr>
              <a:t> to </a:t>
            </a:r>
            <a:r>
              <a:rPr lang="fr-CH" altLang="en-US" sz="1400" u="sng" dirty="0" smtClean="0">
                <a:solidFill>
                  <a:schemeClr val="bg1"/>
                </a:solidFill>
                <a:latin typeface="Calibri Regular" charset="0"/>
                <a:cs typeface="Calibri Regular" charset="0"/>
              </a:rPr>
              <a:t>ALL</a:t>
            </a:r>
            <a:r>
              <a:rPr lang="fr-CH" altLang="en-US" sz="1400" dirty="0" smtClean="0">
                <a:solidFill>
                  <a:schemeClr val="bg1"/>
                </a:solidFill>
                <a:latin typeface="Calibri Regular" charset="0"/>
                <a:cs typeface="Calibri Regular" charset="0"/>
              </a:rPr>
              <a:t> questions</a:t>
            </a:r>
            <a:endParaRPr lang="fr-CH" altLang="en-US" sz="1400" dirty="0">
              <a:solidFill>
                <a:schemeClr val="bg1"/>
              </a:solidFill>
              <a:latin typeface="Calibri Regular" charset="0"/>
              <a:cs typeface="Calibri Regular" charset="0"/>
            </a:endParaRPr>
          </a:p>
          <a:p>
            <a:pPr marL="285750" indent="-285750">
              <a:spcBef>
                <a:spcPct val="500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CH" altLang="en-US" sz="1400" dirty="0" err="1">
                <a:solidFill>
                  <a:schemeClr val="bg1"/>
                </a:solidFill>
                <a:latin typeface="Calibri Regular" charset="0"/>
                <a:cs typeface="Calibri Regular" charset="0"/>
              </a:rPr>
              <a:t>Provide</a:t>
            </a:r>
            <a:r>
              <a:rPr lang="fr-CH" altLang="en-US" sz="1400" dirty="0">
                <a:solidFill>
                  <a:schemeClr val="bg1"/>
                </a:solidFill>
                <a:latin typeface="Calibri Regular" charset="0"/>
                <a:cs typeface="Calibri Regular" charset="0"/>
              </a:rPr>
              <a:t> all documents </a:t>
            </a:r>
            <a:r>
              <a:rPr lang="fr-CH" altLang="en-US" sz="1400" dirty="0" err="1" smtClean="0">
                <a:solidFill>
                  <a:schemeClr val="bg1"/>
                </a:solidFill>
                <a:latin typeface="Calibri Regular" charset="0"/>
                <a:cs typeface="Calibri Regular" charset="0"/>
              </a:rPr>
              <a:t>requested</a:t>
            </a:r>
            <a:endParaRPr lang="fr-CH" altLang="en-US" sz="1400" dirty="0">
              <a:solidFill>
                <a:schemeClr val="bg1"/>
              </a:solidFill>
              <a:latin typeface="Calibri Regular" charset="0"/>
              <a:cs typeface="Calibri Regular" charset="0"/>
            </a:endParaRPr>
          </a:p>
          <a:p>
            <a:pPr marL="285750" indent="-285750">
              <a:spcBef>
                <a:spcPct val="500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CH" altLang="en-US" sz="1400" dirty="0" err="1">
                <a:solidFill>
                  <a:schemeClr val="bg1"/>
                </a:solidFill>
                <a:latin typeface="Calibri Regular" charset="0"/>
                <a:cs typeface="Calibri Regular" charset="0"/>
              </a:rPr>
              <a:t>Separate</a:t>
            </a:r>
            <a:r>
              <a:rPr lang="fr-CH" altLang="en-US" sz="1400" dirty="0">
                <a:solidFill>
                  <a:schemeClr val="bg1"/>
                </a:solidFill>
                <a:latin typeface="Calibri Regular" charset="0"/>
                <a:cs typeface="Calibri Regular" charset="0"/>
              </a:rPr>
              <a:t> commercial </a:t>
            </a:r>
            <a:r>
              <a:rPr lang="fr-CH" altLang="en-US" sz="1400" dirty="0" err="1">
                <a:solidFill>
                  <a:schemeClr val="bg1"/>
                </a:solidFill>
                <a:latin typeface="Calibri Regular" charset="0"/>
                <a:cs typeface="Calibri Regular" charset="0"/>
              </a:rPr>
              <a:t>from</a:t>
            </a:r>
            <a:r>
              <a:rPr lang="fr-CH" altLang="en-US" sz="1400" dirty="0">
                <a:solidFill>
                  <a:schemeClr val="bg1"/>
                </a:solidFill>
                <a:latin typeface="Calibri Regular" charset="0"/>
                <a:cs typeface="Calibri Regular" charset="0"/>
              </a:rPr>
              <a:t> </a:t>
            </a:r>
            <a:r>
              <a:rPr lang="fr-CH" altLang="en-US" sz="1400" dirty="0" err="1">
                <a:solidFill>
                  <a:schemeClr val="bg1"/>
                </a:solidFill>
                <a:latin typeface="Calibri Regular" charset="0"/>
                <a:cs typeface="Calibri Regular" charset="0"/>
              </a:rPr>
              <a:t>technical</a:t>
            </a:r>
            <a:r>
              <a:rPr lang="fr-CH" altLang="en-US" sz="1400" dirty="0">
                <a:solidFill>
                  <a:schemeClr val="bg1"/>
                </a:solidFill>
                <a:latin typeface="Calibri Regular" charset="0"/>
                <a:cs typeface="Calibri Regular" charset="0"/>
              </a:rPr>
              <a:t> </a:t>
            </a:r>
            <a:r>
              <a:rPr lang="fr-CH" altLang="en-US" sz="1400" dirty="0" smtClean="0">
                <a:solidFill>
                  <a:schemeClr val="bg1"/>
                </a:solidFill>
                <a:latin typeface="Calibri Regular" charset="0"/>
                <a:cs typeface="Calibri Regular" charset="0"/>
              </a:rPr>
              <a:t>documents </a:t>
            </a:r>
            <a:endParaRPr lang="fr-CH" altLang="en-US" sz="1400" dirty="0">
              <a:solidFill>
                <a:schemeClr val="bg1"/>
              </a:solidFill>
              <a:latin typeface="Calibri Regular" charset="0"/>
              <a:cs typeface="Calibri Regular" charset="0"/>
            </a:endParaRPr>
          </a:p>
          <a:p>
            <a:pPr marL="285750" indent="-285750">
              <a:spcBef>
                <a:spcPct val="500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CH" altLang="en-US" sz="1400" dirty="0" smtClean="0">
                <a:solidFill>
                  <a:schemeClr val="bg1"/>
                </a:solidFill>
                <a:latin typeface="Calibri Regular" charset="0"/>
                <a:cs typeface="Calibri Regular" charset="0"/>
              </a:rPr>
              <a:t>Do </a:t>
            </a:r>
            <a:r>
              <a:rPr lang="fr-CH" altLang="en-US" sz="1400" dirty="0">
                <a:solidFill>
                  <a:schemeClr val="bg1"/>
                </a:solidFill>
                <a:latin typeface="Calibri Regular" charset="0"/>
                <a:cs typeface="Calibri Regular" charset="0"/>
              </a:rPr>
              <a:t>not </a:t>
            </a:r>
            <a:r>
              <a:rPr lang="fr-CH" altLang="en-US" sz="1400" dirty="0" err="1">
                <a:solidFill>
                  <a:schemeClr val="bg1"/>
                </a:solidFill>
                <a:latin typeface="Calibri Regular" charset="0"/>
                <a:cs typeface="Calibri Regular" charset="0"/>
              </a:rPr>
              <a:t>wait</a:t>
            </a:r>
            <a:r>
              <a:rPr lang="fr-CH" altLang="en-US" sz="1400" dirty="0">
                <a:solidFill>
                  <a:schemeClr val="bg1"/>
                </a:solidFill>
                <a:latin typeface="Calibri Regular" charset="0"/>
                <a:cs typeface="Calibri Regular" charset="0"/>
              </a:rPr>
              <a:t> </a:t>
            </a:r>
            <a:r>
              <a:rPr lang="fr-CH" altLang="en-US" sz="1400" dirty="0" err="1">
                <a:solidFill>
                  <a:schemeClr val="bg1"/>
                </a:solidFill>
                <a:latin typeface="Calibri Regular" charset="0"/>
                <a:cs typeface="Calibri Regular" charset="0"/>
              </a:rPr>
              <a:t>until</a:t>
            </a:r>
            <a:r>
              <a:rPr lang="fr-CH" altLang="en-US" sz="1400" dirty="0">
                <a:solidFill>
                  <a:schemeClr val="bg1"/>
                </a:solidFill>
                <a:latin typeface="Calibri Regular" charset="0"/>
                <a:cs typeface="Calibri Regular" charset="0"/>
              </a:rPr>
              <a:t> the last </a:t>
            </a:r>
            <a:r>
              <a:rPr lang="fr-CH" altLang="en-US" sz="1400" dirty="0" smtClean="0">
                <a:solidFill>
                  <a:schemeClr val="bg1"/>
                </a:solidFill>
                <a:latin typeface="Calibri Regular" charset="0"/>
                <a:cs typeface="Calibri Regular" charset="0"/>
              </a:rPr>
              <a:t>minute </a:t>
            </a:r>
            <a:endParaRPr lang="fr-CH" altLang="en-US" sz="1400" dirty="0">
              <a:solidFill>
                <a:schemeClr val="bg1"/>
              </a:solidFill>
              <a:latin typeface="Calibri Regular" charset="0"/>
              <a:cs typeface="Calibri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71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3138" y="239118"/>
            <a:ext cx="6126284" cy="43851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12776" y="743161"/>
            <a:ext cx="5011271" cy="28238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80707" y="-1716"/>
            <a:ext cx="2687199" cy="6448236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9" name="TextBox 8"/>
          <p:cNvSpPr txBox="1"/>
          <p:nvPr/>
        </p:nvSpPr>
        <p:spPr>
          <a:xfrm>
            <a:off x="379883" y="3662"/>
            <a:ext cx="2688023" cy="43088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spcBef>
                <a:spcPct val="0"/>
              </a:spcBef>
            </a:pPr>
            <a:r>
              <a:rPr lang="it-IT" altLang="fr-FR" sz="2200" b="1" dirty="0">
                <a:solidFill>
                  <a:schemeClr val="bg1"/>
                </a:solidFill>
                <a:latin typeface="Calibri" panose="020F0502020204030204" pitchFamily="34" charset="0"/>
                <a:cs typeface="Calibri Regular" charset="0"/>
              </a:rPr>
              <a:t>UNOG E-</a:t>
            </a:r>
            <a:r>
              <a:rPr lang="it-IT" altLang="fr-FR" sz="2200" b="1" dirty="0" err="1">
                <a:solidFill>
                  <a:schemeClr val="bg1"/>
                </a:solidFill>
                <a:latin typeface="Calibri" panose="020F0502020204030204" pitchFamily="34" charset="0"/>
                <a:cs typeface="Calibri Regular" charset="0"/>
              </a:rPr>
              <a:t>tendering</a:t>
            </a:r>
            <a:endParaRPr lang="it-IT" altLang="fr-FR" sz="2200" b="1" dirty="0">
              <a:solidFill>
                <a:schemeClr val="bg1"/>
              </a:solidFill>
              <a:latin typeface="Calibri" panose="020F0502020204030204" pitchFamily="34" charset="0"/>
              <a:cs typeface="Calibri Regular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9883" y="2436420"/>
            <a:ext cx="2688023" cy="198515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285750" indent="-285750">
              <a:spcBef>
                <a:spcPct val="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400" dirty="0">
                <a:solidFill>
                  <a:schemeClr val="bg1"/>
                </a:solidFill>
                <a:latin typeface="Calibri Regular" charset="0"/>
                <a:cs typeface="Calibri Regular" charset="0"/>
              </a:rPr>
              <a:t>Issuance of RFP</a:t>
            </a:r>
          </a:p>
          <a:p>
            <a:pPr marL="285750" indent="-285750">
              <a:spcBef>
                <a:spcPct val="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400" dirty="0">
                <a:solidFill>
                  <a:schemeClr val="bg1"/>
                </a:solidFill>
                <a:latin typeface="Calibri Regular" charset="0"/>
                <a:cs typeface="Calibri Regular" charset="0"/>
              </a:rPr>
              <a:t>Clarifications</a:t>
            </a:r>
          </a:p>
          <a:p>
            <a:pPr marL="285750" indent="-285750">
              <a:spcBef>
                <a:spcPct val="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400" dirty="0">
                <a:solidFill>
                  <a:schemeClr val="bg1"/>
                </a:solidFill>
                <a:latin typeface="Calibri Regular" charset="0"/>
                <a:cs typeface="Calibri Regular" charset="0"/>
              </a:rPr>
              <a:t>Submission of proposals</a:t>
            </a:r>
          </a:p>
          <a:p>
            <a:pPr marL="285750" indent="-285750">
              <a:spcBef>
                <a:spcPct val="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400" dirty="0">
                <a:solidFill>
                  <a:schemeClr val="bg1"/>
                </a:solidFill>
                <a:latin typeface="Calibri Regular" charset="0"/>
                <a:cs typeface="Calibri Regular" charset="0"/>
              </a:rPr>
              <a:t>Integrated with UNGM</a:t>
            </a:r>
          </a:p>
          <a:p>
            <a:pPr marL="285750" indent="-285750">
              <a:spcBef>
                <a:spcPct val="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400" dirty="0">
                <a:solidFill>
                  <a:schemeClr val="bg1"/>
                </a:solidFill>
                <a:latin typeface="Calibri Regular" charset="0"/>
                <a:cs typeface="Calibri Regular" charset="0"/>
              </a:rPr>
              <a:t>Used by many Organizations</a:t>
            </a:r>
          </a:p>
          <a:p>
            <a:pPr>
              <a:buClr>
                <a:schemeClr val="bg1"/>
              </a:buClr>
            </a:pP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43311" y="2311095"/>
            <a:ext cx="16573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buClr>
                <a:schemeClr val="accent2"/>
              </a:buClr>
            </a:pPr>
            <a:r>
              <a:rPr lang="en-US" altLang="fr-FR" dirty="0">
                <a:solidFill>
                  <a:schemeClr val="bg1"/>
                </a:solidFill>
                <a:latin typeface="Calibri Regular" charset="0"/>
                <a:cs typeface="Calibri Regular" charset="0"/>
              </a:rPr>
              <a:t>RFP Documents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8915" y="4676562"/>
            <a:ext cx="4878992" cy="199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7229" y="834389"/>
            <a:ext cx="3617514" cy="2577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171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281980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80707" y="-1716"/>
            <a:ext cx="2687199" cy="6448236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16" name="TextBox 15"/>
          <p:cNvSpPr txBox="1"/>
          <p:nvPr/>
        </p:nvSpPr>
        <p:spPr>
          <a:xfrm>
            <a:off x="379883" y="0"/>
            <a:ext cx="2688023" cy="76944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spcBef>
                <a:spcPts val="450"/>
              </a:spcBef>
              <a:buClr>
                <a:srgbClr val="404040"/>
              </a:buClr>
              <a:defRPr/>
            </a:pPr>
            <a:r>
              <a:rPr lang="fr-CH" altLang="en-US" sz="2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 Regular" charset="0"/>
              </a:rPr>
              <a:t>An </a:t>
            </a:r>
            <a:r>
              <a:rPr lang="fr-CH" altLang="en-US" sz="22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 Regular" charset="0"/>
              </a:rPr>
              <a:t>overview</a:t>
            </a:r>
            <a:r>
              <a:rPr lang="fr-CH" altLang="en-US" sz="2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 Regular" charset="0"/>
              </a:rPr>
              <a:t> </a:t>
            </a:r>
            <a:r>
              <a:rPr lang="fr-CH" altLang="en-US" sz="2200" b="1" dirty="0">
                <a:solidFill>
                  <a:schemeClr val="bg1"/>
                </a:solidFill>
                <a:latin typeface="Calibri" panose="020F0502020204030204" pitchFamily="34" charset="0"/>
                <a:cs typeface="Calibri Regular" charset="0"/>
              </a:rPr>
              <a:t>of the </a:t>
            </a:r>
            <a:r>
              <a:rPr lang="fr-CH" altLang="en-US" sz="2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 Regular" charset="0"/>
              </a:rPr>
              <a:t>United Nations</a:t>
            </a:r>
            <a:endParaRPr lang="fr-FR" altLang="en-US" sz="2200" b="1" dirty="0">
              <a:solidFill>
                <a:schemeClr val="bg1"/>
              </a:solidFill>
              <a:latin typeface="Calibri" panose="020F0502020204030204" pitchFamily="34" charset="0"/>
              <a:cs typeface="Calibri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32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380707" y="-1716"/>
            <a:ext cx="2687199" cy="6448236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9" name="TextBox 8"/>
          <p:cNvSpPr txBox="1"/>
          <p:nvPr/>
        </p:nvSpPr>
        <p:spPr>
          <a:xfrm>
            <a:off x="401717" y="0"/>
            <a:ext cx="2666190" cy="110799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defRPr/>
            </a:pPr>
            <a:r>
              <a:rPr lang="en-GB" sz="2200" b="1" dirty="0">
                <a:solidFill>
                  <a:schemeClr val="bg1"/>
                </a:solidFill>
                <a:latin typeface="Calibri" panose="020F0502020204030204" pitchFamily="34" charset="0"/>
                <a:ea typeface="Calibri Regular" charset="0"/>
                <a:cs typeface="Calibri Regular" charset="0"/>
              </a:rPr>
              <a:t>SHP Contract awards and Ongoing Procurement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0707" y="1413063"/>
            <a:ext cx="2687199" cy="440120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buClr>
                <a:schemeClr val="bg1"/>
              </a:buClr>
              <a:defRPr/>
            </a:pPr>
            <a:r>
              <a:rPr lang="en-GB" sz="1400" b="1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Contracts in the range between 10m to 100m CHF</a:t>
            </a:r>
          </a:p>
          <a:p>
            <a:pPr>
              <a:buClr>
                <a:schemeClr val="bg1"/>
              </a:buClr>
              <a:defRPr/>
            </a:pPr>
            <a:r>
              <a:rPr lang="en-GB" sz="1400" u="sng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 </a:t>
            </a:r>
            <a:endParaRPr lang="en-GB" sz="1400" dirty="0">
              <a:solidFill>
                <a:schemeClr val="bg1"/>
              </a:solidFill>
              <a:latin typeface="Calibri Regular" charset="0"/>
              <a:ea typeface="Calibri Regular" charset="0"/>
              <a:cs typeface="Calibri Regular" charset="0"/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GB" sz="1400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Architectural &amp; Design Services – Awarded to SOM / </a:t>
            </a:r>
            <a:r>
              <a:rPr lang="en-GB" sz="1400" dirty="0" err="1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Burckhard</a:t>
            </a:r>
            <a:r>
              <a:rPr lang="en-GB" sz="1400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 + </a:t>
            </a:r>
            <a:r>
              <a:rPr lang="en-GB" sz="1400" dirty="0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Partners</a:t>
            </a:r>
            <a:br>
              <a:rPr lang="en-GB" sz="1400" dirty="0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</a:br>
            <a:endParaRPr lang="en-GB" sz="1400" dirty="0">
              <a:solidFill>
                <a:schemeClr val="bg1"/>
              </a:solidFill>
              <a:latin typeface="Calibri Regular" charset="0"/>
              <a:ea typeface="Calibri Regular" charset="0"/>
              <a:cs typeface="Calibri Regular" charset="0"/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GB" sz="1400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Project Management Services – Awarded to Hill </a:t>
            </a:r>
            <a:r>
              <a:rPr lang="en-GB" sz="1400" dirty="0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International</a:t>
            </a:r>
            <a:br>
              <a:rPr lang="en-GB" sz="1400" dirty="0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</a:br>
            <a:endParaRPr lang="en-GB" sz="1400" dirty="0">
              <a:solidFill>
                <a:schemeClr val="bg1"/>
              </a:solidFill>
              <a:latin typeface="Calibri Regular" charset="0"/>
              <a:ea typeface="Calibri Regular" charset="0"/>
              <a:cs typeface="Calibri Regular" charset="0"/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fr-CH" sz="1400" dirty="0" err="1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Risk</a:t>
            </a:r>
            <a:r>
              <a:rPr lang="fr-CH" sz="1400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 Management Services </a:t>
            </a:r>
            <a:r>
              <a:rPr lang="fr-CH" sz="1400" dirty="0" err="1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awarded</a:t>
            </a:r>
            <a:r>
              <a:rPr lang="fr-CH" sz="1400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  to </a:t>
            </a:r>
            <a:r>
              <a:rPr lang="fr-CH" sz="1400" dirty="0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MACE</a:t>
            </a:r>
            <a:br>
              <a:rPr lang="fr-CH" sz="1400" dirty="0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</a:br>
            <a:endParaRPr lang="fr-CH" sz="1400" dirty="0">
              <a:solidFill>
                <a:schemeClr val="bg1"/>
              </a:solidFill>
              <a:latin typeface="Calibri Regular" charset="0"/>
              <a:ea typeface="Calibri Regular" charset="0"/>
              <a:cs typeface="Calibri Regular" charset="0"/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GB" sz="1400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Technical Services Consultant – Bid - Under </a:t>
            </a:r>
            <a:r>
              <a:rPr lang="en-GB" sz="1400" dirty="0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Evaluation</a:t>
            </a:r>
            <a:br>
              <a:rPr lang="en-GB" sz="1400" dirty="0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</a:br>
            <a:endParaRPr lang="en-GB" sz="1400" dirty="0">
              <a:solidFill>
                <a:schemeClr val="bg1"/>
              </a:solidFill>
              <a:latin typeface="Calibri Regular" charset="0"/>
              <a:ea typeface="Calibri Regular" charset="0"/>
              <a:cs typeface="Calibri Regular" charset="0"/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GB" sz="1400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Legal Services – Bids under </a:t>
            </a:r>
            <a:r>
              <a:rPr lang="en-GB" sz="1400" dirty="0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evaluation</a:t>
            </a:r>
            <a:endParaRPr lang="en-US" sz="1400" dirty="0">
              <a:solidFill>
                <a:schemeClr val="bg1"/>
              </a:solidFill>
              <a:latin typeface="Calibri Regular" charset="0"/>
              <a:ea typeface="Calibri Regular" charset="0"/>
              <a:cs typeface="Calibri Regular" charset="0"/>
            </a:endParaRPr>
          </a:p>
        </p:txBody>
      </p:sp>
      <p:pic>
        <p:nvPicPr>
          <p:cNvPr id="2050" name="Picture 2" descr="https://upload.wikimedia.org/wikipedia/en/7/77/SOM_Square_Logo_Uploaded_201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7773" y="680720"/>
            <a:ext cx="1737360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mage result for hill international logo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6" name="Picture 8" descr="https://www.nyse.com/publicdocs/nyse/events/images/HIL%20Logo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7560" y="3118791"/>
            <a:ext cx="3022600" cy="99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ac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6427" y="4882092"/>
            <a:ext cx="2380054" cy="385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959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380707" y="-1716"/>
            <a:ext cx="2687199" cy="6448236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9" name="TextBox 8"/>
          <p:cNvSpPr txBox="1"/>
          <p:nvPr/>
        </p:nvSpPr>
        <p:spPr>
          <a:xfrm>
            <a:off x="380707" y="23675"/>
            <a:ext cx="2688023" cy="43088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spcBef>
                <a:spcPct val="0"/>
              </a:spcBef>
            </a:pPr>
            <a:r>
              <a:rPr lang="it-IT" altLang="fr-FR" sz="2200" b="1" dirty="0">
                <a:solidFill>
                  <a:schemeClr val="bg1"/>
                </a:solidFill>
                <a:latin typeface="Calibri" panose="020F0502020204030204" pitchFamily="34" charset="0"/>
                <a:cs typeface="Calibri Regular" charset="0"/>
              </a:rPr>
              <a:t>UNOG E-</a:t>
            </a:r>
            <a:r>
              <a:rPr lang="it-IT" altLang="fr-FR" sz="2200" b="1" dirty="0" err="1">
                <a:solidFill>
                  <a:schemeClr val="bg1"/>
                </a:solidFill>
                <a:latin typeface="Calibri" panose="020F0502020204030204" pitchFamily="34" charset="0"/>
                <a:cs typeface="Calibri Regular" charset="0"/>
              </a:rPr>
              <a:t>tendering</a:t>
            </a:r>
            <a:endParaRPr lang="it-IT" altLang="fr-FR" sz="2200" b="1" dirty="0">
              <a:solidFill>
                <a:schemeClr val="bg1"/>
              </a:solidFill>
              <a:latin typeface="Calibri" panose="020F0502020204030204" pitchFamily="34" charset="0"/>
              <a:cs typeface="Calibri Regular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0707" y="2090171"/>
            <a:ext cx="2687199" cy="267765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buClr>
                <a:schemeClr val="bg1"/>
              </a:buClr>
              <a:defRPr/>
            </a:pPr>
            <a:endParaRPr lang="en-GB" sz="1400" u="sng" dirty="0">
              <a:solidFill>
                <a:schemeClr val="bg1"/>
              </a:solidFill>
              <a:latin typeface="Calibri Regular" charset="0"/>
              <a:ea typeface="Calibri Regular" charset="0"/>
              <a:cs typeface="Calibri Regular" charset="0"/>
            </a:endParaRPr>
          </a:p>
          <a:p>
            <a:pPr>
              <a:buClr>
                <a:schemeClr val="bg1"/>
              </a:buClr>
              <a:defRPr/>
            </a:pPr>
            <a:r>
              <a:rPr lang="en-GB" sz="1400" b="1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Contracts below 10m CHF</a:t>
            </a:r>
          </a:p>
          <a:p>
            <a:pPr>
              <a:buClr>
                <a:schemeClr val="bg1"/>
              </a:buClr>
              <a:defRPr/>
            </a:pPr>
            <a:r>
              <a:rPr lang="en-GB" sz="1400" u="sng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 </a:t>
            </a:r>
            <a:endParaRPr lang="en-GB" sz="1400" dirty="0">
              <a:solidFill>
                <a:schemeClr val="bg1"/>
              </a:solidFill>
              <a:latin typeface="Calibri Regular" charset="0"/>
              <a:ea typeface="Calibri Regular" charset="0"/>
              <a:cs typeface="Calibri Regular" charset="0"/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GB" sz="1400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Civil and Structural Engineering Services awarded  to PRAS </a:t>
            </a:r>
            <a:r>
              <a:rPr lang="en-GB" sz="1400" dirty="0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TECNICA</a:t>
            </a:r>
            <a:br>
              <a:rPr lang="en-GB" sz="1400" dirty="0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</a:br>
            <a:endParaRPr lang="en-GB" sz="1400" dirty="0">
              <a:solidFill>
                <a:schemeClr val="bg1"/>
              </a:solidFill>
              <a:latin typeface="Calibri Regular" charset="0"/>
              <a:ea typeface="Calibri Regular" charset="0"/>
              <a:cs typeface="Calibri Regular" charset="0"/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GB" sz="1400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Hazardous Materials Intrusive Survey </a:t>
            </a:r>
            <a:r>
              <a:rPr lang="en-GB" sz="1400" dirty="0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awarded</a:t>
            </a:r>
            <a:br>
              <a:rPr lang="en-GB" sz="1400" dirty="0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</a:br>
            <a:r>
              <a:rPr lang="en-GB" sz="1400" dirty="0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to </a:t>
            </a:r>
            <a:r>
              <a:rPr lang="en-GB" sz="1400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BMG</a:t>
            </a:r>
          </a:p>
          <a:p>
            <a:pPr>
              <a:buClr>
                <a:schemeClr val="bg1"/>
              </a:buClr>
            </a:pPr>
            <a:endParaRPr lang="en-US" sz="1400" dirty="0">
              <a:solidFill>
                <a:schemeClr val="bg1"/>
              </a:solidFill>
              <a:latin typeface="Calibri Regular" charset="0"/>
              <a:ea typeface="Calibri Regular" charset="0"/>
              <a:cs typeface="Calibri Regular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43311" y="3244334"/>
            <a:ext cx="16573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buClr>
                <a:schemeClr val="accent2"/>
              </a:buClr>
            </a:pPr>
            <a:r>
              <a:rPr lang="en-US" altLang="fr-FR" dirty="0">
                <a:solidFill>
                  <a:schemeClr val="bg1"/>
                </a:solidFill>
                <a:latin typeface="Calibri Regular" charset="0"/>
                <a:cs typeface="Calibri Regular" charset="0"/>
              </a:rPr>
              <a:t>RFP Documents</a:t>
            </a:r>
          </a:p>
        </p:txBody>
      </p:sp>
      <p:pic>
        <p:nvPicPr>
          <p:cNvPr id="3074" name="Picture 2" descr="http://static.habitissimo.it/photos/business/180/logo-pras-tecnica-edilizia-srl-128507_1285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1999" y="2666256"/>
            <a:ext cx="2299281" cy="229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74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352772"/>
            <a:ext cx="9143999" cy="1371599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80707" y="-1716"/>
            <a:ext cx="2687199" cy="6448236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9" name="TextBox 8"/>
          <p:cNvSpPr txBox="1"/>
          <p:nvPr/>
        </p:nvSpPr>
        <p:spPr>
          <a:xfrm>
            <a:off x="380708" y="12232"/>
            <a:ext cx="2687198" cy="144655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defRPr/>
            </a:pPr>
            <a:r>
              <a:rPr lang="en-GB" sz="2200" b="1" dirty="0">
                <a:solidFill>
                  <a:schemeClr val="bg1"/>
                </a:solidFill>
                <a:latin typeface="Calibri" panose="020F0502020204030204" pitchFamily="34" charset="0"/>
                <a:ea typeface="Calibri Regular" charset="0"/>
                <a:cs typeface="Calibri Regular" charset="0"/>
              </a:rPr>
              <a:t>SHP Currently Anticipated Procurement Opportunities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0707" y="1536469"/>
            <a:ext cx="2687199" cy="510139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buClr>
                <a:schemeClr val="bg1"/>
              </a:buClr>
              <a:defRPr/>
            </a:pPr>
            <a:r>
              <a:rPr lang="en-GB" sz="1400" b="1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Contracts with estimated value below 10m CHF </a:t>
            </a:r>
          </a:p>
          <a:p>
            <a:pPr>
              <a:buClr>
                <a:schemeClr val="bg1"/>
              </a:buClr>
              <a:defRPr/>
            </a:pPr>
            <a:endParaRPr lang="en-GB" sz="1400" dirty="0">
              <a:solidFill>
                <a:schemeClr val="bg1"/>
              </a:solidFill>
              <a:latin typeface="Calibri Regular" charset="0"/>
              <a:ea typeface="Calibri Regular" charset="0"/>
              <a:cs typeface="Calibri Regular" charset="0"/>
            </a:endParaRPr>
          </a:p>
          <a:p>
            <a:pPr marL="285750" indent="-285750">
              <a:spcAft>
                <a:spcPts val="3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GB" sz="1400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Enabling Works Construction Contract </a:t>
            </a:r>
            <a:endParaRPr lang="en-GB" sz="1400" dirty="0" smtClean="0">
              <a:solidFill>
                <a:schemeClr val="bg1"/>
              </a:solidFill>
              <a:latin typeface="Calibri Regular" charset="0"/>
              <a:ea typeface="Calibri Regular" charset="0"/>
              <a:cs typeface="Calibri Regular" charset="0"/>
            </a:endParaRPr>
          </a:p>
          <a:p>
            <a:pPr marL="285750" indent="-285750">
              <a:spcAft>
                <a:spcPts val="3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GB" sz="1400" dirty="0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Audio </a:t>
            </a:r>
            <a:r>
              <a:rPr lang="en-GB" sz="1400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Visual / Conference / Congress / Interpretation Equipment</a:t>
            </a:r>
          </a:p>
          <a:p>
            <a:pPr marL="285750" indent="-285750">
              <a:spcAft>
                <a:spcPts val="3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GB" sz="1400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New Furniture </a:t>
            </a:r>
            <a:r>
              <a:rPr lang="en-GB" sz="1400" dirty="0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/>
            </a:r>
            <a:br>
              <a:rPr lang="en-GB" sz="1400" dirty="0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</a:br>
            <a:r>
              <a:rPr lang="en-GB" sz="1400" i="1" dirty="0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(offices/collaboration)</a:t>
            </a:r>
          </a:p>
          <a:p>
            <a:pPr marL="285750" indent="-285750">
              <a:spcAft>
                <a:spcPts val="3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GB" sz="1400" dirty="0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New Furniture</a:t>
            </a:r>
            <a:br>
              <a:rPr lang="en-GB" sz="1400" dirty="0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</a:br>
            <a:r>
              <a:rPr lang="en-GB" sz="1400" i="1" dirty="0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(conference/specialist)</a:t>
            </a:r>
          </a:p>
          <a:p>
            <a:pPr marL="285750" indent="-285750">
              <a:spcAft>
                <a:spcPts val="3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GB" sz="1400" dirty="0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Move </a:t>
            </a:r>
            <a:r>
              <a:rPr lang="en-GB" sz="1400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/ Relocation Contract</a:t>
            </a:r>
          </a:p>
          <a:p>
            <a:pPr marL="285750" indent="-285750">
              <a:spcAft>
                <a:spcPts val="3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GB" sz="1400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Artwork specialist </a:t>
            </a:r>
            <a:br>
              <a:rPr lang="en-GB" sz="1400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</a:br>
            <a:r>
              <a:rPr lang="en-GB" sz="1400" i="1" dirty="0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(move/protect/preservation /restoration</a:t>
            </a:r>
            <a:r>
              <a:rPr lang="en-GB" sz="1400" i="1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)</a:t>
            </a:r>
          </a:p>
          <a:p>
            <a:pPr marL="285750" indent="-285750">
              <a:spcAft>
                <a:spcPts val="3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GB" sz="1400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Project Related Insurances</a:t>
            </a:r>
          </a:p>
          <a:p>
            <a:pPr>
              <a:buClr>
                <a:schemeClr val="bg1"/>
              </a:buClr>
              <a:defRPr/>
            </a:pPr>
            <a:endParaRPr lang="en-GB" sz="1400" dirty="0">
              <a:solidFill>
                <a:schemeClr val="bg1"/>
              </a:solidFill>
              <a:latin typeface="Calibri Regular" charset="0"/>
              <a:ea typeface="Calibri Regular" charset="0"/>
              <a:cs typeface="Calibri Regular" charset="0"/>
            </a:endParaRPr>
          </a:p>
          <a:p>
            <a:pPr>
              <a:buClr>
                <a:schemeClr val="bg1"/>
              </a:buClr>
              <a:defRPr/>
            </a:pPr>
            <a:r>
              <a:rPr lang="en-GB" sz="1400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The possible procurements identified are intended indicative only</a:t>
            </a:r>
          </a:p>
          <a:p>
            <a:pPr>
              <a:buClr>
                <a:schemeClr val="bg1"/>
              </a:buClr>
            </a:pPr>
            <a:endParaRPr lang="en-US" sz="1400" dirty="0">
              <a:solidFill>
                <a:schemeClr val="bg1"/>
              </a:solidFill>
              <a:latin typeface="Calibri Regular" charset="0"/>
              <a:ea typeface="Calibri Regular" charset="0"/>
              <a:cs typeface="Calibri Regular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05400" y="2743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34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716"/>
            <a:ext cx="9144000" cy="68597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80707" y="-1716"/>
            <a:ext cx="2687199" cy="6448236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9" name="TextBox 8"/>
          <p:cNvSpPr txBox="1"/>
          <p:nvPr/>
        </p:nvSpPr>
        <p:spPr>
          <a:xfrm>
            <a:off x="379883" y="1946"/>
            <a:ext cx="2688023" cy="43088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spcBef>
                <a:spcPct val="0"/>
              </a:spcBef>
            </a:pPr>
            <a:r>
              <a:rPr lang="it-IT" altLang="fr-FR" sz="22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 Regular" charset="0"/>
              </a:rPr>
              <a:t>Next</a:t>
            </a:r>
            <a:r>
              <a:rPr lang="it-IT" altLang="fr-FR" sz="2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 Regular" charset="0"/>
              </a:rPr>
              <a:t> </a:t>
            </a:r>
            <a:r>
              <a:rPr lang="it-IT" altLang="fr-FR" sz="22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 Regular" charset="0"/>
              </a:rPr>
              <a:t>Steps</a:t>
            </a:r>
            <a:endParaRPr lang="it-IT" altLang="fr-FR" sz="2200" b="1" dirty="0">
              <a:solidFill>
                <a:schemeClr val="bg1"/>
              </a:solidFill>
              <a:latin typeface="Calibri" panose="020F0502020204030204" pitchFamily="34" charset="0"/>
              <a:cs typeface="Calibri Regular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9883" y="979094"/>
            <a:ext cx="2688023" cy="489980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bg1"/>
              </a:buClr>
            </a:pPr>
            <a:r>
              <a:rPr lang="en-US" altLang="en-US" sz="1400" b="1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New Building </a:t>
            </a:r>
          </a:p>
          <a:p>
            <a:pPr marL="285750" indent="-285750">
              <a:lnSpc>
                <a:spcPct val="120000"/>
              </a:lnSpc>
              <a:spcBef>
                <a:spcPct val="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EOI – March/June </a:t>
            </a:r>
            <a:r>
              <a:rPr lang="en-US" altLang="en-US" sz="1400" dirty="0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16</a:t>
            </a:r>
            <a:endParaRPr lang="en-US" altLang="en-US" sz="1400" dirty="0">
              <a:solidFill>
                <a:schemeClr val="bg1"/>
              </a:solidFill>
              <a:latin typeface="Calibri Regular" charset="0"/>
              <a:ea typeface="Calibri Regular" charset="0"/>
              <a:cs typeface="Calibri Regular" charset="0"/>
            </a:endParaRPr>
          </a:p>
          <a:p>
            <a:pPr marL="285750" indent="-285750">
              <a:lnSpc>
                <a:spcPct val="120000"/>
              </a:lnSpc>
              <a:spcBef>
                <a:spcPct val="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RFP – June/November </a:t>
            </a:r>
            <a:r>
              <a:rPr lang="en-US" altLang="en-US" sz="1400" dirty="0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16</a:t>
            </a:r>
            <a:endParaRPr lang="en-US" altLang="en-US" sz="1400" dirty="0">
              <a:solidFill>
                <a:schemeClr val="bg1"/>
              </a:solidFill>
              <a:latin typeface="Calibri Regular" charset="0"/>
              <a:ea typeface="Calibri Regular" charset="0"/>
              <a:cs typeface="Calibri Regular" charset="0"/>
            </a:endParaRPr>
          </a:p>
          <a:p>
            <a:pPr marL="285750" indent="-285750">
              <a:lnSpc>
                <a:spcPct val="120000"/>
              </a:lnSpc>
              <a:spcBef>
                <a:spcPct val="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Submission – Aug/16 /Jan 17</a:t>
            </a:r>
          </a:p>
          <a:p>
            <a:pPr marL="285750" indent="-285750">
              <a:lnSpc>
                <a:spcPct val="120000"/>
              </a:lnSpc>
              <a:spcBef>
                <a:spcPct val="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Contract Award – </a:t>
            </a:r>
            <a:r>
              <a:rPr lang="en-US" altLang="en-US" sz="1400" dirty="0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/>
            </a:r>
            <a:br>
              <a:rPr lang="en-US" altLang="en-US" sz="1400" dirty="0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</a:br>
            <a:r>
              <a:rPr lang="en-US" altLang="en-US" sz="1400" dirty="0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Jan </a:t>
            </a:r>
            <a:r>
              <a:rPr lang="en-US" altLang="en-US" sz="1400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/</a:t>
            </a:r>
            <a:r>
              <a:rPr lang="en-US" altLang="en-US" sz="1400" dirty="0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May 17</a:t>
            </a:r>
            <a:endParaRPr lang="en-US" altLang="en-US" sz="1400" dirty="0">
              <a:solidFill>
                <a:schemeClr val="bg1"/>
              </a:solidFill>
              <a:latin typeface="Calibri Regular" charset="0"/>
              <a:ea typeface="Calibri Regular" charset="0"/>
              <a:cs typeface="Calibri Regular" charset="0"/>
            </a:endParaRPr>
          </a:p>
          <a:p>
            <a:pPr marL="285750" indent="-285750">
              <a:lnSpc>
                <a:spcPct val="120000"/>
              </a:lnSpc>
              <a:spcBef>
                <a:spcPct val="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Start on Site – Jan/ June </a:t>
            </a:r>
            <a:r>
              <a:rPr lang="en-US" altLang="en-US" sz="1400" dirty="0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17</a:t>
            </a:r>
            <a:endParaRPr lang="en-US" altLang="en-US" sz="1400" dirty="0">
              <a:solidFill>
                <a:schemeClr val="bg1"/>
              </a:solidFill>
              <a:latin typeface="Calibri Regular" charset="0"/>
              <a:ea typeface="Calibri Regular" charset="0"/>
              <a:cs typeface="Calibri Regular" charset="0"/>
            </a:endParaRPr>
          </a:p>
          <a:p>
            <a:pPr marL="285750" indent="-285750">
              <a:lnSpc>
                <a:spcPct val="120000"/>
              </a:lnSpc>
              <a:spcBef>
                <a:spcPct val="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Complete – Jun 16/ 2019 </a:t>
            </a:r>
          </a:p>
          <a:p>
            <a:pPr marL="285750" indent="-285750">
              <a:lnSpc>
                <a:spcPct val="120000"/>
              </a:lnSpc>
              <a:spcBef>
                <a:spcPct val="0"/>
              </a:spcBef>
              <a:buClr>
                <a:schemeClr val="bg1"/>
              </a:buClr>
              <a:buFont typeface="Arial" charset="0"/>
              <a:buChar char="•"/>
            </a:pPr>
            <a:endParaRPr lang="en-US" altLang="en-US" sz="1400" dirty="0">
              <a:solidFill>
                <a:schemeClr val="bg1"/>
              </a:solidFill>
              <a:latin typeface="Calibri Regular" charset="0"/>
              <a:ea typeface="Calibri Regular" charset="0"/>
              <a:cs typeface="Calibri Regular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bg1"/>
              </a:buClr>
            </a:pPr>
            <a:r>
              <a:rPr lang="en-US" altLang="en-US" sz="1400" b="1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Renovation Existing Buildings</a:t>
            </a:r>
          </a:p>
          <a:p>
            <a:pPr marL="285750" indent="-285750">
              <a:lnSpc>
                <a:spcPct val="120000"/>
              </a:lnSpc>
              <a:spcBef>
                <a:spcPct val="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EOI – May 2017</a:t>
            </a:r>
          </a:p>
          <a:p>
            <a:pPr marL="285750" indent="-285750">
              <a:lnSpc>
                <a:spcPct val="120000"/>
              </a:lnSpc>
              <a:spcBef>
                <a:spcPct val="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RFP – Oct  2017</a:t>
            </a:r>
          </a:p>
          <a:p>
            <a:pPr marL="285750" indent="-285750">
              <a:lnSpc>
                <a:spcPct val="120000"/>
              </a:lnSpc>
              <a:spcBef>
                <a:spcPct val="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Submission–  Jan 2018</a:t>
            </a:r>
          </a:p>
          <a:p>
            <a:pPr marL="285750" indent="-285750">
              <a:lnSpc>
                <a:spcPct val="120000"/>
              </a:lnSpc>
              <a:spcBef>
                <a:spcPct val="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Contract Award – Sep  2018</a:t>
            </a:r>
          </a:p>
          <a:p>
            <a:pPr marL="285750" indent="-285750">
              <a:lnSpc>
                <a:spcPct val="120000"/>
              </a:lnSpc>
              <a:spcBef>
                <a:spcPct val="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Start on Site – Oct 2018 </a:t>
            </a:r>
          </a:p>
          <a:p>
            <a:pPr marL="285750" indent="-285750">
              <a:lnSpc>
                <a:spcPct val="120000"/>
              </a:lnSpc>
              <a:spcBef>
                <a:spcPct val="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Complete – 2023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57219" y="2451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0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 bwMode="auto">
          <a:xfrm flipH="1">
            <a:off x="0" y="-1716"/>
            <a:ext cx="9144000" cy="6859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80707" y="-1716"/>
            <a:ext cx="2687199" cy="6448236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12" name="TextBox 11"/>
          <p:cNvSpPr txBox="1"/>
          <p:nvPr/>
        </p:nvSpPr>
        <p:spPr>
          <a:xfrm>
            <a:off x="380708" y="11571"/>
            <a:ext cx="2687198" cy="110799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spcBef>
                <a:spcPct val="0"/>
              </a:spcBef>
            </a:pPr>
            <a:r>
              <a:rPr lang="it-IT" altLang="fr-FR" sz="2200" b="1" dirty="0" err="1">
                <a:solidFill>
                  <a:schemeClr val="bg1"/>
                </a:solidFill>
                <a:latin typeface="Calibri" panose="020F0502020204030204" pitchFamily="34" charset="0"/>
                <a:cs typeface="Calibri Regular" charset="0"/>
              </a:rPr>
              <a:t>Key</a:t>
            </a:r>
            <a:r>
              <a:rPr lang="it-IT" altLang="fr-FR" sz="2200" b="1" dirty="0">
                <a:solidFill>
                  <a:schemeClr val="bg1"/>
                </a:solidFill>
                <a:latin typeface="Calibri" panose="020F0502020204030204" pitchFamily="34" charset="0"/>
                <a:cs typeface="Calibri Regular" charset="0"/>
              </a:rPr>
              <a:t> </a:t>
            </a:r>
            <a:r>
              <a:rPr lang="it-IT" altLang="fr-FR" sz="2200" b="1" dirty="0" err="1">
                <a:solidFill>
                  <a:schemeClr val="bg1"/>
                </a:solidFill>
                <a:latin typeface="Calibri" panose="020F0502020204030204" pitchFamily="34" charset="0"/>
                <a:cs typeface="Calibri Regular" charset="0"/>
              </a:rPr>
              <a:t>Dates</a:t>
            </a:r>
            <a:r>
              <a:rPr lang="it-IT" altLang="fr-FR" sz="2200" b="1" dirty="0">
                <a:solidFill>
                  <a:schemeClr val="bg1"/>
                </a:solidFill>
                <a:latin typeface="Calibri" panose="020F0502020204030204" pitchFamily="34" charset="0"/>
                <a:cs typeface="Calibri Regular" charset="0"/>
              </a:rPr>
              <a:t> - </a:t>
            </a:r>
            <a:r>
              <a:rPr lang="it-IT" altLang="fr-FR" sz="2200" b="1" dirty="0" err="1">
                <a:solidFill>
                  <a:schemeClr val="bg1"/>
                </a:solidFill>
                <a:latin typeface="Calibri" panose="020F0502020204030204" pitchFamily="34" charset="0"/>
                <a:cs typeface="Calibri Regular" charset="0"/>
              </a:rPr>
              <a:t>Enabling</a:t>
            </a:r>
            <a:r>
              <a:rPr lang="it-IT" altLang="fr-FR" sz="2200" b="1" dirty="0">
                <a:solidFill>
                  <a:schemeClr val="bg1"/>
                </a:solidFill>
                <a:latin typeface="Calibri" panose="020F0502020204030204" pitchFamily="34" charset="0"/>
                <a:cs typeface="Calibri Regular" charset="0"/>
              </a:rPr>
              <a:t> Works for the New Building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0707" y="1439989"/>
            <a:ext cx="2687199" cy="397801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1400" b="1" dirty="0">
                <a:solidFill>
                  <a:srgbClr val="FFFFFF"/>
                </a:solidFill>
                <a:latin typeface="Calibri Regular" charset="0"/>
                <a:ea typeface="Calibri Regular" charset="0"/>
                <a:cs typeface="Calibri Regular" charset="0"/>
              </a:rPr>
              <a:t>March </a:t>
            </a:r>
            <a:r>
              <a:rPr lang="en-US" sz="1400" b="1" dirty="0" smtClean="0">
                <a:solidFill>
                  <a:srgbClr val="FFFFFF"/>
                </a:solidFill>
                <a:latin typeface="Calibri Regular" charset="0"/>
                <a:ea typeface="Calibri Regular" charset="0"/>
                <a:cs typeface="Calibri Regular" charset="0"/>
              </a:rPr>
              <a:t>2016 </a:t>
            </a:r>
            <a:r>
              <a:rPr lang="en-US" sz="1400" dirty="0" smtClean="0">
                <a:solidFill>
                  <a:srgbClr val="FFFFFF"/>
                </a:solidFill>
                <a:latin typeface="Calibri Regular" charset="0"/>
                <a:ea typeface="Calibri Regular" charset="0"/>
                <a:cs typeface="Calibri Regular" charset="0"/>
              </a:rPr>
              <a:t/>
            </a:r>
            <a:br>
              <a:rPr lang="en-US" sz="1400" dirty="0" smtClean="0">
                <a:solidFill>
                  <a:srgbClr val="FFFFFF"/>
                </a:solidFill>
                <a:latin typeface="Calibri Regular" charset="0"/>
                <a:ea typeface="Calibri Regular" charset="0"/>
                <a:cs typeface="Calibri Regular" charset="0"/>
              </a:rPr>
            </a:br>
            <a:r>
              <a:rPr lang="en-US" sz="1400" dirty="0" smtClean="0">
                <a:solidFill>
                  <a:srgbClr val="FFFFFF"/>
                </a:solidFill>
                <a:latin typeface="Calibri Regular" charset="0"/>
                <a:ea typeface="Calibri Regular" charset="0"/>
                <a:cs typeface="Calibri Regular" charset="0"/>
              </a:rPr>
              <a:t>Expression </a:t>
            </a:r>
            <a:r>
              <a:rPr lang="en-US" sz="1400" dirty="0">
                <a:solidFill>
                  <a:srgbClr val="FFFFFF"/>
                </a:solidFill>
                <a:latin typeface="Calibri Regular" charset="0"/>
                <a:ea typeface="Calibri Regular" charset="0"/>
                <a:cs typeface="Calibri Regular" charset="0"/>
              </a:rPr>
              <a:t>of Interest (EOI) </a:t>
            </a:r>
          </a:p>
          <a:p>
            <a:pPr>
              <a:spcBef>
                <a:spcPts val="300"/>
              </a:spcBef>
              <a:spcAft>
                <a:spcPts val="600"/>
              </a:spcAft>
              <a:defRPr/>
            </a:pPr>
            <a:r>
              <a:rPr lang="en-US" sz="1400" b="1" dirty="0">
                <a:solidFill>
                  <a:srgbClr val="FFFFFF"/>
                </a:solidFill>
                <a:latin typeface="Calibri Regular" charset="0"/>
                <a:ea typeface="Calibri Regular" charset="0"/>
                <a:cs typeface="Calibri Regular" charset="0"/>
              </a:rPr>
              <a:t>End- June </a:t>
            </a:r>
            <a:r>
              <a:rPr lang="en-US" sz="1400" b="1" dirty="0" smtClean="0">
                <a:solidFill>
                  <a:srgbClr val="FFFFFF"/>
                </a:solidFill>
                <a:latin typeface="Calibri Regular" charset="0"/>
                <a:ea typeface="Calibri Regular" charset="0"/>
                <a:cs typeface="Calibri Regular" charset="0"/>
              </a:rPr>
              <a:t>2016 </a:t>
            </a:r>
            <a:r>
              <a:rPr lang="en-US" sz="1400" dirty="0" smtClean="0">
                <a:solidFill>
                  <a:srgbClr val="FFFFFF"/>
                </a:solidFill>
                <a:latin typeface="Calibri Regular" charset="0"/>
                <a:ea typeface="Calibri Regular" charset="0"/>
                <a:cs typeface="Calibri Regular" charset="0"/>
              </a:rPr>
              <a:t/>
            </a:r>
            <a:br>
              <a:rPr lang="en-US" sz="1400" dirty="0" smtClean="0">
                <a:solidFill>
                  <a:srgbClr val="FFFFFF"/>
                </a:solidFill>
                <a:latin typeface="Calibri Regular" charset="0"/>
                <a:ea typeface="Calibri Regular" charset="0"/>
                <a:cs typeface="Calibri Regular" charset="0"/>
              </a:rPr>
            </a:br>
            <a:r>
              <a:rPr lang="en-US" sz="1400" dirty="0" smtClean="0">
                <a:solidFill>
                  <a:srgbClr val="FFFFFF"/>
                </a:solidFill>
                <a:latin typeface="Calibri Regular" charset="0"/>
                <a:ea typeface="Calibri Regular" charset="0"/>
                <a:cs typeface="Calibri Regular" charset="0"/>
              </a:rPr>
              <a:t>Request </a:t>
            </a:r>
            <a:r>
              <a:rPr lang="en-US" sz="1400" dirty="0">
                <a:solidFill>
                  <a:srgbClr val="FFFFFF"/>
                </a:solidFill>
                <a:latin typeface="Calibri Regular" charset="0"/>
                <a:ea typeface="Calibri Regular" charset="0"/>
                <a:cs typeface="Calibri Regular" charset="0"/>
              </a:rPr>
              <a:t>for Proposal (RFP) </a:t>
            </a:r>
          </a:p>
          <a:p>
            <a:pPr>
              <a:spcAft>
                <a:spcPts val="600"/>
              </a:spcAft>
              <a:defRPr/>
            </a:pPr>
            <a:r>
              <a:rPr lang="en-US" sz="1400" b="1" dirty="0">
                <a:solidFill>
                  <a:srgbClr val="FFFFFF"/>
                </a:solidFill>
                <a:latin typeface="Calibri Regular" charset="0"/>
                <a:ea typeface="Calibri Regular" charset="0"/>
                <a:cs typeface="Calibri Regular" charset="0"/>
              </a:rPr>
              <a:t>Mid- Aug </a:t>
            </a:r>
            <a:r>
              <a:rPr lang="en-US" sz="1400" b="1" dirty="0" smtClean="0">
                <a:solidFill>
                  <a:srgbClr val="FFFFFF"/>
                </a:solidFill>
                <a:latin typeface="Calibri Regular" charset="0"/>
                <a:ea typeface="Calibri Regular" charset="0"/>
                <a:cs typeface="Calibri Regular" charset="0"/>
              </a:rPr>
              <a:t>2016 </a:t>
            </a:r>
            <a:r>
              <a:rPr lang="en-US" sz="1400" dirty="0" smtClean="0">
                <a:solidFill>
                  <a:srgbClr val="FFFFFF"/>
                </a:solidFill>
                <a:latin typeface="Calibri Regular" charset="0"/>
                <a:ea typeface="Calibri Regular" charset="0"/>
                <a:cs typeface="Calibri Regular" charset="0"/>
              </a:rPr>
              <a:t/>
            </a:r>
            <a:br>
              <a:rPr lang="en-US" sz="1400" dirty="0" smtClean="0">
                <a:solidFill>
                  <a:srgbClr val="FFFFFF"/>
                </a:solidFill>
                <a:latin typeface="Calibri Regular" charset="0"/>
                <a:ea typeface="Calibri Regular" charset="0"/>
                <a:cs typeface="Calibri Regular" charset="0"/>
              </a:rPr>
            </a:br>
            <a:r>
              <a:rPr lang="en-US" sz="1400" dirty="0" smtClean="0">
                <a:solidFill>
                  <a:srgbClr val="FFFFFF"/>
                </a:solidFill>
                <a:latin typeface="Calibri Regular" charset="0"/>
                <a:ea typeface="Calibri Regular" charset="0"/>
                <a:cs typeface="Calibri Regular" charset="0"/>
              </a:rPr>
              <a:t>Submission </a:t>
            </a:r>
            <a:r>
              <a:rPr lang="en-US" sz="1400" dirty="0">
                <a:solidFill>
                  <a:srgbClr val="FFFFFF"/>
                </a:solidFill>
                <a:latin typeface="Calibri Regular" charset="0"/>
                <a:ea typeface="Calibri Regular" charset="0"/>
                <a:cs typeface="Calibri Regular" charset="0"/>
              </a:rPr>
              <a:t>of Bids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Aug to Sep 2016 - Technical  &amp; Commercial Evaluation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Oct to Nov 2016 </a:t>
            </a:r>
            <a:r>
              <a:rPr lang="en-US" sz="1400" dirty="0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– Approvals</a:t>
            </a:r>
          </a:p>
          <a:p>
            <a:pPr>
              <a:spcAft>
                <a:spcPts val="600"/>
              </a:spcAft>
              <a:defRPr/>
            </a:pPr>
            <a:r>
              <a:rPr lang="en-US" sz="1400" b="1" dirty="0" smtClean="0">
                <a:solidFill>
                  <a:srgbClr val="FFFFFF"/>
                </a:solidFill>
                <a:latin typeface="Calibri Regular" charset="0"/>
                <a:ea typeface="Calibri Regular" charset="0"/>
                <a:cs typeface="Calibri Regular" charset="0"/>
              </a:rPr>
              <a:t>Nov 2016 </a:t>
            </a:r>
            <a:r>
              <a:rPr lang="en-US" sz="1400" dirty="0" smtClean="0">
                <a:solidFill>
                  <a:srgbClr val="FFFFFF"/>
                </a:solidFill>
                <a:latin typeface="Calibri Regular" charset="0"/>
                <a:ea typeface="Calibri Regular" charset="0"/>
                <a:cs typeface="Calibri Regular" charset="0"/>
              </a:rPr>
              <a:t>Notifications </a:t>
            </a:r>
            <a:endParaRPr lang="en-US" sz="1400" dirty="0">
              <a:solidFill>
                <a:srgbClr val="FFFFFF"/>
              </a:solidFill>
              <a:latin typeface="Calibri Regular" charset="0"/>
              <a:ea typeface="Calibri Regular" charset="0"/>
              <a:cs typeface="Calibri Regular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Nov - Dec 2016 - Contract Discussions</a:t>
            </a:r>
          </a:p>
          <a:p>
            <a:pPr>
              <a:spcAft>
                <a:spcPts val="600"/>
              </a:spcAft>
              <a:defRPr/>
            </a:pPr>
            <a:r>
              <a:rPr lang="en-US" sz="1400" b="1" dirty="0">
                <a:solidFill>
                  <a:srgbClr val="FFFFFF"/>
                </a:solidFill>
                <a:latin typeface="Calibri Regular" charset="0"/>
                <a:ea typeface="Calibri Regular" charset="0"/>
                <a:cs typeface="Calibri Regular" charset="0"/>
              </a:rPr>
              <a:t>Jan </a:t>
            </a:r>
            <a:r>
              <a:rPr lang="en-US" sz="1400" b="1" dirty="0" smtClean="0">
                <a:solidFill>
                  <a:srgbClr val="FFFFFF"/>
                </a:solidFill>
                <a:latin typeface="Calibri Regular" charset="0"/>
                <a:ea typeface="Calibri Regular" charset="0"/>
                <a:cs typeface="Calibri Regular" charset="0"/>
              </a:rPr>
              <a:t>2017 </a:t>
            </a:r>
            <a:r>
              <a:rPr lang="en-US" sz="1400" dirty="0" smtClean="0">
                <a:solidFill>
                  <a:srgbClr val="FFFFFF"/>
                </a:solidFill>
                <a:latin typeface="Calibri Regular" charset="0"/>
                <a:ea typeface="Calibri Regular" charset="0"/>
                <a:cs typeface="Calibri Regular" charset="0"/>
              </a:rPr>
              <a:t>– Signature</a:t>
            </a:r>
            <a:endParaRPr lang="en-US" sz="1400" dirty="0">
              <a:solidFill>
                <a:srgbClr val="FFFFFF"/>
              </a:solidFill>
              <a:latin typeface="Calibri Regular" charset="0"/>
              <a:ea typeface="Calibri Regular" charset="0"/>
              <a:cs typeface="Calibri Regular" charset="0"/>
            </a:endParaRPr>
          </a:p>
          <a:p>
            <a:pPr>
              <a:spcAft>
                <a:spcPts val="600"/>
              </a:spcAft>
              <a:defRPr/>
            </a:pPr>
            <a:r>
              <a:rPr lang="en-US" sz="1400" b="1" dirty="0">
                <a:solidFill>
                  <a:srgbClr val="FFFFFF"/>
                </a:solidFill>
                <a:latin typeface="Calibri Regular" charset="0"/>
                <a:ea typeface="Calibri Regular" charset="0"/>
                <a:cs typeface="Calibri Regular" charset="0"/>
              </a:rPr>
              <a:t>Jan 2017 </a:t>
            </a:r>
            <a:r>
              <a:rPr lang="en-US" sz="1400" dirty="0">
                <a:solidFill>
                  <a:srgbClr val="FFFFFF"/>
                </a:solidFill>
                <a:latin typeface="Calibri Regular" charset="0"/>
                <a:ea typeface="Calibri Regular" charset="0"/>
                <a:cs typeface="Calibri Regular" charset="0"/>
              </a:rPr>
              <a:t>– Works on Site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2082800" y="2400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7727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716"/>
            <a:ext cx="9144001" cy="685971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80707" y="-1716"/>
            <a:ext cx="2687199" cy="6448236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12" name="TextBox 11"/>
          <p:cNvSpPr txBox="1"/>
          <p:nvPr/>
        </p:nvSpPr>
        <p:spPr>
          <a:xfrm>
            <a:off x="379883" y="-1716"/>
            <a:ext cx="2688023" cy="110799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spcBef>
                <a:spcPct val="0"/>
              </a:spcBef>
            </a:pPr>
            <a:r>
              <a:rPr lang="it-IT" altLang="fr-FR" sz="2200" b="1" dirty="0" err="1">
                <a:solidFill>
                  <a:schemeClr val="bg1"/>
                </a:solidFill>
                <a:latin typeface="Calibri" panose="020F0502020204030204" pitchFamily="34" charset="0"/>
                <a:cs typeface="Calibri Regular" charset="0"/>
              </a:rPr>
              <a:t>Key</a:t>
            </a:r>
            <a:r>
              <a:rPr lang="it-IT" altLang="fr-FR" sz="2200" b="1" dirty="0">
                <a:solidFill>
                  <a:schemeClr val="bg1"/>
                </a:solidFill>
                <a:latin typeface="Calibri" panose="020F0502020204030204" pitchFamily="34" charset="0"/>
                <a:cs typeface="Calibri Regular" charset="0"/>
              </a:rPr>
              <a:t> </a:t>
            </a:r>
            <a:r>
              <a:rPr lang="it-IT" altLang="fr-FR" sz="2200" b="1" dirty="0" err="1">
                <a:solidFill>
                  <a:schemeClr val="bg1"/>
                </a:solidFill>
                <a:latin typeface="Calibri" panose="020F0502020204030204" pitchFamily="34" charset="0"/>
                <a:cs typeface="Calibri Regular" charset="0"/>
              </a:rPr>
              <a:t>Dates</a:t>
            </a:r>
            <a:r>
              <a:rPr lang="it-IT" altLang="fr-FR" sz="2200" b="1" dirty="0">
                <a:solidFill>
                  <a:schemeClr val="bg1"/>
                </a:solidFill>
                <a:latin typeface="Calibri" panose="020F0502020204030204" pitchFamily="34" charset="0"/>
                <a:cs typeface="Calibri Regular" charset="0"/>
              </a:rPr>
              <a:t> -Construction Works </a:t>
            </a:r>
            <a:r>
              <a:rPr lang="it-IT" altLang="fr-FR" sz="2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 Regular" charset="0"/>
              </a:rPr>
              <a:t>New </a:t>
            </a:r>
            <a:r>
              <a:rPr lang="it-IT" altLang="fr-FR" sz="2200" b="1" dirty="0">
                <a:solidFill>
                  <a:schemeClr val="bg1"/>
                </a:solidFill>
                <a:latin typeface="Calibri" panose="020F0502020204030204" pitchFamily="34" charset="0"/>
                <a:cs typeface="Calibri Regular" charset="0"/>
              </a:rPr>
              <a:t>Building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9883" y="1224546"/>
            <a:ext cx="2688023" cy="440889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1400" b="1" dirty="0">
                <a:solidFill>
                  <a:srgbClr val="FFFFFF"/>
                </a:solidFill>
                <a:latin typeface="Calibri Regular" charset="0"/>
                <a:ea typeface="Calibri Regular" charset="0"/>
                <a:cs typeface="Calibri Regular" charset="0"/>
              </a:rPr>
              <a:t>Jul 2016 </a:t>
            </a:r>
            <a:r>
              <a:rPr lang="en-US" sz="1400" dirty="0">
                <a:solidFill>
                  <a:srgbClr val="FFFFFF"/>
                </a:solidFill>
                <a:latin typeface="Calibri Regular" charset="0"/>
                <a:ea typeface="Calibri Regular" charset="0"/>
                <a:cs typeface="Calibri Regular" charset="0"/>
              </a:rPr>
              <a:t>- Expression of Interest (EOI)  with </a:t>
            </a:r>
            <a:r>
              <a:rPr lang="en-US" sz="1400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Pre-Qualification</a:t>
            </a:r>
          </a:p>
          <a:p>
            <a:pPr>
              <a:spcBef>
                <a:spcPts val="300"/>
              </a:spcBef>
              <a:spcAft>
                <a:spcPts val="600"/>
              </a:spcAft>
              <a:defRPr/>
            </a:pPr>
            <a:r>
              <a:rPr lang="en-US" sz="1400" b="1" dirty="0">
                <a:solidFill>
                  <a:srgbClr val="FFFFFF"/>
                </a:solidFill>
                <a:latin typeface="Calibri Regular" charset="0"/>
                <a:ea typeface="Calibri Regular" charset="0"/>
                <a:cs typeface="Calibri Regular" charset="0"/>
              </a:rPr>
              <a:t>Oct 2016 </a:t>
            </a:r>
            <a:r>
              <a:rPr lang="en-US" sz="1400" dirty="0">
                <a:solidFill>
                  <a:srgbClr val="FFFFFF"/>
                </a:solidFill>
                <a:latin typeface="Calibri Regular" charset="0"/>
                <a:ea typeface="Calibri Regular" charset="0"/>
                <a:cs typeface="Calibri Regular" charset="0"/>
              </a:rPr>
              <a:t>- Request for Proposal (RFP) </a:t>
            </a:r>
          </a:p>
          <a:p>
            <a:pPr>
              <a:spcAft>
                <a:spcPts val="600"/>
              </a:spcAft>
              <a:defRPr/>
            </a:pPr>
            <a:r>
              <a:rPr lang="en-US" sz="1400" b="1" dirty="0">
                <a:solidFill>
                  <a:srgbClr val="FFFFFF"/>
                </a:solidFill>
                <a:latin typeface="Calibri Regular" charset="0"/>
                <a:ea typeface="Calibri Regular" charset="0"/>
                <a:cs typeface="Calibri Regular" charset="0"/>
              </a:rPr>
              <a:t>Mid- Jan 2017 </a:t>
            </a:r>
            <a:r>
              <a:rPr lang="en-US" sz="1400" dirty="0">
                <a:solidFill>
                  <a:srgbClr val="FFFFFF"/>
                </a:solidFill>
                <a:latin typeface="Calibri Regular" charset="0"/>
                <a:ea typeface="Calibri Regular" charset="0"/>
                <a:cs typeface="Calibri Regular" charset="0"/>
              </a:rPr>
              <a:t>- Submission of Bids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Mid-Jan to mid-Mar 2017 - Technical &amp; Commercial Evaluation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Mid-Mar to mid-Apr 2017 – Approvals</a:t>
            </a:r>
          </a:p>
          <a:p>
            <a:pPr>
              <a:spcAft>
                <a:spcPts val="600"/>
              </a:spcAft>
              <a:defRPr/>
            </a:pPr>
            <a:r>
              <a:rPr lang="en-US" sz="1400" b="1" dirty="0">
                <a:solidFill>
                  <a:srgbClr val="FFFFFF"/>
                </a:solidFill>
                <a:latin typeface="Calibri Regular" charset="0"/>
                <a:ea typeface="Calibri Regular" charset="0"/>
                <a:cs typeface="Calibri Regular" charset="0"/>
              </a:rPr>
              <a:t>Mid-Apr 2017 </a:t>
            </a:r>
            <a:r>
              <a:rPr lang="en-US" sz="1400" dirty="0">
                <a:solidFill>
                  <a:srgbClr val="FFFFFF"/>
                </a:solidFill>
                <a:latin typeface="Calibri Regular" charset="0"/>
                <a:ea typeface="Calibri Regular" charset="0"/>
                <a:cs typeface="Calibri Regular" charset="0"/>
              </a:rPr>
              <a:t>- Notifications </a:t>
            </a:r>
          </a:p>
          <a:p>
            <a:pPr>
              <a:spcAft>
                <a:spcPts val="600"/>
              </a:spcAft>
              <a:defRPr/>
            </a:pPr>
            <a:r>
              <a:rPr lang="en-US" sz="1400" b="1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Apr  - May 2017 </a:t>
            </a:r>
            <a:r>
              <a:rPr lang="en-US" sz="1400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- Contract Discussions</a:t>
            </a:r>
          </a:p>
          <a:p>
            <a:pPr>
              <a:spcAft>
                <a:spcPts val="600"/>
              </a:spcAft>
              <a:defRPr/>
            </a:pPr>
            <a:r>
              <a:rPr lang="en-US" sz="1400" b="1" dirty="0">
                <a:solidFill>
                  <a:srgbClr val="FFFFFF"/>
                </a:solidFill>
                <a:latin typeface="Calibri Regular" charset="0"/>
                <a:ea typeface="Calibri Regular" charset="0"/>
                <a:cs typeface="Calibri Regular" charset="0"/>
              </a:rPr>
              <a:t>Jun 2017 </a:t>
            </a:r>
            <a:r>
              <a:rPr lang="en-US" sz="1400" dirty="0">
                <a:solidFill>
                  <a:srgbClr val="FFFFFF"/>
                </a:solidFill>
                <a:latin typeface="Calibri Regular" charset="0"/>
                <a:ea typeface="Calibri Regular" charset="0"/>
                <a:cs typeface="Calibri Regular" charset="0"/>
              </a:rPr>
              <a:t>- Signature</a:t>
            </a:r>
          </a:p>
          <a:p>
            <a:pPr>
              <a:spcAft>
                <a:spcPts val="600"/>
              </a:spcAft>
              <a:defRPr/>
            </a:pPr>
            <a:r>
              <a:rPr lang="en-US" sz="1400" b="1" dirty="0">
                <a:solidFill>
                  <a:srgbClr val="FFFFFF"/>
                </a:solidFill>
                <a:latin typeface="Calibri Regular" charset="0"/>
                <a:ea typeface="Calibri Regular" charset="0"/>
                <a:cs typeface="Calibri Regular" charset="0"/>
              </a:rPr>
              <a:t>Jun 2017 </a:t>
            </a:r>
            <a:r>
              <a:rPr lang="en-US" sz="1400" dirty="0">
                <a:solidFill>
                  <a:srgbClr val="FFFFFF"/>
                </a:solidFill>
                <a:latin typeface="Calibri Regular" charset="0"/>
                <a:ea typeface="Calibri Regular" charset="0"/>
                <a:cs typeface="Calibri Regular" charset="0"/>
              </a:rPr>
              <a:t>- Works on Site</a:t>
            </a:r>
          </a:p>
        </p:txBody>
      </p:sp>
    </p:spTree>
    <p:extLst>
      <p:ext uri="{BB962C8B-B14F-4D97-AF65-F5344CB8AC3E}">
        <p14:creationId xmlns:p14="http://schemas.microsoft.com/office/powerpoint/2010/main" val="6863689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0707" y="-1716"/>
            <a:ext cx="2687199" cy="6448236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14" name="TextBox 13"/>
          <p:cNvSpPr txBox="1"/>
          <p:nvPr/>
        </p:nvSpPr>
        <p:spPr>
          <a:xfrm>
            <a:off x="405421" y="2637307"/>
            <a:ext cx="2637769" cy="97872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 smtClean="0">
                <a:solidFill>
                  <a:srgbClr val="FFFFFF"/>
                </a:solidFill>
                <a:latin typeface="Calibri" panose="020F0502020204030204" pitchFamily="34" charset="0"/>
                <a:ea typeface="Calibri Regular" charset="0"/>
                <a:cs typeface="Calibri Regular" charset="0"/>
              </a:rPr>
              <a:t>Grazie</a:t>
            </a:r>
          </a:p>
          <a:p>
            <a:pPr>
              <a:lnSpc>
                <a:spcPct val="120000"/>
              </a:lnSpc>
            </a:pPr>
            <a:r>
              <a:rPr lang="en-US" sz="2400" b="1" dirty="0" err="1" smtClean="0">
                <a:solidFill>
                  <a:srgbClr val="FFFFFF"/>
                </a:solidFill>
                <a:latin typeface="Calibri" panose="020F0502020204030204" pitchFamily="34" charset="0"/>
                <a:ea typeface="Calibri Regular" charset="0"/>
                <a:cs typeface="Calibri Regular" charset="0"/>
              </a:rPr>
              <a:t>Domande</a:t>
            </a:r>
            <a:r>
              <a:rPr lang="en-US" sz="2400" b="1" dirty="0" smtClean="0">
                <a:solidFill>
                  <a:srgbClr val="FFFFFF"/>
                </a:solidFill>
                <a:latin typeface="Calibri" panose="020F0502020204030204" pitchFamily="34" charset="0"/>
                <a:ea typeface="Calibri Regular" charset="0"/>
                <a:cs typeface="Calibri Regular" charset="0"/>
              </a:rPr>
              <a:t>?</a:t>
            </a:r>
            <a:endParaRPr lang="en-US" sz="2400" b="1" dirty="0">
              <a:solidFill>
                <a:srgbClr val="FFFFFF"/>
              </a:solidFill>
              <a:latin typeface="Calibri" panose="020F0502020204030204" pitchFamily="34" charset="0"/>
              <a:ea typeface="Calibri Regular" charset="0"/>
              <a:cs typeface="Calibri Regular" charset="0"/>
            </a:endParaRPr>
          </a:p>
        </p:txBody>
      </p:sp>
      <p:pic>
        <p:nvPicPr>
          <p:cNvPr id="6" name="Picture 5" descr="UNOG AND SHP Rev LOGOS 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946" y="94532"/>
            <a:ext cx="2186720" cy="95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41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67852" y="194733"/>
            <a:ext cx="8575964" cy="6277648"/>
            <a:chOff x="318651" y="465667"/>
            <a:chExt cx="8575964" cy="6277648"/>
          </a:xfrm>
        </p:grpSpPr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651" y="734004"/>
              <a:ext cx="8575964" cy="6009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380707" y="465667"/>
              <a:ext cx="4242093" cy="8297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380707" y="-1716"/>
            <a:ext cx="2687199" cy="919903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9" name="TextBox 8"/>
          <p:cNvSpPr txBox="1"/>
          <p:nvPr/>
        </p:nvSpPr>
        <p:spPr>
          <a:xfrm>
            <a:off x="380707" y="-3918"/>
            <a:ext cx="2688023" cy="76944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9373" marR="2999" indent="-2249"/>
            <a:r>
              <a:rPr lang="en-US" sz="2200" b="1" spc="67" dirty="0" smtClean="0">
                <a:solidFill>
                  <a:schemeClr val="bg1"/>
                </a:solidFill>
                <a:latin typeface="Calibri" panose="020F0502020204030204" pitchFamily="34" charset="0"/>
                <a:ea typeface="Calibri Regular" charset="0"/>
                <a:cs typeface="Calibri Regular" charset="0"/>
              </a:rPr>
              <a:t>United </a:t>
            </a:r>
            <a:br>
              <a:rPr lang="en-US" sz="2200" b="1" spc="67" dirty="0" smtClean="0">
                <a:solidFill>
                  <a:schemeClr val="bg1"/>
                </a:solidFill>
                <a:latin typeface="Calibri" panose="020F0502020204030204" pitchFamily="34" charset="0"/>
                <a:ea typeface="Calibri Regular" charset="0"/>
                <a:cs typeface="Calibri Regular" charset="0"/>
              </a:rPr>
            </a:br>
            <a:r>
              <a:rPr lang="en-US" sz="2200" b="1" spc="67" dirty="0" smtClean="0">
                <a:solidFill>
                  <a:schemeClr val="bg1"/>
                </a:solidFill>
                <a:latin typeface="Calibri" panose="020F0502020204030204" pitchFamily="34" charset="0"/>
                <a:ea typeface="Calibri Regular" charset="0"/>
                <a:cs typeface="Calibri Regular" charset="0"/>
              </a:rPr>
              <a:t>Nations System</a:t>
            </a:r>
            <a:endParaRPr lang="en-US" sz="2200" b="1" dirty="0">
              <a:solidFill>
                <a:schemeClr val="bg1"/>
              </a:solidFill>
              <a:latin typeface="Calibri" panose="020F0502020204030204" pitchFamily="34" charset="0"/>
              <a:ea typeface="Calibri Regular" charset="0"/>
              <a:cs typeface="Calibri Regular" charset="0"/>
            </a:endParaRPr>
          </a:p>
        </p:txBody>
      </p:sp>
      <p:sp>
        <p:nvSpPr>
          <p:cNvPr id="14" name="Oval 5"/>
          <p:cNvSpPr>
            <a:spLocks noChangeArrowheads="1"/>
          </p:cNvSpPr>
          <p:nvPr/>
        </p:nvSpPr>
        <p:spPr bwMode="auto">
          <a:xfrm>
            <a:off x="6604000" y="5372246"/>
            <a:ext cx="791311" cy="359687"/>
          </a:xfrm>
          <a:prstGeom prst="ellipse">
            <a:avLst/>
          </a:prstGeom>
          <a:noFill/>
          <a:ln w="76200">
            <a:solidFill>
              <a:srgbClr val="A80C35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 smtClean="0"/>
          </a:p>
        </p:txBody>
      </p:sp>
    </p:spTree>
    <p:extLst>
      <p:ext uri="{BB962C8B-B14F-4D97-AF65-F5344CB8AC3E}">
        <p14:creationId xmlns:p14="http://schemas.microsoft.com/office/powerpoint/2010/main" val="187204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800" y="603397"/>
            <a:ext cx="8737982" cy="625460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09133" y="1311283"/>
            <a:ext cx="7154334" cy="4039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4362" y="1311283"/>
            <a:ext cx="5732697" cy="4048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80707" y="-1716"/>
            <a:ext cx="2687199" cy="919903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7" name="TextBox 6"/>
          <p:cNvSpPr txBox="1"/>
          <p:nvPr/>
        </p:nvSpPr>
        <p:spPr>
          <a:xfrm>
            <a:off x="380707" y="-3918"/>
            <a:ext cx="2688023" cy="76944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9373" marR="2999" indent="-2249"/>
            <a:r>
              <a:rPr lang="en-US" sz="2200" b="1" spc="67" dirty="0" smtClean="0">
                <a:solidFill>
                  <a:schemeClr val="bg1"/>
                </a:solidFill>
                <a:latin typeface="Calibri" panose="020F0502020204030204" pitchFamily="34" charset="0"/>
                <a:ea typeface="Calibri Regular" charset="0"/>
                <a:cs typeface="Calibri Regular" charset="0"/>
              </a:rPr>
              <a:t>United </a:t>
            </a:r>
            <a:br>
              <a:rPr lang="en-US" sz="2200" b="1" spc="67" dirty="0" smtClean="0">
                <a:solidFill>
                  <a:schemeClr val="bg1"/>
                </a:solidFill>
                <a:latin typeface="Calibri" panose="020F0502020204030204" pitchFamily="34" charset="0"/>
                <a:ea typeface="Calibri Regular" charset="0"/>
                <a:cs typeface="Calibri Regular" charset="0"/>
              </a:rPr>
            </a:br>
            <a:r>
              <a:rPr lang="en-US" sz="2200" b="1" spc="67" dirty="0" smtClean="0">
                <a:solidFill>
                  <a:schemeClr val="bg1"/>
                </a:solidFill>
                <a:latin typeface="Calibri" panose="020F0502020204030204" pitchFamily="34" charset="0"/>
                <a:ea typeface="Calibri Regular" charset="0"/>
                <a:cs typeface="Calibri Regular" charset="0"/>
              </a:rPr>
              <a:t>Nations System</a:t>
            </a:r>
            <a:endParaRPr lang="en-US" sz="2200" b="1" dirty="0">
              <a:solidFill>
                <a:schemeClr val="bg1"/>
              </a:solidFill>
              <a:latin typeface="Calibri" panose="020F0502020204030204" pitchFamily="34" charset="0"/>
              <a:ea typeface="Calibri Regular" charset="0"/>
              <a:cs typeface="Calibri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86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1600" y="603397"/>
            <a:ext cx="8737982" cy="625460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133" y="1311283"/>
            <a:ext cx="7154334" cy="402431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80707" y="-1716"/>
            <a:ext cx="2687199" cy="919903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9" name="TextBox 8"/>
          <p:cNvSpPr txBox="1"/>
          <p:nvPr/>
        </p:nvSpPr>
        <p:spPr>
          <a:xfrm>
            <a:off x="380707" y="23674"/>
            <a:ext cx="2688023" cy="43088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ea typeface="Calibri Regular" charset="0"/>
                <a:cs typeface="Calibri Regular" charset="0"/>
              </a:rPr>
              <a:t>Business Seminar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2096" y="1609139"/>
            <a:ext cx="6293437" cy="3726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701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1600" y="603397"/>
            <a:ext cx="8737982" cy="625460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133" y="1311283"/>
            <a:ext cx="7154334" cy="402431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80707" y="-1716"/>
            <a:ext cx="2687199" cy="919903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9" name="TextBox 8"/>
          <p:cNvSpPr txBox="1"/>
          <p:nvPr/>
        </p:nvSpPr>
        <p:spPr>
          <a:xfrm>
            <a:off x="380707" y="-1716"/>
            <a:ext cx="2688023" cy="76944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ea typeface="Calibri Regular" charset="0"/>
                <a:cs typeface="Calibri Regular" charset="0"/>
              </a:rPr>
              <a:t>Upcoming Business Opportunities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2239" y="1607178"/>
            <a:ext cx="6128122" cy="375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756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9267" y="632447"/>
            <a:ext cx="8737982" cy="625460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133" y="1311283"/>
            <a:ext cx="7154334" cy="402431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80707" y="-1716"/>
            <a:ext cx="2687199" cy="1039941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9" name="TextBox 8"/>
          <p:cNvSpPr txBox="1"/>
          <p:nvPr/>
        </p:nvSpPr>
        <p:spPr>
          <a:xfrm>
            <a:off x="380707" y="7283"/>
            <a:ext cx="2688023" cy="110799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2200" b="1" dirty="0" err="1">
                <a:solidFill>
                  <a:schemeClr val="bg1"/>
                </a:solidFill>
                <a:latin typeface="Calibri" panose="020F0502020204030204" pitchFamily="34" charset="0"/>
                <a:ea typeface="Calibri Regular" charset="0"/>
                <a:cs typeface="Calibri Regular" charset="0"/>
              </a:rPr>
              <a:t>Madatory</a:t>
            </a:r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ea typeface="Calibri Regular" charset="0"/>
                <a:cs typeface="Calibri Regular" charset="0"/>
              </a:rPr>
              <a:t> Registration at UNGM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133" y="1311283"/>
            <a:ext cx="7154334" cy="402431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09133" y="2827867"/>
            <a:ext cx="7154334" cy="11599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849771" y="3117788"/>
            <a:ext cx="5673059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altLang="fr-FR" sz="2800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Register on-line at: </a:t>
            </a:r>
            <a:r>
              <a:rPr lang="en-US" altLang="fr-FR" sz="2800" dirty="0" err="1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www.ungm.org</a:t>
            </a:r>
            <a:endParaRPr lang="en-US" altLang="fr-FR" sz="2800" dirty="0">
              <a:solidFill>
                <a:schemeClr val="bg1"/>
              </a:solidFill>
              <a:latin typeface="Calibri Regular" charset="0"/>
              <a:ea typeface="Calibri Regular" charset="0"/>
              <a:cs typeface="Calibri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12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i543.photobucket.com/albums/gg472/Blu-news2/Screenshots/Earth01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716"/>
            <a:ext cx="9144000" cy="6859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80707" y="-1716"/>
            <a:ext cx="2687199" cy="6448236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9" name="TextBox 8"/>
          <p:cNvSpPr txBox="1"/>
          <p:nvPr/>
        </p:nvSpPr>
        <p:spPr>
          <a:xfrm>
            <a:off x="379883" y="-2728"/>
            <a:ext cx="2688023" cy="76944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ea typeface="Calibri Regular" charset="0"/>
                <a:cs typeface="Calibri Regular" charset="0"/>
              </a:rPr>
              <a:t>UNGM functionalities</a:t>
            </a:r>
            <a:endParaRPr lang="en-US" altLang="fr-FR" sz="2200" b="1" dirty="0">
              <a:solidFill>
                <a:schemeClr val="bg1"/>
              </a:solidFill>
              <a:latin typeface="Calibri" panose="020F0502020204030204" pitchFamily="34" charset="0"/>
              <a:ea typeface="Calibri Regular" charset="0"/>
              <a:cs typeface="Calibri Regular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9883" y="1486016"/>
            <a:ext cx="2688023" cy="416267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defRPr/>
            </a:pPr>
            <a:r>
              <a:rPr lang="en-GB" sz="1400" b="1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Keeping abreast of upcoming  business </a:t>
            </a:r>
            <a:r>
              <a:rPr lang="en-GB" sz="1400" b="1" dirty="0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opportunities</a:t>
            </a:r>
          </a:p>
          <a:p>
            <a:pPr marL="285750" indent="-285750">
              <a:buFont typeface="Arial" charset="0"/>
              <a:buChar char="•"/>
              <a:defRPr/>
            </a:pPr>
            <a:endParaRPr lang="en-GB" sz="1400" dirty="0">
              <a:solidFill>
                <a:schemeClr val="bg1"/>
              </a:solidFill>
              <a:latin typeface="Calibri Regular" charset="0"/>
              <a:ea typeface="Calibri Regular" charset="0"/>
              <a:cs typeface="Calibri Regular" charset="0"/>
            </a:endParaRPr>
          </a:p>
          <a:p>
            <a:pPr marL="285750" indent="-285750">
              <a:spcAft>
                <a:spcPts val="300"/>
              </a:spcAft>
              <a:buFont typeface="Arial" charset="0"/>
              <a:buChar char="•"/>
              <a:defRPr/>
            </a:pPr>
            <a:r>
              <a:rPr lang="en-GB" sz="1400" dirty="0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Over </a:t>
            </a:r>
            <a:r>
              <a:rPr lang="en-GB" sz="1400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300 active notices at any one </a:t>
            </a:r>
            <a:r>
              <a:rPr lang="en-GB" sz="1400" dirty="0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time</a:t>
            </a:r>
          </a:p>
          <a:p>
            <a:pPr marL="285750" indent="-285750">
              <a:spcAft>
                <a:spcPts val="300"/>
              </a:spcAft>
              <a:buFont typeface="Arial" charset="0"/>
              <a:buChar char="•"/>
              <a:defRPr/>
            </a:pPr>
            <a:r>
              <a:rPr lang="en-GB" sz="1400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Published by over 40 UN organizations and </a:t>
            </a:r>
            <a:r>
              <a:rPr lang="en-GB" sz="1400" dirty="0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entities</a:t>
            </a:r>
          </a:p>
          <a:p>
            <a:pPr marL="285750" indent="-285750">
              <a:spcAft>
                <a:spcPts val="300"/>
              </a:spcAft>
              <a:buFont typeface="Arial" charset="0"/>
              <a:buChar char="•"/>
              <a:defRPr/>
            </a:pPr>
            <a:r>
              <a:rPr lang="en-GB" sz="1400" dirty="0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FREE </a:t>
            </a:r>
            <a:r>
              <a:rPr lang="en-GB" sz="1400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access to procurement </a:t>
            </a:r>
            <a:r>
              <a:rPr lang="en-GB" sz="1400" dirty="0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notices</a:t>
            </a:r>
          </a:p>
          <a:p>
            <a:pPr marL="285750" indent="-285750">
              <a:spcAft>
                <a:spcPts val="300"/>
              </a:spcAft>
              <a:buFont typeface="Arial" charset="0"/>
              <a:buChar char="•"/>
              <a:defRPr/>
            </a:pPr>
            <a:r>
              <a:rPr lang="en-GB" sz="1400" dirty="0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FREE </a:t>
            </a:r>
            <a:r>
              <a:rPr lang="en-GB" sz="1400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registration form online </a:t>
            </a:r>
            <a:r>
              <a:rPr lang="en-GB" sz="1400" dirty="0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available </a:t>
            </a:r>
            <a:r>
              <a:rPr lang="en-GB" sz="1400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in 3 </a:t>
            </a:r>
            <a:r>
              <a:rPr lang="en-GB" sz="1400" dirty="0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languages</a:t>
            </a:r>
          </a:p>
          <a:p>
            <a:pPr marL="285750" indent="-285750">
              <a:spcAft>
                <a:spcPts val="300"/>
              </a:spcAft>
              <a:buFont typeface="Arial" charset="0"/>
              <a:buChar char="•"/>
              <a:defRPr/>
            </a:pPr>
            <a:r>
              <a:rPr lang="en-GB" sz="1400" dirty="0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One </a:t>
            </a:r>
            <a:r>
              <a:rPr lang="en-GB" sz="1400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of first </a:t>
            </a:r>
            <a:r>
              <a:rPr lang="en-GB" sz="1400" dirty="0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steps </a:t>
            </a:r>
            <a:r>
              <a:rPr lang="en-GB" sz="1400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in doing business with the </a:t>
            </a:r>
            <a:r>
              <a:rPr lang="en-GB" sz="1400" dirty="0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UN</a:t>
            </a:r>
          </a:p>
          <a:p>
            <a:pPr marL="285750" indent="-285750">
              <a:spcAft>
                <a:spcPts val="300"/>
              </a:spcAft>
              <a:buFont typeface="Arial" charset="0"/>
              <a:buChar char="•"/>
              <a:defRPr/>
            </a:pPr>
            <a:r>
              <a:rPr lang="fr-FR" sz="1400" dirty="0" err="1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Becoming</a:t>
            </a:r>
            <a:r>
              <a:rPr lang="fr-FR" sz="1400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 a </a:t>
            </a:r>
            <a:r>
              <a:rPr lang="fr-FR" sz="1400" dirty="0" err="1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requirement</a:t>
            </a:r>
            <a:r>
              <a:rPr lang="fr-FR" sz="1400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 for more and more UN </a:t>
            </a:r>
            <a:r>
              <a:rPr lang="fr-FR" sz="1400" dirty="0" err="1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organizations</a:t>
            </a:r>
            <a:r>
              <a:rPr lang="fr-FR" sz="1400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 in </a:t>
            </a:r>
            <a:r>
              <a:rPr lang="fr-FR" sz="1400" dirty="0" err="1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order</a:t>
            </a:r>
            <a:r>
              <a:rPr lang="fr-FR" sz="1400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 to </a:t>
            </a:r>
            <a:r>
              <a:rPr lang="fr-FR" sz="1400" dirty="0" err="1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participate</a:t>
            </a:r>
            <a:r>
              <a:rPr lang="fr-FR" sz="1400" dirty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 in </a:t>
            </a:r>
            <a:r>
              <a:rPr lang="fr-FR" sz="1400" dirty="0" smtClean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rPr>
              <a:t>tenders</a:t>
            </a:r>
            <a:endParaRPr lang="fr-FR" sz="1400" dirty="0">
              <a:solidFill>
                <a:schemeClr val="bg1"/>
              </a:solidFill>
              <a:latin typeface="Calibri Regular" charset="0"/>
              <a:ea typeface="Calibri Regular" charset="0"/>
              <a:cs typeface="Calibri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66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03230" y="-1716"/>
            <a:ext cx="10247230" cy="685971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80707" y="-1716"/>
            <a:ext cx="2687199" cy="6448236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9" name="TextBox 8"/>
          <p:cNvSpPr txBox="1"/>
          <p:nvPr/>
        </p:nvSpPr>
        <p:spPr>
          <a:xfrm>
            <a:off x="379883" y="-21748"/>
            <a:ext cx="2688023" cy="76944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22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 Regular" charset="0"/>
                <a:cs typeface="Calibri Regular" charset="0"/>
              </a:rPr>
              <a:t>Procurement</a:t>
            </a:r>
            <a:br>
              <a:rPr lang="en-US" sz="22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 Regular" charset="0"/>
                <a:cs typeface="Calibri Regular" charset="0"/>
              </a:rPr>
            </a:br>
            <a:r>
              <a:rPr lang="en-US" sz="22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 Regular" charset="0"/>
                <a:cs typeface="Calibri Regular" charset="0"/>
              </a:rPr>
              <a:t>Basic </a:t>
            </a:r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ea typeface="Calibri Regular" charset="0"/>
                <a:cs typeface="Calibri Regular" charset="0"/>
              </a:rPr>
              <a:t>Level</a:t>
            </a:r>
            <a:endParaRPr lang="en-US" altLang="fr-FR" sz="2200" b="1" dirty="0">
              <a:solidFill>
                <a:schemeClr val="bg1"/>
              </a:solidFill>
              <a:latin typeface="Calibri" panose="020F0502020204030204" pitchFamily="34" charset="0"/>
              <a:ea typeface="Calibri Regular" charset="0"/>
              <a:cs typeface="Calibri Regular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0707" y="1614269"/>
            <a:ext cx="2687199" cy="32162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buClr>
                <a:schemeClr val="bg1"/>
              </a:buClr>
            </a:pPr>
            <a:r>
              <a:rPr lang="en-US" altLang="fr-FR" sz="1400" b="1" dirty="0">
                <a:solidFill>
                  <a:schemeClr val="bg1"/>
                </a:solidFill>
                <a:latin typeface="Calibri Regular" charset="0"/>
                <a:cs typeface="Calibri Regular" charset="0"/>
              </a:rPr>
              <a:t>Contract value </a:t>
            </a:r>
            <a:r>
              <a:rPr lang="en-US" altLang="fr-FR" sz="1400" b="1" dirty="0" smtClean="0">
                <a:solidFill>
                  <a:schemeClr val="bg1"/>
                </a:solidFill>
                <a:latin typeface="Calibri Regular" charset="0"/>
                <a:cs typeface="Calibri Regular" charset="0"/>
              </a:rPr>
              <a:t/>
            </a:r>
            <a:br>
              <a:rPr lang="en-US" altLang="fr-FR" sz="1400" b="1" dirty="0" smtClean="0">
                <a:solidFill>
                  <a:schemeClr val="bg1"/>
                </a:solidFill>
                <a:latin typeface="Calibri Regular" charset="0"/>
                <a:cs typeface="Calibri Regular" charset="0"/>
              </a:rPr>
            </a:br>
            <a:r>
              <a:rPr lang="en-US" altLang="fr-FR" sz="1400" b="1" dirty="0" smtClean="0">
                <a:solidFill>
                  <a:schemeClr val="bg1"/>
                </a:solidFill>
                <a:latin typeface="Calibri Regular" charset="0"/>
                <a:cs typeface="Calibri Regular" charset="0"/>
              </a:rPr>
              <a:t>- up </a:t>
            </a:r>
            <a:r>
              <a:rPr lang="en-US" altLang="fr-FR" sz="1400" b="1" dirty="0">
                <a:solidFill>
                  <a:schemeClr val="bg1"/>
                </a:solidFill>
                <a:latin typeface="Calibri Regular" charset="0"/>
                <a:cs typeface="Calibri Regular" charset="0"/>
              </a:rPr>
              <a:t>to  </a:t>
            </a:r>
            <a:r>
              <a:rPr lang="en-US" altLang="fr-FR" sz="1400" b="1" dirty="0" smtClean="0">
                <a:solidFill>
                  <a:schemeClr val="bg1"/>
                </a:solidFill>
                <a:latin typeface="Calibri Regular" charset="0"/>
                <a:cs typeface="Calibri Regular" charset="0"/>
              </a:rPr>
              <a:t>USD </a:t>
            </a:r>
            <a:r>
              <a:rPr lang="en-US" altLang="fr-FR" sz="1400" b="1" dirty="0">
                <a:solidFill>
                  <a:schemeClr val="bg1"/>
                </a:solidFill>
                <a:latin typeface="Calibri Regular" charset="0"/>
                <a:cs typeface="Calibri Regular" charset="0"/>
              </a:rPr>
              <a:t>40,000</a:t>
            </a:r>
          </a:p>
          <a:p>
            <a:pPr>
              <a:buClr>
                <a:schemeClr val="bg1"/>
              </a:buClr>
            </a:pPr>
            <a:endParaRPr lang="en-US" altLang="fr-FR" sz="1400" dirty="0">
              <a:solidFill>
                <a:schemeClr val="bg1"/>
              </a:solidFill>
              <a:latin typeface="Calibri Regular" charset="0"/>
              <a:cs typeface="Calibri Regular" charset="0"/>
            </a:endParaRPr>
          </a:p>
          <a:p>
            <a:pPr marL="285750" indent="-285750">
              <a:spcBef>
                <a:spcPct val="500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fr-FR" sz="1400" dirty="0">
                <a:solidFill>
                  <a:schemeClr val="bg1"/>
                </a:solidFill>
                <a:latin typeface="Calibri Regular" charset="0"/>
                <a:cs typeface="Calibri Regular" charset="0"/>
              </a:rPr>
              <a:t>Basic vendor information (name, address, etc</a:t>
            </a:r>
            <a:r>
              <a:rPr lang="en-US" altLang="fr-FR" sz="1400" dirty="0" smtClean="0">
                <a:solidFill>
                  <a:schemeClr val="bg1"/>
                </a:solidFill>
                <a:latin typeface="Calibri Regular" charset="0"/>
                <a:cs typeface="Calibri Regular" charset="0"/>
              </a:rPr>
              <a:t>.)</a:t>
            </a:r>
            <a:endParaRPr lang="en-US" altLang="fr-FR" sz="1400" dirty="0">
              <a:solidFill>
                <a:schemeClr val="bg1"/>
              </a:solidFill>
              <a:latin typeface="Calibri Regular" charset="0"/>
              <a:cs typeface="Calibri Regular" charset="0"/>
            </a:endParaRPr>
          </a:p>
          <a:p>
            <a:pPr marL="285750" indent="-285750">
              <a:spcBef>
                <a:spcPct val="500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fr-FR" sz="1400" dirty="0">
                <a:solidFill>
                  <a:schemeClr val="bg1"/>
                </a:solidFill>
                <a:latin typeface="Calibri Regular" charset="0"/>
                <a:cs typeface="Calibri Regular" charset="0"/>
              </a:rPr>
              <a:t>Pre-requisites for </a:t>
            </a:r>
            <a:r>
              <a:rPr lang="en-US" altLang="fr-FR" sz="1400" dirty="0" smtClean="0">
                <a:solidFill>
                  <a:schemeClr val="bg1"/>
                </a:solidFill>
                <a:latin typeface="Calibri Regular" charset="0"/>
                <a:cs typeface="Calibri Regular" charset="0"/>
              </a:rPr>
              <a:t>eligibility</a:t>
            </a:r>
            <a:endParaRPr lang="en-US" altLang="fr-FR" sz="1400" dirty="0">
              <a:solidFill>
                <a:schemeClr val="bg1"/>
              </a:solidFill>
              <a:latin typeface="Calibri Regular" charset="0"/>
              <a:cs typeface="Calibri Regular" charset="0"/>
            </a:endParaRPr>
          </a:p>
          <a:p>
            <a:pPr marL="285750" indent="-285750">
              <a:spcBef>
                <a:spcPct val="500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fr-FR" sz="1400" dirty="0">
                <a:solidFill>
                  <a:schemeClr val="bg1"/>
                </a:solidFill>
                <a:latin typeface="Calibri Regular" charset="0"/>
                <a:cs typeface="Calibri Regular" charset="0"/>
              </a:rPr>
              <a:t>Acceptance of UN Supplier Code of </a:t>
            </a:r>
            <a:r>
              <a:rPr lang="en-US" altLang="fr-FR" sz="1400" dirty="0" smtClean="0">
                <a:solidFill>
                  <a:schemeClr val="bg1"/>
                </a:solidFill>
                <a:latin typeface="Calibri Regular" charset="0"/>
                <a:cs typeface="Calibri Regular" charset="0"/>
              </a:rPr>
              <a:t>Conduct</a:t>
            </a:r>
            <a:endParaRPr lang="en-US" altLang="fr-FR" sz="1400" dirty="0">
              <a:solidFill>
                <a:schemeClr val="bg1"/>
              </a:solidFill>
              <a:latin typeface="Calibri Regular" charset="0"/>
              <a:cs typeface="Calibri Regular" charset="0"/>
            </a:endParaRPr>
          </a:p>
          <a:p>
            <a:pPr marL="285750" indent="-285750">
              <a:spcBef>
                <a:spcPct val="500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fr-FR" sz="1400" dirty="0">
                <a:solidFill>
                  <a:schemeClr val="bg1"/>
                </a:solidFill>
                <a:latin typeface="Calibri Regular" charset="0"/>
                <a:cs typeface="Calibri Regular" charset="0"/>
              </a:rPr>
              <a:t>Information on countries in which you do </a:t>
            </a:r>
            <a:r>
              <a:rPr lang="en-US" altLang="fr-FR" sz="1400" dirty="0" smtClean="0">
                <a:solidFill>
                  <a:schemeClr val="bg1"/>
                </a:solidFill>
                <a:latin typeface="Calibri Regular" charset="0"/>
                <a:cs typeface="Calibri Regular" charset="0"/>
              </a:rPr>
              <a:t>business</a:t>
            </a:r>
            <a:endParaRPr lang="en-US" altLang="fr-FR" sz="1400" dirty="0">
              <a:solidFill>
                <a:schemeClr val="bg1"/>
              </a:solidFill>
              <a:latin typeface="Calibri Regular" charset="0"/>
              <a:cs typeface="Calibri Regular" charset="0"/>
            </a:endParaRPr>
          </a:p>
          <a:p>
            <a:pPr marL="285750" indent="-285750">
              <a:spcBef>
                <a:spcPct val="500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fr-FR" sz="1400" dirty="0">
                <a:solidFill>
                  <a:schemeClr val="bg1"/>
                </a:solidFill>
                <a:latin typeface="Calibri Regular" charset="0"/>
                <a:cs typeface="Calibri Regular" charset="0"/>
              </a:rPr>
              <a:t>Classification of your goods and </a:t>
            </a:r>
            <a:r>
              <a:rPr lang="en-US" altLang="fr-FR" sz="1400" dirty="0" smtClean="0">
                <a:solidFill>
                  <a:schemeClr val="bg1"/>
                </a:solidFill>
                <a:latin typeface="Calibri Regular" charset="0"/>
                <a:cs typeface="Calibri Regular" charset="0"/>
              </a:rPr>
              <a:t>services</a:t>
            </a:r>
            <a:endParaRPr lang="en-US" altLang="fr-FR" sz="1400" dirty="0">
              <a:solidFill>
                <a:schemeClr val="bg1"/>
              </a:solidFill>
              <a:latin typeface="Calibri Regular" charset="0"/>
              <a:cs typeface="Calibri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64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SHP Colour Palett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80C35"/>
      </a:accent1>
      <a:accent2>
        <a:srgbClr val="998C0A"/>
      </a:accent2>
      <a:accent3>
        <a:srgbClr val="FFDB00"/>
      </a:accent3>
      <a:accent4>
        <a:srgbClr val="C58802"/>
      </a:accent4>
      <a:accent5>
        <a:srgbClr val="59B80C"/>
      </a:accent5>
      <a:accent6>
        <a:srgbClr val="678F0E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7519</TotalTime>
  <Words>826</Words>
  <Application>Microsoft Office PowerPoint</Application>
  <PresentationFormat>On-screen Show (4:3)</PresentationFormat>
  <Paragraphs>276</Paragraphs>
  <Slides>26</Slides>
  <Notes>26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Conspicuous Marketing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Ian James</dc:creator>
  <cp:lastModifiedBy>LEMOINE</cp:lastModifiedBy>
  <cp:revision>218</cp:revision>
  <dcterms:created xsi:type="dcterms:W3CDTF">2015-11-05T22:07:59Z</dcterms:created>
  <dcterms:modified xsi:type="dcterms:W3CDTF">2016-06-28T07:23:40Z</dcterms:modified>
</cp:coreProperties>
</file>