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  <p:sldMasterId id="2147483653" r:id="rId2"/>
  </p:sldMasterIdLst>
  <p:notesMasterIdLst>
    <p:notesMasterId r:id="rId38"/>
  </p:notesMasterIdLst>
  <p:handoutMasterIdLst>
    <p:handoutMasterId r:id="rId39"/>
  </p:handoutMasterIdLst>
  <p:sldIdLst>
    <p:sldId id="257" r:id="rId3"/>
    <p:sldId id="258" r:id="rId4"/>
    <p:sldId id="351" r:id="rId5"/>
    <p:sldId id="260" r:id="rId6"/>
    <p:sldId id="345" r:id="rId7"/>
    <p:sldId id="363" r:id="rId8"/>
    <p:sldId id="281" r:id="rId9"/>
    <p:sldId id="361" r:id="rId10"/>
    <p:sldId id="362" r:id="rId11"/>
    <p:sldId id="332" r:id="rId12"/>
    <p:sldId id="261" r:id="rId13"/>
    <p:sldId id="329" r:id="rId14"/>
    <p:sldId id="352" r:id="rId15"/>
    <p:sldId id="353" r:id="rId16"/>
    <p:sldId id="354" r:id="rId17"/>
    <p:sldId id="268" r:id="rId18"/>
    <p:sldId id="355" r:id="rId19"/>
    <p:sldId id="356" r:id="rId20"/>
    <p:sldId id="357" r:id="rId21"/>
    <p:sldId id="358" r:id="rId22"/>
    <p:sldId id="365" r:id="rId23"/>
    <p:sldId id="282" r:id="rId24"/>
    <p:sldId id="359" r:id="rId25"/>
    <p:sldId id="360" r:id="rId26"/>
    <p:sldId id="366" r:id="rId27"/>
    <p:sldId id="364" r:id="rId28"/>
    <p:sldId id="367" r:id="rId29"/>
    <p:sldId id="368" r:id="rId30"/>
    <p:sldId id="369" r:id="rId31"/>
    <p:sldId id="330" r:id="rId32"/>
    <p:sldId id="259" r:id="rId33"/>
    <p:sldId id="334" r:id="rId34"/>
    <p:sldId id="337" r:id="rId35"/>
    <p:sldId id="338" r:id="rId36"/>
    <p:sldId id="370" r:id="rId37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B0F47"/>
    <a:srgbClr val="5F5F5F"/>
    <a:srgbClr val="4D4D4D"/>
    <a:srgbClr val="BB2D3F"/>
    <a:srgbClr val="A50021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89" autoAdjust="0"/>
  </p:normalViewPr>
  <p:slideViewPr>
    <p:cSldViewPr showGuides="1">
      <p:cViewPr>
        <p:scale>
          <a:sx n="100" d="100"/>
          <a:sy n="100" d="100"/>
        </p:scale>
        <p:origin x="-768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1956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/>
            </a:lvl1pPr>
          </a:lstStyle>
          <a:p>
            <a:pPr>
              <a:defRPr/>
            </a:pPr>
            <a:fld id="{5262FA8E-5329-F24A-B9EB-212CDE86283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405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/>
            </a:lvl1pPr>
          </a:lstStyle>
          <a:p>
            <a:pPr>
              <a:defRPr/>
            </a:pPr>
            <a:fld id="{EBC004C4-013B-104C-91C1-EB314C6012B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256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3114C2-00E1-0C44-9804-5D03984FBEF2}" type="slidenum">
              <a:rPr lang="it-IT"/>
              <a:pPr/>
              <a:t>1</a:t>
            </a:fld>
            <a:endParaRPr lang="it-IT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titolo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5CCF84-B008-48C8-91C8-524111CEF53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5CCF84-B008-48C8-91C8-524111CEF53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BANDA ROSSA OPT BOLOGNA RAS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1" name="Line 23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3032" name="Line 24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29" name="Picture 25" descr="Alma-Mater TAGLIAT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207963"/>
            <a:ext cx="129222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4" name="Line 26"/>
          <p:cNvSpPr>
            <a:spLocks noChangeShapeType="1"/>
          </p:cNvSpPr>
          <p:nvPr userDrawn="1"/>
        </p:nvSpPr>
        <p:spPr bwMode="auto">
          <a:xfrm>
            <a:off x="92075" y="0"/>
            <a:ext cx="0" cy="1871663"/>
          </a:xfrm>
          <a:prstGeom prst="line">
            <a:avLst/>
          </a:prstGeom>
          <a:noFill/>
          <a:ln w="190500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3035" name="Line 27"/>
          <p:cNvSpPr>
            <a:spLocks noChangeShapeType="1"/>
          </p:cNvSpPr>
          <p:nvPr userDrawn="1"/>
        </p:nvSpPr>
        <p:spPr bwMode="auto">
          <a:xfrm>
            <a:off x="0" y="1870075"/>
            <a:ext cx="83058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6" descr="BANDA ROSSA 2 OPT BOLOGNA RAS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5" descr="Alma-Mater TAGLIAT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1438" y="103188"/>
            <a:ext cx="846137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2" name="Line 26"/>
          <p:cNvSpPr>
            <a:spLocks noChangeAspect="1" noChangeShapeType="1"/>
          </p:cNvSpPr>
          <p:nvPr userDrawn="1"/>
        </p:nvSpPr>
        <p:spPr bwMode="auto">
          <a:xfrm>
            <a:off x="82550" y="0"/>
            <a:ext cx="1588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5083" name="Line 27"/>
          <p:cNvSpPr>
            <a:spLocks noChangeAspect="1" noChangeShapeType="1"/>
          </p:cNvSpPr>
          <p:nvPr userDrawn="1"/>
        </p:nvSpPr>
        <p:spPr bwMode="auto">
          <a:xfrm>
            <a:off x="0" y="1182688"/>
            <a:ext cx="8266113" cy="15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5090" name="Line 34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5091" name="Line 35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emf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1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0" y="1905000"/>
            <a:ext cx="91440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none" dirty="0" smtClean="0">
                <a:solidFill>
                  <a:schemeClr val="accent2"/>
                </a:solidFill>
                <a:latin typeface="+mj-lt"/>
                <a:cs typeface="Cochin"/>
              </a:rPr>
              <a:t>Experimental program on Nuclear Astrophysics at the CERN n_TOF facility</a:t>
            </a:r>
          </a:p>
          <a:p>
            <a:pPr algn="ctr">
              <a:spcBef>
                <a:spcPct val="50000"/>
              </a:spcBef>
            </a:pPr>
            <a:endParaRPr lang="en-US" sz="2200" i="1" u="none" dirty="0" smtClean="0">
              <a:solidFill>
                <a:srgbClr val="333333"/>
              </a:solidFill>
            </a:endParaRPr>
          </a:p>
          <a:p>
            <a:pPr algn="ctr" eaLnBrk="0" hangingPunct="0">
              <a:buFont typeface="Wingdings" charset="2"/>
              <a:buNone/>
            </a:pPr>
            <a:r>
              <a:rPr lang="en-US" sz="2400" b="1" u="none" dirty="0" smtClean="0">
                <a:solidFill>
                  <a:srgbClr val="CC0000"/>
                </a:solidFill>
                <a:latin typeface="Book Antiqua"/>
                <a:ea typeface="Times New Roman" charset="0"/>
                <a:cs typeface="Book Antiqua"/>
              </a:rPr>
              <a:t>C. Massimi</a:t>
            </a:r>
            <a:r>
              <a:rPr lang="en-US" sz="2400" u="none" dirty="0" smtClean="0">
                <a:solidFill>
                  <a:srgbClr val="CC0000"/>
                </a:solidFill>
                <a:latin typeface="Book Antiqua"/>
                <a:ea typeface="Times New Roman" charset="0"/>
                <a:cs typeface="Book Antiqua"/>
              </a:rPr>
              <a:t> </a:t>
            </a:r>
          </a:p>
          <a:p>
            <a:pPr algn="ctr" eaLnBrk="0" hangingPunct="0">
              <a:buFont typeface="Wingdings" charset="2"/>
              <a:buNone/>
            </a:pPr>
            <a:r>
              <a:rPr lang="en-US" sz="2400" u="none" dirty="0" smtClean="0">
                <a:solidFill>
                  <a:srgbClr val="CC0000"/>
                </a:solidFill>
                <a:latin typeface="Book Antiqua"/>
                <a:ea typeface="Times New Roman" charset="0"/>
                <a:cs typeface="Book Antiqua"/>
              </a:rPr>
              <a:t>on behalf of the  </a:t>
            </a:r>
            <a:r>
              <a:rPr lang="en-US" sz="2400" b="1" u="none" dirty="0" smtClean="0">
                <a:solidFill>
                  <a:srgbClr val="CC0000"/>
                </a:solidFill>
                <a:latin typeface="Book Antiqua"/>
                <a:ea typeface="Times New Roman" charset="0"/>
                <a:cs typeface="Book Antiqua"/>
              </a:rPr>
              <a:t>n_TOF Collaboration</a:t>
            </a:r>
            <a:endParaRPr lang="en-US" sz="2400" b="1" i="1" u="none" dirty="0" smtClean="0">
              <a:solidFill>
                <a:srgbClr val="CC0000"/>
              </a:solidFill>
            </a:endParaRPr>
          </a:p>
          <a:p>
            <a:pPr algn="ctr" eaLnBrk="0" hangingPunct="0">
              <a:buFont typeface="Wingdings" charset="2"/>
              <a:buNone/>
            </a:pPr>
            <a:r>
              <a:rPr lang="en-US" sz="2400" i="1" u="none" dirty="0" smtClean="0">
                <a:solidFill>
                  <a:srgbClr val="333333"/>
                </a:solidFill>
              </a:rPr>
              <a:t>	</a:t>
            </a:r>
            <a:endParaRPr lang="en-US" sz="2400" u="none" dirty="0">
              <a:solidFill>
                <a:srgbClr val="BB2D3F"/>
              </a:solidFill>
              <a:latin typeface="Cochin"/>
              <a:cs typeface="Cochin"/>
            </a:endParaRPr>
          </a:p>
        </p:txBody>
      </p:sp>
      <p:pic>
        <p:nvPicPr>
          <p:cNvPr id="27651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0200" y="152400"/>
            <a:ext cx="2311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5-05-11 at 12.14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9144000" cy="1266535"/>
          </a:xfrm>
          <a:prstGeom prst="rect">
            <a:avLst/>
          </a:prstGeom>
        </p:spPr>
      </p:pic>
      <p:pic>
        <p:nvPicPr>
          <p:cNvPr id="3" name="Picture 2" descr="ntof-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44624"/>
            <a:ext cx="2843808" cy="2009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rab_vlt_big"/>
          <p:cNvPicPr>
            <a:picLocks noChangeAspect="1" noChangeArrowheads="1"/>
          </p:cNvPicPr>
          <p:nvPr/>
        </p:nvPicPr>
        <p:blipFill>
          <a:blip r:embed="rId2"/>
          <a:srcRect b="11696"/>
          <a:stretch>
            <a:fillRect/>
          </a:stretch>
        </p:blipFill>
        <p:spPr bwMode="auto">
          <a:xfrm>
            <a:off x="76200" y="1517650"/>
            <a:ext cx="45720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8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cs typeface="Cochin"/>
              </a:rPr>
              <a:t>Nuclear Astrophysics</a:t>
            </a:r>
          </a:p>
        </p:txBody>
      </p:sp>
      <p:sp>
        <p:nvSpPr>
          <p:cNvPr id="2969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20850"/>
            <a:ext cx="4114800" cy="4114800"/>
          </a:xfrm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Stellar </a:t>
            </a:r>
            <a:r>
              <a:rPr lang="en-US" sz="2400" b="1" dirty="0" err="1" smtClean="0">
                <a:solidFill>
                  <a:schemeClr val="bg1"/>
                </a:solidFill>
              </a:rPr>
              <a:t>nucleosynthesis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 process</a:t>
            </a:r>
          </a:p>
          <a:p>
            <a:pPr eaLnBrk="1" hangingPunct="1">
              <a:defRPr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Stellar thermal condition</a:t>
            </a:r>
          </a:p>
          <a:p>
            <a:pPr>
              <a:defRPr/>
            </a:pPr>
            <a:endParaRPr lang="en-US" sz="2400" b="1" kern="12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b="1" kern="1200" dirty="0" err="1" smtClean="0">
                <a:solidFill>
                  <a:schemeClr val="bg1"/>
                </a:solidFill>
              </a:rPr>
              <a:t>Cosmochronology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1295400"/>
            <a:ext cx="3429000" cy="3324225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u="none" dirty="0">
                <a:solidFill>
                  <a:srgbClr val="CC0000"/>
                </a:solidFill>
              </a:rPr>
              <a:t>The neutron-capture cross sections are key ingredients:</a:t>
            </a:r>
          </a:p>
          <a:p>
            <a:pPr>
              <a:defRPr/>
            </a:pPr>
            <a:endParaRPr lang="en-US" u="none" dirty="0">
              <a:solidFill>
                <a:srgbClr val="BB2D3F"/>
              </a:solidFill>
            </a:endParaRPr>
          </a:p>
          <a:p>
            <a:pPr>
              <a:buFont typeface="Wingdings" charset="2"/>
              <a:buChar char="ü"/>
              <a:defRPr/>
            </a:pPr>
            <a:r>
              <a:rPr lang="en-US" u="none" dirty="0" smtClean="0">
                <a:solidFill>
                  <a:schemeClr val="accent6"/>
                </a:solidFill>
              </a:rPr>
              <a:t> stable </a:t>
            </a:r>
            <a:r>
              <a:rPr lang="en-US" u="none" dirty="0">
                <a:solidFill>
                  <a:schemeClr val="accent6"/>
                </a:solidFill>
              </a:rPr>
              <a:t>isotopes</a:t>
            </a:r>
          </a:p>
          <a:p>
            <a:pPr>
              <a:buFont typeface="Wingdings" charset="2"/>
              <a:buChar char="ü"/>
              <a:defRPr/>
            </a:pPr>
            <a:endParaRPr lang="en-US" u="none" dirty="0" smtClean="0">
              <a:solidFill>
                <a:srgbClr val="BB2D3F"/>
              </a:solidFill>
            </a:endParaRPr>
          </a:p>
          <a:p>
            <a:pPr>
              <a:buFont typeface="Wingdings" charset="2"/>
              <a:buChar char="ü"/>
              <a:defRPr/>
            </a:pPr>
            <a:r>
              <a:rPr lang="en-US" b="1" u="none" dirty="0" smtClean="0">
                <a:solidFill>
                  <a:srgbClr val="BB2D3F"/>
                </a:solidFill>
              </a:rPr>
              <a:t> </a:t>
            </a:r>
            <a:r>
              <a:rPr lang="en-US" b="1" u="none" dirty="0" smtClean="0">
                <a:solidFill>
                  <a:srgbClr val="CC0000"/>
                </a:solidFill>
              </a:rPr>
              <a:t>Radioactive </a:t>
            </a:r>
            <a:r>
              <a:rPr lang="en-US" b="1" u="none" dirty="0">
                <a:solidFill>
                  <a:srgbClr val="CC0000"/>
                </a:solidFill>
              </a:rPr>
              <a:t>isotopes</a:t>
            </a:r>
          </a:p>
          <a:p>
            <a:pPr>
              <a:buFont typeface="Wingdings" charset="2"/>
              <a:buChar char="ü"/>
              <a:defRPr/>
            </a:pPr>
            <a:endParaRPr lang="en-US" u="none" dirty="0" smtClean="0">
              <a:solidFill>
                <a:srgbClr val="CC0000"/>
              </a:solidFill>
            </a:endParaRPr>
          </a:p>
          <a:p>
            <a:pPr>
              <a:buFont typeface="Wingdings" charset="2"/>
              <a:buChar char="ü"/>
              <a:defRPr/>
            </a:pPr>
            <a:r>
              <a:rPr lang="en-US" b="1" u="none" dirty="0" smtClean="0">
                <a:solidFill>
                  <a:srgbClr val="CC0000"/>
                </a:solidFill>
              </a:rPr>
              <a:t> Isotopes </a:t>
            </a:r>
            <a:r>
              <a:rPr lang="en-US" b="1" u="none" dirty="0">
                <a:solidFill>
                  <a:srgbClr val="CC0000"/>
                </a:solidFill>
              </a:rPr>
              <a:t>with low </a:t>
            </a:r>
            <a:r>
              <a:rPr lang="en-US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σ</a:t>
            </a:r>
            <a:r>
              <a:rPr lang="en-US" b="1" u="none" baseline="-25000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endParaRPr lang="en-US" b="1" u="none" baseline="-25000" dirty="0">
              <a:solidFill>
                <a:srgbClr val="CC0000"/>
              </a:solidFill>
              <a:latin typeface="Symbol" charset="2"/>
              <a:ea typeface="Symbol" charset="2"/>
              <a:cs typeface="Symbol" charset="2"/>
            </a:endParaRPr>
          </a:p>
          <a:p>
            <a:pPr>
              <a:buFont typeface="Wingdings" charset="2"/>
              <a:buChar char="ü"/>
              <a:defRPr/>
            </a:pPr>
            <a:endParaRPr lang="en-US" u="none" baseline="-25000" dirty="0" smtClean="0">
              <a:solidFill>
                <a:srgbClr val="CC0000"/>
              </a:solidFill>
            </a:endParaRPr>
          </a:p>
          <a:p>
            <a:pPr>
              <a:buFont typeface="Wingdings" charset="2"/>
              <a:buChar char="ü"/>
              <a:defRPr/>
            </a:pPr>
            <a:r>
              <a:rPr lang="en-US" b="1" u="none" dirty="0" smtClean="0">
                <a:solidFill>
                  <a:srgbClr val="CC0000"/>
                </a:solidFill>
              </a:rPr>
              <a:t> Isotope </a:t>
            </a:r>
            <a:r>
              <a:rPr lang="en-US" b="1" u="none" dirty="0">
                <a:solidFill>
                  <a:srgbClr val="CC0000"/>
                </a:solidFill>
              </a:rPr>
              <a:t>with </a:t>
            </a:r>
            <a:r>
              <a:rPr lang="en-US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en-US" b="1" u="none" baseline="-25000" dirty="0" err="1" smtClean="0">
                <a:solidFill>
                  <a:srgbClr val="CC0000"/>
                </a:solidFill>
              </a:rPr>
              <a:t>n</a:t>
            </a:r>
            <a:r>
              <a:rPr lang="en-US" b="1" u="none" dirty="0">
                <a:solidFill>
                  <a:srgbClr val="CC0000"/>
                </a:solidFill>
              </a:rPr>
              <a:t>&gt;</a:t>
            </a:r>
            <a:r>
              <a:rPr lang="en-US" b="1" u="none" dirty="0" smtClean="0">
                <a:solidFill>
                  <a:srgbClr val="CC0000"/>
                </a:solidFill>
              </a:rPr>
              <a:t>&gt;</a:t>
            </a:r>
            <a:r>
              <a:rPr lang="en-US" b="1" u="none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en-US" b="1" u="none" baseline="-2500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en-US" b="1" u="none" smtClean="0">
                <a:solidFill>
                  <a:srgbClr val="CC0000"/>
                </a:solidFill>
              </a:rPr>
              <a:t> </a:t>
            </a:r>
            <a:r>
              <a:rPr lang="en-US" b="1" u="none" dirty="0">
                <a:solidFill>
                  <a:srgbClr val="CC0000"/>
                </a:solidFill>
              </a:rPr>
              <a:t>ratio</a:t>
            </a:r>
          </a:p>
          <a:p>
            <a:pPr>
              <a:buFont typeface="Wingdings" charset="2"/>
              <a:buChar char="ü"/>
              <a:defRPr/>
            </a:pPr>
            <a:endParaRPr lang="en-US" u="none" dirty="0">
              <a:solidFill>
                <a:srgbClr val="CC0000"/>
              </a:solidFill>
            </a:endParaRPr>
          </a:p>
          <a:p>
            <a:pPr>
              <a:buFont typeface="Wingdings" charset="2"/>
              <a:buChar char="ü"/>
              <a:defRPr/>
            </a:pPr>
            <a:r>
              <a:rPr lang="en-US" u="none" dirty="0">
                <a:solidFill>
                  <a:srgbClr val="CC0000"/>
                </a:solidFill>
              </a:rPr>
              <a:t> </a:t>
            </a:r>
            <a:r>
              <a:rPr lang="en-US" b="1" u="none" dirty="0">
                <a:solidFill>
                  <a:srgbClr val="CC0000"/>
                </a:solidFill>
              </a:rPr>
              <a:t>Rare isotopes</a:t>
            </a:r>
          </a:p>
        </p:txBody>
      </p:sp>
      <p:pic>
        <p:nvPicPr>
          <p:cNvPr id="30726" name="Picture 36" descr="NSynt"/>
          <p:cNvPicPr>
            <a:picLocks noChangeAspect="1" noChangeArrowheads="1"/>
          </p:cNvPicPr>
          <p:nvPr/>
        </p:nvPicPr>
        <p:blipFill>
          <a:blip r:embed="rId3"/>
          <a:srcRect r="3801" b="2625"/>
          <a:stretch>
            <a:fillRect/>
          </a:stretch>
        </p:blipFill>
        <p:spPr bwMode="auto">
          <a:xfrm>
            <a:off x="5334000" y="4716463"/>
            <a:ext cx="25908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ent-Up Arrow 7"/>
          <p:cNvSpPr/>
          <p:nvPr/>
        </p:nvSpPr>
        <p:spPr bwMode="auto">
          <a:xfrm rot="5400000">
            <a:off x="4800600" y="4648200"/>
            <a:ext cx="457200" cy="457200"/>
          </a:xfrm>
          <a:prstGeom prst="bentUpArrow">
            <a:avLst/>
          </a:prstGeom>
          <a:solidFill>
            <a:srgbClr val="CC0000"/>
          </a:solidFill>
          <a:ln w="25400" cap="flat" cmpd="sng" algn="ctr">
            <a:solidFill>
              <a:srgbClr val="BB2D3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Experiments 2002-2004</a:t>
            </a:r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pic>
        <p:nvPicPr>
          <p:cNvPr id="32773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667000" y="1463675"/>
          <a:ext cx="6172200" cy="475487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35396"/>
                <a:gridCol w="4736804"/>
              </a:tblGrid>
              <a:tr h="27762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Motivations &amp; Notes</a:t>
                      </a:r>
                      <a:endParaRPr lang="en-US" sz="18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883338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24,25,26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Mg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Isotopic abundance ratios in stellar grains. Importance of </a:t>
                      </a:r>
                      <a:r>
                        <a:rPr lang="en-US" sz="1800" kern="1200" baseline="30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22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Ne(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a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,n)</a:t>
                      </a:r>
                      <a:r>
                        <a:rPr lang="en-US" sz="1800" kern="1200" baseline="30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25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Mg for the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 neutron Balance. Light nuclei, small cross sections.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883338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90,91,92,93,94,96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Zr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 branching at A=95 &amp; observed abundance patterns in stellar grains. Sensitivity to neutron flux during the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-process. </a:t>
                      </a:r>
                      <a:r>
                        <a:rPr lang="en-US" sz="1800" kern="1200" baseline="30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93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Zr(τ</a:t>
                      </a:r>
                      <a:r>
                        <a:rPr lang="en-US" sz="1800" kern="1200" baseline="-25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1/2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 = 1.5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Myr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)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479526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La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Bottleneck in the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 flow. N=82 neutron shell closure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479526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151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Sm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 branching at A ≈ 150. </a:t>
                      </a:r>
                      <a:r>
                        <a:rPr lang="en-US" sz="1800" kern="1200" baseline="30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151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Sm is radioactive (τ</a:t>
                      </a:r>
                      <a:r>
                        <a:rPr lang="en-US" sz="1800" kern="1200" baseline="-25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1/2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 = 93 yr)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479526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186,187,188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Os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Nuclear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cosmochronology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 (Re/Os clock)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 branching at A ≈ 185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479526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204,206,207,208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Pb</a:t>
                      </a:r>
                      <a:r>
                        <a:rPr lang="en-US" sz="1800" b="1" baseline="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209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Bi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Termination of the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-process. Small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s</a:t>
                      </a:r>
                      <a:r>
                        <a:rPr lang="en-US" sz="1800" kern="1200" baseline="-25000" dirty="0" err="1" smtClean="0">
                          <a:solidFill>
                            <a:srgbClr val="333399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g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/s</a:t>
                      </a:r>
                      <a:r>
                        <a:rPr lang="en-US" sz="1800" kern="1200" baseline="-2500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el</a:t>
                      </a:r>
                      <a:endParaRPr lang="en-US" sz="1800" baseline="-250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Experiments 2002-2004</a:t>
            </a: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107504" y="1981200"/>
            <a:ext cx="838200" cy="3810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2667000" y="1245513"/>
            <a:ext cx="6172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u="none" baseline="30000" dirty="0">
                <a:solidFill>
                  <a:srgbClr val="2D2D8A"/>
                </a:solidFill>
              </a:rPr>
              <a:t>151</a:t>
            </a:r>
            <a:r>
              <a:rPr lang="en-US" sz="2200" b="1" u="none" dirty="0">
                <a:solidFill>
                  <a:srgbClr val="2D2D8A"/>
                </a:solidFill>
              </a:rPr>
              <a:t>Sm: </a:t>
            </a:r>
            <a:r>
              <a:rPr lang="en-US" sz="2000" u="none" dirty="0">
                <a:solidFill>
                  <a:srgbClr val="2D2D8A"/>
                </a:solidFill>
              </a:rPr>
              <a:t>a key nucleus for </a:t>
            </a:r>
            <a:r>
              <a:rPr lang="en-US" sz="2000" u="none" dirty="0" err="1">
                <a:solidFill>
                  <a:srgbClr val="2D2D8A"/>
                </a:solidFill>
              </a:rPr>
              <a:t>s</a:t>
            </a:r>
            <a:r>
              <a:rPr lang="en-US" sz="2000" u="none" dirty="0">
                <a:solidFill>
                  <a:srgbClr val="2D2D8A"/>
                </a:solidFill>
              </a:rPr>
              <a:t> process in the AGB stars</a:t>
            </a:r>
          </a:p>
        </p:txBody>
      </p:sp>
      <p:pic>
        <p:nvPicPr>
          <p:cNvPr id="34823" name="Picture 10" descr="Screen shot 2012-06-13 at 12.59.0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622612"/>
            <a:ext cx="5029200" cy="32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7543800" y="4953000"/>
            <a:ext cx="1371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u="none" dirty="0">
                <a:latin typeface="Arial Narrow" charset="0"/>
                <a:ea typeface="Arial Narrow" charset="0"/>
                <a:cs typeface="Arial Narrow" charset="0"/>
              </a:rPr>
              <a:t>Theoretical estimation</a:t>
            </a:r>
            <a:r>
              <a:rPr lang="en-US" sz="2200" u="none" dirty="0" smtClean="0"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r>
              <a:rPr lang="en-US" sz="2200" u="none" dirty="0" smtClean="0">
                <a:latin typeface="Arial Narrow" charset="0"/>
                <a:ea typeface="Arial Narrow" charset="0"/>
                <a:cs typeface="Arial Narrow" charset="0"/>
              </a:rPr>
              <a:t>&lt;</a:t>
            </a:r>
            <a:r>
              <a:rPr lang="en-US" sz="2200" u="none" dirty="0" err="1" smtClean="0">
                <a:latin typeface="Arial Narrow" charset="0"/>
                <a:ea typeface="Arial Narrow" charset="0"/>
                <a:cs typeface="Arial Narrow" charset="0"/>
              </a:rPr>
              <a:t>σ</a:t>
            </a:r>
            <a:r>
              <a:rPr lang="en-US" sz="2200" u="none" dirty="0" smtClean="0">
                <a:latin typeface="Arial Narrow" charset="0"/>
                <a:ea typeface="Arial Narrow" charset="0"/>
                <a:cs typeface="Arial Narrow" charset="0"/>
              </a:rPr>
              <a:t>&gt;</a:t>
            </a:r>
            <a:r>
              <a:rPr lang="en-US" sz="2200" u="none" dirty="0">
                <a:latin typeface="Arial Narrow" charset="0"/>
                <a:ea typeface="Arial Narrow" charset="0"/>
                <a:cs typeface="Arial Narrow" charset="0"/>
              </a:rPr>
              <a:t>≈2 b</a:t>
            </a:r>
          </a:p>
        </p:txBody>
      </p:sp>
      <p:cxnSp>
        <p:nvCxnSpPr>
          <p:cNvPr id="34826" name="Straight Arrow Connector 13"/>
          <p:cNvCxnSpPr>
            <a:cxnSpLocks noChangeShapeType="1"/>
            <a:endCxn id="34825" idx="1"/>
          </p:cNvCxnSpPr>
          <p:nvPr/>
        </p:nvCxnSpPr>
        <p:spPr bwMode="auto">
          <a:xfrm>
            <a:off x="6705600" y="4953000"/>
            <a:ext cx="838200" cy="553998"/>
          </a:xfrm>
          <a:prstGeom prst="straightConnector1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stealth" w="lg" len="lg"/>
          </a:ln>
        </p:spPr>
      </p:cxn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2590800" y="5257800"/>
            <a:ext cx="2971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u="none" dirty="0" smtClean="0">
                <a:solidFill>
                  <a:srgbClr val="2D2D8A"/>
                </a:solidFill>
              </a:rPr>
              <a:t>&lt;</a:t>
            </a:r>
            <a:r>
              <a:rPr lang="en-US" sz="1400" b="1" u="none" dirty="0" err="1" smtClean="0">
                <a:solidFill>
                  <a:srgbClr val="2D2D8A"/>
                </a:solidFill>
                <a:latin typeface="Symbol" charset="2"/>
                <a:ea typeface="Symbol" charset="2"/>
                <a:cs typeface="Symbol" charset="2"/>
              </a:rPr>
              <a:t>σ</a:t>
            </a:r>
            <a:r>
              <a:rPr lang="en-US" sz="1400" b="1" u="none" dirty="0" smtClean="0">
                <a:solidFill>
                  <a:srgbClr val="2D2D8A"/>
                </a:solidFill>
              </a:rPr>
              <a:t>&gt;</a:t>
            </a:r>
            <a:r>
              <a:rPr lang="en-US" sz="1400" u="none" dirty="0" smtClean="0">
                <a:solidFill>
                  <a:srgbClr val="2D2D8A"/>
                </a:solidFill>
              </a:rPr>
              <a:t> </a:t>
            </a:r>
            <a:r>
              <a:rPr lang="en-US" sz="1400" u="none" dirty="0">
                <a:solidFill>
                  <a:srgbClr val="2D2D8A"/>
                </a:solidFill>
              </a:rPr>
              <a:t>= MACS,</a:t>
            </a:r>
          </a:p>
          <a:p>
            <a:r>
              <a:rPr lang="en-US" sz="1400" b="1" u="none" dirty="0" smtClean="0">
                <a:solidFill>
                  <a:srgbClr val="2D2D8A"/>
                </a:solidFill>
              </a:rPr>
              <a:t>N</a:t>
            </a:r>
            <a:r>
              <a:rPr lang="en-US" sz="1400" u="none" dirty="0" smtClean="0">
                <a:solidFill>
                  <a:srgbClr val="2D2D8A"/>
                </a:solidFill>
              </a:rPr>
              <a:t> = </a:t>
            </a:r>
            <a:r>
              <a:rPr lang="en-US" sz="1400" u="none" dirty="0" err="1">
                <a:solidFill>
                  <a:srgbClr val="2D2D8A"/>
                </a:solidFill>
              </a:rPr>
              <a:t>s</a:t>
            </a:r>
            <a:r>
              <a:rPr lang="en-US" sz="1400" u="none" dirty="0">
                <a:solidFill>
                  <a:srgbClr val="2D2D8A"/>
                </a:solidFill>
              </a:rPr>
              <a:t>-process abundance,</a:t>
            </a:r>
            <a:endParaRPr lang="en-US" sz="1400" u="none" dirty="0" smtClean="0">
              <a:solidFill>
                <a:srgbClr val="2D2D8A"/>
              </a:solidFill>
            </a:endParaRPr>
          </a:p>
          <a:p>
            <a:r>
              <a:rPr lang="en-US" sz="1400" b="1" u="none" dirty="0" smtClean="0">
                <a:solidFill>
                  <a:srgbClr val="2D2D8A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400" u="none" dirty="0" smtClean="0">
                <a:solidFill>
                  <a:srgbClr val="2D2D8A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400" u="none" dirty="0" smtClean="0">
                <a:solidFill>
                  <a:srgbClr val="2D2D8A"/>
                </a:solidFill>
                <a:latin typeface="+mn-lt"/>
                <a:ea typeface="Symbol" charset="2"/>
                <a:cs typeface="Symbol" charset="2"/>
              </a:rPr>
              <a:t>=</a:t>
            </a:r>
            <a:r>
              <a:rPr lang="en-US" sz="1400" u="none" dirty="0" smtClean="0">
                <a:solidFill>
                  <a:srgbClr val="2D2D8A"/>
                </a:solidFill>
                <a:latin typeface="Symbol" charset="2"/>
                <a:ea typeface="Symbol" charset="2"/>
                <a:cs typeface="Symbol" charset="2"/>
              </a:rPr>
              <a:t> β</a:t>
            </a:r>
            <a:r>
              <a:rPr lang="en-US" sz="1400" u="none" dirty="0" smtClean="0">
                <a:solidFill>
                  <a:srgbClr val="2D2D8A"/>
                </a:solidFill>
              </a:rPr>
              <a:t> </a:t>
            </a:r>
            <a:r>
              <a:rPr lang="en-US" sz="1400" u="none" dirty="0">
                <a:solidFill>
                  <a:srgbClr val="2D2D8A"/>
                </a:solidFill>
              </a:rPr>
              <a:t>decay rate,</a:t>
            </a:r>
            <a:r>
              <a:rPr lang="en-US" sz="1400" u="none" dirty="0" smtClean="0">
                <a:solidFill>
                  <a:srgbClr val="2D2D8A"/>
                </a:solidFill>
              </a:rPr>
              <a:t> </a:t>
            </a:r>
          </a:p>
          <a:p>
            <a:r>
              <a:rPr lang="en-US" sz="1400" b="1" u="none" dirty="0" err="1" smtClean="0">
                <a:solidFill>
                  <a:srgbClr val="2D2D8A"/>
                </a:solidFill>
              </a:rPr>
              <a:t>n</a:t>
            </a:r>
            <a:r>
              <a:rPr lang="en-US" sz="1400" b="1" u="none" baseline="-25000" dirty="0" err="1" smtClean="0">
                <a:solidFill>
                  <a:srgbClr val="2D2D8A"/>
                </a:solidFill>
              </a:rPr>
              <a:t>n</a:t>
            </a:r>
            <a:r>
              <a:rPr lang="en-US" sz="1400" b="1" u="none" dirty="0" smtClean="0">
                <a:solidFill>
                  <a:srgbClr val="2D2D8A"/>
                </a:solidFill>
              </a:rPr>
              <a:t>&lt;</a:t>
            </a:r>
            <a:r>
              <a:rPr lang="en-US" sz="1400" b="1" u="none" dirty="0" err="1" smtClean="0">
                <a:solidFill>
                  <a:srgbClr val="2D2D8A"/>
                </a:solidFill>
                <a:latin typeface="Symbol" charset="2"/>
                <a:ea typeface="Symbol" charset="2"/>
                <a:cs typeface="Symbol" charset="2"/>
              </a:rPr>
              <a:t>σ</a:t>
            </a:r>
            <a:r>
              <a:rPr lang="en-US" sz="1400" b="1" u="none" dirty="0" err="1" smtClean="0">
                <a:solidFill>
                  <a:srgbClr val="2D2D8A"/>
                </a:solidFill>
              </a:rPr>
              <a:t>v</a:t>
            </a:r>
            <a:r>
              <a:rPr lang="en-US" sz="1400" b="1" u="none" dirty="0" smtClean="0">
                <a:solidFill>
                  <a:srgbClr val="2D2D8A"/>
                </a:solidFill>
              </a:rPr>
              <a:t>&gt; </a:t>
            </a:r>
            <a:r>
              <a:rPr lang="en-US" sz="1400" u="none" dirty="0" smtClean="0">
                <a:solidFill>
                  <a:srgbClr val="2D2D8A"/>
                </a:solidFill>
              </a:rPr>
              <a:t>= neutron </a:t>
            </a:r>
            <a:r>
              <a:rPr lang="en-US" sz="1400" u="none" dirty="0">
                <a:solidFill>
                  <a:srgbClr val="2D2D8A"/>
                </a:solidFill>
              </a:rPr>
              <a:t>capture rate,</a:t>
            </a:r>
            <a:r>
              <a:rPr lang="en-US" sz="1400" u="none" dirty="0" smtClean="0">
                <a:solidFill>
                  <a:srgbClr val="2D2D8A"/>
                </a:solidFill>
              </a:rPr>
              <a:t> </a:t>
            </a:r>
          </a:p>
          <a:p>
            <a:r>
              <a:rPr lang="en-US" sz="1400" b="1" u="none" dirty="0" err="1" smtClean="0">
                <a:solidFill>
                  <a:srgbClr val="2D2D8A"/>
                </a:solidFill>
              </a:rPr>
              <a:t>n</a:t>
            </a:r>
            <a:r>
              <a:rPr lang="en-US" sz="1400" b="1" u="none" baseline="-25000" dirty="0" err="1" smtClean="0">
                <a:solidFill>
                  <a:srgbClr val="2D2D8A"/>
                </a:solidFill>
              </a:rPr>
              <a:t>n</a:t>
            </a:r>
            <a:r>
              <a:rPr lang="en-US" sz="1400" u="none" dirty="0" smtClean="0">
                <a:solidFill>
                  <a:srgbClr val="2D2D8A"/>
                </a:solidFill>
              </a:rPr>
              <a:t> </a:t>
            </a:r>
            <a:r>
              <a:rPr lang="en-US" sz="1400" u="none" dirty="0">
                <a:solidFill>
                  <a:srgbClr val="2D2D8A"/>
                </a:solidFill>
              </a:rPr>
              <a:t>= the neutron density. 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pic>
        <p:nvPicPr>
          <p:cNvPr id="28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22" descr="Screen shot 2012-06-13 at 5.04.4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452937"/>
            <a:ext cx="395605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5003" y="3573016"/>
            <a:ext cx="211013" cy="16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Experiments 2002-2004</a:t>
            </a: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107504" y="1981200"/>
            <a:ext cx="838200" cy="3810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pic>
        <p:nvPicPr>
          <p:cNvPr id="28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Screen shot 2012-06-13 at 12.0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0"/>
            <a:ext cx="2489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Screen shot 2012-06-13 at 12.02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12900"/>
            <a:ext cx="3708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667000" y="1314450"/>
            <a:ext cx="2362200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dirty="0">
                <a:solidFill>
                  <a:srgbClr val="2D2D8A"/>
                </a:solidFill>
              </a:rPr>
              <a:t>Sm</a:t>
            </a:r>
            <a:r>
              <a:rPr lang="en-US" sz="1800" u="none" baseline="-25000" dirty="0">
                <a:solidFill>
                  <a:srgbClr val="2D2D8A"/>
                </a:solidFill>
              </a:rPr>
              <a:t>2</a:t>
            </a:r>
            <a:r>
              <a:rPr lang="en-US" sz="1800" u="none" dirty="0">
                <a:solidFill>
                  <a:srgbClr val="2D2D8A"/>
                </a:solidFill>
              </a:rPr>
              <a:t>O</a:t>
            </a:r>
            <a:r>
              <a:rPr lang="en-US" sz="1800" u="none" baseline="-25000" dirty="0">
                <a:solidFill>
                  <a:srgbClr val="2D2D8A"/>
                </a:solidFill>
              </a:rPr>
              <a:t>3</a:t>
            </a:r>
            <a:r>
              <a:rPr lang="en-US" sz="1800" u="none" dirty="0">
                <a:solidFill>
                  <a:srgbClr val="2D2D8A"/>
                </a:solidFill>
              </a:rPr>
              <a:t> sample </a:t>
            </a:r>
          </a:p>
          <a:p>
            <a:pPr eaLnBrk="1" hangingPunct="1"/>
            <a:r>
              <a:rPr lang="en-US" sz="1800" u="none" dirty="0">
                <a:solidFill>
                  <a:srgbClr val="2D2D8A"/>
                </a:solidFill>
              </a:rPr>
              <a:t>10x1 mm</a:t>
            </a:r>
            <a:r>
              <a:rPr lang="en-US" sz="1800" u="none" baseline="30000" dirty="0">
                <a:solidFill>
                  <a:srgbClr val="2D2D8A"/>
                </a:solidFill>
              </a:rPr>
              <a:t>2</a:t>
            </a:r>
            <a:endParaRPr lang="en-US" sz="1800" u="none" dirty="0">
              <a:solidFill>
                <a:srgbClr val="2D2D8A"/>
              </a:solidFill>
            </a:endParaRPr>
          </a:p>
          <a:p>
            <a:pPr eaLnBrk="1" hangingPunct="1"/>
            <a:r>
              <a:rPr lang="en-US" sz="1800" u="none" dirty="0">
                <a:solidFill>
                  <a:srgbClr val="2D2D8A"/>
                </a:solidFill>
              </a:rPr>
              <a:t> 0.2064 g</a:t>
            </a:r>
          </a:p>
          <a:p>
            <a:pPr eaLnBrk="1" hangingPunct="1"/>
            <a:r>
              <a:rPr lang="en-US" sz="1800" u="none" dirty="0">
                <a:solidFill>
                  <a:srgbClr val="2D2D8A"/>
                </a:solidFill>
              </a:rPr>
              <a:t>Activity = 156 GBq !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5638800" y="4687888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>
                <a:solidFill>
                  <a:srgbClr val="BB2D3F"/>
                </a:solidFill>
              </a:rPr>
              <a:t>TOTAL ENERGY DETECTION SYSTEM</a:t>
            </a:r>
          </a:p>
          <a:p>
            <a:pPr eaLnBrk="1" hangingPunct="1"/>
            <a:endParaRPr lang="en-US" sz="1800" b="1" u="none">
              <a:solidFill>
                <a:srgbClr val="BB2D3F"/>
              </a:solidFill>
            </a:endParaRPr>
          </a:p>
          <a:p>
            <a:pPr eaLnBrk="1" hangingPunct="1"/>
            <a:r>
              <a:rPr lang="en-US" sz="1800" b="1" u="none">
                <a:solidFill>
                  <a:srgbClr val="BB2D3F"/>
                </a:solidFill>
                <a:sym typeface="Wingdings" charset="0"/>
              </a:rPr>
              <a:t> Weighting Functions</a:t>
            </a:r>
            <a:endParaRPr lang="en-US" sz="1800" b="1" u="none">
              <a:solidFill>
                <a:srgbClr val="BB2D3F"/>
              </a:solidFill>
            </a:endParaRPr>
          </a:p>
        </p:txBody>
      </p:sp>
      <p:pic>
        <p:nvPicPr>
          <p:cNvPr id="20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74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Experiments 2002-2004</a:t>
            </a: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107504" y="1981200"/>
            <a:ext cx="838200" cy="3810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pic>
        <p:nvPicPr>
          <p:cNvPr id="28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7" descr="Screen shot 2012-06-13 at 12.45.21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1304155"/>
            <a:ext cx="4680520" cy="30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Screen shot 2012-06-13 at 5.04.4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8150" y="4452938"/>
            <a:ext cx="3956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667000" y="5715000"/>
            <a:ext cx="2209800" cy="64611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&lt;</a:t>
            </a:r>
            <a:r>
              <a:rPr lang="en-US" b="1" u="none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σ</a:t>
            </a:r>
            <a:r>
              <a:rPr lang="en-US" b="1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&gt;</a:t>
            </a:r>
            <a:r>
              <a:rPr lang="en-US" b="1" u="none" dirty="0" smtClean="0">
                <a:solidFill>
                  <a:schemeClr val="accent6"/>
                </a:solidFill>
              </a:rPr>
              <a:t> </a:t>
            </a:r>
            <a:r>
              <a:rPr lang="en-US" b="1" u="none" dirty="0">
                <a:solidFill>
                  <a:schemeClr val="accent6"/>
                </a:solidFill>
              </a:rPr>
              <a:t>= 3.1±0.16 b </a:t>
            </a:r>
          </a:p>
          <a:p>
            <a:pPr algn="ctr">
              <a:defRPr/>
            </a:pPr>
            <a:r>
              <a:rPr lang="en-US" u="none" dirty="0">
                <a:solidFill>
                  <a:schemeClr val="accent6"/>
                </a:solidFill>
              </a:rPr>
              <a:t>at </a:t>
            </a:r>
            <a:r>
              <a:rPr lang="en-US" u="none" dirty="0" err="1">
                <a:solidFill>
                  <a:schemeClr val="accent6"/>
                </a:solidFill>
              </a:rPr>
              <a:t>kT</a:t>
            </a:r>
            <a:r>
              <a:rPr lang="en-US" u="none" dirty="0">
                <a:solidFill>
                  <a:schemeClr val="accent6"/>
                </a:solidFill>
              </a:rPr>
              <a:t>=30 keV</a:t>
            </a:r>
          </a:p>
        </p:txBody>
      </p:sp>
      <p:cxnSp>
        <p:nvCxnSpPr>
          <p:cNvPr id="21" name="Straight Arrow Connector 20"/>
          <p:cNvCxnSpPr>
            <a:endCxn id="20" idx="0"/>
          </p:cNvCxnSpPr>
          <p:nvPr/>
        </p:nvCxnSpPr>
        <p:spPr bwMode="auto">
          <a:xfrm rot="10800000" flipV="1">
            <a:off x="3771900" y="5181600"/>
            <a:ext cx="2095500" cy="533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Multiply 21"/>
          <p:cNvSpPr/>
          <p:nvPr/>
        </p:nvSpPr>
        <p:spPr bwMode="auto">
          <a:xfrm rot="16200000">
            <a:off x="7964488" y="4991099"/>
            <a:ext cx="990600" cy="1066800"/>
          </a:xfrm>
          <a:prstGeom prst="mathMultiply">
            <a:avLst/>
          </a:prstGeom>
          <a:solidFill>
            <a:srgbClr val="BB2D3F">
              <a:alpha val="50000"/>
            </a:srgbClr>
          </a:solidFill>
          <a:ln w="25400" cap="flat" cmpd="sng" algn="ctr">
            <a:solidFill>
              <a:srgbClr val="BB2D3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5410200" y="6172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baseline="30000" dirty="0">
                <a:latin typeface="Century Schoolbook" charset="0"/>
                <a:cs typeface="Century Schoolbook" charset="0"/>
              </a:rPr>
              <a:t>Phys. Rev. </a:t>
            </a:r>
            <a:r>
              <a:rPr lang="en-US" sz="1800" u="none" baseline="30000" dirty="0" err="1">
                <a:latin typeface="Century Schoolbook" charset="0"/>
                <a:cs typeface="Century Schoolbook" charset="0"/>
              </a:rPr>
              <a:t>Lett</a:t>
            </a:r>
            <a:r>
              <a:rPr lang="en-US" sz="1800" u="none" baseline="30000" dirty="0">
                <a:latin typeface="Century Schoolbook" charset="0"/>
                <a:cs typeface="Century Schoolbook" charset="0"/>
              </a:rPr>
              <a:t>. </a:t>
            </a:r>
            <a:r>
              <a:rPr lang="en-US" sz="1800" b="1" u="none" baseline="30000" dirty="0">
                <a:latin typeface="Century Schoolbook" charset="0"/>
                <a:cs typeface="Century Schoolbook" charset="0"/>
              </a:rPr>
              <a:t>93</a:t>
            </a:r>
            <a:r>
              <a:rPr lang="en-US" sz="1800" u="none" baseline="30000" dirty="0">
                <a:latin typeface="Century Schoolbook" charset="0"/>
                <a:cs typeface="Century Schoolbook" charset="0"/>
              </a:rPr>
              <a:t>, 161103 (2004)</a:t>
            </a:r>
            <a:endParaRPr lang="en-US" sz="1800" u="none" dirty="0">
              <a:latin typeface="Century Schoolbook" charset="0"/>
              <a:cs typeface="Century Schoolbook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181600" y="5511800"/>
            <a:ext cx="2209800" cy="584200"/>
          </a:xfrm>
          <a:prstGeom prst="rect">
            <a:avLst/>
          </a:prstGeom>
          <a:solidFill>
            <a:srgbClr val="BB2D3F">
              <a:alpha val="16862"/>
            </a:srgbClr>
          </a:solidFill>
          <a:ln w="25400">
            <a:solidFill>
              <a:srgbClr val="BB2D3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BB2D3F"/>
                </a:solidFill>
                <a:latin typeface="Arial Narrow" charset="0"/>
                <a:cs typeface="Arial Narrow" charset="0"/>
              </a:rPr>
              <a:t>MACS experimentally determined for the first time</a:t>
            </a:r>
            <a:r>
              <a:rPr lang="it-IT" sz="1600" u="none" dirty="0">
                <a:solidFill>
                  <a:srgbClr val="BB2D3F"/>
                </a:solidFill>
                <a:latin typeface="Arial Narrow" charset="0"/>
                <a:cs typeface="Arial Narrow" charset="0"/>
              </a:rPr>
              <a:t> 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7924800" y="5105400"/>
            <a:ext cx="121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dirty="0">
                <a:latin typeface="Arial Narrow" charset="0"/>
                <a:cs typeface="Arial Narrow" charset="0"/>
              </a:rPr>
              <a:t>Theoretical estimation:</a:t>
            </a:r>
          </a:p>
          <a:p>
            <a:pPr eaLnBrk="1" hangingPunct="1"/>
            <a:r>
              <a:rPr lang="en-US" sz="1800" u="none" dirty="0" smtClean="0">
                <a:latin typeface="Arial Narrow" charset="0"/>
                <a:cs typeface="Arial Narrow" charset="0"/>
              </a:rPr>
              <a:t>&lt;</a:t>
            </a:r>
            <a:r>
              <a:rPr lang="en-US" sz="1800" u="none" dirty="0" err="1" smtClean="0">
                <a:latin typeface="Arial Narrow" charset="0"/>
                <a:cs typeface="Arial Narrow" charset="0"/>
              </a:rPr>
              <a:t>σ</a:t>
            </a:r>
            <a:r>
              <a:rPr lang="en-US" sz="1800" u="none" dirty="0" smtClean="0">
                <a:latin typeface="Arial Narrow" charset="0"/>
                <a:cs typeface="Arial Narrow" charset="0"/>
              </a:rPr>
              <a:t>&gt;</a:t>
            </a:r>
            <a:r>
              <a:rPr lang="en-US" sz="1800" u="none" dirty="0">
                <a:latin typeface="Arial Narrow" charset="0"/>
                <a:cs typeface="Arial Narrow" charset="0"/>
              </a:rPr>
              <a:t>≈2 b</a:t>
            </a:r>
          </a:p>
        </p:txBody>
      </p:sp>
      <p:pic>
        <p:nvPicPr>
          <p:cNvPr id="32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233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Experiments 2002-2004</a:t>
            </a: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107504" y="1981200"/>
            <a:ext cx="838200" cy="3810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pic>
        <p:nvPicPr>
          <p:cNvPr id="28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7" descr="Screen shot 2012-06-13 at 12.45.21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1304155"/>
            <a:ext cx="4680520" cy="306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Screen shot 2012-06-13 at 5.04.4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8150" y="4452938"/>
            <a:ext cx="3956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667000" y="5715000"/>
            <a:ext cx="2209800" cy="64611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&lt;</a:t>
            </a:r>
            <a:r>
              <a:rPr lang="en-US" b="1" u="none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σ</a:t>
            </a:r>
            <a:r>
              <a:rPr lang="en-US" b="1" u="none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&gt;</a:t>
            </a:r>
            <a:r>
              <a:rPr lang="en-US" b="1" u="none" dirty="0" smtClean="0">
                <a:solidFill>
                  <a:schemeClr val="accent6"/>
                </a:solidFill>
              </a:rPr>
              <a:t> </a:t>
            </a:r>
            <a:r>
              <a:rPr lang="en-US" b="1" u="none" dirty="0">
                <a:solidFill>
                  <a:schemeClr val="accent6"/>
                </a:solidFill>
              </a:rPr>
              <a:t>= 3.1±0.16 b </a:t>
            </a:r>
          </a:p>
          <a:p>
            <a:pPr algn="ctr">
              <a:defRPr/>
            </a:pPr>
            <a:r>
              <a:rPr lang="en-US" u="none" dirty="0">
                <a:solidFill>
                  <a:schemeClr val="accent6"/>
                </a:solidFill>
              </a:rPr>
              <a:t>at </a:t>
            </a:r>
            <a:r>
              <a:rPr lang="en-US" u="none" dirty="0" err="1">
                <a:solidFill>
                  <a:schemeClr val="accent6"/>
                </a:solidFill>
              </a:rPr>
              <a:t>kT</a:t>
            </a:r>
            <a:r>
              <a:rPr lang="en-US" u="none" dirty="0">
                <a:solidFill>
                  <a:schemeClr val="accent6"/>
                </a:solidFill>
              </a:rPr>
              <a:t>=30 keV</a:t>
            </a:r>
          </a:p>
        </p:txBody>
      </p:sp>
      <p:cxnSp>
        <p:nvCxnSpPr>
          <p:cNvPr id="21" name="Straight Arrow Connector 20"/>
          <p:cNvCxnSpPr>
            <a:endCxn id="20" idx="0"/>
          </p:cNvCxnSpPr>
          <p:nvPr/>
        </p:nvCxnSpPr>
        <p:spPr bwMode="auto">
          <a:xfrm rot="10800000" flipV="1">
            <a:off x="3771900" y="5181600"/>
            <a:ext cx="2095500" cy="533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Multiply 21"/>
          <p:cNvSpPr/>
          <p:nvPr/>
        </p:nvSpPr>
        <p:spPr bwMode="auto">
          <a:xfrm rot="16200000">
            <a:off x="7964488" y="4991099"/>
            <a:ext cx="990600" cy="1066800"/>
          </a:xfrm>
          <a:prstGeom prst="mathMultiply">
            <a:avLst/>
          </a:prstGeom>
          <a:solidFill>
            <a:srgbClr val="BB2D3F">
              <a:alpha val="50000"/>
            </a:srgbClr>
          </a:solidFill>
          <a:ln w="25400" cap="flat" cmpd="sng" algn="ctr">
            <a:solidFill>
              <a:srgbClr val="BB2D3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5410200" y="6172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baseline="30000" dirty="0">
                <a:latin typeface="Century Schoolbook" charset="0"/>
                <a:cs typeface="Century Schoolbook" charset="0"/>
              </a:rPr>
              <a:t>Phys. Rev. </a:t>
            </a:r>
            <a:r>
              <a:rPr lang="en-US" sz="1800" u="none" baseline="30000" dirty="0" err="1">
                <a:latin typeface="Century Schoolbook" charset="0"/>
                <a:cs typeface="Century Schoolbook" charset="0"/>
              </a:rPr>
              <a:t>Lett</a:t>
            </a:r>
            <a:r>
              <a:rPr lang="en-US" sz="1800" u="none" baseline="30000" dirty="0">
                <a:latin typeface="Century Schoolbook" charset="0"/>
                <a:cs typeface="Century Schoolbook" charset="0"/>
              </a:rPr>
              <a:t>. </a:t>
            </a:r>
            <a:r>
              <a:rPr lang="en-US" sz="1800" b="1" u="none" baseline="30000" dirty="0">
                <a:latin typeface="Century Schoolbook" charset="0"/>
                <a:cs typeface="Century Schoolbook" charset="0"/>
              </a:rPr>
              <a:t>93</a:t>
            </a:r>
            <a:r>
              <a:rPr lang="en-US" sz="1800" u="none" baseline="30000" dirty="0">
                <a:latin typeface="Century Schoolbook" charset="0"/>
                <a:cs typeface="Century Schoolbook" charset="0"/>
              </a:rPr>
              <a:t>, 161103 (2004)</a:t>
            </a:r>
            <a:endParaRPr lang="en-US" sz="1800" u="none" dirty="0">
              <a:latin typeface="Century Schoolbook" charset="0"/>
              <a:cs typeface="Century Schoolbook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181600" y="5511800"/>
            <a:ext cx="2209800" cy="584200"/>
          </a:xfrm>
          <a:prstGeom prst="rect">
            <a:avLst/>
          </a:prstGeom>
          <a:solidFill>
            <a:srgbClr val="BB2D3F">
              <a:alpha val="16862"/>
            </a:srgbClr>
          </a:solidFill>
          <a:ln w="25400">
            <a:solidFill>
              <a:srgbClr val="BB2D3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BB2D3F"/>
                </a:solidFill>
                <a:latin typeface="Arial Narrow" charset="0"/>
                <a:cs typeface="Arial Narrow" charset="0"/>
              </a:rPr>
              <a:t>MACS experimentally determined for the first time</a:t>
            </a:r>
            <a:r>
              <a:rPr lang="it-IT" sz="1600" u="none" dirty="0">
                <a:solidFill>
                  <a:srgbClr val="BB2D3F"/>
                </a:solidFill>
                <a:latin typeface="Arial Narrow" charset="0"/>
                <a:cs typeface="Arial Narrow" charset="0"/>
              </a:rPr>
              <a:t> 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7924800" y="5105400"/>
            <a:ext cx="121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dirty="0">
                <a:latin typeface="Arial Narrow" charset="0"/>
                <a:cs typeface="Arial Narrow" charset="0"/>
              </a:rPr>
              <a:t>Theoretical estimation:</a:t>
            </a:r>
          </a:p>
          <a:p>
            <a:pPr eaLnBrk="1" hangingPunct="1"/>
            <a:r>
              <a:rPr lang="en-US" sz="1800" u="none" dirty="0" smtClean="0">
                <a:latin typeface="Arial Narrow" charset="0"/>
                <a:cs typeface="Arial Narrow" charset="0"/>
              </a:rPr>
              <a:t>&lt;</a:t>
            </a:r>
            <a:r>
              <a:rPr lang="en-US" sz="1800" u="none" dirty="0" err="1" smtClean="0">
                <a:latin typeface="Arial Narrow" charset="0"/>
                <a:cs typeface="Arial Narrow" charset="0"/>
              </a:rPr>
              <a:t>σ</a:t>
            </a:r>
            <a:r>
              <a:rPr lang="en-US" sz="1800" u="none" dirty="0" smtClean="0">
                <a:latin typeface="Arial Narrow" charset="0"/>
                <a:cs typeface="Arial Narrow" charset="0"/>
              </a:rPr>
              <a:t>&gt;</a:t>
            </a:r>
            <a:r>
              <a:rPr lang="en-US" sz="1800" u="none" dirty="0">
                <a:latin typeface="Arial Narrow" charset="0"/>
                <a:cs typeface="Arial Narrow" charset="0"/>
              </a:rPr>
              <a:t>≈2 b</a:t>
            </a:r>
          </a:p>
        </p:txBody>
      </p:sp>
      <p:pic>
        <p:nvPicPr>
          <p:cNvPr id="18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328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pic>
        <p:nvPicPr>
          <p:cNvPr id="13" name="Picture 13" descr="s-proc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1268760"/>
            <a:ext cx="3456384" cy="268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2002-2004</a:t>
            </a:r>
          </a:p>
        </p:txBody>
      </p:sp>
      <p:sp>
        <p:nvSpPr>
          <p:cNvPr id="38917" name="Rectangle 15"/>
          <p:cNvSpPr>
            <a:spLocks noChangeArrowheads="1"/>
          </p:cNvSpPr>
          <p:nvPr/>
        </p:nvSpPr>
        <p:spPr bwMode="auto">
          <a:xfrm>
            <a:off x="107504" y="3276600"/>
            <a:ext cx="1143000" cy="3048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9"/>
          <p:cNvSpPr>
            <a:spLocks noGrp="1" noChangeArrowheads="1"/>
          </p:cNvSpPr>
          <p:nvPr>
            <p:ph sz="half" idx="2"/>
          </p:nvPr>
        </p:nvSpPr>
        <p:spPr bwMode="auto">
          <a:xfrm>
            <a:off x="2514600" y="1219200"/>
            <a:ext cx="3065512" cy="184976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Mg</a:t>
            </a:r>
            <a:r>
              <a:rPr lang="en-US" sz="2000" dirty="0" smtClean="0">
                <a:solidFill>
                  <a:schemeClr val="accent2"/>
                </a:solidFill>
                <a:latin typeface="Arial Narrow"/>
                <a:cs typeface="Arial Narrow"/>
              </a:rPr>
              <a:t> is a neutron </a:t>
            </a:r>
            <a:r>
              <a:rPr lang="en-US" sz="20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poison</a:t>
            </a:r>
            <a:r>
              <a:rPr lang="en-US" sz="2000" dirty="0" smtClean="0">
                <a:solidFill>
                  <a:schemeClr val="accent2"/>
                </a:solidFill>
                <a:latin typeface="Arial Narrow"/>
                <a:cs typeface="Arial Narrow"/>
              </a:rPr>
              <a:t> during the s-process </a:t>
            </a:r>
            <a:r>
              <a:rPr lang="en-US" sz="20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nucleosynthesis</a:t>
            </a:r>
            <a:r>
              <a:rPr lang="en-US" sz="2000" dirty="0" smtClean="0">
                <a:solidFill>
                  <a:schemeClr val="accent2"/>
                </a:solidFill>
                <a:latin typeface="Arial Narrow"/>
                <a:cs typeface="Arial Narrow"/>
              </a:rPr>
              <a:t> </a:t>
            </a:r>
            <a:endParaRPr lang="en-US" sz="2000" i="1" dirty="0" smtClean="0">
              <a:solidFill>
                <a:schemeClr val="accent2"/>
              </a:solidFill>
              <a:latin typeface="Arial Narrow"/>
              <a:cs typeface="Arial Narrow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baseline="30000" dirty="0" smtClean="0">
                <a:solidFill>
                  <a:srgbClr val="CC0000"/>
                </a:solidFill>
                <a:latin typeface="Arial Narrow"/>
                <a:cs typeface="Arial Narrow"/>
              </a:rPr>
              <a:t>22</a:t>
            </a:r>
            <a:r>
              <a:rPr lang="en-US" sz="2000" b="1" dirty="0" smtClean="0">
                <a:solidFill>
                  <a:srgbClr val="CC0000"/>
                </a:solidFill>
                <a:latin typeface="Arial Narrow"/>
                <a:cs typeface="Arial Narrow"/>
              </a:rPr>
              <a:t>Ne(</a:t>
            </a:r>
            <a:r>
              <a:rPr lang="en-US" sz="2000" b="1" dirty="0" smtClean="0">
                <a:solidFill>
                  <a:srgbClr val="CC0000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US" sz="2000" b="1" dirty="0" smtClean="0">
                <a:solidFill>
                  <a:srgbClr val="CC0000"/>
                </a:solidFill>
                <a:latin typeface="Arial Narrow"/>
                <a:cs typeface="Arial Narrow"/>
              </a:rPr>
              <a:t>, n)</a:t>
            </a:r>
            <a:r>
              <a:rPr lang="en-US" sz="2000" b="1" baseline="30000" dirty="0" smtClean="0">
                <a:solidFill>
                  <a:srgbClr val="CC0000"/>
                </a:solidFill>
                <a:latin typeface="Arial Narrow"/>
                <a:cs typeface="Arial Narrow"/>
              </a:rPr>
              <a:t>25</a:t>
            </a:r>
            <a:r>
              <a:rPr lang="en-US" sz="2000" b="1" dirty="0" smtClean="0">
                <a:solidFill>
                  <a:srgbClr val="CC0000"/>
                </a:solidFill>
                <a:latin typeface="Arial Narrow"/>
                <a:cs typeface="Arial Narrow"/>
              </a:rPr>
              <a:t>Mg</a:t>
            </a:r>
            <a:r>
              <a:rPr lang="en-US" sz="2000" dirty="0" smtClean="0">
                <a:solidFill>
                  <a:srgbClr val="CC0000"/>
                </a:solidFill>
                <a:latin typeface="Arial Narrow"/>
                <a:cs typeface="Arial Narrow"/>
              </a:rPr>
              <a:t> is a neutron </a:t>
            </a:r>
            <a:r>
              <a:rPr lang="en-US" sz="2000" b="1" dirty="0" smtClean="0">
                <a:solidFill>
                  <a:srgbClr val="CC0000"/>
                </a:solidFill>
                <a:latin typeface="Arial Narrow"/>
                <a:cs typeface="Arial Narrow"/>
              </a:rPr>
              <a:t>source</a:t>
            </a:r>
            <a:r>
              <a:rPr lang="en-US" sz="2000" dirty="0" smtClean="0">
                <a:solidFill>
                  <a:srgbClr val="CC0000"/>
                </a:solidFill>
                <a:latin typeface="Arial Narrow"/>
                <a:cs typeface="Arial Narrow"/>
              </a:rPr>
              <a:t> in </a:t>
            </a:r>
            <a:r>
              <a:rPr lang="en-US" sz="2000" b="1" dirty="0" smtClean="0">
                <a:solidFill>
                  <a:srgbClr val="CC0000"/>
                </a:solidFill>
                <a:latin typeface="Arial Narrow"/>
                <a:cs typeface="Arial Narrow"/>
              </a:rPr>
              <a:t>AGB</a:t>
            </a:r>
            <a:r>
              <a:rPr lang="en-US" sz="2000" dirty="0" smtClean="0">
                <a:solidFill>
                  <a:srgbClr val="CC0000"/>
                </a:solidFill>
                <a:latin typeface="Arial Narrow"/>
                <a:cs typeface="Arial Narrow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Arial Narrow"/>
                <a:cs typeface="Arial Narrow"/>
              </a:rPr>
              <a:t>and </a:t>
            </a:r>
            <a:r>
              <a:rPr lang="en-US" sz="2000" b="1" dirty="0">
                <a:solidFill>
                  <a:srgbClr val="CC0000"/>
                </a:solidFill>
                <a:latin typeface="Arial Narrow"/>
                <a:cs typeface="Arial Narrow"/>
              </a:rPr>
              <a:t>Massive</a:t>
            </a:r>
            <a:r>
              <a:rPr lang="en-US" sz="2000" dirty="0">
                <a:solidFill>
                  <a:srgbClr val="CC0000"/>
                </a:solidFill>
                <a:latin typeface="Arial Narrow"/>
                <a:cs typeface="Arial Narrow"/>
              </a:rPr>
              <a:t> stars </a:t>
            </a:r>
            <a:endParaRPr lang="en-US" sz="2000" dirty="0" smtClean="0">
              <a:solidFill>
                <a:srgbClr val="CC0000"/>
              </a:solidFill>
              <a:latin typeface="Arial Narrow"/>
              <a:cs typeface="Arial Narrow"/>
            </a:endParaRPr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Content Placeholder 14" descr="mg25_70kev.eps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 l="-1144" r="-1144"/>
          <a:stretch>
            <a:fillRect/>
          </a:stretch>
        </p:blipFill>
        <p:spPr bwMode="auto">
          <a:xfrm>
            <a:off x="2555776" y="2640674"/>
            <a:ext cx="3384376" cy="330860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2627784" y="6104329"/>
            <a:ext cx="36576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C. Massimi </a:t>
            </a:r>
            <a:r>
              <a:rPr lang="en-US" i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et al.,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Phys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. Rev. C </a:t>
            </a:r>
            <a:r>
              <a:rPr lang="en-US" b="1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85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044615 (2012)</a:t>
            </a:r>
            <a:endParaRPr lang="en-US" u="none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60640" y="4221088"/>
            <a:ext cx="2987824" cy="923330"/>
          </a:xfrm>
          <a:prstGeom prst="rect">
            <a:avLst/>
          </a:prstGeom>
          <a:ln w="508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u="none" dirty="0">
                <a:solidFill>
                  <a:schemeClr val="accent6"/>
                </a:solidFill>
                <a:latin typeface="Arial Narrow"/>
                <a:cs typeface="Arial Narrow"/>
              </a:rPr>
              <a:t>Result:</a:t>
            </a:r>
            <a:r>
              <a:rPr lang="en-US" u="none" dirty="0">
                <a:solidFill>
                  <a:schemeClr val="accent6"/>
                </a:solidFill>
                <a:latin typeface="Arial Narrow"/>
                <a:cs typeface="Arial Narrow"/>
              </a:rPr>
              <a:t> reduced poisoning effect </a:t>
            </a:r>
            <a:endParaRPr lang="en-US" u="none" dirty="0" smtClean="0">
              <a:solidFill>
                <a:schemeClr val="accent6"/>
              </a:solidFill>
              <a:latin typeface="Arial Narrow"/>
              <a:cs typeface="Arial Narrow"/>
            </a:endParaRPr>
          </a:p>
          <a:p>
            <a:pPr algn="ctr">
              <a:defRPr/>
            </a:pPr>
            <a:r>
              <a:rPr lang="en-US" u="none" dirty="0" smtClean="0">
                <a:solidFill>
                  <a:schemeClr val="accent6"/>
                </a:solidFill>
                <a:latin typeface="Arial Narrow"/>
                <a:cs typeface="Arial Narrow"/>
              </a:rPr>
              <a:t>Lower </a:t>
            </a:r>
            <a:r>
              <a:rPr lang="en-US" u="none" dirty="0">
                <a:solidFill>
                  <a:schemeClr val="accent6"/>
                </a:solidFill>
                <a:latin typeface="Arial Narrow"/>
                <a:cs typeface="Arial Narrow"/>
              </a:rPr>
              <a:t>MACS of </a:t>
            </a:r>
            <a:r>
              <a:rPr lang="en-US" u="none" baseline="30000" dirty="0">
                <a:solidFill>
                  <a:schemeClr val="accent6"/>
                </a:solidFill>
                <a:latin typeface="Arial Narrow"/>
                <a:cs typeface="Arial Narrow"/>
              </a:rPr>
              <a:t>25</a:t>
            </a:r>
            <a:r>
              <a:rPr lang="en-US" u="none" dirty="0">
                <a:solidFill>
                  <a:schemeClr val="accent6"/>
                </a:solidFill>
                <a:latin typeface="Arial Narrow"/>
                <a:cs typeface="Arial Narrow"/>
              </a:rPr>
              <a:t>Mg </a:t>
            </a:r>
            <a:r>
              <a:rPr lang="en-US" u="none" dirty="0">
                <a:solidFill>
                  <a:schemeClr val="accent6"/>
                </a:solidFill>
                <a:latin typeface="Arial Narrow"/>
                <a:cs typeface="Arial Narrow"/>
                <a:sym typeface="Wingdings" charset="2"/>
              </a:rPr>
              <a:t>higher neutron density.</a:t>
            </a:r>
            <a:endParaRPr lang="en-US" u="none" dirty="0">
              <a:solidFill>
                <a:schemeClr val="accent6"/>
              </a:solidFill>
              <a:latin typeface="Arial Narrow"/>
              <a:cs typeface="Arial Narrow"/>
            </a:endParaRPr>
          </a:p>
        </p:txBody>
      </p:sp>
      <p:pic>
        <p:nvPicPr>
          <p:cNvPr id="23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2002-2004</a:t>
            </a:r>
          </a:p>
        </p:txBody>
      </p:sp>
      <p:sp>
        <p:nvSpPr>
          <p:cNvPr id="38917" name="Rectangle 15"/>
          <p:cNvSpPr>
            <a:spLocks noChangeArrowheads="1"/>
          </p:cNvSpPr>
          <p:nvPr/>
        </p:nvSpPr>
        <p:spPr bwMode="auto">
          <a:xfrm>
            <a:off x="107504" y="4509120"/>
            <a:ext cx="1440160" cy="36004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819400" y="1306513"/>
            <a:ext cx="5715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u="none" baseline="30000" dirty="0">
                <a:solidFill>
                  <a:schemeClr val="accent6"/>
                </a:solidFill>
                <a:latin typeface="+mn-lt"/>
              </a:rPr>
              <a:t>186,187,188</a:t>
            </a:r>
            <a:r>
              <a:rPr lang="en-US" sz="2200" u="none" dirty="0">
                <a:solidFill>
                  <a:schemeClr val="accent6"/>
                </a:solidFill>
                <a:latin typeface="+mn-lt"/>
              </a:rPr>
              <a:t>Os: Re/Os clock </a:t>
            </a:r>
          </a:p>
        </p:txBody>
      </p:sp>
      <p:pic>
        <p:nvPicPr>
          <p:cNvPr id="24" name="Picture 10" descr="Screen shot 2012-06-14 at 5.50.1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600" y="2057400"/>
            <a:ext cx="4927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DSC000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0000">
            <a:off x="2843213" y="4160838"/>
            <a:ext cx="1835150" cy="1835150"/>
          </a:xfrm>
          <a:prstGeom prst="rect">
            <a:avLst/>
          </a:prstGeom>
          <a:noFill/>
          <a:ln w="28575">
            <a:solidFill>
              <a:srgbClr val="3117EF"/>
            </a:solidFill>
            <a:miter lim="800000"/>
            <a:headEnd/>
            <a:tailEnd/>
          </a:ln>
        </p:spPr>
      </p:pic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3505200" y="5334000"/>
            <a:ext cx="533400" cy="0"/>
          </a:xfrm>
          <a:prstGeom prst="line">
            <a:avLst/>
          </a:prstGeom>
          <a:noFill/>
          <a:ln w="50800">
            <a:solidFill>
              <a:srgbClr val="3117EF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5334000" y="4495800"/>
          <a:ext cx="2895600" cy="1371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65200"/>
                <a:gridCol w="965200"/>
                <a:gridCol w="9652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Isotop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Mass (</a:t>
                      </a:r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)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I.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A. (%)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>
                          <a:solidFill>
                            <a:schemeClr val="accent6"/>
                          </a:solidFill>
                          <a:latin typeface="Arial Narrow"/>
                          <a:cs typeface="Arial Narrow"/>
                        </a:rPr>
                        <a:t>186</a:t>
                      </a:r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D2D8A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1600" dirty="0">
                        <a:solidFill>
                          <a:srgbClr val="2D2D8A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D2D8A"/>
                          </a:solidFill>
                          <a:latin typeface="Arial Narrow"/>
                          <a:cs typeface="Arial Narrow"/>
                        </a:rPr>
                        <a:t>79.48</a:t>
                      </a:r>
                      <a:endParaRPr lang="en-US" sz="1600" dirty="0">
                        <a:solidFill>
                          <a:srgbClr val="2D2D8A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>
                          <a:solidFill>
                            <a:schemeClr val="accent6"/>
                          </a:solidFill>
                          <a:latin typeface="Arial Narrow"/>
                          <a:cs typeface="Arial Narrow"/>
                        </a:rPr>
                        <a:t>187</a:t>
                      </a:r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D2D8A"/>
                          </a:solidFill>
                          <a:latin typeface="Arial Narrow"/>
                          <a:cs typeface="Arial Narrow"/>
                        </a:rPr>
                        <a:t>1.9</a:t>
                      </a:r>
                      <a:endParaRPr lang="en-US" sz="1600" dirty="0">
                        <a:solidFill>
                          <a:srgbClr val="2D2D8A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D2D8A"/>
                          </a:solidFill>
                          <a:latin typeface="Arial Narrow"/>
                          <a:cs typeface="Arial Narrow"/>
                        </a:rPr>
                        <a:t>70.43</a:t>
                      </a:r>
                      <a:endParaRPr lang="en-US" sz="1600" dirty="0">
                        <a:solidFill>
                          <a:srgbClr val="2D2D8A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>
                          <a:solidFill>
                            <a:schemeClr val="accent6"/>
                          </a:solidFill>
                          <a:latin typeface="Arial Narrow"/>
                          <a:cs typeface="Arial Narrow"/>
                        </a:rPr>
                        <a:t>188</a:t>
                      </a:r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D2D8A"/>
                          </a:solidFill>
                          <a:latin typeface="Arial Narrow"/>
                          <a:cs typeface="Arial Narrow"/>
                        </a:rPr>
                        <a:t>1.99</a:t>
                      </a:r>
                      <a:endParaRPr lang="en-US" sz="1600" dirty="0">
                        <a:solidFill>
                          <a:srgbClr val="2D2D8A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D2D8A"/>
                          </a:solidFill>
                          <a:latin typeface="Arial Narrow"/>
                          <a:cs typeface="Arial Narrow"/>
                        </a:rPr>
                        <a:t>93.98</a:t>
                      </a:r>
                      <a:endParaRPr lang="en-US" sz="1600" dirty="0">
                        <a:solidFill>
                          <a:srgbClr val="2D2D8A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352800" y="5410200"/>
            <a:ext cx="838200" cy="3698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none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15 mm</a:t>
            </a:r>
          </a:p>
        </p:txBody>
      </p:sp>
      <p:pic>
        <p:nvPicPr>
          <p:cNvPr id="29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041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2002-2004</a:t>
            </a:r>
          </a:p>
        </p:txBody>
      </p:sp>
      <p:sp>
        <p:nvSpPr>
          <p:cNvPr id="38917" name="Rectangle 15"/>
          <p:cNvSpPr>
            <a:spLocks noChangeArrowheads="1"/>
          </p:cNvSpPr>
          <p:nvPr/>
        </p:nvSpPr>
        <p:spPr bwMode="auto">
          <a:xfrm>
            <a:off x="107504" y="4509120"/>
            <a:ext cx="1440160" cy="36004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819400" y="1306513"/>
            <a:ext cx="5715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u="none" baseline="30000" dirty="0">
                <a:solidFill>
                  <a:schemeClr val="accent6"/>
                </a:solidFill>
                <a:latin typeface="+mn-lt"/>
              </a:rPr>
              <a:t>186,187,188</a:t>
            </a:r>
            <a:r>
              <a:rPr lang="en-US" sz="2200" u="none" dirty="0">
                <a:solidFill>
                  <a:schemeClr val="accent6"/>
                </a:solidFill>
                <a:latin typeface="+mn-lt"/>
              </a:rPr>
              <a:t>Os: Re/Os clock 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352800" y="5410200"/>
            <a:ext cx="838200" cy="3698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none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15 mm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2209800" y="6124575"/>
            <a:ext cx="6934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M. </a:t>
            </a:r>
            <a:r>
              <a:rPr lang="en-US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Mosconi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i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et al.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, Phys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. Rev. C </a:t>
            </a:r>
            <a:r>
              <a:rPr lang="en-US" b="1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82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015802 (2010),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K. </a:t>
            </a:r>
            <a:r>
              <a:rPr lang="en-US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Fujii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i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et al.,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Phys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. Rev. C </a:t>
            </a:r>
            <a:r>
              <a:rPr lang="en-US" b="1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82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015804 (2010)</a:t>
            </a:r>
          </a:p>
        </p:txBody>
      </p:sp>
      <p:pic>
        <p:nvPicPr>
          <p:cNvPr id="21" name="Picture 11" descr="Screen shot 2012-06-15 at 5.21.2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676400"/>
            <a:ext cx="1916113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 descr="Screen shot 2012-06-15 at 5.22.1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752600"/>
            <a:ext cx="20574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4648200" y="1752600"/>
            <a:ext cx="2286000" cy="338138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u="none" dirty="0">
                <a:solidFill>
                  <a:srgbClr val="CC0000"/>
                </a:solidFill>
                <a:latin typeface="Arial Narrow" charset="0"/>
                <a:ea typeface="Arial Narrow" charset="0"/>
                <a:cs typeface="Arial Narrow" charset="0"/>
              </a:rPr>
              <a:t>Resolved resonance region</a:t>
            </a:r>
          </a:p>
        </p:txBody>
      </p:sp>
      <p:cxnSp>
        <p:nvCxnSpPr>
          <p:cNvPr id="30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572000" y="2133600"/>
            <a:ext cx="990600" cy="30480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</p:cxnSp>
      <p:cxnSp>
        <p:nvCxnSpPr>
          <p:cNvPr id="31" name="Straight Arrow Connector 17"/>
          <p:cNvCxnSpPr>
            <a:cxnSpLocks noChangeShapeType="1"/>
          </p:cNvCxnSpPr>
          <p:nvPr/>
        </p:nvCxnSpPr>
        <p:spPr bwMode="auto">
          <a:xfrm rot="5400000">
            <a:off x="4419600" y="2285256"/>
            <a:ext cx="1295400" cy="99060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</p:cxn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5486400" y="2586038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none" dirty="0"/>
              <a:t>+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4876800" y="3276600"/>
            <a:ext cx="1828800" cy="584200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Unresolved resonance region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6324600" y="2667000"/>
            <a:ext cx="6096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6324600" y="4038600"/>
            <a:ext cx="6096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5486400" y="4110038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none" dirty="0"/>
              <a:t>=</a:t>
            </a:r>
          </a:p>
        </p:txBody>
      </p:sp>
      <p:sp>
        <p:nvSpPr>
          <p:cNvPr id="37" name="TextBox 29"/>
          <p:cNvSpPr txBox="1">
            <a:spLocks noChangeArrowheads="1"/>
          </p:cNvSpPr>
          <p:nvPr/>
        </p:nvSpPr>
        <p:spPr bwMode="auto">
          <a:xfrm>
            <a:off x="4724400" y="4800600"/>
            <a:ext cx="2133600" cy="400050"/>
          </a:xfrm>
          <a:prstGeom prst="rect">
            <a:avLst/>
          </a:prstGeom>
          <a:solidFill>
            <a:srgbClr val="BB2D3F">
              <a:alpha val="10196"/>
            </a:srgbClr>
          </a:solidFill>
          <a:ln w="50800">
            <a:solidFill>
              <a:srgbClr val="CC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none" dirty="0">
                <a:solidFill>
                  <a:srgbClr val="CC0000"/>
                </a:solidFill>
                <a:latin typeface="Arial Narrow" charset="0"/>
                <a:ea typeface="Arial Narrow" charset="0"/>
                <a:cs typeface="Arial Narrow" charset="0"/>
              </a:rPr>
              <a:t>T-t</a:t>
            </a:r>
            <a:r>
              <a:rPr lang="en-US" sz="2000" b="1" u="none" baseline="-25000" dirty="0">
                <a:solidFill>
                  <a:srgbClr val="CC0000"/>
                </a:solidFill>
                <a:latin typeface="Arial Narrow" charset="0"/>
                <a:ea typeface="Arial Narrow" charset="0"/>
                <a:cs typeface="Arial Narrow" charset="0"/>
              </a:rPr>
              <a:t>0</a:t>
            </a:r>
            <a:r>
              <a:rPr lang="en-US" sz="2000" b="1" u="none" dirty="0">
                <a:solidFill>
                  <a:srgbClr val="CC0000"/>
                </a:solidFill>
                <a:latin typeface="Arial Narrow" charset="0"/>
                <a:ea typeface="Arial Narrow" charset="0"/>
                <a:cs typeface="Arial Narrow" charset="0"/>
              </a:rPr>
              <a:t>=15.3±0.8±2 </a:t>
            </a:r>
            <a:r>
              <a:rPr lang="en-US" sz="2000" b="1" u="none" dirty="0" err="1">
                <a:solidFill>
                  <a:srgbClr val="CC0000"/>
                </a:solidFill>
                <a:latin typeface="Arial Narrow" charset="0"/>
                <a:ea typeface="Arial Narrow" charset="0"/>
                <a:cs typeface="Arial Narrow" charset="0"/>
              </a:rPr>
              <a:t>Gy</a:t>
            </a:r>
            <a:endParaRPr lang="en-US" sz="2000" b="1" u="none" dirty="0">
              <a:solidFill>
                <a:srgbClr val="CC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38" name="Straight Arrow Connector 30"/>
          <p:cNvCxnSpPr>
            <a:cxnSpLocks noChangeShapeType="1"/>
          </p:cNvCxnSpPr>
          <p:nvPr/>
        </p:nvCxnSpPr>
        <p:spPr bwMode="auto">
          <a:xfrm rot="5400000">
            <a:off x="5791200" y="5257800"/>
            <a:ext cx="381000" cy="76200"/>
          </a:xfrm>
          <a:prstGeom prst="straightConnector1">
            <a:avLst/>
          </a:prstGeom>
          <a:noFill/>
          <a:ln w="25400">
            <a:solidFill>
              <a:srgbClr val="BB2D3F"/>
            </a:solidFill>
            <a:round/>
            <a:headEnd/>
            <a:tailEnd type="stealth" w="lg" len="lg"/>
          </a:ln>
        </p:spPr>
      </p:cxnSp>
      <p:sp>
        <p:nvSpPr>
          <p:cNvPr id="39" name="TextBox 33"/>
          <p:cNvSpPr txBox="1">
            <a:spLocks noChangeArrowheads="1"/>
          </p:cNvSpPr>
          <p:nvPr/>
        </p:nvSpPr>
        <p:spPr bwMode="auto">
          <a:xfrm>
            <a:off x="4724400" y="5449888"/>
            <a:ext cx="2590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u="none" dirty="0">
                <a:latin typeface="Arial Narrow" charset="0"/>
                <a:ea typeface="Arial Narrow" charset="0"/>
                <a:cs typeface="Arial Narrow" charset="0"/>
              </a:rPr>
              <a:t>REDUCED </a:t>
            </a:r>
            <a:r>
              <a:rPr lang="en-US" u="none" dirty="0">
                <a:latin typeface="Arial Narrow" charset="0"/>
                <a:ea typeface="Arial Narrow" charset="0"/>
                <a:cs typeface="Arial Narrow" charset="0"/>
              </a:rPr>
              <a:t>the uncertainty due to nuclear data</a:t>
            </a:r>
          </a:p>
        </p:txBody>
      </p:sp>
      <p:pic>
        <p:nvPicPr>
          <p:cNvPr id="40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199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2" grpId="0"/>
      <p:bldP spid="33" grpId="0" animBg="1"/>
      <p:bldP spid="36" grpId="0"/>
      <p:bldP spid="37" grpId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2002-2004</a:t>
            </a:r>
          </a:p>
        </p:txBody>
      </p:sp>
      <p:sp>
        <p:nvSpPr>
          <p:cNvPr id="38917" name="Rectangle 15"/>
          <p:cNvSpPr>
            <a:spLocks noChangeArrowheads="1"/>
          </p:cNvSpPr>
          <p:nvPr/>
        </p:nvSpPr>
        <p:spPr bwMode="auto">
          <a:xfrm>
            <a:off x="107504" y="4509120"/>
            <a:ext cx="1440160" cy="36004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4450" y="1219200"/>
            <a:ext cx="6254750" cy="5141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3" descr="weblogo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42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74638"/>
            <a:ext cx="71628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dirty="0" smtClean="0">
                <a:cs typeface="Cochin"/>
              </a:rPr>
              <a:t>Outline</a:t>
            </a:r>
          </a:p>
        </p:txBody>
      </p:sp>
      <p:sp>
        <p:nvSpPr>
          <p:cNvPr id="2969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solidFill>
                  <a:srgbClr val="CC0000"/>
                </a:solidFill>
              </a:rPr>
              <a:t>The n_TOF facility </a:t>
            </a:r>
          </a:p>
          <a:p>
            <a:pPr marL="457200" lvl="1" indent="0" eaLnBrk="1" hangingPunct="1">
              <a:buNone/>
            </a:pPr>
            <a:r>
              <a:rPr lang="en-US" sz="2400" dirty="0">
                <a:solidFill>
                  <a:srgbClr val="333399"/>
                </a:solidFill>
              </a:rPr>
              <a:t>t</a:t>
            </a:r>
            <a:r>
              <a:rPr lang="en-US" sz="2400" dirty="0" smtClean="0">
                <a:solidFill>
                  <a:srgbClr val="333399"/>
                </a:solidFill>
              </a:rPr>
              <a:t>imeline, basic parameters and features</a:t>
            </a:r>
            <a:endParaRPr lang="en-US" sz="2400" dirty="0">
              <a:solidFill>
                <a:srgbClr val="333399"/>
              </a:solidFill>
            </a:endParaRPr>
          </a:p>
          <a:p>
            <a:pPr marL="457200" lvl="1" indent="0" eaLnBrk="1" hangingPunct="1">
              <a:buNone/>
            </a:pPr>
            <a:endParaRPr lang="en-US" sz="2400" b="1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CC0000"/>
                </a:solidFill>
              </a:rPr>
              <a:t>PAST (Phase I + Phase II)</a:t>
            </a:r>
          </a:p>
          <a:p>
            <a:pPr marL="457200" lvl="1" indent="0" eaLnBrk="1" hangingPunct="1">
              <a:buNone/>
            </a:pPr>
            <a:r>
              <a:rPr lang="en-US" sz="2400" dirty="0" smtClean="0">
                <a:solidFill>
                  <a:srgbClr val="333399"/>
                </a:solidFill>
              </a:rPr>
              <a:t>(n, </a:t>
            </a:r>
            <a:r>
              <a:rPr lang="en-US" sz="2400" dirty="0" err="1" smtClean="0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en-US" sz="2400" dirty="0" smtClean="0">
                <a:solidFill>
                  <a:srgbClr val="333399"/>
                </a:solidFill>
              </a:rPr>
              <a:t>) </a:t>
            </a:r>
            <a:r>
              <a:rPr lang="en-US" sz="2400" dirty="0" smtClean="0">
                <a:solidFill>
                  <a:schemeClr val="accent2"/>
                </a:solidFill>
              </a:rPr>
              <a:t>and (n, </a:t>
            </a:r>
            <a:r>
              <a:rPr lang="en-US" sz="2400" dirty="0" smtClean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en-US" sz="2400" dirty="0" smtClean="0">
                <a:solidFill>
                  <a:schemeClr val="accent2"/>
                </a:solidFill>
              </a:rPr>
              <a:t>) </a:t>
            </a:r>
            <a:r>
              <a:rPr lang="en-US" sz="2400" dirty="0" smtClean="0">
                <a:solidFill>
                  <a:srgbClr val="333399"/>
                </a:solidFill>
              </a:rPr>
              <a:t>measurements with C</a:t>
            </a:r>
            <a:r>
              <a:rPr lang="en-US" sz="2400" baseline="-25000" dirty="0" smtClean="0">
                <a:solidFill>
                  <a:srgbClr val="333399"/>
                </a:solidFill>
              </a:rPr>
              <a:t>6</a:t>
            </a:r>
            <a:r>
              <a:rPr lang="en-US" sz="2400" dirty="0" smtClean="0">
                <a:solidFill>
                  <a:srgbClr val="333399"/>
                </a:solidFill>
              </a:rPr>
              <a:t>D</a:t>
            </a:r>
            <a:r>
              <a:rPr lang="en-US" sz="2400" baseline="-25000" dirty="0" smtClean="0">
                <a:solidFill>
                  <a:srgbClr val="333399"/>
                </a:solidFill>
              </a:rPr>
              <a:t>6</a:t>
            </a:r>
            <a:r>
              <a:rPr lang="en-US" sz="2400" dirty="0" smtClean="0">
                <a:solidFill>
                  <a:srgbClr val="333399"/>
                </a:solidFill>
              </a:rPr>
              <a:t>, BaF</a:t>
            </a:r>
            <a:r>
              <a:rPr lang="en-US" sz="2400" baseline="-25000" dirty="0" smtClean="0">
                <a:solidFill>
                  <a:srgbClr val="333399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</a:rPr>
              <a:t>, </a:t>
            </a:r>
            <a:r>
              <a:rPr lang="en-US" sz="2400" dirty="0">
                <a:solidFill>
                  <a:schemeClr val="accent2"/>
                </a:solidFill>
              </a:rPr>
              <a:t>MicroMegas and diamond detector</a:t>
            </a:r>
            <a:endParaRPr lang="en-US" sz="2400" dirty="0" smtClean="0">
              <a:solidFill>
                <a:srgbClr val="333399"/>
              </a:solidFill>
            </a:endParaRP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b="1" dirty="0" smtClean="0">
                <a:solidFill>
                  <a:srgbClr val="CC0000"/>
                </a:solidFill>
              </a:rPr>
              <a:t>PRESENT (Phase III)</a:t>
            </a:r>
          </a:p>
          <a:p>
            <a:pPr marL="457200" lvl="1" indent="0" eaLnBrk="1" hangingPunct="1">
              <a:buNone/>
            </a:pPr>
            <a:r>
              <a:rPr lang="en-US" sz="2400" dirty="0">
                <a:solidFill>
                  <a:srgbClr val="333399"/>
                </a:solidFill>
              </a:rPr>
              <a:t>(n, </a:t>
            </a:r>
            <a:r>
              <a:rPr lang="en-US" sz="2400" dirty="0" err="1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en-US" sz="2400" dirty="0">
                <a:solidFill>
                  <a:srgbClr val="333399"/>
                </a:solidFill>
              </a:rPr>
              <a:t>); (n, </a:t>
            </a:r>
            <a:r>
              <a:rPr lang="en-US" sz="2400" dirty="0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en-US" sz="2400" dirty="0">
                <a:solidFill>
                  <a:srgbClr val="333399"/>
                </a:solidFill>
              </a:rPr>
              <a:t>) and (n, p) measurements with C</a:t>
            </a:r>
            <a:r>
              <a:rPr lang="en-US" sz="2400" baseline="-25000" dirty="0">
                <a:solidFill>
                  <a:srgbClr val="333399"/>
                </a:solidFill>
              </a:rPr>
              <a:t>6</a:t>
            </a:r>
            <a:r>
              <a:rPr lang="en-US" sz="2400" dirty="0">
                <a:solidFill>
                  <a:srgbClr val="333399"/>
                </a:solidFill>
              </a:rPr>
              <a:t>D</a:t>
            </a:r>
            <a:r>
              <a:rPr lang="en-US" sz="2400" baseline="-25000" dirty="0">
                <a:solidFill>
                  <a:srgbClr val="333399"/>
                </a:solidFill>
              </a:rPr>
              <a:t>6</a:t>
            </a:r>
            <a:r>
              <a:rPr lang="en-US" sz="2400" dirty="0">
                <a:solidFill>
                  <a:srgbClr val="333399"/>
                </a:solidFill>
              </a:rPr>
              <a:t>, BaF</a:t>
            </a:r>
            <a:r>
              <a:rPr lang="en-US" sz="2400" baseline="-25000" dirty="0">
                <a:solidFill>
                  <a:srgbClr val="333399"/>
                </a:solidFill>
              </a:rPr>
              <a:t>2</a:t>
            </a:r>
            <a:r>
              <a:rPr lang="en-US" sz="2400" dirty="0">
                <a:solidFill>
                  <a:srgbClr val="333399"/>
                </a:solidFill>
              </a:rPr>
              <a:t>, MicroMegas, diamond and Silicon detectors …</a:t>
            </a:r>
          </a:p>
          <a:p>
            <a:pPr eaLnBrk="1" hangingPunct="1"/>
            <a:endParaRPr lang="en-US" sz="2400" b="1" dirty="0" smtClean="0"/>
          </a:p>
        </p:txBody>
      </p:sp>
      <p:pic>
        <p:nvPicPr>
          <p:cNvPr id="2" name="Picture 1" descr="Screen shot 2015-05-11 at 12.1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88" y="70892"/>
            <a:ext cx="3073400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7313" y="1295400"/>
            <a:ext cx="23510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5496" y="1268413"/>
            <a:ext cx="2448271" cy="49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800"/>
              </a:spcAft>
            </a:pPr>
            <a:r>
              <a:rPr lang="it-IT" sz="2800" b="1" u="none" dirty="0" err="1" smtClean="0">
                <a:solidFill>
                  <a:srgbClr val="CC0000"/>
                </a:solidFill>
              </a:rPr>
              <a:t>Capture</a:t>
            </a:r>
            <a:r>
              <a:rPr lang="it-IT" sz="2800" b="1" u="none" dirty="0" smtClean="0">
                <a:solidFill>
                  <a:srgbClr val="CC0000"/>
                </a:solidFill>
              </a:rPr>
              <a:t> </a:t>
            </a:r>
            <a:r>
              <a:rPr lang="it-IT" sz="2800" b="1" u="none" dirty="0">
                <a:solidFill>
                  <a:srgbClr val="CC0000"/>
                </a:solidFill>
              </a:rPr>
              <a:t>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1500" b="1" dirty="0" smtClean="0">
              <a:solidFill>
                <a:srgbClr val="CC0000"/>
              </a:solidFill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151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Sm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204,206,207,208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Pb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Bi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Th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24,25,26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90,91,92,94,96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Zr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139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La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186,187,188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Os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009900"/>
                </a:solidFill>
                <a:sym typeface="Symbol" charset="2"/>
              </a:rPr>
              <a:t>197</a:t>
            </a:r>
            <a:r>
              <a:rPr lang="it-IT" sz="2000" u="none" dirty="0" smtClean="0">
                <a:solidFill>
                  <a:srgbClr val="009900"/>
                </a:solidFill>
                <a:sym typeface="Symbol" charset="2"/>
              </a:rPr>
              <a:t>Au</a:t>
            </a:r>
            <a:endParaRPr lang="it-IT" sz="2000" u="none" dirty="0">
              <a:solidFill>
                <a:srgbClr val="009900"/>
              </a:solidFill>
              <a:sym typeface="Symbol" charset="2"/>
            </a:endParaRP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233,234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Bef>
                <a:spcPts val="100"/>
              </a:spcBef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237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Np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240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</a:p>
          <a:p>
            <a:pPr>
              <a:spcBef>
                <a:spcPts val="100"/>
              </a:spcBef>
            </a:pP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Am</a:t>
            </a:r>
            <a:endParaRPr lang="it-IT" sz="2200" dirty="0">
              <a:solidFill>
                <a:srgbClr val="CC0000"/>
              </a:solidFill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2002-2004</a:t>
            </a:r>
          </a:p>
        </p:txBody>
      </p:sp>
      <p:sp>
        <p:nvSpPr>
          <p:cNvPr id="38917" name="Rectangle 15"/>
          <p:cNvSpPr>
            <a:spLocks noChangeArrowheads="1"/>
          </p:cNvSpPr>
          <p:nvPr/>
        </p:nvSpPr>
        <p:spPr bwMode="auto">
          <a:xfrm>
            <a:off x="107504" y="4797152"/>
            <a:ext cx="792088" cy="36004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86200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6962" y="51450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1200"/>
            <a:ext cx="4270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2" y="19446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667000" y="1295400"/>
            <a:ext cx="6324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u="none" baseline="30000" dirty="0">
                <a:solidFill>
                  <a:schemeClr val="accent6"/>
                </a:solidFill>
                <a:latin typeface="+mn-lt"/>
              </a:rPr>
              <a:t>197</a:t>
            </a:r>
            <a:r>
              <a:rPr lang="en-US" sz="2200" u="none" dirty="0">
                <a:solidFill>
                  <a:schemeClr val="accent6"/>
                </a:solidFill>
                <a:latin typeface="+mn-lt"/>
              </a:rPr>
              <a:t>Au(n</a:t>
            </a:r>
            <a:r>
              <a:rPr lang="en-US" sz="2200" u="none" dirty="0" smtClean="0">
                <a:solidFill>
                  <a:schemeClr val="accent6"/>
                </a:solidFill>
                <a:latin typeface="+mn-lt"/>
              </a:rPr>
              <a:t>, </a:t>
            </a:r>
            <a:r>
              <a:rPr lang="en-US" sz="2200" u="none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γ</a:t>
            </a:r>
            <a:r>
              <a:rPr lang="en-US" sz="2200" u="none" dirty="0" smtClean="0">
                <a:solidFill>
                  <a:schemeClr val="accent6"/>
                </a:solidFill>
                <a:latin typeface="+mn-lt"/>
              </a:rPr>
              <a:t>)</a:t>
            </a:r>
            <a:r>
              <a:rPr lang="en-US" sz="2200" u="none" dirty="0">
                <a:solidFill>
                  <a:schemeClr val="accent6"/>
                </a:solidFill>
                <a:latin typeface="+mn-lt"/>
              </a:rPr>
              <a:t>: the reference for (n</a:t>
            </a:r>
            <a:r>
              <a:rPr lang="en-US" sz="2200" u="none" dirty="0" smtClean="0">
                <a:solidFill>
                  <a:schemeClr val="accent6"/>
                </a:solidFill>
                <a:latin typeface="+mn-lt"/>
              </a:rPr>
              <a:t>, </a:t>
            </a:r>
            <a:r>
              <a:rPr lang="en-US" sz="2200" u="none" dirty="0" err="1">
                <a:solidFill>
                  <a:schemeClr val="accent6"/>
                </a:solidFill>
                <a:latin typeface="Symbol" charset="2"/>
                <a:cs typeface="Symbol" charset="2"/>
              </a:rPr>
              <a:t>γ</a:t>
            </a:r>
            <a:r>
              <a:rPr lang="en-US" sz="2200" u="none" dirty="0" smtClean="0">
                <a:solidFill>
                  <a:schemeClr val="accent6"/>
                </a:solidFill>
                <a:latin typeface="+mn-lt"/>
              </a:rPr>
              <a:t>) </a:t>
            </a:r>
            <a:r>
              <a:rPr lang="en-US" sz="2200" u="none" dirty="0">
                <a:solidFill>
                  <a:schemeClr val="accent6"/>
                </a:solidFill>
                <a:latin typeface="+mn-lt"/>
              </a:rPr>
              <a:t>measurements  </a:t>
            </a:r>
          </a:p>
        </p:txBody>
      </p:sp>
      <p:pic>
        <p:nvPicPr>
          <p:cNvPr id="12" name="Picture 24" descr="ta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772816"/>
            <a:ext cx="2898775" cy="2189162"/>
          </a:xfrm>
          <a:noFill/>
          <a:ln>
            <a:miter lim="800000"/>
            <a:headEnd/>
            <a:tailEnd/>
          </a:ln>
        </p:spPr>
      </p:pic>
      <p:pic>
        <p:nvPicPr>
          <p:cNvPr id="13" name="Picture 34" descr="Calorimetro+a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58594" y="3645024"/>
            <a:ext cx="3217862" cy="2189162"/>
          </a:xfrm>
          <a:noFill/>
          <a:ln>
            <a:miter lim="800000"/>
            <a:headEnd/>
            <a:tailEnd/>
          </a:ln>
        </p:spPr>
      </p:pic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638800" y="1916832"/>
            <a:ext cx="2590800" cy="1323975"/>
          </a:xfrm>
          <a:prstGeom prst="rect">
            <a:avLst/>
          </a:prstGeom>
          <a:noFill/>
          <a:ln w="25400">
            <a:solidFill>
              <a:srgbClr val="BB2D3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u="none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4p detector ~ 100% efficiency</a:t>
            </a:r>
          </a:p>
          <a:p>
            <a:pPr>
              <a:buFont typeface="Arial" charset="0"/>
              <a:buChar char="•"/>
            </a:pPr>
            <a:r>
              <a:rPr lang="en-US" sz="1600" u="none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40 BaF</a:t>
            </a:r>
            <a:r>
              <a:rPr lang="en-US" sz="1600" u="none" baseline="-25000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2 </a:t>
            </a:r>
            <a:r>
              <a:rPr lang="en-US" sz="1600" u="none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crystals </a:t>
            </a:r>
          </a:p>
          <a:p>
            <a:pPr algn="just">
              <a:buFont typeface="Arial" charset="0"/>
              <a:buChar char="•"/>
            </a:pPr>
            <a:r>
              <a:rPr lang="en-US" sz="1600" u="none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15-cm spherical shell</a:t>
            </a:r>
          </a:p>
          <a:p>
            <a:pPr>
              <a:buFont typeface="Arial" charset="0"/>
              <a:buChar char="•"/>
            </a:pPr>
            <a:r>
              <a:rPr lang="en-US" sz="1600" u="none" baseline="30000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10</a:t>
            </a:r>
            <a:r>
              <a:rPr lang="en-US" sz="1600" u="none">
                <a:solidFill>
                  <a:srgbClr val="BB2D3F"/>
                </a:solidFill>
                <a:latin typeface="Arial Narrow" charset="0"/>
                <a:ea typeface="Arial Narrow" charset="0"/>
                <a:cs typeface="Arial Narrow" charset="0"/>
              </a:rPr>
              <a:t>B-loaded carbon-fiber capsules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555776" y="3989383"/>
            <a:ext cx="2952328" cy="1815881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5-cm-thick spherical shell made of C</a:t>
            </a:r>
            <a:r>
              <a:rPr lang="en-US" sz="1600" u="none" baseline="-25000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12</a:t>
            </a:r>
            <a:r>
              <a:rPr lang="en-US" sz="1600" u="none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H</a:t>
            </a:r>
            <a:r>
              <a:rPr lang="en-US" sz="1600" u="none" baseline="-25000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20</a:t>
            </a:r>
            <a:r>
              <a:rPr lang="en-US" sz="1600" u="none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O</a:t>
            </a:r>
            <a:r>
              <a:rPr lang="en-US" sz="1600" u="none" baseline="-25000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4</a:t>
            </a:r>
            <a:r>
              <a:rPr lang="en-US" sz="1600" u="none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(</a:t>
            </a:r>
            <a:r>
              <a:rPr lang="en-US" sz="1600" u="none" baseline="30000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6</a:t>
            </a:r>
            <a:r>
              <a:rPr lang="en-US" sz="1600" u="none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Li)</a:t>
            </a:r>
            <a:r>
              <a:rPr lang="en-US" sz="1600" u="none" baseline="-25000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2</a:t>
            </a:r>
          </a:p>
          <a:p>
            <a:pPr>
              <a:defRPr/>
            </a:pPr>
            <a:endParaRPr lang="en-US" sz="1600" u="none" baseline="-25000" dirty="0">
              <a:solidFill>
                <a:schemeClr val="accent6"/>
              </a:solidFill>
              <a:latin typeface="Arial Narrow"/>
              <a:ea typeface="Arial Narrow" charset="0"/>
              <a:cs typeface="Arial Narrow"/>
            </a:endParaRPr>
          </a:p>
          <a:p>
            <a:pPr>
              <a:defRPr/>
            </a:pPr>
            <a:r>
              <a:rPr lang="en-US" sz="1600" u="none" dirty="0">
                <a:solidFill>
                  <a:srgbClr val="BB2D3F"/>
                </a:solidFill>
                <a:latin typeface="Arial Narrow"/>
                <a:ea typeface="Arial Narrow" charset="0"/>
                <a:cs typeface="Arial Narrow"/>
              </a:rPr>
              <a:t>Energy resolution of 15% at 662 keV and 6% at 6.1 MeV</a:t>
            </a:r>
          </a:p>
          <a:p>
            <a:pPr>
              <a:defRPr/>
            </a:pPr>
            <a:endParaRPr lang="en-US" sz="1600" u="none" baseline="30000" dirty="0">
              <a:latin typeface="Century Schoolbook"/>
              <a:ea typeface="Arial Narrow" charset="0"/>
              <a:cs typeface="Century Schoolbook"/>
            </a:endParaRPr>
          </a:p>
          <a:p>
            <a:pPr>
              <a:defRPr/>
            </a:pPr>
            <a:endParaRPr lang="en-US" sz="1600" u="none" baseline="30000" dirty="0" smtClean="0">
              <a:latin typeface="Century Schoolbook"/>
              <a:ea typeface="Arial Narrow" charset="0"/>
              <a:cs typeface="Century Schoolbook"/>
            </a:endParaRPr>
          </a:p>
          <a:p>
            <a:pPr>
              <a:defRPr/>
            </a:pPr>
            <a:r>
              <a:rPr lang="en-US" sz="1600" u="none" baseline="30000" dirty="0" smtClean="0">
                <a:latin typeface="Century Schoolbook"/>
                <a:ea typeface="Arial Narrow" charset="0"/>
                <a:cs typeface="Century Schoolbook"/>
              </a:rPr>
              <a:t>C. </a:t>
            </a:r>
            <a:r>
              <a:rPr lang="en-US" sz="1600" u="none" baseline="30000" dirty="0" err="1" smtClean="0">
                <a:latin typeface="Century Schoolbook"/>
                <a:ea typeface="Arial Narrow" charset="0"/>
                <a:cs typeface="Century Schoolbook"/>
              </a:rPr>
              <a:t>Guerreto</a:t>
            </a:r>
            <a:r>
              <a:rPr lang="en-US" sz="1600" u="none" baseline="30000" dirty="0" smtClean="0">
                <a:latin typeface="Century Schoolbook"/>
                <a:ea typeface="Arial Narrow" charset="0"/>
                <a:cs typeface="Century Schoolbook"/>
              </a:rPr>
              <a:t> </a:t>
            </a:r>
            <a:r>
              <a:rPr lang="en-US" sz="1600" i="1" u="none" baseline="30000" dirty="0" smtClean="0">
                <a:latin typeface="Century Schoolbook"/>
                <a:ea typeface="Arial Narrow" charset="0"/>
                <a:cs typeface="Century Schoolbook"/>
              </a:rPr>
              <a:t>et al.</a:t>
            </a:r>
            <a:r>
              <a:rPr lang="en-US" sz="1600" u="none" baseline="30000" dirty="0" smtClean="0">
                <a:latin typeface="Century Schoolbook"/>
                <a:ea typeface="Arial Narrow" charset="0"/>
                <a:cs typeface="Century Schoolbook"/>
              </a:rPr>
              <a:t>, NIM </a:t>
            </a:r>
            <a:r>
              <a:rPr lang="en-US" sz="1600" u="none" baseline="30000" dirty="0">
                <a:latin typeface="Century Schoolbook"/>
                <a:ea typeface="Arial Narrow" charset="0"/>
                <a:cs typeface="Century Schoolbook"/>
              </a:rPr>
              <a:t>A </a:t>
            </a:r>
            <a:r>
              <a:rPr lang="en-US" sz="1600" b="1" u="none" baseline="30000" dirty="0">
                <a:latin typeface="Century Schoolbook"/>
                <a:ea typeface="Arial Narrow" charset="0"/>
                <a:cs typeface="Century Schoolbook"/>
              </a:rPr>
              <a:t>608</a:t>
            </a:r>
            <a:r>
              <a:rPr lang="en-US" sz="1600" u="none" baseline="30000" dirty="0">
                <a:latin typeface="Century Schoolbook"/>
                <a:ea typeface="Arial Narrow" charset="0"/>
                <a:cs typeface="Century Schoolbook"/>
              </a:rPr>
              <a:t>, 424 (2009)</a:t>
            </a:r>
            <a:r>
              <a:rPr lang="en-US" sz="1600" u="none" dirty="0">
                <a:solidFill>
                  <a:schemeClr val="accent6"/>
                </a:solidFill>
                <a:latin typeface="Arial Narrow"/>
                <a:ea typeface="Arial Narrow" charset="0"/>
                <a:cs typeface="Arial Narrow"/>
              </a:rPr>
              <a:t> 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5508104" y="3356992"/>
            <a:ext cx="2971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C. Guerrero </a:t>
            </a:r>
            <a:r>
              <a:rPr lang="en-US" i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et al.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, EPJ A</a:t>
            </a:r>
            <a:r>
              <a:rPr lang="en-US" b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48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, 29 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(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2012)</a:t>
            </a:r>
            <a:endParaRPr lang="en-US" u="none" baseline="300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2667000" y="5949280"/>
            <a:ext cx="3810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C. Massimi </a:t>
            </a:r>
            <a:r>
              <a:rPr lang="en-US" i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et al.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, Phys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. Rev. C</a:t>
            </a:r>
            <a:r>
              <a:rPr lang="en-US" b="1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 81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044616 (2010)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,</a:t>
            </a:r>
          </a:p>
          <a:p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C. </a:t>
            </a:r>
            <a:r>
              <a:rPr lang="en-US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Lederer</a:t>
            </a:r>
            <a:r>
              <a:rPr lang="en-US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i="1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et </a:t>
            </a:r>
            <a:r>
              <a:rPr lang="en-US" i="1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al.</a:t>
            </a:r>
            <a:r>
              <a:rPr lang="en-US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,Phys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. Rev. C </a:t>
            </a:r>
            <a:r>
              <a:rPr lang="en-US" b="1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83</a:t>
            </a:r>
            <a:r>
              <a:rPr lang="en-US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034608 (2011) </a:t>
            </a:r>
          </a:p>
        </p:txBody>
      </p:sp>
      <p:pic>
        <p:nvPicPr>
          <p:cNvPr id="24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888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9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2009-2012</a:t>
            </a: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107504" y="1268413"/>
            <a:ext cx="2663825" cy="500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800" b="1" u="none" dirty="0" err="1">
                <a:solidFill>
                  <a:srgbClr val="CC0000"/>
                </a:solidFill>
              </a:rPr>
              <a:t>Capture</a:t>
            </a:r>
            <a:r>
              <a:rPr lang="it-IT" sz="2800" b="1" u="none" dirty="0">
                <a:solidFill>
                  <a:srgbClr val="CC0000"/>
                </a:solidFill>
              </a:rPr>
              <a:t> (</a:t>
            </a:r>
            <a:r>
              <a:rPr lang="it-IT" sz="2800" b="1" u="none" dirty="0" err="1">
                <a:solidFill>
                  <a:srgbClr val="CC0000"/>
                </a:solidFill>
              </a:rPr>
              <a:t>n</a:t>
            </a:r>
            <a:r>
              <a:rPr lang="it-IT" sz="2800" b="1" u="none" dirty="0" smtClean="0">
                <a:solidFill>
                  <a:srgbClr val="CC0000"/>
                </a:solidFill>
              </a:rPr>
              <a:t>, </a:t>
            </a:r>
            <a:r>
              <a:rPr lang="it-IT" sz="28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800" b="1" u="none" dirty="0" smtClean="0">
                <a:solidFill>
                  <a:srgbClr val="CC0000"/>
                </a:solidFill>
              </a:rPr>
              <a:t>)</a:t>
            </a:r>
            <a:endParaRPr lang="it-IT" sz="28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58,62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Ni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63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Ni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54,56,57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Fe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CC0000"/>
                </a:solidFill>
                <a:sym typeface="Symbol" charset="2"/>
              </a:rPr>
              <a:t>241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Am </a:t>
            </a:r>
            <a:r>
              <a:rPr lang="en-US" sz="2000" u="none" dirty="0" err="1">
                <a:solidFill>
                  <a:srgbClr val="CC0000"/>
                </a:solidFill>
                <a:sym typeface="Wingdings"/>
              </a:rPr>
              <a:t></a:t>
            </a:r>
            <a:r>
              <a:rPr lang="en-US" sz="2000" u="none" dirty="0">
                <a:solidFill>
                  <a:srgbClr val="CC0000"/>
                </a:solidFill>
                <a:sym typeface="Wingdings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×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2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CC0000"/>
                </a:solidFill>
                <a:sym typeface="Symbol" charset="2"/>
              </a:rPr>
              <a:t>235,236,238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U </a:t>
            </a:r>
            <a:r>
              <a:rPr lang="en-US" sz="2000" u="none" dirty="0" err="1">
                <a:solidFill>
                  <a:srgbClr val="CC0000"/>
                </a:solidFill>
                <a:sym typeface="Wingdings"/>
              </a:rPr>
              <a:t></a:t>
            </a:r>
            <a:r>
              <a:rPr lang="en-US" sz="2000" u="none" dirty="0">
                <a:solidFill>
                  <a:srgbClr val="CC0000"/>
                </a:solidFill>
                <a:sym typeface="Wingdings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×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2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25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Aft>
                <a:spcPts val="1900"/>
              </a:spcAft>
              <a:defRPr/>
            </a:pPr>
            <a:r>
              <a:rPr lang="it-IT" sz="2000" u="none" baseline="30000" dirty="0" smtClean="0">
                <a:sym typeface="Symbol" charset="2"/>
              </a:rPr>
              <a:t>87</a:t>
            </a:r>
            <a:r>
              <a:rPr lang="it-IT" sz="2000" u="none" dirty="0" smtClean="0">
                <a:sym typeface="Symbol" charset="2"/>
              </a:rPr>
              <a:t>Sr</a:t>
            </a:r>
            <a:endParaRPr lang="it-IT" sz="2000" u="none" baseline="30000" dirty="0" smtClean="0">
              <a:solidFill>
                <a:srgbClr val="BB2D3F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8000"/>
                </a:solidFill>
              </a:rPr>
              <a:t>10</a:t>
            </a:r>
            <a:r>
              <a:rPr lang="it-IT" sz="2000" u="none" dirty="0">
                <a:solidFill>
                  <a:srgbClr val="008000"/>
                </a:solidFill>
              </a:rPr>
              <a:t>B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chemeClr val="accent6"/>
                </a:solidFill>
              </a:rPr>
              <a:t>59</a:t>
            </a:r>
            <a:r>
              <a:rPr lang="it-IT" sz="2000" u="none" dirty="0">
                <a:solidFill>
                  <a:schemeClr val="accent6"/>
                </a:solidFill>
              </a:rPr>
              <a:t>Ni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chemeClr val="accent6"/>
                </a:solidFill>
              </a:rPr>
              <a:t>33</a:t>
            </a:r>
            <a:r>
              <a:rPr lang="it-IT" sz="2000" u="none" dirty="0">
                <a:solidFill>
                  <a:schemeClr val="accent6"/>
                </a:solidFill>
              </a:rPr>
              <a:t>S</a:t>
            </a:r>
          </a:p>
        </p:txBody>
      </p:sp>
      <p:pic>
        <p:nvPicPr>
          <p:cNvPr id="54277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2173287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743200" y="1295400"/>
          <a:ext cx="5486400" cy="501922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75908"/>
                <a:gridCol w="4210492"/>
              </a:tblGrid>
              <a:tr h="372027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Motivations &amp; Notes</a:t>
                      </a:r>
                      <a:endParaRPr lang="en-US" sz="18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930069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58,59,62,63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Ni </a:t>
                      </a:r>
                    </a:p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54,55,56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Fe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Beginning of the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s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 process &amp; propagation effect in the weak component, Massive stars. </a:t>
                      </a:r>
                    </a:p>
                    <a:p>
                      <a:r>
                        <a:rPr lang="en-US" sz="1800" kern="1200" baseline="30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63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Ni (t</a:t>
                      </a:r>
                      <a:r>
                        <a:rPr lang="en-US" sz="1800" kern="1200" baseline="-25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1/2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 = 101 yr).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930069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93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Zr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New measurement: improved sample (no Ti) and better experimental condition. </a:t>
                      </a:r>
                    </a:p>
                    <a:p>
                      <a:r>
                        <a:rPr lang="en-US" sz="1800" kern="1200" baseline="30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93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Zr (t</a:t>
                      </a:r>
                      <a:r>
                        <a:rPr lang="en-US" sz="1800" kern="1200" baseline="-2500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1/2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 = 1.5 </a:t>
                      </a:r>
                      <a:r>
                        <a:rPr lang="en-US" sz="1800" kern="1200" baseline="0" dirty="0" err="1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Myr</a:t>
                      </a:r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).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930069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25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Mg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baseline="0" dirty="0" smtClean="0">
                          <a:solidFill>
                            <a:srgbClr val="333399"/>
                          </a:solidFill>
                          <a:latin typeface="Arial Narrow"/>
                          <a:ea typeface="+mn-ea"/>
                          <a:cs typeface="Arial Narrow"/>
                        </a:rPr>
                        <a:t>New measurement: improved sample (metallic) and better experimental condition. 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1207045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59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Ni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(</a:t>
                      </a:r>
                      <a:r>
                        <a:rPr lang="en-US" sz="1800" dirty="0" err="1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n,</a:t>
                      </a:r>
                      <a:r>
                        <a:rPr lang="en-US" sz="1800" dirty="0" err="1" smtClean="0">
                          <a:solidFill>
                            <a:srgbClr val="333399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) and (</a:t>
                      </a:r>
                      <a:r>
                        <a:rPr lang="en-US" sz="1800" dirty="0" err="1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n,p</a:t>
                      </a:r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) channels open in the neutron energy of the </a:t>
                      </a:r>
                      <a:r>
                        <a:rPr lang="en-US" sz="1800" dirty="0" err="1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 process. Competing reaction with neutron radiative capture. </a:t>
                      </a:r>
                    </a:p>
                    <a:p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Diamond</a:t>
                      </a:r>
                      <a:r>
                        <a:rPr lang="en-US" sz="1800" baseline="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 detectors.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  <a:tr h="649947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33</a:t>
                      </a:r>
                      <a:r>
                        <a:rPr lang="en-US" sz="1800" b="1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endParaRPr lang="en-US" sz="1800" b="1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“Puzzling”</a:t>
                      </a:r>
                      <a:r>
                        <a:rPr lang="en-US" sz="1800" baseline="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 origin of </a:t>
                      </a:r>
                      <a:r>
                        <a:rPr lang="en-US" sz="1800" baseline="3000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36</a:t>
                      </a:r>
                      <a:r>
                        <a:rPr lang="en-US" sz="1800" baseline="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S in stars. </a:t>
                      </a:r>
                    </a:p>
                    <a:p>
                      <a:r>
                        <a:rPr lang="en-US" sz="1800" baseline="0" dirty="0" err="1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MicroMegas</a:t>
                      </a:r>
                      <a:r>
                        <a:rPr lang="en-US" sz="1800" baseline="0" dirty="0" smtClean="0">
                          <a:solidFill>
                            <a:srgbClr val="333399"/>
                          </a:solidFill>
                          <a:latin typeface="Arial Narrow"/>
                          <a:cs typeface="Arial Narrow"/>
                        </a:rPr>
                        <a:t> detector.</a:t>
                      </a:r>
                      <a:endParaRPr lang="en-US" sz="1800" dirty="0">
                        <a:solidFill>
                          <a:srgbClr val="333399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4300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2" y="37734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1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5486400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2009-2012</a:t>
            </a: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107504" y="1268413"/>
            <a:ext cx="2541041" cy="503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600" b="1" u="none" dirty="0" err="1">
                <a:solidFill>
                  <a:srgbClr val="CC0000"/>
                </a:solidFill>
              </a:rPr>
              <a:t>Capture</a:t>
            </a:r>
            <a:r>
              <a:rPr lang="it-IT" sz="2600" b="1" u="none" dirty="0">
                <a:solidFill>
                  <a:srgbClr val="CC0000"/>
                </a:solidFill>
              </a:rPr>
              <a:t> 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600" b="1" u="none" dirty="0" smtClean="0">
                <a:solidFill>
                  <a:srgbClr val="CC0000"/>
                </a:solidFill>
              </a:rPr>
              <a:t>)</a:t>
            </a:r>
            <a:endParaRPr lang="it-IT" sz="26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58,62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Ni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63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Ni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54,56,57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Fe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CC0000"/>
                </a:solidFill>
                <a:sym typeface="Symbol" charset="2"/>
              </a:rPr>
              <a:t>241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Am </a:t>
            </a:r>
            <a:r>
              <a:rPr lang="en-US" sz="2000" u="none" dirty="0" err="1">
                <a:solidFill>
                  <a:srgbClr val="CC0000"/>
                </a:solidFill>
                <a:sym typeface="Wingdings"/>
              </a:rPr>
              <a:t></a:t>
            </a:r>
            <a:r>
              <a:rPr lang="en-US" sz="2000" u="none" dirty="0">
                <a:solidFill>
                  <a:srgbClr val="CC0000"/>
                </a:solidFill>
                <a:sym typeface="Wingdings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×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2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CC0000"/>
                </a:solidFill>
                <a:sym typeface="Symbol" charset="2"/>
              </a:rPr>
              <a:t>235,236,238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U </a:t>
            </a:r>
            <a:r>
              <a:rPr lang="en-US" sz="2000" u="none" dirty="0" err="1">
                <a:solidFill>
                  <a:srgbClr val="CC0000"/>
                </a:solidFill>
                <a:sym typeface="Wingdings"/>
              </a:rPr>
              <a:t></a:t>
            </a:r>
            <a:r>
              <a:rPr lang="en-US" sz="2000" u="none" dirty="0">
                <a:solidFill>
                  <a:srgbClr val="CC0000"/>
                </a:solidFill>
                <a:sym typeface="Wingdings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×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2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25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Aft>
                <a:spcPts val="1900"/>
              </a:spcAft>
              <a:defRPr/>
            </a:pPr>
            <a:r>
              <a:rPr lang="it-IT" sz="2000" u="none" baseline="30000" dirty="0" smtClean="0">
                <a:sym typeface="Symbol" charset="2"/>
              </a:rPr>
              <a:t>87</a:t>
            </a:r>
            <a:r>
              <a:rPr lang="it-IT" sz="2000" u="none" dirty="0" smtClean="0">
                <a:sym typeface="Symbol" charset="2"/>
              </a:rPr>
              <a:t>Sr</a:t>
            </a:r>
            <a:endParaRPr lang="it-IT" sz="2000" u="none" baseline="30000" dirty="0" smtClean="0">
              <a:solidFill>
                <a:srgbClr val="BB2D3F"/>
              </a:solidFill>
              <a:sym typeface="Symbol" charset="2"/>
            </a:endParaRPr>
          </a:p>
          <a:p>
            <a:pPr>
              <a:spcAft>
                <a:spcPts val="19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8000"/>
                </a:solidFill>
              </a:rPr>
              <a:t>10</a:t>
            </a:r>
            <a:r>
              <a:rPr lang="it-IT" sz="2000" u="none" dirty="0">
                <a:solidFill>
                  <a:srgbClr val="008000"/>
                </a:solidFill>
              </a:rPr>
              <a:t>B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chemeClr val="accent6"/>
                </a:solidFill>
              </a:rPr>
              <a:t>59</a:t>
            </a:r>
            <a:r>
              <a:rPr lang="it-IT" sz="2000" u="none" dirty="0">
                <a:solidFill>
                  <a:schemeClr val="accent6"/>
                </a:solidFill>
              </a:rPr>
              <a:t>Ni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chemeClr val="accent6"/>
                </a:solidFill>
              </a:rPr>
              <a:t>33</a:t>
            </a:r>
            <a:r>
              <a:rPr lang="it-IT" sz="2000" u="none" dirty="0">
                <a:solidFill>
                  <a:schemeClr val="accent6"/>
                </a:solidFill>
              </a:rPr>
              <a:t>S</a:t>
            </a:r>
          </a:p>
        </p:txBody>
      </p:sp>
      <p:pic>
        <p:nvPicPr>
          <p:cNvPr id="54277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2173287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0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2" y="37734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1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5486400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52400" y="1828800"/>
            <a:ext cx="1371600" cy="9906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3"/>
          <a:srcRect r="34691" b="32635"/>
          <a:stretch>
            <a:fillRect/>
          </a:stretch>
        </p:blipFill>
        <p:spPr bwMode="auto">
          <a:xfrm>
            <a:off x="3429000" y="1382638"/>
            <a:ext cx="4953000" cy="28384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4643438" y="3760713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5334000" y="3763888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>
            <a:off x="6019800" y="3763888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 flipH="1" flipV="1">
            <a:off x="5943600" y="3078088"/>
            <a:ext cx="7620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>
            <a:off x="5943600" y="3078088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 flipH="1" flipV="1">
            <a:off x="5943600" y="2392288"/>
            <a:ext cx="7620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>
            <a:off x="5943600" y="2392288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>
            <a:off x="6705600" y="2392288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 flipH="1" flipV="1">
            <a:off x="7239000" y="1706488"/>
            <a:ext cx="7620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Line 38"/>
          <p:cNvSpPr>
            <a:spLocks noChangeShapeType="1"/>
          </p:cNvSpPr>
          <p:nvPr/>
        </p:nvSpPr>
        <p:spPr bwMode="auto">
          <a:xfrm>
            <a:off x="7391400" y="2392288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Line 39"/>
          <p:cNvSpPr>
            <a:spLocks noChangeShapeType="1"/>
          </p:cNvSpPr>
          <p:nvPr/>
        </p:nvSpPr>
        <p:spPr bwMode="auto">
          <a:xfrm>
            <a:off x="7239000" y="1706488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Line 40"/>
          <p:cNvSpPr>
            <a:spLocks noChangeShapeType="1"/>
          </p:cNvSpPr>
          <p:nvPr/>
        </p:nvSpPr>
        <p:spPr bwMode="auto">
          <a:xfrm flipH="1" flipV="1">
            <a:off x="7239000" y="1020688"/>
            <a:ext cx="762000" cy="6858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Content Placeholder 3"/>
          <p:cNvSpPr txBox="1">
            <a:spLocks/>
          </p:cNvSpPr>
          <p:nvPr/>
        </p:nvSpPr>
        <p:spPr>
          <a:xfrm>
            <a:off x="2771800" y="4437112"/>
            <a:ext cx="5904656" cy="16561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u="none" dirty="0">
                <a:solidFill>
                  <a:schemeClr val="accent2"/>
                </a:solidFill>
              </a:rPr>
              <a:t>Weak component (Massive stars) – Propagation effect </a:t>
            </a:r>
          </a:p>
          <a:p>
            <a:pPr marL="0" indent="0" algn="just">
              <a:buNone/>
            </a:pPr>
            <a:endParaRPr lang="en-GB" sz="1800" u="none" baseline="30000" dirty="0" smtClean="0">
              <a:solidFill>
                <a:schemeClr val="accent2"/>
              </a:solidFill>
            </a:endParaRPr>
          </a:p>
          <a:p>
            <a:pPr marL="0" indent="0" algn="just">
              <a:buNone/>
            </a:pPr>
            <a:r>
              <a:rPr lang="en-GB" sz="1800" u="none" baseline="30000" dirty="0" smtClean="0">
                <a:solidFill>
                  <a:schemeClr val="accent2"/>
                </a:solidFill>
              </a:rPr>
              <a:t>63</a:t>
            </a:r>
            <a:r>
              <a:rPr lang="en-GB" sz="1800" u="none" dirty="0" smtClean="0">
                <a:solidFill>
                  <a:schemeClr val="accent2"/>
                </a:solidFill>
              </a:rPr>
              <a:t>Ni (t</a:t>
            </a:r>
            <a:r>
              <a:rPr lang="en-GB" sz="1800" u="none" baseline="-25000" dirty="0" smtClean="0">
                <a:solidFill>
                  <a:schemeClr val="accent2"/>
                </a:solidFill>
              </a:rPr>
              <a:t>1/2</a:t>
            </a:r>
            <a:r>
              <a:rPr lang="en-GB" sz="1800" u="none" dirty="0" smtClean="0">
                <a:solidFill>
                  <a:schemeClr val="accent2"/>
                </a:solidFill>
              </a:rPr>
              <a:t>=100 y) represents the </a:t>
            </a:r>
            <a:r>
              <a:rPr lang="en-GB" sz="1800" b="1" u="none" dirty="0" smtClean="0">
                <a:solidFill>
                  <a:srgbClr val="CC0000"/>
                </a:solidFill>
              </a:rPr>
              <a:t>first branching point</a:t>
            </a:r>
            <a:r>
              <a:rPr lang="en-GB" sz="1800" u="none" dirty="0" smtClean="0">
                <a:solidFill>
                  <a:schemeClr val="accent2"/>
                </a:solidFill>
              </a:rPr>
              <a:t> in the s-process reaction path:</a:t>
            </a:r>
          </a:p>
          <a:p>
            <a:pPr lvl="1"/>
            <a:r>
              <a:rPr lang="en-GB" sz="1600" u="none" dirty="0" smtClean="0">
                <a:solidFill>
                  <a:schemeClr val="accent2"/>
                </a:solidFill>
              </a:rPr>
              <a:t>Highest uncertainty in </a:t>
            </a:r>
            <a:r>
              <a:rPr lang="en-GB" sz="1600" b="1" u="none" baseline="30000" dirty="0" smtClean="0">
                <a:solidFill>
                  <a:srgbClr val="CC0000"/>
                </a:solidFill>
              </a:rPr>
              <a:t>63,65</a:t>
            </a:r>
            <a:r>
              <a:rPr lang="en-GB" sz="1600" b="1" u="none" dirty="0" smtClean="0">
                <a:solidFill>
                  <a:srgbClr val="CC0000"/>
                </a:solidFill>
              </a:rPr>
              <a:t>Cu abundances</a:t>
            </a:r>
            <a:r>
              <a:rPr lang="en-GB" sz="1600" u="none" dirty="0" smtClean="0">
                <a:solidFill>
                  <a:schemeClr val="accent2"/>
                </a:solidFill>
              </a:rPr>
              <a:t> comes from the </a:t>
            </a:r>
            <a:r>
              <a:rPr lang="en-GB" sz="1600" u="none" baseline="30000" dirty="0" smtClean="0">
                <a:solidFill>
                  <a:schemeClr val="accent2"/>
                </a:solidFill>
              </a:rPr>
              <a:t>63</a:t>
            </a:r>
            <a:r>
              <a:rPr lang="en-GB" sz="1600" u="none" dirty="0" smtClean="0">
                <a:solidFill>
                  <a:schemeClr val="accent2"/>
                </a:solidFill>
              </a:rPr>
              <a:t>Ni(n,</a:t>
            </a:r>
            <a:r>
              <a:rPr lang="en-GB" sz="1600" u="none" dirty="0" smtClean="0">
                <a:solidFill>
                  <a:schemeClr val="accent2"/>
                </a:solidFill>
                <a:latin typeface="Symbol" pitchFamily="18" charset="2"/>
              </a:rPr>
              <a:t>γ</a:t>
            </a:r>
            <a:r>
              <a:rPr lang="en-GB" sz="1600" u="none" dirty="0" smtClean="0">
                <a:solidFill>
                  <a:schemeClr val="accent2"/>
                </a:solidFill>
              </a:rPr>
              <a:t>) unknown cross section</a:t>
            </a:r>
          </a:p>
        </p:txBody>
      </p:sp>
      <p:pic>
        <p:nvPicPr>
          <p:cNvPr id="29" name="Picture 3" descr="weblogo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089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2009-2012</a:t>
            </a: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107504" y="1268413"/>
            <a:ext cx="2541041" cy="503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600" b="1" u="none" dirty="0" err="1">
                <a:solidFill>
                  <a:srgbClr val="CC0000"/>
                </a:solidFill>
              </a:rPr>
              <a:t>Capture</a:t>
            </a:r>
            <a:r>
              <a:rPr lang="it-IT" sz="2600" b="1" u="none" dirty="0">
                <a:solidFill>
                  <a:srgbClr val="CC0000"/>
                </a:solidFill>
              </a:rPr>
              <a:t> 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600" b="1" u="none" dirty="0" smtClean="0">
                <a:solidFill>
                  <a:srgbClr val="CC0000"/>
                </a:solidFill>
              </a:rPr>
              <a:t>)</a:t>
            </a:r>
            <a:endParaRPr lang="it-IT" sz="26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58,62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Ni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63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Ni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54,56,57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Fe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CC0000"/>
                </a:solidFill>
                <a:sym typeface="Symbol" charset="2"/>
              </a:rPr>
              <a:t>241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Am </a:t>
            </a:r>
            <a:r>
              <a:rPr lang="en-US" sz="2000" u="none" dirty="0" err="1">
                <a:solidFill>
                  <a:srgbClr val="CC0000"/>
                </a:solidFill>
                <a:sym typeface="Wingdings"/>
              </a:rPr>
              <a:t></a:t>
            </a:r>
            <a:r>
              <a:rPr lang="en-US" sz="2000" u="none" dirty="0">
                <a:solidFill>
                  <a:srgbClr val="CC0000"/>
                </a:solidFill>
                <a:sym typeface="Wingdings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×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2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CC0000"/>
                </a:solidFill>
                <a:sym typeface="Symbol" charset="2"/>
              </a:rPr>
              <a:t>235,236,238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U </a:t>
            </a:r>
            <a:r>
              <a:rPr lang="en-US" sz="2000" u="none" dirty="0" err="1">
                <a:solidFill>
                  <a:srgbClr val="CC0000"/>
                </a:solidFill>
                <a:sym typeface="Wingdings"/>
              </a:rPr>
              <a:t></a:t>
            </a:r>
            <a:r>
              <a:rPr lang="en-US" sz="2000" u="none" dirty="0">
                <a:solidFill>
                  <a:srgbClr val="CC0000"/>
                </a:solidFill>
                <a:sym typeface="Wingdings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×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dirty="0" err="1">
                <a:solidFill>
                  <a:srgbClr val="CC0000"/>
                </a:solidFill>
                <a:sym typeface="Symbol" charset="2"/>
              </a:rPr>
              <a:t>2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25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Mg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0099"/>
                </a:solidFill>
                <a:sym typeface="Symbol" charset="2"/>
              </a:rPr>
              <a:t>93</a:t>
            </a:r>
            <a:r>
              <a:rPr lang="it-IT" sz="2000" u="none" dirty="0">
                <a:solidFill>
                  <a:srgbClr val="000099"/>
                </a:solidFill>
                <a:sym typeface="Symbol" charset="2"/>
              </a:rPr>
              <a:t>Zr</a:t>
            </a:r>
          </a:p>
          <a:p>
            <a:pPr>
              <a:spcAft>
                <a:spcPts val="1900"/>
              </a:spcAft>
              <a:defRPr/>
            </a:pPr>
            <a:r>
              <a:rPr lang="it-IT" sz="2000" u="none" baseline="30000" dirty="0" smtClean="0">
                <a:sym typeface="Symbol" charset="2"/>
              </a:rPr>
              <a:t>87</a:t>
            </a:r>
            <a:r>
              <a:rPr lang="it-IT" sz="2000" u="none" dirty="0" smtClean="0">
                <a:sym typeface="Symbol" charset="2"/>
              </a:rPr>
              <a:t>Sr</a:t>
            </a:r>
            <a:endParaRPr lang="it-IT" sz="2000" u="none" baseline="30000" dirty="0" smtClean="0">
              <a:solidFill>
                <a:srgbClr val="BB2D3F"/>
              </a:solidFill>
              <a:sym typeface="Symbol" charset="2"/>
            </a:endParaRPr>
          </a:p>
          <a:p>
            <a:pPr>
              <a:spcAft>
                <a:spcPts val="19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rgbClr val="008000"/>
                </a:solidFill>
              </a:rPr>
              <a:t>10</a:t>
            </a:r>
            <a:r>
              <a:rPr lang="it-IT" sz="2000" u="none" dirty="0">
                <a:solidFill>
                  <a:srgbClr val="008000"/>
                </a:solidFill>
              </a:rPr>
              <a:t>B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chemeClr val="accent6"/>
                </a:solidFill>
              </a:rPr>
              <a:t>59</a:t>
            </a:r>
            <a:r>
              <a:rPr lang="it-IT" sz="2000" u="none" dirty="0">
                <a:solidFill>
                  <a:schemeClr val="accent6"/>
                </a:solidFill>
              </a:rPr>
              <a:t>Ni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>
                <a:solidFill>
                  <a:schemeClr val="accent6"/>
                </a:solidFill>
              </a:rPr>
              <a:t>33</a:t>
            </a:r>
            <a:r>
              <a:rPr lang="it-IT" sz="2000" u="none" dirty="0">
                <a:solidFill>
                  <a:schemeClr val="accent6"/>
                </a:solidFill>
              </a:rPr>
              <a:t>S</a:t>
            </a:r>
          </a:p>
        </p:txBody>
      </p:sp>
      <p:pic>
        <p:nvPicPr>
          <p:cNvPr id="54277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2173287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0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2" y="3773488"/>
            <a:ext cx="4270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1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5486400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52400" y="1828800"/>
            <a:ext cx="1371600" cy="99060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6"/>
          <p:cNvGrpSpPr/>
          <p:nvPr/>
        </p:nvGrpSpPr>
        <p:grpSpPr>
          <a:xfrm>
            <a:off x="3131840" y="1340768"/>
            <a:ext cx="5039866" cy="3096344"/>
            <a:chOff x="602051" y="1892754"/>
            <a:chExt cx="6953250" cy="4041321"/>
          </a:xfrm>
        </p:grpSpPr>
        <p:pic>
          <p:nvPicPr>
            <p:cNvPr id="28" name="Picture 7" descr="Ni62Ni6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2051" y="1892754"/>
              <a:ext cx="6953250" cy="40413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2281328" y="4159412"/>
              <a:ext cx="2209799" cy="10243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u="none" baseline="30000" dirty="0">
                  <a:latin typeface="Arial" charset="0"/>
                </a:rPr>
                <a:t>63</a:t>
              </a:r>
              <a:r>
                <a:rPr lang="de-DE" b="1" u="none" dirty="0">
                  <a:latin typeface="Arial" charset="0"/>
                </a:rPr>
                <a:t>Ni-sample</a:t>
              </a:r>
            </a:p>
            <a:p>
              <a:pPr>
                <a:spcBef>
                  <a:spcPct val="50000"/>
                </a:spcBef>
              </a:pPr>
              <a:r>
                <a:rPr lang="de-DE" b="1" u="none" baseline="30000" dirty="0" smtClean="0">
                  <a:solidFill>
                    <a:srgbClr val="FF0000"/>
                  </a:solidFill>
                  <a:latin typeface="Arial" charset="0"/>
                </a:rPr>
                <a:t>62</a:t>
              </a:r>
              <a:r>
                <a:rPr lang="de-DE" b="1" u="none" dirty="0" smtClean="0">
                  <a:solidFill>
                    <a:srgbClr val="FF0000"/>
                  </a:solidFill>
                  <a:latin typeface="Arial" charset="0"/>
                </a:rPr>
                <a:t>Ni-contam.</a:t>
              </a:r>
              <a:endParaRPr lang="de-DE" b="1" u="none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55776" y="4581128"/>
            <a:ext cx="3240360" cy="1600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2550" defTabSz="449263" eaLnBrk="0" hangingPunct="0">
              <a:spcBef>
                <a:spcPct val="25000"/>
              </a:spcBef>
              <a:buClr>
                <a:srgbClr val="000000"/>
              </a:buClr>
              <a:buSzPct val="100000"/>
            </a:pPr>
            <a:r>
              <a:rPr lang="de-DE" sz="1400" b="1" u="none" baseline="30000" dirty="0" smtClean="0">
                <a:solidFill>
                  <a:srgbClr val="CC0000"/>
                </a:solidFill>
                <a:latin typeface="Arial" charset="0"/>
              </a:rPr>
              <a:t>62</a:t>
            </a:r>
            <a:r>
              <a:rPr lang="de-DE" sz="1400" b="1" u="none" dirty="0" smtClean="0">
                <a:solidFill>
                  <a:srgbClr val="CC0000"/>
                </a:solidFill>
                <a:latin typeface="Arial" charset="0"/>
              </a:rPr>
              <a:t>Ni </a:t>
            </a:r>
            <a:r>
              <a:rPr lang="de-DE" sz="1400" b="1" u="none" dirty="0">
                <a:solidFill>
                  <a:srgbClr val="CC0000"/>
                </a:solidFill>
                <a:latin typeface="Arial" charset="0"/>
              </a:rPr>
              <a:t>sample</a:t>
            </a:r>
            <a:r>
              <a:rPr lang="de-DE" sz="1400" b="1" u="none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1400" u="none" dirty="0" err="1">
                <a:solidFill>
                  <a:schemeClr val="accent2"/>
                </a:solidFill>
                <a:latin typeface="Arial" charset="0"/>
              </a:rPr>
              <a:t>irradiated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 in</a:t>
            </a:r>
            <a:r>
              <a:rPr lang="de-DE" sz="1400" b="1" u="none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1400" b="1" u="none" dirty="0" smtClean="0">
                <a:solidFill>
                  <a:srgbClr val="CC0000"/>
                </a:solidFill>
                <a:latin typeface="Arial" charset="0"/>
              </a:rPr>
              <a:t>thermal </a:t>
            </a:r>
            <a:r>
              <a:rPr lang="de-DE" sz="1400" b="1" u="none" dirty="0" err="1" smtClean="0">
                <a:solidFill>
                  <a:srgbClr val="CC0000"/>
                </a:solidFill>
                <a:latin typeface="Arial" charset="0"/>
              </a:rPr>
              <a:t>reactor</a:t>
            </a:r>
            <a:r>
              <a:rPr lang="de-DE" sz="1400" u="none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(in 1984 </a:t>
            </a:r>
            <a:r>
              <a:rPr lang="de-DE" sz="1400" u="none" dirty="0" err="1">
                <a:solidFill>
                  <a:schemeClr val="accent2"/>
                </a:solidFill>
                <a:latin typeface="Arial" charset="0"/>
              </a:rPr>
              <a:t>and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1400" u="none" dirty="0" smtClean="0">
                <a:solidFill>
                  <a:schemeClr val="accent2"/>
                </a:solidFill>
                <a:latin typeface="Arial" charset="0"/>
              </a:rPr>
              <a:t>1992) total </a:t>
            </a:r>
            <a:r>
              <a:rPr lang="de-DE" sz="1400" u="none" dirty="0" err="1" smtClean="0">
                <a:solidFill>
                  <a:schemeClr val="accent2"/>
                </a:solidFill>
                <a:latin typeface="Arial" charset="0"/>
              </a:rPr>
              <a:t>mass</a:t>
            </a:r>
            <a:r>
              <a:rPr lang="de-DE" sz="1400" u="none" dirty="0" smtClean="0">
                <a:solidFill>
                  <a:schemeClr val="accent2"/>
                </a:solidFill>
                <a:latin typeface="Arial" charset="0"/>
              </a:rPr>
              <a:t> of 1002 mg. </a:t>
            </a:r>
            <a:endParaRPr lang="de-DE" sz="1400" u="none" dirty="0">
              <a:solidFill>
                <a:schemeClr val="accent2"/>
              </a:solidFill>
              <a:latin typeface="Arial" charset="0"/>
            </a:endParaRPr>
          </a:p>
          <a:p>
            <a:pPr marL="82550" defTabSz="449263" eaLnBrk="0" hangingPunct="0">
              <a:spcBef>
                <a:spcPct val="25000"/>
              </a:spcBef>
              <a:buClr>
                <a:srgbClr val="000000"/>
              </a:buClr>
              <a:buSzPct val="100000"/>
            </a:pPr>
            <a:r>
              <a:rPr lang="de-DE" sz="1400" u="none" dirty="0" err="1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de-DE" sz="1400" u="none" dirty="0" err="1" smtClean="0">
                <a:solidFill>
                  <a:schemeClr val="accent2"/>
                </a:solidFill>
                <a:latin typeface="Arial" charset="0"/>
              </a:rPr>
              <a:t>nrichment</a:t>
            </a:r>
            <a:r>
              <a:rPr lang="de-DE" sz="1400" u="none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in </a:t>
            </a:r>
            <a:r>
              <a:rPr lang="de-DE" sz="1400" b="1" u="none" baseline="30000" dirty="0">
                <a:solidFill>
                  <a:srgbClr val="CC0000"/>
                </a:solidFill>
                <a:latin typeface="Arial" charset="0"/>
              </a:rPr>
              <a:t>63</a:t>
            </a:r>
            <a:r>
              <a:rPr lang="de-DE" sz="1400" b="1" u="none" dirty="0">
                <a:solidFill>
                  <a:srgbClr val="CC0000"/>
                </a:solidFill>
                <a:latin typeface="Arial" charset="0"/>
              </a:rPr>
              <a:t>Ni</a:t>
            </a:r>
            <a:r>
              <a:rPr lang="de-DE" sz="1400" b="1" u="none" dirty="0" smtClean="0">
                <a:solidFill>
                  <a:srgbClr val="CC0000"/>
                </a:solidFill>
                <a:latin typeface="Arial" charset="0"/>
              </a:rPr>
              <a:t>: </a:t>
            </a:r>
            <a:r>
              <a:rPr lang="de-DE" sz="1400" b="1" u="none" dirty="0">
                <a:solidFill>
                  <a:srgbClr val="CC0000"/>
                </a:solidFill>
                <a:latin typeface="Arial" charset="0"/>
              </a:rPr>
              <a:t>~13 %</a:t>
            </a:r>
            <a:r>
              <a:rPr lang="de-DE" sz="1400" b="1" u="none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1400" u="none" dirty="0" smtClean="0">
                <a:solidFill>
                  <a:schemeClr val="accent2"/>
                </a:solidFill>
                <a:latin typeface="Arial" charset="0"/>
              </a:rPr>
              <a:t>(131.8 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mg)</a:t>
            </a:r>
          </a:p>
          <a:p>
            <a:pPr marL="82550" defTabSz="449263" eaLnBrk="0" hangingPunct="0">
              <a:spcBef>
                <a:spcPct val="25000"/>
              </a:spcBef>
              <a:buClr>
                <a:srgbClr val="000000"/>
              </a:buClr>
              <a:buSzPct val="100000"/>
            </a:pPr>
            <a:r>
              <a:rPr lang="de-DE" sz="1400" u="none" dirty="0" err="1">
                <a:solidFill>
                  <a:schemeClr val="accent2"/>
                </a:solidFill>
                <a:latin typeface="Arial" charset="0"/>
              </a:rPr>
              <a:t>C</a:t>
            </a:r>
            <a:r>
              <a:rPr lang="de-DE" sz="1400" u="none" dirty="0" err="1" smtClean="0">
                <a:solidFill>
                  <a:schemeClr val="accent2"/>
                </a:solidFill>
                <a:latin typeface="Arial" charset="0"/>
              </a:rPr>
              <a:t>ontaminants</a:t>
            </a:r>
            <a:r>
              <a:rPr lang="de-DE" sz="1400" u="none" dirty="0" smtClean="0">
                <a:solidFill>
                  <a:schemeClr val="accent2"/>
                </a:solidFill>
                <a:latin typeface="Arial" charset="0"/>
              </a:rPr>
              <a:t>: ~15.4 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mg </a:t>
            </a:r>
            <a:r>
              <a:rPr lang="de-DE" sz="1400" u="none" baseline="30000" dirty="0">
                <a:solidFill>
                  <a:schemeClr val="accent2"/>
                </a:solidFill>
                <a:latin typeface="Arial" charset="0"/>
              </a:rPr>
              <a:t>63</a:t>
            </a:r>
            <a:r>
              <a:rPr lang="de-DE" sz="1400" u="none" dirty="0">
                <a:solidFill>
                  <a:schemeClr val="accent2"/>
                </a:solidFill>
                <a:latin typeface="Arial" charset="0"/>
              </a:rPr>
              <a:t>Cu </a:t>
            </a:r>
            <a:endParaRPr lang="de-DE" sz="1400" u="none" dirty="0" smtClean="0">
              <a:solidFill>
                <a:schemeClr val="accent2"/>
              </a:solidFill>
              <a:latin typeface="Arial" charset="0"/>
            </a:endParaRPr>
          </a:p>
          <a:p>
            <a:pPr marL="82550" defTabSz="449263" eaLnBrk="0" hangingPunct="0">
              <a:spcBef>
                <a:spcPct val="25000"/>
              </a:spcBef>
              <a:buClr>
                <a:srgbClr val="000000"/>
              </a:buClr>
              <a:buSzPct val="100000"/>
            </a:pPr>
            <a:r>
              <a:rPr lang="de-DE" sz="1400" u="none" dirty="0" smtClean="0">
                <a:solidFill>
                  <a:schemeClr val="accent2"/>
                </a:solidFill>
                <a:latin typeface="Arial" charset="0"/>
                <a:sym typeface="Wingdings"/>
              </a:rPr>
              <a:t></a:t>
            </a:r>
            <a:r>
              <a:rPr lang="de-DE" sz="1400" b="1" u="none" dirty="0" smtClean="0">
                <a:solidFill>
                  <a:srgbClr val="CC0000"/>
                </a:solidFill>
                <a:latin typeface="Arial" charset="0"/>
                <a:sym typeface="Wingdings"/>
              </a:rPr>
              <a:t> </a:t>
            </a:r>
            <a:r>
              <a:rPr lang="de-DE" sz="1400" b="1" u="none" dirty="0" err="1" smtClean="0">
                <a:solidFill>
                  <a:srgbClr val="CC0000"/>
                </a:solidFill>
                <a:latin typeface="Arial" charset="0"/>
                <a:sym typeface="Wingdings"/>
              </a:rPr>
              <a:t>chemical</a:t>
            </a:r>
            <a:r>
              <a:rPr lang="de-DE" sz="1400" b="1" u="none" dirty="0" smtClean="0">
                <a:solidFill>
                  <a:srgbClr val="CC0000"/>
                </a:solidFill>
                <a:latin typeface="Arial" charset="0"/>
                <a:sym typeface="Wingdings"/>
              </a:rPr>
              <a:t> </a:t>
            </a:r>
            <a:r>
              <a:rPr lang="de-DE" sz="1400" b="1" u="none" dirty="0" err="1" smtClean="0">
                <a:solidFill>
                  <a:srgbClr val="CC0000"/>
                </a:solidFill>
                <a:latin typeface="Arial" charset="0"/>
                <a:sym typeface="Wingdings"/>
              </a:rPr>
              <a:t>separation</a:t>
            </a:r>
            <a:r>
              <a:rPr lang="de-DE" sz="1400" b="1" u="none" dirty="0" smtClean="0">
                <a:solidFill>
                  <a:srgbClr val="CC0000"/>
                </a:solidFill>
                <a:latin typeface="Arial" charset="0"/>
                <a:sym typeface="Wingdings"/>
              </a:rPr>
              <a:t> PSI</a:t>
            </a:r>
            <a:endParaRPr lang="de-DE" sz="1400" b="1" u="none" dirty="0">
              <a:solidFill>
                <a:srgbClr val="CC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5868144" y="5877272"/>
            <a:ext cx="320384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b-NO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C.Lederer</a:t>
            </a:r>
            <a:r>
              <a:rPr lang="nb-NO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</a:t>
            </a:r>
            <a:r>
              <a:rPr lang="nb-NO" u="none" baseline="30000" dirty="0" err="1">
                <a:latin typeface="Century Schoolbook" charset="0"/>
                <a:ea typeface="Century Schoolbook" charset="0"/>
                <a:cs typeface="Century Schoolbook" charset="0"/>
              </a:rPr>
              <a:t>C.Massimi</a:t>
            </a:r>
            <a:r>
              <a:rPr lang="nb-NO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, et al. </a:t>
            </a:r>
            <a:r>
              <a:rPr lang="nb-NO" u="none" baseline="30000" dirty="0" err="1" smtClean="0">
                <a:latin typeface="Century Schoolbook" charset="0"/>
                <a:ea typeface="Century Schoolbook" charset="0"/>
                <a:cs typeface="Century Schoolbook" charset="0"/>
              </a:rPr>
              <a:t>Phys</a:t>
            </a:r>
            <a:r>
              <a:rPr lang="nb-NO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. Rev. Lett. </a:t>
            </a:r>
            <a:r>
              <a:rPr lang="nb-NO" u="none" baseline="30000" dirty="0">
                <a:latin typeface="Century Schoolbook" charset="0"/>
                <a:ea typeface="Century Schoolbook" charset="0"/>
                <a:cs typeface="Century Schoolbook" charset="0"/>
              </a:rPr>
              <a:t>110 (2013) </a:t>
            </a:r>
            <a:r>
              <a:rPr lang="nb-NO" u="none" baseline="30000" dirty="0" smtClean="0">
                <a:latin typeface="Century Schoolbook" charset="0"/>
                <a:ea typeface="Century Schoolbook" charset="0"/>
                <a:cs typeface="Century Schoolbook" charset="0"/>
              </a:rPr>
              <a:t>022501</a:t>
            </a:r>
          </a:p>
        </p:txBody>
      </p:sp>
      <p:pic>
        <p:nvPicPr>
          <p:cNvPr id="32" name="Picture 3" descr="weblogo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3"/>
          <p:cNvSpPr>
            <a:spLocks noGrp="1"/>
          </p:cNvSpPr>
          <p:nvPr>
            <p:ph sz="quarter" idx="1"/>
          </p:nvPr>
        </p:nvSpPr>
        <p:spPr>
          <a:xfrm>
            <a:off x="5868144" y="4725144"/>
            <a:ext cx="3096344" cy="10081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sz="1800" b="1" u="sng" dirty="0" smtClean="0">
                <a:solidFill>
                  <a:srgbClr val="CC0000"/>
                </a:solidFill>
              </a:rPr>
              <a:t>First</a:t>
            </a:r>
            <a:r>
              <a:rPr lang="en-GB" sz="1800" b="1" dirty="0" smtClean="0">
                <a:solidFill>
                  <a:srgbClr val="CC0000"/>
                </a:solidFill>
              </a:rPr>
              <a:t> high-resolution</a:t>
            </a:r>
            <a:r>
              <a:rPr lang="en-GB" sz="1800" b="1" dirty="0" smtClean="0">
                <a:solidFill>
                  <a:schemeClr val="accent2"/>
                </a:solidFill>
              </a:rPr>
              <a:t> </a:t>
            </a:r>
            <a:r>
              <a:rPr lang="en-GB" sz="1800" dirty="0" smtClean="0">
                <a:solidFill>
                  <a:schemeClr val="accent2"/>
                </a:solidFill>
              </a:rPr>
              <a:t>measurement of </a:t>
            </a:r>
            <a:r>
              <a:rPr lang="en-GB" sz="1800" baseline="30000" dirty="0" smtClean="0">
                <a:solidFill>
                  <a:schemeClr val="accent2"/>
                </a:solidFill>
              </a:rPr>
              <a:t>63</a:t>
            </a:r>
            <a:r>
              <a:rPr lang="en-GB" sz="1800" dirty="0" smtClean="0">
                <a:solidFill>
                  <a:schemeClr val="accent2"/>
                </a:solidFill>
              </a:rPr>
              <a:t>Ni(n,</a:t>
            </a:r>
            <a:r>
              <a:rPr lang="en-GB" sz="18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γ</a:t>
            </a:r>
            <a:r>
              <a:rPr lang="en-GB" sz="1800" dirty="0" smtClean="0">
                <a:solidFill>
                  <a:schemeClr val="accent2"/>
                </a:solidFill>
              </a:rPr>
              <a:t>) in the astrophysical energy range</a:t>
            </a:r>
          </a:p>
          <a:p>
            <a:pPr>
              <a:buNone/>
            </a:pPr>
            <a:r>
              <a:rPr lang="en-GB" sz="1800" b="1" u="sng" dirty="0" smtClean="0">
                <a:solidFill>
                  <a:srgbClr val="CC0000"/>
                </a:solidFill>
              </a:rPr>
              <a:t>First</a:t>
            </a:r>
            <a:r>
              <a:rPr lang="en-GB" sz="1800" b="1" dirty="0" smtClean="0">
                <a:solidFill>
                  <a:srgbClr val="CC0000"/>
                </a:solidFill>
              </a:rPr>
              <a:t> experimental observation</a:t>
            </a:r>
            <a:r>
              <a:rPr lang="en-GB" sz="1800" b="1" dirty="0" smtClean="0">
                <a:solidFill>
                  <a:schemeClr val="accent2"/>
                </a:solidFill>
              </a:rPr>
              <a:t> </a:t>
            </a:r>
            <a:r>
              <a:rPr lang="en-GB" sz="1800" dirty="0" smtClean="0">
                <a:solidFill>
                  <a:schemeClr val="accent2"/>
                </a:solidFill>
              </a:rPr>
              <a:t>of resonances in the </a:t>
            </a:r>
            <a:r>
              <a:rPr lang="en-GB" sz="1800" dirty="0" err="1" smtClean="0">
                <a:solidFill>
                  <a:schemeClr val="accent2"/>
                </a:solidFill>
              </a:rPr>
              <a:t>keV</a:t>
            </a:r>
            <a:r>
              <a:rPr lang="en-GB" sz="1800" dirty="0" smtClean="0">
                <a:solidFill>
                  <a:schemeClr val="accent2"/>
                </a:solidFill>
              </a:rPr>
              <a:t> region.</a:t>
            </a:r>
            <a:endParaRPr lang="en-GB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5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9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2014-20..</a:t>
            </a: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107505" y="1268413"/>
            <a:ext cx="2304256" cy="496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600" b="1" u="none" dirty="0" err="1">
                <a:solidFill>
                  <a:srgbClr val="CC0000"/>
                </a:solidFill>
              </a:rPr>
              <a:t>Capture</a:t>
            </a:r>
            <a:r>
              <a:rPr lang="it-IT" sz="2600" b="1" u="none" dirty="0">
                <a:solidFill>
                  <a:srgbClr val="CC0000"/>
                </a:solidFill>
              </a:rPr>
              <a:t> 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600" b="1" u="none" dirty="0" smtClean="0">
                <a:solidFill>
                  <a:srgbClr val="CC0000"/>
                </a:solidFill>
              </a:rPr>
              <a:t>)</a:t>
            </a:r>
            <a:endParaRPr lang="it-IT" sz="26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171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Tm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203,204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Tl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70,72,74,76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Ge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 smtClean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147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Pm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239, 242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244,246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Cm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9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and (n,p)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2"/>
                </a:solidFill>
              </a:rPr>
              <a:t>7</a:t>
            </a:r>
            <a:r>
              <a:rPr lang="it-IT" sz="2000" u="none" dirty="0" smtClean="0">
                <a:solidFill>
                  <a:schemeClr val="accent2"/>
                </a:solidFill>
              </a:rPr>
              <a:t>Be, </a:t>
            </a:r>
            <a:r>
              <a:rPr lang="it-IT" sz="2000" u="none" baseline="30000" dirty="0" smtClean="0">
                <a:solidFill>
                  <a:schemeClr val="accent2"/>
                </a:solidFill>
              </a:rPr>
              <a:t>26</a:t>
            </a:r>
            <a:r>
              <a:rPr lang="it-IT" sz="2000" u="none" dirty="0" smtClean="0">
                <a:solidFill>
                  <a:schemeClr val="accent2"/>
                </a:solidFill>
              </a:rPr>
              <a:t>Al,</a:t>
            </a:r>
            <a:r>
              <a:rPr lang="it-IT" sz="2000" u="none" dirty="0" smtClean="0">
                <a:solidFill>
                  <a:schemeClr val="accent6"/>
                </a:solidFill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6"/>
                </a:solidFill>
              </a:rPr>
              <a:t>35</a:t>
            </a:r>
            <a:r>
              <a:rPr lang="it-IT" sz="2000" u="none" dirty="0" smtClean="0">
                <a:solidFill>
                  <a:schemeClr val="accent6"/>
                </a:solidFill>
              </a:rPr>
              <a:t>Cl,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16</a:t>
            </a:r>
            <a:r>
              <a:rPr lang="it-IT" sz="2000" u="none" dirty="0" smtClean="0">
                <a:solidFill>
                  <a:schemeClr val="accent6"/>
                </a:solidFill>
              </a:rPr>
              <a:t>O,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14</a:t>
            </a:r>
            <a:r>
              <a:rPr lang="it-IT" sz="2000" u="none" dirty="0" smtClean="0">
                <a:solidFill>
                  <a:schemeClr val="accent6"/>
                </a:solidFill>
              </a:rPr>
              <a:t>N,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33</a:t>
            </a:r>
            <a:r>
              <a:rPr lang="it-IT" sz="2000" u="none" dirty="0" smtClean="0">
                <a:solidFill>
                  <a:schemeClr val="accent6"/>
                </a:solidFill>
              </a:rPr>
              <a:t>S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dirty="0" smtClean="0">
                <a:solidFill>
                  <a:schemeClr val="accent6"/>
                </a:solidFill>
              </a:rPr>
              <a:t>… </a:t>
            </a:r>
            <a:endParaRPr lang="it-IT" sz="2000" u="none" dirty="0">
              <a:solidFill>
                <a:schemeClr val="accent6"/>
              </a:solidFill>
            </a:endParaRPr>
          </a:p>
        </p:txBody>
      </p:sp>
      <p:pic>
        <p:nvPicPr>
          <p:cNvPr id="54277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791543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0627" y="2799655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creen shot 2015-05-12 at 9.52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8760"/>
            <a:ext cx="4649808" cy="1405756"/>
          </a:xfrm>
          <a:prstGeom prst="rect">
            <a:avLst/>
          </a:prstGeom>
        </p:spPr>
      </p:pic>
      <p:pic>
        <p:nvPicPr>
          <p:cNvPr id="5" name="Picture 4" descr="Screen shot 2015-05-12 at 9.52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96752"/>
            <a:ext cx="1498848" cy="1400709"/>
          </a:xfrm>
          <a:prstGeom prst="rect">
            <a:avLst/>
          </a:prstGeom>
        </p:spPr>
      </p:pic>
      <p:pic>
        <p:nvPicPr>
          <p:cNvPr id="6" name="Picture 5" descr="Screen shot 2015-05-12 at 9.53.3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91" y="2708920"/>
            <a:ext cx="1817301" cy="1463937"/>
          </a:xfrm>
          <a:prstGeom prst="rect">
            <a:avLst/>
          </a:prstGeom>
        </p:spPr>
      </p:pic>
      <p:pic>
        <p:nvPicPr>
          <p:cNvPr id="7" name="Picture 6" descr="Screen shot 2015-05-12 at 9.54.1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93096"/>
            <a:ext cx="1612086" cy="2015108"/>
          </a:xfrm>
          <a:prstGeom prst="rect">
            <a:avLst/>
          </a:prstGeom>
        </p:spPr>
      </p:pic>
      <p:pic>
        <p:nvPicPr>
          <p:cNvPr id="8" name="Picture 7" descr="Screen shot 2015-05-12 at 9.55.1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363457" cy="2897967"/>
          </a:xfrm>
          <a:prstGeom prst="rect">
            <a:avLst/>
          </a:prstGeom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52400" y="1828800"/>
            <a:ext cx="963216" cy="376064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4683" y="2204864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82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2014-20..</a:t>
            </a:r>
          </a:p>
        </p:txBody>
      </p:sp>
      <p:pic>
        <p:nvPicPr>
          <p:cNvPr id="16" name="Picture 3" descr="weblogo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5-05-12 at 9.31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6200850" cy="3312368"/>
          </a:xfrm>
          <a:prstGeom prst="rect">
            <a:avLst/>
          </a:prstGeom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707904" y="5301208"/>
            <a:ext cx="3629824" cy="3769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sz="1600" b="1" u="none" dirty="0">
                <a:solidFill>
                  <a:srgbClr val="CC0000"/>
                </a:solidFill>
              </a:rPr>
              <a:t>Ongoing m</a:t>
            </a:r>
            <a:r>
              <a:rPr lang="en-US" sz="1600" b="1" u="none" dirty="0" smtClean="0">
                <a:solidFill>
                  <a:srgbClr val="CC0000"/>
                </a:solidFill>
              </a:rPr>
              <a:t>easurement in EAR1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07505" y="1268413"/>
            <a:ext cx="2304256" cy="496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600" b="1" u="none" dirty="0" err="1">
                <a:solidFill>
                  <a:srgbClr val="CC0000"/>
                </a:solidFill>
              </a:rPr>
              <a:t>Capture</a:t>
            </a:r>
            <a:r>
              <a:rPr lang="it-IT" sz="2600" b="1" u="none" dirty="0">
                <a:solidFill>
                  <a:srgbClr val="CC0000"/>
                </a:solidFill>
              </a:rPr>
              <a:t> 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600" b="1" u="none" dirty="0" smtClean="0">
                <a:solidFill>
                  <a:srgbClr val="CC0000"/>
                </a:solidFill>
              </a:rPr>
              <a:t>)</a:t>
            </a:r>
            <a:endParaRPr lang="it-IT" sz="26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171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Tm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203,204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Tl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70,72,74,76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Ge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 smtClean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147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Pm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239, 242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244,246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Cm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9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and (n,p)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2"/>
                </a:solidFill>
              </a:rPr>
              <a:t>7</a:t>
            </a:r>
            <a:r>
              <a:rPr lang="it-IT" sz="2000" u="none" dirty="0" smtClean="0">
                <a:solidFill>
                  <a:schemeClr val="accent2"/>
                </a:solidFill>
              </a:rPr>
              <a:t>Be, </a:t>
            </a:r>
            <a:r>
              <a:rPr lang="it-IT" sz="2000" u="none" baseline="30000" dirty="0" smtClean="0">
                <a:solidFill>
                  <a:schemeClr val="accent2"/>
                </a:solidFill>
              </a:rPr>
              <a:t>26</a:t>
            </a:r>
            <a:r>
              <a:rPr lang="it-IT" sz="2000" u="none" dirty="0" smtClean="0">
                <a:solidFill>
                  <a:schemeClr val="accent2"/>
                </a:solidFill>
              </a:rPr>
              <a:t>Al,</a:t>
            </a:r>
            <a:r>
              <a:rPr lang="it-IT" sz="2000" u="none" dirty="0" smtClean="0">
                <a:solidFill>
                  <a:schemeClr val="accent6"/>
                </a:solidFill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6"/>
                </a:solidFill>
              </a:rPr>
              <a:t>35</a:t>
            </a:r>
            <a:r>
              <a:rPr lang="it-IT" sz="2000" u="none" dirty="0" smtClean="0">
                <a:solidFill>
                  <a:schemeClr val="accent6"/>
                </a:solidFill>
              </a:rPr>
              <a:t>Cl,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16</a:t>
            </a:r>
            <a:r>
              <a:rPr lang="it-IT" sz="2000" u="none" dirty="0" smtClean="0">
                <a:solidFill>
                  <a:schemeClr val="accent6"/>
                </a:solidFill>
              </a:rPr>
              <a:t>O,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14</a:t>
            </a:r>
            <a:r>
              <a:rPr lang="it-IT" sz="2000" u="none" dirty="0" smtClean="0">
                <a:solidFill>
                  <a:schemeClr val="accent6"/>
                </a:solidFill>
              </a:rPr>
              <a:t>N,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33</a:t>
            </a:r>
            <a:r>
              <a:rPr lang="it-IT" sz="2000" u="none" dirty="0" smtClean="0">
                <a:solidFill>
                  <a:schemeClr val="accent6"/>
                </a:solidFill>
              </a:rPr>
              <a:t>S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dirty="0" smtClean="0">
                <a:solidFill>
                  <a:schemeClr val="accent6"/>
                </a:solidFill>
              </a:rPr>
              <a:t>… </a:t>
            </a:r>
            <a:endParaRPr lang="it-IT" sz="2000" u="none" dirty="0">
              <a:solidFill>
                <a:schemeClr val="accent6"/>
              </a:solidFill>
            </a:endParaRPr>
          </a:p>
        </p:txBody>
      </p:sp>
      <p:pic>
        <p:nvPicPr>
          <p:cNvPr id="26" name="Picture 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1791543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0627" y="2799655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152400" y="2476872"/>
            <a:ext cx="1323256" cy="376064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4683" y="2204864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182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2014-20..</a:t>
            </a:r>
          </a:p>
        </p:txBody>
      </p:sp>
      <p:pic>
        <p:nvPicPr>
          <p:cNvPr id="16" name="Picture 3" descr="weblogo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 rot="2201027">
            <a:off x="6789900" y="1112656"/>
            <a:ext cx="2736304" cy="3769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sz="1600" b="1" u="none" dirty="0" smtClean="0">
                <a:solidFill>
                  <a:srgbClr val="CC0000"/>
                </a:solidFill>
              </a:rPr>
              <a:t>..coming soon – EAR2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07505" y="1268413"/>
            <a:ext cx="2304256" cy="496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600" b="1" u="none" dirty="0" err="1">
                <a:solidFill>
                  <a:srgbClr val="CC0000"/>
                </a:solidFill>
              </a:rPr>
              <a:t>Capture</a:t>
            </a:r>
            <a:r>
              <a:rPr lang="it-IT" sz="2600" b="1" u="none" dirty="0">
                <a:solidFill>
                  <a:srgbClr val="CC0000"/>
                </a:solidFill>
              </a:rPr>
              <a:t> 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600" b="1" u="none" dirty="0" smtClean="0">
                <a:solidFill>
                  <a:srgbClr val="CC0000"/>
                </a:solidFill>
              </a:rPr>
              <a:t>)</a:t>
            </a:r>
            <a:endParaRPr lang="it-IT" sz="26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171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Tm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203,204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Tl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70,72,74,76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Ge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 smtClean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147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Pm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239, 242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244,246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Cm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9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and (n,p)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2"/>
                </a:solidFill>
              </a:rPr>
              <a:t>7</a:t>
            </a:r>
            <a:r>
              <a:rPr lang="it-IT" sz="2000" u="none" dirty="0" smtClean="0">
                <a:solidFill>
                  <a:schemeClr val="accent2"/>
                </a:solidFill>
              </a:rPr>
              <a:t>Be, </a:t>
            </a:r>
            <a:r>
              <a:rPr lang="it-IT" sz="2000" u="none" baseline="30000" dirty="0" smtClean="0">
                <a:solidFill>
                  <a:schemeClr val="accent2"/>
                </a:solidFill>
              </a:rPr>
              <a:t>26</a:t>
            </a:r>
            <a:r>
              <a:rPr lang="it-IT" sz="2000" u="none" dirty="0" smtClean="0">
                <a:solidFill>
                  <a:schemeClr val="accent2"/>
                </a:solidFill>
              </a:rPr>
              <a:t>Al,</a:t>
            </a:r>
            <a:r>
              <a:rPr lang="it-IT" sz="2000" u="none" dirty="0" smtClean="0">
                <a:solidFill>
                  <a:schemeClr val="accent6"/>
                </a:solidFill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6"/>
                </a:solidFill>
              </a:rPr>
              <a:t>35</a:t>
            </a:r>
            <a:r>
              <a:rPr lang="it-IT" sz="2000" u="none" dirty="0" smtClean="0">
                <a:solidFill>
                  <a:schemeClr val="accent6"/>
                </a:solidFill>
              </a:rPr>
              <a:t>Cl,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16</a:t>
            </a:r>
            <a:r>
              <a:rPr lang="it-IT" sz="2000" u="none" dirty="0" smtClean="0">
                <a:solidFill>
                  <a:schemeClr val="accent6"/>
                </a:solidFill>
              </a:rPr>
              <a:t>O,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14</a:t>
            </a:r>
            <a:r>
              <a:rPr lang="it-IT" sz="2000" u="none" dirty="0" smtClean="0">
                <a:solidFill>
                  <a:schemeClr val="accent6"/>
                </a:solidFill>
              </a:rPr>
              <a:t>N,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33</a:t>
            </a:r>
            <a:r>
              <a:rPr lang="it-IT" sz="2000" u="none" dirty="0" smtClean="0">
                <a:solidFill>
                  <a:schemeClr val="accent6"/>
                </a:solidFill>
              </a:rPr>
              <a:t>S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dirty="0" smtClean="0">
                <a:solidFill>
                  <a:schemeClr val="accent6"/>
                </a:solidFill>
              </a:rPr>
              <a:t>… </a:t>
            </a:r>
            <a:endParaRPr lang="it-IT" sz="2000" u="none" dirty="0">
              <a:solidFill>
                <a:schemeClr val="accent6"/>
              </a:solidFill>
            </a:endParaRPr>
          </a:p>
        </p:txBody>
      </p:sp>
      <p:pic>
        <p:nvPicPr>
          <p:cNvPr id="26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1791543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627" y="2799655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152400" y="5157192"/>
            <a:ext cx="531168" cy="36004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5"/>
            <a:ext cx="327585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25649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none" baseline="30000" dirty="0" smtClean="0">
                <a:solidFill>
                  <a:schemeClr val="accent2"/>
                </a:solidFill>
              </a:rPr>
              <a:t>7</a:t>
            </a:r>
            <a:r>
              <a:rPr lang="en-US" b="1" u="none" dirty="0" smtClean="0">
                <a:solidFill>
                  <a:schemeClr val="accent2"/>
                </a:solidFill>
              </a:rPr>
              <a:t>Be(n, p)</a:t>
            </a:r>
            <a:endParaRPr lang="en-US" b="1" u="none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25649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none" baseline="30000" dirty="0" smtClean="0">
                <a:solidFill>
                  <a:schemeClr val="accent2"/>
                </a:solidFill>
              </a:rPr>
              <a:t>7</a:t>
            </a:r>
            <a:r>
              <a:rPr lang="en-US" b="1" u="none" dirty="0" smtClean="0">
                <a:solidFill>
                  <a:schemeClr val="accent2"/>
                </a:solidFill>
              </a:rPr>
              <a:t>Be(n, α)</a:t>
            </a:r>
            <a:endParaRPr lang="en-US" b="1" u="none" dirty="0">
              <a:solidFill>
                <a:schemeClr val="accent2"/>
              </a:solidFill>
            </a:endParaRPr>
          </a:p>
        </p:txBody>
      </p:sp>
      <p:pic>
        <p:nvPicPr>
          <p:cNvPr id="15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4683" y="2204864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36304" y="1268760"/>
            <a:ext cx="5364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it-IT" b="1" u="none" dirty="0">
                <a:solidFill>
                  <a:srgbClr val="CC0000"/>
                </a:solidFill>
                <a:cs typeface="Times New Roman" panose="02020603050405020304" pitchFamily="18" charset="0"/>
              </a:rPr>
              <a:t>BBN</a:t>
            </a:r>
            <a:r>
              <a:rPr lang="en-US" altLang="it-IT" b="1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successfully predicts the </a:t>
            </a:r>
            <a:r>
              <a:rPr lang="en-US" altLang="it-IT" u="none" dirty="0">
                <a:solidFill>
                  <a:srgbClr val="CC0000"/>
                </a:solidFill>
                <a:cs typeface="Times New Roman" panose="02020603050405020304" pitchFamily="18" charset="0"/>
              </a:rPr>
              <a:t>abundances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 of primordial  elements such as </a:t>
            </a:r>
            <a:r>
              <a:rPr lang="en-US" altLang="it-IT" u="none" baseline="30000" dirty="0">
                <a:solidFill>
                  <a:srgbClr val="CC0000"/>
                </a:solidFill>
                <a:cs typeface="Times New Roman" panose="02020603050405020304" pitchFamily="18" charset="0"/>
              </a:rPr>
              <a:t>4</a:t>
            </a:r>
            <a:r>
              <a:rPr lang="en-US" altLang="it-IT" u="none" dirty="0">
                <a:solidFill>
                  <a:srgbClr val="CC0000"/>
                </a:solidFill>
                <a:cs typeface="Times New Roman" panose="02020603050405020304" pitchFamily="18" charset="0"/>
              </a:rPr>
              <a:t>He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,</a:t>
            </a:r>
            <a:r>
              <a:rPr lang="en-US" altLang="it-IT" u="none" dirty="0">
                <a:solidFill>
                  <a:srgbClr val="CC0000"/>
                </a:solidFill>
                <a:cs typeface="Times New Roman" panose="02020603050405020304" pitchFamily="18" charset="0"/>
              </a:rPr>
              <a:t> D 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and </a:t>
            </a:r>
            <a:r>
              <a:rPr lang="en-US" altLang="it-IT" u="none" baseline="30000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3</a:t>
            </a:r>
            <a:r>
              <a:rPr lang="en-US" altLang="it-IT" u="none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He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L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arge </a:t>
            </a:r>
            <a:r>
              <a:rPr lang="en-US" altLang="it-IT" b="1" u="none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discrepancy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 for </a:t>
            </a:r>
            <a:r>
              <a:rPr lang="en-US" altLang="it-IT" b="1" u="none" baseline="30000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b="1" u="none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Li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, which is produced from electron capture decay of </a:t>
            </a:r>
            <a:r>
              <a:rPr lang="en-US" altLang="it-IT" b="1" u="none" baseline="30000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7</a:t>
            </a:r>
            <a:r>
              <a:rPr lang="en-US" altLang="it-IT" b="1" u="none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Be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Parallelogramma 4"/>
          <p:cNvSpPr>
            <a:spLocks noChangeArrowheads="1"/>
          </p:cNvSpPr>
          <p:nvPr/>
        </p:nvSpPr>
        <p:spPr bwMode="auto">
          <a:xfrm rot="16037329">
            <a:off x="5952331" y="5284968"/>
            <a:ext cx="1389063" cy="885825"/>
          </a:xfrm>
          <a:prstGeom prst="parallelogram">
            <a:avLst>
              <a:gd name="adj" fmla="val 40364"/>
            </a:avLst>
          </a:prstGeom>
          <a:solidFill>
            <a:srgbClr val="558ED5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Parallelogramma 5"/>
          <p:cNvSpPr>
            <a:spLocks noChangeArrowheads="1"/>
          </p:cNvSpPr>
          <p:nvPr/>
        </p:nvSpPr>
        <p:spPr bwMode="auto">
          <a:xfrm rot="16037329">
            <a:off x="6061076" y="5428636"/>
            <a:ext cx="1136650" cy="708025"/>
          </a:xfrm>
          <a:prstGeom prst="parallelogram">
            <a:avLst>
              <a:gd name="adj" fmla="val 40476"/>
            </a:avLst>
          </a:prstGeom>
          <a:solidFill>
            <a:srgbClr val="FF0000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Parallelogramma 6"/>
          <p:cNvSpPr>
            <a:spLocks noChangeArrowheads="1"/>
          </p:cNvSpPr>
          <p:nvPr/>
        </p:nvSpPr>
        <p:spPr bwMode="auto">
          <a:xfrm rot="16037329">
            <a:off x="5767388" y="5361961"/>
            <a:ext cx="1390650" cy="885825"/>
          </a:xfrm>
          <a:prstGeom prst="parallelogram">
            <a:avLst>
              <a:gd name="adj" fmla="val 40410"/>
            </a:avLst>
          </a:prstGeom>
          <a:solidFill>
            <a:srgbClr val="558ED5">
              <a:alpha val="75000"/>
            </a:srgbClr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6" name="Connettore 2 7"/>
          <p:cNvCxnSpPr/>
          <p:nvPr/>
        </p:nvCxnSpPr>
        <p:spPr>
          <a:xfrm flipV="1">
            <a:off x="5486400" y="5871549"/>
            <a:ext cx="1143000" cy="609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22"/>
          <p:cNvSpPr txBox="1">
            <a:spLocks noChangeArrowheads="1"/>
          </p:cNvSpPr>
          <p:nvPr/>
        </p:nvSpPr>
        <p:spPr bwMode="auto">
          <a:xfrm>
            <a:off x="4572000" y="6023949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u="none" dirty="0" err="1"/>
              <a:t>neutrons</a:t>
            </a:r>
            <a:endParaRPr lang="it-IT" altLang="it-IT" sz="2000" u="none" dirty="0"/>
          </a:p>
        </p:txBody>
      </p:sp>
      <p:sp>
        <p:nvSpPr>
          <p:cNvPr id="38" name="CasellaDiTesto 9"/>
          <p:cNvSpPr txBox="1"/>
          <p:nvPr/>
        </p:nvSpPr>
        <p:spPr>
          <a:xfrm>
            <a:off x="4953000" y="5463562"/>
            <a:ext cx="10668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u="none" dirty="0" err="1">
                <a:solidFill>
                  <a:srgbClr val="333399"/>
                </a:solidFill>
                <a:latin typeface="Arial" charset="0"/>
                <a:cs typeface="Arial" charset="0"/>
              </a:rPr>
              <a:t>Silicon</a:t>
            </a:r>
            <a:r>
              <a:rPr lang="it-IT" sz="1800" u="none" dirty="0">
                <a:solidFill>
                  <a:srgbClr val="333399"/>
                </a:solidFill>
                <a:latin typeface="Arial" charset="0"/>
                <a:cs typeface="Arial" charset="0"/>
              </a:rPr>
              <a:t> 1</a:t>
            </a:r>
          </a:p>
        </p:txBody>
      </p:sp>
      <p:sp>
        <p:nvSpPr>
          <p:cNvPr id="39" name="CasellaDiTesto 10"/>
          <p:cNvSpPr txBox="1"/>
          <p:nvPr/>
        </p:nvSpPr>
        <p:spPr>
          <a:xfrm>
            <a:off x="7162800" y="6073162"/>
            <a:ext cx="10668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u="none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Silicon</a:t>
            </a:r>
            <a:r>
              <a:rPr lang="it-IT" sz="1800" u="none" dirty="0">
                <a:solidFill>
                  <a:schemeClr val="accent2"/>
                </a:solidFill>
                <a:latin typeface="Arial" charset="0"/>
                <a:cs typeface="Arial" charset="0"/>
              </a:rPr>
              <a:t> 2</a:t>
            </a:r>
          </a:p>
        </p:txBody>
      </p:sp>
      <p:grpSp>
        <p:nvGrpSpPr>
          <p:cNvPr id="40" name="Group 28"/>
          <p:cNvGrpSpPr>
            <a:grpSpLocks/>
          </p:cNvGrpSpPr>
          <p:nvPr/>
        </p:nvGrpSpPr>
        <p:grpSpPr bwMode="auto">
          <a:xfrm rot="1494655">
            <a:off x="6324600" y="5642949"/>
            <a:ext cx="533400" cy="457200"/>
            <a:chOff x="4704" y="2064"/>
            <a:chExt cx="432" cy="336"/>
          </a:xfrm>
        </p:grpSpPr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V="1">
              <a:off x="4944" y="2064"/>
              <a:ext cx="192" cy="14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 flipH="1">
              <a:off x="4704" y="2256"/>
              <a:ext cx="192" cy="14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3" name="CasellaDiTesto 28"/>
          <p:cNvSpPr txBox="1">
            <a:spLocks noChangeArrowheads="1"/>
          </p:cNvSpPr>
          <p:nvPr/>
        </p:nvSpPr>
        <p:spPr bwMode="auto">
          <a:xfrm>
            <a:off x="7164288" y="5373216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u="none" dirty="0" smtClean="0">
                <a:solidFill>
                  <a:srgbClr val="FF0000"/>
                </a:solidFill>
              </a:rPr>
              <a:t>Sample </a:t>
            </a:r>
            <a:endParaRPr lang="it-IT" altLang="it-IT" sz="2000" u="none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5776" y="5498648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1400" u="none" dirty="0" err="1" smtClean="0">
                <a:solidFill>
                  <a:srgbClr val="CC0000"/>
                </a:solidFill>
              </a:rPr>
              <a:t>few</a:t>
            </a:r>
            <a:r>
              <a:rPr lang="it-IT" altLang="it-IT" sz="1400" u="none" dirty="0" smtClean="0">
                <a:solidFill>
                  <a:srgbClr val="CC0000"/>
                </a:solidFill>
              </a:rPr>
              <a:t> </a:t>
            </a:r>
            <a:r>
              <a:rPr lang="it-IT" altLang="it-IT" sz="1400" u="none" dirty="0">
                <a:solidFill>
                  <a:srgbClr val="CC0000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1400" u="none" dirty="0">
                <a:solidFill>
                  <a:srgbClr val="CC0000"/>
                </a:solidFill>
              </a:rPr>
              <a:t>g of </a:t>
            </a:r>
            <a:r>
              <a:rPr lang="it-IT" altLang="it-IT" sz="1400" u="none" baseline="30000" dirty="0">
                <a:solidFill>
                  <a:srgbClr val="CC0000"/>
                </a:solidFill>
              </a:rPr>
              <a:t>7</a:t>
            </a:r>
            <a:r>
              <a:rPr lang="it-IT" altLang="it-IT" sz="1400" u="none" dirty="0">
                <a:solidFill>
                  <a:srgbClr val="CC0000"/>
                </a:solidFill>
              </a:rPr>
              <a:t>Be from </a:t>
            </a:r>
            <a:r>
              <a:rPr lang="it-IT" altLang="it-IT" sz="1400" u="none" dirty="0" smtClean="0">
                <a:solidFill>
                  <a:srgbClr val="CC0000"/>
                </a:solidFill>
              </a:rPr>
              <a:t>PSI</a:t>
            </a:r>
            <a:endParaRPr lang="it-IT" altLang="it-IT" sz="1400" u="none" dirty="0">
              <a:solidFill>
                <a:srgbClr val="CC0000"/>
              </a:solidFill>
            </a:endParaRPr>
          </a:p>
          <a:p>
            <a:pPr eaLnBrk="1" hangingPunct="1"/>
            <a:r>
              <a:rPr lang="it-IT" altLang="it-IT" sz="1400" u="none" dirty="0" smtClean="0">
                <a:solidFill>
                  <a:srgbClr val="CC0000"/>
                </a:solidFill>
              </a:rPr>
              <a:t>(</a:t>
            </a:r>
            <a:r>
              <a:rPr lang="it-IT" altLang="it-IT" sz="1400" u="none" dirty="0" err="1">
                <a:solidFill>
                  <a:srgbClr val="CC0000"/>
                </a:solidFill>
              </a:rPr>
              <a:t>activity</a:t>
            </a:r>
            <a:r>
              <a:rPr lang="it-IT" altLang="it-IT" sz="1400" u="none" dirty="0">
                <a:solidFill>
                  <a:srgbClr val="CC0000"/>
                </a:solidFill>
              </a:rPr>
              <a:t> of 478 keV </a:t>
            </a:r>
            <a:endParaRPr lang="it-IT" altLang="it-IT" sz="1400" u="none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it-IT" altLang="it-IT" sz="1400" u="none" dirty="0" err="1" smtClean="0">
                <a:solidFill>
                  <a:srgbClr val="CC0000"/>
                </a:solidFill>
                <a:latin typeface="Symbol" charset="2"/>
                <a:cs typeface="Symbol" charset="2"/>
              </a:rPr>
              <a:t>γ</a:t>
            </a:r>
            <a:r>
              <a:rPr lang="it-IT" altLang="it-IT" sz="1400" u="none" dirty="0" err="1" smtClean="0">
                <a:solidFill>
                  <a:srgbClr val="CC0000"/>
                </a:solidFill>
              </a:rPr>
              <a:t>-rays</a:t>
            </a:r>
            <a:r>
              <a:rPr lang="it-IT" altLang="it-IT" sz="1400" u="none" dirty="0" smtClean="0">
                <a:solidFill>
                  <a:srgbClr val="CC0000"/>
                </a:solidFill>
              </a:rPr>
              <a:t> 1 </a:t>
            </a:r>
            <a:r>
              <a:rPr lang="it-IT" altLang="it-IT" sz="1400" u="none" dirty="0">
                <a:solidFill>
                  <a:srgbClr val="CC0000"/>
                </a:solidFill>
              </a:rPr>
              <a:t>GBq/</a:t>
            </a:r>
            <a:r>
              <a:rPr lang="it-IT" altLang="it-IT" sz="1400" u="none" dirty="0">
                <a:solidFill>
                  <a:srgbClr val="CC0000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1400" u="none" dirty="0">
                <a:solidFill>
                  <a:srgbClr val="CC0000"/>
                </a:solidFill>
              </a:rPr>
              <a:t>g</a:t>
            </a:r>
            <a:r>
              <a:rPr lang="it-IT" altLang="it-IT" sz="1400" u="none" dirty="0" smtClean="0">
                <a:solidFill>
                  <a:srgbClr val="CC0000"/>
                </a:solidFill>
              </a:rPr>
              <a:t>)</a:t>
            </a:r>
            <a:endParaRPr lang="it-IT" altLang="it-IT" sz="1400" u="none" dirty="0">
              <a:solidFill>
                <a:srgbClr val="CC0000"/>
              </a:solidFill>
            </a:endParaRPr>
          </a:p>
        </p:txBody>
      </p:sp>
      <p:pic>
        <p:nvPicPr>
          <p:cNvPr id="29" name="Immagine 8" descr="ennep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6952"/>
            <a:ext cx="2943944" cy="198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57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28" grpId="0" animBg="1"/>
      <p:bldP spid="2" grpId="0"/>
      <p:bldP spid="14" grpId="0"/>
      <p:bldP spid="33" grpId="0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  <p:bldP spid="4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Experiments 2014-20..</a:t>
            </a:r>
          </a:p>
        </p:txBody>
      </p:sp>
      <p:pic>
        <p:nvPicPr>
          <p:cNvPr id="16" name="Picture 3" descr="weblogo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87313" y="1295400"/>
            <a:ext cx="2427287" cy="4953000"/>
          </a:xfrm>
          <a:prstGeom prst="rect">
            <a:avLst/>
          </a:prstGeom>
          <a:solidFill>
            <a:schemeClr val="accent1">
              <a:alpha val="14117"/>
            </a:schemeClr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07505" y="1268413"/>
            <a:ext cx="2304256" cy="496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2600" b="1" u="none" dirty="0" err="1">
                <a:solidFill>
                  <a:srgbClr val="CC0000"/>
                </a:solidFill>
              </a:rPr>
              <a:t>Capture</a:t>
            </a:r>
            <a:r>
              <a:rPr lang="it-IT" sz="2600" b="1" u="none" dirty="0">
                <a:solidFill>
                  <a:srgbClr val="CC0000"/>
                </a:solidFill>
              </a:rPr>
              <a:t> (</a:t>
            </a:r>
            <a:r>
              <a:rPr lang="it-IT" sz="2600" b="1" u="none" dirty="0" err="1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 </a:t>
            </a:r>
            <a:r>
              <a:rPr lang="it-IT" sz="2600" b="1" u="none" dirty="0" err="1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γ</a:t>
            </a:r>
            <a:r>
              <a:rPr lang="it-IT" sz="2600" b="1" u="none" dirty="0" smtClean="0">
                <a:solidFill>
                  <a:srgbClr val="CC0000"/>
                </a:solidFill>
              </a:rPr>
              <a:t>)</a:t>
            </a:r>
            <a:endParaRPr lang="it-IT" sz="2600" u="none" baseline="30000" dirty="0" smtClean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171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Tm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203,204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Tl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70,72,74,76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Ge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endParaRPr lang="it-IT" sz="2000" u="none" dirty="0" smtClean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000099"/>
                </a:solidFill>
                <a:sym typeface="Symbol" charset="2"/>
              </a:rPr>
              <a:t>147</a:t>
            </a:r>
            <a:r>
              <a:rPr lang="it-IT" sz="2000" u="none" dirty="0" smtClean="0">
                <a:solidFill>
                  <a:srgbClr val="000099"/>
                </a:solidFill>
                <a:sym typeface="Symbol" charset="2"/>
              </a:rPr>
              <a:t>Pm</a:t>
            </a:r>
            <a:endParaRPr lang="it-IT" sz="2000" u="none" dirty="0">
              <a:solidFill>
                <a:srgbClr val="000099"/>
              </a:solidFill>
              <a:sym typeface="Symbol" charset="2"/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239, 242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Pu</a:t>
            </a:r>
            <a:r>
              <a:rPr lang="it-IT" sz="2000" u="none" dirty="0">
                <a:solidFill>
                  <a:srgbClr val="CC0000"/>
                </a:solidFill>
                <a:sym typeface="Symbol" charset="2"/>
              </a:rPr>
              <a:t>,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233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U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rgbClr val="CC0000"/>
                </a:solidFill>
                <a:sym typeface="Symbol" charset="2"/>
              </a:rPr>
              <a:t>244,246</a:t>
            </a:r>
            <a:r>
              <a:rPr lang="it-IT" sz="2000" u="none" dirty="0" smtClean="0">
                <a:solidFill>
                  <a:srgbClr val="CC0000"/>
                </a:solidFill>
                <a:sym typeface="Symbol" charset="2"/>
              </a:rPr>
              <a:t>Cm</a:t>
            </a:r>
            <a:endParaRPr lang="it-IT" sz="2000" u="none" dirty="0">
              <a:solidFill>
                <a:srgbClr val="CC0000"/>
              </a:solidFill>
              <a:sym typeface="Symbol" charset="2"/>
            </a:endParaRPr>
          </a:p>
          <a:p>
            <a:pPr>
              <a:spcAft>
                <a:spcPts val="1900"/>
              </a:spcAft>
              <a:defRPr/>
            </a:pPr>
            <a:r>
              <a:rPr lang="it-IT" sz="2600" b="1" u="none" dirty="0" smtClean="0">
                <a:solidFill>
                  <a:srgbClr val="CC0000"/>
                </a:solidFill>
              </a:rPr>
              <a:t>(</a:t>
            </a:r>
            <a:r>
              <a:rPr lang="it-IT" sz="2600" b="1" u="none" dirty="0">
                <a:solidFill>
                  <a:srgbClr val="CC0000"/>
                </a:solidFill>
              </a:rPr>
              <a:t>n</a:t>
            </a:r>
            <a:r>
              <a:rPr lang="it-IT" sz="2600" b="1" u="none" dirty="0" smtClean="0">
                <a:solidFill>
                  <a:srgbClr val="CC0000"/>
                </a:solidFill>
              </a:rPr>
              <a:t>,</a:t>
            </a:r>
            <a:r>
              <a:rPr lang="it-IT" sz="2600" b="1" u="none" dirty="0" smtClean="0">
                <a:solidFill>
                  <a:srgbClr val="CC0000"/>
                </a:solidFill>
                <a:latin typeface="Symbol" charset="2"/>
                <a:ea typeface="Symbol" charset="2"/>
                <a:cs typeface="Symbol" charset="2"/>
              </a:rPr>
              <a:t>α</a:t>
            </a:r>
            <a:r>
              <a:rPr lang="it-IT" sz="2600" b="1" u="none" dirty="0" smtClean="0">
                <a:solidFill>
                  <a:srgbClr val="CC0000"/>
                </a:solidFill>
              </a:rPr>
              <a:t>) and (n,p) </a:t>
            </a:r>
            <a:r>
              <a:rPr lang="it-IT" sz="2600" b="1" u="none" dirty="0" err="1" smtClean="0">
                <a:solidFill>
                  <a:srgbClr val="CC0000"/>
                </a:solidFill>
              </a:rPr>
              <a:t>Reaction</a:t>
            </a:r>
            <a:endParaRPr lang="it-IT" sz="2600" u="none" baseline="30000" dirty="0" smtClean="0">
              <a:solidFill>
                <a:srgbClr val="CC0000"/>
              </a:solidFill>
            </a:endParaRP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2"/>
                </a:solidFill>
              </a:rPr>
              <a:t>7</a:t>
            </a:r>
            <a:r>
              <a:rPr lang="it-IT" sz="2000" u="none" dirty="0" smtClean="0">
                <a:solidFill>
                  <a:schemeClr val="accent2"/>
                </a:solidFill>
              </a:rPr>
              <a:t>Be, </a:t>
            </a:r>
            <a:r>
              <a:rPr lang="it-IT" sz="2000" u="none" baseline="30000" dirty="0" smtClean="0">
                <a:solidFill>
                  <a:schemeClr val="accent2"/>
                </a:solidFill>
              </a:rPr>
              <a:t>26</a:t>
            </a:r>
            <a:r>
              <a:rPr lang="it-IT" sz="2000" u="none" dirty="0" smtClean="0">
                <a:solidFill>
                  <a:schemeClr val="accent2"/>
                </a:solidFill>
              </a:rPr>
              <a:t>Al,</a:t>
            </a:r>
            <a:r>
              <a:rPr lang="it-IT" sz="2000" u="none" dirty="0" smtClean="0">
                <a:solidFill>
                  <a:schemeClr val="accent6"/>
                </a:solidFill>
              </a:rPr>
              <a:t> 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baseline="30000" dirty="0" smtClean="0">
                <a:solidFill>
                  <a:schemeClr val="accent6"/>
                </a:solidFill>
              </a:rPr>
              <a:t>35</a:t>
            </a:r>
            <a:r>
              <a:rPr lang="it-IT" sz="2000" u="none" dirty="0" smtClean="0">
                <a:solidFill>
                  <a:schemeClr val="accent6"/>
                </a:solidFill>
              </a:rPr>
              <a:t>Cl,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16</a:t>
            </a:r>
            <a:r>
              <a:rPr lang="it-IT" sz="2000" u="none" dirty="0" smtClean="0">
                <a:solidFill>
                  <a:schemeClr val="accent6"/>
                </a:solidFill>
              </a:rPr>
              <a:t>O,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14</a:t>
            </a:r>
            <a:r>
              <a:rPr lang="it-IT" sz="2000" u="none" dirty="0" smtClean="0">
                <a:solidFill>
                  <a:schemeClr val="accent6"/>
                </a:solidFill>
              </a:rPr>
              <a:t>N, </a:t>
            </a:r>
            <a:r>
              <a:rPr lang="it-IT" sz="2000" u="none" baseline="30000" dirty="0" smtClean="0">
                <a:solidFill>
                  <a:schemeClr val="accent6"/>
                </a:solidFill>
              </a:rPr>
              <a:t>33</a:t>
            </a:r>
            <a:r>
              <a:rPr lang="it-IT" sz="2000" u="none" dirty="0" smtClean="0">
                <a:solidFill>
                  <a:schemeClr val="accent6"/>
                </a:solidFill>
              </a:rPr>
              <a:t>S</a:t>
            </a:r>
          </a:p>
          <a:p>
            <a:pPr>
              <a:spcAft>
                <a:spcPts val="100"/>
              </a:spcAft>
              <a:defRPr/>
            </a:pPr>
            <a:r>
              <a:rPr lang="it-IT" sz="2000" u="none" dirty="0" smtClean="0">
                <a:solidFill>
                  <a:schemeClr val="accent6"/>
                </a:solidFill>
              </a:rPr>
              <a:t>… </a:t>
            </a:r>
            <a:endParaRPr lang="it-IT" sz="2000" u="none" dirty="0">
              <a:solidFill>
                <a:schemeClr val="accent6"/>
              </a:solidFill>
            </a:endParaRPr>
          </a:p>
        </p:txBody>
      </p:sp>
      <p:pic>
        <p:nvPicPr>
          <p:cNvPr id="26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1791543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627" y="2799655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728464" y="5157192"/>
            <a:ext cx="531168" cy="360040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4108835"/>
            <a:ext cx="3277290" cy="219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080888"/>
            <a:ext cx="3275856" cy="222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37077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none" baseline="30000" dirty="0" smtClean="0">
                <a:solidFill>
                  <a:schemeClr val="accent2"/>
                </a:solidFill>
              </a:rPr>
              <a:t>26</a:t>
            </a:r>
            <a:r>
              <a:rPr lang="en-US" b="1" u="none" dirty="0" smtClean="0">
                <a:solidFill>
                  <a:schemeClr val="accent2"/>
                </a:solidFill>
              </a:rPr>
              <a:t>Al(n, p)</a:t>
            </a:r>
            <a:endParaRPr lang="en-US" b="1" u="none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37170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none" baseline="30000" dirty="0" smtClean="0">
                <a:solidFill>
                  <a:schemeClr val="accent2"/>
                </a:solidFill>
              </a:rPr>
              <a:t>26</a:t>
            </a:r>
            <a:r>
              <a:rPr lang="en-US" b="1" u="none" dirty="0" smtClean="0">
                <a:solidFill>
                  <a:schemeClr val="accent2"/>
                </a:solidFill>
              </a:rPr>
              <a:t>Al(n, α)</a:t>
            </a:r>
            <a:endParaRPr lang="en-US" b="1" u="none" dirty="0">
              <a:solidFill>
                <a:schemeClr val="accent2"/>
              </a:solidFill>
            </a:endParaRPr>
          </a:p>
        </p:txBody>
      </p:sp>
      <p:pic>
        <p:nvPicPr>
          <p:cNvPr id="15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4683" y="2204864"/>
            <a:ext cx="4270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5776" y="1268760"/>
            <a:ext cx="324036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it-IT" b="1" u="none" dirty="0">
                <a:solidFill>
                  <a:srgbClr val="CC0000"/>
                </a:solidFill>
                <a:cs typeface="Times New Roman" panose="02020603050405020304" pitchFamily="18" charset="0"/>
              </a:rPr>
              <a:t>Observation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 of the cosmic ray emitter </a:t>
            </a:r>
            <a:r>
              <a:rPr lang="en-US" altLang="it-IT" b="1" u="none" baseline="30000" dirty="0">
                <a:solidFill>
                  <a:srgbClr val="CC0000"/>
                </a:solidFill>
                <a:cs typeface="Times New Roman" panose="02020603050405020304" pitchFamily="18" charset="0"/>
              </a:rPr>
              <a:t>26</a:t>
            </a:r>
            <a:r>
              <a:rPr lang="en-US" altLang="it-IT" b="1" u="none" dirty="0">
                <a:solidFill>
                  <a:srgbClr val="CC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 is proof that </a:t>
            </a:r>
            <a:r>
              <a:rPr lang="en-US" altLang="it-IT" b="1" u="none" dirty="0">
                <a:solidFill>
                  <a:srgbClr val="CC0000"/>
                </a:solidFill>
                <a:cs typeface="Times New Roman" panose="02020603050405020304" pitchFamily="18" charset="0"/>
              </a:rPr>
              <a:t>nucleosynthesis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 is </a:t>
            </a:r>
            <a:r>
              <a:rPr lang="en-US" altLang="it-IT" b="1" u="none" dirty="0">
                <a:solidFill>
                  <a:srgbClr val="CC0000"/>
                </a:solidFill>
                <a:cs typeface="Times New Roman" panose="02020603050405020304" pitchFamily="18" charset="0"/>
              </a:rPr>
              <a:t>ongoing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 in our galaxy. 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Large uncertainty related to its </a:t>
            </a:r>
            <a:r>
              <a:rPr lang="en-US" altLang="it-IT" u="none" dirty="0">
                <a:solidFill>
                  <a:schemeClr val="accent2"/>
                </a:solidFill>
                <a:cs typeface="Times New Roman" panose="02020603050405020304" pitchFamily="18" charset="0"/>
              </a:rPr>
              <a:t>neutron </a:t>
            </a:r>
            <a:r>
              <a:rPr lang="en-US" altLang="it-IT" u="none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destruction.</a:t>
            </a:r>
            <a:endParaRPr lang="en-US" altLang="it-IT" u="none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29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7" y="1281161"/>
            <a:ext cx="3347864" cy="235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4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Connettore 2 33"/>
          <p:cNvCxnSpPr/>
          <p:nvPr/>
        </p:nvCxnSpPr>
        <p:spPr>
          <a:xfrm>
            <a:off x="5076056" y="3140968"/>
            <a:ext cx="999728" cy="10888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54"/>
          <p:cNvCxnSpPr/>
          <p:nvPr/>
        </p:nvCxnSpPr>
        <p:spPr>
          <a:xfrm flipV="1">
            <a:off x="6876256" y="1772816"/>
            <a:ext cx="0" cy="365576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52"/>
          <p:cNvCxnSpPr/>
          <p:nvPr/>
        </p:nvCxnSpPr>
        <p:spPr>
          <a:xfrm flipV="1">
            <a:off x="8100392" y="1340768"/>
            <a:ext cx="72007" cy="28803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33"/>
          <p:cNvCxnSpPr/>
          <p:nvPr/>
        </p:nvCxnSpPr>
        <p:spPr>
          <a:xfrm>
            <a:off x="5148064" y="3429000"/>
            <a:ext cx="432048" cy="21602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28"/>
          <p:cNvCxnSpPr/>
          <p:nvPr/>
        </p:nvCxnSpPr>
        <p:spPr>
          <a:xfrm flipV="1">
            <a:off x="4067944" y="3212976"/>
            <a:ext cx="0" cy="58160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41"/>
          <p:cNvCxnSpPr/>
          <p:nvPr/>
        </p:nvCxnSpPr>
        <p:spPr>
          <a:xfrm>
            <a:off x="3995936" y="3933056"/>
            <a:ext cx="2376264" cy="79208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37"/>
          <p:cNvCxnSpPr>
            <a:endCxn id="73" idx="0"/>
          </p:cNvCxnSpPr>
          <p:nvPr/>
        </p:nvCxnSpPr>
        <p:spPr>
          <a:xfrm>
            <a:off x="3419872" y="4293096"/>
            <a:ext cx="1620180" cy="21602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31"/>
          <p:cNvCxnSpPr/>
          <p:nvPr/>
        </p:nvCxnSpPr>
        <p:spPr>
          <a:xfrm flipV="1">
            <a:off x="2267744" y="3717032"/>
            <a:ext cx="288032" cy="864096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24"/>
          <p:cNvCxnSpPr>
            <a:endCxn id="68" idx="2"/>
          </p:cNvCxnSpPr>
          <p:nvPr/>
        </p:nvCxnSpPr>
        <p:spPr>
          <a:xfrm flipH="1" flipV="1">
            <a:off x="989268" y="3674641"/>
            <a:ext cx="414380" cy="1338536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20"/>
          <p:cNvCxnSpPr>
            <a:endCxn id="66" idx="1"/>
          </p:cNvCxnSpPr>
          <p:nvPr/>
        </p:nvCxnSpPr>
        <p:spPr>
          <a:xfrm flipV="1">
            <a:off x="1403648" y="4955977"/>
            <a:ext cx="1512168" cy="56125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16"/>
          <p:cNvCxnSpPr/>
          <p:nvPr/>
        </p:nvCxnSpPr>
        <p:spPr>
          <a:xfrm flipV="1">
            <a:off x="611560" y="5013176"/>
            <a:ext cx="0" cy="57606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4"/>
          <p:cNvSpPr txBox="1">
            <a:spLocks noChangeArrowheads="1"/>
          </p:cNvSpPr>
          <p:nvPr/>
        </p:nvSpPr>
        <p:spPr bwMode="auto">
          <a:xfrm>
            <a:off x="971600" y="5807005"/>
            <a:ext cx="1822843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1997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Idea</a:t>
            </a:r>
            <a:r>
              <a:rPr lang="en-US" sz="1200" b="1" u="none" dirty="0">
                <a:solidFill>
                  <a:srgbClr val="333399"/>
                </a:solidFill>
                <a:latin typeface="Calibri" pitchFamily="34" charset="0"/>
              </a:rPr>
              <a:t> </a:t>
            </a:r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from </a:t>
            </a:r>
            <a:r>
              <a:rPr lang="en-US" sz="1200" b="1" u="none" dirty="0" err="1" smtClean="0">
                <a:solidFill>
                  <a:srgbClr val="333399"/>
                </a:solidFill>
                <a:latin typeface="Calibri" pitchFamily="34" charset="0"/>
              </a:rPr>
              <a:t>C.Rubbia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  <a:p>
            <a:pPr algn="ctr"/>
            <a:r>
              <a:rPr lang="en-US" sz="1200" b="1" u="none" dirty="0">
                <a:solidFill>
                  <a:srgbClr val="333399"/>
                </a:solidFill>
                <a:latin typeface="Calibri" pitchFamily="34" charset="0"/>
              </a:rPr>
              <a:t>CERN/ET/Int. Note 97-19</a:t>
            </a:r>
          </a:p>
        </p:txBody>
      </p:sp>
      <p:cxnSp>
        <p:nvCxnSpPr>
          <p:cNvPr id="59" name="Connettore 2 9"/>
          <p:cNvCxnSpPr/>
          <p:nvPr/>
        </p:nvCxnSpPr>
        <p:spPr>
          <a:xfrm>
            <a:off x="281956" y="6039552"/>
            <a:ext cx="689644" cy="5374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49"/>
          <p:cNvGrpSpPr>
            <a:grpSpLocks/>
          </p:cNvGrpSpPr>
          <p:nvPr/>
        </p:nvGrpSpPr>
        <p:grpSpPr bwMode="auto">
          <a:xfrm rot="19868926">
            <a:off x="-479524" y="3636978"/>
            <a:ext cx="9131448" cy="361399"/>
            <a:chOff x="285784" y="3423352"/>
            <a:chExt cx="8572496" cy="357190"/>
          </a:xfrm>
        </p:grpSpPr>
        <p:sp>
          <p:nvSpPr>
            <p:cNvPr id="61" name="Rounded Rectangle 65"/>
            <p:cNvSpPr/>
            <p:nvPr/>
          </p:nvSpPr>
          <p:spPr bwMode="auto">
            <a:xfrm>
              <a:off x="285784" y="3423352"/>
              <a:ext cx="8572496" cy="357190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/>
                </a:gs>
              </a:gsLst>
              <a:lin ang="5400000" scaled="0"/>
              <a:tileRect/>
            </a:gradFill>
            <a:ln w="12700" cap="flat" cmpd="sng" algn="ctr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 sz="1200" u="none" dirty="0">
                <a:solidFill>
                  <a:srgbClr val="333399"/>
                </a:solidFill>
                <a:cs typeface="Times New Roman" pitchFamily="18" charset="0"/>
              </a:endParaRPr>
            </a:p>
          </p:txBody>
        </p:sp>
        <p:sp>
          <p:nvSpPr>
            <p:cNvPr id="62" name="TextBox 66"/>
            <p:cNvSpPr txBox="1"/>
            <p:nvPr/>
          </p:nvSpPr>
          <p:spPr>
            <a:xfrm>
              <a:off x="342157" y="3455743"/>
              <a:ext cx="494748" cy="27377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u="none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3333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1997</a:t>
              </a:r>
            </a:p>
          </p:txBody>
        </p:sp>
        <p:sp>
          <p:nvSpPr>
            <p:cNvPr id="63" name="TextBox 67"/>
            <p:cNvSpPr txBox="1"/>
            <p:nvPr/>
          </p:nvSpPr>
          <p:spPr>
            <a:xfrm>
              <a:off x="8322074" y="3469045"/>
              <a:ext cx="494748" cy="27377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u="none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3333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2015</a:t>
              </a:r>
            </a:p>
          </p:txBody>
        </p:sp>
      </p:grpSp>
      <p:sp>
        <p:nvSpPr>
          <p:cNvPr id="64" name="TextBox 19"/>
          <p:cNvSpPr txBox="1">
            <a:spLocks noChangeArrowheads="1"/>
          </p:cNvSpPr>
          <p:nvPr/>
        </p:nvSpPr>
        <p:spPr bwMode="auto">
          <a:xfrm>
            <a:off x="86079" y="3934797"/>
            <a:ext cx="1101546" cy="1015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1998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Preliminary studies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  <a:p>
            <a:pPr algn="ctr"/>
            <a:r>
              <a:rPr lang="en-US" sz="1200" b="1" u="none" dirty="0">
                <a:solidFill>
                  <a:srgbClr val="333399"/>
                </a:solidFill>
                <a:latin typeface="Calibri" pitchFamily="34" charset="0"/>
              </a:rPr>
              <a:t>CERN/LHC/98-02+Add</a:t>
            </a:r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59055" t="7635" r="3445" b="8070"/>
          <a:stretch/>
        </p:blipFill>
        <p:spPr bwMode="auto">
          <a:xfrm>
            <a:off x="3023936" y="5216185"/>
            <a:ext cx="827984" cy="15251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6" name="TextBox 14"/>
          <p:cNvSpPr txBox="1">
            <a:spLocks noChangeArrowheads="1"/>
          </p:cNvSpPr>
          <p:nvPr/>
        </p:nvSpPr>
        <p:spPr bwMode="auto">
          <a:xfrm>
            <a:off x="2915816" y="4725144"/>
            <a:ext cx="1064747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1999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Construction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3" y="1261726"/>
            <a:ext cx="2118284" cy="188215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8" name="TextBox 14"/>
          <p:cNvSpPr txBox="1">
            <a:spLocks noChangeArrowheads="1"/>
          </p:cNvSpPr>
          <p:nvPr/>
        </p:nvSpPr>
        <p:spPr bwMode="auto">
          <a:xfrm>
            <a:off x="251520" y="3212976"/>
            <a:ext cx="1475496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2000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Commissioning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pic>
        <p:nvPicPr>
          <p:cNvPr id="69" name="Picture 9"/>
          <p:cNvPicPr>
            <a:picLocks noChangeAspect="1" noChangeArrowheads="1"/>
          </p:cNvPicPr>
          <p:nvPr/>
        </p:nvPicPr>
        <p:blipFill>
          <a:blip r:embed="rId4" cstate="print"/>
          <a:srcRect l="2451" t="9453" r="4813" b="5922"/>
          <a:stretch>
            <a:fillRect/>
          </a:stretch>
        </p:blipFill>
        <p:spPr bwMode="auto">
          <a:xfrm>
            <a:off x="1987131" y="980728"/>
            <a:ext cx="2259169" cy="158417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0" name="TextBox 14"/>
          <p:cNvSpPr txBox="1">
            <a:spLocks noChangeArrowheads="1"/>
          </p:cNvSpPr>
          <p:nvPr/>
        </p:nvSpPr>
        <p:spPr bwMode="auto">
          <a:xfrm>
            <a:off x="1835696" y="3212976"/>
            <a:ext cx="147419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CC0000"/>
                </a:solidFill>
                <a:latin typeface="Calibri" pitchFamily="34" charset="0"/>
              </a:rPr>
              <a:t>2001-2004</a:t>
            </a:r>
          </a:p>
          <a:p>
            <a:pPr algn="ctr"/>
            <a:r>
              <a:rPr lang="en-US" sz="1200" b="1" u="none" dirty="0" err="1">
                <a:solidFill>
                  <a:srgbClr val="CC0000"/>
                </a:solidFill>
                <a:latin typeface="Calibri" pitchFamily="34" charset="0"/>
              </a:rPr>
              <a:t>n</a:t>
            </a:r>
            <a:r>
              <a:rPr lang="en-US" sz="1200" b="1" u="none" dirty="0" err="1" smtClean="0">
                <a:solidFill>
                  <a:srgbClr val="CC0000"/>
                </a:solidFill>
                <a:latin typeface="Calibri" pitchFamily="34" charset="0"/>
              </a:rPr>
              <a:t>_TOF</a:t>
            </a:r>
            <a:r>
              <a:rPr lang="en-US" sz="1200" b="1" u="none" dirty="0" smtClean="0">
                <a:solidFill>
                  <a:srgbClr val="CC0000"/>
                </a:solidFill>
                <a:latin typeface="Calibri" pitchFamily="34" charset="0"/>
              </a:rPr>
              <a:t> Phase 1</a:t>
            </a:r>
            <a:endParaRPr lang="en-US" sz="1200" b="1" u="none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71" name="TextBox 14"/>
          <p:cNvSpPr txBox="1">
            <a:spLocks noChangeArrowheads="1"/>
          </p:cNvSpPr>
          <p:nvPr/>
        </p:nvSpPr>
        <p:spPr bwMode="auto">
          <a:xfrm>
            <a:off x="7596336" y="5304110"/>
            <a:ext cx="1475655" cy="1077218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u="none" dirty="0" smtClean="0">
                <a:solidFill>
                  <a:srgbClr val="CC0000"/>
                </a:solidFill>
                <a:latin typeface="Calibri" pitchFamily="34" charset="0"/>
              </a:rPr>
              <a:t>&gt;60 isotopes investigated</a:t>
            </a:r>
          </a:p>
          <a:p>
            <a:pPr algn="ctr"/>
            <a:r>
              <a:rPr lang="en-US" sz="1600" b="1" u="none" dirty="0" smtClean="0">
                <a:solidFill>
                  <a:srgbClr val="CC0000"/>
                </a:solidFill>
                <a:latin typeface="Calibri" pitchFamily="34" charset="0"/>
              </a:rPr>
              <a:t>&gt;300 publications</a:t>
            </a:r>
            <a:endParaRPr lang="en-US" sz="1600" b="1" u="none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7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9073" y="5209900"/>
            <a:ext cx="1701079" cy="11714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3" name="TextBox 14"/>
          <p:cNvSpPr txBox="1">
            <a:spLocks noChangeArrowheads="1"/>
          </p:cNvSpPr>
          <p:nvPr/>
        </p:nvSpPr>
        <p:spPr bwMode="auto">
          <a:xfrm>
            <a:off x="4355976" y="4509120"/>
            <a:ext cx="1368152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2004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Spallation target seriously damaged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pic>
        <p:nvPicPr>
          <p:cNvPr id="74" name="Picture 6" descr="P1010732.JPG"/>
          <p:cNvPicPr>
            <a:picLocks noChangeAspect="1"/>
          </p:cNvPicPr>
          <p:nvPr/>
        </p:nvPicPr>
        <p:blipFill>
          <a:blip r:embed="rId6" cstate="print"/>
          <a:srcRect l="9644" r="11784" b="2698"/>
          <a:stretch>
            <a:fillRect/>
          </a:stretch>
        </p:blipFill>
        <p:spPr bwMode="auto">
          <a:xfrm>
            <a:off x="6156176" y="5229200"/>
            <a:ext cx="1321279" cy="1227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5" name="TextBox 14"/>
          <p:cNvSpPr txBox="1">
            <a:spLocks noChangeArrowheads="1"/>
          </p:cNvSpPr>
          <p:nvPr/>
        </p:nvSpPr>
        <p:spPr bwMode="auto">
          <a:xfrm>
            <a:off x="6372200" y="4725144"/>
            <a:ext cx="93610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2008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New target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1119830"/>
            <a:ext cx="1961730" cy="1373066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  <a:headEnd type="none" w="sm" len="sm"/>
            <a:tailEnd/>
          </a:ln>
        </p:spPr>
      </p:pic>
      <p:sp>
        <p:nvSpPr>
          <p:cNvPr id="77" name="TextBox 30"/>
          <p:cNvSpPr txBox="1">
            <a:spLocks noChangeArrowheads="1"/>
          </p:cNvSpPr>
          <p:nvPr/>
        </p:nvSpPr>
        <p:spPr bwMode="auto">
          <a:xfrm>
            <a:off x="6156176" y="2926685"/>
            <a:ext cx="1512168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2010 Upgrades: 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Borated</a:t>
            </a:r>
            <a:r>
              <a:rPr lang="en-US" sz="1200" b="1" u="none" dirty="0">
                <a:solidFill>
                  <a:srgbClr val="333399"/>
                </a:solidFill>
                <a:latin typeface="Calibri" pitchFamily="34" charset="0"/>
              </a:rPr>
              <a:t>-H</a:t>
            </a:r>
            <a:r>
              <a:rPr lang="en-US" sz="1200" b="1" u="none" baseline="-25000" dirty="0">
                <a:solidFill>
                  <a:srgbClr val="333399"/>
                </a:solidFill>
                <a:latin typeface="Calibri" pitchFamily="34" charset="0"/>
              </a:rPr>
              <a:t>2</a:t>
            </a:r>
            <a:r>
              <a:rPr lang="en-US" sz="1200" b="1" u="none" dirty="0">
                <a:solidFill>
                  <a:srgbClr val="333399"/>
                </a:solidFill>
                <a:latin typeface="Calibri" pitchFamily="34" charset="0"/>
              </a:rPr>
              <a:t>O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Class</a:t>
            </a:r>
            <a:r>
              <a:rPr lang="en-US" sz="1200" b="1" u="none" dirty="0">
                <a:solidFill>
                  <a:srgbClr val="333399"/>
                </a:solidFill>
                <a:latin typeface="Calibri" pitchFamily="34" charset="0"/>
              </a:rPr>
              <a:t>-A</a:t>
            </a:r>
          </a:p>
        </p:txBody>
      </p:sp>
      <p:sp>
        <p:nvSpPr>
          <p:cNvPr id="78" name="TextBox 14"/>
          <p:cNvSpPr txBox="1">
            <a:spLocks noChangeArrowheads="1"/>
          </p:cNvSpPr>
          <p:nvPr/>
        </p:nvSpPr>
        <p:spPr bwMode="auto">
          <a:xfrm>
            <a:off x="4860032" y="3687415"/>
            <a:ext cx="147419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CC0000"/>
                </a:solidFill>
                <a:latin typeface="Calibri" pitchFamily="34" charset="0"/>
              </a:rPr>
              <a:t>2009-2012</a:t>
            </a:r>
          </a:p>
          <a:p>
            <a:pPr algn="ctr"/>
            <a:r>
              <a:rPr lang="en-US" sz="1200" b="1" u="none" dirty="0" err="1">
                <a:solidFill>
                  <a:srgbClr val="CC0000"/>
                </a:solidFill>
                <a:latin typeface="Calibri" pitchFamily="34" charset="0"/>
              </a:rPr>
              <a:t>n</a:t>
            </a:r>
            <a:r>
              <a:rPr lang="en-US" sz="1200" b="1" u="none" dirty="0" err="1" smtClean="0">
                <a:solidFill>
                  <a:srgbClr val="CC0000"/>
                </a:solidFill>
                <a:latin typeface="Calibri" pitchFamily="34" charset="0"/>
              </a:rPr>
              <a:t>_TOF</a:t>
            </a:r>
            <a:r>
              <a:rPr lang="en-US" sz="1200" b="1" u="none" dirty="0" smtClean="0">
                <a:solidFill>
                  <a:srgbClr val="CC0000"/>
                </a:solidFill>
                <a:latin typeface="Calibri" pitchFamily="34" charset="0"/>
              </a:rPr>
              <a:t> Phase 2</a:t>
            </a:r>
            <a:endParaRPr lang="en-US" sz="1200" b="1" u="none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79" name="Immagin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573016"/>
            <a:ext cx="1577329" cy="108012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0" name="TextBox 66"/>
          <p:cNvSpPr txBox="1"/>
          <p:nvPr/>
        </p:nvSpPr>
        <p:spPr bwMode="auto">
          <a:xfrm rot="19868926">
            <a:off x="1487604" y="4573348"/>
            <a:ext cx="1848314" cy="276999"/>
          </a:xfrm>
          <a:prstGeom prst="rect">
            <a:avLst/>
          </a:prstGeom>
          <a:solidFill>
            <a:srgbClr val="CC0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u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33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Phase 1</a:t>
            </a:r>
          </a:p>
        </p:txBody>
      </p:sp>
      <p:sp>
        <p:nvSpPr>
          <p:cNvPr id="81" name="TextBox 66"/>
          <p:cNvSpPr txBox="1"/>
          <p:nvPr/>
        </p:nvSpPr>
        <p:spPr bwMode="auto">
          <a:xfrm rot="19868926">
            <a:off x="4241281" y="3097184"/>
            <a:ext cx="1813567" cy="276999"/>
          </a:xfrm>
          <a:prstGeom prst="rect">
            <a:avLst/>
          </a:prstGeom>
          <a:solidFill>
            <a:srgbClr val="CC0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u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33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Phase 2</a:t>
            </a:r>
          </a:p>
        </p:txBody>
      </p:sp>
      <p:sp>
        <p:nvSpPr>
          <p:cNvPr id="82" name="TextBox 14"/>
          <p:cNvSpPr txBox="1">
            <a:spLocks noChangeArrowheads="1"/>
          </p:cNvSpPr>
          <p:nvPr/>
        </p:nvSpPr>
        <p:spPr bwMode="auto">
          <a:xfrm>
            <a:off x="3347864" y="2708920"/>
            <a:ext cx="1440160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2009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Re-Commissioning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sp>
        <p:nvSpPr>
          <p:cNvPr id="83" name="TextBox 66"/>
          <p:cNvSpPr txBox="1"/>
          <p:nvPr/>
        </p:nvSpPr>
        <p:spPr bwMode="auto">
          <a:xfrm rot="19868926">
            <a:off x="6135859" y="2115666"/>
            <a:ext cx="1569396" cy="276999"/>
          </a:xfrm>
          <a:prstGeom prst="rect">
            <a:avLst/>
          </a:prstGeom>
          <a:solidFill>
            <a:srgbClr val="CC0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u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33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Phase 3</a:t>
            </a:r>
          </a:p>
        </p:txBody>
      </p:sp>
      <p:pic>
        <p:nvPicPr>
          <p:cNvPr id="84" name="Picture 77" descr="draft_proposal_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84368" y="2852936"/>
            <a:ext cx="1433805" cy="8134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5" name="TextBox 14"/>
          <p:cNvSpPr txBox="1">
            <a:spLocks noChangeArrowheads="1"/>
          </p:cNvSpPr>
          <p:nvPr/>
        </p:nvSpPr>
        <p:spPr bwMode="auto">
          <a:xfrm>
            <a:off x="7524328" y="2348880"/>
            <a:ext cx="147419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2011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EAR-2 project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cxnSp>
        <p:nvCxnSpPr>
          <p:cNvPr id="86" name="Connettore 2 49"/>
          <p:cNvCxnSpPr>
            <a:endCxn id="85" idx="1"/>
          </p:cNvCxnSpPr>
          <p:nvPr/>
        </p:nvCxnSpPr>
        <p:spPr>
          <a:xfrm flipV="1">
            <a:off x="6084168" y="2579713"/>
            <a:ext cx="1440160" cy="20121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Content Placeholder 3"/>
          <p:cNvPicPr>
            <a:picLocks noGrp="1"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0174"/>
            <a:ext cx="1691680" cy="126876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8" name="TextBox 14"/>
          <p:cNvSpPr txBox="1">
            <a:spLocks noChangeArrowheads="1"/>
          </p:cNvSpPr>
          <p:nvPr/>
        </p:nvSpPr>
        <p:spPr bwMode="auto">
          <a:xfrm>
            <a:off x="7703840" y="1887215"/>
            <a:ext cx="1440160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2013-2014</a:t>
            </a:r>
          </a:p>
          <a:p>
            <a:pPr algn="ctr"/>
            <a:r>
              <a:rPr lang="en-US" sz="1200" b="1" u="none" dirty="0" smtClean="0">
                <a:solidFill>
                  <a:srgbClr val="333399"/>
                </a:solidFill>
                <a:latin typeface="Calibri" pitchFamily="34" charset="0"/>
              </a:rPr>
              <a:t>EAR-2 construction</a:t>
            </a:r>
            <a:endParaRPr lang="en-US" sz="1200" b="1" u="none" dirty="0">
              <a:solidFill>
                <a:srgbClr val="333399"/>
              </a:solidFill>
              <a:latin typeface="Calibri" pitchFamily="34" charset="0"/>
            </a:endParaRPr>
          </a:p>
        </p:txBody>
      </p:sp>
      <p:sp>
        <p:nvSpPr>
          <p:cNvPr id="89" name="TextBox 14"/>
          <p:cNvSpPr txBox="1">
            <a:spLocks noChangeArrowheads="1"/>
          </p:cNvSpPr>
          <p:nvPr/>
        </p:nvSpPr>
        <p:spPr bwMode="auto">
          <a:xfrm>
            <a:off x="6084168" y="1311151"/>
            <a:ext cx="147419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u="none" dirty="0" smtClean="0">
                <a:solidFill>
                  <a:srgbClr val="CC0000"/>
                </a:solidFill>
                <a:latin typeface="Calibri" pitchFamily="34" charset="0"/>
              </a:rPr>
              <a:t>2014-201X</a:t>
            </a:r>
          </a:p>
          <a:p>
            <a:pPr algn="ctr"/>
            <a:r>
              <a:rPr lang="en-US" sz="1200" b="1" u="none" dirty="0" err="1">
                <a:solidFill>
                  <a:srgbClr val="CC0000"/>
                </a:solidFill>
                <a:latin typeface="Calibri" pitchFamily="34" charset="0"/>
              </a:rPr>
              <a:t>n</a:t>
            </a:r>
            <a:r>
              <a:rPr lang="en-US" sz="1200" b="1" u="none" dirty="0" err="1" smtClean="0">
                <a:solidFill>
                  <a:srgbClr val="CC0000"/>
                </a:solidFill>
                <a:latin typeface="Calibri" pitchFamily="34" charset="0"/>
              </a:rPr>
              <a:t>_TOF</a:t>
            </a:r>
            <a:r>
              <a:rPr lang="en-US" sz="1200" b="1" u="none" dirty="0" smtClean="0">
                <a:solidFill>
                  <a:srgbClr val="CC0000"/>
                </a:solidFill>
                <a:latin typeface="Calibri" pitchFamily="34" charset="0"/>
              </a:rPr>
              <a:t> Phase </a:t>
            </a:r>
            <a:r>
              <a:rPr lang="en-US" sz="1200" b="1" u="none" dirty="0">
                <a:solidFill>
                  <a:srgbClr val="CC0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419872" y="260648"/>
            <a:ext cx="3384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none" dirty="0" smtClean="0">
                <a:solidFill>
                  <a:srgbClr val="CC0000"/>
                </a:solidFill>
              </a:rPr>
              <a:t>Facility timeline</a:t>
            </a:r>
            <a:endParaRPr lang="en-US" sz="3200" u="none" dirty="0">
              <a:solidFill>
                <a:srgbClr val="CC0000"/>
              </a:solidFill>
            </a:endParaRPr>
          </a:p>
        </p:txBody>
      </p:sp>
      <p:pic>
        <p:nvPicPr>
          <p:cNvPr id="145" name="Picture 144" descr="ntof-logo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0120"/>
            <a:ext cx="1547664" cy="10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4" grpId="0" animBg="1"/>
      <p:bldP spid="66" grpId="0" animBg="1"/>
      <p:bldP spid="68" grpId="0" animBg="1"/>
      <p:bldP spid="70" grpId="0" animBg="1"/>
      <p:bldP spid="71" grpId="0" animBg="1"/>
      <p:bldP spid="73" grpId="0" animBg="1"/>
      <p:bldP spid="75" grpId="0" animBg="1"/>
      <p:bldP spid="77" grpId="0" animBg="1"/>
      <p:bldP spid="78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5" grpId="0" animBg="1"/>
      <p:bldP spid="88" grpId="0" animBg="1"/>
      <p:bldP spid="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Conclusions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buFontTx/>
              <a:buNone/>
              <a:defRPr/>
            </a:pPr>
            <a:r>
              <a:rPr lang="en-US" sz="2200" b="1" dirty="0" smtClean="0">
                <a:solidFill>
                  <a:srgbClr val="CC0000"/>
                </a:solidFill>
                <a:latin typeface="+mj-lt"/>
                <a:cs typeface="Arial Narrow"/>
              </a:rPr>
              <a:t>Neutron cross sections </a:t>
            </a: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are key quantities for studying stellar evolution and </a:t>
            </a:r>
            <a:r>
              <a:rPr lang="en-US" sz="2200" b="1" dirty="0" err="1" smtClean="0">
                <a:solidFill>
                  <a:srgbClr val="CC0000"/>
                </a:solidFill>
                <a:latin typeface="+mj-lt"/>
                <a:cs typeface="Arial Narrow"/>
              </a:rPr>
              <a:t>nucleosynthesis</a:t>
            </a: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. </a:t>
            </a:r>
          </a:p>
          <a:p>
            <a:pPr>
              <a:spcAft>
                <a:spcPts val="1800"/>
              </a:spcAft>
              <a:buFontTx/>
              <a:buNone/>
              <a:defRPr/>
            </a:pPr>
            <a:r>
              <a:rPr lang="en-US" sz="2200" b="1" dirty="0" smtClean="0">
                <a:solidFill>
                  <a:schemeClr val="accent6"/>
                </a:solidFill>
                <a:latin typeface="+mj-lt"/>
                <a:cs typeface="Arial Narrow"/>
              </a:rPr>
              <a:t>n_TOF</a:t>
            </a:r>
            <a:r>
              <a:rPr lang="en-US" sz="2200" dirty="0" smtClean="0">
                <a:solidFill>
                  <a:schemeClr val="accent6"/>
                </a:solidFill>
                <a:latin typeface="+mj-lt"/>
                <a:cs typeface="Arial Narrow"/>
              </a:rPr>
              <a:t> facility offers </a:t>
            </a:r>
            <a:r>
              <a:rPr lang="en-US" sz="2200" b="1" dirty="0" smtClean="0">
                <a:solidFill>
                  <a:schemeClr val="accent6"/>
                </a:solidFill>
                <a:latin typeface="+mj-lt"/>
                <a:cs typeface="Arial Narrow"/>
              </a:rPr>
              <a:t>good conditions</a:t>
            </a:r>
            <a:r>
              <a:rPr lang="en-US" sz="2200" dirty="0" smtClean="0">
                <a:solidFill>
                  <a:schemeClr val="accent6"/>
                </a:solidFill>
                <a:latin typeface="+mj-lt"/>
                <a:cs typeface="Arial Narrow"/>
              </a:rPr>
              <a:t> to obtain these nuclear physics quantities with the required accuracy.</a:t>
            </a:r>
            <a:endParaRPr lang="en-US" sz="2200" dirty="0" smtClean="0">
              <a:solidFill>
                <a:srgbClr val="CC0000"/>
              </a:solidFill>
              <a:latin typeface="+mj-lt"/>
              <a:cs typeface="Arial Narrow"/>
            </a:endParaRPr>
          </a:p>
          <a:p>
            <a:pPr algn="just">
              <a:spcAft>
                <a:spcPts val="1800"/>
              </a:spcAft>
              <a:buFontTx/>
              <a:buNone/>
              <a:defRPr/>
            </a:pP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The </a:t>
            </a:r>
            <a:r>
              <a:rPr lang="en-US" sz="2200" b="1" dirty="0" smtClean="0">
                <a:solidFill>
                  <a:srgbClr val="CC0000"/>
                </a:solidFill>
                <a:latin typeface="+mj-lt"/>
                <a:cs typeface="Arial Narrow"/>
              </a:rPr>
              <a:t>n_TOF</a:t>
            </a: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 Collaboration is carrying on an </a:t>
            </a:r>
            <a:r>
              <a:rPr lang="en-US" sz="2200" b="1" dirty="0" smtClean="0">
                <a:solidFill>
                  <a:srgbClr val="CC0000"/>
                </a:solidFill>
                <a:latin typeface="+mj-lt"/>
                <a:cs typeface="Arial Narrow"/>
              </a:rPr>
              <a:t>extensive plan </a:t>
            </a: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to measure cross sections relevant for nuclear astrophysics. In particular for the </a:t>
            </a:r>
            <a:r>
              <a:rPr lang="en-US" sz="2200" b="1" dirty="0" err="1" smtClean="0">
                <a:solidFill>
                  <a:srgbClr val="CC0000"/>
                </a:solidFill>
                <a:latin typeface="+mj-lt"/>
                <a:cs typeface="Arial Narrow"/>
              </a:rPr>
              <a:t>s</a:t>
            </a:r>
            <a:r>
              <a:rPr lang="en-US" sz="2200" b="1" dirty="0" smtClean="0">
                <a:solidFill>
                  <a:srgbClr val="CC0000"/>
                </a:solidFill>
                <a:latin typeface="+mj-lt"/>
                <a:cs typeface="Arial Narrow"/>
              </a:rPr>
              <a:t>-process</a:t>
            </a: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 </a:t>
            </a:r>
            <a:r>
              <a:rPr lang="en-US" sz="2200" dirty="0" err="1" smtClean="0">
                <a:solidFill>
                  <a:srgbClr val="CC0000"/>
                </a:solidFill>
                <a:latin typeface="+mj-lt"/>
                <a:cs typeface="Arial Narrow"/>
              </a:rPr>
              <a:t>nucleosynthesis</a:t>
            </a:r>
            <a:r>
              <a:rPr lang="en-US" sz="2200" dirty="0" smtClean="0">
                <a:solidFill>
                  <a:srgbClr val="CC0000"/>
                </a:solidFill>
                <a:latin typeface="+mj-lt"/>
                <a:cs typeface="Arial Narrow"/>
              </a:rPr>
              <a:t> studies.</a:t>
            </a:r>
          </a:p>
          <a:p>
            <a:pPr>
              <a:buFontTx/>
              <a:buNone/>
              <a:defRPr/>
            </a:pPr>
            <a:r>
              <a:rPr lang="en-US" sz="2200" b="1" dirty="0" smtClean="0">
                <a:solidFill>
                  <a:srgbClr val="2D2D8A"/>
                </a:solidFill>
                <a:latin typeface="+mj-lt"/>
                <a:cs typeface="Arial Narrow"/>
              </a:rPr>
              <a:t>Opportunities</a:t>
            </a:r>
            <a:r>
              <a:rPr lang="en-US" sz="2200" dirty="0" smtClean="0">
                <a:solidFill>
                  <a:srgbClr val="2D2D8A"/>
                </a:solidFill>
                <a:latin typeface="+mj-lt"/>
                <a:cs typeface="Arial Narrow"/>
              </a:rPr>
              <a:t> for obtaining </a:t>
            </a:r>
            <a:r>
              <a:rPr lang="en-US" sz="2200" b="1" dirty="0" smtClean="0">
                <a:solidFill>
                  <a:srgbClr val="2D2D8A"/>
                </a:solidFill>
                <a:latin typeface="+mj-lt"/>
                <a:cs typeface="Arial Narrow"/>
              </a:rPr>
              <a:t>new data</a:t>
            </a:r>
            <a:r>
              <a:rPr lang="en-US" sz="2200" dirty="0" smtClean="0">
                <a:solidFill>
                  <a:srgbClr val="2D2D8A"/>
                </a:solidFill>
                <a:latin typeface="+mj-lt"/>
                <a:cs typeface="Arial Narrow"/>
              </a:rPr>
              <a:t> for presently inaccessible nuclei (using extremely low quantities of material) is now </a:t>
            </a:r>
            <a:r>
              <a:rPr lang="en-US" sz="2200" b="1" dirty="0" smtClean="0">
                <a:solidFill>
                  <a:srgbClr val="2D2D8A"/>
                </a:solidFill>
                <a:latin typeface="+mj-lt"/>
                <a:cs typeface="Arial Narrow"/>
              </a:rPr>
              <a:t>open</a:t>
            </a:r>
            <a:r>
              <a:rPr lang="en-US" sz="2200" dirty="0" smtClean="0">
                <a:solidFill>
                  <a:srgbClr val="2D2D8A"/>
                </a:solidFill>
                <a:latin typeface="+mj-lt"/>
                <a:cs typeface="Arial Narrow"/>
              </a:rPr>
              <a:t> with the </a:t>
            </a:r>
            <a:r>
              <a:rPr lang="en-US" sz="2200" b="1" dirty="0" smtClean="0">
                <a:solidFill>
                  <a:srgbClr val="2D2D8A"/>
                </a:solidFill>
                <a:latin typeface="+mj-lt"/>
                <a:cs typeface="Arial Narrow"/>
              </a:rPr>
              <a:t>EAR 2</a:t>
            </a:r>
            <a:r>
              <a:rPr lang="en-US" sz="2200" dirty="0" smtClean="0">
                <a:solidFill>
                  <a:srgbClr val="2D2D8A"/>
                </a:solidFill>
                <a:latin typeface="+mj-lt"/>
                <a:cs typeface="Arial Narrow"/>
              </a:rPr>
              <a:t>.</a:t>
            </a:r>
          </a:p>
        </p:txBody>
      </p:sp>
      <p:pic>
        <p:nvPicPr>
          <p:cNvPr id="4" name="Picture 3" descr="weblogo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3"/>
          <p:cNvSpPr>
            <a:spLocks noChangeArrowheads="1"/>
          </p:cNvSpPr>
          <p:nvPr/>
        </p:nvSpPr>
        <p:spPr bwMode="auto">
          <a:xfrm>
            <a:off x="76200" y="3654425"/>
            <a:ext cx="8997950" cy="927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GB" u="none" dirty="0"/>
              <a:t>Cristian Massimi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GB" sz="1400" u="none" dirty="0"/>
              <a:t>Department of </a:t>
            </a:r>
            <a:r>
              <a:rPr lang="en-GB" sz="1400" u="none" dirty="0" smtClean="0"/>
              <a:t>Physics and Astronomy</a:t>
            </a:r>
            <a:endParaRPr lang="en-GB" sz="1400" u="none" dirty="0"/>
          </a:p>
          <a:p>
            <a:pPr marL="342900" indent="-342900" algn="ctr">
              <a:spcBef>
                <a:spcPct val="20000"/>
              </a:spcBef>
            </a:pPr>
            <a:r>
              <a:rPr lang="en-GB" sz="1400" u="none" dirty="0" err="1"/>
              <a:t>c</a:t>
            </a:r>
            <a:r>
              <a:rPr lang="en-GB" sz="1400" u="none" dirty="0" err="1" smtClean="0"/>
              <a:t>ristian.massimi@unibo.it</a:t>
            </a:r>
            <a:endParaRPr lang="en-GB" sz="1400" u="none" dirty="0" smtClean="0"/>
          </a:p>
          <a:p>
            <a:pPr marL="342900" indent="-342900" algn="ctr">
              <a:spcBef>
                <a:spcPct val="20000"/>
              </a:spcBef>
            </a:pPr>
            <a:r>
              <a:rPr lang="en-GB" sz="1400" u="none" dirty="0" err="1" smtClean="0"/>
              <a:t>massimi</a:t>
            </a:r>
            <a:r>
              <a:rPr lang="en-GB" sz="1400" u="none" dirty="0" err="1"/>
              <a:t>@bo.infn.it</a:t>
            </a:r>
            <a:endParaRPr lang="en-GB" sz="1400" u="none" dirty="0"/>
          </a:p>
          <a:p>
            <a:pPr marL="342900" indent="-342900" algn="ctr">
              <a:spcBef>
                <a:spcPct val="20000"/>
              </a:spcBef>
            </a:pPr>
            <a:endParaRPr lang="it-IT" sz="1400" u="none" dirty="0"/>
          </a:p>
          <a:p>
            <a:pPr marL="342900" indent="-342900" algn="ctr">
              <a:spcBef>
                <a:spcPct val="20000"/>
              </a:spcBef>
            </a:pPr>
            <a:r>
              <a:rPr lang="it-IT" sz="1200" i="1" u="none" dirty="0" err="1"/>
              <a:t>www.unibo.it</a:t>
            </a:r>
            <a:endParaRPr lang="it-IT" sz="1200" i="1" u="none" dirty="0"/>
          </a:p>
        </p:txBody>
      </p:sp>
      <p:pic>
        <p:nvPicPr>
          <p:cNvPr id="80899" name="Picture 28" descr="LOGO UNIB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8525" y="1438275"/>
            <a:ext cx="22669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Ages</a:t>
            </a:r>
          </a:p>
        </p:txBody>
      </p:sp>
      <p:pic>
        <p:nvPicPr>
          <p:cNvPr id="81923" name="Picture 4" descr="Screen shot 2012-06-17 at 3.19.5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69342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Box 5"/>
          <p:cNvSpPr txBox="1">
            <a:spLocks noChangeArrowheads="1"/>
          </p:cNvSpPr>
          <p:nvPr/>
        </p:nvSpPr>
        <p:spPr bwMode="auto">
          <a:xfrm>
            <a:off x="8077200" y="5711825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u="none">
                <a:latin typeface="Arial Narrow" charset="0"/>
                <a:ea typeface="Arial Narrow" charset="0"/>
                <a:cs typeface="Arial Narrow" charset="0"/>
              </a:rPr>
              <a:t>By</a:t>
            </a:r>
            <a:r>
              <a:rPr lang="en-US" sz="1400" i="1" u="none">
                <a:latin typeface="Arial Narrow" charset="0"/>
                <a:ea typeface="Arial Narrow" charset="0"/>
                <a:cs typeface="Arial Narrow" charset="0"/>
              </a:rPr>
              <a:t> A. M.</a:t>
            </a:r>
          </a:p>
        </p:txBody>
      </p:sp>
      <p:pic>
        <p:nvPicPr>
          <p:cNvPr id="5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tx1"/>
                </a:solidFill>
              </a:rPr>
              <a:t>Cosmocronology</a:t>
            </a:r>
          </a:p>
        </p:txBody>
      </p:sp>
      <p:sp>
        <p:nvSpPr>
          <p:cNvPr id="82947" name="TextBox 5"/>
          <p:cNvSpPr txBox="1">
            <a:spLocks noChangeArrowheads="1"/>
          </p:cNvSpPr>
          <p:nvPr/>
        </p:nvSpPr>
        <p:spPr bwMode="auto">
          <a:xfrm>
            <a:off x="7239000" y="60960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u="none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By</a:t>
            </a:r>
            <a:r>
              <a:rPr lang="en-US" sz="1400" b="1" i="1" u="none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 A. M.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6502400" y="2703513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1701800" y="2703513"/>
            <a:ext cx="47990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8374063" y="2703513"/>
            <a:ext cx="685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none">
                <a:solidFill>
                  <a:srgbClr val="2D2D8A"/>
                </a:solidFill>
              </a:rPr>
              <a:t>Now</a:t>
            </a:r>
          </a:p>
        </p:txBody>
      </p:sp>
      <p:sp>
        <p:nvSpPr>
          <p:cNvPr id="82951" name="Oval 7"/>
          <p:cNvSpPr>
            <a:spLocks noChangeArrowheads="1"/>
          </p:cNvSpPr>
          <p:nvPr/>
        </p:nvSpPr>
        <p:spPr bwMode="auto">
          <a:xfrm>
            <a:off x="8666163" y="2230438"/>
            <a:ext cx="274637" cy="51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112000" y="2703513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none">
                <a:solidFill>
                  <a:srgbClr val="2D2D8A"/>
                </a:solidFill>
              </a:rPr>
              <a:t>4.5 Gyr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67000" y="1524000"/>
            <a:ext cx="3468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6000" b="1" u="none">
                <a:solidFill>
                  <a:srgbClr val="2D2D8A"/>
                </a:solidFill>
              </a:rPr>
              <a:t>T</a:t>
            </a:r>
            <a:r>
              <a:rPr lang="it-IT" sz="2800" b="1" u="none">
                <a:solidFill>
                  <a:srgbClr val="2D2D8A"/>
                </a:solidFill>
              </a:rPr>
              <a:t>nucleosynthesis</a:t>
            </a:r>
            <a:endParaRPr lang="en-US" sz="2800" b="1" u="none">
              <a:solidFill>
                <a:srgbClr val="2D2D8A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57200" y="2209800"/>
            <a:ext cx="889000" cy="957263"/>
          </a:xfrm>
          <a:prstGeom prst="star32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1550988" y="2703513"/>
            <a:ext cx="1508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none" w="sm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6350000" y="2020888"/>
            <a:ext cx="457200" cy="830262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587500" y="2176463"/>
            <a:ext cx="762000" cy="5191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 rot="-2700000">
            <a:off x="5267325" y="3378200"/>
            <a:ext cx="162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u="none">
                <a:solidFill>
                  <a:srgbClr val="2D2D8A"/>
                </a:solidFill>
              </a:rPr>
              <a:t>Solar system</a:t>
            </a:r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-2700000">
            <a:off x="1012825" y="3148013"/>
            <a:ext cx="1135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u="none">
                <a:solidFill>
                  <a:srgbClr val="2D2D8A"/>
                </a:solidFill>
              </a:rPr>
              <a:t>Galaxies</a:t>
            </a:r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82600" y="1789113"/>
            <a:ext cx="941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u="none">
                <a:solidFill>
                  <a:srgbClr val="2D2D8A"/>
                </a:solidFill>
              </a:rPr>
              <a:t>BANG!</a:t>
            </a:r>
            <a:endParaRPr lang="en-US" b="1" u="none">
              <a:solidFill>
                <a:srgbClr val="2D2D8A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77000" y="3886200"/>
            <a:ext cx="2284413" cy="2124075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none">
                <a:solidFill>
                  <a:srgbClr val="2D2D8A"/>
                </a:solidFill>
                <a:latin typeface="Calibri" charset="0"/>
              </a:rPr>
              <a:t>nuclear clocks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n-US" sz="2400" b="1" i="1" u="none" baseline="30000">
                <a:solidFill>
                  <a:srgbClr val="2D2D8A"/>
                </a:solidFill>
                <a:latin typeface="Calibri" charset="0"/>
              </a:rPr>
              <a:t>    235</a:t>
            </a:r>
            <a:r>
              <a:rPr lang="en-US" sz="2400" b="1" i="1" u="none">
                <a:solidFill>
                  <a:srgbClr val="2D2D8A"/>
                </a:solidFill>
                <a:latin typeface="Calibri" charset="0"/>
              </a:rPr>
              <a:t>U / </a:t>
            </a:r>
            <a:r>
              <a:rPr lang="en-US" sz="2400" b="1" i="1" u="none" baseline="30000">
                <a:solidFill>
                  <a:srgbClr val="2D2D8A"/>
                </a:solidFill>
                <a:latin typeface="Calibri" charset="0"/>
              </a:rPr>
              <a:t>238</a:t>
            </a:r>
            <a:r>
              <a:rPr lang="en-US" sz="2400" b="1" i="1" u="none">
                <a:solidFill>
                  <a:srgbClr val="2D2D8A"/>
                </a:solidFill>
                <a:latin typeface="Calibri" charset="0"/>
              </a:rPr>
              <a:t>U 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n-US" sz="2400" b="1" i="1" u="none" baseline="30000">
                <a:solidFill>
                  <a:srgbClr val="2D2D8A"/>
                </a:solidFill>
                <a:latin typeface="Calibri" charset="0"/>
              </a:rPr>
              <a:t>    232</a:t>
            </a:r>
            <a:r>
              <a:rPr lang="en-US" sz="2400" b="1" i="1" u="none">
                <a:solidFill>
                  <a:srgbClr val="2D2D8A"/>
                </a:solidFill>
                <a:latin typeface="Calibri" charset="0"/>
              </a:rPr>
              <a:t>Th / </a:t>
            </a:r>
            <a:r>
              <a:rPr lang="en-US" sz="2400" b="1" i="1" u="none" baseline="30000">
                <a:solidFill>
                  <a:srgbClr val="2D2D8A"/>
                </a:solidFill>
                <a:latin typeface="Calibri" charset="0"/>
              </a:rPr>
              <a:t>238</a:t>
            </a:r>
            <a:r>
              <a:rPr lang="en-US" sz="2400" b="1" i="1" u="none">
                <a:solidFill>
                  <a:srgbClr val="2D2D8A"/>
                </a:solidFill>
                <a:latin typeface="Calibri" charset="0"/>
              </a:rPr>
              <a:t>U 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n-US" sz="2400" b="1" i="1" u="none" baseline="30000">
                <a:solidFill>
                  <a:srgbClr val="2D2D8A"/>
                </a:solidFill>
                <a:latin typeface="Calibri" charset="0"/>
              </a:rPr>
              <a:t>    187</a:t>
            </a:r>
            <a:r>
              <a:rPr lang="en-US" sz="2400" b="1" i="1" u="none">
                <a:solidFill>
                  <a:srgbClr val="2D2D8A"/>
                </a:solidFill>
                <a:latin typeface="Calibri" charset="0"/>
              </a:rPr>
              <a:t>Re / </a:t>
            </a:r>
            <a:r>
              <a:rPr lang="en-US" sz="2400" b="1" i="1" u="none" baseline="30000">
                <a:solidFill>
                  <a:srgbClr val="2D2D8A"/>
                </a:solidFill>
                <a:latin typeface="Calibri" charset="0"/>
              </a:rPr>
              <a:t>187</a:t>
            </a:r>
            <a:r>
              <a:rPr lang="en-US" sz="2400" b="1" i="1" u="none">
                <a:solidFill>
                  <a:srgbClr val="2D2D8A"/>
                </a:solidFill>
                <a:latin typeface="Calibri" charset="0"/>
              </a:rPr>
              <a:t>Os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676400" y="2293938"/>
            <a:ext cx="508000" cy="296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" name="Picture 3" descr="weblogo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Uncertainties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29557" y="985043"/>
            <a:ext cx="38100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24600" y="2819400"/>
            <a:ext cx="2590800" cy="1477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charset="2"/>
              <a:buChar char="ü"/>
              <a:defRPr/>
            </a:pPr>
            <a:r>
              <a:rPr lang="en-US" b="1" u="none" dirty="0">
                <a:solidFill>
                  <a:srgbClr val="BB2D3F"/>
                </a:solidFill>
              </a:rPr>
              <a:t> Neutron magic nuclei</a:t>
            </a:r>
          </a:p>
          <a:p>
            <a:pPr>
              <a:buFont typeface="Wingdings" charset="2"/>
              <a:buChar char="ü"/>
              <a:defRPr/>
            </a:pPr>
            <a:r>
              <a:rPr lang="en-US" b="1" u="none" dirty="0">
                <a:solidFill>
                  <a:srgbClr val="BB2D3F"/>
                </a:solidFill>
              </a:rPr>
              <a:t> A&lt;120</a:t>
            </a:r>
          </a:p>
          <a:p>
            <a:pPr>
              <a:buFont typeface="Wingdings" charset="2"/>
              <a:buChar char="ü"/>
              <a:defRPr/>
            </a:pPr>
            <a:r>
              <a:rPr lang="en-US" b="1" u="none" dirty="0">
                <a:solidFill>
                  <a:srgbClr val="BB2D3F"/>
                </a:solidFill>
              </a:rPr>
              <a:t> Unstable branching isotopes</a:t>
            </a:r>
          </a:p>
        </p:txBody>
      </p:sp>
      <p:sp>
        <p:nvSpPr>
          <p:cNvPr id="83973" name="TextBox 5"/>
          <p:cNvSpPr txBox="1">
            <a:spLocks noChangeArrowheads="1"/>
          </p:cNvSpPr>
          <p:nvPr/>
        </p:nvSpPr>
        <p:spPr bwMode="auto">
          <a:xfrm>
            <a:off x="6248400" y="6096000"/>
            <a:ext cx="190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u="none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By</a:t>
            </a:r>
            <a:r>
              <a:rPr lang="en-US" sz="1400" b="1" i="1" u="none">
                <a:solidFill>
                  <a:srgbClr val="2D2D8A"/>
                </a:solidFill>
                <a:latin typeface="Arial Narrow" charset="0"/>
                <a:ea typeface="Arial Narrow" charset="0"/>
                <a:cs typeface="Arial Narrow" charset="0"/>
              </a:rPr>
              <a:t> F. K. and N. C.</a:t>
            </a:r>
          </a:p>
        </p:txBody>
      </p:sp>
      <p:pic>
        <p:nvPicPr>
          <p:cNvPr id="6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/>
              <a:t>Branching points along the s-path</a:t>
            </a:r>
          </a:p>
        </p:txBody>
      </p:sp>
      <p:pic>
        <p:nvPicPr>
          <p:cNvPr id="6" name="Picture 3" descr="weblogo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676"/>
          <a:stretch/>
        </p:blipFill>
        <p:spPr bwMode="auto">
          <a:xfrm>
            <a:off x="1159" y="1196752"/>
            <a:ext cx="7379153" cy="3694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/>
          <a:stretch/>
        </p:blipFill>
        <p:spPr bwMode="auto">
          <a:xfrm>
            <a:off x="1835696" y="1916832"/>
            <a:ext cx="7284523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907704" y="2132856"/>
            <a:ext cx="315144" cy="216024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907704" y="4005064"/>
            <a:ext cx="432048" cy="216024"/>
          </a:xfrm>
          <a:prstGeom prst="rect">
            <a:avLst/>
          </a:prstGeom>
          <a:solidFill>
            <a:srgbClr val="BB2D3F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907704" y="5517232"/>
            <a:ext cx="432048" cy="216024"/>
          </a:xfrm>
          <a:prstGeom prst="rect">
            <a:avLst/>
          </a:prstGeom>
          <a:solidFill>
            <a:srgbClr val="008000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907704" y="6021288"/>
            <a:ext cx="432048" cy="216024"/>
          </a:xfrm>
          <a:prstGeom prst="rect">
            <a:avLst/>
          </a:prstGeom>
          <a:solidFill>
            <a:srgbClr val="008000">
              <a:alpha val="14902"/>
            </a:srgbClr>
          </a:solidFill>
          <a:ln w="38100">
            <a:solidFill>
              <a:srgbClr val="BB2D3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-7449" b="-7449"/>
          <a:stretch>
            <a:fillRect/>
          </a:stretch>
        </p:blipFill>
        <p:spPr bwMode="auto">
          <a:xfrm>
            <a:off x="3962400" y="1106487"/>
            <a:ext cx="4724400" cy="5294313"/>
          </a:xfrm>
          <a:noFill/>
          <a:ln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Phase I: 1999-2004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1981200"/>
          </a:xfrm>
        </p:spPr>
        <p:txBody>
          <a:bodyPr/>
          <a:lstStyle/>
          <a:p>
            <a:pPr>
              <a:spcAft>
                <a:spcPts val="600"/>
              </a:spcAft>
              <a:buFontTx/>
              <a:buNone/>
              <a:defRPr/>
            </a:pPr>
            <a:r>
              <a:rPr lang="en-US" sz="3000" b="1" dirty="0" smtClean="0">
                <a:solidFill>
                  <a:srgbClr val="CC0000"/>
                </a:solidFill>
                <a:cs typeface="Cochin"/>
              </a:rPr>
              <a:t>Milestones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1999 Design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2001 Commissioning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2002-2004 Data taking</a:t>
            </a:r>
          </a:p>
        </p:txBody>
      </p:sp>
      <p:pic>
        <p:nvPicPr>
          <p:cNvPr id="31749" name="Picture 10" descr="site-aerial-view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0"/>
            <a:ext cx="35814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weblogo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tof_layout"/>
          <p:cNvPicPr>
            <a:picLocks noChangeAspect="1" noChangeArrowheads="1"/>
          </p:cNvPicPr>
          <p:nvPr/>
        </p:nvPicPr>
        <p:blipFill>
          <a:blip r:embed="rId3" cstate="print"/>
          <a:srcRect r="8220"/>
          <a:stretch>
            <a:fillRect/>
          </a:stretch>
        </p:blipFill>
        <p:spPr bwMode="auto">
          <a:xfrm>
            <a:off x="1067168" y="1428736"/>
            <a:ext cx="6719542" cy="4714908"/>
          </a:xfrm>
          <a:prstGeom prst="rect">
            <a:avLst/>
          </a:prstGeom>
          <a:noFill/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6934200" y="4953000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39941" name="AutoShape 7"/>
          <p:cNvSpPr>
            <a:spLocks noChangeArrowheads="1"/>
          </p:cNvSpPr>
          <p:nvPr/>
        </p:nvSpPr>
        <p:spPr bwMode="auto">
          <a:xfrm>
            <a:off x="2133600" y="51054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39942" name="AutoShape 8"/>
          <p:cNvSpPr>
            <a:spLocks noChangeArrowheads="1"/>
          </p:cNvSpPr>
          <p:nvPr/>
        </p:nvSpPr>
        <p:spPr bwMode="auto">
          <a:xfrm>
            <a:off x="2286000" y="52578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4343400" y="2895600"/>
            <a:ext cx="576263" cy="504825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552950" y="3009900"/>
            <a:ext cx="142875" cy="14287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1928794" y="4572008"/>
            <a:ext cx="3867150" cy="1752600"/>
          </a:xfrm>
          <a:custGeom>
            <a:avLst/>
            <a:gdLst/>
            <a:ahLst/>
            <a:cxnLst>
              <a:cxn ang="0">
                <a:pos x="114" y="353"/>
              </a:cxn>
              <a:cxn ang="0">
                <a:pos x="36" y="455"/>
              </a:cxn>
              <a:cxn ang="0">
                <a:pos x="12" y="515"/>
              </a:cxn>
              <a:cxn ang="0">
                <a:pos x="0" y="599"/>
              </a:cxn>
              <a:cxn ang="0">
                <a:pos x="6" y="665"/>
              </a:cxn>
              <a:cxn ang="0">
                <a:pos x="24" y="677"/>
              </a:cxn>
              <a:cxn ang="0">
                <a:pos x="60" y="719"/>
              </a:cxn>
              <a:cxn ang="0">
                <a:pos x="24" y="779"/>
              </a:cxn>
              <a:cxn ang="0">
                <a:pos x="36" y="857"/>
              </a:cxn>
              <a:cxn ang="0">
                <a:pos x="108" y="893"/>
              </a:cxn>
              <a:cxn ang="0">
                <a:pos x="144" y="953"/>
              </a:cxn>
              <a:cxn ang="0">
                <a:pos x="210" y="959"/>
              </a:cxn>
              <a:cxn ang="0">
                <a:pos x="414" y="959"/>
              </a:cxn>
              <a:cxn ang="0">
                <a:pos x="660" y="971"/>
              </a:cxn>
              <a:cxn ang="0">
                <a:pos x="1050" y="989"/>
              </a:cxn>
              <a:cxn ang="0">
                <a:pos x="1110" y="1007"/>
              </a:cxn>
              <a:cxn ang="0">
                <a:pos x="1830" y="971"/>
              </a:cxn>
              <a:cxn ang="0">
                <a:pos x="1902" y="929"/>
              </a:cxn>
              <a:cxn ang="0">
                <a:pos x="2004" y="863"/>
              </a:cxn>
              <a:cxn ang="0">
                <a:pos x="2058" y="839"/>
              </a:cxn>
              <a:cxn ang="0">
                <a:pos x="2094" y="815"/>
              </a:cxn>
              <a:cxn ang="0">
                <a:pos x="2112" y="767"/>
              </a:cxn>
              <a:cxn ang="0">
                <a:pos x="2184" y="743"/>
              </a:cxn>
              <a:cxn ang="0">
                <a:pos x="2268" y="707"/>
              </a:cxn>
              <a:cxn ang="0">
                <a:pos x="2436" y="623"/>
              </a:cxn>
              <a:cxn ang="0">
                <a:pos x="2304" y="557"/>
              </a:cxn>
              <a:cxn ang="0">
                <a:pos x="2196" y="437"/>
              </a:cxn>
              <a:cxn ang="0">
                <a:pos x="2130" y="371"/>
              </a:cxn>
              <a:cxn ang="0">
                <a:pos x="2100" y="341"/>
              </a:cxn>
              <a:cxn ang="0">
                <a:pos x="2076" y="305"/>
              </a:cxn>
              <a:cxn ang="0">
                <a:pos x="2034" y="257"/>
              </a:cxn>
              <a:cxn ang="0">
                <a:pos x="1986" y="221"/>
              </a:cxn>
              <a:cxn ang="0">
                <a:pos x="1896" y="137"/>
              </a:cxn>
              <a:cxn ang="0">
                <a:pos x="1836" y="77"/>
              </a:cxn>
              <a:cxn ang="0">
                <a:pos x="1800" y="65"/>
              </a:cxn>
              <a:cxn ang="0">
                <a:pos x="1782" y="59"/>
              </a:cxn>
              <a:cxn ang="0">
                <a:pos x="1704" y="89"/>
              </a:cxn>
              <a:cxn ang="0">
                <a:pos x="1662" y="131"/>
              </a:cxn>
              <a:cxn ang="0">
                <a:pos x="1644" y="149"/>
              </a:cxn>
              <a:cxn ang="0">
                <a:pos x="1638" y="167"/>
              </a:cxn>
              <a:cxn ang="0">
                <a:pos x="1548" y="119"/>
              </a:cxn>
              <a:cxn ang="0">
                <a:pos x="1482" y="59"/>
              </a:cxn>
              <a:cxn ang="0">
                <a:pos x="1224" y="113"/>
              </a:cxn>
              <a:cxn ang="0">
                <a:pos x="1140" y="101"/>
              </a:cxn>
              <a:cxn ang="0">
                <a:pos x="1038" y="59"/>
              </a:cxn>
              <a:cxn ang="0">
                <a:pos x="918" y="77"/>
              </a:cxn>
              <a:cxn ang="0">
                <a:pos x="624" y="125"/>
              </a:cxn>
              <a:cxn ang="0">
                <a:pos x="546" y="161"/>
              </a:cxn>
              <a:cxn ang="0">
                <a:pos x="216" y="281"/>
              </a:cxn>
              <a:cxn ang="0">
                <a:pos x="120" y="341"/>
              </a:cxn>
              <a:cxn ang="0">
                <a:pos x="102" y="347"/>
              </a:cxn>
              <a:cxn ang="0">
                <a:pos x="114" y="353"/>
              </a:cxn>
            </a:cxnLst>
            <a:rect l="0" t="0" r="r" b="b"/>
            <a:pathLst>
              <a:path w="2436" h="1007">
                <a:moveTo>
                  <a:pt x="114" y="353"/>
                </a:moveTo>
                <a:cubicBezTo>
                  <a:pt x="79" y="379"/>
                  <a:pt x="68" y="423"/>
                  <a:pt x="36" y="455"/>
                </a:cubicBezTo>
                <a:cubicBezTo>
                  <a:pt x="29" y="477"/>
                  <a:pt x="18" y="492"/>
                  <a:pt x="12" y="515"/>
                </a:cubicBezTo>
                <a:cubicBezTo>
                  <a:pt x="18" y="553"/>
                  <a:pt x="17" y="565"/>
                  <a:pt x="0" y="599"/>
                </a:cubicBezTo>
                <a:cubicBezTo>
                  <a:pt x="2" y="621"/>
                  <a:pt x="0" y="644"/>
                  <a:pt x="6" y="665"/>
                </a:cubicBezTo>
                <a:cubicBezTo>
                  <a:pt x="8" y="672"/>
                  <a:pt x="19" y="672"/>
                  <a:pt x="24" y="677"/>
                </a:cubicBezTo>
                <a:cubicBezTo>
                  <a:pt x="47" y="696"/>
                  <a:pt x="46" y="698"/>
                  <a:pt x="60" y="719"/>
                </a:cubicBezTo>
                <a:cubicBezTo>
                  <a:pt x="47" y="739"/>
                  <a:pt x="37" y="759"/>
                  <a:pt x="24" y="779"/>
                </a:cubicBezTo>
                <a:cubicBezTo>
                  <a:pt x="27" y="805"/>
                  <a:pt x="17" y="838"/>
                  <a:pt x="36" y="857"/>
                </a:cubicBezTo>
                <a:cubicBezTo>
                  <a:pt x="44" y="865"/>
                  <a:pt x="94" y="883"/>
                  <a:pt x="108" y="893"/>
                </a:cubicBezTo>
                <a:cubicBezTo>
                  <a:pt x="121" y="912"/>
                  <a:pt x="117" y="947"/>
                  <a:pt x="144" y="953"/>
                </a:cubicBezTo>
                <a:cubicBezTo>
                  <a:pt x="166" y="958"/>
                  <a:pt x="188" y="957"/>
                  <a:pt x="210" y="959"/>
                </a:cubicBezTo>
                <a:cubicBezTo>
                  <a:pt x="316" y="948"/>
                  <a:pt x="255" y="952"/>
                  <a:pt x="414" y="959"/>
                </a:cubicBezTo>
                <a:cubicBezTo>
                  <a:pt x="496" y="963"/>
                  <a:pt x="660" y="971"/>
                  <a:pt x="660" y="971"/>
                </a:cubicBezTo>
                <a:cubicBezTo>
                  <a:pt x="816" y="993"/>
                  <a:pt x="748" y="984"/>
                  <a:pt x="1050" y="989"/>
                </a:cubicBezTo>
                <a:cubicBezTo>
                  <a:pt x="1070" y="996"/>
                  <a:pt x="1090" y="1000"/>
                  <a:pt x="1110" y="1007"/>
                </a:cubicBezTo>
                <a:cubicBezTo>
                  <a:pt x="1358" y="1002"/>
                  <a:pt x="1580" y="976"/>
                  <a:pt x="1830" y="971"/>
                </a:cubicBezTo>
                <a:cubicBezTo>
                  <a:pt x="1850" y="961"/>
                  <a:pt x="1886" y="945"/>
                  <a:pt x="1902" y="929"/>
                </a:cubicBezTo>
                <a:cubicBezTo>
                  <a:pt x="1932" y="899"/>
                  <a:pt x="1962" y="874"/>
                  <a:pt x="2004" y="863"/>
                </a:cubicBezTo>
                <a:cubicBezTo>
                  <a:pt x="2033" y="844"/>
                  <a:pt x="2015" y="853"/>
                  <a:pt x="2058" y="839"/>
                </a:cubicBezTo>
                <a:cubicBezTo>
                  <a:pt x="2072" y="834"/>
                  <a:pt x="2094" y="815"/>
                  <a:pt x="2094" y="815"/>
                </a:cubicBezTo>
                <a:cubicBezTo>
                  <a:pt x="2100" y="799"/>
                  <a:pt x="2101" y="780"/>
                  <a:pt x="2112" y="767"/>
                </a:cubicBezTo>
                <a:cubicBezTo>
                  <a:pt x="2117" y="761"/>
                  <a:pt x="2183" y="743"/>
                  <a:pt x="2184" y="743"/>
                </a:cubicBezTo>
                <a:cubicBezTo>
                  <a:pt x="2212" y="732"/>
                  <a:pt x="2240" y="720"/>
                  <a:pt x="2268" y="707"/>
                </a:cubicBezTo>
                <a:cubicBezTo>
                  <a:pt x="2323" y="681"/>
                  <a:pt x="2378" y="642"/>
                  <a:pt x="2436" y="623"/>
                </a:cubicBezTo>
                <a:cubicBezTo>
                  <a:pt x="2420" y="575"/>
                  <a:pt x="2346" y="571"/>
                  <a:pt x="2304" y="557"/>
                </a:cubicBezTo>
                <a:cubicBezTo>
                  <a:pt x="2272" y="510"/>
                  <a:pt x="2236" y="477"/>
                  <a:pt x="2196" y="437"/>
                </a:cubicBezTo>
                <a:cubicBezTo>
                  <a:pt x="2174" y="415"/>
                  <a:pt x="2157" y="389"/>
                  <a:pt x="2130" y="371"/>
                </a:cubicBezTo>
                <a:cubicBezTo>
                  <a:pt x="2122" y="359"/>
                  <a:pt x="2108" y="353"/>
                  <a:pt x="2100" y="341"/>
                </a:cubicBezTo>
                <a:cubicBezTo>
                  <a:pt x="2069" y="295"/>
                  <a:pt x="2121" y="335"/>
                  <a:pt x="2076" y="305"/>
                </a:cubicBezTo>
                <a:cubicBezTo>
                  <a:pt x="2048" y="263"/>
                  <a:pt x="2064" y="277"/>
                  <a:pt x="2034" y="257"/>
                </a:cubicBezTo>
                <a:cubicBezTo>
                  <a:pt x="2020" y="236"/>
                  <a:pt x="2010" y="229"/>
                  <a:pt x="1986" y="221"/>
                </a:cubicBezTo>
                <a:cubicBezTo>
                  <a:pt x="1953" y="196"/>
                  <a:pt x="1929" y="159"/>
                  <a:pt x="1896" y="137"/>
                </a:cubicBezTo>
                <a:cubicBezTo>
                  <a:pt x="1885" y="121"/>
                  <a:pt x="1854" y="85"/>
                  <a:pt x="1836" y="77"/>
                </a:cubicBezTo>
                <a:cubicBezTo>
                  <a:pt x="1824" y="72"/>
                  <a:pt x="1812" y="69"/>
                  <a:pt x="1800" y="65"/>
                </a:cubicBezTo>
                <a:cubicBezTo>
                  <a:pt x="1794" y="63"/>
                  <a:pt x="1782" y="59"/>
                  <a:pt x="1782" y="59"/>
                </a:cubicBezTo>
                <a:cubicBezTo>
                  <a:pt x="1738" y="65"/>
                  <a:pt x="1740" y="59"/>
                  <a:pt x="1704" y="89"/>
                </a:cubicBezTo>
                <a:cubicBezTo>
                  <a:pt x="1689" y="102"/>
                  <a:pt x="1676" y="117"/>
                  <a:pt x="1662" y="131"/>
                </a:cubicBezTo>
                <a:cubicBezTo>
                  <a:pt x="1656" y="137"/>
                  <a:pt x="1644" y="149"/>
                  <a:pt x="1644" y="149"/>
                </a:cubicBezTo>
                <a:cubicBezTo>
                  <a:pt x="1642" y="155"/>
                  <a:pt x="1644" y="165"/>
                  <a:pt x="1638" y="167"/>
                </a:cubicBezTo>
                <a:cubicBezTo>
                  <a:pt x="1619" y="174"/>
                  <a:pt x="1563" y="129"/>
                  <a:pt x="1548" y="119"/>
                </a:cubicBezTo>
                <a:cubicBezTo>
                  <a:pt x="1527" y="87"/>
                  <a:pt x="1520" y="69"/>
                  <a:pt x="1482" y="59"/>
                </a:cubicBezTo>
                <a:cubicBezTo>
                  <a:pt x="1394" y="0"/>
                  <a:pt x="1304" y="86"/>
                  <a:pt x="1224" y="113"/>
                </a:cubicBezTo>
                <a:cubicBezTo>
                  <a:pt x="1204" y="111"/>
                  <a:pt x="1164" y="110"/>
                  <a:pt x="1140" y="101"/>
                </a:cubicBezTo>
                <a:cubicBezTo>
                  <a:pt x="1106" y="88"/>
                  <a:pt x="1073" y="68"/>
                  <a:pt x="1038" y="59"/>
                </a:cubicBezTo>
                <a:cubicBezTo>
                  <a:pt x="989" y="63"/>
                  <a:pt x="960" y="63"/>
                  <a:pt x="918" y="77"/>
                </a:cubicBezTo>
                <a:cubicBezTo>
                  <a:pt x="844" y="151"/>
                  <a:pt x="716" y="120"/>
                  <a:pt x="624" y="125"/>
                </a:cubicBezTo>
                <a:cubicBezTo>
                  <a:pt x="596" y="134"/>
                  <a:pt x="574" y="152"/>
                  <a:pt x="546" y="161"/>
                </a:cubicBezTo>
                <a:cubicBezTo>
                  <a:pt x="462" y="245"/>
                  <a:pt x="316" y="225"/>
                  <a:pt x="216" y="281"/>
                </a:cubicBezTo>
                <a:cubicBezTo>
                  <a:pt x="183" y="299"/>
                  <a:pt x="155" y="326"/>
                  <a:pt x="120" y="341"/>
                </a:cubicBezTo>
                <a:cubicBezTo>
                  <a:pt x="114" y="343"/>
                  <a:pt x="105" y="341"/>
                  <a:pt x="102" y="347"/>
                </a:cubicBezTo>
                <a:cubicBezTo>
                  <a:pt x="100" y="351"/>
                  <a:pt x="110" y="351"/>
                  <a:pt x="114" y="3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800100" y="2900363"/>
            <a:ext cx="3417888" cy="2260600"/>
          </a:xfrm>
          <a:custGeom>
            <a:avLst/>
            <a:gdLst/>
            <a:ahLst/>
            <a:cxnLst>
              <a:cxn ang="0">
                <a:pos x="464" y="13"/>
              </a:cxn>
              <a:cxn ang="0">
                <a:pos x="348" y="65"/>
              </a:cxn>
              <a:cxn ang="0">
                <a:pos x="180" y="145"/>
              </a:cxn>
              <a:cxn ang="0">
                <a:pos x="148" y="193"/>
              </a:cxn>
              <a:cxn ang="0">
                <a:pos x="128" y="245"/>
              </a:cxn>
              <a:cxn ang="0">
                <a:pos x="92" y="297"/>
              </a:cxn>
              <a:cxn ang="0">
                <a:pos x="68" y="361"/>
              </a:cxn>
              <a:cxn ang="0">
                <a:pos x="56" y="405"/>
              </a:cxn>
              <a:cxn ang="0">
                <a:pos x="28" y="561"/>
              </a:cxn>
              <a:cxn ang="0">
                <a:pos x="48" y="1025"/>
              </a:cxn>
              <a:cxn ang="0">
                <a:pos x="52" y="1053"/>
              </a:cxn>
              <a:cxn ang="0">
                <a:pos x="64" y="1057"/>
              </a:cxn>
              <a:cxn ang="0">
                <a:pos x="84" y="1093"/>
              </a:cxn>
              <a:cxn ang="0">
                <a:pos x="108" y="1157"/>
              </a:cxn>
              <a:cxn ang="0">
                <a:pos x="116" y="1233"/>
              </a:cxn>
              <a:cxn ang="0">
                <a:pos x="136" y="1269"/>
              </a:cxn>
              <a:cxn ang="0">
                <a:pos x="324" y="1357"/>
              </a:cxn>
              <a:cxn ang="0">
                <a:pos x="668" y="1357"/>
              </a:cxn>
              <a:cxn ang="0">
                <a:pos x="1072" y="1385"/>
              </a:cxn>
              <a:cxn ang="0">
                <a:pos x="1220" y="1417"/>
              </a:cxn>
              <a:cxn ang="0">
                <a:pos x="1260" y="1413"/>
              </a:cxn>
              <a:cxn ang="0">
                <a:pos x="1448" y="1333"/>
              </a:cxn>
              <a:cxn ang="0">
                <a:pos x="1520" y="1309"/>
              </a:cxn>
              <a:cxn ang="0">
                <a:pos x="1588" y="1273"/>
              </a:cxn>
              <a:cxn ang="0">
                <a:pos x="1704" y="1233"/>
              </a:cxn>
              <a:cxn ang="0">
                <a:pos x="1804" y="1181"/>
              </a:cxn>
              <a:cxn ang="0">
                <a:pos x="1896" y="1125"/>
              </a:cxn>
              <a:cxn ang="0">
                <a:pos x="1944" y="1097"/>
              </a:cxn>
              <a:cxn ang="0">
                <a:pos x="2032" y="1033"/>
              </a:cxn>
              <a:cxn ang="0">
                <a:pos x="2084" y="989"/>
              </a:cxn>
              <a:cxn ang="0">
                <a:pos x="2120" y="973"/>
              </a:cxn>
              <a:cxn ang="0">
                <a:pos x="2132" y="857"/>
              </a:cxn>
              <a:cxn ang="0">
                <a:pos x="2100" y="745"/>
              </a:cxn>
              <a:cxn ang="0">
                <a:pos x="2056" y="717"/>
              </a:cxn>
              <a:cxn ang="0">
                <a:pos x="1912" y="661"/>
              </a:cxn>
              <a:cxn ang="0">
                <a:pos x="1900" y="621"/>
              </a:cxn>
              <a:cxn ang="0">
                <a:pos x="1824" y="565"/>
              </a:cxn>
              <a:cxn ang="0">
                <a:pos x="1708" y="465"/>
              </a:cxn>
              <a:cxn ang="0">
                <a:pos x="1636" y="421"/>
              </a:cxn>
              <a:cxn ang="0">
                <a:pos x="1560" y="329"/>
              </a:cxn>
              <a:cxn ang="0">
                <a:pos x="1544" y="309"/>
              </a:cxn>
              <a:cxn ang="0">
                <a:pos x="1496" y="249"/>
              </a:cxn>
              <a:cxn ang="0">
                <a:pos x="1404" y="205"/>
              </a:cxn>
              <a:cxn ang="0">
                <a:pos x="1372" y="177"/>
              </a:cxn>
              <a:cxn ang="0">
                <a:pos x="1360" y="169"/>
              </a:cxn>
              <a:cxn ang="0">
                <a:pos x="1332" y="145"/>
              </a:cxn>
              <a:cxn ang="0">
                <a:pos x="1308" y="125"/>
              </a:cxn>
              <a:cxn ang="0">
                <a:pos x="1256" y="101"/>
              </a:cxn>
              <a:cxn ang="0">
                <a:pos x="1008" y="105"/>
              </a:cxn>
              <a:cxn ang="0">
                <a:pos x="888" y="101"/>
              </a:cxn>
              <a:cxn ang="0">
                <a:pos x="768" y="81"/>
              </a:cxn>
              <a:cxn ang="0">
                <a:pos x="652" y="37"/>
              </a:cxn>
              <a:cxn ang="0">
                <a:pos x="456" y="17"/>
              </a:cxn>
              <a:cxn ang="0">
                <a:pos x="464" y="13"/>
              </a:cxn>
            </a:cxnLst>
            <a:rect l="0" t="0" r="r" b="b"/>
            <a:pathLst>
              <a:path w="2153" h="1424">
                <a:moveTo>
                  <a:pt x="464" y="13"/>
                </a:moveTo>
                <a:cubicBezTo>
                  <a:pt x="425" y="33"/>
                  <a:pt x="387" y="48"/>
                  <a:pt x="348" y="65"/>
                </a:cubicBezTo>
                <a:cubicBezTo>
                  <a:pt x="291" y="90"/>
                  <a:pt x="241" y="130"/>
                  <a:pt x="180" y="145"/>
                </a:cubicBezTo>
                <a:cubicBezTo>
                  <a:pt x="169" y="162"/>
                  <a:pt x="156" y="175"/>
                  <a:pt x="148" y="193"/>
                </a:cubicBezTo>
                <a:cubicBezTo>
                  <a:pt x="141" y="210"/>
                  <a:pt x="139" y="230"/>
                  <a:pt x="128" y="245"/>
                </a:cubicBezTo>
                <a:cubicBezTo>
                  <a:pt x="116" y="262"/>
                  <a:pt x="101" y="278"/>
                  <a:pt x="92" y="297"/>
                </a:cubicBezTo>
                <a:cubicBezTo>
                  <a:pt x="87" y="307"/>
                  <a:pt x="72" y="346"/>
                  <a:pt x="68" y="361"/>
                </a:cubicBezTo>
                <a:cubicBezTo>
                  <a:pt x="64" y="376"/>
                  <a:pt x="56" y="405"/>
                  <a:pt x="56" y="405"/>
                </a:cubicBezTo>
                <a:cubicBezTo>
                  <a:pt x="52" y="459"/>
                  <a:pt x="39" y="508"/>
                  <a:pt x="28" y="561"/>
                </a:cubicBezTo>
                <a:cubicBezTo>
                  <a:pt x="36" y="715"/>
                  <a:pt x="0" y="880"/>
                  <a:pt x="48" y="1025"/>
                </a:cubicBezTo>
                <a:cubicBezTo>
                  <a:pt x="49" y="1034"/>
                  <a:pt x="48" y="1045"/>
                  <a:pt x="52" y="1053"/>
                </a:cubicBezTo>
                <a:cubicBezTo>
                  <a:pt x="54" y="1057"/>
                  <a:pt x="61" y="1054"/>
                  <a:pt x="64" y="1057"/>
                </a:cubicBezTo>
                <a:cubicBezTo>
                  <a:pt x="68" y="1061"/>
                  <a:pt x="81" y="1086"/>
                  <a:pt x="84" y="1093"/>
                </a:cubicBezTo>
                <a:cubicBezTo>
                  <a:pt x="94" y="1115"/>
                  <a:pt x="95" y="1137"/>
                  <a:pt x="108" y="1157"/>
                </a:cubicBezTo>
                <a:cubicBezTo>
                  <a:pt x="110" y="1178"/>
                  <a:pt x="112" y="1211"/>
                  <a:pt x="116" y="1233"/>
                </a:cubicBezTo>
                <a:cubicBezTo>
                  <a:pt x="119" y="1246"/>
                  <a:pt x="136" y="1269"/>
                  <a:pt x="136" y="1269"/>
                </a:cubicBezTo>
                <a:cubicBezTo>
                  <a:pt x="149" y="1394"/>
                  <a:pt x="187" y="1353"/>
                  <a:pt x="324" y="1357"/>
                </a:cubicBezTo>
                <a:cubicBezTo>
                  <a:pt x="434" y="1375"/>
                  <a:pt x="562" y="1361"/>
                  <a:pt x="668" y="1357"/>
                </a:cubicBezTo>
                <a:cubicBezTo>
                  <a:pt x="816" y="1360"/>
                  <a:pt x="931" y="1367"/>
                  <a:pt x="1072" y="1385"/>
                </a:cubicBezTo>
                <a:cubicBezTo>
                  <a:pt x="1122" y="1399"/>
                  <a:pt x="1168" y="1412"/>
                  <a:pt x="1220" y="1417"/>
                </a:cubicBezTo>
                <a:cubicBezTo>
                  <a:pt x="1239" y="1423"/>
                  <a:pt x="1233" y="1424"/>
                  <a:pt x="1260" y="1413"/>
                </a:cubicBezTo>
                <a:cubicBezTo>
                  <a:pt x="1323" y="1388"/>
                  <a:pt x="1385" y="1359"/>
                  <a:pt x="1448" y="1333"/>
                </a:cubicBezTo>
                <a:cubicBezTo>
                  <a:pt x="1471" y="1323"/>
                  <a:pt x="1497" y="1319"/>
                  <a:pt x="1520" y="1309"/>
                </a:cubicBezTo>
                <a:cubicBezTo>
                  <a:pt x="1544" y="1299"/>
                  <a:pt x="1564" y="1283"/>
                  <a:pt x="1588" y="1273"/>
                </a:cubicBezTo>
                <a:cubicBezTo>
                  <a:pt x="1625" y="1257"/>
                  <a:pt x="1668" y="1251"/>
                  <a:pt x="1704" y="1233"/>
                </a:cubicBezTo>
                <a:cubicBezTo>
                  <a:pt x="1737" y="1217"/>
                  <a:pt x="1773" y="1200"/>
                  <a:pt x="1804" y="1181"/>
                </a:cubicBezTo>
                <a:cubicBezTo>
                  <a:pt x="1834" y="1162"/>
                  <a:pt x="1862" y="1136"/>
                  <a:pt x="1896" y="1125"/>
                </a:cubicBezTo>
                <a:cubicBezTo>
                  <a:pt x="1911" y="1110"/>
                  <a:pt x="1928" y="1110"/>
                  <a:pt x="1944" y="1097"/>
                </a:cubicBezTo>
                <a:cubicBezTo>
                  <a:pt x="1972" y="1074"/>
                  <a:pt x="1997" y="1045"/>
                  <a:pt x="2032" y="1033"/>
                </a:cubicBezTo>
                <a:cubicBezTo>
                  <a:pt x="2048" y="1020"/>
                  <a:pt x="2064" y="996"/>
                  <a:pt x="2084" y="989"/>
                </a:cubicBezTo>
                <a:cubicBezTo>
                  <a:pt x="2113" y="979"/>
                  <a:pt x="2101" y="986"/>
                  <a:pt x="2120" y="973"/>
                </a:cubicBezTo>
                <a:cubicBezTo>
                  <a:pt x="2147" y="932"/>
                  <a:pt x="2153" y="919"/>
                  <a:pt x="2132" y="857"/>
                </a:cubicBezTo>
                <a:cubicBezTo>
                  <a:pt x="2128" y="818"/>
                  <a:pt x="2136" y="769"/>
                  <a:pt x="2100" y="745"/>
                </a:cubicBezTo>
                <a:cubicBezTo>
                  <a:pt x="2090" y="730"/>
                  <a:pt x="2073" y="723"/>
                  <a:pt x="2056" y="717"/>
                </a:cubicBezTo>
                <a:cubicBezTo>
                  <a:pt x="2016" y="677"/>
                  <a:pt x="1963" y="678"/>
                  <a:pt x="1912" y="661"/>
                </a:cubicBezTo>
                <a:cubicBezTo>
                  <a:pt x="1897" y="638"/>
                  <a:pt x="1909" y="660"/>
                  <a:pt x="1900" y="621"/>
                </a:cubicBezTo>
                <a:cubicBezTo>
                  <a:pt x="1886" y="562"/>
                  <a:pt x="1888" y="570"/>
                  <a:pt x="1824" y="565"/>
                </a:cubicBezTo>
                <a:cubicBezTo>
                  <a:pt x="1788" y="529"/>
                  <a:pt x="1758" y="482"/>
                  <a:pt x="1708" y="465"/>
                </a:cubicBezTo>
                <a:cubicBezTo>
                  <a:pt x="1689" y="446"/>
                  <a:pt x="1659" y="436"/>
                  <a:pt x="1636" y="421"/>
                </a:cubicBezTo>
                <a:cubicBezTo>
                  <a:pt x="1611" y="404"/>
                  <a:pt x="1583" y="352"/>
                  <a:pt x="1560" y="329"/>
                </a:cubicBezTo>
                <a:cubicBezTo>
                  <a:pt x="1551" y="303"/>
                  <a:pt x="1563" y="330"/>
                  <a:pt x="1544" y="309"/>
                </a:cubicBezTo>
                <a:cubicBezTo>
                  <a:pt x="1527" y="290"/>
                  <a:pt x="1516" y="266"/>
                  <a:pt x="1496" y="249"/>
                </a:cubicBezTo>
                <a:cubicBezTo>
                  <a:pt x="1472" y="229"/>
                  <a:pt x="1434" y="215"/>
                  <a:pt x="1404" y="205"/>
                </a:cubicBezTo>
                <a:cubicBezTo>
                  <a:pt x="1391" y="185"/>
                  <a:pt x="1400" y="196"/>
                  <a:pt x="1372" y="177"/>
                </a:cubicBezTo>
                <a:cubicBezTo>
                  <a:pt x="1368" y="174"/>
                  <a:pt x="1360" y="169"/>
                  <a:pt x="1360" y="169"/>
                </a:cubicBezTo>
                <a:cubicBezTo>
                  <a:pt x="1354" y="145"/>
                  <a:pt x="1361" y="155"/>
                  <a:pt x="1332" y="145"/>
                </a:cubicBezTo>
                <a:cubicBezTo>
                  <a:pt x="1321" y="141"/>
                  <a:pt x="1316" y="131"/>
                  <a:pt x="1308" y="125"/>
                </a:cubicBezTo>
                <a:cubicBezTo>
                  <a:pt x="1288" y="110"/>
                  <a:pt x="1279" y="107"/>
                  <a:pt x="1256" y="101"/>
                </a:cubicBezTo>
                <a:cubicBezTo>
                  <a:pt x="1156" y="103"/>
                  <a:pt x="1098" y="110"/>
                  <a:pt x="1008" y="105"/>
                </a:cubicBezTo>
                <a:cubicBezTo>
                  <a:pt x="966" y="94"/>
                  <a:pt x="934" y="98"/>
                  <a:pt x="888" y="101"/>
                </a:cubicBezTo>
                <a:cubicBezTo>
                  <a:pt x="844" y="98"/>
                  <a:pt x="809" y="91"/>
                  <a:pt x="768" y="81"/>
                </a:cubicBezTo>
                <a:cubicBezTo>
                  <a:pt x="745" y="66"/>
                  <a:pt x="681" y="43"/>
                  <a:pt x="652" y="37"/>
                </a:cubicBezTo>
                <a:cubicBezTo>
                  <a:pt x="596" y="0"/>
                  <a:pt x="513" y="18"/>
                  <a:pt x="456" y="17"/>
                </a:cubicBezTo>
                <a:cubicBezTo>
                  <a:pt x="438" y="5"/>
                  <a:pt x="439" y="8"/>
                  <a:pt x="464" y="1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000760" y="1285860"/>
            <a:ext cx="1000132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4857720" y="1066800"/>
            <a:ext cx="4133880" cy="15517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just"/>
            <a:r>
              <a:rPr lang="en-US" sz="1600" b="1" u="none" dirty="0" smtClean="0">
                <a:solidFill>
                  <a:srgbClr val="CC0000"/>
                </a:solidFill>
              </a:rPr>
              <a:t>n_TOF</a:t>
            </a:r>
            <a:r>
              <a:rPr lang="en-US" sz="1600" u="none" dirty="0" smtClean="0">
                <a:solidFill>
                  <a:srgbClr val="CC0000"/>
                </a:solidFill>
              </a:rPr>
              <a:t> is a </a:t>
            </a:r>
            <a:r>
              <a:rPr lang="en-US" sz="1600" b="1" u="none" dirty="0" smtClean="0">
                <a:solidFill>
                  <a:srgbClr val="CC0000"/>
                </a:solidFill>
              </a:rPr>
              <a:t>spallation</a:t>
            </a:r>
            <a:r>
              <a:rPr lang="en-US" sz="1600" u="none" dirty="0" smtClean="0">
                <a:solidFill>
                  <a:srgbClr val="CC0000"/>
                </a:solidFill>
              </a:rPr>
              <a:t> neutron source based on </a:t>
            </a:r>
            <a:r>
              <a:rPr lang="en-US" sz="1600" b="1" u="none" dirty="0" smtClean="0">
                <a:solidFill>
                  <a:srgbClr val="CC0000"/>
                </a:solidFill>
              </a:rPr>
              <a:t>20 GeV/c</a:t>
            </a:r>
            <a:r>
              <a:rPr lang="en-US" sz="1600" u="none" dirty="0" smtClean="0">
                <a:solidFill>
                  <a:srgbClr val="CC0000"/>
                </a:solidFill>
              </a:rPr>
              <a:t> </a:t>
            </a:r>
            <a:r>
              <a:rPr lang="en-US" sz="1600" b="1" u="none" dirty="0" smtClean="0">
                <a:solidFill>
                  <a:srgbClr val="CC0000"/>
                </a:solidFill>
              </a:rPr>
              <a:t>protons </a:t>
            </a:r>
            <a:r>
              <a:rPr lang="en-US" sz="1600" u="none" dirty="0" smtClean="0">
                <a:solidFill>
                  <a:srgbClr val="CC0000"/>
                </a:solidFill>
              </a:rPr>
              <a:t>from the CERN PS</a:t>
            </a:r>
            <a:r>
              <a:rPr lang="en-US" sz="1600" b="1" u="none" dirty="0" smtClean="0">
                <a:solidFill>
                  <a:srgbClr val="CC0000"/>
                </a:solidFill>
              </a:rPr>
              <a:t> </a:t>
            </a:r>
            <a:r>
              <a:rPr lang="en-US" sz="1600" u="none" dirty="0" smtClean="0">
                <a:solidFill>
                  <a:srgbClr val="CC0000"/>
                </a:solidFill>
              </a:rPr>
              <a:t>hitting a</a:t>
            </a:r>
            <a:r>
              <a:rPr lang="en-US" sz="1600" b="1" u="none" dirty="0" smtClean="0">
                <a:solidFill>
                  <a:srgbClr val="CC0000"/>
                </a:solidFill>
              </a:rPr>
              <a:t> </a:t>
            </a:r>
            <a:r>
              <a:rPr lang="en-US" sz="1600" b="1" u="none" dirty="0" err="1" smtClean="0">
                <a:solidFill>
                  <a:srgbClr val="CC0000"/>
                </a:solidFill>
              </a:rPr>
              <a:t>Pb</a:t>
            </a:r>
            <a:r>
              <a:rPr lang="en-US" sz="1600" b="1" u="none" dirty="0" smtClean="0">
                <a:solidFill>
                  <a:srgbClr val="CC0000"/>
                </a:solidFill>
              </a:rPr>
              <a:t> block</a:t>
            </a:r>
            <a:r>
              <a:rPr lang="en-US" sz="1600" u="none" dirty="0" smtClean="0">
                <a:solidFill>
                  <a:srgbClr val="CC0000"/>
                </a:solidFill>
              </a:rPr>
              <a:t> (~300 neutrons per proton).</a:t>
            </a:r>
          </a:p>
          <a:p>
            <a:pPr algn="just">
              <a:spcBef>
                <a:spcPts val="600"/>
              </a:spcBef>
            </a:pPr>
            <a:r>
              <a:rPr lang="en-US" sz="1600" u="none" dirty="0" smtClean="0">
                <a:solidFill>
                  <a:srgbClr val="CC0000"/>
                </a:solidFill>
              </a:rPr>
              <a:t>Experimental area at </a:t>
            </a:r>
            <a:r>
              <a:rPr lang="en-US" sz="1600" b="1" u="none" dirty="0" smtClean="0">
                <a:solidFill>
                  <a:srgbClr val="CC0000"/>
                </a:solidFill>
              </a:rPr>
              <a:t>200 m</a:t>
            </a:r>
            <a:r>
              <a:rPr lang="en-US" sz="1600" u="none" dirty="0" smtClean="0">
                <a:solidFill>
                  <a:srgbClr val="CC0000"/>
                </a:solidFill>
              </a:rPr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u="none" dirty="0" smtClean="0">
                <a:cs typeface="Cochin"/>
              </a:rPr>
              <a:t>Phase I: 1999-2004 </a:t>
            </a:r>
          </a:p>
        </p:txBody>
      </p:sp>
      <p:pic>
        <p:nvPicPr>
          <p:cNvPr id="14" name="Picture 3" descr="weblogo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0741 C -0.01667 -0.06921 0.00607 -0.14607 0.05503 -0.17477 C 0.10486 -0.20347 0.1618 -0.1757 0.18142 -0.11435 C 0.20156 -0.0507 0.17951 0.02106 0.1309 0.05046 C 0.08177 0.07963 0.02482 0.05347 0.00451 -0.00741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24254 -0.2675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7 L -0.17118 -0.128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AutoShape 7"/>
          <p:cNvSpPr>
            <a:spLocks noChangeArrowheads="1"/>
          </p:cNvSpPr>
          <p:nvPr/>
        </p:nvSpPr>
        <p:spPr bwMode="auto">
          <a:xfrm>
            <a:off x="2133600" y="51054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39942" name="AutoShape 8"/>
          <p:cNvSpPr>
            <a:spLocks noChangeArrowheads="1"/>
          </p:cNvSpPr>
          <p:nvPr/>
        </p:nvSpPr>
        <p:spPr bwMode="auto">
          <a:xfrm>
            <a:off x="2286000" y="52578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1928794" y="4572008"/>
            <a:ext cx="3867150" cy="1752600"/>
          </a:xfrm>
          <a:custGeom>
            <a:avLst/>
            <a:gdLst/>
            <a:ahLst/>
            <a:cxnLst>
              <a:cxn ang="0">
                <a:pos x="114" y="353"/>
              </a:cxn>
              <a:cxn ang="0">
                <a:pos x="36" y="455"/>
              </a:cxn>
              <a:cxn ang="0">
                <a:pos x="12" y="515"/>
              </a:cxn>
              <a:cxn ang="0">
                <a:pos x="0" y="599"/>
              </a:cxn>
              <a:cxn ang="0">
                <a:pos x="6" y="665"/>
              </a:cxn>
              <a:cxn ang="0">
                <a:pos x="24" y="677"/>
              </a:cxn>
              <a:cxn ang="0">
                <a:pos x="60" y="719"/>
              </a:cxn>
              <a:cxn ang="0">
                <a:pos x="24" y="779"/>
              </a:cxn>
              <a:cxn ang="0">
                <a:pos x="36" y="857"/>
              </a:cxn>
              <a:cxn ang="0">
                <a:pos x="108" y="893"/>
              </a:cxn>
              <a:cxn ang="0">
                <a:pos x="144" y="953"/>
              </a:cxn>
              <a:cxn ang="0">
                <a:pos x="210" y="959"/>
              </a:cxn>
              <a:cxn ang="0">
                <a:pos x="414" y="959"/>
              </a:cxn>
              <a:cxn ang="0">
                <a:pos x="660" y="971"/>
              </a:cxn>
              <a:cxn ang="0">
                <a:pos x="1050" y="989"/>
              </a:cxn>
              <a:cxn ang="0">
                <a:pos x="1110" y="1007"/>
              </a:cxn>
              <a:cxn ang="0">
                <a:pos x="1830" y="971"/>
              </a:cxn>
              <a:cxn ang="0">
                <a:pos x="1902" y="929"/>
              </a:cxn>
              <a:cxn ang="0">
                <a:pos x="2004" y="863"/>
              </a:cxn>
              <a:cxn ang="0">
                <a:pos x="2058" y="839"/>
              </a:cxn>
              <a:cxn ang="0">
                <a:pos x="2094" y="815"/>
              </a:cxn>
              <a:cxn ang="0">
                <a:pos x="2112" y="767"/>
              </a:cxn>
              <a:cxn ang="0">
                <a:pos x="2184" y="743"/>
              </a:cxn>
              <a:cxn ang="0">
                <a:pos x="2268" y="707"/>
              </a:cxn>
              <a:cxn ang="0">
                <a:pos x="2436" y="623"/>
              </a:cxn>
              <a:cxn ang="0">
                <a:pos x="2304" y="557"/>
              </a:cxn>
              <a:cxn ang="0">
                <a:pos x="2196" y="437"/>
              </a:cxn>
              <a:cxn ang="0">
                <a:pos x="2130" y="371"/>
              </a:cxn>
              <a:cxn ang="0">
                <a:pos x="2100" y="341"/>
              </a:cxn>
              <a:cxn ang="0">
                <a:pos x="2076" y="305"/>
              </a:cxn>
              <a:cxn ang="0">
                <a:pos x="2034" y="257"/>
              </a:cxn>
              <a:cxn ang="0">
                <a:pos x="1986" y="221"/>
              </a:cxn>
              <a:cxn ang="0">
                <a:pos x="1896" y="137"/>
              </a:cxn>
              <a:cxn ang="0">
                <a:pos x="1836" y="77"/>
              </a:cxn>
              <a:cxn ang="0">
                <a:pos x="1800" y="65"/>
              </a:cxn>
              <a:cxn ang="0">
                <a:pos x="1782" y="59"/>
              </a:cxn>
              <a:cxn ang="0">
                <a:pos x="1704" y="89"/>
              </a:cxn>
              <a:cxn ang="0">
                <a:pos x="1662" y="131"/>
              </a:cxn>
              <a:cxn ang="0">
                <a:pos x="1644" y="149"/>
              </a:cxn>
              <a:cxn ang="0">
                <a:pos x="1638" y="167"/>
              </a:cxn>
              <a:cxn ang="0">
                <a:pos x="1548" y="119"/>
              </a:cxn>
              <a:cxn ang="0">
                <a:pos x="1482" y="59"/>
              </a:cxn>
              <a:cxn ang="0">
                <a:pos x="1224" y="113"/>
              </a:cxn>
              <a:cxn ang="0">
                <a:pos x="1140" y="101"/>
              </a:cxn>
              <a:cxn ang="0">
                <a:pos x="1038" y="59"/>
              </a:cxn>
              <a:cxn ang="0">
                <a:pos x="918" y="77"/>
              </a:cxn>
              <a:cxn ang="0">
                <a:pos x="624" y="125"/>
              </a:cxn>
              <a:cxn ang="0">
                <a:pos x="546" y="161"/>
              </a:cxn>
              <a:cxn ang="0">
                <a:pos x="216" y="281"/>
              </a:cxn>
              <a:cxn ang="0">
                <a:pos x="120" y="341"/>
              </a:cxn>
              <a:cxn ang="0">
                <a:pos x="102" y="347"/>
              </a:cxn>
              <a:cxn ang="0">
                <a:pos x="114" y="353"/>
              </a:cxn>
            </a:cxnLst>
            <a:rect l="0" t="0" r="r" b="b"/>
            <a:pathLst>
              <a:path w="2436" h="1007">
                <a:moveTo>
                  <a:pt x="114" y="353"/>
                </a:moveTo>
                <a:cubicBezTo>
                  <a:pt x="79" y="379"/>
                  <a:pt x="68" y="423"/>
                  <a:pt x="36" y="455"/>
                </a:cubicBezTo>
                <a:cubicBezTo>
                  <a:pt x="29" y="477"/>
                  <a:pt x="18" y="492"/>
                  <a:pt x="12" y="515"/>
                </a:cubicBezTo>
                <a:cubicBezTo>
                  <a:pt x="18" y="553"/>
                  <a:pt x="17" y="565"/>
                  <a:pt x="0" y="599"/>
                </a:cubicBezTo>
                <a:cubicBezTo>
                  <a:pt x="2" y="621"/>
                  <a:pt x="0" y="644"/>
                  <a:pt x="6" y="665"/>
                </a:cubicBezTo>
                <a:cubicBezTo>
                  <a:pt x="8" y="672"/>
                  <a:pt x="19" y="672"/>
                  <a:pt x="24" y="677"/>
                </a:cubicBezTo>
                <a:cubicBezTo>
                  <a:pt x="47" y="696"/>
                  <a:pt x="46" y="698"/>
                  <a:pt x="60" y="719"/>
                </a:cubicBezTo>
                <a:cubicBezTo>
                  <a:pt x="47" y="739"/>
                  <a:pt x="37" y="759"/>
                  <a:pt x="24" y="779"/>
                </a:cubicBezTo>
                <a:cubicBezTo>
                  <a:pt x="27" y="805"/>
                  <a:pt x="17" y="838"/>
                  <a:pt x="36" y="857"/>
                </a:cubicBezTo>
                <a:cubicBezTo>
                  <a:pt x="44" y="865"/>
                  <a:pt x="94" y="883"/>
                  <a:pt x="108" y="893"/>
                </a:cubicBezTo>
                <a:cubicBezTo>
                  <a:pt x="121" y="912"/>
                  <a:pt x="117" y="947"/>
                  <a:pt x="144" y="953"/>
                </a:cubicBezTo>
                <a:cubicBezTo>
                  <a:pt x="166" y="958"/>
                  <a:pt x="188" y="957"/>
                  <a:pt x="210" y="959"/>
                </a:cubicBezTo>
                <a:cubicBezTo>
                  <a:pt x="316" y="948"/>
                  <a:pt x="255" y="952"/>
                  <a:pt x="414" y="959"/>
                </a:cubicBezTo>
                <a:cubicBezTo>
                  <a:pt x="496" y="963"/>
                  <a:pt x="660" y="971"/>
                  <a:pt x="660" y="971"/>
                </a:cubicBezTo>
                <a:cubicBezTo>
                  <a:pt x="816" y="993"/>
                  <a:pt x="748" y="984"/>
                  <a:pt x="1050" y="989"/>
                </a:cubicBezTo>
                <a:cubicBezTo>
                  <a:pt x="1070" y="996"/>
                  <a:pt x="1090" y="1000"/>
                  <a:pt x="1110" y="1007"/>
                </a:cubicBezTo>
                <a:cubicBezTo>
                  <a:pt x="1358" y="1002"/>
                  <a:pt x="1580" y="976"/>
                  <a:pt x="1830" y="971"/>
                </a:cubicBezTo>
                <a:cubicBezTo>
                  <a:pt x="1850" y="961"/>
                  <a:pt x="1886" y="945"/>
                  <a:pt x="1902" y="929"/>
                </a:cubicBezTo>
                <a:cubicBezTo>
                  <a:pt x="1932" y="899"/>
                  <a:pt x="1962" y="874"/>
                  <a:pt x="2004" y="863"/>
                </a:cubicBezTo>
                <a:cubicBezTo>
                  <a:pt x="2033" y="844"/>
                  <a:pt x="2015" y="853"/>
                  <a:pt x="2058" y="839"/>
                </a:cubicBezTo>
                <a:cubicBezTo>
                  <a:pt x="2072" y="834"/>
                  <a:pt x="2094" y="815"/>
                  <a:pt x="2094" y="815"/>
                </a:cubicBezTo>
                <a:cubicBezTo>
                  <a:pt x="2100" y="799"/>
                  <a:pt x="2101" y="780"/>
                  <a:pt x="2112" y="767"/>
                </a:cubicBezTo>
                <a:cubicBezTo>
                  <a:pt x="2117" y="761"/>
                  <a:pt x="2183" y="743"/>
                  <a:pt x="2184" y="743"/>
                </a:cubicBezTo>
                <a:cubicBezTo>
                  <a:pt x="2212" y="732"/>
                  <a:pt x="2240" y="720"/>
                  <a:pt x="2268" y="707"/>
                </a:cubicBezTo>
                <a:cubicBezTo>
                  <a:pt x="2323" y="681"/>
                  <a:pt x="2378" y="642"/>
                  <a:pt x="2436" y="623"/>
                </a:cubicBezTo>
                <a:cubicBezTo>
                  <a:pt x="2420" y="575"/>
                  <a:pt x="2346" y="571"/>
                  <a:pt x="2304" y="557"/>
                </a:cubicBezTo>
                <a:cubicBezTo>
                  <a:pt x="2272" y="510"/>
                  <a:pt x="2236" y="477"/>
                  <a:pt x="2196" y="437"/>
                </a:cubicBezTo>
                <a:cubicBezTo>
                  <a:pt x="2174" y="415"/>
                  <a:pt x="2157" y="389"/>
                  <a:pt x="2130" y="371"/>
                </a:cubicBezTo>
                <a:cubicBezTo>
                  <a:pt x="2122" y="359"/>
                  <a:pt x="2108" y="353"/>
                  <a:pt x="2100" y="341"/>
                </a:cubicBezTo>
                <a:cubicBezTo>
                  <a:pt x="2069" y="295"/>
                  <a:pt x="2121" y="335"/>
                  <a:pt x="2076" y="305"/>
                </a:cubicBezTo>
                <a:cubicBezTo>
                  <a:pt x="2048" y="263"/>
                  <a:pt x="2064" y="277"/>
                  <a:pt x="2034" y="257"/>
                </a:cubicBezTo>
                <a:cubicBezTo>
                  <a:pt x="2020" y="236"/>
                  <a:pt x="2010" y="229"/>
                  <a:pt x="1986" y="221"/>
                </a:cubicBezTo>
                <a:cubicBezTo>
                  <a:pt x="1953" y="196"/>
                  <a:pt x="1929" y="159"/>
                  <a:pt x="1896" y="137"/>
                </a:cubicBezTo>
                <a:cubicBezTo>
                  <a:pt x="1885" y="121"/>
                  <a:pt x="1854" y="85"/>
                  <a:pt x="1836" y="77"/>
                </a:cubicBezTo>
                <a:cubicBezTo>
                  <a:pt x="1824" y="72"/>
                  <a:pt x="1812" y="69"/>
                  <a:pt x="1800" y="65"/>
                </a:cubicBezTo>
                <a:cubicBezTo>
                  <a:pt x="1794" y="63"/>
                  <a:pt x="1782" y="59"/>
                  <a:pt x="1782" y="59"/>
                </a:cubicBezTo>
                <a:cubicBezTo>
                  <a:pt x="1738" y="65"/>
                  <a:pt x="1740" y="59"/>
                  <a:pt x="1704" y="89"/>
                </a:cubicBezTo>
                <a:cubicBezTo>
                  <a:pt x="1689" y="102"/>
                  <a:pt x="1676" y="117"/>
                  <a:pt x="1662" y="131"/>
                </a:cubicBezTo>
                <a:cubicBezTo>
                  <a:pt x="1656" y="137"/>
                  <a:pt x="1644" y="149"/>
                  <a:pt x="1644" y="149"/>
                </a:cubicBezTo>
                <a:cubicBezTo>
                  <a:pt x="1642" y="155"/>
                  <a:pt x="1644" y="165"/>
                  <a:pt x="1638" y="167"/>
                </a:cubicBezTo>
                <a:cubicBezTo>
                  <a:pt x="1619" y="174"/>
                  <a:pt x="1563" y="129"/>
                  <a:pt x="1548" y="119"/>
                </a:cubicBezTo>
                <a:cubicBezTo>
                  <a:pt x="1527" y="87"/>
                  <a:pt x="1520" y="69"/>
                  <a:pt x="1482" y="59"/>
                </a:cubicBezTo>
                <a:cubicBezTo>
                  <a:pt x="1394" y="0"/>
                  <a:pt x="1304" y="86"/>
                  <a:pt x="1224" y="113"/>
                </a:cubicBezTo>
                <a:cubicBezTo>
                  <a:pt x="1204" y="111"/>
                  <a:pt x="1164" y="110"/>
                  <a:pt x="1140" y="101"/>
                </a:cubicBezTo>
                <a:cubicBezTo>
                  <a:pt x="1106" y="88"/>
                  <a:pt x="1073" y="68"/>
                  <a:pt x="1038" y="59"/>
                </a:cubicBezTo>
                <a:cubicBezTo>
                  <a:pt x="989" y="63"/>
                  <a:pt x="960" y="63"/>
                  <a:pt x="918" y="77"/>
                </a:cubicBezTo>
                <a:cubicBezTo>
                  <a:pt x="844" y="151"/>
                  <a:pt x="716" y="120"/>
                  <a:pt x="624" y="125"/>
                </a:cubicBezTo>
                <a:cubicBezTo>
                  <a:pt x="596" y="134"/>
                  <a:pt x="574" y="152"/>
                  <a:pt x="546" y="161"/>
                </a:cubicBezTo>
                <a:cubicBezTo>
                  <a:pt x="462" y="245"/>
                  <a:pt x="316" y="225"/>
                  <a:pt x="216" y="281"/>
                </a:cubicBezTo>
                <a:cubicBezTo>
                  <a:pt x="183" y="299"/>
                  <a:pt x="155" y="326"/>
                  <a:pt x="120" y="341"/>
                </a:cubicBezTo>
                <a:cubicBezTo>
                  <a:pt x="114" y="343"/>
                  <a:pt x="105" y="341"/>
                  <a:pt x="102" y="347"/>
                </a:cubicBezTo>
                <a:cubicBezTo>
                  <a:pt x="100" y="351"/>
                  <a:pt x="110" y="351"/>
                  <a:pt x="114" y="3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000760" y="1285860"/>
            <a:ext cx="1000132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u="none" dirty="0" smtClean="0">
                <a:cs typeface="Cochin"/>
              </a:rPr>
              <a:t>Phase I: 1999-2004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78351"/>
              </p:ext>
            </p:extLst>
          </p:nvPr>
        </p:nvGraphicFramePr>
        <p:xfrm>
          <a:off x="179512" y="1412776"/>
          <a:ext cx="5256584" cy="231835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28292"/>
                <a:gridCol w="2628292"/>
              </a:tblGrid>
              <a:tr h="360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Proton beam momentum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20 GeV/C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Intensity (dedicated mode)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7x10</a:t>
                      </a:r>
                      <a:r>
                        <a:rPr lang="en-US" sz="1400" b="1" baseline="30000" dirty="0" smtClean="0">
                          <a:solidFill>
                            <a:srgbClr val="333399"/>
                          </a:solidFill>
                        </a:rPr>
                        <a:t>12</a:t>
                      </a:r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 protons per pulse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Pulse width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6 ns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n/p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300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Flight</a:t>
                      </a:r>
                      <a:r>
                        <a:rPr lang="en-US" sz="1400" b="1" baseline="0" dirty="0" smtClean="0">
                          <a:solidFill>
                            <a:srgbClr val="333399"/>
                          </a:solidFill>
                        </a:rPr>
                        <a:t> path 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185 m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Neutron flux</a:t>
                      </a:r>
                      <a:r>
                        <a:rPr lang="en-US" sz="1400" b="1" baseline="0" dirty="0" smtClean="0">
                          <a:solidFill>
                            <a:srgbClr val="333399"/>
                          </a:solidFill>
                        </a:rPr>
                        <a:t> at sample position </a:t>
                      </a:r>
                      <a:endParaRPr lang="en-US" sz="1400" b="1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333399"/>
                          </a:solidFill>
                        </a:rPr>
                        <a:t>~10</a:t>
                      </a:r>
                      <a:r>
                        <a:rPr lang="en-US" sz="1400" b="1" baseline="30000" dirty="0" smtClean="0">
                          <a:solidFill>
                            <a:srgbClr val="333399"/>
                          </a:solidFill>
                        </a:rPr>
                        <a:t>6 </a:t>
                      </a:r>
                      <a:r>
                        <a:rPr lang="en-US" sz="1400" b="1" baseline="0" dirty="0" smtClean="0">
                          <a:solidFill>
                            <a:srgbClr val="333399"/>
                          </a:solidFill>
                        </a:rPr>
                        <a:t>neutrons per pulse </a:t>
                      </a:r>
                      <a:endParaRPr lang="en-US" sz="1400" b="1" baseline="3000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6" descr="TOFschem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1" y="4005064"/>
            <a:ext cx="8991600" cy="2335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1"/>
          <p:cNvSpPr/>
          <p:nvPr/>
        </p:nvSpPr>
        <p:spPr>
          <a:xfrm>
            <a:off x="1879735" y="4933566"/>
            <a:ext cx="1328450" cy="7745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/>
          <p:cNvSpPr/>
          <p:nvPr/>
        </p:nvSpPr>
        <p:spPr>
          <a:xfrm>
            <a:off x="3281455" y="4829922"/>
            <a:ext cx="751754" cy="87823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/>
          <p:cNvSpPr/>
          <p:nvPr/>
        </p:nvSpPr>
        <p:spPr>
          <a:xfrm>
            <a:off x="4728226" y="4817510"/>
            <a:ext cx="1114693" cy="7351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/>
          <p:cNvSpPr/>
          <p:nvPr/>
        </p:nvSpPr>
        <p:spPr>
          <a:xfrm>
            <a:off x="6198787" y="4437112"/>
            <a:ext cx="1011383" cy="1638793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6122" y="1372925"/>
            <a:ext cx="3532382" cy="248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770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Phase II, 2009-2012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286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>
                <a:solidFill>
                  <a:srgbClr val="BB2D3F"/>
                </a:solidFill>
              </a:rPr>
              <a:t>Milestones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2007 New design Target and cooling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2008 commissioning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2009-2012 Data taking</a:t>
            </a:r>
          </a:p>
          <a:p>
            <a:pPr>
              <a:buFontTx/>
              <a:buNone/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325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4038600"/>
            <a:ext cx="38258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Content Placeholder 12" descr="moderator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5466" b="-35466"/>
          <a:stretch>
            <a:fillRect/>
          </a:stretch>
        </p:blipFill>
        <p:spPr bwMode="auto">
          <a:xfrm>
            <a:off x="4788024" y="3081374"/>
            <a:ext cx="3779912" cy="4236058"/>
          </a:xfrm>
          <a:noFill/>
          <a:ln>
            <a:miter lim="800000"/>
            <a:headEnd/>
            <a:tailEnd/>
          </a:ln>
        </p:spPr>
      </p:pic>
      <p:sp>
        <p:nvSpPr>
          <p:cNvPr id="53254" name="TextBox 16"/>
          <p:cNvSpPr txBox="1">
            <a:spLocks noChangeArrowheads="1"/>
          </p:cNvSpPr>
          <p:nvPr/>
        </p:nvSpPr>
        <p:spPr bwMode="auto">
          <a:xfrm>
            <a:off x="5724128" y="4078813"/>
            <a:ext cx="1152128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200" u="none" dirty="0">
                <a:solidFill>
                  <a:srgbClr val="CC0000"/>
                </a:solidFill>
              </a:rPr>
              <a:t> Water </a:t>
            </a:r>
            <a:endParaRPr lang="en-US" sz="1200" u="none" dirty="0" smtClean="0">
              <a:solidFill>
                <a:srgbClr val="CC0000"/>
              </a:solidFill>
            </a:endParaRPr>
          </a:p>
          <a:p>
            <a:pPr>
              <a:buFontTx/>
              <a:buChar char="-"/>
            </a:pPr>
            <a:r>
              <a:rPr lang="en-US" sz="1200" u="none" dirty="0" smtClean="0"/>
              <a:t>Borated water</a:t>
            </a:r>
            <a:endParaRPr lang="en-US" sz="1200" u="non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744416" cy="264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weblogo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Phase III: 2014-20xx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07504" y="1447800"/>
            <a:ext cx="4038600" cy="1981200"/>
          </a:xfrm>
        </p:spPr>
        <p:txBody>
          <a:bodyPr/>
          <a:lstStyle/>
          <a:p>
            <a:pPr>
              <a:spcAft>
                <a:spcPts val="600"/>
              </a:spcAft>
              <a:buFontTx/>
              <a:buNone/>
              <a:defRPr/>
            </a:pPr>
            <a:r>
              <a:rPr lang="en-US" sz="3000" b="1" dirty="0" smtClean="0">
                <a:solidFill>
                  <a:srgbClr val="CC0000"/>
                </a:solidFill>
                <a:cs typeface="Cochin"/>
              </a:rPr>
              <a:t>Milestones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2011 Design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2014 Commissioning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2014-20.. Data taking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70" y="1196751"/>
            <a:ext cx="4788834" cy="527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2 7"/>
          <p:cNvSpPr/>
          <p:nvPr/>
        </p:nvSpPr>
        <p:spPr>
          <a:xfrm>
            <a:off x="7452320" y="1412776"/>
            <a:ext cx="1368152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5507"/>
              <a:gd name="adj6" fmla="val -23089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chemeClr val="tx1"/>
                </a:solidFill>
              </a:rPr>
              <a:t>Beam Dump</a:t>
            </a:r>
            <a:endParaRPr lang="en-GB" sz="1200" u="none" dirty="0">
              <a:solidFill>
                <a:schemeClr val="tx1"/>
              </a:solidFill>
            </a:endParaRPr>
          </a:p>
        </p:txBody>
      </p:sp>
      <p:sp>
        <p:nvSpPr>
          <p:cNvPr id="10" name="Line Callout 2 8"/>
          <p:cNvSpPr/>
          <p:nvPr/>
        </p:nvSpPr>
        <p:spPr>
          <a:xfrm>
            <a:off x="8316416" y="1822296"/>
            <a:ext cx="79208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196297"/>
              <a:gd name="adj6" fmla="val -149261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rgbClr val="CC0000"/>
                </a:solidFill>
              </a:rPr>
              <a:t>EAR-2</a:t>
            </a:r>
            <a:endParaRPr lang="en-GB" sz="1200" u="none" dirty="0">
              <a:solidFill>
                <a:srgbClr val="CC0000"/>
              </a:solidFill>
            </a:endParaRPr>
          </a:p>
        </p:txBody>
      </p:sp>
      <p:sp>
        <p:nvSpPr>
          <p:cNvPr id="11" name="Line Callout 2 9"/>
          <p:cNvSpPr/>
          <p:nvPr/>
        </p:nvSpPr>
        <p:spPr>
          <a:xfrm>
            <a:off x="8001250" y="2924944"/>
            <a:ext cx="1167554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76044"/>
              <a:gd name="adj6" fmla="val -92838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chemeClr val="tx1"/>
                </a:solidFill>
              </a:rPr>
              <a:t>2</a:t>
            </a:r>
            <a:r>
              <a:rPr lang="en-GB" sz="1200" u="none" baseline="30000" dirty="0" smtClean="0">
                <a:solidFill>
                  <a:schemeClr val="tx1"/>
                </a:solidFill>
              </a:rPr>
              <a:t>nd</a:t>
            </a:r>
            <a:r>
              <a:rPr lang="en-GB" sz="1200" u="none" dirty="0" smtClean="0">
                <a:solidFill>
                  <a:schemeClr val="tx1"/>
                </a:solidFill>
              </a:rPr>
              <a:t> Collimator</a:t>
            </a:r>
            <a:endParaRPr lang="en-GB" sz="1200" u="none" dirty="0">
              <a:solidFill>
                <a:schemeClr val="tx1"/>
              </a:solidFill>
            </a:endParaRPr>
          </a:p>
        </p:txBody>
      </p:sp>
      <p:sp>
        <p:nvSpPr>
          <p:cNvPr id="12" name="Line Callout 2 10"/>
          <p:cNvSpPr/>
          <p:nvPr/>
        </p:nvSpPr>
        <p:spPr>
          <a:xfrm>
            <a:off x="8123580" y="4212705"/>
            <a:ext cx="1020420" cy="296415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5113"/>
              <a:gd name="adj6" fmla="val -121293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chemeClr val="tx1"/>
                </a:solidFill>
              </a:rPr>
              <a:t>Magnet</a:t>
            </a:r>
          </a:p>
        </p:txBody>
      </p:sp>
      <p:sp>
        <p:nvSpPr>
          <p:cNvPr id="14" name="Line Callout 2 12"/>
          <p:cNvSpPr/>
          <p:nvPr/>
        </p:nvSpPr>
        <p:spPr>
          <a:xfrm>
            <a:off x="4716016" y="6093296"/>
            <a:ext cx="1368152" cy="288032"/>
          </a:xfrm>
          <a:prstGeom prst="borderCallout2">
            <a:avLst>
              <a:gd name="adj1" fmla="val 55314"/>
              <a:gd name="adj2" fmla="val 98600"/>
              <a:gd name="adj3" fmla="val 50171"/>
              <a:gd name="adj4" fmla="val 116011"/>
              <a:gd name="adj5" fmla="val -13266"/>
              <a:gd name="adj6" fmla="val 143153"/>
            </a:avLst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chemeClr val="tx1"/>
                </a:solidFill>
              </a:rPr>
              <a:t>Target</a:t>
            </a:r>
            <a:endParaRPr lang="en-GB" sz="1200" u="none" dirty="0">
              <a:solidFill>
                <a:schemeClr val="tx1"/>
              </a:solidFill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5170116" y="3106634"/>
            <a:ext cx="11548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u="none" dirty="0" smtClean="0"/>
              <a:t>New Area</a:t>
            </a:r>
            <a:endParaRPr lang="en-US" sz="1200" u="none" dirty="0"/>
          </a:p>
        </p:txBody>
      </p:sp>
      <p:sp>
        <p:nvSpPr>
          <p:cNvPr id="17" name="Line Callout 2 18"/>
          <p:cNvSpPr/>
          <p:nvPr/>
        </p:nvSpPr>
        <p:spPr>
          <a:xfrm>
            <a:off x="7676106" y="4611965"/>
            <a:ext cx="1288382" cy="401211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33648"/>
              <a:gd name="adj6" fmla="val -64701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chemeClr val="tx1"/>
                </a:solidFill>
              </a:rPr>
              <a:t>1</a:t>
            </a:r>
            <a:r>
              <a:rPr lang="en-GB" sz="1200" u="none" baseline="30000" dirty="0" smtClean="0">
                <a:solidFill>
                  <a:schemeClr val="tx1"/>
                </a:solidFill>
              </a:rPr>
              <a:t>st</a:t>
            </a:r>
            <a:r>
              <a:rPr lang="en-GB" sz="1200" u="none" dirty="0" smtClean="0">
                <a:solidFill>
                  <a:schemeClr val="tx1"/>
                </a:solidFill>
              </a:rPr>
              <a:t> Collimator</a:t>
            </a:r>
            <a:endParaRPr lang="en-GB" sz="1200" u="none" dirty="0">
              <a:solidFill>
                <a:schemeClr val="tx1"/>
              </a:solidFill>
            </a:endParaRPr>
          </a:p>
        </p:txBody>
      </p:sp>
      <p:sp>
        <p:nvSpPr>
          <p:cNvPr id="18" name="Line Callout 2 19"/>
          <p:cNvSpPr/>
          <p:nvPr/>
        </p:nvSpPr>
        <p:spPr>
          <a:xfrm>
            <a:off x="8100392" y="3789040"/>
            <a:ext cx="1023538" cy="401211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-1314"/>
              <a:gd name="adj6" fmla="val -120559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u="none" dirty="0" smtClean="0">
                <a:solidFill>
                  <a:schemeClr val="tx1"/>
                </a:solidFill>
              </a:rPr>
              <a:t>Filter Box</a:t>
            </a:r>
            <a:endParaRPr lang="en-GB" sz="1200" u="none" dirty="0">
              <a:solidFill>
                <a:schemeClr val="tx1"/>
              </a:solidFill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7641069" y="5642605"/>
            <a:ext cx="11794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rgbClr val="CC0000"/>
                </a:solidFill>
              </a:rPr>
              <a:t>      EAR1</a:t>
            </a:r>
            <a:endParaRPr lang="en-US" sz="1600" u="none" dirty="0">
              <a:solidFill>
                <a:srgbClr val="CC0000"/>
              </a:solidFill>
            </a:endParaRPr>
          </a:p>
        </p:txBody>
      </p:sp>
      <p:cxnSp>
        <p:nvCxnSpPr>
          <p:cNvPr id="32" name="Straight Arrow Connector 47"/>
          <p:cNvCxnSpPr>
            <a:stCxn id="31" idx="1"/>
          </p:cNvCxnSpPr>
          <p:nvPr/>
        </p:nvCxnSpPr>
        <p:spPr>
          <a:xfrm flipV="1">
            <a:off x="7641069" y="5805267"/>
            <a:ext cx="315307" cy="66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14"/>
          <p:cNvSpPr txBox="1"/>
          <p:nvPr/>
        </p:nvSpPr>
        <p:spPr>
          <a:xfrm>
            <a:off x="4644008" y="5456257"/>
            <a:ext cx="1459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u="none" dirty="0" smtClean="0"/>
              <a:t>Existing Area</a:t>
            </a:r>
            <a:endParaRPr lang="en-US" sz="1200" u="none" dirty="0"/>
          </a:p>
        </p:txBody>
      </p:sp>
      <p:grpSp>
        <p:nvGrpSpPr>
          <p:cNvPr id="36" name="Group 41"/>
          <p:cNvGrpSpPr/>
          <p:nvPr/>
        </p:nvGrpSpPr>
        <p:grpSpPr>
          <a:xfrm>
            <a:off x="3419872" y="1208247"/>
            <a:ext cx="3528072" cy="5101072"/>
            <a:chOff x="617804" y="970133"/>
            <a:chExt cx="3528072" cy="5294365"/>
          </a:xfrm>
          <a:noFill/>
        </p:grpSpPr>
        <p:cxnSp>
          <p:nvCxnSpPr>
            <p:cNvPr id="37" name="Straight Arrow Connector 2"/>
            <p:cNvCxnSpPr/>
            <p:nvPr/>
          </p:nvCxnSpPr>
          <p:spPr>
            <a:xfrm flipV="1">
              <a:off x="1409892" y="1040520"/>
              <a:ext cx="0" cy="5223978"/>
            </a:xfrm>
            <a:prstGeom prst="straightConnector1">
              <a:avLst/>
            </a:prstGeom>
            <a:grpFill/>
            <a:ln w="12700" cap="flat">
              <a:solidFill>
                <a:schemeClr val="tx1"/>
              </a:solidFill>
              <a:prstDash val="solid"/>
              <a:round/>
              <a:tailEnd type="arrow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7"/>
            <p:cNvCxnSpPr/>
            <p:nvPr/>
          </p:nvCxnSpPr>
          <p:spPr>
            <a:xfrm>
              <a:off x="1265876" y="5965551"/>
              <a:ext cx="288000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8"/>
            <p:cNvCxnSpPr/>
            <p:nvPr/>
          </p:nvCxnSpPr>
          <p:spPr>
            <a:xfrm>
              <a:off x="1265876" y="4261916"/>
              <a:ext cx="288000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9"/>
            <p:cNvCxnSpPr/>
            <p:nvPr/>
          </p:nvCxnSpPr>
          <p:spPr>
            <a:xfrm>
              <a:off x="1265876" y="2630390"/>
              <a:ext cx="288000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0"/>
            <p:cNvCxnSpPr/>
            <p:nvPr/>
          </p:nvCxnSpPr>
          <p:spPr>
            <a:xfrm>
              <a:off x="1265876" y="1414202"/>
              <a:ext cx="288000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35"/>
            <p:cNvSpPr txBox="1"/>
            <p:nvPr/>
          </p:nvSpPr>
          <p:spPr>
            <a:xfrm>
              <a:off x="617804" y="970133"/>
              <a:ext cx="697727" cy="38332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u="none" dirty="0">
                  <a:solidFill>
                    <a:srgbClr val="000000"/>
                  </a:solidFill>
                </a:rPr>
                <a:t>h</a:t>
              </a:r>
              <a:r>
                <a:rPr lang="en-GB" u="none" dirty="0" smtClean="0">
                  <a:solidFill>
                    <a:srgbClr val="000000"/>
                  </a:solidFill>
                </a:rPr>
                <a:t> [m]</a:t>
              </a:r>
              <a:endParaRPr lang="en-GB" u="none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36"/>
            <p:cNvSpPr txBox="1"/>
            <p:nvPr/>
          </p:nvSpPr>
          <p:spPr>
            <a:xfrm>
              <a:off x="905836" y="5816078"/>
              <a:ext cx="313044" cy="38332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u="none" dirty="0" smtClean="0">
                  <a:solidFill>
                    <a:srgbClr val="000000"/>
                  </a:solidFill>
                </a:rPr>
                <a:t>0</a:t>
              </a:r>
              <a:endParaRPr lang="en-GB" u="none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37"/>
            <p:cNvSpPr txBox="1"/>
            <p:nvPr/>
          </p:nvSpPr>
          <p:spPr>
            <a:xfrm>
              <a:off x="761820" y="4246612"/>
              <a:ext cx="505555" cy="38332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u="none" dirty="0" smtClean="0"/>
                <a:t>9.8</a:t>
              </a:r>
              <a:endParaRPr lang="en-GB" b="1" u="none" dirty="0"/>
            </a:p>
          </p:txBody>
        </p:sp>
        <p:sp>
          <p:nvSpPr>
            <p:cNvPr id="45" name="TextBox 38"/>
            <p:cNvSpPr txBox="1"/>
            <p:nvPr/>
          </p:nvSpPr>
          <p:spPr>
            <a:xfrm>
              <a:off x="689812" y="2602407"/>
              <a:ext cx="633933" cy="38332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u="none" dirty="0" smtClean="0">
                  <a:solidFill>
                    <a:srgbClr val="000000"/>
                  </a:solidFill>
                </a:rPr>
                <a:t>18.1</a:t>
              </a:r>
              <a:endParaRPr lang="en-GB" u="none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0"/>
            <p:cNvSpPr txBox="1"/>
            <p:nvPr/>
          </p:nvSpPr>
          <p:spPr>
            <a:xfrm>
              <a:off x="689812" y="1418552"/>
              <a:ext cx="633933" cy="38332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u="none" dirty="0" smtClean="0">
                  <a:solidFill>
                    <a:srgbClr val="000000"/>
                  </a:solidFill>
                </a:rPr>
                <a:t>24.4</a:t>
              </a:r>
              <a:endParaRPr lang="en-GB" u="none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8" name="Immagin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480" b="13033"/>
          <a:stretch/>
        </p:blipFill>
        <p:spPr>
          <a:xfrm>
            <a:off x="179512" y="3645024"/>
            <a:ext cx="3219301" cy="2607634"/>
          </a:xfrm>
          <a:prstGeom prst="rect">
            <a:avLst/>
          </a:prstGeom>
        </p:spPr>
      </p:pic>
      <p:pic>
        <p:nvPicPr>
          <p:cNvPr id="49" name="Picture 3" descr="weblogo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22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8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cs typeface="Cochin"/>
              </a:rPr>
              <a:t>Phase III: 2014-20xx </a:t>
            </a:r>
          </a:p>
        </p:txBody>
      </p:sp>
      <p:pic>
        <p:nvPicPr>
          <p:cNvPr id="29" name="Picture 3" descr="FLUUUUU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2776"/>
            <a:ext cx="5260662" cy="3206089"/>
          </a:xfrm>
          <a:prstGeom prst="rect">
            <a:avLst/>
          </a:prstGeom>
        </p:spPr>
      </p:pic>
      <p:sp>
        <p:nvSpPr>
          <p:cNvPr id="47" name="AutoShape 2"/>
          <p:cNvSpPr>
            <a:spLocks noChangeArrowheads="1"/>
          </p:cNvSpPr>
          <p:nvPr/>
        </p:nvSpPr>
        <p:spPr bwMode="auto">
          <a:xfrm>
            <a:off x="4974624" y="1304745"/>
            <a:ext cx="4133880" cy="25563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just"/>
            <a:r>
              <a:rPr lang="en-US" sz="1600" b="1" u="none" dirty="0">
                <a:solidFill>
                  <a:srgbClr val="CC0000"/>
                </a:solidFill>
              </a:rPr>
              <a:t>Higher fluence</a:t>
            </a:r>
            <a:r>
              <a:rPr lang="en-US" sz="1600" u="none" dirty="0">
                <a:solidFill>
                  <a:schemeClr val="accent2"/>
                </a:solidFill>
              </a:rPr>
              <a:t>, by a factor of 25, relative to </a:t>
            </a:r>
            <a:r>
              <a:rPr lang="en-US" sz="1600" u="none" dirty="0" smtClean="0">
                <a:solidFill>
                  <a:schemeClr val="accent2"/>
                </a:solidFill>
              </a:rPr>
              <a:t>EAR1</a:t>
            </a:r>
          </a:p>
          <a:p>
            <a:pPr algn="just"/>
            <a:endParaRPr lang="en-US" sz="1600" u="none" dirty="0">
              <a:solidFill>
                <a:srgbClr val="000000"/>
              </a:solidFill>
            </a:endParaRPr>
          </a:p>
          <a:p>
            <a:pPr algn="just"/>
            <a:r>
              <a:rPr lang="en-US" sz="1600" u="none" dirty="0">
                <a:solidFill>
                  <a:srgbClr val="000000"/>
                </a:solidFill>
              </a:rPr>
              <a:t>The </a:t>
            </a:r>
            <a:r>
              <a:rPr lang="en-US" sz="1600" b="1" u="none" dirty="0">
                <a:solidFill>
                  <a:srgbClr val="CC0000"/>
                </a:solidFill>
              </a:rPr>
              <a:t>shorter flight path</a:t>
            </a:r>
            <a:r>
              <a:rPr lang="en-US" sz="1600" u="none" dirty="0">
                <a:solidFill>
                  <a:srgbClr val="000000"/>
                </a:solidFill>
              </a:rPr>
              <a:t> </a:t>
            </a:r>
            <a:r>
              <a:rPr lang="en-US" sz="1600" u="none" dirty="0">
                <a:solidFill>
                  <a:srgbClr val="333399"/>
                </a:solidFill>
              </a:rPr>
              <a:t>implies a factor of 10 smaller time-of-</a:t>
            </a:r>
            <a:r>
              <a:rPr lang="en-US" sz="1600" u="none" dirty="0" smtClean="0">
                <a:solidFill>
                  <a:srgbClr val="333399"/>
                </a:solidFill>
              </a:rPr>
              <a:t>flight</a:t>
            </a:r>
            <a:endParaRPr lang="en-US" sz="1600" u="none" dirty="0">
              <a:solidFill>
                <a:srgbClr val="333399"/>
              </a:solidFill>
            </a:endParaRPr>
          </a:p>
          <a:p>
            <a:pPr algn="just"/>
            <a:endParaRPr lang="en-US" sz="1600" u="none" dirty="0">
              <a:solidFill>
                <a:srgbClr val="000000"/>
              </a:solidFill>
            </a:endParaRPr>
          </a:p>
          <a:p>
            <a:pPr algn="just"/>
            <a:r>
              <a:rPr lang="en-US" sz="1600" u="none" dirty="0">
                <a:solidFill>
                  <a:srgbClr val="333399"/>
                </a:solidFill>
              </a:rPr>
              <a:t>Global gain by a factor of </a:t>
            </a:r>
            <a:r>
              <a:rPr lang="en-US" sz="1600" b="1" u="none" dirty="0">
                <a:solidFill>
                  <a:srgbClr val="CC0000"/>
                </a:solidFill>
              </a:rPr>
              <a:t>250 in the signal/background ratio</a:t>
            </a:r>
            <a:r>
              <a:rPr lang="en-US" sz="1600" u="none" dirty="0">
                <a:solidFill>
                  <a:srgbClr val="333399"/>
                </a:solidFill>
              </a:rPr>
              <a:t> for radioactive isotopes! </a:t>
            </a:r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683568" y="5013176"/>
            <a:ext cx="3672408" cy="1080120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82550" algn="l"/>
              </a:tabLst>
              <a:defRPr/>
            </a:pPr>
            <a:r>
              <a:rPr lang="en-GB" sz="1600" u="none" dirty="0" smtClean="0">
                <a:solidFill>
                  <a:schemeClr val="accent2"/>
                </a:solidFill>
              </a:rPr>
              <a:t>The huge gain in signal-to-background ratio in EAR2 allows to measure radioactive isotopes with </a:t>
            </a:r>
            <a:r>
              <a:rPr lang="en-GB" sz="1600" b="1" u="none" dirty="0" smtClean="0">
                <a:solidFill>
                  <a:srgbClr val="CC0000"/>
                </a:solidFill>
              </a:rPr>
              <a:t>half lives as low as a few years.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</a:endParaRPr>
          </a:p>
        </p:txBody>
      </p:sp>
      <p:sp>
        <p:nvSpPr>
          <p:cNvPr id="50" name="TextBox 3"/>
          <p:cNvSpPr txBox="1"/>
          <p:nvPr/>
        </p:nvSpPr>
        <p:spPr>
          <a:xfrm>
            <a:off x="1411173" y="3645024"/>
            <a:ext cx="2728779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u="none" dirty="0" smtClean="0"/>
              <a:t>Maximum neutron fluence gain: x27 (</a:t>
            </a:r>
            <a:r>
              <a:rPr lang="en-GB" sz="1400" u="none" dirty="0" err="1" smtClean="0"/>
              <a:t>keV</a:t>
            </a:r>
            <a:r>
              <a:rPr lang="en-GB" sz="1400" u="none" dirty="0" smtClean="0"/>
              <a:t> region)</a:t>
            </a:r>
            <a:endParaRPr lang="en-US" sz="1400" u="none" dirty="0"/>
          </a:p>
        </p:txBody>
      </p:sp>
      <p:pic>
        <p:nvPicPr>
          <p:cNvPr id="51" name="Picture 3" descr="weblogo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384" y="152401"/>
            <a:ext cx="963216" cy="6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03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theme/theme1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5134</TotalTime>
  <Words>2159</Words>
  <Application>Microsoft Macintosh PowerPoint</Application>
  <PresentationFormat>On-screen Show (4:3)</PresentationFormat>
  <Paragraphs>533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1_Struttura predefinita</vt:lpstr>
      <vt:lpstr>2_Personalizza struttura</vt:lpstr>
      <vt:lpstr>PowerPoint Presentation</vt:lpstr>
      <vt:lpstr>Outline</vt:lpstr>
      <vt:lpstr>PowerPoint Presentation</vt:lpstr>
      <vt:lpstr>Phase I: 1999-2004 </vt:lpstr>
      <vt:lpstr>PowerPoint Presentation</vt:lpstr>
      <vt:lpstr>PowerPoint Presentation</vt:lpstr>
      <vt:lpstr>Phase II, 2009-2012 </vt:lpstr>
      <vt:lpstr>Phase III: 2014-20xx </vt:lpstr>
      <vt:lpstr>Phase III: 2014-20xx </vt:lpstr>
      <vt:lpstr>Nuclear Astrophysics</vt:lpstr>
      <vt:lpstr>Experiments 2002-2004</vt:lpstr>
      <vt:lpstr>Experiments 2002-2004</vt:lpstr>
      <vt:lpstr>Experiments 2002-2004</vt:lpstr>
      <vt:lpstr>Experiments 2002-2004</vt:lpstr>
      <vt:lpstr>Experiments 2002-2004</vt:lpstr>
      <vt:lpstr>Experiments 2002-2004</vt:lpstr>
      <vt:lpstr>Experiments 2002-2004</vt:lpstr>
      <vt:lpstr>Experiments 2002-2004</vt:lpstr>
      <vt:lpstr>Experiments 2002-2004</vt:lpstr>
      <vt:lpstr>Experiments 2002-2004</vt:lpstr>
      <vt:lpstr>Phase II </vt:lpstr>
      <vt:lpstr>Experiments 2009-2012</vt:lpstr>
      <vt:lpstr>Experiments 2009-2012</vt:lpstr>
      <vt:lpstr>Experiments 2009-2012</vt:lpstr>
      <vt:lpstr>Phase III</vt:lpstr>
      <vt:lpstr>Experiments 2014-20..</vt:lpstr>
      <vt:lpstr>Experiments 2014-20..</vt:lpstr>
      <vt:lpstr>Experiments 2014-20..</vt:lpstr>
      <vt:lpstr>Experiments 2014-20..</vt:lpstr>
      <vt:lpstr>Conclusions</vt:lpstr>
      <vt:lpstr>PowerPoint Presentation</vt:lpstr>
      <vt:lpstr>Ages</vt:lpstr>
      <vt:lpstr>Cosmocronology</vt:lpstr>
      <vt:lpstr>Uncertainties</vt:lpstr>
      <vt:lpstr>Branching points along the s-path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Cristian Massimi</cp:lastModifiedBy>
  <cp:revision>446</cp:revision>
  <cp:lastPrinted>2012-09-14T13:32:11Z</cp:lastPrinted>
  <dcterms:created xsi:type="dcterms:W3CDTF">2012-09-19T10:39:56Z</dcterms:created>
  <dcterms:modified xsi:type="dcterms:W3CDTF">2015-05-17T12:49:09Z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