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5" r:id="rId4"/>
    <p:sldId id="257" r:id="rId5"/>
    <p:sldId id="258" r:id="rId6"/>
    <p:sldId id="261" r:id="rId7"/>
    <p:sldId id="262" r:id="rId8"/>
    <p:sldId id="263" r:id="rId9"/>
    <p:sldId id="264" r:id="rId10"/>
    <p:sldId id="259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6" autoAdjust="0"/>
  </p:normalViewPr>
  <p:slideViewPr>
    <p:cSldViewPr snapToGrid="0" snapToObjects="1">
      <p:cViewPr varScale="1">
        <p:scale>
          <a:sx n="114" d="100"/>
          <a:sy n="114" d="100"/>
        </p:scale>
        <p:origin x="-11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68420-3292-CA4E-BBC2-6CCC586D8937}" type="datetimeFigureOut">
              <a:rPr lang="it-IT" smtClean="0"/>
              <a:t>01/04/16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50EAF-1FE7-E748-A605-A3F4B86DDF5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774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C338C-F2F6-C747-A07D-5D51F8110E6D}" type="datetimeFigureOut">
              <a:rPr lang="it-IT" smtClean="0"/>
              <a:t>01/04/16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4B114-AC6C-404F-8A96-E08F5C9C7B1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614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91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49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SNA SCUOLA </a:t>
            </a:r>
            <a:r>
              <a:rPr lang="it-IT" baseline="0" dirty="0" smtClean="0"/>
              <a:t> NAZIONALE AMMINISTRAZIONE</a:t>
            </a:r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4919-A2F5-8746-B1E5-B0543B47452D}" type="datetime1">
              <a:rPr lang="it-IT" smtClean="0"/>
              <a:t>01/04/16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EBBD-12DE-5845-899F-31B6E97B50AA}" type="datetime1">
              <a:rPr lang="it-IT" smtClean="0"/>
              <a:t>01/04/16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AE19-B465-4745-9A06-E56829ED1E4B}" type="datetime1">
              <a:rPr lang="it-IT" smtClean="0"/>
              <a:t>01/04/16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formazione.lnf.infn.it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LNF 29-05-2014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956F2625-0F45-A64D-AE01-E33B33C5411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73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B072-47AC-FC44-BA96-D63D7DD35BCD}" type="datetime1">
              <a:rPr lang="it-IT" smtClean="0"/>
              <a:t>01/04/16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8F8F-8F15-C34A-959A-9E38DDFCC105}" type="datetime1">
              <a:rPr lang="it-IT" smtClean="0"/>
              <a:t>01/04/16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7C24-3133-CA46-AF4A-6963CE64A923}" type="datetime1">
              <a:rPr lang="it-IT" smtClean="0"/>
              <a:t>01/04/16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43FE-7807-2C4C-AE57-6DDDF3050431}" type="datetime1">
              <a:rPr lang="it-IT" smtClean="0"/>
              <a:t>01/04/16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780B-A688-3E43-98AC-223FF0666964}" type="datetime1">
              <a:rPr lang="it-IT" smtClean="0"/>
              <a:t>01/04/16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A404-FDAD-2F4A-A713-C864CA5F1CE4}" type="datetime1">
              <a:rPr lang="it-IT" smtClean="0"/>
              <a:t>01/04/16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576C-F3D0-A24D-8525-03EE6BF7DBBC}" type="datetime1">
              <a:rPr lang="it-IT" smtClean="0"/>
              <a:t>01/04/16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5F60-3609-514B-B13A-50A62B3E05EE}" type="datetime1">
              <a:rPr lang="it-IT" smtClean="0"/>
              <a:t>01/04/16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3CC2E7C-BE0B-E34C-9309-9306D1BED092}" type="datetime1">
              <a:rPr lang="it-IT" smtClean="0"/>
              <a:t>01/04/16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533771"/>
          </a:xfrm>
        </p:spPr>
        <p:txBody>
          <a:bodyPr/>
          <a:lstStyle/>
          <a:p>
            <a:r>
              <a:rPr lang="it-IT" sz="1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Servizio Formazione Alta Formazione e Fondi Esterni </a:t>
            </a:r>
            <a:endParaRPr lang="it-IT" sz="1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11329" y="3978224"/>
            <a:ext cx="3713471" cy="812454"/>
          </a:xfrm>
        </p:spPr>
        <p:txBody>
          <a:bodyPr>
            <a:normAutofit/>
          </a:bodyPr>
          <a:lstStyle/>
          <a:p>
            <a:pPr algn="ctr"/>
            <a:r>
              <a:rPr lang="it-IT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Piano Formativo 2017</a:t>
            </a:r>
            <a:endParaRPr lang="it-IT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72705" y="6471612"/>
            <a:ext cx="1598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LNF 4 aprile 2016</a:t>
            </a:r>
            <a:endParaRPr lang="it-IT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68028" y="3024144"/>
            <a:ext cx="7227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394350"/>
                </a:solidFill>
              </a:rPr>
              <a:t>D. Ferrucci G. Finocchiaro G. Leoni</a:t>
            </a:r>
            <a:endParaRPr lang="it-IT" sz="1400" dirty="0">
              <a:solidFill>
                <a:srgbClr val="3943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42" y="378467"/>
            <a:ext cx="5915506" cy="647953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18685" y="9135"/>
            <a:ext cx="310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ASSEGNAZIONI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Freccia destra 4"/>
          <p:cNvSpPr/>
          <p:nvPr/>
        </p:nvSpPr>
        <p:spPr>
          <a:xfrm>
            <a:off x="397099" y="2960189"/>
            <a:ext cx="978408" cy="2466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1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z="1400" b="1" smtClean="0">
                <a:solidFill>
                  <a:srgbClr val="0000FF"/>
                </a:solidFill>
              </a:rPr>
              <a:pPr/>
              <a:t>11</a:t>
            </a:fld>
            <a:endParaRPr lang="it-IT" sz="1400" b="1" dirty="0">
              <a:solidFill>
                <a:srgbClr val="0000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417637" y="584589"/>
            <a:ext cx="6087347" cy="8147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2800" b="1" dirty="0" smtClean="0">
                <a:solidFill>
                  <a:srgbClr val="3943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RUOLO DEL REFERENTE</a:t>
            </a:r>
            <a:endParaRPr lang="it-IT" sz="2800" b="1" dirty="0">
              <a:solidFill>
                <a:srgbClr val="3943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4294967295"/>
          </p:nvPr>
        </p:nvSpPr>
        <p:spPr>
          <a:xfrm>
            <a:off x="1430338" y="1604484"/>
            <a:ext cx="6088063" cy="4572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it-IT" sz="1800" b="1" dirty="0" smtClean="0"/>
          </a:p>
          <a:p>
            <a:pPr>
              <a:buFont typeface="Arial"/>
              <a:buChar char="•"/>
            </a:pPr>
            <a:r>
              <a:rPr lang="it-IT" sz="1800" b="1" dirty="0" smtClean="0"/>
              <a:t>Supporto alla </a:t>
            </a:r>
            <a:r>
              <a:rPr lang="it-IT" sz="1800" b="1" dirty="0"/>
              <a:t>p</a:t>
            </a:r>
            <a:r>
              <a:rPr lang="it-IT" sz="1800" b="1" dirty="0" smtClean="0"/>
              <a:t>rogrammazione </a:t>
            </a:r>
            <a:r>
              <a:rPr lang="it-IT" sz="1800" b="1" dirty="0"/>
              <a:t>d</a:t>
            </a:r>
            <a:r>
              <a:rPr lang="it-IT" sz="1800" b="1" dirty="0" smtClean="0"/>
              <a:t>ei </a:t>
            </a:r>
            <a:r>
              <a:rPr lang="it-IT" sz="1800" b="1" dirty="0"/>
              <a:t>f</a:t>
            </a:r>
            <a:r>
              <a:rPr lang="it-IT" sz="1800" b="1" dirty="0" smtClean="0"/>
              <a:t>abbisogni Formativi</a:t>
            </a:r>
          </a:p>
          <a:p>
            <a:pPr>
              <a:buFont typeface="Wingdings" charset="2"/>
              <a:buChar char="Ø"/>
            </a:pPr>
            <a:r>
              <a:rPr lang="it-IT" sz="1800" b="1" dirty="0" smtClean="0"/>
              <a:t>Diffusione delle Informazioni : Newsletter e </a:t>
            </a:r>
            <a:r>
              <a:rPr lang="it-IT" sz="1800" b="1" dirty="0"/>
              <a:t>s</a:t>
            </a:r>
            <a:r>
              <a:rPr lang="it-IT" sz="1800" b="1" dirty="0" smtClean="0"/>
              <a:t>ito Web</a:t>
            </a:r>
          </a:p>
          <a:p>
            <a:pPr>
              <a:buFont typeface="Wingdings" charset="2"/>
              <a:buChar char="Ø"/>
            </a:pPr>
            <a:r>
              <a:rPr lang="it-IT" sz="1800" b="1" dirty="0" smtClean="0"/>
              <a:t>Gestione Amministrativa dei </a:t>
            </a:r>
            <a:r>
              <a:rPr lang="it-IT" sz="1800" b="1" dirty="0"/>
              <a:t>f</a:t>
            </a:r>
            <a:r>
              <a:rPr lang="it-IT" sz="1800" b="1" dirty="0" smtClean="0"/>
              <a:t>ondi:  Preventivo e Consuntivo</a:t>
            </a:r>
          </a:p>
          <a:p>
            <a:pPr>
              <a:buFont typeface="Wingdings" charset="2"/>
              <a:buChar char="Ø"/>
            </a:pPr>
            <a:r>
              <a:rPr lang="it-IT" sz="1800" b="1" dirty="0" smtClean="0"/>
              <a:t>Interazione con UF </a:t>
            </a:r>
            <a:r>
              <a:rPr lang="it-IT" sz="1800" b="1" dirty="0"/>
              <a:t>s</a:t>
            </a:r>
            <a:r>
              <a:rPr lang="it-IT" sz="1800" b="1" dirty="0" smtClean="0"/>
              <a:t>u </a:t>
            </a:r>
            <a:r>
              <a:rPr lang="it-IT" sz="1800" b="1" dirty="0"/>
              <a:t>p</a:t>
            </a:r>
            <a:r>
              <a:rPr lang="it-IT" sz="1800" b="1" dirty="0" smtClean="0"/>
              <a:t>rogrammazione Corsi Nazionali  e </a:t>
            </a:r>
            <a:r>
              <a:rPr lang="it-IT" sz="1800" b="1" dirty="0" err="1" smtClean="0"/>
              <a:t>Interstruttura</a:t>
            </a:r>
            <a:endParaRPr lang="it-IT" sz="1800" b="1" dirty="0" smtClean="0"/>
          </a:p>
          <a:p>
            <a:pPr>
              <a:buFont typeface="Wingdings" charset="2"/>
              <a:buChar char="Ø"/>
            </a:pPr>
            <a:r>
              <a:rPr lang="it-IT" sz="1800" b="1" dirty="0" smtClean="0"/>
              <a:t>Interazione con la CNF per </a:t>
            </a:r>
            <a:r>
              <a:rPr lang="it-IT" sz="1800" b="1" dirty="0"/>
              <a:t>p</a:t>
            </a:r>
            <a:r>
              <a:rPr lang="it-IT" sz="1800" b="1" dirty="0" smtClean="0"/>
              <a:t>resentazione </a:t>
            </a:r>
            <a:r>
              <a:rPr lang="it-IT" sz="1800" b="1" dirty="0"/>
              <a:t>p</a:t>
            </a:r>
            <a:r>
              <a:rPr lang="it-IT" sz="1800" b="1" dirty="0" smtClean="0"/>
              <a:t>roposte formative e </a:t>
            </a:r>
            <a:r>
              <a:rPr lang="it-IT" sz="1800" b="1" dirty="0"/>
              <a:t>d</a:t>
            </a:r>
            <a:r>
              <a:rPr lang="it-IT" sz="1800" b="1" dirty="0" smtClean="0"/>
              <a:t>iscussione </a:t>
            </a:r>
            <a:r>
              <a:rPr lang="it-IT" sz="1800" b="1" dirty="0" err="1"/>
              <a:t>c</a:t>
            </a:r>
            <a:r>
              <a:rPr lang="it-IT" sz="1800" b="1" dirty="0" err="1" smtClean="0"/>
              <a:t>riticita’</a:t>
            </a:r>
            <a:endParaRPr lang="it-IT" sz="1800" b="1" dirty="0" smtClean="0"/>
          </a:p>
          <a:p>
            <a:pPr>
              <a:buFont typeface="Wingdings" charset="2"/>
              <a:buChar char="Ø"/>
            </a:pPr>
            <a:r>
              <a:rPr lang="it-IT" sz="1800" b="1" dirty="0" smtClean="0"/>
              <a:t>Partecipazione riunioni Referenti Locali</a:t>
            </a:r>
          </a:p>
          <a:p>
            <a:pPr>
              <a:buFont typeface="Wingdings" charset="2"/>
              <a:buChar char="Ø"/>
            </a:pPr>
            <a:r>
              <a:rPr lang="it-IT" sz="1800" b="1" dirty="0"/>
              <a:t>P</a:t>
            </a:r>
            <a:r>
              <a:rPr lang="it-IT" sz="1800" b="1" dirty="0" smtClean="0"/>
              <a:t>artecipazione </a:t>
            </a:r>
            <a:r>
              <a:rPr lang="it-IT" sz="1800" b="1" dirty="0" err="1"/>
              <a:t>C</a:t>
            </a:r>
            <a:r>
              <a:rPr lang="it-IT" sz="1800" b="1" dirty="0" err="1" smtClean="0"/>
              <a:t>omunita’</a:t>
            </a:r>
            <a:r>
              <a:rPr lang="it-IT" sz="1800" b="1" dirty="0" smtClean="0"/>
              <a:t> di Pratica  e formazione SNA (formazione per i formatori)</a:t>
            </a:r>
          </a:p>
          <a:p>
            <a:pPr>
              <a:buFont typeface="Wingdings" charset="2"/>
              <a:buChar char="Ø"/>
            </a:pPr>
            <a:endParaRPr lang="it-IT" sz="1800" b="1" dirty="0" smtClean="0"/>
          </a:p>
          <a:p>
            <a:pPr>
              <a:buFont typeface="Wingdings" charset="2"/>
              <a:buChar char="Ø"/>
            </a:pPr>
            <a:endParaRPr lang="it-IT" sz="1800" b="1" dirty="0" smtClean="0"/>
          </a:p>
          <a:p>
            <a:pPr>
              <a:buFont typeface="Wingdings" charset="2"/>
              <a:buChar char="Ø"/>
            </a:pPr>
            <a:endParaRPr lang="it-IT" sz="1800" b="1" dirty="0" smtClean="0"/>
          </a:p>
          <a:p>
            <a:pPr>
              <a:buFont typeface="Wingdings" charset="2"/>
              <a:buChar char="Ø"/>
            </a:pPr>
            <a:endParaRPr lang="it-IT" sz="1800" b="1" dirty="0" smtClean="0"/>
          </a:p>
          <a:p>
            <a:pPr>
              <a:buClr>
                <a:schemeClr val="bg1"/>
              </a:buClr>
              <a:buFont typeface="Wingdings" charset="2"/>
              <a:buChar char="Ø"/>
            </a:pPr>
            <a:endParaRPr lang="it-IT" sz="1800" b="1" dirty="0" smtClean="0"/>
          </a:p>
          <a:p>
            <a:pPr>
              <a:buFont typeface="Wingdings" charset="2"/>
              <a:buChar char="Ø"/>
            </a:pPr>
            <a:endParaRPr lang="it-IT" sz="1800" b="1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0812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778000" y="2274838"/>
            <a:ext cx="58420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94350"/>
                </a:solidFill>
              </a:rPr>
              <a:t>Per il 2016, le aree tematiche individuate dalla CNF per il personale ricercatore e tecnologo sono</a:t>
            </a:r>
            <a:r>
              <a:rPr lang="it-IT" b="1" dirty="0" smtClean="0">
                <a:solidFill>
                  <a:srgbClr val="394350"/>
                </a:solidFill>
              </a:rPr>
              <a:t>:</a:t>
            </a:r>
          </a:p>
          <a:p>
            <a:endParaRPr lang="it-IT" b="1" i="1" dirty="0">
              <a:solidFill>
                <a:srgbClr val="394350"/>
              </a:solidFill>
            </a:endParaRPr>
          </a:p>
          <a:p>
            <a:r>
              <a:rPr lang="it-IT" b="1" dirty="0" smtClean="0">
                <a:solidFill>
                  <a:srgbClr val="394350"/>
                </a:solidFill>
              </a:rPr>
              <a:t>	</a:t>
            </a:r>
            <a:r>
              <a:rPr lang="it-IT" b="1" i="1" dirty="0" smtClean="0">
                <a:solidFill>
                  <a:srgbClr val="394350"/>
                </a:solidFill>
              </a:rPr>
              <a:t>Gestione </a:t>
            </a:r>
            <a:r>
              <a:rPr lang="it-IT" b="1" i="1" dirty="0">
                <a:solidFill>
                  <a:srgbClr val="394350"/>
                </a:solidFill>
              </a:rPr>
              <a:t>delle Risorse Umane</a:t>
            </a:r>
          </a:p>
          <a:p>
            <a:r>
              <a:rPr lang="it-IT" b="1" i="1" dirty="0" smtClean="0">
                <a:solidFill>
                  <a:srgbClr val="394350"/>
                </a:solidFill>
              </a:rPr>
              <a:t>	Divulgazione scientifica</a:t>
            </a:r>
          </a:p>
          <a:p>
            <a:pPr marL="285750" indent="-285750">
              <a:buFontTx/>
              <a:buChar char="-"/>
            </a:pPr>
            <a:endParaRPr lang="it-IT" b="1" dirty="0">
              <a:solidFill>
                <a:srgbClr val="394350"/>
              </a:solidFill>
            </a:endParaRPr>
          </a:p>
          <a:p>
            <a:pPr marL="285750" indent="-285750">
              <a:buFontTx/>
              <a:buChar char="-"/>
            </a:pPr>
            <a:endParaRPr lang="it-IT" b="1" dirty="0" smtClean="0">
              <a:solidFill>
                <a:srgbClr val="394350"/>
              </a:solidFill>
            </a:endParaRPr>
          </a:p>
          <a:p>
            <a:r>
              <a:rPr lang="it-IT" b="1" dirty="0" smtClean="0">
                <a:solidFill>
                  <a:srgbClr val="394350"/>
                </a:solidFill>
              </a:rPr>
              <a:t>Per </a:t>
            </a:r>
            <a:r>
              <a:rPr lang="it-IT" b="1" dirty="0">
                <a:solidFill>
                  <a:srgbClr val="394350"/>
                </a:solidFill>
              </a:rPr>
              <a:t>il personale tecnico e amministrativo la formazione si focalizzerà su degli approfondimenti tecnici professionali.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55443" y="833120"/>
            <a:ext cx="343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Comunicazioni della CNF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68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Ordine del Giorno</a:t>
            </a:r>
            <a:endParaRPr lang="it-IT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Courier New"/>
              <a:buChar char="o"/>
            </a:pPr>
            <a:endParaRPr lang="it-IT" dirty="0"/>
          </a:p>
          <a:p>
            <a:pPr algn="just">
              <a:buFont typeface="Courier New"/>
              <a:buChar char="o"/>
            </a:pPr>
            <a:r>
              <a:rPr lang="it-IT" b="1" dirty="0" smtClean="0">
                <a:solidFill>
                  <a:srgbClr val="394350"/>
                </a:solidFill>
              </a:rPr>
              <a:t>Esame </a:t>
            </a:r>
            <a:r>
              <a:rPr lang="it-IT" b="1" dirty="0">
                <a:solidFill>
                  <a:srgbClr val="394350"/>
                </a:solidFill>
              </a:rPr>
              <a:t>del Piano Formativo in corso e indicazioni della CNF (Commissione Nazionale Formazione) </a:t>
            </a:r>
          </a:p>
          <a:p>
            <a:pPr algn="just">
              <a:buFont typeface="Courier New"/>
              <a:buChar char="o"/>
            </a:pPr>
            <a:r>
              <a:rPr lang="it-IT" b="1" dirty="0" smtClean="0">
                <a:solidFill>
                  <a:srgbClr val="394350"/>
                </a:solidFill>
              </a:rPr>
              <a:t>Breve </a:t>
            </a:r>
            <a:r>
              <a:rPr lang="it-IT" b="1" dirty="0">
                <a:solidFill>
                  <a:srgbClr val="394350"/>
                </a:solidFill>
              </a:rPr>
              <a:t>esposizione del Direttore sull'indirizzo futuro della Formazione nei LNF </a:t>
            </a:r>
          </a:p>
          <a:p>
            <a:pPr algn="just">
              <a:buFont typeface="Courier New"/>
              <a:buChar char="o"/>
            </a:pPr>
            <a:r>
              <a:rPr lang="it-IT" b="1" dirty="0" smtClean="0">
                <a:solidFill>
                  <a:srgbClr val="394350"/>
                </a:solidFill>
              </a:rPr>
              <a:t>Discussione </a:t>
            </a:r>
            <a:r>
              <a:rPr lang="it-IT" b="1" dirty="0">
                <a:solidFill>
                  <a:srgbClr val="394350"/>
                </a:solidFill>
              </a:rPr>
              <a:t>sui bisogni Formativi (aggiornamento dei tecnici, del personale amministrativo e scientifico)</a:t>
            </a:r>
          </a:p>
          <a:p>
            <a:pPr algn="just">
              <a:buFont typeface="Courier New"/>
              <a:buChar char="o"/>
            </a:pPr>
            <a:r>
              <a:rPr lang="it-IT" b="1" dirty="0" smtClean="0">
                <a:solidFill>
                  <a:srgbClr val="394350"/>
                </a:solidFill>
              </a:rPr>
              <a:t>Varie </a:t>
            </a:r>
            <a:r>
              <a:rPr lang="it-IT" b="1" dirty="0">
                <a:solidFill>
                  <a:srgbClr val="394350"/>
                </a:solidFill>
              </a:rPr>
              <a:t>e eventuali</a:t>
            </a:r>
          </a:p>
          <a:p>
            <a:endParaRPr lang="it-IT" dirty="0">
              <a:solidFill>
                <a:srgbClr val="394350"/>
              </a:solidFill>
            </a:endParaRPr>
          </a:p>
          <a:p>
            <a:pPr marL="0" indent="0">
              <a:buNone/>
            </a:pPr>
            <a:r>
              <a:rPr lang="it-IT" sz="2000" i="1" dirty="0">
                <a:solidFill>
                  <a:srgbClr val="394350"/>
                </a:solidFill>
              </a:rPr>
              <a:t>Per una discussione proficua degli argomenti da trattare, vi preghiamo cortesemente di portare in riunione una lista di proposte individuata all’interno delle vostre aree di lavoro.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2015</a:t>
            </a:r>
            <a:endParaRPr lang="it-IT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Segnaposto contenuto 4" descr="Senza titolo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r="703"/>
          <a:stretch>
            <a:fillRect/>
          </a:stretch>
        </p:blipFill>
        <p:spPr>
          <a:xfrm>
            <a:off x="457200" y="1600200"/>
            <a:ext cx="8229600" cy="487680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6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19" y="369332"/>
            <a:ext cx="5153343" cy="630594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81619" y="0"/>
            <a:ext cx="518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	Piano Formativo LNF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365454"/>
            <a:ext cx="5915117" cy="6492545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338046"/>
            <a:ext cx="5172737" cy="650395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38091" y="0"/>
            <a:ext cx="393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PIANO FORMATIVO NAZIONALE </a:t>
            </a:r>
            <a:endParaRPr lang="it-IT" sz="1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2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11137"/>
            <a:ext cx="4913865" cy="609397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6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1" y="347183"/>
            <a:ext cx="4501980" cy="6432016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73" y="603001"/>
            <a:ext cx="7638655" cy="5280832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7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ezza">
  <a:themeElements>
    <a:clrScheme name="Chiarezza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ezz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Chiarezza.thmx</Template>
  <TotalTime>338</TotalTime>
  <Words>204</Words>
  <Application>Microsoft Macintosh PowerPoint</Application>
  <PresentationFormat>Presentazione su schermo (4:3)</PresentationFormat>
  <Paragraphs>51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Chiarezza</vt:lpstr>
      <vt:lpstr>Servizio Formazione Alta Formazione e Fondi Esterni </vt:lpstr>
      <vt:lpstr>Ordine del Giorno</vt:lpstr>
      <vt:lpstr>2015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RUOLO DEL REFERENTE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Formazione Alta Formazione e Fondi Esterni </dc:title>
  <dc:creator>Gilda Leoni</dc:creator>
  <cp:lastModifiedBy>Gilda Leoni</cp:lastModifiedBy>
  <cp:revision>18</cp:revision>
  <dcterms:created xsi:type="dcterms:W3CDTF">2016-03-31T12:54:06Z</dcterms:created>
  <dcterms:modified xsi:type="dcterms:W3CDTF">2016-04-01T14:10:38Z</dcterms:modified>
</cp:coreProperties>
</file>