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283" r:id="rId4"/>
    <p:sldId id="285" r:id="rId5"/>
    <p:sldId id="295" r:id="rId6"/>
    <p:sldId id="299" r:id="rId7"/>
    <p:sldId id="300" r:id="rId8"/>
    <p:sldId id="301" r:id="rId9"/>
    <p:sldId id="290" r:id="rId10"/>
    <p:sldId id="296" r:id="rId11"/>
    <p:sldId id="302" r:id="rId12"/>
    <p:sldId id="304" r:id="rId13"/>
    <p:sldId id="303" r:id="rId14"/>
    <p:sldId id="297" r:id="rId15"/>
    <p:sldId id="305" r:id="rId16"/>
    <p:sldId id="307" r:id="rId17"/>
    <p:sldId id="298" r:id="rId18"/>
    <p:sldId id="306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89"/>
    <p:restoredTop sz="95394"/>
  </p:normalViewPr>
  <p:slideViewPr>
    <p:cSldViewPr snapToGrid="0" snapToObjects="1">
      <p:cViewPr varScale="1">
        <p:scale>
          <a:sx n="87" d="100"/>
          <a:sy n="87" d="100"/>
        </p:scale>
        <p:origin x="21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B255A-46D2-A640-B661-D502FEAD4CA1}" type="datetimeFigureOut">
              <a:rPr lang="en-US" smtClean="0"/>
              <a:t>9/14/16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5AD7-1C17-9B4A-91F3-F6252162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5AD7-1C17-9B4A-91F3-F6252162A8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5AD7-1C17-9B4A-91F3-F6252162A8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9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0426-6069-AF43-92FE-4C903950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291" y="1122363"/>
            <a:ext cx="10199077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 on </a:t>
            </a:r>
            <a:r>
              <a:rPr lang="en-US" dirty="0" err="1" smtClean="0"/>
              <a:t>USolids</a:t>
            </a:r>
            <a:r>
              <a:rPr lang="en-US" dirty="0" smtClean="0"/>
              <a:t>/</a:t>
            </a:r>
            <a:r>
              <a:rPr lang="en-US" dirty="0" err="1" smtClean="0"/>
              <a:t>VecGeom</a:t>
            </a:r>
            <a:r>
              <a:rPr lang="en-US" dirty="0" smtClean="0"/>
              <a:t> integration in Geant4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Gabriele Cosmo, CERN EP/SFT</a:t>
            </a:r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5030787"/>
            <a:ext cx="10861431" cy="1325563"/>
          </a:xfrm>
        </p:spPr>
        <p:txBody>
          <a:bodyPr/>
          <a:lstStyle/>
          <a:p>
            <a:pPr algn="r"/>
            <a:r>
              <a:rPr lang="en-US" dirty="0" smtClean="0"/>
              <a:t>Status of testing in Shape Tester &amp; </a:t>
            </a:r>
            <a:r>
              <a:rPr lang="en-US" smtClean="0"/>
              <a:t>open issues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437"/>
            <a:ext cx="10515600" cy="6700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status of shapes in </a:t>
            </a:r>
            <a:r>
              <a:rPr lang="en-US" dirty="0" err="1" smtClean="0"/>
              <a:t>ShapeTester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402336"/>
              </p:ext>
            </p:extLst>
          </p:nvPr>
        </p:nvGraphicFramePr>
        <p:xfrm>
          <a:off x="838200" y="917484"/>
          <a:ext cx="10515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Conventions</a:t>
                      </a:r>
                      <a:r>
                        <a:rPr lang="en-US" baseline="0" dirty="0" smtClean="0"/>
                        <a:t>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Stress</a:t>
                      </a:r>
                      <a:r>
                        <a:rPr lang="en-US" baseline="0" dirty="0" smtClean="0"/>
                        <a:t> tests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Box 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(o)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Tube 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(o)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Trapezoid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(o)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(x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Generic Trapezoid (Arb8) 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(o)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(x)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Simple Trapezoid (</a:t>
                      </a:r>
                      <a:r>
                        <a:rPr lang="en-US" dirty="0" err="1" smtClean="0"/>
                        <a:t>Trd</a:t>
                      </a:r>
                      <a:r>
                        <a:rPr lang="en-US" dirty="0" smtClean="0"/>
                        <a:t>) 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Orb 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(o)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Paraboloid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(o)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Cone 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(x)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Parallelepiped (Para) 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(o)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Polycone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(x)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Failures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Failures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Polyhedron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(x)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OK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Torus </a:t>
                      </a:r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(x)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Failures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Failures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6109244"/>
            <a:ext cx="520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i="1" dirty="0" smtClean="0">
                <a:solidFill>
                  <a:srgbClr val="FF0000"/>
                </a:solidFill>
              </a:rPr>
              <a:t>All other shapes either missing or showing failures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6857" y="6109244"/>
            <a:ext cx="280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(x)  Being worked out now</a:t>
            </a:r>
            <a:r>
              <a:rPr lang="is-IS" dirty="0" smtClean="0">
                <a:solidFill>
                  <a:srgbClr val="0070C0"/>
                </a:solidFill>
              </a:rPr>
              <a:t>…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4920" y="6109244"/>
            <a:ext cx="319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(o)  Migrated to new framework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Currently working on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282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Migration of shapes to new framework adopting </a:t>
            </a:r>
            <a:r>
              <a:rPr lang="en-US" dirty="0" err="1" smtClean="0"/>
              <a:t>VecCore</a:t>
            </a:r>
            <a:endParaRPr lang="en-US" dirty="0" smtClean="0"/>
          </a:p>
          <a:p>
            <a:pPr lvl="1"/>
            <a:r>
              <a:rPr lang="en-US" dirty="0" smtClean="0"/>
              <a:t>Rationalization of interfaces and vector signatures</a:t>
            </a:r>
          </a:p>
          <a:p>
            <a:pPr lvl="1"/>
            <a:r>
              <a:rPr lang="en-US" dirty="0" smtClean="0"/>
              <a:t>Careful evaluation of performance figures: no impact expected</a:t>
            </a:r>
          </a:p>
          <a:p>
            <a:r>
              <a:rPr lang="en-US" dirty="0" smtClean="0"/>
              <a:t>Improvement of </a:t>
            </a:r>
            <a:r>
              <a:rPr lang="en-US" dirty="0"/>
              <a:t>Trap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Special focus on </a:t>
            </a:r>
            <a:r>
              <a:rPr lang="en-US" i="1" dirty="0" err="1" smtClean="0"/>
              <a:t>DistanceToIn</a:t>
            </a:r>
            <a:r>
              <a:rPr lang="en-US" i="1" dirty="0" smtClean="0"/>
              <a:t>()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Addressing issue affecting Cone and </a:t>
            </a:r>
            <a:r>
              <a:rPr lang="en-US" dirty="0" err="1" smtClean="0"/>
              <a:t>Polycone</a:t>
            </a:r>
            <a:endParaRPr lang="en-US" dirty="0"/>
          </a:p>
          <a:p>
            <a:pPr lvl="1"/>
            <a:r>
              <a:rPr lang="en-US" dirty="0" smtClean="0"/>
              <a:t>Errors reported from </a:t>
            </a:r>
            <a:r>
              <a:rPr lang="en-US" dirty="0" err="1" smtClean="0"/>
              <a:t>ShapeTester</a:t>
            </a:r>
            <a:endParaRPr lang="en-US" dirty="0" smtClean="0"/>
          </a:p>
          <a:p>
            <a:pPr lvl="1"/>
            <a:r>
              <a:rPr lang="en-US" dirty="0" smtClean="0"/>
              <a:t>Scalability with increasing number of Z-sections in </a:t>
            </a:r>
            <a:r>
              <a:rPr lang="en-US" dirty="0" err="1" smtClean="0"/>
              <a:t>Polycone</a:t>
            </a:r>
            <a:endParaRPr lang="en-US" dirty="0" smtClean="0"/>
          </a:p>
          <a:p>
            <a:pPr lvl="1"/>
            <a:r>
              <a:rPr lang="en-US" dirty="0" smtClean="0"/>
              <a:t>Internal </a:t>
            </a:r>
            <a:r>
              <a:rPr lang="en-US" dirty="0" err="1" smtClean="0"/>
              <a:t>vectorisation</a:t>
            </a:r>
            <a:endParaRPr lang="en-US" dirty="0" smtClean="0"/>
          </a:p>
          <a:p>
            <a:r>
              <a:rPr lang="en-US" dirty="0" smtClean="0"/>
              <a:t>Review of </a:t>
            </a:r>
            <a:r>
              <a:rPr lang="en-US" i="1" dirty="0" err="1" smtClean="0"/>
              <a:t>CalculateExtent</a:t>
            </a:r>
            <a:r>
              <a:rPr lang="en-US" i="1" dirty="0" smtClean="0"/>
              <a:t>()</a:t>
            </a:r>
            <a:r>
              <a:rPr lang="en-US" dirty="0" smtClean="0"/>
              <a:t> in Geant4 for geometry </a:t>
            </a:r>
            <a:r>
              <a:rPr lang="en-US" dirty="0" err="1" smtClean="0"/>
              <a:t>optimisation</a:t>
            </a:r>
            <a:endParaRPr lang="en-US" dirty="0" smtClean="0"/>
          </a:p>
          <a:p>
            <a:pPr lvl="1"/>
            <a:r>
              <a:rPr lang="en-US" dirty="0" smtClean="0"/>
              <a:t>Rationalize and improve existing code</a:t>
            </a:r>
          </a:p>
          <a:p>
            <a:pPr lvl="1"/>
            <a:r>
              <a:rPr lang="en-US" dirty="0" smtClean="0"/>
              <a:t>Need to apply same </a:t>
            </a:r>
            <a:r>
              <a:rPr lang="en-US" dirty="0" err="1" smtClean="0"/>
              <a:t>voxelisation</a:t>
            </a:r>
            <a:r>
              <a:rPr lang="en-US" dirty="0" smtClean="0"/>
              <a:t> technique to </a:t>
            </a:r>
            <a:r>
              <a:rPr lang="en-US" dirty="0" err="1" smtClean="0"/>
              <a:t>VecGeom</a:t>
            </a:r>
            <a:r>
              <a:rPr lang="en-US" dirty="0" smtClean="0"/>
              <a:t> shapes as for G4 ones</a:t>
            </a:r>
          </a:p>
          <a:p>
            <a:pPr lvl="1"/>
            <a:r>
              <a:rPr lang="en-US" dirty="0" smtClean="0"/>
              <a:t>Required in order to have meaningful performance comparisons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Shapes: immediate open issues to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282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Fix errors reported by Shape Tester</a:t>
            </a:r>
          </a:p>
          <a:p>
            <a:pPr lvl="1"/>
            <a:r>
              <a:rPr lang="en-US" dirty="0" smtClean="0"/>
              <a:t>Including any new added topologies</a:t>
            </a:r>
          </a:p>
          <a:p>
            <a:r>
              <a:rPr lang="en-US" dirty="0" smtClean="0"/>
              <a:t>Improve </a:t>
            </a:r>
            <a:r>
              <a:rPr lang="en-US" dirty="0"/>
              <a:t>Trap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err="1" smtClean="0"/>
              <a:t>DistanceToIn</a:t>
            </a:r>
            <a:r>
              <a:rPr lang="en-US" dirty="0" smtClean="0"/>
              <a:t>() in </a:t>
            </a:r>
            <a:r>
              <a:rPr lang="en-US" dirty="0" err="1" smtClean="0"/>
              <a:t>UTrap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faster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 err="1" smtClean="0"/>
              <a:t>vectorisation</a:t>
            </a:r>
            <a:endParaRPr lang="en-US" dirty="0"/>
          </a:p>
          <a:p>
            <a:r>
              <a:rPr lang="en-US" dirty="0"/>
              <a:t>Improve </a:t>
            </a:r>
            <a:r>
              <a:rPr lang="en-US" dirty="0" smtClean="0"/>
              <a:t>robustness and performance for Cone and </a:t>
            </a:r>
            <a:r>
              <a:rPr lang="en-US" dirty="0" err="1" smtClean="0"/>
              <a:t>Polycone</a:t>
            </a:r>
            <a:endParaRPr lang="en-US" dirty="0" smtClean="0"/>
          </a:p>
          <a:p>
            <a:r>
              <a:rPr lang="en-US" dirty="0" smtClean="0"/>
              <a:t>Complete migration to new </a:t>
            </a:r>
            <a:r>
              <a:rPr lang="en-US" dirty="0" err="1" smtClean="0"/>
              <a:t>VecCore</a:t>
            </a:r>
            <a:r>
              <a:rPr lang="en-US" dirty="0" smtClean="0"/>
              <a:t> framework for all shapes</a:t>
            </a:r>
          </a:p>
          <a:p>
            <a:r>
              <a:rPr lang="en-US" dirty="0" smtClean="0"/>
              <a:t>Complete review of </a:t>
            </a:r>
            <a:r>
              <a:rPr lang="en-US" dirty="0" err="1" smtClean="0"/>
              <a:t>CalculateExtent</a:t>
            </a:r>
            <a:r>
              <a:rPr lang="en-US" dirty="0" smtClean="0"/>
              <a:t>() in Geant4 for all shapes</a:t>
            </a:r>
          </a:p>
          <a:p>
            <a:r>
              <a:rPr lang="en-US" dirty="0" smtClean="0"/>
              <a:t>Robustness and fixes for problems detected </a:t>
            </a:r>
            <a:r>
              <a:rPr lang="en-US" u="sng" dirty="0" smtClean="0"/>
              <a:t>only</a:t>
            </a:r>
            <a:r>
              <a:rPr lang="en-US" dirty="0" smtClean="0"/>
              <a:t> when running </a:t>
            </a:r>
            <a:r>
              <a:rPr lang="en-US" dirty="0"/>
              <a:t>o</a:t>
            </a:r>
            <a:r>
              <a:rPr lang="en-US" dirty="0" smtClean="0"/>
              <a:t>n complex setups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30787"/>
            <a:ext cx="10515600" cy="1325563"/>
          </a:xfrm>
        </p:spPr>
        <p:txBody>
          <a:bodyPr/>
          <a:lstStyle/>
          <a:p>
            <a:pPr algn="r"/>
            <a:r>
              <a:rPr lang="en-US" dirty="0"/>
              <a:t>Status of </a:t>
            </a:r>
            <a:r>
              <a:rPr lang="en-US" dirty="0" err="1"/>
              <a:t>VecGeom</a:t>
            </a:r>
            <a:r>
              <a:rPr lang="en-US" dirty="0"/>
              <a:t> shapes usage in Geant4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05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VecGeom</a:t>
            </a:r>
            <a:r>
              <a:rPr lang="en-US" dirty="0" smtClean="0"/>
              <a:t> from Geant4 -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0688"/>
            <a:ext cx="5032075" cy="4673146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USolids</a:t>
            </a:r>
            <a:r>
              <a:rPr lang="en-US" dirty="0" smtClean="0"/>
              <a:t> can be used in Geant4 since release 10.0</a:t>
            </a:r>
          </a:p>
          <a:p>
            <a:pPr lvl="1"/>
            <a:r>
              <a:rPr lang="en-US" dirty="0" smtClean="0"/>
              <a:t>Passing the whole Geant4 testing suite</a:t>
            </a:r>
          </a:p>
          <a:p>
            <a:pPr lvl="1"/>
            <a:r>
              <a:rPr lang="en-US" dirty="0" smtClean="0"/>
              <a:t>Some run-time warnings with CMS bench</a:t>
            </a:r>
          </a:p>
          <a:p>
            <a:r>
              <a:rPr lang="en-US" dirty="0" err="1" smtClean="0"/>
              <a:t>VecGeom</a:t>
            </a:r>
            <a:r>
              <a:rPr lang="en-US" dirty="0" smtClean="0"/>
              <a:t> solids can be used seamlessly since Geant4 10.2 as external library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art of nightly builds in Geant4</a:t>
            </a:r>
          </a:p>
          <a:p>
            <a:pPr lvl="2"/>
            <a:r>
              <a:rPr lang="en-US" dirty="0" err="1" smtClean="0"/>
              <a:t>VecGeom</a:t>
            </a:r>
            <a:r>
              <a:rPr lang="en-US" dirty="0" smtClean="0"/>
              <a:t> shapes from </a:t>
            </a:r>
            <a:r>
              <a:rPr lang="en-US" dirty="0" err="1" smtClean="0"/>
              <a:t>Git</a:t>
            </a:r>
            <a:r>
              <a:rPr lang="en-US" dirty="0" smtClean="0"/>
              <a:t> master</a:t>
            </a:r>
          </a:p>
          <a:p>
            <a:pPr lvl="2"/>
            <a:r>
              <a:rPr lang="en-US" dirty="0" smtClean="0"/>
              <a:t>Tested on </a:t>
            </a:r>
            <a:r>
              <a:rPr lang="en-US" dirty="0" err="1" smtClean="0"/>
              <a:t>CentOS</a:t>
            </a:r>
            <a:r>
              <a:rPr lang="en-US" dirty="0" smtClean="0"/>
              <a:t>/gcc-5.3</a:t>
            </a:r>
          </a:p>
          <a:p>
            <a:pPr lvl="2"/>
            <a:r>
              <a:rPr lang="en-US" dirty="0" smtClean="0"/>
              <a:t>A number of tests failing (mainly FPE errors) or showing run-time errors/warnings</a:t>
            </a:r>
          </a:p>
          <a:p>
            <a:pPr lvl="1"/>
            <a:r>
              <a:rPr lang="en-US" dirty="0" smtClean="0"/>
              <a:t>With current Geant4 development version, </a:t>
            </a:r>
            <a:r>
              <a:rPr lang="en-US" dirty="0" err="1" smtClean="0"/>
              <a:t>VecGeom</a:t>
            </a:r>
            <a:r>
              <a:rPr lang="en-US" dirty="0" smtClean="0"/>
              <a:t> works in batch and interactive mode</a:t>
            </a:r>
          </a:p>
          <a:p>
            <a:pPr lvl="2"/>
            <a:r>
              <a:rPr lang="en-US" dirty="0" smtClean="0"/>
              <a:t>Also in multi-threading (MT), including </a:t>
            </a:r>
            <a:r>
              <a:rPr lang="en-US" dirty="0" err="1" smtClean="0"/>
              <a:t>parameterisations</a:t>
            </a:r>
            <a:endParaRPr lang="en-US" dirty="0" smtClean="0"/>
          </a:p>
          <a:p>
            <a:pPr lvl="1"/>
            <a:r>
              <a:rPr lang="en-US" dirty="0" smtClean="0"/>
              <a:t>Ability to select shapes to replace at installation, since 10.2.p02.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Future plan: provide </a:t>
            </a:r>
            <a:r>
              <a:rPr lang="en-US" dirty="0" err="1" smtClean="0">
                <a:solidFill>
                  <a:srgbClr val="FFC000"/>
                </a:solidFill>
              </a:rPr>
              <a:t>specialised</a:t>
            </a:r>
            <a:r>
              <a:rPr lang="en-US" dirty="0" smtClean="0">
                <a:solidFill>
                  <a:srgbClr val="FFC000"/>
                </a:solidFill>
              </a:rPr>
              <a:t> navigation interface class to </a:t>
            </a:r>
            <a:r>
              <a:rPr lang="en-US" dirty="0" err="1" smtClean="0">
                <a:solidFill>
                  <a:srgbClr val="FFC000"/>
                </a:solidFill>
              </a:rPr>
              <a:t>VecGeom</a:t>
            </a:r>
            <a:r>
              <a:rPr lang="en-US" dirty="0" smtClean="0">
                <a:solidFill>
                  <a:srgbClr val="FFC000"/>
                </a:solidFill>
              </a:rPr>
              <a:t> navigation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75" y="1690688"/>
            <a:ext cx="6268233" cy="422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Geant4 to use </a:t>
            </a:r>
            <a:r>
              <a:rPr lang="en-US" dirty="0" err="1" smtClean="0"/>
              <a:t>USolids</a:t>
            </a:r>
            <a:r>
              <a:rPr lang="en-US" dirty="0" smtClean="0"/>
              <a:t>/</a:t>
            </a:r>
            <a:r>
              <a:rPr lang="en-US" dirty="0" err="1" smtClean="0"/>
              <a:t>VecGeom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25555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Install </a:t>
            </a:r>
            <a:r>
              <a:rPr lang="en-US" dirty="0" err="1" smtClean="0"/>
              <a:t>USolids</a:t>
            </a:r>
            <a:r>
              <a:rPr lang="en-US" dirty="0" smtClean="0"/>
              <a:t>/</a:t>
            </a:r>
            <a:r>
              <a:rPr lang="en-US" dirty="0" err="1" smtClean="0"/>
              <a:t>VecGeom</a:t>
            </a:r>
            <a:r>
              <a:rPr lang="en-US" dirty="0" smtClean="0"/>
              <a:t> libraries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Configure to either use </a:t>
            </a:r>
            <a:r>
              <a:rPr lang="en-US" dirty="0" err="1" smtClean="0"/>
              <a:t>USolids</a:t>
            </a:r>
            <a:r>
              <a:rPr lang="en-US" dirty="0" smtClean="0"/>
              <a:t> implementation:</a:t>
            </a:r>
          </a:p>
          <a:p>
            <a:pPr marL="914400" lvl="2" indent="0">
              <a:buNone/>
            </a:pPr>
            <a:r>
              <a:rPr lang="en-US" sz="1900" dirty="0" err="1" smtClean="0">
                <a:latin typeface="Courier New" charset="0"/>
                <a:ea typeface="Courier New" charset="0"/>
                <a:cs typeface="Courier New" charset="0"/>
              </a:rPr>
              <a:t>cmake</a:t>
            </a:r>
            <a:r>
              <a:rPr lang="en-US" sz="1900" dirty="0" smtClean="0">
                <a:latin typeface="Courier New" charset="0"/>
                <a:ea typeface="Courier New" charset="0"/>
                <a:cs typeface="Courier New" charset="0"/>
              </a:rPr>
              <a:t> -DBACKEND=Scalar -DGEANT4=OFF -DUSOLIDS=ON </a:t>
            </a:r>
            <a:r>
              <a:rPr lang="en-US" sz="1900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-DUSOLIDS_VECGEOM=OFF </a:t>
            </a:r>
            <a:r>
              <a:rPr lang="en-US" sz="1900" dirty="0" smtClean="0">
                <a:latin typeface="Courier New" charset="0"/>
                <a:ea typeface="Courier New" charset="0"/>
                <a:cs typeface="Courier New" charset="0"/>
              </a:rPr>
              <a:t>\</a:t>
            </a:r>
          </a:p>
          <a:p>
            <a:pPr marL="914400" lvl="2" indent="0">
              <a:buNone/>
            </a:pPr>
            <a:r>
              <a:rPr lang="en-US" sz="1900" dirty="0" smtClean="0">
                <a:latin typeface="Courier New" charset="0"/>
                <a:ea typeface="Courier New" charset="0"/>
                <a:cs typeface="Courier New" charset="0"/>
              </a:rPr>
              <a:t>   [...</a:t>
            </a:r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other optional </a:t>
            </a:r>
            <a:r>
              <a:rPr lang="en-US" sz="1900" dirty="0" err="1">
                <a:latin typeface="Courier New" charset="0"/>
                <a:ea typeface="Courier New" charset="0"/>
                <a:cs typeface="Courier New" charset="0"/>
              </a:rPr>
              <a:t>VecGeom</a:t>
            </a:r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 switches as needed...] </a:t>
            </a:r>
            <a:r>
              <a:rPr lang="en-US" sz="1900" dirty="0" smtClean="0">
                <a:latin typeface="Courier New" charset="0"/>
                <a:ea typeface="Courier New" charset="0"/>
                <a:cs typeface="Courier New" charset="0"/>
              </a:rPr>
              <a:t>\</a:t>
            </a:r>
          </a:p>
          <a:p>
            <a:pPr marL="914400" lvl="2" indent="0">
              <a:buNone/>
            </a:pPr>
            <a:r>
              <a:rPr lang="en-US" sz="1900" dirty="0" smtClean="0">
                <a:latin typeface="Courier New" charset="0"/>
                <a:ea typeface="Courier New" charset="0"/>
                <a:cs typeface="Courier New" charset="0"/>
              </a:rPr>
              <a:t>   -DCMAKE_INSTALL_PREFIX</a:t>
            </a:r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=${</a:t>
            </a:r>
            <a:r>
              <a:rPr lang="en-US" sz="1900" dirty="0" err="1" smtClean="0">
                <a:latin typeface="Courier New" charset="0"/>
                <a:ea typeface="Courier New" charset="0"/>
                <a:cs typeface="Courier New" charset="0"/>
              </a:rPr>
              <a:t>VecGeomINSTALLDIR</a:t>
            </a:r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} ${</a:t>
            </a:r>
            <a:r>
              <a:rPr lang="en-US" sz="1900" dirty="0" err="1" smtClean="0">
                <a:latin typeface="Courier New" charset="0"/>
                <a:ea typeface="Courier New" charset="0"/>
                <a:cs typeface="Courier New" charset="0"/>
              </a:rPr>
              <a:t>VecGeomSOURCE</a:t>
            </a:r>
            <a:r>
              <a:rPr lang="en-US" sz="1900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914400" lvl="2" indent="0">
              <a:buNone/>
            </a:pPr>
            <a:r>
              <a:rPr lang="en-US" sz="1900" dirty="0" smtClean="0">
                <a:latin typeface="Courier New" charset="0"/>
                <a:ea typeface="Courier New" charset="0"/>
                <a:cs typeface="Courier New" charset="0"/>
              </a:rPr>
              <a:t>make </a:t>
            </a:r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install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r </a:t>
            </a:r>
            <a:r>
              <a:rPr lang="en-US" dirty="0" err="1" smtClean="0"/>
              <a:t>VecGeom</a:t>
            </a:r>
            <a:r>
              <a:rPr lang="en-US" dirty="0" smtClean="0"/>
              <a:t> implementation:</a:t>
            </a:r>
          </a:p>
          <a:p>
            <a:pPr marL="914400" lvl="2" indent="0">
              <a:buNone/>
            </a:pPr>
            <a:r>
              <a:rPr lang="en-US" sz="1900" dirty="0" err="1">
                <a:latin typeface="Courier New" charset="0"/>
                <a:ea typeface="Courier New" charset="0"/>
                <a:cs typeface="Courier New" charset="0"/>
              </a:rPr>
              <a:t>cmake</a:t>
            </a:r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900" dirty="0" smtClean="0">
                <a:latin typeface="Courier New" charset="0"/>
                <a:ea typeface="Courier New" charset="0"/>
                <a:cs typeface="Courier New" charset="0"/>
              </a:rPr>
              <a:t>-DBACKEND=Scalar -DGEANT4=OFF -DUSOLIDS=ON </a:t>
            </a:r>
            <a:r>
              <a:rPr lang="en-US" sz="1900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-DUSOLIDS_VECGEOM=ON </a:t>
            </a:r>
            <a:r>
              <a:rPr lang="en-US" sz="1900" dirty="0" smtClean="0">
                <a:latin typeface="Courier New" charset="0"/>
                <a:ea typeface="Courier New" charset="0"/>
                <a:cs typeface="Courier New" charset="0"/>
              </a:rPr>
              <a:t>\</a:t>
            </a:r>
            <a:endParaRPr lang="en-US" sz="1900" dirty="0">
              <a:latin typeface="Courier New" charset="0"/>
              <a:ea typeface="Courier New" charset="0"/>
              <a:cs typeface="Courier New" charset="0"/>
            </a:endParaRPr>
          </a:p>
          <a:p>
            <a:pPr marL="914400" lvl="2" indent="0">
              <a:buNone/>
            </a:pPr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   [...other optional </a:t>
            </a:r>
            <a:r>
              <a:rPr lang="en-US" sz="1900" dirty="0" err="1">
                <a:latin typeface="Courier New" charset="0"/>
                <a:ea typeface="Courier New" charset="0"/>
                <a:cs typeface="Courier New" charset="0"/>
              </a:rPr>
              <a:t>VecGeom</a:t>
            </a:r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 switches as needed...] \</a:t>
            </a:r>
          </a:p>
          <a:p>
            <a:pPr marL="914400" lvl="2" indent="0">
              <a:buNone/>
            </a:pPr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   -DCMAKE_INSTALL_PREFIX=${</a:t>
            </a:r>
            <a:r>
              <a:rPr lang="en-US" sz="1900" dirty="0" err="1">
                <a:latin typeface="Courier New" charset="0"/>
                <a:ea typeface="Courier New" charset="0"/>
                <a:cs typeface="Courier New" charset="0"/>
              </a:rPr>
              <a:t>VecGeomINSTALLDIR</a:t>
            </a:r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} ${</a:t>
            </a:r>
            <a:r>
              <a:rPr lang="en-US" sz="1900" dirty="0" err="1">
                <a:latin typeface="Courier New" charset="0"/>
                <a:ea typeface="Courier New" charset="0"/>
                <a:cs typeface="Courier New" charset="0"/>
              </a:rPr>
              <a:t>VecGeomSOURCE</a:t>
            </a:r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914400" lvl="2" indent="0">
              <a:buNone/>
            </a:pPr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make </a:t>
            </a:r>
            <a:r>
              <a:rPr lang="en-US" sz="1900" dirty="0" smtClean="0">
                <a:latin typeface="Courier New" charset="0"/>
                <a:ea typeface="Courier New" charset="0"/>
                <a:cs typeface="Courier New" charset="0"/>
              </a:rPr>
              <a:t>install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Install Geant4</a:t>
            </a:r>
          </a:p>
          <a:p>
            <a:pPr lvl="1">
              <a:buFont typeface="Arial" charset="0"/>
              <a:buChar char="•"/>
            </a:pPr>
            <a:r>
              <a:rPr lang="en-US" sz="2200" dirty="0">
                <a:latin typeface="Courier New" charset="0"/>
                <a:ea typeface="Courier New" charset="0"/>
                <a:cs typeface="Courier New" charset="0"/>
              </a:rPr>
              <a:t>export </a:t>
            </a:r>
            <a:r>
              <a:rPr lang="en-US" sz="2200" dirty="0" err="1" smtClean="0">
                <a:latin typeface="Courier New" charset="0"/>
                <a:ea typeface="Courier New" charset="0"/>
                <a:cs typeface="Courier New" charset="0"/>
              </a:rPr>
              <a:t>USolids_DIR</a:t>
            </a:r>
            <a:r>
              <a:rPr lang="en-US" sz="2200" dirty="0">
                <a:latin typeface="Courier New" charset="0"/>
                <a:ea typeface="Courier New" charset="0"/>
                <a:cs typeface="Courier New" charset="0"/>
              </a:rPr>
              <a:t>=${</a:t>
            </a:r>
            <a:r>
              <a:rPr lang="en-US" sz="2200" dirty="0" err="1" smtClean="0">
                <a:latin typeface="Courier New" charset="0"/>
                <a:ea typeface="Courier New" charset="0"/>
                <a:cs typeface="Courier New" charset="0"/>
              </a:rPr>
              <a:t>VecGeomINSTALLDIR</a:t>
            </a:r>
            <a:r>
              <a:rPr lang="en-US" sz="2200" dirty="0">
                <a:latin typeface="Courier New" charset="0"/>
                <a:ea typeface="Courier New" charset="0"/>
                <a:cs typeface="Courier New" charset="0"/>
              </a:rPr>
              <a:t>}/</a:t>
            </a:r>
            <a:r>
              <a:rPr lang="en-US" sz="2200" dirty="0" smtClean="0">
                <a:latin typeface="Courier New" charset="0"/>
                <a:ea typeface="Courier New" charset="0"/>
                <a:cs typeface="Courier New" charset="0"/>
              </a:rPr>
              <a:t>lib/</a:t>
            </a:r>
            <a:r>
              <a:rPr lang="en-US" sz="2200" dirty="0" err="1" smtClean="0">
                <a:latin typeface="Courier New" charset="0"/>
                <a:ea typeface="Courier New" charset="0"/>
                <a:cs typeface="Courier New" charset="0"/>
              </a:rPr>
              <a:t>Cmake</a:t>
            </a:r>
            <a:r>
              <a:rPr lang="en-US" sz="2200" dirty="0" smtClean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2200" dirty="0" err="1" smtClean="0">
                <a:latin typeface="Courier New" charset="0"/>
                <a:ea typeface="Courier New" charset="0"/>
                <a:cs typeface="Courier New" charset="0"/>
              </a:rPr>
              <a:t>USolids</a:t>
            </a:r>
            <a:endParaRPr lang="en-US" sz="2200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dirty="0" smtClean="0"/>
              <a:t>Add </a:t>
            </a:r>
            <a:r>
              <a:rPr lang="en-US" sz="2200" dirty="0" smtClean="0">
                <a:latin typeface="Courier New" charset="0"/>
                <a:ea typeface="Courier New" charset="0"/>
                <a:cs typeface="Courier New" charset="0"/>
              </a:rPr>
              <a:t>-DGEANT4_USE_USOLIDS=ON</a:t>
            </a:r>
            <a:r>
              <a:rPr lang="en-US" sz="2200" dirty="0" smtClean="0"/>
              <a:t> </a:t>
            </a:r>
            <a:r>
              <a:rPr lang="en-US" dirty="0" smtClean="0"/>
              <a:t>when configuring Geant4 with </a:t>
            </a:r>
            <a:r>
              <a:rPr lang="en-US" dirty="0" err="1" smtClean="0"/>
              <a:t>CMake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199" y="5942568"/>
            <a:ext cx="952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reasonably recent version of the </a:t>
            </a:r>
            <a:r>
              <a:rPr lang="en-US" dirty="0" err="1" smtClean="0">
                <a:solidFill>
                  <a:srgbClr val="FF0000"/>
                </a:solidFill>
              </a:rPr>
              <a:t>gcc</a:t>
            </a:r>
            <a:r>
              <a:rPr lang="en-US" dirty="0" smtClean="0">
                <a:solidFill>
                  <a:srgbClr val="FF0000"/>
                </a:solidFill>
              </a:rPr>
              <a:t>/clang compilers required. Windows VC++ not supported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30787"/>
            <a:ext cx="10515600" cy="1325563"/>
          </a:xfrm>
        </p:spPr>
        <p:txBody>
          <a:bodyPr/>
          <a:lstStyle/>
          <a:p>
            <a:pPr algn="r"/>
            <a:r>
              <a:rPr lang="en-US" dirty="0" smtClean="0"/>
              <a:t>Geometry features </a:t>
            </a:r>
            <a:r>
              <a:rPr lang="en-US" dirty="0"/>
              <a:t>in </a:t>
            </a:r>
            <a:r>
              <a:rPr lang="en-US" dirty="0" smtClean="0"/>
              <a:t>Geant4 10.3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2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geometry features in Geant4 10.3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</a:t>
            </a:r>
            <a:r>
              <a:rPr lang="en-US" dirty="0"/>
              <a:t>to exercise a limited set of shapes from </a:t>
            </a:r>
            <a:r>
              <a:rPr lang="en-US" dirty="0" err="1"/>
              <a:t>VecGeom</a:t>
            </a:r>
            <a:endParaRPr lang="en-US" dirty="0"/>
          </a:p>
          <a:p>
            <a:pPr lvl="1"/>
            <a:r>
              <a:rPr lang="en-US" dirty="0"/>
              <a:t>Box, Tube, Cone, Orb, </a:t>
            </a:r>
            <a:r>
              <a:rPr lang="en-US" dirty="0" smtClean="0"/>
              <a:t>Para, Sphere</a:t>
            </a:r>
            <a:r>
              <a:rPr lang="en-US" dirty="0"/>
              <a:t>, Trap, </a:t>
            </a:r>
            <a:r>
              <a:rPr lang="en-US" dirty="0" err="1"/>
              <a:t>Trd</a:t>
            </a:r>
            <a:r>
              <a:rPr lang="en-US" dirty="0"/>
              <a:t>, Torus, </a:t>
            </a:r>
            <a:r>
              <a:rPr lang="en-US" dirty="0" err="1"/>
              <a:t>Polycone</a:t>
            </a:r>
            <a:r>
              <a:rPr lang="en-US" dirty="0"/>
              <a:t>, Polyhedron</a:t>
            </a:r>
          </a:p>
          <a:p>
            <a:pPr lvl="1"/>
            <a:r>
              <a:rPr lang="en-US" dirty="0"/>
              <a:t>Approaching “production quality” in terms of correctness and robustness</a:t>
            </a:r>
          </a:p>
          <a:p>
            <a:r>
              <a:rPr lang="en-US" dirty="0"/>
              <a:t>Extension of Geant4 </a:t>
            </a:r>
            <a:r>
              <a:rPr lang="en-US" dirty="0" err="1"/>
              <a:t>CMake</a:t>
            </a:r>
            <a:r>
              <a:rPr lang="en-US" dirty="0"/>
              <a:t> build system to enable use of shapes </a:t>
            </a:r>
            <a:r>
              <a:rPr lang="en-US" dirty="0" smtClean="0"/>
              <a:t>individually (already available in 10.2.p02 and 10.3-beta)</a:t>
            </a:r>
            <a:endParaRPr lang="en-US" dirty="0"/>
          </a:p>
          <a:p>
            <a:r>
              <a:rPr lang="en-US" dirty="0"/>
              <a:t>Ability to scale shapes along Cartesian axes</a:t>
            </a:r>
          </a:p>
          <a:p>
            <a:pPr lvl="1"/>
            <a:r>
              <a:rPr lang="en-US" dirty="0"/>
              <a:t>Extended GDML schema (new version 3.1.4)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58846"/>
          </a:xfrm>
        </p:spPr>
        <p:txBody>
          <a:bodyPr>
            <a:normAutofit/>
          </a:bodyPr>
          <a:lstStyle/>
          <a:p>
            <a:r>
              <a:rPr lang="en-US" dirty="0" smtClean="0"/>
              <a:t>Most common shapes now implemented in </a:t>
            </a:r>
            <a:r>
              <a:rPr lang="en-US" dirty="0" err="1" smtClean="0"/>
              <a:t>VecGeom</a:t>
            </a:r>
            <a:endParaRPr lang="en-US" dirty="0" smtClean="0"/>
          </a:p>
          <a:p>
            <a:pPr lvl="1"/>
            <a:r>
              <a:rPr lang="en-US" dirty="0" smtClean="0"/>
              <a:t>Shapes </a:t>
            </a:r>
            <a:r>
              <a:rPr lang="en-US" dirty="0" smtClean="0"/>
              <a:t>passing Shape Tester: box, tube, cone, orb, para, sphere, </a:t>
            </a:r>
            <a:r>
              <a:rPr lang="en-US" dirty="0" err="1" smtClean="0"/>
              <a:t>trd</a:t>
            </a:r>
            <a:r>
              <a:rPr lang="en-US" dirty="0" smtClean="0"/>
              <a:t>, trap, generic </a:t>
            </a:r>
            <a:r>
              <a:rPr lang="en-US" dirty="0" smtClean="0"/>
              <a:t>trap, </a:t>
            </a:r>
            <a:r>
              <a:rPr lang="en-US" dirty="0" err="1" smtClean="0"/>
              <a:t>paraboloid</a:t>
            </a:r>
            <a:r>
              <a:rPr lang="en-US" dirty="0" smtClean="0"/>
              <a:t>, polyhedron</a:t>
            </a:r>
            <a:endParaRPr lang="is-IS" dirty="0" smtClean="0"/>
          </a:p>
          <a:p>
            <a:pPr lvl="1"/>
            <a:r>
              <a:rPr lang="en-US" dirty="0" smtClean="0"/>
              <a:t>Performance issues: cone, trap, </a:t>
            </a:r>
            <a:r>
              <a:rPr lang="en-US" dirty="0" err="1" smtClean="0"/>
              <a:t>polycone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process to extend Shape Tester</a:t>
            </a:r>
          </a:p>
          <a:p>
            <a:pPr lvl="1"/>
            <a:r>
              <a:rPr lang="en-US" dirty="0" smtClean="0"/>
              <a:t>On </a:t>
            </a:r>
            <a:r>
              <a:rPr lang="en-US" dirty="0" smtClean="0"/>
              <a:t>going extension of coverage for shapes topologies</a:t>
            </a:r>
          </a:p>
          <a:p>
            <a:r>
              <a:rPr lang="en-US" dirty="0" err="1" smtClean="0"/>
              <a:t>VecGeom</a:t>
            </a:r>
            <a:r>
              <a:rPr lang="en-US" dirty="0" smtClean="0"/>
              <a:t> through Geant4 in place (shapes level)</a:t>
            </a:r>
          </a:p>
          <a:p>
            <a:pPr lvl="1"/>
            <a:r>
              <a:rPr lang="en-US" dirty="0" smtClean="0"/>
              <a:t>Expecting near to “production quality” performance in Geant4 release 10.3 for a set of relevant shapes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of implementation of shapes</a:t>
            </a:r>
          </a:p>
          <a:p>
            <a:r>
              <a:rPr lang="en-US" dirty="0" smtClean="0"/>
              <a:t>Status </a:t>
            </a:r>
            <a:r>
              <a:rPr lang="en-US" dirty="0" smtClean="0"/>
              <a:t>of testing in Shape Tester</a:t>
            </a:r>
          </a:p>
          <a:p>
            <a:r>
              <a:rPr lang="en-US" dirty="0" smtClean="0"/>
              <a:t>Open issues to address</a:t>
            </a:r>
          </a:p>
          <a:p>
            <a:r>
              <a:rPr lang="en-US" dirty="0" smtClean="0"/>
              <a:t>Status of </a:t>
            </a:r>
            <a:r>
              <a:rPr lang="en-US" dirty="0" err="1" smtClean="0"/>
              <a:t>VecGeom</a:t>
            </a:r>
            <a:r>
              <a:rPr lang="en-US" dirty="0" smtClean="0"/>
              <a:t> shapes usage in Geant4</a:t>
            </a:r>
          </a:p>
          <a:p>
            <a:r>
              <a:rPr lang="en-US" dirty="0" smtClean="0"/>
              <a:t>Geometry features expected in Geant4 10.3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411" y="2748974"/>
            <a:ext cx="8564395" cy="4514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USolids</a:t>
            </a:r>
            <a:r>
              <a:rPr lang="en-US" dirty="0" smtClean="0"/>
              <a:t> to </a:t>
            </a:r>
            <a:r>
              <a:rPr lang="en-US" dirty="0" err="1" smtClean="0"/>
              <a:t>VecGeom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49069" y="3395417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~1995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2127" y="3395417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9888" y="3395417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1593" y="3395417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0141" y="1698244"/>
            <a:ext cx="1133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Geant4</a:t>
            </a:r>
          </a:p>
          <a:p>
            <a:r>
              <a:rPr lang="en-US" b="1" dirty="0"/>
              <a:t>geometry</a:t>
            </a:r>
          </a:p>
          <a:p>
            <a:r>
              <a:rPr lang="en-US" b="1" dirty="0"/>
              <a:t>modeler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2582" y="2186757"/>
            <a:ext cx="131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ROOT/</a:t>
            </a:r>
            <a:r>
              <a:rPr lang="en-US" b="1" dirty="0" err="1"/>
              <a:t>TGeo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18607" y="2186757"/>
            <a:ext cx="142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AIDA </a:t>
            </a:r>
            <a:r>
              <a:rPr lang="en-US" b="1" dirty="0" err="1"/>
              <a:t>USolids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69846" y="2185686"/>
            <a:ext cx="109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VecGeom</a:t>
            </a:r>
            <a:endParaRPr lang="en-US" b="1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03849" y="3931972"/>
            <a:ext cx="10955547" cy="242437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USolids</a:t>
            </a:r>
            <a:r>
              <a:rPr lang="en-US" dirty="0" smtClean="0"/>
              <a:t> (Unified Solids) library started as AIDA project</a:t>
            </a:r>
          </a:p>
          <a:p>
            <a:pPr lvl="1"/>
            <a:r>
              <a:rPr lang="en-US" dirty="0" smtClean="0"/>
              <a:t>Goal: develop a new library of geometrical primitives to unify algorithms existing in Geant4 and Root</a:t>
            </a:r>
          </a:p>
          <a:p>
            <a:r>
              <a:rPr lang="en-US" dirty="0" err="1" smtClean="0"/>
              <a:t>VecGeom</a:t>
            </a:r>
            <a:r>
              <a:rPr lang="en-US" dirty="0" smtClean="0"/>
              <a:t>: started as feasibility study of </a:t>
            </a:r>
            <a:r>
              <a:rPr lang="en-US" dirty="0" err="1" smtClean="0"/>
              <a:t>vectorization</a:t>
            </a:r>
            <a:r>
              <a:rPr lang="en-US" dirty="0" smtClean="0"/>
              <a:t> for geometry</a:t>
            </a:r>
          </a:p>
          <a:p>
            <a:r>
              <a:rPr lang="en-US" dirty="0" smtClean="0"/>
              <a:t>Geometry primitives code development as long-term evolution of </a:t>
            </a:r>
            <a:r>
              <a:rPr lang="en-US" dirty="0" err="1" smtClean="0"/>
              <a:t>USolids</a:t>
            </a:r>
            <a:endParaRPr lang="en-US" dirty="0" smtClean="0"/>
          </a:p>
          <a:p>
            <a:pPr lvl="1"/>
            <a:r>
              <a:rPr lang="en-US" dirty="0" smtClean="0"/>
              <a:t>Developed back-to-back with </a:t>
            </a:r>
            <a:r>
              <a:rPr lang="en-US" dirty="0" err="1" smtClean="0"/>
              <a:t>USolids</a:t>
            </a:r>
            <a:r>
              <a:rPr lang="en-US" dirty="0" smtClean="0"/>
              <a:t> as independent library</a:t>
            </a:r>
            <a:endParaRPr lang="en-US" dirty="0"/>
          </a:p>
          <a:p>
            <a:pPr lvl="1"/>
            <a:r>
              <a:rPr lang="en-US" dirty="0" smtClean="0"/>
              <a:t>Now incorporating </a:t>
            </a:r>
            <a:r>
              <a:rPr lang="en-US" dirty="0" err="1" smtClean="0"/>
              <a:t>USolids</a:t>
            </a:r>
            <a:r>
              <a:rPr lang="en-US" dirty="0" smtClean="0"/>
              <a:t> implementation and sharing same interfaces</a:t>
            </a:r>
          </a:p>
          <a:p>
            <a:pPr lvl="1"/>
            <a:r>
              <a:rPr lang="en-US" dirty="0" smtClean="0"/>
              <a:t>Will replace </a:t>
            </a:r>
            <a:r>
              <a:rPr lang="en-US" dirty="0" err="1" smtClean="0"/>
              <a:t>USolids</a:t>
            </a:r>
            <a:r>
              <a:rPr lang="en-US" dirty="0" smtClean="0"/>
              <a:t> in the medium/long term</a:t>
            </a:r>
          </a:p>
          <a:p>
            <a:pPr lvl="1"/>
            <a:r>
              <a:rPr lang="en-US" dirty="0" smtClean="0"/>
              <a:t>Activity part of AIDA-2020/WP3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VecGeom</a:t>
            </a:r>
            <a:r>
              <a:rPr lang="en-US" dirty="0" smtClean="0"/>
              <a:t>: targeting </a:t>
            </a:r>
            <a:r>
              <a:rPr lang="en-US" dirty="0" err="1" smtClean="0"/>
              <a:t>vectorization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114" y="3053277"/>
            <a:ext cx="3213100" cy="19708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284" y="3053277"/>
            <a:ext cx="2607042" cy="19708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14" name="TextBox 13"/>
          <p:cNvSpPr txBox="1"/>
          <p:nvPr/>
        </p:nvSpPr>
        <p:spPr>
          <a:xfrm>
            <a:off x="2795358" y="1802231"/>
            <a:ext cx="190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Vector signatures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2284" y="1814733"/>
            <a:ext cx="323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Internal algorithm </a:t>
            </a:r>
            <a:r>
              <a:rPr lang="en-US" b="1" i="1" dirty="0" err="1"/>
              <a:t>vectorization</a:t>
            </a:r>
            <a:endParaRPr lang="en-US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23220" y="2323380"/>
            <a:ext cx="283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“parallel” collision detection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9644" y="2184065"/>
            <a:ext cx="2033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internal loop over</a:t>
            </a:r>
          </a:p>
          <a:p>
            <a:pPr algn="ctr"/>
            <a:r>
              <a:rPr lang="en-US" dirty="0"/>
              <a:t>lateral planes for</a:t>
            </a:r>
          </a:p>
          <a:p>
            <a:pPr algn="ctr"/>
            <a:r>
              <a:rPr lang="en-US" dirty="0"/>
              <a:t>distance calculation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33645" y="2988664"/>
            <a:ext cx="543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Wingdings"/>
                <a:ea typeface="Wingdings"/>
                <a:cs typeface="Wingdings"/>
              </a:rPr>
              <a:t>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205558" y="5147990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Beneficial for current</a:t>
            </a:r>
          </a:p>
          <a:p>
            <a:pPr algn="ctr"/>
            <a:r>
              <a:rPr lang="en-US" i="1" dirty="0"/>
              <a:t>simulations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23220" y="5063867"/>
            <a:ext cx="241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For </a:t>
            </a:r>
            <a:r>
              <a:rPr lang="en-US" i="1" dirty="0" err="1"/>
              <a:t>vectorized</a:t>
            </a:r>
            <a:r>
              <a:rPr lang="en-US" i="1" dirty="0"/>
              <a:t> transport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30787"/>
            <a:ext cx="10515600" cy="1325563"/>
          </a:xfrm>
        </p:spPr>
        <p:txBody>
          <a:bodyPr/>
          <a:lstStyle/>
          <a:p>
            <a:pPr algn="r"/>
            <a:r>
              <a:rPr lang="en-US" smtClean="0"/>
              <a:t>Status of implementation of shapes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shapes: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403448" cy="454941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Both in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USolids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VecGeom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Box, Orb, Trapezoid (Trap), Simple Trapezoid (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Trd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), Sphere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(+ sphere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section), Tube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(+ cylindrical section)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, Cone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(+ conical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section), Generic Trapezoid (Arb8),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Polycone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, Polyhedron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Only in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Usolids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Tetrahedron (Tet), Multi-Union, Tessellated Solid, Generic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Polycone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, Extruded solid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Only in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VecGeom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Paraboloid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, Parallelepiped (Para), Hyperboloid, Ellipsoid, Torus (+ torus section), Scaled Solid, Boolean (addition, subtraction, intersection)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Missing: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Elliptical Cone, Elliptical Tube, Cut Tube, </a:t>
            </a:r>
            <a:r>
              <a:rPr lang="en-GB" i="1" dirty="0" smtClean="0">
                <a:solidFill>
                  <a:srgbClr val="FF0000"/>
                </a:solidFill>
              </a:rPr>
              <a:t>Twisted shapes (box, trap, tube)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13980" y="1027906"/>
            <a:ext cx="5116810" cy="5050662"/>
            <a:chOff x="4436882" y="1308182"/>
            <a:chExt cx="5116810" cy="505066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489" y="1308182"/>
              <a:ext cx="2158203" cy="1618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23" t="21888" r="35946" b="8445"/>
            <a:stretch/>
          </p:blipFill>
          <p:spPr bwMode="auto">
            <a:xfrm>
              <a:off x="5996116" y="2844528"/>
              <a:ext cx="646581" cy="1192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79" t="24381" r="29576" b="10603"/>
            <a:stretch/>
          </p:blipFill>
          <p:spPr bwMode="auto">
            <a:xfrm>
              <a:off x="4816611" y="2740709"/>
              <a:ext cx="986324" cy="1304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639" y="2810929"/>
              <a:ext cx="1526981" cy="1147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530" y="4055855"/>
              <a:ext cx="1715964" cy="128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827" y="1434316"/>
              <a:ext cx="1823729" cy="1367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882" y="1571687"/>
              <a:ext cx="1466426" cy="1099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0" t="15430" r="23279" b="18158"/>
            <a:stretch/>
          </p:blipFill>
          <p:spPr bwMode="auto">
            <a:xfrm>
              <a:off x="6715056" y="1613472"/>
              <a:ext cx="1160342" cy="100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60" t="19283" r="36898" b="22495"/>
            <a:stretch/>
          </p:blipFill>
          <p:spPr bwMode="auto">
            <a:xfrm>
              <a:off x="5041122" y="5255238"/>
              <a:ext cx="721986" cy="110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11357" r="5342" b="6729"/>
            <a:stretch/>
          </p:blipFill>
          <p:spPr bwMode="auto">
            <a:xfrm>
              <a:off x="6123990" y="4227392"/>
              <a:ext cx="1204777" cy="94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53" b="13647"/>
            <a:stretch/>
          </p:blipFill>
          <p:spPr bwMode="auto">
            <a:xfrm>
              <a:off x="7395489" y="4151151"/>
              <a:ext cx="1690263" cy="1096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8" t="38646" r="39607" b="35205"/>
            <a:stretch/>
          </p:blipFill>
          <p:spPr bwMode="auto">
            <a:xfrm>
              <a:off x="8177179" y="2984264"/>
              <a:ext cx="770376" cy="845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59" t="25777" r="33765" b="27112"/>
            <a:stretch/>
          </p:blipFill>
          <p:spPr bwMode="auto">
            <a:xfrm>
              <a:off x="6209583" y="5315761"/>
              <a:ext cx="1008112" cy="97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23" t="12747" r="12931" b="18239"/>
            <a:stretch/>
          </p:blipFill>
          <p:spPr bwMode="auto">
            <a:xfrm>
              <a:off x="7590027" y="5315761"/>
              <a:ext cx="1301186" cy="93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shapes: final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403448" cy="454941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VecGeom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Box, Orb, Trapezoid (Trap), Simple Trapezoid (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Trd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), Sphere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(+ sphere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section), Tube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(+ cylindrical section)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, Cone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(+ conical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section), Generic Trapezoid (Arb8),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Polycone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, Polyhedron</a:t>
            </a:r>
          </a:p>
          <a:p>
            <a:pPr marL="0" indent="0">
              <a:buNone/>
            </a:pP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Tetrahedron (Tet), Multi-Union, Tessellated Solid, Generic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Polycone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, Extruded solid</a:t>
            </a:r>
          </a:p>
          <a:p>
            <a:pPr marL="0" indent="0">
              <a:buNone/>
            </a:pP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Paraboloid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, Parallelepiped (Para), Hyperboloid, Ellipsoid, Torus (+ torus section), Scaled Solid, Boolean (addition, subtraction, intersection)</a:t>
            </a:r>
          </a:p>
          <a:p>
            <a:pPr marL="0" indent="0">
              <a:buNone/>
            </a:pP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Elliptical Cone, Elliptical Tube, Cut Tube, 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Twisted shapes (box, trap, tube)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13980" y="1027906"/>
            <a:ext cx="5116810" cy="5050662"/>
            <a:chOff x="4436882" y="1308182"/>
            <a:chExt cx="5116810" cy="505066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489" y="1308182"/>
              <a:ext cx="2158203" cy="1618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23" t="21888" r="35946" b="8445"/>
            <a:stretch/>
          </p:blipFill>
          <p:spPr bwMode="auto">
            <a:xfrm>
              <a:off x="5996116" y="2844528"/>
              <a:ext cx="646581" cy="1192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79" t="24381" r="29576" b="10603"/>
            <a:stretch/>
          </p:blipFill>
          <p:spPr bwMode="auto">
            <a:xfrm>
              <a:off x="4816611" y="2740709"/>
              <a:ext cx="986324" cy="1304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639" y="2810929"/>
              <a:ext cx="1526981" cy="1147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530" y="4055855"/>
              <a:ext cx="1715964" cy="128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827" y="1434316"/>
              <a:ext cx="1823729" cy="1367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882" y="1571687"/>
              <a:ext cx="1466426" cy="1099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0" t="15430" r="23279" b="18158"/>
            <a:stretch/>
          </p:blipFill>
          <p:spPr bwMode="auto">
            <a:xfrm>
              <a:off x="6715056" y="1613472"/>
              <a:ext cx="1160342" cy="1008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60" t="19283" r="36898" b="22495"/>
            <a:stretch/>
          </p:blipFill>
          <p:spPr bwMode="auto">
            <a:xfrm>
              <a:off x="5041122" y="5255238"/>
              <a:ext cx="721986" cy="110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11357" r="5342" b="6729"/>
            <a:stretch/>
          </p:blipFill>
          <p:spPr bwMode="auto">
            <a:xfrm>
              <a:off x="6123990" y="4227392"/>
              <a:ext cx="1204777" cy="94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53" b="13647"/>
            <a:stretch/>
          </p:blipFill>
          <p:spPr bwMode="auto">
            <a:xfrm>
              <a:off x="7395489" y="4151151"/>
              <a:ext cx="1690263" cy="1096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8" t="38646" r="39607" b="35205"/>
            <a:stretch/>
          </p:blipFill>
          <p:spPr bwMode="auto">
            <a:xfrm>
              <a:off x="8177179" y="2984264"/>
              <a:ext cx="770376" cy="845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59" t="25777" r="33765" b="27112"/>
            <a:stretch/>
          </p:blipFill>
          <p:spPr bwMode="auto">
            <a:xfrm>
              <a:off x="6209583" y="5315761"/>
              <a:ext cx="1008112" cy="97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23" t="12747" r="12931" b="18239"/>
            <a:stretch/>
          </p:blipFill>
          <p:spPr bwMode="auto">
            <a:xfrm>
              <a:off x="7590027" y="5315761"/>
              <a:ext cx="1301186" cy="93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980"/>
            <a:ext cx="9103661" cy="847783"/>
          </a:xfrm>
        </p:spPr>
        <p:txBody>
          <a:bodyPr/>
          <a:lstStyle/>
          <a:p>
            <a:r>
              <a:rPr lang="en-US" dirty="0" smtClean="0"/>
              <a:t>The testing </a:t>
            </a:r>
            <a:r>
              <a:rPr lang="en-US" dirty="0"/>
              <a:t>suite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8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706020" y="1328438"/>
            <a:ext cx="8841412" cy="4855794"/>
            <a:chOff x="182020" y="1328438"/>
            <a:chExt cx="8841412" cy="531557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82020" y="1328438"/>
              <a:ext cx="2695209" cy="2239225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sz="1400" b="1" u="sng" dirty="0"/>
                <a:t>Geant4 tests </a:t>
              </a:r>
            </a:p>
            <a:p>
              <a:pPr>
                <a:buClrTx/>
                <a:buFontTx/>
                <a:buNone/>
              </a:pPr>
              <a:r>
                <a:rPr lang="en-US" sz="1400" dirty="0"/>
                <a:t>- Unit tests</a:t>
              </a:r>
            </a:p>
            <a:p>
              <a:pPr>
                <a:buClrTx/>
                <a:buFontTx/>
                <a:buNone/>
              </a:pPr>
              <a:r>
                <a:rPr lang="en-US" sz="1400" dirty="0"/>
                <a:t>- SBT(solid batch test)</a:t>
              </a:r>
            </a:p>
            <a:p>
              <a:pPr>
                <a:buClrTx/>
                <a:buFontTx/>
                <a:buNone/>
              </a:pPr>
              <a:r>
                <a:rPr lang="en-US" sz="1400" dirty="0"/>
                <a:t>- </a:t>
              </a:r>
              <a:r>
                <a:rPr lang="en-US" sz="1400" dirty="0" err="1"/>
                <a:t>SurfaceChecker</a:t>
              </a:r>
              <a:endParaRPr lang="en-US" sz="1400" dirty="0"/>
            </a:p>
            <a:p>
              <a:pPr>
                <a:buClrTx/>
                <a:buFontTx/>
                <a:buNone/>
              </a:pPr>
              <a:r>
                <a:rPr lang="en-US" sz="1400" dirty="0"/>
                <a:t>- </a:t>
              </a:r>
              <a:r>
                <a:rPr lang="en-US" sz="1400" dirty="0" err="1"/>
                <a:t>OpticalEscape</a:t>
              </a:r>
              <a:endParaRPr lang="en-US" sz="1400" dirty="0"/>
            </a:p>
            <a:p>
              <a:pPr>
                <a:buClrTx/>
                <a:buFontTx/>
                <a:buNone/>
              </a:pPr>
              <a:r>
                <a:rPr lang="en-US" sz="1400" dirty="0"/>
                <a:t>- </a:t>
              </a:r>
              <a:r>
                <a:rPr lang="en-US" sz="1400" dirty="0" err="1"/>
                <a:t>SurfaceVisTest</a:t>
              </a:r>
              <a:endParaRPr lang="en-US" sz="1400" dirty="0"/>
            </a:p>
            <a:p>
              <a:pPr>
                <a:buClrTx/>
                <a:buFontTx/>
                <a:buNone/>
              </a:pPr>
              <a:r>
                <a:rPr lang="en-US" sz="1400" dirty="0"/>
                <a:t>- </a:t>
              </a:r>
              <a:r>
                <a:rPr lang="en-US" sz="1400" dirty="0" err="1"/>
                <a:t>testDistanceAccuracy.cc</a:t>
              </a:r>
              <a:endParaRPr lang="en-US" sz="1400" dirty="0"/>
            </a:p>
            <a:p>
              <a:pPr>
                <a:buClrTx/>
                <a:buFontTx/>
                <a:buNone/>
              </a:pPr>
              <a:r>
                <a:rPr lang="en-US" sz="1400" dirty="0"/>
                <a:t>   …</a:t>
              </a:r>
            </a:p>
            <a:p>
              <a:pPr>
                <a:buClrTx/>
                <a:buFontTx/>
                <a:buNone/>
              </a:pPr>
              <a:r>
                <a:rPr lang="en-US" sz="1400" b="1" dirty="0"/>
                <a:t>Extensive Testing Suite</a:t>
              </a: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6091263" y="1329917"/>
              <a:ext cx="2932169" cy="1276387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sz="1400" b="1" u="sng" dirty="0" err="1"/>
                <a:t>USolids</a:t>
              </a:r>
              <a:r>
                <a:rPr lang="en-US" sz="1400" b="1" u="sng" dirty="0"/>
                <a:t> tests </a:t>
              </a:r>
            </a:p>
            <a:p>
              <a:pPr>
                <a:buClrTx/>
                <a:buFontTx/>
                <a:buNone/>
              </a:pPr>
              <a:r>
                <a:rPr lang="en-US" sz="1400" dirty="0"/>
                <a:t>-SBT</a:t>
              </a:r>
            </a:p>
            <a:p>
              <a:pPr>
                <a:buClrTx/>
                <a:buFontTx/>
                <a:buNone/>
              </a:pPr>
              <a:r>
                <a:rPr lang="en-US" sz="1400" dirty="0"/>
                <a:t>-</a:t>
              </a:r>
              <a:r>
                <a:rPr lang="en-US" sz="1400" dirty="0" err="1"/>
                <a:t>OpticalEscape</a:t>
              </a:r>
              <a:endParaRPr lang="en-US" sz="1400" dirty="0"/>
            </a:p>
            <a:p>
              <a:pPr>
                <a:buClrTx/>
                <a:buFontTx/>
                <a:buNone/>
              </a:pPr>
              <a:r>
                <a:rPr lang="en-US" sz="1400" dirty="0"/>
                <a:t>-</a:t>
              </a:r>
              <a:r>
                <a:rPr lang="en-US" sz="1400" dirty="0" err="1"/>
                <a:t>SBTperformance</a:t>
              </a:r>
              <a:r>
                <a:rPr lang="en-US" sz="1400" dirty="0"/>
                <a:t> (</a:t>
              </a:r>
              <a:r>
                <a:rPr lang="en-US" sz="1400" b="1" dirty="0"/>
                <a:t>Comparison</a:t>
              </a:r>
            </a:p>
            <a:p>
              <a:pPr>
                <a:buClrTx/>
                <a:buFontTx/>
                <a:buNone/>
              </a:pPr>
              <a:r>
                <a:rPr lang="en-US" sz="1400" b="1" dirty="0"/>
                <a:t> </a:t>
              </a:r>
              <a:r>
                <a:rPr lang="en-US" sz="1400" b="1" dirty="0" err="1"/>
                <a:t>Usolids</a:t>
              </a:r>
              <a:r>
                <a:rPr lang="en-US" sz="1400" b="1" dirty="0"/>
                <a:t>, Root, Geant4</a:t>
              </a:r>
              <a:r>
                <a:rPr lang="en-US" sz="1400" dirty="0"/>
                <a:t>)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134412" y="1328438"/>
              <a:ext cx="2699669" cy="1754109"/>
            </a:xfrm>
            <a:prstGeom prst="rect">
              <a:avLst/>
            </a:prstGeom>
            <a:solidFill>
              <a:srgbClr val="00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sz="1400" b="1" u="sng" dirty="0"/>
                <a:t>Root tests </a:t>
              </a:r>
            </a:p>
            <a:p>
              <a:pPr>
                <a:buClrTx/>
                <a:buFontTx/>
                <a:buNone/>
              </a:pPr>
              <a:r>
                <a:rPr lang="en-US" sz="1400" dirty="0" err="1"/>
                <a:t>CheckShape</a:t>
              </a:r>
              <a:r>
                <a:rPr lang="en-US" sz="1400" dirty="0"/>
                <a:t>:</a:t>
              </a:r>
            </a:p>
            <a:p>
              <a:pPr>
                <a:buClrTx/>
                <a:buFontTx/>
                <a:buNone/>
              </a:pPr>
              <a:r>
                <a:rPr lang="en-US" sz="1400" dirty="0"/>
                <a:t>-</a:t>
              </a:r>
              <a:r>
                <a:rPr lang="en-US" sz="1400" dirty="0" err="1"/>
                <a:t>ShapesDistances</a:t>
              </a:r>
              <a:r>
                <a:rPr lang="en-US" sz="1400" dirty="0"/>
                <a:t>()</a:t>
              </a:r>
            </a:p>
            <a:p>
              <a:pPr>
                <a:buClrTx/>
                <a:buFontTx/>
                <a:buNone/>
              </a:pPr>
              <a:r>
                <a:rPr lang="en-US" sz="1400" dirty="0"/>
                <a:t>-</a:t>
              </a:r>
              <a:r>
                <a:rPr lang="en-US" sz="1400" dirty="0" err="1"/>
                <a:t>ShapesSafety</a:t>
              </a:r>
              <a:r>
                <a:rPr lang="en-US" sz="1400" dirty="0"/>
                <a:t>()</a:t>
              </a:r>
            </a:p>
            <a:p>
              <a:pPr>
                <a:buClrTx/>
                <a:buFontTx/>
                <a:buNone/>
              </a:pPr>
              <a:r>
                <a:rPr lang="en-US" sz="1400" dirty="0"/>
                <a:t>-</a:t>
              </a:r>
              <a:r>
                <a:rPr lang="en-US" sz="1400" dirty="0" err="1"/>
                <a:t>ShapeNormal</a:t>
              </a:r>
              <a:r>
                <a:rPr lang="en-US" sz="1400" dirty="0"/>
                <a:t>()</a:t>
              </a:r>
            </a:p>
            <a:p>
              <a:pPr>
                <a:buClrTx/>
                <a:buFontTx/>
                <a:buNone/>
              </a:pPr>
              <a:r>
                <a:rPr lang="en-US" sz="1400" b="1" dirty="0"/>
                <a:t>Possibility to test shape on Run Time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921827" y="4310127"/>
              <a:ext cx="2826031" cy="1038267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b="1" dirty="0"/>
                <a:t>      </a:t>
              </a:r>
              <a:r>
                <a:rPr lang="en-US" sz="1600" b="1" dirty="0"/>
                <a:t> </a:t>
              </a:r>
              <a:r>
                <a:rPr lang="en-US" sz="1600" b="1" u="sng" dirty="0"/>
                <a:t> Shape Tester</a:t>
              </a:r>
            </a:p>
            <a:p>
              <a:pPr algn="ctr">
                <a:buClrTx/>
                <a:buFontTx/>
                <a:buNone/>
              </a:pPr>
              <a:r>
                <a:rPr lang="en-US" sz="1600" dirty="0"/>
                <a:t>Geant4+USolids+Root tests</a:t>
              </a:r>
            </a:p>
            <a:p>
              <a:pPr algn="ctr">
                <a:buClrTx/>
                <a:buFontTx/>
                <a:buNone/>
              </a:pPr>
              <a:r>
                <a:rPr lang="en-US" sz="1600" dirty="0"/>
                <a:t>New 'X-Ray Scan' Test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6433181" y="4341186"/>
              <a:ext cx="2140707" cy="800145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9pPr>
            </a:lstStyle>
            <a:p>
              <a:pPr>
                <a:buClrTx/>
                <a:buFontTx/>
                <a:buNone/>
              </a:pPr>
              <a:endParaRPr lang="en-US" b="1" u="sng" dirty="0"/>
            </a:p>
            <a:p>
              <a:pPr>
                <a:buClrTx/>
                <a:buFontTx/>
                <a:buNone/>
              </a:pPr>
              <a:r>
                <a:rPr lang="en-US" b="1" dirty="0" err="1"/>
                <a:t>SBTperformance</a:t>
              </a:r>
              <a:endParaRPr lang="en-US" b="1" dirty="0"/>
            </a:p>
            <a:p>
              <a:pPr>
                <a:buClrTx/>
                <a:buFontTx/>
                <a:buNone/>
              </a:pPr>
              <a:endParaRPr lang="en-US" b="1" dirty="0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953566" y="4341186"/>
              <a:ext cx="1370647" cy="800145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9pPr>
            </a:lstStyle>
            <a:p>
              <a:pPr>
                <a:buClrTx/>
                <a:buFontTx/>
                <a:buNone/>
              </a:pPr>
              <a:endParaRPr lang="en-US" b="1" u="sng" dirty="0"/>
            </a:p>
            <a:p>
              <a:pPr>
                <a:buClrTx/>
                <a:buFontTx/>
                <a:buNone/>
              </a:pPr>
              <a:r>
                <a:rPr lang="en-US" b="1" dirty="0"/>
                <a:t> Unit tests</a:t>
              </a:r>
            </a:p>
            <a:p>
              <a:pPr>
                <a:buClrTx/>
                <a:buFontTx/>
                <a:buNone/>
              </a:pPr>
              <a:endParaRPr lang="en-US" b="1" dirty="0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7460424" y="2868090"/>
              <a:ext cx="1486" cy="1274909"/>
            </a:xfrm>
            <a:prstGeom prst="line">
              <a:avLst/>
            </a:prstGeom>
            <a:noFill/>
            <a:ln w="9360">
              <a:solidFill>
                <a:srgbClr val="3465A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527394" y="3567663"/>
              <a:ext cx="1487" cy="599000"/>
            </a:xfrm>
            <a:prstGeom prst="line">
              <a:avLst/>
            </a:prstGeom>
            <a:noFill/>
            <a:ln w="9360">
              <a:solidFill>
                <a:srgbClr val="3465A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2837091" y="3118043"/>
              <a:ext cx="770060" cy="1021998"/>
            </a:xfrm>
            <a:prstGeom prst="line">
              <a:avLst/>
            </a:prstGeom>
            <a:noFill/>
            <a:ln w="9360">
              <a:solidFill>
                <a:srgbClr val="3465A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4292474" y="3104731"/>
              <a:ext cx="1487" cy="1035309"/>
            </a:xfrm>
            <a:prstGeom prst="line">
              <a:avLst/>
            </a:prstGeom>
            <a:noFill/>
            <a:ln w="9360">
              <a:solidFill>
                <a:srgbClr val="3465A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>
              <a:off x="4714669" y="2606304"/>
              <a:ext cx="1925776" cy="1533736"/>
            </a:xfrm>
            <a:prstGeom prst="line">
              <a:avLst/>
            </a:prstGeom>
            <a:noFill/>
            <a:ln w="9360">
              <a:solidFill>
                <a:srgbClr val="3465A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134412" y="5843863"/>
              <a:ext cx="2613446" cy="800145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 PL UMing HK" charset="0"/>
                </a:defRPr>
              </a:lvl9pPr>
            </a:lstStyle>
            <a:p>
              <a:pPr>
                <a:buClrTx/>
                <a:buFontTx/>
                <a:buNone/>
              </a:pPr>
              <a:endParaRPr lang="en-US" b="1" u="sng" dirty="0"/>
            </a:p>
            <a:p>
              <a:pPr>
                <a:buClrTx/>
                <a:buFontTx/>
                <a:buNone/>
              </a:pPr>
              <a:r>
                <a:rPr lang="en-US" b="1" dirty="0" smtClean="0"/>
                <a:t>      Testing </a:t>
              </a:r>
              <a:r>
                <a:rPr lang="en-US" b="1" dirty="0"/>
                <a:t>Suite</a:t>
              </a:r>
            </a:p>
            <a:p>
              <a:pPr>
                <a:buClrTx/>
                <a:buFontTx/>
                <a:buNone/>
              </a:pPr>
              <a:endParaRPr lang="en-US" b="1" dirty="0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696384" y="4140041"/>
              <a:ext cx="8134687" cy="1277867"/>
            </a:xfrm>
            <a:prstGeom prst="rect">
              <a:avLst/>
            </a:prstGeom>
            <a:noFill/>
            <a:ln w="9360">
              <a:solidFill>
                <a:srgbClr val="C5000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4206251" y="5417907"/>
              <a:ext cx="257183" cy="425956"/>
            </a:xfrm>
            <a:prstGeom prst="downArrow">
              <a:avLst>
                <a:gd name="adj1" fmla="val 50000"/>
                <a:gd name="adj2" fmla="val 41618"/>
              </a:avLst>
            </a:prstGeom>
            <a:solidFill>
              <a:srgbClr val="800000"/>
            </a:solidFill>
            <a:ln w="9360">
              <a:solidFill>
                <a:srgbClr val="3465A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extension in Shape Tester - ongoing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shape for each different </a:t>
            </a:r>
            <a:r>
              <a:rPr lang="en-US" dirty="0" smtClean="0"/>
              <a:t>topology</a:t>
            </a:r>
          </a:p>
          <a:p>
            <a:pPr lvl="1"/>
            <a:r>
              <a:rPr lang="en-US" dirty="0" smtClean="0"/>
              <a:t>Sections, shells, 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Degenerated configurations</a:t>
            </a:r>
          </a:p>
          <a:p>
            <a:pPr lvl="1"/>
            <a:r>
              <a:rPr lang="en-US" dirty="0" smtClean="0"/>
              <a:t>Pathological cases</a:t>
            </a:r>
            <a:endParaRPr lang="en-US" dirty="0"/>
          </a:p>
          <a:p>
            <a:r>
              <a:rPr lang="en-US" dirty="0"/>
              <a:t>Shapes selection from a </a:t>
            </a:r>
            <a:r>
              <a:rPr lang="en-US" dirty="0" smtClean="0"/>
              <a:t>DB</a:t>
            </a:r>
          </a:p>
          <a:p>
            <a:pPr lvl="1"/>
            <a:r>
              <a:rPr lang="en-US" dirty="0" smtClean="0"/>
              <a:t>DB generated from imported LHC experiments geometries</a:t>
            </a:r>
            <a:endParaRPr lang="en-US" dirty="0"/>
          </a:p>
          <a:p>
            <a:r>
              <a:rPr lang="en-US" dirty="0"/>
              <a:t>Random generation of </a:t>
            </a:r>
            <a:r>
              <a:rPr lang="en-US" dirty="0" smtClean="0"/>
              <a:t>shapes</a:t>
            </a:r>
          </a:p>
          <a:p>
            <a:pPr lvl="1"/>
            <a:r>
              <a:rPr lang="en-US" dirty="0" smtClean="0"/>
              <a:t>Per type, dimension and position in space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Batch or interactive mode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USolids/VecGeom integration in Geant4 - G.Cosmo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426-6069-AF43-92FE-4C9039500F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1390</Words>
  <Application>Microsoft Macintosh PowerPoint</Application>
  <PresentationFormat>Widescreen</PresentationFormat>
  <Paragraphs>270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 PL UMing HK</vt:lpstr>
      <vt:lpstr>Calibri</vt:lpstr>
      <vt:lpstr>Calibri Light</vt:lpstr>
      <vt:lpstr>Courier New</vt:lpstr>
      <vt:lpstr>ＭＳ Ｐゴシック</vt:lpstr>
      <vt:lpstr>Wingdings</vt:lpstr>
      <vt:lpstr>Arial</vt:lpstr>
      <vt:lpstr>Office Theme</vt:lpstr>
      <vt:lpstr>Update on USolids/VecGeom integration in Geant4 </vt:lpstr>
      <vt:lpstr>Contents</vt:lpstr>
      <vt:lpstr>USolids to VecGeom</vt:lpstr>
      <vt:lpstr>VecGeom: targeting vectorization</vt:lpstr>
      <vt:lpstr>Status of implementation of shapes</vt:lpstr>
      <vt:lpstr>Available shapes: status</vt:lpstr>
      <vt:lpstr>Available shapes: final target</vt:lpstr>
      <vt:lpstr>The testing suite</vt:lpstr>
      <vt:lpstr>Coverage extension in Shape Tester - ongoing</vt:lpstr>
      <vt:lpstr>Status of testing in Shape Tester &amp; open issues</vt:lpstr>
      <vt:lpstr>Current status of shapes in ShapeTester</vt:lpstr>
      <vt:lpstr>Currently working on …</vt:lpstr>
      <vt:lpstr>Shapes: immediate open issues to address</vt:lpstr>
      <vt:lpstr>Status of VecGeom shapes usage in Geant4</vt:lpstr>
      <vt:lpstr>Using VecGeom from Geant4 - status</vt:lpstr>
      <vt:lpstr>Building Geant4 to use USolids/VecGeom</vt:lpstr>
      <vt:lpstr>Geometry features in Geant4 10.3</vt:lpstr>
      <vt:lpstr>Expected geometry features in Geant4 10.3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Cosmo Gabriele</dc:creator>
  <cp:lastModifiedBy>Cosmo Gabriele</cp:lastModifiedBy>
  <cp:revision>117</cp:revision>
  <dcterms:created xsi:type="dcterms:W3CDTF">2016-03-11T09:40:50Z</dcterms:created>
  <dcterms:modified xsi:type="dcterms:W3CDTF">2016-09-14T19:43:10Z</dcterms:modified>
</cp:coreProperties>
</file>