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256" r:id="rId2"/>
    <p:sldId id="268" r:id="rId3"/>
    <p:sldId id="288" r:id="rId4"/>
    <p:sldId id="290" r:id="rId5"/>
    <p:sldId id="270" r:id="rId6"/>
    <p:sldId id="269" r:id="rId7"/>
    <p:sldId id="284" r:id="rId8"/>
    <p:sldId id="285" r:id="rId9"/>
    <p:sldId id="287" r:id="rId10"/>
    <p:sldId id="292" r:id="rId11"/>
    <p:sldId id="291" r:id="rId12"/>
    <p:sldId id="273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271C3-829F-0D4D-9A6A-E249037C1F07}" type="datetimeFigureOut">
              <a:rPr lang="fr-FR" smtClean="0"/>
              <a:t>13.09.16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Cliquez pour modifier les styles du texte du masque</a:t>
            </a:r>
          </a:p>
          <a:p>
            <a:pPr lvl="1"/>
            <a:r>
              <a:rPr lang="de-CH" smtClean="0"/>
              <a:t>Deuxième niveau</a:t>
            </a:r>
          </a:p>
          <a:p>
            <a:pPr lvl="2"/>
            <a:r>
              <a:rPr lang="de-CH" smtClean="0"/>
              <a:t>Troisième niveau</a:t>
            </a:r>
          </a:p>
          <a:p>
            <a:pPr lvl="3"/>
            <a:r>
              <a:rPr lang="de-CH" smtClean="0"/>
              <a:t>Quatrième niveau</a:t>
            </a:r>
          </a:p>
          <a:p>
            <a:pPr lvl="4"/>
            <a:r>
              <a:rPr lang="de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03CB4-2B18-D241-AE65-B163C5FF50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5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43372" y="2500306"/>
            <a:ext cx="4429156" cy="3000396"/>
          </a:xfrm>
        </p:spPr>
        <p:txBody>
          <a:bodyPr anchor="t"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32800" y="1710000"/>
            <a:ext cx="4500000" cy="5688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 dirty="0"/>
          </a:p>
        </p:txBody>
      </p:sp>
      <p:pic>
        <p:nvPicPr>
          <p:cNvPr id="4" name="Image 3" descr="Vaud_blan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5644800"/>
            <a:ext cx="167640" cy="539497"/>
          </a:xfrm>
          <a:prstGeom prst="rect">
            <a:avLst/>
          </a:prstGeom>
        </p:spPr>
      </p:pic>
      <p:pic>
        <p:nvPicPr>
          <p:cNvPr id="5" name="Image 4" descr="Vaud_blan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5644800"/>
            <a:ext cx="167640" cy="5394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13.09.16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00042"/>
            <a:ext cx="2057400" cy="562612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00042"/>
            <a:ext cx="6019800" cy="562612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13.09.16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2">
    <p:bg>
      <p:bgPr>
        <a:solidFill>
          <a:srgbClr val="00993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2675106" y="432000"/>
            <a:ext cx="6012000" cy="601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90800" y="1639746"/>
            <a:ext cx="5559033" cy="1470025"/>
          </a:xfrm>
        </p:spPr>
        <p:txBody>
          <a:bodyPr lIns="0" anchor="t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90800" y="648000"/>
            <a:ext cx="5564134" cy="868680"/>
          </a:xfrm>
        </p:spPr>
        <p:txBody>
          <a:bodyPr lIns="0" tIns="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pic>
        <p:nvPicPr>
          <p:cNvPr id="13" name="Image 12" descr="CHUV_Simple_Blan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2379" y="5683458"/>
            <a:ext cx="828000" cy="426655"/>
          </a:xfrm>
          <a:prstGeom prst="rect">
            <a:avLst/>
          </a:prstGeom>
        </p:spPr>
      </p:pic>
      <p:sp>
        <p:nvSpPr>
          <p:cNvPr id="10" name="Espace réservé du texte vertical 2"/>
          <p:cNvSpPr>
            <a:spLocks noGrp="1"/>
          </p:cNvSpPr>
          <p:nvPr>
            <p:ph type="body" orient="vert" idx="14"/>
          </p:nvPr>
        </p:nvSpPr>
        <p:spPr>
          <a:xfrm>
            <a:off x="432000" y="432000"/>
            <a:ext cx="2220687" cy="5972196"/>
          </a:xfrm>
        </p:spPr>
        <p:txBody>
          <a:bodyPr vert="horz" lIns="0" t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9" name="Image 8" descr="Vaud_blan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400" y="5533200"/>
            <a:ext cx="167640" cy="539497"/>
          </a:xfrm>
          <a:prstGeom prst="rect">
            <a:avLst/>
          </a:prstGeom>
        </p:spPr>
      </p:pic>
      <p:pic>
        <p:nvPicPr>
          <p:cNvPr id="11" name="Image 10" descr="Vaud_blan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400" y="5533200"/>
            <a:ext cx="167640" cy="5394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763724C-E7A2-4A6D-A4BD-CDB6C1C03172}" type="datetimeFigureOut">
              <a:rPr lang="en-US" smtClean="0"/>
              <a:pPr/>
              <a:t>13.09.16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13.09.16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13.09.16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59405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916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6828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0804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13.09.16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13.09.16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13.09.16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3008313" cy="9350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500042"/>
            <a:ext cx="5111750" cy="56261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13.09.16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13.09.16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878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400" y="428400"/>
            <a:ext cx="8287200" cy="600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4433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35712"/>
            <a:ext cx="8229600" cy="474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4826" y="6545638"/>
            <a:ext cx="2133600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763724C-E7A2-4A6D-A4BD-CDB6C1C03172}" type="datetimeFigureOut">
              <a:rPr lang="en-US" smtClean="0"/>
              <a:pPr/>
              <a:t>13.09.16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71826" y="6545638"/>
            <a:ext cx="2895600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00826" y="6545638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Image 9" descr="CHUV_Simple_RVB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96414" y="6534000"/>
            <a:ext cx="419186" cy="216000"/>
          </a:xfrm>
          <a:prstGeom prst="rect">
            <a:avLst/>
          </a:prstGeom>
        </p:spPr>
      </p:pic>
      <p:pic>
        <p:nvPicPr>
          <p:cNvPr id="11" name="Image 10" descr="Vaud_noir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44000" y="6213600"/>
            <a:ext cx="167640" cy="539497"/>
          </a:xfrm>
          <a:prstGeom prst="rect">
            <a:avLst/>
          </a:prstGeom>
        </p:spPr>
      </p:pic>
      <p:pic>
        <p:nvPicPr>
          <p:cNvPr id="12" name="Image 11" descr="Vaud_noir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44000" y="6213600"/>
            <a:ext cx="167640" cy="539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3372" y="2500306"/>
            <a:ext cx="4749108" cy="300039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Geant4 Reverse MC status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Laurent Desorgher, Institute of </a:t>
            </a:r>
            <a:r>
              <a:rPr lang="en-US" dirty="0" err="1" smtClean="0">
                <a:latin typeface="+mj-lt"/>
              </a:rPr>
              <a:t>Radiophyics</a:t>
            </a: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 Recent developments in </a:t>
            </a:r>
            <a:r>
              <a:rPr lang="fr-CH" dirty="0" smtClean="0"/>
              <a:t>GRAS Reverse Monte Carlo mode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363272" cy="474561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CH" dirty="0" smtClean="0"/>
          </a:p>
          <a:p>
            <a:pPr lvl="1">
              <a:buFont typeface="Wingdings" charset="2"/>
              <a:buChar char="§"/>
            </a:pPr>
            <a:r>
              <a:rPr lang="fr-CH" dirty="0" smtClean="0"/>
              <a:t>Adapt GRAS for the reverse splitting</a:t>
            </a:r>
          </a:p>
          <a:p>
            <a:pPr lvl="1">
              <a:buFont typeface="Wingdings" charset="2"/>
              <a:buChar char="§"/>
            </a:pPr>
            <a:r>
              <a:rPr lang="en-GB" dirty="0"/>
              <a:t>Implementation of Log interpolation of RMC external </a:t>
            </a:r>
            <a:r>
              <a:rPr lang="en-GB" dirty="0" smtClean="0"/>
              <a:t>spectra</a:t>
            </a:r>
            <a:endParaRPr lang="fr-CH" dirty="0" smtClean="0"/>
          </a:p>
          <a:p>
            <a:pPr lvl="1">
              <a:buFont typeface="Wingdings" charset="2"/>
              <a:buChar char="§"/>
            </a:pPr>
            <a:r>
              <a:rPr lang="fr-CH" dirty="0" smtClean="0"/>
              <a:t>Extend the adjoint point detector analysis mode to gamma dose computation</a:t>
            </a:r>
          </a:p>
          <a:p>
            <a:pPr lvl="1">
              <a:buFont typeface="Wingdings" charset="2"/>
              <a:buChar char="§"/>
            </a:pPr>
            <a:r>
              <a:rPr lang="fr-CH" dirty="0" smtClean="0"/>
              <a:t>Add the registering  of convergence of dose results for gamma and electrons separately</a:t>
            </a:r>
            <a:endParaRPr lang="fr-CH" dirty="0" smtClean="0"/>
          </a:p>
          <a:p>
            <a:pPr lvl="1">
              <a:buFont typeface="Wingdings" charset="2"/>
              <a:buChar char="§"/>
            </a:pPr>
            <a:endParaRPr lang="fr-CH" dirty="0"/>
          </a:p>
          <a:p>
            <a:pPr marL="457200" lvl="1" indent="0">
              <a:buNone/>
            </a:pPr>
            <a:endParaRPr lang="en-GB" dirty="0" smtClean="0"/>
          </a:p>
          <a:p>
            <a:pPr lvl="1">
              <a:buFont typeface="Wingdings" charset="2"/>
              <a:buChar char="§"/>
            </a:pPr>
            <a:endParaRPr lang="en-GB" dirty="0"/>
          </a:p>
          <a:p>
            <a:pPr lvl="1">
              <a:buFont typeface="Wingdings" charset="2"/>
              <a:buChar char="§"/>
            </a:pP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93659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 smtClean="0"/>
              <a:t>Implementation of gamma dose for point detector</a:t>
            </a:r>
            <a:br>
              <a:rPr lang="fr-CH" sz="2800" dirty="0" smtClean="0"/>
            </a:br>
            <a:r>
              <a:rPr lang="fr-CH" sz="2800" dirty="0" smtClean="0"/>
              <a:t>analysis </a:t>
            </a:r>
            <a:br>
              <a:rPr lang="fr-CH" sz="2800" dirty="0" smtClean="0"/>
            </a:br>
            <a:endParaRPr lang="fr-CH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1187624" y="1556792"/>
            <a:ext cx="645561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000" dirty="0" smtClean="0"/>
              <a:t>Use of Mass </a:t>
            </a:r>
            <a:r>
              <a:rPr lang="fr-FR" sz="2000" dirty="0" err="1"/>
              <a:t>Energy</a:t>
            </a:r>
            <a:r>
              <a:rPr lang="fr-FR" sz="2000" dirty="0"/>
              <a:t>-Absorption Coefficient, </a:t>
            </a:r>
            <a:r>
              <a:rPr lang="fr-FR" sz="2000" dirty="0" err="1"/>
              <a:t>μ</a:t>
            </a:r>
            <a:r>
              <a:rPr lang="fr-FR" sz="2000" baseline="-25000" dirty="0" err="1"/>
              <a:t>en</a:t>
            </a:r>
            <a:r>
              <a:rPr lang="fr-FR" sz="2000" dirty="0"/>
              <a:t>/</a:t>
            </a:r>
            <a:r>
              <a:rPr lang="fr-FR" sz="2000" dirty="0" err="1" smtClean="0"/>
              <a:t>ρ</a:t>
            </a:r>
            <a:r>
              <a:rPr lang="fr-FR" sz="2000" dirty="0" smtClean="0"/>
              <a:t> 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 for </a:t>
            </a:r>
            <a:r>
              <a:rPr lang="fr-FR" sz="2000" dirty="0" err="1" smtClean="0"/>
              <a:t>Xrays</a:t>
            </a:r>
            <a:r>
              <a:rPr lang="fr-FR" sz="2000" dirty="0" smtClean="0"/>
              <a:t> and gammas </a:t>
            </a:r>
            <a:r>
              <a:rPr lang="fr-FR" sz="2000" dirty="0" err="1" smtClean="0"/>
              <a:t>published</a:t>
            </a:r>
            <a:r>
              <a:rPr lang="fr-FR" sz="2000" dirty="0" smtClean="0"/>
              <a:t> by NIST</a:t>
            </a:r>
          </a:p>
          <a:p>
            <a:pPr marL="285750" indent="-285750">
              <a:buFont typeface="Arial"/>
              <a:buChar char="•"/>
            </a:pPr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 dirty="0" smtClean="0"/>
              <a:t>Dose = fluence * E *</a:t>
            </a:r>
            <a:r>
              <a:rPr lang="fr-FR" sz="2000" dirty="0" err="1" smtClean="0"/>
              <a:t>μ</a:t>
            </a:r>
            <a:r>
              <a:rPr lang="fr-FR" sz="2000" baseline="-25000" dirty="0" err="1" smtClean="0"/>
              <a:t>en</a:t>
            </a:r>
            <a:r>
              <a:rPr lang="fr-FR" sz="2000" dirty="0"/>
              <a:t>/</a:t>
            </a:r>
            <a:r>
              <a:rPr lang="fr-FR" sz="2000" dirty="0" err="1" smtClean="0"/>
              <a:t>ρ</a:t>
            </a:r>
            <a:r>
              <a:rPr lang="fr-FR" sz="2000" dirty="0" smtClean="0"/>
              <a:t> </a:t>
            </a:r>
          </a:p>
          <a:p>
            <a:pPr marL="285750" indent="-285750">
              <a:buFont typeface="Arial"/>
              <a:buChar char="•"/>
            </a:pPr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 dirty="0" smtClean="0"/>
              <a:t>Fluence </a:t>
            </a:r>
            <a:r>
              <a:rPr lang="fr-FR" sz="2000" dirty="0" err="1" smtClean="0"/>
              <a:t>computed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the position of the point detector</a:t>
            </a:r>
            <a:endParaRPr lang="fr-FR" sz="2000" dirty="0"/>
          </a:p>
          <a:p>
            <a:pPr marL="285750" indent="-285750">
              <a:buFont typeface="Arial"/>
              <a:buChar char="•"/>
            </a:pPr>
            <a:endParaRPr lang="fr-FR" sz="2000" dirty="0" smtClean="0"/>
          </a:p>
          <a:p>
            <a:pPr marL="285750" indent="-285750">
              <a:buFont typeface="Arial"/>
              <a:buChar char="•"/>
            </a:pPr>
            <a:r>
              <a:rPr lang="fr-FR" sz="2000" dirty="0" smtClean="0"/>
              <a:t>Table of </a:t>
            </a:r>
            <a:r>
              <a:rPr lang="fr-FR" sz="2000" dirty="0"/>
              <a:t>c</a:t>
            </a:r>
            <a:r>
              <a:rPr lang="fr-FR" sz="2000" dirty="0" smtClean="0"/>
              <a:t>oefficients </a:t>
            </a:r>
            <a:r>
              <a:rPr lang="fr-FR" sz="2000" dirty="0" err="1"/>
              <a:t>μ</a:t>
            </a:r>
            <a:r>
              <a:rPr lang="fr-FR" sz="2000" baseline="-25000" dirty="0" err="1"/>
              <a:t>en</a:t>
            </a:r>
            <a:r>
              <a:rPr lang="fr-FR" sz="2000" dirty="0"/>
              <a:t>/</a:t>
            </a:r>
            <a:r>
              <a:rPr lang="fr-FR" sz="2000" dirty="0" err="1" smtClean="0"/>
              <a:t>ρ</a:t>
            </a:r>
            <a:r>
              <a:rPr lang="fr-FR" sz="2000" dirty="0" smtClean="0"/>
              <a:t>  </a:t>
            </a:r>
            <a:r>
              <a:rPr lang="fr-FR" sz="2000" dirty="0" err="1" smtClean="0"/>
              <a:t>implemented</a:t>
            </a:r>
            <a:r>
              <a:rPr lang="fr-FR" sz="2000" dirty="0" smtClean="0"/>
              <a:t> in code for</a:t>
            </a:r>
          </a:p>
          <a:p>
            <a:pPr marL="742950" lvl="1" indent="-285750">
              <a:buFont typeface="Arial"/>
              <a:buChar char="•"/>
            </a:pPr>
            <a:r>
              <a:rPr lang="fr-FR" sz="2000" dirty="0" smtClean="0"/>
              <a:t>Si, Al, C, SiO2, </a:t>
            </a:r>
            <a:r>
              <a:rPr lang="fr-FR" sz="2000" dirty="0" err="1" smtClean="0"/>
              <a:t>GaS</a:t>
            </a:r>
            <a:endParaRPr lang="fr-FR" sz="2000" dirty="0"/>
          </a:p>
          <a:p>
            <a:pPr marL="285750" indent="-285750">
              <a:buFont typeface="Arial"/>
              <a:buChar char="•"/>
            </a:pPr>
            <a:endParaRPr lang="fr-FR" b="1" dirty="0" smtClean="0"/>
          </a:p>
          <a:p>
            <a:endParaRPr lang="fr-FR" b="1" i="1" dirty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907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/>
              <a:t>Gamma fluence to dose conversion coefficient in </a:t>
            </a:r>
            <a:r>
              <a:rPr lang="fr-CH" sz="2800" dirty="0" smtClean="0"/>
              <a:t>GRAS Reverse Monte Carlo </a:t>
            </a:r>
            <a:endParaRPr lang="fr-CH" sz="2800" dirty="0"/>
          </a:p>
        </p:txBody>
      </p:sp>
      <p:pic>
        <p:nvPicPr>
          <p:cNvPr id="5" name="Image 4" descr="mass_attenuation_coefficie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4643994" cy="464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2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Outline 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363272" cy="474561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CH" dirty="0" smtClean="0"/>
          </a:p>
          <a:p>
            <a:pPr lvl="1">
              <a:buFont typeface="Courier New"/>
              <a:buChar char="o"/>
            </a:pPr>
            <a:r>
              <a:rPr lang="fr-CH" dirty="0" smtClean="0"/>
              <a:t>Status in Geant4</a:t>
            </a:r>
          </a:p>
          <a:p>
            <a:pPr lvl="1">
              <a:buFont typeface="Courier New"/>
              <a:buChar char="o"/>
            </a:pPr>
            <a:r>
              <a:rPr lang="fr-CH" dirty="0" smtClean="0"/>
              <a:t>Recent developments in Geant4</a:t>
            </a:r>
          </a:p>
          <a:p>
            <a:pPr lvl="1">
              <a:buFont typeface="Courier New"/>
              <a:buChar char="o"/>
            </a:pPr>
            <a:r>
              <a:rPr lang="fr-CH" dirty="0" smtClean="0"/>
              <a:t>Ongoing development in Geant4 </a:t>
            </a:r>
          </a:p>
          <a:p>
            <a:pPr lvl="1">
              <a:buFont typeface="Courier New"/>
              <a:buChar char="o"/>
            </a:pPr>
            <a:r>
              <a:rPr lang="fr-CH" dirty="0" smtClean="0"/>
              <a:t>Recent developments in GRAS </a:t>
            </a:r>
            <a:endParaRPr lang="fr-CH" dirty="0"/>
          </a:p>
          <a:p>
            <a:pPr lvl="1">
              <a:buFont typeface="Courier New"/>
              <a:buChar char="o"/>
            </a:pPr>
            <a:r>
              <a:rPr lang="fr-CH" dirty="0" smtClean="0"/>
              <a:t>Test  (see </a:t>
            </a:r>
            <a:r>
              <a:rPr lang="fr-CH" dirty="0" smtClean="0"/>
              <a:t> </a:t>
            </a:r>
            <a:r>
              <a:rPr lang="fr-CH" dirty="0" smtClean="0"/>
              <a:t>next talk by F. Lei et al.)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Reverse MC  </a:t>
            </a:r>
            <a:r>
              <a:rPr lang="fr-FR" sz="3600" dirty="0" err="1" smtClean="0"/>
              <a:t>method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7607980" cy="410117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7544" y="5013176"/>
            <a:ext cx="8496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Reverse MC </a:t>
            </a:r>
            <a:r>
              <a:rPr lang="fr-FR" dirty="0" smtClean="0"/>
              <a:t> 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Start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tiny</a:t>
            </a:r>
            <a:r>
              <a:rPr lang="fr-FR" dirty="0" smtClean="0"/>
              <a:t> sensitive volume 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Reverse </a:t>
            </a:r>
            <a:r>
              <a:rPr lang="fr-FR" dirty="0" err="1" smtClean="0"/>
              <a:t>tracking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occurence</a:t>
            </a:r>
            <a:r>
              <a:rPr lang="fr-FR" dirty="0" smtClean="0"/>
              <a:t> of reverse </a:t>
            </a:r>
            <a:r>
              <a:rPr lang="fr-FR" dirty="0" err="1" smtClean="0"/>
              <a:t>processes</a:t>
            </a:r>
            <a:r>
              <a:rPr lang="fr-FR" dirty="0" smtClean="0"/>
              <a:t> till </a:t>
            </a:r>
            <a:r>
              <a:rPr lang="fr-FR" dirty="0" err="1" smtClean="0"/>
              <a:t>external</a:t>
            </a:r>
            <a:r>
              <a:rPr lang="fr-FR" dirty="0" smtClean="0"/>
              <a:t> sources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In Geant4 Reverse Compton, </a:t>
            </a:r>
            <a:r>
              <a:rPr lang="fr-FR" dirty="0" err="1" smtClean="0"/>
              <a:t>Photoe-electric</a:t>
            </a:r>
            <a:r>
              <a:rPr lang="fr-FR" dirty="0" smtClean="0"/>
              <a:t>, </a:t>
            </a:r>
            <a:r>
              <a:rPr lang="fr-FR" dirty="0" err="1" smtClean="0"/>
              <a:t>bremsstrahlung</a:t>
            </a:r>
            <a:r>
              <a:rPr lang="fr-FR" dirty="0" smtClean="0"/>
              <a:t>, ionisation e-,protons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148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Reverse MC </a:t>
            </a:r>
            <a:r>
              <a:rPr lang="fr-FR" dirty="0" err="1" smtClean="0"/>
              <a:t>example</a:t>
            </a:r>
            <a:r>
              <a:rPr lang="fr-FR" dirty="0" smtClean="0"/>
              <a:t>  </a:t>
            </a:r>
            <a:r>
              <a:rPr lang="fr-FR" dirty="0" err="1" smtClean="0"/>
              <a:t>with</a:t>
            </a:r>
            <a:r>
              <a:rPr lang="fr-FR" dirty="0" smtClean="0"/>
              <a:t>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SREM detector of  ESA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35" t="4385" r="10188" b="3817"/>
          <a:stretch/>
        </p:blipFill>
        <p:spPr>
          <a:xfrm>
            <a:off x="539552" y="2204864"/>
            <a:ext cx="4250266" cy="40978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1864" r="51954" b="48726"/>
          <a:stretch/>
        </p:blipFill>
        <p:spPr>
          <a:xfrm>
            <a:off x="4788024" y="2636912"/>
            <a:ext cx="3852334" cy="342061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364088" y="177281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err="1" smtClean="0"/>
              <a:t>Primary</a:t>
            </a:r>
            <a:r>
              <a:rPr lang="fr-FR" dirty="0" smtClean="0"/>
              <a:t> </a:t>
            </a:r>
            <a:r>
              <a:rPr lang="fr-FR" dirty="0" smtClean="0"/>
              <a:t> </a:t>
            </a:r>
            <a:r>
              <a:rPr lang="fr-FR" dirty="0" err="1" smtClean="0"/>
              <a:t>spectrum</a:t>
            </a:r>
            <a:r>
              <a:rPr lang="fr-FR" dirty="0" smtClean="0"/>
              <a:t>  </a:t>
            </a:r>
            <a:r>
              <a:rPr lang="fr-FR" dirty="0" err="1" smtClean="0"/>
              <a:t>exp</a:t>
            </a:r>
            <a:r>
              <a:rPr lang="fr-FR" dirty="0" smtClean="0"/>
              <a:t>(-E/1MeV)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44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 Recent developments in G4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363272" cy="474561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CH" dirty="0" smtClean="0"/>
          </a:p>
          <a:p>
            <a:pPr lvl="1">
              <a:buFont typeface="Wingdings" charset="2"/>
              <a:buChar char="§"/>
            </a:pPr>
            <a:r>
              <a:rPr lang="fr-CH" dirty="0"/>
              <a:t>Correction of bug in </a:t>
            </a:r>
            <a:r>
              <a:rPr lang="fr-CH" dirty="0" smtClean="0"/>
              <a:t>reverse multiple </a:t>
            </a:r>
            <a:r>
              <a:rPr lang="fr-CH" dirty="0"/>
              <a:t>scattering</a:t>
            </a:r>
          </a:p>
          <a:p>
            <a:pPr lvl="1">
              <a:buFont typeface="Wingdings" charset="2"/>
              <a:buChar char="§"/>
            </a:pPr>
            <a:r>
              <a:rPr lang="fr-CH" dirty="0"/>
              <a:t>Implementation of splitting of reverse tracking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>
              <a:buFont typeface="Wingdings" charset="2"/>
              <a:buChar char="§"/>
            </a:pPr>
            <a:endParaRPr lang="en-GB" dirty="0"/>
          </a:p>
          <a:p>
            <a:pPr lvl="1">
              <a:buFont typeface="Wingdings" charset="2"/>
              <a:buChar char="§"/>
            </a:pP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39178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/>
              <a:t>Correction of bug im multiple scattering</a:t>
            </a:r>
            <a:endParaRPr lang="fr-CH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1628800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Bug description: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 smtClean="0"/>
              <a:t>The Multiple </a:t>
            </a:r>
            <a:r>
              <a:rPr lang="fr-FR" dirty="0" err="1"/>
              <a:t>s</a:t>
            </a:r>
            <a:r>
              <a:rPr lang="fr-FR" dirty="0" err="1" smtClean="0"/>
              <a:t>cattering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considering</a:t>
            </a:r>
            <a:r>
              <a:rPr lang="fr-FR" dirty="0" smtClean="0"/>
              <a:t> the adjoint </a:t>
            </a:r>
            <a:r>
              <a:rPr lang="fr-FR" dirty="0" err="1" smtClean="0"/>
              <a:t>electron</a:t>
            </a:r>
            <a:r>
              <a:rPr lang="fr-FR" dirty="0" smtClean="0"/>
              <a:t> as an ion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computing</a:t>
            </a:r>
            <a:r>
              <a:rPr lang="fr-FR" dirty="0" smtClean="0"/>
              <a:t> the maximum </a:t>
            </a:r>
            <a:r>
              <a:rPr lang="fr-FR" dirty="0" err="1" smtClean="0"/>
              <a:t>step</a:t>
            </a:r>
            <a:r>
              <a:rPr lang="fr-FR" dirty="0" smtClean="0"/>
              <a:t>  </a:t>
            </a:r>
            <a:r>
              <a:rPr lang="fr-FR" dirty="0" err="1" smtClean="0"/>
              <a:t>limit</a:t>
            </a:r>
            <a:r>
              <a:rPr lang="fr-FR" dirty="0" smtClean="0"/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M</a:t>
            </a:r>
            <a:r>
              <a:rPr lang="fr-FR" dirty="0" smtClean="0"/>
              <a:t>uch </a:t>
            </a:r>
            <a:r>
              <a:rPr lang="fr-FR" dirty="0" err="1" smtClean="0"/>
              <a:t>shorter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in </a:t>
            </a:r>
            <a:r>
              <a:rPr lang="fr-FR" dirty="0" err="1" smtClean="0"/>
              <a:t>fwd</a:t>
            </a:r>
            <a:r>
              <a:rPr lang="fr-FR" dirty="0" smtClean="0"/>
              <a:t> </a:t>
            </a:r>
            <a:r>
              <a:rPr lang="fr-FR" dirty="0" err="1" smtClean="0"/>
              <a:t>tracking</a:t>
            </a:r>
            <a:endParaRPr lang="fr-FR" dirty="0" smtClean="0"/>
          </a:p>
          <a:p>
            <a:pPr marL="742950" lvl="1" indent="-285750">
              <a:buFont typeface="Arial"/>
              <a:buChar char="•"/>
            </a:pPr>
            <a:r>
              <a:rPr lang="fr-FR" dirty="0" err="1" smtClean="0"/>
              <a:t>Increase</a:t>
            </a:r>
            <a:r>
              <a:rPr lang="fr-FR" dirty="0" smtClean="0"/>
              <a:t> the </a:t>
            </a:r>
            <a:r>
              <a:rPr lang="fr-FR" dirty="0" err="1" smtClean="0"/>
              <a:t>computing</a:t>
            </a:r>
            <a:r>
              <a:rPr lang="fr-FR" dirty="0" smtClean="0"/>
              <a:t> time </a:t>
            </a:r>
            <a:r>
              <a:rPr lang="fr-FR" dirty="0" err="1" smtClean="0"/>
              <a:t>fo</a:t>
            </a:r>
            <a:r>
              <a:rPr lang="fr-FR" dirty="0" smtClean="0"/>
              <a:t> reverse e- </a:t>
            </a:r>
            <a:r>
              <a:rPr lang="fr-FR" dirty="0" err="1" smtClean="0"/>
              <a:t>tracking</a:t>
            </a:r>
            <a:endParaRPr lang="fr-FR" dirty="0" smtClean="0"/>
          </a:p>
          <a:p>
            <a:pPr marL="742950" lvl="1" indent="-285750">
              <a:buFont typeface="Arial"/>
              <a:buChar char="•"/>
            </a:pPr>
            <a:r>
              <a:rPr lang="fr-FR" dirty="0" smtClean="0"/>
              <a:t>I do not know </a:t>
            </a:r>
            <a:r>
              <a:rPr lang="fr-FR" dirty="0" err="1" smtClean="0"/>
              <a:t>when</a:t>
            </a:r>
            <a:r>
              <a:rPr lang="fr-FR" dirty="0" smtClean="0"/>
              <a:t> the bug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introduced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dirty="0" smtClean="0"/>
              <a:t>Solution: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 smtClean="0"/>
              <a:t>New classes G4UrbanAdjointMScModel  and G4eAdjointMultipleScattering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 smtClean="0"/>
              <a:t>Force </a:t>
            </a:r>
            <a:r>
              <a:rPr lang="fr-FR" dirty="0" err="1" smtClean="0"/>
              <a:t>at</a:t>
            </a:r>
            <a:r>
              <a:rPr lang="fr-FR" dirty="0" smtClean="0"/>
              <a:t> initialisation to </a:t>
            </a:r>
            <a:r>
              <a:rPr lang="fr-FR" dirty="0" err="1" smtClean="0"/>
              <a:t>recognise</a:t>
            </a:r>
            <a:r>
              <a:rPr lang="fr-FR" dirty="0" smtClean="0"/>
              <a:t> the adjoint e- as an </a:t>
            </a:r>
            <a:r>
              <a:rPr lang="fr-FR" dirty="0" err="1" smtClean="0"/>
              <a:t>electron</a:t>
            </a:r>
            <a:r>
              <a:rPr lang="fr-FR" dirty="0" smtClean="0"/>
              <a:t> for multiple </a:t>
            </a:r>
            <a:r>
              <a:rPr lang="fr-FR" dirty="0" err="1" smtClean="0"/>
              <a:t>scattering</a:t>
            </a:r>
            <a:endParaRPr lang="fr-FR" dirty="0" smtClean="0"/>
          </a:p>
          <a:p>
            <a:pPr marL="742950" lvl="1" indent="-285750">
              <a:buFont typeface="Arial"/>
              <a:buChar char="•"/>
            </a:pPr>
            <a:r>
              <a:rPr lang="fr-FR" dirty="0" smtClean="0"/>
              <a:t>Will </a:t>
            </a:r>
            <a:r>
              <a:rPr lang="fr-FR" dirty="0" err="1" smtClean="0"/>
              <a:t>discuss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Vladimir to </a:t>
            </a:r>
            <a:r>
              <a:rPr lang="fr-FR" dirty="0" err="1" smtClean="0"/>
              <a:t>implement</a:t>
            </a:r>
            <a:r>
              <a:rPr lang="fr-FR" dirty="0" smtClean="0"/>
              <a:t> the change </a:t>
            </a:r>
            <a:r>
              <a:rPr lang="fr-FR" dirty="0" err="1" smtClean="0"/>
              <a:t>directly</a:t>
            </a:r>
            <a:r>
              <a:rPr lang="fr-FR" dirty="0" smtClean="0"/>
              <a:t> in original classes</a:t>
            </a:r>
          </a:p>
        </p:txBody>
      </p:sp>
    </p:spTree>
    <p:extLst>
      <p:ext uri="{BB962C8B-B14F-4D97-AF65-F5344CB8AC3E}">
        <p14:creationId xmlns:p14="http://schemas.microsoft.com/office/powerpoint/2010/main" val="251562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/>
          </a:bodyPr>
          <a:lstStyle/>
          <a:p>
            <a:r>
              <a:rPr lang="fr-CH" sz="2800" dirty="0" smtClean="0"/>
              <a:t>Implementation of reverse tracking splitting</a:t>
            </a:r>
            <a:endParaRPr lang="fr-CH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683568" y="4221088"/>
            <a:ext cx="756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tracks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the </a:t>
            </a:r>
            <a:r>
              <a:rPr lang="fr-FR" dirty="0" err="1" smtClean="0"/>
              <a:t>external</a:t>
            </a:r>
            <a:r>
              <a:rPr lang="fr-FR" dirty="0" smtClean="0"/>
              <a:t> source </a:t>
            </a:r>
            <a:r>
              <a:rPr lang="fr-FR" dirty="0" err="1" smtClean="0"/>
              <a:t>during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event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The user has </a:t>
            </a:r>
            <a:r>
              <a:rPr lang="fr-FR" dirty="0" err="1" smtClean="0"/>
              <a:t>now</a:t>
            </a:r>
            <a:r>
              <a:rPr lang="fr-FR" dirty="0" smtClean="0"/>
              <a:t> the </a:t>
            </a:r>
            <a:r>
              <a:rPr lang="fr-FR" dirty="0" err="1" smtClean="0"/>
              <a:t>possibility</a:t>
            </a:r>
            <a:r>
              <a:rPr lang="fr-FR" dirty="0" smtClean="0"/>
              <a:t> to  split </a:t>
            </a:r>
            <a:r>
              <a:rPr lang="fr-FR" dirty="0" err="1" smtClean="0"/>
              <a:t>creation</a:t>
            </a:r>
            <a:r>
              <a:rPr lang="fr-FR" dirty="0" smtClean="0"/>
              <a:t> of  adjoint </a:t>
            </a:r>
            <a:r>
              <a:rPr lang="fr-FR" dirty="0" err="1" smtClean="0"/>
              <a:t>primary</a:t>
            </a:r>
            <a:r>
              <a:rPr lang="fr-FR" dirty="0" smtClean="0"/>
              <a:t> </a:t>
            </a:r>
            <a:r>
              <a:rPr lang="fr-FR" dirty="0"/>
              <a:t>	</a:t>
            </a:r>
            <a:r>
              <a:rPr lang="fr-FR" dirty="0" smtClean="0"/>
              <a:t>/adjoint</a:t>
            </a:r>
            <a:r>
              <a:rPr lang="fr-FR" dirty="0"/>
              <a:t>/</a:t>
            </a:r>
            <a:r>
              <a:rPr lang="fr-FR" dirty="0" err="1" smtClean="0"/>
              <a:t>SetNbOfPrimaryAdjGammasPerEvent</a:t>
            </a:r>
            <a:endParaRPr lang="fr-FR" dirty="0" smtClean="0"/>
          </a:p>
          <a:p>
            <a:r>
              <a:rPr lang="fr-FR" dirty="0" smtClean="0"/>
              <a:t>	/</a:t>
            </a:r>
            <a:r>
              <a:rPr lang="fr-FR" dirty="0"/>
              <a:t>adjoint/</a:t>
            </a:r>
            <a:r>
              <a:rPr lang="fr-FR" dirty="0" err="1" smtClean="0"/>
              <a:t>SetNbOfPrimaryAdjElectronsPerEvent</a:t>
            </a:r>
            <a:endParaRPr lang="fr-FR" dirty="0" smtClean="0"/>
          </a:p>
          <a:p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Open the </a:t>
            </a:r>
            <a:r>
              <a:rPr lang="fr-FR" dirty="0" err="1" smtClean="0"/>
              <a:t>possibility</a:t>
            </a:r>
            <a:r>
              <a:rPr lang="fr-FR" dirty="0" smtClean="0"/>
              <a:t> to </a:t>
            </a:r>
            <a:r>
              <a:rPr lang="fr-FR" dirty="0" err="1" smtClean="0"/>
              <a:t>implement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biasing</a:t>
            </a:r>
            <a:r>
              <a:rPr lang="fr-FR" dirty="0" smtClean="0"/>
              <a:t>  </a:t>
            </a:r>
            <a:r>
              <a:rPr lang="fr-FR" dirty="0" err="1" smtClean="0"/>
              <a:t>method</a:t>
            </a:r>
            <a:r>
              <a:rPr lang="fr-FR" dirty="0" smtClean="0"/>
              <a:t> for reverse </a:t>
            </a:r>
            <a:r>
              <a:rPr lang="fr-FR" dirty="0" err="1" smtClean="0"/>
              <a:t>tracking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endParaRPr lang="fr-FR" dirty="0"/>
          </a:p>
        </p:txBody>
      </p:sp>
      <p:sp>
        <p:nvSpPr>
          <p:cNvPr id="4" name="Ellipse 3"/>
          <p:cNvSpPr>
            <a:spLocks noChangeAspect="1"/>
          </p:cNvSpPr>
          <p:nvPr/>
        </p:nvSpPr>
        <p:spPr>
          <a:xfrm>
            <a:off x="3995936" y="2636912"/>
            <a:ext cx="713691" cy="65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>
            <a:stCxn id="4" idx="7"/>
          </p:cNvCxnSpPr>
          <p:nvPr/>
        </p:nvCxnSpPr>
        <p:spPr>
          <a:xfrm flipV="1">
            <a:off x="4605109" y="2636917"/>
            <a:ext cx="830983" cy="96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5004048" y="2348880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endCxn id="22" idx="7"/>
          </p:cNvCxnSpPr>
          <p:nvPr/>
        </p:nvCxnSpPr>
        <p:spPr>
          <a:xfrm flipV="1">
            <a:off x="5004048" y="1922147"/>
            <a:ext cx="290660" cy="4267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436096" y="2636912"/>
            <a:ext cx="216024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4572000" y="1844824"/>
            <a:ext cx="360040" cy="888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endCxn id="22" idx="0"/>
          </p:cNvCxnSpPr>
          <p:nvPr/>
        </p:nvCxnSpPr>
        <p:spPr>
          <a:xfrm flipH="1" flipV="1">
            <a:off x="4339166" y="1556792"/>
            <a:ext cx="592874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>
            <a:spLocks noChangeAspect="1"/>
          </p:cNvSpPr>
          <p:nvPr/>
        </p:nvSpPr>
        <p:spPr>
          <a:xfrm>
            <a:off x="2987824" y="1556792"/>
            <a:ext cx="2702683" cy="249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14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120680" cy="1143000"/>
          </a:xfrm>
        </p:spPr>
        <p:txBody>
          <a:bodyPr>
            <a:normAutofit/>
          </a:bodyPr>
          <a:lstStyle/>
          <a:p>
            <a:r>
              <a:rPr lang="fr-CH" sz="2800" dirty="0" smtClean="0"/>
              <a:t>Test adjoint primary splitting</a:t>
            </a:r>
            <a:endParaRPr lang="fr-CH" sz="2800" dirty="0"/>
          </a:p>
        </p:txBody>
      </p:sp>
      <p:pic>
        <p:nvPicPr>
          <p:cNvPr id="5" name="Image 4" descr="adjoint_splitting_te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343982" cy="367199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75656" y="5590981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Code 2 times </a:t>
            </a:r>
            <a:r>
              <a:rPr lang="fr-FR" dirty="0" err="1" smtClean="0"/>
              <a:t>slower</a:t>
            </a:r>
            <a:r>
              <a:rPr lang="fr-FR" dirty="0" smtClean="0"/>
              <a:t> for a gamma </a:t>
            </a:r>
            <a:r>
              <a:rPr lang="fr-FR" dirty="0" err="1" smtClean="0"/>
              <a:t>splitting</a:t>
            </a:r>
            <a:r>
              <a:rPr lang="fr-FR" dirty="0" smtClean="0"/>
              <a:t> factor of </a:t>
            </a:r>
            <a:r>
              <a:rPr lang="fr-FR" dirty="0" smtClean="0"/>
              <a:t>10 : </a:t>
            </a:r>
            <a:r>
              <a:rPr lang="fr-FR" dirty="0" err="1" smtClean="0"/>
              <a:t>winning</a:t>
            </a:r>
            <a:r>
              <a:rPr lang="fr-FR" dirty="0" smtClean="0"/>
              <a:t> factor 5</a:t>
            </a:r>
            <a:endParaRPr lang="fr-FR" dirty="0" smtClean="0"/>
          </a:p>
          <a:p>
            <a:r>
              <a:rPr lang="fr-FR" dirty="0" err="1" smtClean="0"/>
              <a:t>Smooth</a:t>
            </a:r>
            <a:r>
              <a:rPr lang="fr-FR" dirty="0" smtClean="0"/>
              <a:t> the gamma </a:t>
            </a:r>
            <a:r>
              <a:rPr lang="fr-FR" dirty="0" err="1" smtClean="0"/>
              <a:t>spectrum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46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120680" cy="1143000"/>
          </a:xfrm>
        </p:spPr>
        <p:txBody>
          <a:bodyPr>
            <a:normAutofit/>
          </a:bodyPr>
          <a:lstStyle/>
          <a:p>
            <a:r>
              <a:rPr lang="fr-CH" sz="2800" dirty="0" smtClean="0"/>
              <a:t>Ongoing Implementation of forced interaction in gamma reverse physics</a:t>
            </a:r>
            <a:endParaRPr lang="fr-CH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899592" y="3789040"/>
            <a:ext cx="6768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Most of the time the </a:t>
            </a:r>
            <a:r>
              <a:rPr lang="fr-FR" dirty="0" smtClean="0"/>
              <a:t>reverse/</a:t>
            </a:r>
            <a:r>
              <a:rPr lang="fr-FR" dirty="0" err="1" smtClean="0"/>
              <a:t>forward</a:t>
            </a:r>
            <a:r>
              <a:rPr lang="fr-FR" dirty="0" smtClean="0"/>
              <a:t>  gamma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smtClean="0"/>
              <a:t>not </a:t>
            </a:r>
            <a:r>
              <a:rPr lang="fr-FR" dirty="0" err="1" smtClean="0"/>
              <a:t>interact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geometry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Force interactions </a:t>
            </a:r>
            <a:r>
              <a:rPr lang="fr-FR" dirty="0" err="1" smtClean="0"/>
              <a:t>along</a:t>
            </a:r>
            <a:r>
              <a:rPr lang="fr-FR" dirty="0" smtClean="0"/>
              <a:t> the </a:t>
            </a:r>
            <a:r>
              <a:rPr lang="fr-FR" dirty="0" err="1" smtClean="0"/>
              <a:t>track</a:t>
            </a:r>
            <a:r>
              <a:rPr lang="fr-FR" dirty="0" smtClean="0"/>
              <a:t> of the reverse gamma </a:t>
            </a:r>
            <a:r>
              <a:rPr lang="fr-FR" dirty="0" smtClean="0"/>
              <a:t>to go back to a </a:t>
            </a:r>
            <a:r>
              <a:rPr lang="fr-FR" dirty="0" err="1" smtClean="0"/>
              <a:t>primary</a:t>
            </a:r>
            <a:r>
              <a:rPr lang="fr-FR" dirty="0" smtClean="0"/>
              <a:t> </a:t>
            </a:r>
            <a:r>
              <a:rPr lang="fr-FR" dirty="0" err="1" smtClean="0"/>
              <a:t>electron</a:t>
            </a:r>
            <a:r>
              <a:rPr lang="fr-FR" dirty="0" smtClean="0"/>
              <a:t> on the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side</a:t>
            </a:r>
            <a:r>
              <a:rPr lang="fr-FR" dirty="0" smtClean="0"/>
              <a:t> of the </a:t>
            </a:r>
            <a:r>
              <a:rPr lang="fr-FR" dirty="0" err="1" smtClean="0"/>
              <a:t>shielding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Give</a:t>
            </a:r>
            <a:r>
              <a:rPr lang="fr-FR" dirty="0" smtClean="0"/>
              <a:t> more </a:t>
            </a:r>
            <a:r>
              <a:rPr lang="fr-FR" dirty="0" err="1" smtClean="0"/>
              <a:t>weights</a:t>
            </a:r>
            <a:r>
              <a:rPr lang="fr-FR" dirty="0" smtClean="0"/>
              <a:t> for interaction in </a:t>
            </a:r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layers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valid</a:t>
            </a:r>
            <a:r>
              <a:rPr lang="fr-FR" dirty="0" smtClean="0"/>
              <a:t> for gamma </a:t>
            </a:r>
            <a:r>
              <a:rPr lang="fr-FR" dirty="0" err="1" smtClean="0"/>
              <a:t>induced</a:t>
            </a:r>
            <a:r>
              <a:rPr lang="fr-FR" dirty="0" smtClean="0"/>
              <a:t> by </a:t>
            </a:r>
            <a:r>
              <a:rPr lang="fr-FR" dirty="0" err="1" smtClean="0"/>
              <a:t>primary</a:t>
            </a:r>
            <a:r>
              <a:rPr lang="fr-FR" dirty="0" smtClean="0"/>
              <a:t> </a:t>
            </a:r>
            <a:r>
              <a:rPr lang="fr-FR" dirty="0" err="1" smtClean="0"/>
              <a:t>elecetrons</a:t>
            </a:r>
            <a:endParaRPr lang="fr-FR" dirty="0"/>
          </a:p>
        </p:txBody>
      </p:sp>
      <p:sp>
        <p:nvSpPr>
          <p:cNvPr id="4" name="Cube 3"/>
          <p:cNvSpPr/>
          <p:nvPr/>
        </p:nvSpPr>
        <p:spPr>
          <a:xfrm>
            <a:off x="2555776" y="1556792"/>
            <a:ext cx="1152128" cy="2016224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Cube 6"/>
          <p:cNvSpPr/>
          <p:nvPr/>
        </p:nvSpPr>
        <p:spPr>
          <a:xfrm>
            <a:off x="3131840" y="1556792"/>
            <a:ext cx="1152128" cy="2016224"/>
          </a:xfrm>
          <a:prstGeom prst="cub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3635896" y="1556792"/>
            <a:ext cx="1152128" cy="2016224"/>
          </a:xfrm>
          <a:prstGeom prst="cub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4211960" y="1556792"/>
            <a:ext cx="1152128" cy="2016224"/>
          </a:xfrm>
          <a:prstGeom prst="cub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619672" y="2132856"/>
            <a:ext cx="4392488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619672" y="2708920"/>
            <a:ext cx="1224136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843808" y="2708920"/>
            <a:ext cx="1296144" cy="576064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843808" y="2708920"/>
            <a:ext cx="2088232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4932040" y="2420888"/>
            <a:ext cx="72008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4139952" y="2996952"/>
            <a:ext cx="43204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572000" y="2996952"/>
            <a:ext cx="1152128" cy="50405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06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UV_DirLausanne1">
  <a:themeElements>
    <a:clrScheme name="CHUV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009933"/>
      </a:accent4>
      <a:accent5>
        <a:srgbClr val="604878"/>
      </a:accent5>
      <a:accent6>
        <a:srgbClr val="C19859"/>
      </a:accent6>
      <a:hlink>
        <a:srgbClr val="009933"/>
      </a:hlink>
      <a:folHlink>
        <a:srgbClr val="F07F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CHUV_DirLausanne1</Template>
  <TotalTime>70912</TotalTime>
  <Words>428</Words>
  <Application>Microsoft Macintosh PowerPoint</Application>
  <PresentationFormat>Présentation à l'écran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CHUV_DirLausanne1</vt:lpstr>
      <vt:lpstr>Geant4 Reverse MC status</vt:lpstr>
      <vt:lpstr>Outline </vt:lpstr>
      <vt:lpstr>Reverse MC  method</vt:lpstr>
      <vt:lpstr>Reverse MC example  with   SREM detector of  ESA </vt:lpstr>
      <vt:lpstr> Recent developments in G4</vt:lpstr>
      <vt:lpstr>Correction of bug im multiple scattering</vt:lpstr>
      <vt:lpstr>Implementation of reverse tracking splitting</vt:lpstr>
      <vt:lpstr>Test adjoint primary splitting</vt:lpstr>
      <vt:lpstr>Ongoing Implementation of forced interaction in gamma reverse physics</vt:lpstr>
      <vt:lpstr> Recent developments in GRAS Reverse Monte Carlo mode</vt:lpstr>
      <vt:lpstr>Implementation of gamma dose for point detector analysis  </vt:lpstr>
      <vt:lpstr>Gamma fluence to dose conversion coefficient in GRAS Reverse Monte Carlo </vt:lpstr>
    </vt:vector>
  </TitlesOfParts>
  <Company>CHUV | Centre hospitalier universitaire vaudois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Séance portique-tique  (en bonus, utilisation des couleurs les plus moches possibles)</dc:title>
  <dc:creator>Bailat Claude (HOS42668)</dc:creator>
  <cp:lastModifiedBy>Laurent Desorgher</cp:lastModifiedBy>
  <cp:revision>284</cp:revision>
  <dcterms:created xsi:type="dcterms:W3CDTF">2015-01-29T08:28:14Z</dcterms:created>
  <dcterms:modified xsi:type="dcterms:W3CDTF">2016-09-13T21:50:45Z</dcterms:modified>
</cp:coreProperties>
</file>