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1" r:id="rId3"/>
    <p:sldId id="296" r:id="rId4"/>
    <p:sldId id="273" r:id="rId5"/>
    <p:sldId id="277" r:id="rId6"/>
    <p:sldId id="305" r:id="rId7"/>
    <p:sldId id="284" r:id="rId8"/>
    <p:sldId id="301" r:id="rId9"/>
    <p:sldId id="307" r:id="rId10"/>
    <p:sldId id="308" r:id="rId11"/>
    <p:sldId id="303" r:id="rId12"/>
    <p:sldId id="304" r:id="rId13"/>
    <p:sldId id="282" r:id="rId14"/>
    <p:sldId id="283" r:id="rId15"/>
    <p:sldId id="278" r:id="rId16"/>
    <p:sldId id="310" r:id="rId17"/>
    <p:sldId id="279" r:id="rId18"/>
    <p:sldId id="292" r:id="rId19"/>
    <p:sldId id="311" r:id="rId20"/>
    <p:sldId id="293" r:id="rId21"/>
    <p:sldId id="288" r:id="rId22"/>
    <p:sldId id="298" r:id="rId23"/>
    <p:sldId id="297" r:id="rId24"/>
    <p:sldId id="299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" initials="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8" autoAdjust="0"/>
    <p:restoredTop sz="99177" autoAdjust="0"/>
  </p:normalViewPr>
  <p:slideViewPr>
    <p:cSldViewPr>
      <p:cViewPr varScale="1">
        <p:scale>
          <a:sx n="96" d="100"/>
          <a:sy n="96" d="100"/>
        </p:scale>
        <p:origin x="-10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991EC-CF95-4D47-B047-28187202B4D1}" type="datetimeFigureOut">
              <a:rPr lang="en-GB" smtClean="0"/>
              <a:pPr/>
              <a:t>13.09.16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DA81-BE3A-4D0C-9782-97DE98C9F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0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7858A-24B5-4335-A5BD-3C5898F4FC76}" type="datetimeFigureOut">
              <a:rPr lang="en-GB" smtClean="0"/>
              <a:pPr/>
              <a:t>13.09.16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9935E-F0EE-453F-B3F3-284B21E97E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2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n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680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2800" b="0" cap="none" spc="-150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 sz="28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28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>
            <a:normAutofit/>
          </a:bodyPr>
          <a:lstStyle>
            <a:lvl1pPr marL="73152" indent="0" algn="l">
              <a:buNone/>
              <a:defRPr sz="20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>
            <a:normAutofit/>
          </a:bodyPr>
          <a:lstStyle>
            <a:lvl1pPr marL="73152" indent="0">
              <a:buNone/>
              <a:defRPr sz="20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2800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22E79AA-E62F-4E25-AEA7-D655E57ED1D3}" type="datetimeFigureOut">
              <a:rPr lang="en-GB" smtClean="0"/>
              <a:pPr/>
              <a:t>13.09.16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emf"/><Relationship Id="rId16" Type="http://schemas.openxmlformats.org/officeDocument/2006/relationships/image" Target="../media/image5.png"/><Relationship Id="rId1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marL="228600" indent="-228600"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buFont typeface="+mj-lt"/>
              <a:buAutoNum type="arabicPeriod"/>
            </a:pPr>
            <a:fld id="{C7D386BE-265B-4E18-98CB-BDCE8D4E6494}" type="slidenum">
              <a:rPr lang="en-GB" smtClean="0"/>
              <a:pPr>
                <a:buFont typeface="+mj-lt"/>
                <a:buAutoNum type="arabicPeriod"/>
              </a:pPr>
              <a:t>‹#›</a:t>
            </a:fld>
            <a:endParaRPr lang="en-GB" dirty="0"/>
          </a:p>
        </p:txBody>
      </p:sp>
      <p:pic>
        <p:nvPicPr>
          <p:cNvPr id="20" name="Picture 19" descr="radmod_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812360" y="6364643"/>
            <a:ext cx="801985" cy="473901"/>
          </a:xfrm>
          <a:prstGeom prst="rect">
            <a:avLst/>
          </a:prstGeom>
        </p:spPr>
      </p:pic>
      <p:pic>
        <p:nvPicPr>
          <p:cNvPr id="18" name="Image 12" descr="CHUV_Simple_Blanc.eps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20272" y="6372977"/>
            <a:ext cx="828000" cy="426655"/>
          </a:xfrm>
          <a:prstGeom prst="rect">
            <a:avLst/>
          </a:prstGeom>
        </p:spPr>
      </p:pic>
      <p:pic>
        <p:nvPicPr>
          <p:cNvPr id="19" name="Picture 18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357934"/>
            <a:ext cx="785818" cy="50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/>
          <p:cNvPicPr>
            <a:picLocks noChangeAspect="1" noChangeArrowheads="1"/>
          </p:cNvPicPr>
          <p:nvPr userDrawn="1"/>
        </p:nvPicPr>
        <p:blipFill>
          <a:blip r:embed="rId16" cstate="print"/>
          <a:srcRect t="23852" b="28443"/>
          <a:stretch>
            <a:fillRect/>
          </a:stretch>
        </p:blipFill>
        <p:spPr bwMode="auto">
          <a:xfrm>
            <a:off x="5070240" y="6367688"/>
            <a:ext cx="1120889" cy="432048"/>
          </a:xfrm>
          <a:prstGeom prst="rect">
            <a:avLst/>
          </a:prstGeom>
          <a:blipFill>
            <a:blip r:embed="rId17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8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2448272"/>
          </a:xfrm>
        </p:spPr>
        <p:txBody>
          <a:bodyPr/>
          <a:lstStyle/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3200" dirty="0" smtClean="0"/>
              <a:t>GRAS Reverse MC Tests Results</a:t>
            </a:r>
            <a:br>
              <a:rPr lang="en-GB" sz="32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7772400" cy="2664296"/>
          </a:xfrm>
        </p:spPr>
        <p:txBody>
          <a:bodyPr>
            <a:normAutofit/>
          </a:bodyPr>
          <a:lstStyle/>
          <a:p>
            <a:r>
              <a:rPr lang="en-GB" sz="1600" i="1" dirty="0" smtClean="0"/>
              <a:t>F. Lei, P. Truscott, </a:t>
            </a:r>
            <a:r>
              <a:rPr lang="en-GB" sz="1600" i="1" u="sng" dirty="0" smtClean="0"/>
              <a:t>L. </a:t>
            </a:r>
            <a:r>
              <a:rPr lang="en-GB" sz="1600" i="1" u="sng" dirty="0" err="1" smtClean="0"/>
              <a:t>Desorgher</a:t>
            </a:r>
            <a:r>
              <a:rPr lang="en-GB" sz="1600" i="1" dirty="0" smtClean="0"/>
              <a:t>, G. </a:t>
            </a:r>
            <a:r>
              <a:rPr lang="en-GB" sz="1600" i="1" dirty="0" err="1" smtClean="0"/>
              <a:t>Santin</a:t>
            </a:r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r>
              <a:rPr lang="en-GB" sz="1600" dirty="0" smtClean="0"/>
              <a:t>21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G4 Collaboration Meeting, Ferrara,  14/09/2016</a:t>
            </a:r>
          </a:p>
        </p:txBody>
      </p:sp>
    </p:spTree>
    <p:extLst>
      <p:ext uri="{BB962C8B-B14F-4D97-AF65-F5344CB8AC3E}">
        <p14:creationId xmlns:p14="http://schemas.microsoft.com/office/powerpoint/2010/main" val="351426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mm Al </a:t>
            </a:r>
            <a:r>
              <a:rPr lang="en-GB" dirty="0" err="1" smtClean="0"/>
              <a:t>eq</a:t>
            </a:r>
            <a:r>
              <a:rPr lang="en-GB" dirty="0" smtClean="0"/>
              <a:t> </a:t>
            </a:r>
            <a:r>
              <a:rPr lang="en-GB" dirty="0" smtClean="0"/>
              <a:t>Ta</a:t>
            </a:r>
            <a:r>
              <a:rPr lang="en-GB" dirty="0"/>
              <a:t> </a:t>
            </a:r>
            <a:r>
              <a:rPr lang="en-GB" dirty="0" smtClean="0"/>
              <a:t>shielding</a:t>
            </a:r>
            <a:endParaRPr lang="en-GB" dirty="0"/>
          </a:p>
        </p:txBody>
      </p:sp>
      <p:pic>
        <p:nvPicPr>
          <p:cNvPr id="9" name="Content Placeholder 6" descr="EdepInLayer2_TOTAL DOSE VS PRIMARY KINETIC ENERG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61308"/>
            <a:ext cx="7505994" cy="50039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07904" y="6021288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[MeV]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390090" y="3412314"/>
            <a:ext cx="15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nb </a:t>
            </a:r>
            <a:r>
              <a:rPr lang="fr-FR" dirty="0" err="1" smtClean="0"/>
              <a:t>particles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458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mm Al, JUICE Spectrum</a:t>
            </a:r>
            <a:endParaRPr lang="en-GB" dirty="0"/>
          </a:p>
        </p:txBody>
      </p:sp>
      <p:pic>
        <p:nvPicPr>
          <p:cNvPr id="8" name="Content Placeholder 5" descr="EdepInLayer2_DOSE 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019997" cy="467999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16200000">
            <a:off x="246074" y="3340306"/>
            <a:ext cx="15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nb </a:t>
            </a:r>
            <a:r>
              <a:rPr lang="fr-FR" dirty="0" err="1" smtClean="0"/>
              <a:t>particles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347864" y="5805264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[MeV]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63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mm Al, JUICE Spectrum</a:t>
            </a:r>
            <a:endParaRPr lang="en-GB" dirty="0"/>
          </a:p>
        </p:txBody>
      </p:sp>
      <p:pic>
        <p:nvPicPr>
          <p:cNvPr id="6" name="Content Placeholder 5" descr="test_Al_50.00mmAlEq_0.01mm_cut_all_phys_adj_runConvergence_EdepInLayer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53344"/>
            <a:ext cx="6748178" cy="5904655"/>
          </a:xfrm>
        </p:spPr>
      </p:pic>
    </p:spTree>
    <p:extLst>
      <p:ext uri="{BB962C8B-B14F-4D97-AF65-F5344CB8AC3E}">
        <p14:creationId xmlns:p14="http://schemas.microsoft.com/office/powerpoint/2010/main" val="260674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 mm Al, JUICE Spectrum</a:t>
            </a:r>
            <a:endParaRPr lang="en-GB" dirty="0"/>
          </a:p>
        </p:txBody>
      </p:sp>
      <p:pic>
        <p:nvPicPr>
          <p:cNvPr id="8" name="Content Placeholder 5" descr="EdepInLayer2_DOSE 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7559999" cy="504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07904" y="5805264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[MeV]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163841" y="3412314"/>
            <a:ext cx="220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nb </a:t>
            </a:r>
            <a:r>
              <a:rPr lang="fr-FR" dirty="0" err="1" smtClean="0"/>
              <a:t>particles</a:t>
            </a:r>
            <a:r>
              <a:rPr lang="fr-FR" dirty="0" smtClean="0"/>
              <a:t>/ MeV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 mm Al, JUICE Spectrum</a:t>
            </a:r>
            <a:endParaRPr lang="en-GB" dirty="0"/>
          </a:p>
        </p:txBody>
      </p:sp>
      <p:pic>
        <p:nvPicPr>
          <p:cNvPr id="6" name="Content Placeholder 5" descr="test_Al_50.00mmAlEq_0.01mm_cut_all_phys_adj_runConvergence_EdepInLayer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53344"/>
            <a:ext cx="6748178" cy="590465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50 mm Al, JUICE Spectrum</a:t>
            </a:r>
            <a:endParaRPr lang="en-GB" dirty="0"/>
          </a:p>
        </p:txBody>
      </p:sp>
      <p:pic>
        <p:nvPicPr>
          <p:cNvPr id="8" name="Content Placeholder 5" descr="EdepInLayer2_DOSE 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6858002" cy="4572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07904" y="5805264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[MeV]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318082" y="3556330"/>
            <a:ext cx="15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nb </a:t>
            </a:r>
            <a:r>
              <a:rPr lang="fr-FR" dirty="0" err="1" smtClean="0"/>
              <a:t>particles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50 mm Al, JUICE Spectrum</a:t>
            </a:r>
            <a:endParaRPr lang="en-GB" dirty="0"/>
          </a:p>
        </p:txBody>
      </p:sp>
      <p:pic>
        <p:nvPicPr>
          <p:cNvPr id="9" name="Content Placeholder 6" descr="EdepInLayer2_TOTAL DOSE VS PRIMARY KINETIC ENERG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073994" cy="47159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07904" y="5805264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[MeV]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462097" y="3700347"/>
            <a:ext cx="15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nb </a:t>
            </a:r>
            <a:r>
              <a:rPr lang="fr-FR" dirty="0" err="1" smtClean="0"/>
              <a:t>particles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34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50 mm Al, JUICE Spectrum</a:t>
            </a:r>
            <a:endParaRPr lang="en-GB" dirty="0"/>
          </a:p>
        </p:txBody>
      </p:sp>
      <p:pic>
        <p:nvPicPr>
          <p:cNvPr id="6" name="Content Placeholder 5" descr="test_Al_50.00mmAlEq_0.01mm_cut_all_phys_adj_runConvergence_EdepInLayer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53344"/>
            <a:ext cx="6748178" cy="590465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50 mm Al </a:t>
            </a:r>
            <a:r>
              <a:rPr lang="en-GB" dirty="0" err="1" smtClean="0"/>
              <a:t>eq</a:t>
            </a:r>
            <a:r>
              <a:rPr lang="en-GB" dirty="0" smtClean="0"/>
              <a:t> Ta, JUICE Spectrum</a:t>
            </a:r>
            <a:endParaRPr lang="en-GB" dirty="0"/>
          </a:p>
        </p:txBody>
      </p:sp>
      <p:pic>
        <p:nvPicPr>
          <p:cNvPr id="8" name="Content Placeholder 5" descr="EdepInLayer2_DOSE 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073999" cy="4716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635896" y="6021288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[MeV]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124190" y="3700347"/>
            <a:ext cx="220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nb </a:t>
            </a:r>
            <a:r>
              <a:rPr lang="fr-FR" dirty="0" err="1" smtClean="0"/>
              <a:t>particles</a:t>
            </a:r>
            <a:r>
              <a:rPr lang="fr-FR" dirty="0" smtClean="0"/>
              <a:t>/MeV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50 mm Al </a:t>
            </a:r>
            <a:r>
              <a:rPr lang="en-GB" dirty="0" err="1" smtClean="0"/>
              <a:t>eq</a:t>
            </a:r>
            <a:r>
              <a:rPr lang="en-GB" dirty="0" smtClean="0"/>
              <a:t> Ta, JUICE Spectrum</a:t>
            </a:r>
            <a:endParaRPr lang="en-GB" dirty="0"/>
          </a:p>
        </p:txBody>
      </p:sp>
      <p:pic>
        <p:nvPicPr>
          <p:cNvPr id="9" name="Content Placeholder 6" descr="EdepInLayer2_TOTAL DOSE VS PRIMARY KINETIC ENERG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073999" cy="471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07904" y="5805264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[MeV]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17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buNone/>
            </a:pPr>
            <a:endParaRPr lang="en-GB" dirty="0" smtClean="0"/>
          </a:p>
          <a:p>
            <a:pPr fontAlgn="t"/>
            <a:r>
              <a:rPr lang="en-GB" dirty="0" smtClean="0"/>
              <a:t>Background</a:t>
            </a:r>
          </a:p>
          <a:p>
            <a:pPr fontAlgn="t"/>
            <a:r>
              <a:rPr lang="en-GB" dirty="0" smtClean="0"/>
              <a:t>Simple Spherical Shell Shield Results</a:t>
            </a:r>
          </a:p>
          <a:p>
            <a:pPr fontAlgn="t"/>
            <a:r>
              <a:rPr lang="en-GB" dirty="0" smtClean="0"/>
              <a:t>Point Detector Results</a:t>
            </a:r>
          </a:p>
          <a:p>
            <a:pPr fontAlgn="t"/>
            <a:r>
              <a:rPr lang="en-GB" dirty="0" smtClean="0"/>
              <a:t>Outlook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9419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50 mm Al </a:t>
            </a:r>
            <a:r>
              <a:rPr lang="en-GB" dirty="0" err="1" smtClean="0"/>
              <a:t>eq</a:t>
            </a:r>
            <a:r>
              <a:rPr lang="en-GB" dirty="0" smtClean="0"/>
              <a:t> Ta, JUICE Spectrum</a:t>
            </a:r>
            <a:endParaRPr lang="en-GB" dirty="0"/>
          </a:p>
        </p:txBody>
      </p:sp>
      <p:pic>
        <p:nvPicPr>
          <p:cNvPr id="6" name="Content Placeholder 5" descr="test_Al_50.00mmAlEq_0.01mm_cut_all_phys_adj_runConvergence_EdepInLayer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53344"/>
            <a:ext cx="6748178" cy="590465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Identified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GB" dirty="0" smtClean="0"/>
          </a:p>
          <a:p>
            <a:pPr marL="525780" indent="-457200">
              <a:buFont typeface="+mj-lt"/>
              <a:buAutoNum type="arabicPeriod"/>
            </a:pPr>
            <a:r>
              <a:rPr lang="en-GB" dirty="0" smtClean="0"/>
              <a:t>The RMC dose is always </a:t>
            </a:r>
            <a:r>
              <a:rPr lang="en-GB" dirty="0" smtClean="0"/>
              <a:t>lower </a:t>
            </a:r>
            <a:r>
              <a:rPr lang="en-GB" dirty="0" smtClean="0"/>
              <a:t>than the FMC </a:t>
            </a:r>
            <a:r>
              <a:rPr lang="en-GB" dirty="0" smtClean="0"/>
              <a:t>one</a:t>
            </a:r>
          </a:p>
          <a:p>
            <a:pPr marL="854964" lvl="1" indent="-457200">
              <a:buFont typeface="+mj-lt"/>
              <a:buAutoNum type="arabicPeriod"/>
            </a:pPr>
            <a:r>
              <a:rPr lang="en-GB" dirty="0" smtClean="0"/>
              <a:t>10-20 % for &lt;10 mm cases</a:t>
            </a:r>
          </a:p>
          <a:p>
            <a:pPr marL="854964" lvl="1" indent="-457200">
              <a:buFont typeface="+mj-lt"/>
              <a:buAutoNum type="arabicPeriod"/>
            </a:pPr>
            <a:r>
              <a:rPr lang="en-GB" dirty="0" smtClean="0"/>
              <a:t>&gt;20% for &gt;10 mm cases</a:t>
            </a:r>
            <a:endParaRPr lang="en-GB" dirty="0" smtClean="0"/>
          </a:p>
          <a:p>
            <a:pPr marL="525780" indent="-457200">
              <a:buFont typeface="+mj-lt"/>
              <a:buAutoNum type="arabicPeriod"/>
            </a:pPr>
            <a:r>
              <a:rPr lang="en-GB" dirty="0" smtClean="0"/>
              <a:t>Large </a:t>
            </a:r>
            <a:r>
              <a:rPr lang="en-GB" dirty="0" smtClean="0"/>
              <a:t>individual dose depositions in &gt; </a:t>
            </a:r>
            <a:r>
              <a:rPr lang="en-GB" dirty="0" smtClean="0"/>
              <a:t>10 mm </a:t>
            </a:r>
            <a:r>
              <a:rPr lang="en-GB" dirty="0" smtClean="0"/>
              <a:t>cases</a:t>
            </a:r>
          </a:p>
          <a:p>
            <a:pPr marL="854964" lvl="1" indent="-457200">
              <a:buFont typeface="+mj-lt"/>
              <a:buAutoNum type="arabicPeriod"/>
            </a:pPr>
            <a:r>
              <a:rPr lang="en-GB" dirty="0" smtClean="0"/>
              <a:t>Are they physical?</a:t>
            </a:r>
          </a:p>
          <a:p>
            <a:pPr marL="854964" lvl="1" indent="-457200">
              <a:buFont typeface="+mj-lt"/>
              <a:buAutoNum type="arabicPeriod"/>
            </a:pPr>
            <a:r>
              <a:rPr lang="en-GB" dirty="0" smtClean="0"/>
              <a:t>Due to too large weight? 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Point Detector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/>
            <a:r>
              <a:rPr lang="en-GB" dirty="0" smtClean="0"/>
              <a:t>New point detector analysis module in GRAS, based on the use of </a:t>
            </a:r>
          </a:p>
          <a:p>
            <a:pPr marL="854964" lvl="1" indent="-457200"/>
            <a:r>
              <a:rPr lang="en-GB" dirty="0" err="1" smtClean="0"/>
              <a:t>dE</a:t>
            </a:r>
            <a:r>
              <a:rPr lang="en-GB" dirty="0" smtClean="0"/>
              <a:t>/</a:t>
            </a:r>
            <a:r>
              <a:rPr lang="en-GB" dirty="0" err="1" smtClean="0"/>
              <a:t>dx</a:t>
            </a:r>
            <a:r>
              <a:rPr lang="en-GB" dirty="0" smtClean="0"/>
              <a:t> for charged particles</a:t>
            </a:r>
          </a:p>
          <a:p>
            <a:pPr marL="854964" lvl="1" indent="-457200"/>
            <a:r>
              <a:rPr lang="en-GB" dirty="0" smtClean="0"/>
              <a:t>Mass-absorption coefficients for gammas   </a:t>
            </a:r>
          </a:p>
          <a:p>
            <a:pPr marL="525780" indent="-457200"/>
            <a:r>
              <a:rPr lang="en-GB" dirty="0" smtClean="0"/>
              <a:t>A repeat of the 50mm Al spherical shell case</a:t>
            </a:r>
          </a:p>
          <a:p>
            <a:pPr marL="854964" lvl="1" indent="-457200"/>
            <a:r>
              <a:rPr lang="en-GB" dirty="0" smtClean="0"/>
              <a:t>Convergence of the calculated doses</a:t>
            </a:r>
          </a:p>
          <a:p>
            <a:pPr marL="1110996" lvl="2" indent="-457200"/>
            <a:r>
              <a:rPr lang="en-GB" dirty="0" smtClean="0"/>
              <a:t>Gamma, electron and combined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50 mm Al, JUICE Spectrum, Electron Dose</a:t>
            </a:r>
            <a:endParaRPr lang="en-GB" dirty="0"/>
          </a:p>
        </p:txBody>
      </p:sp>
      <p:pic>
        <p:nvPicPr>
          <p:cNvPr id="6" name="Content Placeholder 5" descr="test_Al_50.00mmAlEq_0.01mm_cut_all_phys_adj_runConvergence_EdepInLayer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53344"/>
            <a:ext cx="6748177" cy="590465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50 mm Al, JUICE Spectrum, Gamma Dose</a:t>
            </a:r>
            <a:endParaRPr lang="en-GB" dirty="0"/>
          </a:p>
        </p:txBody>
      </p:sp>
      <p:pic>
        <p:nvPicPr>
          <p:cNvPr id="6" name="Content Placeholder 5" descr="test_Al_50.00mmAlEq_0.01mm_cut_all_phys_adj_runConvergence_EdepInLayer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53344"/>
            <a:ext cx="6748176" cy="590465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development of more tests</a:t>
            </a:r>
          </a:p>
          <a:p>
            <a:pPr lvl="1"/>
            <a:r>
              <a:rPr lang="en-GB" dirty="0" smtClean="0"/>
              <a:t>For point-detectors</a:t>
            </a:r>
          </a:p>
          <a:p>
            <a:pPr lvl="1"/>
            <a:r>
              <a:rPr lang="en-GB" dirty="0" smtClean="0"/>
              <a:t>With more complicated 3D geometries </a:t>
            </a:r>
          </a:p>
          <a:p>
            <a:pPr lvl="1"/>
            <a:r>
              <a:rPr lang="en-GB" dirty="0" smtClean="0"/>
              <a:t>For more environments – e.g. Galileo</a:t>
            </a:r>
          </a:p>
          <a:p>
            <a:r>
              <a:rPr lang="en-GB" dirty="0" smtClean="0"/>
              <a:t>Investigation of the convergence issue:</a:t>
            </a:r>
          </a:p>
          <a:p>
            <a:pPr lvl="1"/>
            <a:r>
              <a:rPr lang="en-GB" dirty="0" smtClean="0"/>
              <a:t>Possible connection with the primary particle spectrum sampling – the JUICE spectrum has a dynamical range &gt; 10^6.</a:t>
            </a:r>
          </a:p>
          <a:p>
            <a:pPr lvl="1"/>
            <a:r>
              <a:rPr lang="en-GB" dirty="0" smtClean="0"/>
              <a:t>Review the dose calculation algorithm in cases of extreme weights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small project supported by ESA:</a:t>
            </a:r>
          </a:p>
          <a:p>
            <a:pPr lvl="1"/>
            <a:r>
              <a:rPr lang="en-GB" dirty="0" smtClean="0"/>
              <a:t>To develop and execute a set of tests of the performance of the Geant4 Reverse MC physics, as implemented in GRAS</a:t>
            </a:r>
          </a:p>
          <a:p>
            <a:pPr lvl="1"/>
            <a:r>
              <a:rPr lang="en-GB" dirty="0" smtClean="0"/>
              <a:t>Carry out improvements to </a:t>
            </a:r>
            <a:r>
              <a:rPr lang="en-GB" dirty="0" smtClean="0"/>
              <a:t>G4 </a:t>
            </a:r>
            <a:r>
              <a:rPr lang="en-GB" dirty="0" err="1" smtClean="0"/>
              <a:t>ReverseMC</a:t>
            </a:r>
            <a:r>
              <a:rPr lang="en-GB" dirty="0" smtClean="0"/>
              <a:t> </a:t>
            </a:r>
            <a:r>
              <a:rPr lang="en-GB" dirty="0" smtClean="0"/>
              <a:t>and GRAS</a:t>
            </a:r>
          </a:p>
          <a:p>
            <a:pPr lvl="1"/>
            <a:r>
              <a:rPr lang="en-GB" dirty="0" smtClean="0"/>
              <a:t>To identified areas for future improvements</a:t>
            </a:r>
          </a:p>
          <a:p>
            <a:pPr lvl="1"/>
            <a:r>
              <a:rPr lang="en-GB" dirty="0" smtClean="0"/>
              <a:t>Work started in May/June and to complete end of the year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Test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Assessment of performance of existing Geant4 and GRAS models in particular for the Jovian electron environment.</a:t>
            </a:r>
          </a:p>
          <a:p>
            <a:r>
              <a:rPr lang="en-GB" dirty="0" smtClean="0"/>
              <a:t>Evaluations on physics accuracy, computational speed, and convergence issues:</a:t>
            </a:r>
          </a:p>
          <a:p>
            <a:pPr lvl="1"/>
            <a:r>
              <a:rPr lang="en-GB" dirty="0" smtClean="0"/>
              <a:t>Using spherical geometry and more complex 3D geometries</a:t>
            </a:r>
          </a:p>
          <a:p>
            <a:pPr lvl="1"/>
            <a:r>
              <a:rPr lang="en-GB" dirty="0" smtClean="0"/>
              <a:t>Test the doses and secondary particle spectra between GRAS, with G4 forward MC, and SD2</a:t>
            </a:r>
          </a:p>
          <a:p>
            <a:pPr lvl="1"/>
            <a:r>
              <a:rPr lang="en-GB" dirty="0" smtClean="0"/>
              <a:t>Perform the tests with the different reverse processes switch on/off </a:t>
            </a:r>
          </a:p>
          <a:p>
            <a:pPr lvl="1"/>
            <a:r>
              <a:rPr lang="en-GB" dirty="0" smtClean="0"/>
              <a:t>Analyse the contribution of pair productions to dose behind thick shielding</a:t>
            </a:r>
          </a:p>
          <a:p>
            <a:pPr lvl="1"/>
            <a:r>
              <a:rPr lang="en-GB" dirty="0" smtClean="0"/>
              <a:t>For each test cases consider at least the JUICE and Galileo type of primary spectra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Spherical </a:t>
            </a:r>
            <a:r>
              <a:rPr lang="en-GB" dirty="0" smtClean="0"/>
              <a:t>Shielding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772400" cy="4680520"/>
          </a:xfrm>
        </p:spPr>
        <p:txBody>
          <a:bodyPr/>
          <a:lstStyle/>
          <a:p>
            <a:r>
              <a:rPr lang="en-GB" dirty="0" smtClean="0"/>
              <a:t>Version of GRAS/Geant4 tested</a:t>
            </a:r>
          </a:p>
          <a:p>
            <a:pPr lvl="1"/>
            <a:r>
              <a:rPr lang="en-GB" dirty="0" err="1" smtClean="0"/>
              <a:t>GRAS:Trunk</a:t>
            </a:r>
            <a:r>
              <a:rPr lang="en-GB" dirty="0" smtClean="0"/>
              <a:t> HEAD</a:t>
            </a:r>
          </a:p>
          <a:p>
            <a:pPr lvl="1"/>
            <a:r>
              <a:rPr lang="en-GB" dirty="0" smtClean="0"/>
              <a:t>G4: geant4-10-02-ref-07</a:t>
            </a:r>
            <a:endParaRPr lang="en-GB" dirty="0"/>
          </a:p>
          <a:p>
            <a:r>
              <a:rPr lang="en-GB" dirty="0" smtClean="0"/>
              <a:t>Running the spherical shell tests with both FMC and RMC: </a:t>
            </a:r>
          </a:p>
          <a:p>
            <a:pPr lvl="1"/>
            <a:r>
              <a:rPr lang="en-GB" dirty="0" smtClean="0"/>
              <a:t>JUICE e- spectrum</a:t>
            </a:r>
          </a:p>
          <a:p>
            <a:pPr lvl="1"/>
            <a:r>
              <a:rPr lang="en-GB" dirty="0" smtClean="0"/>
              <a:t>0.1 – 50 mm Al and Ta spherical shell of 10 cm inner radius</a:t>
            </a:r>
          </a:p>
          <a:p>
            <a:pPr lvl="1"/>
            <a:r>
              <a:rPr lang="en-GB" dirty="0" smtClean="0"/>
              <a:t>Evaluated quantities:</a:t>
            </a:r>
          </a:p>
          <a:p>
            <a:pPr lvl="2"/>
            <a:r>
              <a:rPr lang="en-GB" dirty="0" smtClean="0"/>
              <a:t> </a:t>
            </a:r>
            <a:r>
              <a:rPr lang="en-GB" dirty="0" smtClean="0"/>
              <a:t>in 10 micro thick Si placed immediately inside the shell</a:t>
            </a:r>
          </a:p>
          <a:p>
            <a:pPr lvl="2"/>
            <a:r>
              <a:rPr lang="en-GB" dirty="0" smtClean="0"/>
              <a:t>Electron and gamma spectra after the shell</a:t>
            </a:r>
          </a:p>
          <a:p>
            <a:pPr lvl="2"/>
            <a:r>
              <a:rPr lang="en-GB" dirty="0" smtClean="0"/>
              <a:t>Convergence of the calculated Dose, in the case of RMC</a:t>
            </a:r>
          </a:p>
        </p:txBody>
      </p:sp>
      <p:sp>
        <p:nvSpPr>
          <p:cNvPr id="4" name="Ellipse 3"/>
          <p:cNvSpPr/>
          <p:nvPr/>
        </p:nvSpPr>
        <p:spPr>
          <a:xfrm>
            <a:off x="7740352" y="3861048"/>
            <a:ext cx="1080120" cy="108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884368" y="4005064"/>
            <a:ext cx="792088" cy="792088"/>
          </a:xfrm>
          <a:prstGeom prst="ellipse">
            <a:avLst/>
          </a:prstGeom>
          <a:solidFill>
            <a:schemeClr val="bg1"/>
          </a:solidFill>
          <a:ln w="46863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mm </a:t>
            </a:r>
            <a:r>
              <a:rPr lang="en-GB" dirty="0" smtClean="0"/>
              <a:t>Al</a:t>
            </a:r>
            <a:r>
              <a:rPr lang="en-GB" dirty="0"/>
              <a:t> </a:t>
            </a:r>
            <a:r>
              <a:rPr lang="en-GB" dirty="0" smtClean="0"/>
              <a:t>Shielding</a:t>
            </a:r>
            <a:endParaRPr lang="en-GB" dirty="0"/>
          </a:p>
        </p:txBody>
      </p:sp>
      <p:pic>
        <p:nvPicPr>
          <p:cNvPr id="8" name="Content Placeholder 5" descr="EdepInLayer2_DOSE SPECTRUM.png"/>
          <p:cNvPicPr>
            <a:picLocks noChangeAspect="1"/>
          </p:cNvPicPr>
          <p:nvPr/>
        </p:nvPicPr>
        <p:blipFill rotWithShape="1">
          <a:blip r:embed="rId2" cstate="print"/>
          <a:srcRect l="8439" t="5877" r="7953" b="5387"/>
          <a:stretch/>
        </p:blipFill>
        <p:spPr>
          <a:xfrm>
            <a:off x="1763688" y="1268760"/>
            <a:ext cx="6359784" cy="4499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07904" y="5805264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[MeV]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606113" y="3268299"/>
            <a:ext cx="15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nb </a:t>
            </a:r>
            <a:r>
              <a:rPr lang="fr-FR" dirty="0" err="1" smtClean="0"/>
              <a:t>particles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45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mm </a:t>
            </a:r>
            <a:r>
              <a:rPr lang="en-GB" dirty="0" smtClean="0"/>
              <a:t>Al</a:t>
            </a:r>
            <a:r>
              <a:rPr lang="en-GB" dirty="0"/>
              <a:t> </a:t>
            </a:r>
            <a:r>
              <a:rPr lang="en-GB" dirty="0" smtClean="0"/>
              <a:t>Shielding</a:t>
            </a:r>
            <a:endParaRPr lang="en-GB" dirty="0"/>
          </a:p>
        </p:txBody>
      </p:sp>
      <p:pic>
        <p:nvPicPr>
          <p:cNvPr id="9" name="Content Placeholder 6" descr="EdepInLayer2_TOTAL DOSE VS PRIMARY KINETIC ENERGY.png"/>
          <p:cNvPicPr>
            <a:picLocks noChangeAspect="1"/>
          </p:cNvPicPr>
          <p:nvPr/>
        </p:nvPicPr>
        <p:blipFill rotWithShape="1">
          <a:blip r:embed="rId2" cstate="print"/>
          <a:srcRect l="8419" t="7798" r="6374" b="5732"/>
          <a:stretch/>
        </p:blipFill>
        <p:spPr>
          <a:xfrm>
            <a:off x="1475656" y="1412776"/>
            <a:ext cx="6123061" cy="41425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63888" y="5589240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[MeV]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318082" y="3052274"/>
            <a:ext cx="15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nb </a:t>
            </a:r>
            <a:r>
              <a:rPr lang="fr-FR" dirty="0" err="1" smtClean="0"/>
              <a:t>particles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mm </a:t>
            </a:r>
            <a:r>
              <a:rPr lang="en-GB" dirty="0" smtClean="0"/>
              <a:t>Al</a:t>
            </a:r>
            <a:r>
              <a:rPr lang="en-GB" dirty="0"/>
              <a:t> </a:t>
            </a:r>
            <a:r>
              <a:rPr lang="en-GB" dirty="0" smtClean="0"/>
              <a:t>shielding</a:t>
            </a:r>
            <a:endParaRPr lang="en-GB" dirty="0"/>
          </a:p>
        </p:txBody>
      </p:sp>
      <p:pic>
        <p:nvPicPr>
          <p:cNvPr id="6" name="Content Placeholder 5" descr="test_Al_50.00mmAlEq_0.01mm_cut_all_phys_adj_runConvergence_EdepInLayer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53344"/>
            <a:ext cx="6748178" cy="5904655"/>
          </a:xfrm>
        </p:spPr>
      </p:pic>
    </p:spTree>
    <p:extLst>
      <p:ext uri="{BB962C8B-B14F-4D97-AF65-F5344CB8AC3E}">
        <p14:creationId xmlns:p14="http://schemas.microsoft.com/office/powerpoint/2010/main" val="374920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mm Al </a:t>
            </a:r>
            <a:r>
              <a:rPr lang="en-GB" dirty="0" err="1" smtClean="0"/>
              <a:t>eq</a:t>
            </a:r>
            <a:r>
              <a:rPr lang="en-GB" dirty="0" smtClean="0"/>
              <a:t> Ta, JUICE Spectrum</a:t>
            </a:r>
            <a:endParaRPr lang="en-GB" dirty="0"/>
          </a:p>
        </p:txBody>
      </p:sp>
      <p:pic>
        <p:nvPicPr>
          <p:cNvPr id="8" name="Content Placeholder 5" descr="EdepInLayer2_DOSE 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236001" cy="4824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16200000">
            <a:off x="462098" y="3484322"/>
            <a:ext cx="15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nb </a:t>
            </a:r>
            <a:r>
              <a:rPr lang="fr-FR" dirty="0" err="1" smtClean="0"/>
              <a:t>particles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07904" y="5867980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[MeV]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57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28483</TotalTime>
  <Words>599</Words>
  <Application>Microsoft Macintosh PowerPoint</Application>
  <PresentationFormat>Présentation à l'écran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Metro</vt:lpstr>
      <vt:lpstr>  GRAS Reverse MC Tests Results    </vt:lpstr>
      <vt:lpstr>Outline</vt:lpstr>
      <vt:lpstr>Background</vt:lpstr>
      <vt:lpstr>Performance Test </vt:lpstr>
      <vt:lpstr>Spherical Shielding Tests</vt:lpstr>
      <vt:lpstr>5 mm Al Shielding</vt:lpstr>
      <vt:lpstr>5 mm Al Shielding</vt:lpstr>
      <vt:lpstr>5 mm Al shielding</vt:lpstr>
      <vt:lpstr>5 mm Al eq Ta, JUICE Spectrum</vt:lpstr>
      <vt:lpstr>5 mm Al eq Ta shielding</vt:lpstr>
      <vt:lpstr>10 mm Al, JUICE Spectrum</vt:lpstr>
      <vt:lpstr>10 mm Al, JUICE Spectrum</vt:lpstr>
      <vt:lpstr>25 mm Al, JUICE Spectrum</vt:lpstr>
      <vt:lpstr>25 mm Al, JUICE Spectrum</vt:lpstr>
      <vt:lpstr>50 mm Al, JUICE Spectrum</vt:lpstr>
      <vt:lpstr>50 mm Al, JUICE Spectrum</vt:lpstr>
      <vt:lpstr>50 mm Al, JUICE Spectrum</vt:lpstr>
      <vt:lpstr>50 mm Al eq Ta, JUICE Spectrum</vt:lpstr>
      <vt:lpstr>50 mm Al eq Ta, JUICE Spectrum</vt:lpstr>
      <vt:lpstr>50 mm Al eq Ta, JUICE Spectrum</vt:lpstr>
      <vt:lpstr>Problems Identified</vt:lpstr>
      <vt:lpstr>Preliminary Point Detector Tests</vt:lpstr>
      <vt:lpstr>50 mm Al, JUICE Spectrum, Electron Dose</vt:lpstr>
      <vt:lpstr>50 mm Al, JUICE Spectrum, Gamma Dose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CIRSOS</dc:title>
  <dc:creator>Fan Lei</dc:creator>
  <cp:lastModifiedBy>Laurent Desorgher</cp:lastModifiedBy>
  <cp:revision>384</cp:revision>
  <dcterms:created xsi:type="dcterms:W3CDTF">2012-07-23T10:25:33Z</dcterms:created>
  <dcterms:modified xsi:type="dcterms:W3CDTF">2016-09-14T07:46:08Z</dcterms:modified>
</cp:coreProperties>
</file>