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  <p:sldMasterId id="2147483696" r:id="rId2"/>
  </p:sldMasterIdLst>
  <p:notesMasterIdLst>
    <p:notesMasterId r:id="rId13"/>
  </p:notesMasterIdLst>
  <p:sldIdLst>
    <p:sldId id="256" r:id="rId3"/>
    <p:sldId id="264" r:id="rId4"/>
    <p:sldId id="257" r:id="rId5"/>
    <p:sldId id="266" r:id="rId6"/>
    <p:sldId id="260" r:id="rId7"/>
    <p:sldId id="263" r:id="rId8"/>
    <p:sldId id="258" r:id="rId9"/>
    <p:sldId id="262" r:id="rId10"/>
    <p:sldId id="265" r:id="rId11"/>
    <p:sldId id="259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DCC61-221D-4F9A-878B-CF64A7AEB737}" type="datetimeFigureOut">
              <a:rPr lang="en-US" smtClean="0"/>
              <a:t>9/13/2016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91795-7EF0-43EB-BB8A-E09455D27E0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50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01/11/2012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Geant4 CM, Ferrara, September 2016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01/11/2012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Geant4 CM, Ferrara, September 2016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01/11/2012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Geant4 CM, Ferrara, September 2016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1976" y="4344916"/>
            <a:ext cx="5638800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1977" y="1600201"/>
            <a:ext cx="6248400" cy="2680127"/>
          </a:xfrm>
        </p:spPr>
        <p:txBody>
          <a:bodyPr>
            <a:noAutofit/>
          </a:bodyPr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-14808" y="6669384"/>
            <a:ext cx="9144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r>
              <a:rPr lang="fr-FR" smtClean="0">
                <a:solidFill>
                  <a:prstClr val="white"/>
                </a:solidFill>
              </a:rPr>
              <a:t>01/11/2012</a:t>
            </a:r>
            <a:endParaRPr lang="fr-BE" dirty="0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35696" y="6664299"/>
            <a:ext cx="6048672" cy="2380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76456" y="6664299"/>
            <a:ext cx="4572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‹N°›</a:t>
            </a:fld>
            <a:endParaRPr lang="fr-BE">
              <a:solidFill>
                <a:prstClr val="white"/>
              </a:solidFill>
            </a:endParaRPr>
          </a:p>
        </p:txBody>
      </p:sp>
      <p:pic>
        <p:nvPicPr>
          <p:cNvPr id="4098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000" y="-100800"/>
            <a:ext cx="1544400" cy="6958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2159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705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>
                <a:solidFill>
                  <a:prstClr val="white"/>
                </a:solidFill>
              </a:rPr>
              <a:t>01/11/2012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‹N°›</a:t>
            </a:fld>
            <a:endParaRPr lang="fr-BE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196752"/>
            <a:ext cx="7848872" cy="5400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848872" cy="86895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35679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>
                <a:solidFill>
                  <a:prstClr val="white"/>
                </a:solidFill>
              </a:rPr>
              <a:t>01/11/2012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‹N°›</a:t>
            </a:fld>
            <a:endParaRPr lang="fr-BE">
              <a:solidFill>
                <a:prstClr val="white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9579" y="1600200"/>
            <a:ext cx="3429893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2000" y="1600200"/>
            <a:ext cx="3429893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1583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>
                <a:solidFill>
                  <a:prstClr val="white"/>
                </a:solidFill>
              </a:rPr>
              <a:t>01/11/2012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‹N°›</a:t>
            </a:fld>
            <a:endParaRPr lang="fr-BE">
              <a:solidFill>
                <a:prstClr val="white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9579" y="2514600"/>
            <a:ext cx="3429893" cy="365556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9579" y="1499616"/>
            <a:ext cx="3429893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2840" y="2514707"/>
            <a:ext cx="3429893" cy="365749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2840" y="1499616"/>
            <a:ext cx="3429893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7931" y="177801"/>
            <a:ext cx="7106469" cy="123983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582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>
                <a:solidFill>
                  <a:prstClr val="white"/>
                </a:solidFill>
              </a:rPr>
              <a:t>01/11/2012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‹N°›</a:t>
            </a:fld>
            <a:endParaRPr lang="fr-BE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0622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179512" y="6669384"/>
            <a:ext cx="914400" cy="216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>
                <a:solidFill>
                  <a:prstClr val="white"/>
                </a:solidFill>
              </a:rPr>
              <a:t>01/11/2012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35696" y="6664299"/>
            <a:ext cx="6048672" cy="23800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07288" y="6664299"/>
            <a:ext cx="457200" cy="216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‹N°›</a:t>
            </a:fld>
            <a:endParaRPr lang="fr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7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>
                <a:solidFill>
                  <a:prstClr val="white"/>
                </a:solidFill>
              </a:rPr>
              <a:t>01/11/2012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‹N°›</a:t>
            </a:fld>
            <a:endParaRPr lang="fr-BE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482600"/>
            <a:ext cx="4648200" cy="56896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805890" y="1828800"/>
            <a:ext cx="2470710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805890" y="381000"/>
            <a:ext cx="2470710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white"/>
                </a:solidFill>
              </a:rPr>
              <a:t>01/11/2012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‹N°›</a:t>
            </a:fld>
            <a:endParaRPr lang="fr-BE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3886200" y="482600"/>
            <a:ext cx="4648200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5890" y="1828800"/>
            <a:ext cx="2470710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890" y="381000"/>
            <a:ext cx="2470710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995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01/11/2012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Geant4 CM, Ferrara, September 2016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white"/>
                </a:solidFill>
              </a:rPr>
              <a:t>01/11/2012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‹N°›</a:t>
            </a:fld>
            <a:endParaRPr lang="fr-BE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1879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white"/>
                </a:solidFill>
              </a:rPr>
              <a:t>01/11/2012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‹N°›</a:t>
            </a:fld>
            <a:endParaRPr lang="fr-BE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16591" y="0"/>
            <a:ext cx="228600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9272" y="685800"/>
            <a:ext cx="5887983" cy="5486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01584" y="685800"/>
            <a:ext cx="1340994" cy="5486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8916591" y="0"/>
            <a:ext cx="228600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89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01/11/2012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Geant4 CM, Ferrara, September 2016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01/11/2012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Geant4 CM, Ferrara, September 2016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01/11/2012</a:t>
            </a:r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Geant4 CM, Ferrara, September 2016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01/11/2012</a:t>
            </a:r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Geant4 CM, Ferrara, September 2016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01/11/2012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Geant4 CM, Ferrara, September 2016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01/11/2012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Geant4 CM, Ferrara, September 2016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01/11/2012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Geant4 CM, Ferrara, September 2016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01/11/2012</a:t>
            </a:r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smtClean="0"/>
              <a:t>Geant4 CM, Ferrara, September 2016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2"/>
          <p:cNvPicPr>
            <a:picLocks noChangeArrowheads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-60000" contrast="-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ltGray">
          <a:xfrm>
            <a:off x="-252536" y="-116326"/>
            <a:ext cx="1545219" cy="6957392"/>
          </a:xfrm>
          <a:prstGeom prst="rect">
            <a:avLst/>
          </a:prstGeom>
          <a:noFill/>
          <a:ln>
            <a:noFill/>
          </a:ln>
          <a:effectLst>
            <a:softEdge rad="21590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9512" y="6669384"/>
            <a:ext cx="9144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r>
              <a:rPr lang="fr-FR" smtClean="0">
                <a:solidFill>
                  <a:prstClr val="white"/>
                </a:solidFill>
              </a:rPr>
              <a:t>01/11/2012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35696" y="6664299"/>
            <a:ext cx="6048672" cy="2380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07288" y="6664299"/>
            <a:ext cx="4572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‹N°›</a:t>
            </a:fld>
            <a:endParaRPr lang="fr-BE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600200"/>
            <a:ext cx="8784976" cy="499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512" y="177801"/>
            <a:ext cx="8784976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dirty="0" smtClean="0"/>
              <a:t>Modifiez le style du titre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096246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0" pos="3839" userDrawn="1">
          <p15:clr>
            <a:srgbClr val="F26B43"/>
          </p15:clr>
        </p15:guide>
        <p15:guide id="0" pos="1199" userDrawn="1">
          <p15:clr>
            <a:srgbClr val="F26B43"/>
          </p15:clr>
        </p15:guide>
        <p15:guide id="1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1976" y="4344916"/>
            <a:ext cx="5638800" cy="160436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000" dirty="0" smtClean="0"/>
              <a:t>Marc </a:t>
            </a:r>
            <a:r>
              <a:rPr lang="en-US" sz="2000" dirty="0" err="1" smtClean="0"/>
              <a:t>Verderi</a:t>
            </a:r>
            <a:endParaRPr lang="en-US" sz="2000" dirty="0" smtClean="0"/>
          </a:p>
          <a:p>
            <a:pPr>
              <a:lnSpc>
                <a:spcPct val="110000"/>
              </a:lnSpc>
            </a:pPr>
            <a:r>
              <a:rPr lang="en-US" sz="2000" dirty="0" smtClean="0"/>
              <a:t>LLR/</a:t>
            </a:r>
            <a:r>
              <a:rPr lang="en-US" sz="2000" dirty="0" err="1" smtClean="0"/>
              <a:t>Ecole</a:t>
            </a:r>
            <a:r>
              <a:rPr lang="en-US" sz="2000" dirty="0" smtClean="0"/>
              <a:t> </a:t>
            </a:r>
            <a:r>
              <a:rPr lang="en-US" sz="2000" dirty="0" err="1" smtClean="0"/>
              <a:t>polytechnique</a:t>
            </a:r>
            <a:endParaRPr lang="en-US" sz="2000" dirty="0" smtClean="0"/>
          </a:p>
          <a:p>
            <a:pPr>
              <a:lnSpc>
                <a:spcPct val="110000"/>
              </a:lnSpc>
            </a:pPr>
            <a:r>
              <a:rPr lang="en-US" sz="2000" dirty="0" smtClean="0"/>
              <a:t>Ferrara G4 Collaboration Meeting</a:t>
            </a:r>
          </a:p>
          <a:p>
            <a:pPr>
              <a:lnSpc>
                <a:spcPct val="110000"/>
              </a:lnSpc>
            </a:pPr>
            <a:r>
              <a:rPr lang="en-US" sz="2000" dirty="0" smtClean="0"/>
              <a:t>September 2016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Quick Status of Generic Biasing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94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Dependencies </a:t>
            </a:r>
            <a:r>
              <a:rPr lang="en-US" dirty="0" smtClean="0"/>
              <a:t>between biasing and other physics </a:t>
            </a:r>
            <a:r>
              <a:rPr lang="en-US" dirty="0" smtClean="0"/>
              <a:t>packages must be introduced</a:t>
            </a:r>
            <a:endParaRPr lang="en-US" dirty="0" smtClean="0"/>
          </a:p>
          <a:p>
            <a:pPr lvl="1"/>
            <a:r>
              <a:rPr lang="en-US" dirty="0" smtClean="0"/>
              <a:t>Because of absence of generic interfaces for XS and differential XS</a:t>
            </a:r>
          </a:p>
          <a:p>
            <a:pPr lvl="1"/>
            <a:r>
              <a:rPr lang="en-US" dirty="0" smtClean="0"/>
              <a:t>XS : interaction law biasing</a:t>
            </a:r>
          </a:p>
          <a:p>
            <a:pPr lvl="2"/>
            <a:r>
              <a:rPr lang="en-US" dirty="0" smtClean="0"/>
              <a:t>G4VProcess provides the interaction length in a generic way</a:t>
            </a:r>
          </a:p>
          <a:p>
            <a:pPr lvl="2"/>
            <a:r>
              <a:rPr lang="en-US" dirty="0" smtClean="0"/>
              <a:t>But getting the cross-section at the end of the step to apply the “integral approach” will likely involve explicit dependencies on physics packages</a:t>
            </a:r>
          </a:p>
          <a:p>
            <a:pPr lvl="1"/>
            <a:r>
              <a:rPr lang="en-US" dirty="0" smtClean="0"/>
              <a:t>Differential XS : final state biasing:</a:t>
            </a:r>
          </a:p>
          <a:p>
            <a:pPr lvl="2"/>
            <a:r>
              <a:rPr lang="en-US" dirty="0" smtClean="0"/>
              <a:t>Splitting/killing of primary/</a:t>
            </a:r>
            <a:r>
              <a:rPr lang="en-US" dirty="0" err="1" smtClean="0"/>
              <a:t>secondaries</a:t>
            </a:r>
            <a:r>
              <a:rPr lang="en-US" dirty="0" smtClean="0"/>
              <a:t> could be made using G4VProcess interface only</a:t>
            </a:r>
          </a:p>
          <a:p>
            <a:pPr lvl="2"/>
            <a:r>
              <a:rPr lang="en-US" dirty="0" smtClean="0"/>
              <a:t>But any change of final state distribution will likely require </a:t>
            </a:r>
            <a:r>
              <a:rPr lang="en-US" dirty="0" err="1" smtClean="0"/>
              <a:t>dependencics</a:t>
            </a:r>
            <a:r>
              <a:rPr lang="en-US" dirty="0" smtClean="0"/>
              <a:t> on physics packages to access related laws</a:t>
            </a:r>
          </a:p>
          <a:p>
            <a:r>
              <a:rPr lang="en-US" dirty="0" smtClean="0"/>
              <a:t>Could consider:</a:t>
            </a:r>
          </a:p>
          <a:p>
            <a:pPr lvl="1"/>
            <a:r>
              <a:rPr lang="en-US" dirty="0" smtClean="0"/>
              <a:t>Biasing depending on other physics packages</a:t>
            </a:r>
          </a:p>
          <a:p>
            <a:pPr lvl="2"/>
            <a:r>
              <a:rPr lang="en-US" dirty="0" smtClean="0"/>
              <a:t>And all concrete biasing classes reside under biasing</a:t>
            </a:r>
          </a:p>
          <a:p>
            <a:pPr marL="365760" lvl="1" indent="0" algn="ctr">
              <a:buNone/>
            </a:pPr>
            <a:r>
              <a:rPr lang="en-US" dirty="0" smtClean="0"/>
              <a:t>** Or (exclusive) **</a:t>
            </a:r>
          </a:p>
          <a:p>
            <a:pPr lvl="1"/>
            <a:r>
              <a:rPr lang="en-US" dirty="0" smtClean="0"/>
              <a:t>Physics packages depend on biasing</a:t>
            </a:r>
          </a:p>
          <a:p>
            <a:pPr lvl="2"/>
            <a:r>
              <a:rPr lang="en-US" dirty="0" smtClean="0"/>
              <a:t>To access the biasing interfaces</a:t>
            </a:r>
          </a:p>
          <a:p>
            <a:pPr lvl="2"/>
            <a:r>
              <a:rPr lang="en-US" dirty="0" smtClean="0"/>
              <a:t>Having the concrete biasing classes residing in physics </a:t>
            </a:r>
            <a:r>
              <a:rPr lang="en-US" dirty="0" smtClean="0"/>
              <a:t>packages</a:t>
            </a:r>
          </a:p>
          <a:p>
            <a:r>
              <a:rPr lang="en-US" dirty="0" smtClean="0"/>
              <a:t>Must be discussed.</a:t>
            </a:r>
            <a:endParaRPr lang="en-US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Dependencies on Other Physics Packages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10</a:t>
            </a:fld>
            <a:endParaRPr lang="fr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83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2</a:t>
            </a:fld>
            <a:endParaRPr lang="fr-BE">
              <a:solidFill>
                <a:prstClr val="white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115616" y="1052736"/>
            <a:ext cx="7848872" cy="554461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Design of generic biasing relies on:</a:t>
            </a:r>
          </a:p>
          <a:p>
            <a:pPr lvl="1"/>
            <a:r>
              <a:rPr lang="en-US" dirty="0" smtClean="0"/>
              <a:t>two main abstract classes:</a:t>
            </a:r>
          </a:p>
          <a:p>
            <a:pPr lvl="2"/>
            <a:r>
              <a:rPr lang="en-US" dirty="0" smtClean="0"/>
              <a:t>G4VBiasingOperation:</a:t>
            </a:r>
          </a:p>
          <a:p>
            <a:pPr lvl="3"/>
            <a:r>
              <a:rPr lang="en-US" dirty="0" smtClean="0"/>
              <a:t>Biasing of physics processes</a:t>
            </a:r>
          </a:p>
          <a:p>
            <a:pPr lvl="4"/>
            <a:r>
              <a:rPr lang="en-US" dirty="0" smtClean="0"/>
              <a:t>Change of process interaction law</a:t>
            </a:r>
          </a:p>
          <a:p>
            <a:pPr lvl="4"/>
            <a:r>
              <a:rPr lang="en-US" dirty="0" smtClean="0"/>
              <a:t>Change of final state generation</a:t>
            </a:r>
          </a:p>
          <a:p>
            <a:pPr lvl="3"/>
            <a:r>
              <a:rPr lang="en-US" dirty="0" smtClean="0"/>
              <a:t>Splitting/killing</a:t>
            </a:r>
          </a:p>
          <a:p>
            <a:pPr lvl="2"/>
            <a:r>
              <a:rPr lang="en-US" dirty="0" smtClean="0"/>
              <a:t>G4VBiasingOperator:</a:t>
            </a:r>
          </a:p>
          <a:p>
            <a:pPr lvl="3"/>
            <a:r>
              <a:rPr lang="en-US" dirty="0" smtClean="0"/>
              <a:t>Which takes decisions on what biasing operation to apply</a:t>
            </a:r>
          </a:p>
          <a:p>
            <a:pPr lvl="3"/>
            <a:r>
              <a:rPr lang="en-US" dirty="0" smtClean="0"/>
              <a:t>At the beginning of the step, and at the post step</a:t>
            </a:r>
          </a:p>
          <a:p>
            <a:pPr lvl="1"/>
            <a:r>
              <a:rPr lang="en-US" dirty="0" smtClean="0"/>
              <a:t>One concrete class : G4BiasingProcessInterface</a:t>
            </a:r>
          </a:p>
          <a:p>
            <a:pPr lvl="2"/>
            <a:r>
              <a:rPr lang="en-US" dirty="0" smtClean="0"/>
              <a:t>Makes the connection between the biasing and the tracking</a:t>
            </a:r>
          </a:p>
          <a:p>
            <a:pPr lvl="2"/>
            <a:r>
              <a:rPr lang="en-US" dirty="0" smtClean="0"/>
              <a:t>Gets instructions from the biasing operator about operations to apply</a:t>
            </a:r>
          </a:p>
          <a:p>
            <a:r>
              <a:rPr lang="en-US" dirty="0" smtClean="0"/>
              <a:t>Concrete implementations:</a:t>
            </a:r>
          </a:p>
          <a:p>
            <a:pPr lvl="1"/>
            <a:r>
              <a:rPr lang="en-US" dirty="0" smtClean="0"/>
              <a:t>Biasing operation to change a process cross-section</a:t>
            </a:r>
          </a:p>
          <a:p>
            <a:pPr lvl="1"/>
            <a:r>
              <a:rPr lang="en-US" dirty="0" smtClean="0"/>
              <a:t>Forced collision scheme à la MCNP</a:t>
            </a:r>
            <a:endParaRPr lang="en-US" dirty="0"/>
          </a:p>
          <a:p>
            <a:pPr lvl="1"/>
            <a:r>
              <a:rPr lang="en-US" dirty="0" smtClean="0"/>
              <a:t>Both functionalities validated with neutral particles</a:t>
            </a:r>
          </a:p>
          <a:p>
            <a:r>
              <a:rPr lang="en-US" dirty="0" smtClean="0"/>
              <a:t>Set of examples example/extended/biasing/GBXX</a:t>
            </a:r>
          </a:p>
          <a:p>
            <a:pPr lvl="1"/>
            <a:r>
              <a:rPr lang="en-US" dirty="0" smtClean="0"/>
              <a:t>GB01 : change of XS		- GB03 : geom. importance based biasing</a:t>
            </a:r>
          </a:p>
          <a:p>
            <a:pPr lvl="1"/>
            <a:r>
              <a:rPr lang="en-US" dirty="0" smtClean="0"/>
              <a:t>GB02 : force collision		- GB04 : </a:t>
            </a:r>
            <a:r>
              <a:rPr lang="en-US" dirty="0" err="1" smtClean="0"/>
              <a:t>bremsstralhung</a:t>
            </a:r>
            <a:r>
              <a:rPr lang="en-US" dirty="0" smtClean="0"/>
              <a:t> splitting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15616" y="44624"/>
            <a:ext cx="7848872" cy="868958"/>
          </a:xfrm>
        </p:spPr>
        <p:txBody>
          <a:bodyPr/>
          <a:lstStyle/>
          <a:p>
            <a:r>
              <a:rPr lang="en-US" dirty="0" smtClean="0"/>
              <a:t>Reminder About Existing Functionalities</a:t>
            </a:r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6084168" y="1109062"/>
            <a:ext cx="2664296" cy="181588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1600" dirty="0" smtClean="0"/>
              <a:t>First released in 10.0 then consolidation in 10.1 and 10.2. In particular  in 10.2 : use of track </a:t>
            </a:r>
            <a:r>
              <a:rPr lang="en-US" sz="1600" dirty="0" smtClean="0"/>
              <a:t>auxiliary information (forced collision scheme) &amp; easy access to phys. </a:t>
            </a:r>
            <a:r>
              <a:rPr lang="en-US" sz="1600" dirty="0"/>
              <a:t>p</a:t>
            </a:r>
            <a:r>
              <a:rPr lang="en-US" sz="1600" dirty="0" smtClean="0"/>
              <a:t>rocess XS to operator.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9022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Not </a:t>
            </a:r>
            <a:r>
              <a:rPr lang="en-US" dirty="0" smtClean="0"/>
              <a:t>much </a:t>
            </a:r>
            <a:r>
              <a:rPr lang="en-US" dirty="0" smtClean="0"/>
              <a:t>happened </a:t>
            </a:r>
            <a:r>
              <a:rPr lang="en-US" dirty="0" smtClean="0"/>
              <a:t>this year</a:t>
            </a:r>
          </a:p>
          <a:p>
            <a:r>
              <a:rPr lang="en-US" dirty="0"/>
              <a:t>S</a:t>
            </a:r>
            <a:r>
              <a:rPr lang="en-US" dirty="0" smtClean="0"/>
              <a:t>everal </a:t>
            </a:r>
            <a:r>
              <a:rPr lang="en-US" dirty="0" smtClean="0"/>
              <a:t>items are planned</a:t>
            </a:r>
          </a:p>
          <a:p>
            <a:pPr lvl="1"/>
            <a:r>
              <a:rPr lang="en-US" dirty="0" smtClean="0"/>
              <a:t>Not all will be delivered this </a:t>
            </a:r>
            <a:r>
              <a:rPr lang="en-US" dirty="0" smtClean="0"/>
              <a:t>year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dirty="0" smtClean="0"/>
              <a:t>Take opportunity to discuss needs/priorities</a:t>
            </a:r>
            <a:endParaRPr lang="en-US" dirty="0" smtClean="0"/>
          </a:p>
          <a:p>
            <a:r>
              <a:rPr lang="en-US" dirty="0" smtClean="0"/>
              <a:t>Prioritized </a:t>
            </a:r>
            <a:r>
              <a:rPr lang="en-US" dirty="0" smtClean="0"/>
              <a:t>list for now (not all for this year !):</a:t>
            </a:r>
            <a:endParaRPr lang="en-US" dirty="0" smtClean="0"/>
          </a:p>
          <a:p>
            <a:pPr lvl="1"/>
            <a:r>
              <a:rPr lang="en-US" dirty="0" smtClean="0"/>
              <a:t>Statistical tests / statistical test suite</a:t>
            </a:r>
          </a:p>
          <a:p>
            <a:pPr lvl="1"/>
            <a:r>
              <a:rPr lang="en-US" dirty="0"/>
              <a:t>Refactor existing generic biasing </a:t>
            </a:r>
            <a:r>
              <a:rPr lang="en-US" dirty="0" smtClean="0"/>
              <a:t>bremsstrahlung splitting </a:t>
            </a:r>
            <a:r>
              <a:rPr lang="en-US" dirty="0"/>
              <a:t>example to </a:t>
            </a:r>
            <a:r>
              <a:rPr lang="en-US" dirty="0" smtClean="0"/>
              <a:t>source</a:t>
            </a:r>
          </a:p>
          <a:p>
            <a:pPr lvl="1"/>
            <a:r>
              <a:rPr lang="en-US" dirty="0"/>
              <a:t>Implicit </a:t>
            </a:r>
            <a:r>
              <a:rPr lang="en-US" dirty="0" smtClean="0"/>
              <a:t>capture</a:t>
            </a:r>
          </a:p>
          <a:p>
            <a:pPr lvl="1"/>
            <a:r>
              <a:rPr lang="en-US" dirty="0"/>
              <a:t>Biasing of charged particles</a:t>
            </a:r>
          </a:p>
          <a:p>
            <a:pPr lvl="1"/>
            <a:r>
              <a:rPr lang="en-US" dirty="0"/>
              <a:t>Allow use of parallel </a:t>
            </a:r>
            <a:r>
              <a:rPr lang="en-US" dirty="0" smtClean="0"/>
              <a:t>worlds</a:t>
            </a:r>
            <a:endParaRPr lang="en-US" dirty="0" smtClean="0"/>
          </a:p>
          <a:p>
            <a:pPr lvl="1"/>
            <a:r>
              <a:rPr lang="en-US" dirty="0"/>
              <a:t>Use of occurrence biasing to allow continuous density change inside a same </a:t>
            </a:r>
            <a:r>
              <a:rPr lang="en-US" dirty="0" smtClean="0"/>
              <a:t>volume</a:t>
            </a:r>
          </a:p>
          <a:p>
            <a:pPr lvl="1"/>
            <a:r>
              <a:rPr lang="en-US" dirty="0" smtClean="0"/>
              <a:t>DXTRAN-like </a:t>
            </a:r>
            <a:r>
              <a:rPr lang="en-US" dirty="0"/>
              <a:t>biasing</a:t>
            </a:r>
          </a:p>
          <a:p>
            <a:pPr lvl="1"/>
            <a:r>
              <a:rPr lang="en-US" dirty="0"/>
              <a:t>Material/isotope biasing</a:t>
            </a:r>
          </a:p>
          <a:p>
            <a:pPr lvl="1"/>
            <a:r>
              <a:rPr lang="en-US" dirty="0"/>
              <a:t>Woodcock tracking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as of Today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3</a:t>
            </a:fld>
            <a:endParaRPr lang="fr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52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Not </a:t>
            </a:r>
            <a:r>
              <a:rPr lang="en-US" dirty="0" smtClean="0"/>
              <a:t>much </a:t>
            </a:r>
            <a:r>
              <a:rPr lang="en-US" dirty="0" smtClean="0"/>
              <a:t>happened </a:t>
            </a:r>
            <a:r>
              <a:rPr lang="en-US" dirty="0" smtClean="0"/>
              <a:t>this year</a:t>
            </a:r>
          </a:p>
          <a:p>
            <a:r>
              <a:rPr lang="en-US" dirty="0"/>
              <a:t>S</a:t>
            </a:r>
            <a:r>
              <a:rPr lang="en-US" dirty="0" smtClean="0"/>
              <a:t>everal </a:t>
            </a:r>
            <a:r>
              <a:rPr lang="en-US" dirty="0" smtClean="0"/>
              <a:t>items are planned</a:t>
            </a:r>
          </a:p>
          <a:p>
            <a:pPr lvl="1"/>
            <a:r>
              <a:rPr lang="en-US" dirty="0" smtClean="0"/>
              <a:t>Not all will be delivered this </a:t>
            </a:r>
            <a:r>
              <a:rPr lang="en-US" dirty="0" smtClean="0"/>
              <a:t>year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dirty="0" smtClean="0"/>
              <a:t>Take opportunity to discuss needs/priorities</a:t>
            </a:r>
            <a:endParaRPr lang="en-US" dirty="0" smtClean="0"/>
          </a:p>
          <a:p>
            <a:r>
              <a:rPr lang="en-US" dirty="0" smtClean="0"/>
              <a:t>Prioritized </a:t>
            </a:r>
            <a:r>
              <a:rPr lang="en-US" dirty="0" smtClean="0"/>
              <a:t>list for now (not all for this year !):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Statistical tests / statistical test suite</a:t>
            </a:r>
          </a:p>
          <a:p>
            <a:pPr lvl="1"/>
            <a:r>
              <a:rPr lang="en-US" dirty="0"/>
              <a:t>Refactor existing generic biasing </a:t>
            </a:r>
            <a:r>
              <a:rPr lang="en-US" dirty="0" smtClean="0"/>
              <a:t>bremsstrahlung splitting </a:t>
            </a:r>
            <a:r>
              <a:rPr lang="en-US" dirty="0"/>
              <a:t>example to </a:t>
            </a:r>
            <a:r>
              <a:rPr lang="en-US" dirty="0" smtClean="0"/>
              <a:t>source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Implicit </a:t>
            </a:r>
            <a:r>
              <a:rPr lang="en-US" dirty="0" smtClean="0">
                <a:solidFill>
                  <a:srgbClr val="FFFF00"/>
                </a:solidFill>
              </a:rPr>
              <a:t>capture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Biasing of charged particles</a:t>
            </a:r>
          </a:p>
          <a:p>
            <a:pPr lvl="1"/>
            <a:r>
              <a:rPr lang="en-US" dirty="0"/>
              <a:t>Allow use of parallel </a:t>
            </a:r>
            <a:r>
              <a:rPr lang="en-US" dirty="0" smtClean="0"/>
              <a:t>worlds</a:t>
            </a:r>
            <a:endParaRPr lang="en-US" dirty="0" smtClean="0"/>
          </a:p>
          <a:p>
            <a:pPr lvl="1"/>
            <a:r>
              <a:rPr lang="en-US" dirty="0">
                <a:solidFill>
                  <a:srgbClr val="FFFF00"/>
                </a:solidFill>
              </a:rPr>
              <a:t>Use of occurrence biasing to allow continuous density change inside a same </a:t>
            </a:r>
            <a:r>
              <a:rPr lang="en-US" dirty="0" smtClean="0">
                <a:solidFill>
                  <a:srgbClr val="FFFF00"/>
                </a:solidFill>
              </a:rPr>
              <a:t>volume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DXTRAN-like </a:t>
            </a:r>
            <a:r>
              <a:rPr lang="en-US" dirty="0">
                <a:solidFill>
                  <a:srgbClr val="FFFF00"/>
                </a:solidFill>
              </a:rPr>
              <a:t>biasing</a:t>
            </a:r>
          </a:p>
          <a:p>
            <a:pPr lvl="1"/>
            <a:r>
              <a:rPr lang="en-US" dirty="0"/>
              <a:t>Material/isotope biasing</a:t>
            </a:r>
          </a:p>
          <a:p>
            <a:pPr lvl="1"/>
            <a:r>
              <a:rPr lang="en-US" dirty="0"/>
              <a:t>Woodcock tracking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as of Today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4</a:t>
            </a:fld>
            <a:endParaRPr lang="fr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00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This is the priority</a:t>
            </a:r>
          </a:p>
          <a:p>
            <a:pPr lvl="1"/>
            <a:r>
              <a:rPr lang="en-US" dirty="0" smtClean="0"/>
              <a:t>as needed to validate any biasing developments</a:t>
            </a:r>
          </a:p>
          <a:p>
            <a:r>
              <a:rPr lang="en-US" dirty="0" smtClean="0"/>
              <a:t>Goal : perform a statistical validation of the biased simulation against the analog one</a:t>
            </a:r>
          </a:p>
          <a:p>
            <a:pPr lvl="1"/>
            <a:r>
              <a:rPr lang="en-US" dirty="0" smtClean="0"/>
              <a:t>Hence, need to run heavy analog statistics</a:t>
            </a:r>
          </a:p>
          <a:p>
            <a:pPr lvl="2"/>
            <a:r>
              <a:rPr lang="en-US" dirty="0" smtClean="0"/>
              <a:t>Clusters ? Grid ?</a:t>
            </a:r>
          </a:p>
          <a:p>
            <a:r>
              <a:rPr lang="en-US" dirty="0" smtClean="0"/>
              <a:t>Simple in principle:</a:t>
            </a:r>
          </a:p>
          <a:p>
            <a:pPr lvl="1"/>
            <a:r>
              <a:rPr lang="en-US" dirty="0" smtClean="0"/>
              <a:t>Record “same” histograms and some observables</a:t>
            </a:r>
          </a:p>
          <a:p>
            <a:pPr lvl="1"/>
            <a:r>
              <a:rPr lang="en-US" dirty="0" smtClean="0"/>
              <a:t>With quantities entered with proper weights</a:t>
            </a:r>
          </a:p>
          <a:p>
            <a:pPr lvl="1"/>
            <a:r>
              <a:rPr lang="en-US" dirty="0" smtClean="0"/>
              <a:t>And make statistical tests</a:t>
            </a:r>
          </a:p>
          <a:p>
            <a:r>
              <a:rPr lang="en-US" dirty="0" smtClean="0"/>
              <a:t>In practice:</a:t>
            </a:r>
          </a:p>
          <a:p>
            <a:pPr lvl="1"/>
            <a:r>
              <a:rPr lang="en-US" dirty="0" smtClean="0"/>
              <a:t>Might be a same test that is run with:</a:t>
            </a:r>
          </a:p>
          <a:p>
            <a:pPr lvl="2"/>
            <a:r>
              <a:rPr lang="en-US" dirty="0" smtClean="0"/>
              <a:t>A light statistics mode, for testing purposes</a:t>
            </a:r>
          </a:p>
          <a:p>
            <a:pPr lvl="2"/>
            <a:r>
              <a:rPr lang="en-US" dirty="0" smtClean="0"/>
              <a:t>A heavy statistics mode, for statistical validation</a:t>
            </a:r>
          </a:p>
          <a:p>
            <a:pPr lvl="3"/>
            <a:r>
              <a:rPr lang="en-US" dirty="0" smtClean="0"/>
              <a:t>and a script/macro to perform the comparisons</a:t>
            </a:r>
            <a:endParaRPr lang="en-US" dirty="0"/>
          </a:p>
          <a:p>
            <a:pPr lvl="1"/>
            <a:r>
              <a:rPr lang="en-US" dirty="0" smtClean="0"/>
              <a:t>Can/must be done with already existing options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Test Suite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5</a:t>
            </a:fld>
            <a:endParaRPr lang="fr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95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6</a:t>
            </a:fld>
            <a:endParaRPr lang="fr-BE">
              <a:solidFill>
                <a:prstClr val="white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115616" y="1052736"/>
            <a:ext cx="7848872" cy="54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MCNP option in neutron transport</a:t>
            </a:r>
          </a:p>
          <a:p>
            <a:pPr lvl="1"/>
            <a:r>
              <a:rPr lang="en-US" dirty="0" smtClean="0"/>
              <a:t>“Implicit capture,” “survival biasing,” and “absorption by weight reduction” stand for the same technique</a:t>
            </a:r>
          </a:p>
          <a:p>
            <a:r>
              <a:rPr lang="en-US" dirty="0" smtClean="0"/>
              <a:t>Keep neutrons alive </a:t>
            </a:r>
            <a:r>
              <a:rPr lang="en-US" dirty="0" err="1" smtClean="0"/>
              <a:t>wrt</a:t>
            </a:r>
            <a:r>
              <a:rPr lang="en-US" dirty="0" smtClean="0"/>
              <a:t> absorption process(</a:t>
            </a:r>
            <a:r>
              <a:rPr lang="en-US" dirty="0" err="1" smtClean="0"/>
              <a:t>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Makes a same neutron “exploring” more phase space</a:t>
            </a:r>
            <a:endParaRPr lang="en-US" dirty="0" smtClean="0"/>
          </a:p>
          <a:p>
            <a:r>
              <a:rPr lang="en-US" dirty="0" smtClean="0"/>
              <a:t>From MCNP manual:</a:t>
            </a:r>
          </a:p>
          <a:p>
            <a:pPr lvl="1"/>
            <a:r>
              <a:rPr lang="en-US" dirty="0" smtClean="0"/>
              <a:t>variance reduction technique applied </a:t>
            </a:r>
            <a:r>
              <a:rPr lang="en-US" u="sng" dirty="0" smtClean="0"/>
              <a:t>after</a:t>
            </a:r>
            <a:r>
              <a:rPr lang="en-US" dirty="0" smtClean="0"/>
              <a:t> the collision nuclide has been selected. Let:</a:t>
            </a:r>
          </a:p>
          <a:p>
            <a:pPr lvl="2"/>
            <a:r>
              <a:rPr lang="en-US" dirty="0" err="1" smtClean="0"/>
              <a:t>σ</a:t>
            </a:r>
            <a:r>
              <a:rPr lang="en-US" baseline="-25000" dirty="0" err="1" smtClean="0"/>
              <a:t>ti</a:t>
            </a:r>
            <a:r>
              <a:rPr lang="en-US" dirty="0" smtClean="0"/>
              <a:t> = </a:t>
            </a:r>
            <a:r>
              <a:rPr lang="en-US" b="1" dirty="0" smtClean="0"/>
              <a:t>total</a:t>
            </a:r>
            <a:r>
              <a:rPr lang="en-US" dirty="0" smtClean="0"/>
              <a:t> microscopic cross section for nuclide </a:t>
            </a:r>
            <a:r>
              <a:rPr lang="en-US" dirty="0" err="1" smtClean="0"/>
              <a:t>i</a:t>
            </a:r>
            <a:r>
              <a:rPr lang="en-US" dirty="0" smtClean="0"/>
              <a:t> and</a:t>
            </a:r>
          </a:p>
          <a:p>
            <a:pPr lvl="2"/>
            <a:r>
              <a:rPr lang="en-US" dirty="0" err="1" smtClean="0"/>
              <a:t>σ</a:t>
            </a:r>
            <a:r>
              <a:rPr lang="en-US" baseline="-25000" dirty="0" err="1" smtClean="0"/>
              <a:t>ai</a:t>
            </a:r>
            <a:r>
              <a:rPr lang="en-US" dirty="0" smtClean="0"/>
              <a:t> = microscopic </a:t>
            </a:r>
            <a:r>
              <a:rPr lang="en-US" b="1" dirty="0" smtClean="0"/>
              <a:t>absorption</a:t>
            </a:r>
            <a:r>
              <a:rPr lang="en-US" dirty="0" smtClean="0"/>
              <a:t> cross section for nuclide I</a:t>
            </a:r>
          </a:p>
          <a:p>
            <a:pPr lvl="1"/>
            <a:r>
              <a:rPr lang="en-US" dirty="0" smtClean="0"/>
              <a:t>particle weight changed as W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W ∗ (1 − 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ai</a:t>
            </a:r>
            <a:r>
              <a:rPr lang="en-US" dirty="0" smtClean="0"/>
              <a:t> /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ti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Technically, need to get the nuclide selected</a:t>
            </a:r>
          </a:p>
          <a:p>
            <a:pPr lvl="1"/>
            <a:r>
              <a:rPr lang="en-US" dirty="0" smtClean="0"/>
              <a:t>Might not be straightforward</a:t>
            </a:r>
          </a:p>
          <a:p>
            <a:r>
              <a:rPr lang="en-US" dirty="0" smtClean="0"/>
              <a:t>MCNP also advertises “Implicit Absorption Along a Flight Path”</a:t>
            </a:r>
          </a:p>
          <a:p>
            <a:pPr lvl="1"/>
            <a:r>
              <a:rPr lang="en-US" dirty="0" smtClean="0"/>
              <a:t>Variant of option, where absorption processes are suppressed.</a:t>
            </a:r>
          </a:p>
          <a:p>
            <a:pPr lvl="2"/>
            <a:r>
              <a:rPr lang="en-US" dirty="0" smtClean="0"/>
              <a:t>This is simply equivalent to put to zero absorption cross-sections</a:t>
            </a:r>
          </a:p>
          <a:p>
            <a:pPr lvl="2"/>
            <a:r>
              <a:rPr lang="en-US" dirty="0" smtClean="0"/>
              <a:t>We call “force free flight” : used today (in force collision scheme)</a:t>
            </a:r>
            <a:endParaRPr lang="en-US" dirty="0" smtClean="0"/>
          </a:p>
          <a:p>
            <a:pPr lvl="1"/>
            <a:r>
              <a:rPr lang="en-US" dirty="0" smtClean="0"/>
              <a:t>This second scheme</a:t>
            </a:r>
            <a:r>
              <a:rPr lang="en-US" dirty="0" smtClean="0"/>
              <a:t> should be possible today</a:t>
            </a:r>
          </a:p>
          <a:p>
            <a:pPr lvl="1"/>
            <a:endParaRPr lang="en-US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15616" y="44624"/>
            <a:ext cx="7848872" cy="868958"/>
          </a:xfrm>
        </p:spPr>
        <p:txBody>
          <a:bodyPr/>
          <a:lstStyle/>
          <a:p>
            <a:r>
              <a:rPr lang="en-US" dirty="0" smtClean="0"/>
              <a:t>Implicit Capture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95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necteur droit 13"/>
          <p:cNvCxnSpPr/>
          <p:nvPr/>
        </p:nvCxnSpPr>
        <p:spPr>
          <a:xfrm>
            <a:off x="8479286" y="2513847"/>
            <a:ext cx="0" cy="916465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Change of interaction law by:</a:t>
            </a:r>
          </a:p>
          <a:p>
            <a:pPr lvl="1"/>
            <a:r>
              <a:rPr lang="en-US" dirty="0" smtClean="0"/>
              <a:t>cross-section change</a:t>
            </a:r>
          </a:p>
          <a:p>
            <a:pPr lvl="1"/>
            <a:r>
              <a:rPr lang="en-US" dirty="0" smtClean="0"/>
              <a:t>Force collision</a:t>
            </a:r>
          </a:p>
          <a:p>
            <a:pPr lvl="1"/>
            <a:r>
              <a:rPr lang="en-US" dirty="0" smtClean="0"/>
              <a:t>Force </a:t>
            </a:r>
            <a:r>
              <a:rPr lang="en-US" dirty="0" smtClean="0"/>
              <a:t>non-collision (force free flight)</a:t>
            </a:r>
            <a:endParaRPr lang="en-US" dirty="0" smtClean="0"/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Options that already exist for neutral particles</a:t>
            </a:r>
          </a:p>
          <a:p>
            <a:r>
              <a:rPr lang="en-US" dirty="0" smtClean="0"/>
              <a:t>Difficulty:</a:t>
            </a:r>
          </a:p>
          <a:p>
            <a:pPr lvl="1"/>
            <a:r>
              <a:rPr lang="en-US" dirty="0"/>
              <a:t>Weight calculation involves integral of XS over the </a:t>
            </a:r>
            <a:r>
              <a:rPr lang="en-US" dirty="0" smtClean="0"/>
              <a:t>step…</a:t>
            </a:r>
            <a:endParaRPr lang="en-US" dirty="0"/>
          </a:p>
          <a:p>
            <a:pPr lvl="1"/>
            <a:r>
              <a:rPr lang="en-US" dirty="0" smtClean="0"/>
              <a:t>… and cross-section value changes over the step</a:t>
            </a:r>
          </a:p>
          <a:p>
            <a:pPr lvl="2"/>
            <a:r>
              <a:rPr lang="en-US" dirty="0" smtClean="0"/>
              <a:t>Because of energy loss</a:t>
            </a:r>
          </a:p>
          <a:p>
            <a:r>
              <a:rPr lang="en-US" dirty="0" smtClean="0"/>
              <a:t>Laurent </a:t>
            </a:r>
            <a:r>
              <a:rPr lang="en-US" dirty="0" err="1" smtClean="0"/>
              <a:t>Desorgher</a:t>
            </a:r>
            <a:r>
              <a:rPr lang="en-US" dirty="0" smtClean="0"/>
              <a:t> developed a method to compute the weight by </a:t>
            </a:r>
            <a:r>
              <a:rPr lang="en-US" dirty="0" smtClean="0"/>
              <a:t>MC</a:t>
            </a:r>
          </a:p>
          <a:p>
            <a:pPr lvl="1"/>
            <a:r>
              <a:rPr lang="en-US" dirty="0" smtClean="0"/>
              <a:t>Validated on toy MC</a:t>
            </a:r>
            <a:endParaRPr lang="en-US" dirty="0" smtClean="0"/>
          </a:p>
          <a:p>
            <a:pPr lvl="1"/>
            <a:r>
              <a:rPr lang="en-US" dirty="0" smtClean="0"/>
              <a:t>Need </a:t>
            </a:r>
            <a:r>
              <a:rPr lang="en-US" dirty="0" smtClean="0"/>
              <a:t>to implement in G4</a:t>
            </a:r>
          </a:p>
          <a:p>
            <a:r>
              <a:rPr lang="en-US" dirty="0" smtClean="0"/>
              <a:t>Note:</a:t>
            </a:r>
          </a:p>
          <a:p>
            <a:pPr lvl="1"/>
            <a:r>
              <a:rPr lang="en-US" dirty="0" smtClean="0"/>
              <a:t>XS variation over a step is taken into account by the “integral approach”</a:t>
            </a:r>
          </a:p>
          <a:p>
            <a:pPr lvl="1"/>
            <a:r>
              <a:rPr lang="en-US" dirty="0" smtClean="0"/>
              <a:t>EM uses “integral approach” for processes</a:t>
            </a:r>
          </a:p>
          <a:p>
            <a:pPr lvl="2"/>
            <a:r>
              <a:rPr lang="en-US" dirty="0" smtClean="0"/>
              <a:t>to take into account XS change for many years</a:t>
            </a:r>
          </a:p>
          <a:p>
            <a:pPr lvl="1"/>
            <a:r>
              <a:rPr lang="en-US" dirty="0" err="1" smtClean="0"/>
              <a:t>Hadronics</a:t>
            </a:r>
            <a:r>
              <a:rPr lang="en-US" dirty="0" smtClean="0"/>
              <a:t> just starts to use this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dirty="0" smtClean="0"/>
              <a:t>Taking into account XS variation becomes hence a mandatory feature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028384" cy="8689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Interaction Law Biasing </a:t>
            </a:r>
            <a:r>
              <a:rPr lang="en-US" dirty="0" smtClean="0"/>
              <a:t>for Charged Particles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7</a:t>
            </a:fld>
            <a:endParaRPr lang="fr-BE">
              <a:solidFill>
                <a:prstClr val="white"/>
              </a:solidFill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6588224" y="3429000"/>
            <a:ext cx="2304256" cy="0"/>
          </a:xfrm>
          <a:prstGeom prst="straightConnector1">
            <a:avLst/>
          </a:prstGeom>
          <a:ln w="127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8595604" y="3501008"/>
            <a:ext cx="296876" cy="369332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n-US" dirty="0" smtClean="0"/>
              <a:t>E</a:t>
            </a:r>
            <a:endParaRPr lang="en-US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6156176" y="1412776"/>
            <a:ext cx="324128" cy="369332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n-US" dirty="0" smtClean="0">
                <a:sym typeface="Symbol"/>
              </a:rPr>
              <a:t></a:t>
            </a:r>
            <a:endParaRPr lang="en-US" dirty="0" smtClean="0"/>
          </a:p>
        </p:txBody>
      </p:sp>
      <p:sp>
        <p:nvSpPr>
          <p:cNvPr id="12" name="Forme libre 11"/>
          <p:cNvSpPr/>
          <p:nvPr/>
        </p:nvSpPr>
        <p:spPr>
          <a:xfrm>
            <a:off x="6598763" y="1910120"/>
            <a:ext cx="2271860" cy="870808"/>
          </a:xfrm>
          <a:custGeom>
            <a:avLst/>
            <a:gdLst>
              <a:gd name="connsiteX0" fmla="*/ 0 w 2271860"/>
              <a:gd name="connsiteY0" fmla="*/ 126091 h 870808"/>
              <a:gd name="connsiteX1" fmla="*/ 678730 w 2271860"/>
              <a:gd name="connsiteY1" fmla="*/ 3542 h 870808"/>
              <a:gd name="connsiteX2" fmla="*/ 1517715 w 2271860"/>
              <a:gd name="connsiteY2" fmla="*/ 248639 h 870808"/>
              <a:gd name="connsiteX3" fmla="*/ 2036190 w 2271860"/>
              <a:gd name="connsiteY3" fmla="*/ 757687 h 870808"/>
              <a:gd name="connsiteX4" fmla="*/ 2271860 w 2271860"/>
              <a:gd name="connsiteY4" fmla="*/ 870808 h 870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1860" h="870808">
                <a:moveTo>
                  <a:pt x="0" y="126091"/>
                </a:moveTo>
                <a:cubicBezTo>
                  <a:pt x="212889" y="54604"/>
                  <a:pt x="425778" y="-16883"/>
                  <a:pt x="678730" y="3542"/>
                </a:cubicBezTo>
                <a:cubicBezTo>
                  <a:pt x="931682" y="23967"/>
                  <a:pt x="1291472" y="122948"/>
                  <a:pt x="1517715" y="248639"/>
                </a:cubicBezTo>
                <a:cubicBezTo>
                  <a:pt x="1743958" y="374330"/>
                  <a:pt x="1910499" y="653992"/>
                  <a:pt x="2036190" y="757687"/>
                </a:cubicBezTo>
                <a:cubicBezTo>
                  <a:pt x="2161881" y="861382"/>
                  <a:pt x="2216870" y="866095"/>
                  <a:pt x="2271860" y="870808"/>
                </a:cubicBezTo>
              </a:path>
            </a:pathLst>
          </a:custGeom>
          <a:noFill/>
          <a:ln w="38100"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onnecteur droit 15"/>
          <p:cNvCxnSpPr/>
          <p:nvPr/>
        </p:nvCxnSpPr>
        <p:spPr>
          <a:xfrm>
            <a:off x="6597651" y="1881839"/>
            <a:ext cx="1993281" cy="0"/>
          </a:xfrm>
          <a:prstGeom prst="line">
            <a:avLst/>
          </a:prstGeom>
          <a:ln w="127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V="1">
            <a:off x="6588224" y="1412776"/>
            <a:ext cx="0" cy="2016224"/>
          </a:xfrm>
          <a:prstGeom prst="straightConnector1">
            <a:avLst/>
          </a:prstGeom>
          <a:ln w="127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04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8</a:t>
            </a:fld>
            <a:endParaRPr lang="fr-BE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ce réservé du contenu 3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1340768"/>
                <a:ext cx="7848872" cy="54006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Volumes hold a constant density material</a:t>
                </a:r>
              </a:p>
              <a:p>
                <a:pPr lvl="3"/>
                <a:endParaRPr lang="en-US" dirty="0" smtClean="0"/>
              </a:p>
              <a:p>
                <a:r>
                  <a:rPr lang="en-US" dirty="0" smtClean="0"/>
                  <a:t>But occurrence biasing may                                              be used to mimic a                                           continuously varying density.</a:t>
                </a:r>
              </a:p>
              <a:p>
                <a:pPr lvl="3"/>
                <a:endParaRPr lang="en-US" dirty="0" smtClean="0"/>
              </a:p>
              <a:p>
                <a:r>
                  <a:rPr lang="en-US" dirty="0" smtClean="0"/>
                  <a:t>Idea:</a:t>
                </a:r>
              </a:p>
              <a:p>
                <a:pPr lvl="1"/>
                <a:r>
                  <a:rPr lang="en-US" dirty="0" smtClean="0"/>
                  <a:t>Sample:</a:t>
                </a:r>
              </a:p>
              <a:p>
                <a:pPr marL="365760" lvl="1" indent="0">
                  <a:buNone/>
                </a:pPr>
                <a:r>
                  <a:rPr lang="fr-FR" b="0" dirty="0" smtClean="0"/>
                  <a:t>   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fr-F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</a:rPr>
                          <m:t>𝑙</m:t>
                        </m:r>
                      </m:e>
                    </m:d>
                    <m:r>
                      <a:rPr lang="fr-FR" b="0" i="1" smtClean="0">
                        <a:latin typeface="Cambria Math"/>
                      </a:rPr>
                      <m:t>= 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𝑙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)∙</m:t>
                    </m:r>
                    <m:nary>
                      <m:naryPr>
                        <m:ctrlPr>
                          <a:rPr lang="fr-FR" b="0" i="1" smtClean="0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  <m:sup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𝑙</m:t>
                        </m:r>
                      </m:sup>
                      <m:e>
                        <m:func>
                          <m:funcPr>
                            <m:ctrlPr>
                              <a:rPr lang="fr-FR" b="0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fr-FR" b="0" i="0" smtClean="0">
                                <a:latin typeface="Cambria Math"/>
                                <a:ea typeface="Cambria Math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fr-FR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fr-FR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fr-FR" b="0" i="1" smtClean="0">
                                    <a:latin typeface="Cambria Math"/>
                                    <a:ea typeface="Cambria Math"/>
                                  </a:rPr>
                                  <m:t>𝜎</m:t>
                                </m:r>
                                <m:d>
                                  <m:dPr>
                                    <m:ctrlPr>
                                      <a:rPr lang="fr-FR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fr-FR" b="0" i="1" smtClean="0"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</m:e>
                                </m:d>
                              </m:e>
                            </m:d>
                          </m:e>
                        </m:func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𝑑𝑠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Instead of:</a:t>
                </a:r>
                <a:endParaRPr lang="en-US" dirty="0"/>
              </a:p>
              <a:p>
                <a:pPr marL="365760" lvl="1" indent="0">
                  <a:buNone/>
                </a:pPr>
                <a:r>
                  <a:rPr lang="fr-FR" dirty="0" smtClean="0"/>
                  <a:t>  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fr-FR" i="1">
                            <a:latin typeface="Cambria Math"/>
                          </a:rPr>
                        </m:ctrlPr>
                      </m:dPr>
                      <m:e>
                        <m:r>
                          <a:rPr lang="fr-FR" i="1">
                            <a:latin typeface="Cambria Math"/>
                          </a:rPr>
                          <m:t>𝑙</m:t>
                        </m:r>
                      </m:e>
                    </m:d>
                    <m:r>
                      <a:rPr lang="fr-FR" i="1">
                        <a:latin typeface="Cambria Math"/>
                      </a:rPr>
                      <m:t>= </m:t>
                    </m:r>
                    <m:r>
                      <a:rPr lang="fr-FR" i="1">
                        <a:latin typeface="Cambria Math"/>
                        <a:ea typeface="Cambria Math"/>
                      </a:rPr>
                      <m:t>𝜎</m:t>
                    </m:r>
                    <m:r>
                      <a:rPr lang="fr-FR" i="1">
                        <a:latin typeface="Cambria Math"/>
                        <a:ea typeface="Cambria Math"/>
                      </a:rPr>
                      <m:t>∙</m:t>
                    </m:r>
                    <m:func>
                      <m:funcPr>
                        <m:ctrlPr>
                          <a:rPr lang="fr-FR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>
                            <a:latin typeface="Cambria Math"/>
                            <a:ea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fr-FR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fr-FR" i="1">
                                <a:latin typeface="Cambria Math"/>
                                <a:ea typeface="Cambria Math"/>
                              </a:rPr>
                              <m:t>𝜎</m:t>
                            </m:r>
                            <m:r>
                              <a:rPr lang="fr-FR" i="1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fr-FR" b="0" i="1" smtClean="0">
                                <a:latin typeface="Cambria Math"/>
                                <a:ea typeface="Cambria Math"/>
                              </a:rPr>
                              <m:t>𝑙</m:t>
                            </m:r>
                          </m:e>
                        </m:d>
                      </m:e>
                    </m:func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Using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𝜎</m:t>
                    </m:r>
                    <m:d>
                      <m:dPr>
                        <m:ctrlPr>
                          <a:rPr lang="fr-FR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𝑙</m:t>
                        </m:r>
                      </m:e>
                    </m:d>
                    <m:r>
                      <a:rPr lang="fr-FR" b="0" i="1" smtClean="0">
                        <a:latin typeface="Cambria Math"/>
                        <a:ea typeface="Cambria Math"/>
                      </a:rPr>
                      <m:t>∝</m:t>
                    </m:r>
                    <m:r>
                      <m:rPr>
                        <m:nor/>
                      </m:rPr>
                      <a:rPr lang="fr-FR" b="0" i="0" smtClean="0">
                        <a:latin typeface="Cambria Math"/>
                        <a:ea typeface="Cambria Math"/>
                      </a:rPr>
                      <m:t>density</m:t>
                    </m:r>
                    <m:d>
                      <m:dPr>
                        <m:ctrlPr>
                          <a:rPr lang="fr-FR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𝑙</m:t>
                        </m:r>
                      </m:e>
                    </m:d>
                  </m:oMath>
                </a14:m>
                <a:endParaRPr lang="fr-FR" b="0" dirty="0" smtClean="0">
                  <a:ea typeface="Cambria Math"/>
                </a:endParaRPr>
              </a:p>
              <a:p>
                <a:pPr lvl="3"/>
                <a:endParaRPr lang="en-US" dirty="0" smtClean="0"/>
              </a:p>
              <a:p>
                <a:r>
                  <a:rPr lang="en-US" dirty="0" smtClean="0"/>
                  <a:t>In this problem, all particles keep :</a:t>
                </a:r>
              </a:p>
              <a:p>
                <a:pPr lvl="1"/>
                <a:r>
                  <a:rPr lang="en-US" dirty="0" smtClean="0"/>
                  <a:t>weight = 1</a:t>
                </a:r>
              </a:p>
              <a:p>
                <a:pPr marL="365760" lvl="1" indent="0">
                  <a:buNone/>
                </a:pPr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4" name="Espace réservé du contenu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1340768"/>
                <a:ext cx="7848872" cy="5400600"/>
              </a:xfrm>
              <a:blipFill rotWithShape="1">
                <a:blip r:embed="rId2"/>
                <a:stretch>
                  <a:fillRect l="-1553" t="-3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15616" y="255786"/>
            <a:ext cx="8028384" cy="8689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of Occurrence Biasing </a:t>
            </a:r>
            <a:r>
              <a:rPr lang="en-US" dirty="0"/>
              <a:t>to </a:t>
            </a:r>
            <a:r>
              <a:rPr lang="en-US" dirty="0" smtClean="0"/>
              <a:t>Allow Continuous Density Change Inside </a:t>
            </a:r>
            <a:r>
              <a:rPr lang="en-US" dirty="0"/>
              <a:t>a </a:t>
            </a:r>
            <a:r>
              <a:rPr lang="en-US" dirty="0" smtClean="0"/>
              <a:t>Same </a:t>
            </a:r>
            <a:r>
              <a:rPr lang="en-US" dirty="0"/>
              <a:t>V</a:t>
            </a:r>
            <a:r>
              <a:rPr lang="en-US" dirty="0" smtClean="0"/>
              <a:t>olume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28184" y="1988840"/>
            <a:ext cx="2664296" cy="4320480"/>
          </a:xfrm>
          <a:prstGeom prst="rect">
            <a:avLst/>
          </a:prstGeom>
          <a:gradFill>
            <a:gsLst>
              <a:gs pos="0">
                <a:schemeClr val="accent2">
                  <a:satMod val="103000"/>
                  <a:tint val="94000"/>
                  <a:lumMod val="33000"/>
                  <a:lumOff val="67000"/>
                </a:schemeClr>
              </a:gs>
              <a:gs pos="50000">
                <a:schemeClr val="accent2">
                  <a:satMod val="110000"/>
                  <a:lumMod val="100000"/>
                  <a:shade val="100000"/>
                </a:schemeClr>
              </a:gs>
              <a:gs pos="100000">
                <a:schemeClr val="accent2">
                  <a:satMod val="120000"/>
                  <a:shade val="78000"/>
                  <a:lumMod val="64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Connecteur droit avec flèche 9"/>
          <p:cNvCxnSpPr/>
          <p:nvPr/>
        </p:nvCxnSpPr>
        <p:spPr>
          <a:xfrm flipH="1">
            <a:off x="8092008" y="1988840"/>
            <a:ext cx="360040" cy="1152128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cxnSpLocks noChangeAspect="1"/>
          </p:cNvCxnSpPr>
          <p:nvPr/>
        </p:nvCxnSpPr>
        <p:spPr>
          <a:xfrm flipH="1">
            <a:off x="7560332" y="3177633"/>
            <a:ext cx="528013" cy="1689642"/>
          </a:xfrm>
          <a:prstGeom prst="straightConnector1">
            <a:avLst/>
          </a:prstGeom>
          <a:ln w="25400">
            <a:solidFill>
              <a:srgbClr val="00B050"/>
            </a:solidFill>
            <a:prstDash val="dash"/>
            <a:headEnd type="none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6305927" y="2852936"/>
                <a:ext cx="1866473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 anchorCtr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𝑙</m:t>
                      </m:r>
                      <m:r>
                        <a:rPr lang="fr-FR" b="0" i="1" smtClean="0">
                          <a:latin typeface="Cambria Math"/>
                        </a:rPr>
                        <m:t>=0;</m:t>
                      </m:r>
                      <m:r>
                        <a:rPr lang="fr-FR" b="0" i="1" smtClean="0">
                          <a:latin typeface="Cambria Math"/>
                        </a:rPr>
                        <m:t>𝑑</m:t>
                      </m:r>
                      <m:d>
                        <m:d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fr-FR" b="0" i="1" smtClean="0">
                          <a:latin typeface="Cambria Math"/>
                        </a:rPr>
                        <m:t>;</m:t>
                      </m:r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(0)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927" y="2852936"/>
                <a:ext cx="1866473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47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/>
              <p:cNvSpPr txBox="1"/>
              <p:nvPr/>
            </p:nvSpPr>
            <p:spPr>
              <a:xfrm>
                <a:off x="6372200" y="4946685"/>
                <a:ext cx="2397323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 anchorCtr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𝑙</m:t>
                      </m:r>
                      <m:r>
                        <a:rPr lang="fr-FR" b="0" i="1" smtClean="0">
                          <a:latin typeface="Cambria Math"/>
                        </a:rPr>
                        <m:t>;</m:t>
                      </m:r>
                      <m:r>
                        <a:rPr lang="fr-FR" b="0" i="1" smtClean="0">
                          <a:latin typeface="Cambria Math"/>
                        </a:rPr>
                        <m:t>𝑑</m:t>
                      </m:r>
                      <m:d>
                        <m:d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/>
                            </a:rPr>
                            <m:t>𝑙</m:t>
                          </m:r>
                        </m:e>
                      </m:d>
                      <m:r>
                        <a:rPr lang="fr-FR" b="0" i="1" smtClean="0"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fr-FR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𝜎</m:t>
                      </m:r>
                      <m:d>
                        <m:dPr>
                          <m:ctrlPr>
                            <a:rPr lang="fr-FR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/>
                              <a:ea typeface="Cambria Math"/>
                            </a:rPr>
                            <m:t>𝑙</m:t>
                          </m:r>
                        </m:e>
                      </m:d>
                      <m:r>
                        <a:rPr lang="fr-FR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fr-FR" i="1">
                          <a:latin typeface="Cambria Math"/>
                          <a:ea typeface="Cambria Math"/>
                        </a:rPr>
                        <m:t>𝜎</m:t>
                      </m:r>
                      <m:d>
                        <m:dPr>
                          <m:ctrlPr>
                            <a:rPr lang="fr-FR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e>
                      </m:d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𝑙</m:t>
                      </m:r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)/</m:t>
                      </m:r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fr-FR" b="0" i="1" smtClean="0">
                          <a:latin typeface="Cambria Math"/>
                          <a:ea typeface="Cambria Math"/>
                        </a:rPr>
                        <m:t>(0)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946685"/>
                <a:ext cx="2397323" cy="646331"/>
              </a:xfrm>
              <a:prstGeom prst="rect">
                <a:avLst/>
              </a:prstGeom>
              <a:blipFill rotWithShape="1">
                <a:blip r:embed="rId4"/>
                <a:stretch>
                  <a:fillRect b="-75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9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Geant4 CM, Ferrara, September 2016</a:t>
            </a:r>
            <a:endParaRPr lang="fr-BE">
              <a:solidFill>
                <a:prstClr val="white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white"/>
                </a:solidFill>
              </a:rPr>
              <a:pPr/>
              <a:t>9</a:t>
            </a:fld>
            <a:endParaRPr lang="fr-BE">
              <a:solidFill>
                <a:prstClr val="white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in MCNP to scatter particles toward a preferred solid angle</a:t>
            </a:r>
            <a:endParaRPr lang="en-US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DXTRAN-like Biasing</a:t>
            </a:r>
            <a:endParaRPr lang="en-US" dirty="0"/>
          </a:p>
        </p:txBody>
      </p:sp>
      <p:sp>
        <p:nvSpPr>
          <p:cNvPr id="6" name="Ellipse 5"/>
          <p:cNvSpPr/>
          <p:nvPr/>
        </p:nvSpPr>
        <p:spPr>
          <a:xfrm>
            <a:off x="6264453" y="1988840"/>
            <a:ext cx="1619915" cy="1619915"/>
          </a:xfrm>
          <a:prstGeom prst="ellipse">
            <a:avLst/>
          </a:prstGeom>
          <a:noFill/>
          <a:ln w="28575"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2618357" y="4437112"/>
            <a:ext cx="864096" cy="1296144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3491880" y="3356992"/>
            <a:ext cx="2923797" cy="1080120"/>
          </a:xfrm>
          <a:prstGeom prst="straightConnector1">
            <a:avLst/>
          </a:prstGeom>
          <a:ln w="127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910556" y="2636912"/>
            <a:ext cx="360040" cy="288032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6415677" y="2225594"/>
            <a:ext cx="1366528" cy="33855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n-US" sz="1600" dirty="0" smtClean="0"/>
              <a:t>Target volume</a:t>
            </a:r>
            <a:endParaRPr lang="en-US" sz="1600" dirty="0" smtClean="0"/>
          </a:p>
        </p:txBody>
      </p:sp>
      <p:sp>
        <p:nvSpPr>
          <p:cNvPr id="14" name="ZoneTexte 13"/>
          <p:cNvSpPr txBox="1"/>
          <p:nvPr/>
        </p:nvSpPr>
        <p:spPr>
          <a:xfrm>
            <a:off x="4169697" y="4149080"/>
            <a:ext cx="4578767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 smtClean="0"/>
              <a:t>One copy being forced to freely fly toward ROI</a:t>
            </a:r>
          </a:p>
          <a:p>
            <a:pPr marL="285750" indent="-285750">
              <a:buFont typeface="Symbol"/>
              <a:buChar char="Þ"/>
            </a:pPr>
            <a:r>
              <a:rPr lang="en-US" dirty="0" smtClean="0">
                <a:sym typeface="Symbol"/>
              </a:rPr>
              <a:t>Final state biasing + free flight</a:t>
            </a:r>
          </a:p>
          <a:p>
            <a:pPr marL="285750" indent="-285750">
              <a:buFont typeface="Symbol"/>
              <a:buChar char="Þ"/>
            </a:pPr>
            <a:endParaRPr lang="en-US" dirty="0" smtClean="0">
              <a:sym typeface="Symbol"/>
            </a:endParaRPr>
          </a:p>
          <a:p>
            <a:pPr marL="285750" indent="-285750">
              <a:buFont typeface="Symbol"/>
              <a:buChar char="Þ"/>
            </a:pPr>
            <a:r>
              <a:rPr lang="en-US" dirty="0" smtClean="0">
                <a:sym typeface="Symbol"/>
              </a:rPr>
              <a:t>Might involve explicit dependence on physics packages to get the scattering law</a:t>
            </a:r>
            <a:endParaRPr lang="en-US" dirty="0" smtClean="0"/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3491880" y="2492896"/>
            <a:ext cx="639688" cy="1952600"/>
          </a:xfrm>
          <a:prstGeom prst="straightConnector1">
            <a:avLst/>
          </a:prstGeom>
          <a:ln w="127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1619672" y="2498412"/>
            <a:ext cx="2334001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 smtClean="0"/>
              <a:t>One copy representing the “unforced” part of the flux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7668344" y="2937718"/>
            <a:ext cx="136179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ROI = DXTRAN sphere</a:t>
            </a:r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880975" y="5756885"/>
            <a:ext cx="1811393" cy="369332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n-US" dirty="0" smtClean="0"/>
              <a:t>Incoming particle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883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Biasing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S10346053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harmacy design template" id="{31B17BDC-8AFF-47FE-B8AB-2C77A3BDA084}" vid="{8178D3CA-D80E-49E3-B1D5-0DCCF7151C38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ThemeBiasing</Template>
  <TotalTime>334</TotalTime>
  <Words>1129</Words>
  <Application>Microsoft Office PowerPoint</Application>
  <PresentationFormat>Affichage à l'écran (4:3)</PresentationFormat>
  <Paragraphs>179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2" baseType="lpstr">
      <vt:lpstr>ThemeBiasing</vt:lpstr>
      <vt:lpstr>TS103460537</vt:lpstr>
      <vt:lpstr>Quick Status of Generic Biasing</vt:lpstr>
      <vt:lpstr>Reminder About Existing Functionalities</vt:lpstr>
      <vt:lpstr>Status as of Today</vt:lpstr>
      <vt:lpstr>Status as of Today</vt:lpstr>
      <vt:lpstr>Statistical Test Suite</vt:lpstr>
      <vt:lpstr>Implicit Capture</vt:lpstr>
      <vt:lpstr>Interaction Law Biasing for Charged Particles</vt:lpstr>
      <vt:lpstr>Use of Occurrence Biasing to Allow Continuous Density Change Inside a Same Volume</vt:lpstr>
      <vt:lpstr>DXTRAN-like Biasing</vt:lpstr>
      <vt:lpstr>Dependencies on Other Physics Packages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Status of Generic Biasing</dc:title>
  <dc:creator>verderi</dc:creator>
  <cp:lastModifiedBy>verderi</cp:lastModifiedBy>
  <cp:revision>34</cp:revision>
  <dcterms:created xsi:type="dcterms:W3CDTF">2016-09-13T12:44:11Z</dcterms:created>
  <dcterms:modified xsi:type="dcterms:W3CDTF">2016-09-13T22:17:03Z</dcterms:modified>
</cp:coreProperties>
</file>