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8" r:id="rId3"/>
    <p:sldId id="261" r:id="rId4"/>
    <p:sldId id="257" r:id="rId5"/>
    <p:sldId id="263" r:id="rId6"/>
    <p:sldId id="264" r:id="rId7"/>
    <p:sldId id="262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9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23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400" dirty="0" smtClean="0"/>
              <a:t>New extended example</a:t>
            </a:r>
            <a:br>
              <a:rPr lang="en-US" sz="4400" dirty="0" smtClean="0"/>
            </a:br>
            <a:r>
              <a:rPr lang="en-US" sz="4400" dirty="0" smtClean="0"/>
              <a:t>/medical/</a:t>
            </a:r>
            <a:r>
              <a:rPr lang="en-US" sz="4400" dirty="0" err="1" smtClean="0"/>
              <a:t>dna</a:t>
            </a:r>
            <a:r>
              <a:rPr lang="en-US" sz="4400" dirty="0" smtClean="0"/>
              <a:t>/chem4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600" dirty="0"/>
              <a:t>Pier </a:t>
            </a:r>
            <a:r>
              <a:rPr lang="en-US" sz="1600" dirty="0" err="1"/>
              <a:t>Piersimoni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Mathieu Karamitros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9080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Radiochemical yields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Radiochemical yields or G-values</a:t>
                </a:r>
                <a:br>
                  <a:rPr lang="en-US" dirty="0" smtClean="0"/>
                </a:br>
                <a:r>
                  <a:rPr lang="en-US" dirty="0" smtClean="0"/>
                  <a:t>Number of species over time for 100 eV of deposited energy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fr-FR" b="0" i="1" smtClean="0">
                        <a:latin typeface="Cambria Math" charset="0"/>
                      </a:rPr>
                      <m:t>𝐺</m:t>
                    </m:r>
                    <m:r>
                      <a:rPr lang="fr-FR" b="0" i="1" smtClean="0">
                        <a:latin typeface="Cambria Math" charset="0"/>
                      </a:rPr>
                      <m:t>(</m:t>
                    </m:r>
                    <m:r>
                      <a:rPr lang="fr-FR" b="0" i="1" smtClean="0">
                        <a:latin typeface="Cambria Math" charset="0"/>
                      </a:rPr>
                      <m:t>𝑡</m:t>
                    </m:r>
                    <m:r>
                      <a:rPr lang="fr-FR" b="0" i="1" smtClean="0">
                        <a:latin typeface="Cambria Math" charset="0"/>
                      </a:rPr>
                      <m:t>)=</m:t>
                    </m:r>
                    <m:f>
                      <m:fPr>
                        <m:ctrlPr>
                          <a:rPr lang="fr-FR" b="0" i="1" smtClean="0">
                            <a:latin typeface="Cambria Math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charset="0"/>
                              </a:rPr>
                              <m:t>𝑚𝑜𝑙</m:t>
                            </m:r>
                          </m:sub>
                        </m:sSub>
                        <m:d>
                          <m:dPr>
                            <m:ctrlPr>
                              <a:rPr lang="fr-FR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charset="0"/>
                              </a:rPr>
                              <m:t>𝑡</m:t>
                            </m:r>
                          </m:e>
                        </m:d>
                        <m:r>
                          <a:rPr lang="fr-FR" b="0" i="1" smtClean="0">
                            <a:latin typeface="Cambria Math" charset="0"/>
                          </a:rPr>
                          <m:t>⋅100 </m:t>
                        </m:r>
                        <m:r>
                          <a:rPr lang="fr-FR" b="0" i="1" smtClean="0">
                            <a:latin typeface="Cambria Math" charset="0"/>
                          </a:rPr>
                          <m:t>𝑒𝑉</m:t>
                        </m:r>
                      </m:num>
                      <m:den>
                        <m:sSub>
                          <m:sSubPr>
                            <m:ctrlPr>
                              <a:rPr lang="fr-FR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charset="0"/>
                              </a:rPr>
                              <m:t>𝑑𝑒𝑝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For a given species, irradiation condition, can be compared to experimental values</a:t>
                </a:r>
              </a:p>
              <a:p>
                <a:endParaRPr lang="en-US" dirty="0"/>
              </a:p>
              <a:p>
                <a:r>
                  <a:rPr lang="en-US" dirty="0" smtClean="0"/>
                  <a:t>Goal of chem4: record the G-values over time for each species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2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Run </a:t>
            </a:r>
            <a:r>
              <a:rPr lang="en-US" sz="2800" dirty="0" smtClean="0"/>
              <a:t>application</a:t>
            </a:r>
            <a:br>
              <a:rPr lang="en-US" sz="2800" dirty="0" smtClean="0"/>
            </a:br>
            <a:r>
              <a:rPr lang="en-US" sz="2800" dirty="0" smtClean="0"/>
              <a:t>Relevant classes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G4MoleculeCounter</a:t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Where</a:t>
            </a:r>
            <a:r>
              <a:rPr lang="en-US" dirty="0" smtClean="0"/>
              <a:t> </a:t>
            </a:r>
            <a:r>
              <a:rPr lang="en-US" dirty="0" smtClean="0"/>
              <a:t>	Component of Geant4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Role</a:t>
            </a:r>
            <a:r>
              <a:rPr lang="en-US" dirty="0" smtClean="0"/>
              <a:t>	Records only the changes of chemical species over time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Usage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0"/>
          <a:stretch/>
        </p:blipFill>
        <p:spPr>
          <a:xfrm>
            <a:off x="4393325" y="3205656"/>
            <a:ext cx="6096000" cy="2800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691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Run </a:t>
            </a:r>
            <a:r>
              <a:rPr lang="en-US" sz="2800" dirty="0" smtClean="0"/>
              <a:t>application</a:t>
            </a:r>
            <a:br>
              <a:rPr lang="en-US" sz="2800" dirty="0" smtClean="0"/>
            </a:br>
            <a:r>
              <a:rPr lang="en-US" sz="2800" dirty="0" smtClean="0"/>
              <a:t>Relevant classes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G4MoleculeCounter</a:t>
            </a:r>
            <a:b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Component of Geant4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Role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Records only the changes of chemical species over time</a:t>
            </a:r>
          </a:p>
          <a:p>
            <a:endParaRPr lang="en-US" dirty="0" smtClean="0"/>
          </a:p>
          <a:p>
            <a:r>
              <a:rPr lang="en-US" sz="2400" dirty="0" err="1" smtClean="0"/>
              <a:t>ScoreSpecies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Where</a:t>
            </a:r>
            <a:r>
              <a:rPr lang="en-US" dirty="0"/>
              <a:t> 	Component of the application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Role</a:t>
            </a:r>
            <a:r>
              <a:rPr lang="en-US" dirty="0"/>
              <a:t> 	</a:t>
            </a:r>
            <a:r>
              <a:rPr lang="en-US" dirty="0" smtClean="0"/>
              <a:t>1. Scores </a:t>
            </a:r>
            <a:r>
              <a:rPr lang="en-US" dirty="0"/>
              <a:t>the total energy deposited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2. Retrieves </a:t>
            </a:r>
            <a:r>
              <a:rPr lang="en-US" dirty="0"/>
              <a:t>from G4MoleculeCounter the number of chemical species 	</a:t>
            </a:r>
            <a:r>
              <a:rPr lang="en-US" dirty="0" smtClean="0"/>
              <a:t>     at </a:t>
            </a:r>
            <a:r>
              <a:rPr lang="en-US" dirty="0"/>
              <a:t>given time (use </a:t>
            </a:r>
            <a:r>
              <a:rPr lang="en-US" dirty="0" err="1"/>
              <a:t>SpeciesScorer</a:t>
            </a:r>
            <a:r>
              <a:rPr lang="en-US" dirty="0"/>
              <a:t>::</a:t>
            </a:r>
            <a:r>
              <a:rPr lang="en-US" dirty="0" err="1"/>
              <a:t>AddTimeToRecord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bg1"/>
                </a:solidFill>
              </a:rPr>
              <a:t>PrimaryKiller</a:t>
            </a: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Where</a:t>
            </a:r>
            <a:r>
              <a:rPr lang="en-US" dirty="0" smtClean="0">
                <a:solidFill>
                  <a:schemeClr val="bg1"/>
                </a:solidFill>
              </a:rPr>
              <a:t>	Component </a:t>
            </a:r>
            <a:r>
              <a:rPr lang="en-US" dirty="0">
                <a:solidFill>
                  <a:schemeClr val="bg1"/>
                </a:solidFill>
              </a:rPr>
              <a:t>of the </a:t>
            </a:r>
            <a:r>
              <a:rPr lang="en-US" dirty="0" smtClean="0">
                <a:solidFill>
                  <a:schemeClr val="bg1"/>
                </a:solidFill>
              </a:rPr>
              <a:t>application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Role</a:t>
            </a:r>
            <a:r>
              <a:rPr lang="en-US" dirty="0" smtClean="0">
                <a:solidFill>
                  <a:schemeClr val="bg1"/>
                </a:solidFill>
              </a:rPr>
              <a:t>	Kills </a:t>
            </a:r>
            <a:r>
              <a:rPr lang="en-US" dirty="0">
                <a:solidFill>
                  <a:schemeClr val="bg1"/>
                </a:solidFill>
              </a:rPr>
              <a:t>the primary track after it has lost more than a certain </a:t>
            </a:r>
            <a:r>
              <a:rPr lang="en-US" dirty="0" smtClean="0">
                <a:solidFill>
                  <a:schemeClr val="bg1"/>
                </a:solidFill>
              </a:rPr>
              <a:t>	threshold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i="1" dirty="0" smtClean="0">
                <a:solidFill>
                  <a:schemeClr val="bg1"/>
                </a:solidFill>
              </a:rPr>
              <a:t>UI</a:t>
            </a: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primaryKiller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eLoss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600 </a:t>
            </a:r>
            <a:r>
              <a:rPr lang="en-US" dirty="0" smtClean="0">
                <a:solidFill>
                  <a:schemeClr val="bg1"/>
                </a:solidFill>
              </a:rPr>
              <a:t>eV</a:t>
            </a:r>
          </a:p>
        </p:txBody>
      </p:sp>
    </p:spTree>
    <p:extLst>
      <p:ext uri="{BB962C8B-B14F-4D97-AF65-F5344CB8AC3E}">
        <p14:creationId xmlns:p14="http://schemas.microsoft.com/office/powerpoint/2010/main" val="174864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Run </a:t>
            </a:r>
            <a:r>
              <a:rPr lang="en-US" sz="2800" dirty="0" smtClean="0"/>
              <a:t>application</a:t>
            </a:r>
            <a:br>
              <a:rPr lang="en-US" sz="2800" dirty="0" smtClean="0"/>
            </a:br>
            <a:r>
              <a:rPr lang="en-US" sz="2800" dirty="0" smtClean="0"/>
              <a:t>Relevant classes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ScoreSpecies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	Component of the application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i="1" dirty="0" smtClean="0">
                <a:solidFill>
                  <a:schemeClr val="bg1">
                    <a:lumMod val="65000"/>
                  </a:schemeClr>
                </a:solidFill>
              </a:rPr>
              <a:t>Role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	1. Scores the total energy deposited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2. Retrieves from G4MoleculeCounter the number of chemical species </a:t>
            </a:r>
            <a:b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     at given time (use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SpeciesScorer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::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AddTimeToRecord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i="1" dirty="0" smtClean="0"/>
              <a:t>Usage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7" r="14535" b="3333"/>
          <a:stretch/>
        </p:blipFill>
        <p:spPr>
          <a:xfrm>
            <a:off x="3869269" y="3081522"/>
            <a:ext cx="4688945" cy="3214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ight Brace 8"/>
          <p:cNvSpPr/>
          <p:nvPr/>
        </p:nvSpPr>
        <p:spPr>
          <a:xfrm>
            <a:off x="7900992" y="4688866"/>
            <a:ext cx="200025" cy="14261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43891" y="4688866"/>
            <a:ext cx="3243262" cy="1411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to record is hard coded</a:t>
            </a:r>
          </a:p>
          <a:p>
            <a:pPr algn="ctr"/>
            <a:r>
              <a:rPr lang="en-US" dirty="0" smtClean="0"/>
              <a:t>can be removed using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sz="1600" i="1" dirty="0" err="1" smtClean="0"/>
              <a:t>ScoreSpecies</a:t>
            </a:r>
            <a:r>
              <a:rPr lang="en-US" sz="1600" i="1" dirty="0" smtClean="0"/>
              <a:t>::</a:t>
            </a:r>
            <a:r>
              <a:rPr lang="en-US" sz="1600" i="1" dirty="0" err="1" smtClean="0"/>
              <a:t>ClearTimeToRecord</a:t>
            </a:r>
            <a:r>
              <a:rPr lang="en-US" sz="1600" i="1" dirty="0" smtClean="0"/>
              <a:t>()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4026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Run </a:t>
            </a:r>
            <a:r>
              <a:rPr lang="en-US" sz="2800" dirty="0" smtClean="0"/>
              <a:t>application</a:t>
            </a:r>
            <a:br>
              <a:rPr lang="en-US" sz="2800" dirty="0" smtClean="0"/>
            </a:br>
            <a:r>
              <a:rPr lang="en-US" sz="2800" dirty="0" smtClean="0"/>
              <a:t>Relevant classes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G4MoleculeCounter</a:t>
            </a:r>
            <a:b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Component of Geant4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Role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Records only the changes of chemical species over time</a:t>
            </a:r>
          </a:p>
          <a:p>
            <a:endParaRPr lang="en-US" dirty="0" smtClean="0"/>
          </a:p>
          <a:p>
            <a:r>
              <a:rPr lang="en-US" sz="2400" dirty="0" err="1" smtClean="0">
                <a:solidFill>
                  <a:schemeClr val="bg1">
                    <a:lumMod val="65000"/>
                  </a:schemeClr>
                </a:solidFill>
              </a:rPr>
              <a:t>ScoreSpecies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Where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Component of the application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Role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1. Scores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 total energy deposited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2. Retrieves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from G4MoleculeCounter the number of chemical species 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 at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given time (use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SpeciesScorer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::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AddTimeToRecord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endParaRPr lang="en-US" dirty="0" smtClean="0"/>
          </a:p>
          <a:p>
            <a:r>
              <a:rPr lang="en-US" sz="2400" dirty="0" err="1" smtClean="0"/>
              <a:t>PrimaryKiller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i="1" dirty="0" smtClean="0"/>
              <a:t>Where</a:t>
            </a:r>
            <a:r>
              <a:rPr lang="en-US" dirty="0" smtClean="0"/>
              <a:t>	Component </a:t>
            </a:r>
            <a:r>
              <a:rPr lang="en-US" dirty="0"/>
              <a:t>of the </a:t>
            </a:r>
            <a:r>
              <a:rPr lang="en-US" dirty="0" smtClean="0"/>
              <a:t>application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Role</a:t>
            </a:r>
            <a:r>
              <a:rPr lang="en-US" dirty="0" smtClean="0"/>
              <a:t>	Kills </a:t>
            </a:r>
            <a:r>
              <a:rPr lang="en-US" dirty="0"/>
              <a:t>the primary track after it has lost more than a certain </a:t>
            </a:r>
            <a:r>
              <a:rPr lang="en-US" dirty="0" smtClean="0"/>
              <a:t>	threshold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UI</a:t>
            </a:r>
            <a:r>
              <a:rPr lang="en-US" dirty="0"/>
              <a:t>	</a:t>
            </a:r>
            <a:r>
              <a:rPr lang="en-US" dirty="0" smtClean="0"/>
              <a:t>/</a:t>
            </a:r>
            <a:r>
              <a:rPr lang="en-US" dirty="0" err="1" smtClean="0"/>
              <a:t>primaryKiller</a:t>
            </a:r>
            <a:r>
              <a:rPr lang="en-US" dirty="0" smtClean="0"/>
              <a:t>/</a:t>
            </a:r>
            <a:r>
              <a:rPr lang="en-US" dirty="0" err="1" smtClean="0"/>
              <a:t>eLoss</a:t>
            </a:r>
            <a:r>
              <a:rPr lang="en-US" dirty="0" smtClean="0"/>
              <a:t> </a:t>
            </a:r>
            <a:r>
              <a:rPr lang="en-US" dirty="0"/>
              <a:t>600 </a:t>
            </a:r>
            <a:r>
              <a:rPr lang="en-US" dirty="0" smtClean="0"/>
              <a:t>eV</a:t>
            </a:r>
          </a:p>
        </p:txBody>
      </p:sp>
    </p:spTree>
    <p:extLst>
      <p:ext uri="{BB962C8B-B14F-4D97-AF65-F5344CB8AC3E}">
        <p14:creationId xmlns:p14="http://schemas.microsoft.com/office/powerpoint/2010/main" val="4257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Run </a:t>
            </a:r>
            <a:r>
              <a:rPr lang="en-US" sz="2800" dirty="0" smtClean="0"/>
              <a:t>application</a:t>
            </a:r>
            <a:br>
              <a:rPr lang="en-US" sz="2800" dirty="0" smtClean="0"/>
            </a:br>
            <a:r>
              <a:rPr lang="en-US" sz="2800" dirty="0" smtClean="0"/>
              <a:t>Relevant classes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4A66AC"/>
              </a:buClr>
            </a:pPr>
            <a:r>
              <a:rPr lang="en-US" sz="2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Usage of </a:t>
            </a:r>
            <a:r>
              <a:rPr lang="en-US" sz="29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PrimaryKiller</a:t>
            </a:r>
            <a:r>
              <a:rPr lang="en-US" sz="2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and </a:t>
            </a:r>
            <a:r>
              <a:rPr lang="en-US" sz="29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ScoreSpecie</a:t>
            </a:r>
            <a:r>
              <a:rPr lang="en-US" sz="29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</a:t>
            </a:r>
            <a:endParaRPr lang="en-US" sz="29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>
              <a:buClr>
                <a:srgbClr val="4A66AC"/>
              </a:buClr>
            </a:pPr>
            <a:endParaRPr lang="en-US" sz="2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48" y="1828801"/>
            <a:ext cx="5877685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 rot="11153530">
            <a:off x="8040414" y="4025462"/>
            <a:ext cx="1072055" cy="115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144000" y="4067503"/>
            <a:ext cx="2123090" cy="557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Default value</a:t>
            </a:r>
            <a:br>
              <a:rPr lang="en-US" sz="1100" dirty="0" smtClean="0"/>
            </a:br>
            <a:r>
              <a:rPr lang="en-US" sz="1100" dirty="0" smtClean="0"/>
              <a:t>Can be modified through UI</a:t>
            </a:r>
            <a:br>
              <a:rPr lang="en-US" sz="1100" dirty="0" smtClean="0"/>
            </a:br>
            <a:r>
              <a:rPr lang="en-US" sz="1100" dirty="0" smtClean="0"/>
              <a:t>/</a:t>
            </a:r>
            <a:r>
              <a:rPr lang="en-US" sz="1100" dirty="0" err="1" smtClean="0"/>
              <a:t>primaryKiller</a:t>
            </a:r>
            <a:r>
              <a:rPr lang="en-US" sz="1100" dirty="0" smtClean="0"/>
              <a:t>/</a:t>
            </a:r>
            <a:r>
              <a:rPr lang="en-US" sz="1100" dirty="0" err="1" smtClean="0"/>
              <a:t>eLoss</a:t>
            </a:r>
            <a:r>
              <a:rPr lang="en-US" sz="1100" dirty="0" smtClean="0"/>
              <a:t> </a:t>
            </a:r>
            <a:r>
              <a:rPr lang="en-US" sz="1100" dirty="0"/>
              <a:t>600 eV</a:t>
            </a:r>
          </a:p>
        </p:txBody>
      </p:sp>
    </p:spTree>
    <p:extLst>
      <p:ext uri="{BB962C8B-B14F-4D97-AF65-F5344CB8AC3E}">
        <p14:creationId xmlns:p14="http://schemas.microsoft.com/office/powerpoint/2010/main" val="5611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Run application</a:t>
            </a:r>
            <a:br>
              <a:rPr lang="en-US" sz="2800" dirty="0"/>
            </a:br>
            <a:r>
              <a:rPr lang="en-US" sz="2800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geometry: a cube</a:t>
            </a:r>
          </a:p>
          <a:p>
            <a:endParaRPr lang="en-US" dirty="0" smtClean="0"/>
          </a:p>
          <a:p>
            <a:r>
              <a:rPr lang="en-US" dirty="0" smtClean="0"/>
              <a:t>Constructors: G4EmDNAPhysics &amp; G4EmDNAChemistry</a:t>
            </a:r>
          </a:p>
          <a:p>
            <a:endParaRPr lang="en-US" dirty="0"/>
          </a:p>
          <a:p>
            <a:r>
              <a:rPr lang="en-US" dirty="0" smtClean="0"/>
              <a:t>Launch the application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smtClean="0"/>
              <a:t>$ chem4 -mac </a:t>
            </a:r>
            <a:r>
              <a:rPr lang="en-US" i="1" dirty="0" err="1" smtClean="0"/>
              <a:t>beam.in</a:t>
            </a:r>
            <a:r>
              <a:rPr lang="en-US" i="1" dirty="0" smtClean="0"/>
              <a:t>  -</a:t>
            </a:r>
            <a:r>
              <a:rPr lang="en-US" i="1" dirty="0" err="1" smtClean="0"/>
              <a:t>mt</a:t>
            </a:r>
            <a:r>
              <a:rPr lang="en-US" i="1" dirty="0" smtClean="0"/>
              <a:t> 6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An output file called </a:t>
            </a:r>
            <a:r>
              <a:rPr lang="en-US" dirty="0" err="1" smtClean="0"/>
              <a:t>Species.root</a:t>
            </a:r>
            <a:r>
              <a:rPr lang="en-US" dirty="0" smtClean="0"/>
              <a:t> is created</a:t>
            </a:r>
          </a:p>
        </p:txBody>
      </p:sp>
    </p:spTree>
    <p:extLst>
      <p:ext uri="{BB962C8B-B14F-4D97-AF65-F5344CB8AC3E}">
        <p14:creationId xmlns:p14="http://schemas.microsoft.com/office/powerpoint/2010/main" val="6818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Plot application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485" y="3319328"/>
            <a:ext cx="3374691" cy="2457723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Launch the application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800" i="1" dirty="0" smtClean="0"/>
              <a:t>$ plot </a:t>
            </a:r>
            <a:r>
              <a:rPr lang="en-US" sz="1800" i="1" dirty="0" err="1" smtClean="0"/>
              <a:t>Species.root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dirty="0" smtClean="0"/>
              <a:t>Alternatively, launch plot without argument, a window will open to select the ROOT file</a:t>
            </a:r>
          </a:p>
          <a:p>
            <a:endParaRPr lang="en-US" sz="1800" dirty="0" smtClean="0"/>
          </a:p>
          <a:p>
            <a:r>
              <a:rPr lang="en-US" sz="1800" dirty="0" smtClean="0"/>
              <a:t>Display G-values in respect to time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Default unit is nanosecond</a:t>
            </a:r>
          </a:p>
          <a:p>
            <a:endParaRPr lang="en-US" sz="1600" dirty="0" smtClean="0"/>
          </a:p>
          <a:p>
            <a:r>
              <a:rPr lang="en-US" sz="1800" dirty="0" smtClean="0"/>
              <a:t>Each tab = a different species</a:t>
            </a:r>
          </a:p>
          <a:p>
            <a:endParaRPr lang="en-US" sz="1800" dirty="0" smtClean="0"/>
          </a:p>
          <a:p>
            <a:r>
              <a:rPr lang="en-US" sz="1800" dirty="0" smtClean="0"/>
              <a:t>Example</a:t>
            </a:r>
            <a:br>
              <a:rPr lang="en-US" sz="1800" dirty="0" smtClean="0"/>
            </a:br>
            <a:r>
              <a:rPr lang="en-US" sz="1800" dirty="0" smtClean="0"/>
              <a:t>Primary: 1 MeV electron, </a:t>
            </a:r>
            <a:br>
              <a:rPr lang="en-US" sz="1800" dirty="0" smtClean="0"/>
            </a:br>
            <a:r>
              <a:rPr lang="en-US" sz="1800" dirty="0" smtClean="0"/>
              <a:t>Energy loss limit: 600 eV, </a:t>
            </a:r>
            <a:br>
              <a:rPr lang="en-US" sz="1800" dirty="0" smtClean="0"/>
            </a:br>
            <a:r>
              <a:rPr lang="en-US" sz="1800" dirty="0" smtClean="0"/>
              <a:t>Only few events considered</a:t>
            </a:r>
          </a:p>
        </p:txBody>
      </p:sp>
    </p:spTree>
    <p:extLst>
      <p:ext uri="{BB962C8B-B14F-4D97-AF65-F5344CB8AC3E}">
        <p14:creationId xmlns:p14="http://schemas.microsoft.com/office/powerpoint/2010/main" val="4140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976</TotalTime>
  <Words>62</Words>
  <Application>Microsoft Macintosh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Cambria Math</vt:lpstr>
      <vt:lpstr>Corbel</vt:lpstr>
      <vt:lpstr>Wingdings 2</vt:lpstr>
      <vt:lpstr>Frame</vt:lpstr>
      <vt:lpstr>New extended example /medical/dna/chem4</vt:lpstr>
      <vt:lpstr>Radiochemical yields</vt:lpstr>
      <vt:lpstr>Run application Relevant classes</vt:lpstr>
      <vt:lpstr>Run application Relevant classes</vt:lpstr>
      <vt:lpstr>Run application Relevant classes</vt:lpstr>
      <vt:lpstr>Run application Relevant classes</vt:lpstr>
      <vt:lpstr>Run application Relevant classes</vt:lpstr>
      <vt:lpstr>Run application Usage</vt:lpstr>
      <vt:lpstr>Plot application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extended example /medical/dna/chem4</dc:title>
  <dc:creator>Mathieu Karamitros</dc:creator>
  <cp:lastModifiedBy>Mathieu Karamitros</cp:lastModifiedBy>
  <cp:revision>74</cp:revision>
  <dcterms:created xsi:type="dcterms:W3CDTF">2016-09-12T13:29:06Z</dcterms:created>
  <dcterms:modified xsi:type="dcterms:W3CDTF">2016-09-13T10:19:47Z</dcterms:modified>
</cp:coreProperties>
</file>