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72" r:id="rId2"/>
    <p:sldId id="273" r:id="rId3"/>
    <p:sldId id="296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91" r:id="rId16"/>
    <p:sldId id="292" r:id="rId17"/>
    <p:sldId id="285" r:id="rId18"/>
    <p:sldId id="286" r:id="rId19"/>
    <p:sldId id="287" r:id="rId20"/>
    <p:sldId id="288" r:id="rId21"/>
    <p:sldId id="290" r:id="rId22"/>
    <p:sldId id="289" r:id="rId23"/>
    <p:sldId id="297" r:id="rId24"/>
    <p:sldId id="298" r:id="rId25"/>
    <p:sldId id="301" r:id="rId26"/>
    <p:sldId id="299" r:id="rId27"/>
    <p:sldId id="295" r:id="rId28"/>
    <p:sldId id="294" r:id="rId29"/>
    <p:sldId id="300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F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4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24A78-2BF3-FB4A-B646-67DA500852BA}" type="datetimeFigureOut">
              <a:rPr lang="en-US" smtClean="0"/>
              <a:t>15/09/16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55AD2-4AC7-5F4B-912D-5256DB71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654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20634-BC1E-D744-82C5-A9C7FEAC9998}" type="datetimeFigureOut">
              <a:rPr lang="en-US" smtClean="0"/>
              <a:t>15/09/16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85E43-1423-2F4C-A073-52707F21A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13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 Allison -- G4 Workshop 2016 -- Ferrara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DC87-F1A0-964D-B9E3-855FCBDAD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10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 Allison -- G4 Workshop 2016 -- Ferrara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DC87-F1A0-964D-B9E3-855FCBDAD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18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 Allison -- G4 Workshop 2016 -- Ferrara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DC87-F1A0-964D-B9E3-855FCBDAD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33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 Allison -- G4 Workshop 2016 -- Ferrara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DC87-F1A0-964D-B9E3-855FCBDAD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55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 Allison -- G4 Workshop 2016 -- Ferrara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DC87-F1A0-964D-B9E3-855FCBDAD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92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 Allison -- G4 Workshop 2016 -- Ferrara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DC87-F1A0-964D-B9E3-855FCBDAD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10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 Allison -- G4 Workshop 2016 -- Ferrara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DC87-F1A0-964D-B9E3-855FCBDAD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47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 Allison -- G4 Workshop 2016 -- Ferrara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DC87-F1A0-964D-B9E3-855FCBDAD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79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 Allison -- G4 Workshop 2016 -- Ferrara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DC87-F1A0-964D-B9E3-855FCBDAD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93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 Allison -- G4 Workshop 2016 -- Ferrara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DC87-F1A0-964D-B9E3-855FCBDAD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66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 Allison -- G4 Workshop 2016 -- Ferrara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DC87-F1A0-964D-B9E3-855FCBDAD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75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gif"/><Relationship Id="rId15" Type="http://schemas.openxmlformats.org/officeDocument/2006/relationships/image" Target="../media/image3.gif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9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9554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6943"/>
            <a:ext cx="8229600" cy="4306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Sep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John Allison -- G4 Workshop 2016 -- Ferrara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BDC87-F1A0-964D-B9E3-855FCBDADD3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TUOM_4COL_cropped_300.gi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2127145" cy="1826943"/>
          </a:xfrm>
          <a:prstGeom prst="rect">
            <a:avLst/>
          </a:prstGeom>
        </p:spPr>
      </p:pic>
      <p:pic>
        <p:nvPicPr>
          <p:cNvPr id="9" name="Picture 8" descr="geanttiny.gi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162" y="0"/>
            <a:ext cx="2082800" cy="508000"/>
          </a:xfrm>
          <a:prstGeom prst="rect">
            <a:avLst/>
          </a:prstGeom>
        </p:spPr>
      </p:pic>
      <p:pic>
        <p:nvPicPr>
          <p:cNvPr id="10" name="Picture 9" descr="Geant4MasterLogo+.pdf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"/>
            <a:ext cx="3124200" cy="59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78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PDF" TargetMode="External"/><Relationship Id="rId3" Type="http://schemas.openxmlformats.org/officeDocument/2006/relationships/hyperlink" Target="https://en.wikipedia.org/wiki/Acrobat_Reader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58813" y="1484784"/>
            <a:ext cx="7826281" cy="1627093"/>
          </a:xfrm>
          <a:extLst/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dirty="0" err="1" smtClean="0"/>
              <a:t>Qt</a:t>
            </a:r>
            <a:r>
              <a:rPr lang="fr-FR" dirty="0" smtClean="0"/>
              <a:t> driver </a:t>
            </a:r>
            <a:r>
              <a:rPr lang="fr-FR" dirty="0" err="1" smtClean="0"/>
              <a:t>status</a:t>
            </a:r>
            <a:r>
              <a:rPr lang="fr-FR" dirty="0" smtClean="0"/>
              <a:t> / new drivers ?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58813" y="3657600"/>
            <a:ext cx="7826281" cy="1295400"/>
          </a:xfrm>
          <a:extLst/>
        </p:spPr>
        <p:txBody>
          <a:bodyPr>
            <a:normAutofit fontScale="62500" lnSpcReduction="2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fr-FR" dirty="0" smtClean="0"/>
              <a:t>           Laurent Garnier OSUR / INSU / CNRS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fr-FR" dirty="0" smtClean="0"/>
              <a:t>John </a:t>
            </a:r>
            <a:r>
              <a:rPr lang="fr-FR" dirty="0" smtClean="0"/>
              <a:t>Allison </a:t>
            </a:r>
            <a:r>
              <a:rPr lang="fr-FR" dirty="0" smtClean="0"/>
              <a:t>Geant4 AI</a:t>
            </a:r>
            <a:br>
              <a:rPr lang="fr-FR" dirty="0" smtClean="0"/>
            </a:br>
            <a:endParaRPr lang="fr-FR" dirty="0" smtClean="0"/>
          </a:p>
          <a:p>
            <a:pPr algn="r" fontAlgn="auto">
              <a:spcAft>
                <a:spcPts val="0"/>
              </a:spcAft>
              <a:defRPr/>
            </a:pPr>
            <a:r>
              <a:rPr lang="fr-FR" dirty="0" smtClean="0"/>
              <a:t>Geant4 Collaboration Meeting – Ferrara – 15 </a:t>
            </a:r>
            <a:r>
              <a:rPr lang="fr-FR" dirty="0" err="1" smtClean="0"/>
              <a:t>September</a:t>
            </a:r>
            <a:r>
              <a:rPr lang="fr-FR" dirty="0" smtClean="0"/>
              <a:t> 2016 </a:t>
            </a:r>
            <a:endParaRPr lang="fr-FR" dirty="0"/>
          </a:p>
        </p:txBody>
      </p:sp>
      <p:sp>
        <p:nvSpPr>
          <p:cNvPr id="19459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fr-FR" sz="1100">
                <a:solidFill>
                  <a:srgbClr val="BFBFBF"/>
                </a:solidFill>
                <a:latin typeface="Corbel" charset="0"/>
              </a:rPr>
              <a:t>Laurent Garnier - OSUR / Geant4 Collaboration Meeting - 12 Sept 2016 - Ferrara</a:t>
            </a:r>
          </a:p>
        </p:txBody>
      </p:sp>
      <p:sp>
        <p:nvSpPr>
          <p:cNvPr id="19460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5FA4B790-5508-6748-AAA4-01C7ACAA1572}" type="slidenum">
              <a:rPr lang="fr-FR" sz="1100">
                <a:solidFill>
                  <a:srgbClr val="BFBFBF"/>
                </a:solidFill>
                <a:latin typeface="Corbel" charset="0"/>
              </a:rPr>
              <a:pPr eaLnBrk="1" hangingPunct="1"/>
              <a:t>1</a:t>
            </a:fld>
            <a:endParaRPr lang="fr-FR" sz="1100" dirty="0">
              <a:solidFill>
                <a:srgbClr val="BFBFBF"/>
              </a:solidFill>
              <a:latin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539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Keeping and </a:t>
            </a:r>
            <a:r>
              <a:rPr lang="en-US" dirty="0"/>
              <a:t>r</a:t>
            </a:r>
            <a:r>
              <a:rPr lang="en-US" dirty="0" smtClean="0"/>
              <a:t>eviewing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SteppingAction</a:t>
            </a:r>
            <a:r>
              <a:rPr lang="en-US" dirty="0" smtClean="0"/>
              <a:t> or </a:t>
            </a:r>
            <a:r>
              <a:rPr lang="en-US" dirty="0" err="1" smtClean="0"/>
              <a:t>SensitiveDetector</a:t>
            </a:r>
            <a:r>
              <a:rPr lang="en-US" dirty="0"/>
              <a:t>::</a:t>
            </a:r>
            <a:r>
              <a:rPr lang="en-US" dirty="0" err="1" smtClean="0"/>
              <a:t>ProcessHits</a:t>
            </a:r>
            <a:r>
              <a:rPr lang="en-US" dirty="0" smtClean="0"/>
              <a:t> or anywhere</a:t>
            </a:r>
          </a:p>
          <a:p>
            <a:pPr lvl="1"/>
            <a:r>
              <a:rPr lang="en-US" dirty="0"/>
              <a:t>event-&gt;</a:t>
            </a:r>
            <a:r>
              <a:rPr lang="en-US" dirty="0" err="1"/>
              <a:t>KeepTheEvent</a:t>
            </a:r>
            <a:r>
              <a:rPr lang="en-US" dirty="0"/>
              <a:t> (</a:t>
            </a:r>
            <a:r>
              <a:rPr lang="en-US" dirty="0" smtClean="0"/>
              <a:t>) or</a:t>
            </a:r>
          </a:p>
          <a:p>
            <a:pPr lvl="1"/>
            <a:r>
              <a:rPr lang="en-US" dirty="0"/>
              <a:t>G4EventManager::</a:t>
            </a:r>
            <a:r>
              <a:rPr lang="en-US" dirty="0" err="1" smtClean="0"/>
              <a:t>KeepTheCurrentEvent</a:t>
            </a:r>
            <a:r>
              <a:rPr lang="en-US" dirty="0" smtClean="0"/>
              <a:t>()</a:t>
            </a:r>
          </a:p>
          <a:p>
            <a:r>
              <a:rPr lang="en-US" dirty="0" smtClean="0"/>
              <a:t>If this is for rare events</a:t>
            </a:r>
          </a:p>
          <a:p>
            <a:pPr lvl="1"/>
            <a:r>
              <a:rPr lang="en-US" dirty="0" smtClean="0"/>
              <a:t>/</a:t>
            </a:r>
            <a:r>
              <a:rPr lang="en-US" dirty="0" err="1" smtClean="0"/>
              <a:t>vis</a:t>
            </a:r>
            <a:r>
              <a:rPr lang="en-US" dirty="0" smtClean="0"/>
              <a:t>/disable</a:t>
            </a:r>
          </a:p>
          <a:p>
            <a:r>
              <a:rPr lang="en-US" dirty="0" smtClean="0"/>
              <a:t>Then at end of run</a:t>
            </a:r>
          </a:p>
          <a:p>
            <a:pPr lvl="1"/>
            <a:r>
              <a:rPr lang="en-US" dirty="0" smtClean="0"/>
              <a:t>/</a:t>
            </a:r>
            <a:r>
              <a:rPr lang="en-US" dirty="0" err="1" smtClean="0"/>
              <a:t>vis</a:t>
            </a:r>
            <a:r>
              <a:rPr lang="en-US" dirty="0" smtClean="0"/>
              <a:t>/</a:t>
            </a:r>
            <a:r>
              <a:rPr lang="en-US" dirty="0" err="1" smtClean="0"/>
              <a:t>reviewKeptEvents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 Allison -- G4 Workshop 2016 -- Ferrara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DC87-F1A0-964D-B9E3-855FCBDADD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64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352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/</a:t>
            </a:r>
            <a:r>
              <a:rPr lang="en-US" dirty="0" err="1" smtClean="0"/>
              <a:t>vis</a:t>
            </a:r>
            <a:r>
              <a:rPr lang="en-US" dirty="0" smtClean="0"/>
              <a:t>/specify </a:t>
            </a:r>
            <a:r>
              <a:rPr lang="en-US" dirty="0"/>
              <a:t>&lt;</a:t>
            </a:r>
            <a:r>
              <a:rPr lang="en-US" dirty="0" smtClean="0"/>
              <a:t>logical-volume-name&gt;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 Allison -- G4 Workshop 2016 -- Ferrara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DC87-F1A0-964D-B9E3-855FCBDADD35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 descr="G4OpenGL_viewer-0_000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4" y="1741621"/>
            <a:ext cx="9144000" cy="461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01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/</a:t>
            </a:r>
            <a:r>
              <a:rPr lang="en-US" dirty="0" err="1"/>
              <a:t>vis</a:t>
            </a:r>
            <a:r>
              <a:rPr lang="en-US" dirty="0"/>
              <a:t>/</a:t>
            </a:r>
            <a:r>
              <a:rPr lang="en-US" dirty="0" err="1" smtClean="0"/>
              <a:t>drawTree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dirty="0"/>
              <a:t>restores original view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/>
              <a:t>default changed to show logical volume names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/>
              <a:t>help message appears only once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2668" y="3335539"/>
            <a:ext cx="721887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G4ASCIITreeSceneHandler::</a:t>
            </a:r>
            <a:r>
              <a:rPr lang="en-US" sz="1600" dirty="0" err="1"/>
              <a:t>BeginModeling</a:t>
            </a:r>
            <a:r>
              <a:rPr lang="en-US" sz="1600" dirty="0"/>
              <a:t>: writing to G4 standard output (G4cout</a:t>
            </a:r>
            <a:r>
              <a:rPr lang="en-US" sz="1600" dirty="0" smtClean="0"/>
              <a:t>)</a:t>
            </a:r>
          </a:p>
          <a:p>
            <a:r>
              <a:rPr lang="is-IS" sz="1600" dirty="0" smtClean="0"/>
              <a:t>…</a:t>
            </a:r>
          </a:p>
          <a:p>
            <a:r>
              <a:rPr lang="en-US" sz="1600" dirty="0"/>
              <a:t># Now printing with verbosity 1</a:t>
            </a:r>
          </a:p>
          <a:p>
            <a:r>
              <a:rPr lang="en-US" sz="1600" dirty="0"/>
              <a:t># Format is: </a:t>
            </a:r>
            <a:r>
              <a:rPr lang="en-US" sz="1600" dirty="0" err="1"/>
              <a:t>PV:n</a:t>
            </a:r>
            <a:r>
              <a:rPr lang="en-US" sz="1600" dirty="0"/>
              <a:t> / LV (SD,RO)</a:t>
            </a:r>
          </a:p>
          <a:p>
            <a:r>
              <a:rPr lang="en-US" sz="1600" dirty="0"/>
              <a:t># Abbreviations: PV = Physical Volume, LV = Logical Volume,</a:t>
            </a:r>
          </a:p>
          <a:p>
            <a:r>
              <a:rPr lang="en-US" sz="1600" dirty="0"/>
              <a:t># SD = Sensitive Detector, RO = Read Out Geometry.</a:t>
            </a:r>
          </a:p>
          <a:p>
            <a:r>
              <a:rPr lang="en-US" sz="1600" dirty="0"/>
              <a:t>"worldPhysical":0 / "</a:t>
            </a:r>
            <a:r>
              <a:rPr lang="en-US" sz="1600" dirty="0" err="1"/>
              <a:t>worldLogical</a:t>
            </a:r>
            <a:r>
              <a:rPr lang="en-US" sz="1600" dirty="0"/>
              <a:t>"</a:t>
            </a:r>
          </a:p>
          <a:p>
            <a:r>
              <a:rPr lang="en-US" sz="1600" dirty="0"/>
              <a:t>"magneticPhysical":0 / "</a:t>
            </a:r>
            <a:r>
              <a:rPr lang="en-US" sz="1600" dirty="0" err="1"/>
              <a:t>magneticLogical</a:t>
            </a:r>
            <a:r>
              <a:rPr lang="en-US" sz="1600" dirty="0"/>
              <a:t>"</a:t>
            </a:r>
          </a:p>
          <a:p>
            <a:r>
              <a:rPr lang="en-US" sz="1600" dirty="0"/>
              <a:t>"firstArmPhysical":0 / "</a:t>
            </a:r>
            <a:r>
              <a:rPr lang="en-US" sz="1600" dirty="0" err="1"/>
              <a:t>firstArmLogical</a:t>
            </a:r>
            <a:r>
              <a:rPr lang="en-US" sz="1600" dirty="0"/>
              <a:t>"</a:t>
            </a:r>
          </a:p>
          <a:p>
            <a:r>
              <a:rPr lang="en-US" sz="1600" dirty="0"/>
              <a:t>"hodoscope1Physical":0-14 / "hodoscope1Logical" (SD="hodoscope1")</a:t>
            </a:r>
          </a:p>
          <a:p>
            <a:r>
              <a:rPr lang="en-US" sz="1600" dirty="0"/>
              <a:t>"chamber1Physical":0 / "chamber1Logical"</a:t>
            </a:r>
          </a:p>
          <a:p>
            <a:r>
              <a:rPr lang="en-US" sz="1600" dirty="0"/>
              <a:t>"wirePlane1Physical":0 / "wirePlane1Logical" (SD="chamber1")</a:t>
            </a:r>
          </a:p>
          <a:p>
            <a:r>
              <a:rPr lang="is-IS" sz="1600" dirty="0" smtClean="0"/>
              <a:t>…</a:t>
            </a:r>
            <a:endParaRPr lang="en-US" sz="1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 Allison -- G4 Workshop 2016 -- Ferrara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DC87-F1A0-964D-B9E3-855FCBDADD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01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407" y="39823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/</a:t>
            </a:r>
            <a:r>
              <a:rPr lang="en-US" dirty="0" err="1"/>
              <a:t>vis</a:t>
            </a:r>
            <a:r>
              <a:rPr lang="en-US" dirty="0"/>
              <a:t>/geometry </a:t>
            </a:r>
            <a:r>
              <a:rPr lang="en-US" dirty="0" smtClean="0"/>
              <a:t>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3907"/>
            <a:ext cx="8229600" cy="4306415"/>
          </a:xfrm>
        </p:spPr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dirty="0" smtClean="0"/>
              <a:t>Set </a:t>
            </a:r>
            <a:r>
              <a:rPr lang="en-US" dirty="0" err="1"/>
              <a:t>vis</a:t>
            </a:r>
            <a:r>
              <a:rPr lang="en-US" dirty="0"/>
              <a:t> attributes of logical </a:t>
            </a:r>
            <a:r>
              <a:rPr lang="en-US" dirty="0" smtClean="0"/>
              <a:t>volumes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From examples/basic/B1/</a:t>
            </a:r>
            <a:r>
              <a:rPr lang="en-US" dirty="0" err="1" smtClean="0"/>
              <a:t>vis</a:t>
            </a:r>
            <a:r>
              <a:rPr lang="en-US" dirty="0" err="1"/>
              <a:t>.</a:t>
            </a:r>
            <a:r>
              <a:rPr lang="en-US" dirty="0" err="1" smtClean="0"/>
              <a:t>mac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97428" y="2564191"/>
            <a:ext cx="4317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/</a:t>
            </a:r>
            <a:r>
              <a:rPr lang="en-US" dirty="0" err="1"/>
              <a:t>vis</a:t>
            </a:r>
            <a:r>
              <a:rPr lang="en-US" dirty="0"/>
              <a:t>/geometry/set/visibility World 0 false</a:t>
            </a:r>
          </a:p>
          <a:p>
            <a:r>
              <a:rPr lang="en-US" dirty="0" smtClean="0"/>
              <a:t>/</a:t>
            </a:r>
            <a:r>
              <a:rPr lang="en-US" dirty="0" err="1"/>
              <a:t>vis</a:t>
            </a:r>
            <a:r>
              <a:rPr lang="en-US" dirty="0"/>
              <a:t>/geometry/set/visibility Envelope 0 </a:t>
            </a:r>
            <a:r>
              <a:rPr lang="en-US" dirty="0" smtClean="0"/>
              <a:t>false</a:t>
            </a:r>
            <a:endParaRPr lang="en-US" dirty="0"/>
          </a:p>
        </p:txBody>
      </p:sp>
      <p:pic>
        <p:nvPicPr>
          <p:cNvPr id="5" name="Picture 4" descr="G4OpenGL_viewer-0_000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364" y="3284973"/>
            <a:ext cx="6085877" cy="3071377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 Allison -- G4 Workshop 2016 -- Ferrara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DC87-F1A0-964D-B9E3-855FCBDADD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46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Selecting </a:t>
            </a:r>
            <a:r>
              <a:rPr lang="en-US" dirty="0" err="1" smtClean="0"/>
              <a:t>touchables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5931"/>
            <a:ext cx="5562600" cy="4306415"/>
          </a:xfrm>
        </p:spPr>
        <p:txBody>
          <a:bodyPr>
            <a:normAutofit lnSpcReduction="10000"/>
          </a:bodyPr>
          <a:lstStyle/>
          <a:p>
            <a:pPr marL="342900" lvl="1" indent="-342900">
              <a:buFont typeface="Arial"/>
              <a:buChar char="•"/>
            </a:pPr>
            <a:r>
              <a:rPr lang="en-US" dirty="0" smtClean="0"/>
              <a:t>Set </a:t>
            </a:r>
            <a:r>
              <a:rPr lang="en-US" dirty="0" err="1"/>
              <a:t>vis</a:t>
            </a:r>
            <a:r>
              <a:rPr lang="en-US" dirty="0"/>
              <a:t> attributes of </a:t>
            </a:r>
            <a:r>
              <a:rPr lang="en-US" dirty="0" err="1" smtClean="0"/>
              <a:t>touchables</a:t>
            </a:r>
            <a:endParaRPr lang="en-US" dirty="0" smtClean="0"/>
          </a:p>
          <a:p>
            <a:pPr marL="742950" lvl="2" indent="-342900"/>
            <a:r>
              <a:rPr lang="en-US" dirty="0" smtClean="0"/>
              <a:t>Set touchable</a:t>
            </a:r>
          </a:p>
          <a:p>
            <a:pPr marL="742950" lvl="2" indent="-342900"/>
            <a:endParaRPr lang="en-US" dirty="0"/>
          </a:p>
          <a:p>
            <a:pPr marL="742950" lvl="2" indent="-342900"/>
            <a:r>
              <a:rPr lang="en-US" dirty="0" smtClean="0"/>
              <a:t>Set </a:t>
            </a:r>
            <a:r>
              <a:rPr lang="en-US" dirty="0" err="1" smtClean="0"/>
              <a:t>vis</a:t>
            </a:r>
            <a:r>
              <a:rPr lang="en-US" dirty="0" smtClean="0"/>
              <a:t> attribute</a:t>
            </a:r>
          </a:p>
          <a:p>
            <a:pPr marL="742950" lvl="2" indent="-342900"/>
            <a:endParaRPr lang="en-US" dirty="0" smtClean="0"/>
          </a:p>
          <a:p>
            <a:pPr marL="400050" lvl="2" indent="0">
              <a:buNone/>
            </a:pPr>
            <a:endParaRPr lang="en-US" dirty="0" smtClean="0"/>
          </a:p>
          <a:p>
            <a:pPr marL="742950" lvl="2" indent="-342900"/>
            <a:r>
              <a:rPr lang="en-US" dirty="0" smtClean="0"/>
              <a:t>Visibility and </a:t>
            </a:r>
            <a:r>
              <a:rPr lang="en-US" dirty="0" err="1" smtClean="0"/>
              <a:t>colour</a:t>
            </a:r>
            <a:r>
              <a:rPr lang="en-US" dirty="0" smtClean="0"/>
              <a:t> can be done</a:t>
            </a:r>
            <a:br>
              <a:rPr lang="en-US" dirty="0" smtClean="0"/>
            </a:br>
            <a:r>
              <a:rPr lang="en-US" dirty="0" smtClean="0"/>
              <a:t> with </a:t>
            </a:r>
            <a:r>
              <a:rPr lang="en-US" dirty="0" err="1" smtClean="0"/>
              <a:t>Qt</a:t>
            </a:r>
            <a:r>
              <a:rPr lang="en-US" dirty="0" smtClean="0"/>
              <a:t> Scene tree</a:t>
            </a:r>
          </a:p>
          <a:p>
            <a:pPr marL="1200150" lvl="3" indent="-342900"/>
            <a:r>
              <a:rPr lang="en-US" dirty="0" smtClean="0"/>
              <a:t>a good way to get path</a:t>
            </a:r>
          </a:p>
          <a:p>
            <a:pPr marL="1200150" lvl="3" indent="-342900"/>
            <a:r>
              <a:rPr lang="en-US" dirty="0" smtClean="0"/>
              <a:t>/control/verbose 2</a:t>
            </a:r>
          </a:p>
          <a:p>
            <a:pPr marL="1200150" lvl="3" indent="-342900"/>
            <a:r>
              <a:rPr lang="en-US" dirty="0" smtClean="0"/>
              <a:t>click in scene tree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0477" y="2552095"/>
            <a:ext cx="4721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/</a:t>
            </a:r>
            <a:r>
              <a:rPr lang="en-US" dirty="0" err="1"/>
              <a:t>vis</a:t>
            </a:r>
            <a:r>
              <a:rPr lang="en-US" dirty="0"/>
              <a:t>/set/touchable World 0 Envelope 0 Shape1 </a:t>
            </a:r>
            <a:r>
              <a:rPr lang="en-US" dirty="0" smtClean="0"/>
              <a:t>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2401" y="3351052"/>
            <a:ext cx="43926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</a:t>
            </a:r>
            <a:r>
              <a:rPr lang="en-US" dirty="0" err="1"/>
              <a:t>vis</a:t>
            </a:r>
            <a:r>
              <a:rPr lang="en-US" dirty="0"/>
              <a:t>/touchable/set/</a:t>
            </a:r>
            <a:r>
              <a:rPr lang="en-US" dirty="0" err="1"/>
              <a:t>forceAuxEdgeVisible</a:t>
            </a:r>
            <a:endParaRPr lang="en-US" dirty="0"/>
          </a:p>
          <a:p>
            <a:r>
              <a:rPr lang="en-US" dirty="0" smtClean="0"/>
              <a:t>/</a:t>
            </a:r>
            <a:r>
              <a:rPr lang="en-US" dirty="0" err="1"/>
              <a:t>vis</a:t>
            </a:r>
            <a:r>
              <a:rPr lang="en-US" dirty="0"/>
              <a:t>/touchable/set/</a:t>
            </a:r>
            <a:r>
              <a:rPr lang="en-US" dirty="0" err="1"/>
              <a:t>lineSegmentsPerCircle</a:t>
            </a:r>
            <a:r>
              <a:rPr lang="en-US" dirty="0"/>
              <a:t> </a:t>
            </a:r>
            <a:r>
              <a:rPr lang="en-US" dirty="0" smtClean="0"/>
              <a:t>36</a:t>
            </a:r>
          </a:p>
          <a:p>
            <a:r>
              <a:rPr lang="en-US" dirty="0"/>
              <a:t>/</a:t>
            </a:r>
            <a:r>
              <a:rPr lang="en-US" dirty="0" err="1"/>
              <a:t>vis</a:t>
            </a:r>
            <a:r>
              <a:rPr lang="en-US" dirty="0"/>
              <a:t>/touchable/set/</a:t>
            </a:r>
            <a:r>
              <a:rPr lang="en-US" dirty="0" err="1"/>
              <a:t>colour</a:t>
            </a:r>
            <a:r>
              <a:rPr lang="en-US" dirty="0"/>
              <a:t> cyan</a:t>
            </a:r>
          </a:p>
        </p:txBody>
      </p:sp>
      <p:pic>
        <p:nvPicPr>
          <p:cNvPr id="8" name="Picture 7" descr="G4OpenGL_viewer-2_000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962" y="2921427"/>
            <a:ext cx="3330037" cy="3386098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 Allison -- G4 Workshop 2016 -- Ferrara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DC87-F1A0-964D-B9E3-855FCBDADD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16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orbel" charset="0"/>
              </a:rPr>
              <a:t>« Set visible » bug</a:t>
            </a:r>
            <a:endParaRPr lang="fr-FR" dirty="0">
              <a:latin typeface="Corbel" charset="0"/>
            </a:endParaRPr>
          </a:p>
        </p:txBody>
      </p:sp>
      <p:sp>
        <p:nvSpPr>
          <p:cNvPr id="21506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sz="1800" dirty="0">
                <a:latin typeface="Arial" charset="0"/>
                <a:cs typeface="Arial" charset="0"/>
              </a:rPr>
              <a:t>Laurent Garnier has move </a:t>
            </a:r>
            <a:r>
              <a:rPr lang="fr-FR" sz="1800" dirty="0" err="1">
                <a:latin typeface="Arial" charset="0"/>
                <a:cs typeface="Arial" charset="0"/>
              </a:rPr>
              <a:t>from</a:t>
            </a:r>
            <a:r>
              <a:rPr lang="fr-FR" sz="1800" dirty="0">
                <a:latin typeface="Arial" charset="0"/>
                <a:cs typeface="Arial" charset="0"/>
              </a:rPr>
              <a:t> LAL to OSUR, </a:t>
            </a:r>
            <a:r>
              <a:rPr lang="fr-FR" sz="1800" dirty="0" err="1">
                <a:latin typeface="Arial" charset="0"/>
                <a:cs typeface="Arial" charset="0"/>
              </a:rPr>
              <a:t>less</a:t>
            </a:r>
            <a:r>
              <a:rPr lang="fr-FR" sz="1800" dirty="0">
                <a:latin typeface="Arial" charset="0"/>
                <a:cs typeface="Arial" charset="0"/>
              </a:rPr>
              <a:t> time to </a:t>
            </a:r>
            <a:r>
              <a:rPr lang="fr-FR" sz="1800" dirty="0" err="1">
                <a:latin typeface="Arial" charset="0"/>
                <a:cs typeface="Arial" charset="0"/>
              </a:rPr>
              <a:t>play</a:t>
            </a:r>
            <a:r>
              <a:rPr lang="fr-FR" sz="1800" dirty="0">
                <a:latin typeface="Arial" charset="0"/>
                <a:cs typeface="Arial" charset="0"/>
              </a:rPr>
              <a:t> </a:t>
            </a:r>
            <a:r>
              <a:rPr lang="fr-FR" sz="1800" dirty="0" err="1">
                <a:latin typeface="Arial" charset="0"/>
                <a:cs typeface="Arial" charset="0"/>
              </a:rPr>
              <a:t>with</a:t>
            </a:r>
            <a:r>
              <a:rPr lang="fr-FR" sz="1800" dirty="0">
                <a:latin typeface="Arial" charset="0"/>
                <a:cs typeface="Arial" charset="0"/>
              </a:rPr>
              <a:t> Geant4 last </a:t>
            </a:r>
            <a:r>
              <a:rPr lang="fr-FR" sz="1800" dirty="0" err="1">
                <a:latin typeface="Arial" charset="0"/>
                <a:cs typeface="Arial" charset="0"/>
              </a:rPr>
              <a:t>year</a:t>
            </a:r>
            <a:endParaRPr lang="fr-FR" sz="18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fr-FR" sz="1800" dirty="0" err="1" smtClean="0">
                <a:latin typeface="Arial" charset="0"/>
                <a:ea typeface="ＭＳ Ｐゴシック" charset="0"/>
              </a:rPr>
              <a:t>Fix</a:t>
            </a:r>
            <a:r>
              <a:rPr lang="fr-FR" sz="1800" dirty="0" smtClean="0">
                <a:latin typeface="Arial" charset="0"/>
                <a:ea typeface="ＭＳ Ｐゴシック" charset="0"/>
              </a:rPr>
              <a:t> a major bug </a:t>
            </a:r>
            <a:r>
              <a:rPr lang="fr-FR" sz="1800" dirty="0" err="1" smtClean="0">
                <a:latin typeface="Arial" charset="0"/>
                <a:ea typeface="ＭＳ Ｐゴシック" charset="0"/>
              </a:rPr>
              <a:t>called</a:t>
            </a:r>
            <a:r>
              <a:rPr lang="fr-FR" sz="1800" dirty="0" smtClean="0">
                <a:latin typeface="Arial" charset="0"/>
                <a:ea typeface="ＭＳ Ｐゴシック" charset="0"/>
              </a:rPr>
              <a:t> « </a:t>
            </a:r>
            <a:r>
              <a:rPr lang="fr-FR" sz="1800" dirty="0" err="1" smtClean="0">
                <a:latin typeface="Arial" charset="0"/>
                <a:ea typeface="ＭＳ Ｐゴシック" charset="0"/>
              </a:rPr>
              <a:t>setVisible</a:t>
            </a:r>
            <a:r>
              <a:rPr lang="fr-FR" sz="1800" dirty="0">
                <a:latin typeface="Arial" charset="0"/>
                <a:ea typeface="ＭＳ Ｐゴシック" charset="0"/>
              </a:rPr>
              <a:t> » on</a:t>
            </a:r>
          </a:p>
          <a:p>
            <a:pPr lvl="1">
              <a:defRPr/>
            </a:pPr>
            <a:r>
              <a:rPr lang="fr-FR" sz="1600" dirty="0">
                <a:latin typeface="Arial" charset="0"/>
                <a:ea typeface="ＭＳ Ｐゴシック" charset="0"/>
              </a:rPr>
              <a:t>  * Linux/Windows</a:t>
            </a:r>
          </a:p>
          <a:p>
            <a:pPr lvl="1">
              <a:defRPr/>
            </a:pPr>
            <a:r>
              <a:rPr lang="fr-FR" sz="1600" dirty="0">
                <a:latin typeface="Arial" charset="0"/>
                <a:ea typeface="ＭＳ Ｐゴシック" charset="0"/>
              </a:rPr>
              <a:t>  * Mac </a:t>
            </a:r>
            <a:r>
              <a:rPr lang="fr-FR" sz="1600" dirty="0" err="1">
                <a:latin typeface="Arial" charset="0"/>
                <a:ea typeface="ＭＳ Ｐゴシック" charset="0"/>
              </a:rPr>
              <a:t>with</a:t>
            </a:r>
            <a:r>
              <a:rPr lang="fr-FR" sz="1600" dirty="0">
                <a:latin typeface="Arial" charset="0"/>
                <a:ea typeface="ＭＳ Ｐゴシック" charset="0"/>
              </a:rPr>
              <a:t> Qt4 (or </a:t>
            </a:r>
            <a:r>
              <a:rPr lang="fr-FR" sz="1600" dirty="0" err="1">
                <a:latin typeface="Arial" charset="0"/>
                <a:ea typeface="ＭＳ Ｐゴシック" charset="0"/>
              </a:rPr>
              <a:t>with</a:t>
            </a:r>
            <a:r>
              <a:rPr lang="fr-FR" sz="1600" dirty="0">
                <a:latin typeface="Arial" charset="0"/>
                <a:ea typeface="ＭＳ Ｐゴシック" charset="0"/>
              </a:rPr>
              <a:t> Qt5</a:t>
            </a:r>
            <a:r>
              <a:rPr lang="fr-FR" sz="1600" dirty="0" smtClean="0">
                <a:latin typeface="Arial" charset="0"/>
                <a:ea typeface="ＭＳ Ｐゴシック" charset="0"/>
              </a:rPr>
              <a:t>)</a:t>
            </a:r>
          </a:p>
          <a:p>
            <a:pPr>
              <a:defRPr/>
            </a:pPr>
            <a:r>
              <a:rPr lang="fr-FR" sz="1800" dirty="0" smtClean="0">
                <a:latin typeface="Arial" charset="0"/>
                <a:ea typeface="ＭＳ Ｐゴシック" charset="0"/>
              </a:rPr>
              <a:t>Crash log :</a:t>
            </a:r>
          </a:p>
          <a:p>
            <a:pPr lvl="1">
              <a:lnSpc>
                <a:spcPct val="70000"/>
              </a:lnSpc>
              <a:defRPr/>
            </a:pPr>
            <a:r>
              <a:rPr lang="fr-FR" sz="1100" dirty="0">
                <a:latin typeface="Arial"/>
                <a:cs typeface="Arial"/>
              </a:rPr>
              <a:t>#1 </a:t>
            </a:r>
            <a:r>
              <a:rPr lang="fr-FR" sz="1100" dirty="0" smtClean="0">
                <a:latin typeface="Arial"/>
                <a:cs typeface="Arial"/>
              </a:rPr>
              <a:t> </a:t>
            </a:r>
            <a:r>
              <a:rPr lang="fr-FR" sz="1100" dirty="0" err="1">
                <a:latin typeface="Arial"/>
                <a:cs typeface="Arial"/>
              </a:rPr>
              <a:t>do_system</a:t>
            </a:r>
            <a:r>
              <a:rPr lang="fr-FR" sz="1100" dirty="0">
                <a:latin typeface="Arial"/>
                <a:cs typeface="Arial"/>
              </a:rPr>
              <a:t> (line=&lt;</a:t>
            </a:r>
            <a:r>
              <a:rPr lang="fr-FR" sz="1100" dirty="0" err="1">
                <a:latin typeface="Arial"/>
                <a:cs typeface="Arial"/>
              </a:rPr>
              <a:t>optimized</a:t>
            </a:r>
            <a:r>
              <a:rPr lang="fr-FR" sz="1100" dirty="0">
                <a:latin typeface="Arial"/>
                <a:cs typeface="Arial"/>
              </a:rPr>
              <a:t> out&gt;) </a:t>
            </a:r>
            <a:r>
              <a:rPr lang="fr-FR" sz="1100" dirty="0" err="1">
                <a:latin typeface="Arial"/>
                <a:cs typeface="Arial"/>
              </a:rPr>
              <a:t>at</a:t>
            </a:r>
            <a:r>
              <a:rPr lang="fr-FR" sz="1100" dirty="0">
                <a:latin typeface="Arial"/>
                <a:cs typeface="Arial"/>
              </a:rPr>
              <a:t> ../</a:t>
            </a:r>
            <a:r>
              <a:rPr lang="fr-FR" sz="1100" dirty="0" err="1">
                <a:latin typeface="Arial"/>
                <a:cs typeface="Arial"/>
              </a:rPr>
              <a:t>sysdeps</a:t>
            </a:r>
            <a:r>
              <a:rPr lang="fr-FR" sz="1100" dirty="0">
                <a:latin typeface="Arial"/>
                <a:cs typeface="Arial"/>
              </a:rPr>
              <a:t>/</a:t>
            </a:r>
            <a:r>
              <a:rPr lang="fr-FR" sz="1100" dirty="0" err="1">
                <a:latin typeface="Arial"/>
                <a:cs typeface="Arial"/>
              </a:rPr>
              <a:t>posix</a:t>
            </a:r>
            <a:r>
              <a:rPr lang="fr-FR" sz="1100" dirty="0">
                <a:latin typeface="Arial"/>
                <a:cs typeface="Arial"/>
              </a:rPr>
              <a:t>/system.c:148</a:t>
            </a:r>
          </a:p>
          <a:p>
            <a:pPr lvl="1">
              <a:lnSpc>
                <a:spcPct val="70000"/>
              </a:lnSpc>
              <a:defRPr/>
            </a:pPr>
            <a:r>
              <a:rPr lang="fr-FR" sz="1100" dirty="0">
                <a:latin typeface="Arial"/>
                <a:cs typeface="Arial"/>
              </a:rPr>
              <a:t>#2 </a:t>
            </a:r>
            <a:r>
              <a:rPr lang="fr-FR" sz="1100" dirty="0" smtClean="0">
                <a:latin typeface="Arial"/>
                <a:cs typeface="Arial"/>
              </a:rPr>
              <a:t> </a:t>
            </a:r>
            <a:r>
              <a:rPr lang="fr-FR" sz="1100" dirty="0" err="1" smtClean="0">
                <a:latin typeface="Arial"/>
                <a:cs typeface="Arial"/>
              </a:rPr>
              <a:t>TUnixSystem</a:t>
            </a:r>
            <a:r>
              <a:rPr lang="fr-FR" sz="1100" dirty="0">
                <a:latin typeface="Arial"/>
                <a:cs typeface="Arial"/>
              </a:rPr>
              <a:t>::</a:t>
            </a:r>
            <a:r>
              <a:rPr lang="fr-FR" sz="1100" dirty="0" err="1">
                <a:latin typeface="Arial"/>
                <a:cs typeface="Arial"/>
              </a:rPr>
              <a:t>StackTrace</a:t>
            </a:r>
            <a:r>
              <a:rPr lang="fr-FR" sz="1100" dirty="0">
                <a:latin typeface="Arial"/>
                <a:cs typeface="Arial"/>
              </a:rPr>
              <a:t>() () </a:t>
            </a:r>
            <a:r>
              <a:rPr lang="fr-FR" sz="1100" dirty="0" err="1">
                <a:latin typeface="Arial"/>
                <a:cs typeface="Arial"/>
              </a:rPr>
              <a:t>from</a:t>
            </a:r>
            <a:r>
              <a:rPr lang="fr-FR" sz="1100" dirty="0">
                <a:latin typeface="Arial"/>
                <a:cs typeface="Arial"/>
              </a:rPr>
              <a:t> /home/</a:t>
            </a:r>
            <a:r>
              <a:rPr lang="fr-FR" sz="1100" dirty="0" err="1">
                <a:latin typeface="Arial"/>
                <a:cs typeface="Arial"/>
              </a:rPr>
              <a:t>gate</a:t>
            </a:r>
            <a:r>
              <a:rPr lang="fr-FR" sz="1100" dirty="0">
                <a:latin typeface="Arial"/>
                <a:cs typeface="Arial"/>
              </a:rPr>
              <a:t>/</a:t>
            </a:r>
            <a:r>
              <a:rPr lang="fr-FR" sz="1100" dirty="0" err="1">
                <a:latin typeface="Arial"/>
                <a:cs typeface="Arial"/>
              </a:rPr>
              <a:t>Progs</a:t>
            </a:r>
            <a:r>
              <a:rPr lang="fr-FR" sz="1100" dirty="0">
                <a:latin typeface="Arial"/>
                <a:cs typeface="Arial"/>
              </a:rPr>
              <a:t>/root_v5/lib/</a:t>
            </a:r>
            <a:r>
              <a:rPr lang="fr-FR" sz="1100" dirty="0" err="1">
                <a:latin typeface="Arial"/>
                <a:cs typeface="Arial"/>
              </a:rPr>
              <a:t>libCore.so</a:t>
            </a:r>
            <a:endParaRPr lang="fr-FR" sz="1100" dirty="0">
              <a:latin typeface="Arial"/>
              <a:cs typeface="Arial"/>
            </a:endParaRPr>
          </a:p>
          <a:p>
            <a:pPr lvl="1">
              <a:lnSpc>
                <a:spcPct val="70000"/>
              </a:lnSpc>
              <a:defRPr/>
            </a:pPr>
            <a:r>
              <a:rPr lang="fr-FR" sz="1100" dirty="0">
                <a:latin typeface="Arial"/>
                <a:cs typeface="Arial"/>
              </a:rPr>
              <a:t>#3 </a:t>
            </a:r>
            <a:r>
              <a:rPr lang="fr-FR" sz="1100" dirty="0" smtClean="0">
                <a:latin typeface="Arial"/>
                <a:cs typeface="Arial"/>
              </a:rPr>
              <a:t> </a:t>
            </a:r>
            <a:r>
              <a:rPr lang="fr-FR" sz="1100" dirty="0" err="1" smtClean="0">
                <a:latin typeface="Arial"/>
                <a:cs typeface="Arial"/>
              </a:rPr>
              <a:t>TUnixSystem</a:t>
            </a:r>
            <a:r>
              <a:rPr lang="fr-FR" sz="1100" dirty="0">
                <a:latin typeface="Arial"/>
                <a:cs typeface="Arial"/>
              </a:rPr>
              <a:t>::</a:t>
            </a:r>
            <a:r>
              <a:rPr lang="fr-FR" sz="1100" dirty="0" err="1">
                <a:latin typeface="Arial"/>
                <a:cs typeface="Arial"/>
              </a:rPr>
              <a:t>DispatchSignals</a:t>
            </a:r>
            <a:r>
              <a:rPr lang="fr-FR" sz="1100" dirty="0">
                <a:latin typeface="Arial"/>
                <a:cs typeface="Arial"/>
              </a:rPr>
              <a:t>(</a:t>
            </a:r>
            <a:r>
              <a:rPr lang="fr-FR" sz="1100" dirty="0" err="1">
                <a:latin typeface="Arial"/>
                <a:cs typeface="Arial"/>
              </a:rPr>
              <a:t>ESignals</a:t>
            </a:r>
            <a:r>
              <a:rPr lang="fr-FR" sz="1100" dirty="0">
                <a:latin typeface="Arial"/>
                <a:cs typeface="Arial"/>
              </a:rPr>
              <a:t>) () </a:t>
            </a:r>
            <a:r>
              <a:rPr lang="fr-FR" sz="1100" dirty="0" err="1">
                <a:latin typeface="Arial"/>
                <a:cs typeface="Arial"/>
              </a:rPr>
              <a:t>from</a:t>
            </a:r>
            <a:r>
              <a:rPr lang="fr-FR" sz="1100" dirty="0">
                <a:latin typeface="Arial"/>
                <a:cs typeface="Arial"/>
              </a:rPr>
              <a:t> /home/</a:t>
            </a:r>
            <a:r>
              <a:rPr lang="fr-FR" sz="1100" dirty="0" err="1">
                <a:latin typeface="Arial"/>
                <a:cs typeface="Arial"/>
              </a:rPr>
              <a:t>gate</a:t>
            </a:r>
            <a:r>
              <a:rPr lang="fr-FR" sz="1100" dirty="0">
                <a:latin typeface="Arial"/>
                <a:cs typeface="Arial"/>
              </a:rPr>
              <a:t>/</a:t>
            </a:r>
            <a:r>
              <a:rPr lang="fr-FR" sz="1100" dirty="0" err="1">
                <a:latin typeface="Arial"/>
                <a:cs typeface="Arial"/>
              </a:rPr>
              <a:t>Progs</a:t>
            </a:r>
            <a:r>
              <a:rPr lang="fr-FR" sz="1100" dirty="0">
                <a:latin typeface="Arial"/>
                <a:cs typeface="Arial"/>
              </a:rPr>
              <a:t>/root_v5/lib/</a:t>
            </a:r>
            <a:r>
              <a:rPr lang="fr-FR" sz="1100" dirty="0" err="1">
                <a:latin typeface="Arial"/>
                <a:cs typeface="Arial"/>
              </a:rPr>
              <a:t>libCore.so</a:t>
            </a:r>
            <a:endParaRPr lang="fr-FR" sz="1100" dirty="0">
              <a:latin typeface="Arial"/>
              <a:cs typeface="Arial"/>
            </a:endParaRPr>
          </a:p>
          <a:p>
            <a:pPr lvl="1">
              <a:lnSpc>
                <a:spcPct val="70000"/>
              </a:lnSpc>
              <a:defRPr/>
            </a:pPr>
            <a:r>
              <a:rPr lang="fr-FR" sz="1100" dirty="0">
                <a:latin typeface="Arial"/>
                <a:cs typeface="Arial"/>
              </a:rPr>
              <a:t>#4  &lt;signal </a:t>
            </a:r>
            <a:r>
              <a:rPr lang="fr-FR" sz="1100" dirty="0" err="1">
                <a:latin typeface="Arial"/>
                <a:cs typeface="Arial"/>
              </a:rPr>
              <a:t>handler</a:t>
            </a:r>
            <a:r>
              <a:rPr lang="fr-FR" sz="1100" dirty="0">
                <a:latin typeface="Arial"/>
                <a:cs typeface="Arial"/>
              </a:rPr>
              <a:t> </a:t>
            </a:r>
            <a:r>
              <a:rPr lang="fr-FR" sz="1100" dirty="0" err="1">
                <a:latin typeface="Arial"/>
                <a:cs typeface="Arial"/>
              </a:rPr>
              <a:t>called</a:t>
            </a:r>
            <a:r>
              <a:rPr lang="fr-FR" sz="1100" dirty="0">
                <a:latin typeface="Arial"/>
                <a:cs typeface="Arial"/>
              </a:rPr>
              <a:t>&gt;</a:t>
            </a:r>
          </a:p>
          <a:p>
            <a:pPr lvl="1">
              <a:lnSpc>
                <a:spcPct val="70000"/>
              </a:lnSpc>
              <a:defRPr/>
            </a:pPr>
            <a:r>
              <a:rPr lang="fr-FR" sz="1100" dirty="0">
                <a:latin typeface="Arial"/>
                <a:cs typeface="Arial"/>
              </a:rPr>
              <a:t>#5 </a:t>
            </a:r>
            <a:r>
              <a:rPr lang="fr-FR" sz="1100" dirty="0" smtClean="0">
                <a:latin typeface="Arial"/>
                <a:cs typeface="Arial"/>
              </a:rPr>
              <a:t> </a:t>
            </a:r>
            <a:r>
              <a:rPr lang="fr-FR" sz="1100" dirty="0" err="1" smtClean="0">
                <a:latin typeface="Arial"/>
                <a:cs typeface="Arial"/>
              </a:rPr>
              <a:t>QWidgetPrivate</a:t>
            </a:r>
            <a:r>
              <a:rPr lang="fr-FR" sz="1100" dirty="0">
                <a:latin typeface="Arial"/>
                <a:cs typeface="Arial"/>
              </a:rPr>
              <a:t>::</a:t>
            </a:r>
            <a:r>
              <a:rPr lang="fr-FR" sz="1100" dirty="0" err="1">
                <a:latin typeface="Arial"/>
                <a:cs typeface="Arial"/>
              </a:rPr>
              <a:t>showChildren</a:t>
            </a:r>
            <a:r>
              <a:rPr lang="fr-FR" sz="1100" dirty="0">
                <a:latin typeface="Arial"/>
                <a:cs typeface="Arial"/>
              </a:rPr>
              <a:t>(</a:t>
            </a:r>
            <a:r>
              <a:rPr lang="fr-FR" sz="1100" dirty="0" err="1">
                <a:latin typeface="Arial"/>
                <a:cs typeface="Arial"/>
              </a:rPr>
              <a:t>bool</a:t>
            </a:r>
            <a:r>
              <a:rPr lang="fr-FR" sz="1100" dirty="0">
                <a:latin typeface="Arial"/>
                <a:cs typeface="Arial"/>
              </a:rPr>
              <a:t>) () </a:t>
            </a:r>
            <a:r>
              <a:rPr lang="fr-FR" sz="1100" dirty="0" err="1">
                <a:latin typeface="Arial"/>
                <a:cs typeface="Arial"/>
              </a:rPr>
              <a:t>from</a:t>
            </a:r>
            <a:r>
              <a:rPr lang="fr-FR" sz="1100" dirty="0">
                <a:latin typeface="Arial"/>
                <a:cs typeface="Arial"/>
              </a:rPr>
              <a:t> /</a:t>
            </a:r>
            <a:r>
              <a:rPr lang="fr-FR" sz="1100" dirty="0" err="1">
                <a:latin typeface="Arial"/>
                <a:cs typeface="Arial"/>
              </a:rPr>
              <a:t>usr</a:t>
            </a:r>
            <a:r>
              <a:rPr lang="fr-FR" sz="1100" dirty="0">
                <a:latin typeface="Arial"/>
                <a:cs typeface="Arial"/>
              </a:rPr>
              <a:t>/lib/x86_64-linux-gnu/libQt5Widgets.so.5</a:t>
            </a:r>
          </a:p>
          <a:p>
            <a:pPr lvl="1">
              <a:lnSpc>
                <a:spcPct val="70000"/>
              </a:lnSpc>
              <a:defRPr/>
            </a:pPr>
            <a:r>
              <a:rPr lang="fr-FR" sz="1100" dirty="0">
                <a:latin typeface="Arial"/>
                <a:cs typeface="Arial"/>
              </a:rPr>
              <a:t>#6 </a:t>
            </a:r>
            <a:r>
              <a:rPr lang="fr-FR" sz="1100" dirty="0" smtClean="0">
                <a:latin typeface="Arial"/>
                <a:cs typeface="Arial"/>
              </a:rPr>
              <a:t> </a:t>
            </a:r>
            <a:r>
              <a:rPr lang="fr-FR" sz="1100" dirty="0" err="1" smtClean="0">
                <a:latin typeface="Arial"/>
                <a:cs typeface="Arial"/>
              </a:rPr>
              <a:t>QWidgetPrivate</a:t>
            </a:r>
            <a:r>
              <a:rPr lang="fr-FR" sz="1100" dirty="0">
                <a:latin typeface="Arial"/>
                <a:cs typeface="Arial"/>
              </a:rPr>
              <a:t>::</a:t>
            </a:r>
            <a:r>
              <a:rPr lang="fr-FR" sz="1100" dirty="0" err="1">
                <a:latin typeface="Arial"/>
                <a:cs typeface="Arial"/>
              </a:rPr>
              <a:t>show_helper</a:t>
            </a:r>
            <a:r>
              <a:rPr lang="fr-FR" sz="1100" dirty="0">
                <a:latin typeface="Arial"/>
                <a:cs typeface="Arial"/>
              </a:rPr>
              <a:t>() () </a:t>
            </a:r>
            <a:r>
              <a:rPr lang="fr-FR" sz="1100" dirty="0" err="1">
                <a:latin typeface="Arial"/>
                <a:cs typeface="Arial"/>
              </a:rPr>
              <a:t>from</a:t>
            </a:r>
            <a:r>
              <a:rPr lang="fr-FR" sz="1100" dirty="0">
                <a:latin typeface="Arial"/>
                <a:cs typeface="Arial"/>
              </a:rPr>
              <a:t> /</a:t>
            </a:r>
            <a:r>
              <a:rPr lang="fr-FR" sz="1100" dirty="0" err="1">
                <a:latin typeface="Arial"/>
                <a:cs typeface="Arial"/>
              </a:rPr>
              <a:t>usr</a:t>
            </a:r>
            <a:r>
              <a:rPr lang="fr-FR" sz="1100" dirty="0">
                <a:latin typeface="Arial"/>
                <a:cs typeface="Arial"/>
              </a:rPr>
              <a:t>/lib/x86_64-linux-gnu/libQt5Widgets.so.5</a:t>
            </a:r>
          </a:p>
          <a:p>
            <a:pPr lvl="1">
              <a:lnSpc>
                <a:spcPct val="70000"/>
              </a:lnSpc>
              <a:defRPr/>
            </a:pPr>
            <a:r>
              <a:rPr lang="fr-FR" sz="1100" dirty="0">
                <a:latin typeface="Arial"/>
                <a:cs typeface="Arial"/>
              </a:rPr>
              <a:t>#7 </a:t>
            </a:r>
            <a:r>
              <a:rPr lang="fr-FR" sz="1100" dirty="0" smtClean="0">
                <a:latin typeface="Arial"/>
                <a:cs typeface="Arial"/>
              </a:rPr>
              <a:t> </a:t>
            </a:r>
            <a:r>
              <a:rPr lang="fr-FR" sz="1100" dirty="0" err="1" smtClean="0">
                <a:latin typeface="Arial"/>
                <a:cs typeface="Arial"/>
              </a:rPr>
              <a:t>QWidgetPrivate</a:t>
            </a:r>
            <a:r>
              <a:rPr lang="fr-FR" sz="1100" dirty="0">
                <a:latin typeface="Arial"/>
                <a:cs typeface="Arial"/>
              </a:rPr>
              <a:t>::</a:t>
            </a:r>
            <a:r>
              <a:rPr lang="fr-FR" sz="1100" dirty="0" err="1">
                <a:latin typeface="Arial"/>
                <a:cs typeface="Arial"/>
              </a:rPr>
              <a:t>showChildren</a:t>
            </a:r>
            <a:r>
              <a:rPr lang="fr-FR" sz="1100" dirty="0">
                <a:latin typeface="Arial"/>
                <a:cs typeface="Arial"/>
              </a:rPr>
              <a:t>(</a:t>
            </a:r>
            <a:r>
              <a:rPr lang="fr-FR" sz="1100" dirty="0" err="1">
                <a:latin typeface="Arial"/>
                <a:cs typeface="Arial"/>
              </a:rPr>
              <a:t>bool</a:t>
            </a:r>
            <a:r>
              <a:rPr lang="fr-FR" sz="1100" dirty="0">
                <a:latin typeface="Arial"/>
                <a:cs typeface="Arial"/>
              </a:rPr>
              <a:t>) () </a:t>
            </a:r>
            <a:r>
              <a:rPr lang="fr-FR" sz="1100" dirty="0" err="1">
                <a:latin typeface="Arial"/>
                <a:cs typeface="Arial"/>
              </a:rPr>
              <a:t>from</a:t>
            </a:r>
            <a:r>
              <a:rPr lang="fr-FR" sz="1100" dirty="0">
                <a:latin typeface="Arial"/>
                <a:cs typeface="Arial"/>
              </a:rPr>
              <a:t> /</a:t>
            </a:r>
            <a:r>
              <a:rPr lang="fr-FR" sz="1100" dirty="0" err="1">
                <a:latin typeface="Arial"/>
                <a:cs typeface="Arial"/>
              </a:rPr>
              <a:t>usr</a:t>
            </a:r>
            <a:r>
              <a:rPr lang="fr-FR" sz="1100" dirty="0">
                <a:latin typeface="Arial"/>
                <a:cs typeface="Arial"/>
              </a:rPr>
              <a:t>/lib/x86_64-linux-gnu/libQt5Widgets.so.5</a:t>
            </a:r>
          </a:p>
          <a:p>
            <a:pPr lvl="1">
              <a:lnSpc>
                <a:spcPct val="70000"/>
              </a:lnSpc>
              <a:defRPr/>
            </a:pPr>
            <a:r>
              <a:rPr lang="fr-FR" sz="1100" dirty="0">
                <a:latin typeface="Arial"/>
                <a:cs typeface="Arial"/>
              </a:rPr>
              <a:t>#8 </a:t>
            </a:r>
            <a:r>
              <a:rPr lang="fr-FR" sz="1100" dirty="0" smtClean="0">
                <a:latin typeface="Arial"/>
                <a:cs typeface="Arial"/>
              </a:rPr>
              <a:t> </a:t>
            </a:r>
            <a:r>
              <a:rPr lang="fr-FR" sz="1100" dirty="0" err="1" smtClean="0">
                <a:latin typeface="Arial"/>
                <a:cs typeface="Arial"/>
              </a:rPr>
              <a:t>QWidgetPrivate</a:t>
            </a:r>
            <a:r>
              <a:rPr lang="fr-FR" sz="1100" dirty="0">
                <a:latin typeface="Arial"/>
                <a:cs typeface="Arial"/>
              </a:rPr>
              <a:t>::</a:t>
            </a:r>
            <a:r>
              <a:rPr lang="fr-FR" sz="1100" dirty="0" err="1">
                <a:latin typeface="Arial"/>
                <a:cs typeface="Arial"/>
              </a:rPr>
              <a:t>show_helper</a:t>
            </a:r>
            <a:r>
              <a:rPr lang="fr-FR" sz="1100" dirty="0">
                <a:latin typeface="Arial"/>
                <a:cs typeface="Arial"/>
              </a:rPr>
              <a:t>() () </a:t>
            </a:r>
            <a:r>
              <a:rPr lang="fr-FR" sz="1100" dirty="0" err="1">
                <a:latin typeface="Arial"/>
                <a:cs typeface="Arial"/>
              </a:rPr>
              <a:t>from</a:t>
            </a:r>
            <a:r>
              <a:rPr lang="fr-FR" sz="1100" dirty="0">
                <a:latin typeface="Arial"/>
                <a:cs typeface="Arial"/>
              </a:rPr>
              <a:t> /</a:t>
            </a:r>
            <a:r>
              <a:rPr lang="fr-FR" sz="1100" dirty="0" err="1">
                <a:latin typeface="Arial"/>
                <a:cs typeface="Arial"/>
              </a:rPr>
              <a:t>usr</a:t>
            </a:r>
            <a:r>
              <a:rPr lang="fr-FR" sz="1100" dirty="0">
                <a:latin typeface="Arial"/>
                <a:cs typeface="Arial"/>
              </a:rPr>
              <a:t>/lib/x86_64-linux-gnu/libQt5Widgets.so.5</a:t>
            </a:r>
          </a:p>
          <a:p>
            <a:pPr lvl="1">
              <a:lnSpc>
                <a:spcPct val="70000"/>
              </a:lnSpc>
              <a:defRPr/>
            </a:pPr>
            <a:r>
              <a:rPr lang="fr-FR" sz="1100" dirty="0">
                <a:latin typeface="Arial"/>
                <a:cs typeface="Arial"/>
              </a:rPr>
              <a:t>#9 </a:t>
            </a:r>
            <a:r>
              <a:rPr lang="fr-FR" sz="1100" dirty="0" smtClean="0">
                <a:latin typeface="Arial"/>
                <a:cs typeface="Arial"/>
              </a:rPr>
              <a:t> </a:t>
            </a:r>
            <a:r>
              <a:rPr lang="fr-FR" sz="1100" b="1" dirty="0" err="1" smtClean="0">
                <a:solidFill>
                  <a:srgbClr val="FF0000"/>
                </a:solidFill>
                <a:latin typeface="Arial"/>
                <a:cs typeface="Arial"/>
              </a:rPr>
              <a:t>QWidget</a:t>
            </a:r>
            <a:r>
              <a:rPr lang="fr-FR" sz="1100" b="1" dirty="0">
                <a:solidFill>
                  <a:srgbClr val="FF0000"/>
                </a:solidFill>
                <a:latin typeface="Arial"/>
                <a:cs typeface="Arial"/>
              </a:rPr>
              <a:t>::</a:t>
            </a:r>
            <a:r>
              <a:rPr lang="fr-FR" sz="1100" b="1" dirty="0" err="1">
                <a:solidFill>
                  <a:srgbClr val="FF0000"/>
                </a:solidFill>
                <a:latin typeface="Arial"/>
                <a:cs typeface="Arial"/>
              </a:rPr>
              <a:t>setVisible</a:t>
            </a:r>
            <a:r>
              <a:rPr lang="fr-FR" sz="1100" b="1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lang="fr-FR" sz="1100" b="1" dirty="0" err="1">
                <a:solidFill>
                  <a:srgbClr val="FF0000"/>
                </a:solidFill>
                <a:latin typeface="Arial"/>
                <a:cs typeface="Arial"/>
              </a:rPr>
              <a:t>bool</a:t>
            </a:r>
            <a:r>
              <a:rPr lang="fr-FR" sz="1100" b="1" dirty="0">
                <a:solidFill>
                  <a:srgbClr val="FF0000"/>
                </a:solidFill>
                <a:latin typeface="Arial"/>
                <a:cs typeface="Arial"/>
              </a:rPr>
              <a:t>) </a:t>
            </a:r>
            <a:r>
              <a:rPr lang="fr-FR" sz="1100" dirty="0">
                <a:latin typeface="Arial"/>
                <a:cs typeface="Arial"/>
              </a:rPr>
              <a:t>() </a:t>
            </a:r>
            <a:r>
              <a:rPr lang="fr-FR" sz="1100" dirty="0" err="1">
                <a:latin typeface="Arial"/>
                <a:cs typeface="Arial"/>
              </a:rPr>
              <a:t>from</a:t>
            </a:r>
            <a:r>
              <a:rPr lang="fr-FR" sz="1100" dirty="0">
                <a:latin typeface="Arial"/>
                <a:cs typeface="Arial"/>
              </a:rPr>
              <a:t> /</a:t>
            </a:r>
            <a:r>
              <a:rPr lang="fr-FR" sz="1100" dirty="0" err="1">
                <a:latin typeface="Arial"/>
                <a:cs typeface="Arial"/>
              </a:rPr>
              <a:t>usr</a:t>
            </a:r>
            <a:r>
              <a:rPr lang="fr-FR" sz="1100" dirty="0">
                <a:latin typeface="Arial"/>
                <a:cs typeface="Arial"/>
              </a:rPr>
              <a:t>/lib/x86_64-linux-gnu/libQt5Widgets.so.5</a:t>
            </a:r>
          </a:p>
          <a:p>
            <a:pPr lvl="1">
              <a:lnSpc>
                <a:spcPct val="70000"/>
              </a:lnSpc>
              <a:defRPr/>
            </a:pPr>
            <a:r>
              <a:rPr lang="fr-FR" sz="1100" dirty="0" smtClean="0">
                <a:latin typeface="Arial"/>
                <a:cs typeface="Arial"/>
              </a:rPr>
              <a:t>#10 G4UIQt</a:t>
            </a:r>
            <a:r>
              <a:rPr lang="fr-FR" sz="1100" dirty="0">
                <a:latin typeface="Arial"/>
                <a:cs typeface="Arial"/>
              </a:rPr>
              <a:t>::</a:t>
            </a:r>
            <a:r>
              <a:rPr lang="fr-FR" sz="1100" dirty="0" err="1">
                <a:latin typeface="Arial"/>
                <a:cs typeface="Arial"/>
              </a:rPr>
              <a:t>SessionStart</a:t>
            </a:r>
            <a:r>
              <a:rPr lang="fr-FR" sz="1100" dirty="0">
                <a:latin typeface="Arial"/>
                <a:cs typeface="Arial"/>
              </a:rPr>
              <a:t>() () </a:t>
            </a:r>
            <a:r>
              <a:rPr lang="fr-FR" sz="1100" dirty="0" err="1">
                <a:latin typeface="Arial"/>
                <a:cs typeface="Arial"/>
              </a:rPr>
              <a:t>from</a:t>
            </a:r>
            <a:r>
              <a:rPr lang="fr-FR" sz="1100" dirty="0">
                <a:latin typeface="Arial"/>
                <a:cs typeface="Arial"/>
              </a:rPr>
              <a:t> /home/</a:t>
            </a:r>
            <a:r>
              <a:rPr lang="fr-FR" sz="1100" dirty="0" err="1">
                <a:latin typeface="Arial"/>
                <a:cs typeface="Arial"/>
              </a:rPr>
              <a:t>gate</a:t>
            </a:r>
            <a:r>
              <a:rPr lang="fr-FR" sz="1100" dirty="0">
                <a:latin typeface="Arial"/>
                <a:cs typeface="Arial"/>
              </a:rPr>
              <a:t>/</a:t>
            </a:r>
            <a:r>
              <a:rPr lang="fr-FR" sz="1100" dirty="0" err="1">
                <a:latin typeface="Arial"/>
                <a:cs typeface="Arial"/>
              </a:rPr>
              <a:t>Progs</a:t>
            </a:r>
            <a:r>
              <a:rPr lang="fr-FR" sz="1100" dirty="0">
                <a:latin typeface="Arial"/>
                <a:cs typeface="Arial"/>
              </a:rPr>
              <a:t>/Geant4/geant4.10.01.p02-install/lib/libG4interfaces.so</a:t>
            </a:r>
          </a:p>
          <a:p>
            <a:pPr lvl="1">
              <a:lnSpc>
                <a:spcPct val="70000"/>
              </a:lnSpc>
              <a:defRPr/>
            </a:pPr>
            <a:r>
              <a:rPr lang="en-US" sz="1100" dirty="0">
                <a:latin typeface="Arial"/>
                <a:cs typeface="Arial"/>
              </a:rPr>
              <a:t>#11 </a:t>
            </a:r>
            <a:r>
              <a:rPr lang="en-US" sz="1100" dirty="0" smtClean="0">
                <a:latin typeface="Arial"/>
                <a:cs typeface="Arial"/>
              </a:rPr>
              <a:t>main </a:t>
            </a:r>
            <a:r>
              <a:rPr lang="en-US" sz="1100" dirty="0">
                <a:latin typeface="Arial"/>
                <a:cs typeface="Arial"/>
              </a:rPr>
              <a:t>(</a:t>
            </a:r>
            <a:r>
              <a:rPr lang="en-US" sz="1100" dirty="0" smtClean="0">
                <a:latin typeface="Arial"/>
                <a:cs typeface="Arial"/>
              </a:rPr>
              <a:t>)</a:t>
            </a:r>
          </a:p>
          <a:p>
            <a:pPr marL="349250" lvl="1" indent="0">
              <a:lnSpc>
                <a:spcPct val="50000"/>
              </a:lnSpc>
              <a:buFont typeface="Wingdings 2" charset="0"/>
              <a:buNone/>
              <a:defRPr/>
            </a:pPr>
            <a:endParaRPr lang="fr-FR" sz="1100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0483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fr-FR" sz="1100">
                <a:solidFill>
                  <a:srgbClr val="BFBFBF"/>
                </a:solidFill>
                <a:latin typeface="Corbel" charset="0"/>
              </a:rPr>
              <a:t>Laurent Garnier - OSUR / Geant4 Collaboration Meeting - 12 Sept 2016 - Ferrara</a:t>
            </a:r>
          </a:p>
        </p:txBody>
      </p:sp>
      <p:sp>
        <p:nvSpPr>
          <p:cNvPr id="20484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6F9984B3-0627-0445-88F4-F9BCEF687680}" type="slidenum">
              <a:rPr lang="fr-FR" sz="1100">
                <a:solidFill>
                  <a:srgbClr val="BFBFBF"/>
                </a:solidFill>
                <a:latin typeface="Corbel" charset="0"/>
              </a:rPr>
              <a:pPr eaLnBrk="1" hangingPunct="1"/>
              <a:t>15</a:t>
            </a:fld>
            <a:endParaRPr lang="fr-FR" sz="1100">
              <a:solidFill>
                <a:srgbClr val="BFBFBF"/>
              </a:solidFill>
              <a:latin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346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1"/>
          <p:cNvSpPr>
            <a:spLocks noGrp="1"/>
          </p:cNvSpPr>
          <p:nvPr>
            <p:ph type="title"/>
          </p:nvPr>
        </p:nvSpPr>
        <p:spPr>
          <a:xfrm>
            <a:off x="457200" y="2930747"/>
            <a:ext cx="8229600" cy="1143000"/>
          </a:xfrm>
        </p:spPr>
        <p:txBody>
          <a:bodyPr/>
          <a:lstStyle/>
          <a:p>
            <a:r>
              <a:rPr lang="fr-FR" dirty="0" err="1" smtClean="0">
                <a:latin typeface="Corbel" charset="0"/>
              </a:rPr>
              <a:t>Planned</a:t>
            </a:r>
            <a:r>
              <a:rPr lang="fr-FR" dirty="0" smtClean="0">
                <a:latin typeface="Corbel" charset="0"/>
              </a:rPr>
              <a:t> </a:t>
            </a:r>
            <a:r>
              <a:rPr lang="fr-FR" dirty="0" err="1" smtClean="0">
                <a:latin typeface="Corbel" charset="0"/>
              </a:rPr>
              <a:t>features</a:t>
            </a:r>
            <a:r>
              <a:rPr lang="fr-FR" dirty="0" smtClean="0">
                <a:latin typeface="Corbel" charset="0"/>
              </a:rPr>
              <a:t> for 10.3</a:t>
            </a:r>
            <a:endParaRPr lang="fr-FR" dirty="0">
              <a:latin typeface="Corbel" charset="0"/>
            </a:endParaRPr>
          </a:p>
        </p:txBody>
      </p:sp>
      <p:sp>
        <p:nvSpPr>
          <p:cNvPr id="20483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fr-FR" sz="1100">
                <a:solidFill>
                  <a:srgbClr val="BFBFBF"/>
                </a:solidFill>
                <a:latin typeface="Corbel" charset="0"/>
              </a:rPr>
              <a:t>Laurent Garnier - OSUR / Geant4 Collaboration Meeting - 12 Sept 2016 - Ferrara</a:t>
            </a:r>
          </a:p>
        </p:txBody>
      </p:sp>
      <p:sp>
        <p:nvSpPr>
          <p:cNvPr id="20484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6F9984B3-0627-0445-88F4-F9BCEF687680}" type="slidenum">
              <a:rPr lang="fr-FR" sz="1100">
                <a:solidFill>
                  <a:srgbClr val="BFBFBF"/>
                </a:solidFill>
                <a:latin typeface="Corbel" charset="0"/>
              </a:rPr>
              <a:pPr eaLnBrk="1" hangingPunct="1"/>
              <a:t>16</a:t>
            </a:fld>
            <a:endParaRPr lang="fr-FR" sz="1100">
              <a:solidFill>
                <a:srgbClr val="BFBFBF"/>
              </a:solidFill>
              <a:latin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106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3261"/>
            <a:ext cx="8229600" cy="1143000"/>
          </a:xfrm>
        </p:spPr>
        <p:txBody>
          <a:bodyPr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200" dirty="0" smtClean="0"/>
              <a:t>G4Orb, G4Sphere, G4Torus and G4Ellipsoid default drawing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826943"/>
            <a:ext cx="3376990" cy="430641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By default auxiliary edges will be drawn</a:t>
            </a:r>
          </a:p>
          <a:p>
            <a:pPr lvl="1"/>
            <a:r>
              <a:rPr lang="en-US" dirty="0" smtClean="0"/>
              <a:t>This ensures they are visible in wireframe</a:t>
            </a:r>
          </a:p>
          <a:p>
            <a:pPr lvl="2"/>
            <a:r>
              <a:rPr lang="en-US" dirty="0" smtClean="0"/>
              <a:t>(They are solids that may not have real edges so currently there is the possibility that they are invisible in wireframe mode)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 Allison -- G4 Workshop 2016 -- Ferrara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DC87-F1A0-964D-B9E3-855FCBDADD35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 descr="G4OpenGL_viewer-0_000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190" y="2467109"/>
            <a:ext cx="5309809" cy="267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12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36038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Drawing/filtering </a:t>
            </a:r>
            <a:r>
              <a:rPr lang="en-US" sz="4000" dirty="0"/>
              <a:t>by encountered volume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25249"/>
            <a:ext cx="8336039" cy="1992086"/>
          </a:xfrm>
        </p:spPr>
        <p:txBody>
          <a:bodyPr>
            <a:normAutofit/>
          </a:bodyPr>
          <a:lstStyle/>
          <a:p>
            <a:r>
              <a:rPr lang="en-US" dirty="0" smtClean="0"/>
              <a:t>Coming in release 10.3</a:t>
            </a:r>
          </a:p>
          <a:p>
            <a:r>
              <a:rPr lang="en-US" sz="1900" dirty="0"/>
              <a:t>/</a:t>
            </a:r>
            <a:r>
              <a:rPr lang="en-US" sz="1900" dirty="0" err="1"/>
              <a:t>vis</a:t>
            </a:r>
            <a:r>
              <a:rPr lang="en-US" sz="1900" dirty="0"/>
              <a:t>/scene/add/trajectories rich</a:t>
            </a:r>
          </a:p>
          <a:p>
            <a:r>
              <a:rPr lang="en-US" sz="1900" dirty="0" smtClean="0"/>
              <a:t>/</a:t>
            </a:r>
            <a:r>
              <a:rPr lang="en-US" sz="1900" dirty="0" err="1"/>
              <a:t>vis</a:t>
            </a:r>
            <a:r>
              <a:rPr lang="en-US" sz="1900" dirty="0"/>
              <a:t>/modeling/trajectories/create/</a:t>
            </a:r>
            <a:r>
              <a:rPr lang="en-US" sz="1900" dirty="0" err="1" smtClean="0"/>
              <a:t>drawByEncounteredVolume</a:t>
            </a:r>
            <a:endParaRPr lang="en-US" sz="1900" dirty="0" smtClean="0"/>
          </a:p>
          <a:p>
            <a:r>
              <a:rPr lang="en-US" sz="1900" dirty="0"/>
              <a:t>/</a:t>
            </a:r>
            <a:r>
              <a:rPr lang="en-US" sz="1900" dirty="0" err="1"/>
              <a:t>vis</a:t>
            </a:r>
            <a:r>
              <a:rPr lang="en-US" sz="1900" dirty="0"/>
              <a:t>/modeling/trajectories/drawByEncounteredVolume-0/set Shape1 cyan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runB20_000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85" y="2902857"/>
            <a:ext cx="3543905" cy="3543905"/>
          </a:xfrm>
          <a:prstGeom prst="rect">
            <a:avLst/>
          </a:prstGeom>
        </p:spPr>
      </p:pic>
      <p:pic>
        <p:nvPicPr>
          <p:cNvPr id="5" name="Picture 4" descr="G4OpenGL_viewer-0_000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036" y="2902857"/>
            <a:ext cx="3543905" cy="3543905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 Allison -- G4 Workshop 2016 -- Ferrara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DC87-F1A0-964D-B9E3-855FCBDADD3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694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85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Interpolation of saved </a:t>
            </a:r>
            <a:r>
              <a:rPr lang="en-US" dirty="0" smtClean="0"/>
              <a:t>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1544"/>
            <a:ext cx="8229600" cy="5355694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Tips</a:t>
            </a:r>
          </a:p>
          <a:p>
            <a:pPr lvl="1"/>
            <a:r>
              <a:rPr lang="en-US" dirty="0" smtClean="0"/>
              <a:t>/</a:t>
            </a:r>
            <a:r>
              <a:rPr lang="en-US" dirty="0" err="1" smtClean="0"/>
              <a:t>vis</a:t>
            </a:r>
            <a:r>
              <a:rPr lang="en-US" dirty="0" smtClean="0"/>
              <a:t>/</a:t>
            </a:r>
            <a:r>
              <a:rPr lang="en-US" dirty="0" err="1"/>
              <a:t>ogl</a:t>
            </a:r>
            <a:r>
              <a:rPr lang="en-US" dirty="0"/>
              <a:t>/set/</a:t>
            </a:r>
            <a:r>
              <a:rPr lang="en-US" dirty="0" err="1"/>
              <a:t>eventsDrawInterval</a:t>
            </a:r>
            <a:r>
              <a:rPr lang="en-US" dirty="0"/>
              <a:t> </a:t>
            </a:r>
            <a:r>
              <a:rPr lang="en-US" dirty="0" smtClean="0"/>
              <a:t>9999</a:t>
            </a:r>
          </a:p>
          <a:p>
            <a:pPr lvl="1"/>
            <a:r>
              <a:rPr lang="en-US" dirty="0" smtClean="0"/>
              <a:t>(will become default in 10.3)</a:t>
            </a:r>
          </a:p>
          <a:p>
            <a:r>
              <a:rPr lang="en-US" dirty="0" smtClean="0"/>
              <a:t>Save a sequence of views</a:t>
            </a:r>
          </a:p>
          <a:p>
            <a:pPr lvl="1"/>
            <a:r>
              <a:rPr lang="en-US" dirty="0" smtClean="0"/>
              <a:t>with or without events (trajectories)</a:t>
            </a:r>
          </a:p>
          <a:p>
            <a:pPr lvl="1"/>
            <a:r>
              <a:rPr lang="en-US" dirty="0" smtClean="0"/>
              <a:t>for each view: /</a:t>
            </a:r>
            <a:r>
              <a:rPr lang="en-US" dirty="0" err="1" smtClean="0"/>
              <a:t>vis</a:t>
            </a:r>
            <a:r>
              <a:rPr lang="en-US" dirty="0" smtClean="0"/>
              <a:t>/viewer/save</a:t>
            </a:r>
          </a:p>
          <a:p>
            <a:pPr lvl="1"/>
            <a:r>
              <a:rPr lang="en-US" dirty="0" smtClean="0"/>
              <a:t>view parameters are saved to a sequence</a:t>
            </a:r>
            <a:br>
              <a:rPr lang="en-US" dirty="0" smtClean="0"/>
            </a:br>
            <a:r>
              <a:rPr lang="en-US" dirty="0" smtClean="0"/>
              <a:t>of files</a:t>
            </a:r>
          </a:p>
          <a:p>
            <a:pPr lvl="2"/>
            <a:r>
              <a:rPr lang="en-US" dirty="0"/>
              <a:t>g4_00.view, </a:t>
            </a:r>
            <a:r>
              <a:rPr lang="en-US" dirty="0" smtClean="0"/>
              <a:t>g4_01.view, etc.</a:t>
            </a:r>
          </a:p>
          <a:p>
            <a:r>
              <a:rPr lang="en-US" dirty="0" smtClean="0"/>
              <a:t>/</a:t>
            </a:r>
            <a:r>
              <a:rPr lang="en-US" dirty="0" err="1" smtClean="0"/>
              <a:t>vis</a:t>
            </a:r>
            <a:r>
              <a:rPr lang="en-US" dirty="0" smtClean="0"/>
              <a:t>/viewer/interpolate</a:t>
            </a:r>
          </a:p>
          <a:p>
            <a:pPr lvl="1"/>
            <a:r>
              <a:rPr lang="en-US" dirty="0" smtClean="0"/>
              <a:t>with or without the same or different events</a:t>
            </a:r>
          </a:p>
          <a:p>
            <a:r>
              <a:rPr lang="en-US" dirty="0"/>
              <a:t>/</a:t>
            </a:r>
            <a:r>
              <a:rPr lang="en-US" dirty="0" err="1"/>
              <a:t>vis</a:t>
            </a:r>
            <a:r>
              <a:rPr lang="en-US" dirty="0"/>
              <a:t>/viewer/</a:t>
            </a:r>
            <a:r>
              <a:rPr lang="en-US" dirty="0" smtClean="0"/>
              <a:t>interpolate ! ! ! ! export</a:t>
            </a:r>
          </a:p>
          <a:p>
            <a:pPr lvl="1"/>
            <a:r>
              <a:rPr lang="en-US" dirty="0"/>
              <a:t>produces G4OpenGL_viewer-</a:t>
            </a:r>
            <a:r>
              <a:rPr lang="en-US" dirty="0" smtClean="0"/>
              <a:t>0_nnnn.pdf</a:t>
            </a:r>
            <a:br>
              <a:rPr lang="en-US" dirty="0" smtClean="0"/>
            </a:br>
            <a:r>
              <a:rPr lang="en-US" dirty="0" smtClean="0"/>
              <a:t>(default 50 per saved view)</a:t>
            </a:r>
          </a:p>
          <a:p>
            <a:pPr lvl="1"/>
            <a:r>
              <a:rPr lang="en-US" dirty="0" smtClean="0"/>
              <a:t>make a movie with iMovie, for example</a:t>
            </a:r>
          </a:p>
          <a:p>
            <a:pPr lvl="2"/>
            <a:r>
              <a:rPr lang="en-US" dirty="0" smtClean="0"/>
              <a:t>set “duration” of each file to 0.1 s (this seems to be the minimum)</a:t>
            </a:r>
          </a:p>
          <a:p>
            <a:pPr lvl="2"/>
            <a:r>
              <a:rPr lang="en-US" dirty="0" smtClean="0"/>
              <a:t>play it back at ×2 or ×4</a:t>
            </a:r>
          </a:p>
          <a:p>
            <a:r>
              <a:rPr lang="en-US" dirty="0"/>
              <a:t>See https://</a:t>
            </a:r>
            <a:r>
              <a:rPr lang="en-US" dirty="0" err="1"/>
              <a:t>drive.google.com</a:t>
            </a:r>
            <a:r>
              <a:rPr lang="en-US" dirty="0"/>
              <a:t>/file/d/0B-AysSpq22huRUthSmx3bC03Ukk/</a:t>
            </a:r>
            <a:r>
              <a:rPr lang="en-US" dirty="0" err="1"/>
              <a:t>view?usp</a:t>
            </a:r>
            <a:r>
              <a:rPr lang="en-US" dirty="0"/>
              <a:t>=sharing</a:t>
            </a:r>
          </a:p>
          <a:p>
            <a:endParaRPr lang="en-US" dirty="0"/>
          </a:p>
        </p:txBody>
      </p:sp>
      <p:pic>
        <p:nvPicPr>
          <p:cNvPr id="5" name="Picture 4" descr="G4OpenGL_viewer-0_000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143" y="1220815"/>
            <a:ext cx="3664857" cy="366485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 Allison -- G4 Workshop 2016 -- Ferrara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DC87-F1A0-964D-B9E3-855FCBDADD3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33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New and Recent Features of Geant4 </a:t>
            </a:r>
            <a:r>
              <a:rPr lang="en-US" sz="3600" dirty="0" err="1"/>
              <a:t>Visualisation</a:t>
            </a:r>
            <a:r>
              <a:rPr lang="en-US" sz="3600" dirty="0"/>
              <a:t> 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600" dirty="0" smtClean="0"/>
              <a:t>Significant recent (and not so recent) developments</a:t>
            </a:r>
          </a:p>
          <a:p>
            <a:pPr lvl="1"/>
            <a:r>
              <a:rPr lang="en-US" sz="3600" dirty="0" smtClean="0"/>
              <a:t>OpenGL drawing speed</a:t>
            </a:r>
          </a:p>
          <a:p>
            <a:pPr lvl="1"/>
            <a:r>
              <a:rPr lang="en-US" sz="3600" dirty="0" smtClean="0"/>
              <a:t>Improved command guidance</a:t>
            </a:r>
          </a:p>
          <a:p>
            <a:pPr lvl="1"/>
            <a:r>
              <a:rPr lang="en-US" sz="3600" dirty="0" smtClean="0"/>
              <a:t>Magnetic field drawing</a:t>
            </a:r>
          </a:p>
          <a:p>
            <a:pPr lvl="1"/>
            <a:r>
              <a:rPr lang="en-US" sz="3600" dirty="0" smtClean="0"/>
              <a:t>Multi-threading</a:t>
            </a:r>
          </a:p>
          <a:p>
            <a:pPr lvl="1"/>
            <a:r>
              <a:rPr lang="en-US" sz="3600" dirty="0" smtClean="0"/>
              <a:t>Turning off </a:t>
            </a:r>
            <a:r>
              <a:rPr lang="en-US" sz="3600" dirty="0" err="1" smtClean="0"/>
              <a:t>vis</a:t>
            </a:r>
            <a:endParaRPr lang="en-US" sz="3600" dirty="0" smtClean="0"/>
          </a:p>
          <a:p>
            <a:pPr lvl="1"/>
            <a:r>
              <a:rPr lang="en-US" sz="3600" dirty="0" smtClean="0"/>
              <a:t>Keeping and reviewing events</a:t>
            </a:r>
          </a:p>
          <a:p>
            <a:pPr lvl="1"/>
            <a:r>
              <a:rPr lang="en-US" sz="3600" dirty="0" smtClean="0"/>
              <a:t>/</a:t>
            </a:r>
            <a:r>
              <a:rPr lang="en-US" sz="3600" dirty="0" err="1" smtClean="0"/>
              <a:t>vis</a:t>
            </a:r>
            <a:r>
              <a:rPr lang="en-US" sz="3600" dirty="0" smtClean="0"/>
              <a:t>/specify</a:t>
            </a:r>
          </a:p>
          <a:p>
            <a:pPr lvl="1"/>
            <a:r>
              <a:rPr lang="en-US" sz="3600" dirty="0" smtClean="0"/>
              <a:t>/</a:t>
            </a:r>
            <a:r>
              <a:rPr lang="en-US" sz="3600" dirty="0" err="1" smtClean="0"/>
              <a:t>vis</a:t>
            </a:r>
            <a:r>
              <a:rPr lang="en-US" sz="3600" dirty="0" smtClean="0"/>
              <a:t>/</a:t>
            </a:r>
            <a:r>
              <a:rPr lang="en-US" sz="3600" dirty="0" err="1" smtClean="0"/>
              <a:t>drawTree</a:t>
            </a:r>
            <a:endParaRPr lang="en-US" sz="3600" dirty="0" smtClean="0"/>
          </a:p>
          <a:p>
            <a:pPr lvl="1"/>
            <a:r>
              <a:rPr lang="en-US" sz="3600" dirty="0" smtClean="0"/>
              <a:t>/</a:t>
            </a:r>
            <a:r>
              <a:rPr lang="en-US" sz="3600" dirty="0" err="1" smtClean="0"/>
              <a:t>vis</a:t>
            </a:r>
            <a:r>
              <a:rPr lang="en-US" sz="3600" dirty="0" smtClean="0"/>
              <a:t>/geometry commands</a:t>
            </a:r>
          </a:p>
          <a:p>
            <a:pPr lvl="1"/>
            <a:r>
              <a:rPr lang="en-US" sz="3600" dirty="0" smtClean="0"/>
              <a:t>Selecting </a:t>
            </a:r>
            <a:r>
              <a:rPr lang="en-US" sz="3600" dirty="0" err="1" smtClean="0"/>
              <a:t>touchables</a:t>
            </a:r>
            <a:endParaRPr lang="en-US" sz="3600" dirty="0" smtClean="0"/>
          </a:p>
          <a:p>
            <a:pPr lvl="1"/>
            <a:r>
              <a:rPr lang="en-US" sz="3600" dirty="0" err="1" smtClean="0"/>
              <a:t>Qt</a:t>
            </a:r>
            <a:r>
              <a:rPr lang="en-US" sz="3600" dirty="0" smtClean="0"/>
              <a:t> driver only :</a:t>
            </a:r>
          </a:p>
          <a:p>
            <a:pPr lvl="2"/>
            <a:r>
              <a:rPr lang="en-US" sz="2900" dirty="0" smtClean="0"/>
              <a:t>Fix “set visible” bug</a:t>
            </a:r>
          </a:p>
          <a:p>
            <a:pPr lvl="2"/>
            <a:r>
              <a:rPr lang="fr-FR" sz="2900" dirty="0" err="1">
                <a:latin typeface="Arial" charset="0"/>
                <a:cs typeface="Arial" charset="0"/>
              </a:rPr>
              <a:t>Making</a:t>
            </a:r>
            <a:r>
              <a:rPr lang="fr-FR" sz="2900" dirty="0">
                <a:latin typeface="Arial" charset="0"/>
                <a:cs typeface="Arial" charset="0"/>
              </a:rPr>
              <a:t> </a:t>
            </a:r>
            <a:r>
              <a:rPr lang="fr-FR" sz="2900" dirty="0" err="1">
                <a:latin typeface="Arial" charset="0"/>
                <a:cs typeface="Arial" charset="0"/>
              </a:rPr>
              <a:t>movies</a:t>
            </a:r>
            <a:r>
              <a:rPr lang="fr-FR" sz="2900" dirty="0">
                <a:latin typeface="Arial" charset="0"/>
                <a:cs typeface="Arial" charset="0"/>
              </a:rPr>
              <a:t> : Update </a:t>
            </a:r>
            <a:r>
              <a:rPr lang="fr-FR" sz="2900" dirty="0" err="1">
                <a:latin typeface="Arial" charset="0"/>
                <a:cs typeface="Arial" charset="0"/>
              </a:rPr>
              <a:t>parameters</a:t>
            </a:r>
            <a:r>
              <a:rPr lang="fr-FR" sz="2900" dirty="0">
                <a:latin typeface="Arial" charset="0"/>
                <a:cs typeface="Arial" charset="0"/>
              </a:rPr>
              <a:t> to </a:t>
            </a:r>
            <a:r>
              <a:rPr lang="fr-FR" sz="2900" dirty="0" err="1">
                <a:latin typeface="Arial" charset="0"/>
                <a:cs typeface="Arial" charset="0"/>
              </a:rPr>
              <a:t>improve</a:t>
            </a:r>
            <a:r>
              <a:rPr lang="fr-FR" sz="2900" dirty="0">
                <a:latin typeface="Arial" charset="0"/>
                <a:cs typeface="Arial" charset="0"/>
              </a:rPr>
              <a:t> the </a:t>
            </a:r>
            <a:r>
              <a:rPr lang="fr-FR" sz="2900" dirty="0" err="1">
                <a:latin typeface="Arial" charset="0"/>
                <a:cs typeface="Arial" charset="0"/>
              </a:rPr>
              <a:t>quality</a:t>
            </a:r>
            <a:endParaRPr lang="en-US" sz="2900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 Allison -- G4 Workshop 2016 -- Ferrara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DC87-F1A0-964D-B9E3-855FCBDADD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30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118"/>
            <a:ext cx="8229600" cy="1143000"/>
          </a:xfrm>
        </p:spPr>
        <p:txBody>
          <a:bodyPr/>
          <a:lstStyle/>
          <a:p>
            <a:r>
              <a:rPr lang="en-US" dirty="0"/>
              <a:t>Interpolation of saved views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 Allison -- G4 Workshop 2016 -- Ferrara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DC87-F1A0-964D-B9E3-855FCBDADD35}" type="slidenum">
              <a:rPr lang="en-US" smtClean="0"/>
              <a:t>20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91805" y="3253619"/>
            <a:ext cx="72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728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11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UI completion </a:t>
            </a:r>
            <a:r>
              <a:rPr lang="en-US" sz="2000" dirty="0" smtClean="0"/>
              <a:t>(</a:t>
            </a:r>
            <a:r>
              <a:rPr lang="fr-FR" sz="2000" dirty="0" err="1" smtClean="0"/>
              <a:t>Only</a:t>
            </a:r>
            <a:r>
              <a:rPr lang="fr-FR" sz="2000" dirty="0" smtClean="0"/>
              <a:t> </a:t>
            </a:r>
            <a:r>
              <a:rPr lang="fr-FR" sz="2000" dirty="0" err="1"/>
              <a:t>available</a:t>
            </a:r>
            <a:r>
              <a:rPr lang="fr-FR" sz="2000" dirty="0"/>
              <a:t> for </a:t>
            </a:r>
            <a:r>
              <a:rPr lang="fr-FR" sz="2000" dirty="0" err="1"/>
              <a:t>Qt</a:t>
            </a:r>
            <a:r>
              <a:rPr lang="fr-FR" sz="2000" dirty="0"/>
              <a:t> </a:t>
            </a:r>
            <a:r>
              <a:rPr lang="fr-FR" sz="2000" dirty="0" smtClean="0"/>
              <a:t>driver)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 Allison -- G4 Workshop 2016 -- Ferrara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DC87-F1A0-964D-B9E3-855FCBDADD35}" type="slidenum">
              <a:rPr lang="en-US" smtClean="0"/>
              <a:t>21</a:t>
            </a:fld>
            <a:endParaRPr lang="en-US"/>
          </a:p>
        </p:txBody>
      </p:sp>
      <p:pic>
        <p:nvPicPr>
          <p:cNvPr id="8" name="Image 7" descr="Capture d’écran 2016-09-15 à 00.01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79750"/>
            <a:ext cx="8229600" cy="23495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36600" y="2172732"/>
            <a:ext cx="661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Autocomplete</a:t>
            </a:r>
            <a:r>
              <a:rPr lang="fr-FR" dirty="0" smtClean="0"/>
              <a:t> Geant4 command by </a:t>
            </a:r>
            <a:r>
              <a:rPr lang="fr-FR" dirty="0" err="1" smtClean="0"/>
              <a:t>matching</a:t>
            </a:r>
            <a:r>
              <a:rPr lang="fr-FR" dirty="0" smtClean="0"/>
              <a:t> command or directory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1223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89072"/>
            <a:ext cx="8229600" cy="1143000"/>
          </a:xfrm>
        </p:spPr>
        <p:txBody>
          <a:bodyPr/>
          <a:lstStyle/>
          <a:p>
            <a:r>
              <a:rPr lang="en-US" dirty="0" smtClean="0"/>
              <a:t>The future?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 Allison -- G4 Workshop 2016 -- Ferrara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DC87-F1A0-964D-B9E3-855FCBDADD3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855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requirements and comments coming</a:t>
            </a:r>
          </a:p>
          <a:p>
            <a:r>
              <a:rPr lang="en-US" dirty="0" err="1" smtClean="0"/>
              <a:t>Wt</a:t>
            </a:r>
            <a:r>
              <a:rPr lang="en-US" dirty="0" smtClean="0"/>
              <a:t> /</a:t>
            </a:r>
            <a:r>
              <a:rPr lang="en-US" dirty="0" smtClean="0"/>
              <a:t> </a:t>
            </a:r>
            <a:r>
              <a:rPr lang="en-US" dirty="0" err="1" smtClean="0"/>
              <a:t>WebGL</a:t>
            </a:r>
            <a:r>
              <a:rPr lang="en-US" dirty="0" smtClean="0"/>
              <a:t>?</a:t>
            </a:r>
          </a:p>
          <a:p>
            <a:r>
              <a:rPr lang="en-US" dirty="0" smtClean="0"/>
              <a:t>New OpenGL version (ongoing)</a:t>
            </a:r>
            <a:endParaRPr lang="en-US" dirty="0" smtClean="0"/>
          </a:p>
          <a:p>
            <a:r>
              <a:rPr lang="en-US" dirty="0" err="1" smtClean="0"/>
              <a:t>RayTracer</a:t>
            </a:r>
            <a:r>
              <a:rPr lang="en-US" dirty="0" smtClean="0"/>
              <a:t> enhancements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 Allison -- G4 Workshop 2016 -- Ferrara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DC87-F1A0-964D-B9E3-855FCBDADD3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01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Qt</a:t>
            </a:r>
            <a:r>
              <a:rPr lang="en-US" dirty="0"/>
              <a:t> still our flagship !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 Allison -- G4 Workshop 2016 -- Ferrara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DC87-F1A0-964D-B9E3-855FCBDADD35}" type="slidenum">
              <a:rPr lang="en-US" smtClean="0"/>
              <a:t>24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826943"/>
            <a:ext cx="8229600" cy="4306415"/>
          </a:xfrm>
        </p:spPr>
        <p:txBody>
          <a:bodyPr/>
          <a:lstStyle/>
          <a:p>
            <a:r>
              <a:rPr lang="en-US" dirty="0" smtClean="0"/>
              <a:t>Need </a:t>
            </a:r>
            <a:r>
              <a:rPr lang="en-US" dirty="0" err="1" smtClean="0"/>
              <a:t>Qt</a:t>
            </a:r>
            <a:r>
              <a:rPr lang="en-US" dirty="0" smtClean="0"/>
              <a:t> driver ?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" name="Image 9" descr="Capture d’écran 2016-09-15 à 08.53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00" y="2872928"/>
            <a:ext cx="3937000" cy="2984500"/>
          </a:xfrm>
          <a:prstGeom prst="rect">
            <a:avLst/>
          </a:prstGeom>
        </p:spPr>
      </p:pic>
      <p:sp>
        <p:nvSpPr>
          <p:cNvPr id="11" name="Rectangle à coins arrondis 10"/>
          <p:cNvSpPr/>
          <p:nvPr/>
        </p:nvSpPr>
        <p:spPr>
          <a:xfrm>
            <a:off x="2435184" y="4596065"/>
            <a:ext cx="4367616" cy="528273"/>
          </a:xfrm>
          <a:prstGeom prst="roundRect">
            <a:avLst/>
          </a:prstGeom>
          <a:noFill/>
          <a:ln w="50800">
            <a:solidFill>
              <a:srgbClr val="01F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43432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Qt</a:t>
            </a:r>
            <a:r>
              <a:rPr lang="en-US" dirty="0"/>
              <a:t> still our flagship !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 Allison -- G4 Workshop 2016 -- Ferrara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DC87-F1A0-964D-B9E3-855FCBDADD35}" type="slidenum">
              <a:rPr lang="en-US" smtClean="0"/>
              <a:t>25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826943"/>
            <a:ext cx="8229600" cy="4306415"/>
          </a:xfrm>
        </p:spPr>
        <p:txBody>
          <a:bodyPr/>
          <a:lstStyle/>
          <a:p>
            <a:r>
              <a:rPr lang="en-US" dirty="0" smtClean="0"/>
              <a:t>Set icons by default at startup?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9" name="Image 8" descr="Capture d’écran 2016-09-15 à 00.13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212" y="2465669"/>
            <a:ext cx="5300335" cy="4255806"/>
          </a:xfrm>
          <a:prstGeom prst="rect">
            <a:avLst/>
          </a:prstGeom>
        </p:spPr>
      </p:pic>
      <p:sp>
        <p:nvSpPr>
          <p:cNvPr id="10" name="Rectangle à coins arrondis 9"/>
          <p:cNvSpPr/>
          <p:nvPr/>
        </p:nvSpPr>
        <p:spPr>
          <a:xfrm>
            <a:off x="940392" y="2392674"/>
            <a:ext cx="6373348" cy="833763"/>
          </a:xfrm>
          <a:prstGeom prst="roundRect">
            <a:avLst/>
          </a:prstGeom>
          <a:noFill/>
          <a:ln w="50800">
            <a:solidFill>
              <a:srgbClr val="01F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3913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Qt</a:t>
            </a:r>
            <a:r>
              <a:rPr lang="en-US" dirty="0"/>
              <a:t> still our flagship !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 Allison -- G4 Workshop 2016 -- Ferrara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DC87-F1A0-964D-B9E3-855FCBDADD35}" type="slidenum">
              <a:rPr lang="en-US" smtClean="0"/>
              <a:t>26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826943"/>
            <a:ext cx="8229600" cy="4306415"/>
          </a:xfrm>
        </p:spPr>
        <p:txBody>
          <a:bodyPr/>
          <a:lstStyle/>
          <a:p>
            <a:r>
              <a:rPr lang="en-US" dirty="0" smtClean="0"/>
              <a:t>Define “</a:t>
            </a:r>
            <a:r>
              <a:rPr lang="en-US" dirty="0" err="1" smtClean="0"/>
              <a:t>freeRotation</a:t>
            </a:r>
            <a:r>
              <a:rPr lang="en-US" dirty="0" smtClean="0"/>
              <a:t>” rotation by default</a:t>
            </a:r>
          </a:p>
          <a:p>
            <a:pPr lvl="1"/>
            <a:r>
              <a:rPr lang="en-US" dirty="0" smtClean="0"/>
              <a:t>Current is theta/phi rotation. Ensure the </a:t>
            </a:r>
            <a:r>
              <a:rPr lang="en-US" dirty="0" err="1" smtClean="0"/>
              <a:t>upVector</a:t>
            </a:r>
            <a:r>
              <a:rPr lang="en-US" dirty="0" smtClean="0"/>
              <a:t> remain the same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freeRotation</a:t>
            </a:r>
            <a:r>
              <a:rPr lang="en-US" dirty="0" smtClean="0"/>
              <a:t>” does not constraint the </a:t>
            </a:r>
            <a:r>
              <a:rPr lang="en-US" dirty="0" err="1" smtClean="0"/>
              <a:t>upVector</a:t>
            </a:r>
            <a:r>
              <a:rPr lang="en-US" dirty="0" smtClean="0"/>
              <a:t>. But more natural way to rotate things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90798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>
                <a:latin typeface="Corbel" charset="0"/>
              </a:rPr>
              <a:t>Other drivers ? (from our workplan)</a:t>
            </a:r>
          </a:p>
        </p:txBody>
      </p:sp>
      <p:sp>
        <p:nvSpPr>
          <p:cNvPr id="21506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sz="1800" b="1" dirty="0" smtClean="0">
                <a:solidFill>
                  <a:srgbClr val="000000"/>
                </a:solidFill>
              </a:rPr>
              <a:t>G4DAE </a:t>
            </a:r>
            <a:r>
              <a:rPr lang="fr-FR" sz="1800" b="1" dirty="0">
                <a:solidFill>
                  <a:srgbClr val="000000"/>
                </a:solidFill>
              </a:rPr>
              <a:t>exporter</a:t>
            </a:r>
            <a:r>
              <a:rPr lang="fr-FR" sz="1800" dirty="0">
                <a:solidFill>
                  <a:srgbClr val="000000"/>
                </a:solidFill>
              </a:rPr>
              <a:t>: </a:t>
            </a:r>
            <a:r>
              <a:rPr lang="fr-FR" sz="1800" dirty="0" err="1"/>
              <a:t>Creation</a:t>
            </a:r>
            <a:r>
              <a:rPr lang="fr-FR" sz="1800" dirty="0"/>
              <a:t> of a new driver in </a:t>
            </a:r>
            <a:r>
              <a:rPr lang="fr-FR" sz="1800" dirty="0" err="1"/>
              <a:t>order</a:t>
            </a:r>
            <a:r>
              <a:rPr lang="fr-FR" sz="1800" dirty="0"/>
              <a:t> to </a:t>
            </a:r>
            <a:r>
              <a:rPr lang="fr-FR" sz="1800" dirty="0" smtClean="0"/>
              <a:t>export/import </a:t>
            </a:r>
            <a:r>
              <a:rPr lang="fr-FR" sz="1800" dirty="0" err="1"/>
              <a:t>Collada</a:t>
            </a:r>
            <a:r>
              <a:rPr lang="fr-FR" sz="1800" dirty="0"/>
              <a:t> </a:t>
            </a:r>
            <a:r>
              <a:rPr lang="fr-FR" sz="1800" dirty="0" smtClean="0"/>
              <a:t>format</a:t>
            </a:r>
          </a:p>
          <a:p>
            <a:pPr lvl="1">
              <a:defRPr/>
            </a:pPr>
            <a:r>
              <a:rPr lang="fr-FR" sz="1400" dirty="0"/>
              <a:t>« COLLADA </a:t>
            </a:r>
            <a:r>
              <a:rPr lang="fr-FR" sz="1400" dirty="0" err="1"/>
              <a:t>defines</a:t>
            </a:r>
            <a:r>
              <a:rPr lang="fr-FR" sz="1400" dirty="0"/>
              <a:t> an XML </a:t>
            </a:r>
            <a:r>
              <a:rPr lang="fr-FR" sz="1400" dirty="0" err="1"/>
              <a:t>Namespace</a:t>
            </a:r>
            <a:r>
              <a:rPr lang="fr-FR" sz="1400" dirty="0"/>
              <a:t> and </a:t>
            </a:r>
            <a:r>
              <a:rPr lang="fr-FR" sz="1400" dirty="0" err="1"/>
              <a:t>database</a:t>
            </a:r>
            <a:r>
              <a:rPr lang="fr-FR" sz="1400" dirty="0"/>
              <a:t> </a:t>
            </a:r>
            <a:r>
              <a:rPr lang="fr-FR" sz="1400" dirty="0" err="1"/>
              <a:t>schema</a:t>
            </a:r>
            <a:r>
              <a:rPr lang="fr-FR" sz="1400" dirty="0"/>
              <a:t> to </a:t>
            </a:r>
            <a:r>
              <a:rPr lang="fr-FR" sz="1400" dirty="0" err="1"/>
              <a:t>make</a:t>
            </a:r>
            <a:r>
              <a:rPr lang="fr-FR" sz="1400" dirty="0"/>
              <a:t> </a:t>
            </a:r>
            <a:r>
              <a:rPr lang="fr-FR" sz="1400" dirty="0" err="1"/>
              <a:t>it</a:t>
            </a:r>
            <a:r>
              <a:rPr lang="fr-FR" sz="1400" dirty="0"/>
              <a:t> </a:t>
            </a:r>
            <a:r>
              <a:rPr lang="fr-FR" sz="1400" dirty="0" err="1"/>
              <a:t>easy</a:t>
            </a:r>
            <a:r>
              <a:rPr lang="fr-FR" sz="1400" dirty="0"/>
              <a:t> to transport 3D </a:t>
            </a:r>
            <a:r>
              <a:rPr lang="fr-FR" sz="1400" dirty="0" err="1"/>
              <a:t>assets</a:t>
            </a:r>
            <a:r>
              <a:rPr lang="fr-FR" sz="1400" dirty="0"/>
              <a:t> </a:t>
            </a:r>
            <a:r>
              <a:rPr lang="fr-FR" sz="1400" dirty="0" err="1"/>
              <a:t>between</a:t>
            </a:r>
            <a:r>
              <a:rPr lang="fr-FR" sz="1400" dirty="0"/>
              <a:t> applications </a:t>
            </a:r>
            <a:r>
              <a:rPr lang="fr-FR" sz="1400" dirty="0" err="1"/>
              <a:t>without</a:t>
            </a:r>
            <a:r>
              <a:rPr lang="fr-FR" sz="1400" dirty="0"/>
              <a:t> </a:t>
            </a:r>
            <a:r>
              <a:rPr lang="fr-FR" sz="1400" dirty="0" err="1"/>
              <a:t>loss</a:t>
            </a:r>
            <a:r>
              <a:rPr lang="fr-FR" sz="1400" dirty="0"/>
              <a:t> of information, </a:t>
            </a:r>
            <a:r>
              <a:rPr lang="fr-FR" sz="1400" dirty="0" err="1"/>
              <a:t>enabling</a:t>
            </a:r>
            <a:r>
              <a:rPr lang="fr-FR" sz="1400" dirty="0"/>
              <a:t> diverse 3D </a:t>
            </a:r>
            <a:r>
              <a:rPr lang="fr-FR" sz="1400" dirty="0" err="1"/>
              <a:t>authoring</a:t>
            </a:r>
            <a:r>
              <a:rPr lang="fr-FR" sz="1400" dirty="0"/>
              <a:t> and </a:t>
            </a:r>
            <a:r>
              <a:rPr lang="fr-FR" sz="1400" dirty="0" err="1"/>
              <a:t>processing</a:t>
            </a:r>
            <a:r>
              <a:rPr lang="fr-FR" sz="1400" dirty="0"/>
              <a:t> </a:t>
            </a:r>
            <a:r>
              <a:rPr lang="fr-FR" sz="1400" dirty="0" err="1"/>
              <a:t>tools</a:t>
            </a:r>
            <a:r>
              <a:rPr lang="fr-FR" sz="1400" dirty="0"/>
              <a:t> to </a:t>
            </a:r>
            <a:r>
              <a:rPr lang="fr-FR" sz="1400" dirty="0" err="1"/>
              <a:t>be</a:t>
            </a:r>
            <a:r>
              <a:rPr lang="fr-FR" sz="1400" dirty="0"/>
              <a:t> </a:t>
            </a:r>
            <a:r>
              <a:rPr lang="fr-FR" sz="1400" dirty="0" err="1"/>
              <a:t>combined</a:t>
            </a:r>
            <a:r>
              <a:rPr lang="fr-FR" sz="1400" dirty="0"/>
              <a:t> </a:t>
            </a:r>
            <a:r>
              <a:rPr lang="fr-FR" sz="1400" dirty="0" err="1"/>
              <a:t>into</a:t>
            </a:r>
            <a:r>
              <a:rPr lang="fr-FR" sz="1400" dirty="0"/>
              <a:t> a content production pipeline</a:t>
            </a:r>
            <a:r>
              <a:rPr lang="fr-FR" sz="1400" dirty="0" smtClean="0"/>
              <a:t>. »</a:t>
            </a:r>
          </a:p>
          <a:p>
            <a:pPr lvl="1">
              <a:defRPr/>
            </a:pPr>
            <a:endParaRPr lang="fr-FR" sz="1400" dirty="0" smtClean="0"/>
          </a:p>
          <a:p>
            <a:pPr lvl="1">
              <a:defRPr/>
            </a:pPr>
            <a:endParaRPr lang="fr-FR" sz="1400" dirty="0"/>
          </a:p>
          <a:p>
            <a:pPr>
              <a:defRPr/>
            </a:pPr>
            <a:r>
              <a:rPr lang="fr-FR" sz="1600" dirty="0" err="1" smtClean="0"/>
              <a:t>Supported</a:t>
            </a:r>
            <a:r>
              <a:rPr lang="fr-FR" sz="1600" dirty="0" smtClean="0"/>
              <a:t> by </a:t>
            </a:r>
            <a:r>
              <a:rPr lang="fr-FR" sz="1600" dirty="0" err="1" smtClean="0"/>
              <a:t>many</a:t>
            </a:r>
            <a:r>
              <a:rPr lang="fr-FR" sz="1600" dirty="0" smtClean="0"/>
              <a:t> softwares:</a:t>
            </a:r>
          </a:p>
          <a:p>
            <a:pPr lvl="1">
              <a:defRPr/>
            </a:pPr>
            <a:r>
              <a:rPr lang="fr-FR" sz="1400" dirty="0"/>
              <a:t>3ds Max (</a:t>
            </a:r>
            <a:r>
              <a:rPr lang="fr-FR" sz="1400" dirty="0" err="1"/>
              <a:t>ColladaMax</a:t>
            </a:r>
            <a:r>
              <a:rPr lang="fr-FR" sz="1400" dirty="0"/>
              <a:t>) / Adobe Photoshop/ </a:t>
            </a:r>
            <a:r>
              <a:rPr lang="fr-FR" sz="1400" dirty="0" err="1"/>
              <a:t>Allplan</a:t>
            </a:r>
            <a:r>
              <a:rPr lang="fr-FR" sz="1400" dirty="0"/>
              <a:t>/ </a:t>
            </a:r>
            <a:r>
              <a:rPr lang="fr-FR" sz="1400" dirty="0" err="1"/>
              <a:t>ArtiosCAD</a:t>
            </a:r>
            <a:r>
              <a:rPr lang="fr-FR" sz="1400" dirty="0"/>
              <a:t>/ </a:t>
            </a:r>
            <a:r>
              <a:rPr lang="fr-FR" sz="1400" dirty="0" err="1"/>
              <a:t>Blender</a:t>
            </a:r>
            <a:r>
              <a:rPr lang="fr-FR" sz="1400" dirty="0"/>
              <a:t>/ Bryce/ </a:t>
            </a:r>
            <a:r>
              <a:rPr lang="fr-FR" sz="1400" dirty="0" err="1"/>
              <a:t>Carrara</a:t>
            </a:r>
            <a:r>
              <a:rPr lang="fr-FR" sz="1400" dirty="0"/>
              <a:t>/ Cheddar </a:t>
            </a:r>
            <a:r>
              <a:rPr lang="fr-FR" sz="1400" dirty="0" err="1"/>
              <a:t>Cheese</a:t>
            </a:r>
            <a:r>
              <a:rPr lang="fr-FR" sz="1400" dirty="0"/>
              <a:t> </a:t>
            </a:r>
            <a:r>
              <a:rPr lang="fr-FR" sz="1400" dirty="0" err="1"/>
              <a:t>Press</a:t>
            </a:r>
            <a:r>
              <a:rPr lang="fr-FR" sz="1400" dirty="0"/>
              <a:t> (model processor)/ </a:t>
            </a:r>
            <a:r>
              <a:rPr lang="fr-FR" sz="1400" dirty="0" err="1"/>
              <a:t>Chief</a:t>
            </a:r>
            <a:r>
              <a:rPr lang="fr-FR" sz="1400" dirty="0"/>
              <a:t> Architect Software/ </a:t>
            </a:r>
            <a:r>
              <a:rPr lang="fr-FR" sz="1400" dirty="0" err="1"/>
              <a:t>Cinema</a:t>
            </a:r>
            <a:r>
              <a:rPr lang="fr-FR" sz="1400" dirty="0"/>
              <a:t> 4D (MAXON)/ </a:t>
            </a:r>
            <a:r>
              <a:rPr lang="fr-FR" sz="1400" dirty="0" err="1"/>
              <a:t>CityEngine</a:t>
            </a:r>
            <a:r>
              <a:rPr lang="fr-FR" sz="1400" dirty="0"/>
              <a:t>/ </a:t>
            </a:r>
            <a:r>
              <a:rPr lang="fr-FR" sz="1400" dirty="0" err="1"/>
              <a:t>CityScape</a:t>
            </a:r>
            <a:r>
              <a:rPr lang="fr-FR" sz="1400" dirty="0"/>
              <a:t>/ </a:t>
            </a:r>
            <a:r>
              <a:rPr lang="fr-FR" sz="1400" dirty="0" err="1"/>
              <a:t>Clara.io</a:t>
            </a:r>
            <a:r>
              <a:rPr lang="fr-FR" sz="1400" dirty="0"/>
              <a:t>/ DAZ Studio/ Delphi/ </a:t>
            </a:r>
            <a:r>
              <a:rPr lang="fr-FR" sz="1400" dirty="0" err="1"/>
              <a:t>E-on</a:t>
            </a:r>
            <a:r>
              <a:rPr lang="fr-FR" sz="1400" dirty="0"/>
              <a:t> Vue 9 </a:t>
            </a:r>
            <a:r>
              <a:rPr lang="fr-FR" sz="1400" dirty="0" err="1"/>
              <a:t>xStream</a:t>
            </a:r>
            <a:r>
              <a:rPr lang="fr-FR" sz="1400" dirty="0"/>
              <a:t>/ </a:t>
            </a:r>
            <a:r>
              <a:rPr lang="fr-FR" sz="1400" dirty="0" err="1"/>
              <a:t>Esko</a:t>
            </a:r>
            <a:r>
              <a:rPr lang="fr-FR" sz="1400" dirty="0"/>
              <a:t> Studio/ </a:t>
            </a:r>
            <a:r>
              <a:rPr lang="fr-FR" sz="1600" b="1" dirty="0" err="1">
                <a:solidFill>
                  <a:srgbClr val="008000"/>
                </a:solidFill>
              </a:rPr>
              <a:t>FreeCAD</a:t>
            </a:r>
            <a:r>
              <a:rPr lang="fr-FR" sz="1400" dirty="0"/>
              <a:t>/ </a:t>
            </a:r>
            <a:r>
              <a:rPr lang="fr-FR" sz="1400" dirty="0" err="1"/>
              <a:t>FormZ</a:t>
            </a:r>
            <a:r>
              <a:rPr lang="fr-FR" sz="1400" dirty="0"/>
              <a:t>/ </a:t>
            </a:r>
            <a:r>
              <a:rPr lang="fr-FR" sz="1400" dirty="0" err="1"/>
              <a:t>GPure</a:t>
            </a:r>
            <a:r>
              <a:rPr lang="fr-FR" sz="1400" dirty="0"/>
              <a:t>/ </a:t>
            </a:r>
            <a:r>
              <a:rPr lang="fr-FR" sz="1400" dirty="0" err="1"/>
              <a:t>Houdini</a:t>
            </a:r>
            <a:r>
              <a:rPr lang="fr-FR" sz="1400" dirty="0"/>
              <a:t> (</a:t>
            </a:r>
            <a:r>
              <a:rPr lang="fr-FR" sz="1400" dirty="0" err="1"/>
              <a:t>Side</a:t>
            </a:r>
            <a:r>
              <a:rPr lang="fr-FR" sz="1400" dirty="0"/>
              <a:t> </a:t>
            </a:r>
            <a:r>
              <a:rPr lang="fr-FR" sz="1400" dirty="0" err="1"/>
              <a:t>Effects</a:t>
            </a:r>
            <a:r>
              <a:rPr lang="fr-FR" sz="1400" dirty="0"/>
              <a:t> Software)/ </a:t>
            </a:r>
            <a:r>
              <a:rPr lang="fr-FR" sz="1400" dirty="0" err="1"/>
              <a:t>iBooks</a:t>
            </a:r>
            <a:r>
              <a:rPr lang="fr-FR" sz="1400" dirty="0"/>
              <a:t> </a:t>
            </a:r>
            <a:r>
              <a:rPr lang="fr-FR" sz="1400" dirty="0" err="1"/>
              <a:t>Author</a:t>
            </a:r>
            <a:r>
              <a:rPr lang="fr-FR" sz="1400" dirty="0"/>
              <a:t>/ </a:t>
            </a:r>
            <a:r>
              <a:rPr lang="fr-FR" sz="1400" dirty="0" err="1"/>
              <a:t>LightWave</a:t>
            </a:r>
            <a:r>
              <a:rPr lang="fr-FR" sz="1400" dirty="0"/>
              <a:t> 3D (v 9.5)/ </a:t>
            </a:r>
            <a:r>
              <a:rPr lang="fr-FR" sz="1400" dirty="0" err="1"/>
              <a:t>MakeHuman</a:t>
            </a:r>
            <a:r>
              <a:rPr lang="fr-FR" sz="1400" dirty="0"/>
              <a:t>/ Maya (</a:t>
            </a:r>
            <a:r>
              <a:rPr lang="fr-FR" sz="1400" dirty="0" err="1"/>
              <a:t>ColladaMaya</a:t>
            </a:r>
            <a:r>
              <a:rPr lang="fr-FR" sz="1400" dirty="0"/>
              <a:t>)/ </a:t>
            </a:r>
            <a:r>
              <a:rPr lang="fr-FR" sz="1600" b="1" dirty="0" err="1"/>
              <a:t>MeshLab</a:t>
            </a:r>
            <a:r>
              <a:rPr lang="fr-FR" sz="1400" dirty="0"/>
              <a:t>/ Mobile Model </a:t>
            </a:r>
            <a:r>
              <a:rPr lang="fr-FR" sz="1400" dirty="0" err="1"/>
              <a:t>Viewer</a:t>
            </a:r>
            <a:r>
              <a:rPr lang="fr-FR" sz="1400" dirty="0"/>
              <a:t> (</a:t>
            </a:r>
            <a:r>
              <a:rPr lang="fr-FR" sz="1400" dirty="0" err="1"/>
              <a:t>Android</a:t>
            </a:r>
            <a:r>
              <a:rPr lang="fr-FR" sz="1400" dirty="0"/>
              <a:t>)/ Modo/ </a:t>
            </a:r>
            <a:r>
              <a:rPr lang="fr-FR" sz="1400" dirty="0" err="1"/>
              <a:t>OpenRAVE</a:t>
            </a:r>
            <a:r>
              <a:rPr lang="fr-FR" sz="1400" dirty="0"/>
              <a:t>/ Poser Pro (v 7.0)/ </a:t>
            </a:r>
            <a:r>
              <a:rPr lang="fr-FR" sz="1400" dirty="0" err="1"/>
              <a:t>Presagis</a:t>
            </a:r>
            <a:r>
              <a:rPr lang="fr-FR" sz="1400" dirty="0"/>
              <a:t> Creator/ Robot Operating System/ SAP Visual Enterprise </a:t>
            </a:r>
            <a:r>
              <a:rPr lang="fr-FR" sz="1400" dirty="0" err="1"/>
              <a:t>Author</a:t>
            </a:r>
            <a:r>
              <a:rPr lang="fr-FR" sz="1400" dirty="0"/>
              <a:t>/ </a:t>
            </a:r>
            <a:r>
              <a:rPr lang="fr-FR" sz="1400" dirty="0" err="1"/>
              <a:t>Shade</a:t>
            </a:r>
            <a:r>
              <a:rPr lang="fr-FR" sz="1400" dirty="0"/>
              <a:t> 3D (E </a:t>
            </a:r>
            <a:r>
              <a:rPr lang="fr-FR" sz="1400" dirty="0" err="1"/>
              <a:t>Frontier</a:t>
            </a:r>
            <a:r>
              <a:rPr lang="fr-FR" sz="1400" dirty="0"/>
              <a:t>, </a:t>
            </a:r>
            <a:r>
              <a:rPr lang="fr-FR" sz="1400" dirty="0" err="1"/>
              <a:t>Mirye</a:t>
            </a:r>
            <a:r>
              <a:rPr lang="fr-FR" sz="1400" dirty="0" smtClean="0"/>
              <a:t>)/ </a:t>
            </a:r>
            <a:r>
              <a:rPr lang="fr-FR" sz="1400" dirty="0" err="1"/>
              <a:t>Softimage|XSI</a:t>
            </a:r>
            <a:r>
              <a:rPr lang="fr-FR" sz="1400" dirty="0"/>
              <a:t>/ </a:t>
            </a:r>
            <a:r>
              <a:rPr lang="fr-FR" sz="1400" dirty="0" err="1"/>
              <a:t>Strata</a:t>
            </a:r>
            <a:r>
              <a:rPr lang="fr-FR" sz="1400" dirty="0"/>
              <a:t> 3D/ </a:t>
            </a:r>
            <a:r>
              <a:rPr lang="fr-FR" sz="1400" dirty="0" err="1"/>
              <a:t>Ürban</a:t>
            </a:r>
            <a:r>
              <a:rPr lang="fr-FR" sz="1400" dirty="0"/>
              <a:t> PAD/ </a:t>
            </a:r>
            <a:r>
              <a:rPr lang="fr-FR" sz="1400" dirty="0" err="1"/>
              <a:t>Vectorworks</a:t>
            </a:r>
            <a:r>
              <a:rPr lang="fr-FR" sz="1400" dirty="0"/>
              <a:t>/ Visual3D Game </a:t>
            </a:r>
            <a:r>
              <a:rPr lang="fr-FR" sz="1400" dirty="0" err="1"/>
              <a:t>Development</a:t>
            </a:r>
            <a:r>
              <a:rPr lang="fr-FR" sz="1400" dirty="0"/>
              <a:t> </a:t>
            </a:r>
            <a:r>
              <a:rPr lang="fr-FR" sz="1400" dirty="0" err="1"/>
              <a:t>Tool</a:t>
            </a:r>
            <a:r>
              <a:rPr lang="fr-FR" sz="1400" dirty="0"/>
              <a:t> for </a:t>
            </a:r>
            <a:r>
              <a:rPr lang="fr-FR" sz="1400" dirty="0" err="1"/>
              <a:t>Collada</a:t>
            </a:r>
            <a:r>
              <a:rPr lang="fr-FR" sz="1400" dirty="0"/>
              <a:t> </a:t>
            </a:r>
            <a:r>
              <a:rPr lang="fr-FR" sz="1400" dirty="0" err="1"/>
              <a:t>scene</a:t>
            </a:r>
            <a:r>
              <a:rPr lang="fr-FR" sz="1400" dirty="0"/>
              <a:t> and model </a:t>
            </a:r>
            <a:r>
              <a:rPr lang="fr-FR" sz="1400" dirty="0" err="1"/>
              <a:t>viewing</a:t>
            </a:r>
            <a:r>
              <a:rPr lang="fr-FR" sz="1400" dirty="0"/>
              <a:t>, </a:t>
            </a:r>
            <a:r>
              <a:rPr lang="fr-FR" sz="1400" dirty="0" err="1"/>
              <a:t>editing</a:t>
            </a:r>
            <a:r>
              <a:rPr lang="fr-FR" sz="1400" dirty="0"/>
              <a:t>, and </a:t>
            </a:r>
            <a:r>
              <a:rPr lang="fr-FR" sz="1400" dirty="0" err="1"/>
              <a:t>exporting</a:t>
            </a:r>
            <a:r>
              <a:rPr lang="fr-FR" sz="1400" dirty="0"/>
              <a:t>/ </a:t>
            </a:r>
            <a:r>
              <a:rPr lang="fr-FR" sz="1400" dirty="0" err="1"/>
              <a:t>Wings</a:t>
            </a:r>
            <a:r>
              <a:rPr lang="fr-FR" sz="1400" dirty="0"/>
              <a:t> 3D/ </a:t>
            </a:r>
            <a:r>
              <a:rPr lang="fr-FR" sz="1400" dirty="0" err="1"/>
              <a:t>Xcode</a:t>
            </a:r>
            <a:r>
              <a:rPr lang="fr-FR" sz="1400" dirty="0"/>
              <a:t> (v 4.4</a:t>
            </a:r>
            <a:r>
              <a:rPr lang="fr-FR" sz="1400" dirty="0" smtClean="0"/>
              <a:t>) /</a:t>
            </a:r>
            <a:endParaRPr lang="fr-FR" sz="1400" dirty="0"/>
          </a:p>
        </p:txBody>
      </p:sp>
      <p:sp>
        <p:nvSpPr>
          <p:cNvPr id="25603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fr-FR" sz="1100">
                <a:solidFill>
                  <a:srgbClr val="BFBFBF"/>
                </a:solidFill>
                <a:latin typeface="Corbel" charset="0"/>
              </a:rPr>
              <a:t>Laurent Garnier - OSUR / Geant4 Collaboration Meeting - 12 Sept 2016 - Ferrara</a:t>
            </a:r>
          </a:p>
        </p:txBody>
      </p:sp>
      <p:sp>
        <p:nvSpPr>
          <p:cNvPr id="25604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9D7C6027-BE98-AB47-A49E-33AA1378B794}" type="slidenum">
              <a:rPr lang="fr-FR" sz="1100">
                <a:solidFill>
                  <a:srgbClr val="BFBFBF"/>
                </a:solidFill>
                <a:latin typeface="Corbel" charset="0"/>
              </a:rPr>
              <a:pPr eaLnBrk="1" hangingPunct="1"/>
              <a:t>27</a:t>
            </a:fld>
            <a:endParaRPr lang="fr-FR" sz="1100">
              <a:solidFill>
                <a:srgbClr val="BFBFBF"/>
              </a:solidFill>
              <a:latin typeface="Corbel" charset="0"/>
            </a:endParaRPr>
          </a:p>
        </p:txBody>
      </p:sp>
      <p:pic>
        <p:nvPicPr>
          <p:cNvPr id="25605" name="Image 1" descr="COLLADA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141171"/>
            <a:ext cx="2857500" cy="7112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5389062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>
                <a:latin typeface="Corbel" charset="0"/>
              </a:rPr>
              <a:t>Other</a:t>
            </a:r>
            <a:r>
              <a:rPr lang="fr-FR" dirty="0">
                <a:latin typeface="Corbel" charset="0"/>
              </a:rPr>
              <a:t> drivers ? (</a:t>
            </a:r>
            <a:r>
              <a:rPr lang="fr-FR" dirty="0" err="1">
                <a:latin typeface="Corbel" charset="0"/>
              </a:rPr>
              <a:t>from</a:t>
            </a:r>
            <a:r>
              <a:rPr lang="fr-FR" dirty="0">
                <a:latin typeface="Corbel" charset="0"/>
              </a:rPr>
              <a:t> </a:t>
            </a:r>
            <a:r>
              <a:rPr lang="fr-FR" dirty="0" err="1">
                <a:latin typeface="Corbel" charset="0"/>
              </a:rPr>
              <a:t>our</a:t>
            </a:r>
            <a:r>
              <a:rPr lang="fr-FR" dirty="0">
                <a:latin typeface="Corbel" charset="0"/>
              </a:rPr>
              <a:t> </a:t>
            </a:r>
            <a:r>
              <a:rPr lang="fr-FR" dirty="0" err="1">
                <a:latin typeface="Corbel" charset="0"/>
              </a:rPr>
              <a:t>workplan</a:t>
            </a:r>
            <a:r>
              <a:rPr lang="fr-FR" dirty="0">
                <a:latin typeface="Corbel" charset="0"/>
              </a:rPr>
              <a:t>)</a:t>
            </a:r>
          </a:p>
        </p:txBody>
      </p:sp>
      <p:sp>
        <p:nvSpPr>
          <p:cNvPr id="27650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b="1" dirty="0" smtClean="0">
                <a:latin typeface="Corbel" charset="0"/>
              </a:rPr>
              <a:t>PDF3D </a:t>
            </a:r>
            <a:r>
              <a:rPr lang="fr-FR" sz="2000" b="1" dirty="0">
                <a:latin typeface="Corbel" charset="0"/>
              </a:rPr>
              <a:t>driver  </a:t>
            </a:r>
            <a:r>
              <a:rPr lang="fr-FR" sz="2000" dirty="0">
                <a:latin typeface="Corbel" charset="0"/>
              </a:rPr>
              <a:t>- </a:t>
            </a:r>
            <a:r>
              <a:rPr lang="fr-FR" sz="2000" b="1" dirty="0" err="1">
                <a:latin typeface="Corbel" charset="0"/>
              </a:rPr>
              <a:t>Universal</a:t>
            </a:r>
            <a:r>
              <a:rPr lang="fr-FR" sz="2000" b="1" dirty="0">
                <a:latin typeface="Corbel" charset="0"/>
              </a:rPr>
              <a:t> 3D</a:t>
            </a:r>
            <a:r>
              <a:rPr lang="fr-FR" sz="2000" dirty="0">
                <a:latin typeface="Corbel" charset="0"/>
              </a:rPr>
              <a:t> (</a:t>
            </a:r>
            <a:r>
              <a:rPr lang="fr-FR" sz="2000" b="1" dirty="0">
                <a:latin typeface="Corbel" charset="0"/>
              </a:rPr>
              <a:t>U3D</a:t>
            </a:r>
            <a:r>
              <a:rPr lang="fr-FR" sz="2000" dirty="0">
                <a:latin typeface="Corbel" charset="0"/>
              </a:rPr>
              <a:t>)</a:t>
            </a:r>
          </a:p>
          <a:p>
            <a:pPr lvl="1"/>
            <a:r>
              <a:rPr lang="fr-FR" sz="1800" dirty="0">
                <a:latin typeface="Corbel" charset="0"/>
              </a:rPr>
              <a:t>The format </a:t>
            </a:r>
            <a:r>
              <a:rPr lang="fr-FR" sz="1800" dirty="0" err="1">
                <a:latin typeface="Corbel" charset="0"/>
              </a:rPr>
              <a:t>is</a:t>
            </a:r>
            <a:r>
              <a:rPr lang="fr-FR" sz="1800" dirty="0">
                <a:latin typeface="Corbel" charset="0"/>
              </a:rPr>
              <a:t> </a:t>
            </a:r>
            <a:r>
              <a:rPr lang="fr-FR" sz="1800" dirty="0" err="1">
                <a:latin typeface="Corbel" charset="0"/>
              </a:rPr>
              <a:t>natively</a:t>
            </a:r>
            <a:r>
              <a:rPr lang="fr-FR" sz="1800" dirty="0">
                <a:latin typeface="Corbel" charset="0"/>
              </a:rPr>
              <a:t> </a:t>
            </a:r>
            <a:r>
              <a:rPr lang="fr-FR" sz="1800" dirty="0" err="1">
                <a:latin typeface="Corbel" charset="0"/>
              </a:rPr>
              <a:t>supported</a:t>
            </a:r>
            <a:r>
              <a:rPr lang="fr-FR" sz="1800" dirty="0">
                <a:latin typeface="Corbel" charset="0"/>
              </a:rPr>
              <a:t> by the </a:t>
            </a:r>
            <a:r>
              <a:rPr lang="fr-FR" sz="1800" dirty="0">
                <a:latin typeface="Corbel" charset="0"/>
                <a:hlinkClick r:id="rId2" tooltip="PDF"/>
              </a:rPr>
              <a:t>PDF</a:t>
            </a:r>
            <a:r>
              <a:rPr lang="fr-FR" sz="1800" dirty="0">
                <a:latin typeface="Corbel" charset="0"/>
              </a:rPr>
              <a:t> format and 3D </a:t>
            </a:r>
            <a:r>
              <a:rPr lang="fr-FR" sz="1800" dirty="0" err="1">
                <a:latin typeface="Corbel" charset="0"/>
              </a:rPr>
              <a:t>objects</a:t>
            </a:r>
            <a:r>
              <a:rPr lang="fr-FR" sz="1800" dirty="0">
                <a:latin typeface="Corbel" charset="0"/>
              </a:rPr>
              <a:t> in U3D format </a:t>
            </a:r>
            <a:r>
              <a:rPr lang="fr-FR" sz="1800" dirty="0" err="1">
                <a:latin typeface="Corbel" charset="0"/>
              </a:rPr>
              <a:t>can</a:t>
            </a:r>
            <a:r>
              <a:rPr lang="fr-FR" sz="1800" dirty="0">
                <a:latin typeface="Corbel" charset="0"/>
              </a:rPr>
              <a:t> </a:t>
            </a:r>
            <a:r>
              <a:rPr lang="fr-FR" sz="1800" dirty="0" err="1">
                <a:latin typeface="Corbel" charset="0"/>
              </a:rPr>
              <a:t>be</a:t>
            </a:r>
            <a:r>
              <a:rPr lang="fr-FR" sz="1800" dirty="0">
                <a:latin typeface="Corbel" charset="0"/>
              </a:rPr>
              <a:t> </a:t>
            </a:r>
            <a:r>
              <a:rPr lang="fr-FR" sz="1800" dirty="0" err="1">
                <a:latin typeface="Corbel" charset="0"/>
              </a:rPr>
              <a:t>inserted</a:t>
            </a:r>
            <a:r>
              <a:rPr lang="fr-FR" sz="1800" dirty="0">
                <a:latin typeface="Corbel" charset="0"/>
              </a:rPr>
              <a:t> </a:t>
            </a:r>
            <a:r>
              <a:rPr lang="fr-FR" sz="1800" dirty="0" err="1">
                <a:latin typeface="Corbel" charset="0"/>
              </a:rPr>
              <a:t>into</a:t>
            </a:r>
            <a:r>
              <a:rPr lang="fr-FR" sz="1800" dirty="0">
                <a:latin typeface="Corbel" charset="0"/>
              </a:rPr>
              <a:t> PDF documents and </a:t>
            </a:r>
            <a:r>
              <a:rPr lang="fr-FR" sz="1800" dirty="0" err="1">
                <a:latin typeface="Corbel" charset="0"/>
              </a:rPr>
              <a:t>interactively</a:t>
            </a:r>
            <a:r>
              <a:rPr lang="fr-FR" sz="1800" dirty="0">
                <a:latin typeface="Corbel" charset="0"/>
              </a:rPr>
              <a:t> </a:t>
            </a:r>
            <a:r>
              <a:rPr lang="fr-FR" sz="1800" dirty="0" err="1">
                <a:latin typeface="Corbel" charset="0"/>
              </a:rPr>
              <a:t>visualized</a:t>
            </a:r>
            <a:r>
              <a:rPr lang="fr-FR" sz="1800" dirty="0">
                <a:latin typeface="Corbel" charset="0"/>
              </a:rPr>
              <a:t> by </a:t>
            </a:r>
            <a:r>
              <a:rPr lang="fr-FR" sz="1800" dirty="0">
                <a:latin typeface="Corbel" charset="0"/>
                <a:hlinkClick r:id="rId3" tooltip="Acrobat Reader"/>
              </a:rPr>
              <a:t>Acrobat Reader</a:t>
            </a:r>
            <a:r>
              <a:rPr lang="fr-FR" sz="1800" dirty="0">
                <a:latin typeface="Corbel" charset="0"/>
              </a:rPr>
              <a:t> (</a:t>
            </a:r>
            <a:r>
              <a:rPr lang="fr-FR" sz="1800" dirty="0" err="1">
                <a:latin typeface="Corbel" charset="0"/>
              </a:rPr>
              <a:t>since</a:t>
            </a:r>
            <a:r>
              <a:rPr lang="fr-FR" sz="1800" dirty="0">
                <a:latin typeface="Corbel" charset="0"/>
              </a:rPr>
              <a:t> version 7).</a:t>
            </a:r>
          </a:p>
          <a:p>
            <a:pPr lvl="1"/>
            <a:r>
              <a:rPr lang="fr-FR" sz="1800" dirty="0" err="1">
                <a:latin typeface="Arial" charset="0"/>
                <a:ea typeface="ＭＳ Ｐゴシック" charset="0"/>
              </a:rPr>
              <a:t>Supported</a:t>
            </a:r>
            <a:r>
              <a:rPr lang="fr-FR" sz="1800" dirty="0">
                <a:latin typeface="Arial" charset="0"/>
                <a:ea typeface="ＭＳ Ｐゴシック" charset="0"/>
              </a:rPr>
              <a:t> by </a:t>
            </a:r>
            <a:r>
              <a:rPr lang="fr-FR" sz="1800" dirty="0" err="1">
                <a:latin typeface="Arial" charset="0"/>
                <a:ea typeface="ＭＳ Ｐゴシック" charset="0"/>
              </a:rPr>
              <a:t>many</a:t>
            </a:r>
            <a:r>
              <a:rPr lang="fr-FR" sz="1800" dirty="0">
                <a:latin typeface="Arial" charset="0"/>
                <a:ea typeface="ＭＳ Ｐゴシック" charset="0"/>
              </a:rPr>
              <a:t> </a:t>
            </a:r>
            <a:r>
              <a:rPr lang="fr-FR" sz="1800" dirty="0" err="1">
                <a:latin typeface="Arial" charset="0"/>
                <a:ea typeface="ＭＳ Ｐゴシック" charset="0"/>
              </a:rPr>
              <a:t>sofwares</a:t>
            </a:r>
            <a:r>
              <a:rPr lang="fr-FR" sz="1800" dirty="0">
                <a:latin typeface="Arial" charset="0"/>
                <a:ea typeface="ＭＳ Ｐゴシック" charset="0"/>
              </a:rPr>
              <a:t>:</a:t>
            </a:r>
          </a:p>
          <a:p>
            <a:pPr lvl="2"/>
            <a:r>
              <a:rPr lang="fr-FR" sz="1200" dirty="0">
                <a:latin typeface="Arial" charset="0"/>
                <a:ea typeface="ＭＳ Ｐゴシック" charset="0"/>
              </a:rPr>
              <a:t>Adobe Acrobat / Adobe Photoshop CS3, CS4 and CS5 Extended / </a:t>
            </a:r>
            <a:r>
              <a:rPr lang="fr-FR" sz="1200" dirty="0" err="1">
                <a:latin typeface="Arial" charset="0"/>
                <a:ea typeface="ＭＳ Ｐゴシック" charset="0"/>
              </a:rPr>
              <a:t>ArchiCAD</a:t>
            </a:r>
            <a:r>
              <a:rPr lang="fr-FR" sz="1200" dirty="0">
                <a:latin typeface="Arial" charset="0"/>
                <a:ea typeface="ＭＳ Ｐゴシック" charset="0"/>
              </a:rPr>
              <a:t>/ </a:t>
            </a:r>
            <a:r>
              <a:rPr lang="fr-FR" sz="1200" dirty="0" err="1">
                <a:latin typeface="Arial" charset="0"/>
                <a:ea typeface="ＭＳ Ｐゴシック" charset="0"/>
              </a:rPr>
              <a:t>Bluebeam</a:t>
            </a:r>
            <a:r>
              <a:rPr lang="fr-FR" sz="1200" dirty="0">
                <a:latin typeface="Arial" charset="0"/>
                <a:ea typeface="ＭＳ Ｐゴシック" charset="0"/>
              </a:rPr>
              <a:t> Revu/ DAZ Studio/ </a:t>
            </a:r>
            <a:r>
              <a:rPr lang="fr-FR" sz="1200" dirty="0" err="1">
                <a:latin typeface="Arial" charset="0"/>
                <a:ea typeface="ＭＳ Ｐゴシック" charset="0"/>
              </a:rPr>
              <a:t>iText</a:t>
            </a:r>
            <a:r>
              <a:rPr lang="fr-FR" sz="1200" dirty="0">
                <a:latin typeface="Arial" charset="0"/>
                <a:ea typeface="ＭＳ Ｐゴシック" charset="0"/>
              </a:rPr>
              <a:t>/ </a:t>
            </a:r>
            <a:r>
              <a:rPr lang="fr-FR" sz="1200" dirty="0" err="1">
                <a:latin typeface="Arial" charset="0"/>
                <a:ea typeface="ＭＳ Ｐゴシック" charset="0"/>
              </a:rPr>
              <a:t>Jreality</a:t>
            </a:r>
            <a:r>
              <a:rPr lang="fr-FR" sz="1200" dirty="0">
                <a:latin typeface="Arial" charset="0"/>
                <a:ea typeface="ＭＳ Ｐゴシック" charset="0"/>
              </a:rPr>
              <a:t>/ </a:t>
            </a:r>
            <a:r>
              <a:rPr lang="fr-FR" sz="1200" dirty="0" err="1">
                <a:latin typeface="Arial" charset="0"/>
                <a:ea typeface="ＭＳ Ｐゴシック" charset="0"/>
              </a:rPr>
              <a:t>MeshLab</a:t>
            </a:r>
            <a:r>
              <a:rPr lang="fr-FR" sz="1200" dirty="0">
                <a:latin typeface="Arial" charset="0"/>
                <a:ea typeface="ＭＳ Ｐゴシック" charset="0"/>
              </a:rPr>
              <a:t>/ </a:t>
            </a:r>
            <a:r>
              <a:rPr lang="fr-FR" sz="1200" dirty="0" err="1">
                <a:latin typeface="Arial" charset="0"/>
                <a:ea typeface="ＭＳ Ｐゴシック" charset="0"/>
              </a:rPr>
              <a:t>MeVisLab</a:t>
            </a:r>
            <a:r>
              <a:rPr lang="fr-FR" sz="1200" dirty="0">
                <a:latin typeface="Arial" charset="0"/>
                <a:ea typeface="ＭＳ Ｐゴシック" charset="0"/>
              </a:rPr>
              <a:t>/ </a:t>
            </a:r>
            <a:r>
              <a:rPr lang="fr-FR" sz="1200" dirty="0" err="1">
                <a:latin typeface="Arial" charset="0"/>
                <a:ea typeface="ＭＳ Ｐゴシック" charset="0"/>
              </a:rPr>
              <a:t>MicroStation</a:t>
            </a:r>
            <a:r>
              <a:rPr lang="fr-FR" sz="1200" dirty="0">
                <a:latin typeface="Arial" charset="0"/>
                <a:ea typeface="ＭＳ Ｐゴシック" charset="0"/>
              </a:rPr>
              <a:t>/ Poser 7/ Autodesk </a:t>
            </a:r>
            <a:r>
              <a:rPr lang="fr-FR" sz="1200" dirty="0" err="1">
                <a:latin typeface="Arial" charset="0"/>
                <a:ea typeface="ＭＳ Ｐゴシック" charset="0"/>
              </a:rPr>
              <a:t>Inventor</a:t>
            </a:r>
            <a:r>
              <a:rPr lang="fr-FR" sz="1200" dirty="0">
                <a:latin typeface="Arial" charset="0"/>
                <a:ea typeface="ＭＳ Ｐゴシック" charset="0"/>
              </a:rPr>
              <a:t>/ </a:t>
            </a:r>
            <a:r>
              <a:rPr lang="fr-FR" sz="1200" dirty="0" err="1">
                <a:latin typeface="Arial" charset="0"/>
                <a:ea typeface="ＭＳ Ｐゴシック" charset="0"/>
              </a:rPr>
              <a:t>SolidWorks</a:t>
            </a:r>
            <a:r>
              <a:rPr lang="fr-FR" sz="1200" dirty="0">
                <a:latin typeface="Arial" charset="0"/>
                <a:ea typeface="ＭＳ Ｐゴシック" charset="0"/>
              </a:rPr>
              <a:t>/ </a:t>
            </a:r>
            <a:r>
              <a:rPr lang="fr-FR" sz="1200" dirty="0" err="1">
                <a:latin typeface="Arial" charset="0"/>
                <a:ea typeface="ＭＳ Ｐゴシック" charset="0"/>
              </a:rPr>
              <a:t>ArtiosCAD</a:t>
            </a:r>
            <a:r>
              <a:rPr lang="fr-FR" sz="1200" dirty="0">
                <a:latin typeface="Arial" charset="0"/>
                <a:ea typeface="ＭＳ Ｐゴシック" charset="0"/>
              </a:rPr>
              <a:t>/ </a:t>
            </a:r>
            <a:r>
              <a:rPr lang="fr-FR" sz="1200" dirty="0" err="1">
                <a:latin typeface="Arial" charset="0"/>
                <a:ea typeface="ＭＳ Ｐゴシック" charset="0"/>
              </a:rPr>
              <a:t>SimLab</a:t>
            </a:r>
            <a:r>
              <a:rPr lang="fr-FR" sz="1200" dirty="0">
                <a:latin typeface="Arial" charset="0"/>
                <a:ea typeface="ＭＳ Ｐゴシック" charset="0"/>
              </a:rPr>
              <a:t> Composer/ </a:t>
            </a:r>
            <a:r>
              <a:rPr lang="fr-FR" sz="1200" dirty="0" err="1">
                <a:latin typeface="Arial" charset="0"/>
                <a:ea typeface="ＭＳ Ｐゴシック" charset="0"/>
              </a:rPr>
              <a:t>SpaceClaim</a:t>
            </a:r>
            <a:r>
              <a:rPr lang="fr-FR" sz="1200" dirty="0">
                <a:latin typeface="Arial" charset="0"/>
                <a:ea typeface="ＭＳ Ｐゴシック" charset="0"/>
              </a:rPr>
              <a:t>/ SAP VE </a:t>
            </a:r>
            <a:r>
              <a:rPr lang="fr-FR" sz="1200" dirty="0" err="1">
                <a:latin typeface="Arial" charset="0"/>
                <a:ea typeface="ＭＳ Ｐゴシック" charset="0"/>
              </a:rPr>
              <a:t>Author</a:t>
            </a:r>
            <a:endParaRPr lang="fr-FR" sz="1200" dirty="0">
              <a:latin typeface="Arial" charset="0"/>
              <a:ea typeface="ＭＳ Ｐゴシック" charset="0"/>
            </a:endParaRPr>
          </a:p>
        </p:txBody>
      </p:sp>
      <p:sp>
        <p:nvSpPr>
          <p:cNvPr id="27651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fr-FR" sz="1100">
                <a:solidFill>
                  <a:srgbClr val="BFBFBF"/>
                </a:solidFill>
                <a:latin typeface="Corbel" charset="0"/>
              </a:rPr>
              <a:t>Laurent Garnier - OSUR / Geant4 Collaboration Meeting - 12 Sept 2016 - Ferrara</a:t>
            </a:r>
          </a:p>
        </p:txBody>
      </p:sp>
      <p:sp>
        <p:nvSpPr>
          <p:cNvPr id="27652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25B88BB6-4817-B54D-9A5A-B6E9D1DE5D2B}" type="slidenum">
              <a:rPr lang="fr-FR" sz="1100">
                <a:solidFill>
                  <a:srgbClr val="BFBFBF"/>
                </a:solidFill>
                <a:latin typeface="Corbel" charset="0"/>
              </a:rPr>
              <a:pPr eaLnBrk="1" hangingPunct="1"/>
              <a:t>28</a:t>
            </a:fld>
            <a:endParaRPr lang="fr-FR" sz="1100">
              <a:solidFill>
                <a:srgbClr val="BFBFBF"/>
              </a:solidFill>
              <a:latin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7380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re 1"/>
          <p:cNvSpPr>
            <a:spLocks noGrp="1"/>
          </p:cNvSpPr>
          <p:nvPr>
            <p:ph type="title"/>
          </p:nvPr>
        </p:nvSpPr>
        <p:spPr>
          <a:xfrm>
            <a:off x="457200" y="2783241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err="1" smtClean="0">
                <a:latin typeface="Corbel" charset="0"/>
              </a:rPr>
              <a:t>Thanks</a:t>
            </a:r>
            <a:r>
              <a:rPr lang="fr-FR" dirty="0" smtClean="0">
                <a:latin typeface="Corbel" charset="0"/>
              </a:rPr>
              <a:t> !</a:t>
            </a:r>
            <a:endParaRPr lang="fr-FR" dirty="0">
              <a:latin typeface="Corbel" charset="0"/>
            </a:endParaRPr>
          </a:p>
        </p:txBody>
      </p:sp>
      <p:sp>
        <p:nvSpPr>
          <p:cNvPr id="27651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fr-FR" sz="1100">
                <a:solidFill>
                  <a:srgbClr val="BFBFBF"/>
                </a:solidFill>
                <a:latin typeface="Corbel" charset="0"/>
              </a:rPr>
              <a:t>Laurent Garnier - OSUR / Geant4 Collaboration Meeting - 12 Sept 2016 - Ferrara</a:t>
            </a:r>
          </a:p>
        </p:txBody>
      </p:sp>
      <p:sp>
        <p:nvSpPr>
          <p:cNvPr id="27652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25B88BB6-4817-B54D-9A5A-B6E9D1DE5D2B}" type="slidenum">
              <a:rPr lang="fr-FR" sz="1100">
                <a:solidFill>
                  <a:srgbClr val="BFBFBF"/>
                </a:solidFill>
                <a:latin typeface="Corbel" charset="0"/>
              </a:rPr>
              <a:pPr eaLnBrk="1" hangingPunct="1"/>
              <a:t>29</a:t>
            </a:fld>
            <a:endParaRPr lang="fr-FR" sz="1100">
              <a:solidFill>
                <a:srgbClr val="BFBFBF"/>
              </a:solidFill>
              <a:latin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279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New and Recent Features of Geant4 </a:t>
            </a:r>
            <a:r>
              <a:rPr lang="en-US" sz="3600" dirty="0" err="1"/>
              <a:t>Visualisation</a:t>
            </a:r>
            <a:r>
              <a:rPr lang="en-US" sz="3600" dirty="0"/>
              <a:t> 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dirty="0" smtClean="0"/>
          </a:p>
          <a:p>
            <a:r>
              <a:rPr lang="en-US" sz="2400" dirty="0" smtClean="0"/>
              <a:t>Planned for Geant4 10.3</a:t>
            </a:r>
          </a:p>
          <a:p>
            <a:pPr lvl="1"/>
            <a:r>
              <a:rPr lang="en-US" sz="2000" dirty="0" smtClean="0"/>
              <a:t>G4Orb, G4Sphere, G4Torus and G4Ellipsoid default drawing</a:t>
            </a:r>
          </a:p>
          <a:p>
            <a:pPr lvl="1"/>
            <a:r>
              <a:rPr lang="en-US" sz="2000" dirty="0" smtClean="0"/>
              <a:t>Drawing by encountered volume</a:t>
            </a:r>
          </a:p>
          <a:p>
            <a:pPr lvl="1"/>
            <a:r>
              <a:rPr lang="en-US" sz="2000" dirty="0" smtClean="0"/>
              <a:t>Interpolation of saved views</a:t>
            </a:r>
          </a:p>
          <a:p>
            <a:pPr lvl="2"/>
            <a:r>
              <a:rPr lang="en-US" sz="1800" dirty="0" smtClean="0"/>
              <a:t>movie making</a:t>
            </a:r>
          </a:p>
          <a:p>
            <a:pPr lvl="1"/>
            <a:r>
              <a:rPr lang="en-US" sz="2000" dirty="0" smtClean="0"/>
              <a:t>UI completion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 Allison -- G4 Workshop 2016 -- Ferrara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DC87-F1A0-964D-B9E3-855FCBDADD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50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OpenGL drawing 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currrent</a:t>
            </a:r>
            <a:r>
              <a:rPr lang="en-US" dirty="0" smtClean="0"/>
              <a:t> default is to draw every volume and component of every trajectory to screen immediately</a:t>
            </a:r>
          </a:p>
          <a:p>
            <a:pPr lvl="1"/>
            <a:r>
              <a:rPr lang="en-US" dirty="0" smtClean="0"/>
              <a:t>This is very expensive (</a:t>
            </a:r>
            <a:r>
              <a:rPr lang="en-US" dirty="0" err="1" smtClean="0"/>
              <a:t>glFlush</a:t>
            </a:r>
            <a:r>
              <a:rPr lang="en-US" dirty="0" smtClean="0"/>
              <a:t>)</a:t>
            </a:r>
          </a:p>
          <a:p>
            <a:r>
              <a:rPr lang="en-US" dirty="0" smtClean="0"/>
              <a:t>Current workaround</a:t>
            </a:r>
          </a:p>
          <a:p>
            <a:pPr lvl="1"/>
            <a:r>
              <a:rPr lang="en-US" dirty="0" smtClean="0"/>
              <a:t>/</a:t>
            </a:r>
            <a:r>
              <a:rPr lang="en-US" dirty="0" err="1"/>
              <a:t>vis</a:t>
            </a:r>
            <a:r>
              <a:rPr lang="en-US" dirty="0"/>
              <a:t>/</a:t>
            </a:r>
            <a:r>
              <a:rPr lang="en-US" dirty="0" err="1"/>
              <a:t>ogl</a:t>
            </a:r>
            <a:r>
              <a:rPr lang="en-US" dirty="0"/>
              <a:t>/set/</a:t>
            </a:r>
            <a:r>
              <a:rPr lang="en-US" dirty="0" err="1"/>
              <a:t>eventsDrawInterval</a:t>
            </a:r>
            <a:r>
              <a:rPr lang="en-US" dirty="0"/>
              <a:t> </a:t>
            </a:r>
            <a:r>
              <a:rPr lang="en-US" dirty="0" smtClean="0"/>
              <a:t>999999</a:t>
            </a:r>
          </a:p>
          <a:p>
            <a:pPr lvl="2"/>
            <a:r>
              <a:rPr lang="en-US" dirty="0" smtClean="0"/>
              <a:t>Improves speed of drawing dramatically (×100 – ×1000)</a:t>
            </a:r>
          </a:p>
          <a:p>
            <a:pPr lvl="2"/>
            <a:r>
              <a:rPr lang="en-US" dirty="0" smtClean="0"/>
              <a:t>May have to wait for trajectories to appear on screen for complex events</a:t>
            </a:r>
          </a:p>
          <a:p>
            <a:pPr lvl="2"/>
            <a:r>
              <a:rPr lang="en-US" dirty="0" smtClean="0"/>
              <a:t>All primitives are flushed to the screen at end of event anyway.</a:t>
            </a:r>
          </a:p>
          <a:p>
            <a:r>
              <a:rPr lang="en-US" dirty="0" smtClean="0"/>
              <a:t>Proposed new command</a:t>
            </a:r>
          </a:p>
          <a:p>
            <a:pPr lvl="1"/>
            <a:r>
              <a:rPr lang="en-US" dirty="0" smtClean="0"/>
              <a:t>/</a:t>
            </a:r>
            <a:r>
              <a:rPr lang="en-US" dirty="0" err="1" smtClean="0"/>
              <a:t>vis</a:t>
            </a:r>
            <a:r>
              <a:rPr lang="en-US" dirty="0" smtClean="0"/>
              <a:t>/</a:t>
            </a:r>
            <a:r>
              <a:rPr lang="en-US" dirty="0" err="1" smtClean="0"/>
              <a:t>ogl</a:t>
            </a:r>
            <a:r>
              <a:rPr lang="en-US" dirty="0" smtClean="0"/>
              <a:t>/</a:t>
            </a:r>
            <a:r>
              <a:rPr lang="en-US" dirty="0" err="1" smtClean="0"/>
              <a:t>flushAt</a:t>
            </a:r>
            <a:r>
              <a:rPr lang="en-US" dirty="0" smtClean="0"/>
              <a:t> [ </a:t>
            </a:r>
            <a:r>
              <a:rPr lang="en-US" dirty="0" err="1" smtClean="0"/>
              <a:t>endOfEvent</a:t>
            </a:r>
            <a:r>
              <a:rPr lang="en-US" dirty="0" smtClean="0"/>
              <a:t> | </a:t>
            </a:r>
            <a:r>
              <a:rPr lang="en-US" dirty="0" err="1" smtClean="0"/>
              <a:t>eachPrimitive</a:t>
            </a:r>
            <a:r>
              <a:rPr lang="en-US" dirty="0" smtClean="0"/>
              <a:t> | &lt;N&gt; ]</a:t>
            </a:r>
          </a:p>
          <a:p>
            <a:pPr lvl="2"/>
            <a:r>
              <a:rPr lang="en-US" dirty="0" smtClean="0"/>
              <a:t>Default: </a:t>
            </a:r>
            <a:r>
              <a:rPr lang="en-US" dirty="0" err="1" smtClean="0"/>
              <a:t>endOfEvent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 Allison -- G4 Workshop 2016 -- Ferrara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DC87-F1A0-964D-B9E3-855FCBDADD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37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command guidance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Use “help”</a:t>
            </a:r>
          </a:p>
          <a:p>
            <a:pPr lvl="1"/>
            <a:r>
              <a:rPr lang="en-US" dirty="0" smtClean="0"/>
              <a:t>on command line or “Help” pull-down menu in </a:t>
            </a:r>
            <a:r>
              <a:rPr lang="en-US" dirty="0" err="1" smtClean="0"/>
              <a:t>Qt</a:t>
            </a:r>
            <a:endParaRPr lang="en-US" dirty="0" smtClean="0"/>
          </a:p>
          <a:p>
            <a:pPr lvl="1"/>
            <a:r>
              <a:rPr lang="en-US" dirty="0" smtClean="0"/>
              <a:t>or browse ADG Section 7.1</a:t>
            </a:r>
          </a:p>
          <a:p>
            <a:r>
              <a:rPr lang="en-US" dirty="0" smtClean="0"/>
              <a:t>This is where to go for information and documentation!!!!!</a:t>
            </a:r>
          </a:p>
          <a:p>
            <a:pPr lvl="1"/>
            <a:r>
              <a:rPr lang="en-US" dirty="0" smtClean="0"/>
              <a:t>nowhere else!!!!!</a:t>
            </a:r>
          </a:p>
          <a:p>
            <a:r>
              <a:rPr lang="en-US" dirty="0" smtClean="0"/>
              <a:t>Just one example (next slide):</a:t>
            </a:r>
          </a:p>
          <a:p>
            <a:pPr lvl="1"/>
            <a:r>
              <a:rPr lang="en-US" dirty="0" smtClean="0"/>
              <a:t>/</a:t>
            </a:r>
            <a:r>
              <a:rPr lang="en-US" dirty="0" err="1" smtClean="0"/>
              <a:t>vis</a:t>
            </a:r>
            <a:r>
              <a:rPr lang="en-US" dirty="0" smtClean="0"/>
              <a:t>/scene/add/volume</a:t>
            </a:r>
          </a:p>
          <a:p>
            <a:pPr lvl="1"/>
            <a:r>
              <a:rPr lang="en-US" dirty="0" smtClean="0"/>
              <a:t>(Shows a way of getting a cutaway view)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 Allison -- G4 Workshop 2016 -- Ferrara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DC87-F1A0-964D-B9E3-855FCBDADD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83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490" y="187594"/>
            <a:ext cx="8229600" cy="1143000"/>
          </a:xfrm>
        </p:spPr>
        <p:txBody>
          <a:bodyPr/>
          <a:lstStyle/>
          <a:p>
            <a:r>
              <a:rPr lang="en-US" dirty="0" smtClean="0"/>
              <a:t>/</a:t>
            </a:r>
            <a:r>
              <a:rPr lang="en-US" dirty="0" err="1" smtClean="0"/>
              <a:t>vis</a:t>
            </a:r>
            <a:r>
              <a:rPr lang="en-US" dirty="0" smtClean="0"/>
              <a:t>/scene/add/volume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8100" y="1058871"/>
            <a:ext cx="8210890" cy="5509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 </a:t>
            </a:r>
            <a:r>
              <a:rPr lang="en-US" sz="1600" dirty="0" smtClean="0"/>
              <a:t> Command </a:t>
            </a:r>
            <a:r>
              <a:rPr lang="en-US" sz="1600" dirty="0"/>
              <a:t>/</a:t>
            </a:r>
            <a:r>
              <a:rPr lang="en-US" sz="1600" dirty="0" err="1"/>
              <a:t>vis</a:t>
            </a:r>
            <a:r>
              <a:rPr lang="en-US" sz="1600" dirty="0"/>
              <a:t>/scene/add/volume</a:t>
            </a:r>
          </a:p>
          <a:p>
            <a:r>
              <a:rPr lang="en-US" sz="1600" dirty="0"/>
              <a:t>  Guidance :</a:t>
            </a:r>
          </a:p>
          <a:p>
            <a:r>
              <a:rPr lang="en-US" sz="1600" dirty="0"/>
              <a:t>  Adds a physical volume to current scene, with optional clipping volume.</a:t>
            </a:r>
          </a:p>
          <a:p>
            <a:r>
              <a:rPr lang="en-US" sz="1600" dirty="0"/>
              <a:t>  If physical-volume-name is "world" (the default), the top of the</a:t>
            </a:r>
          </a:p>
          <a:p>
            <a:r>
              <a:rPr lang="en-US" sz="1600" dirty="0"/>
              <a:t>  main geometry tree (material world) is added.  If "worlds", the</a:t>
            </a:r>
          </a:p>
          <a:p>
            <a:r>
              <a:rPr lang="en-US" sz="1600" dirty="0"/>
              <a:t>  top of all worlds - material world and parallel worlds, if any </a:t>
            </a:r>
            <a:r>
              <a:rPr lang="en-US" sz="1600" dirty="0" smtClean="0"/>
              <a:t>– are</a:t>
            </a:r>
          </a:p>
          <a:p>
            <a:r>
              <a:rPr lang="en-US" sz="1600" dirty="0" smtClean="0"/>
              <a:t>  </a:t>
            </a:r>
            <a:r>
              <a:rPr lang="en-US" sz="1600" dirty="0"/>
              <a:t>added.  Otherwise a search of all worlds is made, taking the first</a:t>
            </a:r>
          </a:p>
          <a:p>
            <a:r>
              <a:rPr lang="en-US" sz="1600" dirty="0" smtClean="0"/>
              <a:t>  </a:t>
            </a:r>
            <a:r>
              <a:rPr lang="en-US" sz="1600" dirty="0"/>
              <a:t>matching </a:t>
            </a:r>
            <a:r>
              <a:rPr lang="en-US" sz="1600" dirty="0" err="1"/>
              <a:t>occurence</a:t>
            </a:r>
            <a:r>
              <a:rPr lang="en-US" sz="1600" dirty="0"/>
              <a:t> only.  To see a representation of the geometry</a:t>
            </a:r>
          </a:p>
          <a:p>
            <a:r>
              <a:rPr lang="en-US" sz="1600" dirty="0" smtClean="0"/>
              <a:t>  </a:t>
            </a:r>
            <a:r>
              <a:rPr lang="en-US" sz="1600" dirty="0"/>
              <a:t>hierarchy of the worlds, try "/</a:t>
            </a:r>
            <a:r>
              <a:rPr lang="en-US" sz="1600" dirty="0" err="1"/>
              <a:t>vis</a:t>
            </a:r>
            <a:r>
              <a:rPr lang="en-US" sz="1600" dirty="0"/>
              <a:t>/</a:t>
            </a:r>
            <a:r>
              <a:rPr lang="en-US" sz="1600" dirty="0" err="1"/>
              <a:t>drawTree</a:t>
            </a:r>
            <a:r>
              <a:rPr lang="en-US" sz="1600" dirty="0"/>
              <a:t> [worlds]" or one of the</a:t>
            </a:r>
          </a:p>
          <a:p>
            <a:r>
              <a:rPr lang="en-US" sz="1600" dirty="0" smtClean="0"/>
              <a:t>  </a:t>
            </a:r>
            <a:r>
              <a:rPr lang="en-US" sz="1600" dirty="0"/>
              <a:t>driver/browser combinations that have the required functionality, e.g., </a:t>
            </a:r>
            <a:r>
              <a:rPr lang="en-US" sz="1600" dirty="0" err="1"/>
              <a:t>HepRep</a:t>
            </a:r>
            <a:r>
              <a:rPr lang="en-US" sz="1600" dirty="0"/>
              <a:t>.</a:t>
            </a:r>
          </a:p>
          <a:p>
            <a:r>
              <a:rPr lang="en-US" sz="1600" dirty="0" smtClean="0"/>
              <a:t>  </a:t>
            </a:r>
            <a:r>
              <a:rPr lang="en-US" sz="1600" dirty="0"/>
              <a:t>If clip-volume-type is specified, the subsequent parameters are used to</a:t>
            </a:r>
          </a:p>
          <a:p>
            <a:r>
              <a:rPr lang="en-US" sz="1600" dirty="0" smtClean="0"/>
              <a:t>  </a:t>
            </a:r>
            <a:r>
              <a:rPr lang="en-US" sz="1600" dirty="0"/>
              <a:t>to define a clipping volume.  For example,</a:t>
            </a:r>
          </a:p>
          <a:p>
            <a:r>
              <a:rPr lang="en-US" sz="1600" dirty="0" smtClean="0"/>
              <a:t>  </a:t>
            </a:r>
            <a:r>
              <a:rPr lang="en-US" sz="1600" dirty="0"/>
              <a:t>"/</a:t>
            </a:r>
            <a:r>
              <a:rPr lang="en-US" sz="1600" dirty="0" err="1"/>
              <a:t>vis</a:t>
            </a:r>
            <a:r>
              <a:rPr lang="en-US" sz="1600" dirty="0"/>
              <a:t>/scene/add/volume ! ! ! -box km 0 1 0 1 0 1" will draw the world</a:t>
            </a:r>
          </a:p>
          <a:p>
            <a:r>
              <a:rPr lang="en-US" sz="1600" dirty="0" smtClean="0"/>
              <a:t>  </a:t>
            </a:r>
            <a:r>
              <a:rPr lang="en-US" sz="1600" dirty="0"/>
              <a:t>with the positive octant cut away.  (If the Boolean Processor issues</a:t>
            </a:r>
          </a:p>
          <a:p>
            <a:r>
              <a:rPr lang="en-US" sz="1600" dirty="0" smtClean="0"/>
              <a:t>  </a:t>
            </a:r>
            <a:r>
              <a:rPr lang="en-US" sz="1600" dirty="0"/>
              <a:t>warnings try replacing 0 by 0.000000001 or something.)</a:t>
            </a:r>
          </a:p>
          <a:p>
            <a:r>
              <a:rPr lang="en-US" sz="1600" dirty="0" smtClean="0"/>
              <a:t>  </a:t>
            </a:r>
            <a:r>
              <a:rPr lang="en-US" sz="1600" dirty="0"/>
              <a:t>If clip-volume-type is prepended with '-', the clip-volume is subtracted</a:t>
            </a:r>
          </a:p>
          <a:p>
            <a:r>
              <a:rPr lang="en-US" sz="1600" dirty="0" smtClean="0"/>
              <a:t>  </a:t>
            </a:r>
            <a:r>
              <a:rPr lang="en-US" sz="1600" dirty="0"/>
              <a:t>(cutaway). (This is the default if there is no prepended character.)</a:t>
            </a:r>
          </a:p>
          <a:p>
            <a:r>
              <a:rPr lang="en-US" sz="1600" dirty="0" smtClean="0"/>
              <a:t>  </a:t>
            </a:r>
            <a:r>
              <a:rPr lang="en-US" sz="1600" dirty="0"/>
              <a:t>If '*' is prepended, the intersection of the physical-volume and the</a:t>
            </a:r>
          </a:p>
          <a:p>
            <a:r>
              <a:rPr lang="en-US" sz="1600" dirty="0" smtClean="0"/>
              <a:t>  </a:t>
            </a:r>
            <a:r>
              <a:rPr lang="en-US" sz="1600" dirty="0"/>
              <a:t>clip-volume is made. (You can make a section/DCUT with a thin box, for</a:t>
            </a:r>
          </a:p>
          <a:p>
            <a:r>
              <a:rPr lang="en-US" sz="1600" dirty="0" smtClean="0"/>
              <a:t>  </a:t>
            </a:r>
            <a:r>
              <a:rPr lang="en-US" sz="1600" dirty="0"/>
              <a:t>example).</a:t>
            </a:r>
          </a:p>
          <a:p>
            <a:r>
              <a:rPr lang="en-US" sz="1600" dirty="0" smtClean="0"/>
              <a:t>  </a:t>
            </a:r>
            <a:r>
              <a:rPr lang="en-US" sz="1600" dirty="0"/>
              <a:t>For "box", the parameters are </a:t>
            </a:r>
            <a:r>
              <a:rPr lang="en-US" sz="1600" dirty="0" err="1"/>
              <a:t>xmin,xmax,ymin,ymax,zmin,zmax</a:t>
            </a:r>
            <a:r>
              <a:rPr lang="en-US" sz="1600" dirty="0"/>
              <a:t>.</a:t>
            </a:r>
          </a:p>
          <a:p>
            <a:r>
              <a:rPr lang="en-US" sz="1600" dirty="0" smtClean="0"/>
              <a:t>  </a:t>
            </a:r>
            <a:r>
              <a:rPr lang="en-US" sz="1600" dirty="0"/>
              <a:t>Only "box" is programmed at present.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 Allison -- G4 Workshop 2016 -- Ferrara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DC87-F1A0-964D-B9E3-855FCBDADD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53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04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Magnetic field </a:t>
            </a:r>
            <a:r>
              <a:rPr lang="en-US" dirty="0" smtClean="0"/>
              <a:t>drawing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3343"/>
            <a:ext cx="8229600" cy="4525963"/>
          </a:xfrm>
        </p:spPr>
        <p:txBody>
          <a:bodyPr/>
          <a:lstStyle/>
          <a:p>
            <a:r>
              <a:rPr lang="en-US" dirty="0" smtClean="0"/>
              <a:t>/</a:t>
            </a:r>
            <a:r>
              <a:rPr lang="en-US" dirty="0" err="1" smtClean="0"/>
              <a:t>vis</a:t>
            </a:r>
            <a:r>
              <a:rPr lang="en-US" dirty="0" smtClean="0"/>
              <a:t>/scene/add/</a:t>
            </a:r>
            <a:r>
              <a:rPr lang="en-US" dirty="0" err="1" smtClean="0"/>
              <a:t>magneticField</a:t>
            </a:r>
            <a:endParaRPr lang="en-US" dirty="0" smtClean="0"/>
          </a:p>
          <a:p>
            <a:pPr lvl="1"/>
            <a:r>
              <a:rPr lang="en-US" dirty="0" smtClean="0"/>
              <a:t>simple arrows</a:t>
            </a:r>
            <a:endParaRPr lang="en-US" dirty="0"/>
          </a:p>
        </p:txBody>
      </p:sp>
      <p:pic>
        <p:nvPicPr>
          <p:cNvPr id="6" name="Picture 5" descr="G4OpenGL_viewer-0_000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857" y="1655521"/>
            <a:ext cx="5539619" cy="480242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 Allison -- G4 Workshop 2016 -- Ferrara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DC87-F1A0-964D-B9E3-855FCBDADD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74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Multi-</a:t>
            </a:r>
            <a:r>
              <a:rPr lang="en-US" dirty="0" smtClean="0"/>
              <a:t>threading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Worker threads put the event in a queue for drawing by a special </a:t>
            </a:r>
            <a:r>
              <a:rPr lang="en-US" dirty="0" err="1"/>
              <a:t>vis</a:t>
            </a:r>
            <a:r>
              <a:rPr lang="en-US" dirty="0"/>
              <a:t> thread</a:t>
            </a:r>
          </a:p>
          <a:p>
            <a:r>
              <a:rPr lang="en-US" dirty="0"/>
              <a:t>Queue can easily get full</a:t>
            </a:r>
          </a:p>
          <a:p>
            <a:pPr lvl="2"/>
            <a:r>
              <a:rPr lang="en-US" dirty="0"/>
              <a:t>the default is to hold up the worker threads</a:t>
            </a:r>
          </a:p>
          <a:p>
            <a:pPr lvl="2"/>
            <a:r>
              <a:rPr lang="en-US" dirty="0"/>
              <a:t>you can ask for events to be discarded (you then see just a sample)</a:t>
            </a:r>
          </a:p>
          <a:p>
            <a:pPr lvl="3"/>
            <a:r>
              <a:rPr lang="en-US" dirty="0"/>
              <a:t>/</a:t>
            </a:r>
            <a:r>
              <a:rPr lang="en-US" dirty="0" err="1"/>
              <a:t>vis</a:t>
            </a:r>
            <a:r>
              <a:rPr lang="en-US" dirty="0"/>
              <a:t>/multithreading/</a:t>
            </a:r>
            <a:r>
              <a:rPr lang="en-US" dirty="0" err="1"/>
              <a:t>actionOnEventQueueFull</a:t>
            </a:r>
            <a:endParaRPr lang="en-US" dirty="0"/>
          </a:p>
          <a:p>
            <a:pPr lvl="2"/>
            <a:r>
              <a:rPr lang="en-US" dirty="0" smtClean="0"/>
              <a:t>you </a:t>
            </a:r>
            <a:r>
              <a:rPr lang="en-US" dirty="0"/>
              <a:t>can increase the queue </a:t>
            </a:r>
            <a:r>
              <a:rPr lang="en-US" dirty="0" smtClean="0"/>
              <a:t>size</a:t>
            </a:r>
          </a:p>
          <a:p>
            <a:pPr lvl="3"/>
            <a:r>
              <a:rPr lang="en-US" dirty="0"/>
              <a:t>/</a:t>
            </a:r>
            <a:r>
              <a:rPr lang="en-US" dirty="0" err="1"/>
              <a:t>vis</a:t>
            </a:r>
            <a:r>
              <a:rPr lang="en-US" dirty="0"/>
              <a:t>/multithreading/</a:t>
            </a:r>
            <a:r>
              <a:rPr lang="en-US" dirty="0" err="1"/>
              <a:t>maxEventQueueSize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 Allison -- G4 Workshop 2016 -- Ferrara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DC87-F1A0-964D-B9E3-855FCBDADD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21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Turning off </a:t>
            </a:r>
            <a:r>
              <a:rPr lang="en-US" dirty="0" smtClean="0"/>
              <a:t>visualisation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dirty="0"/>
              <a:t>/</a:t>
            </a:r>
            <a:r>
              <a:rPr lang="en-US" dirty="0" err="1"/>
              <a:t>vis</a:t>
            </a:r>
            <a:r>
              <a:rPr lang="en-US" dirty="0"/>
              <a:t>/</a:t>
            </a:r>
            <a:r>
              <a:rPr lang="en-US" dirty="0" smtClean="0"/>
              <a:t>disable</a:t>
            </a:r>
          </a:p>
          <a:p>
            <a:pPr marL="342900" lvl="1" indent="-342900">
              <a:buFont typeface="Arial"/>
              <a:buChar char="•"/>
            </a:pPr>
            <a:endParaRPr lang="en-US" dirty="0"/>
          </a:p>
          <a:p>
            <a:pPr marL="342900" lvl="1" indent="-342900">
              <a:buFont typeface="Arial"/>
              <a:buChar char="•"/>
            </a:pPr>
            <a:endParaRPr lang="en-US" dirty="0" smtClean="0"/>
          </a:p>
          <a:p>
            <a:pPr marL="342900" lvl="1" indent="-342900">
              <a:buFont typeface="Arial"/>
              <a:buChar char="•"/>
            </a:pPr>
            <a:endParaRPr lang="en-US" dirty="0"/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/</a:t>
            </a:r>
            <a:r>
              <a:rPr lang="en-US" dirty="0"/>
              <a:t>tracking/</a:t>
            </a:r>
            <a:r>
              <a:rPr lang="en-US" dirty="0" err="1"/>
              <a:t>storeTrajectory</a:t>
            </a:r>
            <a:r>
              <a:rPr lang="en-US" dirty="0"/>
              <a:t> 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6476" y="2328450"/>
            <a:ext cx="493555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may wish to disable trajectory production too:</a:t>
            </a:r>
          </a:p>
          <a:p>
            <a:r>
              <a:rPr lang="en-US" dirty="0"/>
              <a:t>"/tracking/</a:t>
            </a:r>
            <a:r>
              <a:rPr lang="en-US" dirty="0" err="1"/>
              <a:t>storeTrajectory</a:t>
            </a:r>
            <a:r>
              <a:rPr lang="en-US" dirty="0"/>
              <a:t> 0"</a:t>
            </a:r>
          </a:p>
          <a:p>
            <a:r>
              <a:rPr lang="en-US" dirty="0"/>
              <a:t>but don't forget to re-enable </a:t>
            </a:r>
            <a:r>
              <a:rPr lang="en-US" dirty="0" smtClean="0"/>
              <a:t>with</a:t>
            </a:r>
          </a:p>
          <a:p>
            <a:r>
              <a:rPr lang="en-US" dirty="0" smtClean="0"/>
              <a:t>“/</a:t>
            </a:r>
            <a:r>
              <a:rPr lang="en-US" dirty="0" err="1" smtClean="0"/>
              <a:t>vis</a:t>
            </a:r>
            <a:r>
              <a:rPr lang="en-US" dirty="0" smtClean="0"/>
              <a:t>/enable”</a:t>
            </a:r>
            <a:endParaRPr lang="en-US" dirty="0"/>
          </a:p>
          <a:p>
            <a:r>
              <a:rPr lang="en-US" dirty="0"/>
              <a:t>"/tracking/</a:t>
            </a:r>
            <a:r>
              <a:rPr lang="en-US" dirty="0" err="1"/>
              <a:t>storeTrajectory</a:t>
            </a:r>
            <a:r>
              <a:rPr lang="en-US" dirty="0"/>
              <a:t> 2" (for your case)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 Allison -- G4 Workshop 2016 -- Ferrara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DC87-F1A0-964D-B9E3-855FCBDADD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24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9560</TotalTime>
  <Words>1855</Words>
  <Application>Microsoft Macintosh PowerPoint</Application>
  <PresentationFormat>Présentation à l'écran (4:3)</PresentationFormat>
  <Paragraphs>294</Paragraphs>
  <Slides>29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Office Theme</vt:lpstr>
      <vt:lpstr>Qt driver status / new drivers ?</vt:lpstr>
      <vt:lpstr>New and Recent Features of Geant4 Visualisation 2016</vt:lpstr>
      <vt:lpstr>New and Recent Features of Geant4 Visualisation 2016</vt:lpstr>
      <vt:lpstr>OpenGL drawing speed</vt:lpstr>
      <vt:lpstr>Improved command guidance</vt:lpstr>
      <vt:lpstr>/vis/scene/add/volume</vt:lpstr>
      <vt:lpstr>Magnetic field drawing</vt:lpstr>
      <vt:lpstr>Multi-threading</vt:lpstr>
      <vt:lpstr>Turning off visualisation</vt:lpstr>
      <vt:lpstr>Keeping and reviewing events</vt:lpstr>
      <vt:lpstr>/vis/specify &lt;logical-volume-name&gt;</vt:lpstr>
      <vt:lpstr>/vis/drawTree</vt:lpstr>
      <vt:lpstr>/vis/geometry commands</vt:lpstr>
      <vt:lpstr>Selecting touchables</vt:lpstr>
      <vt:lpstr>« Set visible » bug</vt:lpstr>
      <vt:lpstr>Planned features for 10.3</vt:lpstr>
      <vt:lpstr>G4Orb, G4Sphere, G4Torus and G4Ellipsoid default drawing </vt:lpstr>
      <vt:lpstr>Drawing/filtering by encountered volume</vt:lpstr>
      <vt:lpstr>Interpolation of saved views</vt:lpstr>
      <vt:lpstr>Interpolation of saved views</vt:lpstr>
      <vt:lpstr>UI completion (Only available for Qt driver)</vt:lpstr>
      <vt:lpstr>The future?</vt:lpstr>
      <vt:lpstr>Présentation PowerPoint</vt:lpstr>
      <vt:lpstr>Qt still our flagship ! </vt:lpstr>
      <vt:lpstr>Qt still our flagship ! </vt:lpstr>
      <vt:lpstr>Qt still our flagship ! </vt:lpstr>
      <vt:lpstr>Other drivers ? (from our workplan)</vt:lpstr>
      <vt:lpstr>Other drivers ? (from our workplan)</vt:lpstr>
      <vt:lpstr>Thanks !</vt:lpstr>
    </vt:vector>
  </TitlesOfParts>
  <Company>University of Manchester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and Recent Features of Geant4 Visualisation 2016</dc:title>
  <dc:creator>John Allison</dc:creator>
  <cp:lastModifiedBy>Garnier Laurent</cp:lastModifiedBy>
  <cp:revision>41</cp:revision>
  <dcterms:created xsi:type="dcterms:W3CDTF">2016-08-09T14:37:39Z</dcterms:created>
  <dcterms:modified xsi:type="dcterms:W3CDTF">2016-09-15T06:56:03Z</dcterms:modified>
</cp:coreProperties>
</file>