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92" r:id="rId4"/>
    <p:sldId id="296" r:id="rId5"/>
    <p:sldId id="301" r:id="rId6"/>
    <p:sldId id="299" r:id="rId7"/>
    <p:sldId id="304" r:id="rId8"/>
    <p:sldId id="305" r:id="rId9"/>
    <p:sldId id="283" r:id="rId10"/>
    <p:sldId id="300" r:id="rId11"/>
    <p:sldId id="293" r:id="rId12"/>
    <p:sldId id="303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97"/>
    <p:restoredTop sz="83249"/>
  </p:normalViewPr>
  <p:slideViewPr>
    <p:cSldViewPr>
      <p:cViewPr>
        <p:scale>
          <a:sx n="84" d="100"/>
          <a:sy n="84" d="100"/>
        </p:scale>
        <p:origin x="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B84F78-825F-9548-A3BC-01AC5D11A608}" type="datetime1">
              <a:rPr lang="en-US"/>
              <a:pPr>
                <a:defRPr/>
              </a:pPr>
              <a:t>9/10/16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1453BD-2C96-0645-A23A-95DB97795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25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002DD4-D7AD-0D4A-9BB2-E2E72839C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868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D74038D1-9006-C742-95EE-E5A5A69AE42C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002DD4-D7AD-0D4A-9BB2-E2E72839CB7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002DD4-D7AD-0D4A-9BB2-E2E72839CB7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9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Glyp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3048000"/>
            <a:ext cx="11239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7094"/>
            <a:ext cx="7772400" cy="1470025"/>
          </a:xfrm>
        </p:spPr>
        <p:txBody>
          <a:bodyPr anchor="b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10000"/>
            <a:ext cx="7770812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25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R-Glyph-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4889500"/>
            <a:ext cx="16446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8282"/>
            <a:ext cx="7770813" cy="1048870"/>
          </a:xfrm>
          <a:effectLst/>
        </p:spPr>
        <p:txBody>
          <a:bodyPr anchor="b"/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457200"/>
            <a:ext cx="4572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81600"/>
            <a:ext cx="7770813" cy="6858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4843A-2FA0-B049-A0F7-DC883405B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6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R-Glyph-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1658938"/>
            <a:ext cx="1644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FEE32-B11A-464A-8F64-1C4AAD13C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76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R-Glyph-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053932" y="3115468"/>
            <a:ext cx="1644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7882"/>
            <a:ext cx="1524000" cy="53250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7882"/>
            <a:ext cx="5889812" cy="53250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DFBD3-B924-9E4D-881A-0F5862973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3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R-Glyph-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1658938"/>
            <a:ext cx="1644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E53CF-AAB1-E74C-AB92-2330907EE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2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lyph-SectionHead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73413"/>
            <a:ext cx="1066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6440"/>
            <a:ext cx="7770813" cy="1472184"/>
          </a:xfrm>
        </p:spPr>
        <p:txBody>
          <a:bodyPr anchor="b"/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3048"/>
            <a:ext cx="7770813" cy="175564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5FA7F-6C52-9149-9F92-E1004766E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R-Glyph-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1658938"/>
            <a:ext cx="1644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25ED9-4CBC-5046-9110-109AAD30B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2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R-Glyph-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1658938"/>
            <a:ext cx="1644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27238"/>
            <a:ext cx="3657600" cy="639762"/>
          </a:xfrm>
        </p:spPr>
        <p:txBody>
          <a:bodyPr anchor="ctr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027238"/>
            <a:ext cx="3657600" cy="639762"/>
          </a:xfrm>
        </p:spPr>
        <p:txBody>
          <a:bodyPr anchor="ctr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69CDD-7B19-0A4F-9244-17775AEB2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R-Glyph-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1658938"/>
            <a:ext cx="1644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643D9-A553-3345-8D9B-32C957A6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4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DF5E9-7671-2E45-A9FF-6C6BD30E7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2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R-Glyph-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288" y="2286000"/>
            <a:ext cx="1644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914400"/>
            <a:ext cx="36576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118" y="457199"/>
            <a:ext cx="36576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6" y="2590799"/>
            <a:ext cx="36576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773D6-65A9-7447-B131-2034942EA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R-Glyph-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488" y="2286000"/>
            <a:ext cx="1644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013" y="914400"/>
            <a:ext cx="3657600" cy="1161288"/>
          </a:xfrm>
          <a:effectLst/>
        </p:spPr>
        <p:txBody>
          <a:bodyPr anchor="b"/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906" y="457200"/>
            <a:ext cx="36576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013" y="2587752"/>
            <a:ext cx="3657600" cy="2898648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BF38B-0C27-864B-B9D2-60CC4F42F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1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6438" y="6278563"/>
            <a:ext cx="53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i="1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22DF96-5E36-0941-A64C-24FE9771B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6675"/>
            <a:ext cx="7770813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209800"/>
            <a:ext cx="7770813" cy="3657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8825" y="6292850"/>
            <a:ext cx="1658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i="1">
                <a:solidFill>
                  <a:schemeClr val="tx1">
                    <a:tint val="75000"/>
                  </a:schemeClr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15 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250" y="6289675"/>
            <a:ext cx="4298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i="1">
                <a:solidFill>
                  <a:schemeClr val="tx1">
                    <a:tint val="75000"/>
                  </a:schemeClr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68" r:id="rId7"/>
    <p:sldLayoutId id="2147483975" r:id="rId8"/>
    <p:sldLayoutId id="2147483976" r:id="rId9"/>
    <p:sldLayoutId id="2147483977" r:id="rId10"/>
    <p:sldLayoutId id="2147483978" r:id="rId11"/>
    <p:sldLayoutId id="214748397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sto MT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sto MT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sto MT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sto MT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sto MT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sto MT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sto MT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sto MT" charset="0"/>
          <a:ea typeface="ＭＳ Ｐゴシック" charset="-128"/>
          <a:cs typeface="ＭＳ Ｐゴシック" charset="-128"/>
        </a:defRPr>
      </a:lvl9pPr>
    </p:titleStyle>
    <p:bodyStyle>
      <a:lvl1pPr marL="457200" indent="-457200" algn="l" rtl="0" eaLnBrk="0" fontAlgn="base" hangingPunct="0">
        <a:spcBef>
          <a:spcPts val="2000"/>
        </a:spcBef>
        <a:spcAft>
          <a:spcPct val="0"/>
        </a:spcAft>
        <a:buClr>
          <a:srgbClr val="8E887C"/>
        </a:buClr>
        <a:buFont typeface="Wingdings" charset="0"/>
        <a:buChar char=""/>
        <a:defRPr sz="2400" kern="12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914400" indent="-457200" algn="l" rtl="0" eaLnBrk="0" fontAlgn="base" hangingPunct="0">
        <a:spcBef>
          <a:spcPts val="600"/>
        </a:spcBef>
        <a:spcAft>
          <a:spcPct val="0"/>
        </a:spcAft>
        <a:buClr>
          <a:srgbClr val="47443E"/>
        </a:buClr>
        <a:buFont typeface="Wingdings" charset="0"/>
        <a:buChar char="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371600" indent="-457200" algn="l" rtl="0" eaLnBrk="0" fontAlgn="base" hangingPunct="0">
        <a:spcBef>
          <a:spcPts val="600"/>
        </a:spcBef>
        <a:spcAft>
          <a:spcPct val="0"/>
        </a:spcAft>
        <a:buClr>
          <a:srgbClr val="8E887C"/>
        </a:buClr>
        <a:buFont typeface="Wingdings" charset="0"/>
        <a:buChar char="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3pPr>
      <a:lvl4pPr marL="1828800" indent="-457200" algn="l" rtl="0" eaLnBrk="0" fontAlgn="base" hangingPunct="0">
        <a:spcBef>
          <a:spcPts val="600"/>
        </a:spcBef>
        <a:spcAft>
          <a:spcPct val="0"/>
        </a:spcAft>
        <a:buClr>
          <a:srgbClr val="47443E"/>
        </a:buClr>
        <a:buFont typeface="Wingdings" charset="0"/>
        <a:buChar char=""/>
        <a:defRPr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2286000" indent="-457200" algn="l" rtl="0" eaLnBrk="0" fontAlgn="base" hangingPunct="0">
        <a:spcBef>
          <a:spcPts val="600"/>
        </a:spcBef>
        <a:spcAft>
          <a:spcPct val="0"/>
        </a:spcAft>
        <a:buClr>
          <a:srgbClr val="8E887C"/>
        </a:buClr>
        <a:buFont typeface="Wingdings" charset="0"/>
        <a:buChar char=""/>
        <a:defRPr kern="1200">
          <a:solidFill>
            <a:schemeClr val="tx2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ugzilla-geant4.kek.jp/show_bug.cgi?id=1842" TargetMode="External"/><Relationship Id="rId4" Type="http://schemas.openxmlformats.org/officeDocument/2006/relationships/hyperlink" Target="http://bugzilla-geant4.kek.jp/show_bug.cgi?id=1847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ugzilla-geant4.kek.jp/show_bug.cgi?id=182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ugzilla-geant4.kek.jp/show_bug.cgi?id=1777" TargetMode="External"/><Relationship Id="rId4" Type="http://schemas.openxmlformats.org/officeDocument/2006/relationships/hyperlink" Target="http://bugzilla-geant4.kek.jp/show_bug.cgi?id=179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ugzilla-geant4.kek.jp/show_bug.cgi?id=1809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ugzilla-geant4.kek.jp/show_bug.cgi?id=1750" TargetMode="External"/><Relationship Id="rId4" Type="http://schemas.openxmlformats.org/officeDocument/2006/relationships/hyperlink" Target="http://bugzilla-geant4.kek.jp/show_bug.cgi?id=1432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ugzilla-geant4.kek.jp/show_bug.cgi?id=174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ugzilla-geant4.kek.jp/show_bug.cgi?id=1750" TargetMode="External"/><Relationship Id="rId4" Type="http://schemas.openxmlformats.org/officeDocument/2006/relationships/hyperlink" Target="http://bugzilla-geant4.kek.jp/show_bug.cgi?id=183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ugzilla-geant4.kek.jp/show_bug.cgi?id=163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Geometry &amp; Persistency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sz="3200" dirty="0" smtClean="0">
                <a:ea typeface="+mj-ea"/>
                <a:cs typeface="+mj-cs"/>
              </a:rPr>
              <a:t>Recent &amp; ongoing developments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ln>
            <a:miter lim="800000"/>
            <a:headEnd/>
            <a:tailEnd/>
          </a:ln>
          <a:extLst/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800" i="1" dirty="0">
                <a:ea typeface="+mn-ea"/>
                <a:cs typeface="+mn-cs"/>
              </a:rPr>
              <a:t>Gabriele </a:t>
            </a:r>
            <a:r>
              <a:rPr lang="en-US" sz="2800" i="1" dirty="0" smtClean="0">
                <a:ea typeface="+mn-ea"/>
                <a:cs typeface="+mn-cs"/>
              </a:rPr>
              <a:t>Cosmo </a:t>
            </a:r>
            <a:r>
              <a:rPr lang="en-US" sz="2000" i="1" dirty="0" smtClean="0">
                <a:ea typeface="+mn-ea"/>
                <a:cs typeface="+mn-cs"/>
              </a:rPr>
              <a:t>– CERN PH/SFT</a:t>
            </a:r>
            <a:endParaRPr lang="en-US" sz="2800" i="1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1800" i="1" dirty="0" smtClean="0">
                <a:ea typeface="+mn-ea"/>
                <a:cs typeface="+mn-cs"/>
              </a:rPr>
              <a:t>for the Geant4 Geometry &amp; Persistency Working Groups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>
          <a:xfrm>
            <a:off x="668339" y="1819563"/>
            <a:ext cx="8337550" cy="408044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/>
              <a:t>New stepper classes </a:t>
            </a:r>
            <a:r>
              <a:rPr lang="en-US" sz="1800" i="1" dirty="0"/>
              <a:t>G4BogackiShampine23</a:t>
            </a:r>
            <a:r>
              <a:rPr lang="en-US" sz="1800" dirty="0"/>
              <a:t> (BS23), </a:t>
            </a:r>
            <a:r>
              <a:rPr lang="en-US" sz="1800" i="1" dirty="0"/>
              <a:t>G4BogackiShampine45</a:t>
            </a:r>
            <a:r>
              <a:rPr lang="en-US" sz="1800" dirty="0"/>
              <a:t> (BS45) and </a:t>
            </a:r>
            <a:r>
              <a:rPr lang="en-US" sz="1800" i="1" dirty="0"/>
              <a:t>DormandPrince745</a:t>
            </a:r>
            <a:r>
              <a:rPr lang="en-US" sz="1800" dirty="0"/>
              <a:t> (DP45), implementing third order (BS23) and fifth order (BS45, DP45) embedded </a:t>
            </a:r>
            <a:r>
              <a:rPr lang="en-US" sz="1800" dirty="0" smtClean="0"/>
              <a:t>RK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New </a:t>
            </a:r>
            <a:r>
              <a:rPr lang="en-US" sz="1800" dirty="0"/>
              <a:t>stepper classes embedded RK method: </a:t>
            </a:r>
            <a:r>
              <a:rPr lang="en-US" sz="1800" i="1" dirty="0"/>
              <a:t>DoLoMcPriRK34</a:t>
            </a:r>
            <a:r>
              <a:rPr lang="en-US" sz="1800" dirty="0"/>
              <a:t> (6-stage    3/4 RK, interpolation), </a:t>
            </a:r>
            <a:r>
              <a:rPr lang="en-US" sz="1800" i="1" dirty="0"/>
              <a:t>DormandPrinceRK56</a:t>
            </a:r>
            <a:r>
              <a:rPr lang="en-US" sz="1800" dirty="0"/>
              <a:t> (9-stage 5/6 RK, interpolation,    FSAL-able</a:t>
            </a:r>
            <a:r>
              <a:rPr lang="en-US" sz="1800" dirty="0" smtClean="0"/>
              <a:t>), </a:t>
            </a:r>
            <a:r>
              <a:rPr lang="en-US" sz="1800" i="1" dirty="0"/>
              <a:t>DormandPrinceRK78 </a:t>
            </a:r>
            <a:r>
              <a:rPr lang="en-US" sz="1800" dirty="0"/>
              <a:t>(13-stage 7/8 RK, </a:t>
            </a:r>
            <a:r>
              <a:rPr lang="en-US" sz="1800" dirty="0" smtClean="0"/>
              <a:t>interpolation) and </a:t>
            </a:r>
            <a:r>
              <a:rPr lang="en-US" sz="1800" i="1" dirty="0"/>
              <a:t>TsitourasRK45</a:t>
            </a:r>
            <a:r>
              <a:rPr lang="en-US" sz="1800" dirty="0"/>
              <a:t> </a:t>
            </a:r>
            <a:r>
              <a:rPr lang="en-US" sz="1800" dirty="0" smtClean="0"/>
              <a:t>stepper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First </a:t>
            </a:r>
            <a:r>
              <a:rPr lang="en-US" sz="1800" dirty="0"/>
              <a:t>version of FSAL classes: FSAL Integrator Driver (concrete,    stand-alone driver); FSAL Integrator Stepper (base class);    </a:t>
            </a:r>
            <a:r>
              <a:rPr lang="en-US" sz="1800" i="1" dirty="0"/>
              <a:t>FBogackiShampine45</a:t>
            </a:r>
            <a:r>
              <a:rPr lang="en-US" sz="1800" dirty="0"/>
              <a:t> (FSAL-version of </a:t>
            </a:r>
            <a:r>
              <a:rPr lang="en-US" sz="1800" i="1" dirty="0"/>
              <a:t>BogackiShampine45</a:t>
            </a:r>
            <a:r>
              <a:rPr lang="en-US" sz="1800" dirty="0"/>
              <a:t> stepper);    </a:t>
            </a:r>
            <a:r>
              <a:rPr lang="en-US" sz="1800" i="1" dirty="0"/>
              <a:t>FDormandPrince745</a:t>
            </a:r>
            <a:r>
              <a:rPr lang="en-US" sz="1800" dirty="0"/>
              <a:t> (FSAL-version of </a:t>
            </a:r>
            <a:r>
              <a:rPr lang="en-US" sz="1800" i="1" dirty="0" smtClean="0"/>
              <a:t>DormandPrince745</a:t>
            </a:r>
            <a:r>
              <a:rPr lang="en-US" sz="1800" dirty="0" smtClean="0"/>
              <a:t> </a:t>
            </a:r>
            <a:r>
              <a:rPr lang="en-US" sz="1800" dirty="0"/>
              <a:t>stepper</a:t>
            </a:r>
            <a:r>
              <a:rPr lang="en-US" sz="18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i="1" dirty="0" smtClean="0"/>
              <a:t>G4MagIntegratorStepper</a:t>
            </a:r>
            <a:r>
              <a:rPr lang="en-US" sz="1800" dirty="0"/>
              <a:t>: added counter for calls to equation </a:t>
            </a:r>
            <a:r>
              <a:rPr lang="en-US" sz="1800" dirty="0" smtClean="0"/>
              <a:t>RHS, with </a:t>
            </a:r>
            <a:r>
              <a:rPr lang="en-US" sz="1800" i="1" dirty="0"/>
              <a:t>Get/Reset() </a:t>
            </a:r>
            <a:r>
              <a:rPr lang="en-US" sz="1800" dirty="0" smtClean="0"/>
              <a:t>methods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i="1" dirty="0" smtClean="0"/>
              <a:t>G4HelixMixedStepper</a:t>
            </a:r>
            <a:r>
              <a:rPr lang="en-US" sz="1800" dirty="0"/>
              <a:t>: fixes and added new (5th order) stepper </a:t>
            </a:r>
            <a:r>
              <a:rPr lang="en-US" sz="1800" dirty="0" smtClean="0"/>
              <a:t>choices</a:t>
            </a:r>
            <a:endParaRPr lang="en-US" sz="1800" dirty="0"/>
          </a:p>
          <a:p>
            <a:pPr eaLnBrk="1" hangingPunct="1">
              <a:lnSpc>
                <a:spcPct val="80000"/>
              </a:lnSpc>
            </a:pPr>
            <a:endParaRPr lang="en-US" sz="1800" dirty="0" smtClean="0"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September 2016</a:t>
            </a:r>
            <a:endParaRPr lang="en-US" dirty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1" y="66675"/>
            <a:ext cx="7414592" cy="1371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New </a:t>
            </a:r>
            <a:r>
              <a:rPr lang="en-US" sz="4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field steppers &amp; </a:t>
            </a:r>
            <a:r>
              <a:rPr lang="en-US" sz="440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integrator drivers</a:t>
            </a:r>
            <a:endParaRPr lang="en-US" sz="4400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FCB781F1-0351-3643-894C-8DAE6252F454}" type="slidenum">
              <a:rPr lang="en-US" sz="1000">
                <a:solidFill>
                  <a:srgbClr val="898989"/>
                </a:solidFill>
              </a:rPr>
              <a:pPr eaLnBrk="1" hangingPunct="1"/>
              <a:t>10</a:t>
            </a:fld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72498" y="1478275"/>
            <a:ext cx="11732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10.2.ref05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5942585"/>
            <a:ext cx="520847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 typeface="Wingdings" charset="2"/>
              <a:buChar char="Ø"/>
              <a:defRPr/>
            </a:pP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See detailed presentations 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in 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parallel session 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7B 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86595" y="2420888"/>
            <a:ext cx="11732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10.2.ref06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686594" y="3521232"/>
            <a:ext cx="11732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10.2.ref06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686594" y="4644996"/>
            <a:ext cx="11732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10.2.ref06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7686595" y="5373216"/>
            <a:ext cx="11732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10.2.ref06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4922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283968" y="5085184"/>
            <a:ext cx="4388669" cy="914053"/>
          </a:xfrm>
          <a:prstGeom prst="rect">
            <a:avLst/>
          </a:prstGeom>
        </p:spPr>
        <p:txBody>
          <a:bodyPr wrap="square" numCol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Persistency</a:t>
            </a:r>
            <a:endParaRPr lang="en-US" i="1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9DF5E9-7671-2E45-A9FF-6C6BD30E7E9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3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916113"/>
            <a:ext cx="8769226" cy="4941888"/>
          </a:xfrm>
        </p:spPr>
        <p:txBody>
          <a:bodyPr/>
          <a:lstStyle/>
          <a:p>
            <a:r>
              <a:rPr lang="en-US" sz="1400" dirty="0"/>
              <a:t>Extended GDML reader/writer to support import/export of regions/cuts as auxiliary data </a:t>
            </a:r>
            <a:r>
              <a:rPr lang="en-US" sz="1400" dirty="0">
                <a:latin typeface="Calisto MT" charset="0"/>
                <a:ea typeface="ＭＳ Ｐゴシック" charset="0"/>
              </a:rPr>
              <a:t>(GDML </a:t>
            </a:r>
            <a:r>
              <a:rPr lang="en-US" sz="1400" dirty="0" smtClean="0">
                <a:latin typeface="Calisto MT" charset="0"/>
                <a:ea typeface="ＭＳ Ｐゴシック" charset="0"/>
              </a:rPr>
              <a:t>3.1.2</a:t>
            </a:r>
            <a:r>
              <a:rPr lang="en-US" sz="1400" dirty="0">
                <a:latin typeface="Calisto MT" charset="0"/>
                <a:ea typeface="ＭＳ Ｐゴシック" charset="0"/>
              </a:rPr>
              <a:t>) </a:t>
            </a:r>
            <a:endParaRPr lang="en-US" sz="1400" dirty="0" smtClean="0">
              <a:latin typeface="Calisto MT" charset="0"/>
              <a:ea typeface="ＭＳ Ｐゴシック" charset="0"/>
            </a:endParaRPr>
          </a:p>
          <a:p>
            <a:r>
              <a:rPr lang="en-US" sz="1400" dirty="0" smtClean="0"/>
              <a:t>Fixed </a:t>
            </a:r>
            <a:r>
              <a:rPr lang="en-US" sz="1400" dirty="0" smtClean="0"/>
              <a:t>export of </a:t>
            </a:r>
            <a:r>
              <a:rPr lang="en-US" sz="1400" dirty="0"/>
              <a:t>reflected </a:t>
            </a:r>
            <a:r>
              <a:rPr lang="en-US" sz="1400" dirty="0" smtClean="0"/>
              <a:t>volumes</a:t>
            </a:r>
          </a:p>
          <a:p>
            <a:pPr lvl="1"/>
            <a:r>
              <a:rPr lang="en-US" sz="1200" dirty="0" smtClean="0"/>
              <a:t>No redundant duplicated logical </a:t>
            </a:r>
            <a:r>
              <a:rPr lang="en-US" sz="1200" dirty="0"/>
              <a:t>volumes in the store after import of </a:t>
            </a:r>
            <a:r>
              <a:rPr lang="en-US" sz="1200" dirty="0" smtClean="0"/>
              <a:t>geometry</a:t>
            </a:r>
          </a:p>
          <a:p>
            <a:r>
              <a:rPr lang="en-US" sz="1400" dirty="0" smtClean="0"/>
              <a:t>Added </a:t>
            </a:r>
            <a:r>
              <a:rPr lang="en-US" sz="1400" dirty="0"/>
              <a:t>support for writing and reading copy-numbers associated to </a:t>
            </a:r>
            <a:r>
              <a:rPr lang="en-US" sz="1400" dirty="0" smtClean="0"/>
              <a:t>placements</a:t>
            </a:r>
          </a:p>
          <a:p>
            <a:pPr lvl="1"/>
            <a:r>
              <a:rPr lang="en-US" sz="1200" dirty="0" smtClean="0"/>
              <a:t>Updated </a:t>
            </a:r>
            <a:r>
              <a:rPr lang="en-US" sz="1200" dirty="0"/>
              <a:t>GDML schema (GDML </a:t>
            </a:r>
            <a:r>
              <a:rPr lang="en-US" sz="1200" dirty="0" smtClean="0"/>
              <a:t>3.1.3)</a:t>
            </a:r>
          </a:p>
          <a:p>
            <a:r>
              <a:rPr lang="en-US" sz="1400" dirty="0"/>
              <a:t>Use relaxed precision constant for matrix to angle formula evaluation in </a:t>
            </a:r>
            <a:r>
              <a:rPr lang="en-US" sz="1400" i="1" dirty="0"/>
              <a:t>G4GDMLWriteDefine</a:t>
            </a:r>
            <a:r>
              <a:rPr lang="en-US" sz="1400" dirty="0"/>
              <a:t>, to allow for proper treatment of singularities. Fixes issues of misplaced volumes in exported geometries of complex </a:t>
            </a:r>
            <a:r>
              <a:rPr lang="en-US" sz="1400" dirty="0" smtClean="0"/>
              <a:t>detectors</a:t>
            </a:r>
            <a:endParaRPr lang="en-US" sz="1400" dirty="0"/>
          </a:p>
          <a:p>
            <a:pPr lvl="1"/>
            <a:r>
              <a:rPr lang="en-US" sz="1200" dirty="0" smtClean="0"/>
              <a:t>Rectified also </a:t>
            </a:r>
            <a:r>
              <a:rPr lang="en-US" sz="1200" dirty="0"/>
              <a:t>rotation matrices in reading and writing GDML files to reduce spurious </a:t>
            </a:r>
            <a:r>
              <a:rPr lang="en-US" sz="1200" dirty="0" smtClean="0"/>
              <a:t>round-off </a:t>
            </a:r>
            <a:r>
              <a:rPr lang="en-US" sz="1200" dirty="0"/>
              <a:t>errors in stored </a:t>
            </a:r>
            <a:r>
              <a:rPr lang="en-US" sz="1200" dirty="0" smtClean="0"/>
              <a:t>values</a:t>
            </a:r>
          </a:p>
          <a:p>
            <a:r>
              <a:rPr lang="en-US" sz="1400" dirty="0"/>
              <a:t>Added ability to import and export scaled </a:t>
            </a:r>
            <a:r>
              <a:rPr lang="en-US" sz="1400" dirty="0" smtClean="0"/>
              <a:t>shapes (GDML 3.1.4)</a:t>
            </a:r>
          </a:p>
          <a:p>
            <a:r>
              <a:rPr lang="en-US" sz="1400" dirty="0"/>
              <a:t>Added ability to automatically export the names of sensitive detectors  as auxiliary information</a:t>
            </a:r>
          </a:p>
          <a:p>
            <a:r>
              <a:rPr lang="en-US" sz="1400" dirty="0" smtClean="0"/>
              <a:t>Added </a:t>
            </a:r>
            <a:r>
              <a:rPr lang="en-US" sz="1400" dirty="0"/>
              <a:t>checks for correctness of imported </a:t>
            </a:r>
            <a:r>
              <a:rPr lang="en-US" sz="1400" dirty="0" smtClean="0"/>
              <a:t>units. Addressing </a:t>
            </a:r>
            <a:r>
              <a:rPr lang="en-US" sz="1400" dirty="0"/>
              <a:t>problem report </a:t>
            </a:r>
            <a:r>
              <a:rPr lang="en-US" sz="1400" dirty="0">
                <a:hlinkClick r:id="rId3"/>
              </a:rPr>
              <a:t>#</a:t>
            </a:r>
            <a:r>
              <a:rPr lang="en-US" sz="1400" dirty="0" smtClean="0">
                <a:hlinkClick r:id="rId3"/>
              </a:rPr>
              <a:t>1842</a:t>
            </a:r>
            <a:endParaRPr lang="en-US" sz="1400" dirty="0" smtClean="0"/>
          </a:p>
          <a:p>
            <a:r>
              <a:rPr lang="en-US" sz="1400" i="1" dirty="0"/>
              <a:t>G4GDMLWrite</a:t>
            </a:r>
            <a:r>
              <a:rPr lang="en-US" sz="1400" dirty="0"/>
              <a:t>: increased </a:t>
            </a:r>
            <a:r>
              <a:rPr lang="en-US" sz="1400" i="1" dirty="0" err="1"/>
              <a:t>max_chars</a:t>
            </a:r>
            <a:r>
              <a:rPr lang="en-US" sz="1400" i="1" dirty="0"/>
              <a:t> </a:t>
            </a:r>
            <a:r>
              <a:rPr lang="en-US" sz="1400" dirty="0"/>
              <a:t>in the </a:t>
            </a:r>
            <a:r>
              <a:rPr lang="en-US" sz="1400" i="1" dirty="0"/>
              <a:t>transcode() </a:t>
            </a:r>
            <a:r>
              <a:rPr lang="en-US" sz="1400" dirty="0"/>
              <a:t>calls. Addressing problem report </a:t>
            </a:r>
            <a:r>
              <a:rPr lang="en-US" sz="1400" dirty="0">
                <a:hlinkClick r:id="rId4"/>
              </a:rPr>
              <a:t>#</a:t>
            </a:r>
            <a:r>
              <a:rPr lang="en-US" sz="1400" dirty="0" smtClean="0">
                <a:hlinkClick r:id="rId4"/>
              </a:rPr>
              <a:t>1847</a:t>
            </a:r>
            <a:endParaRPr lang="en-US" sz="1400" dirty="0"/>
          </a:p>
        </p:txBody>
      </p:sp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420087" y="6607339"/>
            <a:ext cx="165893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15 September 2016</a:t>
            </a:r>
            <a:endParaRPr lang="en-US" dirty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0512" y="6604164"/>
            <a:ext cx="42989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21st Geant4 Collaboration Meeting, Ferrara (Italy)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GDML module</a:t>
            </a:r>
            <a:endParaRPr lang="en-US" sz="4800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5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177700" y="6593052"/>
            <a:ext cx="533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9D5CE926-AC43-7A4D-8B53-E4FAC2B5D52B}" type="slidenum">
              <a:rPr lang="en-US" sz="1000">
                <a:solidFill>
                  <a:srgbClr val="898989"/>
                </a:solidFill>
              </a:rPr>
              <a:pPr eaLnBrk="1" hangingPunct="1"/>
              <a:t>12</a:t>
            </a:fld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94114" y="2436633"/>
            <a:ext cx="141806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7594114" y="3012051"/>
            <a:ext cx="141806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596336" y="1575069"/>
            <a:ext cx="141806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594114" y="3521337"/>
            <a:ext cx="141806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10.1.p03, 10.2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8026866" y="6361982"/>
            <a:ext cx="92187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10.2.p02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5868144" y="5018267"/>
            <a:ext cx="141806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10.2.ref03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8026866" y="5917577"/>
            <a:ext cx="92187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10.2.p02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592666" y="5170827"/>
            <a:ext cx="141806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10.2.ref05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178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699792" y="332656"/>
            <a:ext cx="3886200" cy="1371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Thanks!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6406CFFD-6595-B94E-8735-AC42E78A6ED4}" type="slidenum">
              <a:rPr lang="en-US" sz="1000">
                <a:solidFill>
                  <a:srgbClr val="898989"/>
                </a:solidFill>
              </a:rPr>
              <a:pPr eaLnBrk="1" hangingPunct="1"/>
              <a:t>13</a:t>
            </a:fld>
            <a:endParaRPr lang="en-US" sz="1000">
              <a:solidFill>
                <a:srgbClr val="89898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42" y="2204864"/>
            <a:ext cx="8318500" cy="386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sto MT" charset="0"/>
                <a:ea typeface="ＭＳ Ｐゴシック" charset="0"/>
                <a:cs typeface="ＭＳ Ｐゴシック" charset="0"/>
              </a:rPr>
              <a:t>Developments/fixes </a:t>
            </a:r>
            <a:r>
              <a:rPr lang="en-US" dirty="0">
                <a:latin typeface="Calisto MT" charset="0"/>
                <a:ea typeface="ＭＳ Ｐゴシック" charset="0"/>
                <a:cs typeface="ＭＳ Ｐゴシック" charset="0"/>
              </a:rPr>
              <a:t>in the last year</a:t>
            </a:r>
          </a:p>
          <a:p>
            <a:pPr lvl="1"/>
            <a:r>
              <a:rPr lang="en-US" dirty="0">
                <a:latin typeface="Calisto MT" charset="0"/>
                <a:ea typeface="ＭＳ Ｐゴシック" charset="0"/>
              </a:rPr>
              <a:t>Introduced in release </a:t>
            </a:r>
            <a:r>
              <a:rPr lang="en-US" dirty="0" smtClean="0">
                <a:latin typeface="Calisto MT" charset="0"/>
                <a:ea typeface="ＭＳ Ｐゴシック" charset="0"/>
              </a:rPr>
              <a:t>10.2 </a:t>
            </a:r>
            <a:r>
              <a:rPr lang="en-US" dirty="0">
                <a:latin typeface="Calisto MT" charset="0"/>
                <a:ea typeface="ＭＳ Ｐゴシック" charset="0"/>
              </a:rPr>
              <a:t>and </a:t>
            </a:r>
            <a:r>
              <a:rPr lang="en-US" dirty="0" smtClean="0">
                <a:latin typeface="Calisto MT" charset="0"/>
                <a:ea typeface="ＭＳ Ｐゴシック" charset="0"/>
              </a:rPr>
              <a:t>patches (also to </a:t>
            </a:r>
            <a:r>
              <a:rPr lang="en-US" dirty="0" smtClean="0">
                <a:latin typeface="Calisto MT" charset="0"/>
                <a:ea typeface="ＭＳ Ｐゴシック" charset="0"/>
              </a:rPr>
              <a:t>10.1)</a:t>
            </a:r>
            <a:endParaRPr lang="en-US" dirty="0">
              <a:latin typeface="Calisto MT" charset="0"/>
              <a:ea typeface="ＭＳ Ｐゴシック" charset="0"/>
            </a:endParaRPr>
          </a:p>
          <a:p>
            <a:r>
              <a:rPr lang="en-US" dirty="0">
                <a:latin typeface="Calisto MT" charset="0"/>
                <a:ea typeface="ＭＳ Ｐゴシック" charset="0"/>
                <a:cs typeface="ＭＳ Ｐゴシック" charset="0"/>
              </a:rPr>
              <a:t>Planned for release </a:t>
            </a:r>
            <a:r>
              <a:rPr lang="en-US" dirty="0" smtClean="0">
                <a:latin typeface="Calisto MT" charset="0"/>
                <a:ea typeface="ＭＳ Ｐゴシック" charset="0"/>
                <a:cs typeface="ＭＳ Ｐゴシック" charset="0"/>
              </a:rPr>
              <a:t>10.3 </a:t>
            </a:r>
            <a:r>
              <a:rPr lang="en-US" dirty="0">
                <a:latin typeface="Calisto MT" charset="0"/>
                <a:ea typeface="ＭＳ Ｐゴシック" charset="0"/>
                <a:cs typeface="ＭＳ Ｐゴシック" charset="0"/>
              </a:rPr>
              <a:t>and ongoing …</a:t>
            </a:r>
          </a:p>
          <a:p>
            <a:pPr lvl="1"/>
            <a:r>
              <a:rPr lang="en-US" dirty="0">
                <a:latin typeface="Calisto MT" charset="0"/>
                <a:ea typeface="ＭＳ Ｐゴシック" charset="0"/>
              </a:rPr>
              <a:t>Currently under development and scheduled for inclusion in the </a:t>
            </a:r>
            <a:r>
              <a:rPr lang="en-US" dirty="0" smtClean="0">
                <a:latin typeface="Calisto MT" charset="0"/>
                <a:ea typeface="ＭＳ Ｐゴシック" charset="0"/>
              </a:rPr>
              <a:t>December release this year</a:t>
            </a:r>
            <a:endParaRPr lang="en-US" dirty="0">
              <a:latin typeface="Calisto MT" charset="0"/>
              <a:ea typeface="ＭＳ Ｐゴシック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644A6565-CC6D-7940-898B-4A222E79B339}" type="slidenum">
              <a:rPr lang="en-US" sz="1000">
                <a:solidFill>
                  <a:srgbClr val="898989"/>
                </a:solidFill>
              </a:rPr>
              <a:pPr eaLnBrk="1" hangingPunct="1"/>
              <a:t>2</a:t>
            </a:fld>
            <a:endParaRPr lang="en-US" sz="10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283968" y="5085184"/>
            <a:ext cx="4388669" cy="914053"/>
          </a:xfrm>
          <a:prstGeom prst="rect">
            <a:avLst/>
          </a:prstGeom>
        </p:spPr>
        <p:txBody>
          <a:bodyPr wrap="square" numCol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sto MT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Geometry</a:t>
            </a:r>
            <a:endParaRPr lang="en-US" i="1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9DF5E9-7671-2E45-A9FF-6C6BD30E7E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16832"/>
            <a:ext cx="8337550" cy="435855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Fixes 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1800" i="1" dirty="0" smtClean="0">
                <a:latin typeface="Calisto MT" charset="0"/>
                <a:ea typeface="ＭＳ Ｐゴシック" charset="0"/>
                <a:cs typeface="ＭＳ Ｐゴシック" charset="0"/>
              </a:rPr>
              <a:t>G4Sphere</a:t>
            </a:r>
            <a:endParaRPr lang="en-US" sz="1800" i="1" dirty="0" smtClean="0">
              <a:latin typeface="Calisto MT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1600" dirty="0" smtClean="0"/>
              <a:t>Fix </a:t>
            </a:r>
            <a:r>
              <a:rPr lang="en-US" sz="1600" dirty="0"/>
              <a:t>in </a:t>
            </a:r>
            <a:r>
              <a:rPr lang="en-US" sz="1600" i="1" dirty="0"/>
              <a:t>G4Sphere::</a:t>
            </a:r>
            <a:r>
              <a:rPr lang="en-US" sz="1600" i="1" dirty="0" err="1"/>
              <a:t>DistanceToIn</a:t>
            </a:r>
            <a:r>
              <a:rPr lang="en-US" sz="1600" i="1" dirty="0"/>
              <a:t>(</a:t>
            </a:r>
            <a:r>
              <a:rPr lang="en-US" sz="1600" i="1" dirty="0" err="1"/>
              <a:t>p,v</a:t>
            </a:r>
            <a:r>
              <a:rPr lang="en-US" sz="1600" i="1" dirty="0"/>
              <a:t>) </a:t>
            </a:r>
            <a:r>
              <a:rPr lang="en-US" sz="1600" dirty="0"/>
              <a:t>for concave Theta and point located on the </a:t>
            </a:r>
            <a:r>
              <a:rPr lang="en-US" sz="1600" dirty="0" smtClean="0"/>
              <a:t>origin</a:t>
            </a:r>
          </a:p>
          <a:p>
            <a:pPr lvl="1"/>
            <a:r>
              <a:rPr lang="en-US" sz="1600" dirty="0" smtClean="0">
                <a:latin typeface="+mj-lt"/>
              </a:rPr>
              <a:t>Fix </a:t>
            </a:r>
            <a:r>
              <a:rPr lang="en-US" sz="1600" dirty="0">
                <a:latin typeface="+mj-lt"/>
              </a:rPr>
              <a:t>in </a:t>
            </a:r>
            <a:r>
              <a:rPr lang="en-US" sz="1600" i="1" dirty="0" err="1" smtClean="0">
                <a:latin typeface="+mj-lt"/>
              </a:rPr>
              <a:t>DistanceToOut</a:t>
            </a:r>
            <a:r>
              <a:rPr lang="en-US" sz="1600" i="1" dirty="0" smtClean="0">
                <a:latin typeface="+mj-lt"/>
              </a:rPr>
              <a:t>(</a:t>
            </a:r>
            <a:r>
              <a:rPr lang="en-US" sz="1600" i="1" dirty="0" err="1" smtClean="0">
                <a:latin typeface="+mj-lt"/>
              </a:rPr>
              <a:t>p,v</a:t>
            </a:r>
            <a:r>
              <a:rPr lang="en-US" sz="1600" i="1" dirty="0">
                <a:latin typeface="+mj-lt"/>
              </a:rPr>
              <a:t>)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to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/>
              <a:t>make proper use of radial </a:t>
            </a:r>
            <a:r>
              <a:rPr lang="en-US" sz="1600" dirty="0" smtClean="0"/>
              <a:t>tolerance</a:t>
            </a:r>
          </a:p>
          <a:p>
            <a:pPr eaLnBrk="1" hangingPunct="1"/>
            <a:r>
              <a:rPr lang="en-US" sz="1800" dirty="0"/>
              <a:t>Added </a:t>
            </a:r>
            <a:r>
              <a:rPr lang="en-US" sz="1800" dirty="0" err="1"/>
              <a:t>specialised</a:t>
            </a:r>
            <a:r>
              <a:rPr lang="en-US" sz="1800" dirty="0"/>
              <a:t> implementation for </a:t>
            </a:r>
            <a:r>
              <a:rPr lang="en-US" sz="1800" i="1" dirty="0" err="1"/>
              <a:t>GetCubicVolume</a:t>
            </a:r>
            <a:r>
              <a:rPr lang="en-US" sz="1800" i="1" dirty="0"/>
              <a:t>()</a:t>
            </a:r>
            <a:r>
              <a:rPr lang="en-US" sz="1800" dirty="0"/>
              <a:t> in </a:t>
            </a:r>
            <a:r>
              <a:rPr lang="en-US" sz="1800" i="1" dirty="0" smtClean="0"/>
              <a:t>G4TessellatedSolid</a:t>
            </a:r>
          </a:p>
          <a:p>
            <a:r>
              <a:rPr lang="en-US" sz="1800" dirty="0" smtClean="0"/>
              <a:t>Checked </a:t>
            </a:r>
            <a:r>
              <a:rPr lang="en-US" sz="1800" dirty="0"/>
              <a:t>for potential never-ending </a:t>
            </a:r>
            <a:r>
              <a:rPr lang="en-US" sz="1800" dirty="0" smtClean="0"/>
              <a:t>loops in Boolean solids; </a:t>
            </a:r>
            <a:r>
              <a:rPr lang="en-US" sz="1800" dirty="0"/>
              <a:t>r</a:t>
            </a:r>
            <a:r>
              <a:rPr lang="en-US" sz="1800" dirty="0" smtClean="0"/>
              <a:t>eplaced </a:t>
            </a:r>
            <a:r>
              <a:rPr lang="en-US" sz="1800" dirty="0"/>
              <a:t>while-do loop </a:t>
            </a:r>
            <a:r>
              <a:rPr lang="en-US" sz="1800" dirty="0" smtClean="0"/>
              <a:t>with bounded </a:t>
            </a:r>
            <a:r>
              <a:rPr lang="en-US" sz="1800" dirty="0"/>
              <a:t>for-loop in </a:t>
            </a:r>
            <a:r>
              <a:rPr lang="en-US" sz="1800" i="1" dirty="0"/>
              <a:t>G4IntersectionSolid::</a:t>
            </a:r>
            <a:r>
              <a:rPr lang="en-US" sz="1800" i="1" dirty="0" err="1"/>
              <a:t>DistanceToIn</a:t>
            </a:r>
            <a:r>
              <a:rPr lang="en-US" sz="1800" i="1" dirty="0"/>
              <a:t>(</a:t>
            </a:r>
            <a:r>
              <a:rPr lang="en-US" sz="1800" i="1" dirty="0" err="1"/>
              <a:t>p,v</a:t>
            </a:r>
            <a:r>
              <a:rPr lang="en-US" sz="1800" i="1" dirty="0" smtClean="0"/>
              <a:t>)</a:t>
            </a:r>
            <a:endParaRPr lang="en-US" sz="1800" dirty="0" smtClean="0"/>
          </a:p>
          <a:p>
            <a:pPr lvl="1"/>
            <a:r>
              <a:rPr lang="en-US" sz="1600" dirty="0" smtClean="0"/>
              <a:t>Also </a:t>
            </a:r>
            <a:r>
              <a:rPr lang="en-US" sz="1600" dirty="0"/>
              <a:t>addressing problem report </a:t>
            </a:r>
            <a:r>
              <a:rPr lang="en-US" sz="1600" dirty="0">
                <a:hlinkClick r:id="rId2"/>
              </a:rPr>
              <a:t>#</a:t>
            </a:r>
            <a:r>
              <a:rPr lang="en-US" sz="1600" dirty="0" smtClean="0">
                <a:hlinkClick r:id="rId2"/>
              </a:rPr>
              <a:t>1821</a:t>
            </a:r>
            <a:endParaRPr lang="en-US" sz="1600" dirty="0" smtClean="0"/>
          </a:p>
          <a:p>
            <a:r>
              <a:rPr lang="en-US" sz="1800" dirty="0"/>
              <a:t>Added </a:t>
            </a:r>
            <a:r>
              <a:rPr lang="en-US" sz="1800" dirty="0" err="1"/>
              <a:t>USolids</a:t>
            </a:r>
            <a:r>
              <a:rPr lang="en-US" sz="1800" dirty="0"/>
              <a:t>/</a:t>
            </a:r>
            <a:r>
              <a:rPr lang="en-US" sz="1800" dirty="0" err="1"/>
              <a:t>VecGeom</a:t>
            </a:r>
            <a:r>
              <a:rPr lang="en-US" sz="1800" dirty="0"/>
              <a:t> wrappers for </a:t>
            </a:r>
            <a:r>
              <a:rPr lang="en-US" sz="1800" i="1" dirty="0"/>
              <a:t>G4Paraboloid</a:t>
            </a:r>
            <a:r>
              <a:rPr lang="en-US" sz="1800" dirty="0"/>
              <a:t> and </a:t>
            </a:r>
            <a:r>
              <a:rPr lang="en-US" sz="1800" i="1" dirty="0" smtClean="0"/>
              <a:t>G4Torus</a:t>
            </a:r>
          </a:p>
          <a:p>
            <a:r>
              <a:rPr lang="en-US" sz="1800" dirty="0"/>
              <a:t>Added overloaded </a:t>
            </a:r>
            <a:r>
              <a:rPr lang="en-US" sz="1800" i="1" dirty="0" err="1"/>
              <a:t>CreatePolyhedron</a:t>
            </a:r>
            <a:r>
              <a:rPr lang="en-US" sz="1800" i="1" dirty="0"/>
              <a:t>()</a:t>
            </a:r>
            <a:r>
              <a:rPr lang="en-US" sz="1800" dirty="0"/>
              <a:t> method to </a:t>
            </a:r>
            <a:r>
              <a:rPr lang="en-US" sz="1800" dirty="0" err="1"/>
              <a:t>USolids</a:t>
            </a:r>
            <a:r>
              <a:rPr lang="en-US" sz="1800" dirty="0"/>
              <a:t> </a:t>
            </a:r>
            <a:r>
              <a:rPr lang="en-US" sz="1800" dirty="0" smtClean="0"/>
              <a:t>wrappers, making it now </a:t>
            </a:r>
            <a:r>
              <a:rPr lang="en-US" sz="1800" dirty="0"/>
              <a:t>possible to visualize supported </a:t>
            </a:r>
            <a:r>
              <a:rPr lang="en-US" sz="1800" dirty="0" err="1"/>
              <a:t>VecGeom</a:t>
            </a:r>
            <a:r>
              <a:rPr lang="en-US" sz="1800" dirty="0"/>
              <a:t> </a:t>
            </a:r>
            <a:r>
              <a:rPr lang="en-US" sz="1800" dirty="0" smtClean="0"/>
              <a:t>shapes</a:t>
            </a:r>
            <a:endParaRPr lang="en-US" sz="1800" i="1" dirty="0">
              <a:latin typeface="Calisto MT" charset="0"/>
              <a:ea typeface="ＭＳ Ｐゴシック" charset="0"/>
            </a:endParaRPr>
          </a:p>
        </p:txBody>
      </p:sp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 September 2016</a:t>
            </a:r>
            <a:endParaRPr lang="en-US" dirty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21st Geant4 Collaboration Meeting, Ferrara (Italy)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Fixes/</a:t>
            </a: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updates to solids - 1</a:t>
            </a:r>
            <a:endParaRPr lang="en-US" sz="4800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FCB781F1-0351-3643-894C-8DAE6252F454}" type="slidenum">
              <a:rPr lang="en-US" sz="1000">
                <a:solidFill>
                  <a:srgbClr val="898989"/>
                </a:solidFill>
              </a:rPr>
              <a:pPr eaLnBrk="1" hangingPunct="1"/>
              <a:t>4</a:t>
            </a:fld>
            <a:endParaRPr lang="en-US" sz="1000" dirty="0">
              <a:solidFill>
                <a:srgbClr val="89898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80312" y="1916832"/>
            <a:ext cx="156247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10.1.p03, 10.2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380312" y="2739825"/>
            <a:ext cx="156247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10.1.p03, 10.2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380312" y="4194750"/>
            <a:ext cx="156247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10.1.p03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740352" y="4673307"/>
            <a:ext cx="120243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10.2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380312" y="5615700"/>
            <a:ext cx="156247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10.2.p02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891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16832"/>
            <a:ext cx="8337550" cy="4419600"/>
          </a:xfrm>
        </p:spPr>
        <p:txBody>
          <a:bodyPr/>
          <a:lstStyle/>
          <a:p>
            <a:r>
              <a:rPr lang="en-US" sz="2000" dirty="0"/>
              <a:t>Fix in </a:t>
            </a:r>
            <a:r>
              <a:rPr lang="en-US" sz="2000" i="1" dirty="0"/>
              <a:t>G4GenericTrap</a:t>
            </a:r>
            <a:r>
              <a:rPr lang="en-US" sz="2000" dirty="0"/>
              <a:t> for computation of </a:t>
            </a:r>
            <a:r>
              <a:rPr lang="en-US" sz="2000" dirty="0" smtClean="0"/>
              <a:t>extent</a:t>
            </a:r>
          </a:p>
          <a:p>
            <a:pPr lvl="1"/>
            <a:r>
              <a:rPr lang="en-US" sz="1800" dirty="0" smtClean="0"/>
              <a:t>Addressing </a:t>
            </a:r>
            <a:r>
              <a:rPr lang="en-US" sz="1800" dirty="0"/>
              <a:t>problem report </a:t>
            </a:r>
            <a:r>
              <a:rPr lang="en-US" sz="1800" dirty="0" smtClean="0">
                <a:hlinkClick r:id="rId2"/>
              </a:rPr>
              <a:t>#1809</a:t>
            </a:r>
            <a:endParaRPr lang="en-US" sz="1800" dirty="0"/>
          </a:p>
          <a:p>
            <a:r>
              <a:rPr lang="en-US" sz="2000" dirty="0" smtClean="0"/>
              <a:t>Correction </a:t>
            </a:r>
            <a:r>
              <a:rPr lang="en-US" sz="2000" dirty="0"/>
              <a:t>in </a:t>
            </a:r>
            <a:r>
              <a:rPr lang="en-US" sz="2000" i="1" dirty="0"/>
              <a:t>G4ExtrudedSolid::</a:t>
            </a:r>
            <a:r>
              <a:rPr lang="en-US" sz="2000" i="1" dirty="0" err="1"/>
              <a:t>AddGeneralPolygonFacets</a:t>
            </a:r>
            <a:r>
              <a:rPr lang="en-US" sz="2000" i="1" dirty="0"/>
              <a:t>()</a:t>
            </a:r>
            <a:r>
              <a:rPr lang="en-US" sz="2000" dirty="0"/>
              <a:t> for </a:t>
            </a:r>
            <a:r>
              <a:rPr lang="en-US" sz="2000" dirty="0" smtClean="0"/>
              <a:t>precision treatment </a:t>
            </a:r>
            <a:r>
              <a:rPr lang="en-US" sz="2000" dirty="0"/>
              <a:t>in construction of </a:t>
            </a:r>
            <a:r>
              <a:rPr lang="en-US" sz="2000" dirty="0" smtClean="0"/>
              <a:t>facets to </a:t>
            </a:r>
            <a:r>
              <a:rPr lang="en-US" sz="2000" dirty="0"/>
              <a:t>avoid cases of collinear </a:t>
            </a:r>
            <a:r>
              <a:rPr lang="en-US" sz="2000" dirty="0" smtClean="0"/>
              <a:t>points and </a:t>
            </a:r>
            <a:r>
              <a:rPr lang="en-US" sz="2000" dirty="0"/>
              <a:t>consequent degenerating </a:t>
            </a:r>
            <a:r>
              <a:rPr lang="en-US" sz="2000" dirty="0" smtClean="0"/>
              <a:t>triangles</a:t>
            </a:r>
          </a:p>
          <a:p>
            <a:pPr lvl="1"/>
            <a:r>
              <a:rPr lang="en-US" sz="1800" dirty="0" smtClean="0"/>
              <a:t>Addressing </a:t>
            </a:r>
            <a:r>
              <a:rPr lang="en-US" sz="1800" dirty="0"/>
              <a:t>problem report </a:t>
            </a:r>
            <a:r>
              <a:rPr lang="en-US" sz="1800" dirty="0">
                <a:hlinkClick r:id="rId3"/>
              </a:rPr>
              <a:t>#</a:t>
            </a:r>
            <a:r>
              <a:rPr lang="en-US" sz="1800" dirty="0" smtClean="0">
                <a:hlinkClick r:id="rId3"/>
              </a:rPr>
              <a:t>1777</a:t>
            </a:r>
            <a:endParaRPr lang="en-US" sz="1800" dirty="0" smtClean="0"/>
          </a:p>
          <a:p>
            <a:r>
              <a:rPr lang="en-US" sz="2000" dirty="0"/>
              <a:t>Fix in </a:t>
            </a:r>
            <a:r>
              <a:rPr lang="en-US" sz="2000" i="1" dirty="0"/>
              <a:t>G4IntersectingCone</a:t>
            </a:r>
            <a:r>
              <a:rPr lang="en-US" sz="2000" dirty="0"/>
              <a:t> for smaller precision constant </a:t>
            </a:r>
            <a:r>
              <a:rPr lang="en-US" sz="2000" dirty="0" smtClean="0"/>
              <a:t>in </a:t>
            </a:r>
            <a:r>
              <a:rPr lang="en-US" sz="2000" i="1" dirty="0" smtClean="0"/>
              <a:t>LineHitsCone1</a:t>
            </a:r>
            <a:r>
              <a:rPr lang="en-US" sz="2000" i="1" dirty="0"/>
              <a:t>() </a:t>
            </a:r>
            <a:r>
              <a:rPr lang="en-US" sz="2000" dirty="0"/>
              <a:t>and </a:t>
            </a:r>
            <a:r>
              <a:rPr lang="en-US" sz="2000" i="1" dirty="0"/>
              <a:t>LineHitsCone2</a:t>
            </a:r>
            <a:r>
              <a:rPr lang="en-US" sz="2000" i="1" dirty="0" smtClean="0"/>
              <a:t>()</a:t>
            </a:r>
          </a:p>
          <a:p>
            <a:pPr lvl="1"/>
            <a:r>
              <a:rPr lang="en-US" sz="1800" dirty="0" smtClean="0"/>
              <a:t>Fixes </a:t>
            </a:r>
            <a:r>
              <a:rPr lang="en-US" sz="1800" dirty="0"/>
              <a:t>issue observed </a:t>
            </a:r>
            <a:r>
              <a:rPr lang="en-US" sz="1800" dirty="0" smtClean="0"/>
              <a:t>in </a:t>
            </a:r>
            <a:r>
              <a:rPr lang="en-US" sz="1800" i="1" dirty="0" smtClean="0"/>
              <a:t>G4GenericPolycone</a:t>
            </a:r>
          </a:p>
          <a:p>
            <a:pPr lvl="1"/>
            <a:r>
              <a:rPr lang="en-US" sz="1800" dirty="0" smtClean="0"/>
              <a:t>Addressing </a:t>
            </a:r>
            <a:r>
              <a:rPr lang="en-US" sz="1800" dirty="0"/>
              <a:t>problem report </a:t>
            </a:r>
            <a:r>
              <a:rPr lang="en-US" sz="1800" dirty="0">
                <a:hlinkClick r:id="rId4"/>
              </a:rPr>
              <a:t>#</a:t>
            </a:r>
            <a:r>
              <a:rPr lang="en-US" sz="1800" dirty="0" smtClean="0">
                <a:hlinkClick r:id="rId4"/>
              </a:rPr>
              <a:t>1794</a:t>
            </a:r>
            <a:endParaRPr lang="en-US" sz="2400" dirty="0"/>
          </a:p>
        </p:txBody>
      </p:sp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September 2016</a:t>
            </a:r>
            <a:endParaRPr lang="en-US" dirty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800" dirty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Fixes/</a:t>
            </a: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updates to solids - 2</a:t>
            </a:r>
            <a:endParaRPr lang="en-US" sz="4800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FCB781F1-0351-3643-894C-8DAE6252F454}" type="slidenum">
              <a:rPr lang="en-US" sz="1000">
                <a:solidFill>
                  <a:srgbClr val="898989"/>
                </a:solidFill>
              </a:rPr>
              <a:pPr eaLnBrk="1" hangingPunct="1"/>
              <a:t>5</a:t>
            </a:fld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4368" y="1916832"/>
            <a:ext cx="1058416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10.2.p01</a:t>
            </a:r>
            <a:endParaRPr lang="en-US" sz="16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7884368" y="3598702"/>
            <a:ext cx="1058416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10.2.p01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884368" y="4941168"/>
            <a:ext cx="1058416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10.2.p02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742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337550" cy="131726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Calisto MT" charset="0"/>
                <a:ea typeface="ＭＳ Ｐゴシック" charset="0"/>
                <a:cs typeface="ＭＳ Ｐゴシック" charset="0"/>
              </a:rPr>
              <a:t>Expected </a:t>
            </a:r>
            <a:r>
              <a:rPr lang="en-US" sz="2000" dirty="0" smtClean="0">
                <a:latin typeface="Calisto MT" charset="0"/>
                <a:ea typeface="ＭＳ Ｐゴシック" charset="0"/>
                <a:cs typeface="ＭＳ Ｐゴシック" charset="0"/>
              </a:rPr>
              <a:t>“production quality” for</a:t>
            </a:r>
            <a:r>
              <a:rPr lang="en-US" sz="2000" dirty="0" smtClean="0">
                <a:latin typeface="Calisto MT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smtClean="0">
                <a:latin typeface="Calisto MT" charset="0"/>
                <a:ea typeface="ＭＳ Ｐゴシック" charset="0"/>
                <a:cs typeface="ＭＳ Ｐゴシック" charset="0"/>
              </a:rPr>
              <a:t>shapes </a:t>
            </a:r>
            <a:r>
              <a:rPr lang="en-US" sz="2000" dirty="0" smtClean="0">
                <a:latin typeface="Calisto MT" charset="0"/>
                <a:ea typeface="ＭＳ Ｐゴシック" charset="0"/>
                <a:cs typeface="ＭＳ Ｐゴシック" charset="0"/>
              </a:rPr>
              <a:t>from </a:t>
            </a:r>
            <a:r>
              <a:rPr lang="en-US" sz="2000" i="1" dirty="0" err="1" smtClean="0">
                <a:latin typeface="Calisto MT" charset="0"/>
                <a:ea typeface="ＭＳ Ｐゴシック" charset="0"/>
                <a:cs typeface="ＭＳ Ｐゴシック" charset="0"/>
              </a:rPr>
              <a:t>VecGeom</a:t>
            </a:r>
            <a:r>
              <a:rPr lang="en-US" sz="2000" dirty="0" smtClean="0">
                <a:latin typeface="Calisto MT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Box, Tubs, Cons, 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Para, 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Polycone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Polyhedra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, Trap, 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Trd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GenericTrap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, Sphere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Orb, Torus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Paraboloid</a:t>
            </a:r>
            <a:endParaRPr lang="en-US" sz="1800" dirty="0" smtClean="0">
              <a:latin typeface="Calisto MT" charset="0"/>
              <a:ea typeface="ＭＳ Ｐゴシック" charset="0"/>
              <a:cs typeface="ＭＳ Ｐゴシック" charset="0"/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 smtClean="0"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September 2016</a:t>
            </a:r>
            <a:endParaRPr lang="en-US" dirty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88639"/>
            <a:ext cx="7770813" cy="124963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More on </a:t>
            </a: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Solids … - 1</a:t>
            </a: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/>
            </a:r>
            <a:b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</a:br>
            <a:r>
              <a:rPr lang="en-US" sz="3600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Expected for release </a:t>
            </a:r>
            <a:r>
              <a:rPr lang="en-US" sz="3600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10.3</a:t>
            </a:r>
            <a:endParaRPr lang="en-US" sz="3600" i="1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FCB781F1-0351-3643-894C-8DAE6252F454}" type="slidenum">
              <a:rPr lang="en-US" sz="1000">
                <a:solidFill>
                  <a:srgbClr val="898989"/>
                </a:solidFill>
              </a:rPr>
              <a:pPr eaLnBrk="1" hangingPunct="1"/>
              <a:t>6</a:t>
            </a:fld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2852936"/>
            <a:ext cx="649408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buFont typeface="Wingdings" charset="2"/>
              <a:buChar char="Ø"/>
              <a:defRPr/>
            </a:pP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See detailed presentations on </a:t>
            </a:r>
            <a:r>
              <a:rPr lang="en-US" sz="1800" dirty="0" err="1" smtClean="0">
                <a:solidFill>
                  <a:srgbClr val="FF0000"/>
                </a:solidFill>
                <a:latin typeface="+mn-lt"/>
              </a:rPr>
              <a:t>VecGeom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 in 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parallel session 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7B 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3568" y="3429000"/>
            <a:ext cx="8337550" cy="309107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E887C"/>
              </a:buClr>
              <a:buFont typeface="Wingdings" charset="0"/>
              <a:buChar char=""/>
              <a:defRPr sz="2400" kern="1200">
                <a:solidFill>
                  <a:schemeClr val="tx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914400" indent="-4572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7443E"/>
              </a:buClr>
              <a:buFont typeface="Wingdings" charset="0"/>
              <a:buChar char=""/>
              <a:defRPr sz="22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371600" indent="-4572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8E887C"/>
              </a:buClr>
              <a:buFont typeface="Wingdings" charset="0"/>
              <a:buChar char=""/>
              <a:defRPr sz="20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3pPr>
            <a:lvl4pPr marL="1828800" indent="-4572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7443E"/>
              </a:buClr>
              <a:buFont typeface="Wingdings" charset="0"/>
              <a:buChar char=""/>
              <a:defRPr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4pPr>
            <a:lvl5pPr marL="2286000" indent="-4572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8E887C"/>
              </a:buClr>
              <a:buFont typeface="Wingdings" charset="0"/>
              <a:buChar char=""/>
              <a:defRPr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Calisto MT" charset="0"/>
                <a:ea typeface="ＭＳ Ｐゴシック" charset="0"/>
                <a:cs typeface="ＭＳ Ｐゴシック" charset="0"/>
              </a:rPr>
              <a:t>Revised implementation of </a:t>
            </a:r>
            <a:r>
              <a:rPr lang="en-US" sz="2000" i="1" dirty="0" err="1" smtClean="0">
                <a:latin typeface="Calisto MT" charset="0"/>
                <a:ea typeface="ＭＳ Ｐゴシック" charset="0"/>
                <a:cs typeface="ＭＳ Ｐゴシック" charset="0"/>
              </a:rPr>
              <a:t>CalculateExtent</a:t>
            </a:r>
            <a:r>
              <a:rPr lang="en-US" sz="2000" i="1" dirty="0" smtClean="0">
                <a:latin typeface="Calisto MT" charset="0"/>
                <a:ea typeface="ＭＳ Ｐゴシック" charset="0"/>
                <a:cs typeface="ＭＳ Ｐゴシック" charset="0"/>
              </a:rPr>
              <a:t>() </a:t>
            </a:r>
            <a:r>
              <a:rPr lang="en-US" sz="2000" dirty="0" smtClean="0">
                <a:latin typeface="Calisto MT" charset="0"/>
                <a:ea typeface="ＭＳ Ｐゴシック" charset="0"/>
                <a:cs typeface="ＭＳ Ｐゴシック" charset="0"/>
              </a:rPr>
              <a:t>for most relevant shapes</a:t>
            </a:r>
            <a:endParaRPr lang="en-US" sz="2000" dirty="0" smtClean="0">
              <a:latin typeface="Calisto MT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Based on new class </a:t>
            </a:r>
            <a:r>
              <a:rPr lang="en-US" sz="1800" i="1" dirty="0" smtClean="0">
                <a:latin typeface="Calisto MT" charset="0"/>
                <a:ea typeface="ＭＳ Ｐゴシック" charset="0"/>
                <a:cs typeface="ＭＳ Ｐゴシック" charset="0"/>
              </a:rPr>
              <a:t>G4BoundingEnvelope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 providing precise computation of bounding-box and envelope</a:t>
            </a:r>
            <a:endParaRPr lang="en-US" sz="1800" dirty="0">
              <a:latin typeface="Calisto MT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Cleaner implementation for shapes and more 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optimised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voxelisation</a:t>
            </a:r>
            <a:endParaRPr lang="en-US" sz="1800" dirty="0" smtClean="0">
              <a:latin typeface="Calisto MT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Applied also to 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Usolids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/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VecGeom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 wrappers for generation of same </a:t>
            </a:r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voxelisation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 structure</a:t>
            </a:r>
          </a:p>
        </p:txBody>
      </p:sp>
    </p:spTree>
    <p:extLst>
      <p:ext uri="{BB962C8B-B14F-4D97-AF65-F5344CB8AC3E}">
        <p14:creationId xmlns:p14="http://schemas.microsoft.com/office/powerpoint/2010/main" val="30658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 September 2016</a:t>
            </a:r>
            <a:endParaRPr lang="en-US" dirty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21st Geant4 Collaboration Meeting, Ferrara (Italy)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88639"/>
            <a:ext cx="7770813" cy="124963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More on </a:t>
            </a: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Solids … - 2</a:t>
            </a: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/>
            </a:r>
            <a:b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</a:br>
            <a:r>
              <a:rPr lang="en-US" sz="3600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Expected for release </a:t>
            </a:r>
            <a:r>
              <a:rPr lang="en-US" sz="3600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10.3</a:t>
            </a:r>
            <a:endParaRPr lang="en-US" sz="3600" i="1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FCB781F1-0351-3643-894C-8DAE6252F454}" type="slidenum">
              <a:rPr lang="en-US" sz="1000">
                <a:solidFill>
                  <a:srgbClr val="898989"/>
                </a:solidFill>
              </a:rPr>
              <a:pPr eaLnBrk="1" hangingPunct="1"/>
              <a:t>7</a:t>
            </a:fld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8617" y="2071200"/>
            <a:ext cx="8337550" cy="409410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E887C"/>
              </a:buClr>
              <a:buFont typeface="Wingdings" charset="0"/>
              <a:buChar char=""/>
              <a:defRPr sz="2400" kern="1200">
                <a:solidFill>
                  <a:schemeClr val="tx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914400" indent="-4572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7443E"/>
              </a:buClr>
              <a:buFont typeface="Wingdings" charset="0"/>
              <a:buChar char=""/>
              <a:defRPr sz="22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371600" indent="-4572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8E887C"/>
              </a:buClr>
              <a:buFont typeface="Wingdings" charset="0"/>
              <a:buChar char=""/>
              <a:defRPr sz="20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3pPr>
            <a:lvl4pPr marL="1828800" indent="-4572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47443E"/>
              </a:buClr>
              <a:buFont typeface="Wingdings" charset="0"/>
              <a:buChar char=""/>
              <a:defRPr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4pPr>
            <a:lvl5pPr marL="2286000" indent="-4572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8E887C"/>
              </a:buClr>
              <a:buFont typeface="Wingdings" charset="0"/>
              <a:buChar char=""/>
              <a:defRPr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New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class </a:t>
            </a:r>
            <a:r>
              <a:rPr lang="en-US" sz="1800" i="1" dirty="0">
                <a:latin typeface="Calisto MT" charset="0"/>
                <a:ea typeface="ＭＳ Ｐゴシック" charset="0"/>
                <a:cs typeface="ＭＳ Ｐゴシック" charset="0"/>
              </a:rPr>
              <a:t>G4ScaledSolid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 providing ability to scale 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a shape in dimensions along Cartesian axes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X, Y or 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Z</a:t>
            </a:r>
          </a:p>
          <a:p>
            <a:pPr eaLnBrk="1" hangingPunct="1"/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Improved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algorithms for computation of area in </a:t>
            </a:r>
            <a:r>
              <a:rPr lang="en-US" sz="1800" i="1" dirty="0">
                <a:latin typeface="Calisto MT" charset="0"/>
                <a:ea typeface="ＭＳ Ｐゴシック" charset="0"/>
                <a:cs typeface="ＭＳ Ｐゴシック" charset="0"/>
              </a:rPr>
              <a:t>G4TriangularFacet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and    </a:t>
            </a:r>
            <a:r>
              <a:rPr lang="en-US" sz="1800" i="1" dirty="0" smtClean="0">
                <a:latin typeface="Calisto MT" charset="0"/>
                <a:ea typeface="ＭＳ Ｐゴシック" charset="0"/>
                <a:cs typeface="ＭＳ Ｐゴシック" charset="0"/>
              </a:rPr>
              <a:t>G4QuadrangularFacet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 for </a:t>
            </a:r>
            <a:r>
              <a:rPr lang="en-US" sz="1800" i="1" dirty="0">
                <a:latin typeface="Calisto MT" charset="0"/>
                <a:ea typeface="ＭＳ Ｐゴシック" charset="0"/>
                <a:cs typeface="ＭＳ Ｐゴシック" charset="0"/>
              </a:rPr>
              <a:t>G4TessellatedSolid. 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Improved tests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in constructor to catch 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potential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problems with 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facets</a:t>
            </a:r>
          </a:p>
          <a:p>
            <a:pPr lvl="1" eaLnBrk="1" hangingPunct="1"/>
            <a:r>
              <a:rPr lang="en-US" sz="1600" dirty="0">
                <a:latin typeface="Calisto MT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1600" dirty="0" smtClean="0">
                <a:latin typeface="Calisto MT" charset="0"/>
                <a:ea typeface="ＭＳ Ｐゴシック" charset="0"/>
                <a:cs typeface="ＭＳ Ｐゴシック" charset="0"/>
              </a:rPr>
              <a:t>ollinear </a:t>
            </a:r>
            <a:r>
              <a:rPr lang="en-US" sz="1600" dirty="0">
                <a:latin typeface="Calisto MT" charset="0"/>
                <a:ea typeface="ＭＳ Ｐゴシック" charset="0"/>
                <a:cs typeface="ＭＳ Ｐゴシック" charset="0"/>
              </a:rPr>
              <a:t>vertices, </a:t>
            </a:r>
            <a:r>
              <a:rPr lang="en-US" sz="1600" dirty="0" smtClean="0">
                <a:latin typeface="Calisto MT" charset="0"/>
                <a:ea typeface="ＭＳ Ｐゴシック" charset="0"/>
                <a:cs typeface="ＭＳ Ｐゴシック" charset="0"/>
              </a:rPr>
              <a:t>non planar </a:t>
            </a:r>
            <a:r>
              <a:rPr lang="en-US" sz="1600" dirty="0">
                <a:latin typeface="Calisto MT" charset="0"/>
                <a:ea typeface="ＭＳ Ｐゴシック" charset="0"/>
                <a:cs typeface="ＭＳ Ｐゴシック" charset="0"/>
              </a:rPr>
              <a:t>surface, degenerate, concave or self </a:t>
            </a:r>
            <a:r>
              <a:rPr lang="en-US" sz="1600" dirty="0" smtClean="0">
                <a:latin typeface="Calisto MT" charset="0"/>
                <a:ea typeface="ＭＳ Ｐゴシック" charset="0"/>
                <a:cs typeface="ＭＳ Ｐゴシック" charset="0"/>
              </a:rPr>
              <a:t>intersecting facets</a:t>
            </a:r>
            <a:endParaRPr lang="en-US" sz="1600" dirty="0">
              <a:latin typeface="Calisto MT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Revised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implementation for </a:t>
            </a:r>
            <a:r>
              <a:rPr lang="en-US" sz="1800" i="1" dirty="0" err="1">
                <a:latin typeface="Calisto MT" charset="0"/>
                <a:ea typeface="ＭＳ Ｐゴシック" charset="0"/>
                <a:cs typeface="ＭＳ Ｐゴシック" charset="0"/>
              </a:rPr>
              <a:t>GetSurfaceArea</a:t>
            </a:r>
            <a:r>
              <a:rPr lang="en-US" sz="1800" i="1" dirty="0">
                <a:latin typeface="Calisto MT" charset="0"/>
                <a:ea typeface="ＭＳ Ｐゴシック" charset="0"/>
                <a:cs typeface="ＭＳ Ｐゴシック" charset="0"/>
              </a:rPr>
              <a:t>()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1800" i="1" dirty="0" err="1">
                <a:latin typeface="Calisto MT" charset="0"/>
                <a:ea typeface="ＭＳ Ｐゴシック" charset="0"/>
                <a:cs typeface="ＭＳ Ｐゴシック" charset="0"/>
              </a:rPr>
              <a:t>GetCubicVolume</a:t>
            </a:r>
            <a:r>
              <a:rPr lang="en-US" sz="1800" i="1" dirty="0">
                <a:latin typeface="Calisto MT" charset="0"/>
                <a:ea typeface="ＭＳ Ｐゴシック" charset="0"/>
                <a:cs typeface="ＭＳ Ｐゴシック" charset="0"/>
              </a:rPr>
              <a:t>()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 in </a:t>
            </a:r>
            <a:r>
              <a:rPr lang="en-US" sz="1800" i="1" dirty="0" smtClean="0">
                <a:latin typeface="Calisto MT" charset="0"/>
                <a:ea typeface="ＭＳ Ｐゴシック" charset="0"/>
                <a:cs typeface="ＭＳ Ｐゴシック" charset="0"/>
              </a:rPr>
              <a:t>G4GenericTrap</a:t>
            </a:r>
          </a:p>
          <a:p>
            <a:pPr eaLnBrk="1" hangingPunct="1"/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Boosted computation of </a:t>
            </a:r>
            <a:r>
              <a:rPr lang="en-US" sz="1800" i="1" dirty="0" err="1">
                <a:latin typeface="Calisto MT" charset="0"/>
                <a:ea typeface="ＭＳ Ｐゴシック" charset="0"/>
                <a:cs typeface="ＭＳ Ｐゴシック" charset="0"/>
              </a:rPr>
              <a:t>GetPointOnSurface</a:t>
            </a:r>
            <a:r>
              <a:rPr lang="en-US" sz="1800" i="1" dirty="0">
                <a:latin typeface="Calisto MT" charset="0"/>
                <a:ea typeface="ＭＳ Ｐゴシック" charset="0"/>
                <a:cs typeface="ＭＳ Ｐゴシック" charset="0"/>
              </a:rPr>
              <a:t>()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Boolean shapes</a:t>
            </a:r>
          </a:p>
          <a:p>
            <a:pPr eaLnBrk="1" hangingPunct="1"/>
            <a:r>
              <a:rPr lang="en-US" sz="1800" dirty="0" err="1" smtClean="0">
                <a:latin typeface="Calisto MT" charset="0"/>
                <a:ea typeface="ＭＳ Ｐゴシック" charset="0"/>
                <a:cs typeface="ＭＳ Ｐゴシック" charset="0"/>
              </a:rPr>
              <a:t>Optimisation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 in </a:t>
            </a:r>
            <a:r>
              <a:rPr lang="en-US" sz="1800" i="1" dirty="0" smtClean="0">
                <a:latin typeface="Calisto MT" charset="0"/>
                <a:ea typeface="ＭＳ Ｐゴシック" charset="0"/>
                <a:cs typeface="ＭＳ Ｐゴシック" charset="0"/>
              </a:rPr>
              <a:t>G4SubtractionSolid</a:t>
            </a:r>
            <a:r>
              <a:rPr lang="en-US" sz="1800" dirty="0" smtClean="0">
                <a:latin typeface="Calisto MT" charset="0"/>
                <a:ea typeface="ＭＳ Ｐゴシック" charset="0"/>
                <a:cs typeface="ＭＳ Ｐゴシック" charset="0"/>
              </a:rPr>
              <a:t> to 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directly return previously computed distance in </a:t>
            </a:r>
            <a:r>
              <a:rPr lang="en-US" sz="1800" i="1" dirty="0" err="1" smtClean="0">
                <a:latin typeface="Calisto MT" charset="0"/>
                <a:ea typeface="ＭＳ Ｐゴシック" charset="0"/>
                <a:cs typeface="ＭＳ Ｐゴシック" charset="0"/>
              </a:rPr>
              <a:t>DistanceToIn</a:t>
            </a:r>
            <a:r>
              <a:rPr lang="en-US" sz="1800" i="1" dirty="0" smtClean="0">
                <a:latin typeface="Calisto MT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800" i="1" dirty="0" err="1" smtClean="0">
                <a:latin typeface="Calisto MT" charset="0"/>
                <a:ea typeface="ＭＳ Ｐゴシック" charset="0"/>
                <a:cs typeface="ＭＳ Ｐゴシック" charset="0"/>
              </a:rPr>
              <a:t>p,v</a:t>
            </a:r>
            <a:r>
              <a:rPr lang="en-US" sz="1800" i="1" dirty="0">
                <a:latin typeface="Calisto MT" charset="0"/>
                <a:ea typeface="ＭＳ Ｐゴシック" charset="0"/>
                <a:cs typeface="ＭＳ Ｐゴシック" charset="0"/>
              </a:rPr>
              <a:t>)</a:t>
            </a:r>
            <a:r>
              <a:rPr lang="en-US" sz="1800" dirty="0">
                <a:latin typeface="Calisto MT" charset="0"/>
                <a:ea typeface="ＭＳ Ｐゴシック" charset="0"/>
                <a:cs typeface="ＭＳ Ｐゴシック" charset="0"/>
              </a:rPr>
              <a:t> if no progress is made (zero step)</a:t>
            </a:r>
            <a:endParaRPr lang="en-US" sz="1800" dirty="0" smtClean="0"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8304" y="2548649"/>
            <a:ext cx="1398001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10.2.ref02, 03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8637" y="1746446"/>
            <a:ext cx="105802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10.2.ref03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648285" y="4628663"/>
            <a:ext cx="105802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10.2.ref02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7648285" y="5065662"/>
            <a:ext cx="105802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10.2.ref05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7628637" y="5933477"/>
            <a:ext cx="105802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10.2.ref08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501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0813" cy="1371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More </a:t>
            </a:r>
            <a:r>
              <a:rPr lang="en-US" sz="4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fixes/updates - 1</a:t>
            </a:r>
            <a:r>
              <a:rPr lang="en-US" sz="4000" dirty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</a:br>
            <a:r>
              <a:rPr lang="en-US" sz="2800" i="1" dirty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Navigation</a:t>
            </a:r>
            <a:endParaRPr lang="en-US" sz="4800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smtClean="0">
                <a:solidFill>
                  <a:srgbClr val="898989"/>
                </a:solidFill>
              </a:rPr>
              <a:t>15 September 2016</a:t>
            </a:r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smtClean="0">
                <a:solidFill>
                  <a:srgbClr val="898989"/>
                </a:solidFill>
              </a:rPr>
              <a:t>21st Geant4 Collaboration Meeting, Ferrara (Italy)</a:t>
            </a:r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482AA3E3-9C46-014B-882A-1E6F0EEEC7F8}" type="slidenum">
              <a:rPr lang="en-US" sz="1000">
                <a:solidFill>
                  <a:srgbClr val="898989"/>
                </a:solidFill>
              </a:rPr>
              <a:pPr eaLnBrk="1" hangingPunct="1"/>
              <a:t>8</a:t>
            </a:fld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483" y="1916832"/>
            <a:ext cx="7770813" cy="4376018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en-US" sz="1800" dirty="0" smtClean="0"/>
              <a:t>Enabled </a:t>
            </a:r>
            <a:r>
              <a:rPr lang="en-US" sz="1800" dirty="0" err="1"/>
              <a:t>parameterisation</a:t>
            </a:r>
            <a:r>
              <a:rPr lang="en-US" sz="1800" dirty="0"/>
              <a:t> by solids type in MT mode</a:t>
            </a:r>
          </a:p>
          <a:p>
            <a:r>
              <a:rPr lang="en-US" sz="1800" dirty="0" smtClean="0"/>
              <a:t>Enabled </a:t>
            </a:r>
            <a:r>
              <a:rPr lang="en-US" sz="1800" dirty="0" smtClean="0"/>
              <a:t>use of divisions in MT mode</a:t>
            </a:r>
          </a:p>
          <a:p>
            <a:pPr lvl="1"/>
            <a:r>
              <a:rPr lang="en-US" sz="1600" dirty="0" smtClean="0"/>
              <a:t>Proper treatment of rotation-matrices in division classes in </a:t>
            </a:r>
            <a:r>
              <a:rPr lang="en-US" sz="1600" i="1" dirty="0" smtClean="0"/>
              <a:t>G4VDivisionParameterisation</a:t>
            </a:r>
          </a:p>
          <a:p>
            <a:pPr lvl="1"/>
            <a:r>
              <a:rPr lang="en-US" sz="1600" dirty="0" smtClean="0"/>
              <a:t>Addressing problem reports </a:t>
            </a:r>
            <a:r>
              <a:rPr lang="en-US" sz="1600" dirty="0" smtClean="0">
                <a:hlinkClick r:id="rId2"/>
              </a:rPr>
              <a:t>#1743</a:t>
            </a:r>
            <a:r>
              <a:rPr lang="en-US" sz="1600" dirty="0" smtClean="0"/>
              <a:t> and </a:t>
            </a:r>
            <a:r>
              <a:rPr lang="en-US" sz="1600" dirty="0" smtClean="0">
                <a:hlinkClick r:id="rId3"/>
              </a:rPr>
              <a:t>#1750</a:t>
            </a:r>
            <a:endParaRPr lang="en-US" sz="1600" dirty="0" smtClean="0"/>
          </a:p>
          <a:p>
            <a:r>
              <a:rPr lang="en-US" sz="1800" dirty="0" smtClean="0"/>
              <a:t>Fixed logic error in </a:t>
            </a:r>
            <a:r>
              <a:rPr lang="en-US" sz="1800" i="1" dirty="0" smtClean="0"/>
              <a:t>G4MultiLevelLocator::</a:t>
            </a:r>
            <a:r>
              <a:rPr lang="en-US" sz="1800" i="1" dirty="0" err="1" smtClean="0"/>
              <a:t>EstimateIntersectionPoint</a:t>
            </a:r>
            <a:r>
              <a:rPr lang="en-US" sz="1800" i="1" dirty="0" smtClean="0"/>
              <a:t>()</a:t>
            </a:r>
            <a:r>
              <a:rPr lang="en-US" sz="1800" dirty="0"/>
              <a:t> </a:t>
            </a:r>
            <a:r>
              <a:rPr lang="en-US" sz="1800" dirty="0" smtClean="0"/>
              <a:t>for keeping consistent candidate intersection</a:t>
            </a:r>
          </a:p>
          <a:p>
            <a:pPr lvl="1"/>
            <a:r>
              <a:rPr lang="en-US" sz="1600" dirty="0" smtClean="0"/>
              <a:t>Addressing cases of negative steps and convergence problems with field observed in </a:t>
            </a:r>
            <a:r>
              <a:rPr lang="en-US" sz="1600" dirty="0" smtClean="0"/>
              <a:t>ALICE</a:t>
            </a:r>
          </a:p>
          <a:p>
            <a:r>
              <a:rPr lang="en-US" sz="1800" dirty="0"/>
              <a:t>Relaxed condition for zero or almost-zero steps in </a:t>
            </a:r>
            <a:r>
              <a:rPr lang="en-US" sz="1800" i="1" dirty="0" smtClean="0"/>
              <a:t>G4ReplicaNavigation</a:t>
            </a:r>
            <a:r>
              <a:rPr lang="en-US" sz="1800" dirty="0" smtClean="0"/>
              <a:t> and </a:t>
            </a:r>
            <a:r>
              <a:rPr lang="en-US" sz="1800" i="1" dirty="0"/>
              <a:t>G4Navigator</a:t>
            </a:r>
            <a:r>
              <a:rPr lang="en-US" sz="1800" dirty="0"/>
              <a:t>, to allow for faster progression in case of stuck </a:t>
            </a:r>
            <a:r>
              <a:rPr lang="en-US" sz="1800" dirty="0" smtClean="0"/>
              <a:t>tracks in </a:t>
            </a:r>
            <a:r>
              <a:rPr lang="en-US" sz="1800" dirty="0"/>
              <a:t>3D scoring </a:t>
            </a:r>
            <a:r>
              <a:rPr lang="en-US" sz="1800" dirty="0" smtClean="0"/>
              <a:t>meshes</a:t>
            </a:r>
          </a:p>
          <a:p>
            <a:pPr lvl="1"/>
            <a:r>
              <a:rPr lang="en-US" sz="1600" dirty="0" smtClean="0"/>
              <a:t>Addressing </a:t>
            </a:r>
            <a:r>
              <a:rPr lang="en-US" sz="1600" dirty="0"/>
              <a:t>old problem report </a:t>
            </a:r>
            <a:r>
              <a:rPr lang="en-US" sz="1600" dirty="0">
                <a:hlinkClick r:id="rId4"/>
              </a:rPr>
              <a:t>#</a:t>
            </a:r>
            <a:r>
              <a:rPr lang="en-US" sz="1600" dirty="0" smtClean="0">
                <a:hlinkClick r:id="rId4"/>
              </a:rPr>
              <a:t>1432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7380312" y="2078581"/>
            <a:ext cx="141024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10.1.p03, 10.2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380312" y="2663957"/>
            <a:ext cx="141024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10.1.p03, 10.2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382616" y="3446722"/>
            <a:ext cx="141024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10.1.p03, 10.2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948264" y="4797152"/>
            <a:ext cx="1828265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10.1.p03</a:t>
            </a:r>
            <a:r>
              <a:rPr lang="en-US" sz="1600" smtClean="0"/>
              <a:t>, 10.2.p01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9848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844824"/>
            <a:ext cx="8769226" cy="4537223"/>
          </a:xfrm>
        </p:spPr>
        <p:txBody>
          <a:bodyPr/>
          <a:lstStyle/>
          <a:p>
            <a:r>
              <a:rPr lang="en-US" sz="1600" dirty="0"/>
              <a:t>Fix in </a:t>
            </a:r>
            <a:r>
              <a:rPr lang="en-US" sz="1600" i="1" dirty="0"/>
              <a:t>G4ReplicaNavigation::</a:t>
            </a:r>
            <a:r>
              <a:rPr lang="en-US" sz="1600" i="1" dirty="0" err="1"/>
              <a:t>ComputeStep</a:t>
            </a:r>
            <a:r>
              <a:rPr lang="en-US" sz="1600" i="1" dirty="0"/>
              <a:t>() </a:t>
            </a:r>
            <a:r>
              <a:rPr lang="en-US" sz="1600" dirty="0"/>
              <a:t>for correct setting of </a:t>
            </a:r>
            <a:r>
              <a:rPr lang="en-US" sz="1600" i="1" dirty="0" err="1"/>
              <a:t>copyNo</a:t>
            </a:r>
            <a:r>
              <a:rPr lang="en-US" sz="1600" dirty="0"/>
              <a:t> for particle </a:t>
            </a:r>
            <a:r>
              <a:rPr lang="en-US" sz="1600" dirty="0" smtClean="0"/>
              <a:t>entering</a:t>
            </a:r>
          </a:p>
          <a:p>
            <a:pPr lvl="1"/>
            <a:r>
              <a:rPr lang="en-US" sz="1400" dirty="0" smtClean="0"/>
              <a:t>Fixes </a:t>
            </a:r>
            <a:r>
              <a:rPr lang="en-US" sz="1400" dirty="0"/>
              <a:t>issue of negative </a:t>
            </a:r>
            <a:r>
              <a:rPr lang="en-US" sz="1400" i="1" dirty="0" err="1"/>
              <a:t>copyNo</a:t>
            </a:r>
            <a:r>
              <a:rPr lang="en-US" sz="1400" dirty="0"/>
              <a:t> observed in nested replica </a:t>
            </a:r>
            <a:r>
              <a:rPr lang="en-US" sz="1400" dirty="0" smtClean="0"/>
              <a:t>setups. Addressing </a:t>
            </a:r>
            <a:r>
              <a:rPr lang="en-US" sz="1400" dirty="0"/>
              <a:t>problem report </a:t>
            </a:r>
            <a:r>
              <a:rPr lang="en-US" sz="1400" dirty="0">
                <a:hlinkClick r:id="rId2"/>
              </a:rPr>
              <a:t>#</a:t>
            </a:r>
            <a:r>
              <a:rPr lang="en-US" sz="1400" dirty="0" smtClean="0">
                <a:hlinkClick r:id="rId2"/>
              </a:rPr>
              <a:t>1634</a:t>
            </a:r>
            <a:endParaRPr lang="en-US" sz="1400" dirty="0" smtClean="0"/>
          </a:p>
          <a:p>
            <a:r>
              <a:rPr lang="en-US" sz="1600" dirty="0"/>
              <a:t>Fix in </a:t>
            </a:r>
            <a:r>
              <a:rPr lang="en-US" sz="1600" i="1" dirty="0"/>
              <a:t>G4Navigator::</a:t>
            </a:r>
            <a:r>
              <a:rPr lang="en-US" sz="1600" i="1" dirty="0" err="1"/>
              <a:t>GetGlobalExitNormal</a:t>
            </a:r>
            <a:r>
              <a:rPr lang="en-US" sz="1600" i="1" dirty="0"/>
              <a:t>() </a:t>
            </a:r>
            <a:r>
              <a:rPr lang="en-US" sz="1600" dirty="0"/>
              <a:t>to </a:t>
            </a:r>
            <a:r>
              <a:rPr lang="en-US" sz="1600" dirty="0" err="1"/>
              <a:t>synchronise</a:t>
            </a:r>
            <a:r>
              <a:rPr lang="en-US" sz="1600" dirty="0"/>
              <a:t> caching </a:t>
            </a:r>
            <a:r>
              <a:rPr lang="en-US" sz="1600" dirty="0" smtClean="0"/>
              <a:t>of </a:t>
            </a:r>
            <a:r>
              <a:rPr lang="en-US" sz="1600" dirty="0"/>
              <a:t>'</a:t>
            </a:r>
            <a:r>
              <a:rPr lang="en-US" sz="1600" i="1" dirty="0" err="1"/>
              <a:t>fExitNormalGlobalFrame</a:t>
            </a:r>
            <a:r>
              <a:rPr lang="en-US" sz="1600" dirty="0"/>
              <a:t>' before </a:t>
            </a:r>
            <a:r>
              <a:rPr lang="en-US" sz="1600" dirty="0" smtClean="0"/>
              <a:t>returning. Addressing </a:t>
            </a:r>
            <a:r>
              <a:rPr lang="en-US" sz="1600" dirty="0"/>
              <a:t>problem report </a:t>
            </a:r>
            <a:r>
              <a:rPr lang="en-US" sz="1600" dirty="0">
                <a:hlinkClick r:id="rId3"/>
              </a:rPr>
              <a:t>#</a:t>
            </a:r>
            <a:r>
              <a:rPr lang="en-US" sz="1600" dirty="0" smtClean="0">
                <a:hlinkClick r:id="rId3"/>
              </a:rPr>
              <a:t>1750</a:t>
            </a:r>
            <a:endParaRPr lang="en-US" sz="1600" dirty="0" smtClean="0"/>
          </a:p>
          <a:p>
            <a:r>
              <a:rPr lang="en-US" sz="1600" dirty="0" smtClean="0"/>
              <a:t>Added </a:t>
            </a:r>
            <a:r>
              <a:rPr lang="en-US" sz="1600" dirty="0"/>
              <a:t>check against number of iterations in </a:t>
            </a:r>
            <a:r>
              <a:rPr lang="en-US" sz="1600" i="1" dirty="0"/>
              <a:t>G4ChordFinder::</a:t>
            </a:r>
            <a:r>
              <a:rPr lang="en-US" sz="1600" i="1" dirty="0" err="1"/>
              <a:t>FindNextChord</a:t>
            </a:r>
            <a:r>
              <a:rPr lang="en-US" sz="1600" i="1" dirty="0"/>
              <a:t>()</a:t>
            </a:r>
            <a:r>
              <a:rPr lang="en-US" sz="1600" dirty="0"/>
              <a:t>, to identify potential cases of lack of </a:t>
            </a:r>
            <a:r>
              <a:rPr lang="en-US" sz="1600" dirty="0" smtClean="0"/>
              <a:t>convergence</a:t>
            </a:r>
          </a:p>
          <a:p>
            <a:r>
              <a:rPr lang="en-US" sz="1600" dirty="0"/>
              <a:t>Fix for spin tracking of particles with negative magnetic </a:t>
            </a:r>
            <a:r>
              <a:rPr lang="en-US" sz="1600" dirty="0" smtClean="0"/>
              <a:t>moment</a:t>
            </a:r>
          </a:p>
          <a:p>
            <a:pPr lvl="1"/>
            <a:r>
              <a:rPr lang="en-US" sz="1400" dirty="0" smtClean="0"/>
              <a:t>Addressing </a:t>
            </a:r>
            <a:r>
              <a:rPr lang="en-US" sz="1400" dirty="0"/>
              <a:t>problem report </a:t>
            </a:r>
            <a:r>
              <a:rPr lang="en-US" sz="1400" dirty="0">
                <a:hlinkClick r:id="rId4"/>
              </a:rPr>
              <a:t>#</a:t>
            </a:r>
            <a:r>
              <a:rPr lang="en-US" sz="1400" dirty="0" smtClean="0">
                <a:hlinkClick r:id="rId4"/>
              </a:rPr>
              <a:t>1831</a:t>
            </a:r>
            <a:endParaRPr lang="en-US" sz="1400" dirty="0" smtClean="0"/>
          </a:p>
          <a:p>
            <a:r>
              <a:rPr lang="en-US" sz="1600" dirty="0"/>
              <a:t>Corrected implementation of </a:t>
            </a:r>
            <a:r>
              <a:rPr lang="en-US" sz="1600" i="1" dirty="0"/>
              <a:t>operator=() </a:t>
            </a:r>
            <a:r>
              <a:rPr lang="en-US" sz="1600" dirty="0"/>
              <a:t>and copy-</a:t>
            </a:r>
            <a:r>
              <a:rPr lang="en-US" sz="1600" dirty="0" err="1"/>
              <a:t>ctor</a:t>
            </a:r>
            <a:r>
              <a:rPr lang="en-US" sz="1600" dirty="0"/>
              <a:t> for </a:t>
            </a:r>
            <a:r>
              <a:rPr lang="en-US" sz="1600" i="1" dirty="0" smtClean="0"/>
              <a:t>G4Field</a:t>
            </a:r>
            <a:r>
              <a:rPr lang="en-US" sz="1600" dirty="0" smtClean="0"/>
              <a:t>, </a:t>
            </a:r>
            <a:r>
              <a:rPr lang="en-US" sz="1600" i="1" dirty="0" smtClean="0"/>
              <a:t>G4ElectroMagneticField</a:t>
            </a:r>
            <a:r>
              <a:rPr lang="en-US" sz="1600" dirty="0"/>
              <a:t>, </a:t>
            </a:r>
            <a:r>
              <a:rPr lang="en-US" sz="1600" i="1" dirty="0"/>
              <a:t>G4ElectricField</a:t>
            </a:r>
            <a:r>
              <a:rPr lang="en-US" sz="1600" dirty="0"/>
              <a:t> and </a:t>
            </a:r>
            <a:r>
              <a:rPr lang="en-US" sz="1600" i="1" dirty="0" smtClean="0"/>
              <a:t>G4CachedMagneticField</a:t>
            </a:r>
            <a:r>
              <a:rPr lang="en-US" sz="1600" dirty="0" smtClean="0"/>
              <a:t>. Fixed </a:t>
            </a:r>
            <a:r>
              <a:rPr lang="en-US" sz="1600" i="1" dirty="0"/>
              <a:t>Clone()</a:t>
            </a:r>
            <a:r>
              <a:rPr lang="en-US" sz="1600" dirty="0"/>
              <a:t> signatures in derived Field </a:t>
            </a:r>
            <a:r>
              <a:rPr lang="en-US" sz="1600" dirty="0" smtClean="0"/>
              <a:t>classes</a:t>
            </a:r>
          </a:p>
          <a:p>
            <a:r>
              <a:rPr lang="en-US" sz="1600" dirty="0"/>
              <a:t>Fix in </a:t>
            </a:r>
            <a:r>
              <a:rPr lang="en-US" sz="1600" i="1" dirty="0"/>
              <a:t>G4CashKarp</a:t>
            </a:r>
            <a:r>
              <a:rPr lang="en-US" sz="1600" dirty="0"/>
              <a:t> for the size of arrays holding intermediate </a:t>
            </a:r>
            <a:r>
              <a:rPr lang="en-US" sz="1600" dirty="0" smtClean="0"/>
              <a:t>values</a:t>
            </a:r>
          </a:p>
          <a:p>
            <a:r>
              <a:rPr lang="en-US" sz="1600" dirty="0"/>
              <a:t>F</a:t>
            </a:r>
            <a:r>
              <a:rPr lang="en-US" sz="1600" dirty="0" smtClean="0"/>
              <a:t>ix in </a:t>
            </a:r>
            <a:r>
              <a:rPr lang="en-US" sz="1600" i="1" dirty="0"/>
              <a:t>G4PropagatorInField</a:t>
            </a:r>
            <a:r>
              <a:rPr lang="en-US" sz="1600" dirty="0"/>
              <a:t> </a:t>
            </a:r>
            <a:r>
              <a:rPr lang="en-US" sz="1600" dirty="0" smtClean="0"/>
              <a:t>to correctly </a:t>
            </a:r>
            <a:r>
              <a:rPr lang="en-US" sz="1600" dirty="0"/>
              <a:t>pass accuracy values to Intersection Locator </a:t>
            </a:r>
            <a:r>
              <a:rPr lang="en-US" sz="1600" dirty="0" smtClean="0"/>
              <a:t>after </a:t>
            </a:r>
            <a:r>
              <a:rPr lang="en-US" sz="1600" dirty="0"/>
              <a:t>re-evaluating </a:t>
            </a:r>
            <a:r>
              <a:rPr lang="en-US" sz="1600" i="1" dirty="0"/>
              <a:t>epsilon</a:t>
            </a:r>
            <a:endParaRPr lang="en-US" sz="1600" i="1" dirty="0" smtClean="0"/>
          </a:p>
        </p:txBody>
      </p:sp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52259" y="6723676"/>
            <a:ext cx="1658938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15 September 2016</a:t>
            </a:r>
            <a:endParaRPr lang="en-US" dirty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787" y="6723676"/>
            <a:ext cx="42989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21st Geant4 Collaboration Meeting, Ferrara (Italy)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More </a:t>
            </a: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fixes/updates - 2</a:t>
            </a:r>
            <a: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/>
            </a:r>
            <a:br>
              <a:rPr lang="en-US" sz="4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</a:br>
            <a:r>
              <a:rPr lang="en-US" sz="3600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sto MT" charset="0"/>
                <a:ea typeface="ＭＳ Ｐゴシック" charset="0"/>
                <a:cs typeface="ＭＳ Ｐゴシック" charset="0"/>
              </a:rPr>
              <a:t>Navigation/Field</a:t>
            </a:r>
            <a:endParaRPr lang="en-US" sz="3600" i="1" dirty="0">
              <a:effectLst>
                <a:outerShdw blurRad="38100" dist="38100" dir="2700000" algn="tl">
                  <a:srgbClr val="DDDDDD"/>
                </a:outerShdw>
              </a:effectLst>
              <a:latin typeface="Calisto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5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306697" y="6620911"/>
            <a:ext cx="533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9D5CE926-AC43-7A4D-8B53-E4FAC2B5D52B}" type="slidenum">
              <a:rPr lang="en-US" sz="1000">
                <a:solidFill>
                  <a:srgbClr val="898989"/>
                </a:solidFill>
              </a:rPr>
              <a:pPr eaLnBrk="1" hangingPunct="1"/>
              <a:t>9</a:t>
            </a:fld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16665" y="1506270"/>
            <a:ext cx="1828265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10.1.p03</a:t>
            </a:r>
            <a:r>
              <a:rPr lang="en-US" sz="1600" smtClean="0"/>
              <a:t>, 10.2.p01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7016665" y="3681452"/>
            <a:ext cx="1828265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smtClean="0"/>
              <a:t>10.1.p03, 10.2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823147" y="4202633"/>
            <a:ext cx="103256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10.2.p01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7823147" y="4622930"/>
            <a:ext cx="103256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10.2.p02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666854" y="5518080"/>
            <a:ext cx="11732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10.2.ref06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7670100" y="2922601"/>
            <a:ext cx="11732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10.2.ref07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7666853" y="5915088"/>
            <a:ext cx="11732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/>
              <a:t>10.2.ref08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Folio">
    <a:dk1>
      <a:sysClr val="windowText" lastClr="000000"/>
    </a:dk1>
    <a:lt1>
      <a:sysClr val="window" lastClr="FFFFFF"/>
    </a:lt1>
    <a:dk2>
      <a:srgbClr val="2D2F2B"/>
    </a:dk2>
    <a:lt2>
      <a:srgbClr val="DEDED7"/>
    </a:lt2>
    <a:accent1>
      <a:srgbClr val="294171"/>
    </a:accent1>
    <a:accent2>
      <a:srgbClr val="748CBC"/>
    </a:accent2>
    <a:accent3>
      <a:srgbClr val="8E887C"/>
    </a:accent3>
    <a:accent4>
      <a:srgbClr val="834736"/>
    </a:accent4>
    <a:accent5>
      <a:srgbClr val="5A1705"/>
    </a:accent5>
    <a:accent6>
      <a:srgbClr val="A0A16A"/>
    </a:accent6>
    <a:hlink>
      <a:srgbClr val="74B6BC"/>
    </a:hlink>
    <a:folHlink>
      <a:srgbClr val="7F95A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3212</TotalTime>
  <Words>1152</Words>
  <Application>Microsoft Macintosh PowerPoint</Application>
  <PresentationFormat>On-screen Show (4:3)</PresentationFormat>
  <Paragraphs>157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Calisto MT</vt:lpstr>
      <vt:lpstr>Helvetica</vt:lpstr>
      <vt:lpstr>ＭＳ Ｐゴシック</vt:lpstr>
      <vt:lpstr>Wingdings</vt:lpstr>
      <vt:lpstr>Arial</vt:lpstr>
      <vt:lpstr>Folio</vt:lpstr>
      <vt:lpstr>Geometry &amp; Persistency Recent &amp; ongoing developments</vt:lpstr>
      <vt:lpstr>Outline</vt:lpstr>
      <vt:lpstr>PowerPoint Presentation</vt:lpstr>
      <vt:lpstr>Fixes/updates to solids - 1</vt:lpstr>
      <vt:lpstr>Fixes/updates to solids - 2</vt:lpstr>
      <vt:lpstr>More on Solids … - 1 Expected for release 10.3</vt:lpstr>
      <vt:lpstr>More on Solids … - 2 Expected for release 10.3</vt:lpstr>
      <vt:lpstr>More fixes/updates - 1 Navigation</vt:lpstr>
      <vt:lpstr>More fixes/updates - 2 Navigation/Field</vt:lpstr>
      <vt:lpstr>New field steppers &amp; integrator drivers</vt:lpstr>
      <vt:lpstr>PowerPoint Presentation</vt:lpstr>
      <vt:lpstr>GDML module</vt:lpstr>
      <vt:lpstr>Thanks!</vt:lpstr>
    </vt:vector>
  </TitlesOfParts>
  <Manager/>
  <Company>CERN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 - Recent &amp; ongoing developments</dc:title>
  <dc:subject/>
  <dc:creator>Gabriele Cosmo</dc:creator>
  <cp:keywords/>
  <dc:description/>
  <cp:lastModifiedBy>Cosmo Gabriele</cp:lastModifiedBy>
  <cp:revision>164</cp:revision>
  <cp:lastPrinted>1904-01-01T00:00:00Z</cp:lastPrinted>
  <dcterms:created xsi:type="dcterms:W3CDTF">2010-10-06T08:39:35Z</dcterms:created>
  <dcterms:modified xsi:type="dcterms:W3CDTF">2016-09-10T11:23:39Z</dcterms:modified>
  <cp:category/>
</cp:coreProperties>
</file>