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65" r:id="rId4"/>
    <p:sldId id="258" r:id="rId5"/>
    <p:sldId id="264" r:id="rId6"/>
    <p:sldId id="259" r:id="rId7"/>
    <p:sldId id="260" r:id="rId8"/>
    <p:sldId id="266" r:id="rId9"/>
    <p:sldId id="268" r:id="rId10"/>
    <p:sldId id="269" r:id="rId11"/>
    <p:sldId id="261" r:id="rId12"/>
    <p:sldId id="262" r:id="rId13"/>
    <p:sldId id="263" r:id="rId14"/>
    <p:sldId id="270" r:id="rId15"/>
    <p:sldId id="271" r:id="rId16"/>
    <p:sldId id="275" r:id="rId17"/>
    <p:sldId id="274" r:id="rId18"/>
    <p:sldId id="273" r:id="rId19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A7A152E-81AF-4CFD-A3A7-EB226998AC75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55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400" cy="395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4402080" y="9553680"/>
            <a:ext cx="3367440" cy="5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4AAEBF5-1E41-4C8A-9323-BC47B5F12D6D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094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7920" y="1604520"/>
            <a:ext cx="498708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7920" y="1604520"/>
            <a:ext cx="49870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2077920" y="1604520"/>
            <a:ext cx="4987080" cy="3977280"/>
          </a:xfrm>
          <a:prstGeom prst="rect">
            <a:avLst/>
          </a:prstGeom>
          <a:ln>
            <a:noFill/>
          </a:ln>
        </p:spPr>
      </p:pic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2077920" y="1604520"/>
            <a:ext cx="49870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1840" cy="68558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1840" cy="685584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28600" y="1690560"/>
            <a:ext cx="5148720" cy="3155760"/>
          </a:xfrm>
          <a:prstGeom prst="roundRect">
            <a:avLst>
              <a:gd name="adj" fmla="val 13910"/>
            </a:avLst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2"/>
          <p:cNvSpPr/>
          <p:nvPr/>
        </p:nvSpPr>
        <p:spPr>
          <a:xfrm>
            <a:off x="1923480" y="174960"/>
            <a:ext cx="7426800" cy="87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i="1" strike="noStrike">
                <a:solidFill>
                  <a:srgbClr val="4F81BD"/>
                </a:solidFill>
                <a:latin typeface="Arial"/>
                <a:ea typeface="DejaVu Sans"/>
              </a:rPr>
              <a:t>Demo: from running a test to displaying the results</a:t>
            </a:r>
            <a:endParaRPr/>
          </a:p>
        </p:txBody>
      </p:sp>
      <p:pic>
        <p:nvPicPr>
          <p:cNvPr id="118" name="Picture 1"/>
          <p:cNvPicPr/>
          <p:nvPr/>
        </p:nvPicPr>
        <p:blipFill>
          <a:blip r:embed="rId3"/>
          <a:stretch/>
        </p:blipFill>
        <p:spPr>
          <a:xfrm>
            <a:off x="5601960" y="5576400"/>
            <a:ext cx="576720" cy="631800"/>
          </a:xfrm>
          <a:prstGeom prst="rect">
            <a:avLst/>
          </a:prstGeom>
          <a:ln>
            <a:noFill/>
          </a:ln>
        </p:spPr>
      </p:pic>
      <p:pic>
        <p:nvPicPr>
          <p:cNvPr id="119" name="Picture 3"/>
          <p:cNvPicPr/>
          <p:nvPr/>
        </p:nvPicPr>
        <p:blipFill>
          <a:blip r:embed="rId4"/>
          <a:stretch/>
        </p:blipFill>
        <p:spPr>
          <a:xfrm>
            <a:off x="7175520" y="5528520"/>
            <a:ext cx="1826280" cy="740160"/>
          </a:xfrm>
          <a:prstGeom prst="rect">
            <a:avLst/>
          </a:prstGeom>
          <a:ln>
            <a:noFill/>
          </a:ln>
        </p:spPr>
      </p:pic>
      <p:pic>
        <p:nvPicPr>
          <p:cNvPr id="120" name="Picture 4"/>
          <p:cNvPicPr/>
          <p:nvPr/>
        </p:nvPicPr>
        <p:blipFill>
          <a:blip r:embed="rId5"/>
          <a:stretch/>
        </p:blipFill>
        <p:spPr>
          <a:xfrm>
            <a:off x="6453720" y="5576400"/>
            <a:ext cx="634320" cy="689040"/>
          </a:xfrm>
          <a:prstGeom prst="rect">
            <a:avLst/>
          </a:prstGeom>
          <a:ln>
            <a:noFill/>
          </a:ln>
        </p:spPr>
      </p:pic>
      <p:sp>
        <p:nvSpPr>
          <p:cNvPr id="121" name="CustomShape 3"/>
          <p:cNvSpPr/>
          <p:nvPr/>
        </p:nvSpPr>
        <p:spPr>
          <a:xfrm>
            <a:off x="806400" y="1690560"/>
            <a:ext cx="4570920" cy="435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u="sng" strike="noStrike">
                <a:solidFill>
                  <a:srgbClr val="4F81BD"/>
                </a:solidFill>
                <a:latin typeface="Arial"/>
                <a:ea typeface="DejaVu Sans"/>
              </a:rPr>
              <a:t>Outline: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4F81BD"/>
                </a:solidFill>
                <a:latin typeface="Arial"/>
                <a:ea typeface="DejaVu Sans"/>
              </a:rPr>
              <a:t>The conversion tool.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4F81BD"/>
                </a:solidFill>
                <a:latin typeface="Arial"/>
                <a:ea typeface="DejaVu Sans"/>
              </a:rPr>
              <a:t>Prerequisits.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4F81BD"/>
                </a:solidFill>
                <a:latin typeface="Arial"/>
                <a:ea typeface="DejaVu Sans"/>
              </a:rPr>
              <a:t>Providing the metadata.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4F81BD"/>
                </a:solidFill>
                <a:latin typeface="Arial"/>
                <a:ea typeface="DejaVu Sans"/>
              </a:rPr>
              <a:t>Extracting histogram or TGraph from a root file and creating json file for upload to DoSSiER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4F81BD"/>
                </a:solidFill>
                <a:latin typeface="Arial"/>
                <a:ea typeface="DejaVu Sans"/>
              </a:rPr>
              <a:t>Uploading the data using the Web Application.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4F81BD"/>
                </a:solidFill>
                <a:latin typeface="Arial"/>
                <a:ea typeface="DejaVu Sans"/>
              </a:rPr>
              <a:t>Displaying the result.</a:t>
            </a:r>
            <a:endParaRPr/>
          </a:p>
        </p:txBody>
      </p:sp>
      <p:pic>
        <p:nvPicPr>
          <p:cNvPr id="122" name="Picture 9"/>
          <p:cNvPicPr/>
          <p:nvPr/>
        </p:nvPicPr>
        <p:blipFill>
          <a:blip r:embed="rId6"/>
          <a:stretch/>
        </p:blipFill>
        <p:spPr>
          <a:xfrm>
            <a:off x="300600" y="18720"/>
            <a:ext cx="1490760" cy="741960"/>
          </a:xfrm>
          <a:prstGeom prst="rect">
            <a:avLst/>
          </a:prstGeom>
          <a:ln>
            <a:noFill/>
          </a:ln>
        </p:spPr>
      </p:pic>
      <p:sp>
        <p:nvSpPr>
          <p:cNvPr id="123" name="CustomShape 4"/>
          <p:cNvSpPr/>
          <p:nvPr/>
        </p:nvSpPr>
        <p:spPr>
          <a:xfrm>
            <a:off x="7839000" y="6497280"/>
            <a:ext cx="10742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9/14/2016</a:t>
            </a:r>
            <a:endParaRPr/>
          </a:p>
        </p:txBody>
      </p:sp>
      <p:sp>
        <p:nvSpPr>
          <p:cNvPr id="124" name="CustomShape 5"/>
          <p:cNvSpPr/>
          <p:nvPr/>
        </p:nvSpPr>
        <p:spPr>
          <a:xfrm>
            <a:off x="806400" y="6515640"/>
            <a:ext cx="537156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Hans Wenzel                   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      </a:t>
            </a:r>
            <a:endParaRPr/>
          </a:p>
        </p:txBody>
      </p:sp>
      <p:sp>
        <p:nvSpPr>
          <p:cNvPr id="125" name="CustomShape 6"/>
          <p:cNvSpPr/>
          <p:nvPr/>
        </p:nvSpPr>
        <p:spPr>
          <a:xfrm>
            <a:off x="228600" y="6515640"/>
            <a:ext cx="44568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D1D0B910-D48B-4E46-B2DF-A6227F88F22E}" type="slidenum"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7785000" y="6558120"/>
            <a:ext cx="10742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9/14/2016</a:t>
            </a:r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752400" y="6576480"/>
            <a:ext cx="537156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Hans Wenzel                   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      </a:t>
            </a:r>
            <a:endParaRPr/>
          </a:p>
        </p:txBody>
      </p:sp>
      <p:sp>
        <p:nvSpPr>
          <p:cNvPr id="164" name="CustomShape 3"/>
          <p:cNvSpPr/>
          <p:nvPr/>
        </p:nvSpPr>
        <p:spPr>
          <a:xfrm>
            <a:off x="174600" y="6576480"/>
            <a:ext cx="44568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BE2417E5-A953-4DB3-9A02-206C12AB1EB0}" type="slidenum"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10</a:t>
            </a:fld>
            <a:endParaRPr/>
          </a:p>
        </p:txBody>
      </p:sp>
      <p:sp>
        <p:nvSpPr>
          <p:cNvPr id="165" name="TextShape 4"/>
          <p:cNvSpPr txBox="1"/>
          <p:nvPr/>
        </p:nvSpPr>
        <p:spPr>
          <a:xfrm>
            <a:off x="-19800" y="240120"/>
            <a:ext cx="749304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4F81BD"/>
                </a:solidFill>
                <a:latin typeface="Arial"/>
                <a:ea typeface="DejaVu Sans"/>
              </a:rPr>
              <a:t>Uploading to DoSSiER: Log in to the Geant 4 Collaborators page</a:t>
            </a:r>
            <a:endParaRPr/>
          </a:p>
        </p:txBody>
      </p:sp>
      <p:pic>
        <p:nvPicPr>
          <p:cNvPr id="166" name="Picture 165"/>
          <p:cNvPicPr/>
          <p:nvPr/>
        </p:nvPicPr>
        <p:blipFill>
          <a:blip r:embed="rId2"/>
          <a:stretch/>
        </p:blipFill>
        <p:spPr>
          <a:xfrm>
            <a:off x="1972800" y="1554480"/>
            <a:ext cx="6073920" cy="431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7785000" y="6558120"/>
            <a:ext cx="10742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9/14/2016</a:t>
            </a:r>
            <a:endParaRPr/>
          </a:p>
        </p:txBody>
      </p:sp>
      <p:sp>
        <p:nvSpPr>
          <p:cNvPr id="168" name="CustomShape 2"/>
          <p:cNvSpPr/>
          <p:nvPr/>
        </p:nvSpPr>
        <p:spPr>
          <a:xfrm>
            <a:off x="752400" y="6576480"/>
            <a:ext cx="537156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Hans Wenzel                   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      </a:t>
            </a:r>
            <a:endParaRPr/>
          </a:p>
        </p:txBody>
      </p:sp>
      <p:sp>
        <p:nvSpPr>
          <p:cNvPr id="169" name="CustomShape 3"/>
          <p:cNvSpPr/>
          <p:nvPr/>
        </p:nvSpPr>
        <p:spPr>
          <a:xfrm>
            <a:off x="174600" y="6576480"/>
            <a:ext cx="44568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1D79FE26-ED13-4098-900B-EF6353AE2213}" type="slidenum"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11</a:t>
            </a:fld>
            <a:endParaRPr/>
          </a:p>
        </p:txBody>
      </p:sp>
      <p:sp>
        <p:nvSpPr>
          <p:cNvPr id="170" name="TextShape 4"/>
          <p:cNvSpPr txBox="1"/>
          <p:nvPr/>
        </p:nvSpPr>
        <p:spPr>
          <a:xfrm>
            <a:off x="-19800" y="240120"/>
            <a:ext cx="542952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4F81BD"/>
                </a:solidFill>
                <a:latin typeface="Arial"/>
                <a:ea typeface="DejaVu Sans"/>
              </a:rPr>
              <a:t>Uploading to DoSSiER: Now select FileUpload</a:t>
            </a:r>
            <a:endParaRPr/>
          </a:p>
        </p:txBody>
      </p:sp>
      <p:pic>
        <p:nvPicPr>
          <p:cNvPr id="171" name="Picture 170"/>
          <p:cNvPicPr/>
          <p:nvPr/>
        </p:nvPicPr>
        <p:blipFill>
          <a:blip r:embed="rId2"/>
          <a:stretch/>
        </p:blipFill>
        <p:spPr>
          <a:xfrm>
            <a:off x="1149840" y="1737360"/>
            <a:ext cx="7536960" cy="45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7785000" y="6558120"/>
            <a:ext cx="10742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9/14/2016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752400" y="6576480"/>
            <a:ext cx="537156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Hans Wenzel                   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      </a:t>
            </a:r>
            <a:endParaRPr/>
          </a:p>
        </p:txBody>
      </p:sp>
      <p:sp>
        <p:nvSpPr>
          <p:cNvPr id="174" name="CustomShape 3"/>
          <p:cNvSpPr/>
          <p:nvPr/>
        </p:nvSpPr>
        <p:spPr>
          <a:xfrm>
            <a:off x="174600" y="6576480"/>
            <a:ext cx="44568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4B68E0C7-25F1-493E-B467-5447F32791F4}" type="slidenum"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12</a:t>
            </a:fld>
            <a:endParaRPr/>
          </a:p>
        </p:txBody>
      </p:sp>
      <p:sp>
        <p:nvSpPr>
          <p:cNvPr id="175" name="TextShape 4"/>
          <p:cNvSpPr txBox="1"/>
          <p:nvPr/>
        </p:nvSpPr>
        <p:spPr>
          <a:xfrm>
            <a:off x="-19800" y="240120"/>
            <a:ext cx="757656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4F81BD"/>
                </a:solidFill>
                <a:latin typeface="Arial"/>
                <a:ea typeface="DejaVu Sans"/>
              </a:rPr>
              <a:t>Uploading to DoSSiER: select the file to upload and press submit.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0" y="1401288"/>
            <a:ext cx="8694110" cy="4255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0" y="1389412"/>
            <a:ext cx="8628590" cy="43378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38795" y="2576945"/>
            <a:ext cx="1282535" cy="3087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78826" y="356260"/>
            <a:ext cx="2719449" cy="218505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8275" y="213756"/>
            <a:ext cx="2552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We got a Menu now!!!!!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Let’s select all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7785000" y="6558120"/>
            <a:ext cx="10742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9/14/2016</a:t>
            </a:r>
            <a:endParaRPr/>
          </a:p>
        </p:txBody>
      </p:sp>
      <p:sp>
        <p:nvSpPr>
          <p:cNvPr id="10" name="CustomShape 2"/>
          <p:cNvSpPr/>
          <p:nvPr/>
        </p:nvSpPr>
        <p:spPr>
          <a:xfrm>
            <a:off x="752400" y="6576480"/>
            <a:ext cx="537156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Hans Wenzel                   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      </a:t>
            </a:r>
            <a:endParaRPr/>
          </a:p>
        </p:txBody>
      </p:sp>
      <p:sp>
        <p:nvSpPr>
          <p:cNvPr id="11" name="CustomShape 3"/>
          <p:cNvSpPr/>
          <p:nvPr/>
        </p:nvSpPr>
        <p:spPr>
          <a:xfrm>
            <a:off x="174600" y="6576480"/>
            <a:ext cx="44568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 dirty="0" smtClean="0">
                <a:solidFill>
                  <a:srgbClr val="004C97"/>
                </a:solidFill>
                <a:latin typeface="Arial"/>
                <a:ea typeface="ＭＳ Ｐゴシック"/>
              </a:rPr>
              <a:t>13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63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5" y="1058224"/>
            <a:ext cx="8609552" cy="4653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195" y="237506"/>
            <a:ext cx="7038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Cool!!!!:  pi- cross section for 10 different elements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7785000" y="6558120"/>
            <a:ext cx="10742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9/14/2016</a:t>
            </a:r>
            <a:endParaRPr/>
          </a:p>
        </p:txBody>
      </p:sp>
      <p:sp>
        <p:nvSpPr>
          <p:cNvPr id="5" name="CustomShape 2"/>
          <p:cNvSpPr/>
          <p:nvPr/>
        </p:nvSpPr>
        <p:spPr>
          <a:xfrm>
            <a:off x="752400" y="6576480"/>
            <a:ext cx="537156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Hans Wenzel                   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174600" y="6576480"/>
            <a:ext cx="44568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 dirty="0" smtClean="0">
                <a:solidFill>
                  <a:srgbClr val="004C97"/>
                </a:solidFill>
                <a:latin typeface="Arial"/>
                <a:ea typeface="ＭＳ Ｐゴシック"/>
              </a:rPr>
              <a:t>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22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144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Conclusion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397440" y="1132925"/>
            <a:ext cx="8229240" cy="397728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This wasn’t so difficult </a:t>
            </a:r>
            <a:r>
              <a:rPr lang="en-US" sz="3200" dirty="0" smtClean="0">
                <a:solidFill>
                  <a:schemeClr val="accent1"/>
                </a:solidFill>
                <a:sym typeface="Wingdings"/>
              </a:rPr>
              <a:t> No excuse not to try!!!!</a:t>
            </a:r>
          </a:p>
          <a:p>
            <a:r>
              <a:rPr lang="en-US" sz="3200" dirty="0" smtClean="0">
                <a:solidFill>
                  <a:schemeClr val="accent1"/>
                </a:solidFill>
                <a:sym typeface="Wingdings"/>
              </a:rPr>
              <a:t>Will add upload via web service soon  staged.</a:t>
            </a:r>
          </a:p>
          <a:p>
            <a:r>
              <a:rPr lang="en-US" sz="3200" dirty="0" smtClean="0">
                <a:solidFill>
                  <a:schemeClr val="accent1"/>
                </a:solidFill>
                <a:sym typeface="Wingdings"/>
              </a:rPr>
              <a:t>Move to </a:t>
            </a:r>
            <a:r>
              <a:rPr lang="en-US" sz="3200" dirty="0" err="1" smtClean="0">
                <a:solidFill>
                  <a:schemeClr val="accent1"/>
                </a:solidFill>
                <a:sym typeface="Wingdings"/>
              </a:rPr>
              <a:t>fermilab</a:t>
            </a:r>
            <a:r>
              <a:rPr lang="en-US" sz="3200" dirty="0" smtClean="0">
                <a:solidFill>
                  <a:schemeClr val="accent1"/>
                </a:solidFill>
                <a:sym typeface="Wingdings"/>
              </a:rPr>
              <a:t>/CERN SSO (</a:t>
            </a:r>
            <a:r>
              <a:rPr lang="en-US" sz="3200" dirty="0" err="1" smtClean="0">
                <a:solidFill>
                  <a:schemeClr val="accent1"/>
                </a:solidFill>
                <a:sym typeface="Wingdings"/>
              </a:rPr>
              <a:t>saml</a:t>
            </a:r>
            <a:r>
              <a:rPr lang="en-US" sz="3200" dirty="0" smtClean="0">
                <a:solidFill>
                  <a:schemeClr val="accent1"/>
                </a:solidFill>
                <a:sym typeface="Wingdings"/>
              </a:rPr>
              <a:t>/shibboleth)</a:t>
            </a:r>
          </a:p>
          <a:p>
            <a:endParaRPr lang="en-US" sz="3200" dirty="0" smtClean="0">
              <a:solidFill>
                <a:schemeClr val="accent1"/>
              </a:solidFill>
              <a:sym typeface="Wingdings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7785000" y="6558120"/>
            <a:ext cx="10742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9/14/2016</a:t>
            </a:r>
            <a:endParaRPr/>
          </a:p>
        </p:txBody>
      </p:sp>
      <p:sp>
        <p:nvSpPr>
          <p:cNvPr id="5" name="CustomShape 2"/>
          <p:cNvSpPr/>
          <p:nvPr/>
        </p:nvSpPr>
        <p:spPr>
          <a:xfrm>
            <a:off x="752400" y="6576480"/>
            <a:ext cx="537156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Hans Wenzel                   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174600" y="6576480"/>
            <a:ext cx="44568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 dirty="0" smtClean="0">
                <a:solidFill>
                  <a:srgbClr val="004C97"/>
                </a:solidFill>
                <a:latin typeface="Arial"/>
                <a:ea typeface="ＭＳ Ｐゴシック"/>
              </a:rPr>
              <a:t>15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397440" y="4843022"/>
            <a:ext cx="8513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Thanks to Andrea and Julia !!!!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1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97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2" y="843147"/>
            <a:ext cx="1891886" cy="546858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74201" y="1116282"/>
            <a:ext cx="6519553" cy="50232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10569" y="1116282"/>
            <a:ext cx="648318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Command to convert: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python  </a:t>
            </a:r>
            <a:r>
              <a:rPr lang="en-US" sz="2000" dirty="0">
                <a:solidFill>
                  <a:schemeClr val="accent1"/>
                </a:solidFill>
              </a:rPr>
              <a:t>./</a:t>
            </a:r>
            <a:r>
              <a:rPr lang="en-US" sz="2000" dirty="0" err="1">
                <a:solidFill>
                  <a:schemeClr val="accent1"/>
                </a:solidFill>
              </a:rPr>
              <a:t>plot_histofiles.py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--</a:t>
            </a:r>
            <a:r>
              <a:rPr lang="en-US" sz="2000" dirty="0" err="1">
                <a:solidFill>
                  <a:schemeClr val="accent1"/>
                </a:solidFill>
              </a:rPr>
              <a:t>metadatafile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meta_pi+_</a:t>
            </a:r>
            <a:r>
              <a:rPr lang="en-US" sz="2000" dirty="0" err="1" smtClean="0">
                <a:solidFill>
                  <a:schemeClr val="accent1"/>
                </a:solidFill>
              </a:rPr>
              <a:t>all_totalxserr.json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-c convert  </a:t>
            </a:r>
            <a:r>
              <a:rPr lang="en-US" sz="2000" dirty="0" smtClean="0">
                <a:solidFill>
                  <a:schemeClr val="accent1"/>
                </a:solidFill>
              </a:rPr>
              <a:t>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--</a:t>
            </a:r>
            <a:r>
              <a:rPr lang="en-US" sz="2000" dirty="0">
                <a:solidFill>
                  <a:schemeClr val="accent1"/>
                </a:solidFill>
              </a:rPr>
              <a:t>output </a:t>
            </a:r>
            <a:r>
              <a:rPr lang="en-US" sz="2000" dirty="0" smtClean="0">
                <a:solidFill>
                  <a:schemeClr val="accent1"/>
                </a:solidFill>
              </a:rPr>
              <a:t>pi+_</a:t>
            </a:r>
            <a:r>
              <a:rPr lang="en-US" sz="2000" dirty="0" err="1" smtClean="0">
                <a:solidFill>
                  <a:schemeClr val="accent1"/>
                </a:solidFill>
              </a:rPr>
              <a:t>all.json</a:t>
            </a:r>
            <a:r>
              <a:rPr lang="en-US" sz="2000" dirty="0" smtClean="0">
                <a:solidFill>
                  <a:schemeClr val="accent1"/>
                </a:solidFill>
              </a:rPr>
              <a:t> 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pion_xs.root:pion+_G4C_totalxserr  \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pion_xs.root:pion+_</a:t>
            </a:r>
            <a:r>
              <a:rPr lang="en-US" sz="2000" dirty="0" smtClean="0">
                <a:solidFill>
                  <a:schemeClr val="accent1"/>
                </a:solidFill>
              </a:rPr>
              <a:t>G4Al_totalxserr </a:t>
            </a:r>
            <a:r>
              <a:rPr lang="en-US" sz="2000" dirty="0">
                <a:solidFill>
                  <a:schemeClr val="accent1"/>
                </a:solidFill>
              </a:rPr>
              <a:t>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pion_xs.root:pion+_G4S_totalxserr 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pion_xs.root:pion+_G4Ca_totalxserr 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pion_xs.root:pion+_G4Fe_totalxserr </a:t>
            </a:r>
            <a:r>
              <a:rPr lang="en-US" sz="2000" dirty="0">
                <a:solidFill>
                  <a:schemeClr val="accent1"/>
                </a:solidFill>
              </a:rPr>
              <a:t>\ </a:t>
            </a:r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pion_xs.root:pion+_G4Cu_totalxserr 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pion_xs.root:pion+_G4Ag_totalxserr 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pion_xs.root:pion+_G4Sn_totalxserr 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pion_xs.root:pion+_G4Au_totalxserr </a:t>
            </a:r>
            <a:r>
              <a:rPr lang="en-US" sz="2000" dirty="0">
                <a:solidFill>
                  <a:schemeClr val="accent1"/>
                </a:solidFill>
              </a:rPr>
              <a:t>\ </a:t>
            </a:r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pion_xs.root:pion+_G4Pb_totalxserr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402" y="244489"/>
            <a:ext cx="402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Ok let’s also add the pi+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7785000" y="6558120"/>
            <a:ext cx="10742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9/14/2016</a:t>
            </a:r>
            <a:endParaRPr/>
          </a:p>
        </p:txBody>
      </p:sp>
      <p:sp>
        <p:nvSpPr>
          <p:cNvPr id="7" name="CustomShape 2"/>
          <p:cNvSpPr/>
          <p:nvPr/>
        </p:nvSpPr>
        <p:spPr>
          <a:xfrm>
            <a:off x="752400" y="6576480"/>
            <a:ext cx="537156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Hans Wenzel                   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      </a:t>
            </a:r>
            <a:endParaRPr/>
          </a:p>
        </p:txBody>
      </p:sp>
      <p:sp>
        <p:nvSpPr>
          <p:cNvPr id="8" name="CustomShape 3"/>
          <p:cNvSpPr/>
          <p:nvPr/>
        </p:nvSpPr>
        <p:spPr>
          <a:xfrm>
            <a:off x="174600" y="6576480"/>
            <a:ext cx="44568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4B68E0C7-25F1-493E-B467-5447F32791F4}" type="slidenum"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2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149434"/>
            <a:ext cx="8595855" cy="3777725"/>
          </a:xfrm>
          <a:prstGeom prst="rect">
            <a:avLst/>
          </a:prstGeom>
        </p:spPr>
      </p:pic>
      <p:sp>
        <p:nvSpPr>
          <p:cNvPr id="262" name="CustomShape 15"/>
          <p:cNvSpPr/>
          <p:nvPr/>
        </p:nvSpPr>
        <p:spPr>
          <a:xfrm>
            <a:off x="1968480" y="166377"/>
            <a:ext cx="853920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  <a:ea typeface="DejaVu Sans"/>
              </a:rPr>
              <a:t>Ancillary Tools: </a:t>
            </a:r>
            <a:r>
              <a:rPr lang="en-US" sz="26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Conversion Tool</a:t>
            </a:r>
            <a:r>
              <a:rPr lang="en-US" sz="32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17"/>
          <p:cNvSpPr/>
          <p:nvPr/>
        </p:nvSpPr>
        <p:spPr>
          <a:xfrm>
            <a:off x="219240" y="4876560"/>
            <a:ext cx="8923320" cy="13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8"/>
          <p:cNvSpPr/>
          <p:nvPr/>
        </p:nvSpPr>
        <p:spPr>
          <a:xfrm>
            <a:off x="7899480" y="654372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19"/>
          <p:cNvSpPr/>
          <p:nvPr/>
        </p:nvSpPr>
        <p:spPr>
          <a:xfrm>
            <a:off x="866880" y="656208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20"/>
          <p:cNvSpPr/>
          <p:nvPr/>
        </p:nvSpPr>
        <p:spPr>
          <a:xfrm>
            <a:off x="289080" y="656208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8284FDFF-F0CF-4117-BAEC-20D5F7CE406E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21"/>
          <p:cNvSpPr/>
          <p:nvPr/>
        </p:nvSpPr>
        <p:spPr>
          <a:xfrm>
            <a:off x="289080" y="5819760"/>
            <a:ext cx="74102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more details see </a:t>
            </a:r>
            <a:r>
              <a:rPr lang="en-US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Andrea’s talk.</a:t>
            </a:r>
            <a:r>
              <a:rPr lang="en-US" sz="1800" b="0" strike="noStrike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837" y="512697"/>
            <a:ext cx="86857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Python program </a:t>
            </a:r>
            <a:endParaRPr lang="en-US" sz="1600" spc="-1" dirty="0" smtClean="0">
              <a:solidFill>
                <a:srgbClr val="4F81BD"/>
              </a:solidFill>
              <a:uFill>
                <a:solidFill>
                  <a:srgbClr val="FFFFFF"/>
                </a:solidFill>
              </a:uFill>
              <a:latin typeface="TeXGyrePagella"/>
            </a:endParaRP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6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to </a:t>
            </a:r>
            <a:r>
              <a:rPr lang="en-US" sz="1600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read and convert histograms from/to different formats: ROOT, </a:t>
            </a:r>
            <a:r>
              <a:rPr lang="en-US" sz="16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ASCII (CSV), JSON</a:t>
            </a: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4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Download </a:t>
            </a:r>
            <a:r>
              <a:rPr lang="en-US" sz="1400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from and upload to </a:t>
            </a:r>
            <a:r>
              <a:rPr lang="en-US" sz="1400" spc="-1" dirty="0" err="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DoSSiER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4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Inspect </a:t>
            </a:r>
            <a:r>
              <a:rPr lang="en-US" sz="1400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and interact with histograms (</a:t>
            </a:r>
            <a:r>
              <a:rPr lang="en-US" sz="1400" i="1" spc="-1" dirty="0" err="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matplotlib</a:t>
            </a:r>
            <a:r>
              <a:rPr lang="en-US" sz="14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)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4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CLI </a:t>
            </a:r>
            <a:r>
              <a:rPr lang="en-US" sz="1400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(script integration) or API (integration in python programs) are available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5" name="Picture 21"/>
          <p:cNvPicPr/>
          <p:nvPr/>
        </p:nvPicPr>
        <p:blipFill>
          <a:blip r:embed="rId3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8001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365760" y="1097280"/>
            <a:ext cx="841212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Liberation Serif"/>
              <a:buAutoNum type="arabicParenR"/>
            </a:pPr>
            <a:r>
              <a:rPr lang="en-US" strike="noStrike" dirty="0">
                <a:solidFill>
                  <a:schemeClr val="accent1"/>
                </a:solidFill>
                <a:latin typeface="Arial"/>
              </a:rPr>
              <a:t> You need python, various python </a:t>
            </a:r>
            <a:r>
              <a:rPr lang="en-US" strike="noStrike" dirty="0" smtClean="0">
                <a:solidFill>
                  <a:schemeClr val="accent1"/>
                </a:solidFill>
                <a:latin typeface="Arial"/>
              </a:rPr>
              <a:t>modules(e.g. </a:t>
            </a:r>
            <a:r>
              <a:rPr lang="en-US" strike="noStrike" dirty="0" err="1" smtClean="0">
                <a:solidFill>
                  <a:schemeClr val="accent1"/>
                </a:solidFill>
                <a:latin typeface="Arial"/>
              </a:rPr>
              <a:t>numpy</a:t>
            </a:r>
            <a:r>
              <a:rPr lang="en-US" strike="noStrike" dirty="0" smtClean="0">
                <a:solidFill>
                  <a:schemeClr val="accent1"/>
                </a:solidFill>
                <a:latin typeface="Arial"/>
              </a:rPr>
              <a:t>) </a:t>
            </a:r>
            <a:r>
              <a:rPr lang="en-US" strike="noStrike" dirty="0">
                <a:solidFill>
                  <a:schemeClr val="accent1"/>
                </a:solidFill>
                <a:latin typeface="Arial"/>
              </a:rPr>
              <a:t>and Root with python support.  If it doesn't exist on your System get the 2.7 version of Anaconda from: https://</a:t>
            </a:r>
            <a:r>
              <a:rPr lang="en-US" strike="noStrike" dirty="0" err="1">
                <a:solidFill>
                  <a:schemeClr val="accent1"/>
                </a:solidFill>
                <a:latin typeface="Arial"/>
              </a:rPr>
              <a:t>www.continuum.io</a:t>
            </a:r>
            <a:r>
              <a:rPr lang="en-US" strike="noStrike" dirty="0">
                <a:solidFill>
                  <a:schemeClr val="accent1"/>
                </a:solidFill>
                <a:latin typeface="Arial"/>
              </a:rPr>
              <a:t>/downloads</a:t>
            </a:r>
            <a:endParaRPr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Font typeface="Liberation Serif"/>
              <a:buAutoNum type="arabicParenR"/>
            </a:pPr>
            <a:r>
              <a:rPr lang="en-US" strike="noStrike" dirty="0" smtClean="0">
                <a:solidFill>
                  <a:schemeClr val="accent1"/>
                </a:solidFill>
                <a:latin typeface="Arial"/>
              </a:rPr>
              <a:t> then </a:t>
            </a:r>
            <a:r>
              <a:rPr lang="en-US" strike="noStrike" dirty="0">
                <a:solidFill>
                  <a:schemeClr val="accent1"/>
                </a:solidFill>
                <a:latin typeface="Arial"/>
              </a:rPr>
              <a:t>build root against the python version provided by Anaconda.</a:t>
            </a:r>
            <a:endParaRPr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Font typeface="Liberation Serif"/>
              <a:buAutoNum type="arabicParenR"/>
            </a:pPr>
            <a:r>
              <a:rPr lang="en-US" strike="noStrike" dirty="0">
                <a:solidFill>
                  <a:schemeClr val="accent1"/>
                </a:solidFill>
                <a:latin typeface="Arial"/>
              </a:rPr>
              <a:t> Finally obtain the upload tool from </a:t>
            </a:r>
            <a:r>
              <a:rPr lang="en-US" strike="noStrike" dirty="0" err="1">
                <a:solidFill>
                  <a:schemeClr val="accent1"/>
                </a:solidFill>
                <a:latin typeface="Arial"/>
              </a:rPr>
              <a:t>gitlab</a:t>
            </a:r>
            <a:r>
              <a:rPr lang="en-US" strike="noStrike" dirty="0">
                <a:solidFill>
                  <a:schemeClr val="accent1"/>
                </a:solidFill>
                <a:latin typeface="Arial"/>
              </a:rPr>
              <a:t>: https://</a:t>
            </a:r>
            <a:r>
              <a:rPr lang="en-US" strike="noStrike" dirty="0" err="1">
                <a:solidFill>
                  <a:schemeClr val="accent1"/>
                </a:solidFill>
                <a:latin typeface="Arial"/>
              </a:rPr>
              <a:t>gitlab.cern.ch</a:t>
            </a:r>
            <a:r>
              <a:rPr lang="en-US" strike="noStrike" dirty="0">
                <a:solidFill>
                  <a:schemeClr val="accent1"/>
                </a:solidFill>
                <a:latin typeface="Arial"/>
              </a:rPr>
              <a:t>/</a:t>
            </a:r>
            <a:r>
              <a:rPr lang="en-US" strike="noStrike" dirty="0" err="1">
                <a:solidFill>
                  <a:schemeClr val="accent1"/>
                </a:solidFill>
                <a:latin typeface="Arial"/>
              </a:rPr>
              <a:t>PhysicsValidationDB</a:t>
            </a:r>
            <a:r>
              <a:rPr lang="en-US" strike="noStrike" dirty="0">
                <a:solidFill>
                  <a:schemeClr val="accent1"/>
                </a:solidFill>
                <a:latin typeface="Arial"/>
              </a:rPr>
              <a:t>/uploader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365759" y="274320"/>
            <a:ext cx="5096889" cy="42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400" strike="noStrike" dirty="0" err="1" smtClean="0">
                <a:solidFill>
                  <a:schemeClr val="accent1"/>
                </a:solidFill>
                <a:latin typeface="Arial"/>
              </a:rPr>
              <a:t>Prerequisits</a:t>
            </a:r>
            <a:r>
              <a:rPr lang="en-US" sz="2400" strike="noStrike" dirty="0" smtClean="0">
                <a:solidFill>
                  <a:schemeClr val="accent1"/>
                </a:solidFill>
                <a:latin typeface="Arial"/>
              </a:rPr>
              <a:t> (Linux)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8067600" y="6583680"/>
            <a:ext cx="10742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9/14/2016</a:t>
            </a:r>
            <a:endParaRPr/>
          </a:p>
        </p:txBody>
      </p:sp>
      <p:sp>
        <p:nvSpPr>
          <p:cNvPr id="148" name="CustomShape 4"/>
          <p:cNvSpPr/>
          <p:nvPr/>
        </p:nvSpPr>
        <p:spPr>
          <a:xfrm>
            <a:off x="1035000" y="6602040"/>
            <a:ext cx="537156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Hans Wenzel                   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      </a:t>
            </a:r>
            <a:endParaRPr/>
          </a:p>
        </p:txBody>
      </p:sp>
      <p:sp>
        <p:nvSpPr>
          <p:cNvPr id="149" name="CustomShape 5"/>
          <p:cNvSpPr/>
          <p:nvPr/>
        </p:nvSpPr>
        <p:spPr>
          <a:xfrm>
            <a:off x="457200" y="6602040"/>
            <a:ext cx="44568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9147157B-A5A0-426A-BF39-2B20CAA56999}" type="slidenum"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365760" y="1097280"/>
            <a:ext cx="8635736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dirty="0" smtClean="0">
                <a:solidFill>
                  <a:schemeClr val="accent1"/>
                </a:solidFill>
              </a:rPr>
              <a:t>Get homebrew form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http://</a:t>
            </a:r>
            <a:r>
              <a:rPr lang="en-US" dirty="0" err="1" smtClean="0">
                <a:solidFill>
                  <a:schemeClr val="accent1"/>
                </a:solidFill>
              </a:rPr>
              <a:t>brew.sh</a:t>
            </a:r>
            <a:r>
              <a:rPr lang="en-US" dirty="0" smtClean="0">
                <a:solidFill>
                  <a:schemeClr val="accent1"/>
                </a:solidFill>
              </a:rPr>
              <a:t>/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/</a:t>
            </a:r>
            <a:r>
              <a:rPr lang="en-US" sz="1400" dirty="0" err="1" smtClean="0">
                <a:solidFill>
                  <a:schemeClr val="accent1"/>
                </a:solidFill>
              </a:rPr>
              <a:t>usr</a:t>
            </a:r>
            <a:r>
              <a:rPr lang="en-US" sz="1400" dirty="0" smtClean="0">
                <a:solidFill>
                  <a:schemeClr val="accent1"/>
                </a:solidFill>
              </a:rPr>
              <a:t>/bin/ruby -e "$(curl -</a:t>
            </a:r>
            <a:r>
              <a:rPr lang="en-US" sz="1400" dirty="0" err="1" smtClean="0">
                <a:solidFill>
                  <a:schemeClr val="accent1"/>
                </a:solidFill>
              </a:rPr>
              <a:t>fsSL</a:t>
            </a:r>
            <a:r>
              <a:rPr lang="en-US" sz="1400" dirty="0" smtClean="0">
                <a:solidFill>
                  <a:schemeClr val="accent1"/>
                </a:solidFill>
              </a:rPr>
              <a:t> https://</a:t>
            </a:r>
            <a:r>
              <a:rPr lang="en-US" sz="1400" dirty="0" err="1" smtClean="0">
                <a:solidFill>
                  <a:schemeClr val="accent1"/>
                </a:solidFill>
              </a:rPr>
              <a:t>raw.githubusercontent.com</a:t>
            </a:r>
            <a:r>
              <a:rPr lang="en-US" sz="1400" dirty="0" smtClean="0">
                <a:solidFill>
                  <a:schemeClr val="accent1"/>
                </a:solidFill>
              </a:rPr>
              <a:t>/Homebrew/install/master/install)"</a:t>
            </a:r>
            <a:endParaRPr lang="en-US" sz="1400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brew </a:t>
            </a:r>
            <a:r>
              <a:rPr lang="en-US" dirty="0">
                <a:solidFill>
                  <a:schemeClr val="accent1"/>
                </a:solidFill>
              </a:rPr>
              <a:t>install root6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brew </a:t>
            </a:r>
            <a:r>
              <a:rPr lang="en-US" dirty="0">
                <a:solidFill>
                  <a:schemeClr val="accent1"/>
                </a:solidFill>
              </a:rPr>
              <a:t>info </a:t>
            </a:r>
            <a:r>
              <a:rPr lang="en-US" dirty="0" smtClean="0">
                <a:solidFill>
                  <a:schemeClr val="accent1"/>
                </a:solidFill>
              </a:rPr>
              <a:t>root6 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 follow the instruction what to add to your .</a:t>
            </a:r>
            <a:r>
              <a:rPr lang="en-US" dirty="0" err="1" smtClean="0">
                <a:solidFill>
                  <a:schemeClr val="accent1"/>
                </a:solidFill>
                <a:sym typeface="Wingdings"/>
              </a:rPr>
              <a:t>bashrc_profife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it-IT" dirty="0" err="1" smtClean="0">
                <a:solidFill>
                  <a:schemeClr val="accent1"/>
                </a:solidFill>
              </a:rPr>
              <a:t>brew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install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homebrew</a:t>
            </a:r>
            <a:r>
              <a:rPr lang="it-IT" dirty="0">
                <a:solidFill>
                  <a:schemeClr val="accent1"/>
                </a:solidFill>
              </a:rPr>
              <a:t>/</a:t>
            </a:r>
            <a:r>
              <a:rPr lang="it-IT" dirty="0" err="1">
                <a:solidFill>
                  <a:schemeClr val="accent1"/>
                </a:solidFill>
              </a:rPr>
              <a:t>python</a:t>
            </a:r>
            <a:r>
              <a:rPr lang="it-IT" dirty="0">
                <a:solidFill>
                  <a:schemeClr val="accent1"/>
                </a:solidFill>
              </a:rPr>
              <a:t>/</a:t>
            </a:r>
            <a:r>
              <a:rPr lang="it-IT" dirty="0" err="1">
                <a:solidFill>
                  <a:schemeClr val="accent1"/>
                </a:solidFill>
              </a:rPr>
              <a:t>numpy</a:t>
            </a:r>
            <a:endParaRPr lang="it-IT" dirty="0">
              <a:solidFill>
                <a:schemeClr val="accent1"/>
              </a:solidFill>
            </a:endParaRPr>
          </a:p>
          <a:p>
            <a:endParaRPr lang="it-IT" dirty="0" smtClean="0">
              <a:solidFill>
                <a:schemeClr val="accent1"/>
              </a:solidFill>
            </a:endParaRPr>
          </a:p>
          <a:p>
            <a:endParaRPr lang="it-IT" dirty="0">
              <a:solidFill>
                <a:schemeClr val="accent1"/>
              </a:solidFill>
            </a:endParaRPr>
          </a:p>
          <a:p>
            <a:endParaRPr lang="it-IT" dirty="0" smtClean="0">
              <a:solidFill>
                <a:schemeClr val="accent1"/>
              </a:solidFill>
            </a:endParaRPr>
          </a:p>
          <a:p>
            <a:r>
              <a:rPr lang="it-IT" dirty="0" err="1" smtClean="0">
                <a:solidFill>
                  <a:schemeClr val="accent1"/>
                </a:solidFill>
              </a:rPr>
              <a:t>Then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r>
              <a:rPr lang="it-IT" dirty="0" err="1" smtClean="0">
                <a:solidFill>
                  <a:schemeClr val="accent1"/>
                </a:solidFill>
              </a:rPr>
              <a:t>you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r>
              <a:rPr lang="it-IT" dirty="0" err="1" smtClean="0">
                <a:solidFill>
                  <a:schemeClr val="accent1"/>
                </a:solidFill>
              </a:rPr>
              <a:t>should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r>
              <a:rPr lang="it-IT" smtClean="0">
                <a:solidFill>
                  <a:schemeClr val="accent1"/>
                </a:solidFill>
              </a:rPr>
              <a:t>be ready to go:</a:t>
            </a:r>
            <a:endParaRPr lang="it-IT" dirty="0">
              <a:solidFill>
                <a:schemeClr val="accent1"/>
              </a:solidFill>
            </a:endParaRPr>
          </a:p>
          <a:p>
            <a:endParaRPr lang="it-IT" dirty="0" smtClean="0">
              <a:solidFill>
                <a:schemeClr val="accent1"/>
              </a:solidFill>
            </a:endParaRPr>
          </a:p>
          <a:p>
            <a:r>
              <a:rPr lang="it-IT" dirty="0" err="1" smtClean="0">
                <a:solidFill>
                  <a:schemeClr val="accent1"/>
                </a:solidFill>
              </a:rPr>
              <a:t>python</a:t>
            </a:r>
            <a:r>
              <a:rPr lang="it-IT" dirty="0" smtClean="0">
                <a:solidFill>
                  <a:schemeClr val="accent1"/>
                </a:solidFill>
              </a:rPr>
              <a:t>  </a:t>
            </a:r>
            <a:r>
              <a:rPr lang="it-IT" dirty="0">
                <a:solidFill>
                  <a:schemeClr val="accent1"/>
                </a:solidFill>
              </a:rPr>
              <a:t>./</a:t>
            </a:r>
            <a:r>
              <a:rPr lang="it-IT" dirty="0" err="1">
                <a:solidFill>
                  <a:schemeClr val="accent1"/>
                </a:solidFill>
              </a:rPr>
              <a:t>plot_histofiles.py</a:t>
            </a:r>
            <a:r>
              <a:rPr lang="it-IT" dirty="0">
                <a:solidFill>
                  <a:schemeClr val="accent1"/>
                </a:solidFill>
              </a:rPr>
              <a:t> --</a:t>
            </a:r>
            <a:r>
              <a:rPr lang="it-IT" dirty="0" err="1">
                <a:solidFill>
                  <a:schemeClr val="accent1"/>
                </a:solidFill>
              </a:rPr>
              <a:t>metadatafile</a:t>
            </a:r>
            <a:r>
              <a:rPr lang="it-IT" dirty="0">
                <a:solidFill>
                  <a:schemeClr val="accent1"/>
                </a:solidFill>
              </a:rPr>
              <a:t> meta_pion-_G4Al_totalxserr.json -c </a:t>
            </a:r>
            <a:r>
              <a:rPr lang="it-IT" dirty="0" err="1">
                <a:solidFill>
                  <a:schemeClr val="accent1"/>
                </a:solidFill>
              </a:rPr>
              <a:t>convert</a:t>
            </a:r>
            <a:r>
              <a:rPr lang="it-IT" dirty="0">
                <a:solidFill>
                  <a:schemeClr val="accent1"/>
                </a:solidFill>
              </a:rPr>
              <a:t>  --output pion-_G4Al.json pion_xs.root:pion-_G4Al_totalxserr</a:t>
            </a:r>
          </a:p>
          <a:p>
            <a:pPr>
              <a:lnSpc>
                <a:spcPct val="100000"/>
              </a:lnSpc>
              <a:buFont typeface="Liberation Serif"/>
              <a:buAutoNum type="arabicParenR"/>
            </a:pPr>
            <a:endParaRPr dirty="0"/>
          </a:p>
        </p:txBody>
      </p:sp>
      <p:sp>
        <p:nvSpPr>
          <p:cNvPr id="146" name="CustomShape 2"/>
          <p:cNvSpPr/>
          <p:nvPr/>
        </p:nvSpPr>
        <p:spPr>
          <a:xfrm>
            <a:off x="365759" y="274320"/>
            <a:ext cx="3826231" cy="42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400" strike="noStrike" dirty="0" err="1" smtClean="0">
                <a:solidFill>
                  <a:schemeClr val="accent1"/>
                </a:solidFill>
                <a:latin typeface="Arial"/>
              </a:rPr>
              <a:t>Prerequisits</a:t>
            </a:r>
            <a:r>
              <a:rPr lang="en-US" sz="2400" strike="noStrike" dirty="0" smtClean="0">
                <a:solidFill>
                  <a:schemeClr val="accent1"/>
                </a:solidFill>
                <a:latin typeface="Arial"/>
              </a:rPr>
              <a:t> (</a:t>
            </a:r>
            <a:r>
              <a:rPr lang="en-US" sz="2400" strike="noStrike" dirty="0" err="1" smtClean="0">
                <a:solidFill>
                  <a:schemeClr val="accent1"/>
                </a:solidFill>
                <a:latin typeface="Arial"/>
              </a:rPr>
              <a:t>MaCOSX</a:t>
            </a:r>
            <a:r>
              <a:rPr lang="en-US" sz="2400" strike="noStrike" dirty="0" smtClean="0">
                <a:solidFill>
                  <a:schemeClr val="accent1"/>
                </a:solidFill>
                <a:latin typeface="Arial"/>
              </a:rPr>
              <a:t>)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8067600" y="6583680"/>
            <a:ext cx="10742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9/14/2016</a:t>
            </a:r>
            <a:endParaRPr/>
          </a:p>
        </p:txBody>
      </p:sp>
      <p:sp>
        <p:nvSpPr>
          <p:cNvPr id="148" name="CustomShape 4"/>
          <p:cNvSpPr/>
          <p:nvPr/>
        </p:nvSpPr>
        <p:spPr>
          <a:xfrm>
            <a:off x="1035000" y="6602040"/>
            <a:ext cx="537156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Hans Wenzel                   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      </a:t>
            </a:r>
            <a:endParaRPr/>
          </a:p>
        </p:txBody>
      </p:sp>
      <p:sp>
        <p:nvSpPr>
          <p:cNvPr id="149" name="CustomShape 5"/>
          <p:cNvSpPr/>
          <p:nvPr/>
        </p:nvSpPr>
        <p:spPr>
          <a:xfrm>
            <a:off x="457200" y="6602040"/>
            <a:ext cx="44568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9147157B-A5A0-426A-BF39-2B20CAA56999}" type="slidenum"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8633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21240" y="1501560"/>
            <a:ext cx="9248040" cy="39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strike="noStrike">
                <a:latin typeface="Courier New"/>
              </a:rPr>
              <a:t>Usage:  plot_histofiles.py  [--comand|-c &lt;cmd&gt;] [--output|-o &lt;ofile&gt;] [--metadata|-m k[:type]=v] [--metadatafile &lt;mdf&gt;] &lt;files&gt;</a:t>
            </a:r>
            <a:endParaRPr/>
          </a:p>
          <a:p>
            <a:r>
              <a:rPr lang="en-US" sz="1000" strike="noStrike">
                <a:latin typeface="Courier New"/>
              </a:rPr>
              <a:t>where:</a:t>
            </a:r>
            <a:endParaRPr/>
          </a:p>
          <a:p>
            <a:r>
              <a:rPr lang="en-US" sz="1000" strike="noStrike">
                <a:latin typeface="Courier New"/>
              </a:rPr>
              <a:t>  &lt;files&gt; are the files to read.</a:t>
            </a:r>
            <a:endParaRPr/>
          </a:p>
          <a:p>
            <a:r>
              <a:rPr lang="en-US" sz="1000" strike="noStrike">
                <a:latin typeface="Courier New"/>
              </a:rPr>
              <a:t>       File extension determines format. CSV is the text format</a:t>
            </a:r>
            <a:endParaRPr/>
          </a:p>
          <a:p>
            <a:r>
              <a:rPr lang="en-US" sz="1000" strike="noStrike">
                <a:latin typeface="Courier New"/>
              </a:rPr>
              <a:t>       from G4Analyais. For ROOT format, you need t specify the</a:t>
            </a:r>
            <a:endParaRPr/>
          </a:p>
          <a:p>
            <a:r>
              <a:rPr lang="en-US" sz="1000" strike="noStrike">
                <a:latin typeface="Courier New"/>
              </a:rPr>
              <a:t>       name of the file to be read in. Ex: file.root:h1</a:t>
            </a:r>
            <a:endParaRPr/>
          </a:p>
          <a:p>
            <a:r>
              <a:rPr lang="en-US" sz="1000" strike="noStrike">
                <a:latin typeface="Courier New"/>
              </a:rPr>
              <a:t>       pickle format is supported (file should be created with command "save")</a:t>
            </a:r>
            <a:endParaRPr/>
          </a:p>
          <a:p>
            <a:r>
              <a:rPr lang="en-US" sz="1000" strike="noStrike">
                <a:latin typeface="Courier New"/>
              </a:rPr>
              <a:t>  &lt;cmd&gt; is one of ("plot", "convert","save","genmd","list")</a:t>
            </a:r>
            <a:endParaRPr/>
          </a:p>
          <a:p>
            <a:r>
              <a:rPr lang="en-US" sz="1000" strike="noStrike">
                <a:latin typeface="Courier New"/>
              </a:rPr>
              <a:t>      "plot" (default) to plot the content of the file</a:t>
            </a:r>
            <a:endParaRPr/>
          </a:p>
          <a:p>
            <a:r>
              <a:rPr lang="en-US" sz="1000" strike="noStrike">
                <a:latin typeface="Courier New"/>
              </a:rPr>
              <a:t>      (requires matplotlib)</a:t>
            </a:r>
            <a:endParaRPr/>
          </a:p>
          <a:p>
            <a:r>
              <a:rPr lang="en-US" sz="1000" strike="noStrike">
                <a:latin typeface="Courier New"/>
              </a:rPr>
              <a:t>      "convert" creates an output file in JSON format suitable</a:t>
            </a:r>
            <a:endParaRPr/>
          </a:p>
          <a:p>
            <a:r>
              <a:rPr lang="en-US" sz="1000" strike="noStrike">
                <a:latin typeface="Courier New"/>
              </a:rPr>
              <a:t>      for FNALdb upload</a:t>
            </a:r>
            <a:endParaRPr/>
          </a:p>
          <a:p>
            <a:r>
              <a:rPr lang="en-US" sz="1000" strike="noStrike">
                <a:latin typeface="Courier New"/>
              </a:rPr>
              <a:t>      "save" saves histograms in internal format to pickle file "histos.pkl"</a:t>
            </a:r>
            <a:endParaRPr/>
          </a:p>
          <a:p>
            <a:r>
              <a:rPr lang="en-US" sz="1000" strike="noStrike">
                <a:latin typeface="Courier New"/>
              </a:rPr>
              <a:t>      "genmd" generates a metadata skeleton file as specified in &lt;files&gt;</a:t>
            </a:r>
            <a:endParaRPr/>
          </a:p>
          <a:p>
            <a:r>
              <a:rPr lang="en-US" sz="1000" strike="noStrike">
                <a:latin typeface="Courier New"/>
              </a:rPr>
              <a:t>      "list" shows content of ROOT File (TKey). Only for ROOT format.</a:t>
            </a:r>
            <a:endParaRPr/>
          </a:p>
          <a:p>
            <a:r>
              <a:rPr lang="en-US" sz="1000" strike="noStrike">
                <a:latin typeface="Courier New"/>
              </a:rPr>
              <a:t>  &lt;ofile&gt; is the output file name (default="output.json") for</a:t>
            </a:r>
            <a:endParaRPr/>
          </a:p>
          <a:p>
            <a:r>
              <a:rPr lang="en-US" sz="1000" strike="noStrike">
                <a:latin typeface="Courier New"/>
              </a:rPr>
              <a:t>      converted output for FNALdb</a:t>
            </a:r>
            <a:endParaRPr/>
          </a:p>
          <a:p>
            <a:r>
              <a:rPr lang="en-US" sz="1000" strike="noStrike">
                <a:latin typeface="Courier New"/>
              </a:rPr>
              <a:t> &lt;hn:k[:type]=v&gt; is a key-value pair to add as metadata to FNALdb output</a:t>
            </a:r>
            <a:endParaRPr/>
          </a:p>
          <a:p>
            <a:r>
              <a:rPr lang="en-US" sz="1000" strike="noStrike">
                <a:latin typeface="Courier New"/>
              </a:rPr>
              <a:t>      hn is a regexp to assing the metadata to histogram based on names.</a:t>
            </a:r>
            <a:endParaRPr/>
          </a:p>
          <a:p>
            <a:r>
              <a:rPr lang="en-US" sz="1000" strike="noStrike">
                <a:latin typeface="Courier New"/>
              </a:rPr>
              <a:t>      k is the key of the metadata, type (default INT) can be INT if the value has to</a:t>
            </a:r>
            <a:endParaRPr/>
          </a:p>
          <a:p>
            <a:r>
              <a:rPr lang="en-US" sz="1000" strike="noStrike">
                <a:latin typeface="Courier New"/>
              </a:rPr>
              <a:t>      interpreted as integer value of STR if it must be interpreted as string</a:t>
            </a:r>
            <a:endParaRPr/>
          </a:p>
          <a:p>
            <a:r>
              <a:rPr lang="en-US" sz="1000" strike="noStrike">
                <a:latin typeface="Courier New"/>
              </a:rPr>
              <a:t>      or FLT if it is a floating point value</a:t>
            </a:r>
            <a:endParaRPr/>
          </a:p>
          <a:p>
            <a:r>
              <a:rPr lang="en-US" sz="1000" strike="noStrike">
                <a:latin typeface="Courier New"/>
              </a:rPr>
              <a:t>      e.g. -m .*A:INT=1 means add to all objects the integer metadata 1 with key A</a:t>
            </a:r>
            <a:endParaRPr/>
          </a:p>
          <a:p>
            <a:r>
              <a:rPr lang="en-US" sz="1000" strike="noStrike">
                <a:latin typeface="Courier New"/>
              </a:rPr>
              <a:t> &lt;mdf&gt; is a json of pickle file containing the metadatada in a format of the type:</a:t>
            </a:r>
            <a:endParaRPr/>
          </a:p>
          <a:p>
            <a:r>
              <a:rPr lang="en-US" sz="1000" strike="noStrike">
                <a:latin typeface="Courier New"/>
              </a:rPr>
              <a:t>       { "regexpName" : { metadata } } where regexpName is a regular expression that</a:t>
            </a:r>
            <a:endParaRPr/>
          </a:p>
          <a:p>
            <a:r>
              <a:rPr lang="en-US" sz="1000" strike="noStrike">
                <a:latin typeface="Courier New"/>
              </a:rPr>
              <a:t>       matches a converted object name (the name being the ROOT TObject name or CSV full-filename)</a:t>
            </a:r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7795440" y="6583680"/>
            <a:ext cx="10742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9/14/2016</a:t>
            </a:r>
            <a:endParaRPr/>
          </a:p>
        </p:txBody>
      </p:sp>
      <p:sp>
        <p:nvSpPr>
          <p:cNvPr id="152" name="CustomShape 3"/>
          <p:cNvSpPr/>
          <p:nvPr/>
        </p:nvSpPr>
        <p:spPr>
          <a:xfrm>
            <a:off x="762840" y="6602040"/>
            <a:ext cx="537156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Hans Wenzel                   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      </a:t>
            </a:r>
            <a:endParaRPr/>
          </a:p>
        </p:txBody>
      </p:sp>
      <p:sp>
        <p:nvSpPr>
          <p:cNvPr id="153" name="CustomShape 4"/>
          <p:cNvSpPr/>
          <p:nvPr/>
        </p:nvSpPr>
        <p:spPr>
          <a:xfrm>
            <a:off x="185040" y="6602040"/>
            <a:ext cx="44568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A966F345-9441-4887-802F-107D2D945F6B}" type="slidenum"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5</a:t>
            </a:fld>
            <a:endParaRPr/>
          </a:p>
        </p:txBody>
      </p:sp>
      <p:sp>
        <p:nvSpPr>
          <p:cNvPr id="154" name="TextShape 5"/>
          <p:cNvSpPr txBox="1"/>
          <p:nvPr/>
        </p:nvSpPr>
        <p:spPr>
          <a:xfrm>
            <a:off x="282600" y="182880"/>
            <a:ext cx="3009240" cy="45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600">
                <a:latin typeface="Arial"/>
              </a:rPr>
              <a:t>Upload Tool: usage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74600" y="1459800"/>
            <a:ext cx="874548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400" strike="noStrike" dirty="0">
                <a:latin typeface="Arial"/>
              </a:rPr>
              <a:t> </a:t>
            </a:r>
            <a:r>
              <a:rPr lang="en-US" sz="2000" strike="noStrike" dirty="0">
                <a:solidFill>
                  <a:schemeClr val="accent1"/>
                </a:solidFill>
                <a:latin typeface="Arial"/>
              </a:rPr>
              <a:t>python  ./</a:t>
            </a:r>
            <a:r>
              <a:rPr lang="en-US" sz="2000" strike="noStrike" dirty="0" err="1">
                <a:solidFill>
                  <a:schemeClr val="accent1"/>
                </a:solidFill>
                <a:latin typeface="Arial"/>
              </a:rPr>
              <a:t>plot_histofiles.py</a:t>
            </a:r>
            <a:r>
              <a:rPr lang="en-US" sz="2000" strike="noStrike" dirty="0">
                <a:solidFill>
                  <a:schemeClr val="accent1"/>
                </a:solidFill>
                <a:latin typeface="Arial"/>
              </a:rPr>
              <a:t> --</a:t>
            </a:r>
            <a:r>
              <a:rPr lang="en-US" sz="2000" strike="noStrike" dirty="0" err="1">
                <a:solidFill>
                  <a:schemeClr val="accent1"/>
                </a:solidFill>
                <a:latin typeface="Arial"/>
              </a:rPr>
              <a:t>metadatafile</a:t>
            </a:r>
            <a:r>
              <a:rPr lang="en-US" sz="2000" strike="noStrike" dirty="0">
                <a:solidFill>
                  <a:schemeClr val="accent1"/>
                </a:solidFill>
                <a:latin typeface="Arial"/>
              </a:rPr>
              <a:t> meta_pion-_G4Al_totalxserr.json </a:t>
            </a:r>
            <a:r>
              <a:rPr lang="en-US" sz="2000" strike="noStrike" dirty="0" smtClean="0">
                <a:solidFill>
                  <a:schemeClr val="accent1"/>
                </a:solidFill>
                <a:latin typeface="Arial"/>
              </a:rPr>
              <a:t>\</a:t>
            </a:r>
          </a:p>
          <a:p>
            <a:r>
              <a:rPr lang="en-US" sz="2000" strike="noStrike" dirty="0" smtClean="0">
                <a:solidFill>
                  <a:schemeClr val="accent1"/>
                </a:solidFill>
                <a:latin typeface="Arial"/>
              </a:rPr>
              <a:t>-</a:t>
            </a:r>
            <a:r>
              <a:rPr lang="en-US" sz="2000" strike="noStrike" dirty="0">
                <a:solidFill>
                  <a:schemeClr val="accent1"/>
                </a:solidFill>
                <a:latin typeface="Arial"/>
              </a:rPr>
              <a:t>c convert  </a:t>
            </a:r>
            <a:r>
              <a:rPr lang="en-US" sz="2000" strike="noStrike" dirty="0" smtClean="0">
                <a:solidFill>
                  <a:schemeClr val="accent1"/>
                </a:solidFill>
                <a:latin typeface="Arial"/>
              </a:rPr>
              <a:t>\</a:t>
            </a:r>
          </a:p>
          <a:p>
            <a:r>
              <a:rPr lang="en-US" sz="2000" strike="noStrike" dirty="0" smtClean="0">
                <a:solidFill>
                  <a:schemeClr val="accent1"/>
                </a:solidFill>
                <a:latin typeface="Arial"/>
              </a:rPr>
              <a:t>--</a:t>
            </a:r>
            <a:r>
              <a:rPr lang="en-US" sz="2000" strike="noStrike" dirty="0">
                <a:solidFill>
                  <a:schemeClr val="accent1"/>
                </a:solidFill>
                <a:latin typeface="Arial"/>
              </a:rPr>
              <a:t>output pion-_G4Al.json pion_xs.root:pion-_G4Al_totalxserr</a:t>
            </a:r>
            <a:endParaRPr sz="4000" dirty="0">
              <a:solidFill>
                <a:schemeClr val="accent1"/>
              </a:solidFill>
            </a:endParaRPr>
          </a:p>
        </p:txBody>
      </p:sp>
      <p:pic>
        <p:nvPicPr>
          <p:cNvPr id="156" name="Picture 155"/>
          <p:cNvPicPr/>
          <p:nvPr/>
        </p:nvPicPr>
        <p:blipFill>
          <a:blip r:embed="rId2"/>
          <a:stretch/>
        </p:blipFill>
        <p:spPr>
          <a:xfrm>
            <a:off x="3840480" y="3129120"/>
            <a:ext cx="5042880" cy="2905920"/>
          </a:xfrm>
          <a:prstGeom prst="rect">
            <a:avLst/>
          </a:prstGeom>
          <a:ln>
            <a:noFill/>
          </a:ln>
        </p:spPr>
      </p:pic>
      <p:sp>
        <p:nvSpPr>
          <p:cNvPr id="157" name="CustomShape 2"/>
          <p:cNvSpPr/>
          <p:nvPr/>
        </p:nvSpPr>
        <p:spPr>
          <a:xfrm>
            <a:off x="7785000" y="6558120"/>
            <a:ext cx="10742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9/14/2016</a:t>
            </a:r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752400" y="6576480"/>
            <a:ext cx="537156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Hans Wenzel                   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      </a:t>
            </a:r>
            <a:endParaRPr/>
          </a:p>
        </p:txBody>
      </p:sp>
      <p:sp>
        <p:nvSpPr>
          <p:cNvPr id="159" name="CustomShape 4"/>
          <p:cNvSpPr/>
          <p:nvPr/>
        </p:nvSpPr>
        <p:spPr>
          <a:xfrm>
            <a:off x="174600" y="6576480"/>
            <a:ext cx="44568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0C05952C-1B89-4576-A06E-4FCE0052E76B}" type="slidenum"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6</a:t>
            </a:fld>
            <a:endParaRPr/>
          </a:p>
        </p:txBody>
      </p:sp>
      <p:sp>
        <p:nvSpPr>
          <p:cNvPr id="160" name="TextShape 5"/>
          <p:cNvSpPr txBox="1"/>
          <p:nvPr/>
        </p:nvSpPr>
        <p:spPr>
          <a:xfrm>
            <a:off x="-19800" y="240120"/>
            <a:ext cx="896976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4F81BD"/>
                </a:solidFill>
                <a:latin typeface="Arial"/>
                <a:ea typeface="DejaVu Sans"/>
              </a:rPr>
              <a:t>Extracting TGraph from a root file and creating json file for upload to DoSSiER</a:t>
            </a:r>
            <a:endParaRPr/>
          </a:p>
        </p:txBody>
      </p:sp>
      <p:sp>
        <p:nvSpPr>
          <p:cNvPr id="161" name="TextShape 6"/>
          <p:cNvSpPr txBox="1"/>
          <p:nvPr/>
        </p:nvSpPr>
        <p:spPr>
          <a:xfrm>
            <a:off x="274320" y="2651760"/>
            <a:ext cx="7173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The Meta Data file: (in addition from the meta data provided by root)  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97440" y="843148"/>
            <a:ext cx="5404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Command used to add one record to the database </a:t>
            </a:r>
          </a:p>
          <a:p>
            <a:r>
              <a:rPr lang="en-US" dirty="0" smtClean="0"/>
              <a:t>(cross sections for pion- on </a:t>
            </a:r>
            <a:r>
              <a:rPr lang="en-US" dirty="0" err="1" smtClean="0"/>
              <a:t>Aluminium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7785000" y="6558120"/>
            <a:ext cx="10742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9/14/2016</a:t>
            </a:r>
            <a:endParaRPr/>
          </a:p>
        </p:txBody>
      </p:sp>
      <p:sp>
        <p:nvSpPr>
          <p:cNvPr id="5" name="CustomShape 2"/>
          <p:cNvSpPr/>
          <p:nvPr/>
        </p:nvSpPr>
        <p:spPr>
          <a:xfrm>
            <a:off x="752400" y="6576480"/>
            <a:ext cx="537156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Hans Wenzel                   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174600" y="6576480"/>
            <a:ext cx="44568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4C97"/>
                </a:solidFill>
                <a:latin typeface="Arial"/>
                <a:ea typeface="ＭＳ Ｐゴシック"/>
              </a:rPr>
              <a:t>7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7" y="965200"/>
            <a:ext cx="8776540" cy="4723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010" y="261257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Data Base we start with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92530" y="1245654"/>
            <a:ext cx="3586348" cy="5462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42737" y="445923"/>
            <a:ext cx="1751185" cy="90786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93922" y="261257"/>
            <a:ext cx="27238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 selection Menus????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6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7785000" y="6558120"/>
            <a:ext cx="10742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9/14/2016</a:t>
            </a:r>
            <a:endParaRPr/>
          </a:p>
        </p:txBody>
      </p:sp>
      <p:sp>
        <p:nvSpPr>
          <p:cNvPr id="3" name="CustomShape 2"/>
          <p:cNvSpPr/>
          <p:nvPr/>
        </p:nvSpPr>
        <p:spPr>
          <a:xfrm>
            <a:off x="752400" y="6576480"/>
            <a:ext cx="537156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Hans Wenzel                   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      </a:t>
            </a:r>
            <a:endParaRPr/>
          </a:p>
        </p:txBody>
      </p:sp>
      <p:sp>
        <p:nvSpPr>
          <p:cNvPr id="4" name="CustomShape 3"/>
          <p:cNvSpPr/>
          <p:nvPr/>
        </p:nvSpPr>
        <p:spPr>
          <a:xfrm>
            <a:off x="174600" y="6576480"/>
            <a:ext cx="44568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BE2417E5-A953-4DB3-9A02-206C12AB1EB0}" type="slidenum"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8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2" y="866899"/>
            <a:ext cx="2406732" cy="5391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400" y="166255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root </a:t>
            </a:r>
            <a:r>
              <a:rPr lang="en-US" sz="2800" dirty="0" err="1">
                <a:solidFill>
                  <a:schemeClr val="accent1"/>
                </a:solidFill>
              </a:rPr>
              <a:t>pion_xs.root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9503" y="1615044"/>
            <a:ext cx="39663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File contains pi+/pi- cross sections (total, elastic, inelastic) for various elements (</a:t>
            </a:r>
            <a:r>
              <a:rPr lang="en-US" dirty="0" err="1" smtClean="0">
                <a:solidFill>
                  <a:schemeClr val="accent1"/>
                </a:solidFill>
              </a:rPr>
              <a:t>C,Al,S,Ca,Fe,Cu,Ag,Sn,Au,Pb</a:t>
            </a:r>
            <a:r>
              <a:rPr lang="en-US" dirty="0" smtClean="0">
                <a:solidFill>
                  <a:schemeClr val="accent1"/>
                </a:solidFill>
              </a:rPr>
              <a:t>) both as histograms and </a:t>
            </a:r>
            <a:r>
              <a:rPr lang="en-US" dirty="0" err="1" smtClean="0">
                <a:solidFill>
                  <a:schemeClr val="accent1"/>
                </a:solidFill>
              </a:rPr>
              <a:t>TGraphError</a:t>
            </a:r>
            <a:r>
              <a:rPr lang="en-US" dirty="0" smtClean="0">
                <a:solidFill>
                  <a:schemeClr val="accent1"/>
                </a:solidFill>
              </a:rPr>
              <a:t>.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So first let’s enter the missing 9 entries for the pi- beam to the database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9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4" y="905518"/>
            <a:ext cx="2470067" cy="539344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74201" y="1116282"/>
            <a:ext cx="6519553" cy="47382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9382" y="320634"/>
            <a:ext cx="660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File with metadata: meta_pi-</a:t>
            </a:r>
            <a:r>
              <a:rPr lang="en-US" sz="2400" dirty="0">
                <a:solidFill>
                  <a:schemeClr val="accent1"/>
                </a:solidFill>
              </a:rPr>
              <a:t>_</a:t>
            </a:r>
            <a:r>
              <a:rPr lang="en-US" sz="2400" dirty="0" err="1">
                <a:solidFill>
                  <a:schemeClr val="accent1"/>
                </a:solidFill>
              </a:rPr>
              <a:t>all_totalxserr.json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4446" y="1116282"/>
            <a:ext cx="641906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Command to convert: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python  </a:t>
            </a:r>
            <a:r>
              <a:rPr lang="en-US" sz="2000" dirty="0">
                <a:solidFill>
                  <a:schemeClr val="accent1"/>
                </a:solidFill>
              </a:rPr>
              <a:t>./</a:t>
            </a:r>
            <a:r>
              <a:rPr lang="en-US" sz="2000" dirty="0" err="1">
                <a:solidFill>
                  <a:schemeClr val="accent1"/>
                </a:solidFill>
              </a:rPr>
              <a:t>plot_histofiles.py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--</a:t>
            </a:r>
            <a:r>
              <a:rPr lang="en-US" sz="2000" dirty="0" err="1">
                <a:solidFill>
                  <a:schemeClr val="accent1"/>
                </a:solidFill>
              </a:rPr>
              <a:t>metadatafile</a:t>
            </a:r>
            <a:r>
              <a:rPr lang="en-US" sz="2000" dirty="0">
                <a:solidFill>
                  <a:schemeClr val="accent1"/>
                </a:solidFill>
              </a:rPr>
              <a:t> meta_pi-_</a:t>
            </a:r>
            <a:r>
              <a:rPr lang="en-US" sz="2000" dirty="0" err="1">
                <a:solidFill>
                  <a:schemeClr val="accent1"/>
                </a:solidFill>
              </a:rPr>
              <a:t>all_totalxserr.json</a:t>
            </a:r>
            <a:r>
              <a:rPr lang="en-US" sz="2000" dirty="0">
                <a:solidFill>
                  <a:schemeClr val="accent1"/>
                </a:solidFill>
              </a:rPr>
              <a:t> -c convert  </a:t>
            </a:r>
            <a:r>
              <a:rPr lang="en-US" sz="2000" dirty="0" smtClean="0">
                <a:solidFill>
                  <a:schemeClr val="accent1"/>
                </a:solidFill>
              </a:rPr>
              <a:t>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--</a:t>
            </a:r>
            <a:r>
              <a:rPr lang="en-US" sz="2000" dirty="0">
                <a:solidFill>
                  <a:schemeClr val="accent1"/>
                </a:solidFill>
              </a:rPr>
              <a:t>output pi-_</a:t>
            </a:r>
            <a:r>
              <a:rPr lang="en-US" sz="2000" dirty="0" err="1">
                <a:solidFill>
                  <a:schemeClr val="accent1"/>
                </a:solidFill>
              </a:rPr>
              <a:t>all.json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pion_xs.root:pion-</a:t>
            </a:r>
            <a:r>
              <a:rPr lang="en-US" sz="2000" dirty="0">
                <a:solidFill>
                  <a:schemeClr val="accent1"/>
                </a:solidFill>
              </a:rPr>
              <a:t>_G4C_totalxserr  </a:t>
            </a:r>
            <a:r>
              <a:rPr lang="en-US" sz="2000" dirty="0" smtClean="0">
                <a:solidFill>
                  <a:schemeClr val="accent1"/>
                </a:solidFill>
              </a:rPr>
              <a:t>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pion_xs.root:pion-</a:t>
            </a:r>
            <a:r>
              <a:rPr lang="en-US" sz="2000" dirty="0">
                <a:solidFill>
                  <a:schemeClr val="accent1"/>
                </a:solidFill>
              </a:rPr>
              <a:t>_G4S_totalxserr </a:t>
            </a:r>
            <a:r>
              <a:rPr lang="en-US" sz="2000" dirty="0" smtClean="0">
                <a:solidFill>
                  <a:schemeClr val="accent1"/>
                </a:solidFill>
              </a:rPr>
              <a:t>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pion_xs.root:pion-</a:t>
            </a:r>
            <a:r>
              <a:rPr lang="en-US" sz="2000" dirty="0">
                <a:solidFill>
                  <a:schemeClr val="accent1"/>
                </a:solidFill>
              </a:rPr>
              <a:t>_</a:t>
            </a:r>
            <a:r>
              <a:rPr lang="en-US" sz="2000" dirty="0" smtClean="0">
                <a:solidFill>
                  <a:schemeClr val="accent1"/>
                </a:solidFill>
              </a:rPr>
              <a:t>G4Ca_totalxserr 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pion_xs.root:pion-</a:t>
            </a:r>
            <a:r>
              <a:rPr lang="en-US" sz="2000" dirty="0">
                <a:solidFill>
                  <a:schemeClr val="accent1"/>
                </a:solidFill>
              </a:rPr>
              <a:t>_G4Fe_totalxserr \ </a:t>
            </a:r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pion_xs.root:pion-</a:t>
            </a:r>
            <a:r>
              <a:rPr lang="en-US" sz="2000" dirty="0">
                <a:solidFill>
                  <a:schemeClr val="accent1"/>
                </a:solidFill>
              </a:rPr>
              <a:t>_G4Cu_totalxserr </a:t>
            </a:r>
            <a:r>
              <a:rPr lang="en-US" sz="2000" dirty="0" smtClean="0">
                <a:solidFill>
                  <a:schemeClr val="accent1"/>
                </a:solidFill>
              </a:rPr>
              <a:t>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pion_xs.root:pion-</a:t>
            </a:r>
            <a:r>
              <a:rPr lang="en-US" sz="2000" dirty="0">
                <a:solidFill>
                  <a:schemeClr val="accent1"/>
                </a:solidFill>
              </a:rPr>
              <a:t>_G4Ag_totalxserr </a:t>
            </a:r>
            <a:r>
              <a:rPr lang="en-US" sz="2000" dirty="0" smtClean="0">
                <a:solidFill>
                  <a:schemeClr val="accent1"/>
                </a:solidFill>
              </a:rPr>
              <a:t>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pion_xs.root:pion-</a:t>
            </a:r>
            <a:r>
              <a:rPr lang="en-US" sz="2000" dirty="0">
                <a:solidFill>
                  <a:schemeClr val="accent1"/>
                </a:solidFill>
              </a:rPr>
              <a:t>_G4Sn_totalxserr </a:t>
            </a:r>
            <a:r>
              <a:rPr lang="en-US" sz="2000" dirty="0" smtClean="0">
                <a:solidFill>
                  <a:schemeClr val="accent1"/>
                </a:solidFill>
              </a:rPr>
              <a:t>\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pion_xs.root:pion-</a:t>
            </a:r>
            <a:r>
              <a:rPr lang="en-US" sz="2000" dirty="0">
                <a:solidFill>
                  <a:schemeClr val="accent1"/>
                </a:solidFill>
              </a:rPr>
              <a:t>_G4Au_totalxserr \ </a:t>
            </a:r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pion_xs.root:pion-</a:t>
            </a:r>
            <a:r>
              <a:rPr lang="en-US" sz="2000" dirty="0">
                <a:solidFill>
                  <a:schemeClr val="accent1"/>
                </a:solidFill>
              </a:rPr>
              <a:t>_G4Pb_totalxserr</a:t>
            </a:r>
          </a:p>
        </p:txBody>
      </p:sp>
      <p:sp>
        <p:nvSpPr>
          <p:cNvPr id="10" name="CustomShape 1"/>
          <p:cNvSpPr/>
          <p:nvPr/>
        </p:nvSpPr>
        <p:spPr>
          <a:xfrm>
            <a:off x="7785000" y="6558120"/>
            <a:ext cx="10742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004C97"/>
                </a:solidFill>
                <a:latin typeface="Arial"/>
                <a:ea typeface="ＭＳ Ｐゴシック"/>
              </a:rPr>
              <a:t>9/14/2016</a:t>
            </a:r>
            <a:endParaRPr/>
          </a:p>
        </p:txBody>
      </p:sp>
      <p:sp>
        <p:nvSpPr>
          <p:cNvPr id="11" name="CustomShape 2"/>
          <p:cNvSpPr/>
          <p:nvPr/>
        </p:nvSpPr>
        <p:spPr>
          <a:xfrm>
            <a:off x="752400" y="6576480"/>
            <a:ext cx="537156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Hans Wenzel                   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strike="noStrike">
                <a:solidFill>
                  <a:srgbClr val="1F497D"/>
                </a:solidFill>
                <a:latin typeface="Arial"/>
                <a:ea typeface="ＭＳ Ｐゴシック"/>
              </a:rPr>
              <a:t>      </a:t>
            </a:r>
            <a:endParaRPr/>
          </a:p>
        </p:txBody>
      </p:sp>
      <p:sp>
        <p:nvSpPr>
          <p:cNvPr id="12" name="CustomShape 3"/>
          <p:cNvSpPr/>
          <p:nvPr/>
        </p:nvSpPr>
        <p:spPr>
          <a:xfrm>
            <a:off x="174600" y="6576480"/>
            <a:ext cx="44568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4C97"/>
                </a:solidFill>
                <a:latin typeface="Arial"/>
                <a:ea typeface="ＭＳ Ｐゴシック"/>
              </a:rPr>
              <a:t>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4038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1266</Words>
  <Application>Microsoft Macintosh PowerPoint</Application>
  <PresentationFormat>On-screen Show (4:3)</PresentationFormat>
  <Paragraphs>166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Courier New</vt:lpstr>
      <vt:lpstr>DejaVu Sans</vt:lpstr>
      <vt:lpstr>Liberation Serif</vt:lpstr>
      <vt:lpstr>ＭＳ Ｐゴシック</vt:lpstr>
      <vt:lpstr>StarSymbol</vt:lpstr>
      <vt:lpstr>TeXGyrePagella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Hans-Joachim Wenzel</cp:lastModifiedBy>
  <cp:revision>16</cp:revision>
  <dcterms:modified xsi:type="dcterms:W3CDTF">2016-09-14T06:34:02Z</dcterms:modified>
</cp:coreProperties>
</file>