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77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3" r:id="rId22"/>
    <p:sldId id="274" r:id="rId23"/>
    <p:sldId id="275" r:id="rId24"/>
    <p:sldId id="276" r:id="rId2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7F9F87A-B8FD-4510-B286-41F077B39B7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49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70EA7F5-0557-414B-8303-C3D608206963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2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E6CF15-7856-4722-B73E-BAD47C57462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B53D5E-F912-4707-8B26-AF7747E86A5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16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9291DA-F4BA-445D-B628-29FEC2D5162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95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g4validation.fnal.gov:8080/G4WebAppN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28600" y="1690560"/>
            <a:ext cx="5097960" cy="457452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082600" y="91440"/>
            <a:ext cx="7426440" cy="87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atabase </a:t>
            </a: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</a:t>
            </a: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cientific </a:t>
            </a: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mulation and </a:t>
            </a: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xperimental </a:t>
            </a:r>
            <a:r>
              <a:rPr lang="en-US" sz="2000" b="1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2000" b="0" i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esults: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98640" y="859680"/>
            <a:ext cx="901728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Hans Wenzel</a:t>
            </a: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Julia Yarba, Krzysztof Genser, Daniel Elvira (Fermilab)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Witold Pokorski, Federico Carminati, Dmitri Konstantinov, Alberto Ribon, Gunter Folger (CERN)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Andrea Dotti (SLAC)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1"/>
          <p:cNvPicPr/>
          <p:nvPr/>
        </p:nvPicPr>
        <p:blipFill>
          <a:blip r:embed="rId3"/>
          <a:stretch/>
        </p:blipFill>
        <p:spPr>
          <a:xfrm>
            <a:off x="5601960" y="5576400"/>
            <a:ext cx="576360" cy="63144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4"/>
          <a:stretch/>
        </p:blipFill>
        <p:spPr>
          <a:xfrm>
            <a:off x="7175520" y="5528520"/>
            <a:ext cx="1825920" cy="739800"/>
          </a:xfrm>
          <a:prstGeom prst="rect">
            <a:avLst/>
          </a:prstGeom>
          <a:ln>
            <a:noFill/>
          </a:ln>
        </p:spPr>
      </p:pic>
      <p:pic>
        <p:nvPicPr>
          <p:cNvPr id="158" name="Picture 4"/>
          <p:cNvPicPr/>
          <p:nvPr/>
        </p:nvPicPr>
        <p:blipFill>
          <a:blip r:embed="rId5"/>
          <a:stretch/>
        </p:blipFill>
        <p:spPr>
          <a:xfrm>
            <a:off x="6453720" y="5576400"/>
            <a:ext cx="633960" cy="688680"/>
          </a:xfrm>
          <a:prstGeom prst="rect">
            <a:avLst/>
          </a:prstGeom>
          <a:ln>
            <a:noFill/>
          </a:ln>
        </p:spPr>
      </p:pic>
      <p:sp>
        <p:nvSpPr>
          <p:cNvPr id="159" name="CustomShape 4"/>
          <p:cNvSpPr/>
          <p:nvPr/>
        </p:nvSpPr>
        <p:spPr>
          <a:xfrm>
            <a:off x="806400" y="1690560"/>
            <a:ext cx="4570560" cy="43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Outline: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Requirements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What's new?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Components</a:t>
            </a:r>
          </a:p>
          <a:p>
            <a:pPr marL="432000" lvl="1" indent="-216000">
              <a:buClr>
                <a:srgbClr val="4F81BD"/>
              </a:buClr>
              <a:buFont typeface="Arial"/>
              <a:buChar char="•"/>
            </a:pP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Ancillary 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Tools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 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the project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Prototype: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 of </a:t>
            </a:r>
            <a:r>
              <a:rPr lang="en-US" sz="20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web application and web service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Accommodating Neutrino Generators (Genie)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Summary, Conclusions and Plans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Picture 9"/>
          <p:cNvPicPr/>
          <p:nvPr/>
        </p:nvPicPr>
        <p:blipFill>
          <a:blip r:embed="rId6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161" name="CustomShape 5"/>
          <p:cNvSpPr/>
          <p:nvPr/>
        </p:nvSpPr>
        <p:spPr>
          <a:xfrm>
            <a:off x="7839000" y="64972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806400" y="65156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228600" y="65156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BAFD987C-BF68-42BA-8CE7-4E3A47957EC8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/>
          <p:cNvPicPr/>
          <p:nvPr/>
        </p:nvPicPr>
        <p:blipFill>
          <a:blip r:embed="rId3"/>
          <a:stretch/>
        </p:blipFill>
        <p:spPr>
          <a:xfrm>
            <a:off x="2926080" y="731520"/>
            <a:ext cx="6034680" cy="5394600"/>
          </a:xfrm>
          <a:prstGeom prst="rect">
            <a:avLst/>
          </a:prstGeom>
          <a:ln>
            <a:noFill/>
          </a:ln>
        </p:spPr>
      </p:pic>
      <p:sp>
        <p:nvSpPr>
          <p:cNvPr id="289" name="CustomShape 1"/>
          <p:cNvSpPr/>
          <p:nvPr/>
        </p:nvSpPr>
        <p:spPr>
          <a:xfrm>
            <a:off x="1791000" y="16362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Browser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15920" y="2468880"/>
            <a:ext cx="2717640" cy="315756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3"/>
          <p:cNvSpPr/>
          <p:nvPr/>
        </p:nvSpPr>
        <p:spPr>
          <a:xfrm>
            <a:off x="214200" y="2789640"/>
            <a:ext cx="2597040" cy="25574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to showing data as plots, one can select "Display data table", to extract the data in a tabulated form that is easy to cut and paste. Or can be retrieved as json/xml, or excel,pdf,csv,xml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3018240" y="4663440"/>
            <a:ext cx="1004760" cy="45612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5"/>
          <p:cNvSpPr/>
          <p:nvPr/>
        </p:nvSpPr>
        <p:spPr>
          <a:xfrm flipV="1">
            <a:off x="2377440" y="4846320"/>
            <a:ext cx="731520" cy="9144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Picture 8"/>
          <p:cNvPicPr/>
          <p:nvPr/>
        </p:nvPicPr>
        <p:blipFill>
          <a:blip r:embed="rId4"/>
          <a:stretch/>
        </p:blipFill>
        <p:spPr>
          <a:xfrm>
            <a:off x="182880" y="884520"/>
            <a:ext cx="1704960" cy="851760"/>
          </a:xfrm>
          <a:prstGeom prst="rect">
            <a:avLst/>
          </a:prstGeom>
          <a:ln>
            <a:noFill/>
          </a:ln>
        </p:spPr>
      </p:pic>
      <p:sp>
        <p:nvSpPr>
          <p:cNvPr id="295" name="CustomShape 6"/>
          <p:cNvSpPr/>
          <p:nvPr/>
        </p:nvSpPr>
        <p:spPr>
          <a:xfrm>
            <a:off x="7799040" y="65102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66440" y="65286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188640" y="65286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23F766E2-86A2-4083-A5FE-0081DFF432B1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9"/>
          <p:cNvPicPr/>
          <p:nvPr/>
        </p:nvPicPr>
        <p:blipFill>
          <a:blip r:embed="rId5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87" y="929471"/>
            <a:ext cx="6537273" cy="5210071"/>
          </a:xfrm>
          <a:prstGeom prst="rect">
            <a:avLst/>
          </a:prstGeom>
        </p:spPr>
      </p:pic>
      <p:sp>
        <p:nvSpPr>
          <p:cNvPr id="299" name="CustomShape 1"/>
          <p:cNvSpPr/>
          <p:nvPr/>
        </p:nvSpPr>
        <p:spPr>
          <a:xfrm>
            <a:off x="8434080" y="2166120"/>
            <a:ext cx="318034" cy="790836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6950520" y="1982520"/>
            <a:ext cx="223452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INSPIRE or exp. website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1819980" y="146520"/>
            <a:ext cx="6247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</a:t>
            </a:r>
            <a:r>
              <a:rPr lang="en-US" sz="2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statistics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Picture 8"/>
          <p:cNvPicPr/>
          <p:nvPr/>
        </p:nvPicPr>
        <p:blipFill>
          <a:blip r:embed="rId3"/>
          <a:stretch/>
        </p:blipFill>
        <p:spPr>
          <a:xfrm>
            <a:off x="183240" y="884880"/>
            <a:ext cx="2263077" cy="1097640"/>
          </a:xfrm>
          <a:prstGeom prst="rect">
            <a:avLst/>
          </a:prstGeom>
          <a:ln>
            <a:noFill/>
          </a:ln>
        </p:spPr>
      </p:pic>
      <p:sp>
        <p:nvSpPr>
          <p:cNvPr id="303" name="CustomShape 4"/>
          <p:cNvSpPr/>
          <p:nvPr/>
        </p:nvSpPr>
        <p:spPr>
          <a:xfrm>
            <a:off x="7884720" y="65836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852120" y="66020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274320" y="66020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8FF105B-46B7-48A6-9B8E-110EFEC7C420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9"/>
          <p:cNvPicPr/>
          <p:nvPr/>
        </p:nvPicPr>
        <p:blipFill>
          <a:blip r:embed="rId4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7"/>
          <p:cNvPicPr/>
          <p:nvPr/>
        </p:nvPicPr>
        <p:blipFill>
          <a:blip r:embed="rId2"/>
          <a:stretch/>
        </p:blipFill>
        <p:spPr>
          <a:xfrm>
            <a:off x="2464920" y="3947760"/>
            <a:ext cx="6162840" cy="224748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133560" y="980280"/>
            <a:ext cx="877932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on: Java API for REST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en-US" sz="1800" b="1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</a:t>
            </a: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(Representational State Transfer) </a:t>
            </a: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Services (JAX-RS)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Deployed on the development server: 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http://g4devel.fnal.gov:8080/</a:t>
            </a:r>
            <a:r>
              <a:rPr lang="en-US" sz="1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DoSSiER_WS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</a:t>
            </a:r>
            <a:r>
              <a:rPr lang="en-US" sz="1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/result/181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retrieval of results in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or xml format (with dictionaries expanded or not) these are the same formats used for uploads!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clients already used by selected Geant4 validation jobs 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Julia.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Planned: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functions like in INSPIRE/SPIRES.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Programmatic upload to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database (staged).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159360" y="147600"/>
            <a:ext cx="32310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Web service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6"/>
          <p:cNvPicPr/>
          <p:nvPr/>
        </p:nvPicPr>
        <p:blipFill>
          <a:blip r:embed="rId3"/>
          <a:stretch/>
        </p:blipFill>
        <p:spPr>
          <a:xfrm>
            <a:off x="7255080" y="0"/>
            <a:ext cx="1372680" cy="767880"/>
          </a:xfrm>
          <a:prstGeom prst="rect">
            <a:avLst/>
          </a:prstGeom>
          <a:ln>
            <a:noFill/>
          </a:ln>
        </p:spPr>
      </p:pic>
      <p:pic>
        <p:nvPicPr>
          <p:cNvPr id="310" name="Picture 13"/>
          <p:cNvPicPr/>
          <p:nvPr/>
        </p:nvPicPr>
        <p:blipFill>
          <a:blip r:embed="rId4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7886520" y="65088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853920" y="65271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276120" y="65271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C4F1CF6-DD09-494B-B160-BCEB0A3F3204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99920" y="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Accommodating the 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generator 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Picture 314"/>
          <p:cNvPicPr/>
          <p:nvPr/>
        </p:nvPicPr>
        <p:blipFill>
          <a:blip r:embed="rId2"/>
          <a:stretch/>
        </p:blipFill>
        <p:spPr>
          <a:xfrm>
            <a:off x="7224120" y="4572000"/>
            <a:ext cx="1497600" cy="1553040"/>
          </a:xfrm>
          <a:prstGeom prst="rect">
            <a:avLst/>
          </a:prstGeom>
          <a:ln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444780" y="1126753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Reference for neutrino hadron production added to development Database.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Beams for various neutrino fluxes added. 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for neutrino hadron production added.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Plan: </a:t>
            </a:r>
            <a:endParaRPr lang="en-US" sz="2800" b="0" strike="noStrike" spc="-1" dirty="0" smtClean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73200" lvl="1" indent="-216000"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Minerva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simulations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673200" lvl="1" indent="-216000"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slide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shows/dashboard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summarizing relevant data/highlights for each GENIE release. 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7832520" y="65440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799920" y="65624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22120" y="65624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36996270-B47D-4739-AF1F-F12AF109E84A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21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47840" y="1181880"/>
            <a:ext cx="8537040" cy="36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atabase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cientific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mulation and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xperimental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esults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actively being developed with participation by Geant4 groups at CERN,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Fermilab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SLAC.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 group is providing input and requirements.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and results from simulation (Geant4, 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GeantV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?, GENIE(soon))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are stored in a relational database.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can be imported  and exported using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 formats. (scripts are provided to extract data from root files or ASCII tables and convert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/xml.)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application progressing quickly: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select and search.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allow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overlay experimental and simulated data.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 is necessary to have access to internal data and functions (e.g. upload, edit, delete).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service: allows programmatic retrieval of data e.g. by validation jobs.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Porting from prototype G4WebAppNG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well under way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!!</a:t>
            </a: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 you want more info or want to contribute (always welcome) visit 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our </a:t>
            </a:r>
            <a:r>
              <a:rPr lang="en-US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 https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twiki.cern.ch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/bin/view/Geant4/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ExtendingFnalDb</a:t>
            </a:r>
            <a:endParaRPr lang="en-US" spc="-1" dirty="0">
              <a:solidFill>
                <a:srgbClr val="4F81B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1855730" y="106020"/>
            <a:ext cx="50508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 and Conclusions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789120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85860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28080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001EAA23-CE68-43C9-8EF0-15BA905F446A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47840" y="1181880"/>
            <a:ext cx="8537040" cy="36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Port all functionality from G4WebAppNG, then ask for user feedback for additional functionality.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Import more tests and experimental data. On-board other groups like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GENIE, 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GeantV</a:t>
            </a:r>
            <a:r>
              <a:rPr lang="is-I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Move to FNAL/CERN SSO (single sign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on) (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saml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/shibboleth)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authentication.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programmatic upload tool via web service.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Evaluate different tools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node.js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to provide all of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DoSSiER's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functionality → see presentation by 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Ioana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243360" y="105840"/>
            <a:ext cx="50508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789120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85860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28080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F4B4011E-528E-477F-B17B-A072E0FA3708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2629080" y="2743200"/>
            <a:ext cx="390924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67133" y="146492"/>
            <a:ext cx="4501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     </a:t>
            </a:r>
            <a:r>
              <a:rPr lang="en-US" sz="2800" dirty="0">
                <a:solidFill>
                  <a:srgbClr val="1F497D"/>
                </a:solidFill>
              </a:rPr>
              <a:t>Choice of technologies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839000" y="6496920"/>
            <a:ext cx="107532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4C97"/>
                </a:solidFill>
                <a:latin typeface="Arial"/>
                <a:ea typeface="ＭＳ Ｐゴシック"/>
              </a:rPr>
              <a:t>8/4/2016</a:t>
            </a:r>
            <a:endParaRPr dirty="0"/>
          </a:p>
        </p:txBody>
      </p:sp>
      <p:sp>
        <p:nvSpPr>
          <p:cNvPr id="57" name="CustomShape 4"/>
          <p:cNvSpPr/>
          <p:nvPr/>
        </p:nvSpPr>
        <p:spPr>
          <a:xfrm>
            <a:off x="806400" y="6515280"/>
            <a:ext cx="537264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ea typeface="ＭＳ Ｐゴシック"/>
              </a:rPr>
              <a:t>Hans Wenzel      </a:t>
            </a:r>
            <a:r>
              <a:rPr lang="en-US" sz="900" dirty="0">
                <a:solidFill>
                  <a:schemeClr val="tx2"/>
                </a:solidFill>
              </a:rPr>
              <a:t>ICHEP August 3 – 10, 2016 Chicago</a:t>
            </a:r>
            <a:r>
              <a:rPr lang="en-US" sz="900" dirty="0">
                <a:solidFill>
                  <a:schemeClr val="tx2"/>
                </a:solidFill>
                <a:latin typeface="Arial"/>
                <a:ea typeface="ＭＳ Ｐゴシック"/>
              </a:rPr>
              <a:t>          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28600" y="6515280"/>
            <a:ext cx="44676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221F0485-A4AE-40F7-9742-75DE3F58A407}" type="slidenum">
              <a:rPr lang="en-US" sz="900">
                <a:solidFill>
                  <a:srgbClr val="004C97"/>
                </a:solidFill>
                <a:latin typeface="Arial"/>
                <a:ea typeface="ＭＳ Ｐゴシック"/>
              </a:rPr>
              <a:t>17</a:t>
            </a:fld>
            <a:endParaRPr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5463" y="1523824"/>
          <a:ext cx="8159750" cy="4175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4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Open source</a:t>
                      </a:r>
                      <a:r>
                        <a:rPr lang="en-US" sz="2000" baseline="0" dirty="0"/>
                        <a:t> relational</a:t>
                      </a:r>
                      <a:r>
                        <a:rPr lang="en-US" sz="2000" dirty="0"/>
                        <a:t> data base, hosted by Fermilab data base group.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Glassfish: Web Application server</a:t>
                      </a:r>
                      <a:r>
                        <a:rPr lang="en-US" sz="2000" baseline="0" dirty="0"/>
                        <a:t> hosted on fermicloud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07950" indent="0" eaLnBrk="1">
                        <a:buClr>
                          <a:srgbClr val="FFFFFF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lang="en-US" sz="2000" dirty="0"/>
                        <a:t>Primefaces JSF (Java</a:t>
                      </a:r>
                      <a:r>
                        <a:rPr lang="en-US" sz="2000" baseline="0" dirty="0"/>
                        <a:t> Server Faces) </a:t>
                      </a:r>
                      <a:r>
                        <a:rPr lang="en-US" sz="2000" dirty="0"/>
                        <a:t>based framework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to create modern looking web pages  and easy to navigate menus. 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Integrated</a:t>
                      </a:r>
                      <a:r>
                        <a:rPr lang="en-US" sz="2000" baseline="0" dirty="0"/>
                        <a:t> Development Environment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Java programming language, JAVAEE, JAX-RS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687">
                <a:tc>
                  <a:txBody>
                    <a:bodyPr/>
                    <a:lstStyle/>
                    <a:p>
                      <a:r>
                        <a:rPr lang="en-US" sz="1600" dirty="0"/>
                        <a:t>Google</a:t>
                      </a:r>
                      <a:r>
                        <a:rPr lang="en-US" sz="1600" baseline="0" dirty="0"/>
                        <a:t> Charts</a:t>
                      </a:r>
                      <a:endParaRPr lang="en-US" sz="16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JavaScript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library used to create interactive graphs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0" y="18836"/>
            <a:ext cx="1491915" cy="7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7839000" y="64969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8/4/2016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806400" y="65152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ICHEP August 3 – 10, 2016 Chicago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228600" y="65152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A7606081-79BE-4C53-9DE2-F1A2928B42C0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451800" y="96840"/>
            <a:ext cx="810180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Ancillary Tools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457200" y="1204200"/>
            <a:ext cx="8227800" cy="29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 set of stand-alone python based tools, integrated with DoSSiER are being developed to: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allow for interaction from command-line or in applications with validation data.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perform comparisons between results and simulations independently of web-application.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integrate DoSSiER into Geant4 semi-automatic testing.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Focus is on simple and portable command line applications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"/>
          <p:cNvPicPr/>
          <p:nvPr/>
        </p:nvPicPr>
        <p:blipFill>
          <a:blip r:embed="rId2"/>
          <a:stretch/>
        </p:blipFill>
        <p:spPr>
          <a:xfrm>
            <a:off x="1048320" y="250920"/>
            <a:ext cx="6008400" cy="597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26360" y="846000"/>
            <a:ext cx="822816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guidance to experimenters and answers to questions like: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data is used to validate the physics of  Geant4/GeantV/GENIE/… 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well does the  Geant4/GeantV/GENIE/… simulation describe the data of interest for the experiment?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Which model provided by Geant4/GeantV/GENIE best describes the data of interest for the experiment?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are the benefits of switching to the latest version of Geant4/GeantV/GENIE/…? What changed?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systematic uncertainties are involved?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091600" y="101160"/>
            <a:ext cx="21488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7840800" y="63684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08200" y="63867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230400" y="63867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2515AC1-3156-4F79-A27B-A3199E67AD7F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7839000" y="64969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8/4/2016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228600" y="65152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DB6ED32-6875-4ED1-A8D8-74F3A5749FB1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771120" y="64800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ICHEP August 3 – 10, 2016 Chicago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57200" y="2728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</a:t>
            </a:r>
            <a:r>
              <a:rPr lang="en-US" sz="2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Browser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806400" y="6544800"/>
            <a:ext cx="44640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8" name="Picture 14"/>
          <p:cNvPicPr/>
          <p:nvPr/>
        </p:nvPicPr>
        <p:blipFill>
          <a:blip r:embed="rId3"/>
          <a:stretch/>
        </p:blipFill>
        <p:spPr>
          <a:xfrm>
            <a:off x="3261960" y="972000"/>
            <a:ext cx="5612400" cy="5170680"/>
          </a:xfrm>
          <a:prstGeom prst="rect">
            <a:avLst/>
          </a:prstGeom>
          <a:ln>
            <a:noFill/>
          </a:ln>
        </p:spPr>
      </p:pic>
      <p:sp>
        <p:nvSpPr>
          <p:cNvPr id="349" name="CustomShape 6"/>
          <p:cNvSpPr/>
          <p:nvPr/>
        </p:nvSpPr>
        <p:spPr>
          <a:xfrm>
            <a:off x="130320" y="933120"/>
            <a:ext cx="2717640" cy="315756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7"/>
          <p:cNvSpPr/>
          <p:nvPr/>
        </p:nvSpPr>
        <p:spPr>
          <a:xfrm>
            <a:off x="228600" y="1253880"/>
            <a:ext cx="2597040" cy="22838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to showing data as plots, one can select "Display data table", to extract the data in a tabulated form that is easy to cut and paste.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57200" y="2728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Status: G4WebAppNG (predecessor of DoSSiER)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1"/>
          <p:cNvPicPr/>
          <p:nvPr/>
        </p:nvPicPr>
        <p:blipFill>
          <a:blip r:embed="rId2"/>
          <a:stretch/>
        </p:blipFill>
        <p:spPr>
          <a:xfrm>
            <a:off x="0" y="1942920"/>
            <a:ext cx="9142560" cy="3246480"/>
          </a:xfrm>
          <a:prstGeom prst="rect">
            <a:avLst/>
          </a:prstGeom>
          <a:ln>
            <a:noFill/>
          </a:ln>
        </p:spPr>
      </p:pic>
      <p:sp>
        <p:nvSpPr>
          <p:cNvPr id="353" name="CustomShape 2"/>
          <p:cNvSpPr/>
          <p:nvPr/>
        </p:nvSpPr>
        <p:spPr>
          <a:xfrm>
            <a:off x="164520" y="3755160"/>
            <a:ext cx="1076760" cy="236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" name="CustomShape 3"/>
          <p:cNvSpPr/>
          <p:nvPr/>
        </p:nvSpPr>
        <p:spPr>
          <a:xfrm>
            <a:off x="7909200" y="65005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876600" y="65188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>
            <a:off x="298800" y="65188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F83396B6-76F2-4418-9056-6C245765F192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228600" y="1033920"/>
            <a:ext cx="628668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be found at the following URL: http://g4validation.fnal.gov:8080/G4WebAppNG/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prototype schema and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07800" y="967680"/>
            <a:ext cx="860508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repository: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store experimental validation data as raw data,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store simulation results  as raw data and as static plots.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display web-application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select and overlay compatible tests,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overlay experimental data,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automatic upload into repository,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display static images,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provides search functions and easy navigation.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REST-</a:t>
            </a:r>
            <a:r>
              <a:rPr lang="en-US" sz="20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Web service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access to the data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be accessed by C++ validation programs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automatic upload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Modern look, meaningful search, easy to navigate menus.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modern internet technology and industry standards.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Secure!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791000" y="101160"/>
            <a:ext cx="2717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7949880" y="65188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917280" y="65372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339480" y="65372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BFB8958-7489-4D06-A22C-FE660A655747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07800" y="548640"/>
            <a:ext cx="8715960" cy="12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have new Database schema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serialize multidimensional histograms and data point sets.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Uses the same tables for experimental and simulated data.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Uses dictionaries for data like materials, particles ..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completed the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full JAVA API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(CRUD: create, read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update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delete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based on the DAO (Data Access Object) pattern and the new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schema.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now Provide a REST (representational state transfer)-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Web service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access to the data e.g. by C++ validation programs →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already used by validation jobs that Julia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provide programmatic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access from C++ application provided using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DbReader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by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Dimitri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 see his presentation.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software is now packaged using maven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ValidationLib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Application/Service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provide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easy to use formats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/xml) for data exchange and upload of results.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Tools to convert result from validation jobs (.root, .csv...) 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format that then can be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uploaded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 see </a:t>
            </a:r>
            <a:r>
              <a:rPr lang="en-US" sz="1800" b="0" strike="noStrike" spc="-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Andrea’s presentation and Demo.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Upload web application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Documentation: 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    https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twiki.cern.ch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/bin/view/Geant4/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ExtendingFnalDb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switched as much functionality as possible to external tools: e.g. Connection Pools, authentication, Inspire….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892700" y="183600"/>
            <a:ext cx="2717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What's new?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7949880" y="6500160"/>
            <a:ext cx="107388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917280" y="6519960"/>
            <a:ext cx="537120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339480" y="6519960"/>
            <a:ext cx="44532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CEF7CEF6-AD5A-4936-A662-87287339F675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882080" y="868680"/>
            <a:ext cx="4616280" cy="3930480"/>
          </a:xfrm>
          <a:prstGeom prst="roundRect">
            <a:avLst>
              <a:gd name="adj" fmla="val 1391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302040" y="868680"/>
            <a:ext cx="1365480" cy="473832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365760" y="5029920"/>
            <a:ext cx="1240560" cy="394200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3"/>
          <a:stretch/>
        </p:blipFill>
        <p:spPr>
          <a:xfrm>
            <a:off x="3442680" y="4407840"/>
            <a:ext cx="856440" cy="37980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2263320" y="1059120"/>
            <a:ext cx="653760" cy="337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4587120" y="1059120"/>
            <a:ext cx="806400" cy="1656000"/>
          </a:xfrm>
          <a:prstGeom prst="roundRect">
            <a:avLst>
              <a:gd name="adj" fmla="val 13910"/>
            </a:avLst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4587120" y="2773800"/>
            <a:ext cx="806400" cy="1656000"/>
          </a:xfrm>
          <a:prstGeom prst="roundRect">
            <a:avLst>
              <a:gd name="adj" fmla="val 13910"/>
            </a:avLst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3425040" y="1059120"/>
            <a:ext cx="653760" cy="3370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3541680" y="1221480"/>
            <a:ext cx="237240" cy="30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 rot="16200000">
            <a:off x="4083480" y="1706760"/>
            <a:ext cx="18086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 rot="16200000">
            <a:off x="4221360" y="3400560"/>
            <a:ext cx="1532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Service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6"/>
          <p:cNvPicPr/>
          <p:nvPr/>
        </p:nvPicPr>
        <p:blipFill>
          <a:blip r:embed="rId4"/>
          <a:stretch/>
        </p:blipFill>
        <p:spPr>
          <a:xfrm>
            <a:off x="6980040" y="1142640"/>
            <a:ext cx="1110960" cy="1096920"/>
          </a:xfrm>
          <a:prstGeom prst="rect">
            <a:avLst/>
          </a:prstGeom>
          <a:ln>
            <a:noFill/>
          </a:ln>
        </p:spPr>
      </p:pic>
      <p:sp>
        <p:nvSpPr>
          <p:cNvPr id="191" name="CustomShape 10"/>
          <p:cNvSpPr/>
          <p:nvPr/>
        </p:nvSpPr>
        <p:spPr>
          <a:xfrm rot="16200000">
            <a:off x="-1016640" y="2757960"/>
            <a:ext cx="38286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Validation Database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4338720" y="5226840"/>
            <a:ext cx="2322720" cy="5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2346840" y="4423680"/>
            <a:ext cx="11188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Glassfish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1914120" y="120600"/>
            <a:ext cx="42688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Components: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4"/>
          <p:cNvSpPr/>
          <p:nvPr/>
        </p:nvSpPr>
        <p:spPr>
          <a:xfrm>
            <a:off x="6831720" y="874440"/>
            <a:ext cx="1545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5"/>
          <p:cNvSpPr/>
          <p:nvPr/>
        </p:nvSpPr>
        <p:spPr>
          <a:xfrm>
            <a:off x="7252560" y="308232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6"/>
          <p:cNvSpPr/>
          <p:nvPr/>
        </p:nvSpPr>
        <p:spPr>
          <a:xfrm>
            <a:off x="7252560" y="347328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7"/>
          <p:cNvSpPr/>
          <p:nvPr/>
        </p:nvSpPr>
        <p:spPr>
          <a:xfrm>
            <a:off x="7252560" y="383580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8"/>
          <p:cNvSpPr/>
          <p:nvPr/>
        </p:nvSpPr>
        <p:spPr>
          <a:xfrm>
            <a:off x="7367040" y="3030480"/>
            <a:ext cx="8064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9"/>
          <p:cNvSpPr/>
          <p:nvPr/>
        </p:nvSpPr>
        <p:spPr>
          <a:xfrm>
            <a:off x="7347960" y="3430080"/>
            <a:ext cx="661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0"/>
          <p:cNvSpPr/>
          <p:nvPr/>
        </p:nvSpPr>
        <p:spPr>
          <a:xfrm>
            <a:off x="7277040" y="3784320"/>
            <a:ext cx="890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Python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1"/>
          <p:cNvSpPr/>
          <p:nvPr/>
        </p:nvSpPr>
        <p:spPr>
          <a:xfrm>
            <a:off x="7231680" y="2624040"/>
            <a:ext cx="10180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Clients: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2"/>
          <p:cNvSpPr/>
          <p:nvPr/>
        </p:nvSpPr>
        <p:spPr>
          <a:xfrm>
            <a:off x="7066800" y="5243400"/>
            <a:ext cx="1897920" cy="561240"/>
          </a:xfrm>
          <a:prstGeom prst="roundRect">
            <a:avLst>
              <a:gd name="adj" fmla="val 1391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3"/>
          <p:cNvSpPr/>
          <p:nvPr/>
        </p:nvSpPr>
        <p:spPr>
          <a:xfrm>
            <a:off x="7386120" y="5339880"/>
            <a:ext cx="1258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Client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4"/>
          <p:cNvSpPr/>
          <p:nvPr/>
        </p:nvSpPr>
        <p:spPr>
          <a:xfrm flipV="1">
            <a:off x="1338120" y="1891800"/>
            <a:ext cx="95256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06" name="CustomShape 25"/>
          <p:cNvSpPr/>
          <p:nvPr/>
        </p:nvSpPr>
        <p:spPr>
          <a:xfrm flipV="1">
            <a:off x="6711480" y="5523120"/>
            <a:ext cx="377640" cy="540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07" name="CustomShape 26"/>
          <p:cNvSpPr/>
          <p:nvPr/>
        </p:nvSpPr>
        <p:spPr>
          <a:xfrm flipH="1">
            <a:off x="4995720" y="4403880"/>
            <a:ext cx="10440" cy="79380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08" name="CustomShape 27"/>
          <p:cNvSpPr/>
          <p:nvPr/>
        </p:nvSpPr>
        <p:spPr>
          <a:xfrm flipH="1">
            <a:off x="1365840" y="3390480"/>
            <a:ext cx="89424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09" name="CustomShape 28"/>
          <p:cNvSpPr/>
          <p:nvPr/>
        </p:nvSpPr>
        <p:spPr>
          <a:xfrm flipV="1">
            <a:off x="2908440" y="1891800"/>
            <a:ext cx="51552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10" name="CustomShape 29"/>
          <p:cNvSpPr/>
          <p:nvPr/>
        </p:nvSpPr>
        <p:spPr>
          <a:xfrm flipV="1">
            <a:off x="4093560" y="1449720"/>
            <a:ext cx="49212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1" name="CustomShape 30"/>
          <p:cNvSpPr/>
          <p:nvPr/>
        </p:nvSpPr>
        <p:spPr>
          <a:xfrm flipV="1">
            <a:off x="4082760" y="3397680"/>
            <a:ext cx="55188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2" name="CustomShape 31"/>
          <p:cNvSpPr/>
          <p:nvPr/>
        </p:nvSpPr>
        <p:spPr>
          <a:xfrm flipV="1">
            <a:off x="5422680" y="1449720"/>
            <a:ext cx="163980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3" name="CustomShape 32"/>
          <p:cNvSpPr/>
          <p:nvPr/>
        </p:nvSpPr>
        <p:spPr>
          <a:xfrm>
            <a:off x="5422680" y="318672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4" name="CustomShape 33"/>
          <p:cNvSpPr/>
          <p:nvPr/>
        </p:nvSpPr>
        <p:spPr>
          <a:xfrm>
            <a:off x="5386680" y="352512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5" name="CustomShape 34"/>
          <p:cNvSpPr/>
          <p:nvPr/>
        </p:nvSpPr>
        <p:spPr>
          <a:xfrm>
            <a:off x="5386680" y="386388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6" name="CustomShape 35"/>
          <p:cNvSpPr/>
          <p:nvPr/>
        </p:nvSpPr>
        <p:spPr>
          <a:xfrm flipH="1" flipV="1">
            <a:off x="2907000" y="342072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17" name="CustomShape 36"/>
          <p:cNvSpPr/>
          <p:nvPr/>
        </p:nvSpPr>
        <p:spPr>
          <a:xfrm flipH="1" flipV="1">
            <a:off x="4066200" y="370764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8" name="CustomShape 37"/>
          <p:cNvSpPr/>
          <p:nvPr/>
        </p:nvSpPr>
        <p:spPr>
          <a:xfrm flipH="1" flipV="1">
            <a:off x="4056480" y="174924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9" name="CustomShape 38"/>
          <p:cNvSpPr/>
          <p:nvPr/>
        </p:nvSpPr>
        <p:spPr>
          <a:xfrm flipH="1">
            <a:off x="5421240" y="1583280"/>
            <a:ext cx="1595880" cy="100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0" name="CustomShape 39"/>
          <p:cNvSpPr/>
          <p:nvPr/>
        </p:nvSpPr>
        <p:spPr>
          <a:xfrm flipH="1" flipV="1">
            <a:off x="5393520" y="32677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1" name="CustomShape 40"/>
          <p:cNvSpPr/>
          <p:nvPr/>
        </p:nvSpPr>
        <p:spPr>
          <a:xfrm flipH="1" flipV="1">
            <a:off x="5371920" y="36259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2" name="CustomShape 41"/>
          <p:cNvSpPr/>
          <p:nvPr/>
        </p:nvSpPr>
        <p:spPr>
          <a:xfrm flipH="1" flipV="1">
            <a:off x="5371920" y="39841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3" name="CustomShape 42"/>
          <p:cNvSpPr/>
          <p:nvPr/>
        </p:nvSpPr>
        <p:spPr>
          <a:xfrm rot="16200000">
            <a:off x="1212840" y="2455920"/>
            <a:ext cx="27918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Connection Pool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3"/>
          <p:cNvSpPr/>
          <p:nvPr/>
        </p:nvSpPr>
        <p:spPr>
          <a:xfrm>
            <a:off x="1690560" y="5403600"/>
            <a:ext cx="2632680" cy="262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5" name="CustomShape 44"/>
          <p:cNvSpPr/>
          <p:nvPr/>
        </p:nvSpPr>
        <p:spPr>
          <a:xfrm>
            <a:off x="4478400" y="5531400"/>
            <a:ext cx="217944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Direct or via web service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45"/>
          <p:cNvSpPr/>
          <p:nvPr/>
        </p:nvSpPr>
        <p:spPr>
          <a:xfrm>
            <a:off x="7541640" y="4029840"/>
            <a:ext cx="4086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56"/>
          <p:cNvPicPr/>
          <p:nvPr/>
        </p:nvPicPr>
        <p:blipFill>
          <a:blip r:embed="rId5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228" name="CustomShape 46"/>
          <p:cNvSpPr/>
          <p:nvPr/>
        </p:nvSpPr>
        <p:spPr>
          <a:xfrm>
            <a:off x="7999920" y="64854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7"/>
          <p:cNvSpPr/>
          <p:nvPr/>
        </p:nvSpPr>
        <p:spPr>
          <a:xfrm>
            <a:off x="967320" y="65037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8"/>
          <p:cNvSpPr/>
          <p:nvPr/>
        </p:nvSpPr>
        <p:spPr>
          <a:xfrm>
            <a:off x="389520" y="65037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21F16F68-03BC-4DBA-B701-F725DA633506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9"/>
          <p:cNvSpPr/>
          <p:nvPr/>
        </p:nvSpPr>
        <p:spPr>
          <a:xfrm>
            <a:off x="1988640" y="5410440"/>
            <a:ext cx="19803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 only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49434"/>
            <a:ext cx="8595855" cy="3777725"/>
          </a:xfrm>
          <a:prstGeom prst="rect">
            <a:avLst/>
          </a:prstGeom>
        </p:spPr>
      </p:pic>
      <p:sp>
        <p:nvSpPr>
          <p:cNvPr id="262" name="CustomShape 15"/>
          <p:cNvSpPr/>
          <p:nvPr/>
        </p:nvSpPr>
        <p:spPr>
          <a:xfrm>
            <a:off x="1968480" y="166377"/>
            <a:ext cx="85392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Ancillary Tools: </a:t>
            </a:r>
            <a:r>
              <a:rPr lang="en-US" sz="2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Conversion Tool</a:t>
            </a:r>
            <a:r>
              <a:rPr lang="en-US" sz="32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7"/>
          <p:cNvSpPr/>
          <p:nvPr/>
        </p:nvSpPr>
        <p:spPr>
          <a:xfrm>
            <a:off x="219240" y="4876560"/>
            <a:ext cx="89233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7899480" y="65437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9"/>
          <p:cNvSpPr/>
          <p:nvPr/>
        </p:nvSpPr>
        <p:spPr>
          <a:xfrm>
            <a:off x="866880" y="65620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0"/>
          <p:cNvSpPr/>
          <p:nvPr/>
        </p:nvSpPr>
        <p:spPr>
          <a:xfrm>
            <a:off x="289080" y="65620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284FDFF-F0CF-4117-BAEC-20D5F7CE406E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1"/>
          <p:cNvSpPr/>
          <p:nvPr/>
        </p:nvSpPr>
        <p:spPr>
          <a:xfrm>
            <a:off x="289080" y="5819760"/>
            <a:ext cx="74102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</a:t>
            </a:r>
            <a:r>
              <a:rPr lang="en-US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see </a:t>
            </a:r>
            <a:r>
              <a:rPr lang="en-US" sz="18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Andrea’s presentation </a:t>
            </a:r>
            <a:r>
              <a:rPr lang="en-US" sz="18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Demo how to use.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837" y="512697"/>
            <a:ext cx="8685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Python program </a:t>
            </a:r>
            <a:endParaRPr lang="en-US" sz="1600" spc="-1" dirty="0" smtClean="0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TeXGyrePagella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to </a:t>
            </a: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read and convert histograms from/to different formats: ROOT, </a:t>
            </a: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ASCII (CSV), JSON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Download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from and upload to </a:t>
            </a:r>
            <a:r>
              <a:rPr lang="en-US" sz="1400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DoSSiER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Inspect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and interact with histograms (</a:t>
            </a:r>
            <a:r>
              <a:rPr lang="en-US" sz="1400" i="1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matplotlib</a:t>
            </a: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)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CLI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(script integration) or API (integration in python programs) are available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5" name="Picture 21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2260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774320" y="896400"/>
            <a:ext cx="4254840" cy="264132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4917600" y="947160"/>
            <a:ext cx="4137120" cy="28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Beam: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mono energetic neutrons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Carbon.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Secondary: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protons.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Observable: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differential cross section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Reaction: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particle production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MC detail: 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e.g. BIC, geant4.10.1.p02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parnames/parvalue pairs can be added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2384280" y="1004760"/>
            <a:ext cx="49320" cy="1637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4"/>
          <p:cNvSpPr/>
          <p:nvPr/>
        </p:nvSpPr>
        <p:spPr>
          <a:xfrm flipV="1">
            <a:off x="513360" y="1823040"/>
            <a:ext cx="1869840" cy="6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B05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5"/>
          <p:cNvSpPr/>
          <p:nvPr/>
        </p:nvSpPr>
        <p:spPr>
          <a:xfrm>
            <a:off x="2435040" y="1824480"/>
            <a:ext cx="2013480" cy="6321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6"/>
          <p:cNvSpPr/>
          <p:nvPr/>
        </p:nvSpPr>
        <p:spPr>
          <a:xfrm>
            <a:off x="481680" y="1307520"/>
            <a:ext cx="16660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(500 MeV)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3340440" y="1652760"/>
            <a:ext cx="3765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2217240" y="2695320"/>
            <a:ext cx="43452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6120" y="3003480"/>
            <a:ext cx="388800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Example: n induced p production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0"/>
          <p:cNvSpPr/>
          <p:nvPr/>
        </p:nvSpPr>
        <p:spPr>
          <a:xfrm>
            <a:off x="45000" y="896400"/>
            <a:ext cx="4588560" cy="2479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2" name="Picture 21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243" name="CustomShape 11"/>
          <p:cNvSpPr/>
          <p:nvPr/>
        </p:nvSpPr>
        <p:spPr>
          <a:xfrm>
            <a:off x="2101680" y="125640"/>
            <a:ext cx="46954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 to classify a result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2"/>
          <p:cNvSpPr/>
          <p:nvPr/>
        </p:nvSpPr>
        <p:spPr>
          <a:xfrm>
            <a:off x="52920" y="3539160"/>
            <a:ext cx="8866080" cy="25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Values for metadata stored in dictionaries: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(Beams, Materials, Particles, Observable, Reaction, MC details…).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 used to match experimental and simulated results.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Complicated Beams (e.g. neutrino flux files, test beams consisting of many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particles can be described by the schema).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Ditto for Materials (e.g. Target test beam Calorimeter).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Dictionaries can evolve as needed.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3"/>
          <p:cNvSpPr/>
          <p:nvPr/>
        </p:nvSpPr>
        <p:spPr>
          <a:xfrm>
            <a:off x="7773840" y="65440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4"/>
          <p:cNvSpPr/>
          <p:nvPr/>
        </p:nvSpPr>
        <p:spPr>
          <a:xfrm>
            <a:off x="741240" y="65624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5"/>
          <p:cNvSpPr/>
          <p:nvPr/>
        </p:nvSpPr>
        <p:spPr>
          <a:xfrm>
            <a:off x="163440" y="65624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C6BC4C67-00C1-408C-97C1-ED071863FA27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30320" y="1745280"/>
            <a:ext cx="2916360" cy="447264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428400" y="2296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G4WebAppNG: Test Result 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91440" y="2013840"/>
            <a:ext cx="2983680" cy="50270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 allows to select Geant4 simulation results of interest, and to compare them to the experimental data as applicable. Shown on the right is neutron induced deuteron (default selection).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Different Models: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BIC(blue),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Bertini (red)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INCL++(magenta)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(green)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12"/>
          <p:cNvPicPr/>
          <p:nvPr/>
        </p:nvPicPr>
        <p:blipFill>
          <a:blip r:embed="rId3"/>
          <a:stretch/>
        </p:blipFill>
        <p:spPr>
          <a:xfrm>
            <a:off x="3448620" y="1507615"/>
            <a:ext cx="5549400" cy="458244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3152160" y="1635480"/>
            <a:ext cx="821880" cy="273600"/>
          </a:xfrm>
          <a:prstGeom prst="ellipse">
            <a:avLst/>
          </a:prstGeom>
          <a:noFill/>
          <a:ln>
            <a:solidFill>
              <a:srgbClr val="0C598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5"/>
          <p:cNvSpPr/>
          <p:nvPr/>
        </p:nvSpPr>
        <p:spPr>
          <a:xfrm>
            <a:off x="7884720" y="65836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852120" y="66020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7"/>
          <p:cNvSpPr/>
          <p:nvPr/>
        </p:nvSpPr>
        <p:spPr>
          <a:xfrm>
            <a:off x="274320" y="66020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0C15533E-CEF0-4043-A9AD-BFC364AEC802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8"/>
          <p:cNvSpPr/>
          <p:nvPr/>
        </p:nvSpPr>
        <p:spPr>
          <a:xfrm>
            <a:off x="228600" y="829800"/>
            <a:ext cx="891540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Based on prototype schema and </a:t>
            </a: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API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</a:t>
            </a: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 found at the following URL: </a:t>
            </a: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http://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g4validation.fnal.gov:8080/G4WebAppNG/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 </a:t>
            </a:r>
            <a:r>
              <a:rPr lang="en-US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in the process of porting to </a:t>
            </a:r>
            <a:r>
              <a:rPr lang="en-US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DoSSiER</a:t>
            </a:r>
            <a:r>
              <a:rPr lang="en-US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!!!!!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55520" y="1222560"/>
            <a:ext cx="2992680" cy="383112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2145240" y="181440"/>
            <a:ext cx="64666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application: http://g4devel.fnal.gov:8080/DoSSiER/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Picture 8"/>
          <p:cNvPicPr/>
          <p:nvPr/>
        </p:nvPicPr>
        <p:blipFill>
          <a:blip r:embed="rId2"/>
          <a:stretch/>
        </p:blipFill>
        <p:spPr>
          <a:xfrm>
            <a:off x="155520" y="5053680"/>
            <a:ext cx="2571480" cy="1284840"/>
          </a:xfrm>
          <a:prstGeom prst="rect">
            <a:avLst/>
          </a:prstGeom>
          <a:ln>
            <a:noFill/>
          </a:ln>
        </p:spPr>
      </p:pic>
      <p:sp>
        <p:nvSpPr>
          <p:cNvPr id="282" name="CustomShape 4"/>
          <p:cNvSpPr/>
          <p:nvPr/>
        </p:nvSpPr>
        <p:spPr>
          <a:xfrm>
            <a:off x="228600" y="1361520"/>
            <a:ext cx="29516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Currently: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new JAVA API and database schema.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display exp.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/simulated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(graph and table)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Displays dictionaries.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Displays statistics.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uploads using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 file formats.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But many features still missing, need porting from prototype (G4WebAppNG).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Picture 20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4"/>
          <a:stretch/>
        </p:blipFill>
        <p:spPr>
          <a:xfrm>
            <a:off x="3931920" y="909360"/>
            <a:ext cx="5119560" cy="5292720"/>
          </a:xfrm>
          <a:prstGeom prst="rect">
            <a:avLst/>
          </a:prstGeom>
          <a:ln>
            <a:noFill/>
          </a:ln>
        </p:spPr>
      </p:pic>
      <p:sp>
        <p:nvSpPr>
          <p:cNvPr id="285" name="CustomShape 5"/>
          <p:cNvSpPr/>
          <p:nvPr/>
        </p:nvSpPr>
        <p:spPr>
          <a:xfrm>
            <a:off x="784908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81648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>
            <a:off x="23868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3200C0B6-9AD3-4D1E-86E6-CE33CFD685CF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1684</Words>
  <Application>Microsoft Macintosh PowerPoint</Application>
  <PresentationFormat>On-screen Show (4:3)</PresentationFormat>
  <Paragraphs>242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DejaVu Sans</vt:lpstr>
      <vt:lpstr>ＭＳ Ｐゴシック</vt:lpstr>
      <vt:lpstr>Symbol</vt:lpstr>
      <vt:lpstr>TeXGyrePagella</vt:lpstr>
      <vt:lpstr>Times New Roman</vt:lpstr>
      <vt:lpstr>Wingdings</vt:lpstr>
      <vt:lpstr>Arial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Hans-Joachim Wenzel</cp:lastModifiedBy>
  <cp:revision>17</cp:revision>
  <cp:lastPrinted>2016-09-09T14:06:07Z</cp:lastPrinted>
  <dcterms:modified xsi:type="dcterms:W3CDTF">2016-09-13T15:36:52Z</dcterms:modified>
  <dc:language>en-US</dc:language>
</cp:coreProperties>
</file>