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7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3" r:id="rId3"/>
    <p:sldId id="274" r:id="rId4"/>
    <p:sldId id="281" r:id="rId5"/>
    <p:sldId id="275" r:id="rId6"/>
    <p:sldId id="280" r:id="rId7"/>
    <p:sldId id="287" r:id="rId8"/>
    <p:sldId id="283" r:id="rId9"/>
    <p:sldId id="284" r:id="rId10"/>
    <p:sldId id="285" r:id="rId11"/>
    <p:sldId id="28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23"/>
    <p:restoredTop sz="50074"/>
  </p:normalViewPr>
  <p:slideViewPr>
    <p:cSldViewPr>
      <p:cViewPr varScale="1">
        <p:scale>
          <a:sx n="55" d="100"/>
          <a:sy n="55" d="100"/>
        </p:scale>
        <p:origin x="23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8750B1E-3EC8-9248-8C54-B76A53CA3275}" type="datetime1">
              <a:rPr lang="en-US"/>
              <a:pPr>
                <a:defRPr/>
              </a:pPr>
              <a:t>9/16/16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92B602A-1C92-F64A-B872-717D46689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408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312370D-2A05-5B4D-872E-9A2F916BD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92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9EEA26E4-2C33-4D48-BFE3-504B14216D71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Glyp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3048000"/>
            <a:ext cx="11239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16 September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21st Geant4 Collaboration Meeting, Ferrara (Italy)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29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R-Glyph-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4889500"/>
            <a:ext cx="16446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16 September 2016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21st Geant4 Collaboration Meeting, Ferrara (Italy)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2302D9-0D22-B64E-9D1A-E476867AB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5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R-Glyph-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1658938"/>
            <a:ext cx="16446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16 September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21st Geant4 Collaboration Meeting, Ferrara (Italy)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D09800-8DCF-CE44-BBB2-E888D8825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05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R-Glyph-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53932" y="3115468"/>
            <a:ext cx="16446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16 September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21st Geant4 Collaboration Meeting, Ferrara (Italy)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BF3F6C-9A13-5149-A377-AAACEEDF0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6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R-Glyph-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1658938"/>
            <a:ext cx="16446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16 September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21st Geant4 Collaboration Meeting, Ferrara (Italy)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9DCBF4-2B42-274A-BAB4-3BBFAAC9D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7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lyph-Section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73413"/>
            <a:ext cx="1066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16 September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21st Geant4 Collaboration Meeting, Ferrara (Italy)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1A4859-1C4D-AF4C-87EB-18F27622C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R-Glyph-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1658938"/>
            <a:ext cx="16446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16 September 2016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21st Geant4 Collaboration Meeting, Ferrara (Italy)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A404C2-0031-8444-BDC6-94D001D6C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5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R-Glyph-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1658938"/>
            <a:ext cx="16446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16 September 2016</a:t>
            </a: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21st Geant4 Collaboration Meeting, Ferrara (Italy)</a:t>
            </a: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2D0177-43D7-1448-9232-B18CAE979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0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R-Glyph-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1658938"/>
            <a:ext cx="16446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16 September 2016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21st Geant4 Collaboration Meeting, Ferrara (Italy)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24D60E-5D53-2645-BF83-934B1CC41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2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EB560-E22E-BA40-A9DF-CCB9BFA29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 September 2016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21st Geant4 Collaboration Meeting, Ferrara (Italy)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5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R-Glyph-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2286000"/>
            <a:ext cx="16446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16 September 2016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21st Geant4 Collaboration Meeting, Ferrara (Italy)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3383BB-DCB3-794D-B1B5-0DF0F2653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2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R-Glyph-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2286000"/>
            <a:ext cx="16446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16 September 2016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21st Geant4 Collaboration Meeting, Ferrara (Italy)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27CF3E-8FC1-2846-85BC-AF352717F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0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6438" y="6278563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i="1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A55792D-52B2-224E-8B54-68FEF8FE1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6675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209800"/>
            <a:ext cx="7770813" cy="3657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8825" y="6292850"/>
            <a:ext cx="151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i="1" dirty="0" smtClean="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16 September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250" y="6289675"/>
            <a:ext cx="4298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i="1" smtClean="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21st Geant4 Collaboration Meeting, Ferrara (Italy)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45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charset="0"/>
          <a:ea typeface="ＭＳ Ｐゴシック" charset="-128"/>
          <a:cs typeface="ＭＳ Ｐゴシック" charset="-128"/>
        </a:defRPr>
      </a:lvl9pPr>
    </p:titleStyle>
    <p:bodyStyle>
      <a:lvl1pPr marL="457200" indent="-457200" algn="l" rtl="0" eaLnBrk="0" fontAlgn="base" hangingPunct="0">
        <a:spcBef>
          <a:spcPts val="2000"/>
        </a:spcBef>
        <a:spcAft>
          <a:spcPct val="0"/>
        </a:spcAft>
        <a:buClr>
          <a:srgbClr val="8E887C"/>
        </a:buClr>
        <a:buFont typeface="Wingdings" charset="0"/>
        <a:buChar char=""/>
        <a:defRPr sz="2400" kern="12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47443E"/>
        </a:buClr>
        <a:buFont typeface="Wingdings" charset="0"/>
        <a:buChar char=""/>
        <a:defRPr sz="22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1371600" indent="-457200" algn="l" rtl="0" eaLnBrk="0" fontAlgn="base" hangingPunct="0">
        <a:spcBef>
          <a:spcPts val="600"/>
        </a:spcBef>
        <a:spcAft>
          <a:spcPct val="0"/>
        </a:spcAft>
        <a:buClr>
          <a:srgbClr val="8E887C"/>
        </a:buClr>
        <a:buFont typeface="Wingdings" charset="0"/>
        <a:buChar char="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3pPr>
      <a:lvl4pPr marL="1828800" indent="-457200" algn="l" rtl="0" eaLnBrk="0" fontAlgn="base" hangingPunct="0">
        <a:spcBef>
          <a:spcPts val="600"/>
        </a:spcBef>
        <a:spcAft>
          <a:spcPct val="0"/>
        </a:spcAft>
        <a:buClr>
          <a:srgbClr val="47443E"/>
        </a:buClr>
        <a:buFont typeface="Wingdings" charset="0"/>
        <a:buChar char=""/>
        <a:defRPr kern="1200">
          <a:solidFill>
            <a:schemeClr val="tx2"/>
          </a:solidFill>
          <a:latin typeface="+mn-lt"/>
          <a:ea typeface="ＭＳ Ｐゴシック" charset="-128"/>
          <a:cs typeface="+mn-cs"/>
        </a:defRPr>
      </a:lvl4pPr>
      <a:lvl5pPr marL="2286000" indent="-457200" algn="l" rtl="0" eaLnBrk="0" fontAlgn="base" hangingPunct="0">
        <a:spcBef>
          <a:spcPts val="600"/>
        </a:spcBef>
        <a:spcAft>
          <a:spcPct val="0"/>
        </a:spcAft>
        <a:buClr>
          <a:srgbClr val="8E887C"/>
        </a:buClr>
        <a:buFont typeface="Wingdings" charset="0"/>
        <a:buChar char=""/>
        <a:defRPr kern="1200">
          <a:solidFill>
            <a:schemeClr val="tx2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tiff"/><Relationship Id="rId3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tiff"/><Relationship Id="rId3" Type="http://schemas.openxmlformats.org/officeDocument/2006/relationships/image" Target="../media/image1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tiff"/><Relationship Id="rId3" Type="http://schemas.openxmlformats.org/officeDocument/2006/relationships/image" Target="../media/image1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ugzilla-geant4.kek.jp/show_bug.cgi?id=1709" TargetMode="External"/><Relationship Id="rId4" Type="http://schemas.openxmlformats.org/officeDocument/2006/relationships/hyperlink" Target="http://bugzilla-geant4.kek.jp/show_bug.cgi?id=1728" TargetMode="External"/><Relationship Id="rId5" Type="http://schemas.openxmlformats.org/officeDocument/2006/relationships/hyperlink" Target="http://bugzilla-geant4.kek.jp/show_bug.cgi?id=1885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ugzilla-geant4.kek.jp/show_bug.cgi?id=1449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Geometry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3200" dirty="0" smtClean="0">
                <a:ea typeface="+mj-ea"/>
                <a:cs typeface="+mj-cs"/>
              </a:rPr>
              <a:t>Summary of Parallel Session 7-B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ln>
            <a:miter lim="800000"/>
            <a:headEnd/>
            <a:tailEnd/>
          </a:ln>
          <a:extLst/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800" i="1" dirty="0" err="1" smtClean="0">
                <a:ea typeface="+mn-ea"/>
                <a:cs typeface="+mn-cs"/>
              </a:rPr>
              <a:t>J.Apostolakis</a:t>
            </a:r>
            <a:r>
              <a:rPr lang="en-US" sz="2800" i="1" dirty="0" smtClean="0">
                <a:ea typeface="+mn-ea"/>
                <a:cs typeface="+mn-cs"/>
              </a:rPr>
              <a:t>, </a:t>
            </a:r>
            <a:r>
              <a:rPr lang="en-US" sz="2800" i="1" dirty="0" err="1" smtClean="0">
                <a:ea typeface="+mn-ea"/>
                <a:cs typeface="+mn-cs"/>
              </a:rPr>
              <a:t>G.Cosmo</a:t>
            </a:r>
            <a:r>
              <a:rPr lang="en-US" sz="2800" i="1" dirty="0" smtClean="0">
                <a:ea typeface="+mn-ea"/>
                <a:cs typeface="+mn-cs"/>
              </a:rPr>
              <a:t> </a:t>
            </a:r>
            <a:r>
              <a:rPr lang="en-US" sz="2000" i="1" dirty="0" smtClean="0">
                <a:ea typeface="+mn-ea"/>
                <a:cs typeface="+mn-cs"/>
              </a:rPr>
              <a:t>– CERN EP/SFT</a:t>
            </a:r>
            <a:endParaRPr lang="en-US" sz="2800" i="1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296144"/>
          </a:xfrm>
        </p:spPr>
        <p:txBody>
          <a:bodyPr/>
          <a:lstStyle/>
          <a:p>
            <a:r>
              <a:rPr lang="en-US" sz="4400" dirty="0" smtClean="0"/>
              <a:t>QSS - Alternative Integration method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24128" y="2060848"/>
            <a:ext cx="2664296" cy="41764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27C9D41-A160-B247-B4B7-4FC78132B68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464231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82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6425" cy="562074"/>
          </a:xfrm>
        </p:spPr>
        <p:txBody>
          <a:bodyPr/>
          <a:lstStyle/>
          <a:p>
            <a:r>
              <a:rPr lang="en-US" sz="4400" dirty="0" smtClean="0"/>
              <a:t>QSS: Validation &amp; Performance</a:t>
            </a:r>
            <a:endParaRPr lang="en-US" sz="4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46" t="13242" r="10180" b="14651"/>
          <a:stretch/>
        </p:blipFill>
        <p:spPr>
          <a:xfrm>
            <a:off x="19720" y="1196752"/>
            <a:ext cx="4964351" cy="32617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BF8C8FB-EBB3-8C49-AFD9-13288264AA4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356992"/>
            <a:ext cx="4406900" cy="3276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8064" y="126876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D2DB9"/>
                </a:solidFill>
              </a:rPr>
              <a:t>Promising results for constant, without interactions </a:t>
            </a:r>
            <a:endParaRPr lang="en-US" dirty="0">
              <a:solidFill>
                <a:srgbClr val="2D2DB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4869160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D2DB9"/>
                </a:solidFill>
              </a:rPr>
              <a:t>In realistic example 34-49% slower</a:t>
            </a:r>
          </a:p>
          <a:p>
            <a:r>
              <a:rPr lang="en-US" dirty="0" smtClean="0">
                <a:solidFill>
                  <a:srgbClr val="2D2DB9"/>
                </a:solidFill>
              </a:rPr>
              <a:t>(but not using interpolation – dev. Item.)</a:t>
            </a:r>
            <a:endParaRPr lang="en-US" dirty="0">
              <a:solidFill>
                <a:srgbClr val="2D2D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3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Parallel Session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7-B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September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21st Geant4 Collaboration Meeting, Ferrara (Italy)</a:t>
            </a:r>
            <a:endParaRPr lang="en-US"/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16B995B9-ED67-9443-A8C9-BE23003482B6}" type="slidenum">
              <a:rPr lang="en-US" sz="1000">
                <a:solidFill>
                  <a:srgbClr val="898989"/>
                </a:solidFill>
              </a:rPr>
              <a:pPr eaLnBrk="1" hangingPunct="1"/>
              <a:t>2</a:t>
            </a:fld>
            <a:endParaRPr lang="en-US" sz="1000">
              <a:solidFill>
                <a:srgbClr val="89898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2" y="2204864"/>
            <a:ext cx="8318500" cy="386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75"/>
            <a:ext cx="9143999" cy="84204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dirty="0" smtClean="0">
                <a:latin typeface="Calisto MT" charset="0"/>
                <a:ea typeface="ＭＳ Ｐゴシック" charset="0"/>
                <a:cs typeface="ＭＳ Ｐゴシック" charset="0"/>
              </a:rPr>
              <a:t>Recent updates to </a:t>
            </a:r>
            <a:r>
              <a:rPr lang="en-US" sz="3200" dirty="0" err="1" smtClean="0">
                <a:latin typeface="Calisto MT" charset="0"/>
                <a:ea typeface="ＭＳ Ｐゴシック" charset="0"/>
                <a:cs typeface="ＭＳ Ｐゴシック" charset="0"/>
              </a:rPr>
              <a:t>USolids</a:t>
            </a:r>
            <a:r>
              <a:rPr lang="en-US" sz="3200" dirty="0" smtClean="0">
                <a:latin typeface="Calisto MT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3200" dirty="0" err="1" smtClean="0">
                <a:latin typeface="Calisto MT" charset="0"/>
                <a:ea typeface="ＭＳ Ｐゴシック" charset="0"/>
                <a:cs typeface="ＭＳ Ｐゴシック" charset="0"/>
              </a:rPr>
              <a:t>VecGeom</a:t>
            </a:r>
            <a:r>
              <a:rPr lang="en-US" sz="3200" dirty="0" smtClean="0">
                <a:latin typeface="Calisto MT" charset="0"/>
                <a:ea typeface="ＭＳ Ｐゴシック" charset="0"/>
                <a:cs typeface="ＭＳ Ｐゴシック" charset="0"/>
              </a:rPr>
              <a:t> - 1</a:t>
            </a:r>
            <a:endParaRPr lang="en-US" sz="3200" dirty="0">
              <a:effectLst>
                <a:outerShdw blurRad="38100" dist="38100" dir="2700000" algn="tl">
                  <a:srgbClr val="DDDDDD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8" name="TextBox 9"/>
          <p:cNvSpPr txBox="1">
            <a:spLocks noChangeArrowheads="1"/>
          </p:cNvSpPr>
          <p:nvPr/>
        </p:nvSpPr>
        <p:spPr bwMode="auto">
          <a:xfrm>
            <a:off x="5486400" y="765175"/>
            <a:ext cx="3657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/>
              <a:t> </a:t>
            </a:r>
            <a:r>
              <a:rPr lang="en-US" sz="2000" i="1" dirty="0" err="1" smtClean="0">
                <a:latin typeface="Calisto MT" charset="0"/>
              </a:rPr>
              <a:t>Analysed</a:t>
            </a:r>
            <a:r>
              <a:rPr lang="en-US" sz="2000" i="1" dirty="0" smtClean="0">
                <a:latin typeface="Calisto MT" charset="0"/>
              </a:rPr>
              <a:t> top consumers in</a:t>
            </a:r>
          </a:p>
          <a:p>
            <a:pPr eaLnBrk="1" hangingPunct="1"/>
            <a:r>
              <a:rPr lang="en-US" sz="2000" i="1" dirty="0">
                <a:latin typeface="Calisto MT" charset="0"/>
              </a:rPr>
              <a:t> </a:t>
            </a:r>
            <a:r>
              <a:rPr lang="en-US" sz="2000" i="1" dirty="0" smtClean="0">
                <a:latin typeface="Calisto MT" charset="0"/>
              </a:rPr>
              <a:t>  ALICE: Polyhedron, Extruded</a:t>
            </a:r>
          </a:p>
          <a:p>
            <a:pPr eaLnBrk="1" hangingPunct="1"/>
            <a:r>
              <a:rPr lang="en-US" sz="2000" i="1" dirty="0">
                <a:latin typeface="Calisto MT" charset="0"/>
              </a:rPr>
              <a:t> </a:t>
            </a:r>
            <a:r>
              <a:rPr lang="en-US" sz="2000" i="1" dirty="0" smtClean="0">
                <a:latin typeface="Calisto MT" charset="0"/>
              </a:rPr>
              <a:t>  Solid, </a:t>
            </a:r>
            <a:r>
              <a:rPr lang="en-US" sz="2000" i="1" dirty="0" err="1" smtClean="0">
                <a:latin typeface="Calisto MT" charset="0"/>
              </a:rPr>
              <a:t>Polycone</a:t>
            </a:r>
            <a:r>
              <a:rPr lang="en-US" sz="2000" i="1" dirty="0" smtClean="0">
                <a:latin typeface="Calisto MT" charset="0"/>
              </a:rPr>
              <a:t>, Assemblies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September 2016</a:t>
            </a:r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5199D6C8-EF1C-AF47-976D-8D8B442583BB}" type="slidenum">
              <a:rPr lang="en-US" sz="1000">
                <a:solidFill>
                  <a:srgbClr val="898989"/>
                </a:solidFill>
              </a:rPr>
              <a:pPr eaLnBrk="1" hangingPunct="1"/>
              <a:t>3</a:t>
            </a:fld>
            <a:endParaRPr lang="en-US" sz="1000">
              <a:solidFill>
                <a:srgbClr val="89898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21st Geant4 Collaboration Meeting, Ferrara (Italy)</a:t>
            </a:r>
            <a:endParaRPr lang="en-US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9512" y="4925659"/>
            <a:ext cx="3600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/>
              <a:t> </a:t>
            </a:r>
            <a:r>
              <a:rPr lang="en-US" sz="2000" i="1" dirty="0" smtClean="0">
                <a:latin typeface="Calisto MT" charset="0"/>
              </a:rPr>
              <a:t>Implemented Assembly volume</a:t>
            </a:r>
          </a:p>
          <a:p>
            <a:pPr eaLnBrk="1" hangingPunct="1"/>
            <a:r>
              <a:rPr lang="en-US" sz="2000" i="1" dirty="0">
                <a:latin typeface="Calisto MT" charset="0"/>
              </a:rPr>
              <a:t> </a:t>
            </a:r>
            <a:r>
              <a:rPr lang="en-US" sz="2000" i="1" dirty="0" smtClean="0">
                <a:latin typeface="Calisto MT" charset="0"/>
              </a:rPr>
              <a:t>  structure, re-using </a:t>
            </a:r>
            <a:r>
              <a:rPr lang="en-US" sz="2000" i="1" dirty="0" err="1" smtClean="0">
                <a:latin typeface="Calisto MT" charset="0"/>
              </a:rPr>
              <a:t>VecGeom</a:t>
            </a:r>
            <a:endParaRPr lang="en-US" sz="2000" i="1" dirty="0" smtClean="0">
              <a:latin typeface="Calisto MT" charset="0"/>
            </a:endParaRPr>
          </a:p>
          <a:p>
            <a:pPr eaLnBrk="1" hangingPunct="1"/>
            <a:r>
              <a:rPr lang="en-US" sz="2000" i="1" dirty="0">
                <a:latin typeface="Calisto MT" charset="0"/>
              </a:rPr>
              <a:t> </a:t>
            </a:r>
            <a:r>
              <a:rPr lang="en-US" sz="2000" i="1" dirty="0" smtClean="0">
                <a:latin typeface="Calisto MT" charset="0"/>
              </a:rPr>
              <a:t>  </a:t>
            </a:r>
            <a:r>
              <a:rPr lang="en-US" sz="2000" i="1" dirty="0" err="1" smtClean="0">
                <a:latin typeface="Calisto MT" charset="0"/>
              </a:rPr>
              <a:t>voxelisation</a:t>
            </a:r>
            <a:r>
              <a:rPr lang="en-US" sz="2000" i="1" dirty="0" smtClean="0">
                <a:latin typeface="Calisto MT" charset="0"/>
              </a:rPr>
              <a:t> and components</a:t>
            </a:r>
          </a:p>
          <a:p>
            <a:pPr eaLnBrk="1" hangingPunct="1"/>
            <a:r>
              <a:rPr lang="en-US" sz="2000" i="1" dirty="0">
                <a:latin typeface="Calisto MT" charset="0"/>
              </a:rPr>
              <a:t> </a:t>
            </a:r>
            <a:r>
              <a:rPr lang="en-US" sz="2000" i="1" dirty="0" smtClean="0">
                <a:latin typeface="Calisto MT" charset="0"/>
              </a:rPr>
              <a:t>  from navigation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19"/>
            <a:ext cx="5453996" cy="3842345"/>
          </a:xfrm>
          <a:prstGeom prst="rect">
            <a:avLst/>
          </a:prstGeom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525264" y="1752674"/>
            <a:ext cx="3657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/>
              <a:t> </a:t>
            </a:r>
            <a:r>
              <a:rPr lang="en-US" sz="2000" i="1" dirty="0" smtClean="0">
                <a:latin typeface="Calisto MT" charset="0"/>
              </a:rPr>
              <a:t>Implemented a Simple Extruded</a:t>
            </a:r>
          </a:p>
          <a:p>
            <a:pPr eaLnBrk="1" hangingPunct="1"/>
            <a:r>
              <a:rPr lang="en-US" sz="2000" i="1" dirty="0">
                <a:latin typeface="Calisto MT" charset="0"/>
              </a:rPr>
              <a:t> </a:t>
            </a:r>
            <a:r>
              <a:rPr lang="en-US" sz="2000" i="1" dirty="0" smtClean="0">
                <a:latin typeface="Calisto MT" charset="0"/>
              </a:rPr>
              <a:t>  Solid shape (</a:t>
            </a:r>
            <a:r>
              <a:rPr lang="en-US" sz="2000" i="1" dirty="0" err="1" smtClean="0">
                <a:latin typeface="Calisto MT" charset="0"/>
              </a:rPr>
              <a:t>SExtru</a:t>
            </a:r>
            <a:r>
              <a:rPr lang="en-US" sz="2000" i="1" dirty="0" smtClean="0">
                <a:latin typeface="Calisto MT" charset="0"/>
              </a:rPr>
              <a:t>) with only</a:t>
            </a:r>
          </a:p>
          <a:p>
            <a:pPr eaLnBrk="1" hangingPunct="1"/>
            <a:r>
              <a:rPr lang="en-US" sz="2000" i="1" dirty="0">
                <a:latin typeface="Calisto MT" charset="0"/>
              </a:rPr>
              <a:t> </a:t>
            </a:r>
            <a:r>
              <a:rPr lang="en-US" sz="2000" i="1" dirty="0" smtClean="0">
                <a:latin typeface="Calisto MT" charset="0"/>
              </a:rPr>
              <a:t>  two Z sections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867166"/>
            <a:ext cx="5364088" cy="3798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75"/>
            <a:ext cx="9143999" cy="84204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dirty="0" smtClean="0">
                <a:latin typeface="Calisto MT" charset="0"/>
                <a:ea typeface="ＭＳ Ｐゴシック" charset="0"/>
                <a:cs typeface="ＭＳ Ｐゴシック" charset="0"/>
              </a:rPr>
              <a:t>Recent updates to </a:t>
            </a:r>
            <a:r>
              <a:rPr lang="en-US" sz="3200" dirty="0" err="1" smtClean="0">
                <a:latin typeface="Calisto MT" charset="0"/>
                <a:ea typeface="ＭＳ Ｐゴシック" charset="0"/>
                <a:cs typeface="ＭＳ Ｐゴシック" charset="0"/>
              </a:rPr>
              <a:t>USolids</a:t>
            </a:r>
            <a:r>
              <a:rPr lang="en-US" sz="3200" dirty="0" smtClean="0">
                <a:latin typeface="Calisto MT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3200" dirty="0" err="1" smtClean="0">
                <a:latin typeface="Calisto MT" charset="0"/>
                <a:ea typeface="ＭＳ Ｐゴシック" charset="0"/>
                <a:cs typeface="ＭＳ Ｐゴシック" charset="0"/>
              </a:rPr>
              <a:t>VecGeom</a:t>
            </a:r>
            <a:r>
              <a:rPr lang="en-US" sz="3200" dirty="0" smtClean="0">
                <a:latin typeface="Calisto MT" charset="0"/>
                <a:ea typeface="ＭＳ Ｐゴシック" charset="0"/>
                <a:cs typeface="ＭＳ Ｐゴシック" charset="0"/>
              </a:rPr>
              <a:t> - 2</a:t>
            </a:r>
            <a:endParaRPr lang="en-US" sz="3200" dirty="0">
              <a:effectLst>
                <a:outerShdw blurRad="38100" dist="38100" dir="2700000" algn="tl">
                  <a:srgbClr val="DDDDDD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8" name="TextBox 9"/>
          <p:cNvSpPr txBox="1">
            <a:spLocks noChangeArrowheads="1"/>
          </p:cNvSpPr>
          <p:nvPr/>
        </p:nvSpPr>
        <p:spPr bwMode="auto">
          <a:xfrm>
            <a:off x="5494509" y="870049"/>
            <a:ext cx="3657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sz="2000" i="1" dirty="0" smtClean="0">
                <a:latin typeface="Calisto MT" charset="0"/>
              </a:rPr>
              <a:t>Using ray-tracing technique</a:t>
            </a:r>
          </a:p>
          <a:p>
            <a:pPr eaLnBrk="1" hangingPunct="1"/>
            <a:r>
              <a:rPr lang="en-US" sz="2000" i="1" dirty="0">
                <a:latin typeface="Calisto MT" charset="0"/>
              </a:rPr>
              <a:t> </a:t>
            </a:r>
            <a:r>
              <a:rPr lang="en-US" sz="2000" i="1" dirty="0" smtClean="0">
                <a:latin typeface="Calisto MT" charset="0"/>
              </a:rPr>
              <a:t>  (</a:t>
            </a:r>
            <a:r>
              <a:rPr lang="en-US" sz="2000" i="1" dirty="0" err="1" smtClean="0">
                <a:latin typeface="Calisto MT" charset="0"/>
              </a:rPr>
              <a:t>XRayBenchmarker</a:t>
            </a:r>
            <a:r>
              <a:rPr lang="en-US" sz="2000" i="1" dirty="0" smtClean="0">
                <a:latin typeface="Calisto MT" charset="0"/>
              </a:rPr>
              <a:t>) for</a:t>
            </a:r>
          </a:p>
          <a:p>
            <a:pPr eaLnBrk="1" hangingPunct="1"/>
            <a:r>
              <a:rPr lang="en-US" sz="2000" i="1" dirty="0">
                <a:latin typeface="Calisto MT" charset="0"/>
              </a:rPr>
              <a:t> </a:t>
            </a:r>
            <a:r>
              <a:rPr lang="en-US" sz="2000" i="1" dirty="0" smtClean="0">
                <a:latin typeface="Calisto MT" charset="0"/>
              </a:rPr>
              <a:t>  validation</a:t>
            </a:r>
            <a:endParaRPr lang="en-US" sz="1800" i="1" dirty="0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September 2016</a:t>
            </a:r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5199D6C8-EF1C-AF47-976D-8D8B442583BB}" type="slidenum">
              <a:rPr lang="en-US" sz="1000">
                <a:solidFill>
                  <a:srgbClr val="898989"/>
                </a:solidFill>
              </a:rPr>
              <a:pPr eaLnBrk="1" hangingPunct="1"/>
              <a:t>4</a:t>
            </a:fld>
            <a:endParaRPr lang="en-US" sz="1000">
              <a:solidFill>
                <a:srgbClr val="89898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21st Geant4 Collaboration Meeting, Ferrara (Italy)</a:t>
            </a:r>
            <a:endParaRPr lang="en-US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3367" y="5040561"/>
            <a:ext cx="3600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/>
              <a:t> </a:t>
            </a:r>
            <a:r>
              <a:rPr lang="en-US" sz="2000" i="1" dirty="0" smtClean="0">
                <a:latin typeface="Calisto MT" charset="0"/>
              </a:rPr>
              <a:t>Excellent ray-tracing</a:t>
            </a:r>
          </a:p>
          <a:p>
            <a:pPr eaLnBrk="1" hangingPunct="1"/>
            <a:r>
              <a:rPr lang="en-US" sz="2000" i="1" dirty="0" smtClean="0">
                <a:latin typeface="Calisto MT" charset="0"/>
              </a:rPr>
              <a:t>   performance in complex ALICE</a:t>
            </a:r>
          </a:p>
          <a:p>
            <a:pPr eaLnBrk="1" hangingPunct="1"/>
            <a:r>
              <a:rPr lang="en-US" sz="2000" i="1" dirty="0">
                <a:latin typeface="Calisto MT" charset="0"/>
              </a:rPr>
              <a:t> </a:t>
            </a:r>
            <a:r>
              <a:rPr lang="en-US" sz="2000" i="1" dirty="0" smtClean="0">
                <a:latin typeface="Calisto MT" charset="0"/>
              </a:rPr>
              <a:t> modules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" y="870049"/>
            <a:ext cx="5404799" cy="3776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092" y="2498019"/>
            <a:ext cx="5469907" cy="349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0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75"/>
            <a:ext cx="9144000" cy="9239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dirty="0"/>
              <a:t>Update on </a:t>
            </a:r>
            <a:r>
              <a:rPr lang="en-US" sz="3200" dirty="0" err="1" smtClean="0"/>
              <a:t>USolids</a:t>
            </a:r>
            <a:r>
              <a:rPr lang="en-US" sz="3200" dirty="0" smtClean="0"/>
              <a:t>/</a:t>
            </a:r>
            <a:r>
              <a:rPr lang="en-US" sz="3200" dirty="0" err="1" smtClean="0"/>
              <a:t>VecGeom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/>
              <a:t>integration in </a:t>
            </a:r>
            <a:r>
              <a:rPr lang="en-US" sz="3200" dirty="0" smtClean="0"/>
              <a:t>Geant4 - 1</a:t>
            </a:r>
            <a:endParaRPr lang="en-US" sz="3200" dirty="0">
              <a:effectLst>
                <a:outerShdw blurRad="38100" dist="38100" dir="2700000" algn="tl">
                  <a:srgbClr val="DDDDDD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53667" y="1158767"/>
            <a:ext cx="26997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sz="1600" i="1" dirty="0" smtClean="0">
                <a:latin typeface="Calisto MT" charset="0"/>
              </a:rPr>
              <a:t>In process of “translating”</a:t>
            </a:r>
          </a:p>
          <a:p>
            <a:pPr eaLnBrk="1" hangingPunct="1"/>
            <a:r>
              <a:rPr lang="en-US" sz="1600" i="1" dirty="0">
                <a:latin typeface="Calisto MT" charset="0"/>
              </a:rPr>
              <a:t> </a:t>
            </a:r>
            <a:r>
              <a:rPr lang="en-US" sz="1600" i="1" dirty="0" smtClean="0">
                <a:latin typeface="Calisto MT" charset="0"/>
              </a:rPr>
              <a:t>  </a:t>
            </a:r>
            <a:r>
              <a:rPr lang="en-US" sz="1600" i="1" dirty="0" err="1" smtClean="0">
                <a:latin typeface="Calisto MT" charset="0"/>
              </a:rPr>
              <a:t>USolids</a:t>
            </a:r>
            <a:r>
              <a:rPr lang="en-US" sz="1600" i="1" dirty="0" smtClean="0">
                <a:latin typeface="Calisto MT" charset="0"/>
              </a:rPr>
              <a:t> shapes to </a:t>
            </a:r>
            <a:r>
              <a:rPr lang="en-US" sz="1600" i="1" dirty="0" err="1" smtClean="0">
                <a:latin typeface="Calisto MT" charset="0"/>
              </a:rPr>
              <a:t>VecGeom</a:t>
            </a:r>
            <a:endParaRPr lang="en-US" sz="1600" i="1" dirty="0" smtClean="0">
              <a:latin typeface="Calisto MT" charset="0"/>
            </a:endParaRPr>
          </a:p>
          <a:p>
            <a:pPr eaLnBrk="1" hangingPunct="1"/>
            <a:r>
              <a:rPr lang="en-US" sz="1600" i="1" dirty="0">
                <a:latin typeface="Calisto MT" charset="0"/>
              </a:rPr>
              <a:t> </a:t>
            </a:r>
            <a:r>
              <a:rPr lang="en-US" sz="1600" i="1" dirty="0" smtClean="0">
                <a:latin typeface="Calisto MT" charset="0"/>
              </a:rPr>
              <a:t>  and complete standard set of</a:t>
            </a:r>
          </a:p>
          <a:p>
            <a:pPr eaLnBrk="1" hangingPunct="1"/>
            <a:r>
              <a:rPr lang="en-US" sz="1600" i="1" dirty="0">
                <a:latin typeface="Calisto MT" charset="0"/>
              </a:rPr>
              <a:t> </a:t>
            </a:r>
            <a:r>
              <a:rPr lang="en-US" sz="1600" i="1" dirty="0" smtClean="0">
                <a:latin typeface="Calisto MT" charset="0"/>
              </a:rPr>
              <a:t>  shapes</a:t>
            </a:r>
            <a:endParaRPr lang="en-US" sz="1800" i="1" dirty="0">
              <a:latin typeface="Calisto MT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September 2016</a:t>
            </a:r>
            <a:endParaRPr lang="en-US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1DE93DB5-AB2E-7C4D-A92F-782022DF4BAE}" type="slidenum">
              <a:rPr lang="en-US" sz="1000">
                <a:solidFill>
                  <a:srgbClr val="898989"/>
                </a:solidFill>
              </a:rPr>
              <a:pPr eaLnBrk="1" hangingPunct="1"/>
              <a:t>5</a:t>
            </a:fld>
            <a:endParaRPr lang="en-US" sz="1000">
              <a:solidFill>
                <a:srgbClr val="89898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21st Geant4 Collaboration Meeting, Ferrara (Italy)</a:t>
            </a:r>
            <a:endParaRPr lang="en-US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9512" y="4897774"/>
            <a:ext cx="32403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000" i="1" dirty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‘Ongoing progress in</a:t>
            </a:r>
          </a:p>
          <a:p>
            <a:pPr eaLnBrk="1" hangingPunct="1"/>
            <a:r>
              <a:rPr lang="en-US" sz="2000" i="1" dirty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  validation of shapes thorough</a:t>
            </a:r>
          </a:p>
          <a:p>
            <a:pPr eaLnBrk="1" hangingPunct="1"/>
            <a:r>
              <a:rPr lang="en-US" sz="2000" i="1" dirty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  the </a:t>
            </a:r>
            <a:r>
              <a:rPr lang="en-US" sz="2000" i="1" dirty="0" err="1" smtClean="0">
                <a:latin typeface="+mn-lt"/>
              </a:rPr>
              <a:t>ShapeTester</a:t>
            </a:r>
            <a:r>
              <a:rPr lang="en-US" sz="2000" i="1" dirty="0" smtClean="0">
                <a:latin typeface="+mn-lt"/>
              </a:rPr>
              <a:t> suite</a:t>
            </a:r>
            <a:endParaRPr lang="en-US" sz="1800" i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3" y="1068584"/>
            <a:ext cx="6146904" cy="3391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98" y="2955991"/>
            <a:ext cx="5649902" cy="3163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75"/>
            <a:ext cx="9144000" cy="9239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dirty="0"/>
              <a:t>Update on </a:t>
            </a:r>
            <a:r>
              <a:rPr lang="en-US" sz="2800" dirty="0" err="1"/>
              <a:t>USolids</a:t>
            </a:r>
            <a:r>
              <a:rPr lang="en-US" sz="2800" dirty="0"/>
              <a:t>/</a:t>
            </a:r>
            <a:r>
              <a:rPr lang="en-US" sz="2800" dirty="0" err="1"/>
              <a:t>VecGeom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integration in Geant4 - </a:t>
            </a:r>
            <a:r>
              <a:rPr lang="en-US" sz="2800" dirty="0" smtClean="0"/>
              <a:t>2</a:t>
            </a:r>
            <a:endParaRPr lang="en-US" sz="3200" dirty="0">
              <a:effectLst>
                <a:outerShdw blurRad="38100" dist="38100" dir="2700000" algn="tl">
                  <a:srgbClr val="DDDDDD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37220" y="1306558"/>
            <a:ext cx="3657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000" i="1" smtClean="0">
                <a:latin typeface="Calisto MT" charset="0"/>
              </a:rPr>
              <a:t> </a:t>
            </a:r>
            <a:r>
              <a:rPr lang="en-US" sz="1800" i="1" smtClean="0">
                <a:latin typeface="Calisto MT" charset="0"/>
              </a:rPr>
              <a:t>Priorities to-do list</a:t>
            </a:r>
            <a:endParaRPr lang="en-US" sz="2000" i="1" dirty="0">
              <a:latin typeface="Calisto MT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September 2016</a:t>
            </a:r>
            <a:endParaRPr lang="en-US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1DE93DB5-AB2E-7C4D-A92F-782022DF4BAE}" type="slidenum">
              <a:rPr lang="en-US" sz="1000">
                <a:solidFill>
                  <a:srgbClr val="898989"/>
                </a:solidFill>
              </a:rPr>
              <a:pPr eaLnBrk="1" hangingPunct="1"/>
              <a:t>6</a:t>
            </a:fld>
            <a:endParaRPr lang="en-US" sz="1000">
              <a:solidFill>
                <a:srgbClr val="89898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21st Geant4 Collaboration Meeting, Ferrara (Italy)</a:t>
            </a:r>
            <a:endParaRPr lang="en-US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8106" y="4776365"/>
            <a:ext cx="29751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sz="2000" i="1" dirty="0" smtClean="0">
                <a:latin typeface="Calisto MT" charset="0"/>
              </a:rPr>
              <a:t>Adoption of </a:t>
            </a:r>
            <a:r>
              <a:rPr lang="en-US" sz="2000" i="1" dirty="0" err="1" smtClean="0">
                <a:latin typeface="Calisto MT" charset="0"/>
              </a:rPr>
              <a:t>VecGeom</a:t>
            </a:r>
            <a:endParaRPr lang="en-US" sz="2000" i="1" dirty="0" smtClean="0">
              <a:latin typeface="Calisto MT" charset="0"/>
            </a:endParaRPr>
          </a:p>
          <a:p>
            <a:pPr eaLnBrk="1" hangingPunct="1"/>
            <a:r>
              <a:rPr lang="en-US" sz="2000" i="1" dirty="0">
                <a:latin typeface="Calisto MT" charset="0"/>
              </a:rPr>
              <a:t> </a:t>
            </a:r>
            <a:r>
              <a:rPr lang="en-US" sz="2000" i="1" dirty="0" smtClean="0">
                <a:latin typeface="Calisto MT" charset="0"/>
              </a:rPr>
              <a:t>  through Geant4 also with</a:t>
            </a:r>
          </a:p>
          <a:p>
            <a:pPr eaLnBrk="1" hangingPunct="1"/>
            <a:r>
              <a:rPr lang="en-US" sz="2000" i="1" dirty="0">
                <a:latin typeface="Calisto MT" charset="0"/>
              </a:rPr>
              <a:t> </a:t>
            </a:r>
            <a:r>
              <a:rPr lang="en-US" sz="2000" i="1" dirty="0" smtClean="0">
                <a:latin typeface="Calisto MT" charset="0"/>
              </a:rPr>
              <a:t>  selection of individual</a:t>
            </a:r>
          </a:p>
          <a:p>
            <a:pPr eaLnBrk="1" hangingPunct="1"/>
            <a:r>
              <a:rPr lang="en-US" sz="2000" i="1" dirty="0">
                <a:latin typeface="Calisto MT" charset="0"/>
              </a:rPr>
              <a:t> </a:t>
            </a:r>
            <a:r>
              <a:rPr lang="en-US" sz="2000" i="1" dirty="0" smtClean="0">
                <a:latin typeface="Calisto MT" charset="0"/>
              </a:rPr>
              <a:t>  shapes </a:t>
            </a:r>
            <a:endParaRPr lang="en-US" sz="2000" i="1" dirty="0">
              <a:latin typeface="Calisto M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9" y="1222345"/>
            <a:ext cx="5311306" cy="3018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68" y="2952967"/>
            <a:ext cx="5940152" cy="308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6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Review of open problem-reports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918648" cy="3657600"/>
          </a:xfrm>
        </p:spPr>
        <p:txBody>
          <a:bodyPr/>
          <a:lstStyle/>
          <a:p>
            <a:pPr marL="342900" lvl="1" indent="-342900"/>
            <a:r>
              <a:rPr lang="en-US" dirty="0">
                <a:hlinkClick r:id="rId2"/>
              </a:rPr>
              <a:t>#</a:t>
            </a:r>
            <a:r>
              <a:rPr lang="en-US" dirty="0" smtClean="0">
                <a:hlinkClick r:id="rId2"/>
              </a:rPr>
              <a:t>1449</a:t>
            </a:r>
            <a:r>
              <a:rPr lang="en-US" dirty="0" smtClean="0"/>
              <a:t> - </a:t>
            </a:r>
            <a:r>
              <a:rPr lang="en-US" i="1" dirty="0" smtClean="0"/>
              <a:t>Particle </a:t>
            </a:r>
            <a:r>
              <a:rPr lang="en-US" i="1" dirty="0"/>
              <a:t>not scored when step length proposed </a:t>
            </a:r>
            <a:r>
              <a:rPr lang="en-US" i="1" dirty="0" smtClean="0"/>
              <a:t>by</a:t>
            </a:r>
          </a:p>
          <a:p>
            <a:pPr marL="0" lvl="1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</a:t>
            </a:r>
            <a:r>
              <a:rPr lang="en-US" i="1" dirty="0" err="1" smtClean="0"/>
              <a:t>StepLimiter</a:t>
            </a:r>
            <a:r>
              <a:rPr lang="en-US" i="1" dirty="0" smtClean="0"/>
              <a:t> </a:t>
            </a:r>
            <a:r>
              <a:rPr lang="en-US" i="1" dirty="0"/>
              <a:t>lands exactly on a geometry </a:t>
            </a:r>
            <a:r>
              <a:rPr lang="en-US" i="1" dirty="0" smtClean="0"/>
              <a:t>boundary</a:t>
            </a:r>
          </a:p>
          <a:p>
            <a:pPr marL="342900" lvl="1" indent="-342900"/>
            <a:r>
              <a:rPr lang="en-US" dirty="0">
                <a:hlinkClick r:id="rId3"/>
              </a:rPr>
              <a:t>#</a:t>
            </a:r>
            <a:r>
              <a:rPr lang="en-US" dirty="0" smtClean="0">
                <a:hlinkClick r:id="rId3"/>
              </a:rPr>
              <a:t>1709</a:t>
            </a:r>
            <a:r>
              <a:rPr lang="en-US" dirty="0" smtClean="0"/>
              <a:t> - </a:t>
            </a:r>
            <a:r>
              <a:rPr lang="en-US" i="1" dirty="0" smtClean="0"/>
              <a:t>Frequent </a:t>
            </a:r>
            <a:r>
              <a:rPr lang="en-US" i="1" dirty="0"/>
              <a:t>GeomNav0003 G4Exceptions</a:t>
            </a:r>
          </a:p>
          <a:p>
            <a:r>
              <a:rPr lang="en-US" sz="2200" dirty="0">
                <a:hlinkClick r:id="rId4"/>
              </a:rPr>
              <a:t>#</a:t>
            </a:r>
            <a:r>
              <a:rPr lang="en-US" sz="2200" dirty="0" smtClean="0">
                <a:hlinkClick r:id="rId4"/>
              </a:rPr>
              <a:t>1728</a:t>
            </a:r>
            <a:r>
              <a:rPr lang="en-US" sz="2200" dirty="0" smtClean="0"/>
              <a:t> - </a:t>
            </a:r>
            <a:r>
              <a:rPr lang="en-US" sz="2200" i="1" dirty="0" smtClean="0"/>
              <a:t>Particle </a:t>
            </a:r>
            <a:r>
              <a:rPr lang="en-US" sz="2200" i="1" dirty="0"/>
              <a:t>erroneously propagated to the mother </a:t>
            </a:r>
            <a:r>
              <a:rPr lang="en-US" sz="2200" i="1" dirty="0" smtClean="0"/>
              <a:t>volume</a:t>
            </a:r>
          </a:p>
          <a:p>
            <a:r>
              <a:rPr lang="en-US" sz="2200" dirty="0">
                <a:hlinkClick r:id="rId5"/>
              </a:rPr>
              <a:t>#</a:t>
            </a:r>
            <a:r>
              <a:rPr lang="en-US" sz="2200" dirty="0" smtClean="0">
                <a:hlinkClick r:id="rId5"/>
              </a:rPr>
              <a:t>1885</a:t>
            </a:r>
            <a:r>
              <a:rPr lang="en-US" sz="2200" dirty="0" smtClean="0"/>
              <a:t> - </a:t>
            </a:r>
            <a:r>
              <a:rPr lang="en-US" sz="2200" i="1" dirty="0" smtClean="0"/>
              <a:t>G4PhantomParametrisation</a:t>
            </a:r>
            <a:r>
              <a:rPr lang="en-US" sz="2200" i="1" dirty="0"/>
              <a:t>::</a:t>
            </a:r>
            <a:r>
              <a:rPr lang="en-US" sz="2200" i="1" dirty="0" err="1"/>
              <a:t>GetReplicaNo</a:t>
            </a:r>
            <a:r>
              <a:rPr lang="en-US" sz="2200" i="1" dirty="0"/>
              <a:t> </a:t>
            </a:r>
            <a:r>
              <a:rPr lang="en-US" sz="2200" i="1" dirty="0" smtClean="0"/>
              <a:t>and </a:t>
            </a:r>
            <a:r>
              <a:rPr lang="en-US" sz="2200" i="1" dirty="0"/>
              <a:t>G4PSEnergyDeposit3D::</a:t>
            </a:r>
            <a:r>
              <a:rPr lang="en-US" sz="2200" i="1" dirty="0" err="1"/>
              <a:t>GetIndex</a:t>
            </a:r>
            <a:r>
              <a:rPr lang="en-US" sz="2200" i="1" dirty="0"/>
              <a:t> use different ordering</a:t>
            </a:r>
          </a:p>
          <a:p>
            <a:endParaRPr lang="en-US" i="1" dirty="0"/>
          </a:p>
          <a:p>
            <a:pPr marL="342900" lvl="1" indent="-342900"/>
            <a:endParaRPr lang="en-US" i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September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21st Geant4 Collaboration Meeting, Ferrara (Italy)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DCBF4-2B42-274A-BAB4-3BBFAAC9D57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44735" y="2924944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J.Apostolakis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05598" y="4330229"/>
            <a:ext cx="1068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P.Arce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>
            <a:off x="6876256" y="2209800"/>
            <a:ext cx="268479" cy="193928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7524328" y="4149080"/>
            <a:ext cx="144016" cy="86409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1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dirty="0" smtClean="0">
                <a:solidFill>
                  <a:srgbClr val="376092"/>
                </a:solidFill>
              </a:rPr>
              <a:t>Field propagation in G4</a:t>
            </a:r>
            <a:endParaRPr lang="en-US" sz="4400" dirty="0">
              <a:solidFill>
                <a:srgbClr val="376092"/>
              </a:solidFill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468313" y="1341438"/>
            <a:ext cx="82296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500"/>
              </a:spcBef>
              <a:buFont typeface="Arial" charset="0"/>
              <a:buChar char="•"/>
            </a:pPr>
            <a:r>
              <a:rPr lang="en-US" sz="3100" dirty="0" smtClean="0">
                <a:solidFill>
                  <a:srgbClr val="000000"/>
                </a:solidFill>
              </a:rPr>
              <a:t>Integrated new </a:t>
            </a:r>
            <a:r>
              <a:rPr lang="en-US" sz="3100" b="1" dirty="0" smtClean="0">
                <a:solidFill>
                  <a:srgbClr val="000000"/>
                </a:solidFill>
              </a:rPr>
              <a:t>embedded</a:t>
            </a:r>
            <a:r>
              <a:rPr lang="en-US" sz="3100" dirty="0" smtClean="0">
                <a:solidFill>
                  <a:srgbClr val="000000"/>
                </a:solidFill>
              </a:rPr>
              <a:t> RK methods (10.3</a:t>
            </a:r>
            <a:r>
              <a:rPr lang="el-GR" sz="3100" dirty="0" smtClean="0">
                <a:solidFill>
                  <a:srgbClr val="000000"/>
                </a:solidFill>
              </a:rPr>
              <a:t>β</a:t>
            </a:r>
            <a:r>
              <a:rPr lang="en-US" sz="3100" dirty="0" smtClean="0">
                <a:solidFill>
                  <a:srgbClr val="000000"/>
                </a:solidFill>
              </a:rPr>
              <a:t>)</a:t>
            </a:r>
          </a:p>
          <a:p>
            <a:pPr lvl="1" eaLnBrk="1" hangingPunct="1">
              <a:spcBef>
                <a:spcPts val="5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Fewer field evaluations/step; FSAL &amp; Interpolation</a:t>
            </a:r>
          </a:p>
          <a:p>
            <a:pPr eaLnBrk="1" hangingPunct="1">
              <a:spcBef>
                <a:spcPts val="5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Implemented </a:t>
            </a:r>
            <a:r>
              <a:rPr lang="en-US" sz="3200" dirty="0">
                <a:solidFill>
                  <a:srgbClr val="000000"/>
                </a:solidFill>
              </a:rPr>
              <a:t>the </a:t>
            </a:r>
            <a:r>
              <a:rPr lang="en-US" sz="3200" b="1" dirty="0" err="1">
                <a:solidFill>
                  <a:srgbClr val="000000"/>
                </a:solidFill>
              </a:rPr>
              <a:t>Bulisrch-Stoer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method </a:t>
            </a:r>
          </a:p>
          <a:p>
            <a:pPr lvl="1" eaLnBrk="1" hangingPunct="1">
              <a:spcBef>
                <a:spcPts val="500"/>
              </a:spcBef>
              <a:buFont typeface="Arial" charset="0"/>
              <a:buChar char="•"/>
            </a:pPr>
            <a:r>
              <a:rPr lang="en-US" sz="2000" i="1" dirty="0" smtClean="0">
                <a:solidFill>
                  <a:srgbClr val="000000"/>
                </a:solidFill>
              </a:rPr>
              <a:t>From family of </a:t>
            </a:r>
            <a:r>
              <a:rPr lang="en-US" sz="2000" b="1" i="1" dirty="0" smtClean="0">
                <a:solidFill>
                  <a:srgbClr val="000000"/>
                </a:solidFill>
              </a:rPr>
              <a:t>Extrapolation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>
                <a:solidFill>
                  <a:srgbClr val="000000"/>
                </a:solidFill>
              </a:rPr>
              <a:t>methods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</a:rPr>
              <a:t>that can be more efficient </a:t>
            </a:r>
            <a:r>
              <a:rPr lang="en-US" sz="2000" i="1" dirty="0">
                <a:solidFill>
                  <a:srgbClr val="000000"/>
                </a:solidFill>
              </a:rPr>
              <a:t>than the </a:t>
            </a:r>
            <a:r>
              <a:rPr lang="en-US" sz="2000" i="1" dirty="0" err="1">
                <a:solidFill>
                  <a:srgbClr val="000000"/>
                </a:solidFill>
              </a:rPr>
              <a:t>Runge-</a:t>
            </a:r>
            <a:r>
              <a:rPr lang="en-US" sz="2000" i="1" dirty="0" err="1" smtClean="0">
                <a:solidFill>
                  <a:srgbClr val="000000"/>
                </a:solidFill>
              </a:rPr>
              <a:t>Kutta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100" dirty="0" smtClean="0">
                <a:solidFill>
                  <a:srgbClr val="000000"/>
                </a:solidFill>
              </a:rPr>
              <a:t>Use </a:t>
            </a:r>
            <a:r>
              <a:rPr lang="en-US" sz="3100" dirty="0">
                <a:solidFill>
                  <a:srgbClr val="000000"/>
                </a:solidFill>
              </a:rPr>
              <a:t>interpolation to improve integration &amp; volume intersection</a:t>
            </a:r>
          </a:p>
          <a:p>
            <a:pPr lvl="1"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000" b="1" i="1" dirty="0">
                <a:solidFill>
                  <a:srgbClr val="000000"/>
                </a:solidFill>
              </a:rPr>
              <a:t>D</a:t>
            </a:r>
            <a:r>
              <a:rPr lang="en-US" sz="2000" b="1" i="1" dirty="0" smtClean="0">
                <a:solidFill>
                  <a:srgbClr val="000000"/>
                </a:solidFill>
              </a:rPr>
              <a:t>ense output</a:t>
            </a:r>
            <a:r>
              <a:rPr lang="en-US" sz="2000" i="1" dirty="0" smtClean="0">
                <a:solidFill>
                  <a:srgbClr val="000000"/>
                </a:solidFill>
              </a:rPr>
              <a:t>: evaluate solution at any </a:t>
            </a:r>
            <a:r>
              <a:rPr lang="en-US" sz="2000" i="1" dirty="0">
                <a:solidFill>
                  <a:srgbClr val="000000"/>
                </a:solidFill>
              </a:rPr>
              <a:t>point </a:t>
            </a:r>
            <a:r>
              <a:rPr lang="en-US" sz="2000" i="1" dirty="0" smtClean="0">
                <a:solidFill>
                  <a:srgbClr val="000000"/>
                </a:solidFill>
              </a:rPr>
              <a:t>in integration interval </a:t>
            </a:r>
            <a:endParaRPr lang="en-US" sz="2000" i="1" dirty="0">
              <a:solidFill>
                <a:srgbClr val="000000"/>
              </a:solidFill>
            </a:endParaRPr>
          </a:p>
          <a:p>
            <a:pPr lvl="1"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000" i="1" dirty="0" smtClean="0">
                <a:solidFill>
                  <a:srgbClr val="000000"/>
                </a:solidFill>
              </a:rPr>
              <a:t>Cost: requires </a:t>
            </a:r>
            <a:r>
              <a:rPr lang="en-US" sz="2000" b="1" i="1" dirty="0" smtClean="0">
                <a:solidFill>
                  <a:srgbClr val="000000"/>
                </a:solidFill>
              </a:rPr>
              <a:t>a fixed number</a:t>
            </a:r>
            <a:r>
              <a:rPr lang="en-US" sz="2000" i="1" dirty="0" smtClean="0">
                <a:solidFill>
                  <a:srgbClr val="000000"/>
                </a:solidFill>
              </a:rPr>
              <a:t> of extra field/function </a:t>
            </a:r>
            <a:r>
              <a:rPr lang="en-US" sz="2000" b="1" i="1" dirty="0" smtClean="0">
                <a:solidFill>
                  <a:srgbClr val="000000"/>
                </a:solidFill>
              </a:rPr>
              <a:t>evaluations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26A1D41-2760-2C42-9868-3C51E2F5FF39}" type="slidenum">
              <a:rPr lang="ru-RU" sz="1800">
                <a:solidFill>
                  <a:srgbClr val="000000"/>
                </a:solidFill>
              </a:rPr>
              <a:pPr eaLnBrk="1" hangingPunct="1"/>
              <a:t>8</a:t>
            </a:fld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5661248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Dmitry Sorokin (</a:t>
            </a:r>
            <a:r>
              <a:rPr lang="en-US" dirty="0" err="1" smtClean="0">
                <a:solidFill>
                  <a:schemeClr val="accent6"/>
                </a:solidFill>
              </a:rPr>
              <a:t>GSoC</a:t>
            </a:r>
            <a:r>
              <a:rPr lang="en-US" dirty="0" smtClean="0">
                <a:solidFill>
                  <a:schemeClr val="accent6"/>
                </a:solidFill>
              </a:rPr>
              <a:t> 2016), John Apostolakis (CERN) </a:t>
            </a:r>
          </a:p>
          <a:p>
            <a:r>
              <a:rPr lang="en-US" dirty="0" err="1" smtClean="0">
                <a:solidFill>
                  <a:schemeClr val="accent6"/>
                </a:solidFill>
              </a:rPr>
              <a:t>Somnath</a:t>
            </a:r>
            <a:r>
              <a:rPr lang="en-US" dirty="0" smtClean="0">
                <a:solidFill>
                  <a:schemeClr val="accent6"/>
                </a:solidFill>
              </a:rPr>
              <a:t> Banerjee (</a:t>
            </a:r>
            <a:r>
              <a:rPr lang="en-US" dirty="0" err="1" smtClean="0">
                <a:solidFill>
                  <a:schemeClr val="accent6"/>
                </a:solidFill>
              </a:rPr>
              <a:t>GSoC</a:t>
            </a:r>
            <a:r>
              <a:rPr lang="en-US" dirty="0" smtClean="0">
                <a:solidFill>
                  <a:schemeClr val="accent6"/>
                </a:solidFill>
              </a:rPr>
              <a:t> 2015) &amp; Jason </a:t>
            </a:r>
            <a:r>
              <a:rPr lang="en-US" dirty="0" err="1" smtClean="0">
                <a:solidFill>
                  <a:schemeClr val="accent6"/>
                </a:solidFill>
              </a:rPr>
              <a:t>Suagee</a:t>
            </a:r>
            <a:r>
              <a:rPr lang="en-US" dirty="0" smtClean="0">
                <a:solidFill>
                  <a:schemeClr val="accent6"/>
                </a:solidFill>
              </a:rPr>
              <a:t> (</a:t>
            </a:r>
            <a:r>
              <a:rPr lang="en-US" dirty="0" err="1" smtClean="0">
                <a:solidFill>
                  <a:schemeClr val="accent6"/>
                </a:solidFill>
              </a:rPr>
              <a:t>GSoC</a:t>
            </a:r>
            <a:r>
              <a:rPr lang="en-US" dirty="0" smtClean="0">
                <a:solidFill>
                  <a:schemeClr val="accent6"/>
                </a:solidFill>
              </a:rPr>
              <a:t> 2015), </a:t>
            </a:r>
          </a:p>
          <a:p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386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000" dirty="0" smtClean="0">
                <a:solidFill>
                  <a:srgbClr val="376092"/>
                </a:solidFill>
              </a:rPr>
              <a:t>Validation in </a:t>
            </a:r>
            <a:r>
              <a:rPr lang="en-US" sz="4000" dirty="0">
                <a:solidFill>
                  <a:srgbClr val="376092"/>
                </a:solidFill>
              </a:rPr>
              <a:t>uniform magnetic field</a:t>
            </a: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395288" y="765175"/>
            <a:ext cx="85693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39725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sz="1600" dirty="0">
                <a:solidFill>
                  <a:srgbClr val="000000"/>
                </a:solidFill>
              </a:rPr>
              <a:t>1 MeV proton in the uniform 1 tesla magnetic field.  Radius of the circle in </a:t>
            </a:r>
            <a:r>
              <a:rPr lang="en-US" sz="1600" dirty="0" err="1">
                <a:solidFill>
                  <a:srgbClr val="000000"/>
                </a:solidFill>
              </a:rPr>
              <a:t>xz</a:t>
            </a:r>
            <a:r>
              <a:rPr lang="en-US" sz="1600" dirty="0">
                <a:solidFill>
                  <a:srgbClr val="000000"/>
                </a:solidFill>
              </a:rPr>
              <a:t> plane is 102.20 mm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sz="1600" dirty="0">
                <a:solidFill>
                  <a:srgbClr val="000000"/>
                </a:solidFill>
              </a:rPr>
              <a:t>Momentum is 43.33  MeV/c.  </a:t>
            </a:r>
            <a:r>
              <a:rPr lang="en-US" sz="1600" dirty="0" err="1">
                <a:solidFill>
                  <a:srgbClr val="000000"/>
                </a:solidFill>
              </a:rPr>
              <a:t>deltaOneStep</a:t>
            </a:r>
            <a:r>
              <a:rPr lang="en-US" sz="1600" dirty="0">
                <a:solidFill>
                  <a:srgbClr val="000000"/>
                </a:solidFill>
              </a:rPr>
              <a:t> = 1e-4 mm, </a:t>
            </a:r>
            <a:r>
              <a:rPr lang="en-US" sz="1600" dirty="0" err="1">
                <a:solidFill>
                  <a:srgbClr val="000000"/>
                </a:solidFill>
              </a:rPr>
              <a:t>deltaIntersection</a:t>
            </a:r>
            <a:r>
              <a:rPr lang="en-US" sz="1600" dirty="0">
                <a:solidFill>
                  <a:srgbClr val="000000"/>
                </a:solidFill>
              </a:rPr>
              <a:t> = 1e-5 mm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7892" name="Номер слайда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6A58A89-6771-3442-A8F5-A1188A4E4B80}" type="slidenum">
              <a:rPr lang="ru-RU" sz="1800">
                <a:solidFill>
                  <a:srgbClr val="000000"/>
                </a:solidFill>
              </a:rPr>
              <a:pPr eaLnBrk="1" hangingPunct="1"/>
              <a:t>9</a:t>
            </a:fld>
            <a:endParaRPr lang="ru-RU" sz="1800">
              <a:solidFill>
                <a:srgbClr val="000000"/>
              </a:solidFill>
            </a:endParaRPr>
          </a:p>
        </p:txBody>
      </p:sp>
      <p:pic>
        <p:nvPicPr>
          <p:cNvPr id="37893" name="Picture 8" descr="F:\pos_err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" t="6468" r="7314"/>
          <a:stretch>
            <a:fillRect/>
          </a:stretch>
        </p:blipFill>
        <p:spPr bwMode="auto">
          <a:xfrm>
            <a:off x="126585" y="1484784"/>
            <a:ext cx="564797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F:\BS_interpo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0" t="8560" r="8044" b="2728"/>
          <a:stretch>
            <a:fillRect/>
          </a:stretch>
        </p:blipFill>
        <p:spPr bwMode="auto">
          <a:xfrm>
            <a:off x="5724128" y="2492896"/>
            <a:ext cx="324008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2160" y="1628800"/>
            <a:ext cx="333216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76092"/>
                </a:solidFill>
              </a:rPr>
              <a:t>Sketch of </a:t>
            </a:r>
            <a:r>
              <a:rPr lang="en-US" dirty="0" err="1" smtClean="0">
                <a:solidFill>
                  <a:srgbClr val="376092"/>
                </a:solidFill>
              </a:rPr>
              <a:t>Bulirsh-Stoer</a:t>
            </a:r>
            <a:r>
              <a:rPr lang="en-US" dirty="0" smtClean="0">
                <a:solidFill>
                  <a:srgbClr val="376092"/>
                </a:solidFill>
              </a:rPr>
              <a:t> </a:t>
            </a:r>
          </a:p>
          <a:p>
            <a:r>
              <a:rPr lang="en-US" dirty="0" smtClean="0">
                <a:solidFill>
                  <a:srgbClr val="376092"/>
                </a:solidFill>
              </a:rPr>
              <a:t>method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4725144"/>
            <a:ext cx="6211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B9"/>
                </a:solidFill>
              </a:rPr>
              <a:t>Promising first results for dense methods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rgbClr val="2D2DB9"/>
                </a:solidFill>
              </a:rPr>
              <a:t>Bogacki</a:t>
            </a:r>
            <a:r>
              <a:rPr lang="en-US" dirty="0" smtClean="0">
                <a:solidFill>
                  <a:srgbClr val="2D2DB9"/>
                </a:solidFill>
              </a:rPr>
              <a:t> </a:t>
            </a:r>
            <a:r>
              <a:rPr lang="en-US" dirty="0" err="1" smtClean="0">
                <a:solidFill>
                  <a:srgbClr val="2D2DB9"/>
                </a:solidFill>
              </a:rPr>
              <a:t>Shampine</a:t>
            </a:r>
            <a:r>
              <a:rPr lang="en-US" dirty="0" smtClean="0">
                <a:solidFill>
                  <a:srgbClr val="2D2DB9"/>
                </a:solidFill>
              </a:rPr>
              <a:t> 4/5 dense is best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rgbClr val="2D2DB9"/>
                </a:solidFill>
              </a:rPr>
              <a:t>Bulirsch</a:t>
            </a:r>
            <a:r>
              <a:rPr lang="en-US" dirty="0" smtClean="0">
                <a:solidFill>
                  <a:srgbClr val="2D2DB9"/>
                </a:solidFill>
              </a:rPr>
              <a:t> </a:t>
            </a:r>
            <a:r>
              <a:rPr lang="en-US" dirty="0" err="1" smtClean="0">
                <a:solidFill>
                  <a:srgbClr val="2D2DB9"/>
                </a:solidFill>
              </a:rPr>
              <a:t>Stoer</a:t>
            </a:r>
            <a:r>
              <a:rPr lang="en-US" dirty="0" smtClean="0">
                <a:solidFill>
                  <a:srgbClr val="2D2DB9"/>
                </a:solidFill>
              </a:rPr>
              <a:t> close in some regions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2D2DB9"/>
                </a:solidFill>
              </a:rPr>
              <a:t>Issues of accuracy of </a:t>
            </a:r>
            <a:r>
              <a:rPr lang="en-US" b="1" dirty="0" smtClean="0">
                <a:solidFill>
                  <a:srgbClr val="2D2DB9"/>
                </a:solidFill>
              </a:rPr>
              <a:t>interpolation</a:t>
            </a:r>
            <a:r>
              <a:rPr lang="en-US" dirty="0" smtClean="0">
                <a:solidFill>
                  <a:srgbClr val="2D2DB9"/>
                </a:solidFill>
              </a:rPr>
              <a:t> raised</a:t>
            </a:r>
            <a:endParaRPr lang="en-US" dirty="0">
              <a:solidFill>
                <a:srgbClr val="2D2D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471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olio">
    <a:dk1>
      <a:sysClr val="windowText" lastClr="000000"/>
    </a:dk1>
    <a:lt1>
      <a:sysClr val="window" lastClr="FFFFFF"/>
    </a:lt1>
    <a:dk2>
      <a:srgbClr val="2D2F2B"/>
    </a:dk2>
    <a:lt2>
      <a:srgbClr val="DEDED7"/>
    </a:lt2>
    <a:accent1>
      <a:srgbClr val="294171"/>
    </a:accent1>
    <a:accent2>
      <a:srgbClr val="748CBC"/>
    </a:accent2>
    <a:accent3>
      <a:srgbClr val="8E887C"/>
    </a:accent3>
    <a:accent4>
      <a:srgbClr val="834736"/>
    </a:accent4>
    <a:accent5>
      <a:srgbClr val="5A1705"/>
    </a:accent5>
    <a:accent6>
      <a:srgbClr val="A0A16A"/>
    </a:accent6>
    <a:hlink>
      <a:srgbClr val="74B6BC"/>
    </a:hlink>
    <a:folHlink>
      <a:srgbClr val="7F95A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1437</TotalTime>
  <Words>482</Words>
  <Application>Microsoft Macintosh PowerPoint</Application>
  <PresentationFormat>On-screen Show (4:3)</PresentationFormat>
  <Paragraphs>91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Calisto MT</vt:lpstr>
      <vt:lpstr>Helvetica</vt:lpstr>
      <vt:lpstr>ＭＳ Ｐゴシック</vt:lpstr>
      <vt:lpstr>Wingdings</vt:lpstr>
      <vt:lpstr>Folio</vt:lpstr>
      <vt:lpstr>Geometry Summary of Parallel Session 7-B</vt:lpstr>
      <vt:lpstr>Parallel Session 7-B</vt:lpstr>
      <vt:lpstr>Recent updates to USolids/VecGeom - 1</vt:lpstr>
      <vt:lpstr>Recent updates to USolids/VecGeom - 2</vt:lpstr>
      <vt:lpstr>Update on USolids/VecGeom  integration in Geant4 - 1</vt:lpstr>
      <vt:lpstr>Update on USolids/VecGeom  integration in Geant4 - 2</vt:lpstr>
      <vt:lpstr>Review of open problem-reports</vt:lpstr>
      <vt:lpstr>PowerPoint Presentation</vt:lpstr>
      <vt:lpstr>PowerPoint Presentation</vt:lpstr>
      <vt:lpstr>QSS - Alternative Integration method</vt:lpstr>
      <vt:lpstr>QSS: Validation &amp; Performance</vt:lpstr>
    </vt:vector>
  </TitlesOfParts>
  <Manager/>
  <Company>CERN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- Summary of Parallel Session 6-A</dc:title>
  <dc:subject/>
  <dc:creator>Gabriele Cosmo</dc:creator>
  <cp:keywords/>
  <dc:description/>
  <cp:lastModifiedBy>Cosmo Gabriele</cp:lastModifiedBy>
  <cp:revision>71</cp:revision>
  <cp:lastPrinted>1904-01-01T00:00:00Z</cp:lastPrinted>
  <dcterms:created xsi:type="dcterms:W3CDTF">2010-10-07T14:24:56Z</dcterms:created>
  <dcterms:modified xsi:type="dcterms:W3CDTF">2016-09-16T10:13:34Z</dcterms:modified>
  <cp:category/>
</cp:coreProperties>
</file>