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80" r:id="rId3"/>
    <p:sldId id="257" r:id="rId4"/>
    <p:sldId id="277" r:id="rId5"/>
    <p:sldId id="276" r:id="rId6"/>
    <p:sldId id="353" r:id="rId7"/>
    <p:sldId id="451" r:id="rId8"/>
    <p:sldId id="359" r:id="rId9"/>
    <p:sldId id="360" r:id="rId10"/>
    <p:sldId id="323" r:id="rId11"/>
    <p:sldId id="329" r:id="rId12"/>
    <p:sldId id="334" r:id="rId13"/>
    <p:sldId id="285" r:id="rId14"/>
    <p:sldId id="356" r:id="rId15"/>
    <p:sldId id="370" r:id="rId16"/>
    <p:sldId id="288" r:id="rId17"/>
    <p:sldId id="404" r:id="rId18"/>
    <p:sldId id="418" r:id="rId19"/>
    <p:sldId id="434" r:id="rId20"/>
    <p:sldId id="425" r:id="rId21"/>
    <p:sldId id="343" r:id="rId22"/>
    <p:sldId id="442" r:id="rId23"/>
    <p:sldId id="371" r:id="rId24"/>
    <p:sldId id="372" r:id="rId25"/>
    <p:sldId id="458" r:id="rId26"/>
    <p:sldId id="376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586" autoAdjust="0"/>
  </p:normalViewPr>
  <p:slideViewPr>
    <p:cSldViewPr>
      <p:cViewPr varScale="1">
        <p:scale>
          <a:sx n="83" d="100"/>
          <a:sy n="83" d="100"/>
        </p:scale>
        <p:origin x="-1548" y="-84"/>
      </p:cViewPr>
      <p:guideLst>
        <p:guide orient="horz" pos="2160"/>
        <p:guide pos="884"/>
      </p:guideLst>
    </p:cSldViewPr>
  </p:slideViewPr>
  <p:outlineViewPr>
    <p:cViewPr>
      <p:scale>
        <a:sx n="33" d="100"/>
        <a:sy n="33" d="100"/>
      </p:scale>
      <p:origin x="18" y="11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DF81-11A0-4F6B-95FA-C9F0EC71975C}" type="datetimeFigureOut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7E3C-C9E8-41B4-AE8D-D285DE6B04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35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CE6B-1D8A-471F-A7E3-4522246E30BC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3544C-232D-4205-8E6F-5DEE21019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2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689B-7038-4ED5-A17D-BEAE641CCDFE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B99-ED08-43A3-A4F9-1C8BDA1819F6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928A-86A8-4347-A5AF-7E2F2CE0A80D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5ACE-7B83-4D3F-8AD5-C9307C36DFD8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3AA4-9349-46D1-86E2-C993D3908632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067-50DC-43A5-8051-323AB8E88A9A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F092-B17A-4D99-847A-8B9F4B5B83A5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B70-4348-4439-B254-1F7053459427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B95A-ACF1-43D7-84BE-442A8923A029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2F63-5B27-483F-995E-B30DC3BEDDA6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7330-285B-48FD-B015-E355E811EB52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ACE2-12D7-45AA-9B15-7BFC2674B2B9}" type="datetime1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F3B1-D38D-49B3-8D50-2281207F6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4cpt.fnal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Performance profiling and benchmark for medical physics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Kihyeon</a:t>
            </a:r>
            <a:r>
              <a:rPr lang="en-US" altLang="ko-KR" dirty="0" smtClean="0"/>
              <a:t> Cho (KISTI)</a:t>
            </a:r>
            <a:endParaRPr lang="en-US" altLang="ko-KR" dirty="0" smtClean="0"/>
          </a:p>
          <a:p>
            <a:r>
              <a:rPr lang="en-US" altLang="ko-KR" dirty="0" smtClean="0"/>
              <a:t>(Working with </a:t>
            </a:r>
            <a:r>
              <a:rPr lang="en-US" altLang="ko-KR" dirty="0" err="1" smtClean="0"/>
              <a:t>Wonqook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Choi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Gean4 Collaboration Meeting</a:t>
            </a:r>
          </a:p>
          <a:p>
            <a:r>
              <a:rPr lang="en-US" altLang="ko-KR" dirty="0" smtClean="0"/>
              <a:t>Ferrara, Italy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071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Sep. 12~16, 2016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CC31-D44C-427E-A15A-59BA5E467B2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716" y="1218446"/>
            <a:ext cx="4844371" cy="5301208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Methodology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68241"/>
              </p:ext>
            </p:extLst>
          </p:nvPr>
        </p:nvGraphicFramePr>
        <p:xfrm>
          <a:off x="179511" y="1196752"/>
          <a:ext cx="8712969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907"/>
                <a:gridCol w="1502236"/>
                <a:gridCol w="826230"/>
                <a:gridCol w="1663500"/>
                <a:gridCol w="1184319"/>
                <a:gridCol w="158377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Machines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aseline="0" dirty="0" smtClean="0"/>
                        <a:t>  </a:t>
                      </a:r>
                      <a:r>
                        <a:rPr lang="en-US" altLang="ko-KR" baseline="0" dirty="0" smtClean="0"/>
                        <a:t>batch jobs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Input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outputfile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Install</a:t>
                      </a:r>
                      <a:r>
                        <a:rPr lang="en-US" altLang="ko-KR" baseline="0" dirty="0" smtClean="0"/>
                        <a:t> Geant4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tachyon2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PBS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Compile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Brachytherapy </a:t>
                      </a:r>
                      <a:r>
                        <a:rPr lang="en-US" altLang="ko-KR" baseline="0" dirty="0" smtClean="0"/>
                        <a:t>code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tachyon2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PBS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Igprof</a:t>
                      </a:r>
                      <a:r>
                        <a:rPr lang="en-US" altLang="ko-KR" baseline="0" dirty="0" smtClean="0"/>
                        <a:t> Run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tachyon2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kumac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IgProf_iodine.FTFP_INCLXX_HP.35.0_MEM_LIVE_1.txt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Sprof</a:t>
                      </a:r>
                      <a:r>
                        <a:rPr lang="en-US" altLang="ko-KR" baseline="0" dirty="0" smtClean="0"/>
                        <a:t> Run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tachyon2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kumac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g4profiling_1_X.tgz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Draw</a:t>
                      </a:r>
                      <a:r>
                        <a:rPr lang="en-US" altLang="ko-KR" baseline="0" dirty="0" smtClean="0"/>
                        <a:t> plot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hepkisti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Ouput</a:t>
                      </a:r>
                      <a:r>
                        <a:rPr lang="en-US" altLang="ko-KR" dirty="0" smtClean="0"/>
                        <a:t> of </a:t>
                      </a:r>
                      <a:r>
                        <a:rPr lang="en-US" altLang="ko-KR" dirty="0" err="1" smtClean="0"/>
                        <a:t>ig</a:t>
                      </a:r>
                      <a:r>
                        <a:rPr lang="en-US" altLang="ko-KR" dirty="0" smtClean="0"/>
                        <a:t> and </a:t>
                      </a:r>
                      <a:r>
                        <a:rPr lang="en-US" altLang="ko-KR" dirty="0" err="1" smtClean="0"/>
                        <a:t>sprof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png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Web</a:t>
                      </a:r>
                      <a:r>
                        <a:rPr lang="en-US" altLang="ko-KR" baseline="0" dirty="0" smtClean="0"/>
                        <a:t> site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hepkisti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Linux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Ouput</a:t>
                      </a:r>
                      <a:r>
                        <a:rPr lang="en-US" altLang="ko-KR" dirty="0" smtClean="0"/>
                        <a:t> of </a:t>
                      </a:r>
                      <a:r>
                        <a:rPr lang="en-US" altLang="ko-KR" dirty="0" err="1" smtClean="0"/>
                        <a:t>ig</a:t>
                      </a:r>
                      <a:r>
                        <a:rPr lang="en-US" altLang="ko-KR" dirty="0" smtClean="0"/>
                        <a:t> and </a:t>
                      </a:r>
                      <a:r>
                        <a:rPr lang="en-US" altLang="ko-KR" dirty="0" err="1" smtClean="0"/>
                        <a:t>sprof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html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SimpliCarlo</a:t>
            </a:r>
            <a:r>
              <a:rPr lang="en-US" altLang="ko-KR" dirty="0" smtClean="0"/>
              <a:t>  </a:t>
            </a:r>
            <a:r>
              <a:rPr lang="en-US" altLang="ko-KR" dirty="0" smtClean="0"/>
              <a:t>vs. </a:t>
            </a:r>
            <a:r>
              <a:rPr lang="en-US" altLang="ko-KR" dirty="0" err="1" smtClean="0"/>
              <a:t>Brachytherapy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83826"/>
              </p:ext>
            </p:extLst>
          </p:nvPr>
        </p:nvGraphicFramePr>
        <p:xfrm>
          <a:off x="457200" y="1844826"/>
          <a:ext cx="8229600" cy="247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0849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SimpliCarlo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Brachytherapy</a:t>
                      </a:r>
                      <a:endParaRPr lang="ko-KR" altLang="en-US" dirty="0"/>
                    </a:p>
                  </a:txBody>
                  <a:tcPr/>
                </a:tc>
              </a:tr>
              <a:tr h="414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Energy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More</a:t>
                      </a:r>
                      <a:r>
                        <a:rPr lang="en-US" altLang="ko-KR" baseline="0" dirty="0" smtClean="0"/>
                        <a:t> than </a:t>
                      </a:r>
                      <a:r>
                        <a:rPr lang="en-US" altLang="ko-KR" dirty="0" err="1" smtClean="0"/>
                        <a:t>TeV</a:t>
                      </a:r>
                      <a:r>
                        <a:rPr lang="en-US" altLang="ko-KR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Less</a:t>
                      </a:r>
                      <a:r>
                        <a:rPr lang="en-US" altLang="ko-KR" baseline="0" dirty="0" smtClean="0"/>
                        <a:t> than </a:t>
                      </a:r>
                      <a:r>
                        <a:rPr lang="en-US" altLang="ko-KR" baseline="0" dirty="0" err="1" smtClean="0"/>
                        <a:t>MeV</a:t>
                      </a:r>
                      <a:endParaRPr lang="ko-KR" altLang="en-US" dirty="0"/>
                    </a:p>
                  </a:txBody>
                  <a:tcPr/>
                </a:tc>
              </a:tr>
              <a:tr h="414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CPU</a:t>
                      </a:r>
                      <a:r>
                        <a:rPr lang="en-US" altLang="ko-KR" baseline="0" dirty="0" smtClean="0"/>
                        <a:t> time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Too</a:t>
                      </a:r>
                      <a:r>
                        <a:rPr lang="en-US" altLang="ko-KR" baseline="0" dirty="0" smtClean="0"/>
                        <a:t> short</a:t>
                      </a:r>
                      <a:endParaRPr lang="ko-KR" altLang="en-US" dirty="0"/>
                    </a:p>
                  </a:txBody>
                  <a:tcPr/>
                </a:tc>
              </a:tr>
              <a:tr h="414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CPU time /  event (sec)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0.0002</a:t>
                      </a:r>
                      <a:endParaRPr lang="ko-KR" altLang="en-US" dirty="0"/>
                    </a:p>
                  </a:txBody>
                  <a:tcPr/>
                </a:tc>
              </a:tr>
              <a:tr h="414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Snapshot</a:t>
                      </a:r>
                      <a:r>
                        <a:rPr lang="en-US" altLang="ko-KR" baseline="0" dirty="0" smtClean="0"/>
                        <a:t> time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</a:tr>
              <a:tr h="414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Institute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Fermilab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KISTI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436692" y="4725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Extended mode: </a:t>
            </a:r>
            <a:r>
              <a:rPr lang="en-US" altLang="ko-KR" sz="2800" dirty="0" err="1" smtClean="0"/>
              <a:t>Nfunction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Print + N Step , N Track  information additionally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Settings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Code </a:t>
            </a:r>
          </a:p>
          <a:p>
            <a:pPr lvl="1"/>
            <a:r>
              <a:rPr lang="en-US" altLang="ko-KR" dirty="0" err="1" smtClean="0"/>
              <a:t>Brachytherapy</a:t>
            </a:r>
            <a:r>
              <a:rPr lang="en-US" altLang="ko-KR" dirty="0" smtClean="0"/>
              <a:t> (v10.02)</a:t>
            </a:r>
          </a:p>
          <a:p>
            <a:r>
              <a:rPr lang="en-US" altLang="ko-KR" dirty="0" smtClean="0"/>
              <a:t>Macro file </a:t>
            </a:r>
          </a:p>
          <a:p>
            <a:pPr lvl="1"/>
            <a:r>
              <a:rPr lang="en-US" altLang="ko-KR" dirty="0" smtClean="0"/>
              <a:t>IodiumSourceMacro.mac (</a:t>
            </a:r>
            <a:r>
              <a:rPr lang="en-US" altLang="ko-KR" dirty="0" err="1" smtClean="0"/>
              <a:t>endocavitary</a:t>
            </a:r>
            <a:r>
              <a:rPr lang="en-US" altLang="ko-KR" dirty="0" smtClean="0"/>
              <a:t> </a:t>
            </a:r>
            <a:r>
              <a:rPr lang="en-US" altLang="ko-KR" dirty="0" smtClean="0"/>
              <a:t>brachytherapy)</a:t>
            </a:r>
          </a:p>
          <a:p>
            <a:pPr lvl="1"/>
            <a:r>
              <a:rPr lang="en-US" altLang="ko-KR" dirty="0" smtClean="0"/>
              <a:t>IridiumSourceMacro.mac</a:t>
            </a:r>
            <a:r>
              <a:rPr lang="en-US" altLang="ko-KR" dirty="0"/>
              <a:t> </a:t>
            </a:r>
            <a:r>
              <a:rPr lang="en-US" altLang="ko-KR" dirty="0" smtClean="0"/>
              <a:t>(interstitial </a:t>
            </a:r>
            <a:r>
              <a:rPr lang="en-US" altLang="ko-KR" dirty="0" smtClean="0"/>
              <a:t>brachytherapy)</a:t>
            </a:r>
          </a:p>
          <a:p>
            <a:pPr lvl="1"/>
            <a:r>
              <a:rPr lang="en-US" altLang="ko-KR" dirty="0" smtClean="0"/>
              <a:t>LeipzigSourceMacro.mac</a:t>
            </a:r>
            <a:r>
              <a:rPr lang="en-US" altLang="ko-KR" dirty="0" smtClean="0"/>
              <a:t> </a:t>
            </a:r>
            <a:r>
              <a:rPr lang="en-US" altLang="ko-KR" dirty="0" smtClean="0"/>
              <a:t>(superficial </a:t>
            </a:r>
            <a:r>
              <a:rPr lang="en-US" altLang="ko-KR" dirty="0" smtClean="0"/>
              <a:t>brachytherapy)</a:t>
            </a:r>
          </a:p>
          <a:p>
            <a:pPr lvl="0"/>
            <a:r>
              <a:rPr lang="en-US" altLang="ko-KR" dirty="0" smtClean="0"/>
              <a:t>Physics list </a:t>
            </a:r>
          </a:p>
          <a:p>
            <a:pPr lvl="1"/>
            <a:r>
              <a:rPr lang="en-US" altLang="ko-KR" dirty="0" smtClean="0"/>
              <a:t>FTFP_INCLXX_HP,</a:t>
            </a:r>
          </a:p>
          <a:p>
            <a:pPr lvl="1"/>
            <a:r>
              <a:rPr lang="en-US" altLang="ko-KR" dirty="0" smtClean="0"/>
              <a:t>QGSP_INCLXX_HP</a:t>
            </a:r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Physics List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4903"/>
              </p:ext>
            </p:extLst>
          </p:nvPr>
        </p:nvGraphicFramePr>
        <p:xfrm>
          <a:off x="3851920" y="1845191"/>
          <a:ext cx="5184576" cy="3960073"/>
        </p:xfrm>
        <a:graphic>
          <a:graphicData uri="http://schemas.openxmlformats.org/drawingml/2006/table">
            <a:tbl>
              <a:tblPr/>
              <a:tblGrid>
                <a:gridCol w="792088"/>
                <a:gridCol w="3240360"/>
                <a:gridCol w="1152128"/>
              </a:tblGrid>
              <a:tr h="54631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바탕"/>
                          <a:cs typeface="Times New Roman"/>
                        </a:rPr>
                        <a:t>Name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바탕"/>
                          <a:cs typeface="Times New Roman"/>
                        </a:rPr>
                        <a:t>Content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바탕"/>
                          <a:cs typeface="Times New Roman"/>
                        </a:rPr>
                        <a:t>Energy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QGS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Quark Gluon String Model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&gt;  ~20 GeV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FTF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Times New Roman"/>
                          <a:ea typeface="바탕"/>
                          <a:cs typeface="Times New Roman"/>
                        </a:rPr>
                        <a:t>Fritiof</a:t>
                      </a: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 string model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&gt;  ~ 5GeV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BIC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Binary Cascade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&lt;  ~ 10GeV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BERT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Times New Roman"/>
                          <a:ea typeface="바탕"/>
                          <a:cs typeface="Times New Roman"/>
                        </a:rPr>
                        <a:t>Bertini</a:t>
                      </a: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-style cascade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&lt; ~10GeV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HP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High Precision neutron model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&gt;20MeV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바탕"/>
                          <a:cs typeface="Times New Roman"/>
                        </a:rPr>
                        <a:t>P </a:t>
                      </a:r>
                      <a:endParaRPr lang="ko-KR" sz="1600" kern="10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바탕"/>
                          <a:cs typeface="Times New Roman"/>
                        </a:rPr>
                        <a:t>G4Precompund model used </a:t>
                      </a:r>
                      <a:r>
                        <a:rPr lang="en-US" sz="1600" kern="100" dirty="0" smtClean="0">
                          <a:latin typeface="Times New Roman"/>
                          <a:ea typeface="바탕"/>
                          <a:cs typeface="Times New Roman"/>
                        </a:rPr>
                        <a:t>for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/>
                          <a:ea typeface="바탕"/>
                          <a:cs typeface="Times New Roman"/>
                        </a:rPr>
                        <a:t>deexcitation</a:t>
                      </a:r>
                      <a:endParaRPr lang="ko-KR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9732"/>
            <a:ext cx="3775955" cy="29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Results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CPU time and Memory</a:t>
            </a:r>
          </a:p>
          <a:p>
            <a:pPr lvl="1"/>
            <a:r>
              <a:rPr lang="en-US" altLang="ko-KR" dirty="0" smtClean="0"/>
              <a:t>Which module will take most CPU/memory</a:t>
            </a:r>
          </a:p>
          <a:p>
            <a:pPr lvl="1"/>
            <a:r>
              <a:rPr lang="en-US" altLang="ko-KR" dirty="0" smtClean="0"/>
              <a:t>Path &amp; Leaf</a:t>
            </a:r>
          </a:p>
          <a:p>
            <a:r>
              <a:rPr lang="en-US" altLang="ko-KR" dirty="0" smtClean="0"/>
              <a:t>Comparing Profiling</a:t>
            </a:r>
          </a:p>
          <a:p>
            <a:pPr lvl="1"/>
            <a:r>
              <a:rPr lang="en-US" altLang="ko-KR" dirty="0" smtClean="0"/>
              <a:t>Mesh </a:t>
            </a:r>
            <a:r>
              <a:rPr lang="en-US" altLang="ko-KR" dirty="0" smtClean="0"/>
              <a:t>size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320800"/>
            <a:ext cx="7099300" cy="42037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왼쪽 화살표 4"/>
          <p:cNvSpPr/>
          <p:nvPr/>
        </p:nvSpPr>
        <p:spPr>
          <a:xfrm>
            <a:off x="7812360" y="3147318"/>
            <a:ext cx="288032" cy="2816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9592" y="3068960"/>
            <a:ext cx="6912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5714" name="Picture 2" descr="C:\Users\admin\Documents\2016\geant4\profiling\g4p_10.02_brachytherapy_01\g4p_10.02_brachytherapy_01\iodine.QGSP_INCLXX_HP.35.0\prof_400_events_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5500" y="1524000"/>
            <a:ext cx="13335000" cy="3810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6738" name="Picture 2" descr="C:\Users\admin\Documents\2016\geant4\profiling\g4p_10.02_brachytherapy_01\g4p_10.02_brachytherapy_01\iodine.QGSP_INCLXX_HP.35.0\prof_basic_trial_times_histo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7384"/>
            <a:ext cx="11737304" cy="3353515"/>
          </a:xfrm>
          <a:prstGeom prst="rect">
            <a:avLst/>
          </a:prstGeom>
          <a:noFill/>
        </p:spPr>
      </p:pic>
      <p:pic>
        <p:nvPicPr>
          <p:cNvPr id="5" name="Picture 3" descr="C:\Users\admin\Documents\2016\geant4\profiling\g4p_10.02_brachytherapy_01\g4p_10.02_brachytherapy_01\iodine.QGSP_INCLXX_HP.35.0\prof_basic_trial_times_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1226" y="3356992"/>
            <a:ext cx="12097344" cy="3456384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85771"/>
            <a:ext cx="12097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dmin\Documents\2016\geant4\profiling\g4p_10.02_brachytherapy_01\g4p_10.02_brachytherapy_01\iodine.QGSP_INCLXX_HP.35.0\prof_big_functions_frac_plo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3501008"/>
            <a:ext cx="11381928" cy="3251979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 </a:t>
            </a:r>
            <a:endParaRPr lang="en-US" altLang="ko-KR" dirty="0" smtClean="0"/>
          </a:p>
          <a:p>
            <a:r>
              <a:rPr lang="en-US" altLang="ko-KR" dirty="0" smtClean="0"/>
              <a:t>Brachytherapy</a:t>
            </a:r>
            <a:endParaRPr lang="en-US" altLang="ko-KR" dirty="0"/>
          </a:p>
          <a:p>
            <a:r>
              <a:rPr lang="en-US" altLang="ko-KR" dirty="0" smtClean="0"/>
              <a:t>Methodology</a:t>
            </a:r>
            <a:endParaRPr lang="en-US" altLang="ko-KR" dirty="0" smtClean="0"/>
          </a:p>
          <a:p>
            <a:r>
              <a:rPr lang="en-US" altLang="ko-KR" dirty="0" smtClean="0"/>
              <a:t>Results</a:t>
            </a:r>
            <a:endParaRPr lang="en-US" altLang="ko-KR" dirty="0" smtClean="0"/>
          </a:p>
          <a:p>
            <a:r>
              <a:rPr lang="en-US" altLang="ko-KR" dirty="0" smtClean="0"/>
              <a:t>Summary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4930" name="Picture 2" descr="C:\Users\admin\Documents\2016\geant4\profiling\g4p_10.02_brachytherapy_01\g4p_10.02_brachytherapy_01\iodine.QGSP_INCLXX_HP.35.0\prof_big_libraries_count_plot_20.png"/>
          <p:cNvPicPr>
            <a:picLocks noChangeAspect="1" noChangeArrowheads="1"/>
          </p:cNvPicPr>
          <p:nvPr/>
        </p:nvPicPr>
        <p:blipFill rotWithShape="1">
          <a:blip r:embed="rId2" cstate="print"/>
          <a:srcRect l="23661" r="22804"/>
          <a:stretch/>
        </p:blipFill>
        <p:spPr bwMode="auto">
          <a:xfrm>
            <a:off x="1547664" y="47419"/>
            <a:ext cx="6206490" cy="331236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064" t="-100" r="20262" b="100"/>
          <a:stretch/>
        </p:blipFill>
        <p:spPr bwMode="auto">
          <a:xfrm>
            <a:off x="582930" y="3356349"/>
            <a:ext cx="7171224" cy="34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30300"/>
            <a:ext cx="8978900" cy="4597400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4" name="왼쪽 화살표 3"/>
          <p:cNvSpPr/>
          <p:nvPr/>
        </p:nvSpPr>
        <p:spPr>
          <a:xfrm>
            <a:off x="8699584" y="3288159"/>
            <a:ext cx="288032" cy="2816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3284984"/>
            <a:ext cx="8520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193" t="-353" r="24343" b="353"/>
          <a:stretch/>
        </p:blipFill>
        <p:spPr bwMode="auto">
          <a:xfrm>
            <a:off x="0" y="697860"/>
            <a:ext cx="4758971" cy="27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087" t="4596" r="26263" b="-4596"/>
          <a:stretch/>
        </p:blipFill>
        <p:spPr bwMode="auto">
          <a:xfrm>
            <a:off x="328050" y="3645024"/>
            <a:ext cx="4315958" cy="27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6146" r="27623"/>
          <a:stretch/>
        </p:blipFill>
        <p:spPr bwMode="auto">
          <a:xfrm>
            <a:off x="4644008" y="1815453"/>
            <a:ext cx="4320480" cy="267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Comparing</a:t>
            </a:r>
            <a:r>
              <a:rPr lang="en-US" altLang="ko-KR" dirty="0" smtClean="0"/>
              <a:t> Profiling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en-US" altLang="ko-KR" dirty="0" smtClean="0"/>
              <a:t>Mesh</a:t>
            </a:r>
            <a:r>
              <a:rPr lang="en-US" altLang="ko-KR" dirty="0" smtClean="0"/>
              <a:t> </a:t>
            </a:r>
            <a:r>
              <a:rPr lang="en-US" altLang="ko-KR" dirty="0" smtClean="0"/>
              <a:t>information</a:t>
            </a:r>
          </a:p>
          <a:p>
            <a:pPr lvl="1"/>
            <a:r>
              <a:rPr lang="en-US" altLang="ko-KR" dirty="0" smtClean="0"/>
              <a:t>Number of events: 10,000</a:t>
            </a:r>
          </a:p>
          <a:p>
            <a:pPr lvl="1"/>
            <a:r>
              <a:rPr lang="en-US" altLang="ko-KR" dirty="0" smtClean="0"/>
              <a:t>CPU time:</a:t>
            </a:r>
            <a:r>
              <a:rPr lang="ko-KR" altLang="en-US" dirty="0" smtClean="0"/>
              <a:t> </a:t>
            </a:r>
            <a:r>
              <a:rPr lang="en-US" altLang="ko-KR" dirty="0" smtClean="0"/>
              <a:t> total 2.19 sec</a:t>
            </a:r>
          </a:p>
          <a:p>
            <a:pPr lvl="1"/>
            <a:r>
              <a:rPr lang="en-US" altLang="ko-KR" dirty="0" smtClean="0"/>
              <a:t>Trial time: 8</a:t>
            </a:r>
          </a:p>
          <a:p>
            <a:pPr lvl="1"/>
            <a:r>
              <a:rPr lang="en-US" altLang="ko-KR" dirty="0" smtClean="0"/>
              <a:t>Mesh size: 300</a:t>
            </a:r>
            <a:r>
              <a:rPr lang="ko-KR" altLang="en-US" dirty="0" smtClean="0"/>
              <a:t> 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30,</a:t>
            </a:r>
            <a:r>
              <a:rPr lang="ko-KR" altLang="en-US" dirty="0" smtClean="0"/>
              <a:t> </a:t>
            </a:r>
            <a:r>
              <a:rPr lang="en-US" altLang="ko-KR" dirty="0" smtClean="0"/>
              <a:t>300,</a:t>
            </a:r>
            <a:r>
              <a:rPr lang="ko-KR" altLang="en-US" dirty="0" smtClean="0"/>
              <a:t> </a:t>
            </a:r>
            <a:r>
              <a:rPr lang="en-US" altLang="ko-KR" dirty="0" smtClean="0"/>
              <a:t>900,</a:t>
            </a:r>
            <a:r>
              <a:rPr lang="ko-KR" altLang="en-US" dirty="0" smtClean="0"/>
              <a:t> </a:t>
            </a:r>
            <a:r>
              <a:rPr lang="en-US" altLang="ko-KR" dirty="0" smtClean="0"/>
              <a:t>1500,</a:t>
            </a:r>
            <a:r>
              <a:rPr lang="ko-KR" altLang="en-US" dirty="0" smtClean="0"/>
              <a:t> </a:t>
            </a:r>
            <a:r>
              <a:rPr lang="en-US" altLang="ko-KR" dirty="0" smtClean="0"/>
              <a:t>3000,</a:t>
            </a:r>
            <a:r>
              <a:rPr lang="ko-KR" altLang="en-US" dirty="0" smtClean="0"/>
              <a:t> </a:t>
            </a:r>
            <a:r>
              <a:rPr lang="en-US" altLang="ko-KR" dirty="0" smtClean="0"/>
              <a:t>6000</a:t>
            </a:r>
          </a:p>
          <a:p>
            <a:pPr lvl="1"/>
            <a:r>
              <a:rPr lang="en-US" altLang="ko-KR" dirty="0" smtClean="0"/>
              <a:t>Snap shot time: 5 sec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Mesh profiling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CC31-D44C-427E-A15A-59BA5E467B23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16" y="1149228"/>
            <a:ext cx="3225469" cy="23399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438" y="1149228"/>
            <a:ext cx="3081288" cy="22535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064" y="3717032"/>
            <a:ext cx="2873772" cy="214399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5438" y="3717032"/>
            <a:ext cx="2952328" cy="2189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343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Linear depending on mesh size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5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Shown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Low Energy Physics </a:t>
            </a:r>
            <a:r>
              <a:rPr lang="en-US" altLang="ko-KR" dirty="0" smtClean="0"/>
              <a:t>Profiling code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CPU/Memory </a:t>
            </a:r>
            <a:r>
              <a:rPr lang="en-US" altLang="ko-KR" dirty="0"/>
              <a:t>u</a:t>
            </a:r>
            <a:r>
              <a:rPr lang="en-US" altLang="ko-KR" dirty="0" smtClean="0"/>
              <a:t>sage</a:t>
            </a:r>
            <a:endParaRPr lang="en-US" altLang="ko-KR" dirty="0"/>
          </a:p>
          <a:p>
            <a:pPr lvl="1"/>
            <a:r>
              <a:rPr lang="en-US" altLang="ko-KR" dirty="0" smtClean="0"/>
              <a:t>Comparing profiling using mesh size</a:t>
            </a:r>
            <a:endParaRPr lang="en-US" altLang="ko-KR" dirty="0" smtClean="0"/>
          </a:p>
          <a:p>
            <a:r>
              <a:rPr lang="en-US" altLang="ko-KR" dirty="0" smtClean="0"/>
              <a:t>Future</a:t>
            </a:r>
          </a:p>
          <a:p>
            <a:pPr lvl="1"/>
            <a:r>
              <a:rPr lang="en-US" altLang="ko-KR" dirty="0" smtClean="0"/>
              <a:t>To </a:t>
            </a:r>
            <a:r>
              <a:rPr lang="en-US" altLang="ko-KR" dirty="0"/>
              <a:t>u</a:t>
            </a:r>
            <a:r>
              <a:rPr lang="en-US" altLang="ko-KR" dirty="0" smtClean="0"/>
              <a:t>sage</a:t>
            </a:r>
            <a:r>
              <a:rPr lang="en-US" altLang="ko-KR" dirty="0"/>
              <a:t>: Geant4 </a:t>
            </a:r>
            <a:r>
              <a:rPr lang="en-US" altLang="ko-KR" dirty="0" smtClean="0"/>
              <a:t>profiling </a:t>
            </a:r>
            <a:r>
              <a:rPr lang="en-US" altLang="ko-KR" dirty="0"/>
              <a:t>test =&gt; G4 </a:t>
            </a:r>
            <a:r>
              <a:rPr lang="en-US" altLang="ko-KR" dirty="0" smtClean="0"/>
              <a:t>Q&amp;A</a:t>
            </a:r>
          </a:p>
          <a:p>
            <a:pPr lvl="1"/>
            <a:r>
              <a:rPr lang="en-US" altLang="ko-KR" dirty="0" smtClean="0"/>
              <a:t>Version dependency</a:t>
            </a:r>
          </a:p>
          <a:p>
            <a:pPr lvl="1"/>
            <a:r>
              <a:rPr lang="en-US" altLang="ko-KR" dirty="0" smtClean="0"/>
              <a:t>Scalability for new computing architecture (KISTI supercomputer)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Acknowledgement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Soon </a:t>
            </a:r>
            <a:r>
              <a:rPr lang="en-US" altLang="ko-KR" dirty="0" smtClean="0"/>
              <a:t>Yung Jun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Introduction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Why profiling?</a:t>
            </a:r>
          </a:p>
          <a:p>
            <a:pPr lvl="1"/>
            <a:r>
              <a:rPr lang="en-US" altLang="ko-KR" dirty="0"/>
              <a:t>D</a:t>
            </a:r>
            <a:r>
              <a:rPr lang="en-US" altLang="ko-KR" dirty="0" smtClean="0"/>
              <a:t>iversity of physics applications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Evolving Computing </a:t>
            </a:r>
          </a:p>
          <a:p>
            <a:pPr lvl="1">
              <a:buFont typeface="Symbol"/>
              <a:buChar char="Þ"/>
            </a:pPr>
            <a:r>
              <a:rPr lang="en-US" altLang="ko-KR" dirty="0" smtClean="0"/>
              <a:t> S/W development</a:t>
            </a:r>
          </a:p>
          <a:p>
            <a:pPr lvl="1">
              <a:buFont typeface="Symbol"/>
              <a:buChar char="Þ"/>
            </a:pPr>
            <a:r>
              <a:rPr lang="en-US" altLang="ko-KR" dirty="0" smtClean="0"/>
              <a:t> Profiling </a:t>
            </a:r>
            <a:r>
              <a:rPr lang="en-US" altLang="ko-KR" dirty="0" smtClean="0"/>
              <a:t>tools</a:t>
            </a:r>
          </a:p>
          <a:p>
            <a:pPr lvl="1">
              <a:buFont typeface="Symbol"/>
              <a:buChar char="Þ"/>
            </a:pPr>
            <a:endParaRPr lang="en-US" altLang="ko-KR" dirty="0"/>
          </a:p>
          <a:p>
            <a:pPr lvl="1">
              <a:buFont typeface="Symbol"/>
              <a:buChar char="Þ"/>
            </a:pPr>
            <a:r>
              <a:rPr lang="en-US" altLang="ko-KR" dirty="0" smtClean="0"/>
              <a:t>To </a:t>
            </a:r>
            <a:r>
              <a:rPr lang="en-US" altLang="ko-KR" dirty="0"/>
              <a:t>draw community interests for collateral effort</a:t>
            </a:r>
          </a:p>
          <a:p>
            <a:pPr lvl="1">
              <a:buFont typeface="Symbol"/>
              <a:buChar char="Þ"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There are many efforts to develop HEP software to save CPU Time and Memory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2"/>
              </a:rPr>
              <a:t>https://g4cpt.fnal.gov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However, there are not enough codes for profiling system. 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olidFill>
                  <a:srgbClr val="FF00FF"/>
                </a:solidFill>
              </a:rPr>
              <a:t>=&gt; To use FNAL Geant4 computing performance profiling protocol and tools as a starting point</a:t>
            </a:r>
          </a:p>
          <a:p>
            <a:endParaRPr lang="en-US" altLang="ko-KR" dirty="0">
              <a:solidFill>
                <a:srgbClr val="FF00FF"/>
              </a:solidFill>
            </a:endParaRP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Current </a:t>
            </a:r>
            <a:r>
              <a:rPr lang="en-US" altLang="ko-KR" dirty="0" smtClean="0"/>
              <a:t>status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High energy physics </a:t>
            </a:r>
            <a:r>
              <a:rPr lang="en-US" altLang="ko-KR" dirty="0" smtClean="0"/>
              <a:t>profiling (</a:t>
            </a:r>
            <a:r>
              <a:rPr lang="en-US" altLang="ko-KR" dirty="0" err="1" smtClean="0"/>
              <a:t>Fermilab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SimpliCarlo</a:t>
            </a:r>
            <a:r>
              <a:rPr lang="en-US" altLang="ko-KR" dirty="0" smtClean="0"/>
              <a:t> (</a:t>
            </a:r>
            <a:r>
              <a:rPr lang="en-US" altLang="ko-KR" dirty="0" smtClean="0"/>
              <a:t>Sequential</a:t>
            </a:r>
            <a:r>
              <a:rPr lang="en-US" altLang="ko-KR" dirty="0" smtClean="0"/>
              <a:t>) </a:t>
            </a:r>
          </a:p>
          <a:p>
            <a:pPr lvl="2"/>
            <a:r>
              <a:rPr lang="en-US" altLang="ko-KR" dirty="0" err="1" smtClean="0"/>
              <a:t>CMSExp</a:t>
            </a:r>
            <a:r>
              <a:rPr lang="en-US" altLang="ko-KR" dirty="0" smtClean="0"/>
              <a:t> (Multi-Thread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Low energy physics </a:t>
            </a:r>
            <a:r>
              <a:rPr lang="en-US" altLang="ko-KR" dirty="0" smtClean="0"/>
              <a:t>profiling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Does not exists</a:t>
            </a:r>
          </a:p>
          <a:p>
            <a:pPr lvl="2"/>
            <a:r>
              <a:rPr lang="en-US" altLang="ko-KR" dirty="0" smtClean="0"/>
              <a:t>Using Brachytherapy code</a:t>
            </a:r>
          </a:p>
        </p:txBody>
      </p:sp>
      <p:pic>
        <p:nvPicPr>
          <p:cNvPr id="4" name="_x266043960" descr="EMB00002d48b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22145"/>
            <a:ext cx="2712085" cy="1714967"/>
          </a:xfrm>
          <a:prstGeom prst="rect">
            <a:avLst/>
          </a:prstGeom>
          <a:noFill/>
        </p:spPr>
      </p:pic>
      <p:pic>
        <p:nvPicPr>
          <p:cNvPr id="1026" name="Picture 2" descr="C:\Users\admin\Documents\2016\geant4\simplicar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112" y="4653136"/>
            <a:ext cx="2065824" cy="1806254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Brachytherapy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 smtClean="0">
              <a:solidFill>
                <a:srgbClr val="FF0000"/>
              </a:solidFill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ko-KR" sz="2000" dirty="0" smtClean="0"/>
              <a:t>Using </a:t>
            </a:r>
            <a:r>
              <a:rPr lang="en-US" altLang="ko-KR" sz="2000" dirty="0" err="1" smtClean="0"/>
              <a:t>Brachytheray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simulation in advanced examples </a:t>
            </a: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  <a:p>
            <a:pPr>
              <a:buFont typeface="Arial" charset="0"/>
              <a:buChar char="•"/>
            </a:pPr>
            <a:endParaRPr lang="en-US" altLang="ko-KR" sz="20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0554B-339B-4069-81F1-3D6A57CB87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286" y="2404283"/>
            <a:ext cx="292735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46" y="2463020"/>
            <a:ext cx="3048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6834768" y="2137588"/>
            <a:ext cx="21431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dirty="0" err="1">
                <a:latin typeface="+mn-ea"/>
                <a:ea typeface="+mn-ea"/>
              </a:rPr>
              <a:t>Brachytherapy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ea typeface="+mn-ea"/>
              </a:rPr>
              <a:t> seed</a:t>
            </a:r>
            <a:endParaRPr lang="ko-KR" altLang="en-US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19" descr="31-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742" y="2708920"/>
            <a:ext cx="1958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18" descr="31-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411" y="4869160"/>
            <a:ext cx="731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 on Brachytherapy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Low Energy Physics Profiling</a:t>
            </a:r>
          </a:p>
          <a:p>
            <a:r>
              <a:rPr lang="en-US" altLang="ko-KR" dirty="0" smtClean="0"/>
              <a:t>CPU/Memory Usage</a:t>
            </a:r>
            <a:endParaRPr lang="en-US" altLang="ko-KR" dirty="0"/>
          </a:p>
          <a:p>
            <a:r>
              <a:rPr lang="en-US" altLang="ko-KR" dirty="0" smtClean="0"/>
              <a:t>Mesh Size</a:t>
            </a:r>
          </a:p>
          <a:p>
            <a:r>
              <a:rPr lang="en-US" altLang="ko-KR" dirty="0" smtClean="0"/>
              <a:t>Version dependency</a:t>
            </a:r>
          </a:p>
          <a:p>
            <a:r>
              <a:rPr lang="en-US" altLang="ko-KR" dirty="0" smtClean="0"/>
              <a:t>Scalability for new computing architecture (KISTI supercomputer)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1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Bench mark @ current machine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04656"/>
              </p:ext>
            </p:extLst>
          </p:nvPr>
        </p:nvGraphicFramePr>
        <p:xfrm>
          <a:off x="3975348" y="2132856"/>
          <a:ext cx="4449688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844"/>
                <a:gridCol w="2224844"/>
              </a:tblGrid>
              <a:tr h="1281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Rpeak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300TFlops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Nodes Number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3,176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Processor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Intel</a:t>
                      </a:r>
                      <a:r>
                        <a:rPr lang="en-US" altLang="ko-KR" baseline="0" dirty="0" smtClean="0"/>
                        <a:t> Xeon X5570 2.93GHz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CPU Number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25,408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Memory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76.8 TB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Storage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1,061TB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Service</a:t>
                      </a:r>
                      <a:r>
                        <a:rPr lang="en-US" altLang="ko-KR" baseline="0" dirty="0" smtClean="0"/>
                        <a:t> date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2010.11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44" name="Picture 4" descr="TACHYONⅡ (SUN B6275) 사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036" y="3717032"/>
            <a:ext cx="2057400" cy="2076450"/>
          </a:xfrm>
          <a:prstGeom prst="rect">
            <a:avLst/>
          </a:prstGeom>
          <a:noFill/>
        </p:spPr>
      </p:pic>
      <p:pic>
        <p:nvPicPr>
          <p:cNvPr id="112647" name="Picture 7" descr="http://img.yonhapnews.co.kr/etc/inner/KR/2015/07/15/AKR20150715146100063_01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73109"/>
            <a:ext cx="2592288" cy="155537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705312" y="1340768"/>
            <a:ext cx="62433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000" dirty="0"/>
              <a:t>The </a:t>
            </a:r>
            <a:r>
              <a:rPr lang="en-US" altLang="ko-KR" sz="3000" dirty="0" smtClean="0"/>
              <a:t>4th </a:t>
            </a:r>
            <a:r>
              <a:rPr lang="en-US" altLang="ko-KR" sz="3000" dirty="0"/>
              <a:t>supercomputer @ KISTI</a:t>
            </a:r>
            <a:endParaRPr lang="ko-KR" altLang="en-US" sz="3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Scalability to Future Hybrid machine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 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supercomputer @ KISTI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100 X Scalability ?</a:t>
            </a:r>
          </a:p>
          <a:p>
            <a:r>
              <a:rPr lang="en-US" altLang="ko-KR" dirty="0" smtClean="0"/>
              <a:t>Mini component </a:t>
            </a:r>
            <a:r>
              <a:rPr lang="en-US" altLang="ko-KR" dirty="0" smtClean="0"/>
              <a:t>supercomputer? </a:t>
            </a:r>
            <a:r>
              <a:rPr lang="en-US" altLang="ko-KR" dirty="0" smtClean="0"/>
              <a:t>1PFlops</a:t>
            </a:r>
            <a:endParaRPr lang="ko-KR" altLang="en-US" dirty="0"/>
          </a:p>
        </p:txBody>
      </p:sp>
      <p:graphicFrame>
        <p:nvGraphicFramePr>
          <p:cNvPr id="4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68190"/>
              </p:ext>
            </p:extLst>
          </p:nvPr>
        </p:nvGraphicFramePr>
        <p:xfrm>
          <a:off x="2138536" y="2132856"/>
          <a:ext cx="444968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844"/>
                <a:gridCol w="222484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Rpeak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25PFlops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Price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$90</a:t>
                      </a:r>
                      <a:r>
                        <a:rPr lang="en-US" altLang="ko-KR" baseline="0" dirty="0" smtClean="0"/>
                        <a:t> Million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Processor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CPU+GPU?</a:t>
                      </a:r>
                      <a:r>
                        <a:rPr lang="en-US" altLang="ko-KR" baseline="0" dirty="0" smtClean="0"/>
                        <a:t> MIC?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Hybrid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Service</a:t>
                      </a:r>
                      <a:r>
                        <a:rPr lang="en-US" altLang="ko-KR" baseline="0" dirty="0" smtClean="0"/>
                        <a:t> date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2017.6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Memory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??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Storage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??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3B1-D38D-49B3-8D50-2281207F651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547</Words>
  <Application>Microsoft Office PowerPoint</Application>
  <PresentationFormat>화면 슬라이드 쇼(4:3)</PresentationFormat>
  <Paragraphs>244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Performance profiling and benchmark for medical physics </vt:lpstr>
      <vt:lpstr>Contents</vt:lpstr>
      <vt:lpstr>Introduction</vt:lpstr>
      <vt:lpstr>PowerPoint 프레젠테이션</vt:lpstr>
      <vt:lpstr>PowerPoint 프레젠테이션</vt:lpstr>
      <vt:lpstr>Brachytherapy </vt:lpstr>
      <vt:lpstr>Goal on Brachytherapy</vt:lpstr>
      <vt:lpstr>Bench mark @ current machine</vt:lpstr>
      <vt:lpstr>Scalability to Future Hybrid machine</vt:lpstr>
      <vt:lpstr>Methodology</vt:lpstr>
      <vt:lpstr>Machines</vt:lpstr>
      <vt:lpstr>SimpliCarlo  vs. Brachytherapy</vt:lpstr>
      <vt:lpstr>Settings</vt:lpstr>
      <vt:lpstr>Physics List</vt:lpstr>
      <vt:lpstr>Results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Comparing Profiling</vt:lpstr>
      <vt:lpstr>Mesh profiling</vt:lpstr>
      <vt:lpstr>Summary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Profiling code using Brachytheraphy in Geant4</dc:title>
  <dc:creator>admin</dc:creator>
  <cp:lastModifiedBy>admin</cp:lastModifiedBy>
  <cp:revision>107</cp:revision>
  <dcterms:created xsi:type="dcterms:W3CDTF">2016-08-04T23:51:58Z</dcterms:created>
  <dcterms:modified xsi:type="dcterms:W3CDTF">2016-09-12T10:22:21Z</dcterms:modified>
</cp:coreProperties>
</file>