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1" r:id="rId5"/>
    <p:sldId id="263" r:id="rId6"/>
    <p:sldId id="266" r:id="rId7"/>
    <p:sldId id="267" r:id="rId8"/>
    <p:sldId id="276" r:id="rId9"/>
    <p:sldId id="270" r:id="rId10"/>
    <p:sldId id="269" r:id="rId11"/>
    <p:sldId id="274" r:id="rId12"/>
    <p:sldId id="27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23"/>
    <p:restoredTop sz="78900"/>
  </p:normalViewPr>
  <p:slideViewPr>
    <p:cSldViewPr snapToGrid="0" snapToObjects="1">
      <p:cViewPr varScale="1">
        <p:scale>
          <a:sx n="90" d="100"/>
          <a:sy n="90" d="100"/>
        </p:scale>
        <p:origin x="132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7C563-FD2F-0B40-8375-031012F7A84B}" type="datetimeFigureOut">
              <a:rPr lang="en-US" smtClean="0"/>
              <a:t>9/13/16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803C1-D9EC-3449-A6B2-CD45C9D2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04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C5D83-569F-E643-AC3F-25FCF88B400C}" type="datetimeFigureOut">
              <a:rPr lang="en-US" smtClean="0"/>
              <a:t>9/13/16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0F86F-2047-B34C-815E-F4791863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513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0F86F-2047-B34C-815E-F47918635E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0F86F-2047-B34C-815E-F47918635E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4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3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3AF6A4-6B41-DA43-8EC8-18FAC0A1263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6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Code improvement: </a:t>
            </a:r>
            <a:r>
              <a:rPr lang="en-US" sz="4000" dirty="0" err="1"/>
              <a:t>Coverity</a:t>
            </a:r>
            <a:r>
              <a:rPr lang="en-US" sz="4000" dirty="0"/>
              <a:t> static </a:t>
            </a:r>
            <a:r>
              <a:rPr lang="en-US" sz="4000" dirty="0" smtClean="0"/>
              <a:t>analysis</a:t>
            </a:r>
            <a:br>
              <a:rPr lang="en-US" sz="4000" dirty="0" smtClean="0"/>
            </a:br>
            <a:r>
              <a:rPr lang="en-US" sz="4000" dirty="0" err="1"/>
              <a:t>V</a:t>
            </a:r>
            <a:r>
              <a:rPr lang="en-US" sz="4000" dirty="0" err="1" smtClean="0"/>
              <a:t>algrind</a:t>
            </a:r>
            <a:r>
              <a:rPr lang="en-US" sz="4000" dirty="0" smtClean="0"/>
              <a:t> </a:t>
            </a:r>
            <a:r>
              <a:rPr lang="en-US" sz="4000" dirty="0"/>
              <a:t>dynamic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Gabriele Cosmo</a:t>
            </a:r>
          </a:p>
          <a:p>
            <a:r>
              <a:rPr lang="en-US" dirty="0" smtClean="0"/>
              <a:t>CERN, EP/SFT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27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</a:t>
            </a:r>
            <a:r>
              <a:rPr lang="en-US" dirty="0" err="1" smtClean="0"/>
              <a:t>Valgrind</a:t>
            </a:r>
            <a:r>
              <a:rPr lang="en-US" dirty="0" smtClean="0"/>
              <a:t> in Geant4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Selected examples/tests executed for candidate releases and selected reference releases</a:t>
            </a:r>
          </a:p>
          <a:p>
            <a:pPr lvl="1"/>
            <a:r>
              <a:rPr lang="en-US" dirty="0" smtClean="0"/>
              <a:t>Results published and distributed to Category Coordinators and relevant developers</a:t>
            </a:r>
          </a:p>
          <a:p>
            <a:r>
              <a:rPr lang="en-US" dirty="0" smtClean="0"/>
              <a:t>Checks for memory leaks in event loop</a:t>
            </a:r>
          </a:p>
          <a:p>
            <a:pPr lvl="1"/>
            <a:r>
              <a:rPr lang="en-US" i="1" dirty="0" smtClean="0"/>
              <a:t>Can only be done manually until all leaks (including those at </a:t>
            </a:r>
            <a:r>
              <a:rPr lang="en-US" i="1" dirty="0" err="1" smtClean="0"/>
              <a:t>initialisation</a:t>
            </a:r>
            <a:r>
              <a:rPr lang="en-US" i="1" dirty="0" smtClean="0"/>
              <a:t>, or from examples/tests) are not fixed</a:t>
            </a:r>
          </a:p>
          <a:p>
            <a:pPr lvl="1"/>
            <a:r>
              <a:rPr lang="en-US" dirty="0" smtClean="0"/>
              <a:t>Requires two runs with different statistics and manual comparison of results</a:t>
            </a:r>
          </a:p>
          <a:p>
            <a:pPr lvl="1"/>
            <a:endParaRPr lang="en-US" dirty="0"/>
          </a:p>
          <a:p>
            <a:pPr marL="350838" lvl="1" indent="0">
              <a:buNone/>
            </a:pPr>
            <a:endParaRPr lang="en-US" dirty="0" smtClean="0"/>
          </a:p>
          <a:p>
            <a:r>
              <a:rPr lang="en-US" dirty="0" smtClean="0"/>
              <a:t>Run-time errors checks</a:t>
            </a:r>
          </a:p>
          <a:p>
            <a:pPr lvl="1"/>
            <a:r>
              <a:rPr lang="en-US" dirty="0" smtClean="0"/>
              <a:t>Now part of regular system testing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52" y="4482025"/>
            <a:ext cx="8245475" cy="64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8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Valgrind</a:t>
            </a:r>
            <a:r>
              <a:rPr lang="en-US" dirty="0" smtClean="0"/>
              <a:t> DRD </a:t>
            </a:r>
            <a:r>
              <a:rPr lang="en-US" dirty="0"/>
              <a:t>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290" y="2133601"/>
            <a:ext cx="7895231" cy="3931920"/>
          </a:xfrm>
        </p:spPr>
        <p:txBody>
          <a:bodyPr>
            <a:normAutofit/>
          </a:bodyPr>
          <a:lstStyle/>
          <a:p>
            <a:r>
              <a:rPr lang="en-US" dirty="0"/>
              <a:t>Data Race Detection tool</a:t>
            </a:r>
          </a:p>
          <a:p>
            <a:pPr lvl="1"/>
            <a:r>
              <a:rPr lang="en-US" dirty="0" smtClean="0"/>
              <a:t>Included </a:t>
            </a:r>
            <a:r>
              <a:rPr lang="en-US" dirty="0"/>
              <a:t>in </a:t>
            </a:r>
            <a:r>
              <a:rPr lang="en-US" dirty="0" smtClean="0"/>
              <a:t>the </a:t>
            </a:r>
            <a:r>
              <a:rPr lang="en-US" dirty="0" err="1"/>
              <a:t>V</a:t>
            </a:r>
            <a:r>
              <a:rPr lang="en-US" dirty="0" err="1" smtClean="0"/>
              <a:t>algrind</a:t>
            </a:r>
            <a:r>
              <a:rPr lang="en-US" dirty="0" smtClean="0"/>
              <a:t> </a:t>
            </a:r>
            <a:r>
              <a:rPr lang="en-US" dirty="0"/>
              <a:t>suite (use with </a:t>
            </a:r>
            <a:r>
              <a:rPr lang="en-US" i="1" dirty="0"/>
              <a:t>–tool=</a:t>
            </a:r>
            <a:r>
              <a:rPr lang="en-US" i="1" dirty="0" err="1"/>
              <a:t>drd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Used by some developers only when necessary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Would be nice to include it as part of regular system testing for MT runs</a:t>
            </a:r>
            <a:endParaRPr lang="en-US" dirty="0"/>
          </a:p>
          <a:p>
            <a:r>
              <a:rPr lang="en-US" dirty="0"/>
              <a:t>Different types of errors </a:t>
            </a:r>
            <a:r>
              <a:rPr lang="en-US" dirty="0" smtClean="0"/>
              <a:t>detected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Data races (unprotected possible access to shared </a:t>
            </a:r>
            <a:r>
              <a:rPr lang="en-US" dirty="0" smtClean="0"/>
              <a:t>resources)</a:t>
            </a:r>
            <a:endParaRPr lang="en-US" dirty="0"/>
          </a:p>
          <a:p>
            <a:pPr lvl="1"/>
            <a:r>
              <a:rPr lang="en-US" dirty="0"/>
              <a:t>Lock contention (checks </a:t>
            </a:r>
            <a:r>
              <a:rPr lang="en-US" dirty="0" err="1" smtClean="0"/>
              <a:t>Mutex</a:t>
            </a:r>
            <a:r>
              <a:rPr lang="en-US" dirty="0" smtClean="0"/>
              <a:t> </a:t>
            </a:r>
            <a:r>
              <a:rPr lang="en-US" dirty="0"/>
              <a:t>locked for too long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Misuse </a:t>
            </a:r>
            <a:r>
              <a:rPr lang="en-US" dirty="0"/>
              <a:t>of POSIX </a:t>
            </a:r>
            <a:r>
              <a:rPr lang="en-US" dirty="0" smtClean="0"/>
              <a:t>threads</a:t>
            </a:r>
          </a:p>
          <a:p>
            <a:pPr lvl="2"/>
            <a:r>
              <a:rPr lang="en-US" dirty="0" smtClean="0"/>
              <a:t>e.g</a:t>
            </a:r>
            <a:r>
              <a:rPr lang="en-US" dirty="0"/>
              <a:t>. attempt to unlock a </a:t>
            </a:r>
            <a:r>
              <a:rPr lang="en-US" dirty="0" err="1" smtClean="0"/>
              <a:t>Mutex</a:t>
            </a:r>
            <a:r>
              <a:rPr lang="en-US" dirty="0" smtClean="0"/>
              <a:t> </a:t>
            </a:r>
            <a:r>
              <a:rPr lang="en-US" dirty="0"/>
              <a:t>that was not locked,</a:t>
            </a:r>
            <a:r>
              <a:rPr lang="en-US" dirty="0" smtClean="0"/>
              <a:t>…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7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Coverity</a:t>
            </a:r>
            <a:r>
              <a:rPr lang="en-US" dirty="0" smtClean="0"/>
              <a:t> static analyzer and </a:t>
            </a:r>
            <a:r>
              <a:rPr lang="en-US" dirty="0" err="1" smtClean="0"/>
              <a:t>Valgrind</a:t>
            </a:r>
            <a:r>
              <a:rPr lang="en-US" dirty="0" smtClean="0"/>
              <a:t> tools regularly used in our development process</a:t>
            </a:r>
          </a:p>
          <a:p>
            <a:r>
              <a:rPr lang="en-US" dirty="0" smtClean="0"/>
              <a:t>Drastically reduced reported defects since first introduction of </a:t>
            </a:r>
            <a:r>
              <a:rPr lang="en-US" b="1" dirty="0" err="1" smtClean="0"/>
              <a:t>Coverity</a:t>
            </a:r>
            <a:r>
              <a:rPr lang="en-US" dirty="0" smtClean="0"/>
              <a:t> in 2010</a:t>
            </a:r>
          </a:p>
          <a:p>
            <a:pPr lvl="1"/>
            <a:r>
              <a:rPr lang="en-US" dirty="0" smtClean="0"/>
              <a:t>Important to keep going fixing defects and monitoring!</a:t>
            </a:r>
          </a:p>
          <a:p>
            <a:pPr lvl="1"/>
            <a:r>
              <a:rPr lang="en-US" dirty="0" smtClean="0"/>
              <a:t>Tool also extremely useful in detecting memory leaks and run-time memory errors</a:t>
            </a:r>
          </a:p>
          <a:p>
            <a:r>
              <a:rPr lang="en-US" dirty="0" smtClean="0"/>
              <a:t>Use of </a:t>
            </a:r>
            <a:r>
              <a:rPr lang="en-US" b="1" dirty="0" err="1" smtClean="0"/>
              <a:t>Valgrind</a:t>
            </a:r>
            <a:r>
              <a:rPr lang="en-US" dirty="0" smtClean="0"/>
              <a:t> made for memory checks and MT race condition checks</a:t>
            </a:r>
          </a:p>
          <a:p>
            <a:pPr lvl="1"/>
            <a:r>
              <a:rPr lang="en-US" dirty="0" smtClean="0"/>
              <a:t>Checks for memory leaks can be automated only if leak-free tests are achieved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3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2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static analysis with </a:t>
            </a:r>
            <a:r>
              <a:rPr lang="en-US" dirty="0" err="1" smtClean="0"/>
              <a:t>Coverity</a:t>
            </a:r>
            <a:endParaRPr lang="en-US" dirty="0"/>
          </a:p>
          <a:p>
            <a:pPr lvl="1"/>
            <a:r>
              <a:rPr lang="en-US" dirty="0" smtClean="0"/>
              <a:t>How to “triage” defects</a:t>
            </a:r>
          </a:p>
          <a:p>
            <a:pPr lvl="1"/>
            <a:r>
              <a:rPr lang="en-US" dirty="0" smtClean="0"/>
              <a:t>Current status of Static </a:t>
            </a:r>
            <a:r>
              <a:rPr lang="en-US" dirty="0"/>
              <a:t>Code </a:t>
            </a:r>
            <a:r>
              <a:rPr lang="en-US" dirty="0" smtClean="0"/>
              <a:t>Analysis</a:t>
            </a:r>
          </a:p>
          <a:p>
            <a:r>
              <a:rPr lang="en-US" dirty="0" smtClean="0"/>
              <a:t>Code dynamic analysis with </a:t>
            </a:r>
            <a:r>
              <a:rPr lang="en-US" dirty="0" err="1" smtClean="0"/>
              <a:t>Vagrind</a:t>
            </a:r>
            <a:endParaRPr lang="en-US" dirty="0" smtClean="0"/>
          </a:p>
          <a:p>
            <a:pPr lvl="1"/>
            <a:r>
              <a:rPr lang="en-US" dirty="0" smtClean="0"/>
              <a:t>Run-time errors checks</a:t>
            </a:r>
          </a:p>
          <a:p>
            <a:pPr lvl="1"/>
            <a:r>
              <a:rPr lang="en-US" dirty="0" smtClean="0"/>
              <a:t>Keeping memory leaks under control</a:t>
            </a:r>
            <a:endParaRPr lang="en-US" dirty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2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Coverity</a:t>
            </a:r>
            <a:r>
              <a:rPr lang="en-US" dirty="0" smtClean="0"/>
              <a:t> Static Code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429" y="2133601"/>
            <a:ext cx="7813523" cy="3931920"/>
          </a:xfrm>
        </p:spPr>
        <p:txBody>
          <a:bodyPr>
            <a:normAutofit/>
          </a:bodyPr>
          <a:lstStyle/>
          <a:p>
            <a:r>
              <a:rPr lang="en-US" dirty="0" smtClean="0"/>
              <a:t>Inspecting only the source code</a:t>
            </a:r>
          </a:p>
          <a:p>
            <a:pPr lvl="1"/>
            <a:r>
              <a:rPr lang="en-US" dirty="0" smtClean="0"/>
              <a:t>Execution by replacing the compiler</a:t>
            </a:r>
          </a:p>
          <a:p>
            <a:r>
              <a:rPr lang="en-US" dirty="0" smtClean="0"/>
              <a:t>Analysis performed on all possible branches of the code</a:t>
            </a:r>
          </a:p>
          <a:p>
            <a:pPr lvl="1"/>
            <a:r>
              <a:rPr lang="en-US" dirty="0" smtClean="0"/>
              <a:t>Complex and time consuming</a:t>
            </a:r>
          </a:p>
          <a:p>
            <a:r>
              <a:rPr lang="en-US" dirty="0" smtClean="0"/>
              <a:t>Identifies defects in the code</a:t>
            </a:r>
          </a:p>
          <a:p>
            <a:pPr lvl="1"/>
            <a:r>
              <a:rPr lang="en-US" dirty="0" smtClean="0"/>
              <a:t>organizes by type, severity, file/module</a:t>
            </a:r>
          </a:p>
          <a:p>
            <a:r>
              <a:rPr lang="en-US" dirty="0" smtClean="0"/>
              <a:t>Results published on </a:t>
            </a:r>
            <a:r>
              <a:rPr lang="en-US" dirty="0" err="1" smtClean="0"/>
              <a:t>Coverity</a:t>
            </a:r>
            <a:r>
              <a:rPr lang="en-US" dirty="0" smtClean="0"/>
              <a:t> server at CERN</a:t>
            </a:r>
          </a:p>
          <a:p>
            <a:pPr lvl="1"/>
            <a:r>
              <a:rPr lang="en-US" dirty="0" smtClean="0"/>
              <a:t>https://</a:t>
            </a:r>
            <a:r>
              <a:rPr lang="en-US" dirty="0" err="1" smtClean="0"/>
              <a:t>coverity.cern.ch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6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Coverity</a:t>
            </a:r>
            <a:r>
              <a:rPr lang="en-US" dirty="0" smtClean="0"/>
              <a:t>: triaging defects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838" y="4788131"/>
            <a:ext cx="7908324" cy="1559631"/>
          </a:xfrm>
        </p:spPr>
        <p:txBody>
          <a:bodyPr>
            <a:normAutofit lnSpcReduction="10000"/>
          </a:bodyPr>
          <a:lstStyle/>
          <a:p>
            <a:pPr lvl="1">
              <a:buFont typeface="Wingdings" charset="2"/>
              <a:buChar char="Ø"/>
            </a:pPr>
            <a:r>
              <a:rPr lang="en-US" dirty="0" smtClean="0"/>
              <a:t>According to the action, the defect is marked as “triaged”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Statistics will be updated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Defects fixed in the code will automatically disappear from the defects lists, even if never triaged in the tool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Defects not fixed will show up again at the next analysis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840" y="1985065"/>
            <a:ext cx="509271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Defects </a:t>
            </a:r>
            <a:r>
              <a:rPr lang="en-US" sz="2000" dirty="0" smtClean="0"/>
              <a:t>are assigned </a:t>
            </a:r>
            <a:r>
              <a:rPr lang="en-US" sz="2000" dirty="0"/>
              <a:t>to responsible (</a:t>
            </a:r>
            <a:r>
              <a:rPr lang="en-US" sz="2000" i="1" dirty="0"/>
              <a:t>owner</a:t>
            </a:r>
            <a:r>
              <a:rPr lang="en-US" sz="2000" dirty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The owner can </a:t>
            </a:r>
            <a:r>
              <a:rPr lang="en-US" sz="2000" i="1" dirty="0" smtClean="0"/>
              <a:t>classify</a:t>
            </a:r>
            <a:r>
              <a:rPr lang="en-US" sz="2000" dirty="0" smtClean="0"/>
              <a:t> a defect as</a:t>
            </a:r>
            <a:r>
              <a:rPr lang="en-US" sz="2000" dirty="0"/>
              <a:t>: </a:t>
            </a:r>
          </a:p>
          <a:p>
            <a:pPr lvl="1">
              <a:buFont typeface="Wingdings" charset="2"/>
              <a:buChar char="Ø"/>
            </a:pPr>
            <a:r>
              <a:rPr lang="en-US" i="1" dirty="0"/>
              <a:t>Pending / False positive / Intentional / Bug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</a:t>
            </a:r>
            <a:r>
              <a:rPr lang="en-US" sz="2000" dirty="0" smtClean="0"/>
              <a:t>an </a:t>
            </a:r>
            <a:r>
              <a:rPr lang="en-US" sz="2000" dirty="0"/>
              <a:t>assess and specify the </a:t>
            </a:r>
            <a:r>
              <a:rPr lang="en-US" sz="2000" i="1" dirty="0"/>
              <a:t>severity</a:t>
            </a:r>
            <a:r>
              <a:rPr lang="en-US" sz="2000" dirty="0"/>
              <a:t>:</a:t>
            </a:r>
          </a:p>
          <a:p>
            <a:pPr lvl="1">
              <a:buFont typeface="Wingdings" charset="2"/>
              <a:buChar char="Ø"/>
            </a:pPr>
            <a:r>
              <a:rPr lang="en-US" i="1" dirty="0"/>
              <a:t>Major, Moderate, </a:t>
            </a:r>
            <a:r>
              <a:rPr lang="en-US" i="1" dirty="0" smtClean="0"/>
              <a:t>Minor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Can specify </a:t>
            </a:r>
            <a:r>
              <a:rPr lang="en-US" dirty="0"/>
              <a:t>an </a:t>
            </a:r>
            <a:r>
              <a:rPr lang="en-US" i="1" dirty="0"/>
              <a:t>action</a:t>
            </a:r>
            <a:r>
              <a:rPr lang="en-US" dirty="0"/>
              <a:t> (performed or to be performed):</a:t>
            </a:r>
          </a:p>
          <a:p>
            <a:pPr lvl="1">
              <a:buFont typeface="Wingdings" charset="2"/>
              <a:buChar char="Ø"/>
            </a:pPr>
            <a:r>
              <a:rPr lang="en-US" i="1" dirty="0"/>
              <a:t>Fix </a:t>
            </a:r>
            <a:r>
              <a:rPr lang="en-US" i="1" dirty="0" smtClean="0"/>
              <a:t>required, </a:t>
            </a:r>
            <a:r>
              <a:rPr lang="en-US" i="1" dirty="0"/>
              <a:t>Fix </a:t>
            </a:r>
            <a:r>
              <a:rPr lang="en-US" i="1" dirty="0" smtClean="0"/>
              <a:t>submitted, </a:t>
            </a:r>
            <a:r>
              <a:rPr lang="en-US" i="1" dirty="0"/>
              <a:t>Modeling </a:t>
            </a:r>
            <a:r>
              <a:rPr lang="en-US" i="1" dirty="0" smtClean="0"/>
              <a:t>required, </a:t>
            </a:r>
            <a:r>
              <a:rPr lang="en-US" i="1" dirty="0"/>
              <a:t>Ignore</a:t>
            </a:r>
          </a:p>
          <a:p>
            <a:pPr>
              <a:buFont typeface="Wingdings" charset="2"/>
              <a:buChar char="Ø"/>
            </a:pPr>
            <a:endParaRPr lang="en-US" sz="20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553" y="1774661"/>
            <a:ext cx="3433156" cy="282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4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Coverity</a:t>
            </a:r>
            <a:r>
              <a:rPr lang="en-US" dirty="0" smtClean="0"/>
              <a:t>: defects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60" y="1772794"/>
            <a:ext cx="7795716" cy="4484904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Memory corruption / illegal accesses</a:t>
            </a:r>
          </a:p>
          <a:p>
            <a:pPr lvl="2"/>
            <a:r>
              <a:rPr lang="en-US" dirty="0" smtClean="0"/>
              <a:t>Double free, out-of-bound accesses, use-after-delete, …</a:t>
            </a:r>
          </a:p>
          <a:p>
            <a:pPr lvl="1"/>
            <a:r>
              <a:rPr lang="en-US" dirty="0" smtClean="0"/>
              <a:t>Resource leaks</a:t>
            </a:r>
          </a:p>
          <a:p>
            <a:pPr lvl="2"/>
            <a:r>
              <a:rPr lang="en-US" dirty="0" smtClean="0"/>
              <a:t>Non virtual destructor, </a:t>
            </a:r>
            <a:r>
              <a:rPr lang="en-US" u="sng" dirty="0" smtClean="0"/>
              <a:t>memory leaks</a:t>
            </a:r>
            <a:r>
              <a:rPr lang="en-US" dirty="0" smtClean="0"/>
              <a:t>, …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ninitialized variables, Unused pointer values, Infinite loops, Missing copy </a:t>
            </a:r>
            <a:r>
              <a:rPr lang="en-US" dirty="0" err="1" smtClean="0"/>
              <a:t>ctors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API usage errors</a:t>
            </a:r>
          </a:p>
          <a:p>
            <a:pPr lvl="2"/>
            <a:r>
              <a:rPr lang="en-US" dirty="0" smtClean="0"/>
              <a:t>Non restoring </a:t>
            </a:r>
            <a:r>
              <a:rPr lang="en-US" dirty="0" err="1" smtClean="0"/>
              <a:t>ostream</a:t>
            </a:r>
            <a:r>
              <a:rPr lang="en-US" dirty="0" smtClean="0"/>
              <a:t> format, use of invalid iterator, …</a:t>
            </a:r>
          </a:p>
          <a:p>
            <a:pPr lvl="1"/>
            <a:r>
              <a:rPr lang="en-US" dirty="0" smtClean="0"/>
              <a:t>Control flow issues</a:t>
            </a:r>
          </a:p>
          <a:p>
            <a:pPr lvl="2"/>
            <a:r>
              <a:rPr lang="en-US" dirty="0" smtClean="0"/>
              <a:t>Unused/dead code, invalid iterator comparisons, …</a:t>
            </a:r>
          </a:p>
          <a:p>
            <a:pPr lvl="1"/>
            <a:r>
              <a:rPr lang="en-US" dirty="0" smtClean="0"/>
              <a:t>Incorrect expressions</a:t>
            </a:r>
          </a:p>
          <a:p>
            <a:pPr lvl="2"/>
            <a:r>
              <a:rPr lang="en-US" dirty="0" smtClean="0"/>
              <a:t>Self-assignment, misuse of enumerators, divisions by zero, …</a:t>
            </a:r>
          </a:p>
          <a:p>
            <a:pPr lvl="1"/>
            <a:r>
              <a:rPr lang="en-US" dirty="0" smtClean="0"/>
              <a:t>Code organization / performance inefficiencies</a:t>
            </a:r>
          </a:p>
          <a:p>
            <a:pPr lvl="2"/>
            <a:r>
              <a:rPr lang="en-US" dirty="0" smtClean="0"/>
              <a:t>Recursive headers, hidden parameters, big parameters passed by value, …</a:t>
            </a:r>
          </a:p>
          <a:p>
            <a:pPr lvl="1"/>
            <a:r>
              <a:rPr lang="en-US" dirty="0" smtClean="0"/>
              <a:t>Security best practices violations</a:t>
            </a:r>
          </a:p>
          <a:p>
            <a:pPr lvl="1"/>
            <a:endParaRPr lang="en-US" dirty="0" smtClean="0"/>
          </a:p>
          <a:p>
            <a:pPr lvl="1">
              <a:buFont typeface="Wingdings" charset="2"/>
              <a:buChar char="Ø"/>
            </a:pPr>
            <a:r>
              <a:rPr lang="en-US" dirty="0" smtClean="0"/>
              <a:t>All defect kinds provided with online documentation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7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</a:t>
            </a:r>
            <a:r>
              <a:rPr lang="en-US" dirty="0" err="1" smtClean="0"/>
              <a:t>Coverity</a:t>
            </a:r>
            <a:r>
              <a:rPr lang="en-US" dirty="0" smtClean="0"/>
              <a:t> in Geant4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768" y="1935238"/>
            <a:ext cx="7863840" cy="4269619"/>
          </a:xfrm>
        </p:spPr>
        <p:txBody>
          <a:bodyPr>
            <a:normAutofit/>
          </a:bodyPr>
          <a:lstStyle/>
          <a:p>
            <a:r>
              <a:rPr lang="en-US" dirty="0" smtClean="0"/>
              <a:t>New static analysis done after every reference tag</a:t>
            </a:r>
          </a:p>
          <a:p>
            <a:pPr lvl="1"/>
            <a:r>
              <a:rPr lang="en-US" dirty="0" smtClean="0"/>
              <a:t>Results published immediately after</a:t>
            </a:r>
          </a:p>
          <a:p>
            <a:pPr lvl="1"/>
            <a:r>
              <a:rPr lang="en-US" dirty="0" smtClean="0"/>
              <a:t>Notification sent to all Category coordinators </a:t>
            </a:r>
            <a:r>
              <a:rPr lang="en-US" i="1" dirty="0" smtClean="0"/>
              <a:t>and to individual developers owning outstanding defects</a:t>
            </a:r>
          </a:p>
          <a:p>
            <a:r>
              <a:rPr lang="en-US" dirty="0" smtClean="0"/>
              <a:t>Static analysis applied for all Geant4 libraries</a:t>
            </a:r>
          </a:p>
          <a:p>
            <a:pPr lvl="1"/>
            <a:r>
              <a:rPr lang="en-US" dirty="0" smtClean="0"/>
              <a:t>Including all possible visualization drivers and optional modules</a:t>
            </a:r>
          </a:p>
          <a:p>
            <a:pPr lvl="1"/>
            <a:r>
              <a:rPr lang="en-US" dirty="0" smtClean="0"/>
              <a:t>Applied to either sequential or MT mode</a:t>
            </a:r>
          </a:p>
          <a:p>
            <a:pPr lvl="1"/>
            <a:r>
              <a:rPr lang="en-US" dirty="0" smtClean="0"/>
              <a:t>Could be automated (still requiring manual intervention for assigning owners) &amp; eventually applied as separate module also to examples/tests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5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in Geant4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00" y="1840797"/>
            <a:ext cx="8110436" cy="1616764"/>
          </a:xfrm>
        </p:spPr>
        <p:txBody>
          <a:bodyPr>
            <a:normAutofit/>
          </a:bodyPr>
          <a:lstStyle/>
          <a:p>
            <a:r>
              <a:rPr lang="en-US" sz="1800" dirty="0" err="1" smtClean="0"/>
              <a:t>Coverity</a:t>
            </a:r>
            <a:r>
              <a:rPr lang="en-US" sz="1800" dirty="0" smtClean="0"/>
              <a:t> tool introduced to the Collaboration at the 2010 Geant4 Workshop</a:t>
            </a:r>
          </a:p>
          <a:p>
            <a:pPr lvl="1"/>
            <a:r>
              <a:rPr lang="en-US" sz="1800" dirty="0" smtClean="0"/>
              <a:t>First analysis (before tool upgrades) reported a total of 2753 outstanding defects</a:t>
            </a:r>
          </a:p>
          <a:p>
            <a:pPr lvl="1"/>
            <a:r>
              <a:rPr lang="en-US" sz="1800" dirty="0" smtClean="0"/>
              <a:t>Status on last reference tag (10-02-ref-08):</a:t>
            </a:r>
          </a:p>
          <a:p>
            <a:pPr lvl="2"/>
            <a:r>
              <a:rPr lang="en-US" sz="1600" dirty="0" smtClean="0"/>
              <a:t>Outstanding defects: 181 (of which, 167 never triaged)</a:t>
            </a:r>
          </a:p>
          <a:p>
            <a:pPr lvl="2"/>
            <a:r>
              <a:rPr lang="en-US" sz="1600" dirty="0" smtClean="0"/>
              <a:t>Resolved defects: 3630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11960" y="2996952"/>
            <a:ext cx="3789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Goal: </a:t>
            </a:r>
            <a:r>
              <a:rPr lang="en-US" b="1" u="sng" dirty="0" smtClean="0">
                <a:solidFill>
                  <a:srgbClr val="FF0000"/>
                </a:solidFill>
              </a:rPr>
              <a:t>ZERO</a:t>
            </a:r>
            <a:r>
              <a:rPr lang="en-US" b="1" dirty="0" smtClean="0">
                <a:solidFill>
                  <a:srgbClr val="FF0000"/>
                </a:solidFill>
              </a:rPr>
              <a:t> outstanding defects !!!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80" y="3361531"/>
            <a:ext cx="8245475" cy="299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7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Coverity</a:t>
            </a:r>
            <a:r>
              <a:rPr lang="en-US" dirty="0" smtClean="0"/>
              <a:t>: outstanding defects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2" y="2133601"/>
            <a:ext cx="4129087" cy="39319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Uninitialized data in constructor: 54 (50)</a:t>
            </a:r>
          </a:p>
          <a:p>
            <a:r>
              <a:rPr lang="en-US" dirty="0" smtClean="0"/>
              <a:t>Memory leak: 26 (25)</a:t>
            </a:r>
          </a:p>
          <a:p>
            <a:r>
              <a:rPr lang="en-US" dirty="0"/>
              <a:t>Unreachable or dead code: 23 (22)</a:t>
            </a:r>
          </a:p>
          <a:p>
            <a:r>
              <a:rPr lang="en-US" dirty="0" smtClean="0"/>
              <a:t>Dereferencing of NULL pointer: 19 (18)</a:t>
            </a:r>
          </a:p>
          <a:p>
            <a:r>
              <a:rPr lang="en-US" dirty="0" smtClean="0"/>
              <a:t>Unchecked return value: 8 (8)</a:t>
            </a:r>
          </a:p>
          <a:p>
            <a:r>
              <a:rPr lang="en-US" dirty="0" smtClean="0"/>
              <a:t>Negative index to vector: 7 (7)</a:t>
            </a:r>
          </a:p>
          <a:p>
            <a:r>
              <a:rPr lang="en-US" dirty="0" smtClean="0"/>
              <a:t>Constructor-destructor leak: 7 (3)</a:t>
            </a:r>
          </a:p>
          <a:p>
            <a:r>
              <a:rPr lang="en-US" dirty="0" smtClean="0"/>
              <a:t>Stream format state: 7 (6)</a:t>
            </a:r>
          </a:p>
          <a:p>
            <a:r>
              <a:rPr lang="en-US" dirty="0" smtClean="0"/>
              <a:t>Out-of-bounds read: 6 (6)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00549" y="2131626"/>
            <a:ext cx="4514851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1900" dirty="0" smtClean="0"/>
              <a:t>Uninitialized scalar value: 3 (3)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900" dirty="0" smtClean="0"/>
              <a:t>Null return value dereferenced: 3 (3)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900" dirty="0" smtClean="0"/>
              <a:t>Unused value: 3 (3)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900" dirty="0" smtClean="0"/>
              <a:t>Missing break in switch: 3 (3)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900" dirty="0" smtClean="0"/>
              <a:t>Constant expression / wrong operator: </a:t>
            </a:r>
            <a:r>
              <a:rPr lang="en-US" sz="1900" dirty="0"/>
              <a:t>2</a:t>
            </a:r>
            <a:r>
              <a:rPr lang="en-US" sz="1900" dirty="0" smtClean="0"/>
              <a:t> (2)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900" dirty="0" smtClean="0"/>
              <a:t>Invalid iterator: </a:t>
            </a:r>
            <a:r>
              <a:rPr lang="en-US" sz="1900" dirty="0"/>
              <a:t>2</a:t>
            </a:r>
            <a:r>
              <a:rPr lang="en-US" sz="1900" dirty="0" smtClean="0"/>
              <a:t> (2)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900" dirty="0" smtClean="0"/>
              <a:t>Null check after dereferencing: </a:t>
            </a:r>
            <a:r>
              <a:rPr lang="en-US" sz="1900" dirty="0"/>
              <a:t>2</a:t>
            </a:r>
            <a:r>
              <a:rPr lang="en-US" sz="1900" dirty="0" smtClean="0"/>
              <a:t> (2)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900" dirty="0" smtClean="0"/>
              <a:t>Use after free: </a:t>
            </a:r>
            <a:r>
              <a:rPr lang="en-US" sz="1900" dirty="0"/>
              <a:t>1</a:t>
            </a:r>
            <a:r>
              <a:rPr lang="en-US" sz="1900" dirty="0" smtClean="0"/>
              <a:t> (1)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900" dirty="0" smtClean="0"/>
              <a:t>Copy &amp; paste error: </a:t>
            </a:r>
            <a:r>
              <a:rPr lang="en-US" sz="1900" dirty="0"/>
              <a:t>1</a:t>
            </a:r>
            <a:r>
              <a:rPr lang="en-US" sz="1900" dirty="0" smtClean="0"/>
              <a:t> (0)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77331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0348" y="5276895"/>
            <a:ext cx="3961315" cy="916212"/>
          </a:xfrm>
        </p:spPr>
        <p:txBody>
          <a:bodyPr/>
          <a:lstStyle/>
          <a:p>
            <a:pPr algn="r"/>
            <a:r>
              <a:rPr lang="en-US" dirty="0" err="1" smtClean="0"/>
              <a:t>Valgrind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G.Cosmo - Code improvement: Coverity &amp; Valgrind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6A4-6B41-DA43-8EC8-18FAC0A126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578</TotalTime>
  <Words>970</Words>
  <Application>Microsoft Macintosh PowerPoint</Application>
  <PresentationFormat>On-screen Show (4:3)</PresentationFormat>
  <Paragraphs>149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Wingdings</vt:lpstr>
      <vt:lpstr>Arial</vt:lpstr>
      <vt:lpstr>Retrospect</vt:lpstr>
      <vt:lpstr>Code improvement: Coverity static analysis Valgrind dynamic analysis</vt:lpstr>
      <vt:lpstr>Outline</vt:lpstr>
      <vt:lpstr>Coverity Static Code Analysis</vt:lpstr>
      <vt:lpstr>Coverity: triaging defects</vt:lpstr>
      <vt:lpstr>Coverity: defects types</vt:lpstr>
      <vt:lpstr>Use of Coverity in Geant4</vt:lpstr>
      <vt:lpstr>Current status in Geant4</vt:lpstr>
      <vt:lpstr>Coverity: outstanding defects</vt:lpstr>
      <vt:lpstr>Valgrind</vt:lpstr>
      <vt:lpstr>Use of Valgrind in Geant4</vt:lpstr>
      <vt:lpstr>Valgrind DRD tool</vt:lpstr>
      <vt:lpstr>Conclusions</vt:lpstr>
      <vt:lpstr>Thanks!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quality inspection with Coverity in Geant4</dc:title>
  <dc:creator>CERN User</dc:creator>
  <cp:lastModifiedBy>Cosmo Gabriele</cp:lastModifiedBy>
  <cp:revision>45</cp:revision>
  <dcterms:created xsi:type="dcterms:W3CDTF">2011-09-20T13:33:12Z</dcterms:created>
  <dcterms:modified xsi:type="dcterms:W3CDTF">2016-09-13T20:45:39Z</dcterms:modified>
</cp:coreProperties>
</file>