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65" r:id="rId3"/>
    <p:sldId id="269" r:id="rId4"/>
    <p:sldId id="311" r:id="rId5"/>
    <p:sldId id="312" r:id="rId6"/>
    <p:sldId id="291" r:id="rId7"/>
    <p:sldId id="300" r:id="rId8"/>
    <p:sldId id="267" r:id="rId9"/>
    <p:sldId id="315" r:id="rId10"/>
    <p:sldId id="296" r:id="rId11"/>
    <p:sldId id="321" r:id="rId12"/>
    <p:sldId id="297" r:id="rId13"/>
    <p:sldId id="298" r:id="rId14"/>
    <p:sldId id="320" r:id="rId15"/>
    <p:sldId id="327" r:id="rId16"/>
    <p:sldId id="316" r:id="rId17"/>
    <p:sldId id="323" r:id="rId18"/>
    <p:sldId id="318" r:id="rId19"/>
    <p:sldId id="299" r:id="rId20"/>
    <p:sldId id="282" r:id="rId21"/>
    <p:sldId id="283" r:id="rId22"/>
    <p:sldId id="325" r:id="rId23"/>
    <p:sldId id="324" r:id="rId24"/>
    <p:sldId id="326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78CFF"/>
    <a:srgbClr val="FF41F2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58"/>
    <p:restoredTop sz="93542"/>
  </p:normalViewPr>
  <p:slideViewPr>
    <p:cSldViewPr snapToGrid="0" snapToObjects="1">
      <p:cViewPr varScale="1">
        <p:scale>
          <a:sx n="86" d="100"/>
          <a:sy n="86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CE7641E-C2B5-0045-B9E4-24976591B677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9356838-AF81-844D-B0C2-0238ACC2B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4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B24B5F-5354-8142-8C13-C9AC4F898AC5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6395B86-FFDB-5643-A397-A89BBD7D7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75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87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35" y="103665"/>
            <a:ext cx="8846844" cy="52595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25" y="749034"/>
            <a:ext cx="8846844" cy="576606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0000FF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812F45D7-6ECD-014D-BEA0-7DE6B536A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C755-C714-364E-972C-D3E699B8F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D9CB-1BCC-154F-8E45-056470DB5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743D-8891-124E-9489-3D94AE0FD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5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895B-BE70-4841-9409-66877C3A0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6838-67F4-AC43-9032-FA5D3F104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09CF-2B03-C34D-AECD-36B80259E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8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7138-8377-2146-A822-43BBA4674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1EBD4-23E4-E44A-953C-95352A60D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94CB6A67-8ABE-6440-A013-8DA33A8BB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4cpt.fnal.gov/g4p/prplots/cpu_by_version.html" TargetMode="Externa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speedshop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Computing Performance Task with </a:t>
            </a:r>
            <a:r>
              <a:rPr lang="en-US" dirty="0" err="1" smtClean="0">
                <a:latin typeface="Helvetica" charset="0"/>
              </a:rPr>
              <a:t>Open|Speedshop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Soon Yung Jun, Krzysztof </a:t>
            </a:r>
            <a:r>
              <a:rPr lang="en-US" dirty="0" err="1" smtClean="0">
                <a:latin typeface="Helvetica" charset="0"/>
              </a:rPr>
              <a:t>Genser</a:t>
            </a:r>
            <a:r>
              <a:rPr lang="en-US" dirty="0" smtClean="0">
                <a:latin typeface="Helvetica" charset="0"/>
              </a:rPr>
              <a:t>, Philippe Canal (</a:t>
            </a:r>
            <a:r>
              <a:rPr lang="en-US" dirty="0" err="1" smtClean="0">
                <a:latin typeface="Helvetica" charset="0"/>
              </a:rPr>
              <a:t>Fermilab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21</a:t>
            </a:r>
            <a:r>
              <a:rPr lang="en-US" baseline="30000" dirty="0" smtClean="0">
                <a:latin typeface="Helvetica" charset="0"/>
              </a:rPr>
              <a:t>s</a:t>
            </a:r>
            <a:r>
              <a:rPr lang="en-US" baseline="30000" dirty="0">
                <a:latin typeface="Helvetica" charset="0"/>
              </a:rPr>
              <a:t>t</a:t>
            </a:r>
            <a:r>
              <a:rPr lang="en-US" dirty="0" smtClean="0">
                <a:latin typeface="Helvetica" charset="0"/>
              </a:rPr>
              <a:t> Geant4 Collaboration Meeting, Ferrara, Italy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Sept. 12 - 16, 2016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77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Measurement Overheads and Output </a:t>
            </a:r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ize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746125"/>
            <a:ext cx="8672513" cy="5768975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latin typeface="Helvetica" charset="0"/>
              </a:rPr>
              <a:t>pcsamp</a:t>
            </a:r>
            <a:r>
              <a:rPr lang="en-US" dirty="0" smtClean="0">
                <a:latin typeface="Helvetica" charset="0"/>
              </a:rPr>
              <a:t>: exclusive time - insensitive to sampling frequency                    (default 100Hz, set to 100000 Hz for G4CPT)</a:t>
            </a: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r>
              <a:rPr lang="en-US" dirty="0" err="1" smtClean="0">
                <a:latin typeface="Helvetica" charset="0"/>
              </a:rPr>
              <a:t>usertime</a:t>
            </a:r>
            <a:r>
              <a:rPr lang="en-US" dirty="0" smtClean="0">
                <a:latin typeface="Helvetica" charset="0"/>
              </a:rPr>
              <a:t>: inclusive time and call paths – large overhead                         (default 35, set to 100Hz): similar overhead for </a:t>
            </a:r>
            <a:r>
              <a:rPr lang="en-US" dirty="0" err="1" smtClean="0">
                <a:latin typeface="Helvetica" charset="0"/>
              </a:rPr>
              <a:t>hwcsamp</a:t>
            </a:r>
            <a:r>
              <a:rPr lang="en-US" dirty="0" smtClean="0">
                <a:latin typeface="Helvetica" charset="0"/>
              </a:rPr>
              <a:t> </a:t>
            </a: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9" y="1647826"/>
            <a:ext cx="5999179" cy="1976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9" y="4525933"/>
            <a:ext cx="5986594" cy="17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42146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Migration Plan and Status: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644577"/>
            <a:ext cx="8570626" cy="5870523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Replace </a:t>
            </a:r>
            <a:r>
              <a:rPr lang="en-US" dirty="0" err="1" smtClean="0">
                <a:latin typeface="Helvetica" charset="0"/>
              </a:rPr>
              <a:t>SimpleProfiler</a:t>
            </a:r>
            <a:r>
              <a:rPr lang="en-US" dirty="0" smtClean="0">
                <a:latin typeface="Helvetica" charset="0"/>
              </a:rPr>
              <a:t> (FAST) with </a:t>
            </a:r>
            <a:r>
              <a:rPr lang="en-US" dirty="0" err="1" smtClean="0">
                <a:latin typeface="Helvetica" charset="0"/>
              </a:rPr>
              <a:t>Open|Speedshop</a:t>
            </a:r>
            <a:r>
              <a:rPr lang="en-US" dirty="0" smtClean="0">
                <a:latin typeface="Helvetica" charset="0"/>
              </a:rPr>
              <a:t> (OSS)</a:t>
            </a:r>
          </a:p>
          <a:p>
            <a:r>
              <a:rPr lang="en-US" dirty="0" smtClean="0">
                <a:latin typeface="Helvetica" charset="0"/>
              </a:rPr>
              <a:t>All information provided by old tools are reproduced with OSS and results have been posted since 10.2.r06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7" y="1876176"/>
            <a:ext cx="6143807" cy="4689772"/>
          </a:xfrm>
          <a:prstGeom prst="rect">
            <a:avLst/>
          </a:prstGeom>
        </p:spPr>
      </p:pic>
      <p:sp>
        <p:nvSpPr>
          <p:cNvPr id="3" name="Curved Left Arrow 2"/>
          <p:cNvSpPr/>
          <p:nvPr/>
        </p:nvSpPr>
        <p:spPr>
          <a:xfrm flipV="1">
            <a:off x="6719450" y="4364179"/>
            <a:ext cx="526473" cy="1288472"/>
          </a:xfrm>
          <a:prstGeom prst="curvedLeft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56951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Results: Average CPU Time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00100"/>
            <a:ext cx="8672513" cy="57150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  <a:sym typeface="Wingdings"/>
              </a:rPr>
              <a:t>T</a:t>
            </a:r>
            <a:r>
              <a:rPr lang="en-US" dirty="0" smtClean="0">
                <a:latin typeface="Helvetica" charset="0"/>
                <a:sym typeface="Wingdings"/>
              </a:rPr>
              <a:t>riple-cross-checks </a:t>
            </a:r>
            <a:r>
              <a:rPr lang="en-US" dirty="0">
                <a:latin typeface="Helvetica" charset="0"/>
                <a:sym typeface="Wingdings"/>
              </a:rPr>
              <a:t>(2 </a:t>
            </a:r>
            <a:r>
              <a:rPr lang="en-US" dirty="0" smtClean="0">
                <a:latin typeface="Helvetica" charset="0"/>
                <a:sym typeface="Wingdings"/>
              </a:rPr>
              <a:t>sets </a:t>
            </a:r>
            <a:r>
              <a:rPr lang="en-US" dirty="0">
                <a:latin typeface="Helvetica" charset="0"/>
                <a:sym typeface="Wingdings"/>
              </a:rPr>
              <a:t>x 128 AMD nodes, 1set x 48 Intel nodes</a:t>
            </a:r>
            <a:r>
              <a:rPr lang="en-US" dirty="0" smtClean="0">
                <a:latin typeface="Helvetica" charset="0"/>
                <a:sym typeface="Wingdings"/>
              </a:rPr>
              <a:t>) -  </a:t>
            </a:r>
            <a:r>
              <a:rPr lang="en-US" dirty="0">
                <a:latin typeface="Helvetica" charset="0"/>
                <a:sym typeface="Wingdings"/>
              </a:rPr>
              <a:t>e</a:t>
            </a:r>
            <a:r>
              <a:rPr lang="en-US" dirty="0" smtClean="0">
                <a:latin typeface="Helvetica" charset="0"/>
              </a:rPr>
              <a:t>xample: H </a:t>
            </a:r>
            <a:r>
              <a:rPr lang="en-US" dirty="0" smtClean="0">
                <a:latin typeface="Helvetica" charset="0"/>
                <a:sym typeface="Wingdings"/>
              </a:rPr>
              <a:t>ZZ (</a:t>
            </a:r>
            <a:r>
              <a:rPr lang="en-US" dirty="0" err="1" smtClean="0">
                <a:latin typeface="Helvetica" charset="0"/>
                <a:sym typeface="Wingdings"/>
              </a:rPr>
              <a:t>SimplifiedCalo</a:t>
            </a:r>
            <a:r>
              <a:rPr lang="en-US" dirty="0" smtClean="0">
                <a:latin typeface="Helvetica" charset="0"/>
                <a:sym typeface="Wingdings"/>
              </a:rPr>
              <a:t>)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4" y="1583871"/>
            <a:ext cx="8376031" cy="5017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1316" y="4234267"/>
            <a:ext cx="147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7485" y="1583871"/>
            <a:ext cx="16388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Event Time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</a:t>
            </a:r>
            <a:r>
              <a:rPr lang="en-US" dirty="0" err="1" smtClean="0">
                <a:latin typeface="Helvetica" charset="0"/>
              </a:rPr>
              <a:t>pcsamp</a:t>
            </a:r>
            <a:r>
              <a:rPr lang="en-US" dirty="0" smtClean="0">
                <a:latin typeface="Helvetica" charset="0"/>
              </a:rPr>
              <a:t> (program counter sampling) </a:t>
            </a:r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xperiment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GUI example: Function view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Other views: linked object (libraries), function paths and so 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3" y="1311628"/>
            <a:ext cx="6557939" cy="4680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23" y="1327957"/>
            <a:ext cx="6771329" cy="3448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79" y="3388726"/>
            <a:ext cx="7227891" cy="2548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0753" y="849963"/>
            <a:ext cx="330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g4cpt web plot/table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Comparison between FAST and OSS: Top Ten Functions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Exclusive time fraction (10.2.r06, H</a:t>
            </a:r>
            <a:r>
              <a:rPr lang="en-US" dirty="0" smtClean="0">
                <a:latin typeface="Helvetica" charset="0"/>
                <a:sym typeface="Wingdings"/>
              </a:rPr>
              <a:t>ZZ, </a:t>
            </a:r>
            <a:r>
              <a:rPr lang="en-US" dirty="0" err="1" smtClean="0">
                <a:latin typeface="Helvetica" charset="0"/>
                <a:sym typeface="Wingdings"/>
              </a:rPr>
              <a:t>SimplifiedCalo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Also consistent profiling results for exclusive timing (call paths) and linked objects 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8" y="2157185"/>
            <a:ext cx="3303135" cy="3066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5109" y="1469210"/>
            <a:ext cx="229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FAST (100 Hz)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8469" y="1463938"/>
            <a:ext cx="225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OSS (10  KHz)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20" y="2164060"/>
            <a:ext cx="3329690" cy="307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74" y="2140855"/>
            <a:ext cx="1123940" cy="3083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18" y="2147730"/>
            <a:ext cx="1078424" cy="30812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8734" y="4961744"/>
            <a:ext cx="4391696" cy="261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610" y="3897442"/>
            <a:ext cx="4250134" cy="269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6130" y="4679427"/>
            <a:ext cx="4250134" cy="269823"/>
          </a:xfrm>
          <a:prstGeom prst="rect">
            <a:avLst/>
          </a:prstGeom>
          <a:noFill/>
          <a:ln w="28575">
            <a:solidFill>
              <a:srgbClr val="278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1234" y="4184755"/>
            <a:ext cx="4391696" cy="261903"/>
          </a:xfrm>
          <a:prstGeom prst="rect">
            <a:avLst/>
          </a:prstGeom>
          <a:noFill/>
          <a:ln w="28575">
            <a:solidFill>
              <a:srgbClr val="278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latin typeface="Helvetica" charset="0"/>
              </a:rPr>
              <a:t>Open|Speedshop</a:t>
            </a:r>
            <a:r>
              <a:rPr lang="en-US" dirty="0" smtClean="0">
                <a:latin typeface="Helvetica" charset="0"/>
              </a:rPr>
              <a:t>: Experiments with Hardware Counters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Periodic </a:t>
            </a:r>
            <a:r>
              <a:rPr lang="en-US" dirty="0">
                <a:latin typeface="Helvetica" charset="0"/>
              </a:rPr>
              <a:t>sampling hardware </a:t>
            </a:r>
            <a:r>
              <a:rPr lang="en-US" dirty="0" smtClean="0">
                <a:latin typeface="Helvetica" charset="0"/>
              </a:rPr>
              <a:t>counters (</a:t>
            </a:r>
            <a:r>
              <a:rPr lang="en-US" dirty="0" err="1" smtClean="0">
                <a:latin typeface="Helvetica" charset="0"/>
              </a:rPr>
              <a:t>hwcsamp</a:t>
            </a:r>
            <a:r>
              <a:rPr lang="en-US" dirty="0" smtClean="0">
                <a:latin typeface="Helvetica" charset="0"/>
              </a:rPr>
              <a:t>)</a:t>
            </a:r>
            <a:endParaRPr lang="en-US" dirty="0" smtClean="0"/>
          </a:p>
          <a:p>
            <a:r>
              <a:rPr lang="en-US" dirty="0" smtClean="0"/>
              <a:t>Supports </a:t>
            </a:r>
            <a:r>
              <a:rPr lang="en-US" dirty="0"/>
              <a:t>both derived and non-derived PAPI presets</a:t>
            </a:r>
          </a:p>
          <a:p>
            <a:r>
              <a:rPr lang="en-US" dirty="0"/>
              <a:t>A list of some possible hardware counter combinations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5" name="Picture 4" descr="hwc-papi-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8" y="2348298"/>
            <a:ext cx="8617552" cy="40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905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</a:t>
            </a:r>
            <a:r>
              <a:rPr lang="en-US" dirty="0" err="1" smtClean="0">
                <a:latin typeface="Helvetica" charset="0"/>
              </a:rPr>
              <a:t>hwcsamp</a:t>
            </a:r>
            <a:r>
              <a:rPr lang="en-US" dirty="0" smtClean="0">
                <a:latin typeface="Helvetica" charset="0"/>
              </a:rPr>
              <a:t> (</a:t>
            </a:r>
            <a:r>
              <a:rPr lang="en-US" dirty="0">
                <a:latin typeface="Helvetica" charset="0"/>
              </a:rPr>
              <a:t>h</a:t>
            </a:r>
            <a:r>
              <a:rPr lang="en-US" dirty="0" smtClean="0">
                <a:latin typeface="Helvetica" charset="0"/>
              </a:rPr>
              <a:t>ardware </a:t>
            </a:r>
            <a:r>
              <a:rPr lang="en-US" dirty="0">
                <a:latin typeface="Helvetica" charset="0"/>
              </a:rPr>
              <a:t>c</a:t>
            </a:r>
            <a:r>
              <a:rPr lang="en-US" dirty="0" smtClean="0">
                <a:latin typeface="Helvetica" charset="0"/>
              </a:rPr>
              <a:t>ounters) Experiment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749509"/>
            <a:ext cx="8570626" cy="588624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Helvetica" charset="0"/>
              </a:rPr>
              <a:t>hwcsamp</a:t>
            </a:r>
            <a:r>
              <a:rPr lang="en-US" dirty="0" smtClean="0">
                <a:latin typeface="Helvetica" charset="0"/>
              </a:rPr>
              <a:t> example: TOT_CYS, TOT_INC, FP_OPS, </a:t>
            </a:r>
            <a:r>
              <a:rPr lang="en-US" dirty="0">
                <a:latin typeface="Helvetica" charset="0"/>
              </a:rPr>
              <a:t>LD_INS </a:t>
            </a:r>
            <a:r>
              <a:rPr lang="en-US" dirty="0" smtClean="0">
                <a:latin typeface="Helvetica" charset="0"/>
              </a:rPr>
              <a:t>(10.2.r06</a:t>
            </a:r>
            <a:r>
              <a:rPr lang="en-US" dirty="0">
                <a:latin typeface="Helvetica" charset="0"/>
              </a:rPr>
              <a:t>, H</a:t>
            </a:r>
            <a:r>
              <a:rPr lang="en-US" dirty="0">
                <a:latin typeface="Helvetica" charset="0"/>
                <a:sym typeface="Wingdings"/>
              </a:rPr>
              <a:t>ZZ, </a:t>
            </a:r>
            <a:r>
              <a:rPr lang="en-US" dirty="0" err="1" smtClean="0">
                <a:latin typeface="Helvetica" charset="0"/>
                <a:sym typeface="Wingdings"/>
              </a:rPr>
              <a:t>SimplifiedCalo</a:t>
            </a:r>
            <a:r>
              <a:rPr lang="en-US" dirty="0" smtClean="0">
                <a:latin typeface="Helvetica" charset="0"/>
                <a:sym typeface="Wingdings"/>
              </a:rPr>
              <a:t>) 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5" y="1508259"/>
            <a:ext cx="7898410" cy="51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Performance by Hardware Counter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4498"/>
            <a:ext cx="8672513" cy="5606322"/>
          </a:xfrm>
        </p:spPr>
        <p:txBody>
          <a:bodyPr/>
          <a:lstStyle/>
          <a:p>
            <a:r>
              <a:rPr lang="en-US" dirty="0" smtClean="0"/>
              <a:t>Derivatives: </a:t>
            </a:r>
            <a:r>
              <a:rPr lang="en-US" smtClean="0"/>
              <a:t>examples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Higgs </a:t>
            </a:r>
            <a:r>
              <a:rPr lang="en-US" dirty="0" smtClean="0">
                <a:sym typeface="Wingdings"/>
              </a:rPr>
              <a:t> ZZ (10.2.r06) with </a:t>
            </a:r>
            <a:r>
              <a:rPr lang="en-US" dirty="0" err="1" smtClean="0">
                <a:sym typeface="Wingdings"/>
              </a:rPr>
              <a:t>SimplifiedCalo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IPC = </a:t>
            </a:r>
            <a:r>
              <a:rPr lang="is-IS" dirty="0" smtClean="0"/>
              <a:t>0.74  (relatively small)</a:t>
            </a:r>
            <a:endParaRPr lang="en-US" dirty="0" smtClean="0"/>
          </a:p>
          <a:p>
            <a:pPr lvl="1"/>
            <a:r>
              <a:rPr lang="en-US" dirty="0" smtClean="0"/>
              <a:t>FMO = 0.30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S.Y. Jun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D37C9-1A35-3A45-89F9-12DD6529DA8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44304"/>
              </p:ext>
            </p:extLst>
          </p:nvPr>
        </p:nvGraphicFramePr>
        <p:xfrm>
          <a:off x="598491" y="1214209"/>
          <a:ext cx="778101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775"/>
                <a:gridCol w="5092236"/>
              </a:tblGrid>
              <a:tr h="56962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Hardware Counter Metrics  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Derivatives</a:t>
                      </a: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Performance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IPC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(Instruction/Cycle)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values suggest good balance with minimal stalls.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FPC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(FLOPS/Cycle)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values for floating point intensive codes suggests efficient CPU utilization 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FMO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(FLOPS/Memory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Ops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data locality,</a:t>
                      </a:r>
                      <a:r>
                        <a:rPr lang="en-US" sz="18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Computational Intensity 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LPC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(Loads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/Cycle)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Useful for calculating FMO, may indicate good stride through arrays. 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SPC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(Stores/Cycle)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Useful for calculating FMO, may indicate good stride through arrays. 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06647" marR="10664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6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More OSS Post Analysis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441194" y="1019204"/>
            <a:ext cx="8672513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Profiling information at the function statement (line) level</a:t>
            </a:r>
          </a:p>
          <a:p>
            <a:pPr lvl="1"/>
            <a:r>
              <a:rPr lang="en-US" dirty="0" smtClean="0">
                <a:latin typeface="Helvetica" charset="0"/>
              </a:rPr>
              <a:t>Will provide the top-100 list from 10.3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Multi-threading capability (see the next talk)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Compare two experiments (</a:t>
            </a:r>
            <a:r>
              <a:rPr lang="en-US" dirty="0" err="1" smtClean="0">
                <a:latin typeface="Helvetica" charset="0"/>
              </a:rPr>
              <a:t>osscompare</a:t>
            </a:r>
            <a:r>
              <a:rPr lang="en-US" dirty="0" smtClean="0">
                <a:latin typeface="Helvetica" charset="0"/>
              </a:rPr>
              <a:t>): examples to use</a:t>
            </a:r>
          </a:p>
          <a:p>
            <a:pPr lvl="1"/>
            <a:r>
              <a:rPr lang="en-US" dirty="0" smtClean="0">
                <a:latin typeface="Helvetica" charset="0"/>
              </a:rPr>
              <a:t>two releases</a:t>
            </a:r>
          </a:p>
          <a:p>
            <a:pPr lvl="1"/>
            <a:r>
              <a:rPr lang="en-US" dirty="0" smtClean="0">
                <a:latin typeface="Helvetica" charset="0"/>
              </a:rPr>
              <a:t>Two experiments with the different numbers of threads </a:t>
            </a:r>
          </a:p>
          <a:p>
            <a:r>
              <a:rPr lang="en-US" dirty="0">
                <a:latin typeface="Helvetica" charset="0"/>
              </a:rPr>
              <a:t>C</a:t>
            </a:r>
            <a:r>
              <a:rPr lang="en-US" dirty="0" smtClean="0">
                <a:latin typeface="Helvetica" charset="0"/>
              </a:rPr>
              <a:t>all path analysis based on DB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Work Plan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29388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00050"/>
            <a:r>
              <a:rPr lang="en-US" dirty="0" smtClean="0"/>
              <a:t>Migration to </a:t>
            </a:r>
            <a:r>
              <a:rPr lang="en-US" dirty="0" err="1" smtClean="0"/>
              <a:t>Open|speedshop</a:t>
            </a:r>
            <a:r>
              <a:rPr lang="en-US" dirty="0" smtClean="0"/>
              <a:t> (partially done)</a:t>
            </a:r>
          </a:p>
          <a:p>
            <a:pPr marL="800100" lvl="1"/>
            <a:r>
              <a:rPr lang="en-US" dirty="0" smtClean="0"/>
              <a:t>Have been tested with recent releases since 10.3.beta</a:t>
            </a:r>
          </a:p>
          <a:p>
            <a:pPr marL="800100" lvl="1"/>
            <a:r>
              <a:rPr lang="en-US" dirty="0" smtClean="0"/>
              <a:t>Reproduced all performance data that we used to measure</a:t>
            </a:r>
          </a:p>
          <a:p>
            <a:pPr marL="800100" lvl="1"/>
            <a:r>
              <a:rPr lang="en-US" dirty="0" smtClean="0"/>
              <a:t>More information are ready to be added</a:t>
            </a:r>
          </a:p>
          <a:p>
            <a:pPr marL="400050"/>
            <a:r>
              <a:rPr lang="en-US" dirty="0" smtClean="0"/>
              <a:t>Current set of experiments</a:t>
            </a:r>
          </a:p>
          <a:p>
            <a:pPr marL="800100" lvl="1"/>
            <a:r>
              <a:rPr lang="en-US" dirty="0" err="1"/>
              <a:t>p</a:t>
            </a:r>
            <a:r>
              <a:rPr lang="en-US" dirty="0" err="1" smtClean="0"/>
              <a:t>csamp</a:t>
            </a:r>
            <a:r>
              <a:rPr lang="en-US" dirty="0" smtClean="0"/>
              <a:t> (exclusive time)</a:t>
            </a:r>
          </a:p>
          <a:p>
            <a:pPr marL="800100" lvl="1"/>
            <a:r>
              <a:rPr lang="en-US" dirty="0" err="1"/>
              <a:t>u</a:t>
            </a:r>
            <a:r>
              <a:rPr lang="en-US" dirty="0" err="1" smtClean="0"/>
              <a:t>sersamp</a:t>
            </a:r>
            <a:r>
              <a:rPr lang="en-US" dirty="0" smtClean="0"/>
              <a:t> (inclusive time and call path)</a:t>
            </a:r>
          </a:p>
          <a:p>
            <a:pPr marL="800100" lvl="1"/>
            <a:r>
              <a:rPr lang="en-US" dirty="0" err="1"/>
              <a:t>h</a:t>
            </a:r>
            <a:r>
              <a:rPr lang="en-US" dirty="0" err="1" smtClean="0"/>
              <a:t>wcsamp</a:t>
            </a:r>
            <a:r>
              <a:rPr lang="en-US" dirty="0" smtClean="0"/>
              <a:t> (PAPI hardware counters)</a:t>
            </a:r>
          </a:p>
          <a:p>
            <a:pPr marL="400050"/>
            <a:r>
              <a:rPr lang="en-US" dirty="0" smtClean="0"/>
              <a:t>Extension</a:t>
            </a:r>
          </a:p>
          <a:p>
            <a:pPr marL="800100" lvl="1"/>
            <a:r>
              <a:rPr lang="en-US" dirty="0"/>
              <a:t>m</a:t>
            </a:r>
            <a:r>
              <a:rPr lang="en-US" dirty="0" smtClean="0"/>
              <a:t>em (memory tracing)</a:t>
            </a:r>
          </a:p>
          <a:p>
            <a:pPr marL="800100" lvl="1"/>
            <a:r>
              <a:rPr lang="en-US" dirty="0" err="1"/>
              <a:t>p</a:t>
            </a:r>
            <a:r>
              <a:rPr lang="en-US" dirty="0" err="1" smtClean="0"/>
              <a:t>threads</a:t>
            </a:r>
            <a:r>
              <a:rPr lang="en-US" dirty="0" smtClean="0"/>
              <a:t> (POSIX thread tracing)</a:t>
            </a:r>
          </a:p>
          <a:p>
            <a:pPr marL="800100" lvl="1"/>
            <a:r>
              <a:rPr lang="en-US" dirty="0" err="1" smtClean="0"/>
              <a:t>io</a:t>
            </a:r>
            <a:r>
              <a:rPr lang="en-US" dirty="0" smtClean="0"/>
              <a:t> (I/O tracking)</a:t>
            </a:r>
          </a:p>
          <a:p>
            <a:pPr marL="400050"/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800100" lvl="1"/>
            <a:endParaRPr lang="en-US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Computing Performance (Review 1/4)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P</a:t>
            </a:r>
            <a:r>
              <a:rPr lang="en-US" dirty="0" smtClean="0">
                <a:latin typeface="Helvetica" charset="0"/>
              </a:rPr>
              <a:t>rogressive improvements over the last five years</a:t>
            </a: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Helvetica" charset="0"/>
              </a:rPr>
              <a:t> (more information at  </a:t>
            </a:r>
            <a:r>
              <a:rPr lang="en-US" sz="2000" dirty="0" smtClean="0">
                <a:latin typeface="Helvetica" charset="0"/>
                <a:hlinkClick r:id="rId2"/>
              </a:rPr>
              <a:t>https</a:t>
            </a:r>
            <a:r>
              <a:rPr lang="en-US" sz="2000" dirty="0">
                <a:latin typeface="Helvetica" charset="0"/>
                <a:hlinkClick r:id="rId2"/>
              </a:rPr>
              <a:t>://</a:t>
            </a:r>
            <a:r>
              <a:rPr lang="en-US" sz="2000" dirty="0" smtClean="0">
                <a:latin typeface="Helvetica" charset="0"/>
                <a:hlinkClick r:id="rId2"/>
              </a:rPr>
              <a:t>g4cpt.fnal.gov/g4p/prplots/cpu_by_version.html</a:t>
            </a:r>
            <a:r>
              <a:rPr lang="en-US" sz="2000" dirty="0" smtClean="0">
                <a:latin typeface="Helvetica" charset="0"/>
              </a:rPr>
              <a:t>)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400967"/>
            <a:ext cx="7525615" cy="446242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560000">
            <a:off x="2672629" y="3048237"/>
            <a:ext cx="3951674" cy="850085"/>
          </a:xfrm>
          <a:prstGeom prst="rightArrow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6812" y="2878111"/>
            <a:ext cx="101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~30%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2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51406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Summary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724081"/>
            <a:ext cx="8810469" cy="5935093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00050"/>
            <a:r>
              <a:rPr lang="en-US" dirty="0" smtClean="0"/>
              <a:t>Reviewed Geant4 computing performance for recent releases </a:t>
            </a:r>
          </a:p>
          <a:p>
            <a:pPr marL="400050"/>
            <a:r>
              <a:rPr lang="en-US" dirty="0" smtClean="0"/>
              <a:t>Challenges and new requirement in G4CPT have been addressed</a:t>
            </a:r>
          </a:p>
          <a:p>
            <a:pPr marL="400050"/>
            <a:r>
              <a:rPr lang="en-US" dirty="0" err="1" smtClean="0"/>
              <a:t>Open|speedshop</a:t>
            </a:r>
            <a:r>
              <a:rPr lang="en-US" dirty="0" smtClean="0"/>
              <a:t> is selected as the default profiler for the future computing performance task </a:t>
            </a:r>
            <a:endParaRPr lang="en-US" dirty="0"/>
          </a:p>
          <a:p>
            <a:pPr marL="400050"/>
            <a:r>
              <a:rPr lang="en-US" dirty="0" smtClean="0"/>
              <a:t>Migration is done and computing performance profiling and benchmark are ready to be extended </a:t>
            </a:r>
          </a:p>
          <a:p>
            <a:pPr marL="400050"/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800100" lvl="1"/>
            <a:endParaRPr lang="en-US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478628"/>
            <a:ext cx="7526338" cy="1331372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Computing Performance: Hot Functions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C</a:t>
            </a:r>
            <a:r>
              <a:rPr lang="en-US" dirty="0" smtClean="0">
                <a:latin typeface="Helvetica" charset="0"/>
              </a:rPr>
              <a:t>hanges in hot functions from 9.5 to 10.2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48" y="1475126"/>
            <a:ext cx="3923218" cy="215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4049770"/>
            <a:ext cx="3920836" cy="2167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" y="1388918"/>
            <a:ext cx="4901827" cy="512618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03554" y="1563157"/>
            <a:ext cx="2735070" cy="115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61084" y="4233903"/>
            <a:ext cx="2735070" cy="115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Results: OSS linked Objects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3"/>
            <a:ext cx="8672513" cy="5743803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GUI example: Linked Objects view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4" y="2645230"/>
            <a:ext cx="5384959" cy="3785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59" y="1308724"/>
            <a:ext cx="5646852" cy="3197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6421" y="850666"/>
            <a:ext cx="239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g4cpt </a:t>
            </a:r>
            <a:r>
              <a:rPr lang="en-US" smtClean="0">
                <a:sym typeface="Wingdings"/>
              </a:rPr>
              <a:t>web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50198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Computing Performance (Review 2/4)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599" y="719528"/>
            <a:ext cx="8795479" cy="579557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C</a:t>
            </a:r>
            <a:r>
              <a:rPr lang="en-US" dirty="0" smtClean="0">
                <a:latin typeface="Helvetica" charset="0"/>
              </a:rPr>
              <a:t>hanges in linked objects (libraries): from 9.5 to 10.2</a:t>
            </a:r>
          </a:p>
          <a:p>
            <a:pPr lvl="2"/>
            <a:endParaRPr lang="en-US" dirty="0">
              <a:latin typeface="Helvetica" charset="0"/>
            </a:endParaRPr>
          </a:p>
          <a:p>
            <a:pPr lvl="4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lvl="2"/>
            <a:endParaRPr lang="en-US" dirty="0" smtClean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Also many changes in hot functions from 9.5 to 10.2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0020"/>
            <a:ext cx="4232802" cy="248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2" y="1285029"/>
            <a:ext cx="4266575" cy="24833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25922"/>
              </p:ext>
            </p:extLst>
          </p:nvPr>
        </p:nvGraphicFramePr>
        <p:xfrm>
          <a:off x="900547" y="3998512"/>
          <a:ext cx="7359032" cy="184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758"/>
                <a:gridCol w="1839758"/>
                <a:gridCol w="1839758"/>
                <a:gridCol w="1839758"/>
              </a:tblGrid>
              <a:tr h="3695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Library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9.5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10.2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9.5/10.2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695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libG4processes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971348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5772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1.68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libG4geometry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619304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509816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3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libm.so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356072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125249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libG4tracking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148078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140128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1.06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54201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Computing Performance (Review 3/4)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The current hot spot: G4PhysicsVector::Value (~6%) </a:t>
            </a:r>
          </a:p>
          <a:p>
            <a:pPr eaLnBrk="1" hangingPunct="1"/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7" y="1370897"/>
            <a:ext cx="7539471" cy="5312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05516" y="2915508"/>
            <a:ext cx="1049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73%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43" y="4218370"/>
            <a:ext cx="5823998" cy="1487465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flipH="1">
            <a:off x="6760566" y="2968055"/>
            <a:ext cx="194870" cy="479683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3996" y="3628994"/>
            <a:ext cx="185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sym typeface="Wingdings"/>
              </a:rPr>
              <a:t>Top 4-</a:t>
            </a:r>
            <a:r>
              <a:rPr lang="en-US" smtClean="0">
                <a:solidFill>
                  <a:srgbClr val="FF0000"/>
                </a:solidFill>
              </a:rPr>
              <a:t>Callees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439864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Computing Performance (Review 4/4)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589410"/>
            <a:ext cx="8672513" cy="5821331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10.2 cycle: CPU/mem under control while improving physics</a:t>
            </a: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eaLnBrk="1" hangingPunct="1"/>
            <a:r>
              <a:rPr lang="en-US" dirty="0" err="1" smtClean="0">
                <a:latin typeface="Helvetica" charset="0"/>
              </a:rPr>
              <a:t>Geant</a:t>
            </a:r>
            <a:r>
              <a:rPr lang="en-US" dirty="0" smtClean="0">
                <a:latin typeface="Helvetica" charset="0"/>
              </a:rPr>
              <a:t> Multi-threading: good scalability and memory reduction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7" y="3953316"/>
            <a:ext cx="3787968" cy="2840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5" y="3890182"/>
            <a:ext cx="3863340" cy="289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5" y="1082797"/>
            <a:ext cx="4011805" cy="2378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18" y="1057426"/>
            <a:ext cx="4043069" cy="23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Current Profiling Tools and Primary Metrics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48084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Tools</a:t>
            </a:r>
          </a:p>
          <a:p>
            <a:pPr lvl="1"/>
            <a:r>
              <a:rPr lang="en-US" dirty="0" smtClean="0">
                <a:latin typeface="Helvetica" charset="0"/>
              </a:rPr>
              <a:t>FAST (CPU Profiling)</a:t>
            </a:r>
          </a:p>
          <a:p>
            <a:pPr lvl="1"/>
            <a:r>
              <a:rPr lang="en-US" dirty="0" err="1" smtClean="0">
                <a:latin typeface="Helvetica" charset="0"/>
              </a:rPr>
              <a:t>IgProf</a:t>
            </a:r>
            <a:r>
              <a:rPr lang="en-US" dirty="0" smtClean="0">
                <a:latin typeface="Helvetica" charset="0"/>
              </a:rPr>
              <a:t> (Memory profiling)</a:t>
            </a:r>
          </a:p>
          <a:p>
            <a:pPr lvl="1"/>
            <a:r>
              <a:rPr lang="en-US" dirty="0" err="1" smtClean="0">
                <a:latin typeface="Helvetica" charset="0"/>
              </a:rPr>
              <a:t>Open|Speepshop</a:t>
            </a:r>
            <a:r>
              <a:rPr lang="en-US" dirty="0" smtClean="0">
                <a:latin typeface="Helvetica" charset="0"/>
              </a:rPr>
              <a:t> (Geant4 MT profiling)</a:t>
            </a:r>
          </a:p>
          <a:p>
            <a:r>
              <a:rPr lang="en-US" dirty="0" smtClean="0">
                <a:latin typeface="Helvetica" charset="0"/>
              </a:rPr>
              <a:t>Metrics (Observables)</a:t>
            </a:r>
          </a:p>
          <a:p>
            <a:pPr lvl="1"/>
            <a:r>
              <a:rPr lang="en-US" dirty="0" smtClean="0">
                <a:latin typeface="Helvetica" charset="0"/>
              </a:rPr>
              <a:t>Timing </a:t>
            </a:r>
          </a:p>
          <a:p>
            <a:pPr lvl="2"/>
            <a:r>
              <a:rPr lang="en-US" dirty="0" smtClean="0">
                <a:latin typeface="Helvetica" charset="0"/>
              </a:rPr>
              <a:t>Event</a:t>
            </a:r>
          </a:p>
          <a:p>
            <a:pPr lvl="2"/>
            <a:r>
              <a:rPr lang="en-US" dirty="0" smtClean="0">
                <a:latin typeface="Helvetica" charset="0"/>
              </a:rPr>
              <a:t>Function (exclusive and inclusive)</a:t>
            </a:r>
          </a:p>
          <a:p>
            <a:pPr lvl="2"/>
            <a:r>
              <a:rPr lang="en-US" dirty="0" smtClean="0">
                <a:latin typeface="Helvetica" charset="0"/>
              </a:rPr>
              <a:t>Library</a:t>
            </a:r>
          </a:p>
          <a:p>
            <a:pPr lvl="1"/>
            <a:r>
              <a:rPr lang="en-US" dirty="0" smtClean="0">
                <a:latin typeface="Helvetica" charset="0"/>
              </a:rPr>
              <a:t>Memory</a:t>
            </a:r>
          </a:p>
          <a:p>
            <a:pPr lvl="2"/>
            <a:r>
              <a:rPr lang="en-US" dirty="0" smtClean="0">
                <a:latin typeface="Helvetica" charset="0"/>
              </a:rPr>
              <a:t>Footprint (live, total)</a:t>
            </a:r>
          </a:p>
          <a:p>
            <a:pPr lvl="2"/>
            <a:r>
              <a:rPr lang="en-US" dirty="0" err="1">
                <a:latin typeface="Helvetica" charset="0"/>
              </a:rPr>
              <a:t>s</a:t>
            </a:r>
            <a:r>
              <a:rPr lang="en-US" dirty="0" err="1" smtClean="0">
                <a:latin typeface="Helvetica" charset="0"/>
              </a:rPr>
              <a:t>tatm</a:t>
            </a:r>
            <a:r>
              <a:rPr lang="en-US" dirty="0" smtClean="0">
                <a:latin typeface="Helvetica" charset="0"/>
              </a:rPr>
              <a:t> (top)</a:t>
            </a:r>
          </a:p>
          <a:p>
            <a:pPr lvl="1"/>
            <a:r>
              <a:rPr lang="en-US" dirty="0">
                <a:latin typeface="Helvetica" charset="0"/>
              </a:rPr>
              <a:t>M</a:t>
            </a:r>
            <a:r>
              <a:rPr lang="en-US" dirty="0" smtClean="0">
                <a:latin typeface="Helvetica" charset="0"/>
              </a:rPr>
              <a:t>ulti-threaded applications</a:t>
            </a:r>
          </a:p>
          <a:p>
            <a:pPr lvl="2"/>
            <a:r>
              <a:rPr lang="en-US" dirty="0" smtClean="0">
                <a:latin typeface="Helvetica" charset="0"/>
              </a:rPr>
              <a:t> Event throughput and memory reduction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Challenges and New Requirements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Flat profile</a:t>
            </a:r>
          </a:p>
          <a:p>
            <a:pPr lvl="1"/>
            <a:r>
              <a:rPr lang="en-US" dirty="0" smtClean="0">
                <a:latin typeface="Helvetica" charset="0"/>
              </a:rPr>
              <a:t>No obviously reducible hot spots or bottlenecks</a:t>
            </a:r>
          </a:p>
          <a:p>
            <a:pPr lvl="1"/>
            <a:r>
              <a:rPr lang="en-US" dirty="0" smtClean="0">
                <a:latin typeface="Helvetica" charset="0"/>
              </a:rPr>
              <a:t>Need more specific metrics</a:t>
            </a:r>
          </a:p>
          <a:p>
            <a:r>
              <a:rPr lang="en-US" dirty="0">
                <a:latin typeface="Helvetica" charset="0"/>
              </a:rPr>
              <a:t>M</a:t>
            </a:r>
            <a:r>
              <a:rPr lang="en-US" dirty="0" smtClean="0">
                <a:latin typeface="Helvetica" charset="0"/>
              </a:rPr>
              <a:t>easurement uncertainty</a:t>
            </a:r>
          </a:p>
          <a:p>
            <a:pPr lvl="1"/>
            <a:r>
              <a:rPr lang="en-US" dirty="0" smtClean="0">
                <a:latin typeface="Helvetica" charset="0"/>
              </a:rPr>
              <a:t>Fixed rate for sampling and call path collections (100Hz) </a:t>
            </a:r>
          </a:p>
          <a:p>
            <a:pPr lvl="1"/>
            <a:r>
              <a:rPr lang="en-US" dirty="0" smtClean="0">
                <a:latin typeface="Helvetica" charset="0"/>
              </a:rPr>
              <a:t>Different optimization paths when recompiling Geant4 libs ?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latin typeface="Helvetica" charset="0"/>
              </a:rPr>
              <a:t>Rerun reference for each release (4 nodes x 32 jobs)</a:t>
            </a:r>
          </a:p>
          <a:p>
            <a:r>
              <a:rPr lang="en-US" dirty="0" smtClean="0">
                <a:latin typeface="Helvetica" charset="0"/>
              </a:rPr>
              <a:t>Limited extensibility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 smtClean="0"/>
              <a:t>Not all tools are capable for profiling multi-threaded applications </a:t>
            </a:r>
          </a:p>
          <a:p>
            <a:pPr lvl="1"/>
            <a:r>
              <a:rPr lang="en-US" dirty="0" smtClean="0">
                <a:latin typeface="Helvetica" charset="0"/>
              </a:rPr>
              <a:t>Not capable for profiling codes on new hardware architectures</a:t>
            </a:r>
          </a:p>
          <a:p>
            <a:r>
              <a:rPr lang="en-US" dirty="0" smtClean="0">
                <a:latin typeface="Helvetica" charset="0"/>
              </a:rPr>
              <a:t>Identify the better profiling tool(s) for G4CPT</a:t>
            </a:r>
          </a:p>
          <a:p>
            <a:pPr lvl="1"/>
            <a:r>
              <a:rPr lang="en-US" dirty="0" smtClean="0"/>
              <a:t>Pick a right (integrated) tool to meet all new requirements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Surveyed several tools and selected </a:t>
            </a:r>
            <a:r>
              <a:rPr lang="en-US" dirty="0" err="1" smtClean="0">
                <a:latin typeface="Helvetica" charset="0"/>
              </a:rPr>
              <a:t>Open|Speedshop</a:t>
            </a:r>
            <a:r>
              <a:rPr lang="en-US" dirty="0" smtClean="0">
                <a:latin typeface="Helvetica" charset="0"/>
              </a:rPr>
              <a:t> 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Introduction to </a:t>
            </a:r>
            <a:r>
              <a:rPr lang="en-US" dirty="0" err="1" smtClean="0">
                <a:latin typeface="Helvetica" charset="0"/>
              </a:rPr>
              <a:t>Open|Speedshop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1673" y="882664"/>
            <a:ext cx="8790709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Open </a:t>
            </a:r>
            <a:r>
              <a:rPr lang="en-US" dirty="0"/>
              <a:t>source </a:t>
            </a:r>
            <a:r>
              <a:rPr lang="en-US" dirty="0" smtClean="0"/>
              <a:t>(the </a:t>
            </a:r>
            <a:r>
              <a:rPr lang="en-US" dirty="0" err="1" smtClean="0"/>
              <a:t>Krell</a:t>
            </a:r>
            <a:r>
              <a:rPr lang="en-US" dirty="0" smtClean="0"/>
              <a:t> </a:t>
            </a:r>
            <a:r>
              <a:rPr lang="en-US" dirty="0"/>
              <a:t>institute, </a:t>
            </a:r>
            <a:r>
              <a:rPr lang="en-US" dirty="0">
                <a:hlinkClick r:id="rId2"/>
              </a:rPr>
              <a:t>https://openspeedshop.org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  <a:endParaRPr lang="en-US" dirty="0"/>
          </a:p>
          <a:p>
            <a:r>
              <a:rPr lang="en-US" dirty="0"/>
              <a:t>Sampling </a:t>
            </a:r>
            <a:r>
              <a:rPr lang="en-US" dirty="0" smtClean="0"/>
              <a:t>Experiments (</a:t>
            </a:r>
            <a:r>
              <a:rPr lang="en-US" dirty="0"/>
              <a:t>Light </a:t>
            </a:r>
            <a:r>
              <a:rPr lang="en-US" dirty="0" smtClean="0"/>
              <a:t>weighted)</a:t>
            </a:r>
            <a:r>
              <a:rPr lang="en-US" dirty="0"/>
              <a:t>   </a:t>
            </a:r>
          </a:p>
          <a:p>
            <a:r>
              <a:rPr lang="en-US" dirty="0"/>
              <a:t>Support for Call</a:t>
            </a:r>
            <a:r>
              <a:rPr lang="en-US" b="1" dirty="0"/>
              <a:t> </a:t>
            </a:r>
            <a:r>
              <a:rPr lang="en-US" dirty="0"/>
              <a:t>Stack Analysis</a:t>
            </a:r>
          </a:p>
          <a:p>
            <a:r>
              <a:rPr lang="en-US" dirty="0"/>
              <a:t>Hardware Performance Counters</a:t>
            </a:r>
          </a:p>
          <a:p>
            <a:r>
              <a:rPr lang="en-US" dirty="0" smtClean="0"/>
              <a:t>Memory Function Tracing</a:t>
            </a:r>
          </a:p>
          <a:p>
            <a:r>
              <a:rPr lang="en-US" dirty="0" smtClean="0"/>
              <a:t>MPI </a:t>
            </a:r>
            <a:r>
              <a:rPr lang="en-US" dirty="0"/>
              <a:t>Profiling and Tracing</a:t>
            </a:r>
          </a:p>
          <a:p>
            <a:r>
              <a:rPr lang="en-US" dirty="0"/>
              <a:t>I/O Profiling and Tracing</a:t>
            </a:r>
          </a:p>
          <a:p>
            <a:r>
              <a:rPr lang="en-US" dirty="0"/>
              <a:t>Floating Point Exception Analysis</a:t>
            </a:r>
          </a:p>
          <a:p>
            <a:r>
              <a:rPr lang="en-US" dirty="0" smtClean="0"/>
              <a:t>POSIX </a:t>
            </a:r>
            <a:r>
              <a:rPr lang="en-US" dirty="0"/>
              <a:t>Thread Function </a:t>
            </a:r>
            <a:r>
              <a:rPr lang="en-US" dirty="0" smtClean="0"/>
              <a:t>Tracing (Multithreading-capable)</a:t>
            </a:r>
          </a:p>
          <a:p>
            <a:r>
              <a:rPr lang="en-US" dirty="0"/>
              <a:t>Flexible analysis options (GUI, command line, online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Support </a:t>
            </a:r>
            <a:r>
              <a:rPr lang="en-US" dirty="0"/>
              <a:t>Intel MIC architecture </a:t>
            </a:r>
            <a:r>
              <a:rPr lang="en-US" dirty="0" smtClean="0"/>
              <a:t>and </a:t>
            </a:r>
            <a:r>
              <a:rPr lang="en-US" dirty="0"/>
              <a:t>NVIDIA </a:t>
            </a:r>
            <a:r>
              <a:rPr lang="en-US" dirty="0" smtClean="0"/>
              <a:t>CUDA</a:t>
            </a:r>
          </a:p>
          <a:p>
            <a:r>
              <a:rPr lang="en-US" dirty="0"/>
              <a:t>Well </a:t>
            </a:r>
            <a:r>
              <a:rPr lang="en-US" dirty="0" smtClean="0"/>
              <a:t>documented </a:t>
            </a:r>
            <a:r>
              <a:rPr lang="en-US" dirty="0"/>
              <a:t>and </a:t>
            </a:r>
            <a:r>
              <a:rPr lang="en-US" dirty="0" smtClean="0"/>
              <a:t>supported</a:t>
            </a:r>
          </a:p>
          <a:p>
            <a:endParaRPr lang="en-US" dirty="0" smtClean="0"/>
          </a:p>
          <a:p>
            <a:endParaRPr lang="en-US" dirty="0"/>
          </a:p>
          <a:p>
            <a:pPr eaLnBrk="1" hangingPunct="1"/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Sampling Experiments in OSS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latin typeface="Helvetica" charset="0"/>
              </a:rPr>
              <a:t>p</a:t>
            </a:r>
            <a:r>
              <a:rPr lang="en-US" dirty="0" err="1" smtClean="0">
                <a:latin typeface="Helvetica" charset="0"/>
              </a:rPr>
              <a:t>csamp</a:t>
            </a:r>
            <a:r>
              <a:rPr lang="en-US" dirty="0" smtClean="0">
                <a:latin typeface="Helvetica" charset="0"/>
              </a:rPr>
              <a:t> (periodic sampling the program counters)</a:t>
            </a:r>
          </a:p>
          <a:p>
            <a:pPr lvl="1"/>
            <a:r>
              <a:rPr lang="en-US" dirty="0" smtClean="0">
                <a:latin typeface="Helvetica" charset="0"/>
              </a:rPr>
              <a:t>Low overhead overview of time distribution</a:t>
            </a:r>
          </a:p>
          <a:p>
            <a:r>
              <a:rPr lang="en-US" dirty="0" err="1">
                <a:latin typeface="Helvetica" charset="0"/>
              </a:rPr>
              <a:t>u</a:t>
            </a:r>
            <a:r>
              <a:rPr lang="en-US" dirty="0" err="1" smtClean="0">
                <a:latin typeface="Helvetica" charset="0"/>
              </a:rPr>
              <a:t>sertime</a:t>
            </a:r>
            <a:r>
              <a:rPr lang="en-US" dirty="0" smtClean="0">
                <a:latin typeface="Helvetica" charset="0"/>
              </a:rPr>
              <a:t> (call path profiling)</a:t>
            </a:r>
          </a:p>
          <a:p>
            <a:pPr lvl="1"/>
            <a:r>
              <a:rPr lang="en-US" dirty="0" smtClean="0">
                <a:latin typeface="Helvetica" charset="0"/>
              </a:rPr>
              <a:t>Inclusive and exclusive timing data</a:t>
            </a:r>
          </a:p>
          <a:p>
            <a:pPr lvl="1"/>
            <a:r>
              <a:rPr lang="en-US" dirty="0" smtClean="0">
                <a:latin typeface="Helvetica" charset="0"/>
              </a:rPr>
              <a:t>Call paths, caller and </a:t>
            </a:r>
            <a:r>
              <a:rPr lang="en-US" dirty="0" err="1" smtClean="0">
                <a:latin typeface="Helvetica" charset="0"/>
              </a:rPr>
              <a:t>callee</a:t>
            </a:r>
            <a:r>
              <a:rPr lang="en-US" dirty="0" smtClean="0">
                <a:latin typeface="Helvetica" charset="0"/>
              </a:rPr>
              <a:t> relationships</a:t>
            </a:r>
          </a:p>
          <a:p>
            <a:r>
              <a:rPr lang="en-US" dirty="0" err="1">
                <a:latin typeface="Helvetica" charset="0"/>
              </a:rPr>
              <a:t>h</a:t>
            </a:r>
            <a:r>
              <a:rPr lang="en-US" dirty="0" err="1" smtClean="0">
                <a:latin typeface="Helvetica" charset="0"/>
              </a:rPr>
              <a:t>wcsamp</a:t>
            </a:r>
            <a:r>
              <a:rPr lang="en-US" dirty="0" smtClean="0">
                <a:latin typeface="Helvetica" charset="0"/>
              </a:rPr>
              <a:t> (periodic sampling hardware counters)</a:t>
            </a:r>
          </a:p>
          <a:p>
            <a:pPr lvl="1"/>
            <a:r>
              <a:rPr lang="en-US" dirty="0" smtClean="0">
                <a:latin typeface="Helvetica" charset="0"/>
              </a:rPr>
              <a:t>Profile of hardware counter events (PAPI events)</a:t>
            </a:r>
          </a:p>
          <a:p>
            <a:r>
              <a:rPr lang="en-US" dirty="0">
                <a:latin typeface="Helvetica" charset="0"/>
              </a:rPr>
              <a:t>m</a:t>
            </a:r>
            <a:r>
              <a:rPr lang="en-US" dirty="0" smtClean="0">
                <a:latin typeface="Helvetica" charset="0"/>
              </a:rPr>
              <a:t>em (memory tracing)</a:t>
            </a:r>
          </a:p>
          <a:p>
            <a:pPr lvl="1"/>
            <a:r>
              <a:rPr lang="en-US" dirty="0" smtClean="0">
                <a:latin typeface="Helvetica" charset="0"/>
              </a:rPr>
              <a:t>Call paths for memory related function call events</a:t>
            </a:r>
          </a:p>
          <a:p>
            <a:pPr lvl="1"/>
            <a:r>
              <a:rPr lang="en-US" dirty="0" smtClean="0">
                <a:latin typeface="Helvetica" charset="0"/>
              </a:rPr>
              <a:t>Aggregate and individual rank, thread, or processing timings</a:t>
            </a:r>
          </a:p>
          <a:p>
            <a:r>
              <a:rPr lang="en-US" dirty="0" err="1">
                <a:latin typeface="Helvetica" charset="0"/>
              </a:rPr>
              <a:t>p</a:t>
            </a:r>
            <a:r>
              <a:rPr lang="en-US" dirty="0" err="1" smtClean="0">
                <a:latin typeface="Helvetica" charset="0"/>
              </a:rPr>
              <a:t>threads</a:t>
            </a:r>
            <a:r>
              <a:rPr lang="en-US" dirty="0" smtClean="0">
                <a:latin typeface="Helvetica" charset="0"/>
              </a:rPr>
              <a:t> (POSIX thread tracing)</a:t>
            </a:r>
          </a:p>
          <a:p>
            <a:r>
              <a:rPr lang="en-US" dirty="0" err="1" smtClean="0">
                <a:latin typeface="Helvetica" charset="0"/>
              </a:rPr>
              <a:t>io</a:t>
            </a:r>
            <a:r>
              <a:rPr lang="en-US" dirty="0" smtClean="0">
                <a:latin typeface="Helvetica" charset="0"/>
              </a:rPr>
              <a:t> (I/O tracing)</a:t>
            </a:r>
          </a:p>
          <a:p>
            <a:r>
              <a:rPr lang="en-US" dirty="0">
                <a:latin typeface="Helvetica" charset="0"/>
              </a:rPr>
              <a:t>M</a:t>
            </a:r>
            <a:r>
              <a:rPr lang="en-US" dirty="0" smtClean="0">
                <a:latin typeface="Helvetica" charset="0"/>
              </a:rPr>
              <a:t>any other useful experiments</a:t>
            </a: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FNAL_TemplateMac_060514.pot</Template>
  <TotalTime>23201</TotalTime>
  <Words>991</Words>
  <Application>Microsoft Macintosh PowerPoint</Application>
  <PresentationFormat>On-screen Show (4:3)</PresentationFormat>
  <Paragraphs>286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Helvetica</vt:lpstr>
      <vt:lpstr>ＭＳ Ｐゴシック</vt:lpstr>
      <vt:lpstr>Wingdings</vt:lpstr>
      <vt:lpstr>Arial</vt:lpstr>
      <vt:lpstr>FNAL_TemplateMac_060514</vt:lpstr>
      <vt:lpstr>Fermilab: Footer Only</vt:lpstr>
      <vt:lpstr>Geant4 Computing Performance Task with Open|Speedshop</vt:lpstr>
      <vt:lpstr>Geant4 Computing Performance (Review 1/4)</vt:lpstr>
      <vt:lpstr>Geant4 Computing Performance (Review 2/4)</vt:lpstr>
      <vt:lpstr>Geant4 Computing Performance (Review 3/4)</vt:lpstr>
      <vt:lpstr>Geant4 Computing Performance (Review 4/4)</vt:lpstr>
      <vt:lpstr>Current Profiling Tools and Primary Metrics </vt:lpstr>
      <vt:lpstr>Challenges and New Requirements</vt:lpstr>
      <vt:lpstr>Introduction to Open|Speedshop</vt:lpstr>
      <vt:lpstr>Sampling Experiments in OSS</vt:lpstr>
      <vt:lpstr>Measurement Overheads and Output Size</vt:lpstr>
      <vt:lpstr>Migration Plan and Status:</vt:lpstr>
      <vt:lpstr>Results: Average CPU Time</vt:lpstr>
      <vt:lpstr>OSS pcsamp (program counter sampling) Experiment</vt:lpstr>
      <vt:lpstr>Comparison between FAST and OSS: Top Ten Functions</vt:lpstr>
      <vt:lpstr>Open|Speedshop: Experiments with Hardware Counters </vt:lpstr>
      <vt:lpstr>OSS hwcsamp (hardware counters) Experiment</vt:lpstr>
      <vt:lpstr>Code Performance by Hardware Counter Metrics</vt:lpstr>
      <vt:lpstr>More OSS Post Analysis </vt:lpstr>
      <vt:lpstr>Work Plan</vt:lpstr>
      <vt:lpstr>Summary</vt:lpstr>
      <vt:lpstr>Backup Slides</vt:lpstr>
      <vt:lpstr>Geant4 Computing Performance: Hot Functions</vt:lpstr>
      <vt:lpstr>Results: OSS linked Objects</vt:lpstr>
    </vt:vector>
  </TitlesOfParts>
  <Company>Sandbox Studio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Soon Yung Jun</cp:lastModifiedBy>
  <cp:revision>367</cp:revision>
  <cp:lastPrinted>2015-09-28T02:41:38Z</cp:lastPrinted>
  <dcterms:created xsi:type="dcterms:W3CDTF">2014-01-03T20:18:13Z</dcterms:created>
  <dcterms:modified xsi:type="dcterms:W3CDTF">2016-09-13T11:30:51Z</dcterms:modified>
</cp:coreProperties>
</file>