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3"/>
  </p:notesMasterIdLst>
  <p:handoutMasterIdLst>
    <p:handoutMasterId r:id="rId34"/>
  </p:handoutMasterIdLst>
  <p:sldIdLst>
    <p:sldId id="265" r:id="rId3"/>
    <p:sldId id="317" r:id="rId4"/>
    <p:sldId id="318" r:id="rId5"/>
    <p:sldId id="336" r:id="rId6"/>
    <p:sldId id="303" r:id="rId7"/>
    <p:sldId id="320" r:id="rId8"/>
    <p:sldId id="314" r:id="rId9"/>
    <p:sldId id="324" r:id="rId10"/>
    <p:sldId id="325" r:id="rId11"/>
    <p:sldId id="295" r:id="rId12"/>
    <p:sldId id="292" r:id="rId13"/>
    <p:sldId id="304" r:id="rId14"/>
    <p:sldId id="340" r:id="rId15"/>
    <p:sldId id="341" r:id="rId16"/>
    <p:sldId id="326" r:id="rId17"/>
    <p:sldId id="283" r:id="rId18"/>
    <p:sldId id="322" r:id="rId19"/>
    <p:sldId id="342" r:id="rId20"/>
    <p:sldId id="331" r:id="rId21"/>
    <p:sldId id="332" r:id="rId22"/>
    <p:sldId id="333" r:id="rId23"/>
    <p:sldId id="334" r:id="rId24"/>
    <p:sldId id="337" r:id="rId25"/>
    <p:sldId id="335" r:id="rId26"/>
    <p:sldId id="330" r:id="rId27"/>
    <p:sldId id="339" r:id="rId28"/>
    <p:sldId id="327" r:id="rId29"/>
    <p:sldId id="328" r:id="rId30"/>
    <p:sldId id="329" r:id="rId31"/>
    <p:sldId id="338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78CFF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88" d="100"/>
          <a:sy n="88" d="100"/>
        </p:scale>
        <p:origin x="17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CE7641E-C2B5-0045-B9E4-24976591B677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9356838-AF81-844D-B0C2-0238ACC2B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4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AB24B5F-5354-8142-8C13-C9AC4F898AC5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6395B86-FFDB-5643-A397-A89BBD7D7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75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2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95B86-FFDB-5643-A397-A89BBD7D75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87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35" y="103665"/>
            <a:ext cx="8846844" cy="52595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25" y="749034"/>
            <a:ext cx="8846844" cy="576606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0000FF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812F45D7-6ECD-014D-BEA0-7DE6B536A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C755-C714-364E-972C-D3E699B8F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D9CB-1BCC-154F-8E45-056470DB5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9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743D-8891-124E-9489-3D94AE0FD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5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895B-BE70-4841-9409-66877C3A0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6838-67F4-AC43-9032-FA5D3F104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7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09CF-2B03-C34D-AECD-36B80259E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8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7138-8377-2146-A822-43BBA4674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1EBD4-23E4-E44A-953C-95352A60D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9/28/15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[1] http://stackoverflow.com/questions/13460395/how-can-stdunique-ptr-have-no-size-overhead [2]: http://www.drdobbs.com/cpp/c11-uniqueptr/240002708 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94CB6A67-8ABE-6440-A013-8DA33A8BB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MT Performance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Soon Yung Jun (</a:t>
            </a:r>
            <a:r>
              <a:rPr lang="en-US" dirty="0" err="1" smtClean="0">
                <a:latin typeface="Helvetica" charset="0"/>
              </a:rPr>
              <a:t>Fermilab</a:t>
            </a:r>
            <a:r>
              <a:rPr lang="en-US" dirty="0" smtClean="0">
                <a:latin typeface="Helvetica" charset="0"/>
              </a:rPr>
              <a:t>) 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21</a:t>
            </a:r>
            <a:r>
              <a:rPr lang="en-US" baseline="30000" dirty="0" smtClean="0">
                <a:latin typeface="Helvetica" charset="0"/>
              </a:rPr>
              <a:t>st</a:t>
            </a:r>
            <a:r>
              <a:rPr lang="en-US" dirty="0" smtClean="0">
                <a:latin typeface="Helvetica" charset="0"/>
              </a:rPr>
              <a:t> Geant4 Collaboration Meeting, Ferrara, Italy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Sept. 12 - 16, 2016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MT performance: Xeon Phi 5110 (MIC, Knight’s Corner)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004"/>
            <a:ext cx="8672513" cy="56010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latin typeface="Helvetica" charset="0"/>
              </a:rPr>
              <a:t>cmsExp</a:t>
            </a:r>
            <a:r>
              <a:rPr lang="en-US" dirty="0" smtClean="0">
                <a:latin typeface="Helvetica" charset="0"/>
              </a:rPr>
              <a:t> on MIC: 5 GeV pi- (Events = 1028 </a:t>
            </a:r>
            <a:r>
              <a:rPr lang="en-US" smtClean="0">
                <a:latin typeface="Helvetica" charset="0"/>
              </a:rPr>
              <a:t>x N-threads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</a:rPr>
              <a:t>60 cores (4 way hyper-threading), 1.03 GHz, 7.8 GB memory</a:t>
            </a:r>
            <a:endParaRPr lang="en-US" dirty="0">
              <a:latin typeface="Helvetica" charset="0"/>
            </a:endParaRPr>
          </a:p>
          <a:p>
            <a:pPr lvl="1"/>
            <a:r>
              <a:rPr lang="en-US" sz="2000" dirty="0">
                <a:latin typeface="Helvetica" charset="0"/>
              </a:rPr>
              <a:t>S</a:t>
            </a:r>
            <a:r>
              <a:rPr lang="en-US" sz="2000" dirty="0" smtClean="0">
                <a:latin typeface="Helvetica" charset="0"/>
              </a:rPr>
              <a:t>ignificant scalability loss from N threads = 2 to N threads = 4</a:t>
            </a:r>
          </a:p>
          <a:p>
            <a:pPr lvl="1"/>
            <a:r>
              <a:rPr lang="en-US" sz="2000" dirty="0" smtClean="0">
                <a:latin typeface="Helvetica" charset="0"/>
              </a:rPr>
              <a:t>Hit memory limit (~7.3 GB available) @ 120 threads</a:t>
            </a:r>
          </a:p>
          <a:p>
            <a:pPr lvl="1"/>
            <a:r>
              <a:rPr lang="en-US" sz="2000" dirty="0" smtClean="0">
                <a:latin typeface="Helvetica" charset="0"/>
              </a:rPr>
              <a:t>Need to re-measure throughput with physics samples (threshold for the memory limit and the maximal cores to utilize)</a:t>
            </a:r>
          </a:p>
          <a:p>
            <a:pPr eaLnBrk="1" hangingPunct="1"/>
            <a:endParaRPr lang="en-US" sz="2000" dirty="0" smtClean="0">
              <a:latin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3" y="3291239"/>
            <a:ext cx="4214307" cy="3160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56" y="3291239"/>
            <a:ext cx="4214307" cy="31607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481454" y="4461163"/>
            <a:ext cx="207822" cy="152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MT Performance on KNL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48084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Performance on </a:t>
            </a:r>
            <a:r>
              <a:rPr lang="en-US" dirty="0"/>
              <a:t>Intel Xeon Phi </a:t>
            </a:r>
            <a:r>
              <a:rPr lang="en-US" dirty="0" smtClean="0"/>
              <a:t>Processor (</a:t>
            </a:r>
            <a:r>
              <a:rPr lang="en-US" dirty="0"/>
              <a:t>Knight's Landing </a:t>
            </a:r>
            <a:r>
              <a:rPr lang="en-US" dirty="0" smtClean="0"/>
              <a:t>)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/>
              <a:t>Developer </a:t>
            </a:r>
            <a:r>
              <a:rPr lang="en-US" dirty="0" smtClean="0"/>
              <a:t>Edition: </a:t>
            </a:r>
            <a:r>
              <a:rPr lang="en-US" dirty="0"/>
              <a:t>Single Socket </a:t>
            </a:r>
            <a:r>
              <a:rPr lang="en-US" dirty="0" smtClean="0"/>
              <a:t>1.30 </a:t>
            </a:r>
            <a:r>
              <a:rPr lang="en-US" dirty="0"/>
              <a:t>GHz, 64 </a:t>
            </a:r>
            <a:r>
              <a:rPr lang="en-US" dirty="0" smtClean="0"/>
              <a:t>core</a:t>
            </a:r>
          </a:p>
          <a:p>
            <a:pPr lvl="1"/>
            <a:r>
              <a:rPr lang="en-US" dirty="0"/>
              <a:t>MEMORY: </a:t>
            </a:r>
            <a:r>
              <a:rPr lang="en-US" dirty="0" smtClean="0"/>
              <a:t>96GB, 2133MHz DDR4, </a:t>
            </a:r>
            <a:r>
              <a:rPr lang="en-US" dirty="0"/>
              <a:t>16GB MCDRAM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>
                <a:latin typeface="Helvetica" charset="0"/>
              </a:rPr>
              <a:t>Geant4 10.2.p02 with </a:t>
            </a:r>
            <a:r>
              <a:rPr lang="en-US" dirty="0"/>
              <a:t>-</a:t>
            </a:r>
            <a:r>
              <a:rPr lang="en-US" dirty="0" smtClean="0"/>
              <a:t>xMIC-AVX512 </a:t>
            </a:r>
          </a:p>
          <a:p>
            <a:pPr lvl="1"/>
            <a:r>
              <a:rPr lang="en-US" dirty="0" smtClean="0">
                <a:latin typeface="Helvetica" charset="0"/>
              </a:rPr>
              <a:t>Experiment with N-threads x1028 Events of 5 GeV pi- (10.2.r06)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11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" y="3098355"/>
            <a:ext cx="4452844" cy="3339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00" y="3084504"/>
            <a:ext cx="4535513" cy="34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Profiling Results:  KNL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6367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Hotspots with N-threads = 256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5" y="1301788"/>
            <a:ext cx="7511761" cy="5282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5349" y="3214252"/>
            <a:ext cx="206819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err="1" smtClean="0">
                <a:solidFill>
                  <a:srgbClr val="FF0000"/>
                </a:solidFill>
              </a:rPr>
              <a:t>L_unlock</a:t>
            </a:r>
            <a:r>
              <a:rPr lang="en-US" dirty="0" smtClean="0">
                <a:solidFill>
                  <a:srgbClr val="FF0000"/>
                </a:solidFill>
              </a:rPr>
              <a:t>/lock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>
            <a:off x="4267204" y="3269672"/>
            <a:ext cx="748145" cy="17541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81054" y="3422072"/>
            <a:ext cx="748145" cy="17541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40943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Profiling Results:  KNL (N threads = 256)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512619"/>
            <a:ext cx="8672513" cy="61204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_</a:t>
            </a:r>
            <a:r>
              <a:rPr lang="en-US" dirty="0" err="1" smtClean="0">
                <a:latin typeface="Helvetica" charset="0"/>
              </a:rPr>
              <a:t>L_lock</a:t>
            </a:r>
            <a:r>
              <a:rPr lang="en-US" dirty="0" smtClean="0">
                <a:latin typeface="Helvetica" charset="0"/>
              </a:rPr>
              <a:t>: also called by G4LogicalVolume::</a:t>
            </a:r>
            <a:r>
              <a:rPr lang="en-US" dirty="0" err="1" smtClean="0">
                <a:latin typeface="Helvetica" charset="0"/>
              </a:rPr>
              <a:t>initialiseWorker</a:t>
            </a:r>
            <a:r>
              <a:rPr lang="en-US" dirty="0" smtClean="0">
                <a:latin typeface="Helvetica" charset="0"/>
              </a:rPr>
              <a:t>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37" y="611457"/>
            <a:ext cx="7864249" cy="5543544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2000" y="3164111"/>
            <a:ext cx="517423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G4LogicalVolume::</a:t>
            </a:r>
            <a:r>
              <a:rPr lang="en-US" sz="2800" dirty="0" err="1" smtClean="0">
                <a:solidFill>
                  <a:srgbClr val="FF0000"/>
                </a:solidFill>
              </a:rPr>
              <a:t>initialiseWorker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704115" y="2569029"/>
            <a:ext cx="101600" cy="56605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40943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Profiling Results:  KNL (N threads = 256)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512619"/>
            <a:ext cx="8672513" cy="61204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Also seen with N threads = 198 and 128 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3" y="621867"/>
            <a:ext cx="7800471" cy="5503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399" y="3860800"/>
            <a:ext cx="47163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G4NavigationLevel::operator=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06399" y="3106057"/>
            <a:ext cx="93514" cy="6676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Geant4MT: Profiling Result ( N threads =128)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901929"/>
            <a:ext cx="7953645" cy="56131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437" y="4267200"/>
            <a:ext cx="2096799" cy="180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51406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Summary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724081"/>
            <a:ext cx="8672513" cy="5935093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00050"/>
            <a:r>
              <a:rPr lang="en-US" dirty="0" smtClean="0"/>
              <a:t>Reviewed Geant4 MT performance </a:t>
            </a:r>
          </a:p>
          <a:p>
            <a:pPr marL="800100" lvl="1"/>
            <a:r>
              <a:rPr lang="en-US" dirty="0" smtClean="0"/>
              <a:t>standalone CMS detector simulation (single particle, H</a:t>
            </a:r>
            <a:r>
              <a:rPr lang="en-US" dirty="0" smtClean="0">
                <a:sym typeface="Wingdings"/>
              </a:rPr>
              <a:t>ZZ)</a:t>
            </a:r>
            <a:endParaRPr lang="en-US" dirty="0" smtClean="0"/>
          </a:p>
          <a:p>
            <a:pPr marL="400050"/>
            <a:r>
              <a:rPr lang="en-US" dirty="0" smtClean="0"/>
              <a:t>Performance on different systems and profiling results</a:t>
            </a:r>
          </a:p>
          <a:p>
            <a:pPr marL="800100" lvl="1"/>
            <a:r>
              <a:rPr lang="en-US" dirty="0" smtClean="0"/>
              <a:t>No major issues on Intel Xeon </a:t>
            </a:r>
          </a:p>
          <a:p>
            <a:pPr marL="800100" lvl="1"/>
            <a:r>
              <a:rPr lang="en-US" dirty="0" smtClean="0"/>
              <a:t>Degradation seen on AMD as the number of threads is partially understood</a:t>
            </a:r>
          </a:p>
          <a:p>
            <a:pPr marL="800100" lvl="1"/>
            <a:r>
              <a:rPr lang="en-US" dirty="0" smtClean="0"/>
              <a:t>Xeon Phi (KNC) shows problems  at N-threads &gt; 120</a:t>
            </a:r>
          </a:p>
          <a:p>
            <a:pPr marL="800100" lvl="1"/>
            <a:r>
              <a:rPr lang="en-US" dirty="0" smtClean="0"/>
              <a:t>Xeon Phi (KNL) shows stable performance </a:t>
            </a:r>
          </a:p>
          <a:p>
            <a:pPr marL="400050"/>
            <a:r>
              <a:rPr lang="en-US" dirty="0" smtClean="0"/>
              <a:t>More tests to understand results of AMD/KNL profiling data</a:t>
            </a:r>
          </a:p>
          <a:p>
            <a:pPr marL="800100" lvl="1"/>
            <a:r>
              <a:rPr lang="en-US" dirty="0" smtClean="0"/>
              <a:t>Examine stepping information on AMD and KNL                         (sequential vs. 1-threads and 1-thread vs. N-threads)</a:t>
            </a:r>
          </a:p>
          <a:p>
            <a:pPr marL="800100" lvl="1"/>
            <a:r>
              <a:rPr lang="en-US" dirty="0" smtClean="0"/>
              <a:t>Test 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ZZ on KNL (scalability and memory)</a:t>
            </a:r>
          </a:p>
          <a:p>
            <a:pPr marL="400050"/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800100" lvl="1"/>
            <a:endParaRPr lang="en-US" dirty="0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812457"/>
            <a:ext cx="7526338" cy="1331372"/>
          </a:xfrm>
        </p:spPr>
        <p:txBody>
          <a:bodyPr/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Backup </a:t>
            </a:r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35" y="103665"/>
            <a:ext cx="8846844" cy="404069"/>
          </a:xfrm>
        </p:spPr>
        <p:txBody>
          <a:bodyPr/>
          <a:lstStyle/>
          <a:p>
            <a:r>
              <a:rPr lang="en-US" dirty="0" smtClean="0"/>
              <a:t>Intel Xeon vs. AMD Opteron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25" y="609600"/>
            <a:ext cx="8846844" cy="5905500"/>
          </a:xfrm>
        </p:spPr>
        <p:txBody>
          <a:bodyPr/>
          <a:lstStyle/>
          <a:p>
            <a:r>
              <a:rPr lang="en-US" dirty="0" smtClean="0"/>
              <a:t>NUMA memory nodes, sockets, shared caches cores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F45D7-6ECD-014D-BEA0-7DE6B536A19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6" y="1487716"/>
            <a:ext cx="3960902" cy="3839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47" y="1473202"/>
            <a:ext cx="3933639" cy="5082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7885" y="972456"/>
            <a:ext cx="166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Xeon X5650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1716" y="950689"/>
            <a:ext cx="226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Opteron 6128HE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7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8855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Exclusive time: Intel Xeon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42887" y="803564"/>
            <a:ext cx="8672513" cy="571153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compare: 1 threads vs. 12 thread (% of time)</a:t>
            </a:r>
          </a:p>
          <a:p>
            <a:pPr lvl="1"/>
            <a:r>
              <a:rPr lang="en-US" dirty="0" smtClean="0"/>
              <a:t>Experiment with</a:t>
            </a:r>
            <a:r>
              <a:rPr lang="fi-FI" dirty="0" smtClean="0"/>
              <a:t>1028 </a:t>
            </a:r>
            <a:r>
              <a:rPr lang="fi-FI" dirty="0" err="1"/>
              <a:t>events</a:t>
            </a:r>
            <a:r>
              <a:rPr lang="fi-FI" dirty="0"/>
              <a:t> of </a:t>
            </a:r>
            <a:r>
              <a:rPr lang="en-US" dirty="0" smtClean="0">
                <a:latin typeface="Helvetica" charset="0"/>
              </a:rPr>
              <a:t>50 GeV </a:t>
            </a:r>
            <a:r>
              <a:rPr lang="en-US" dirty="0" err="1" smtClean="0">
                <a:latin typeface="Helvetica" charset="0"/>
              </a:rPr>
              <a:t>pions</a:t>
            </a:r>
            <a:r>
              <a:rPr lang="en-US" dirty="0" smtClean="0">
                <a:latin typeface="Helvetica" charset="0"/>
              </a:rPr>
              <a:t> (10.2.r06)</a:t>
            </a: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No changes in call paths</a:t>
            </a:r>
          </a:p>
          <a:p>
            <a:r>
              <a:rPr lang="en-US" dirty="0" smtClean="0">
                <a:latin typeface="Helvetica" charset="0"/>
              </a:rPr>
              <a:t>No significant timing perturbation (a good sanity check!)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0" y="1793997"/>
            <a:ext cx="7900799" cy="3374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406" y="5168841"/>
            <a:ext cx="1623576" cy="46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t12          t1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Introduction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48084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multi-threading (Geant4 MT) capabilities  </a:t>
            </a:r>
          </a:p>
          <a:p>
            <a:pPr lvl="1"/>
            <a:r>
              <a:rPr lang="en-US" sz="2000" dirty="0" smtClean="0"/>
              <a:t>Event-level parallelism </a:t>
            </a:r>
          </a:p>
          <a:p>
            <a:pPr lvl="1"/>
            <a:r>
              <a:rPr lang="en-US" sz="2000" dirty="0" smtClean="0"/>
              <a:t>Available since 10.0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tatus (see Andrea’s talk in Plenary 7)</a:t>
            </a:r>
          </a:p>
          <a:p>
            <a:r>
              <a:rPr lang="en-US" dirty="0" smtClean="0"/>
              <a:t>Readiness for large-scale computing?</a:t>
            </a:r>
          </a:p>
          <a:p>
            <a:pPr lvl="1"/>
            <a:r>
              <a:rPr lang="en-US" dirty="0" smtClean="0"/>
              <a:t>Validation (not a scope of this talk)</a:t>
            </a:r>
          </a:p>
          <a:p>
            <a:pPr lvl="1"/>
            <a:r>
              <a:rPr lang="en-US" dirty="0" smtClean="0"/>
              <a:t>Performance </a:t>
            </a:r>
          </a:p>
          <a:p>
            <a:r>
              <a:rPr lang="en-US" dirty="0" smtClean="0"/>
              <a:t>Basic performance metrics</a:t>
            </a:r>
          </a:p>
          <a:p>
            <a:pPr lvl="1"/>
            <a:r>
              <a:rPr lang="en-US" dirty="0" smtClean="0"/>
              <a:t>Event throughput (weak scaling)</a:t>
            </a:r>
          </a:p>
          <a:p>
            <a:pPr lvl="1"/>
            <a:r>
              <a:rPr lang="en-US" dirty="0" smtClean="0"/>
              <a:t>Memory reduction</a:t>
            </a:r>
          </a:p>
          <a:p>
            <a:r>
              <a:rPr lang="en-US" dirty="0" smtClean="0"/>
              <a:t>Scopes of this talk</a:t>
            </a:r>
          </a:p>
          <a:p>
            <a:pPr lvl="1"/>
            <a:r>
              <a:rPr lang="en-US" dirty="0" smtClean="0"/>
              <a:t>MT performance on different hardware platforms</a:t>
            </a:r>
          </a:p>
          <a:p>
            <a:pPr lvl="1"/>
            <a:r>
              <a:rPr lang="en-US" dirty="0" smtClean="0"/>
              <a:t>Profiling results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AMD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90190"/>
            <a:ext cx="8672513" cy="5624909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OSS compare: AMD 32 threads vs. 1 thread (% of time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</a:rPr>
              <a:t>Persistency in difference (by version, by different samples)?</a:t>
            </a:r>
          </a:p>
          <a:p>
            <a:pPr lvl="1"/>
            <a:r>
              <a:rPr lang="en-US" dirty="0" smtClean="0">
                <a:latin typeface="Helvetica" charset="0"/>
              </a:rPr>
              <a:t>Experiments </a:t>
            </a:r>
            <a:r>
              <a:rPr lang="en-US" dirty="0">
                <a:latin typeface="Helvetica" charset="0"/>
              </a:rPr>
              <a:t>with 1028 events of 50 GeV e</a:t>
            </a:r>
            <a:r>
              <a:rPr lang="en-US" dirty="0" smtClean="0">
                <a:latin typeface="Helvetica" charset="0"/>
              </a:rPr>
              <a:t>- and pi- </a:t>
            </a:r>
            <a:r>
              <a:rPr lang="en-US" dirty="0">
                <a:latin typeface="Helvetica" charset="0"/>
              </a:rPr>
              <a:t>(</a:t>
            </a:r>
            <a:r>
              <a:rPr lang="en-US" dirty="0" smtClean="0">
                <a:latin typeface="Helvetica" charset="0"/>
              </a:rPr>
              <a:t>10.2.r07)</a:t>
            </a:r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  <a:ea typeface="Cambria Math" charset="0"/>
              <a:cs typeface="Cambria Math" charset="0"/>
            </a:endParaRPr>
          </a:p>
          <a:p>
            <a:pPr eaLnBrk="1" hangingPunct="1"/>
            <a:endParaRPr lang="en-US" dirty="0" smtClean="0">
              <a:latin typeface="Helvetica" charset="0"/>
              <a:ea typeface="Cambria Math" charset="0"/>
              <a:cs typeface="Cambria Math" charset="0"/>
            </a:endParaRPr>
          </a:p>
          <a:p>
            <a:pPr eaLnBrk="1" hangingPunct="1"/>
            <a:endParaRPr lang="en-US" dirty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endParaRPr lang="en-US" b="0" dirty="0" smtClean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endParaRPr lang="en-US" dirty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endParaRPr lang="en-US" dirty="0" smtClean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endParaRPr lang="en-US" dirty="0">
              <a:ea typeface="Cambria Math" charset="0"/>
              <a:cs typeface="Cambria Math" charset="0"/>
            </a:endParaRPr>
          </a:p>
          <a:p>
            <a:endParaRPr lang="en-US" dirty="0" smtClean="0">
              <a:ea typeface="Cambria Math" charset="0"/>
              <a:cs typeface="Cambria Math" charset="0"/>
            </a:endParaRPr>
          </a:p>
          <a:p>
            <a:endParaRPr lang="en-US" dirty="0" smtClean="0">
              <a:ea typeface="Cambria Math" charset="0"/>
              <a:cs typeface="Cambria Math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2554"/>
            <a:ext cx="46736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99" y="2296408"/>
            <a:ext cx="4673601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Degradation on AMD: Persistency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004"/>
            <a:ext cx="8672513" cy="54958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compare: AMD 32 threads vs. 1 thread (% of time)</a:t>
            </a:r>
          </a:p>
          <a:p>
            <a:pPr lvl="1"/>
            <a:r>
              <a:rPr lang="en-US" dirty="0" smtClean="0">
                <a:latin typeface="Helvetica" charset="0"/>
              </a:rPr>
              <a:t>Experiment with </a:t>
            </a:r>
            <a:r>
              <a:rPr lang="en-US" dirty="0">
                <a:latin typeface="Helvetica" charset="0"/>
              </a:rPr>
              <a:t>1028 events of 50 GeV </a:t>
            </a:r>
            <a:r>
              <a:rPr lang="en-US" dirty="0" smtClean="0">
                <a:latin typeface="Helvetica" charset="0"/>
              </a:rPr>
              <a:t>pi- </a:t>
            </a:r>
            <a:r>
              <a:rPr lang="en-US" dirty="0">
                <a:latin typeface="Helvetica" charset="0"/>
              </a:rPr>
              <a:t>(10.2.r07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G4Navigator::</a:t>
            </a:r>
            <a:r>
              <a:rPr lang="en-US" dirty="0" err="1" smtClean="0">
                <a:latin typeface="Helvetica" charset="0"/>
              </a:rPr>
              <a:t>LocateGloalPointAndSetup</a:t>
            </a:r>
            <a:r>
              <a:rPr lang="en-US" dirty="0" smtClean="0">
                <a:latin typeface="Helvetica" charset="0"/>
              </a:rPr>
              <a:t> is perturbative (consistent with 10.2.r06)</a:t>
            </a:r>
            <a:endParaRPr lang="en-US" dirty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21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914100"/>
            <a:ext cx="8345388" cy="3667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554" y="3392223"/>
            <a:ext cx="8540892" cy="269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Degradation on AMD: Persistency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004"/>
            <a:ext cx="8672513" cy="54867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compare: AMD 32 threads vs. 1 thread (% of time)</a:t>
            </a:r>
          </a:p>
          <a:p>
            <a:pPr lvl="1"/>
            <a:r>
              <a:rPr lang="en-US" dirty="0" smtClean="0">
                <a:latin typeface="Helvetica" charset="0"/>
              </a:rPr>
              <a:t>Experiment </a:t>
            </a:r>
            <a:r>
              <a:rPr lang="en-US" dirty="0">
                <a:latin typeface="Helvetica" charset="0"/>
              </a:rPr>
              <a:t>with 1028 events of 50 GeV e</a:t>
            </a:r>
            <a:r>
              <a:rPr lang="en-US" dirty="0" smtClean="0">
                <a:latin typeface="Helvetica" charset="0"/>
              </a:rPr>
              <a:t>- </a:t>
            </a:r>
            <a:r>
              <a:rPr lang="en-US" dirty="0">
                <a:latin typeface="Helvetica" charset="0"/>
              </a:rPr>
              <a:t>(10.2.r07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G4TouchableHistory::</a:t>
            </a:r>
            <a:r>
              <a:rPr lang="en-US" dirty="0" err="1" smtClean="0">
                <a:latin typeface="Helvetica" charset="0"/>
              </a:rPr>
              <a:t>GetVolume</a:t>
            </a:r>
            <a:r>
              <a:rPr lang="en-US" dirty="0" smtClean="0">
                <a:latin typeface="Helvetica" charset="0"/>
              </a:rPr>
              <a:t>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" y="1804536"/>
            <a:ext cx="8412576" cy="3714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292" y="3506316"/>
            <a:ext cx="8412576" cy="255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 MT Performance: Xeon Phi (Andrea Dotti)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48084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CMS geometry, 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uniform (4T) B-filed </a:t>
            </a:r>
            <a:r>
              <a:rPr lang="en-US" dirty="0" smtClean="0">
                <a:latin typeface="Helvetica" charset="0"/>
              </a:rPr>
              <a:t>(10.2.r06)</a:t>
            </a:r>
          </a:p>
          <a:p>
            <a:r>
              <a:rPr lang="en-US" dirty="0" smtClean="0"/>
              <a:t>Total </a:t>
            </a:r>
            <a:r>
              <a:rPr lang="en-US" dirty="0"/>
              <a:t>number of events processed =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*(number of threads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Intel Xeon Phi 3210A (57 cores), 6GB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2"/>
            <a:ext cx="8801095" cy="4400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0148" y="5181604"/>
            <a:ext cx="1989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Xron</a:t>
            </a:r>
            <a:r>
              <a:rPr lang="en-US" dirty="0" smtClean="0"/>
              <a:t> Phi (MIC)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Geant4MT: Profiling Result (N threads = 256)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7" y="749300"/>
            <a:ext cx="8160302" cy="5765800"/>
          </a:xfrm>
        </p:spPr>
      </p:pic>
    </p:spTree>
    <p:extLst>
      <p:ext uri="{BB962C8B-B14F-4D97-AF65-F5344CB8AC3E}">
        <p14:creationId xmlns:p14="http://schemas.microsoft.com/office/powerpoint/2010/main" val="11147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Geant4MT: Profiling Result (Sequential)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729011"/>
            <a:ext cx="8285018" cy="58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Geant4MT: Profiling Result ( N thread = 1)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4" y="749300"/>
            <a:ext cx="8193147" cy="5765800"/>
          </a:xfrm>
        </p:spPr>
      </p:pic>
    </p:spTree>
    <p:extLst>
      <p:ext uri="{BB962C8B-B14F-4D97-AF65-F5344CB8AC3E}">
        <p14:creationId xmlns:p14="http://schemas.microsoft.com/office/powerpoint/2010/main" val="5291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Geant4MT: Profiling Result (N threads = 32)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6" y="779980"/>
            <a:ext cx="8110991" cy="57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Geant4MT: Profiling Result (N threads = 64)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28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0" y="763548"/>
            <a:ext cx="8017619" cy="5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33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Geant4MT: Profiling Result (N threads = 192)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" y="778690"/>
            <a:ext cx="7980363" cy="56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Performance Profiling Experiments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72513" cy="548084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Application : a standalone CMS detector simulation</a:t>
            </a:r>
          </a:p>
          <a:p>
            <a:pPr lvl="1"/>
            <a:r>
              <a:rPr lang="en-US" dirty="0" smtClean="0"/>
              <a:t>the CMS geometry (</a:t>
            </a:r>
            <a:r>
              <a:rPr lang="en-US" dirty="0" err="1" smtClean="0"/>
              <a:t>gdml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volume based magnetic field map excerpted from CMSSW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particle samples (50 GeV pi-,e-) and PYTHIA H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ZZ </a:t>
            </a:r>
          </a:p>
          <a:p>
            <a:pPr lvl="1"/>
            <a:r>
              <a:rPr lang="en-US" dirty="0" err="1" smtClean="0"/>
              <a:t>cmsExp</a:t>
            </a:r>
            <a:r>
              <a:rPr lang="en-US" dirty="0" smtClean="0"/>
              <a:t> (sequential) and </a:t>
            </a:r>
            <a:r>
              <a:rPr lang="en-US" dirty="0" err="1" smtClean="0"/>
              <a:t>cmsExpMT</a:t>
            </a:r>
            <a:r>
              <a:rPr lang="en-US" dirty="0" smtClean="0"/>
              <a:t> (multi-threading)</a:t>
            </a:r>
          </a:p>
          <a:p>
            <a:r>
              <a:rPr lang="en-US" dirty="0" smtClean="0"/>
              <a:t>Platform </a:t>
            </a:r>
            <a:r>
              <a:rPr lang="en-US" dirty="0"/>
              <a:t>t</a:t>
            </a:r>
            <a:r>
              <a:rPr lang="en-US" dirty="0" smtClean="0"/>
              <a:t>ested for this talk</a:t>
            </a:r>
            <a:endParaRPr lang="en-US" dirty="0"/>
          </a:p>
          <a:p>
            <a:pPr lvl="1"/>
            <a:r>
              <a:rPr lang="en-US" dirty="0" smtClean="0"/>
              <a:t>Intel Xeon X5650</a:t>
            </a:r>
            <a:r>
              <a:rPr lang="en-US" dirty="0"/>
              <a:t>: dual-socket 6-core (total 12 cores</a:t>
            </a:r>
            <a:r>
              <a:rPr lang="en-US" dirty="0" smtClean="0"/>
              <a:t>), 12GB</a:t>
            </a:r>
          </a:p>
          <a:p>
            <a:pPr lvl="1"/>
            <a:r>
              <a:rPr lang="en-US" dirty="0" smtClean="0"/>
              <a:t>AMD </a:t>
            </a:r>
            <a:r>
              <a:rPr lang="en-US" dirty="0" err="1" smtClean="0"/>
              <a:t>Opertron</a:t>
            </a:r>
            <a:r>
              <a:rPr lang="en-US" dirty="0" smtClean="0"/>
              <a:t> 6128</a:t>
            </a:r>
            <a:r>
              <a:rPr lang="en-US" dirty="0"/>
              <a:t>: quad-socket 8-core (total 32 cores</a:t>
            </a:r>
            <a:r>
              <a:rPr lang="en-US" dirty="0" smtClean="0"/>
              <a:t>), 64GB</a:t>
            </a:r>
          </a:p>
          <a:p>
            <a:pPr lvl="1"/>
            <a:r>
              <a:rPr lang="en-US" dirty="0" smtClean="0"/>
              <a:t>Intel Xeon Phi 5110P (MIC, Knight’s Corner): 60 cores, 8GB </a:t>
            </a:r>
          </a:p>
          <a:p>
            <a:pPr lvl="1"/>
            <a:r>
              <a:rPr lang="en-US" dirty="0" smtClean="0"/>
              <a:t>Intel Xeon Phi (Knight’s Landing), 64 cores, 96GB+16MCDRAM</a:t>
            </a:r>
          </a:p>
          <a:p>
            <a:r>
              <a:rPr lang="en-US" dirty="0" smtClean="0"/>
              <a:t>Profiling tools</a:t>
            </a:r>
          </a:p>
          <a:p>
            <a:pPr lvl="1"/>
            <a:r>
              <a:rPr lang="en-US" dirty="0" err="1" smtClean="0"/>
              <a:t>Open|Speedshop</a:t>
            </a:r>
            <a:r>
              <a:rPr lang="en-US" dirty="0" smtClean="0"/>
              <a:t> (OSS) v2.2</a:t>
            </a:r>
          </a:p>
          <a:p>
            <a:pPr lvl="1"/>
            <a:r>
              <a:rPr lang="en-US" dirty="0" smtClean="0"/>
              <a:t>Intel </a:t>
            </a:r>
            <a:r>
              <a:rPr lang="en-US" dirty="0" err="1" smtClean="0"/>
              <a:t>VTune</a:t>
            </a:r>
            <a:r>
              <a:rPr lang="en-US" dirty="0" smtClean="0"/>
              <a:t> </a:t>
            </a:r>
            <a:r>
              <a:rPr lang="en-US" dirty="0"/>
              <a:t>Amplifier XE </a:t>
            </a:r>
            <a:r>
              <a:rPr lang="en-US" dirty="0" smtClean="0"/>
              <a:t>(</a:t>
            </a:r>
            <a:r>
              <a:rPr lang="en-US" dirty="0" err="1" smtClean="0"/>
              <a:t>VTune</a:t>
            </a:r>
            <a:r>
              <a:rPr lang="en-US" dirty="0" smtClean="0"/>
              <a:t>) 2016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Geant4MT Performance on KNL: </a:t>
            </a:r>
            <a:r>
              <a:rPr lang="en-US" dirty="0" err="1" smtClean="0">
                <a:latin typeface="Helvetica" charset="0"/>
              </a:rPr>
              <a:t>icc</a:t>
            </a:r>
            <a:r>
              <a:rPr lang="en-US" dirty="0" smtClean="0">
                <a:latin typeface="Helvetica" charset="0"/>
              </a:rPr>
              <a:t> (16.0.3) vs. </a:t>
            </a:r>
            <a:r>
              <a:rPr lang="en-US" dirty="0" err="1" smtClean="0">
                <a:latin typeface="Helvetica" charset="0"/>
              </a:rPr>
              <a:t>gcc</a:t>
            </a:r>
            <a:r>
              <a:rPr lang="en-US" dirty="0" smtClean="0">
                <a:latin typeface="Helvetica" charset="0"/>
              </a:rPr>
              <a:t> (4.9.1)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8394"/>
            <a:ext cx="8686800" cy="56367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Performance on </a:t>
            </a:r>
            <a:r>
              <a:rPr lang="en-US" dirty="0"/>
              <a:t>Intel Xeon Phi </a:t>
            </a:r>
            <a:r>
              <a:rPr lang="en-US" dirty="0" smtClean="0"/>
              <a:t>Processor (</a:t>
            </a:r>
            <a:r>
              <a:rPr lang="en-US" dirty="0"/>
              <a:t>Knight's Landing </a:t>
            </a:r>
            <a:r>
              <a:rPr lang="en-US" dirty="0" smtClean="0"/>
              <a:t>)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/>
              <a:t>KNL triples both scalar and vector performance compared with KNC and offers, </a:t>
            </a:r>
            <a:r>
              <a:rPr lang="en-US" dirty="0" smtClean="0"/>
              <a:t>up </a:t>
            </a:r>
            <a:r>
              <a:rPr lang="en-US" dirty="0"/>
              <a:t>to 3.0 </a:t>
            </a:r>
            <a:r>
              <a:rPr lang="en-US" dirty="0" err="1"/>
              <a:t>TFlop</a:t>
            </a:r>
            <a:r>
              <a:rPr lang="en-US" dirty="0"/>
              <a:t>/sec (</a:t>
            </a:r>
            <a:r>
              <a:rPr lang="en-US" dirty="0" smtClean="0"/>
              <a:t>double) </a:t>
            </a:r>
            <a:r>
              <a:rPr lang="en-US" dirty="0"/>
              <a:t>per processor.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9" y="2102428"/>
            <a:ext cx="5842001" cy="43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14313" y="136091"/>
            <a:ext cx="8686800" cy="46920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MT Performance on General Purpose CPUs: Intel vs. AMD</a:t>
            </a:r>
            <a:endParaRPr lang="en-US" dirty="0">
              <a:latin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Content Placeholder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28600" y="789710"/>
                <a:ext cx="8672513" cy="5725390"/>
              </a:xfrm>
              <a:noFill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dirty="0" smtClean="0">
                    <a:latin typeface="Helvetica" charset="0"/>
                  </a:rPr>
                  <a:t>Event throughput = the number of event processed/time</a:t>
                </a:r>
              </a:p>
              <a:p>
                <a:pPr marL="400050" lvl="1" indent="0">
                  <a:buNone/>
                </a:pPr>
                <a:r>
                  <a:rPr lang="en-US" sz="2000" dirty="0">
                    <a:latin typeface="Helvetica" charset="0"/>
                  </a:rPr>
                  <a:t>Speedup efficiency: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𝑁𝑡h𝑟𝑒𝑎𝑑𝑠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𝑇h𝑟𝑜𝑢𝑔h𝑝𝑢𝑡</m:t>
                        </m:r>
                        <m:r>
                          <a:rPr lang="en-US" sz="2000" i="1">
                            <a:latin typeface="Cambria Math" charset="0"/>
                          </a:rPr>
                          <m:t>(</m:t>
                        </m:r>
                        <m:r>
                          <a:rPr lang="en-US" sz="2000" i="1">
                            <a:latin typeface="Cambria Math" charset="0"/>
                          </a:rPr>
                          <m:t>𝑆𝑒𝑞𝑢𝑒𝑛𝑡𝑖𝑎𝑙</m:t>
                        </m:r>
                        <m:r>
                          <a:rPr lang="en-US" sz="20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𝑇h𝑟𝑜𝑢𝑔h𝑝𝑢𝑡</m:t>
                        </m:r>
                        <m:r>
                          <a:rPr lang="en-US" sz="2000" i="1">
                            <a:latin typeface="Cambria Math" charset="0"/>
                          </a:rPr>
                          <m:t>(</m:t>
                        </m:r>
                        <m:r>
                          <a:rPr lang="en-US" sz="2000" i="1">
                            <a:latin typeface="Cambria Math" charset="0"/>
                          </a:rPr>
                          <m:t>𝑁𝑡h𝑟𝑒𝑎𝑑𝑠</m:t>
                        </m:r>
                        <m:r>
                          <a:rPr lang="en-US" sz="2000" i="1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bg-BG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𝑁𝑡h𝑟𝑒𝑎𝑑𝑠</m:t>
                    </m:r>
                  </m:oMath>
                </a14:m>
                <a:endParaRPr lang="en-US" sz="200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charset="0"/>
                  <a:cs typeface="Cambria Math" charset="0"/>
                </a:endParaRPr>
              </a:p>
              <a:p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What to understand (Geant4 10.2.r06)</a:t>
                </a:r>
              </a:p>
              <a:p>
                <a:pPr lvl="1"/>
                <a:r>
                  <a:rPr lang="en-US" dirty="0" smtClean="0">
                    <a:ea typeface="Cambria Math" charset="0"/>
                    <a:cs typeface="Cambria Math" charset="0"/>
                  </a:rPr>
                  <a:t>MT is (sometimes) faster than sequential </a:t>
                </a:r>
              </a:p>
              <a:p>
                <a:pPr lvl="1"/>
                <a:r>
                  <a:rPr lang="en-US" dirty="0">
                    <a:ea typeface="Cambria Math" charset="0"/>
                    <a:cs typeface="Cambria Math" charset="0"/>
                  </a:rPr>
                  <a:t>D</a:t>
                </a:r>
                <a:r>
                  <a:rPr lang="en-US" b="0" dirty="0" smtClean="0">
                    <a:ea typeface="Cambria Math" charset="0"/>
                    <a:cs typeface="Cambria Math" charset="0"/>
                  </a:rPr>
                  <a:t>egradation as the number of threads increases in AMD  </a:t>
                </a:r>
              </a:p>
            </p:txBody>
          </p:sp>
        </mc:Choice>
        <mc:Fallback xmlns="">
          <p:sp>
            <p:nvSpPr>
              <p:cNvPr id="1536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28600" y="789710"/>
                <a:ext cx="8672513" cy="5725390"/>
              </a:xfrm>
              <a:blipFill rotWithShape="0">
                <a:blip r:embed="rId2"/>
                <a:stretch>
                  <a:fillRect l="-2039" t="-1704" b="-2662"/>
                </a:stretch>
              </a:blipFill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42" y="1878095"/>
            <a:ext cx="4449783" cy="3337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4344" y="4021304"/>
            <a:ext cx="221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AMD Opteron 6128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7575"/>
            <a:ext cx="4344554" cy="3258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8371" y="4021300"/>
            <a:ext cx="194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Intel Xeon X5650</a:t>
            </a:r>
            <a:endParaRPr lang="en-US" sz="2000" dirty="0"/>
          </a:p>
        </p:txBody>
      </p:sp>
      <p:sp>
        <p:nvSpPr>
          <p:cNvPr id="2" name="Up Arrow 1"/>
          <p:cNvSpPr/>
          <p:nvPr/>
        </p:nvSpPr>
        <p:spPr>
          <a:xfrm>
            <a:off x="3990106" y="3006440"/>
            <a:ext cx="193964" cy="322717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8312723" y="3311237"/>
            <a:ext cx="277092" cy="73429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24591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Profiling Comparison: Intel Xeon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651165"/>
            <a:ext cx="8686800" cy="59597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compare: </a:t>
            </a:r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equential vs. MT with1 thread (% of time)</a:t>
            </a:r>
          </a:p>
          <a:p>
            <a:pPr lvl="1"/>
            <a:r>
              <a:rPr lang="en-US" dirty="0" smtClean="0">
                <a:latin typeface="Helvetica" charset="0"/>
              </a:rPr>
              <a:t>Reported time: </a:t>
            </a:r>
            <a:r>
              <a:rPr lang="hr-HR" dirty="0" smtClean="0"/>
              <a:t>1951 (s1) vs. </a:t>
            </a:r>
            <a:r>
              <a:rPr lang="fi-FI" dirty="0" smtClean="0"/>
              <a:t>1878 (t1) </a:t>
            </a:r>
            <a:r>
              <a:rPr lang="fi-FI" dirty="0" err="1" smtClean="0"/>
              <a:t>seconds</a:t>
            </a:r>
            <a:r>
              <a:rPr lang="fi-FI" dirty="0" smtClean="0"/>
              <a:t> for 1028 </a:t>
            </a:r>
            <a:r>
              <a:rPr lang="fi-FI" dirty="0" err="1" smtClean="0"/>
              <a:t>events</a:t>
            </a:r>
            <a:r>
              <a:rPr lang="fi-FI" dirty="0" smtClean="0"/>
              <a:t> of </a:t>
            </a:r>
            <a:r>
              <a:rPr lang="en-US" dirty="0" smtClean="0">
                <a:latin typeface="Helvetica" charset="0"/>
              </a:rPr>
              <a:t>50 </a:t>
            </a:r>
            <a:r>
              <a:rPr lang="en-US" dirty="0">
                <a:latin typeface="Helvetica" charset="0"/>
              </a:rPr>
              <a:t>GeV </a:t>
            </a:r>
            <a:r>
              <a:rPr lang="en-US" dirty="0" err="1">
                <a:latin typeface="Helvetica" charset="0"/>
              </a:rPr>
              <a:t>pions</a:t>
            </a:r>
            <a:r>
              <a:rPr lang="en-US" dirty="0">
                <a:latin typeface="Helvetica" charset="0"/>
              </a:rPr>
              <a:t> (10.2.r06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A hint of difference in </a:t>
            </a:r>
            <a:r>
              <a:rPr lang="en-US" dirty="0" err="1">
                <a:latin typeface="Helvetica" charset="0"/>
              </a:rPr>
              <a:t>S</a:t>
            </a:r>
            <a:r>
              <a:rPr lang="en-US" dirty="0" err="1" smtClean="0">
                <a:latin typeface="Helvetica" charset="0"/>
              </a:rPr>
              <a:t>teppingManager</a:t>
            </a:r>
            <a:r>
              <a:rPr lang="en-US" dirty="0" smtClean="0">
                <a:latin typeface="Helvetica" charset="0"/>
              </a:rPr>
              <a:t>, but not conclusive</a:t>
            </a:r>
          </a:p>
          <a:p>
            <a:r>
              <a:rPr lang="en-US" dirty="0" smtClean="0">
                <a:latin typeface="Helvetica" charset="0"/>
              </a:rPr>
              <a:t>Need to cross-check the number of steps/tracks (by the particle type)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971" y="5099566"/>
            <a:ext cx="1623576" cy="46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</a:t>
            </a:r>
            <a:r>
              <a:rPr lang="en-US" smtClean="0"/>
              <a:t>1           </a:t>
            </a:r>
            <a:r>
              <a:rPr lang="en-US" dirty="0"/>
              <a:t>s</a:t>
            </a:r>
            <a:r>
              <a:rPr lang="en-US" smtClean="0"/>
              <a:t>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7" y="1854771"/>
            <a:ext cx="8151236" cy="33545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0947" y="4094484"/>
            <a:ext cx="8354291" cy="25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943" y="4717926"/>
            <a:ext cx="8354291" cy="25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52425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Profiling Comparison: AMD </a:t>
            </a:r>
            <a:r>
              <a:rPr lang="en-US" dirty="0" err="1" smtClean="0">
                <a:latin typeface="Helvetica" charset="0"/>
              </a:rPr>
              <a:t>Opertron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775855"/>
            <a:ext cx="8672513" cy="5739245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compare: 32 threads vs. 1 thread (% of time)</a:t>
            </a:r>
          </a:p>
          <a:p>
            <a:pPr lvl="1"/>
            <a:r>
              <a:rPr lang="en-US" dirty="0" smtClean="0">
                <a:latin typeface="Helvetica" charset="0"/>
              </a:rPr>
              <a:t>Experiment with 1028 events of 50 GeV </a:t>
            </a:r>
            <a:r>
              <a:rPr lang="en-US" dirty="0" err="1" smtClean="0">
                <a:latin typeface="Helvetica" charset="0"/>
              </a:rPr>
              <a:t>pions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(10.2.r06)</a:t>
            </a:r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Clear signs of difference in G4Navigator and </a:t>
            </a:r>
            <a:r>
              <a:rPr lang="en-US" dirty="0" err="1" smtClean="0">
                <a:latin typeface="Helvetica" charset="0"/>
              </a:rPr>
              <a:t>ParticleChangesForTransport</a:t>
            </a:r>
            <a:r>
              <a:rPr lang="en-US" dirty="0" smtClean="0">
                <a:latin typeface="Helvetica" charset="0"/>
              </a:rPr>
              <a:t>::</a:t>
            </a:r>
            <a:r>
              <a:rPr lang="en-US" dirty="0" err="1" smtClean="0">
                <a:latin typeface="Helvetica" charset="0"/>
              </a:rPr>
              <a:t>UpdateStepForAlongsStep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7" y="1750825"/>
            <a:ext cx="8611971" cy="37494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9255" y="3230137"/>
            <a:ext cx="8621858" cy="233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4617" y="4216750"/>
            <a:ext cx="8656496" cy="289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436" y="2606207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32         t1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H </a:t>
            </a:r>
            <a:r>
              <a:rPr lang="en-US" dirty="0" smtClean="0">
                <a:latin typeface="Helvetica" charset="0"/>
                <a:sym typeface="Wingdings"/>
              </a:rPr>
              <a:t></a:t>
            </a:r>
            <a:r>
              <a:rPr lang="en-US" dirty="0" smtClean="0">
                <a:latin typeface="Helvetica" charset="0"/>
              </a:rPr>
              <a:t> ZZ : Intel vs. AMD</a:t>
            </a:r>
            <a:endParaRPr lang="en-US" dirty="0">
              <a:latin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Content Placeholder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28600" y="878394"/>
                <a:ext cx="8672513" cy="5480842"/>
              </a:xfrm>
              <a:noFill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dirty="0" smtClean="0">
                    <a:latin typeface="Helvetica" charset="0"/>
                  </a:rPr>
                  <a:t>Speedup efficiency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</m:oMath>
                </a14:m>
                <a:r>
                  <a:rPr lang="en-US" dirty="0" smtClean="0">
                    <a:latin typeface="Helvetica" charset="0"/>
                  </a:rPr>
                  <a:t>) as the number of threads</a:t>
                </a:r>
                <a:r>
                  <a:rPr lang="en-US" dirty="0">
                    <a:latin typeface="Helvetica" charset="0"/>
                  </a:rPr>
                  <a:t> </a:t>
                </a:r>
                <a:r>
                  <a:rPr lang="en-US" dirty="0" smtClean="0">
                    <a:latin typeface="Helvetica" charset="0"/>
                  </a:rPr>
                  <a:t>(10.2.r06)</a:t>
                </a:r>
              </a:p>
              <a:p>
                <a:pPr lvl="1"/>
                <a:r>
                  <a:rPr lang="en-US" dirty="0" smtClean="0">
                    <a:latin typeface="Helvetica" charset="0"/>
                  </a:rPr>
                  <a:t>The number of events processed = 50 x </a:t>
                </a:r>
                <a:r>
                  <a:rPr lang="en-US" dirty="0" err="1" smtClean="0">
                    <a:latin typeface="Helvetica" charset="0"/>
                  </a:rPr>
                  <a:t>Nthreads</a:t>
                </a:r>
                <a:r>
                  <a:rPr lang="en-US" dirty="0" smtClean="0">
                    <a:latin typeface="Helvetica" charset="0"/>
                  </a:rPr>
                  <a:t> </a:t>
                </a:r>
                <a:endParaRPr 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536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28600" y="878394"/>
                <a:ext cx="8672513" cy="5480842"/>
              </a:xfrm>
              <a:blipFill rotWithShape="0">
                <a:blip r:embed="rId2"/>
                <a:stretch>
                  <a:fillRect l="-2039" t="-1669"/>
                </a:stretch>
              </a:blipFill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81" y="1895766"/>
            <a:ext cx="4210086" cy="3157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1" y="1918961"/>
            <a:ext cx="4179160" cy="3134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6072" y="3603027"/>
            <a:ext cx="2133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Intel Xeon X5650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7522" y="3686151"/>
            <a:ext cx="221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AMD Opteron 6128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5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 Profiling Comparison: Intel Xeon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004"/>
            <a:ext cx="8672513" cy="5495896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compare: Intel sequential vs. MT 1 thread (% of time)</a:t>
            </a:r>
          </a:p>
          <a:p>
            <a:pPr lvl="1"/>
            <a:r>
              <a:rPr lang="en-US" dirty="0" smtClean="0">
                <a:latin typeface="Helvetica" charset="0"/>
              </a:rPr>
              <a:t>Experiments with 50 events of  H </a:t>
            </a:r>
            <a:r>
              <a:rPr lang="en-US" dirty="0" smtClean="0">
                <a:latin typeface="Helvetica" charset="0"/>
                <a:sym typeface="Wingdings"/>
              </a:rPr>
              <a:t> </a:t>
            </a:r>
            <a:r>
              <a:rPr lang="en-US" dirty="0" smtClean="0">
                <a:latin typeface="Helvetica" charset="0"/>
              </a:rPr>
              <a:t>ZZ (10.2.r06)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8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0" y="2122059"/>
            <a:ext cx="8328511" cy="3613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440" y="4733486"/>
            <a:ext cx="2154378" cy="739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 Profiling Comparison: AMD </a:t>
            </a:r>
            <a:r>
              <a:rPr lang="en-US" dirty="0" err="1" smtClean="0">
                <a:latin typeface="Helvetica" charset="0"/>
              </a:rPr>
              <a:t>Opertron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72836"/>
            <a:ext cx="8672513" cy="5642264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OSS compare: MT 2 threads vs. MT 32 thread (% of time)</a:t>
            </a:r>
          </a:p>
          <a:p>
            <a:pPr lvl="1"/>
            <a:r>
              <a:rPr lang="en-US" dirty="0" smtClean="0">
                <a:latin typeface="Helvetica" charset="0"/>
              </a:rPr>
              <a:t>Experiments with 50xNthreads events of  H-&gt;ZZ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(10.2.r06)</a:t>
            </a: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Again hints of difference: adding counters for the number of steps tracks by the particle type for MT </a:t>
            </a:r>
            <a:endParaRPr lang="en-US" dirty="0"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95117E6-2BF1-F74B-A4FC-F4278EC065F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1915701"/>
            <a:ext cx="7820787" cy="36953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824" y="3278752"/>
            <a:ext cx="2154378" cy="254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FNAL_TemplateMac_060514.pot</Template>
  <TotalTime>23167</TotalTime>
  <Words>1126</Words>
  <Application>Microsoft Macintosh PowerPoint</Application>
  <PresentationFormat>On-screen Show (4:3)</PresentationFormat>
  <Paragraphs>286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Cambria Math</vt:lpstr>
      <vt:lpstr>Helvetica</vt:lpstr>
      <vt:lpstr>ＭＳ Ｐゴシック</vt:lpstr>
      <vt:lpstr>Wingdings</vt:lpstr>
      <vt:lpstr>Arial</vt:lpstr>
      <vt:lpstr>FNAL_TemplateMac_060514</vt:lpstr>
      <vt:lpstr>Fermilab: Footer Only</vt:lpstr>
      <vt:lpstr>Geant4 MT Performance</vt:lpstr>
      <vt:lpstr>Introduction</vt:lpstr>
      <vt:lpstr>Performance Profiling Experiments</vt:lpstr>
      <vt:lpstr>MT Performance on General Purpose CPUs: Intel vs. AMD</vt:lpstr>
      <vt:lpstr>Profiling Comparison: Intel Xeon</vt:lpstr>
      <vt:lpstr>Profiling Comparison: AMD Opertron</vt:lpstr>
      <vt:lpstr>H  ZZ : Intel vs. AMD</vt:lpstr>
      <vt:lpstr> Profiling Comparison: Intel Xeon</vt:lpstr>
      <vt:lpstr> Profiling Comparison: AMD Opertron</vt:lpstr>
      <vt:lpstr>MT performance: Xeon Phi 5110 (MIC, Knight’s Corner)</vt:lpstr>
      <vt:lpstr>MT Performance on KNL</vt:lpstr>
      <vt:lpstr>Profiling Results:  KNL</vt:lpstr>
      <vt:lpstr>Profiling Results:  KNL (N threads = 256) </vt:lpstr>
      <vt:lpstr>Profiling Results:  KNL (N threads = 256) </vt:lpstr>
      <vt:lpstr>Geant4MT: Profiling Result ( N threads =128)</vt:lpstr>
      <vt:lpstr>Summary</vt:lpstr>
      <vt:lpstr> Backup Slides</vt:lpstr>
      <vt:lpstr>Intel Xeon vs. AMD Opteron</vt:lpstr>
      <vt:lpstr>Exclusive time: Intel Xeon </vt:lpstr>
      <vt:lpstr>AMD</vt:lpstr>
      <vt:lpstr>Degradation on AMD: Persistency</vt:lpstr>
      <vt:lpstr>Degradation on AMD: Persistency</vt:lpstr>
      <vt:lpstr>Geant4 MT Performance: Xeon Phi (Andrea Dotti) </vt:lpstr>
      <vt:lpstr>Geant4MT: Profiling Result (N threads = 256)</vt:lpstr>
      <vt:lpstr>Geant4MT: Profiling Result (Sequential)</vt:lpstr>
      <vt:lpstr>Geant4MT: Profiling Result ( N thread = 1)</vt:lpstr>
      <vt:lpstr>Geant4MT: Profiling Result (N threads = 32)</vt:lpstr>
      <vt:lpstr>Geant4MT: Profiling Result (N threads = 64)</vt:lpstr>
      <vt:lpstr>Geant4MT: Profiling Result (N threads = 192)</vt:lpstr>
      <vt:lpstr>Geant4MT Performance on KNL: icc (16.0.3) vs. gcc (4.9.1)</vt:lpstr>
    </vt:vector>
  </TitlesOfParts>
  <Company>Sandbox Studio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Soon Yung Jun</cp:lastModifiedBy>
  <cp:revision>363</cp:revision>
  <cp:lastPrinted>2015-09-28T02:41:38Z</cp:lastPrinted>
  <dcterms:created xsi:type="dcterms:W3CDTF">2014-01-03T20:18:13Z</dcterms:created>
  <dcterms:modified xsi:type="dcterms:W3CDTF">2016-09-13T11:35:38Z</dcterms:modified>
</cp:coreProperties>
</file>