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32"/>
  </p:notesMasterIdLst>
  <p:handoutMasterIdLst>
    <p:handoutMasterId r:id="rId33"/>
  </p:handoutMasterIdLst>
  <p:sldIdLst>
    <p:sldId id="265" r:id="rId3"/>
    <p:sldId id="324" r:id="rId4"/>
    <p:sldId id="325" r:id="rId5"/>
    <p:sldId id="301" r:id="rId6"/>
    <p:sldId id="329" r:id="rId7"/>
    <p:sldId id="330" r:id="rId8"/>
    <p:sldId id="312" r:id="rId9"/>
    <p:sldId id="326" r:id="rId10"/>
    <p:sldId id="311" r:id="rId11"/>
    <p:sldId id="308" r:id="rId12"/>
    <p:sldId id="328" r:id="rId13"/>
    <p:sldId id="327" r:id="rId14"/>
    <p:sldId id="298" r:id="rId15"/>
    <p:sldId id="332" r:id="rId16"/>
    <p:sldId id="334" r:id="rId17"/>
    <p:sldId id="336" r:id="rId18"/>
    <p:sldId id="340" r:id="rId19"/>
    <p:sldId id="342" r:id="rId20"/>
    <p:sldId id="343" r:id="rId21"/>
    <p:sldId id="345" r:id="rId22"/>
    <p:sldId id="346" r:id="rId23"/>
    <p:sldId id="349" r:id="rId24"/>
    <p:sldId id="350" r:id="rId25"/>
    <p:sldId id="351" r:id="rId26"/>
    <p:sldId id="352" r:id="rId27"/>
    <p:sldId id="347" r:id="rId28"/>
    <p:sldId id="337" r:id="rId29"/>
    <p:sldId id="341" r:id="rId30"/>
    <p:sldId id="344" r:id="rId3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F3FBC"/>
    <a:srgbClr val="F64FF0"/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6" autoAdjust="0"/>
    <p:restoredTop sz="94696"/>
  </p:normalViewPr>
  <p:slideViewPr>
    <p:cSldViewPr snapToGrid="0" snapToObjects="1">
      <p:cViewPr>
        <p:scale>
          <a:sx n="100" d="100"/>
          <a:sy n="100" d="100"/>
        </p:scale>
        <p:origin x="-95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95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A:Documents:CERN:VecMagFieldRoutin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A:Documents:CERN:VecMagFieldRoutin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Macintosh%20HD:Users:A:Documents:CERN:VecMagFieldRoutin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Macintosh%20HD:Users:A:Documents:CERN:VecMagFieldRouti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Sequential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'Evolution Inline Only (2)'!$C$40</c:f>
              <c:strCache>
                <c:ptCount val="1"/>
                <c:pt idx="0">
                  <c:v>FirstVersion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(2)'!$C$41:$C$43</c:f>
              <c:numCache>
                <c:formatCode>0.0</c:formatCode>
                <c:ptCount val="3"/>
                <c:pt idx="0">
                  <c:v>26.1</c:v>
                </c:pt>
                <c:pt idx="1">
                  <c:v>27.5</c:v>
                </c:pt>
                <c:pt idx="2">
                  <c:v>35.7</c:v>
                </c:pt>
              </c:numCache>
            </c:numRef>
          </c:val>
        </c:ser>
        <c:ser>
          <c:idx val="1"/>
          <c:order val="1"/>
          <c:tx>
            <c:strRef>
              <c:f>'Evolution Inline Only (2)'!$D$40</c:f>
              <c:strCache>
                <c:ptCount val="1"/>
                <c:pt idx="0">
                  <c:v>Gather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(2)'!$D$41:$D$43</c:f>
              <c:numCache>
                <c:formatCode>0.0</c:formatCode>
                <c:ptCount val="3"/>
                <c:pt idx="0">
                  <c:v>26.1</c:v>
                </c:pt>
                <c:pt idx="1">
                  <c:v>27.4</c:v>
                </c:pt>
                <c:pt idx="2">
                  <c:v>35.8</c:v>
                </c:pt>
              </c:numCache>
            </c:numRef>
          </c:val>
        </c:ser>
        <c:ser>
          <c:idx val="2"/>
          <c:order val="2"/>
          <c:tx>
            <c:strRef>
              <c:f>'Evolution Inline Only (2)'!$E$40</c:f>
              <c:strCache>
                <c:ptCount val="1"/>
                <c:pt idx="0">
                  <c:v>Gather+ Float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(2)'!$E$41:$E$43</c:f>
              <c:numCache>
                <c:formatCode>0.0</c:formatCode>
                <c:ptCount val="3"/>
                <c:pt idx="0">
                  <c:v>25.52</c:v>
                </c:pt>
                <c:pt idx="1">
                  <c:v>25.95</c:v>
                </c:pt>
                <c:pt idx="2">
                  <c:v>29.27</c:v>
                </c:pt>
              </c:numCache>
            </c:numRef>
          </c:val>
        </c:ser>
        <c:ser>
          <c:idx val="3"/>
          <c:order val="3"/>
          <c:tx>
            <c:strRef>
              <c:f>'Evolution Inline Only (2)'!$F$40</c:f>
              <c:strCache>
                <c:ptCount val="1"/>
                <c:pt idx="0">
                  <c:v>CellVersion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(2)'!$F$41:$F$43</c:f>
              <c:numCache>
                <c:formatCode>0.0</c:formatCode>
                <c:ptCount val="3"/>
                <c:pt idx="0">
                  <c:v>25.0</c:v>
                </c:pt>
                <c:pt idx="1">
                  <c:v>25.5</c:v>
                </c:pt>
                <c:pt idx="2">
                  <c:v>28.8</c:v>
                </c:pt>
              </c:numCache>
            </c:numRef>
          </c:val>
        </c:ser>
        <c:ser>
          <c:idx val="4"/>
          <c:order val="4"/>
          <c:tx>
            <c:strRef>
              <c:f>'Evolution Inline Only (2)'!$G$40</c:f>
              <c:strCache>
                <c:ptCount val="1"/>
                <c:pt idx="0">
                  <c:v>Auto-vec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(2)'!$G$41:$G$43</c:f>
              <c:numCache>
                <c:formatCode>0.0</c:formatCode>
                <c:ptCount val="3"/>
                <c:pt idx="0">
                  <c:v>24.8</c:v>
                </c:pt>
                <c:pt idx="1">
                  <c:v>26.7</c:v>
                </c:pt>
                <c:pt idx="2">
                  <c:v>32.0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2653160"/>
        <c:axId val="-2072647512"/>
      </c:barChart>
      <c:catAx>
        <c:axId val="-2072653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#Points</a:t>
                </a:r>
              </a:p>
            </c:rich>
          </c:tx>
          <c:layout/>
          <c:overlay val="0"/>
        </c:title>
        <c:numFmt formatCode="0.E+00" sourceLinked="1"/>
        <c:majorTickMark val="none"/>
        <c:minorTickMark val="none"/>
        <c:tickLblPos val="nextTo"/>
        <c:crossAx val="-2072647512"/>
        <c:crosses val="autoZero"/>
        <c:auto val="1"/>
        <c:lblAlgn val="ctr"/>
        <c:lblOffset val="100"/>
        <c:noMultiLvlLbl val="0"/>
      </c:catAx>
      <c:valAx>
        <c:axId val="-2072647512"/>
        <c:scaling>
          <c:orientation val="minMax"/>
          <c:min val="2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per call(ns)</a:t>
                </a:r>
                <a:endParaRPr lang="en-US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-2072653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Vector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'Evolution Inline Only (2)'!$H$40</c:f>
              <c:strCache>
                <c:ptCount val="1"/>
                <c:pt idx="0">
                  <c:v>FirstVersion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(2)'!$H$41:$H$43</c:f>
              <c:numCache>
                <c:formatCode>0.0</c:formatCode>
                <c:ptCount val="3"/>
                <c:pt idx="0">
                  <c:v>21.3</c:v>
                </c:pt>
                <c:pt idx="1">
                  <c:v>21.4</c:v>
                </c:pt>
                <c:pt idx="2">
                  <c:v>23.8</c:v>
                </c:pt>
              </c:numCache>
            </c:numRef>
          </c:val>
        </c:ser>
        <c:ser>
          <c:idx val="1"/>
          <c:order val="1"/>
          <c:tx>
            <c:strRef>
              <c:f>'Evolution Inline Only (2)'!$I$40</c:f>
              <c:strCache>
                <c:ptCount val="1"/>
                <c:pt idx="0">
                  <c:v>Gather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(2)'!$I$41:$I$43</c:f>
              <c:numCache>
                <c:formatCode>0.0</c:formatCode>
                <c:ptCount val="3"/>
                <c:pt idx="0">
                  <c:v>14.8</c:v>
                </c:pt>
                <c:pt idx="1">
                  <c:v>14.72</c:v>
                </c:pt>
                <c:pt idx="2">
                  <c:v>17.4</c:v>
                </c:pt>
              </c:numCache>
            </c:numRef>
          </c:val>
        </c:ser>
        <c:ser>
          <c:idx val="2"/>
          <c:order val="2"/>
          <c:tx>
            <c:strRef>
              <c:f>'Evolution Inline Only (2)'!$J$40</c:f>
              <c:strCache>
                <c:ptCount val="1"/>
                <c:pt idx="0">
                  <c:v>Gather+Float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(2)'!$J$41:$J$43</c:f>
              <c:numCache>
                <c:formatCode>0.0</c:formatCode>
                <c:ptCount val="3"/>
                <c:pt idx="0">
                  <c:v>8.94</c:v>
                </c:pt>
                <c:pt idx="1">
                  <c:v>8.95</c:v>
                </c:pt>
                <c:pt idx="2">
                  <c:v>12.06</c:v>
                </c:pt>
              </c:numCache>
            </c:numRef>
          </c:val>
        </c:ser>
        <c:ser>
          <c:idx val="3"/>
          <c:order val="3"/>
          <c:tx>
            <c:strRef>
              <c:f>'Evolution Inline Only (2)'!$K$40</c:f>
              <c:strCache>
                <c:ptCount val="1"/>
                <c:pt idx="0">
                  <c:v>CellVersion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(2)'!$K$41:$K$43</c:f>
              <c:numCache>
                <c:formatCode>0.0</c:formatCode>
                <c:ptCount val="3"/>
                <c:pt idx="0">
                  <c:v>8.6</c:v>
                </c:pt>
                <c:pt idx="1">
                  <c:v>8.700000000000001</c:v>
                </c:pt>
                <c:pt idx="2">
                  <c:v>13.8</c:v>
                </c:pt>
              </c:numCache>
            </c:numRef>
          </c:val>
        </c:ser>
        <c:ser>
          <c:idx val="4"/>
          <c:order val="4"/>
          <c:tx>
            <c:strRef>
              <c:f>'Evolution Inline Only (2)'!$L$40</c:f>
              <c:strCache>
                <c:ptCount val="1"/>
                <c:pt idx="0">
                  <c:v>AutoVec</c:v>
                </c:pt>
              </c:strCache>
            </c:strRef>
          </c:tx>
          <c:invertIfNegative val="0"/>
          <c:cat>
            <c:numRef>
              <c:f>'Evolution Inline Only (2)'!$B$41:$B$43</c:f>
              <c:numCache>
                <c:formatCode>0.E+00</c:formatCode>
                <c:ptCount val="3"/>
                <c:pt idx="0">
                  <c:v>10000.0</c:v>
                </c:pt>
                <c:pt idx="1">
                  <c:v>100000.0</c:v>
                </c:pt>
                <c:pt idx="2">
                  <c:v>1.0E6</c:v>
                </c:pt>
              </c:numCache>
            </c:numRef>
          </c:cat>
          <c:val>
            <c:numRef>
              <c:f>'Evolution Inline Only (2)'!$L$41:$L$43</c:f>
              <c:numCache>
                <c:formatCode>General</c:formatCode>
                <c:ptCount val="3"/>
                <c:pt idx="0" formatCode="0.0">
                  <c:v>8.6</c:v>
                </c:pt>
                <c:pt idx="1">
                  <c:v>8.200000000000001</c:v>
                </c:pt>
                <c:pt idx="2" formatCode="0.0">
                  <c:v>12.4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2636280"/>
        <c:axId val="-2072630632"/>
      </c:barChart>
      <c:catAx>
        <c:axId val="-2072636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#Points</a:t>
                </a:r>
              </a:p>
            </c:rich>
          </c:tx>
          <c:layout/>
          <c:overlay val="0"/>
        </c:title>
        <c:numFmt formatCode="0.E+00" sourceLinked="1"/>
        <c:majorTickMark val="none"/>
        <c:minorTickMark val="none"/>
        <c:tickLblPos val="nextTo"/>
        <c:crossAx val="-2072630632"/>
        <c:crosses val="autoZero"/>
        <c:auto val="1"/>
        <c:lblAlgn val="ctr"/>
        <c:lblOffset val="100"/>
        <c:noMultiLvlLbl val="0"/>
      </c:catAx>
      <c:valAx>
        <c:axId val="-2072630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  <a:r>
                  <a:rPr lang="en-US" baseline="0"/>
                  <a:t> per call (ns)</a:t>
                </a:r>
                <a:endParaRPr lang="en-US"/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-2072636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Speedup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'Evolution Inline Only (2)'!$Q$3</c:f>
              <c:strCache>
                <c:ptCount val="1"/>
                <c:pt idx="0">
                  <c:v>FirstVersion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(2)'!$Q$4:$Q$6</c:f>
              <c:numCache>
                <c:formatCode>0.00</c:formatCode>
                <c:ptCount val="3"/>
                <c:pt idx="0">
                  <c:v>1.12206572769953</c:v>
                </c:pt>
                <c:pt idx="1">
                  <c:v>1.14018691588785</c:v>
                </c:pt>
                <c:pt idx="2">
                  <c:v>1.180672268907563</c:v>
                </c:pt>
              </c:numCache>
            </c:numRef>
          </c:val>
        </c:ser>
        <c:ser>
          <c:idx val="1"/>
          <c:order val="1"/>
          <c:tx>
            <c:strRef>
              <c:f>'Evolution Inline Only (2)'!$R$3</c:f>
              <c:strCache>
                <c:ptCount val="1"/>
                <c:pt idx="0">
                  <c:v>Gather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(2)'!$R$4:$R$6</c:f>
              <c:numCache>
                <c:formatCode>0.00</c:formatCode>
                <c:ptCount val="3"/>
                <c:pt idx="0">
                  <c:v>1.614864864864865</c:v>
                </c:pt>
                <c:pt idx="1">
                  <c:v>1.657608695652174</c:v>
                </c:pt>
                <c:pt idx="2">
                  <c:v>1.614942528735632</c:v>
                </c:pt>
              </c:numCache>
            </c:numRef>
          </c:val>
        </c:ser>
        <c:ser>
          <c:idx val="2"/>
          <c:order val="2"/>
          <c:tx>
            <c:strRef>
              <c:f>'Evolution Inline Only (2)'!$S$3</c:f>
              <c:strCache>
                <c:ptCount val="1"/>
                <c:pt idx="0">
                  <c:v>Gather+ Float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(2)'!$S$4:$S$6</c:f>
              <c:numCache>
                <c:formatCode>0.00</c:formatCode>
                <c:ptCount val="3"/>
                <c:pt idx="0">
                  <c:v>2.67337807606264</c:v>
                </c:pt>
                <c:pt idx="1">
                  <c:v>2.726256983240219</c:v>
                </c:pt>
                <c:pt idx="2">
                  <c:v>2.330016583747927</c:v>
                </c:pt>
              </c:numCache>
            </c:numRef>
          </c:val>
        </c:ser>
        <c:ser>
          <c:idx val="3"/>
          <c:order val="3"/>
          <c:tx>
            <c:strRef>
              <c:f>'Evolution Inline Only (2)'!$T$3</c:f>
              <c:strCache>
                <c:ptCount val="1"/>
                <c:pt idx="0">
                  <c:v>Reorder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(2)'!$T$4:$T$6</c:f>
              <c:numCache>
                <c:formatCode>0.00</c:formatCode>
                <c:ptCount val="3"/>
                <c:pt idx="0">
                  <c:v>2.34313725490196</c:v>
                </c:pt>
                <c:pt idx="1">
                  <c:v>2.382812499999995</c:v>
                </c:pt>
                <c:pt idx="2">
                  <c:v>2.097014925373134</c:v>
                </c:pt>
              </c:numCache>
            </c:numRef>
          </c:val>
        </c:ser>
        <c:ser>
          <c:idx val="4"/>
          <c:order val="4"/>
          <c:tx>
            <c:strRef>
              <c:f>'Evolution Inline Only (2)'!$U$3</c:f>
              <c:strCache>
                <c:ptCount val="1"/>
                <c:pt idx="0">
                  <c:v>CellVersion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(2)'!$U$4:$U$6</c:f>
              <c:numCache>
                <c:formatCode>0.00</c:formatCode>
                <c:ptCount val="3"/>
                <c:pt idx="0">
                  <c:v>2.77906976744186</c:v>
                </c:pt>
                <c:pt idx="1">
                  <c:v>2.804597701149425</c:v>
                </c:pt>
                <c:pt idx="2">
                  <c:v>2.036231884057971</c:v>
                </c:pt>
              </c:numCache>
            </c:numRef>
          </c:val>
        </c:ser>
        <c:ser>
          <c:idx val="5"/>
          <c:order val="5"/>
          <c:tx>
            <c:strRef>
              <c:f>'Evolution Inline Only (2)'!$V$3</c:f>
              <c:strCache>
                <c:ptCount val="1"/>
                <c:pt idx="0">
                  <c:v>AutoVec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(2)'!$V$4:$V$6</c:f>
              <c:numCache>
                <c:formatCode>0.00</c:formatCode>
                <c:ptCount val="3"/>
                <c:pt idx="0">
                  <c:v>2.77906976744186</c:v>
                </c:pt>
                <c:pt idx="1">
                  <c:v>2.975609756097561</c:v>
                </c:pt>
                <c:pt idx="2">
                  <c:v>2.266129032258064</c:v>
                </c:pt>
              </c:numCache>
            </c:numRef>
          </c:val>
        </c:ser>
        <c:ser>
          <c:idx val="6"/>
          <c:order val="6"/>
          <c:tx>
            <c:strRef>
              <c:f>'Evolution Inline Only (2)'!$W$3</c:f>
              <c:strCache>
                <c:ptCount val="1"/>
                <c:pt idx="0">
                  <c:v>Reorder2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(2)'!$W$4:$W$6</c:f>
              <c:numCache>
                <c:formatCode>0.00</c:formatCode>
                <c:ptCount val="3"/>
                <c:pt idx="0">
                  <c:v>2.845238095238094</c:v>
                </c:pt>
                <c:pt idx="1">
                  <c:v>2.870588235294118</c:v>
                </c:pt>
                <c:pt idx="2">
                  <c:v>2.927083333333333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2493144"/>
        <c:axId val="-2072487672"/>
      </c:barChart>
      <c:catAx>
        <c:axId val="-2072493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points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72487672"/>
        <c:crosses val="autoZero"/>
        <c:auto val="1"/>
        <c:lblAlgn val="ctr"/>
        <c:lblOffset val="100"/>
        <c:noMultiLvlLbl val="0"/>
      </c:catAx>
      <c:valAx>
        <c:axId val="-20724876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VectorVersion/BestScalarTime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-2072493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Vector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'Evolution Inline Only (2)'!$J$3</c:f>
              <c:strCache>
                <c:ptCount val="1"/>
                <c:pt idx="0">
                  <c:v>FirstVersion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(2)'!$J$4:$J$6</c:f>
              <c:numCache>
                <c:formatCode>0.0</c:formatCode>
                <c:ptCount val="3"/>
                <c:pt idx="0">
                  <c:v>21.3</c:v>
                </c:pt>
                <c:pt idx="1">
                  <c:v>21.4</c:v>
                </c:pt>
                <c:pt idx="2">
                  <c:v>23.8</c:v>
                </c:pt>
              </c:numCache>
            </c:numRef>
          </c:val>
        </c:ser>
        <c:ser>
          <c:idx val="1"/>
          <c:order val="1"/>
          <c:tx>
            <c:strRef>
              <c:f>'Evolution Inline Only (2)'!$K$3</c:f>
              <c:strCache>
                <c:ptCount val="1"/>
                <c:pt idx="0">
                  <c:v>Gather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(2)'!$K$4:$K$6</c:f>
              <c:numCache>
                <c:formatCode>0.0</c:formatCode>
                <c:ptCount val="3"/>
                <c:pt idx="0">
                  <c:v>14.8</c:v>
                </c:pt>
                <c:pt idx="1">
                  <c:v>14.72</c:v>
                </c:pt>
                <c:pt idx="2">
                  <c:v>17.4</c:v>
                </c:pt>
              </c:numCache>
            </c:numRef>
          </c:val>
        </c:ser>
        <c:ser>
          <c:idx val="2"/>
          <c:order val="2"/>
          <c:tx>
            <c:strRef>
              <c:f>'Evolution Inline Only (2)'!$L$3</c:f>
              <c:strCache>
                <c:ptCount val="1"/>
                <c:pt idx="0">
                  <c:v>Gather+Float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(2)'!$L$4:$L$6</c:f>
              <c:numCache>
                <c:formatCode>0.0</c:formatCode>
                <c:ptCount val="3"/>
                <c:pt idx="0">
                  <c:v>8.94</c:v>
                </c:pt>
                <c:pt idx="1">
                  <c:v>8.95</c:v>
                </c:pt>
                <c:pt idx="2">
                  <c:v>12.06</c:v>
                </c:pt>
              </c:numCache>
            </c:numRef>
          </c:val>
        </c:ser>
        <c:ser>
          <c:idx val="3"/>
          <c:order val="3"/>
          <c:tx>
            <c:strRef>
              <c:f>'Evolution Inline Only (2)'!$M$3</c:f>
              <c:strCache>
                <c:ptCount val="1"/>
                <c:pt idx="0">
                  <c:v>Reorder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(2)'!$M$4:$M$6</c:f>
              <c:numCache>
                <c:formatCode>0.0</c:formatCode>
                <c:ptCount val="3"/>
                <c:pt idx="0">
                  <c:v>10.2</c:v>
                </c:pt>
                <c:pt idx="1">
                  <c:v>10.24</c:v>
                </c:pt>
                <c:pt idx="2">
                  <c:v>13.4</c:v>
                </c:pt>
              </c:numCache>
            </c:numRef>
          </c:val>
        </c:ser>
        <c:ser>
          <c:idx val="4"/>
          <c:order val="4"/>
          <c:tx>
            <c:strRef>
              <c:f>'Evolution Inline Only (2)'!$N$3</c:f>
              <c:strCache>
                <c:ptCount val="1"/>
                <c:pt idx="0">
                  <c:v>CellVersion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(2)'!$N$4:$N$6</c:f>
              <c:numCache>
                <c:formatCode>0.0</c:formatCode>
                <c:ptCount val="3"/>
                <c:pt idx="0">
                  <c:v>8.6</c:v>
                </c:pt>
                <c:pt idx="1">
                  <c:v>8.700000000000001</c:v>
                </c:pt>
                <c:pt idx="2">
                  <c:v>13.8</c:v>
                </c:pt>
              </c:numCache>
            </c:numRef>
          </c:val>
        </c:ser>
        <c:ser>
          <c:idx val="5"/>
          <c:order val="5"/>
          <c:tx>
            <c:strRef>
              <c:f>'Evolution Inline Only (2)'!$O$3</c:f>
              <c:strCache>
                <c:ptCount val="1"/>
                <c:pt idx="0">
                  <c:v>AutoVec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(2)'!$O$4:$O$6</c:f>
              <c:numCache>
                <c:formatCode>General</c:formatCode>
                <c:ptCount val="3"/>
                <c:pt idx="0" formatCode="0.0">
                  <c:v>8.6</c:v>
                </c:pt>
                <c:pt idx="1">
                  <c:v>8.200000000000001</c:v>
                </c:pt>
                <c:pt idx="2" formatCode="0.0">
                  <c:v>12.4</c:v>
                </c:pt>
              </c:numCache>
            </c:numRef>
          </c:val>
        </c:ser>
        <c:ser>
          <c:idx val="6"/>
          <c:order val="6"/>
          <c:tx>
            <c:strRef>
              <c:f>'Evolution Inline Only (2)'!$P$3</c:f>
              <c:strCache>
                <c:ptCount val="1"/>
                <c:pt idx="0">
                  <c:v>Reorder2</c:v>
                </c:pt>
              </c:strCache>
            </c:strRef>
          </c:tx>
          <c:invertIfNegative val="0"/>
          <c:cat>
            <c:numLit>
              <c:formatCode>General</c:formatCode>
              <c:ptCount val="3"/>
              <c:pt idx="0">
                <c:v>10000.0</c:v>
              </c:pt>
              <c:pt idx="1">
                <c:v>100000.0</c:v>
              </c:pt>
              <c:pt idx="2">
                <c:v>1.0E6</c:v>
              </c:pt>
            </c:numLit>
          </c:cat>
          <c:val>
            <c:numRef>
              <c:f>'Evolution Inline Only (2)'!$P$4:$P$6</c:f>
              <c:numCache>
                <c:formatCode>General</c:formatCode>
                <c:ptCount val="3"/>
                <c:pt idx="0" formatCode="0.0">
                  <c:v>8.4</c:v>
                </c:pt>
                <c:pt idx="1">
                  <c:v>8.5</c:v>
                </c:pt>
                <c:pt idx="2" formatCode="0.0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2549576"/>
        <c:axId val="-2072544104"/>
      </c:barChart>
      <c:catAx>
        <c:axId val="-2072549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points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72544104"/>
        <c:crosses val="autoZero"/>
        <c:auto val="1"/>
        <c:lblAlgn val="ctr"/>
        <c:lblOffset val="100"/>
        <c:noMultiLvlLbl val="0"/>
      </c:catAx>
      <c:valAx>
        <c:axId val="-207254410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per call (ns)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-2072549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0851DE-B8C8-E249-877B-73E593B7877E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74F642-CEAD-E34C-B397-4C1535F74ECF}">
      <dgm:prSet phldrT="[Text]"/>
      <dgm:spPr/>
      <dgm:t>
        <a:bodyPr/>
        <a:lstStyle/>
        <a:p>
          <a:r>
            <a:rPr lang="en-US" dirty="0" smtClean="0"/>
            <a:t>i1[0]</a:t>
          </a:r>
          <a:br>
            <a:rPr lang="en-US" dirty="0" smtClean="0"/>
          </a:br>
          <a:r>
            <a:rPr lang="en-US" dirty="0" smtClean="0"/>
            <a:t>i1[1]</a:t>
          </a:r>
          <a:br>
            <a:rPr lang="en-US" dirty="0" smtClean="0"/>
          </a:br>
          <a:r>
            <a:rPr lang="en-US" dirty="0" smtClean="0"/>
            <a:t>i1[2]</a:t>
          </a:r>
          <a:endParaRPr lang="en-US" dirty="0"/>
        </a:p>
      </dgm:t>
    </dgm:pt>
    <dgm:pt modelId="{0A7EF69E-75D6-5844-9B57-A71865C726A5}" type="parTrans" cxnId="{D10AFE50-6541-804C-9A74-4C2FBCCDB948}">
      <dgm:prSet/>
      <dgm:spPr/>
      <dgm:t>
        <a:bodyPr/>
        <a:lstStyle/>
        <a:p>
          <a:endParaRPr lang="en-US"/>
        </a:p>
      </dgm:t>
    </dgm:pt>
    <dgm:pt modelId="{A4BC4D1E-0470-A54D-9ACA-0490D9B6D387}" type="sibTrans" cxnId="{D10AFE50-6541-804C-9A74-4C2FBCCDB948}">
      <dgm:prSet/>
      <dgm:spPr/>
      <dgm:t>
        <a:bodyPr/>
        <a:lstStyle/>
        <a:p>
          <a:endParaRPr lang="en-US"/>
        </a:p>
      </dgm:t>
    </dgm:pt>
    <dgm:pt modelId="{9F2C7AD9-B63F-AA42-9990-277E637AD4B1}">
      <dgm:prSet phldrT="[Text]"/>
      <dgm:spPr/>
      <dgm:t>
        <a:bodyPr/>
        <a:lstStyle/>
        <a:p>
          <a:r>
            <a:rPr lang="en-US" dirty="0" smtClean="0"/>
            <a:t>i2[0]</a:t>
          </a:r>
          <a:br>
            <a:rPr lang="en-US" dirty="0" smtClean="0"/>
          </a:br>
          <a:r>
            <a:rPr lang="en-US" dirty="0" smtClean="0"/>
            <a:t>i2[1]</a:t>
          </a:r>
          <a:br>
            <a:rPr lang="en-US" dirty="0" smtClean="0"/>
          </a:br>
          <a:r>
            <a:rPr lang="en-US" dirty="0" smtClean="0"/>
            <a:t>i2[2]</a:t>
          </a:r>
          <a:endParaRPr lang="en-US" dirty="0"/>
        </a:p>
      </dgm:t>
    </dgm:pt>
    <dgm:pt modelId="{89C4C08F-1705-BA4C-AABF-0299BFC4D6B1}" type="parTrans" cxnId="{CC75E967-2E12-B74C-A7CF-9136C7E24CE1}">
      <dgm:prSet/>
      <dgm:spPr/>
      <dgm:t>
        <a:bodyPr/>
        <a:lstStyle/>
        <a:p>
          <a:endParaRPr lang="en-US"/>
        </a:p>
      </dgm:t>
    </dgm:pt>
    <dgm:pt modelId="{595152F6-79AC-584A-BAD5-30A7CA509FC2}" type="sibTrans" cxnId="{CC75E967-2E12-B74C-A7CF-9136C7E24CE1}">
      <dgm:prSet/>
      <dgm:spPr/>
      <dgm:t>
        <a:bodyPr/>
        <a:lstStyle/>
        <a:p>
          <a:endParaRPr lang="en-US"/>
        </a:p>
      </dgm:t>
    </dgm:pt>
    <dgm:pt modelId="{66466757-0C1F-474F-8C79-D1E44EF4B4B6}">
      <dgm:prSet phldrT="[Text]"/>
      <dgm:spPr/>
      <dgm:t>
        <a:bodyPr/>
        <a:lstStyle/>
        <a:p>
          <a:r>
            <a:rPr lang="en-US" dirty="0" smtClean="0"/>
            <a:t>i3[0]</a:t>
          </a:r>
          <a:br>
            <a:rPr lang="en-US" dirty="0" smtClean="0"/>
          </a:br>
          <a:r>
            <a:rPr lang="en-US" dirty="0" smtClean="0"/>
            <a:t>i3[1]</a:t>
          </a:r>
          <a:br>
            <a:rPr lang="en-US" dirty="0" smtClean="0"/>
          </a:br>
          <a:r>
            <a:rPr lang="en-US" dirty="0" smtClean="0"/>
            <a:t>i3[2]</a:t>
          </a:r>
          <a:endParaRPr lang="en-US" dirty="0"/>
        </a:p>
      </dgm:t>
    </dgm:pt>
    <dgm:pt modelId="{9EEA4EFE-4CAA-4043-ACB3-078BC6C1143E}" type="parTrans" cxnId="{2C97C330-D93D-464C-876B-C1ABDFA6B9FF}">
      <dgm:prSet/>
      <dgm:spPr/>
      <dgm:t>
        <a:bodyPr/>
        <a:lstStyle/>
        <a:p>
          <a:endParaRPr lang="en-US"/>
        </a:p>
      </dgm:t>
    </dgm:pt>
    <dgm:pt modelId="{58753FE7-31BE-FD40-AFD2-701CDC28F8CB}" type="sibTrans" cxnId="{2C97C330-D93D-464C-876B-C1ABDFA6B9FF}">
      <dgm:prSet/>
      <dgm:spPr/>
      <dgm:t>
        <a:bodyPr/>
        <a:lstStyle/>
        <a:p>
          <a:endParaRPr lang="en-US"/>
        </a:p>
      </dgm:t>
    </dgm:pt>
    <dgm:pt modelId="{395E2C14-75ED-A946-8715-E6565DEF4684}">
      <dgm:prSet phldrT="[Text]"/>
      <dgm:spPr/>
      <dgm:t>
        <a:bodyPr/>
        <a:lstStyle/>
        <a:p>
          <a:r>
            <a:rPr lang="en-US" dirty="0" smtClean="0"/>
            <a:t>i4[0]</a:t>
          </a:r>
          <a:br>
            <a:rPr lang="en-US" dirty="0" smtClean="0"/>
          </a:br>
          <a:r>
            <a:rPr lang="en-US" dirty="0" smtClean="0"/>
            <a:t>i4[1]</a:t>
          </a:r>
          <a:br>
            <a:rPr lang="en-US" dirty="0" smtClean="0"/>
          </a:br>
          <a:r>
            <a:rPr lang="en-US" dirty="0" smtClean="0"/>
            <a:t>i4[2]</a:t>
          </a:r>
          <a:endParaRPr lang="en-US" dirty="0"/>
        </a:p>
      </dgm:t>
    </dgm:pt>
    <dgm:pt modelId="{E835CA01-E669-F242-9AD5-BF2B47642BAE}" type="parTrans" cxnId="{5CA14A2E-23C2-0C46-A6BE-9E621257D3FC}">
      <dgm:prSet/>
      <dgm:spPr/>
      <dgm:t>
        <a:bodyPr/>
        <a:lstStyle/>
        <a:p>
          <a:endParaRPr lang="en-US"/>
        </a:p>
      </dgm:t>
    </dgm:pt>
    <dgm:pt modelId="{0FFC2BA4-E4D6-174F-A0CC-3F88B0059697}" type="sibTrans" cxnId="{5CA14A2E-23C2-0C46-A6BE-9E621257D3FC}">
      <dgm:prSet/>
      <dgm:spPr/>
      <dgm:t>
        <a:bodyPr/>
        <a:lstStyle/>
        <a:p>
          <a:endParaRPr lang="en-US"/>
        </a:p>
      </dgm:t>
    </dgm:pt>
    <dgm:pt modelId="{E57DEECB-CEA7-9F47-A052-4935BC28591F}" type="pres">
      <dgm:prSet presAssocID="{E30851DE-B8C8-E249-877B-73E593B7877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7F295340-5641-B14F-92EB-AC83B417F4E8}" type="pres">
      <dgm:prSet presAssocID="{E30851DE-B8C8-E249-877B-73E593B7877E}" presName="diamond" presStyleLbl="bgShp" presStyleIdx="0" presStyleCnt="1" custScaleX="44166" custScaleY="24464"/>
      <dgm:spPr/>
    </dgm:pt>
    <dgm:pt modelId="{C6FFED6A-A1FA-0C47-8FF3-3F4553FEC22F}" type="pres">
      <dgm:prSet presAssocID="{E30851DE-B8C8-E249-877B-73E593B7877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42E5F-8055-8847-B12C-FB12BA1FBA58}" type="pres">
      <dgm:prSet presAssocID="{E30851DE-B8C8-E249-877B-73E593B7877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C481A-214C-864F-BCB3-E5BA904A67E4}" type="pres">
      <dgm:prSet presAssocID="{E30851DE-B8C8-E249-877B-73E593B7877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A7C1E-94CA-5449-9E49-CCC3BBE77A1E}" type="pres">
      <dgm:prSet presAssocID="{E30851DE-B8C8-E249-877B-73E593B7877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A14A2E-23C2-0C46-A6BE-9E621257D3FC}" srcId="{E30851DE-B8C8-E249-877B-73E593B7877E}" destId="{395E2C14-75ED-A946-8715-E6565DEF4684}" srcOrd="3" destOrd="0" parTransId="{E835CA01-E669-F242-9AD5-BF2B47642BAE}" sibTransId="{0FFC2BA4-E4D6-174F-A0CC-3F88B0059697}"/>
    <dgm:cxn modelId="{54F5F8CD-C5AD-5A4C-AA19-EED11A3BAE84}" type="presOf" srcId="{66466757-0C1F-474F-8C79-D1E44EF4B4B6}" destId="{A6DC481A-214C-864F-BCB3-E5BA904A67E4}" srcOrd="0" destOrd="0" presId="urn:microsoft.com/office/officeart/2005/8/layout/matrix3"/>
    <dgm:cxn modelId="{2C97C330-D93D-464C-876B-C1ABDFA6B9FF}" srcId="{E30851DE-B8C8-E249-877B-73E593B7877E}" destId="{66466757-0C1F-474F-8C79-D1E44EF4B4B6}" srcOrd="2" destOrd="0" parTransId="{9EEA4EFE-4CAA-4043-ACB3-078BC6C1143E}" sibTransId="{58753FE7-31BE-FD40-AFD2-701CDC28F8CB}"/>
    <dgm:cxn modelId="{CF25C44F-1BF3-2446-8CDF-D9939387C9BF}" type="presOf" srcId="{E30851DE-B8C8-E249-877B-73E593B7877E}" destId="{E57DEECB-CEA7-9F47-A052-4935BC28591F}" srcOrd="0" destOrd="0" presId="urn:microsoft.com/office/officeart/2005/8/layout/matrix3"/>
    <dgm:cxn modelId="{D10AFE50-6541-804C-9A74-4C2FBCCDB948}" srcId="{E30851DE-B8C8-E249-877B-73E593B7877E}" destId="{E674F642-CEAD-E34C-B397-4C1535F74ECF}" srcOrd="0" destOrd="0" parTransId="{0A7EF69E-75D6-5844-9B57-A71865C726A5}" sibTransId="{A4BC4D1E-0470-A54D-9ACA-0490D9B6D387}"/>
    <dgm:cxn modelId="{3461E44C-C338-7C41-BAF8-982682E62793}" type="presOf" srcId="{E674F642-CEAD-E34C-B397-4C1535F74ECF}" destId="{C6FFED6A-A1FA-0C47-8FF3-3F4553FEC22F}" srcOrd="0" destOrd="0" presId="urn:microsoft.com/office/officeart/2005/8/layout/matrix3"/>
    <dgm:cxn modelId="{525E61C9-B426-7446-AEB7-ABCD38F1173B}" type="presOf" srcId="{9F2C7AD9-B63F-AA42-9990-277E637AD4B1}" destId="{4DB42E5F-8055-8847-B12C-FB12BA1FBA58}" srcOrd="0" destOrd="0" presId="urn:microsoft.com/office/officeart/2005/8/layout/matrix3"/>
    <dgm:cxn modelId="{A135240B-CF8F-1944-B336-2445A0607E8B}" type="presOf" srcId="{395E2C14-75ED-A946-8715-E6565DEF4684}" destId="{077A7C1E-94CA-5449-9E49-CCC3BBE77A1E}" srcOrd="0" destOrd="0" presId="urn:microsoft.com/office/officeart/2005/8/layout/matrix3"/>
    <dgm:cxn modelId="{CC75E967-2E12-B74C-A7CF-9136C7E24CE1}" srcId="{E30851DE-B8C8-E249-877B-73E593B7877E}" destId="{9F2C7AD9-B63F-AA42-9990-277E637AD4B1}" srcOrd="1" destOrd="0" parTransId="{89C4C08F-1705-BA4C-AABF-0299BFC4D6B1}" sibTransId="{595152F6-79AC-584A-BAD5-30A7CA509FC2}"/>
    <dgm:cxn modelId="{345A1BD1-7C82-0B4E-B317-50DC455A7989}" type="presParOf" srcId="{E57DEECB-CEA7-9F47-A052-4935BC28591F}" destId="{7F295340-5641-B14F-92EB-AC83B417F4E8}" srcOrd="0" destOrd="0" presId="urn:microsoft.com/office/officeart/2005/8/layout/matrix3"/>
    <dgm:cxn modelId="{59FC8C33-BA5E-7043-A171-892354656F15}" type="presParOf" srcId="{E57DEECB-CEA7-9F47-A052-4935BC28591F}" destId="{C6FFED6A-A1FA-0C47-8FF3-3F4553FEC22F}" srcOrd="1" destOrd="0" presId="urn:microsoft.com/office/officeart/2005/8/layout/matrix3"/>
    <dgm:cxn modelId="{9BAE7B5E-22ED-6F4E-A9C5-36E4687B0551}" type="presParOf" srcId="{E57DEECB-CEA7-9F47-A052-4935BC28591F}" destId="{4DB42E5F-8055-8847-B12C-FB12BA1FBA58}" srcOrd="2" destOrd="0" presId="urn:microsoft.com/office/officeart/2005/8/layout/matrix3"/>
    <dgm:cxn modelId="{2EF21518-9BBD-9F41-975D-0E984EF5B685}" type="presParOf" srcId="{E57DEECB-CEA7-9F47-A052-4935BC28591F}" destId="{A6DC481A-214C-864F-BCB3-E5BA904A67E4}" srcOrd="3" destOrd="0" presId="urn:microsoft.com/office/officeart/2005/8/layout/matrix3"/>
    <dgm:cxn modelId="{8DAA5FE9-8B41-494F-8C88-27F4F8AF41B4}" type="presParOf" srcId="{E57DEECB-CEA7-9F47-A052-4935BC28591F}" destId="{077A7C1E-94CA-5449-9E49-CCC3BBE77A1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0851DE-B8C8-E249-877B-73E593B7877E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74F642-CEAD-E34C-B397-4C1535F74ECF}">
      <dgm:prSet phldrT="[Text]"/>
      <dgm:spPr/>
      <dgm:t>
        <a:bodyPr/>
        <a:lstStyle/>
        <a:p>
          <a:r>
            <a:rPr lang="en-US" dirty="0" smtClean="0"/>
            <a:t>i1[0]</a:t>
          </a:r>
          <a:br>
            <a:rPr lang="en-US" dirty="0" smtClean="0"/>
          </a:br>
          <a:r>
            <a:rPr lang="en-US" dirty="0" smtClean="0"/>
            <a:t>i1[1]</a:t>
          </a:r>
          <a:br>
            <a:rPr lang="en-US" dirty="0" smtClean="0"/>
          </a:br>
          <a:r>
            <a:rPr lang="en-US" dirty="0" smtClean="0"/>
            <a:t>i1[2]</a:t>
          </a:r>
          <a:endParaRPr lang="en-US" dirty="0"/>
        </a:p>
      </dgm:t>
    </dgm:pt>
    <dgm:pt modelId="{0A7EF69E-75D6-5844-9B57-A71865C726A5}" type="parTrans" cxnId="{D10AFE50-6541-804C-9A74-4C2FBCCDB948}">
      <dgm:prSet/>
      <dgm:spPr/>
      <dgm:t>
        <a:bodyPr/>
        <a:lstStyle/>
        <a:p>
          <a:endParaRPr lang="en-US"/>
        </a:p>
      </dgm:t>
    </dgm:pt>
    <dgm:pt modelId="{A4BC4D1E-0470-A54D-9ACA-0490D9B6D387}" type="sibTrans" cxnId="{D10AFE50-6541-804C-9A74-4C2FBCCDB948}">
      <dgm:prSet/>
      <dgm:spPr/>
      <dgm:t>
        <a:bodyPr/>
        <a:lstStyle/>
        <a:p>
          <a:endParaRPr lang="en-US"/>
        </a:p>
      </dgm:t>
    </dgm:pt>
    <dgm:pt modelId="{9F2C7AD9-B63F-AA42-9990-277E637AD4B1}">
      <dgm:prSet phldrT="[Text]"/>
      <dgm:spPr/>
      <dgm:t>
        <a:bodyPr/>
        <a:lstStyle/>
        <a:p>
          <a:r>
            <a:rPr lang="en-US" dirty="0" smtClean="0"/>
            <a:t>i2[0]</a:t>
          </a:r>
          <a:br>
            <a:rPr lang="en-US" dirty="0" smtClean="0"/>
          </a:br>
          <a:r>
            <a:rPr lang="en-US" dirty="0" smtClean="0"/>
            <a:t>i2[1]</a:t>
          </a:r>
          <a:br>
            <a:rPr lang="en-US" dirty="0" smtClean="0"/>
          </a:br>
          <a:r>
            <a:rPr lang="en-US" dirty="0" smtClean="0"/>
            <a:t>i2[2]</a:t>
          </a:r>
          <a:endParaRPr lang="en-US" dirty="0"/>
        </a:p>
      </dgm:t>
    </dgm:pt>
    <dgm:pt modelId="{89C4C08F-1705-BA4C-AABF-0299BFC4D6B1}" type="parTrans" cxnId="{CC75E967-2E12-B74C-A7CF-9136C7E24CE1}">
      <dgm:prSet/>
      <dgm:spPr/>
      <dgm:t>
        <a:bodyPr/>
        <a:lstStyle/>
        <a:p>
          <a:endParaRPr lang="en-US"/>
        </a:p>
      </dgm:t>
    </dgm:pt>
    <dgm:pt modelId="{595152F6-79AC-584A-BAD5-30A7CA509FC2}" type="sibTrans" cxnId="{CC75E967-2E12-B74C-A7CF-9136C7E24CE1}">
      <dgm:prSet/>
      <dgm:spPr/>
      <dgm:t>
        <a:bodyPr/>
        <a:lstStyle/>
        <a:p>
          <a:endParaRPr lang="en-US"/>
        </a:p>
      </dgm:t>
    </dgm:pt>
    <dgm:pt modelId="{66466757-0C1F-474F-8C79-D1E44EF4B4B6}">
      <dgm:prSet phldrT="[Text]"/>
      <dgm:spPr/>
      <dgm:t>
        <a:bodyPr/>
        <a:lstStyle/>
        <a:p>
          <a:r>
            <a:rPr lang="en-US" dirty="0" smtClean="0"/>
            <a:t>i3[0]</a:t>
          </a:r>
          <a:br>
            <a:rPr lang="en-US" dirty="0" smtClean="0"/>
          </a:br>
          <a:r>
            <a:rPr lang="en-US" dirty="0" smtClean="0"/>
            <a:t>i3[1]</a:t>
          </a:r>
          <a:br>
            <a:rPr lang="en-US" dirty="0" smtClean="0"/>
          </a:br>
          <a:r>
            <a:rPr lang="en-US" dirty="0" smtClean="0"/>
            <a:t>i3[2]</a:t>
          </a:r>
          <a:endParaRPr lang="en-US" dirty="0"/>
        </a:p>
      </dgm:t>
    </dgm:pt>
    <dgm:pt modelId="{9EEA4EFE-4CAA-4043-ACB3-078BC6C1143E}" type="parTrans" cxnId="{2C97C330-D93D-464C-876B-C1ABDFA6B9FF}">
      <dgm:prSet/>
      <dgm:spPr/>
      <dgm:t>
        <a:bodyPr/>
        <a:lstStyle/>
        <a:p>
          <a:endParaRPr lang="en-US"/>
        </a:p>
      </dgm:t>
    </dgm:pt>
    <dgm:pt modelId="{58753FE7-31BE-FD40-AFD2-701CDC28F8CB}" type="sibTrans" cxnId="{2C97C330-D93D-464C-876B-C1ABDFA6B9FF}">
      <dgm:prSet/>
      <dgm:spPr/>
      <dgm:t>
        <a:bodyPr/>
        <a:lstStyle/>
        <a:p>
          <a:endParaRPr lang="en-US"/>
        </a:p>
      </dgm:t>
    </dgm:pt>
    <dgm:pt modelId="{395E2C14-75ED-A946-8715-E6565DEF4684}">
      <dgm:prSet phldrT="[Text]"/>
      <dgm:spPr/>
      <dgm:t>
        <a:bodyPr/>
        <a:lstStyle/>
        <a:p>
          <a:r>
            <a:rPr lang="en-US" dirty="0" smtClean="0"/>
            <a:t>i4[0]</a:t>
          </a:r>
          <a:br>
            <a:rPr lang="en-US" dirty="0" smtClean="0"/>
          </a:br>
          <a:r>
            <a:rPr lang="en-US" dirty="0" smtClean="0"/>
            <a:t>i4[1]</a:t>
          </a:r>
          <a:br>
            <a:rPr lang="en-US" dirty="0" smtClean="0"/>
          </a:br>
          <a:r>
            <a:rPr lang="en-US" dirty="0" smtClean="0"/>
            <a:t>i4[2]</a:t>
          </a:r>
          <a:endParaRPr lang="en-US" dirty="0"/>
        </a:p>
      </dgm:t>
    </dgm:pt>
    <dgm:pt modelId="{E835CA01-E669-F242-9AD5-BF2B47642BAE}" type="parTrans" cxnId="{5CA14A2E-23C2-0C46-A6BE-9E621257D3FC}">
      <dgm:prSet/>
      <dgm:spPr/>
      <dgm:t>
        <a:bodyPr/>
        <a:lstStyle/>
        <a:p>
          <a:endParaRPr lang="en-US"/>
        </a:p>
      </dgm:t>
    </dgm:pt>
    <dgm:pt modelId="{0FFC2BA4-E4D6-174F-A0CC-3F88B0059697}" type="sibTrans" cxnId="{5CA14A2E-23C2-0C46-A6BE-9E621257D3FC}">
      <dgm:prSet/>
      <dgm:spPr/>
      <dgm:t>
        <a:bodyPr/>
        <a:lstStyle/>
        <a:p>
          <a:endParaRPr lang="en-US"/>
        </a:p>
      </dgm:t>
    </dgm:pt>
    <dgm:pt modelId="{E57DEECB-CEA7-9F47-A052-4935BC28591F}" type="pres">
      <dgm:prSet presAssocID="{E30851DE-B8C8-E249-877B-73E593B7877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7F295340-5641-B14F-92EB-AC83B417F4E8}" type="pres">
      <dgm:prSet presAssocID="{E30851DE-B8C8-E249-877B-73E593B7877E}" presName="diamond" presStyleLbl="bgShp" presStyleIdx="0" presStyleCnt="1" custScaleX="44166" custScaleY="24464"/>
      <dgm:spPr/>
    </dgm:pt>
    <dgm:pt modelId="{C6FFED6A-A1FA-0C47-8FF3-3F4553FEC22F}" type="pres">
      <dgm:prSet presAssocID="{E30851DE-B8C8-E249-877B-73E593B7877E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42E5F-8055-8847-B12C-FB12BA1FBA58}" type="pres">
      <dgm:prSet presAssocID="{E30851DE-B8C8-E249-877B-73E593B7877E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DC481A-214C-864F-BCB3-E5BA904A67E4}" type="pres">
      <dgm:prSet presAssocID="{E30851DE-B8C8-E249-877B-73E593B7877E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A7C1E-94CA-5449-9E49-CCC3BBE77A1E}" type="pres">
      <dgm:prSet presAssocID="{E30851DE-B8C8-E249-877B-73E593B7877E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A14A2E-23C2-0C46-A6BE-9E621257D3FC}" srcId="{E30851DE-B8C8-E249-877B-73E593B7877E}" destId="{395E2C14-75ED-A946-8715-E6565DEF4684}" srcOrd="3" destOrd="0" parTransId="{E835CA01-E669-F242-9AD5-BF2B47642BAE}" sibTransId="{0FFC2BA4-E4D6-174F-A0CC-3F88B0059697}"/>
    <dgm:cxn modelId="{286F492A-6332-BF49-A8B7-E70EE3B3A91C}" type="presOf" srcId="{9F2C7AD9-B63F-AA42-9990-277E637AD4B1}" destId="{4DB42E5F-8055-8847-B12C-FB12BA1FBA58}" srcOrd="0" destOrd="0" presId="urn:microsoft.com/office/officeart/2005/8/layout/matrix3"/>
    <dgm:cxn modelId="{89113458-00A8-E745-AEF1-49CCDC21C5AE}" type="presOf" srcId="{66466757-0C1F-474F-8C79-D1E44EF4B4B6}" destId="{A6DC481A-214C-864F-BCB3-E5BA904A67E4}" srcOrd="0" destOrd="0" presId="urn:microsoft.com/office/officeart/2005/8/layout/matrix3"/>
    <dgm:cxn modelId="{D57780E3-ABB5-234A-ACFC-E307818C2AAA}" type="presOf" srcId="{395E2C14-75ED-A946-8715-E6565DEF4684}" destId="{077A7C1E-94CA-5449-9E49-CCC3BBE77A1E}" srcOrd="0" destOrd="0" presId="urn:microsoft.com/office/officeart/2005/8/layout/matrix3"/>
    <dgm:cxn modelId="{2C97C330-D93D-464C-876B-C1ABDFA6B9FF}" srcId="{E30851DE-B8C8-E249-877B-73E593B7877E}" destId="{66466757-0C1F-474F-8C79-D1E44EF4B4B6}" srcOrd="2" destOrd="0" parTransId="{9EEA4EFE-4CAA-4043-ACB3-078BC6C1143E}" sibTransId="{58753FE7-31BE-FD40-AFD2-701CDC28F8CB}"/>
    <dgm:cxn modelId="{4F67AED3-75BB-0249-9439-CCAB8D02A9FB}" type="presOf" srcId="{E30851DE-B8C8-E249-877B-73E593B7877E}" destId="{E57DEECB-CEA7-9F47-A052-4935BC28591F}" srcOrd="0" destOrd="0" presId="urn:microsoft.com/office/officeart/2005/8/layout/matrix3"/>
    <dgm:cxn modelId="{564C147C-B721-3D46-9026-F3B699805A30}" type="presOf" srcId="{E674F642-CEAD-E34C-B397-4C1535F74ECF}" destId="{C6FFED6A-A1FA-0C47-8FF3-3F4553FEC22F}" srcOrd="0" destOrd="0" presId="urn:microsoft.com/office/officeart/2005/8/layout/matrix3"/>
    <dgm:cxn modelId="{D10AFE50-6541-804C-9A74-4C2FBCCDB948}" srcId="{E30851DE-B8C8-E249-877B-73E593B7877E}" destId="{E674F642-CEAD-E34C-B397-4C1535F74ECF}" srcOrd="0" destOrd="0" parTransId="{0A7EF69E-75D6-5844-9B57-A71865C726A5}" sibTransId="{A4BC4D1E-0470-A54D-9ACA-0490D9B6D387}"/>
    <dgm:cxn modelId="{CC75E967-2E12-B74C-A7CF-9136C7E24CE1}" srcId="{E30851DE-B8C8-E249-877B-73E593B7877E}" destId="{9F2C7AD9-B63F-AA42-9990-277E637AD4B1}" srcOrd="1" destOrd="0" parTransId="{89C4C08F-1705-BA4C-AABF-0299BFC4D6B1}" sibTransId="{595152F6-79AC-584A-BAD5-30A7CA509FC2}"/>
    <dgm:cxn modelId="{1C046CA5-1E61-EC46-99C0-8878F39483A9}" type="presParOf" srcId="{E57DEECB-CEA7-9F47-A052-4935BC28591F}" destId="{7F295340-5641-B14F-92EB-AC83B417F4E8}" srcOrd="0" destOrd="0" presId="urn:microsoft.com/office/officeart/2005/8/layout/matrix3"/>
    <dgm:cxn modelId="{50656CDF-6D44-7946-8C11-1BFFA6F209B4}" type="presParOf" srcId="{E57DEECB-CEA7-9F47-A052-4935BC28591F}" destId="{C6FFED6A-A1FA-0C47-8FF3-3F4553FEC22F}" srcOrd="1" destOrd="0" presId="urn:microsoft.com/office/officeart/2005/8/layout/matrix3"/>
    <dgm:cxn modelId="{F5A6AC82-0823-7F4E-97BE-C80256A2B6F0}" type="presParOf" srcId="{E57DEECB-CEA7-9F47-A052-4935BC28591F}" destId="{4DB42E5F-8055-8847-B12C-FB12BA1FBA58}" srcOrd="2" destOrd="0" presId="urn:microsoft.com/office/officeart/2005/8/layout/matrix3"/>
    <dgm:cxn modelId="{23283711-0C24-7744-A924-558C750FE2FF}" type="presParOf" srcId="{E57DEECB-CEA7-9F47-A052-4935BC28591F}" destId="{A6DC481A-214C-864F-BCB3-E5BA904A67E4}" srcOrd="3" destOrd="0" presId="urn:microsoft.com/office/officeart/2005/8/layout/matrix3"/>
    <dgm:cxn modelId="{EEA83CFD-750F-594E-86C4-2A411A21ECE9}" type="presParOf" srcId="{E57DEECB-CEA7-9F47-A052-4935BC28591F}" destId="{077A7C1E-94CA-5449-9E49-CCC3BBE77A1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95340-5641-B14F-92EB-AC83B417F4E8}">
      <dsp:nvSpPr>
        <dsp:cNvPr id="0" name=""/>
        <dsp:cNvSpPr/>
      </dsp:nvSpPr>
      <dsp:spPr>
        <a:xfrm>
          <a:off x="1112522" y="938868"/>
          <a:ext cx="1097915" cy="60814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FFED6A-A1FA-0C47-8FF3-3F4553FEC22F}">
      <dsp:nvSpPr>
        <dsp:cNvPr id="0" name=""/>
        <dsp:cNvSpPr/>
      </dsp:nvSpPr>
      <dsp:spPr>
        <a:xfrm>
          <a:off x="654696" y="236158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i1[0]</a:t>
          </a:r>
          <a:br>
            <a:rPr lang="en-US" sz="1700" kern="1200" dirty="0" smtClean="0"/>
          </a:br>
          <a:r>
            <a:rPr lang="en-US" sz="1700" kern="1200" dirty="0" smtClean="0"/>
            <a:t>i1[1]</a:t>
          </a:r>
          <a:br>
            <a:rPr lang="en-US" sz="1700" kern="1200" dirty="0" smtClean="0"/>
          </a:br>
          <a:r>
            <a:rPr lang="en-US" sz="1700" kern="1200" dirty="0" smtClean="0"/>
            <a:t>i1[2]</a:t>
          </a:r>
          <a:endParaRPr lang="en-US" sz="1700" kern="1200" dirty="0"/>
        </a:p>
      </dsp:txBody>
      <dsp:txXfrm>
        <a:off x="702023" y="283485"/>
        <a:ext cx="874840" cy="874840"/>
      </dsp:txXfrm>
    </dsp:sp>
    <dsp:sp modelId="{4DB42E5F-8055-8847-B12C-FB12BA1FBA58}">
      <dsp:nvSpPr>
        <dsp:cNvPr id="0" name=""/>
        <dsp:cNvSpPr/>
      </dsp:nvSpPr>
      <dsp:spPr>
        <a:xfrm>
          <a:off x="1698768" y="236158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i2[0]</a:t>
          </a:r>
          <a:br>
            <a:rPr lang="en-US" sz="1700" kern="1200" dirty="0" smtClean="0"/>
          </a:br>
          <a:r>
            <a:rPr lang="en-US" sz="1700" kern="1200" dirty="0" smtClean="0"/>
            <a:t>i2[1]</a:t>
          </a:r>
          <a:br>
            <a:rPr lang="en-US" sz="1700" kern="1200" dirty="0" smtClean="0"/>
          </a:br>
          <a:r>
            <a:rPr lang="en-US" sz="1700" kern="1200" dirty="0" smtClean="0"/>
            <a:t>i2[2]</a:t>
          </a:r>
          <a:endParaRPr lang="en-US" sz="1700" kern="1200" dirty="0"/>
        </a:p>
      </dsp:txBody>
      <dsp:txXfrm>
        <a:off x="1746095" y="283485"/>
        <a:ext cx="874840" cy="874840"/>
      </dsp:txXfrm>
    </dsp:sp>
    <dsp:sp modelId="{A6DC481A-214C-864F-BCB3-E5BA904A67E4}">
      <dsp:nvSpPr>
        <dsp:cNvPr id="0" name=""/>
        <dsp:cNvSpPr/>
      </dsp:nvSpPr>
      <dsp:spPr>
        <a:xfrm>
          <a:off x="654696" y="1280230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i3[0]</a:t>
          </a:r>
          <a:br>
            <a:rPr lang="en-US" sz="1700" kern="1200" dirty="0" smtClean="0"/>
          </a:br>
          <a:r>
            <a:rPr lang="en-US" sz="1700" kern="1200" dirty="0" smtClean="0"/>
            <a:t>i3[1]</a:t>
          </a:r>
          <a:br>
            <a:rPr lang="en-US" sz="1700" kern="1200" dirty="0" smtClean="0"/>
          </a:br>
          <a:r>
            <a:rPr lang="en-US" sz="1700" kern="1200" dirty="0" smtClean="0"/>
            <a:t>i3[2]</a:t>
          </a:r>
          <a:endParaRPr lang="en-US" sz="1700" kern="1200" dirty="0"/>
        </a:p>
      </dsp:txBody>
      <dsp:txXfrm>
        <a:off x="702023" y="1327557"/>
        <a:ext cx="874840" cy="874840"/>
      </dsp:txXfrm>
    </dsp:sp>
    <dsp:sp modelId="{077A7C1E-94CA-5449-9E49-CCC3BBE77A1E}">
      <dsp:nvSpPr>
        <dsp:cNvPr id="0" name=""/>
        <dsp:cNvSpPr/>
      </dsp:nvSpPr>
      <dsp:spPr>
        <a:xfrm>
          <a:off x="1698768" y="1280230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i4[0]</a:t>
          </a:r>
          <a:br>
            <a:rPr lang="en-US" sz="1700" kern="1200" dirty="0" smtClean="0"/>
          </a:br>
          <a:r>
            <a:rPr lang="en-US" sz="1700" kern="1200" dirty="0" smtClean="0"/>
            <a:t>i4[1]</a:t>
          </a:r>
          <a:br>
            <a:rPr lang="en-US" sz="1700" kern="1200" dirty="0" smtClean="0"/>
          </a:br>
          <a:r>
            <a:rPr lang="en-US" sz="1700" kern="1200" dirty="0" smtClean="0"/>
            <a:t>i4[2]</a:t>
          </a:r>
          <a:endParaRPr lang="en-US" sz="1700" kern="1200" dirty="0"/>
        </a:p>
      </dsp:txBody>
      <dsp:txXfrm>
        <a:off x="1746095" y="1327557"/>
        <a:ext cx="874840" cy="874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95340-5641-B14F-92EB-AC83B417F4E8}">
      <dsp:nvSpPr>
        <dsp:cNvPr id="0" name=""/>
        <dsp:cNvSpPr/>
      </dsp:nvSpPr>
      <dsp:spPr>
        <a:xfrm>
          <a:off x="1112522" y="938868"/>
          <a:ext cx="1097915" cy="60814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FFED6A-A1FA-0C47-8FF3-3F4553FEC22F}">
      <dsp:nvSpPr>
        <dsp:cNvPr id="0" name=""/>
        <dsp:cNvSpPr/>
      </dsp:nvSpPr>
      <dsp:spPr>
        <a:xfrm>
          <a:off x="654696" y="236158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i1[0]</a:t>
          </a:r>
          <a:br>
            <a:rPr lang="en-US" sz="1700" kern="1200" dirty="0" smtClean="0"/>
          </a:br>
          <a:r>
            <a:rPr lang="en-US" sz="1700" kern="1200" dirty="0" smtClean="0"/>
            <a:t>i1[1]</a:t>
          </a:r>
          <a:br>
            <a:rPr lang="en-US" sz="1700" kern="1200" dirty="0" smtClean="0"/>
          </a:br>
          <a:r>
            <a:rPr lang="en-US" sz="1700" kern="1200" dirty="0" smtClean="0"/>
            <a:t>i1[2]</a:t>
          </a:r>
          <a:endParaRPr lang="en-US" sz="1700" kern="1200" dirty="0"/>
        </a:p>
      </dsp:txBody>
      <dsp:txXfrm>
        <a:off x="702023" y="283485"/>
        <a:ext cx="874840" cy="874840"/>
      </dsp:txXfrm>
    </dsp:sp>
    <dsp:sp modelId="{4DB42E5F-8055-8847-B12C-FB12BA1FBA58}">
      <dsp:nvSpPr>
        <dsp:cNvPr id="0" name=""/>
        <dsp:cNvSpPr/>
      </dsp:nvSpPr>
      <dsp:spPr>
        <a:xfrm>
          <a:off x="1698768" y="236158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i2[0]</a:t>
          </a:r>
          <a:br>
            <a:rPr lang="en-US" sz="1700" kern="1200" dirty="0" smtClean="0"/>
          </a:br>
          <a:r>
            <a:rPr lang="en-US" sz="1700" kern="1200" dirty="0" smtClean="0"/>
            <a:t>i2[1]</a:t>
          </a:r>
          <a:br>
            <a:rPr lang="en-US" sz="1700" kern="1200" dirty="0" smtClean="0"/>
          </a:br>
          <a:r>
            <a:rPr lang="en-US" sz="1700" kern="1200" dirty="0" smtClean="0"/>
            <a:t>i2[2]</a:t>
          </a:r>
          <a:endParaRPr lang="en-US" sz="1700" kern="1200" dirty="0"/>
        </a:p>
      </dsp:txBody>
      <dsp:txXfrm>
        <a:off x="1746095" y="283485"/>
        <a:ext cx="874840" cy="874840"/>
      </dsp:txXfrm>
    </dsp:sp>
    <dsp:sp modelId="{A6DC481A-214C-864F-BCB3-E5BA904A67E4}">
      <dsp:nvSpPr>
        <dsp:cNvPr id="0" name=""/>
        <dsp:cNvSpPr/>
      </dsp:nvSpPr>
      <dsp:spPr>
        <a:xfrm>
          <a:off x="654696" y="1280230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i3[0]</a:t>
          </a:r>
          <a:br>
            <a:rPr lang="en-US" sz="1700" kern="1200" dirty="0" smtClean="0"/>
          </a:br>
          <a:r>
            <a:rPr lang="en-US" sz="1700" kern="1200" dirty="0" smtClean="0"/>
            <a:t>i3[1]</a:t>
          </a:r>
          <a:br>
            <a:rPr lang="en-US" sz="1700" kern="1200" dirty="0" smtClean="0"/>
          </a:br>
          <a:r>
            <a:rPr lang="en-US" sz="1700" kern="1200" dirty="0" smtClean="0"/>
            <a:t>i3[2]</a:t>
          </a:r>
          <a:endParaRPr lang="en-US" sz="1700" kern="1200" dirty="0"/>
        </a:p>
      </dsp:txBody>
      <dsp:txXfrm>
        <a:off x="702023" y="1327557"/>
        <a:ext cx="874840" cy="874840"/>
      </dsp:txXfrm>
    </dsp:sp>
    <dsp:sp modelId="{077A7C1E-94CA-5449-9E49-CCC3BBE77A1E}">
      <dsp:nvSpPr>
        <dsp:cNvPr id="0" name=""/>
        <dsp:cNvSpPr/>
      </dsp:nvSpPr>
      <dsp:spPr>
        <a:xfrm>
          <a:off x="1698768" y="1280230"/>
          <a:ext cx="969494" cy="9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i4[0]</a:t>
          </a:r>
          <a:br>
            <a:rPr lang="en-US" sz="1700" kern="1200" dirty="0" smtClean="0"/>
          </a:br>
          <a:r>
            <a:rPr lang="en-US" sz="1700" kern="1200" dirty="0" smtClean="0"/>
            <a:t>i4[1]</a:t>
          </a:r>
          <a:br>
            <a:rPr lang="en-US" sz="1700" kern="1200" dirty="0" smtClean="0"/>
          </a:br>
          <a:r>
            <a:rPr lang="en-US" sz="1700" kern="1200" dirty="0" smtClean="0"/>
            <a:t>i4[2]</a:t>
          </a:r>
          <a:endParaRPr lang="en-US" sz="1700" kern="1200" dirty="0"/>
        </a:p>
      </dsp:txBody>
      <dsp:txXfrm>
        <a:off x="1746095" y="1327557"/>
        <a:ext cx="874840" cy="874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5" Type="http://schemas.openxmlformats.org/officeDocument/2006/relationships/image" Target="../media/image17.emf"/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7CE7641E-C2B5-0045-B9E4-24976591B677}" type="datetimeFigureOut">
              <a:rPr lang="en-US"/>
              <a:pPr>
                <a:defRPr/>
              </a:pPr>
              <a:t>15/09/16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39356838-AF81-844D-B0C2-0238ACC2BB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2349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DAB24B5F-5354-8142-8C13-C9AC4F898AC5}" type="datetimeFigureOut">
              <a:rPr lang="en-US"/>
              <a:pPr>
                <a:defRPr/>
              </a:pPr>
              <a:t>15/09/16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F6395B86-FFDB-5643-A397-A89BBD7D7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75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3877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009CF-2B03-C34D-AECD-36B80259EA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8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A7138-8377-2146-A822-43BBA46747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1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103665"/>
            <a:ext cx="8901616" cy="41798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81" y="635054"/>
            <a:ext cx="8911150" cy="59367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0000FF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71800"/>
            <a:ext cx="1076325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50" y="6571800"/>
            <a:ext cx="5373688" cy="241300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0800000" flipV="1">
            <a:off x="137880" y="6600009"/>
            <a:ext cx="531159" cy="201289"/>
          </a:xfrm>
        </p:spPr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fld id="{812F45D7-6ECD-014D-BEA0-7DE6B536A1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05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C755-C714-364E-972C-D3E699B8F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2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4D9CB-1BCC-154F-8E45-056470DB50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9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9743D-8891-124E-9489-3D94AE0FD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5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057-9A58-E041-9E00-DDCEC6CD26F6}" type="datetime1">
              <a:rPr lang="en-IN" smtClean="0"/>
              <a:t>16/09/16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C605-A127-6D47-96BA-4AA0E9AF46A1}" type="datetime1">
              <a:rPr lang="en-IN" smtClean="0"/>
              <a:t>16/09/16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2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895B-BE70-4841-9409-66877C3A09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3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A6838-67F4-AC43-9032-FA5D3F1046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7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theme" Target="../theme/theme2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r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1EBD4-23E4-E44A-953C-95352A60DE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0" r:id="rId3"/>
    <p:sldLayoutId id="2147484091" r:id="rId4"/>
    <p:sldLayoutId id="2147484092" r:id="rId5"/>
    <p:sldLayoutId id="2147484099" r:id="rId6"/>
    <p:sldLayoutId id="2147484101" r:id="rId7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r>
              <a:rPr lang="en-US" smtClean="0"/>
              <a:t>1/18/16</a:t>
            </a:r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</a:defRPr>
            </a:lvl1pPr>
          </a:lstStyle>
          <a:p>
            <a:pPr>
              <a:defRPr/>
            </a:pPr>
            <a:fld id="{94CB6A67-8ABE-6440-A013-8DA33A8BBB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1.bin"/><Relationship Id="rId12" Type="http://schemas.openxmlformats.org/officeDocument/2006/relationships/image" Target="../media/image1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1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15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4" Type="http://schemas.openxmlformats.org/officeDocument/2006/relationships/oleObject" Target="../embeddings/Microsoft_Equation2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1469201" y="579895"/>
            <a:ext cx="7133210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Vector Electromagnetic </a:t>
            </a:r>
            <a:r>
              <a:rPr lang="en-US" dirty="0">
                <a:solidFill>
                  <a:srgbClr val="FF0000"/>
                </a:solidFill>
              </a:rPr>
              <a:t>Physics </a:t>
            </a:r>
            <a:r>
              <a:rPr lang="en-US" dirty="0" smtClean="0">
                <a:solidFill>
                  <a:srgbClr val="FF0000"/>
                </a:solidFill>
              </a:rPr>
              <a:t>Models &amp; Field Propagation</a:t>
            </a:r>
            <a:endParaRPr lang="en-US" dirty="0">
              <a:solidFill>
                <a:srgbClr val="FF0000"/>
              </a:solidFill>
              <a:latin typeface="Helvetica" charset="0"/>
            </a:endParaRP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2024270"/>
            <a:ext cx="7526338" cy="447692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err="1" smtClean="0">
                <a:latin typeface="Helvetica" charset="0"/>
              </a:rPr>
              <a:t>Guilherme</a:t>
            </a:r>
            <a:r>
              <a:rPr lang="en-US" dirty="0" smtClean="0">
                <a:latin typeface="Helvetica" charset="0"/>
              </a:rPr>
              <a:t> </a:t>
            </a:r>
            <a:r>
              <a:rPr lang="en-US" dirty="0" err="1" smtClean="0">
                <a:latin typeface="Helvetica" charset="0"/>
              </a:rPr>
              <a:t>Amadio</a:t>
            </a:r>
            <a:r>
              <a:rPr lang="en-US" dirty="0" smtClean="0">
                <a:latin typeface="Helvetica" charset="0"/>
              </a:rPr>
              <a:t> (UNESP)</a:t>
            </a:r>
            <a:r>
              <a:rPr lang="en-US" dirty="0" smtClean="0">
                <a:latin typeface="Helvetica" charset="0"/>
              </a:rPr>
              <a:t>,</a:t>
            </a:r>
          </a:p>
          <a:p>
            <a:pPr algn="ctr" eaLnBrk="1" hangingPunct="1"/>
            <a:r>
              <a:rPr lang="en-US" dirty="0" err="1" smtClean="0">
                <a:latin typeface="Helvetica" charset="0"/>
              </a:rPr>
              <a:t>Ananya</a:t>
            </a:r>
            <a:r>
              <a:rPr lang="en-US" dirty="0">
                <a:latin typeface="Helvetica" charset="0"/>
              </a:rPr>
              <a:t>,</a:t>
            </a:r>
            <a:endParaRPr lang="en-US" dirty="0" smtClean="0">
              <a:latin typeface="Helvetica" charset="0"/>
            </a:endParaRPr>
          </a:p>
          <a:p>
            <a:pPr algn="ctr" eaLnBrk="1" hangingPunct="1"/>
            <a:r>
              <a:rPr lang="en-US" dirty="0" smtClean="0">
                <a:latin typeface="Helvetica" charset="0"/>
              </a:rPr>
              <a:t>John Apostolakis, </a:t>
            </a:r>
            <a:r>
              <a:rPr lang="en-US" dirty="0" err="1" smtClean="0">
                <a:latin typeface="Helvetica" charset="0"/>
              </a:rPr>
              <a:t>Marilena</a:t>
            </a:r>
            <a:r>
              <a:rPr lang="en-US" dirty="0" smtClean="0">
                <a:latin typeface="Helvetica" charset="0"/>
              </a:rPr>
              <a:t> </a:t>
            </a:r>
            <a:r>
              <a:rPr lang="en-US" dirty="0" err="1" smtClean="0">
                <a:latin typeface="Helvetica" charset="0"/>
              </a:rPr>
              <a:t>Bandieramonte</a:t>
            </a:r>
            <a:r>
              <a:rPr lang="en-US" dirty="0" smtClean="0">
                <a:latin typeface="Helvetica" charset="0"/>
              </a:rPr>
              <a:t>, </a:t>
            </a:r>
            <a:r>
              <a:rPr lang="en-US" dirty="0" err="1" smtClean="0">
                <a:latin typeface="Helvetica" charset="0"/>
              </a:rPr>
              <a:t>Mihaly</a:t>
            </a:r>
            <a:r>
              <a:rPr lang="en-US" dirty="0" smtClean="0">
                <a:latin typeface="Helvetica" charset="0"/>
              </a:rPr>
              <a:t> Novak (CERN)</a:t>
            </a:r>
          </a:p>
          <a:p>
            <a:pPr algn="ctr" eaLnBrk="1" hangingPunct="1"/>
            <a:r>
              <a:rPr lang="en-US" dirty="0" smtClean="0">
                <a:latin typeface="Helvetica" charset="0"/>
              </a:rPr>
              <a:t>Soon Yung Jun (</a:t>
            </a:r>
            <a:r>
              <a:rPr lang="en-US" dirty="0" err="1" smtClean="0">
                <a:latin typeface="Helvetica" charset="0"/>
              </a:rPr>
              <a:t>Fermilab</a:t>
            </a:r>
            <a:r>
              <a:rPr lang="en-US" dirty="0" smtClean="0">
                <a:latin typeface="Helvetica" charset="0"/>
              </a:rPr>
              <a:t>)</a:t>
            </a:r>
          </a:p>
          <a:p>
            <a:pPr algn="ctr"/>
            <a:endParaRPr lang="en-US" dirty="0" smtClean="0">
              <a:latin typeface="Helvetica" charset="0"/>
            </a:endParaRPr>
          </a:p>
          <a:p>
            <a:pPr algn="ctr"/>
            <a:endParaRPr lang="en-US" dirty="0">
              <a:latin typeface="Helvetica" charset="0"/>
            </a:endParaRPr>
          </a:p>
          <a:p>
            <a:pPr algn="ctr"/>
            <a:endParaRPr lang="en-US" dirty="0" smtClean="0">
              <a:latin typeface="Helvetica" charset="0"/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21</a:t>
            </a:r>
            <a:r>
              <a:rPr lang="en-US" baseline="30000" dirty="0" smtClean="0">
                <a:solidFill>
                  <a:srgbClr val="0000FF"/>
                </a:solidFill>
                <a:latin typeface="Helvetica" charset="0"/>
              </a:rPr>
              <a:t>th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 Geant4 Collaboration Meeting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January </a:t>
            </a:r>
            <a:r>
              <a:rPr lang="en-US" dirty="0">
                <a:solidFill>
                  <a:srgbClr val="0000FF"/>
                </a:solidFill>
                <a:latin typeface="Helvetica" charset="0"/>
              </a:rPr>
              <a:t>1</a:t>
            </a:r>
            <a:r>
              <a:rPr lang="en-US" dirty="0" smtClean="0">
                <a:solidFill>
                  <a:srgbClr val="0000FF"/>
                </a:solidFill>
                <a:latin typeface="Helvetica" charset="0"/>
              </a:rPr>
              <a:t>8 – 22, 2016</a:t>
            </a:r>
            <a:endParaRPr lang="en-US" dirty="0">
              <a:solidFill>
                <a:srgbClr val="0000FF"/>
              </a:solidFill>
              <a:latin typeface="Helvetica" charset="0"/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Ferrara, Italy</a:t>
            </a:r>
            <a:endParaRPr lang="en-US" dirty="0">
              <a:latin typeface="Helvetica" charset="0"/>
            </a:endParaRPr>
          </a:p>
          <a:p>
            <a:pPr eaLnBrk="1" hangingPunct="1"/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55070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charset="0"/>
              </a:rPr>
              <a:t>Preliminary Performance: Alias Sampling Method – GPU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287395" y="846593"/>
            <a:ext cx="8628005" cy="57733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00050"/>
            <a:r>
              <a:rPr lang="en-US" dirty="0"/>
              <a:t>GPU</a:t>
            </a:r>
          </a:p>
          <a:p>
            <a:pPr lvl="1"/>
            <a:r>
              <a:rPr lang="en-US" sz="2000" dirty="0"/>
              <a:t>GPU: </a:t>
            </a:r>
            <a:r>
              <a:rPr lang="en-US" sz="2000" dirty="0" err="1"/>
              <a:t>Nvidia</a:t>
            </a:r>
            <a:r>
              <a:rPr lang="en-US" sz="2000" dirty="0"/>
              <a:t> </a:t>
            </a:r>
            <a:r>
              <a:rPr lang="en-US" sz="2000" dirty="0" err="1"/>
              <a:t>Kepler</a:t>
            </a:r>
            <a:r>
              <a:rPr lang="en-US" sz="2000" dirty="0"/>
              <a:t> (</a:t>
            </a:r>
            <a:r>
              <a:rPr lang="en-US" sz="2000" dirty="0" smtClean="0"/>
              <a:t>K20</a:t>
            </a:r>
            <a:r>
              <a:rPr lang="en-US" sz="2000" dirty="0"/>
              <a:t>), 2496 cores @ 0.7 GHz - &lt;&lt;&lt;26,192&gt;&gt;&gt; </a:t>
            </a:r>
          </a:p>
          <a:p>
            <a:pPr lvl="1"/>
            <a:r>
              <a:rPr lang="en-US" sz="2000" dirty="0"/>
              <a:t>Host: Intel Xeon E5 – 2650 @ 2.60 GHz</a:t>
            </a:r>
          </a:p>
          <a:p>
            <a:pPr marL="114300" indent="0">
              <a:buNone/>
            </a:pPr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514350" lvl="1" indent="0">
              <a:buNone/>
            </a:pPr>
            <a:endParaRPr lang="en-US" dirty="0" smtClean="0"/>
          </a:p>
          <a:p>
            <a:pPr marL="800100" lvl="1"/>
            <a:endParaRPr lang="en-US" dirty="0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10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pic>
        <p:nvPicPr>
          <p:cNvPr id="3" name="Picture 2" descr="perf_gpu_alias_cud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92" y="2009913"/>
            <a:ext cx="7234425" cy="451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3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&amp;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Integration into </a:t>
            </a:r>
            <a:r>
              <a:rPr lang="en-US" dirty="0" err="1" smtClean="0"/>
              <a:t>GeantV</a:t>
            </a:r>
            <a:r>
              <a:rPr lang="en-US" dirty="0" smtClean="0"/>
              <a:t> tracking loop – with validation</a:t>
            </a:r>
          </a:p>
          <a:p>
            <a:pPr lvl="1"/>
            <a:r>
              <a:rPr lang="en-US" dirty="0" smtClean="0"/>
              <a:t>a single gamma processes (in progress)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gamma processes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lectron process(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Full set of electron &amp; gamma </a:t>
            </a:r>
            <a:r>
              <a:rPr lang="en-US" dirty="0"/>
              <a:t>processes in tracking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Validation of EM showers</a:t>
            </a:r>
          </a:p>
          <a:p>
            <a:pPr lvl="1"/>
            <a:r>
              <a:rPr lang="en-US" dirty="0" smtClean="0"/>
              <a:t>Profiling &amp; optimisation</a:t>
            </a:r>
          </a:p>
          <a:p>
            <a:pPr lvl="1"/>
            <a:r>
              <a:rPr lang="en-US" dirty="0" smtClean="0"/>
              <a:t>Speedup evaluation</a:t>
            </a:r>
            <a:endParaRPr lang="en-US" dirty="0"/>
          </a:p>
          <a:p>
            <a:r>
              <a:rPr lang="en-US" dirty="0" smtClean="0"/>
              <a:t>Neutron processes</a:t>
            </a:r>
          </a:p>
          <a:p>
            <a:pPr lvl="1"/>
            <a:r>
              <a:rPr lang="en-US" dirty="0" smtClean="0"/>
              <a:t>Process cross section – full reevaluation (BARC)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57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processes and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odel for multiple scattering prepared</a:t>
            </a:r>
          </a:p>
          <a:p>
            <a:pPr lvl="1"/>
            <a:r>
              <a:rPr lang="en-US" dirty="0" smtClean="0"/>
              <a:t>Portable between G4 and </a:t>
            </a:r>
            <a:r>
              <a:rPr lang="en-US" dirty="0" err="1" smtClean="0"/>
              <a:t>GeantV</a:t>
            </a:r>
            <a:endParaRPr lang="en-US" dirty="0" smtClean="0"/>
          </a:p>
          <a:p>
            <a:pPr lvl="1"/>
            <a:r>
              <a:rPr lang="en-US" dirty="0" smtClean="0"/>
              <a:t>Approach &amp; validation presented in 2015 Geant4 workshop</a:t>
            </a:r>
          </a:p>
          <a:p>
            <a:pPr lvl="1"/>
            <a:r>
              <a:rPr lang="en-US" dirty="0" smtClean="0"/>
              <a:t>Released as ‘GS’ </a:t>
            </a:r>
            <a:r>
              <a:rPr lang="en-US" dirty="0" err="1" smtClean="0"/>
              <a:t>Mult.Scat</a:t>
            </a:r>
            <a:r>
              <a:rPr lang="en-US" dirty="0" smtClean="0"/>
              <a:t>. model in Geant4 10.2 (Dec 2015)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Models for </a:t>
            </a:r>
            <a:r>
              <a:rPr lang="en-US" dirty="0" err="1" smtClean="0"/>
              <a:t>bremmstrahlung</a:t>
            </a:r>
            <a:endParaRPr lang="en-US" dirty="0" smtClean="0"/>
          </a:p>
          <a:p>
            <a:pPr lvl="1"/>
            <a:r>
              <a:rPr lang="en-US" dirty="0" smtClean="0"/>
              <a:t>Prepared new ‘ground-up’ implementation of </a:t>
            </a:r>
            <a:r>
              <a:rPr lang="en-US" dirty="0" err="1" smtClean="0"/>
              <a:t>brem</a:t>
            </a:r>
            <a:endParaRPr lang="en-US" dirty="0" smtClean="0"/>
          </a:p>
          <a:p>
            <a:pPr lvl="1"/>
            <a:r>
              <a:rPr lang="en-US" dirty="0" smtClean="0"/>
              <a:t>Fully integrated density &amp; LPM effects</a:t>
            </a:r>
          </a:p>
          <a:p>
            <a:pPr lvl="1"/>
            <a:r>
              <a:rPr lang="en-US" dirty="0" smtClean="0"/>
              <a:t>Identified correction for LPM effect in G4 </a:t>
            </a:r>
            <a:r>
              <a:rPr lang="en-US" dirty="0" err="1" smtClean="0"/>
              <a:t>brem</a:t>
            </a:r>
            <a:r>
              <a:rPr lang="en-US" dirty="0" smtClean="0"/>
              <a:t> model (fixed) </a:t>
            </a:r>
          </a:p>
          <a:p>
            <a:r>
              <a:rPr lang="en-US" dirty="0"/>
              <a:t>Models </a:t>
            </a:r>
            <a:r>
              <a:rPr lang="en-US" dirty="0" smtClean="0"/>
              <a:t>for </a:t>
            </a:r>
            <a:r>
              <a:rPr lang="en-US" dirty="0" err="1"/>
              <a:t>ionisation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Further validation underway</a:t>
            </a:r>
          </a:p>
          <a:p>
            <a:pPr lvl="1"/>
            <a:r>
              <a:rPr lang="en-US" dirty="0" smtClean="0"/>
              <a:t>Integration into </a:t>
            </a:r>
            <a:r>
              <a:rPr lang="en-US" dirty="0" err="1" smtClean="0"/>
              <a:t>GeantV</a:t>
            </a:r>
            <a:r>
              <a:rPr lang="en-US" dirty="0" smtClean="0"/>
              <a:t> tracking is in preparation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15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 smtClean="0">
                <a:latin typeface="Helvetica" charset="0"/>
              </a:rPr>
              <a:t>VecPhys</a:t>
            </a:r>
            <a:r>
              <a:rPr lang="en-US" dirty="0" smtClean="0">
                <a:latin typeface="Helvetica" charset="0"/>
              </a:rPr>
              <a:t> Summary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166950" y="895684"/>
            <a:ext cx="8784397" cy="55211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00050"/>
            <a:r>
              <a:rPr lang="en-US" dirty="0" smtClean="0">
                <a:latin typeface="Helvetica" charset="0"/>
              </a:rPr>
              <a:t>Demonstrated feasibility of implementing </a:t>
            </a:r>
            <a:r>
              <a:rPr lang="en-US" dirty="0">
                <a:latin typeface="Helvetica" charset="0"/>
              </a:rPr>
              <a:t>electromagnetic physics models for </a:t>
            </a:r>
            <a:r>
              <a:rPr lang="en-US" dirty="0" smtClean="0">
                <a:latin typeface="Helvetica" charset="0"/>
              </a:rPr>
              <a:t>scalar, Vector(SIMD) and GPU</a:t>
            </a:r>
            <a:r>
              <a:rPr lang="en-US" dirty="0" smtClean="0">
                <a:latin typeface="Helvetica" charset="0"/>
              </a:rPr>
              <a:t> (</a:t>
            </a:r>
            <a:r>
              <a:rPr lang="en-US" dirty="0" smtClean="0">
                <a:latin typeface="Helvetica" charset="0"/>
              </a:rPr>
              <a:t>SIMT) </a:t>
            </a:r>
            <a:r>
              <a:rPr lang="en-US" dirty="0" smtClean="0">
                <a:latin typeface="Helvetica" charset="0"/>
              </a:rPr>
              <a:t>architectures with common source code</a:t>
            </a:r>
          </a:p>
          <a:p>
            <a:pPr marL="400050"/>
            <a:r>
              <a:rPr lang="en-US" dirty="0" smtClean="0">
                <a:latin typeface="Helvetica" charset="0"/>
              </a:rPr>
              <a:t>Integrated different </a:t>
            </a:r>
            <a:r>
              <a:rPr lang="en-US" dirty="0" smtClean="0">
                <a:latin typeface="Helvetica" charset="0"/>
              </a:rPr>
              <a:t>sampling methods </a:t>
            </a:r>
            <a:r>
              <a:rPr lang="en-US" dirty="0" smtClean="0">
                <a:latin typeface="Helvetica" charset="0"/>
              </a:rPr>
              <a:t>(alias, </a:t>
            </a:r>
            <a:r>
              <a:rPr lang="en-US" dirty="0" smtClean="0">
                <a:latin typeface="Helvetica" charset="0"/>
              </a:rPr>
              <a:t>adaptations </a:t>
            </a:r>
            <a:r>
              <a:rPr lang="en-US" dirty="0" smtClean="0">
                <a:latin typeface="Helvetica" charset="0"/>
              </a:rPr>
              <a:t>of accept/reject</a:t>
            </a:r>
            <a:r>
              <a:rPr lang="en-US" dirty="0" smtClean="0">
                <a:latin typeface="Helvetica" charset="0"/>
              </a:rPr>
              <a:t>) for models of photon processes</a:t>
            </a:r>
          </a:p>
          <a:p>
            <a:pPr marL="400050"/>
            <a:r>
              <a:rPr lang="en-US" dirty="0" smtClean="0">
                <a:latin typeface="Helvetica" charset="0"/>
              </a:rPr>
              <a:t>New electron models ‘from the ground up’ – multiple scattering fully validated in Geant4 simulations</a:t>
            </a:r>
            <a:endParaRPr lang="en-US" dirty="0" smtClean="0">
              <a:latin typeface="Helvetica" charset="0"/>
            </a:endParaRPr>
          </a:p>
          <a:p>
            <a:pPr marL="400050"/>
            <a:r>
              <a:rPr lang="en-US" dirty="0" smtClean="0"/>
              <a:t>Validating physics results with Geant4 and evaluating computing performance</a:t>
            </a:r>
          </a:p>
          <a:p>
            <a:pPr marL="400050"/>
            <a:r>
              <a:rPr lang="en-US" dirty="0" smtClean="0"/>
              <a:t>Outlook</a:t>
            </a:r>
          </a:p>
          <a:p>
            <a:pPr marL="800100" lvl="1"/>
            <a:r>
              <a:rPr lang="en-US" dirty="0"/>
              <a:t>O</a:t>
            </a:r>
            <a:r>
              <a:rPr lang="en-US" dirty="0" smtClean="0"/>
              <a:t>ptimize </a:t>
            </a:r>
            <a:r>
              <a:rPr lang="en-US" dirty="0" smtClean="0"/>
              <a:t>further for both SIMD and SIMT     </a:t>
            </a:r>
          </a:p>
          <a:p>
            <a:pPr marL="800100" lvl="1"/>
            <a:r>
              <a:rPr lang="en-US" dirty="0" smtClean="0"/>
              <a:t>Integrate in the </a:t>
            </a:r>
            <a:r>
              <a:rPr lang="en-US" dirty="0" err="1" smtClean="0"/>
              <a:t>GeantV</a:t>
            </a:r>
            <a:r>
              <a:rPr lang="en-US" dirty="0" smtClean="0"/>
              <a:t> framework</a:t>
            </a:r>
          </a:p>
          <a:p>
            <a:pPr marL="800100" lvl="1"/>
            <a:r>
              <a:rPr lang="en-US" dirty="0"/>
              <a:t>M</a:t>
            </a:r>
            <a:r>
              <a:rPr lang="en-US" dirty="0" smtClean="0"/>
              <a:t>easure </a:t>
            </a:r>
            <a:r>
              <a:rPr lang="en-US" dirty="0" smtClean="0"/>
              <a:t>performance in full simulation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13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89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Field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81" y="635054"/>
            <a:ext cx="3608620" cy="255264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Ananya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John Apostolakis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Outline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7415" y="3094917"/>
            <a:ext cx="8911150" cy="353054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00FF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en-US" smtClean="0"/>
              <a:t>GeantV and magnetic field tracking </a:t>
            </a:r>
          </a:p>
          <a:p>
            <a:r>
              <a:rPr lang="en-US" smtClean="0"/>
              <a:t>The CMS magnetic field</a:t>
            </a:r>
          </a:p>
          <a:p>
            <a:pPr lvl="1"/>
            <a:r>
              <a:rPr lang="en-US" smtClean="0"/>
              <a:t>Approximation using Bilinear Interpolation</a:t>
            </a:r>
          </a:p>
          <a:p>
            <a:pPr lvl="1"/>
            <a:r>
              <a:rPr lang="en-US" smtClean="0"/>
              <a:t>Vectorization and memory layout</a:t>
            </a:r>
          </a:p>
          <a:p>
            <a:pPr lvl="1"/>
            <a:r>
              <a:rPr lang="en-US" smtClean="0"/>
              <a:t>Optimization</a:t>
            </a:r>
          </a:p>
          <a:p>
            <a:pPr lvl="1"/>
            <a:r>
              <a:rPr lang="en-US" smtClean="0"/>
              <a:t>VTune Analysis</a:t>
            </a:r>
          </a:p>
          <a:p>
            <a:r>
              <a:rPr lang="en-US" smtClean="0"/>
              <a:t>Vectorization of Integration of motion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590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sample values of 2D CMS field.</a:t>
            </a:r>
          </a:p>
          <a:p>
            <a:r>
              <a:rPr lang="en-US" dirty="0" smtClean="0"/>
              <a:t>Assume phi-symmetric field. </a:t>
            </a:r>
          </a:p>
          <a:p>
            <a:r>
              <a:rPr lang="en-US" dirty="0" smtClean="0"/>
              <a:t>Find magnetic field given a point in 3D space.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r-Br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" t="7890" r="6530"/>
          <a:stretch/>
        </p:blipFill>
        <p:spPr>
          <a:xfrm>
            <a:off x="914400" y="4251096"/>
            <a:ext cx="3705824" cy="2348911"/>
          </a:xfrm>
          <a:prstGeom prst="rect">
            <a:avLst/>
          </a:prstGeom>
        </p:spPr>
      </p:pic>
      <p:pic>
        <p:nvPicPr>
          <p:cNvPr id="6" name="Picture 5" descr="r-Bz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" t="7809" r="4724"/>
          <a:stretch/>
        </p:blipFill>
        <p:spPr>
          <a:xfrm>
            <a:off x="749869" y="1981201"/>
            <a:ext cx="3870355" cy="2387910"/>
          </a:xfrm>
          <a:prstGeom prst="rect">
            <a:avLst/>
          </a:prstGeom>
        </p:spPr>
      </p:pic>
      <p:pic>
        <p:nvPicPr>
          <p:cNvPr id="7" name="Picture 6" descr="z-Bz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" t="7527" r="9059"/>
          <a:stretch/>
        </p:blipFill>
        <p:spPr>
          <a:xfrm>
            <a:off x="4522680" y="2438400"/>
            <a:ext cx="4281051" cy="2858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99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given 2D map.</a:t>
            </a:r>
          </a:p>
          <a:p>
            <a:r>
              <a:rPr lang="en-US" dirty="0" smtClean="0"/>
              <a:t>Find corresponding magnetic field using bilinear interpolation on values from map.</a:t>
            </a:r>
          </a:p>
          <a:p>
            <a:pPr marL="11430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d97K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195" y="3179754"/>
            <a:ext cx="2530645" cy="354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9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/>
              <a:t>"</a:t>
            </a:r>
            <a:r>
              <a:rPr lang="en-US" sz="2000" b="1" i="1" dirty="0"/>
              <a:t>Vectorization</a:t>
            </a:r>
            <a:r>
              <a:rPr lang="en-US" sz="2000" i="1" dirty="0"/>
              <a:t>" (simplified) is the process of rewriting a loop so that instead of processing a single element of an array N times, it processes (say) 4 elements of the array simultaneously N/4 times</a:t>
            </a:r>
            <a:r>
              <a:rPr lang="en-US" sz="2000" i="1" dirty="0" smtClean="0"/>
              <a:t>.</a:t>
            </a:r>
          </a:p>
          <a:p>
            <a:r>
              <a:rPr lang="en-US" sz="2000" dirty="0" smtClean="0"/>
              <a:t>What are we doing?</a:t>
            </a:r>
          </a:p>
          <a:p>
            <a:pPr lvl="1"/>
            <a:r>
              <a:rPr lang="en-US" sz="1600" dirty="0" smtClean="0"/>
              <a:t>Processing multiple particles/tracks simultaneously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 descr="image0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821" y="4287811"/>
            <a:ext cx="41814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79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111428"/>
              </p:ext>
            </p:extLst>
          </p:nvPr>
        </p:nvGraphicFramePr>
        <p:xfrm>
          <a:off x="0" y="170223"/>
          <a:ext cx="5321300" cy="334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337847"/>
              </p:ext>
            </p:extLst>
          </p:nvPr>
        </p:nvGraphicFramePr>
        <p:xfrm>
          <a:off x="3695700" y="3029822"/>
          <a:ext cx="544830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1279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 Ordering of gather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099952"/>
              </p:ext>
            </p:extLst>
          </p:nvPr>
        </p:nvGraphicFramePr>
        <p:xfrm>
          <a:off x="0" y="4130288"/>
          <a:ext cx="3322960" cy="24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urved Connector 6"/>
          <p:cNvCxnSpPr/>
          <p:nvPr/>
        </p:nvCxnSpPr>
        <p:spPr>
          <a:xfrm rot="5400000">
            <a:off x="302547" y="2710047"/>
            <a:ext cx="2392457" cy="1107470"/>
          </a:xfrm>
          <a:prstGeom prst="curvedConnector3">
            <a:avLst>
              <a:gd name="adj1" fmla="val 50000"/>
            </a:avLst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 rot="5400000">
            <a:off x="398519" y="2924189"/>
            <a:ext cx="2525369" cy="1166534"/>
          </a:xfrm>
          <a:prstGeom prst="curvedConnector3">
            <a:avLst/>
          </a:prstGeom>
          <a:ln>
            <a:solidFill>
              <a:srgbClr val="89621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5400000">
            <a:off x="509256" y="3197392"/>
            <a:ext cx="2687819" cy="1018871"/>
          </a:xfrm>
          <a:prstGeom prst="curvedConnector3">
            <a:avLst/>
          </a:prstGeom>
          <a:ln>
            <a:solidFill>
              <a:srgbClr val="89621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12885" y="2027971"/>
            <a:ext cx="1610075" cy="57596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89621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712885" y="2112781"/>
            <a:ext cx="161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Gather1</a:t>
            </a:r>
            <a:endParaRPr lang="en-US" dirty="0"/>
          </a:p>
        </p:txBody>
      </p:sp>
      <p:graphicFrame>
        <p:nvGraphicFramePr>
          <p:cNvPr id="2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769715"/>
              </p:ext>
            </p:extLst>
          </p:nvPr>
        </p:nvGraphicFramePr>
        <p:xfrm>
          <a:off x="5363840" y="4130288"/>
          <a:ext cx="3322960" cy="24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2" name="Curved Connector 21"/>
          <p:cNvCxnSpPr/>
          <p:nvPr/>
        </p:nvCxnSpPr>
        <p:spPr>
          <a:xfrm rot="5400000">
            <a:off x="5455987" y="3241652"/>
            <a:ext cx="2097093" cy="339624"/>
          </a:xfrm>
          <a:prstGeom prst="curvedConnector3">
            <a:avLst/>
          </a:prstGeom>
          <a:ln>
            <a:solidFill>
              <a:srgbClr val="89621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5400000">
            <a:off x="5153200" y="3765918"/>
            <a:ext cx="3293320" cy="251028"/>
          </a:xfrm>
          <a:prstGeom prst="curvedConnector3">
            <a:avLst>
              <a:gd name="adj1" fmla="val 50000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34721" y="2027971"/>
            <a:ext cx="1683352" cy="575962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61549" y="2129917"/>
            <a:ext cx="146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Gather2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06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– EM Physics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  <a:p>
            <a:r>
              <a:rPr lang="en-US" dirty="0" smtClean="0"/>
              <a:t>Approaches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abulated </a:t>
            </a:r>
            <a:r>
              <a:rPr lang="en-US" dirty="0"/>
              <a:t>(pre-simulated) </a:t>
            </a:r>
            <a:r>
              <a:rPr lang="en-US" dirty="0" smtClean="0"/>
              <a:t>reactions</a:t>
            </a:r>
          </a:p>
          <a:p>
            <a:pPr lvl="1"/>
            <a:r>
              <a:rPr lang="en-US" dirty="0" smtClean="0"/>
              <a:t>Borrowing distributions from established G4 models </a:t>
            </a:r>
          </a:p>
          <a:p>
            <a:pPr lvl="1"/>
            <a:r>
              <a:rPr lang="en-US" dirty="0" smtClean="0"/>
              <a:t>Re-constituted modeling</a:t>
            </a:r>
          </a:p>
          <a:p>
            <a:r>
              <a:rPr lang="en-US" dirty="0" smtClean="0"/>
              <a:t>EM processes</a:t>
            </a:r>
          </a:p>
          <a:p>
            <a:pPr lvl="1"/>
            <a:r>
              <a:rPr lang="en-US" dirty="0" smtClean="0"/>
              <a:t>Electron models</a:t>
            </a:r>
          </a:p>
          <a:p>
            <a:pPr lvl="1"/>
            <a:r>
              <a:rPr lang="en-US" dirty="0" smtClean="0"/>
              <a:t>Photon models</a:t>
            </a:r>
          </a:p>
          <a:p>
            <a:r>
              <a:rPr lang="en-US" dirty="0" smtClean="0"/>
              <a:t>Validation &amp; speedup of photon models</a:t>
            </a:r>
          </a:p>
          <a:p>
            <a:r>
              <a:rPr lang="en-US" dirty="0" smtClean="0"/>
              <a:t>Outlook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37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784911"/>
              </p:ext>
            </p:extLst>
          </p:nvPr>
        </p:nvGraphicFramePr>
        <p:xfrm>
          <a:off x="353774" y="455207"/>
          <a:ext cx="8549835" cy="6148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498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382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Speedup factor of ~3</a:t>
            </a:r>
          </a:p>
          <a:p>
            <a:endParaRPr lang="en-US" sz="2000" dirty="0" smtClean="0"/>
          </a:p>
          <a:p>
            <a:r>
              <a:rPr lang="en-US" sz="2000" dirty="0" smtClean="0"/>
              <a:t>Semi-realistic benchmark:</a:t>
            </a:r>
          </a:p>
          <a:p>
            <a:pPr lvl="1"/>
            <a:r>
              <a:rPr lang="en-US" sz="1600" dirty="0" smtClean="0"/>
              <a:t>Half the points are new; the other half are ‘moved’ near to previous values.</a:t>
            </a:r>
          </a:p>
          <a:p>
            <a:pPr lvl="1"/>
            <a:r>
              <a:rPr lang="en-US" sz="1600" dirty="0" smtClean="0"/>
              <a:t>Exponential random distribution.</a:t>
            </a:r>
          </a:p>
          <a:p>
            <a:pPr lvl="1"/>
            <a:r>
              <a:rPr lang="en-US" sz="1600" dirty="0"/>
              <a:t>Time </a:t>
            </a:r>
            <a:r>
              <a:rPr lang="en-US" sz="1600" dirty="0" smtClean="0"/>
              <a:t>reduced </a:t>
            </a:r>
            <a:r>
              <a:rPr lang="en-US" sz="1600" dirty="0"/>
              <a:t>by ~5%</a:t>
            </a:r>
            <a:r>
              <a:rPr lang="en-US" sz="1600" dirty="0" smtClean="0"/>
              <a:t>. Likely effect is from cache.</a:t>
            </a:r>
          </a:p>
          <a:p>
            <a:endParaRPr lang="en-US" sz="2000" dirty="0" smtClean="0"/>
          </a:p>
          <a:p>
            <a:r>
              <a:rPr lang="en-US" sz="2000" dirty="0" smtClean="0"/>
              <a:t>Difference in performance from changing doubles to floats: </a:t>
            </a:r>
          </a:p>
          <a:p>
            <a:pPr lvl="1"/>
            <a:r>
              <a:rPr lang="en-US" sz="1600" dirty="0" smtClean="0"/>
              <a:t>3-20% for sequential</a:t>
            </a:r>
          </a:p>
          <a:p>
            <a:pPr lvl="1"/>
            <a:r>
              <a:rPr lang="en-US" sz="1600" dirty="0" smtClean="0"/>
              <a:t>30-40% for vector version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Difference in performance from changing order of memory operations:</a:t>
            </a:r>
          </a:p>
          <a:p>
            <a:pPr lvl="1"/>
            <a:r>
              <a:rPr lang="en-US" sz="1600" dirty="0" smtClean="0"/>
              <a:t>5-7% for sequential </a:t>
            </a:r>
          </a:p>
          <a:p>
            <a:pPr lvl="1"/>
            <a:r>
              <a:rPr lang="en-US" sz="1600" dirty="0" smtClean="0"/>
              <a:t>5-20% for vector 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43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1" name="Content Placeholder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338022"/>
              </p:ext>
            </p:extLst>
          </p:nvPr>
        </p:nvGraphicFramePr>
        <p:xfrm>
          <a:off x="4407029" y="2891703"/>
          <a:ext cx="2279746" cy="1239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3" imgW="723900" imgH="393700" progId="Equation.3">
                  <p:embed/>
                </p:oleObj>
              </mc:Choice>
              <mc:Fallback>
                <p:oleObj name="Equation" r:id="rId3" imgW="7239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7029" y="2891703"/>
                        <a:ext cx="2279746" cy="1239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279514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5" imgW="114300" imgH="165100" progId="Equation.3">
                  <p:embed/>
                </p:oleObj>
              </mc:Choice>
              <mc:Fallback>
                <p:oleObj name="Equation" r:id="rId5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282545"/>
              </p:ext>
            </p:extLst>
          </p:nvPr>
        </p:nvGraphicFramePr>
        <p:xfrm>
          <a:off x="5334913" y="2126406"/>
          <a:ext cx="401877" cy="536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7" imgW="152400" imgH="203200" progId="Equation.3">
                  <p:embed/>
                </p:oleObj>
              </mc:Choice>
              <mc:Fallback>
                <p:oleObj name="Equation" r:id="rId7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913" y="2126406"/>
                        <a:ext cx="401877" cy="5363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2335978"/>
            <a:ext cx="370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Magnetic Field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6128" y="3326884"/>
            <a:ext cx="3139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Force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6128" y="5457117"/>
            <a:ext cx="3139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Equation of motion (ODE)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86775" y="1698002"/>
            <a:ext cx="24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Vecotrizable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7937" y="2141022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37061" y="5641783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71588" y="3458921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557193"/>
              </p:ext>
            </p:extLst>
          </p:nvPr>
        </p:nvGraphicFramePr>
        <p:xfrm>
          <a:off x="5000625" y="4432800"/>
          <a:ext cx="12779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9" imgW="546100" imgH="520700" progId="Equation.3">
                  <p:embed/>
                </p:oleObj>
              </mc:Choice>
              <mc:Fallback>
                <p:oleObj name="Equation" r:id="rId9" imgW="5461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00625" y="4432800"/>
                        <a:ext cx="1277938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532288"/>
              </p:ext>
            </p:extLst>
          </p:nvPr>
        </p:nvGraphicFramePr>
        <p:xfrm>
          <a:off x="5000625" y="5641783"/>
          <a:ext cx="1841500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11" imgW="787400" imgH="457200" progId="Equation.3">
                  <p:embed/>
                </p:oleObj>
              </mc:Choice>
              <mc:Fallback>
                <p:oleObj name="Equation" r:id="rId11" imgW="787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00625" y="5641783"/>
                        <a:ext cx="1841500" cy="1068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301145" y="2891703"/>
            <a:ext cx="8385655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1145" y="4249242"/>
            <a:ext cx="8385655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62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8" name="Content Placeholder 6" descr="img48.gif"/>
          <p:cNvPicPr>
            <a:picLocks noGrp="1" noChangeAspect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2" r="12962"/>
          <a:stretch>
            <a:fillRect/>
          </a:stretch>
        </p:blipFill>
        <p:spPr>
          <a:xfrm>
            <a:off x="2955755" y="779633"/>
            <a:ext cx="3332162" cy="2130425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187904"/>
              </p:ext>
            </p:extLst>
          </p:nvPr>
        </p:nvGraphicFramePr>
        <p:xfrm>
          <a:off x="4507536" y="20587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4" imgW="114300" imgH="165100" progId="Equation.3">
                  <p:embed/>
                </p:oleObj>
              </mc:Choice>
              <mc:Fallback>
                <p:oleObj name="Equation" r:id="rId4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07536" y="20587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-28865" y="1775353"/>
            <a:ext cx="3701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Runge</a:t>
            </a:r>
            <a:r>
              <a:rPr lang="en-US" dirty="0" smtClean="0"/>
              <a:t> </a:t>
            </a:r>
            <a:r>
              <a:rPr lang="en-US" dirty="0" err="1" smtClean="0"/>
              <a:t>Kutta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6993" y="4126061"/>
            <a:ext cx="3139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Driver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86775" y="410301"/>
            <a:ext cx="24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Vectorizable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29027" y="415351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2264" y="4153514"/>
            <a:ext cx="3256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Control</a:t>
            </a:r>
          </a:p>
          <a:p>
            <a:r>
              <a:rPr lang="en-US" dirty="0" smtClean="0"/>
              <a:t>Adaptive </a:t>
            </a:r>
            <a:r>
              <a:rPr lang="en-US" dirty="0" err="1" smtClean="0"/>
              <a:t>Stepsize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29027" y="175664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92264" y="2910058"/>
            <a:ext cx="2979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: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o</a:t>
            </a:r>
            <a:endParaRPr lang="en-US" baseline="-25000" dirty="0" smtClean="0"/>
          </a:p>
          <a:p>
            <a:r>
              <a:rPr lang="en-US" dirty="0" smtClean="0"/>
              <a:t>Output: y</a:t>
            </a:r>
            <a:r>
              <a:rPr lang="en-US" baseline="-25000" dirty="0" smtClean="0"/>
              <a:t>1</a:t>
            </a:r>
            <a:r>
              <a:rPr lang="en-US" dirty="0" smtClean="0"/>
              <a:t>, Δ</a:t>
            </a:r>
            <a:r>
              <a:rPr lang="en-US" dirty="0"/>
              <a:t>y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53200" y="4661345"/>
            <a:ext cx="2467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(Not Naively </a:t>
            </a:r>
            <a:r>
              <a:rPr lang="en-US" sz="1400" dirty="0" err="1" smtClean="0">
                <a:solidFill>
                  <a:srgbClr val="FF0000"/>
                </a:solidFill>
              </a:rPr>
              <a:t>vectorizable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3055753" y="5062049"/>
            <a:ext cx="153655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55753" y="4921613"/>
            <a:ext cx="0" cy="28811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92311" y="4965917"/>
            <a:ext cx="177195" cy="17719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3026228" y="5669460"/>
            <a:ext cx="110833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26228" y="5529024"/>
            <a:ext cx="0" cy="28811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4105040" y="5573328"/>
            <a:ext cx="177195" cy="17719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4690809" y="6450939"/>
            <a:ext cx="110833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90809" y="6310503"/>
            <a:ext cx="0" cy="28811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5769621" y="6354807"/>
            <a:ext cx="177195" cy="177195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4282235" y="5209731"/>
            <a:ext cx="339601" cy="363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769506" y="5062049"/>
            <a:ext cx="413448" cy="12484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69506" y="5591862"/>
            <a:ext cx="1265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success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4263900" y="5187417"/>
            <a:ext cx="487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01145" y="3952319"/>
            <a:ext cx="8385655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61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Propagation - Outlook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Vectorized field propagation is in progress</a:t>
            </a:r>
          </a:p>
          <a:p>
            <a:pPr lvl="1"/>
            <a:r>
              <a:rPr lang="en-US" dirty="0" smtClean="0"/>
              <a:t>Field &amp; equation of motion </a:t>
            </a:r>
            <a:r>
              <a:rPr lang="en-US" dirty="0" err="1" smtClean="0"/>
              <a:t>vectorised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Helix and different RK steppers </a:t>
            </a:r>
            <a:r>
              <a:rPr lang="en-US" dirty="0" err="1" smtClean="0"/>
              <a:t>vectorised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‘Driver’: different methods for keeping </a:t>
            </a:r>
            <a:r>
              <a:rPr lang="en-US" dirty="0" err="1" smtClean="0"/>
              <a:t>vectorisation</a:t>
            </a:r>
            <a:r>
              <a:rPr lang="en-US" dirty="0" smtClean="0"/>
              <a:t> when handling multiple tracks are under investigation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249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599238"/>
            <a:ext cx="530225" cy="201612"/>
          </a:xfrm>
        </p:spPr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929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Vtune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93294"/>
              </p:ext>
            </p:extLst>
          </p:nvPr>
        </p:nvGraphicFramePr>
        <p:xfrm>
          <a:off x="363206" y="2111631"/>
          <a:ext cx="8389059" cy="2026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981"/>
                <a:gridCol w="1364367"/>
                <a:gridCol w="685869"/>
                <a:gridCol w="874382"/>
                <a:gridCol w="858016"/>
                <a:gridCol w="864793"/>
                <a:gridCol w="834972"/>
                <a:gridCol w="879704"/>
                <a:gridCol w="1013975"/>
              </a:tblGrid>
              <a:tr h="529917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Elapsed Time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Instructions Retired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CPI Rate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Back-end Bound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Memory Bound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Core Bound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Utilization</a:t>
                      </a:r>
                    </a:p>
                  </a:txBody>
                  <a:tcPr marL="12700" marR="12700" marT="12700" marB="0" anchor="b"/>
                </a:tc>
              </a:tr>
              <a:tr h="529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Sequential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nRep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200)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Reorder2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Haswell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Xeon)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8.166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31.7B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0.786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0.282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0.505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45521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511031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Vector </a:t>
                      </a:r>
                      <a:endParaRPr lang="es-ES_tradnl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s-ES_tradn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s-ES_tradnl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nRep</a:t>
                      </a:r>
                      <a:r>
                        <a:rPr lang="es-ES_trad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500)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Reorder2</a:t>
                      </a:r>
                    </a:p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Haswell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Xeon)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33.8B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0.776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0.555</a:t>
                      </a:r>
                      <a:endParaRPr lang="is-I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0.463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607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improvement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8132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Version:</a:t>
            </a:r>
          </a:p>
          <a:p>
            <a:pPr lvl="1"/>
            <a:r>
              <a:rPr lang="en-US" dirty="0" smtClean="0"/>
              <a:t>27 </a:t>
            </a:r>
            <a:r>
              <a:rPr lang="en-US" dirty="0"/>
              <a:t>multiplications</a:t>
            </a:r>
          </a:p>
          <a:p>
            <a:pPr lvl="1"/>
            <a:r>
              <a:rPr lang="en-US" dirty="0"/>
              <a:t>32 </a:t>
            </a:r>
            <a:r>
              <a:rPr lang="en-US" dirty="0" smtClean="0"/>
              <a:t>additions/subtractions</a:t>
            </a:r>
            <a:endParaRPr lang="en-US" dirty="0"/>
          </a:p>
          <a:p>
            <a:pPr lvl="1"/>
            <a:r>
              <a:rPr lang="en-US" dirty="0" smtClean="0"/>
              <a:t>7 </a:t>
            </a:r>
            <a:r>
              <a:rPr lang="en-US" dirty="0"/>
              <a:t>divisions</a:t>
            </a:r>
          </a:p>
          <a:p>
            <a:pPr lvl="1"/>
            <a:r>
              <a:rPr lang="en-US" dirty="0" smtClean="0"/>
              <a:t>8 </a:t>
            </a:r>
            <a:r>
              <a:rPr lang="en-US" dirty="0"/>
              <a:t>modulus </a:t>
            </a:r>
          </a:p>
          <a:p>
            <a:pPr lvl="1"/>
            <a:r>
              <a:rPr lang="en-US" dirty="0"/>
              <a:t>5 trigonometric </a:t>
            </a:r>
            <a:r>
              <a:rPr lang="en-US" dirty="0" smtClean="0"/>
              <a:t>ops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sqrt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Current Version:</a:t>
            </a:r>
          </a:p>
          <a:p>
            <a:pPr lvl="1"/>
            <a:r>
              <a:rPr lang="en-US" dirty="0"/>
              <a:t>29 multiplications</a:t>
            </a:r>
          </a:p>
          <a:p>
            <a:pPr lvl="1"/>
            <a:r>
              <a:rPr lang="en-US" dirty="0" smtClean="0"/>
              <a:t>24-28 </a:t>
            </a:r>
            <a:r>
              <a:rPr lang="en-US" dirty="0"/>
              <a:t>additions/</a:t>
            </a:r>
            <a:r>
              <a:rPr lang="en-US" dirty="0" smtClean="0"/>
              <a:t>subtractions</a:t>
            </a:r>
          </a:p>
          <a:p>
            <a:pPr lvl="1"/>
            <a:r>
              <a:rPr lang="en-US" dirty="0" smtClean="0"/>
              <a:t>2 floor</a:t>
            </a:r>
          </a:p>
          <a:p>
            <a:pPr lvl="1"/>
            <a:r>
              <a:rPr lang="en-US" dirty="0" smtClean="0"/>
              <a:t>3 max/min</a:t>
            </a:r>
            <a:endParaRPr lang="en-US" dirty="0"/>
          </a:p>
          <a:p>
            <a:pPr lvl="1"/>
            <a:r>
              <a:rPr lang="en-US" dirty="0"/>
              <a:t>1 division</a:t>
            </a:r>
          </a:p>
          <a:p>
            <a:pPr lvl="1"/>
            <a:r>
              <a:rPr lang="en-US" dirty="0"/>
              <a:t>1 </a:t>
            </a:r>
            <a:r>
              <a:rPr lang="en-US" dirty="0" err="1"/>
              <a:t>sqrt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Speed enhancement by  O(100) (~e-8 s/event)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84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573957"/>
              </p:ext>
            </p:extLst>
          </p:nvPr>
        </p:nvGraphicFramePr>
        <p:xfrm>
          <a:off x="289089" y="1658855"/>
          <a:ext cx="79619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</a:tblGrid>
              <a:tr h="370840"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‘Standard layout’ – used also by Reorder/Reorder2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is-IS" dirty="0" smtClean="0"/>
                        <a:t>2+1(!=i3)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i3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50213"/>
              </p:ext>
            </p:extLst>
          </p:nvPr>
        </p:nvGraphicFramePr>
        <p:xfrm>
          <a:off x="289089" y="4519080"/>
          <a:ext cx="796196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</a:tblGrid>
              <a:tr h="252122">
                <a:tc gridSpan="12"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MagCellStruct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CellVersion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234352"/>
              </p:ext>
            </p:extLst>
          </p:nvPr>
        </p:nvGraphicFramePr>
        <p:xfrm>
          <a:off x="289089" y="5672975"/>
          <a:ext cx="79619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  <a:gridCol w="663497"/>
              </a:tblGrid>
              <a:tr h="370840">
                <a:tc gridSpan="12">
                  <a:txBody>
                    <a:bodyPr/>
                    <a:lstStyle/>
                    <a:p>
                      <a:r>
                        <a:rPr lang="en-US" baseline="0" dirty="0" smtClean="0"/>
                        <a:t>1 </a:t>
                      </a:r>
                      <a:r>
                        <a:rPr lang="en-US" baseline="0" dirty="0" err="1" smtClean="0"/>
                        <a:t>MagCellArray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AutoVec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z4</a:t>
                      </a: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phi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z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0" y="4386166"/>
            <a:ext cx="902217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68552" y="1890333"/>
            <a:ext cx="461665" cy="23402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Minimum Memory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455967" y="4445238"/>
            <a:ext cx="461665" cy="23402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More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86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63573"/>
              </p:ext>
            </p:extLst>
          </p:nvPr>
        </p:nvGraphicFramePr>
        <p:xfrm>
          <a:off x="380173" y="659961"/>
          <a:ext cx="8306627" cy="6061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927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in </a:t>
            </a:r>
            <a:r>
              <a:rPr lang="en-US" dirty="0"/>
              <a:t>M</a:t>
            </a:r>
            <a:r>
              <a:rPr lang="en-US" dirty="0" smtClean="0"/>
              <a:t>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Tabulated </a:t>
            </a:r>
            <a:r>
              <a:rPr lang="en-US" dirty="0"/>
              <a:t>(pre-simulated) </a:t>
            </a:r>
            <a:r>
              <a:rPr lang="en-US" dirty="0" smtClean="0"/>
              <a:t>reactions</a:t>
            </a:r>
          </a:p>
          <a:p>
            <a:pPr lvl="1"/>
            <a:r>
              <a:rPr lang="en-US" dirty="0" smtClean="0"/>
              <a:t>Use 5 G4 </a:t>
            </a:r>
            <a:r>
              <a:rPr lang="en-US" dirty="0" smtClean="0"/>
              <a:t>interactions </a:t>
            </a:r>
            <a:r>
              <a:rPr lang="en-US" dirty="0" smtClean="0"/>
              <a:t>per </a:t>
            </a:r>
            <a:r>
              <a:rPr lang="en-US" dirty="0" smtClean="0"/>
              <a:t>(</a:t>
            </a:r>
            <a:r>
              <a:rPr lang="en-US" dirty="0" smtClean="0"/>
              <a:t>projectile, target, energy) tuple, </a:t>
            </a:r>
          </a:p>
          <a:p>
            <a:pPr lvl="1"/>
            <a:r>
              <a:rPr lang="en-US" dirty="0" smtClean="0"/>
              <a:t>Aims to obtain a (mostly) realistic shower development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hoice of </a:t>
            </a:r>
            <a:r>
              <a:rPr lang="en-US" dirty="0" smtClean="0"/>
              <a:t>production threshold in energy for each library created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as a first </a:t>
            </a:r>
            <a:r>
              <a:rPr lang="en-US" dirty="0" smtClean="0"/>
              <a:t>implementation</a:t>
            </a:r>
          </a:p>
          <a:p>
            <a:r>
              <a:rPr lang="en-US" b="1" dirty="0" smtClean="0"/>
              <a:t>“Straight-forward” </a:t>
            </a:r>
            <a:r>
              <a:rPr lang="en-US" b="1" dirty="0" err="1" smtClean="0"/>
              <a:t>vectorization</a:t>
            </a:r>
            <a:r>
              <a:rPr lang="en-US" b="1" dirty="0" smtClean="0"/>
              <a:t> &amp; new sampling</a:t>
            </a:r>
            <a:endParaRPr lang="en-US" b="1" dirty="0" smtClean="0"/>
          </a:p>
          <a:p>
            <a:pPr lvl="1"/>
            <a:r>
              <a:rPr lang="en-US" dirty="0" smtClean="0"/>
              <a:t>Borrowing </a:t>
            </a:r>
            <a:r>
              <a:rPr lang="en-US" dirty="0" smtClean="0"/>
              <a:t>distributions from established G4 models</a:t>
            </a:r>
          </a:p>
          <a:p>
            <a:pPr lvl="1"/>
            <a:r>
              <a:rPr lang="en-US" dirty="0" smtClean="0"/>
              <a:t>Allows faster ‘startup’ of models</a:t>
            </a:r>
          </a:p>
          <a:p>
            <a:pPr lvl="1"/>
            <a:r>
              <a:rPr lang="en-US" dirty="0" smtClean="0"/>
              <a:t>Used for photon processes</a:t>
            </a:r>
          </a:p>
          <a:p>
            <a:r>
              <a:rPr lang="en-US" dirty="0" smtClean="0"/>
              <a:t>Re-constituted modeling “from the ground up”</a:t>
            </a:r>
          </a:p>
          <a:p>
            <a:pPr lvl="1"/>
            <a:r>
              <a:rPr lang="en-US" dirty="0" smtClean="0"/>
              <a:t>Recalculation from first principles of models (as applicable)</a:t>
            </a:r>
          </a:p>
          <a:p>
            <a:pPr lvl="1"/>
            <a:r>
              <a:rPr lang="en-US" dirty="0" smtClean="0"/>
              <a:t>Went back to original measurements/tabulations for available ‘core’ quantities</a:t>
            </a:r>
          </a:p>
          <a:p>
            <a:pPr lvl="1"/>
            <a:r>
              <a:rPr lang="en-US" dirty="0" smtClean="0"/>
              <a:t>To date, undertaken </a:t>
            </a:r>
            <a:r>
              <a:rPr lang="en-US" dirty="0" smtClean="0"/>
              <a:t>for </a:t>
            </a:r>
            <a:r>
              <a:rPr lang="en-US" dirty="0" smtClean="0"/>
              <a:t>all electron processes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6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5317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Photon </a:t>
            </a:r>
            <a:r>
              <a:rPr lang="en-US" dirty="0">
                <a:latin typeface="Helvetica" charset="0"/>
              </a:rPr>
              <a:t>M</a:t>
            </a:r>
            <a:r>
              <a:rPr lang="en-US" dirty="0" smtClean="0">
                <a:latin typeface="Helvetica" charset="0"/>
              </a:rPr>
              <a:t>odels: Sampling and its Validation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108093" y="825500"/>
            <a:ext cx="8917680" cy="5848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00050"/>
            <a:endParaRPr lang="en-US" dirty="0" smtClean="0"/>
          </a:p>
          <a:p>
            <a:pPr marL="400050"/>
            <a:r>
              <a:rPr lang="en-US" dirty="0" smtClean="0"/>
              <a:t>Physics validation</a:t>
            </a:r>
          </a:p>
          <a:p>
            <a:pPr marL="857250" lvl="1" indent="-342900"/>
            <a:r>
              <a:rPr lang="en-US" dirty="0"/>
              <a:t>s</a:t>
            </a:r>
            <a:r>
              <a:rPr lang="en-US" dirty="0" smtClean="0"/>
              <a:t>imulate interactions at fixed input energy points</a:t>
            </a:r>
          </a:p>
          <a:p>
            <a:pPr marL="857250" lvl="1" indent="-342900"/>
            <a:r>
              <a:rPr lang="en-US" dirty="0" smtClean="0"/>
              <a:t>compare results (final states of interaction) </a:t>
            </a:r>
            <a:r>
              <a:rPr lang="en-US" dirty="0" err="1" smtClean="0"/>
              <a:t>w.r.t</a:t>
            </a:r>
            <a:r>
              <a:rPr lang="en-US" dirty="0" smtClean="0"/>
              <a:t> </a:t>
            </a:r>
            <a:r>
              <a:rPr lang="en-US" dirty="0" smtClean="0"/>
              <a:t>“Geant4” </a:t>
            </a:r>
            <a:r>
              <a:rPr lang="en-US" dirty="0" smtClean="0"/>
              <a:t>(code </a:t>
            </a:r>
            <a:r>
              <a:rPr lang="en-US" dirty="0" smtClean="0"/>
              <a:t>copied/extracted </a:t>
            </a:r>
            <a:r>
              <a:rPr lang="en-US" dirty="0" smtClean="0"/>
              <a:t>from Geant4</a:t>
            </a:r>
            <a:r>
              <a:rPr lang="en-US" dirty="0" smtClean="0"/>
              <a:t>)</a:t>
            </a:r>
          </a:p>
          <a:p>
            <a:pPr marL="457200"/>
            <a:r>
              <a:rPr lang="en-US" dirty="0" smtClean="0"/>
              <a:t>Criteria</a:t>
            </a:r>
          </a:p>
          <a:p>
            <a:pPr marL="857250" lvl="1"/>
            <a:r>
              <a:rPr lang="el-GR" dirty="0"/>
              <a:t>χ</a:t>
            </a:r>
            <a:r>
              <a:rPr lang="el-GR" baseline="30000" dirty="0" smtClean="0"/>
              <a:t>2</a:t>
            </a:r>
            <a:r>
              <a:rPr lang="el-GR" dirty="0" smtClean="0"/>
              <a:t> </a:t>
            </a:r>
            <a:r>
              <a:rPr lang="en-US" dirty="0" smtClean="0"/>
              <a:t>comparison </a:t>
            </a:r>
            <a:r>
              <a:rPr lang="el-GR" dirty="0" smtClean="0"/>
              <a:t>&amp;</a:t>
            </a:r>
            <a:r>
              <a:rPr lang="en-US" dirty="0" smtClean="0"/>
              <a:t> p value</a:t>
            </a:r>
          </a:p>
          <a:p>
            <a:pPr marL="857250" lvl="1"/>
            <a:r>
              <a:rPr lang="en-US" dirty="0" smtClean="0"/>
              <a:t>Plot ratio of distributions, residuals</a:t>
            </a:r>
            <a:endParaRPr lang="el-GR" dirty="0" smtClean="0"/>
          </a:p>
          <a:p>
            <a:pPr marL="857250" lvl="1"/>
            <a:r>
              <a:rPr lang="en-US" dirty="0" smtClean="0"/>
              <a:t>Q-Q plot: </a:t>
            </a:r>
            <a:r>
              <a:rPr lang="en-US" dirty="0" err="1" smtClean="0"/>
              <a:t>quantiles</a:t>
            </a:r>
            <a:r>
              <a:rPr lang="en-US" dirty="0" smtClean="0"/>
              <a:t> of two distributions ( 2% point </a:t>
            </a:r>
            <a:r>
              <a:rPr lang="en-US" dirty="0" err="1" smtClean="0"/>
              <a:t>vs</a:t>
            </a:r>
            <a:r>
              <a:rPr lang="en-US" dirty="0" smtClean="0"/>
              <a:t> 2% point, 4% </a:t>
            </a:r>
            <a:r>
              <a:rPr lang="en-US" dirty="0" err="1" smtClean="0"/>
              <a:t>vs</a:t>
            </a:r>
            <a:r>
              <a:rPr lang="en-US" dirty="0" smtClean="0"/>
              <a:t> 4%, </a:t>
            </a:r>
            <a:r>
              <a:rPr lang="is-IS" dirty="0" smtClean="0"/>
              <a:t>… )</a:t>
            </a:r>
          </a:p>
          <a:p>
            <a:pPr marL="857250" lvl="1"/>
            <a:endParaRPr lang="en-US" dirty="0" smtClean="0"/>
          </a:p>
          <a:p>
            <a:pPr marL="857250" lvl="1"/>
            <a:endParaRPr lang="en-US" dirty="0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4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4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Compton Klein </a:t>
            </a:r>
            <a:r>
              <a:rPr lang="en-US" dirty="0" err="1" smtClean="0"/>
              <a:t>Nishina</a:t>
            </a:r>
            <a:r>
              <a:rPr lang="en-US" dirty="0" smtClean="0"/>
              <a:t> model  – 1 MeV 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72" r="-2191"/>
          <a:stretch/>
        </p:blipFill>
        <p:spPr>
          <a:xfrm rot="5400000">
            <a:off x="1375783" y="34817"/>
            <a:ext cx="6455881" cy="742955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638300" y="3962400"/>
            <a:ext cx="342900" cy="558800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663700" y="1930400"/>
            <a:ext cx="342900" cy="558800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631" y="3320872"/>
            <a:ext cx="152066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Identifying</a:t>
            </a:r>
          </a:p>
          <a:p>
            <a:r>
              <a:rPr lang="en-US" dirty="0"/>
              <a:t>p</a:t>
            </a:r>
            <a:r>
              <a:rPr lang="en-US" dirty="0" smtClean="0"/>
              <a:t>roblem </a:t>
            </a:r>
          </a:p>
          <a:p>
            <a:r>
              <a:rPr lang="en-US" dirty="0" smtClean="0"/>
              <a:t>points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8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of Compton Klein </a:t>
            </a:r>
            <a:r>
              <a:rPr lang="en-US" dirty="0" err="1" smtClean="0"/>
              <a:t>Nishina</a:t>
            </a:r>
            <a:r>
              <a:rPr lang="en-US" dirty="0" smtClean="0"/>
              <a:t> model </a:t>
            </a:r>
            <a:r>
              <a:rPr lang="en-US" dirty="0"/>
              <a:t>– </a:t>
            </a:r>
            <a:r>
              <a:rPr lang="en-US" dirty="0" smtClean="0"/>
              <a:t>1</a:t>
            </a:r>
            <a:r>
              <a:rPr lang="el-GR" dirty="0" smtClean="0"/>
              <a:t>00</a:t>
            </a:r>
            <a:r>
              <a:rPr lang="en-US" dirty="0" smtClean="0"/>
              <a:t> </a:t>
            </a:r>
            <a:r>
              <a:rPr lang="en-US" dirty="0"/>
              <a:t>MeV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45D7-6ECD-014D-BEA0-7DE6B536A19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43927" y="-21764"/>
            <a:ext cx="6349559" cy="744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60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48782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charset="0"/>
              </a:rPr>
              <a:t>Preliminary Validation: Alias Sampling Method vs. Geant4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135626" y="716767"/>
            <a:ext cx="8901111" cy="59031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dirty="0" smtClean="0"/>
              <a:t>Compton:  scattered photon energy and angular distributions with input photon energy = 10 MeV (Vector)</a:t>
            </a:r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1257300" lvl="2"/>
            <a:endParaRPr lang="en-US" dirty="0" smtClean="0"/>
          </a:p>
          <a:p>
            <a:pPr marL="1257300" lvl="2"/>
            <a:endParaRPr lang="en-US" dirty="0" smtClean="0"/>
          </a:p>
          <a:p>
            <a:pPr marL="514350" lvl="1" indent="0">
              <a:buNone/>
            </a:pPr>
            <a:r>
              <a:rPr lang="en-US" dirty="0" smtClean="0"/>
              <a:t>1%-level agreement up to 100 MeV with alias table size </a:t>
            </a:r>
            <a:r>
              <a:rPr lang="en-US" sz="2000" dirty="0" smtClean="0"/>
              <a:t>[100,200]</a:t>
            </a:r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457200"/>
            <a:endParaRPr lang="en-US" dirty="0" smtClean="0"/>
          </a:p>
          <a:p>
            <a:pPr marL="514350" lvl="1" indent="0">
              <a:buNone/>
            </a:pPr>
            <a:endParaRPr lang="en-US" dirty="0" smtClean="0"/>
          </a:p>
          <a:p>
            <a:pPr marL="800100" lvl="1"/>
            <a:endParaRPr lang="en-US" dirty="0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7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pic>
        <p:nvPicPr>
          <p:cNvPr id="2" name="Picture 1" descr="validation_compton_vector_ratio_10Me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4" y="1633625"/>
            <a:ext cx="8843963" cy="4351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402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5317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Helvetica" charset="0"/>
              </a:rPr>
              <a:t>Validation and Performance Evaluation </a:t>
            </a:r>
            <a:r>
              <a:rPr lang="en-US" dirty="0">
                <a:latin typeface="Helvetica" charset="0"/>
              </a:rPr>
              <a:t>(</a:t>
            </a:r>
            <a:r>
              <a:rPr lang="en-US" dirty="0" smtClean="0">
                <a:latin typeface="Helvetica" charset="0"/>
              </a:rPr>
              <a:t>Preliminary)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108093" y="825500"/>
            <a:ext cx="8917680" cy="5848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00050"/>
            <a:r>
              <a:rPr lang="en-US" dirty="0" smtClean="0"/>
              <a:t>Performance measurement</a:t>
            </a:r>
            <a:endParaRPr lang="en-US" sz="2000" dirty="0" smtClean="0"/>
          </a:p>
          <a:p>
            <a:pPr lvl="1"/>
            <a:r>
              <a:rPr lang="en-US" dirty="0" smtClean="0"/>
              <a:t>10 experiments, 100 repetitions per experiment</a:t>
            </a:r>
          </a:p>
          <a:p>
            <a:pPr marL="800100" lvl="1"/>
            <a:r>
              <a:rPr lang="en-US" dirty="0"/>
              <a:t>t</a:t>
            </a:r>
            <a:r>
              <a:rPr lang="en-US" dirty="0" smtClean="0"/>
              <a:t>ime for  </a:t>
            </a:r>
            <a:r>
              <a:rPr lang="en-US" dirty="0"/>
              <a:t>simulating N secondary interactions with a exponentially falling input energy spectrum in the range;    </a:t>
            </a:r>
          </a:p>
          <a:p>
            <a:pPr marL="1200150" lvl="2"/>
            <a:r>
              <a:rPr lang="en-US" sz="2200" dirty="0">
                <a:solidFill>
                  <a:schemeClr val="accent6"/>
                </a:solidFill>
              </a:rPr>
              <a:t>i</a:t>
            </a:r>
            <a:r>
              <a:rPr lang="en-US" sz="2200" dirty="0" smtClean="0">
                <a:solidFill>
                  <a:schemeClr val="accent6"/>
                </a:solidFill>
              </a:rPr>
              <a:t>nput </a:t>
            </a:r>
            <a:r>
              <a:rPr lang="en-US" sz="2200" dirty="0">
                <a:solidFill>
                  <a:schemeClr val="accent6"/>
                </a:solidFill>
              </a:rPr>
              <a:t>energy range = [2MeV:20MeV] with </a:t>
            </a:r>
            <a:r>
              <a:rPr lang="en-US" sz="2200" dirty="0"/>
              <a:t>16 Z-elements </a:t>
            </a:r>
            <a:endParaRPr lang="en-US" sz="2200" dirty="0">
              <a:solidFill>
                <a:srgbClr val="FF0000"/>
              </a:solidFill>
            </a:endParaRPr>
          </a:p>
          <a:p>
            <a:pPr marL="1200150" lvl="2"/>
            <a:r>
              <a:rPr lang="en-US" sz="2200" dirty="0"/>
              <a:t>a</a:t>
            </a:r>
            <a:r>
              <a:rPr lang="en-US" sz="2200" dirty="0" smtClean="0"/>
              <a:t>lso </a:t>
            </a:r>
            <a:r>
              <a:rPr lang="en-US" sz="2200" dirty="0"/>
              <a:t>tested in </a:t>
            </a:r>
            <a:r>
              <a:rPr lang="en-US" dirty="0" smtClean="0"/>
              <a:t>E [</a:t>
            </a:r>
            <a:r>
              <a:rPr lang="en-US" dirty="0"/>
              <a:t>10keV:1MeV], </a:t>
            </a:r>
            <a:r>
              <a:rPr lang="en-US" dirty="0" smtClean="0"/>
              <a:t>E [</a:t>
            </a:r>
            <a:r>
              <a:rPr lang="en-US" dirty="0"/>
              <a:t>10MeV:1GeV], </a:t>
            </a:r>
            <a:r>
              <a:rPr lang="en-US" dirty="0" smtClean="0"/>
              <a:t>E [</a:t>
            </a:r>
            <a:r>
              <a:rPr lang="en-US" dirty="0"/>
              <a:t>10GeV:1TeV</a:t>
            </a:r>
            <a:r>
              <a:rPr lang="en-US" dirty="0" smtClean="0"/>
              <a:t>]</a:t>
            </a:r>
          </a:p>
          <a:p>
            <a:pPr marL="1200150" lvl="2"/>
            <a:r>
              <a:rPr lang="en-US" dirty="0"/>
              <a:t>n</a:t>
            </a:r>
            <a:r>
              <a:rPr lang="en-US" dirty="0" smtClean="0"/>
              <a:t>ote that performance </a:t>
            </a:r>
            <a:r>
              <a:rPr lang="en-US" sz="2200" dirty="0" smtClean="0"/>
              <a:t>of </a:t>
            </a:r>
            <a:r>
              <a:rPr lang="en-US" sz="2200" dirty="0"/>
              <a:t>Geant4 depends on </a:t>
            </a:r>
            <a:r>
              <a:rPr lang="en-US" sz="2200" dirty="0" smtClean="0"/>
              <a:t>the energy </a:t>
            </a:r>
            <a:r>
              <a:rPr lang="en-US" sz="2200" dirty="0"/>
              <a:t>range</a:t>
            </a:r>
          </a:p>
          <a:p>
            <a:pPr marL="857250" lvl="1" indent="-342900"/>
            <a:r>
              <a:rPr lang="en-US" dirty="0" smtClean="0"/>
              <a:t>sample and store secondary particles, and update primary tracks</a:t>
            </a:r>
          </a:p>
          <a:p>
            <a:pPr marL="800100" lvl="1"/>
            <a:r>
              <a:rPr lang="en-US" dirty="0">
                <a:solidFill>
                  <a:srgbClr val="F64FF0"/>
                </a:solidFill>
              </a:rPr>
              <a:t>s</a:t>
            </a:r>
            <a:r>
              <a:rPr lang="en-US" dirty="0" smtClean="0">
                <a:solidFill>
                  <a:srgbClr val="F64FF0"/>
                </a:solidFill>
              </a:rPr>
              <a:t>peedup</a:t>
            </a:r>
            <a:r>
              <a:rPr lang="en-US" dirty="0" smtClean="0"/>
              <a:t> = scalar/vector or scalar/GPU as the number of input particles (tracks) for the same task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8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0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5047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Helvetica" charset="0"/>
              </a:rPr>
              <a:t>Preliminary Performance: Alias Sampling Method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287395" y="702519"/>
            <a:ext cx="8628005" cy="5917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457200"/>
            <a:r>
              <a:rPr lang="en-US" dirty="0" smtClean="0"/>
              <a:t>Vector performance</a:t>
            </a:r>
          </a:p>
          <a:p>
            <a:pPr marL="857250" lvl="1"/>
            <a:r>
              <a:rPr lang="en-US" dirty="0"/>
              <a:t>i</a:t>
            </a:r>
            <a:r>
              <a:rPr lang="en-US" dirty="0" smtClean="0"/>
              <a:t>nput particle energy: 2-20 MeV (valid range for all models) </a:t>
            </a:r>
          </a:p>
          <a:p>
            <a:pPr marL="857250" lvl="1"/>
            <a:r>
              <a:rPr lang="en-US" dirty="0" smtClean="0"/>
              <a:t>using 16 elements (random for each track) </a:t>
            </a:r>
          </a:p>
          <a:p>
            <a:pPr marL="857250" lvl="1"/>
            <a:r>
              <a:rPr lang="en-US" dirty="0" smtClean="0"/>
              <a:t>MIC (Intel Xeon Phi 5110P 60 cores @ 1.053 GHz) - 8 vector pipelines for double precision – see also SSE/AVX in backup</a:t>
            </a:r>
          </a:p>
          <a:p>
            <a:pPr marL="857250" lvl="1"/>
            <a:endParaRPr lang="en-US" dirty="0" smtClean="0"/>
          </a:p>
          <a:p>
            <a:pPr marL="857250" lvl="1"/>
            <a:endParaRPr lang="en-US" dirty="0"/>
          </a:p>
          <a:p>
            <a:pPr marL="857250" lvl="1"/>
            <a:endParaRPr lang="en-US" dirty="0" smtClean="0"/>
          </a:p>
          <a:p>
            <a:pPr marL="857250" lvl="1"/>
            <a:endParaRPr lang="en-US" dirty="0"/>
          </a:p>
          <a:p>
            <a:pPr marL="857250" lvl="1"/>
            <a:endParaRPr lang="en-US" dirty="0" smtClean="0"/>
          </a:p>
          <a:p>
            <a:pPr marL="857250" lvl="1"/>
            <a:endParaRPr lang="en-US" dirty="0"/>
          </a:p>
          <a:p>
            <a:pPr marL="857250" lvl="1"/>
            <a:endParaRPr lang="en-US" dirty="0" smtClean="0"/>
          </a:p>
          <a:p>
            <a:pPr marL="857250" lvl="1"/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457200"/>
            <a:endParaRPr lang="en-US" dirty="0" smtClean="0"/>
          </a:p>
          <a:p>
            <a:pPr marL="457200"/>
            <a:endParaRPr lang="en-US" dirty="0"/>
          </a:p>
          <a:p>
            <a:pPr marL="514350" lvl="1" indent="0">
              <a:buNone/>
            </a:pPr>
            <a:endParaRPr lang="en-US" dirty="0" smtClean="0"/>
          </a:p>
          <a:p>
            <a:pPr marL="800100" lvl="1"/>
            <a:endParaRPr lang="en-US" dirty="0" smtClean="0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95117E6-2BF1-F74B-A4FC-F4278EC065FE}" type="slidenum">
              <a:rPr lang="en-US" sz="900">
                <a:solidFill>
                  <a:srgbClr val="004C97"/>
                </a:solidFill>
                <a:latin typeface="Helvetica" charset="0"/>
              </a:rPr>
              <a:pPr eaLnBrk="1" hangingPunct="1"/>
              <a:t>9</a:t>
            </a:fld>
            <a:endParaRPr lang="en-US" sz="900">
              <a:solidFill>
                <a:srgbClr val="004C97"/>
              </a:solidFill>
              <a:latin typeface="Helvetica" charset="0"/>
            </a:endParaRPr>
          </a:p>
        </p:txBody>
      </p:sp>
      <p:pic>
        <p:nvPicPr>
          <p:cNvPr id="3" name="Picture 2" descr="perf_mic_alias_vect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607" y="2676796"/>
            <a:ext cx="3945635" cy="3786752"/>
          </a:xfrm>
          <a:prstGeom prst="rect">
            <a:avLst/>
          </a:prstGeom>
        </p:spPr>
      </p:pic>
      <p:pic>
        <p:nvPicPr>
          <p:cNvPr id="4" name="Picture 3" descr="perf_mic_alias_scala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20" y="2676796"/>
            <a:ext cx="3945636" cy="378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27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FNAL_TemplateMac_060514.pot</Template>
  <TotalTime>35054</TotalTime>
  <Words>1376</Words>
  <Application>Microsoft Macintosh PowerPoint</Application>
  <PresentationFormat>On-screen Show (4:3)</PresentationFormat>
  <Paragraphs>371</Paragraphs>
  <Slides>29</Slides>
  <Notes>0</Notes>
  <HiddenSlides>3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FNAL_TemplateMac_060514</vt:lpstr>
      <vt:lpstr>Fermilab: Footer Only</vt:lpstr>
      <vt:lpstr>Equation</vt:lpstr>
      <vt:lpstr>Microsoft Equation</vt:lpstr>
      <vt:lpstr>Vector Electromagnetic Physics Models &amp; Field Propagation</vt:lpstr>
      <vt:lpstr>Outline – EM Physics Models</vt:lpstr>
      <vt:lpstr>Approaches in Modeling</vt:lpstr>
      <vt:lpstr>Photon Models: Sampling and its Validation</vt:lpstr>
      <vt:lpstr>Verification of Compton Klein Nishina model  – 1 MeV </vt:lpstr>
      <vt:lpstr>Verification of Compton Klein Nishina model – 100 MeV </vt:lpstr>
      <vt:lpstr>Preliminary Validation: Alias Sampling Method vs. Geant4</vt:lpstr>
      <vt:lpstr>Validation and Performance Evaluation (Preliminary)</vt:lpstr>
      <vt:lpstr>Preliminary Performance: Alias Sampling Method</vt:lpstr>
      <vt:lpstr>Preliminary Performance: Alias Sampling Method – GPU</vt:lpstr>
      <vt:lpstr>Next steps &amp; Outlook</vt:lpstr>
      <vt:lpstr>Electron processes and models</vt:lpstr>
      <vt:lpstr>VecPhys Summary</vt:lpstr>
      <vt:lpstr>Magnetic Field Propagation</vt:lpstr>
      <vt:lpstr>Problem statement</vt:lpstr>
      <vt:lpstr>WHAT DO WE DO?</vt:lpstr>
      <vt:lpstr>Vectorization</vt:lpstr>
      <vt:lpstr>PowerPoint Presentation</vt:lpstr>
      <vt:lpstr>Different Ordering of gather</vt:lpstr>
      <vt:lpstr>PowerPoint Presentation</vt:lpstr>
      <vt:lpstr>observations</vt:lpstr>
      <vt:lpstr>Integrating motion</vt:lpstr>
      <vt:lpstr>PowerPoint Presentation</vt:lpstr>
      <vt:lpstr>Field Propagation - Outlook</vt:lpstr>
      <vt:lpstr>Backup slides</vt:lpstr>
      <vt:lpstr>Vtune analysis</vt:lpstr>
      <vt:lpstr>Code improvement </vt:lpstr>
      <vt:lpstr>Memory Layout</vt:lpstr>
      <vt:lpstr>PowerPoint Presentation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John Apostolakis</cp:lastModifiedBy>
  <cp:revision>487</cp:revision>
  <cp:lastPrinted>2016-09-16T07:54:26Z</cp:lastPrinted>
  <dcterms:created xsi:type="dcterms:W3CDTF">2014-01-03T20:18:13Z</dcterms:created>
  <dcterms:modified xsi:type="dcterms:W3CDTF">2016-09-16T07:55:06Z</dcterms:modified>
</cp:coreProperties>
</file>