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3" r:id="rId2"/>
    <p:sldId id="258" r:id="rId3"/>
    <p:sldId id="257" r:id="rId4"/>
    <p:sldId id="259" r:id="rId5"/>
    <p:sldId id="267" r:id="rId6"/>
    <p:sldId id="264" r:id="rId7"/>
    <p:sldId id="266" r:id="rId8"/>
    <p:sldId id="268" r:id="rId9"/>
    <p:sldId id="269" r:id="rId10"/>
    <p:sldId id="270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1" autoAdjust="0"/>
    <p:restoredTop sz="94620" autoAdjust="0"/>
  </p:normalViewPr>
  <p:slideViewPr>
    <p:cSldViewPr snapToGrid="0" snapToObjects="1">
      <p:cViewPr>
        <p:scale>
          <a:sx n="108" d="100"/>
          <a:sy n="108" d="100"/>
        </p:scale>
        <p:origin x="12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gheata/Documents/scalability_multi-propaga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23105"/>
          <c:y val="0.119122"/>
          <c:w val="0.856061"/>
          <c:h val="0.760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TIME (SEC)</c:v>
                </c:pt>
              </c:strCache>
            </c:strRef>
          </c:tx>
          <c:spPr>
            <a:ln w="254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8"/>
                <c:pt idx="0">
                  <c:v>1.31339</c:v>
                </c:pt>
                <c:pt idx="1">
                  <c:v>0.425064</c:v>
                </c:pt>
                <c:pt idx="2">
                  <c:v>1.59228</c:v>
                </c:pt>
                <c:pt idx="3">
                  <c:v>0.44929</c:v>
                </c:pt>
                <c:pt idx="4">
                  <c:v>0.690432</c:v>
                </c:pt>
                <c:pt idx="5">
                  <c:v>2.497406</c:v>
                </c:pt>
                <c:pt idx="6">
                  <c:v>1.789032</c:v>
                </c:pt>
                <c:pt idx="7">
                  <c:v>2.387977</c:v>
                </c:pt>
              </c:numLit>
            </c:plus>
            <c:minus>
              <c:numLit>
                <c:formatCode>General</c:formatCode>
                <c:ptCount val="8"/>
                <c:pt idx="0">
                  <c:v>1.31339</c:v>
                </c:pt>
                <c:pt idx="1">
                  <c:v>0.425064</c:v>
                </c:pt>
                <c:pt idx="2">
                  <c:v>1.59228</c:v>
                </c:pt>
                <c:pt idx="3">
                  <c:v>0.44929</c:v>
                </c:pt>
                <c:pt idx="4">
                  <c:v>0.690432</c:v>
                </c:pt>
                <c:pt idx="5">
                  <c:v>2.497406</c:v>
                </c:pt>
                <c:pt idx="6">
                  <c:v>1.789032</c:v>
                </c:pt>
                <c:pt idx="7">
                  <c:v>2.387977</c:v>
                </c:pt>
              </c:numLit>
            </c:minus>
            <c:spPr>
              <a:noFill/>
              <a:ln w="38100" cap="flat">
                <a:solidFill>
                  <a:srgbClr val="64B2DF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192</c:v>
                </c:pt>
                <c:pt idx="7">
                  <c:v>256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459.8256</c:v>
                </c:pt>
                <c:pt idx="1">
                  <c:v>106.333</c:v>
                </c:pt>
                <c:pt idx="2">
                  <c:v>38.176875</c:v>
                </c:pt>
                <c:pt idx="3">
                  <c:v>22.484125</c:v>
                </c:pt>
                <c:pt idx="4">
                  <c:v>15.80324</c:v>
                </c:pt>
                <c:pt idx="5">
                  <c:v>19.1405</c:v>
                </c:pt>
                <c:pt idx="6">
                  <c:v>32.962125</c:v>
                </c:pt>
                <c:pt idx="7">
                  <c:v>42.09595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256880"/>
        <c:axId val="-2066146752"/>
      </c:lineChart>
      <c:catAx>
        <c:axId val="-206625688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Nthreads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6146752"/>
        <c:crosses val="autoZero"/>
        <c:auto val="1"/>
        <c:lblAlgn val="ctr"/>
        <c:lblOffset val="100"/>
        <c:noMultiLvlLbl val="1"/>
      </c:catAx>
      <c:valAx>
        <c:axId val="-2066146752"/>
        <c:scaling>
          <c:logBase val="10.0"/>
          <c:orientation val="minMax"/>
          <c:max val="1000.0"/>
          <c:min val="10.0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RT (sec)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6256880"/>
        <c:crosses val="autoZero"/>
        <c:crossBetween val="midCat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05459"/>
          <c:y val="0.0"/>
          <c:w val="0.848249"/>
          <c:h val="0.06261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00177"/>
          <c:y val="0.119122"/>
          <c:w val="0.878282"/>
          <c:h val="0.760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254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8"/>
                <c:pt idx="0">
                  <c:v>0.004039</c:v>
                </c:pt>
                <c:pt idx="1">
                  <c:v>0.021244</c:v>
                </c:pt>
                <c:pt idx="2">
                  <c:v>0.503532</c:v>
                </c:pt>
                <c:pt idx="3">
                  <c:v>0.412816</c:v>
                </c:pt>
                <c:pt idx="4">
                  <c:v>1.273936</c:v>
                </c:pt>
                <c:pt idx="5">
                  <c:v>3.135304</c:v>
                </c:pt>
                <c:pt idx="6">
                  <c:v>0.758195</c:v>
                </c:pt>
                <c:pt idx="7">
                  <c:v>0.620429</c:v>
                </c:pt>
              </c:numLit>
            </c:plus>
            <c:minus>
              <c:numLit>
                <c:formatCode>General</c:formatCode>
                <c:ptCount val="8"/>
                <c:pt idx="0">
                  <c:v>0.004039</c:v>
                </c:pt>
                <c:pt idx="1">
                  <c:v>0.021244</c:v>
                </c:pt>
                <c:pt idx="2">
                  <c:v>0.503532</c:v>
                </c:pt>
                <c:pt idx="3">
                  <c:v>0.412816</c:v>
                </c:pt>
                <c:pt idx="4">
                  <c:v>1.273936</c:v>
                </c:pt>
                <c:pt idx="5">
                  <c:v>3.135304</c:v>
                </c:pt>
                <c:pt idx="6">
                  <c:v>0.758195</c:v>
                </c:pt>
                <c:pt idx="7">
                  <c:v>0.620429</c:v>
                </c:pt>
              </c:numLit>
            </c:minus>
            <c:spPr>
              <a:noFill/>
              <a:ln w="38100" cap="flat">
                <a:solidFill>
                  <a:srgbClr val="64B2DF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192</c:v>
                </c:pt>
                <c:pt idx="7">
                  <c:v>256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1.0</c:v>
                </c:pt>
                <c:pt idx="1">
                  <c:v>4.324392</c:v>
                </c:pt>
                <c:pt idx="2">
                  <c:v>12.044611</c:v>
                </c:pt>
                <c:pt idx="3">
                  <c:v>20.451123</c:v>
                </c:pt>
                <c:pt idx="4">
                  <c:v>29.096919</c:v>
                </c:pt>
                <c:pt idx="5">
                  <c:v>24.023698</c:v>
                </c:pt>
                <c:pt idx="6">
                  <c:v>13.95012</c:v>
                </c:pt>
                <c:pt idx="7">
                  <c:v>10.923274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029536"/>
        <c:axId val="-2066024080"/>
      </c:lineChart>
      <c:catAx>
        <c:axId val="-206602953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Nthreads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6024080"/>
        <c:crosses val="autoZero"/>
        <c:auto val="1"/>
        <c:lblAlgn val="ctr"/>
        <c:lblOffset val="100"/>
        <c:noMultiLvlLbl val="1"/>
      </c:catAx>
      <c:valAx>
        <c:axId val="-2066024080"/>
        <c:scaling>
          <c:orientation val="minMax"/>
          <c:max val="35.0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Speedup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6029536"/>
        <c:crosses val="autoZero"/>
        <c:crossBetween val="midCat"/>
        <c:majorUnit val="7.0"/>
        <c:minorUnit val="3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785504"/>
          <c:y val="0.0"/>
          <c:w val="0.876974"/>
          <c:h val="0.06261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18094"/>
          <c:y val="0.119122"/>
          <c:w val="0.860794"/>
          <c:h val="0.760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</c:strRef>
          </c:tx>
          <c:spPr>
            <a:ln w="25400" cap="flat">
              <a:solidFill>
                <a:srgbClr val="CF232B"/>
              </a:solidFill>
              <a:prstDash val="solid"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0"/>
                <c:pt idx="1">
                  <c:v>0.08</c:v>
                </c:pt>
                <c:pt idx="2">
                  <c:v>0.14</c:v>
                </c:pt>
                <c:pt idx="3">
                  <c:v>0.47</c:v>
                </c:pt>
                <c:pt idx="4">
                  <c:v>1.2</c:v>
                </c:pt>
                <c:pt idx="5">
                  <c:v>1.2</c:v>
                </c:pt>
                <c:pt idx="6">
                  <c:v>1.0</c:v>
                </c:pt>
                <c:pt idx="7">
                  <c:v>0.7</c:v>
                </c:pt>
                <c:pt idx="8">
                  <c:v>0.4</c:v>
                </c:pt>
                <c:pt idx="9">
                  <c:v>2.1</c:v>
                </c:pt>
              </c:numLit>
            </c:plus>
            <c:minus>
              <c:numLit>
                <c:formatCode>General</c:formatCode>
                <c:ptCount val="10"/>
                <c:pt idx="1">
                  <c:v>0.08</c:v>
                </c:pt>
                <c:pt idx="2">
                  <c:v>0.14</c:v>
                </c:pt>
                <c:pt idx="3">
                  <c:v>0.47</c:v>
                </c:pt>
                <c:pt idx="4">
                  <c:v>1.2</c:v>
                </c:pt>
                <c:pt idx="5">
                  <c:v>1.2</c:v>
                </c:pt>
                <c:pt idx="6">
                  <c:v>1.0</c:v>
                </c:pt>
                <c:pt idx="7">
                  <c:v>0.7</c:v>
                </c:pt>
                <c:pt idx="8">
                  <c:v>0.4</c:v>
                </c:pt>
                <c:pt idx="9">
                  <c:v>2.1</c:v>
                </c:pt>
              </c:numLit>
            </c:minus>
            <c:spPr>
              <a:noFill/>
              <a:ln w="25400" cap="flat">
                <a:solidFill>
                  <a:srgbClr val="CF232B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48</c:v>
                </c:pt>
                <c:pt idx="8">
                  <c:v>64</c:v>
                </c:pt>
                <c:pt idx="9">
                  <c:v>128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1.0</c:v>
                </c:pt>
                <c:pt idx="1">
                  <c:v>1.88</c:v>
                </c:pt>
                <c:pt idx="2">
                  <c:v>3.38</c:v>
                </c:pt>
                <c:pt idx="3">
                  <c:v>6.1</c:v>
                </c:pt>
                <c:pt idx="4">
                  <c:v>9.19</c:v>
                </c:pt>
                <c:pt idx="5">
                  <c:v>11.46</c:v>
                </c:pt>
                <c:pt idx="6">
                  <c:v>12.96</c:v>
                </c:pt>
                <c:pt idx="7">
                  <c:v>8.69</c:v>
                </c:pt>
                <c:pt idx="8">
                  <c:v>7.48</c:v>
                </c:pt>
                <c:pt idx="9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5988528"/>
        <c:axId val="-2065983056"/>
      </c:lineChart>
      <c:catAx>
        <c:axId val="-206598852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Nthreads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5983056"/>
        <c:crosses val="autoZero"/>
        <c:auto val="1"/>
        <c:lblAlgn val="ctr"/>
        <c:lblOffset val="100"/>
        <c:noMultiLvlLbl val="1"/>
      </c:catAx>
      <c:valAx>
        <c:axId val="-2065983056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Speedup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5988528"/>
        <c:crosses val="autoZero"/>
        <c:crossBetween val="midCat"/>
        <c:majorUnit val="3.5"/>
        <c:minorUnit val="1.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96898"/>
          <c:y val="0.0"/>
          <c:w val="0.859512"/>
          <c:h val="0.06261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981827"/>
          <c:y val="0.0409556"/>
          <c:w val="0.880706"/>
          <c:h val="0.828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Time (sec)</c:v>
                </c:pt>
              </c:strCache>
            </c:strRef>
          </c:tx>
          <c:spPr>
            <a:ln w="25400" cap="flat">
              <a:solidFill>
                <a:srgbClr val="CF232B"/>
              </a:solidFill>
              <a:prstDash val="solid"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0"/>
                <c:pt idx="0">
                  <c:v>0.7</c:v>
                </c:pt>
                <c:pt idx="1">
                  <c:v>1.1</c:v>
                </c:pt>
                <c:pt idx="2">
                  <c:v>1.0</c:v>
                </c:pt>
                <c:pt idx="3">
                  <c:v>1.0</c:v>
                </c:pt>
                <c:pt idx="4">
                  <c:v>1.1</c:v>
                </c:pt>
                <c:pt idx="5">
                  <c:v>0.7</c:v>
                </c:pt>
                <c:pt idx="6">
                  <c:v>0.6</c:v>
                </c:pt>
                <c:pt idx="7">
                  <c:v>0.7</c:v>
                </c:pt>
                <c:pt idx="8">
                  <c:v>0.6</c:v>
                </c:pt>
                <c:pt idx="9">
                  <c:v>5.7</c:v>
                </c:pt>
              </c:numLit>
            </c:plus>
            <c:minus>
              <c:numLit>
                <c:formatCode>General</c:formatCode>
                <c:ptCount val="10"/>
                <c:pt idx="0">
                  <c:v>0.7</c:v>
                </c:pt>
                <c:pt idx="1">
                  <c:v>1.1</c:v>
                </c:pt>
                <c:pt idx="2">
                  <c:v>1.0</c:v>
                </c:pt>
                <c:pt idx="3">
                  <c:v>1.0</c:v>
                </c:pt>
                <c:pt idx="4">
                  <c:v>1.1</c:v>
                </c:pt>
                <c:pt idx="5">
                  <c:v>0.7</c:v>
                </c:pt>
                <c:pt idx="6">
                  <c:v>0.6</c:v>
                </c:pt>
                <c:pt idx="7">
                  <c:v>0.7</c:v>
                </c:pt>
                <c:pt idx="8">
                  <c:v>0.6</c:v>
                </c:pt>
                <c:pt idx="9">
                  <c:v>5.7</c:v>
                </c:pt>
              </c:numLit>
            </c:minus>
            <c:spPr>
              <a:noFill/>
              <a:ln w="25400" cap="flat">
                <a:solidFill>
                  <a:srgbClr val="CF232B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48</c:v>
                </c:pt>
                <c:pt idx="8">
                  <c:v>64</c:v>
                </c:pt>
                <c:pt idx="9">
                  <c:v>128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79.1</c:v>
                </c:pt>
                <c:pt idx="1">
                  <c:v>42.0</c:v>
                </c:pt>
                <c:pt idx="2">
                  <c:v>23.4</c:v>
                </c:pt>
                <c:pt idx="3">
                  <c:v>12.85</c:v>
                </c:pt>
                <c:pt idx="4">
                  <c:v>8.6</c:v>
                </c:pt>
                <c:pt idx="5">
                  <c:v>6.9</c:v>
                </c:pt>
                <c:pt idx="6">
                  <c:v>6.1</c:v>
                </c:pt>
                <c:pt idx="7">
                  <c:v>9.1</c:v>
                </c:pt>
                <c:pt idx="8">
                  <c:v>10.57</c:v>
                </c:pt>
                <c:pt idx="9">
                  <c:v>14.7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5946848"/>
        <c:axId val="-2065941376"/>
      </c:lineChart>
      <c:catAx>
        <c:axId val="-206594684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Nthreads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5941376"/>
        <c:crosses val="autoZero"/>
        <c:auto val="1"/>
        <c:lblAlgn val="ctr"/>
        <c:lblOffset val="100"/>
        <c:noMultiLvlLbl val="1"/>
      </c:catAx>
      <c:valAx>
        <c:axId val="-2065941376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en-US" sz="1100" b="0" i="0" u="none" strike="noStrike">
                    <a:solidFill>
                      <a:srgbClr val="000000"/>
                    </a:solidFill>
                    <a:latin typeface="Helvetica"/>
                  </a:rPr>
                  <a:t>RT (Sec)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65946848"/>
        <c:crosses val="autoZero"/>
        <c:crossBetween val="midCat"/>
        <c:majorUnit val="20.0"/>
        <c:minorUnit val="10.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40488"/>
          <c:y val="0.0994027"/>
          <c:w val="0.859512"/>
          <c:h val="0.08302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Multi propagator mode (preliminary)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ideal</c:v>
          </c:tx>
          <c:spPr>
            <a:ln w="25400">
              <a:prstDash val="sysDot"/>
            </a:ln>
          </c:spPr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tpc=N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Sheet1!$B$3:$B$8</c:f>
              <c:numCache>
                <c:formatCode>General</c:formatCode>
                <c:ptCount val="6"/>
                <c:pt idx="0">
                  <c:v>1.0</c:v>
                </c:pt>
                <c:pt idx="1">
                  <c:v>1.75</c:v>
                </c:pt>
                <c:pt idx="2">
                  <c:v>2.85</c:v>
                </c:pt>
                <c:pt idx="3">
                  <c:v>2.61</c:v>
                </c:pt>
                <c:pt idx="4">
                  <c:v>5.42</c:v>
                </c:pt>
                <c:pt idx="5">
                  <c:v>7.66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tpc=16</c:v>
                </c:pt>
              </c:strCache>
            </c:strRef>
          </c:tx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Sheet1!$G$3:$G$8</c:f>
              <c:numCache>
                <c:formatCode>General</c:formatCode>
                <c:ptCount val="6"/>
                <c:pt idx="5">
                  <c:v>9.33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tpc=8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Sheet1!$F$3:$F$8</c:f>
              <c:numCache>
                <c:formatCode>General</c:formatCode>
                <c:ptCount val="6"/>
                <c:pt idx="4">
                  <c:v>6.94</c:v>
                </c:pt>
                <c:pt idx="5">
                  <c:v>8.51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tpc=4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Sheet1!$E$3:$E$8</c:f>
              <c:numCache>
                <c:formatCode>General</c:formatCode>
                <c:ptCount val="6"/>
                <c:pt idx="3">
                  <c:v>3.25</c:v>
                </c:pt>
                <c:pt idx="4">
                  <c:v>6.81</c:v>
                </c:pt>
                <c:pt idx="5">
                  <c:v>9.39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Sheet1!$D$1</c:f>
              <c:strCache>
                <c:ptCount val="1"/>
                <c:pt idx="0">
                  <c:v>tpc=2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Sheet1!$D$3:$D$8</c:f>
              <c:numCache>
                <c:formatCode>General</c:formatCode>
                <c:ptCount val="6"/>
                <c:pt idx="2">
                  <c:v>3.13</c:v>
                </c:pt>
                <c:pt idx="3">
                  <c:v>3.9</c:v>
                </c:pt>
                <c:pt idx="4">
                  <c:v>8.05</c:v>
                </c:pt>
                <c:pt idx="5">
                  <c:v>12.81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Sheet1!$C$1</c:f>
              <c:strCache>
                <c:ptCount val="1"/>
                <c:pt idx="0">
                  <c:v>tpc=1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xVal>
          <c:yVal>
            <c:numRef>
              <c:f>Sheet1!$C$3:$C$8</c:f>
              <c:numCache>
                <c:formatCode>General</c:formatCode>
                <c:ptCount val="6"/>
                <c:pt idx="1">
                  <c:v>1.88</c:v>
                </c:pt>
                <c:pt idx="2">
                  <c:v>3.2</c:v>
                </c:pt>
                <c:pt idx="3">
                  <c:v>4.3</c:v>
                </c:pt>
                <c:pt idx="4">
                  <c:v>8.39</c:v>
                </c:pt>
                <c:pt idx="5">
                  <c:v>14.53</c:v>
                </c:pt>
              </c:numCache>
            </c:numRef>
          </c:yVal>
          <c:smooth val="0"/>
        </c:ser>
        <c:ser>
          <c:idx val="7"/>
          <c:order val="7"/>
          <c:tx>
            <c:v>Ncores</c:v>
          </c:tx>
          <c:spPr>
            <a:ln w="25400">
              <a:prstDash val="sysDot"/>
            </a:ln>
          </c:spPr>
          <c:marker>
            <c:symbol val="none"/>
          </c:marker>
          <c:xVal>
            <c:numRef>
              <c:f>Sheet1!$H$2:$H$8</c:f>
              <c:numCache>
                <c:formatCode>General</c:formatCode>
                <c:ptCount val="7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  <c:pt idx="6">
                  <c:v>16.0</c:v>
                </c:pt>
              </c:numCache>
            </c:numRef>
          </c:xVal>
          <c:yVal>
            <c:numRef>
              <c:f>Sheet1!$A$3:$A$8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2410192"/>
        <c:axId val="-2041791616"/>
      </c:scatterChart>
      <c:valAx>
        <c:axId val="-204241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1791616"/>
        <c:crosses val="autoZero"/>
        <c:crossBetween val="midCat"/>
      </c:valAx>
      <c:valAx>
        <c:axId val="-2041791616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2410192"/>
        <c:crosses val="autoZero"/>
        <c:crossBetween val="midCat"/>
      </c:valAx>
    </c:plotArea>
    <c:legend>
      <c:legendPos val="t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3BA6B-FEC2-B849-9F79-F51308FDA10F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7EE3-3E3A-6346-8443-D112EEBC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7EE3-3E3A-6346-8443-D112EEBC6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E309-82ED-1944-BF96-940431DFE637}" type="datetime1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156A-5267-FC49-9ED2-E29A3DC15EF3}" type="datetime1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0026-6CC0-254E-9E8E-A181B2F3E594}" type="datetime1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63A0-C47F-9243-A4BF-CE588B10D344}" type="datetime1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2DF5-DEE7-D349-AA28-0F933258F279}" type="datetime1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DF3-EC3A-024E-8B41-6FE7F2CE818E}" type="datetime1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C4FB-A936-404C-B3A9-477BC7652FBF}" type="datetime1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D654-F222-6B41-8DC6-1E3C56A19885}" type="datetime1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A5BA-293D-3F42-A94F-56580CA020E7}" type="datetime1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B605-622B-6842-9695-252F299324B8}" type="datetime1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D4A3-335F-2D43-A457-8BBC5AD91052}" type="datetime1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C4B2-7E6C-3946-AC1C-5A14C6731466}" type="datetime1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DAE7-E881-3B47-8448-16FB544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Scheduling fine grain workloads in </a:t>
            </a:r>
            <a:r>
              <a:rPr lang="en-US" b="1" dirty="0" err="1"/>
              <a:t>GeantV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A.Gheata</a:t>
            </a:r>
            <a:endParaRPr lang="en-US" dirty="0" smtClean="0"/>
          </a:p>
          <a:p>
            <a:r>
              <a:rPr lang="en-US" sz="2800" dirty="0" smtClean="0"/>
              <a:t>Geant4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Collaboration Meeting</a:t>
            </a:r>
          </a:p>
          <a:p>
            <a:r>
              <a:rPr lang="en-US" sz="2800" dirty="0" smtClean="0"/>
              <a:t>Ferrara, Italy</a:t>
            </a:r>
          </a:p>
          <a:p>
            <a:r>
              <a:rPr lang="en-US" sz="2800" dirty="0" smtClean="0"/>
              <a:t>12-16 September 2016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Multi-propagator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836721" cy="4351338"/>
          </a:xfrm>
        </p:spPr>
        <p:txBody>
          <a:bodyPr/>
          <a:lstStyle/>
          <a:p>
            <a:r>
              <a:rPr lang="en-US" dirty="0" smtClean="0"/>
              <a:t>Launch more than one propagators working with a fixed number of threads each</a:t>
            </a:r>
          </a:p>
          <a:p>
            <a:pPr lvl="1"/>
            <a:r>
              <a:rPr lang="en-US" dirty="0" smtClean="0"/>
              <a:t>Reuse geometry, cross sections,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Same as multi-process, but using work stealing for balancing</a:t>
            </a:r>
          </a:p>
          <a:p>
            <a:r>
              <a:rPr lang="is-IS" dirty="0" smtClean="0"/>
              <a:t>NUMA awarness not yet added</a:t>
            </a:r>
          </a:p>
          <a:p>
            <a:r>
              <a:rPr lang="is-IS" dirty="0" smtClean="0">
                <a:solidFill>
                  <a:srgbClr val="FF0000"/>
                </a:solidFill>
              </a:rPr>
              <a:t>Adds one level in complexity, needs more tuning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83813"/>
              </p:ext>
            </p:extLst>
          </p:nvPr>
        </p:nvGraphicFramePr>
        <p:xfrm>
          <a:off x="6674921" y="1864426"/>
          <a:ext cx="4678879" cy="39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9982200" y="2978232"/>
            <a:ext cx="1863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/>
              <a:t>Xeon</a:t>
            </a:r>
            <a:r>
              <a:rPr lang="it-IT" sz="1600" dirty="0"/>
              <a:t>(</a:t>
            </a:r>
            <a:r>
              <a:rPr lang="it-IT" sz="1600" dirty="0" err="1"/>
              <a:t>R</a:t>
            </a:r>
            <a:r>
              <a:rPr lang="it-IT" sz="1600" dirty="0" smtClean="0"/>
              <a:t>) </a:t>
            </a:r>
            <a:r>
              <a:rPr lang="it-IT" sz="1600" dirty="0"/>
              <a:t>E5-2630 v3 </a:t>
            </a:r>
            <a:endParaRPr lang="it-IT" sz="1600" dirty="0" smtClean="0"/>
          </a:p>
          <a:p>
            <a:r>
              <a:rPr lang="it-IT" sz="1600" dirty="0" smtClean="0"/>
              <a:t>@ </a:t>
            </a:r>
            <a:r>
              <a:rPr lang="it-IT" sz="1600" dirty="0"/>
              <a:t>2.40GHz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1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 aware </a:t>
            </a:r>
            <a:r>
              <a:rPr lang="en-US" dirty="0" err="1" smtClean="0"/>
              <a:t>GeantV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0480" cy="4351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Replicate schedulers on NUMA clusters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basketizer</a:t>
            </a:r>
            <a:r>
              <a:rPr lang="en-US" dirty="0" smtClean="0"/>
              <a:t> per NUMA </a:t>
            </a:r>
            <a:r>
              <a:rPr lang="en-US" dirty="0" smtClean="0"/>
              <a:t>node</a:t>
            </a:r>
          </a:p>
          <a:p>
            <a:pPr lvl="1"/>
            <a:r>
              <a:rPr lang="en-US" i="1" dirty="0" err="1" smtClean="0"/>
              <a:t>libhwloc</a:t>
            </a:r>
            <a:r>
              <a:rPr lang="en-US" dirty="0" smtClean="0"/>
              <a:t> to detect topology</a:t>
            </a:r>
          </a:p>
          <a:p>
            <a:pPr lvl="1"/>
            <a:r>
              <a:rPr lang="en-US" dirty="0" smtClean="0"/>
              <a:t>Possible to use pinning/NUMA allocators to increase locality</a:t>
            </a:r>
            <a:endParaRPr lang="en-US" dirty="0" smtClean="0"/>
          </a:p>
          <a:p>
            <a:r>
              <a:rPr lang="en-US" dirty="0" smtClean="0"/>
              <a:t>Multi-propagator</a:t>
            </a:r>
            <a:r>
              <a:rPr lang="en-US" dirty="0"/>
              <a:t> </a:t>
            </a:r>
            <a:r>
              <a:rPr lang="en-US" dirty="0" smtClean="0"/>
              <a:t>mode</a:t>
            </a:r>
            <a:r>
              <a:rPr lang="en-US" dirty="0" smtClean="0"/>
              <a:t> </a:t>
            </a:r>
            <a:r>
              <a:rPr lang="en-US" dirty="0" smtClean="0"/>
              <a:t>running </a:t>
            </a:r>
            <a:r>
              <a:rPr lang="en-US" dirty="0" smtClean="0"/>
              <a:t>one/more clusters per quadrant</a:t>
            </a:r>
          </a:p>
          <a:p>
            <a:pPr lvl="1"/>
            <a:r>
              <a:rPr lang="en-US" dirty="0"/>
              <a:t>Loose communication between NUMA nodes at </a:t>
            </a:r>
            <a:r>
              <a:rPr lang="en-US" dirty="0" err="1"/>
              <a:t>basketizing</a:t>
            </a:r>
            <a:r>
              <a:rPr lang="en-US" dirty="0"/>
              <a:t> </a:t>
            </a:r>
            <a:r>
              <a:rPr lang="en-US" dirty="0" smtClean="0"/>
              <a:t>step</a:t>
            </a:r>
            <a:endParaRPr lang="en-US" dirty="0" smtClean="0"/>
          </a:p>
          <a:p>
            <a:pPr lvl="1"/>
            <a:r>
              <a:rPr lang="en-US" dirty="0" smtClean="0"/>
              <a:t>Currently being integrated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923" y="2077385"/>
            <a:ext cx="3022600" cy="2692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61813" y="961105"/>
            <a:ext cx="2038121" cy="1270115"/>
            <a:chOff x="7061812" y="1825625"/>
            <a:chExt cx="2038121" cy="1270115"/>
          </a:xfrm>
        </p:grpSpPr>
        <p:grpSp>
          <p:nvGrpSpPr>
            <p:cNvPr id="15" name="Group 14"/>
            <p:cNvGrpSpPr/>
            <p:nvPr/>
          </p:nvGrpSpPr>
          <p:grpSpPr>
            <a:xfrm>
              <a:off x="7238080" y="2357611"/>
              <a:ext cx="1410603" cy="158571"/>
              <a:chOff x="7238080" y="2280492"/>
              <a:chExt cx="1410603" cy="15857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7238082" y="2280492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238081" y="2331253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238081" y="2377286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238080" y="2428047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7615735" y="2806930"/>
              <a:ext cx="936434" cy="209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Tracks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24051" y="2197072"/>
              <a:ext cx="1126803" cy="44067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Transport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8683" y="1994436"/>
              <a:ext cx="293925" cy="8459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Basketizer</a:t>
              </a:r>
              <a:r>
                <a:rPr lang="en-US" sz="1200" baseline="-25000" dirty="0"/>
                <a:t>0</a:t>
              </a:r>
              <a:endParaRPr lang="en-US" sz="1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61812" y="1825625"/>
              <a:ext cx="2038121" cy="12701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Scheduler</a:t>
              </a:r>
              <a:r>
                <a:rPr lang="en-US" baseline="-25000" dirty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96513" y="965844"/>
            <a:ext cx="2038121" cy="1270115"/>
            <a:chOff x="7061812" y="1825625"/>
            <a:chExt cx="2038121" cy="1270115"/>
          </a:xfrm>
        </p:grpSpPr>
        <p:grpSp>
          <p:nvGrpSpPr>
            <p:cNvPr id="18" name="Group 17"/>
            <p:cNvGrpSpPr/>
            <p:nvPr/>
          </p:nvGrpSpPr>
          <p:grpSpPr>
            <a:xfrm>
              <a:off x="7469433" y="2357611"/>
              <a:ext cx="1410603" cy="158571"/>
              <a:chOff x="7469433" y="2280492"/>
              <a:chExt cx="1410603" cy="15857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7469435" y="2280492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7469434" y="2331253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469434" y="2377286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469433" y="2428047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7615735" y="2806930"/>
              <a:ext cx="936434" cy="209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Tracks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55407" y="2197072"/>
              <a:ext cx="1126803" cy="44067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Transport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91811" y="1989698"/>
              <a:ext cx="293925" cy="8459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Basketizer</a:t>
              </a:r>
              <a:r>
                <a:rPr lang="en-US" sz="1200" baseline="-25000" dirty="0"/>
                <a:t>1</a:t>
              </a:r>
              <a:endParaRPr lang="en-US" sz="12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061812" y="1825625"/>
              <a:ext cx="2038121" cy="12701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Scheduler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61813" y="4657245"/>
            <a:ext cx="2038121" cy="1270115"/>
            <a:chOff x="7061812" y="1825625"/>
            <a:chExt cx="2038121" cy="1270115"/>
          </a:xfrm>
        </p:grpSpPr>
        <p:grpSp>
          <p:nvGrpSpPr>
            <p:cNvPr id="28" name="Group 27"/>
            <p:cNvGrpSpPr/>
            <p:nvPr/>
          </p:nvGrpSpPr>
          <p:grpSpPr>
            <a:xfrm>
              <a:off x="7238080" y="2357611"/>
              <a:ext cx="1410603" cy="158571"/>
              <a:chOff x="7238080" y="2280492"/>
              <a:chExt cx="1410603" cy="15857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7238082" y="2280492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7238081" y="2331253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238081" y="2377286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7238080" y="2428047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7615735" y="1903547"/>
              <a:ext cx="936434" cy="209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Tracks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424051" y="2197072"/>
              <a:ext cx="1126803" cy="44067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Transport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48683" y="1994436"/>
              <a:ext cx="293925" cy="8459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Basketizer</a:t>
              </a:r>
              <a:r>
                <a:rPr lang="en-US" sz="1200" baseline="-25000" dirty="0"/>
                <a:t>2</a:t>
              </a:r>
              <a:endParaRPr lang="en-US" sz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061812" y="1825625"/>
              <a:ext cx="2038121" cy="12701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Scheduler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96513" y="4661983"/>
            <a:ext cx="2038121" cy="1270115"/>
            <a:chOff x="7061812" y="1825625"/>
            <a:chExt cx="2038121" cy="1270115"/>
          </a:xfrm>
        </p:grpSpPr>
        <p:grpSp>
          <p:nvGrpSpPr>
            <p:cNvPr id="38" name="Group 37"/>
            <p:cNvGrpSpPr/>
            <p:nvPr/>
          </p:nvGrpSpPr>
          <p:grpSpPr>
            <a:xfrm>
              <a:off x="7469433" y="2357611"/>
              <a:ext cx="1410603" cy="158571"/>
              <a:chOff x="7469433" y="2280492"/>
              <a:chExt cx="1410603" cy="158571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7469435" y="2280492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7469434" y="2331253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7469434" y="2377286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7469433" y="2428047"/>
                <a:ext cx="1410601" cy="11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7615735" y="1892530"/>
              <a:ext cx="936434" cy="209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Tracks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55407" y="2197072"/>
              <a:ext cx="1126803" cy="44067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Transport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1811" y="1989698"/>
              <a:ext cx="293925" cy="8459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Basketizer</a:t>
              </a:r>
              <a:r>
                <a:rPr lang="en-US" sz="1200" baseline="-25000" dirty="0"/>
                <a:t>3</a:t>
              </a:r>
              <a:endParaRPr lang="en-US" sz="12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061812" y="1825625"/>
              <a:ext cx="2038121" cy="12701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Scheduler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8" name="Straight Arrow Connector 47"/>
          <p:cNvCxnSpPr>
            <a:stCxn id="8" idx="3"/>
            <a:endCxn id="21" idx="1"/>
          </p:cNvCxnSpPr>
          <p:nvPr/>
        </p:nvCxnSpPr>
        <p:spPr>
          <a:xfrm>
            <a:off x="8942609" y="1552889"/>
            <a:ext cx="583903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3"/>
            <a:endCxn id="41" idx="1"/>
          </p:cNvCxnSpPr>
          <p:nvPr/>
        </p:nvCxnSpPr>
        <p:spPr>
          <a:xfrm>
            <a:off x="8942609" y="5249028"/>
            <a:ext cx="583903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129024" y="961106"/>
            <a:ext cx="227817" cy="4966255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Global </a:t>
            </a:r>
            <a:r>
              <a:rPr lang="en-US" dirty="0" err="1"/>
              <a:t>basketizer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plans for HPC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3169"/>
            <a:ext cx="9350830" cy="20821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Standard mode (1 independent process per node)</a:t>
            </a:r>
          </a:p>
          <a:p>
            <a:pPr lvl="1"/>
            <a:r>
              <a:rPr lang="en-US" dirty="0" smtClean="0"/>
              <a:t>Always possible, no-brainer</a:t>
            </a:r>
          </a:p>
          <a:p>
            <a:pPr lvl="1"/>
            <a:r>
              <a:rPr lang="en-US" dirty="0" smtClean="0"/>
              <a:t>Possible issues with work balancing (events take different time)</a:t>
            </a:r>
          </a:p>
          <a:p>
            <a:pPr lvl="1"/>
            <a:r>
              <a:rPr lang="en-US" dirty="0" smtClean="0"/>
              <a:t>Possible issues with output granularity (merging may be required)</a:t>
            </a:r>
          </a:p>
          <a:p>
            <a:r>
              <a:rPr lang="en-US" dirty="0" smtClean="0"/>
              <a:t>Multi-tier mode (event servers)</a:t>
            </a:r>
          </a:p>
          <a:p>
            <a:pPr lvl="1"/>
            <a:r>
              <a:rPr lang="en-US" dirty="0" smtClean="0"/>
              <a:t>Useful to work with events from file, to handle merging and workload balancing</a:t>
            </a:r>
          </a:p>
          <a:p>
            <a:pPr lvl="1"/>
            <a:r>
              <a:rPr lang="en-US" dirty="0" smtClean="0"/>
              <a:t>Communication with event servers via MPI to get event id’s in common files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72131" y="3818263"/>
            <a:ext cx="7224899" cy="1361132"/>
            <a:chOff x="233502" y="3992226"/>
            <a:chExt cx="7224899" cy="1361132"/>
          </a:xfrm>
        </p:grpSpPr>
        <p:grpSp>
          <p:nvGrpSpPr>
            <p:cNvPr id="28" name="Group 27"/>
            <p:cNvGrpSpPr/>
            <p:nvPr/>
          </p:nvGrpSpPr>
          <p:grpSpPr>
            <a:xfrm>
              <a:off x="233502" y="3992226"/>
              <a:ext cx="2038121" cy="1270115"/>
              <a:chOff x="7061813" y="4669120"/>
              <a:chExt cx="2038121" cy="127011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422079" y="4735168"/>
                <a:ext cx="1382134" cy="2739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smtClean="0"/>
                  <a:t>Event feeder</a:t>
                </a:r>
                <a:endParaRPr lang="en-US" sz="1200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7061813" y="4669120"/>
                <a:ext cx="2038121" cy="1270115"/>
                <a:chOff x="7061813" y="4657245"/>
                <a:chExt cx="2038121" cy="1270115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7061813" y="4657245"/>
                  <a:ext cx="2038121" cy="12701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Node</a:t>
                  </a:r>
                  <a:r>
                    <a:rPr lang="en-US" baseline="-25000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7149294" y="5044710"/>
                  <a:ext cx="1785547" cy="519665"/>
                  <a:chOff x="7149294" y="5009085"/>
                  <a:chExt cx="1785547" cy="519665"/>
                </a:xfrm>
              </p:grpSpPr>
              <p:sp>
                <p:nvSpPr>
                  <p:cNvPr id="7" name="Rounded Rectangle 6"/>
                  <p:cNvSpPr/>
                  <p:nvPr/>
                </p:nvSpPr>
                <p:spPr>
                  <a:xfrm>
                    <a:off x="7230775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8164920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7149294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8080873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>
                        <a:solidFill>
                          <a:srgbClr val="FF0000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9" name="Group 28"/>
            <p:cNvGrpSpPr/>
            <p:nvPr/>
          </p:nvGrpSpPr>
          <p:grpSpPr>
            <a:xfrm>
              <a:off x="2433820" y="4001799"/>
              <a:ext cx="2038121" cy="1270115"/>
              <a:chOff x="7061813" y="4669120"/>
              <a:chExt cx="2038121" cy="127011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422079" y="4735168"/>
                <a:ext cx="1382134" cy="2739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smtClean="0"/>
                  <a:t>Event feeder</a:t>
                </a:r>
                <a:endParaRPr lang="en-US" sz="1200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061813" y="4669120"/>
                <a:ext cx="2038121" cy="1270115"/>
                <a:chOff x="7061813" y="4657245"/>
                <a:chExt cx="2038121" cy="1270115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7061813" y="4657245"/>
                  <a:ext cx="2038121" cy="12701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Node</a:t>
                  </a:r>
                  <a:r>
                    <a:rPr lang="en-US" baseline="-25000" dirty="0">
                      <a:solidFill>
                        <a:srgbClr val="FF0000"/>
                      </a:solidFill>
                    </a:rPr>
                    <a:t>2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7149294" y="5044710"/>
                  <a:ext cx="1785547" cy="519665"/>
                  <a:chOff x="7149294" y="5009085"/>
                  <a:chExt cx="1785547" cy="519665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7230775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8164920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7149294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8080873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>
                        <a:solidFill>
                          <a:srgbClr val="FF0000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8" name="Group 37"/>
            <p:cNvGrpSpPr/>
            <p:nvPr/>
          </p:nvGrpSpPr>
          <p:grpSpPr>
            <a:xfrm>
              <a:off x="4973160" y="4001798"/>
              <a:ext cx="2038121" cy="1270115"/>
              <a:chOff x="7061813" y="4669120"/>
              <a:chExt cx="2038121" cy="127011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422079" y="4735168"/>
                <a:ext cx="1382134" cy="27391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smtClean="0"/>
                  <a:t>Event server</a:t>
                </a:r>
                <a:endParaRPr lang="en-US" sz="1200" dirty="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7061813" y="4669120"/>
                <a:ext cx="2038121" cy="1270115"/>
                <a:chOff x="7061813" y="4657245"/>
                <a:chExt cx="2038121" cy="1270115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7061813" y="4657245"/>
                  <a:ext cx="2038121" cy="12701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err="1" smtClean="0">
                      <a:solidFill>
                        <a:srgbClr val="FF0000"/>
                      </a:solidFill>
                    </a:rPr>
                    <a:t>Node</a:t>
                  </a:r>
                  <a:r>
                    <a:rPr lang="en-US" baseline="-25000" dirty="0" err="1" smtClean="0">
                      <a:solidFill>
                        <a:srgbClr val="FF0000"/>
                      </a:solidFill>
                    </a:rPr>
                    <a:t>mod</a:t>
                  </a:r>
                  <a:r>
                    <a:rPr lang="en-US" baseline="-25000" dirty="0" smtClean="0">
                      <a:solidFill>
                        <a:srgbClr val="FF0000"/>
                      </a:solidFill>
                    </a:rPr>
                    <a:t>[N]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7149294" y="5044710"/>
                  <a:ext cx="1785547" cy="519665"/>
                  <a:chOff x="7149294" y="5009085"/>
                  <a:chExt cx="1785547" cy="519665"/>
                </a:xfrm>
              </p:grpSpPr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7230775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8164920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45" name="Rounded Rectangle 44"/>
                  <p:cNvSpPr/>
                  <p:nvPr/>
                </p:nvSpPr>
                <p:spPr>
                  <a:xfrm>
                    <a:off x="7149294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8080873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>
                        <a:solidFill>
                          <a:srgbClr val="FF0000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47" name="Rectangle 46"/>
            <p:cNvSpPr/>
            <p:nvPr/>
          </p:nvSpPr>
          <p:spPr>
            <a:xfrm>
              <a:off x="6076267" y="5079440"/>
              <a:ext cx="1382134" cy="27391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smtClean="0"/>
                <a:t>Merging service</a:t>
              </a:r>
              <a:endParaRPr lang="en-US" sz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82636" y="5264012"/>
            <a:ext cx="7224899" cy="1361132"/>
            <a:chOff x="233502" y="3992226"/>
            <a:chExt cx="7224899" cy="1361132"/>
          </a:xfrm>
        </p:grpSpPr>
        <p:grpSp>
          <p:nvGrpSpPr>
            <p:cNvPr id="50" name="Group 49"/>
            <p:cNvGrpSpPr/>
            <p:nvPr/>
          </p:nvGrpSpPr>
          <p:grpSpPr>
            <a:xfrm>
              <a:off x="233502" y="3992226"/>
              <a:ext cx="2038121" cy="1270115"/>
              <a:chOff x="7061813" y="4669120"/>
              <a:chExt cx="2038121" cy="127011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7422079" y="4735168"/>
                <a:ext cx="1382134" cy="2739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smtClean="0"/>
                  <a:t>Event feeder</a:t>
                </a:r>
                <a:endParaRPr lang="en-US" sz="1200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7061813" y="4669120"/>
                <a:ext cx="2038121" cy="1270115"/>
                <a:chOff x="7061813" y="4657245"/>
                <a:chExt cx="2038121" cy="1270115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7061813" y="4657245"/>
                  <a:ext cx="2038121" cy="12701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Node</a:t>
                  </a:r>
                  <a:r>
                    <a:rPr lang="en-US" baseline="-25000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7149294" y="5044710"/>
                  <a:ext cx="1785547" cy="519665"/>
                  <a:chOff x="7149294" y="5009085"/>
                  <a:chExt cx="1785547" cy="519665"/>
                </a:xfrm>
              </p:grpSpPr>
              <p:sp>
                <p:nvSpPr>
                  <p:cNvPr id="74" name="Rounded Rectangle 73"/>
                  <p:cNvSpPr/>
                  <p:nvPr/>
                </p:nvSpPr>
                <p:spPr>
                  <a:xfrm>
                    <a:off x="7230775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75" name="Rounded Rectangle 74"/>
                  <p:cNvSpPr/>
                  <p:nvPr/>
                </p:nvSpPr>
                <p:spPr>
                  <a:xfrm>
                    <a:off x="8164920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7149294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7" name="Rounded Rectangle 76"/>
                  <p:cNvSpPr/>
                  <p:nvPr/>
                </p:nvSpPr>
                <p:spPr>
                  <a:xfrm>
                    <a:off x="8080873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>
                        <a:solidFill>
                          <a:srgbClr val="FF0000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" name="Group 50"/>
            <p:cNvGrpSpPr/>
            <p:nvPr/>
          </p:nvGrpSpPr>
          <p:grpSpPr>
            <a:xfrm>
              <a:off x="2433820" y="4001799"/>
              <a:ext cx="2038121" cy="1270115"/>
              <a:chOff x="7061813" y="4669120"/>
              <a:chExt cx="2038121" cy="1270115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422079" y="4735168"/>
                <a:ext cx="1382134" cy="2739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smtClean="0"/>
                  <a:t>Event feeder</a:t>
                </a:r>
                <a:endParaRPr lang="en-US" sz="1200" dirty="0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7061813" y="4669120"/>
                <a:ext cx="2038121" cy="1270115"/>
                <a:chOff x="7061813" y="4657245"/>
                <a:chExt cx="2038121" cy="1270115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7061813" y="4657245"/>
                  <a:ext cx="2038121" cy="12701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Node</a:t>
                  </a:r>
                  <a:r>
                    <a:rPr lang="en-US" baseline="-25000" dirty="0">
                      <a:solidFill>
                        <a:srgbClr val="FF0000"/>
                      </a:solidFill>
                    </a:rPr>
                    <a:t>2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7149294" y="5044710"/>
                  <a:ext cx="1785547" cy="519665"/>
                  <a:chOff x="7149294" y="5009085"/>
                  <a:chExt cx="1785547" cy="519665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>
                  <a:xfrm>
                    <a:off x="7230775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8164920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7149294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8080873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>
                        <a:solidFill>
                          <a:srgbClr val="FF0000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2" name="Group 51"/>
            <p:cNvGrpSpPr/>
            <p:nvPr/>
          </p:nvGrpSpPr>
          <p:grpSpPr>
            <a:xfrm>
              <a:off x="4973160" y="4001798"/>
              <a:ext cx="2038121" cy="1270115"/>
              <a:chOff x="7061813" y="4669120"/>
              <a:chExt cx="2038121" cy="127011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422079" y="4735168"/>
                <a:ext cx="1382134" cy="27391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smtClean="0"/>
                  <a:t>Event server</a:t>
                </a:r>
                <a:endParaRPr lang="en-US" sz="1200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7061813" y="4669120"/>
                <a:ext cx="2038121" cy="1270115"/>
                <a:chOff x="7061813" y="4657245"/>
                <a:chExt cx="2038121" cy="1270115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7061813" y="4657245"/>
                  <a:ext cx="2038121" cy="12701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err="1" smtClean="0">
                      <a:solidFill>
                        <a:srgbClr val="FF0000"/>
                      </a:solidFill>
                    </a:rPr>
                    <a:t>Node</a:t>
                  </a:r>
                  <a:r>
                    <a:rPr lang="en-US" baseline="-25000" dirty="0" err="1" smtClean="0">
                      <a:solidFill>
                        <a:srgbClr val="FF0000"/>
                      </a:solidFill>
                    </a:rPr>
                    <a:t>mod</a:t>
                  </a:r>
                  <a:r>
                    <a:rPr lang="en-US" baseline="-25000" dirty="0" smtClean="0">
                      <a:solidFill>
                        <a:srgbClr val="FF0000"/>
                      </a:solidFill>
                    </a:rPr>
                    <a:t>[N]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7149294" y="5044710"/>
                  <a:ext cx="1785547" cy="519665"/>
                  <a:chOff x="7149294" y="5009085"/>
                  <a:chExt cx="1785547" cy="519665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7230775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8164920" y="5249172"/>
                    <a:ext cx="769921" cy="27957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000" dirty="0"/>
                      <a:t>Transport</a:t>
                    </a:r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7149294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8080873" y="5009085"/>
                    <a:ext cx="850533" cy="519665"/>
                  </a:xfrm>
                  <a:prstGeom prst="round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</a:rPr>
                      <a:t>Numa</a:t>
                    </a:r>
                    <a:r>
                      <a:rPr lang="en-US" sz="1100" baseline="-25000" dirty="0">
                        <a:solidFill>
                          <a:srgbClr val="FF0000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53" name="Rectangle 52"/>
            <p:cNvSpPr/>
            <p:nvPr/>
          </p:nvSpPr>
          <p:spPr>
            <a:xfrm>
              <a:off x="6076267" y="5079440"/>
              <a:ext cx="1382134" cy="27391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smtClean="0"/>
                <a:t>Merging service</a:t>
              </a:r>
              <a:endParaRPr lang="en-US" sz="1200" dirty="0"/>
            </a:p>
          </p:txBody>
        </p:sp>
      </p:grp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GeantV</a:t>
            </a:r>
            <a:r>
              <a:rPr lang="en-US" dirty="0" smtClean="0"/>
              <a:t> needs to address parallelism in a fine-grained approach to address locality (cache coherence, vectorization) efficiently</a:t>
            </a:r>
          </a:p>
          <a:p>
            <a:pPr lvl="1"/>
            <a:r>
              <a:rPr lang="en-US" dirty="0" smtClean="0"/>
              <a:t>Amdahl overheads due to that to be compensated by a thread clustering approach</a:t>
            </a:r>
          </a:p>
          <a:p>
            <a:pPr lvl="2"/>
            <a:r>
              <a:rPr lang="en-US" dirty="0" smtClean="0"/>
              <a:t>Implementation ready – currently fixing/tuning</a:t>
            </a:r>
          </a:p>
          <a:p>
            <a:pPr lvl="2"/>
            <a:r>
              <a:rPr lang="en-US" dirty="0" smtClean="0"/>
              <a:t>The improvement effect visible in the preliminary version</a:t>
            </a:r>
          </a:p>
          <a:p>
            <a:r>
              <a:rPr lang="en-US" dirty="0" smtClean="0"/>
              <a:t>Additional levels of locality (NUMA) available in modern HW</a:t>
            </a:r>
          </a:p>
          <a:p>
            <a:pPr lvl="1"/>
            <a:r>
              <a:rPr lang="en-US" dirty="0" smtClean="0"/>
              <a:t>Topology detection available in </a:t>
            </a:r>
            <a:r>
              <a:rPr lang="en-US" dirty="0" err="1" smtClean="0"/>
              <a:t>GeantV</a:t>
            </a:r>
            <a:r>
              <a:rPr lang="en-US" dirty="0" smtClean="0"/>
              <a:t>, currently being integrated</a:t>
            </a:r>
          </a:p>
          <a:p>
            <a:r>
              <a:rPr lang="en-US" dirty="0" smtClean="0"/>
              <a:t>Integration with task-based HEP frameworks now possible</a:t>
            </a:r>
          </a:p>
          <a:p>
            <a:pPr lvl="1"/>
            <a:r>
              <a:rPr lang="en-US" dirty="0" smtClean="0"/>
              <a:t>A TBB-enabled </a:t>
            </a:r>
            <a:r>
              <a:rPr lang="en-US" dirty="0" err="1" smtClean="0"/>
              <a:t>GeantV</a:t>
            </a:r>
            <a:r>
              <a:rPr lang="en-US" dirty="0" smtClean="0"/>
              <a:t> version ready</a:t>
            </a:r>
          </a:p>
          <a:p>
            <a:r>
              <a:rPr lang="en-US" dirty="0" smtClean="0"/>
              <a:t>Studying more efficient use of HPC resources</a:t>
            </a:r>
            <a:endParaRPr lang="en-US" dirty="0"/>
          </a:p>
          <a:p>
            <a:pPr lvl="1"/>
            <a:r>
              <a:rPr lang="en-US" dirty="0" smtClean="0"/>
              <a:t>Using a multi-tier approach for better workload balancing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simulation: where should we go?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1825625"/>
            <a:ext cx="509946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The LHC uses more than 50% of its distributed computing power for </a:t>
            </a:r>
            <a:r>
              <a:rPr lang="en-US" sz="2600" dirty="0" smtClean="0"/>
              <a:t>simulations and related jobs</a:t>
            </a:r>
            <a:endParaRPr lang="en-US" sz="2600" dirty="0" smtClean="0"/>
          </a:p>
          <a:p>
            <a:pPr lvl="1"/>
            <a:r>
              <a:rPr lang="en-US" sz="2200" dirty="0" smtClean="0"/>
              <a:t>There is a tremendous need from LHC, likely to increase with factors</a:t>
            </a:r>
          </a:p>
          <a:p>
            <a:r>
              <a:rPr lang="en-US" sz="2600" dirty="0" smtClean="0"/>
              <a:t>Technology is evolving faster than our software</a:t>
            </a:r>
          </a:p>
          <a:p>
            <a:pPr lvl="1"/>
            <a:r>
              <a:rPr lang="en-US" sz="2200" dirty="0" smtClean="0"/>
              <a:t>Our production code is able to use a smaller and smaller fraction of the power of the machines we run onto</a:t>
            </a:r>
          </a:p>
          <a:p>
            <a:r>
              <a:rPr lang="en-US" sz="2600" dirty="0" smtClean="0"/>
              <a:t>Re-engineering the code towards fine grain parallelism can bring improvements with large factors</a:t>
            </a:r>
          </a:p>
          <a:p>
            <a:pPr lvl="1"/>
            <a:r>
              <a:rPr lang="en-US" sz="2200" b="1" dirty="0" err="1" smtClean="0"/>
              <a:t>GeantV</a:t>
            </a:r>
            <a:r>
              <a:rPr lang="en-US" sz="2200" dirty="0" smtClean="0"/>
              <a:t> project aims for x3-x5 speedup understanding hard limits for </a:t>
            </a:r>
            <a:r>
              <a:rPr lang="en-US" sz="2200" dirty="0" smtClean="0"/>
              <a:t>more</a:t>
            </a:r>
            <a:endParaRPr lang="en-US" sz="2200" dirty="0" smtClean="0"/>
          </a:p>
          <a:p>
            <a:pPr lvl="1"/>
            <a:r>
              <a:rPr lang="en-US" sz="2200" dirty="0" smtClean="0"/>
              <a:t>Fast simulation integrated seamlessly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r>
              <a:rPr lang="en-US" sz="2600" dirty="0" smtClean="0"/>
              <a:t>The </a:t>
            </a:r>
            <a:r>
              <a:rPr lang="en-US" sz="2600" dirty="0" smtClean="0"/>
              <a:t>work required is far from trivial, but not optional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989" y="5181296"/>
            <a:ext cx="518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Transistors density evolves by Moore’s law, but HEP programs have to evolve to profit: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parallelism has to be enabled at instruction level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12643"/>
            <a:ext cx="5838701" cy="289856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749147" y="1186540"/>
            <a:ext cx="823357" cy="1008296"/>
            <a:chOff x="9924801" y="4244977"/>
            <a:chExt cx="823357" cy="100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4427" y="4244977"/>
              <a:ext cx="522095" cy="3506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924801" y="4545387"/>
              <a:ext cx="82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accent5">
                      <a:lumMod val="75000"/>
                    </a:schemeClr>
                  </a:solidFill>
                </a:rPr>
                <a:t>Intel® Many Integrated Core Architecture (MIC - KNL)</a:t>
              </a:r>
              <a:endParaRPr lang="en-US" sz="5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809513" y="928603"/>
            <a:ext cx="76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  <a:latin typeface="Clear Sans" charset="0"/>
                <a:ea typeface="Clear Sans" charset="0"/>
                <a:cs typeface="Clear Sans" charset="0"/>
              </a:rPr>
              <a:t>2016</a:t>
            </a:r>
            <a:endParaRPr lang="en-US" sz="1200" b="1">
              <a:solidFill>
                <a:schemeClr val="accent5">
                  <a:lumMod val="75000"/>
                </a:schemeClr>
              </a:solidFill>
              <a:latin typeface="Clear Sans" charset="0"/>
              <a:ea typeface="Clear Sans" charset="0"/>
              <a:cs typeface="Clear San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– Adapting simulation to modern hardware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1270606" y="851821"/>
            <a:ext cx="6947720" cy="6171581"/>
            <a:chOff x="4047817" y="203097"/>
            <a:chExt cx="6947720" cy="6171581"/>
          </a:xfrm>
        </p:grpSpPr>
        <p:sp>
          <p:nvSpPr>
            <p:cNvPr id="5" name="Pie 4"/>
            <p:cNvSpPr/>
            <p:nvPr/>
          </p:nvSpPr>
          <p:spPr>
            <a:xfrm>
              <a:off x="6327058" y="2094271"/>
              <a:ext cx="2389238" cy="2389238"/>
            </a:xfrm>
            <a:prstGeom prst="pie">
              <a:avLst>
                <a:gd name="adj1" fmla="val 19138061"/>
                <a:gd name="adj2" fmla="val 259825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>
              <a:off x="5244280" y="1265902"/>
              <a:ext cx="4554794" cy="4045972"/>
            </a:xfrm>
            <a:prstGeom prst="pie">
              <a:avLst>
                <a:gd name="adj1" fmla="val 19138061"/>
                <a:gd name="adj2" fmla="val 259825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>
              <a:off x="4047817" y="203097"/>
              <a:ext cx="6947720" cy="6171581"/>
            </a:xfrm>
            <a:prstGeom prst="pie">
              <a:avLst>
                <a:gd name="adj1" fmla="val 19138061"/>
                <a:gd name="adj2" fmla="val 259825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2232753" y="3494791"/>
            <a:ext cx="3421625" cy="428280"/>
          </a:xfrm>
          <a:custGeom>
            <a:avLst/>
            <a:gdLst>
              <a:gd name="connsiteX0" fmla="*/ 0 w 3560516"/>
              <a:gd name="connsiteY0" fmla="*/ 428280 h 428280"/>
              <a:gd name="connsiteX1" fmla="*/ 575187 w 3560516"/>
              <a:gd name="connsiteY1" fmla="*/ 221803 h 428280"/>
              <a:gd name="connsiteX2" fmla="*/ 1386348 w 3560516"/>
              <a:gd name="connsiteY2" fmla="*/ 59571 h 428280"/>
              <a:gd name="connsiteX3" fmla="*/ 2433484 w 3560516"/>
              <a:gd name="connsiteY3" fmla="*/ 577 h 428280"/>
              <a:gd name="connsiteX4" fmla="*/ 3465871 w 3560516"/>
              <a:gd name="connsiteY4" fmla="*/ 89067 h 428280"/>
              <a:gd name="connsiteX5" fmla="*/ 3451123 w 3560516"/>
              <a:gd name="connsiteY5" fmla="*/ 89067 h 4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0516" h="428280">
                <a:moveTo>
                  <a:pt x="0" y="428280"/>
                </a:moveTo>
                <a:cubicBezTo>
                  <a:pt x="172064" y="355767"/>
                  <a:pt x="344129" y="283254"/>
                  <a:pt x="575187" y="221803"/>
                </a:cubicBezTo>
                <a:cubicBezTo>
                  <a:pt x="806245" y="160352"/>
                  <a:pt x="1076632" y="96442"/>
                  <a:pt x="1386348" y="59571"/>
                </a:cubicBezTo>
                <a:cubicBezTo>
                  <a:pt x="1696064" y="22700"/>
                  <a:pt x="2086897" y="-4339"/>
                  <a:pt x="2433484" y="577"/>
                </a:cubicBezTo>
                <a:cubicBezTo>
                  <a:pt x="2780071" y="5493"/>
                  <a:pt x="3296265" y="74319"/>
                  <a:pt x="3465871" y="89067"/>
                </a:cubicBezTo>
                <a:cubicBezTo>
                  <a:pt x="3635477" y="103815"/>
                  <a:pt x="3543300" y="96441"/>
                  <a:pt x="3451123" y="89067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576329">
            <a:off x="2128079" y="4284000"/>
            <a:ext cx="3421625" cy="428280"/>
          </a:xfrm>
          <a:custGeom>
            <a:avLst/>
            <a:gdLst>
              <a:gd name="connsiteX0" fmla="*/ 0 w 3560516"/>
              <a:gd name="connsiteY0" fmla="*/ 428280 h 428280"/>
              <a:gd name="connsiteX1" fmla="*/ 575187 w 3560516"/>
              <a:gd name="connsiteY1" fmla="*/ 221803 h 428280"/>
              <a:gd name="connsiteX2" fmla="*/ 1386348 w 3560516"/>
              <a:gd name="connsiteY2" fmla="*/ 59571 h 428280"/>
              <a:gd name="connsiteX3" fmla="*/ 2433484 w 3560516"/>
              <a:gd name="connsiteY3" fmla="*/ 577 h 428280"/>
              <a:gd name="connsiteX4" fmla="*/ 3465871 w 3560516"/>
              <a:gd name="connsiteY4" fmla="*/ 89067 h 428280"/>
              <a:gd name="connsiteX5" fmla="*/ 3451123 w 3560516"/>
              <a:gd name="connsiteY5" fmla="*/ 89067 h 4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0516" h="428280">
                <a:moveTo>
                  <a:pt x="0" y="428280"/>
                </a:moveTo>
                <a:cubicBezTo>
                  <a:pt x="172064" y="355767"/>
                  <a:pt x="344129" y="283254"/>
                  <a:pt x="575187" y="221803"/>
                </a:cubicBezTo>
                <a:cubicBezTo>
                  <a:pt x="806245" y="160352"/>
                  <a:pt x="1076632" y="96442"/>
                  <a:pt x="1386348" y="59571"/>
                </a:cubicBezTo>
                <a:cubicBezTo>
                  <a:pt x="1696064" y="22700"/>
                  <a:pt x="2086897" y="-4339"/>
                  <a:pt x="2433484" y="577"/>
                </a:cubicBezTo>
                <a:cubicBezTo>
                  <a:pt x="2780071" y="5493"/>
                  <a:pt x="3296265" y="74319"/>
                  <a:pt x="3465871" y="89067"/>
                </a:cubicBezTo>
                <a:cubicBezTo>
                  <a:pt x="3635477" y="103815"/>
                  <a:pt x="3543300" y="96441"/>
                  <a:pt x="3451123" y="89067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32753" y="2566220"/>
            <a:ext cx="3082413" cy="1342103"/>
          </a:xfrm>
          <a:custGeom>
            <a:avLst/>
            <a:gdLst>
              <a:gd name="connsiteX0" fmla="*/ 0 w 3082413"/>
              <a:gd name="connsiteY0" fmla="*/ 1342103 h 1342103"/>
              <a:gd name="connsiteX1" fmla="*/ 1017639 w 3082413"/>
              <a:gd name="connsiteY1" fmla="*/ 781664 h 1342103"/>
              <a:gd name="connsiteX2" fmla="*/ 1961535 w 3082413"/>
              <a:gd name="connsiteY2" fmla="*/ 368709 h 1342103"/>
              <a:gd name="connsiteX3" fmla="*/ 3082413 w 3082413"/>
              <a:gd name="connsiteY3" fmla="*/ 0 h 1342103"/>
              <a:gd name="connsiteX4" fmla="*/ 3082413 w 3082413"/>
              <a:gd name="connsiteY4" fmla="*/ 0 h 13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413" h="1342103">
                <a:moveTo>
                  <a:pt x="0" y="1342103"/>
                </a:moveTo>
                <a:cubicBezTo>
                  <a:pt x="345358" y="1142999"/>
                  <a:pt x="690717" y="943896"/>
                  <a:pt x="1017639" y="781664"/>
                </a:cubicBezTo>
                <a:cubicBezTo>
                  <a:pt x="1344561" y="619432"/>
                  <a:pt x="1617406" y="498986"/>
                  <a:pt x="1961535" y="368709"/>
                </a:cubicBezTo>
                <a:cubicBezTo>
                  <a:pt x="2305664" y="238432"/>
                  <a:pt x="3082413" y="0"/>
                  <a:pt x="3082413" y="0"/>
                </a:cubicBezTo>
                <a:lnTo>
                  <a:pt x="3082413" y="0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3657780">
            <a:off x="1998066" y="4276297"/>
            <a:ext cx="3082413" cy="1342103"/>
          </a:xfrm>
          <a:custGeom>
            <a:avLst/>
            <a:gdLst>
              <a:gd name="connsiteX0" fmla="*/ 0 w 3082413"/>
              <a:gd name="connsiteY0" fmla="*/ 1342103 h 1342103"/>
              <a:gd name="connsiteX1" fmla="*/ 1017639 w 3082413"/>
              <a:gd name="connsiteY1" fmla="*/ 781664 h 1342103"/>
              <a:gd name="connsiteX2" fmla="*/ 1961535 w 3082413"/>
              <a:gd name="connsiteY2" fmla="*/ 368709 h 1342103"/>
              <a:gd name="connsiteX3" fmla="*/ 3082413 w 3082413"/>
              <a:gd name="connsiteY3" fmla="*/ 0 h 1342103"/>
              <a:gd name="connsiteX4" fmla="*/ 3082413 w 3082413"/>
              <a:gd name="connsiteY4" fmla="*/ 0 h 13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413" h="1342103">
                <a:moveTo>
                  <a:pt x="0" y="1342103"/>
                </a:moveTo>
                <a:cubicBezTo>
                  <a:pt x="345358" y="1142999"/>
                  <a:pt x="690717" y="943896"/>
                  <a:pt x="1017639" y="781664"/>
                </a:cubicBezTo>
                <a:cubicBezTo>
                  <a:pt x="1344561" y="619432"/>
                  <a:pt x="1617406" y="498986"/>
                  <a:pt x="1961535" y="368709"/>
                </a:cubicBezTo>
                <a:cubicBezTo>
                  <a:pt x="2305664" y="238432"/>
                  <a:pt x="3082413" y="0"/>
                  <a:pt x="3082413" y="0"/>
                </a:cubicBezTo>
                <a:lnTo>
                  <a:pt x="3082413" y="0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47501" y="2241755"/>
            <a:ext cx="2909700" cy="1992868"/>
          </a:xfrm>
          <a:custGeom>
            <a:avLst/>
            <a:gdLst>
              <a:gd name="connsiteX0" fmla="*/ 0 w 2909700"/>
              <a:gd name="connsiteY0" fmla="*/ 1696065 h 1992868"/>
              <a:gd name="connsiteX1" fmla="*/ 486697 w 2909700"/>
              <a:gd name="connsiteY1" fmla="*/ 1902542 h 1992868"/>
              <a:gd name="connsiteX2" fmla="*/ 1047136 w 2909700"/>
              <a:gd name="connsiteY2" fmla="*/ 1991032 h 1992868"/>
              <a:gd name="connsiteX3" fmla="*/ 1843549 w 2909700"/>
              <a:gd name="connsiteY3" fmla="*/ 1828800 h 1992868"/>
              <a:gd name="connsiteX4" fmla="*/ 2492478 w 2909700"/>
              <a:gd name="connsiteY4" fmla="*/ 1342103 h 1992868"/>
              <a:gd name="connsiteX5" fmla="*/ 2861187 w 2909700"/>
              <a:gd name="connsiteY5" fmla="*/ 678426 h 1992868"/>
              <a:gd name="connsiteX6" fmla="*/ 2905433 w 2909700"/>
              <a:gd name="connsiteY6" fmla="*/ 0 h 19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700" h="1992868">
                <a:moveTo>
                  <a:pt x="0" y="1696065"/>
                </a:moveTo>
                <a:cubicBezTo>
                  <a:pt x="156087" y="1774723"/>
                  <a:pt x="312174" y="1853381"/>
                  <a:pt x="486697" y="1902542"/>
                </a:cubicBezTo>
                <a:cubicBezTo>
                  <a:pt x="661220" y="1951703"/>
                  <a:pt x="820994" y="2003322"/>
                  <a:pt x="1047136" y="1991032"/>
                </a:cubicBezTo>
                <a:cubicBezTo>
                  <a:pt x="1273278" y="1978742"/>
                  <a:pt x="1602659" y="1936955"/>
                  <a:pt x="1843549" y="1828800"/>
                </a:cubicBezTo>
                <a:cubicBezTo>
                  <a:pt x="2084439" y="1720645"/>
                  <a:pt x="2322872" y="1533832"/>
                  <a:pt x="2492478" y="1342103"/>
                </a:cubicBezTo>
                <a:cubicBezTo>
                  <a:pt x="2662084" y="1150374"/>
                  <a:pt x="2792361" y="902110"/>
                  <a:pt x="2861187" y="678426"/>
                </a:cubicBezTo>
                <a:cubicBezTo>
                  <a:pt x="2930013" y="454742"/>
                  <a:pt x="2905433" y="0"/>
                  <a:pt x="2905433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232753" y="3259394"/>
            <a:ext cx="3362632" cy="663677"/>
          </a:xfrm>
          <a:custGeom>
            <a:avLst/>
            <a:gdLst>
              <a:gd name="connsiteX0" fmla="*/ 0 w 3362632"/>
              <a:gd name="connsiteY0" fmla="*/ 663677 h 663677"/>
              <a:gd name="connsiteX1" fmla="*/ 1179871 w 3362632"/>
              <a:gd name="connsiteY1" fmla="*/ 560439 h 663677"/>
              <a:gd name="connsiteX2" fmla="*/ 2227006 w 3362632"/>
              <a:gd name="connsiteY2" fmla="*/ 353961 h 663677"/>
              <a:gd name="connsiteX3" fmla="*/ 3362632 w 3362632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2" h="663677">
                <a:moveTo>
                  <a:pt x="0" y="663677"/>
                </a:moveTo>
                <a:cubicBezTo>
                  <a:pt x="404351" y="637867"/>
                  <a:pt x="808703" y="612058"/>
                  <a:pt x="1179871" y="560439"/>
                </a:cubicBezTo>
                <a:cubicBezTo>
                  <a:pt x="1551039" y="508820"/>
                  <a:pt x="1863213" y="447367"/>
                  <a:pt x="2227006" y="353961"/>
                </a:cubicBezTo>
                <a:cubicBezTo>
                  <a:pt x="2590799" y="260555"/>
                  <a:pt x="3362632" y="0"/>
                  <a:pt x="3362632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232753" y="3937820"/>
            <a:ext cx="3244645" cy="1165122"/>
          </a:xfrm>
          <a:custGeom>
            <a:avLst/>
            <a:gdLst>
              <a:gd name="connsiteX0" fmla="*/ 0 w 3244645"/>
              <a:gd name="connsiteY0" fmla="*/ 0 h 1165122"/>
              <a:gd name="connsiteX1" fmla="*/ 811161 w 3244645"/>
              <a:gd name="connsiteY1" fmla="*/ 412954 h 1165122"/>
              <a:gd name="connsiteX2" fmla="*/ 1578077 w 3244645"/>
              <a:gd name="connsiteY2" fmla="*/ 722671 h 1165122"/>
              <a:gd name="connsiteX3" fmla="*/ 2477729 w 3244645"/>
              <a:gd name="connsiteY3" fmla="*/ 1002890 h 1165122"/>
              <a:gd name="connsiteX4" fmla="*/ 3244645 w 3244645"/>
              <a:gd name="connsiteY4" fmla="*/ 1165122 h 116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645" h="1165122">
                <a:moveTo>
                  <a:pt x="0" y="0"/>
                </a:moveTo>
                <a:cubicBezTo>
                  <a:pt x="274074" y="146254"/>
                  <a:pt x="548148" y="292509"/>
                  <a:pt x="811161" y="412954"/>
                </a:cubicBezTo>
                <a:cubicBezTo>
                  <a:pt x="1074174" y="533399"/>
                  <a:pt x="1300316" y="624348"/>
                  <a:pt x="1578077" y="722671"/>
                </a:cubicBezTo>
                <a:cubicBezTo>
                  <a:pt x="1855838" y="820994"/>
                  <a:pt x="2199968" y="929148"/>
                  <a:pt x="2477729" y="1002890"/>
                </a:cubicBezTo>
                <a:cubicBezTo>
                  <a:pt x="2755490" y="1076632"/>
                  <a:pt x="3244645" y="1165122"/>
                  <a:pt x="3244645" y="1165122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47501" y="2212258"/>
            <a:ext cx="1976284" cy="1725562"/>
          </a:xfrm>
          <a:custGeom>
            <a:avLst/>
            <a:gdLst>
              <a:gd name="connsiteX0" fmla="*/ 0 w 1976284"/>
              <a:gd name="connsiteY0" fmla="*/ 1725562 h 1725562"/>
              <a:gd name="connsiteX1" fmla="*/ 870155 w 1976284"/>
              <a:gd name="connsiteY1" fmla="*/ 1548581 h 1725562"/>
              <a:gd name="connsiteX2" fmla="*/ 1415846 w 1976284"/>
              <a:gd name="connsiteY2" fmla="*/ 1238865 h 1725562"/>
              <a:gd name="connsiteX3" fmla="*/ 1784555 w 1976284"/>
              <a:gd name="connsiteY3" fmla="*/ 752168 h 1725562"/>
              <a:gd name="connsiteX4" fmla="*/ 1976284 w 1976284"/>
              <a:gd name="connsiteY4" fmla="*/ 0 h 17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284" h="1725562">
                <a:moveTo>
                  <a:pt x="0" y="1725562"/>
                </a:moveTo>
                <a:cubicBezTo>
                  <a:pt x="317090" y="1677629"/>
                  <a:pt x="634181" y="1629697"/>
                  <a:pt x="870155" y="1548581"/>
                </a:cubicBezTo>
                <a:cubicBezTo>
                  <a:pt x="1106129" y="1467465"/>
                  <a:pt x="1263446" y="1371600"/>
                  <a:pt x="1415846" y="1238865"/>
                </a:cubicBezTo>
                <a:cubicBezTo>
                  <a:pt x="1568246" y="1106130"/>
                  <a:pt x="1691149" y="958645"/>
                  <a:pt x="1784555" y="752168"/>
                </a:cubicBezTo>
                <a:cubicBezTo>
                  <a:pt x="1877961" y="545691"/>
                  <a:pt x="1976284" y="0"/>
                  <a:pt x="1976284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2" idx="0"/>
          </p:cNvCxnSpPr>
          <p:nvPr/>
        </p:nvCxnSpPr>
        <p:spPr>
          <a:xfrm>
            <a:off x="2232753" y="3937820"/>
            <a:ext cx="2961932" cy="1563669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0"/>
          </p:cNvCxnSpPr>
          <p:nvPr/>
        </p:nvCxnSpPr>
        <p:spPr>
          <a:xfrm>
            <a:off x="2204506" y="3925573"/>
            <a:ext cx="3413615" cy="663012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0"/>
          </p:cNvCxnSpPr>
          <p:nvPr/>
        </p:nvCxnSpPr>
        <p:spPr>
          <a:xfrm>
            <a:off x="2232753" y="3937820"/>
            <a:ext cx="3443768" cy="294968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2" idx="0"/>
          </p:cNvCxnSpPr>
          <p:nvPr/>
        </p:nvCxnSpPr>
        <p:spPr>
          <a:xfrm flipV="1">
            <a:off x="2232753" y="2196590"/>
            <a:ext cx="2816942" cy="174123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60891" y="852029"/>
            <a:ext cx="6947720" cy="6171581"/>
            <a:chOff x="4047817" y="203097"/>
            <a:chExt cx="6947720" cy="6171581"/>
          </a:xfrm>
        </p:grpSpPr>
        <p:sp>
          <p:nvSpPr>
            <p:cNvPr id="36" name="Pie 35"/>
            <p:cNvSpPr/>
            <p:nvPr/>
          </p:nvSpPr>
          <p:spPr>
            <a:xfrm>
              <a:off x="6327058" y="2094271"/>
              <a:ext cx="2389238" cy="2389238"/>
            </a:xfrm>
            <a:prstGeom prst="pie">
              <a:avLst>
                <a:gd name="adj1" fmla="val 19138061"/>
                <a:gd name="adj2" fmla="val 259825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Pie 36"/>
            <p:cNvSpPr/>
            <p:nvPr/>
          </p:nvSpPr>
          <p:spPr>
            <a:xfrm>
              <a:off x="5244280" y="1265902"/>
              <a:ext cx="4554794" cy="4045972"/>
            </a:xfrm>
            <a:prstGeom prst="pie">
              <a:avLst>
                <a:gd name="adj1" fmla="val 19138061"/>
                <a:gd name="adj2" fmla="val 259825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4047817" y="203097"/>
              <a:ext cx="6947720" cy="6171581"/>
            </a:xfrm>
            <a:prstGeom prst="pie">
              <a:avLst>
                <a:gd name="adj1" fmla="val 19138061"/>
                <a:gd name="adj2" fmla="val 259825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143040" y="3657600"/>
            <a:ext cx="1182496" cy="799502"/>
            <a:chOff x="7166790" y="3657600"/>
            <a:chExt cx="1182496" cy="799502"/>
          </a:xfrm>
        </p:grpSpPr>
        <p:sp>
          <p:nvSpPr>
            <p:cNvPr id="51" name="Freeform 50"/>
            <p:cNvSpPr/>
            <p:nvPr/>
          </p:nvSpPr>
          <p:spPr>
            <a:xfrm>
              <a:off x="7176364" y="3657600"/>
              <a:ext cx="1148985" cy="277671"/>
            </a:xfrm>
            <a:custGeom>
              <a:avLst/>
              <a:gdLst>
                <a:gd name="connsiteX0" fmla="*/ 0 w 1148985"/>
                <a:gd name="connsiteY0" fmla="*/ 277671 h 277671"/>
                <a:gd name="connsiteX1" fmla="*/ 722903 w 1148985"/>
                <a:gd name="connsiteY1" fmla="*/ 162773 h 277671"/>
                <a:gd name="connsiteX2" fmla="*/ 1148985 w 1148985"/>
                <a:gd name="connsiteY2" fmla="*/ 0 h 27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985" h="277671">
                  <a:moveTo>
                    <a:pt x="0" y="277671"/>
                  </a:moveTo>
                  <a:cubicBezTo>
                    <a:pt x="265702" y="243361"/>
                    <a:pt x="531405" y="209052"/>
                    <a:pt x="722903" y="162773"/>
                  </a:cubicBezTo>
                  <a:cubicBezTo>
                    <a:pt x="914401" y="116494"/>
                    <a:pt x="1148985" y="0"/>
                    <a:pt x="114898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166790" y="3829948"/>
              <a:ext cx="1182496" cy="95748"/>
            </a:xfrm>
            <a:custGeom>
              <a:avLst/>
              <a:gdLst>
                <a:gd name="connsiteX0" fmla="*/ 0 w 1182496"/>
                <a:gd name="connsiteY0" fmla="*/ 95748 h 95748"/>
                <a:gd name="connsiteX1" fmla="*/ 679815 w 1182496"/>
                <a:gd name="connsiteY1" fmla="*/ 47874 h 95748"/>
                <a:gd name="connsiteX2" fmla="*/ 1182496 w 1182496"/>
                <a:gd name="connsiteY2" fmla="*/ 0 h 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2496" h="95748">
                  <a:moveTo>
                    <a:pt x="0" y="95748"/>
                  </a:moveTo>
                  <a:lnTo>
                    <a:pt x="679815" y="47874"/>
                  </a:lnTo>
                  <a:cubicBezTo>
                    <a:pt x="876898" y="31916"/>
                    <a:pt x="1182496" y="0"/>
                    <a:pt x="1182496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76364" y="3935271"/>
              <a:ext cx="1144197" cy="301865"/>
            </a:xfrm>
            <a:custGeom>
              <a:avLst/>
              <a:gdLst>
                <a:gd name="connsiteX0" fmla="*/ 0 w 1144197"/>
                <a:gd name="connsiteY0" fmla="*/ 0 h 301865"/>
                <a:gd name="connsiteX1" fmla="*/ 445232 w 1144197"/>
                <a:gd name="connsiteY1" fmla="*/ 191498 h 301865"/>
                <a:gd name="connsiteX2" fmla="*/ 794715 w 1144197"/>
                <a:gd name="connsiteY2" fmla="*/ 287246 h 301865"/>
                <a:gd name="connsiteX3" fmla="*/ 1043661 w 1144197"/>
                <a:gd name="connsiteY3" fmla="*/ 301609 h 301865"/>
                <a:gd name="connsiteX4" fmla="*/ 1144197 w 1144197"/>
                <a:gd name="connsiteY4" fmla="*/ 296821 h 301865"/>
                <a:gd name="connsiteX5" fmla="*/ 1144197 w 1144197"/>
                <a:gd name="connsiteY5" fmla="*/ 296821 h 30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7" h="301865">
                  <a:moveTo>
                    <a:pt x="0" y="0"/>
                  </a:moveTo>
                  <a:cubicBezTo>
                    <a:pt x="156389" y="71812"/>
                    <a:pt x="312779" y="143624"/>
                    <a:pt x="445232" y="191498"/>
                  </a:cubicBezTo>
                  <a:cubicBezTo>
                    <a:pt x="577685" y="239372"/>
                    <a:pt x="694977" y="268894"/>
                    <a:pt x="794715" y="287246"/>
                  </a:cubicBezTo>
                  <a:cubicBezTo>
                    <a:pt x="894453" y="305598"/>
                    <a:pt x="985414" y="300013"/>
                    <a:pt x="1043661" y="301609"/>
                  </a:cubicBezTo>
                  <a:cubicBezTo>
                    <a:pt x="1101908" y="303205"/>
                    <a:pt x="1144197" y="296821"/>
                    <a:pt x="1144197" y="296821"/>
                  </a:cubicBezTo>
                  <a:lnTo>
                    <a:pt x="1144197" y="296821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176364" y="3940059"/>
              <a:ext cx="1062811" cy="517043"/>
            </a:xfrm>
            <a:custGeom>
              <a:avLst/>
              <a:gdLst>
                <a:gd name="connsiteX0" fmla="*/ 0 w 1062811"/>
                <a:gd name="connsiteY0" fmla="*/ 0 h 517043"/>
                <a:gd name="connsiteX1" fmla="*/ 574493 w 1062811"/>
                <a:gd name="connsiteY1" fmla="*/ 296821 h 517043"/>
                <a:gd name="connsiteX2" fmla="*/ 1062811 w 1062811"/>
                <a:gd name="connsiteY2" fmla="*/ 517043 h 51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2811" h="517043">
                  <a:moveTo>
                    <a:pt x="0" y="0"/>
                  </a:moveTo>
                  <a:cubicBezTo>
                    <a:pt x="198679" y="105323"/>
                    <a:pt x="397358" y="210647"/>
                    <a:pt x="574493" y="296821"/>
                  </a:cubicBezTo>
                  <a:cubicBezTo>
                    <a:pt x="751628" y="382995"/>
                    <a:pt x="1062811" y="517043"/>
                    <a:pt x="1062811" y="517043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215425" y="2810224"/>
            <a:ext cx="1196859" cy="2005935"/>
            <a:chOff x="8239175" y="2810224"/>
            <a:chExt cx="1196859" cy="2005935"/>
          </a:xfrm>
        </p:grpSpPr>
        <p:sp>
          <p:nvSpPr>
            <p:cNvPr id="54" name="Freeform 53"/>
            <p:cNvSpPr/>
            <p:nvPr/>
          </p:nvSpPr>
          <p:spPr>
            <a:xfrm>
              <a:off x="8325349" y="2810224"/>
              <a:ext cx="722902" cy="847376"/>
            </a:xfrm>
            <a:custGeom>
              <a:avLst/>
              <a:gdLst>
                <a:gd name="connsiteX0" fmla="*/ 0 w 722902"/>
                <a:gd name="connsiteY0" fmla="*/ 847376 h 847376"/>
                <a:gd name="connsiteX1" fmla="*/ 277671 w 722902"/>
                <a:gd name="connsiteY1" fmla="*/ 651091 h 847376"/>
                <a:gd name="connsiteX2" fmla="*/ 536192 w 722902"/>
                <a:gd name="connsiteY2" fmla="*/ 387782 h 847376"/>
                <a:gd name="connsiteX3" fmla="*/ 722902 w 722902"/>
                <a:gd name="connsiteY3" fmla="*/ 0 h 84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902" h="847376">
                  <a:moveTo>
                    <a:pt x="0" y="847376"/>
                  </a:moveTo>
                  <a:cubicBezTo>
                    <a:pt x="94153" y="787533"/>
                    <a:pt x="188306" y="727690"/>
                    <a:pt x="277671" y="651091"/>
                  </a:cubicBezTo>
                  <a:cubicBezTo>
                    <a:pt x="367036" y="574492"/>
                    <a:pt x="461987" y="496297"/>
                    <a:pt x="536192" y="387782"/>
                  </a:cubicBezTo>
                  <a:cubicBezTo>
                    <a:pt x="610397" y="279267"/>
                    <a:pt x="722902" y="0"/>
                    <a:pt x="722902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354073" y="3614513"/>
              <a:ext cx="1053236" cy="205860"/>
            </a:xfrm>
            <a:custGeom>
              <a:avLst/>
              <a:gdLst>
                <a:gd name="connsiteX0" fmla="*/ 0 w 1053236"/>
                <a:gd name="connsiteY0" fmla="*/ 205860 h 205860"/>
                <a:gd name="connsiteX1" fmla="*/ 584067 w 1053236"/>
                <a:gd name="connsiteY1" fmla="*/ 110111 h 205860"/>
                <a:gd name="connsiteX2" fmla="*/ 1053236 w 1053236"/>
                <a:gd name="connsiteY2" fmla="*/ 0 h 2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3236" h="205860">
                  <a:moveTo>
                    <a:pt x="0" y="205860"/>
                  </a:moveTo>
                  <a:cubicBezTo>
                    <a:pt x="204264" y="175140"/>
                    <a:pt x="408528" y="144421"/>
                    <a:pt x="584067" y="110111"/>
                  </a:cubicBezTo>
                  <a:cubicBezTo>
                    <a:pt x="759606" y="75801"/>
                    <a:pt x="1053236" y="0"/>
                    <a:pt x="1053236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325349" y="3834735"/>
              <a:ext cx="1110685" cy="397357"/>
            </a:xfrm>
            <a:custGeom>
              <a:avLst/>
              <a:gdLst>
                <a:gd name="connsiteX0" fmla="*/ 0 w 1110685"/>
                <a:gd name="connsiteY0" fmla="*/ 397357 h 397357"/>
                <a:gd name="connsiteX1" fmla="*/ 397357 w 1110685"/>
                <a:gd name="connsiteY1" fmla="*/ 339908 h 397357"/>
                <a:gd name="connsiteX2" fmla="*/ 804289 w 1110685"/>
                <a:gd name="connsiteY2" fmla="*/ 201072 h 397357"/>
                <a:gd name="connsiteX3" fmla="*/ 1110685 w 1110685"/>
                <a:gd name="connsiteY3" fmla="*/ 0 h 39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685" h="397357">
                  <a:moveTo>
                    <a:pt x="0" y="397357"/>
                  </a:moveTo>
                  <a:cubicBezTo>
                    <a:pt x="131654" y="384989"/>
                    <a:pt x="263309" y="372622"/>
                    <a:pt x="397357" y="339908"/>
                  </a:cubicBezTo>
                  <a:cubicBezTo>
                    <a:pt x="531405" y="307194"/>
                    <a:pt x="685401" y="257723"/>
                    <a:pt x="804289" y="201072"/>
                  </a:cubicBezTo>
                  <a:cubicBezTo>
                    <a:pt x="923177" y="144421"/>
                    <a:pt x="1110685" y="0"/>
                    <a:pt x="111068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39175" y="4452314"/>
              <a:ext cx="971849" cy="363845"/>
            </a:xfrm>
            <a:custGeom>
              <a:avLst/>
              <a:gdLst>
                <a:gd name="connsiteX0" fmla="*/ 0 w 971849"/>
                <a:gd name="connsiteY0" fmla="*/ 0 h 363845"/>
                <a:gd name="connsiteX1" fmla="*/ 483531 w 971849"/>
                <a:gd name="connsiteY1" fmla="*/ 201072 h 363845"/>
                <a:gd name="connsiteX2" fmla="*/ 971849 w 971849"/>
                <a:gd name="connsiteY2" fmla="*/ 363845 h 3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849" h="363845">
                  <a:moveTo>
                    <a:pt x="0" y="0"/>
                  </a:moveTo>
                  <a:cubicBezTo>
                    <a:pt x="160778" y="70215"/>
                    <a:pt x="321556" y="140431"/>
                    <a:pt x="483531" y="201072"/>
                  </a:cubicBezTo>
                  <a:cubicBezTo>
                    <a:pt x="645506" y="261713"/>
                    <a:pt x="971849" y="363845"/>
                    <a:pt x="971849" y="36384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019714" y="2173495"/>
            <a:ext cx="1498467" cy="2929910"/>
            <a:chOff x="9043464" y="2173495"/>
            <a:chExt cx="1498467" cy="2929910"/>
          </a:xfrm>
        </p:grpSpPr>
        <p:sp>
          <p:nvSpPr>
            <p:cNvPr id="55" name="Freeform 54"/>
            <p:cNvSpPr/>
            <p:nvPr/>
          </p:nvSpPr>
          <p:spPr>
            <a:xfrm>
              <a:off x="9043464" y="2173495"/>
              <a:ext cx="143623" cy="627154"/>
            </a:xfrm>
            <a:custGeom>
              <a:avLst/>
              <a:gdLst>
                <a:gd name="connsiteX0" fmla="*/ 0 w 143623"/>
                <a:gd name="connsiteY0" fmla="*/ 627154 h 627154"/>
                <a:gd name="connsiteX1" fmla="*/ 86174 w 143623"/>
                <a:gd name="connsiteY1" fmla="*/ 296821 h 627154"/>
                <a:gd name="connsiteX2" fmla="*/ 143623 w 143623"/>
                <a:gd name="connsiteY2" fmla="*/ 0 h 62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23" h="627154">
                  <a:moveTo>
                    <a:pt x="0" y="627154"/>
                  </a:moveTo>
                  <a:cubicBezTo>
                    <a:pt x="31118" y="514250"/>
                    <a:pt x="62237" y="401347"/>
                    <a:pt x="86174" y="296821"/>
                  </a:cubicBezTo>
                  <a:cubicBezTo>
                    <a:pt x="110111" y="192295"/>
                    <a:pt x="143623" y="0"/>
                    <a:pt x="143623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412096" y="3269818"/>
              <a:ext cx="1129835" cy="335120"/>
            </a:xfrm>
            <a:custGeom>
              <a:avLst/>
              <a:gdLst>
                <a:gd name="connsiteX0" fmla="*/ 0 w 1129835"/>
                <a:gd name="connsiteY0" fmla="*/ 335120 h 335120"/>
                <a:gd name="connsiteX1" fmla="*/ 684603 w 1129835"/>
                <a:gd name="connsiteY1" fmla="*/ 138835 h 335120"/>
                <a:gd name="connsiteX2" fmla="*/ 1129835 w 1129835"/>
                <a:gd name="connsiteY2" fmla="*/ 0 h 3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835" h="335120">
                  <a:moveTo>
                    <a:pt x="0" y="335120"/>
                  </a:moveTo>
                  <a:lnTo>
                    <a:pt x="684603" y="138835"/>
                  </a:lnTo>
                  <a:cubicBezTo>
                    <a:pt x="872909" y="82982"/>
                    <a:pt x="1129835" y="0"/>
                    <a:pt x="112983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440821" y="2293181"/>
              <a:ext cx="671625" cy="1536767"/>
            </a:xfrm>
            <a:custGeom>
              <a:avLst/>
              <a:gdLst>
                <a:gd name="connsiteX0" fmla="*/ 0 w 671625"/>
                <a:gd name="connsiteY0" fmla="*/ 1536767 h 1536767"/>
                <a:gd name="connsiteX1" fmla="*/ 306396 w 671625"/>
                <a:gd name="connsiteY1" fmla="*/ 1235158 h 1536767"/>
                <a:gd name="connsiteX2" fmla="*/ 536193 w 671625"/>
                <a:gd name="connsiteY2" fmla="*/ 856951 h 1536767"/>
                <a:gd name="connsiteX3" fmla="*/ 655878 w 671625"/>
                <a:gd name="connsiteY3" fmla="*/ 478744 h 1536767"/>
                <a:gd name="connsiteX4" fmla="*/ 670241 w 671625"/>
                <a:gd name="connsiteY4" fmla="*/ 0 h 153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625" h="1536767">
                  <a:moveTo>
                    <a:pt x="0" y="1536767"/>
                  </a:moveTo>
                  <a:cubicBezTo>
                    <a:pt x="108515" y="1442614"/>
                    <a:pt x="217031" y="1348461"/>
                    <a:pt x="306396" y="1235158"/>
                  </a:cubicBezTo>
                  <a:cubicBezTo>
                    <a:pt x="395762" y="1121855"/>
                    <a:pt x="477946" y="983020"/>
                    <a:pt x="536193" y="856951"/>
                  </a:cubicBezTo>
                  <a:cubicBezTo>
                    <a:pt x="594440" y="730882"/>
                    <a:pt x="633537" y="621569"/>
                    <a:pt x="655878" y="478744"/>
                  </a:cubicBezTo>
                  <a:cubicBezTo>
                    <a:pt x="678219" y="335919"/>
                    <a:pt x="670241" y="0"/>
                    <a:pt x="670241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211024" y="4811372"/>
              <a:ext cx="1206434" cy="292033"/>
            </a:xfrm>
            <a:custGeom>
              <a:avLst/>
              <a:gdLst>
                <a:gd name="connsiteX0" fmla="*/ 0 w 1206434"/>
                <a:gd name="connsiteY0" fmla="*/ 0 h 292033"/>
                <a:gd name="connsiteX1" fmla="*/ 612792 w 1206434"/>
                <a:gd name="connsiteY1" fmla="*/ 172347 h 292033"/>
                <a:gd name="connsiteX2" fmla="*/ 1206434 w 1206434"/>
                <a:gd name="connsiteY2" fmla="*/ 292033 h 29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434" h="292033">
                  <a:moveTo>
                    <a:pt x="0" y="0"/>
                  </a:moveTo>
                  <a:cubicBezTo>
                    <a:pt x="205860" y="61837"/>
                    <a:pt x="411720" y="123675"/>
                    <a:pt x="612792" y="172347"/>
                  </a:cubicBezTo>
                  <a:cubicBezTo>
                    <a:pt x="813864" y="221019"/>
                    <a:pt x="1206434" y="292033"/>
                    <a:pt x="1206434" y="292033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43040" y="3351204"/>
            <a:ext cx="1177708" cy="1211221"/>
            <a:chOff x="7166790" y="3351204"/>
            <a:chExt cx="1177708" cy="1211221"/>
          </a:xfrm>
        </p:grpSpPr>
        <p:sp>
          <p:nvSpPr>
            <p:cNvPr id="65" name="Freeform 64"/>
            <p:cNvSpPr/>
            <p:nvPr/>
          </p:nvSpPr>
          <p:spPr>
            <a:xfrm>
              <a:off x="7171577" y="3351204"/>
              <a:ext cx="1034086" cy="564917"/>
            </a:xfrm>
            <a:custGeom>
              <a:avLst/>
              <a:gdLst>
                <a:gd name="connsiteX0" fmla="*/ 0 w 1034086"/>
                <a:gd name="connsiteY0" fmla="*/ 564917 h 564917"/>
                <a:gd name="connsiteX1" fmla="*/ 593642 w 1034086"/>
                <a:gd name="connsiteY1" fmla="*/ 229797 h 564917"/>
                <a:gd name="connsiteX2" fmla="*/ 1034086 w 1034086"/>
                <a:gd name="connsiteY2" fmla="*/ 0 h 56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086" h="564917">
                  <a:moveTo>
                    <a:pt x="0" y="564917"/>
                  </a:moveTo>
                  <a:lnTo>
                    <a:pt x="593642" y="229797"/>
                  </a:lnTo>
                  <a:cubicBezTo>
                    <a:pt x="765990" y="135644"/>
                    <a:pt x="1034086" y="0"/>
                    <a:pt x="1034086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171577" y="3590576"/>
              <a:ext cx="1129835" cy="335120"/>
            </a:xfrm>
            <a:custGeom>
              <a:avLst/>
              <a:gdLst>
                <a:gd name="connsiteX0" fmla="*/ 0 w 1129835"/>
                <a:gd name="connsiteY0" fmla="*/ 335120 h 335120"/>
                <a:gd name="connsiteX1" fmla="*/ 378207 w 1129835"/>
                <a:gd name="connsiteY1" fmla="*/ 181922 h 335120"/>
                <a:gd name="connsiteX2" fmla="*/ 823439 w 1129835"/>
                <a:gd name="connsiteY2" fmla="*/ 57449 h 335120"/>
                <a:gd name="connsiteX3" fmla="*/ 1129835 w 1129835"/>
                <a:gd name="connsiteY3" fmla="*/ 0 h 3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835" h="335120">
                  <a:moveTo>
                    <a:pt x="0" y="335120"/>
                  </a:moveTo>
                  <a:cubicBezTo>
                    <a:pt x="120483" y="281660"/>
                    <a:pt x="240967" y="228200"/>
                    <a:pt x="378207" y="181922"/>
                  </a:cubicBezTo>
                  <a:cubicBezTo>
                    <a:pt x="515447" y="135643"/>
                    <a:pt x="698168" y="87769"/>
                    <a:pt x="823439" y="57449"/>
                  </a:cubicBezTo>
                  <a:cubicBezTo>
                    <a:pt x="948710" y="27129"/>
                    <a:pt x="1129835" y="0"/>
                    <a:pt x="1129835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76364" y="3925696"/>
              <a:ext cx="1168134" cy="205860"/>
            </a:xfrm>
            <a:custGeom>
              <a:avLst/>
              <a:gdLst>
                <a:gd name="connsiteX0" fmla="*/ 0 w 1168134"/>
                <a:gd name="connsiteY0" fmla="*/ 0 h 205860"/>
                <a:gd name="connsiteX1" fmla="*/ 416507 w 1168134"/>
                <a:gd name="connsiteY1" fmla="*/ 43087 h 205860"/>
                <a:gd name="connsiteX2" fmla="*/ 818652 w 1168134"/>
                <a:gd name="connsiteY2" fmla="*/ 114899 h 205860"/>
                <a:gd name="connsiteX3" fmla="*/ 1168134 w 1168134"/>
                <a:gd name="connsiteY3" fmla="*/ 205860 h 2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134" h="205860">
                  <a:moveTo>
                    <a:pt x="0" y="0"/>
                  </a:moveTo>
                  <a:cubicBezTo>
                    <a:pt x="140032" y="11968"/>
                    <a:pt x="280065" y="23937"/>
                    <a:pt x="416507" y="43087"/>
                  </a:cubicBezTo>
                  <a:cubicBezTo>
                    <a:pt x="552949" y="62237"/>
                    <a:pt x="693381" y="87770"/>
                    <a:pt x="818652" y="114899"/>
                  </a:cubicBezTo>
                  <a:cubicBezTo>
                    <a:pt x="943923" y="142028"/>
                    <a:pt x="1168134" y="205860"/>
                    <a:pt x="1168134" y="20586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166790" y="3935271"/>
              <a:ext cx="1010148" cy="627154"/>
            </a:xfrm>
            <a:custGeom>
              <a:avLst/>
              <a:gdLst>
                <a:gd name="connsiteX0" fmla="*/ 0 w 1010148"/>
                <a:gd name="connsiteY0" fmla="*/ 0 h 627154"/>
                <a:gd name="connsiteX1" fmla="*/ 502680 w 1010148"/>
                <a:gd name="connsiteY1" fmla="*/ 301609 h 627154"/>
                <a:gd name="connsiteX2" fmla="*/ 1010148 w 1010148"/>
                <a:gd name="connsiteY2" fmla="*/ 627154 h 62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0148" h="627154">
                  <a:moveTo>
                    <a:pt x="0" y="0"/>
                  </a:moveTo>
                  <a:cubicBezTo>
                    <a:pt x="167161" y="98541"/>
                    <a:pt x="334322" y="197083"/>
                    <a:pt x="502680" y="301609"/>
                  </a:cubicBezTo>
                  <a:cubicBezTo>
                    <a:pt x="671038" y="406135"/>
                    <a:pt x="1010148" y="627154"/>
                    <a:pt x="1010148" y="627154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157976" y="2934697"/>
            <a:ext cx="1206433" cy="2240520"/>
            <a:chOff x="8181726" y="2934697"/>
            <a:chExt cx="1206433" cy="2240520"/>
          </a:xfrm>
        </p:grpSpPr>
        <p:sp>
          <p:nvSpPr>
            <p:cNvPr id="66" name="Freeform 65"/>
            <p:cNvSpPr/>
            <p:nvPr/>
          </p:nvSpPr>
          <p:spPr>
            <a:xfrm>
              <a:off x="8205663" y="2934697"/>
              <a:ext cx="938337" cy="411720"/>
            </a:xfrm>
            <a:custGeom>
              <a:avLst/>
              <a:gdLst>
                <a:gd name="connsiteX0" fmla="*/ 0 w 938337"/>
                <a:gd name="connsiteY0" fmla="*/ 411720 h 411720"/>
                <a:gd name="connsiteX1" fmla="*/ 493106 w 938337"/>
                <a:gd name="connsiteY1" fmla="*/ 181923 h 411720"/>
                <a:gd name="connsiteX2" fmla="*/ 938337 w 938337"/>
                <a:gd name="connsiteY2" fmla="*/ 0 h 4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8337" h="411720">
                  <a:moveTo>
                    <a:pt x="0" y="411720"/>
                  </a:moveTo>
                  <a:cubicBezTo>
                    <a:pt x="168358" y="331131"/>
                    <a:pt x="336717" y="250543"/>
                    <a:pt x="493106" y="181923"/>
                  </a:cubicBezTo>
                  <a:cubicBezTo>
                    <a:pt x="649495" y="113303"/>
                    <a:pt x="938337" y="0"/>
                    <a:pt x="938337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306199" y="3494827"/>
              <a:ext cx="1081960" cy="86174"/>
            </a:xfrm>
            <a:custGeom>
              <a:avLst/>
              <a:gdLst>
                <a:gd name="connsiteX0" fmla="*/ 0 w 1081960"/>
                <a:gd name="connsiteY0" fmla="*/ 86174 h 86174"/>
                <a:gd name="connsiteX1" fmla="*/ 354270 w 1081960"/>
                <a:gd name="connsiteY1" fmla="*/ 47875 h 86174"/>
                <a:gd name="connsiteX2" fmla="*/ 746840 w 1081960"/>
                <a:gd name="connsiteY2" fmla="*/ 9575 h 86174"/>
                <a:gd name="connsiteX3" fmla="*/ 1081960 w 1081960"/>
                <a:gd name="connsiteY3" fmla="*/ 0 h 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960" h="86174">
                  <a:moveTo>
                    <a:pt x="0" y="86174"/>
                  </a:moveTo>
                  <a:lnTo>
                    <a:pt x="354270" y="47875"/>
                  </a:lnTo>
                  <a:cubicBezTo>
                    <a:pt x="478743" y="35109"/>
                    <a:pt x="625558" y="17554"/>
                    <a:pt x="746840" y="9575"/>
                  </a:cubicBezTo>
                  <a:cubicBezTo>
                    <a:pt x="868122" y="1596"/>
                    <a:pt x="1081960" y="0"/>
                    <a:pt x="108196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349286" y="4131556"/>
              <a:ext cx="995786" cy="397357"/>
            </a:xfrm>
            <a:custGeom>
              <a:avLst/>
              <a:gdLst>
                <a:gd name="connsiteX0" fmla="*/ 0 w 995786"/>
                <a:gd name="connsiteY0" fmla="*/ 0 h 397357"/>
                <a:gd name="connsiteX1" fmla="*/ 507468 w 995786"/>
                <a:gd name="connsiteY1" fmla="*/ 186710 h 397357"/>
                <a:gd name="connsiteX2" fmla="*/ 995786 w 995786"/>
                <a:gd name="connsiteY2" fmla="*/ 397357 h 39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786" h="397357">
                  <a:moveTo>
                    <a:pt x="0" y="0"/>
                  </a:moveTo>
                  <a:cubicBezTo>
                    <a:pt x="170752" y="60242"/>
                    <a:pt x="341504" y="120484"/>
                    <a:pt x="507468" y="186710"/>
                  </a:cubicBezTo>
                  <a:cubicBezTo>
                    <a:pt x="673432" y="252936"/>
                    <a:pt x="995786" y="397357"/>
                    <a:pt x="995786" y="397357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81726" y="4562425"/>
              <a:ext cx="789926" cy="612792"/>
            </a:xfrm>
            <a:custGeom>
              <a:avLst/>
              <a:gdLst>
                <a:gd name="connsiteX0" fmla="*/ 0 w 789926"/>
                <a:gd name="connsiteY0" fmla="*/ 0 h 612792"/>
                <a:gd name="connsiteX1" fmla="*/ 382994 w 789926"/>
                <a:gd name="connsiteY1" fmla="*/ 282459 h 612792"/>
                <a:gd name="connsiteX2" fmla="*/ 789926 w 789926"/>
                <a:gd name="connsiteY2" fmla="*/ 612792 h 6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926" h="612792">
                  <a:moveTo>
                    <a:pt x="0" y="0"/>
                  </a:moveTo>
                  <a:cubicBezTo>
                    <a:pt x="125670" y="90163"/>
                    <a:pt x="251340" y="180327"/>
                    <a:pt x="382994" y="282459"/>
                  </a:cubicBezTo>
                  <a:cubicBezTo>
                    <a:pt x="514648" y="384591"/>
                    <a:pt x="789926" y="612792"/>
                    <a:pt x="789926" y="612792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952690" y="2566065"/>
            <a:ext cx="1637302" cy="3384716"/>
            <a:chOff x="8976440" y="2566065"/>
            <a:chExt cx="1637302" cy="3384716"/>
          </a:xfrm>
        </p:grpSpPr>
        <p:sp>
          <p:nvSpPr>
            <p:cNvPr id="67" name="Freeform 66"/>
            <p:cNvSpPr/>
            <p:nvPr/>
          </p:nvSpPr>
          <p:spPr>
            <a:xfrm>
              <a:off x="9144000" y="2566065"/>
              <a:ext cx="1129835" cy="368632"/>
            </a:xfrm>
            <a:custGeom>
              <a:avLst/>
              <a:gdLst>
                <a:gd name="connsiteX0" fmla="*/ 0 w 1129835"/>
                <a:gd name="connsiteY0" fmla="*/ 368632 h 368632"/>
                <a:gd name="connsiteX1" fmla="*/ 560130 w 1129835"/>
                <a:gd name="connsiteY1" fmla="*/ 181922 h 368632"/>
                <a:gd name="connsiteX2" fmla="*/ 1129835 w 1129835"/>
                <a:gd name="connsiteY2" fmla="*/ 0 h 36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835" h="368632">
                  <a:moveTo>
                    <a:pt x="0" y="368632"/>
                  </a:moveTo>
                  <a:lnTo>
                    <a:pt x="560130" y="181922"/>
                  </a:lnTo>
                  <a:lnTo>
                    <a:pt x="1129835" y="0"/>
                  </a:ln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383372" y="3494827"/>
              <a:ext cx="1230370" cy="95749"/>
            </a:xfrm>
            <a:custGeom>
              <a:avLst/>
              <a:gdLst>
                <a:gd name="connsiteX0" fmla="*/ 0 w 1230370"/>
                <a:gd name="connsiteY0" fmla="*/ 0 h 95749"/>
                <a:gd name="connsiteX1" fmla="*/ 464381 w 1230370"/>
                <a:gd name="connsiteY1" fmla="*/ 23937 h 95749"/>
                <a:gd name="connsiteX2" fmla="*/ 885675 w 1230370"/>
                <a:gd name="connsiteY2" fmla="*/ 62237 h 95749"/>
                <a:gd name="connsiteX3" fmla="*/ 1230370 w 1230370"/>
                <a:gd name="connsiteY3" fmla="*/ 95749 h 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370" h="95749">
                  <a:moveTo>
                    <a:pt x="0" y="0"/>
                  </a:moveTo>
                  <a:lnTo>
                    <a:pt x="464381" y="23937"/>
                  </a:lnTo>
                  <a:cubicBezTo>
                    <a:pt x="611993" y="34310"/>
                    <a:pt x="885675" y="62237"/>
                    <a:pt x="885675" y="62237"/>
                  </a:cubicBezTo>
                  <a:lnTo>
                    <a:pt x="1230370" y="95749"/>
                  </a:ln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345072" y="4528913"/>
              <a:ext cx="1029299" cy="617579"/>
            </a:xfrm>
            <a:custGeom>
              <a:avLst/>
              <a:gdLst>
                <a:gd name="connsiteX0" fmla="*/ 0 w 1029299"/>
                <a:gd name="connsiteY0" fmla="*/ 0 h 617579"/>
                <a:gd name="connsiteX1" fmla="*/ 521831 w 1029299"/>
                <a:gd name="connsiteY1" fmla="*/ 292034 h 617579"/>
                <a:gd name="connsiteX2" fmla="*/ 1029299 w 1029299"/>
                <a:gd name="connsiteY2" fmla="*/ 617579 h 6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299" h="617579">
                  <a:moveTo>
                    <a:pt x="0" y="0"/>
                  </a:moveTo>
                  <a:cubicBezTo>
                    <a:pt x="175140" y="94552"/>
                    <a:pt x="350281" y="189104"/>
                    <a:pt x="521831" y="292034"/>
                  </a:cubicBezTo>
                  <a:cubicBezTo>
                    <a:pt x="693381" y="394964"/>
                    <a:pt x="1029299" y="617579"/>
                    <a:pt x="1029299" y="617579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976440" y="5175217"/>
              <a:ext cx="842588" cy="775564"/>
            </a:xfrm>
            <a:custGeom>
              <a:avLst/>
              <a:gdLst>
                <a:gd name="connsiteX0" fmla="*/ 0 w 842588"/>
                <a:gd name="connsiteY0" fmla="*/ 0 h 775564"/>
                <a:gd name="connsiteX1" fmla="*/ 435656 w 842588"/>
                <a:gd name="connsiteY1" fmla="*/ 402144 h 775564"/>
                <a:gd name="connsiteX2" fmla="*/ 842588 w 842588"/>
                <a:gd name="connsiteY2" fmla="*/ 775564 h 77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588" h="775564">
                  <a:moveTo>
                    <a:pt x="0" y="0"/>
                  </a:moveTo>
                  <a:lnTo>
                    <a:pt x="435656" y="402144"/>
                  </a:lnTo>
                  <a:lnTo>
                    <a:pt x="842588" y="775564"/>
                  </a:ln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>
            <a:stCxn id="56" idx="0"/>
          </p:cNvCxnSpPr>
          <p:nvPr/>
        </p:nvCxnSpPr>
        <p:spPr>
          <a:xfrm>
            <a:off x="7147827" y="392307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7119290" y="3338247"/>
            <a:ext cx="1210080" cy="1148716"/>
            <a:chOff x="7143040" y="3338247"/>
            <a:chExt cx="1210080" cy="1148716"/>
          </a:xfrm>
        </p:grpSpPr>
        <p:cxnSp>
          <p:nvCxnSpPr>
            <p:cNvPr id="95" name="Straight Connector 94"/>
            <p:cNvCxnSpPr>
              <a:stCxn id="74" idx="0"/>
            </p:cNvCxnSpPr>
            <p:nvPr/>
          </p:nvCxnSpPr>
          <p:spPr>
            <a:xfrm>
              <a:off x="7143040" y="3935271"/>
              <a:ext cx="1176856" cy="21874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7166790" y="3338247"/>
              <a:ext cx="1017185" cy="597024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57610" y="3937303"/>
              <a:ext cx="1195510" cy="102254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4" idx="0"/>
            </p:cNvCxnSpPr>
            <p:nvPr/>
          </p:nvCxnSpPr>
          <p:spPr>
            <a:xfrm>
              <a:off x="7143040" y="3935271"/>
              <a:ext cx="1063091" cy="551692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8157975" y="2798654"/>
            <a:ext cx="1253321" cy="2162279"/>
            <a:chOff x="8181725" y="2798654"/>
            <a:chExt cx="1253321" cy="2162279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8181725" y="2798654"/>
              <a:ext cx="842953" cy="530018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44498" y="4036787"/>
              <a:ext cx="1090548" cy="9327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347822" y="4154330"/>
              <a:ext cx="1041037" cy="207958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220025" y="4488613"/>
              <a:ext cx="910144" cy="472320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8995964" y="2192011"/>
            <a:ext cx="1560873" cy="3309478"/>
            <a:chOff x="9019714" y="2192011"/>
            <a:chExt cx="1560873" cy="3309478"/>
          </a:xfrm>
        </p:grpSpPr>
        <p:cxnSp>
          <p:nvCxnSpPr>
            <p:cNvPr id="84" name="Straight Connector 83"/>
            <p:cNvCxnSpPr>
              <a:stCxn id="55" idx="0"/>
            </p:cNvCxnSpPr>
            <p:nvPr/>
          </p:nvCxnSpPr>
          <p:spPr>
            <a:xfrm flipV="1">
              <a:off x="9019714" y="2192011"/>
              <a:ext cx="973114" cy="608638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422859" y="4129776"/>
              <a:ext cx="1157728" cy="99022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381198" y="4365626"/>
              <a:ext cx="1149847" cy="229694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9123985" y="4960955"/>
              <a:ext cx="1041590" cy="540534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1387691" y="2210203"/>
            <a:ext cx="20734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Classical simulation</a:t>
            </a:r>
          </a:p>
          <a:p>
            <a:r>
              <a:rPr lang="en-US" sz="1400" b="1" dirty="0" smtClean="0"/>
              <a:t>hard to approach the full machine potential</a:t>
            </a:r>
            <a:endParaRPr lang="en-US" sz="1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232225" y="2208163"/>
            <a:ext cx="20734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GeantV</a:t>
            </a:r>
            <a:r>
              <a:rPr lang="en-US" b="1" dirty="0" smtClean="0">
                <a:solidFill>
                  <a:srgbClr val="C00000"/>
                </a:solidFill>
              </a:rPr>
              <a:t> simulation</a:t>
            </a:r>
          </a:p>
          <a:p>
            <a:r>
              <a:rPr lang="en-US" sz="1400" b="1" dirty="0" smtClean="0"/>
              <a:t>can profit at best from all processing pipelines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70262" y="5001177"/>
            <a:ext cx="4851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Stack approach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Single event transport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Embarrassing parallelism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Cache coherency – low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Vectorization – low (scalar auto-vectorization)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840646" y="5000746"/>
            <a:ext cx="5499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Basket approach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Multi event transport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Fine grain parallelism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Cache coherency – high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Vectorization – high (explicit multi-particle interfaces)</a:t>
            </a:r>
            <a:endParaRPr lang="en-US" dirty="0"/>
          </a:p>
        </p:txBody>
      </p:sp>
      <p:pic>
        <p:nvPicPr>
          <p:cNvPr id="122" name="Picture 121" descr="g5gg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232" y="475006"/>
            <a:ext cx="905689" cy="15635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4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3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6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9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3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0" grpId="0" build="p"/>
      <p:bldP spid="1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targets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15636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Portable performance</a:t>
            </a:r>
          </a:p>
          <a:p>
            <a:pPr lvl="1"/>
            <a:r>
              <a:rPr lang="en-US" i="1" dirty="0" err="1" smtClean="0"/>
              <a:t>GeantV</a:t>
            </a:r>
            <a:r>
              <a:rPr lang="en-US" dirty="0" smtClean="0"/>
              <a:t> developed a thin layer of back-ends allowing to exploit hardware at its best, maintaining portability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High-performance re-engineered components</a:t>
            </a:r>
          </a:p>
          <a:p>
            <a:pPr lvl="1"/>
            <a:r>
              <a:rPr lang="en-US" u="sng" dirty="0" err="1" smtClean="0"/>
              <a:t>VecGeom</a:t>
            </a:r>
            <a:r>
              <a:rPr lang="en-US" dirty="0" smtClean="0"/>
              <a:t> – a fully vector-aware geometry modelling package, aiming at a future replacement of the geometry in Geant4 and ROOT</a:t>
            </a:r>
          </a:p>
          <a:p>
            <a:pPr lvl="1"/>
            <a:r>
              <a:rPr lang="en-US" u="sng" dirty="0" err="1" smtClean="0"/>
              <a:t>VecPhys</a:t>
            </a:r>
            <a:r>
              <a:rPr lang="en-US" dirty="0" smtClean="0"/>
              <a:t> – a highly optimized EM physics package having the same capability as Geant4 but better performance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Embedded fast simulation capability</a:t>
            </a:r>
          </a:p>
          <a:p>
            <a:pPr lvl="1"/>
            <a:r>
              <a:rPr lang="en-US" dirty="0" smtClean="0"/>
              <a:t>Provide combined full/fast simulation hooks and examples to drive further experiment customization within the framework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Tests from the onset on large setups (LHC-like)</a:t>
            </a:r>
          </a:p>
          <a:p>
            <a:pPr lvl="1"/>
            <a:r>
              <a:rPr lang="en-US" dirty="0" smtClean="0"/>
              <a:t>Demonstrate performance compared to standard simulation approach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84571" y="3166568"/>
            <a:ext cx="4684863" cy="3307277"/>
            <a:chOff x="7963009" y="4112995"/>
            <a:chExt cx="3716420" cy="2364994"/>
          </a:xfrm>
        </p:grpSpPr>
        <p:pic>
          <p:nvPicPr>
            <p:cNvPr id="18" name="Picture 17" descr="Screen Shot 2016-01-13 at 17.48.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009" y="4112995"/>
              <a:ext cx="3716420" cy="2364994"/>
            </a:xfrm>
            <a:prstGeom prst="rect">
              <a:avLst/>
            </a:prstGeom>
          </p:spPr>
        </p:pic>
        <p:pic>
          <p:nvPicPr>
            <p:cNvPr id="5" name="Picture 4" descr="begin{figure}\centerline{\epsfig{file=cms.eps, width=16cm}} \protect \protect\end{figure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858" y="4762622"/>
              <a:ext cx="1792719" cy="1065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405846" y="1465455"/>
            <a:ext cx="4558210" cy="1428215"/>
            <a:chOff x="2210883" y="2307130"/>
            <a:chExt cx="4558210" cy="1428215"/>
          </a:xfrm>
        </p:grpSpPr>
        <p:sp>
          <p:nvSpPr>
            <p:cNvPr id="7" name="Shape 615"/>
            <p:cNvSpPr/>
            <p:nvPr/>
          </p:nvSpPr>
          <p:spPr>
            <a:xfrm>
              <a:off x="3854165" y="2307130"/>
              <a:ext cx="1263029" cy="524841"/>
            </a:xfrm>
            <a:prstGeom prst="roundRect">
              <a:avLst>
                <a:gd name="adj" fmla="val 18455"/>
              </a:avLst>
            </a:prstGeom>
            <a:blipFill>
              <a:blip r:embed="rId4"/>
            </a:blip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8" tIns="26788" rIns="26788" bIns="26788" anchor="ctr"/>
            <a:lstStyle>
              <a:lvl1pPr>
                <a:lnSpc>
                  <a:spcPct val="100000"/>
                </a:lnSpc>
                <a:defRPr>
                  <a:solidFill>
                    <a:srgbClr val="F3F1DF"/>
                  </a:solidFill>
                </a:defRPr>
              </a:lvl1pPr>
            </a:lstStyle>
            <a:p>
              <a:pPr algn="ctr">
                <a:defRPr>
                  <a:effectLst/>
                </a:defRPr>
              </a:pPr>
              <a:r>
                <a:rPr lang="en-US" sz="1350" dirty="0" err="1" smtClean="0"/>
                <a:t>GeantV</a:t>
              </a:r>
              <a:endParaRPr lang="en-US" sz="1350" dirty="0" smtClean="0"/>
            </a:p>
            <a:p>
              <a:pPr algn="ctr">
                <a:defRPr>
                  <a:effectLst/>
                </a:defRPr>
              </a:pPr>
              <a:r>
                <a:rPr lang="en-US" sz="1350" dirty="0"/>
                <a:t>s</a:t>
              </a:r>
              <a:r>
                <a:rPr sz="1350" dirty="0" smtClean="0"/>
                <a:t>cheduler</a:t>
              </a:r>
              <a:endParaRPr sz="1350" dirty="0"/>
            </a:p>
          </p:txBody>
        </p:sp>
        <p:sp>
          <p:nvSpPr>
            <p:cNvPr id="8" name="Shape 616"/>
            <p:cNvSpPr/>
            <p:nvPr/>
          </p:nvSpPr>
          <p:spPr>
            <a:xfrm>
              <a:off x="2210883" y="3210504"/>
              <a:ext cx="616756" cy="524841"/>
            </a:xfrm>
            <a:prstGeom prst="roundRect">
              <a:avLst>
                <a:gd name="adj" fmla="val 18455"/>
              </a:avLst>
            </a:prstGeom>
            <a:gradFill>
              <a:gsLst>
                <a:gs pos="0">
                  <a:schemeClr val="accent1">
                    <a:lumOff val="3682"/>
                  </a:schemeClr>
                </a:gs>
                <a:gs pos="100000">
                  <a:schemeClr val="accent1">
                    <a:satOff val="11742"/>
                    <a:lumOff val="-22938"/>
                  </a:scheme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8" tIns="26788" rIns="26788" bIns="26788" anchor="ctr"/>
            <a:lstStyle>
              <a:lvl1pPr>
                <a:lnSpc>
                  <a:spcPct val="100000"/>
                </a:lnSpc>
                <a:defRPr>
                  <a:solidFill>
                    <a:srgbClr val="F3F1D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rPr sz="1350"/>
                <a:t>CPU</a:t>
              </a:r>
            </a:p>
          </p:txBody>
        </p:sp>
        <p:sp>
          <p:nvSpPr>
            <p:cNvPr id="9" name="Shape 617"/>
            <p:cNvSpPr/>
            <p:nvPr/>
          </p:nvSpPr>
          <p:spPr>
            <a:xfrm>
              <a:off x="3159669" y="3210504"/>
              <a:ext cx="728512" cy="524841"/>
            </a:xfrm>
            <a:prstGeom prst="roundRect">
              <a:avLst>
                <a:gd name="adj" fmla="val 18455"/>
              </a:avLst>
            </a:prstGeom>
            <a:gradFill>
              <a:gsLst>
                <a:gs pos="0">
                  <a:schemeClr val="accent1">
                    <a:lumOff val="3682"/>
                  </a:schemeClr>
                </a:gs>
                <a:gs pos="100000">
                  <a:schemeClr val="accent1">
                    <a:satOff val="11742"/>
                    <a:lumOff val="-22938"/>
                  </a:scheme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8" tIns="26788" rIns="26788" bIns="26788" anchor="ctr"/>
            <a:lstStyle>
              <a:lvl1pPr>
                <a:lnSpc>
                  <a:spcPct val="100000"/>
                </a:lnSpc>
                <a:defRPr>
                  <a:solidFill>
                    <a:srgbClr val="F3F1D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rPr sz="1350"/>
                <a:t>GPU</a:t>
              </a:r>
            </a:p>
          </p:txBody>
        </p:sp>
        <p:sp>
          <p:nvSpPr>
            <p:cNvPr id="10" name="Shape 618"/>
            <p:cNvSpPr/>
            <p:nvPr/>
          </p:nvSpPr>
          <p:spPr>
            <a:xfrm>
              <a:off x="4220214" y="3210504"/>
              <a:ext cx="539547" cy="524841"/>
            </a:xfrm>
            <a:prstGeom prst="roundRect">
              <a:avLst>
                <a:gd name="adj" fmla="val 18455"/>
              </a:avLst>
            </a:prstGeom>
            <a:gradFill>
              <a:gsLst>
                <a:gs pos="0">
                  <a:schemeClr val="accent1">
                    <a:lumOff val="3682"/>
                  </a:schemeClr>
                </a:gs>
                <a:gs pos="100000">
                  <a:schemeClr val="accent1">
                    <a:satOff val="11742"/>
                    <a:lumOff val="-22938"/>
                  </a:scheme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8" tIns="26788" rIns="26788" bIns="26788" anchor="ctr"/>
            <a:lstStyle>
              <a:lvl1pPr>
                <a:lnSpc>
                  <a:spcPct val="100000"/>
                </a:lnSpc>
                <a:defRPr>
                  <a:solidFill>
                    <a:srgbClr val="F3F1D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rPr sz="1350"/>
                <a:t>Phi</a:t>
              </a:r>
            </a:p>
          </p:txBody>
        </p:sp>
        <p:sp>
          <p:nvSpPr>
            <p:cNvPr id="11" name="Shape 619"/>
            <p:cNvSpPr/>
            <p:nvPr/>
          </p:nvSpPr>
          <p:spPr>
            <a:xfrm>
              <a:off x="6152337" y="3210504"/>
              <a:ext cx="616756" cy="524841"/>
            </a:xfrm>
            <a:prstGeom prst="roundRect">
              <a:avLst>
                <a:gd name="adj" fmla="val 18455"/>
              </a:avLst>
            </a:prstGeom>
            <a:gradFill>
              <a:gsLst>
                <a:gs pos="0">
                  <a:schemeClr val="accent1">
                    <a:lumOff val="3682"/>
                  </a:schemeClr>
                </a:gs>
                <a:gs pos="100000">
                  <a:schemeClr val="accent1">
                    <a:satOff val="11742"/>
                    <a:lumOff val="-22938"/>
                  </a:scheme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8" tIns="26788" rIns="26788" bIns="26788" anchor="ctr"/>
            <a:lstStyle>
              <a:lvl1pPr>
                <a:lnSpc>
                  <a:spcPct val="100000"/>
                </a:lnSpc>
                <a:defRPr>
                  <a:solidFill>
                    <a:srgbClr val="F3F1D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rPr sz="1350" dirty="0"/>
                <a:t>XXX</a:t>
              </a:r>
            </a:p>
          </p:txBody>
        </p:sp>
        <p:sp>
          <p:nvSpPr>
            <p:cNvPr id="12" name="Shape 620"/>
            <p:cNvSpPr/>
            <p:nvPr/>
          </p:nvSpPr>
          <p:spPr>
            <a:xfrm>
              <a:off x="5091793" y="3210504"/>
              <a:ext cx="728512" cy="524841"/>
            </a:xfrm>
            <a:prstGeom prst="roundRect">
              <a:avLst>
                <a:gd name="adj" fmla="val 18455"/>
              </a:avLst>
            </a:prstGeom>
            <a:gradFill>
              <a:gsLst>
                <a:gs pos="0">
                  <a:schemeClr val="accent1">
                    <a:lumOff val="3682"/>
                  </a:schemeClr>
                </a:gs>
                <a:gs pos="100000">
                  <a:schemeClr val="accent1">
                    <a:satOff val="11742"/>
                    <a:lumOff val="-22938"/>
                  </a:scheme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8" tIns="26788" rIns="26788" bIns="26788" anchor="ctr"/>
            <a:lstStyle>
              <a:lvl1pPr>
                <a:lnSpc>
                  <a:spcPct val="100000"/>
                </a:lnSpc>
                <a:defRPr>
                  <a:solidFill>
                    <a:srgbClr val="F3F1D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rPr sz="1350"/>
                <a:t>Atom</a:t>
              </a:r>
            </a:p>
          </p:txBody>
        </p:sp>
        <p:cxnSp>
          <p:nvCxnSpPr>
            <p:cNvPr id="13" name="Connector 621"/>
            <p:cNvCxnSpPr/>
            <p:nvPr/>
          </p:nvCxnSpPr>
          <p:spPr>
            <a:xfrm flipH="1">
              <a:off x="2519261" y="2831971"/>
              <a:ext cx="1966419" cy="378533"/>
            </a:xfrm>
            <a:prstGeom prst="straightConnector1">
              <a:avLst/>
            </a:prstGeom>
            <a:ln w="25400">
              <a:solidFill>
                <a:schemeClr val="accent3">
                  <a:satOff val="-11003"/>
                  <a:lumOff val="-15119"/>
                </a:schemeClr>
              </a:solidFill>
              <a:miter lim="400000"/>
              <a:tailEnd type="triangle"/>
            </a:ln>
          </p:spPr>
        </p:cxnSp>
        <p:cxnSp>
          <p:nvCxnSpPr>
            <p:cNvPr id="14" name="Connector 622"/>
            <p:cNvCxnSpPr/>
            <p:nvPr/>
          </p:nvCxnSpPr>
          <p:spPr>
            <a:xfrm flipH="1">
              <a:off x="3523926" y="2831971"/>
              <a:ext cx="961754" cy="378533"/>
            </a:xfrm>
            <a:prstGeom prst="straightConnector1">
              <a:avLst/>
            </a:prstGeom>
            <a:ln w="25400">
              <a:solidFill>
                <a:schemeClr val="accent3">
                  <a:satOff val="-11003"/>
                  <a:lumOff val="-15119"/>
                </a:schemeClr>
              </a:solidFill>
              <a:miter lim="400000"/>
              <a:tailEnd type="triangle"/>
            </a:ln>
          </p:spPr>
        </p:cxnSp>
        <p:cxnSp>
          <p:nvCxnSpPr>
            <p:cNvPr id="15" name="Connector 623"/>
            <p:cNvCxnSpPr/>
            <p:nvPr/>
          </p:nvCxnSpPr>
          <p:spPr>
            <a:xfrm>
              <a:off x="4485680" y="2831971"/>
              <a:ext cx="4308" cy="378533"/>
            </a:xfrm>
            <a:prstGeom prst="straightConnector1">
              <a:avLst/>
            </a:prstGeom>
            <a:ln w="25400">
              <a:solidFill>
                <a:schemeClr val="accent3">
                  <a:satOff val="-11003"/>
                  <a:lumOff val="-15119"/>
                </a:schemeClr>
              </a:solidFill>
              <a:miter lim="400000"/>
              <a:tailEnd type="triangle"/>
            </a:ln>
          </p:spPr>
        </p:cxnSp>
        <p:cxnSp>
          <p:nvCxnSpPr>
            <p:cNvPr id="16" name="Connector 624"/>
            <p:cNvCxnSpPr/>
            <p:nvPr/>
          </p:nvCxnSpPr>
          <p:spPr>
            <a:xfrm>
              <a:off x="4485679" y="2831971"/>
              <a:ext cx="970370" cy="378533"/>
            </a:xfrm>
            <a:prstGeom prst="straightConnector1">
              <a:avLst/>
            </a:prstGeom>
            <a:ln w="25400">
              <a:solidFill>
                <a:schemeClr val="accent3">
                  <a:satOff val="-11003"/>
                  <a:lumOff val="-15119"/>
                </a:schemeClr>
              </a:solidFill>
              <a:miter lim="400000"/>
              <a:tailEnd type="triangle"/>
            </a:ln>
          </p:spPr>
        </p:cxnSp>
        <p:cxnSp>
          <p:nvCxnSpPr>
            <p:cNvPr id="17" name="Connector 625"/>
            <p:cNvCxnSpPr/>
            <p:nvPr/>
          </p:nvCxnSpPr>
          <p:spPr>
            <a:xfrm>
              <a:off x="4485680" y="2831971"/>
              <a:ext cx="1975036" cy="378533"/>
            </a:xfrm>
            <a:prstGeom prst="straightConnector1">
              <a:avLst/>
            </a:prstGeom>
            <a:ln w="25400">
              <a:solidFill>
                <a:schemeClr val="accent3">
                  <a:satOff val="-11003"/>
                  <a:lumOff val="-15119"/>
                </a:schemeClr>
              </a:solidFill>
              <a:miter lim="400000"/>
              <a:tailEnd type="triangle"/>
            </a:ln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task-based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8848"/>
          </a:xfrm>
        </p:spPr>
        <p:txBody>
          <a:bodyPr/>
          <a:lstStyle/>
          <a:p>
            <a:r>
              <a:rPr lang="en-US" dirty="0" smtClean="0"/>
              <a:t>Some experiments (e.g. CMS) adopted a task based </a:t>
            </a:r>
            <a:r>
              <a:rPr lang="en-US" dirty="0" err="1" smtClean="0"/>
              <a:t>aproach</a:t>
            </a:r>
            <a:endParaRPr lang="en-US" dirty="0"/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GeantV</a:t>
            </a:r>
            <a:r>
              <a:rPr lang="en-US" dirty="0" smtClean="0"/>
              <a:t> in the simulation-&gt;reconstruction-&gt;analysis workflow is very important (and now possible)</a:t>
            </a:r>
          </a:p>
          <a:p>
            <a:pPr lvl="1"/>
            <a:r>
              <a:rPr lang="en-US" dirty="0" smtClean="0"/>
              <a:t>Scenario (task flow):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450" y="3709410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Event Generator/</a:t>
            </a:r>
          </a:p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Reader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83030" y="3709410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Particle filter (type, region, energy, </a:t>
            </a:r>
            <a:r>
              <a:rPr lang="is-IS" sz="1200" b="1" dirty="0" smtClean="0">
                <a:solidFill>
                  <a:srgbClr val="0000FF"/>
                </a:solidFill>
              </a:rPr>
              <a:t>…)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18610" y="4772179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Full simulation</a:t>
            </a:r>
          </a:p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(</a:t>
            </a:r>
            <a:r>
              <a:rPr lang="en-US" sz="1200" b="1" dirty="0" err="1" smtClean="0">
                <a:solidFill>
                  <a:srgbClr val="0000FF"/>
                </a:solidFill>
              </a:rPr>
              <a:t>GeantV</a:t>
            </a:r>
            <a:r>
              <a:rPr lang="en-US" sz="1200" b="1" dirty="0" smtClean="0">
                <a:solidFill>
                  <a:srgbClr val="0000FF"/>
                </a:solidFill>
              </a:rPr>
              <a:t>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18610" y="3709409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Fast simulation</a:t>
            </a:r>
          </a:p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(</a:t>
            </a:r>
            <a:r>
              <a:rPr lang="en-US" sz="1200" b="1" dirty="0" err="1" smtClean="0">
                <a:solidFill>
                  <a:srgbClr val="0000FF"/>
                </a:solidFill>
              </a:rPr>
              <a:t>GeantV</a:t>
            </a:r>
            <a:r>
              <a:rPr lang="en-US" sz="1200" b="1" dirty="0" smtClean="0">
                <a:solidFill>
                  <a:srgbClr val="0000FF"/>
                </a:solidFill>
              </a:rPr>
              <a:t> or exp. framework)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2450272" y="4066521"/>
            <a:ext cx="332758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7" idx="2"/>
          </p:cNvCxnSpPr>
          <p:nvPr/>
        </p:nvCxnSpPr>
        <p:spPr>
          <a:xfrm flipV="1">
            <a:off x="4585852" y="4066520"/>
            <a:ext cx="332758" cy="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6" idx="1"/>
          </p:cNvCxnSpPr>
          <p:nvPr/>
        </p:nvCxnSpPr>
        <p:spPr>
          <a:xfrm>
            <a:off x="4321835" y="4319036"/>
            <a:ext cx="860792" cy="55773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2"/>
            <a:endCxn id="5" idx="4"/>
          </p:cNvCxnSpPr>
          <p:nvPr/>
        </p:nvCxnSpPr>
        <p:spPr>
          <a:xfrm rot="10800000">
            <a:off x="3684442" y="4423632"/>
            <a:ext cx="1234169" cy="705659"/>
          </a:xfrm>
          <a:prstGeom prst="curvedConnector2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54190" y="4162553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Digitization (MC truth + det. response)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189770" y="4162552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Tracking/</a:t>
            </a:r>
          </a:p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Reconstruction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7" idx="6"/>
            <a:endCxn id="24" idx="1"/>
          </p:cNvCxnSpPr>
          <p:nvPr/>
        </p:nvCxnSpPr>
        <p:spPr>
          <a:xfrm>
            <a:off x="6721432" y="4066520"/>
            <a:ext cx="596775" cy="20062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24" idx="3"/>
          </p:cNvCxnSpPr>
          <p:nvPr/>
        </p:nvCxnSpPr>
        <p:spPr>
          <a:xfrm flipV="1">
            <a:off x="6721432" y="4772179"/>
            <a:ext cx="596775" cy="3571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7" idx="7"/>
            <a:endCxn id="25" idx="0"/>
          </p:cNvCxnSpPr>
          <p:nvPr/>
        </p:nvCxnSpPr>
        <p:spPr>
          <a:xfrm rot="16200000" flipH="1">
            <a:off x="8100024" y="2171395"/>
            <a:ext cx="348548" cy="3633766"/>
          </a:xfrm>
          <a:prstGeom prst="curvedConnector3">
            <a:avLst>
              <a:gd name="adj1" fmla="val -95595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6"/>
            <a:endCxn id="25" idx="2"/>
          </p:cNvCxnSpPr>
          <p:nvPr/>
        </p:nvCxnSpPr>
        <p:spPr>
          <a:xfrm flipV="1">
            <a:off x="8857012" y="4519663"/>
            <a:ext cx="332758" cy="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054190" y="5486400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Experimental data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39" name="Straight Arrow Connector 38"/>
          <p:cNvCxnSpPr>
            <a:stCxn id="38" idx="7"/>
            <a:endCxn id="25" idx="3"/>
          </p:cNvCxnSpPr>
          <p:nvPr/>
        </p:nvCxnSpPr>
        <p:spPr>
          <a:xfrm flipV="1">
            <a:off x="8592995" y="4772178"/>
            <a:ext cx="860792" cy="81881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827164" y="5486399"/>
            <a:ext cx="1802822" cy="714221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Analysis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43" name="Straight Arrow Connector 42"/>
          <p:cNvCxnSpPr>
            <a:stCxn id="25" idx="4"/>
            <a:endCxn id="42" idx="0"/>
          </p:cNvCxnSpPr>
          <p:nvPr/>
        </p:nvCxnSpPr>
        <p:spPr>
          <a:xfrm>
            <a:off x="10091181" y="4876773"/>
            <a:ext cx="637394" cy="60962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28107" y="1885948"/>
            <a:ext cx="2221212" cy="92783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Feeder task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Reads from file a number of events. Invokes the concurrent </a:t>
            </a:r>
            <a:r>
              <a:rPr lang="en-US" sz="1050" b="1" dirty="0" err="1">
                <a:solidFill>
                  <a:srgbClr val="0000FF"/>
                </a:solidFill>
              </a:rPr>
              <a:t>basketizer</a:t>
            </a:r>
            <a:r>
              <a:rPr lang="en-US" sz="1050" b="1" dirty="0">
                <a:solidFill>
                  <a:srgbClr val="0000FF"/>
                </a:solidFill>
              </a:rPr>
              <a:t>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1272" y="3057927"/>
            <a:ext cx="1426907" cy="67473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rgbClr val="0000FF"/>
                </a:solidFill>
              </a:rPr>
              <a:t>Basketizer</a:t>
            </a:r>
            <a:r>
              <a:rPr lang="en-US" sz="1050" b="1" dirty="0">
                <a:solidFill>
                  <a:srgbClr val="0000FF"/>
                </a:solidFill>
              </a:rPr>
              <a:t>(s)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concurrent service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injects full baskets</a:t>
            </a:r>
          </a:p>
        </p:txBody>
      </p:sp>
      <p:sp>
        <p:nvSpPr>
          <p:cNvPr id="7" name="Oval 6"/>
          <p:cNvSpPr/>
          <p:nvPr/>
        </p:nvSpPr>
        <p:spPr>
          <a:xfrm>
            <a:off x="6045698" y="1885948"/>
            <a:ext cx="2221212" cy="9278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Transport task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Transports one basket for one step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6883" y="3048832"/>
            <a:ext cx="1426907" cy="6747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Basket queue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concurrent service</a:t>
            </a:r>
          </a:p>
        </p:txBody>
      </p: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3624030" y="2677902"/>
            <a:ext cx="170694" cy="38002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 flipV="1">
            <a:off x="4508179" y="3386201"/>
            <a:ext cx="698705" cy="909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7"/>
            <a:endCxn id="7" idx="1"/>
          </p:cNvCxnSpPr>
          <p:nvPr/>
        </p:nvCxnSpPr>
        <p:spPr>
          <a:xfrm>
            <a:off x="3624031" y="2021825"/>
            <a:ext cx="2746957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2033" y="1958687"/>
            <a:ext cx="630494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spawn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4487" y="2577274"/>
            <a:ext cx="615745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inject </a:t>
            </a:r>
          </a:p>
          <a:p>
            <a:r>
              <a:rPr lang="en-US" sz="1050" dirty="0">
                <a:solidFill>
                  <a:srgbClr val="FF0000"/>
                </a:solidFill>
              </a:rPr>
              <a:t>particle</a:t>
            </a:r>
          </a:p>
        </p:txBody>
      </p:sp>
      <p:sp>
        <p:nvSpPr>
          <p:cNvPr id="19" name="Oval 18"/>
          <p:cNvSpPr/>
          <p:nvPr/>
        </p:nvSpPr>
        <p:spPr>
          <a:xfrm>
            <a:off x="6045698" y="4169446"/>
            <a:ext cx="2221212" cy="92783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Flow control task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event finished? queue empty? </a:t>
            </a:r>
          </a:p>
        </p:txBody>
      </p:sp>
      <p:cxnSp>
        <p:nvCxnSpPr>
          <p:cNvPr id="20" name="Straight Arrow Connector 19"/>
          <p:cNvCxnSpPr>
            <a:stCxn id="7" idx="4"/>
            <a:endCxn id="19" idx="0"/>
          </p:cNvCxnSpPr>
          <p:nvPr/>
        </p:nvCxnSpPr>
        <p:spPr>
          <a:xfrm>
            <a:off x="7156304" y="2813780"/>
            <a:ext cx="0" cy="135566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6370" y="3020970"/>
            <a:ext cx="724514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enqueue</a:t>
            </a:r>
            <a:r>
              <a:rPr lang="en-US" sz="1050" dirty="0"/>
              <a:t> basket</a:t>
            </a:r>
          </a:p>
        </p:txBody>
      </p:sp>
      <p:cxnSp>
        <p:nvCxnSpPr>
          <p:cNvPr id="28" name="Straight Arrow Connector 27"/>
          <p:cNvCxnSpPr>
            <a:stCxn id="8" idx="0"/>
            <a:endCxn id="7" idx="3"/>
          </p:cNvCxnSpPr>
          <p:nvPr/>
        </p:nvCxnSpPr>
        <p:spPr>
          <a:xfrm flipV="1">
            <a:off x="5920337" y="2677903"/>
            <a:ext cx="450651" cy="37092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173305">
            <a:off x="5359032" y="2742879"/>
            <a:ext cx="1243838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rgbClr val="0000FF"/>
                </a:solidFill>
              </a:rPr>
              <a:t>input</a:t>
            </a:r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2898" y="4293956"/>
            <a:ext cx="630494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spawn</a:t>
            </a:r>
          </a:p>
        </p:txBody>
      </p:sp>
      <p:cxnSp>
        <p:nvCxnSpPr>
          <p:cNvPr id="44" name="Curved Connector 43"/>
          <p:cNvCxnSpPr>
            <a:stCxn id="19" idx="2"/>
            <a:endCxn id="4" idx="3"/>
          </p:cNvCxnSpPr>
          <p:nvPr/>
        </p:nvCxnSpPr>
        <p:spPr>
          <a:xfrm rot="10800000">
            <a:off x="2053398" y="2677902"/>
            <a:ext cx="3992301" cy="1955460"/>
          </a:xfrm>
          <a:prstGeom prst="curvedConnector2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728107" y="4169446"/>
            <a:ext cx="2221212" cy="92783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Garbage collector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Forces partially filled baskets into the basket queue to boost concurrency</a:t>
            </a:r>
          </a:p>
        </p:txBody>
      </p:sp>
      <p:cxnSp>
        <p:nvCxnSpPr>
          <p:cNvPr id="46" name="Straight Arrow Connector 45"/>
          <p:cNvCxnSpPr>
            <a:stCxn id="19" idx="2"/>
            <a:endCxn id="45" idx="6"/>
          </p:cNvCxnSpPr>
          <p:nvPr/>
        </p:nvCxnSpPr>
        <p:spPr>
          <a:xfrm flipH="1">
            <a:off x="3949320" y="4633362"/>
            <a:ext cx="2096379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2"/>
          </p:cNvCxnSpPr>
          <p:nvPr/>
        </p:nvCxnSpPr>
        <p:spPr>
          <a:xfrm>
            <a:off x="5920337" y="3723571"/>
            <a:ext cx="774423" cy="4876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83585" y="3946508"/>
            <a:ext cx="649061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/>
              <a:t>inspect</a:t>
            </a:r>
            <a:endParaRPr lang="en-US" sz="1050" dirty="0"/>
          </a:p>
        </p:txBody>
      </p:sp>
      <p:sp>
        <p:nvSpPr>
          <p:cNvPr id="54" name="TextBox 53"/>
          <p:cNvSpPr txBox="1"/>
          <p:nvPr/>
        </p:nvSpPr>
        <p:spPr>
          <a:xfrm>
            <a:off x="7203238" y="2952870"/>
            <a:ext cx="630494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spawn</a:t>
            </a:r>
          </a:p>
        </p:txBody>
      </p:sp>
      <p:cxnSp>
        <p:nvCxnSpPr>
          <p:cNvPr id="57" name="Straight Arrow Connector 56"/>
          <p:cNvCxnSpPr>
            <a:stCxn id="45" idx="7"/>
            <a:endCxn id="6" idx="2"/>
          </p:cNvCxnSpPr>
          <p:nvPr/>
        </p:nvCxnSpPr>
        <p:spPr>
          <a:xfrm flipV="1">
            <a:off x="3624031" y="3732666"/>
            <a:ext cx="170695" cy="5726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76736" y="3865790"/>
            <a:ext cx="1780871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command</a:t>
            </a:r>
          </a:p>
          <a:p>
            <a:r>
              <a:rPr lang="en-US" sz="1050" dirty="0">
                <a:solidFill>
                  <a:srgbClr val="FF0000"/>
                </a:solidFill>
              </a:rPr>
              <a:t>dump all your baskets</a:t>
            </a:r>
          </a:p>
        </p:txBody>
      </p:sp>
      <p:cxnSp>
        <p:nvCxnSpPr>
          <p:cNvPr id="64" name="Curved Connector 63"/>
          <p:cNvCxnSpPr>
            <a:stCxn id="7" idx="7"/>
            <a:endCxn id="7" idx="5"/>
          </p:cNvCxnSpPr>
          <p:nvPr/>
        </p:nvCxnSpPr>
        <p:spPr>
          <a:xfrm rot="16200000" flipH="1">
            <a:off x="7613583" y="2349864"/>
            <a:ext cx="656077" cy="9525"/>
          </a:xfrm>
          <a:prstGeom prst="curvedConnector5">
            <a:avLst>
              <a:gd name="adj1" fmla="val -26133"/>
              <a:gd name="adj2" fmla="val 11761843"/>
              <a:gd name="adj3" fmla="val 12613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034049" y="2275306"/>
            <a:ext cx="1328490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reuse tracks keeping locality</a:t>
            </a:r>
          </a:p>
        </p:txBody>
      </p:sp>
      <p:cxnSp>
        <p:nvCxnSpPr>
          <p:cNvPr id="71" name="Straight Arrow Connector 70"/>
          <p:cNvCxnSpPr>
            <a:stCxn id="7" idx="2"/>
            <a:endCxn id="6" idx="0"/>
          </p:cNvCxnSpPr>
          <p:nvPr/>
        </p:nvCxnSpPr>
        <p:spPr>
          <a:xfrm flipH="1">
            <a:off x="3794724" y="2349864"/>
            <a:ext cx="2250974" cy="70806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20557788">
            <a:off x="4448162" y="2428667"/>
            <a:ext cx="1331324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output</a:t>
            </a:r>
          </a:p>
          <a:p>
            <a:pPr algn="ctr"/>
            <a:r>
              <a:rPr lang="en-US" sz="1050" dirty="0">
                <a:solidFill>
                  <a:srgbClr val="FF0000"/>
                </a:solidFill>
              </a:rPr>
              <a:t>transported tracks</a:t>
            </a:r>
          </a:p>
        </p:txBody>
      </p:sp>
      <p:sp>
        <p:nvSpPr>
          <p:cNvPr id="78" name="Oval 77"/>
          <p:cNvSpPr/>
          <p:nvPr/>
        </p:nvSpPr>
        <p:spPr>
          <a:xfrm>
            <a:off x="8462852" y="4882782"/>
            <a:ext cx="1830624" cy="65840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Digitizer task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This is a user task working on “hits” data</a:t>
            </a:r>
          </a:p>
        </p:txBody>
      </p:sp>
      <p:sp>
        <p:nvSpPr>
          <p:cNvPr id="79" name="Oval 78"/>
          <p:cNvSpPr/>
          <p:nvPr/>
        </p:nvSpPr>
        <p:spPr>
          <a:xfrm>
            <a:off x="8462852" y="3084184"/>
            <a:ext cx="1830624" cy="65840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Scoring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This is a user task reading track info and creating ”hits”</a:t>
            </a:r>
          </a:p>
        </p:txBody>
      </p:sp>
      <p:cxnSp>
        <p:nvCxnSpPr>
          <p:cNvPr id="80" name="Straight Arrow Connector 79"/>
          <p:cNvCxnSpPr>
            <a:stCxn id="7" idx="4"/>
            <a:endCxn id="79" idx="1"/>
          </p:cNvCxnSpPr>
          <p:nvPr/>
        </p:nvCxnSpPr>
        <p:spPr>
          <a:xfrm>
            <a:off x="7156304" y="2813781"/>
            <a:ext cx="1574638" cy="366825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8462852" y="3983483"/>
            <a:ext cx="1830624" cy="65840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I/O task</a:t>
            </a:r>
          </a:p>
          <a:p>
            <a:pPr algn="ctr"/>
            <a:r>
              <a:rPr lang="en-US" sz="1050" b="1" dirty="0">
                <a:solidFill>
                  <a:srgbClr val="0000FF"/>
                </a:solidFill>
              </a:rPr>
              <a:t>Write data (hits, digits, kinematics) on disk</a:t>
            </a:r>
          </a:p>
        </p:txBody>
      </p:sp>
      <p:cxnSp>
        <p:nvCxnSpPr>
          <p:cNvPr id="84" name="Straight Arrow Connector 83"/>
          <p:cNvCxnSpPr>
            <a:stCxn id="19" idx="7"/>
            <a:endCxn id="83" idx="2"/>
          </p:cNvCxnSpPr>
          <p:nvPr/>
        </p:nvCxnSpPr>
        <p:spPr>
          <a:xfrm>
            <a:off x="7941620" y="4305324"/>
            <a:ext cx="521232" cy="73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9" idx="5"/>
            <a:endCxn id="78" idx="2"/>
          </p:cNvCxnSpPr>
          <p:nvPr/>
        </p:nvCxnSpPr>
        <p:spPr>
          <a:xfrm>
            <a:off x="7941620" y="4961402"/>
            <a:ext cx="521232" cy="250583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95"/>
          <p:cNvSpPr>
            <a:spLocks noGrp="1"/>
          </p:cNvSpPr>
          <p:nvPr>
            <p:ph type="title"/>
          </p:nvPr>
        </p:nvSpPr>
        <p:spPr>
          <a:xfrm>
            <a:off x="818967" y="639613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/>
              <a:t>Framework: </a:t>
            </a:r>
            <a:r>
              <a:rPr lang="en-US" sz="4000" dirty="0" err="1"/>
              <a:t>GeantV</a:t>
            </a:r>
            <a:r>
              <a:rPr lang="en-US" sz="4000" dirty="0"/>
              <a:t> moving to a task approach</a:t>
            </a:r>
            <a:endParaRPr lang="en-US" sz="4000" dirty="0"/>
          </a:p>
        </p:txBody>
      </p:sp>
      <p:sp>
        <p:nvSpPr>
          <p:cNvPr id="97" name="TextBox 96"/>
          <p:cNvSpPr txBox="1"/>
          <p:nvPr/>
        </p:nvSpPr>
        <p:spPr>
          <a:xfrm>
            <a:off x="8462852" y="1178456"/>
            <a:ext cx="1664766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Transport task may be further split into subtasks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202236" y="4620060"/>
            <a:ext cx="630494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spawn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629349" y="4651072"/>
            <a:ext cx="977592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queue empty?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07158" y="3568634"/>
            <a:ext cx="977592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event finished?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728075" y="3811459"/>
            <a:ext cx="977592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event finished?</a:t>
            </a:r>
          </a:p>
        </p:txBody>
      </p:sp>
      <p:cxnSp>
        <p:nvCxnSpPr>
          <p:cNvPr id="41" name="Straight Arrow Connector 40"/>
          <p:cNvCxnSpPr>
            <a:stCxn id="7" idx="6"/>
          </p:cNvCxnSpPr>
          <p:nvPr/>
        </p:nvCxnSpPr>
        <p:spPr>
          <a:xfrm flipV="1">
            <a:off x="8266910" y="1731093"/>
            <a:ext cx="1353806" cy="6187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6"/>
          </p:cNvCxnSpPr>
          <p:nvPr/>
        </p:nvCxnSpPr>
        <p:spPr>
          <a:xfrm flipV="1">
            <a:off x="8266911" y="1645050"/>
            <a:ext cx="1198651" cy="7048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6"/>
            <a:endCxn id="97" idx="2"/>
          </p:cNvCxnSpPr>
          <p:nvPr/>
        </p:nvCxnSpPr>
        <p:spPr>
          <a:xfrm flipV="1">
            <a:off x="8266911" y="1593954"/>
            <a:ext cx="1028325" cy="755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20110254">
            <a:off x="9197006" y="1782603"/>
            <a:ext cx="630494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spawn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482A-BE2C-2E40-BA99-428984164C0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3397" y="5638800"/>
            <a:ext cx="589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</a:t>
            </a:r>
            <a:r>
              <a:rPr lang="en-US" dirty="0"/>
              <a:t>re-structured </a:t>
            </a:r>
            <a:r>
              <a:rPr lang="en-US" dirty="0" err="1"/>
              <a:t>GeantV</a:t>
            </a:r>
            <a:r>
              <a:rPr lang="en-US" dirty="0"/>
              <a:t> to support both a “static” thread approach and TBB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TBB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3167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first implementation of a task-based approach for </a:t>
            </a:r>
            <a:r>
              <a:rPr lang="en-US" dirty="0" err="1"/>
              <a:t>GeantV</a:t>
            </a:r>
            <a:r>
              <a:rPr lang="en-US" dirty="0"/>
              <a:t> using TBB was deployed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Connectivity via </a:t>
            </a:r>
            <a:r>
              <a:rPr lang="en-US" i="1" dirty="0" err="1" smtClean="0">
                <a:solidFill>
                  <a:srgbClr val="FF0000"/>
                </a:solidFill>
              </a:rPr>
              <a:t>FeederTask</a:t>
            </a:r>
            <a:r>
              <a:rPr lang="en-US" dirty="0" smtClean="0"/>
              <a:t>, steering concurrency by launching </a:t>
            </a:r>
            <a:r>
              <a:rPr lang="en-US" i="1" dirty="0" err="1" smtClean="0">
                <a:solidFill>
                  <a:srgbClr val="FF0000"/>
                </a:solidFill>
              </a:rPr>
              <a:t>InitialTask</a:t>
            </a:r>
            <a:r>
              <a:rPr lang="en-US" i="1" dirty="0" smtClean="0">
                <a:solidFill>
                  <a:srgbClr val="FF0000"/>
                </a:solidFill>
              </a:rPr>
              <a:t>(s)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Some </a:t>
            </a:r>
            <a:r>
              <a:rPr lang="en-US" dirty="0"/>
              <a:t>overheads on Haswell/AVX2 not so obvious on </a:t>
            </a:r>
            <a:r>
              <a:rPr lang="en-US" dirty="0" smtClean="0"/>
              <a:t>KNL/AVX512</a:t>
            </a:r>
          </a:p>
          <a:p>
            <a:r>
              <a:rPr lang="en-US" dirty="0" smtClean="0"/>
              <a:t>Some more code restructuring and tuning needed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4945" y="3466866"/>
            <a:ext cx="4066803" cy="2846762"/>
            <a:chOff x="304799" y="3785520"/>
            <a:chExt cx="4066803" cy="2846762"/>
          </a:xfrm>
        </p:grpSpPr>
        <p:grpSp>
          <p:nvGrpSpPr>
            <p:cNvPr id="6" name="Group 5"/>
            <p:cNvGrpSpPr/>
            <p:nvPr/>
          </p:nvGrpSpPr>
          <p:grpSpPr>
            <a:xfrm>
              <a:off x="304799" y="3785520"/>
              <a:ext cx="4066803" cy="2846762"/>
              <a:chOff x="304799" y="3785520"/>
              <a:chExt cx="4066803" cy="2846762"/>
            </a:xfrm>
          </p:grpSpPr>
          <p:pic>
            <p:nvPicPr>
              <p:cNvPr id="8" name="Picture 7" descr="comparative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9" y="3785520"/>
                <a:ext cx="4066803" cy="284676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143560" y="4250368"/>
                <a:ext cx="1080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AVX2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28614" y="4544039"/>
              <a:ext cx="2895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Intel(R) Xeon(R) CPU E5-2630 v3 @ </a:t>
              </a:r>
              <a:r>
                <a:rPr lang="de-DE" sz="1000" dirty="0"/>
                <a:t>2.40GHz</a:t>
              </a:r>
            </a:p>
            <a:p>
              <a:r>
                <a:rPr lang="en-US" sz="1000" dirty="0"/>
                <a:t>2 sockets x 8 physical cores</a:t>
              </a:r>
              <a:endParaRPr lang="en-US" sz="10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74" y="3524400"/>
            <a:ext cx="4036291" cy="2789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0509" y="3623938"/>
            <a:ext cx="165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KNL/AVX512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Re-structuring </a:t>
            </a:r>
            <a:r>
              <a:rPr lang="en-US" dirty="0"/>
              <a:t>of </a:t>
            </a:r>
            <a:r>
              <a:rPr lang="en-US" dirty="0" err="1"/>
              <a:t>GeantV</a:t>
            </a:r>
            <a:r>
              <a:rPr lang="en-US" dirty="0"/>
              <a:t> for </a:t>
            </a:r>
            <a:r>
              <a:rPr lang="en-US" dirty="0" smtClean="0"/>
              <a:t>sub-NUMA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360231" cy="16032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Known scalability issues (see next) of full </a:t>
            </a:r>
            <a:r>
              <a:rPr lang="en-US" dirty="0" err="1"/>
              <a:t>GeantV</a:t>
            </a:r>
            <a:r>
              <a:rPr lang="en-US" dirty="0"/>
              <a:t> due to fine grain synchronization in re-</a:t>
            </a:r>
            <a:r>
              <a:rPr lang="en-US" dirty="0" err="1"/>
              <a:t>basketizing</a:t>
            </a:r>
            <a:endParaRPr lang="en-US" dirty="0"/>
          </a:p>
          <a:p>
            <a:r>
              <a:rPr lang="en-US" dirty="0"/>
              <a:t>New approach deploying several propagators with SNC implemented </a:t>
            </a:r>
          </a:p>
          <a:p>
            <a:pPr lvl="1"/>
            <a:r>
              <a:rPr lang="en-US" dirty="0" smtClean="0"/>
              <a:t>Objectives</a:t>
            </a:r>
            <a:r>
              <a:rPr lang="en-US" dirty="0"/>
              <a:t>: improved scalability at the scale of KNL and beyond, address HPC mode with MPI event servers (workload balancing) + non-homogenous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Now debugging and tuning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1" y="3685311"/>
            <a:ext cx="11222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GeantV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propagator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95601" y="4480029"/>
            <a:ext cx="1122217" cy="1333875"/>
            <a:chOff x="1371600" y="3704172"/>
            <a:chExt cx="1122217" cy="1333875"/>
          </a:xfrm>
        </p:grpSpPr>
        <p:sp>
          <p:nvSpPr>
            <p:cNvPr id="6" name="Rectangle 5"/>
            <p:cNvSpPr/>
            <p:nvPr/>
          </p:nvSpPr>
          <p:spPr>
            <a:xfrm>
              <a:off x="1371600" y="3704172"/>
              <a:ext cx="1122217" cy="3275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Scheduler</a:t>
              </a:r>
              <a:endParaRPr lang="en-US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99310" y="4031673"/>
              <a:ext cx="1066800" cy="665018"/>
              <a:chOff x="1371600" y="4031673"/>
              <a:chExt cx="1066800" cy="66501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716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288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812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1336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4384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1371600" y="4710546"/>
              <a:ext cx="1122217" cy="32750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Basketizer</a:t>
              </a:r>
              <a:endParaRPr lang="en-US" sz="1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04365" y="2909455"/>
            <a:ext cx="120534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GeantV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run manager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76110" y="4812540"/>
            <a:ext cx="1122217" cy="1333875"/>
            <a:chOff x="1371600" y="3704172"/>
            <a:chExt cx="1122217" cy="1333875"/>
          </a:xfrm>
        </p:grpSpPr>
        <p:sp>
          <p:nvSpPr>
            <p:cNvPr id="19" name="Rectangle 18"/>
            <p:cNvSpPr/>
            <p:nvPr/>
          </p:nvSpPr>
          <p:spPr>
            <a:xfrm>
              <a:off x="1371600" y="3704172"/>
              <a:ext cx="1122217" cy="3275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Scheduler</a:t>
              </a:r>
              <a:endParaRPr lang="en-US" sz="1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04110" y="4031673"/>
              <a:ext cx="457200" cy="665018"/>
              <a:chOff x="1676400" y="4031673"/>
              <a:chExt cx="457200" cy="66501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6764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8288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9812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1336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1371600" y="4710546"/>
              <a:ext cx="1122217" cy="32750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Basketizer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06142" y="4812540"/>
            <a:ext cx="1122217" cy="1333875"/>
            <a:chOff x="1371600" y="3704172"/>
            <a:chExt cx="1122217" cy="1333875"/>
          </a:xfrm>
        </p:grpSpPr>
        <p:sp>
          <p:nvSpPr>
            <p:cNvPr id="27" name="Rectangle 26"/>
            <p:cNvSpPr/>
            <p:nvPr/>
          </p:nvSpPr>
          <p:spPr>
            <a:xfrm>
              <a:off x="1371600" y="3704172"/>
              <a:ext cx="1122217" cy="3275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Scheduler</a:t>
              </a:r>
              <a:endParaRPr lang="en-US" sz="1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04110" y="4031673"/>
              <a:ext cx="457200" cy="665018"/>
              <a:chOff x="1676400" y="4031673"/>
              <a:chExt cx="457200" cy="66501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764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8288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133600" y="4031673"/>
                <a:ext cx="0" cy="66501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1371600" y="4710546"/>
              <a:ext cx="1122217" cy="32750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Basketizer</a:t>
              </a:r>
              <a:endParaRPr lang="en-US" sz="14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6276109" y="4128659"/>
            <a:ext cx="11222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GeantV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propagator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7606141" y="4128659"/>
            <a:ext cx="11222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GeantV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propagator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9019310" y="4128659"/>
            <a:ext cx="52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(</a:t>
            </a:r>
            <a:r>
              <a:rPr lang="is-IS" sz="1400" b="1" dirty="0">
                <a:solidFill>
                  <a:srgbClr val="0070C0"/>
                </a:solidFill>
              </a:rPr>
              <a:t>…)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76097" y="3621049"/>
            <a:ext cx="3449794" cy="433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NUMA discovery service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libhwloc</a:t>
            </a:r>
            <a:r>
              <a:rPr lang="en-US" sz="1400" dirty="0"/>
              <a:t>)</a:t>
            </a:r>
            <a:endParaRPr lang="en-US" sz="1400" dirty="0"/>
          </a:p>
        </p:txBody>
      </p:sp>
      <p:sp>
        <p:nvSpPr>
          <p:cNvPr id="38" name="Notched Right Arrow 37"/>
          <p:cNvSpPr/>
          <p:nvPr/>
        </p:nvSpPr>
        <p:spPr>
          <a:xfrm>
            <a:off x="4765965" y="3704173"/>
            <a:ext cx="886691" cy="4244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26674" y="4851019"/>
            <a:ext cx="2812473" cy="132619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76097" y="5475351"/>
            <a:ext cx="1122224" cy="92749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socket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97953" y="5475351"/>
            <a:ext cx="1122224" cy="92749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socket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71301" y="5447341"/>
            <a:ext cx="1122224" cy="92749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socket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DAE7-E881-3B47-8448-16FB54432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(old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aphicFrame>
        <p:nvGraphicFramePr>
          <p:cNvPr id="5" name="Chart 136"/>
          <p:cNvGraphicFramePr/>
          <p:nvPr>
            <p:extLst>
              <p:ext uri="{D42A27DB-BD31-4B8C-83A1-F6EECF244321}">
                <p14:modId xmlns:p14="http://schemas.microsoft.com/office/powerpoint/2010/main" val="1729074742"/>
              </p:ext>
            </p:extLst>
          </p:nvPr>
        </p:nvGraphicFramePr>
        <p:xfrm>
          <a:off x="2123972" y="1413164"/>
          <a:ext cx="3789795" cy="24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37"/>
          <p:cNvGraphicFramePr/>
          <p:nvPr>
            <p:extLst>
              <p:ext uri="{D42A27DB-BD31-4B8C-83A1-F6EECF244321}">
                <p14:modId xmlns:p14="http://schemas.microsoft.com/office/powerpoint/2010/main" val="1032765628"/>
              </p:ext>
            </p:extLst>
          </p:nvPr>
        </p:nvGraphicFramePr>
        <p:xfrm>
          <a:off x="6384247" y="1413164"/>
          <a:ext cx="3665659" cy="24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39"/>
          <p:cNvGraphicFramePr/>
          <p:nvPr>
            <p:extLst/>
          </p:nvPr>
        </p:nvGraphicFramePr>
        <p:xfrm>
          <a:off x="6391450" y="3811455"/>
          <a:ext cx="3740131" cy="284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40"/>
          <p:cNvGraphicFramePr/>
          <p:nvPr>
            <p:extLst/>
          </p:nvPr>
        </p:nvGraphicFramePr>
        <p:xfrm>
          <a:off x="2004676" y="4043627"/>
          <a:ext cx="3740131" cy="261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1218" y="2271442"/>
            <a:ext cx="188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Intel </a:t>
            </a:r>
            <a:r>
              <a:rPr lang="it-IT" sz="1600" dirty="0" err="1"/>
              <a:t>Xeon</a:t>
            </a:r>
            <a:r>
              <a:rPr lang="it-IT" sz="1600" dirty="0"/>
              <a:t> </a:t>
            </a:r>
            <a:r>
              <a:rPr lang="it-IT" sz="1600" dirty="0" err="1"/>
              <a:t>Phi</a:t>
            </a:r>
            <a:r>
              <a:rPr lang="it-IT" sz="1600" dirty="0"/>
              <a:t> 7210  </a:t>
            </a:r>
            <a:endParaRPr lang="it-IT" sz="1600" dirty="0" smtClean="0"/>
          </a:p>
          <a:p>
            <a:r>
              <a:rPr lang="it-IT" sz="1600" dirty="0" smtClean="0"/>
              <a:t>@</a:t>
            </a:r>
            <a:r>
              <a:rPr lang="it-IT" sz="1600" dirty="0"/>
              <a:t>1.30 GHz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8893" y="4866408"/>
            <a:ext cx="1863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/>
              <a:t>Xeon</a:t>
            </a:r>
            <a:r>
              <a:rPr lang="it-IT" sz="1600" dirty="0"/>
              <a:t>(</a:t>
            </a:r>
            <a:r>
              <a:rPr lang="it-IT" sz="1600" dirty="0" err="1"/>
              <a:t>R</a:t>
            </a:r>
            <a:r>
              <a:rPr lang="it-IT" sz="1600" dirty="0" smtClean="0"/>
              <a:t>) </a:t>
            </a:r>
            <a:r>
              <a:rPr lang="it-IT" sz="1600" dirty="0"/>
              <a:t>E5-2630 v3 </a:t>
            </a:r>
            <a:endParaRPr lang="it-IT" sz="1600" dirty="0" smtClean="0"/>
          </a:p>
          <a:p>
            <a:r>
              <a:rPr lang="it-IT" sz="1600" dirty="0" smtClean="0"/>
              <a:t>@ </a:t>
            </a:r>
            <a:r>
              <a:rPr lang="it-IT" sz="1600" dirty="0"/>
              <a:t>2.40GHz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31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1100</Words>
  <Application>Microsoft Macintosh PowerPoint</Application>
  <PresentationFormat>Widescreen</PresentationFormat>
  <Paragraphs>267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Clear Sans</vt:lpstr>
      <vt:lpstr>Helvetica</vt:lpstr>
      <vt:lpstr>Arial</vt:lpstr>
      <vt:lpstr>Office Theme</vt:lpstr>
      <vt:lpstr>Scheduling fine grain workloads in GeantV</vt:lpstr>
      <vt:lpstr>HEP simulation: where should we go?</vt:lpstr>
      <vt:lpstr>GeantV – Adapting simulation to modern hardware</vt:lpstr>
      <vt:lpstr>GeantV targets</vt:lpstr>
      <vt:lpstr>Integration with task-based frameworks</vt:lpstr>
      <vt:lpstr>Framework: GeantV moving to a task approach</vt:lpstr>
      <vt:lpstr>Preliminary TBB results</vt:lpstr>
      <vt:lpstr>Re-structuring of GeantV for sub-NUMA clustering</vt:lpstr>
      <vt:lpstr>Scalability (old model)</vt:lpstr>
      <vt:lpstr>Multi-propagator mode</vt:lpstr>
      <vt:lpstr>NUMA aware GeantV  </vt:lpstr>
      <vt:lpstr>GeantV plans for HPC environments</vt:lpstr>
      <vt:lpstr>Conclusions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Gheata</dc:creator>
  <cp:lastModifiedBy>Andrei Gheata</cp:lastModifiedBy>
  <cp:revision>56</cp:revision>
  <dcterms:created xsi:type="dcterms:W3CDTF">2016-06-20T11:27:25Z</dcterms:created>
  <dcterms:modified xsi:type="dcterms:W3CDTF">2016-09-15T10:14:11Z</dcterms:modified>
</cp:coreProperties>
</file>