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50" r:id="rId2"/>
    <p:sldMasterId id="2147483762" r:id="rId3"/>
    <p:sldMasterId id="2147483858" r:id="rId4"/>
    <p:sldMasterId id="2147483870" r:id="rId5"/>
    <p:sldMasterId id="2147483882" r:id="rId6"/>
    <p:sldMasterId id="2147483894" r:id="rId7"/>
    <p:sldMasterId id="2147483906" r:id="rId8"/>
    <p:sldMasterId id="2147483918" r:id="rId9"/>
    <p:sldMasterId id="2147483930" r:id="rId10"/>
    <p:sldMasterId id="2147483942" r:id="rId11"/>
    <p:sldMasterId id="2147483954" r:id="rId12"/>
    <p:sldMasterId id="2147483966" r:id="rId13"/>
  </p:sldMasterIdLst>
  <p:notesMasterIdLst>
    <p:notesMasterId r:id="rId56"/>
  </p:notesMasterIdLst>
  <p:handoutMasterIdLst>
    <p:handoutMasterId r:id="rId57"/>
  </p:handoutMasterIdLst>
  <p:sldIdLst>
    <p:sldId id="269" r:id="rId14"/>
    <p:sldId id="340" r:id="rId15"/>
    <p:sldId id="363" r:id="rId16"/>
    <p:sldId id="365" r:id="rId17"/>
    <p:sldId id="388" r:id="rId18"/>
    <p:sldId id="270" r:id="rId19"/>
    <p:sldId id="339" r:id="rId20"/>
    <p:sldId id="341" r:id="rId21"/>
    <p:sldId id="384" r:id="rId22"/>
    <p:sldId id="342" r:id="rId23"/>
    <p:sldId id="343" r:id="rId24"/>
    <p:sldId id="345" r:id="rId25"/>
    <p:sldId id="346" r:id="rId26"/>
    <p:sldId id="383" r:id="rId27"/>
    <p:sldId id="385" r:id="rId28"/>
    <p:sldId id="349" r:id="rId29"/>
    <p:sldId id="366" r:id="rId30"/>
    <p:sldId id="362" r:id="rId31"/>
    <p:sldId id="358" r:id="rId32"/>
    <p:sldId id="360" r:id="rId33"/>
    <p:sldId id="361" r:id="rId34"/>
    <p:sldId id="367" r:id="rId35"/>
    <p:sldId id="368" r:id="rId36"/>
    <p:sldId id="386" r:id="rId37"/>
    <p:sldId id="347" r:id="rId38"/>
    <p:sldId id="387" r:id="rId39"/>
    <p:sldId id="397" r:id="rId40"/>
    <p:sldId id="369" r:id="rId41"/>
    <p:sldId id="382" r:id="rId42"/>
    <p:sldId id="370" r:id="rId43"/>
    <p:sldId id="374" r:id="rId44"/>
    <p:sldId id="377" r:id="rId45"/>
    <p:sldId id="373" r:id="rId46"/>
    <p:sldId id="379" r:id="rId47"/>
    <p:sldId id="271" r:id="rId48"/>
    <p:sldId id="333" r:id="rId49"/>
    <p:sldId id="394" r:id="rId50"/>
    <p:sldId id="395" r:id="rId51"/>
    <p:sldId id="344" r:id="rId52"/>
    <p:sldId id="393" r:id="rId53"/>
    <p:sldId id="392" r:id="rId54"/>
    <p:sldId id="348" r:id="rId5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FCF"/>
    <a:srgbClr val="804000"/>
    <a:srgbClr val="7B653E"/>
    <a:srgbClr val="5DD648"/>
    <a:srgbClr val="BD26C7"/>
    <a:srgbClr val="434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0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68EA-EF1A-7647-9424-F8ABC5D463F5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34B46-F474-D645-A7E5-A61C1E18F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6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B1967-66C9-F543-BF68-2D2BE3A71E85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E72C-E1A1-B54B-B3F1-FAB4DE23F5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6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34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04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E72C-E1A1-B54B-B3F1-FAB4DE23F579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56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0582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116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7499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0488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9212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1200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551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1458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6197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4329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06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657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598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4897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1819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6634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477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5720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5580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3092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429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82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502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2209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4194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95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5421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2195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97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382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8259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1034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23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2312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2208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501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1949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8692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1816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51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1400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028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173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46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2833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7776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6325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5323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32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880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52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86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421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64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93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04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74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169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49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368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55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23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71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542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1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814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392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809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30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328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826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122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664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4376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635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56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980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9638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734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494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94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679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76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769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60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319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4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4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742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933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9380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940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104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30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480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499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578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196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547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272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438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614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08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615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997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5528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0626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74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5997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73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12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262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07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932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249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737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148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967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6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796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9902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182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161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984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612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2931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704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3989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7666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1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01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242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042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851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4595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3113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1718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0016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897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8822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2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73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2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3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80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49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6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8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32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2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30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66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7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99000">
              <a:schemeClr val="tx1">
                <a:alpha val="95000"/>
              </a:schemeClr>
            </a:gs>
            <a:gs pos="53000">
              <a:schemeClr val="accent1">
                <a:lumMod val="50000"/>
                <a:alpha val="61000"/>
              </a:schemeClr>
            </a:gs>
            <a:gs pos="100000">
              <a:schemeClr val="bg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8D4-B52C-7C49-8A62-1775D0C5302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2D53A-D3F5-304D-9060-A6A350009522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42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.jpg"/><Relationship Id="rId3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25.emf"/><Relationship Id="rId3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8.tiff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29881" y="1583417"/>
            <a:ext cx="9409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prstClr val="white"/>
                </a:solidFill>
                <a:latin typeface="Lucida Handwriting"/>
                <a:cs typeface="Lucida Handwriting"/>
              </a:rPr>
              <a:t> 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3200" b="1" dirty="0" smtClean="0">
              <a:solidFill>
                <a:srgbClr val="FFFF00"/>
              </a:solidFill>
              <a:latin typeface="Chalkboard"/>
              <a:cs typeface="Chalkboard"/>
            </a:endParaRPr>
          </a:p>
          <a:p>
            <a:pPr algn="ctr"/>
            <a:r>
              <a:rPr lang="fr-FR" sz="24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</a:p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[</a:t>
            </a:r>
            <a:r>
              <a:rPr lang="fr-FR" sz="3200" b="1" dirty="0" err="1" smtClean="0">
                <a:solidFill>
                  <a:srgbClr val="FFFF00"/>
                </a:solidFill>
                <a:latin typeface="Chalkboard"/>
                <a:cs typeface="Chalkboard"/>
              </a:rPr>
              <a:t>Mostly</a:t>
            </a:r>
            <a:r>
              <a:rPr lang="fr-FR" sz="3200" b="1" dirty="0" smtClean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on the new </a:t>
            </a:r>
            <a:r>
              <a:rPr lang="fr-FR" sz="3200" b="1" dirty="0" err="1">
                <a:solidFill>
                  <a:srgbClr val="FFFF00"/>
                </a:solidFill>
                <a:latin typeface="Chalkboard"/>
                <a:cs typeface="Chalkboard"/>
              </a:rPr>
              <a:t>eta</a:t>
            </a:r>
            <a:r>
              <a:rPr lang="fr-FR" sz="3200" b="1" dirty="0">
                <a:solidFill>
                  <a:srgbClr val="FFFF00"/>
                </a:solidFill>
                <a:latin typeface="Chalkboard"/>
                <a:cs typeface="Chalkboard"/>
              </a:rPr>
              <a:t> production in INCLXX ]</a:t>
            </a:r>
            <a:endParaRPr lang="en-US" sz="32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052" y="35444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20700000"/>
              </a:lightRig>
            </a:scene3d>
            <a:sp3d extrusionH="12700" contourW="6350" prstMaterial="matte"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2400" dirty="0">
                <a:latin typeface="Apple Casual"/>
                <a:cs typeface="Apple Casual"/>
              </a:rPr>
              <a:t>Jean-Christophe </a:t>
            </a:r>
            <a:r>
              <a:rPr lang="en-US" sz="2400" dirty="0" smtClean="0">
                <a:latin typeface="Apple Casual"/>
                <a:cs typeface="Apple Casual"/>
              </a:rPr>
              <a:t>David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1879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SPhN</a:t>
            </a:r>
            <a:endParaRPr lang="en-US" dirty="0" smtClean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effectLst>
                  <a:outerShdw blurRad="50800" dist="50800" dir="20220000" algn="tl" rotWithShape="0">
                    <a:srgbClr val="FFFF00">
                      <a:alpha val="43000"/>
                    </a:srgbClr>
                  </a:outerShdw>
                </a:effectLst>
                <a:latin typeface="Calibri"/>
              </a:rPr>
              <a:t>(Nuclear Science Division)</a:t>
            </a:r>
            <a:endParaRPr lang="en-US" dirty="0">
              <a:solidFill>
                <a:prstClr val="white"/>
              </a:solidFill>
              <a:effectLst>
                <a:outerShdw blurRad="50800" dist="50800" dir="20220000" algn="tl" rotWithShape="0">
                  <a:srgbClr val="FFFF00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Image 4" descr="logoCEA2012_86x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8" y="124755"/>
            <a:ext cx="769242" cy="626127"/>
          </a:xfrm>
          <a:prstGeom prst="rect">
            <a:avLst/>
          </a:prstGeom>
        </p:spPr>
      </p:pic>
      <p:pic>
        <p:nvPicPr>
          <p:cNvPr id="6" name="Image 5" descr="logoirfu02quadri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268" y="159490"/>
            <a:ext cx="1310097" cy="591392"/>
          </a:xfrm>
          <a:prstGeom prst="rect">
            <a:avLst/>
          </a:prstGeom>
        </p:spPr>
      </p:pic>
      <p:pic>
        <p:nvPicPr>
          <p:cNvPr id="8" name="Image 7" descr="logoconf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2541141" y="4445240"/>
            <a:ext cx="4275150" cy="23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iNToEta-XSreac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29724" r="-34" b="3867"/>
          <a:stretch/>
        </p:blipFill>
        <p:spPr>
          <a:xfrm>
            <a:off x="2268000" y="1659600"/>
            <a:ext cx="4734000" cy="432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48854" y="1038202"/>
            <a:ext cx="1408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production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27505" y="6018594"/>
            <a:ext cx="356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Fit on </a:t>
            </a:r>
            <a:r>
              <a:rPr lang="fr-FR" sz="2400" dirty="0" err="1" smtClean="0">
                <a:solidFill>
                  <a:prstClr val="white"/>
                </a:solidFill>
                <a:latin typeface="Calibri"/>
              </a:rPr>
              <a:t>exp</a:t>
            </a:r>
            <a:r>
              <a:rPr lang="fr-FR" sz="2400" dirty="0" smtClean="0">
                <a:solidFill>
                  <a:prstClr val="white"/>
                </a:solidFill>
                <a:latin typeface="Calibri"/>
              </a:rPr>
              <a:t>. data</a:t>
            </a: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34796" y="5560374"/>
            <a:ext cx="13069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T</a:t>
            </a:r>
            <a:r>
              <a:rPr lang="fr-FR" sz="2000" b="1" baseline="-25000" dirty="0" err="1" smtClean="0">
                <a:latin typeface="Symbol" charset="2"/>
                <a:cs typeface="Symbol" charset="2"/>
              </a:rPr>
              <a:t>p</a:t>
            </a:r>
            <a:r>
              <a:rPr lang="fr-FR" sz="2000" b="1" dirty="0" smtClean="0"/>
              <a:t> ≈ 3 </a:t>
            </a:r>
            <a:r>
              <a:rPr lang="fr-FR" sz="2000" b="1" dirty="0" err="1" smtClean="0"/>
              <a:t>GeV</a:t>
            </a:r>
            <a:endParaRPr lang="fr-FR" sz="2000" b="1" dirty="0"/>
          </a:p>
        </p:txBody>
      </p:sp>
      <p:sp>
        <p:nvSpPr>
          <p:cNvPr id="8" name="Ellipse 7"/>
          <p:cNvSpPr/>
          <p:nvPr/>
        </p:nvSpPr>
        <p:spPr>
          <a:xfrm>
            <a:off x="6292024" y="5313794"/>
            <a:ext cx="526290" cy="308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 rot="1037912">
            <a:off x="6826579" y="5587076"/>
            <a:ext cx="634930" cy="1870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9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29694" y="966052"/>
            <a:ext cx="17206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cs typeface="Symbol" charset="2"/>
              </a:rPr>
              <a:t>NN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+ X</a:t>
            </a:r>
            <a:endParaRPr lang="fr-FR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production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48900" y="1499867"/>
            <a:ext cx="4257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exclusive (NN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NN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 smtClean="0">
                <a:solidFill>
                  <a:srgbClr val="FFFFFF"/>
                </a:solidFill>
              </a:rPr>
              <a:t>): Fit on </a:t>
            </a:r>
            <a:r>
              <a:rPr lang="fr-FR" dirty="0" err="1" smtClean="0">
                <a:solidFill>
                  <a:srgbClr val="FFFFFF"/>
                </a:solidFill>
              </a:rPr>
              <a:t>exp.data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inclusive (</a:t>
            </a:r>
            <a:r>
              <a:rPr lang="fr-FR" dirty="0">
                <a:solidFill>
                  <a:srgbClr val="FFFFFF"/>
                </a:solidFill>
              </a:rPr>
              <a:t>NN</a:t>
            </a:r>
            <a:r>
              <a:rPr lang="fr-FR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>
                <a:solidFill>
                  <a:srgbClr val="FFFFFF"/>
                </a:solidFill>
                <a:cs typeface="Symbol" charset="2"/>
                <a:sym typeface="Wingdings"/>
              </a:rPr>
              <a:t> </a:t>
            </a:r>
            <a:r>
              <a:rPr lang="fr-FR" dirty="0" smtClean="0">
                <a:solidFill>
                  <a:srgbClr val="FFFFFF"/>
                </a:solidFill>
                <a:cs typeface="Symbol" charset="2"/>
                <a:sym typeface="Wingdings"/>
              </a:rPr>
              <a:t>+ X</a:t>
            </a:r>
            <a:r>
              <a:rPr lang="fr-FR" dirty="0" smtClean="0">
                <a:solidFill>
                  <a:srgbClr val="FFFFFF"/>
                </a:solidFill>
              </a:rPr>
              <a:t>): </a:t>
            </a:r>
            <a:r>
              <a:rPr lang="fr-FR" dirty="0" err="1" smtClean="0">
                <a:solidFill>
                  <a:srgbClr val="FFFFFF"/>
                </a:solidFill>
              </a:rPr>
              <a:t>parameterization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Sibirtsev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- Z. Phys. A 358, </a:t>
            </a:r>
            <a:r>
              <a:rPr lang="fr-FR" dirty="0" smtClean="0">
                <a:solidFill>
                  <a:srgbClr val="FFFFFF"/>
                </a:solidFill>
              </a:rPr>
              <a:t>357 </a:t>
            </a:r>
            <a:r>
              <a:rPr lang="fr-FR" dirty="0">
                <a:solidFill>
                  <a:srgbClr val="FFFFFF"/>
                </a:solidFill>
              </a:rPr>
              <a:t>(1997).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case of </a:t>
            </a:r>
            <a:r>
              <a:rPr lang="fr-FR" dirty="0" err="1" smtClean="0">
                <a:solidFill>
                  <a:srgbClr val="FFFFFF"/>
                </a:solidFill>
              </a:rPr>
              <a:t>pn</a:t>
            </a:r>
            <a:r>
              <a:rPr lang="fr-FR" dirty="0" smtClean="0">
                <a:solidFill>
                  <a:srgbClr val="FFFFFF"/>
                </a:solidFill>
              </a:rPr>
              <a:t>!!!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. Exclusive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	</a:t>
            </a:r>
            <a:r>
              <a:rPr lang="fr-FR" dirty="0" err="1" smtClean="0">
                <a:solidFill>
                  <a:srgbClr val="FFFFFF"/>
                </a:solidFill>
              </a:rPr>
              <a:t>At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low</a:t>
            </a:r>
            <a:r>
              <a:rPr lang="fr-FR" dirty="0" smtClean="0">
                <a:solidFill>
                  <a:srgbClr val="FFFFFF"/>
                </a:solidFill>
              </a:rPr>
              <a:t> E		</a:t>
            </a:r>
            <a:r>
              <a:rPr lang="fr-FR" dirty="0" err="1" smtClean="0">
                <a:solidFill>
                  <a:srgbClr val="FFFFFF"/>
                </a:solidFill>
              </a:rPr>
              <a:t>pn</a:t>
            </a:r>
            <a:r>
              <a:rPr lang="fr-FR" dirty="0" smtClean="0">
                <a:solidFill>
                  <a:srgbClr val="FFFFFF"/>
                </a:solidFill>
              </a:rPr>
              <a:t> = 6.5 pp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	</a:t>
            </a:r>
            <a:r>
              <a:rPr lang="fr-FR" dirty="0" err="1" smtClean="0">
                <a:solidFill>
                  <a:srgbClr val="FFFFFF"/>
                </a:solidFill>
              </a:rPr>
              <a:t>At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high</a:t>
            </a:r>
            <a:r>
              <a:rPr lang="fr-FR" dirty="0" smtClean="0">
                <a:solidFill>
                  <a:srgbClr val="FFFFFF"/>
                </a:solidFill>
              </a:rPr>
              <a:t> E		</a:t>
            </a:r>
            <a:r>
              <a:rPr lang="fr-FR" dirty="0" err="1" smtClean="0">
                <a:solidFill>
                  <a:srgbClr val="FFFFFF"/>
                </a:solidFill>
              </a:rPr>
              <a:t>hyp</a:t>
            </a:r>
            <a:r>
              <a:rPr lang="fr-FR" dirty="0" smtClean="0">
                <a:solidFill>
                  <a:srgbClr val="FFFFFF"/>
                </a:solidFill>
              </a:rPr>
              <a:t>. : </a:t>
            </a:r>
            <a:r>
              <a:rPr lang="fr-FR" dirty="0" err="1" smtClean="0">
                <a:solidFill>
                  <a:srgbClr val="FFFFFF"/>
                </a:solidFill>
              </a:rPr>
              <a:t>same</a:t>
            </a:r>
            <a:r>
              <a:rPr lang="fr-FR" dirty="0" smtClean="0">
                <a:solidFill>
                  <a:srgbClr val="FFFFFF"/>
                </a:solidFill>
              </a:rPr>
              <a:t> factor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. Inclusive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	</a:t>
            </a:r>
            <a:r>
              <a:rPr lang="fr-FR" dirty="0" err="1" smtClean="0">
                <a:solidFill>
                  <a:srgbClr val="FFFFFF"/>
                </a:solidFill>
              </a:rPr>
              <a:t>Same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hypothesis</a:t>
            </a:r>
            <a:r>
              <a:rPr lang="fr-FR" dirty="0" smtClean="0">
                <a:solidFill>
                  <a:srgbClr val="FFFFFF"/>
                </a:solidFill>
              </a:rPr>
              <a:t>…</a:t>
            </a: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. </a:t>
            </a:r>
            <a:r>
              <a:rPr lang="fr-FR" dirty="0" err="1" smtClean="0">
                <a:solidFill>
                  <a:srgbClr val="FFFFFF"/>
                </a:solidFill>
              </a:rPr>
              <a:t>pn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d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considered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 as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pn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 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pn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endParaRPr lang="fr-FR" dirty="0" smtClean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pic>
        <p:nvPicPr>
          <p:cNvPr id="8" name="Image 7" descr="NNToEta-XSreac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4138" r="5357" b="4790"/>
          <a:stretch/>
        </p:blipFill>
        <p:spPr>
          <a:xfrm>
            <a:off x="256336" y="1499867"/>
            <a:ext cx="3952105" cy="44268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 descr="NNToEta-XSreac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28202" r="3432" b="2819"/>
          <a:stretch/>
        </p:blipFill>
        <p:spPr>
          <a:xfrm>
            <a:off x="2056190" y="4192016"/>
            <a:ext cx="1620773" cy="13355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85075" y="5731159"/>
            <a:ext cx="14880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T</a:t>
            </a:r>
            <a:r>
              <a:rPr lang="fr-FR" sz="2000" b="1" baseline="-25000" dirty="0" err="1" smtClean="0">
                <a:cs typeface="Symbol" charset="2"/>
              </a:rPr>
              <a:t>p</a:t>
            </a:r>
            <a:r>
              <a:rPr lang="fr-FR" sz="2000" b="1" dirty="0" smtClean="0"/>
              <a:t> ≈ 14 </a:t>
            </a:r>
            <a:r>
              <a:rPr lang="fr-FR" sz="2000" b="1" dirty="0" err="1" smtClean="0"/>
              <a:t>GeV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3842304" y="5484579"/>
            <a:ext cx="526290" cy="308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droite 14"/>
          <p:cNvSpPr/>
          <p:nvPr/>
        </p:nvSpPr>
        <p:spPr>
          <a:xfrm rot="1037912">
            <a:off x="4376859" y="5757861"/>
            <a:ext cx="634930" cy="1870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93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scattering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etap2eta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0052" r="4785" b="4622"/>
          <a:stretch/>
        </p:blipFill>
        <p:spPr>
          <a:xfrm>
            <a:off x="132825" y="1651001"/>
            <a:ext cx="4156962" cy="3969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/>
          <p:cNvSpPr txBox="1"/>
          <p:nvPr/>
        </p:nvSpPr>
        <p:spPr>
          <a:xfrm>
            <a:off x="1477756" y="1024551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27656" y="1651001"/>
            <a:ext cx="4625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Fit of ANL-Osaka model </a:t>
            </a:r>
            <a:r>
              <a:rPr lang="fr-FR" sz="2400" dirty="0" err="1" smtClean="0">
                <a:solidFill>
                  <a:schemeClr val="bg1"/>
                </a:solidFill>
              </a:rPr>
              <a:t>result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ANL-Osaka model - </a:t>
            </a:r>
            <a:r>
              <a:rPr lang="fr-FR" sz="2000" dirty="0" smtClean="0">
                <a:solidFill>
                  <a:srgbClr val="FFFFFF"/>
                </a:solidFill>
              </a:rPr>
              <a:t>PRC 88</a:t>
            </a:r>
            <a:r>
              <a:rPr lang="fr-FR" sz="2000" dirty="0">
                <a:solidFill>
                  <a:srgbClr val="FFFFFF"/>
                </a:solidFill>
              </a:rPr>
              <a:t>, </a:t>
            </a:r>
            <a:r>
              <a:rPr lang="fr-FR" sz="2000" dirty="0" smtClean="0">
                <a:solidFill>
                  <a:srgbClr val="FFFFFF"/>
                </a:solidFill>
              </a:rPr>
              <a:t>035209 (</a:t>
            </a:r>
            <a:r>
              <a:rPr lang="fr-FR" sz="2000" dirty="0">
                <a:solidFill>
                  <a:srgbClr val="FFFFFF"/>
                </a:solidFill>
              </a:rPr>
              <a:t>2013) 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 smtClean="0">
                <a:solidFill>
                  <a:srgbClr val="FFFFFF"/>
                </a:solidFill>
              </a:rPr>
              <a:t>a </a:t>
            </a:r>
            <a:r>
              <a:rPr lang="fr-FR" sz="2000" dirty="0" err="1" smtClean="0">
                <a:solidFill>
                  <a:srgbClr val="FFFFFF"/>
                </a:solidFill>
              </a:rPr>
              <a:t>Dynamical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C</a:t>
            </a:r>
            <a:r>
              <a:rPr lang="fr-FR" sz="2000" dirty="0" err="1" smtClean="0">
                <a:solidFill>
                  <a:srgbClr val="FFFFFF"/>
                </a:solidFill>
              </a:rPr>
              <a:t>oupled</a:t>
            </a:r>
            <a:r>
              <a:rPr lang="fr-FR" sz="2000" dirty="0" smtClean="0">
                <a:solidFill>
                  <a:srgbClr val="FFFFFF"/>
                </a:solidFill>
              </a:rPr>
              <a:t>-Channel </a:t>
            </a:r>
            <a:r>
              <a:rPr lang="fr-FR" sz="2000" dirty="0">
                <a:solidFill>
                  <a:srgbClr val="FFFFFF"/>
                </a:solidFill>
              </a:rPr>
              <a:t>model </a:t>
            </a:r>
            <a:endParaRPr lang="fr-FR" sz="2000" dirty="0" smtClean="0">
              <a:solidFill>
                <a:srgbClr val="FFFFFF"/>
              </a:solidFill>
            </a:endParaRPr>
          </a:p>
          <a:p>
            <a:r>
              <a:rPr lang="fr-FR" sz="2000" dirty="0" err="1" smtClean="0">
                <a:solidFill>
                  <a:srgbClr val="FFFFFF"/>
                </a:solidFill>
              </a:rPr>
              <a:t>based</a:t>
            </a:r>
            <a:r>
              <a:rPr lang="fr-FR" sz="2000" dirty="0" smtClean="0">
                <a:solidFill>
                  <a:srgbClr val="FFFFFF"/>
                </a:solidFill>
              </a:rPr>
              <a:t> on </a:t>
            </a:r>
            <a:r>
              <a:rPr lang="fr-FR" sz="2000" dirty="0" err="1">
                <a:solidFill>
                  <a:srgbClr val="FFFFFF"/>
                </a:solidFill>
              </a:rPr>
              <a:t>L</a:t>
            </a:r>
            <a:r>
              <a:rPr lang="fr-FR" sz="2000" dirty="0" err="1" smtClean="0">
                <a:solidFill>
                  <a:srgbClr val="FFFFFF"/>
                </a:solidFill>
              </a:rPr>
              <a:t>agrangians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23381" y="2080381"/>
            <a:ext cx="240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Courtesy</a:t>
            </a:r>
            <a:r>
              <a:rPr lang="fr-FR" dirty="0">
                <a:solidFill>
                  <a:srgbClr val="FFFFFF"/>
                </a:solidFill>
              </a:rPr>
              <a:t> of H. </a:t>
            </a:r>
            <a:r>
              <a:rPr lang="fr-FR" dirty="0" err="1" smtClean="0">
                <a:solidFill>
                  <a:srgbClr val="FFFFFF"/>
                </a:solidFill>
              </a:rPr>
              <a:t>Kamano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57893" y="5313794"/>
            <a:ext cx="14672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</a:t>
            </a:r>
            <a:r>
              <a:rPr lang="fr-FR" sz="2000" b="1" baseline="-25000" dirty="0" smtClean="0">
                <a:latin typeface="Symbol" charset="2"/>
                <a:cs typeface="Symbol" charset="2"/>
              </a:rPr>
              <a:t>h</a:t>
            </a:r>
            <a:r>
              <a:rPr lang="fr-FR" sz="2000" b="1" dirty="0" smtClean="0"/>
              <a:t> ≈ 1.5 </a:t>
            </a:r>
            <a:r>
              <a:rPr lang="fr-FR" sz="2000" b="1" dirty="0" err="1" smtClean="0"/>
              <a:t>GeV</a:t>
            </a:r>
            <a:endParaRPr lang="fr-FR" sz="2000" b="1" dirty="0"/>
          </a:p>
        </p:txBody>
      </p:sp>
      <p:sp>
        <p:nvSpPr>
          <p:cNvPr id="12" name="Ellipse 11"/>
          <p:cNvSpPr/>
          <p:nvPr/>
        </p:nvSpPr>
        <p:spPr>
          <a:xfrm>
            <a:off x="3715121" y="5067214"/>
            <a:ext cx="526290" cy="308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/>
          <p:cNvSpPr/>
          <p:nvPr/>
        </p:nvSpPr>
        <p:spPr>
          <a:xfrm rot="1037912">
            <a:off x="4249676" y="5340496"/>
            <a:ext cx="634930" cy="1870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9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80204" y="4598765"/>
            <a:ext cx="3459792" cy="11764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080204" y="2803058"/>
            <a:ext cx="3240819" cy="124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absorption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etap2X-a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0411" r="2823" b="3840"/>
          <a:stretch/>
        </p:blipFill>
        <p:spPr>
          <a:xfrm>
            <a:off x="759111" y="2014700"/>
            <a:ext cx="3299212" cy="30804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/>
          <p:cNvSpPr txBox="1"/>
          <p:nvPr/>
        </p:nvSpPr>
        <p:spPr>
          <a:xfrm>
            <a:off x="1477756" y="1024551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cs typeface="Symbol" charset="2"/>
                <a:sym typeface="Wingdings"/>
              </a:rPr>
              <a:t>X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27657" y="1651001"/>
            <a:ext cx="443502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Fit of ANL-Osaka model </a:t>
            </a:r>
            <a:r>
              <a:rPr lang="fr-FR" sz="2400" dirty="0" err="1" smtClean="0">
                <a:solidFill>
                  <a:schemeClr val="bg1"/>
                </a:solidFill>
              </a:rPr>
              <a:t>results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rgbClr val="FFFF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>
                <a:solidFill>
                  <a:srgbClr val="0000FF"/>
                </a:solidFill>
              </a:rPr>
              <a:t>N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fr-FR" sz="2400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N</a:t>
            </a:r>
            <a:r>
              <a:rPr lang="fr-FR" sz="2400" dirty="0" smtClean="0">
                <a:solidFill>
                  <a:srgbClr val="0000FF"/>
                </a:solidFill>
                <a:cs typeface="Symbol" charset="2"/>
                <a:sym typeface="Wingdings"/>
              </a:rPr>
              <a:t> (</a:t>
            </a:r>
            <a:r>
              <a:rPr lang="fr-FR" sz="2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elastic</a:t>
            </a:r>
            <a:r>
              <a:rPr lang="fr-FR" sz="2400" dirty="0" smtClean="0">
                <a:solidFill>
                  <a:srgbClr val="0000FF"/>
                </a:solidFill>
                <a:cs typeface="Symbol" charset="2"/>
                <a:sym typeface="Wingdings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latin typeface="Symbol" charset="2"/>
                <a:cs typeface="Symbol" charset="2"/>
              </a:rPr>
              <a:t>h</a:t>
            </a:r>
            <a:r>
              <a:rPr lang="fr-FR" sz="2400" dirty="0" err="1"/>
              <a:t>N</a:t>
            </a:r>
            <a:r>
              <a:rPr lang="fr-FR" sz="2400" dirty="0"/>
              <a:t> 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err="1"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>
                <a:cs typeface="Symbol" charset="2"/>
                <a:sym typeface="Wingdings"/>
              </a:rPr>
              <a:t>N</a:t>
            </a:r>
            <a:endParaRPr lang="fr-FR" sz="2400" dirty="0"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>
                <a:solidFill>
                  <a:srgbClr val="FF0000"/>
                </a:solidFill>
              </a:rPr>
              <a:t>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srgbClr val="FF0000"/>
                </a:solidFill>
                <a:cs typeface="Symbol" charset="2"/>
                <a:sym typeface="Wingdings"/>
              </a:rPr>
              <a:t>N</a:t>
            </a:r>
            <a:endParaRPr lang="fr-FR" sz="2400" dirty="0" smtClean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fr-FR" sz="2400" dirty="0" smtClean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fr-FR" sz="2400" dirty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000" dirty="0" err="1">
                <a:solidFill>
                  <a:srgbClr val="FF6FCF"/>
                </a:solidFill>
                <a:latin typeface="Symbol" charset="2"/>
                <a:cs typeface="Symbol" charset="2"/>
              </a:rPr>
              <a:t>h</a:t>
            </a:r>
            <a:r>
              <a:rPr lang="fr-FR" sz="2000" dirty="0" err="1">
                <a:solidFill>
                  <a:srgbClr val="FF6FCF"/>
                </a:solidFill>
              </a:rPr>
              <a:t>N</a:t>
            </a:r>
            <a:r>
              <a:rPr lang="fr-FR" sz="2000" dirty="0">
                <a:solidFill>
                  <a:srgbClr val="FF6FCF"/>
                </a:solidFill>
              </a:rPr>
              <a:t> </a:t>
            </a:r>
            <a:r>
              <a:rPr lang="fr-FR" sz="2000" dirty="0">
                <a:solidFill>
                  <a:srgbClr val="FF6FCF"/>
                </a:solidFill>
                <a:sym typeface="Wingdings"/>
              </a:rPr>
              <a:t> </a:t>
            </a:r>
            <a:r>
              <a:rPr lang="fr-FR" sz="2000" dirty="0" smtClean="0">
                <a:solidFill>
                  <a:srgbClr val="FF6FCF"/>
                </a:solidFill>
                <a:latin typeface="Symbol" charset="2"/>
                <a:cs typeface="Symbol" charset="2"/>
                <a:sym typeface="Wingdings"/>
              </a:rPr>
              <a:t>K</a:t>
            </a:r>
            <a:r>
              <a:rPr lang="fr-FR" sz="2000" dirty="0" smtClean="0">
                <a:solidFill>
                  <a:srgbClr val="FF6FCF"/>
                </a:solidFill>
                <a:cs typeface="Symbol" charset="2"/>
                <a:sym typeface="Wingdings"/>
              </a:rPr>
              <a:t>Y (Y=</a:t>
            </a:r>
            <a:r>
              <a:rPr lang="fr-FR" sz="2000" dirty="0" smtClean="0">
                <a:solidFill>
                  <a:srgbClr val="FF6FCF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fr-FR" sz="2000" dirty="0" smtClean="0">
                <a:solidFill>
                  <a:srgbClr val="FF6FCF"/>
                </a:solidFill>
                <a:cs typeface="Symbol" charset="2"/>
                <a:sym typeface="Wingdings"/>
              </a:rPr>
              <a:t> or </a:t>
            </a:r>
            <a:r>
              <a:rPr lang="fr-FR" sz="2000" dirty="0" smtClean="0">
                <a:solidFill>
                  <a:srgbClr val="FF6FCF"/>
                </a:solidFill>
                <a:latin typeface="Symbol" charset="2"/>
                <a:cs typeface="Symbol" charset="2"/>
                <a:sym typeface="Wingdings"/>
              </a:rPr>
              <a:t>S</a:t>
            </a:r>
            <a:r>
              <a:rPr lang="fr-FR" sz="2000" dirty="0" smtClean="0">
                <a:solidFill>
                  <a:srgbClr val="FF6FCF"/>
                </a:solidFill>
                <a:cs typeface="Symbol" charset="2"/>
                <a:sym typeface="Wingdings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endParaRPr lang="fr-FR" sz="1000" dirty="0">
              <a:solidFill>
                <a:srgbClr val="FF6FCF"/>
              </a:solidFill>
              <a:cs typeface="Symbol" charset="2"/>
              <a:sym typeface="Wingdings"/>
            </a:endParaRPr>
          </a:p>
          <a:p>
            <a:pPr lvl="1"/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2000" dirty="0" smtClean="0"/>
              <a:t>up to </a:t>
            </a:r>
            <a:r>
              <a:rPr lang="fr-FR" sz="2000" dirty="0" err="1" smtClean="0"/>
              <a:t>now</a:t>
            </a:r>
            <a:r>
              <a:rPr lang="fr-FR" sz="2000" dirty="0" smtClean="0"/>
              <a:t> no KY in INCL++, </a:t>
            </a:r>
          </a:p>
          <a:p>
            <a:pPr lvl="1"/>
            <a:r>
              <a:rPr lang="fr-FR" sz="2000" dirty="0"/>
              <a:t>	</a:t>
            </a:r>
            <a:r>
              <a:rPr lang="fr-FR" sz="2000" dirty="0" err="1" smtClean="0"/>
              <a:t>so</a:t>
            </a:r>
            <a:r>
              <a:rPr lang="fr-FR" sz="2000" dirty="0" smtClean="0"/>
              <a:t> </a:t>
            </a:r>
            <a:r>
              <a:rPr lang="fr-FR" sz="2000" dirty="0" err="1" smtClean="0"/>
              <a:t>used</a:t>
            </a:r>
            <a:r>
              <a:rPr lang="fr-FR" sz="2000" dirty="0" smtClean="0"/>
              <a:t> </a:t>
            </a:r>
            <a:r>
              <a:rPr lang="fr-FR" sz="2000" dirty="0" err="1" smtClean="0"/>
              <a:t>later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23381" y="2080381"/>
            <a:ext cx="240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Courtesy</a:t>
            </a:r>
            <a:r>
              <a:rPr lang="fr-FR" dirty="0">
                <a:solidFill>
                  <a:srgbClr val="FFFFFF"/>
                </a:solidFill>
              </a:rPr>
              <a:t> of H. </a:t>
            </a:r>
            <a:r>
              <a:rPr lang="fr-FR" dirty="0" err="1" smtClean="0">
                <a:solidFill>
                  <a:srgbClr val="FFFFFF"/>
                </a:solidFill>
              </a:rPr>
              <a:t>Kamano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09262" y="5486058"/>
            <a:ext cx="13221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</a:t>
            </a:r>
            <a:r>
              <a:rPr lang="fr-FR" sz="2000" b="1" baseline="-25000" dirty="0" smtClean="0">
                <a:latin typeface="Symbol" charset="2"/>
                <a:cs typeface="Symbol" charset="2"/>
              </a:rPr>
              <a:t>h</a:t>
            </a:r>
            <a:r>
              <a:rPr lang="fr-FR" sz="2000" b="1" dirty="0" smtClean="0"/>
              <a:t> ≈ 2 </a:t>
            </a:r>
            <a:r>
              <a:rPr lang="fr-FR" sz="2000" b="1" dirty="0" err="1" smtClean="0"/>
              <a:t>GeV</a:t>
            </a:r>
            <a:endParaRPr lang="fr-FR" sz="2000" b="1" dirty="0"/>
          </a:p>
        </p:txBody>
      </p:sp>
      <p:sp>
        <p:nvSpPr>
          <p:cNvPr id="15" name="Ellipse 14"/>
          <p:cNvSpPr/>
          <p:nvPr/>
        </p:nvSpPr>
        <p:spPr>
          <a:xfrm>
            <a:off x="3579868" y="4574107"/>
            <a:ext cx="526290" cy="308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a droite 15"/>
          <p:cNvSpPr/>
          <p:nvPr/>
        </p:nvSpPr>
        <p:spPr>
          <a:xfrm rot="5400000">
            <a:off x="3536354" y="5124901"/>
            <a:ext cx="634930" cy="1870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6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6571" y="5097600"/>
            <a:ext cx="3156858" cy="4299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080204" y="2803058"/>
            <a:ext cx="3240819" cy="124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absorption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77756" y="1024551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cs typeface="Symbol" charset="2"/>
                <a:sym typeface="Wingdings"/>
              </a:rPr>
              <a:t>X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27657" y="1651001"/>
            <a:ext cx="4435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Fit of ANL-Osaka model </a:t>
            </a:r>
            <a:r>
              <a:rPr lang="fr-FR" sz="2400" dirty="0" err="1" smtClean="0">
                <a:solidFill>
                  <a:schemeClr val="bg1"/>
                </a:solidFill>
              </a:rPr>
              <a:t>result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rgbClr val="FFFFFF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>
                <a:solidFill>
                  <a:srgbClr val="0000FF"/>
                </a:solidFill>
              </a:rPr>
              <a:t>N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fr-FR" sz="2400" dirty="0" err="1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N</a:t>
            </a:r>
            <a:r>
              <a:rPr lang="fr-FR" sz="2400" dirty="0" smtClean="0">
                <a:solidFill>
                  <a:srgbClr val="0000FF"/>
                </a:solidFill>
                <a:cs typeface="Symbol" charset="2"/>
                <a:sym typeface="Wingdings"/>
              </a:rPr>
              <a:t> (</a:t>
            </a:r>
            <a:r>
              <a:rPr lang="fr-FR" sz="2400" dirty="0" err="1" smtClean="0">
                <a:solidFill>
                  <a:srgbClr val="0000FF"/>
                </a:solidFill>
                <a:cs typeface="Symbol" charset="2"/>
                <a:sym typeface="Wingdings"/>
              </a:rPr>
              <a:t>elastic</a:t>
            </a:r>
            <a:r>
              <a:rPr lang="fr-FR" sz="2400" dirty="0" smtClean="0">
                <a:solidFill>
                  <a:srgbClr val="0000FF"/>
                </a:solidFill>
                <a:cs typeface="Symbol" charset="2"/>
                <a:sym typeface="Wingdings"/>
              </a:rPr>
              <a:t>)</a:t>
            </a: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latin typeface="Symbol" charset="2"/>
                <a:cs typeface="Symbol" charset="2"/>
              </a:rPr>
              <a:t>h</a:t>
            </a:r>
            <a:r>
              <a:rPr lang="fr-FR" sz="2400" dirty="0" err="1"/>
              <a:t>N</a:t>
            </a:r>
            <a:r>
              <a:rPr lang="fr-FR" sz="2400" dirty="0"/>
              <a:t> 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err="1"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>
                <a:cs typeface="Symbol" charset="2"/>
                <a:sym typeface="Wingdings"/>
              </a:rPr>
              <a:t>N</a:t>
            </a:r>
            <a:endParaRPr lang="fr-FR" sz="2400" dirty="0"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r>
              <a:rPr lang="fr-FR" sz="24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>
                <a:solidFill>
                  <a:srgbClr val="FF0000"/>
                </a:solidFill>
              </a:rPr>
              <a:t>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srgbClr val="FF0000"/>
                </a:solidFill>
                <a:cs typeface="Symbol" charset="2"/>
                <a:sym typeface="Wingdings"/>
              </a:rPr>
              <a:t>N</a:t>
            </a:r>
            <a:endParaRPr lang="fr-FR" sz="2400" dirty="0" smtClean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fr-FR" sz="2400" dirty="0" smtClean="0">
              <a:solidFill>
                <a:srgbClr val="FF0000"/>
              </a:solidFill>
              <a:cs typeface="Symbol" charset="2"/>
              <a:sym typeface="Wingdings"/>
            </a:endParaRPr>
          </a:p>
        </p:txBody>
      </p:sp>
      <p:pic>
        <p:nvPicPr>
          <p:cNvPr id="11" name="Image 10" descr="etap2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t="30399" r="2882" b="3805"/>
          <a:stretch/>
        </p:blipFill>
        <p:spPr>
          <a:xfrm>
            <a:off x="759600" y="2016000"/>
            <a:ext cx="3297600" cy="308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/>
          <p:cNvSpPr txBox="1"/>
          <p:nvPr/>
        </p:nvSpPr>
        <p:spPr>
          <a:xfrm>
            <a:off x="4496810" y="4328657"/>
            <a:ext cx="46096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</a:rPr>
              <a:t>BUT THE RESULTS WILL BE SHOWN WITH</a:t>
            </a:r>
          </a:p>
          <a:p>
            <a:pPr marL="0" lvl="1"/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  <a:sym typeface="Wingdings"/>
              </a:rPr>
              <a:t>		</a:t>
            </a:r>
            <a:r>
              <a:rPr lang="fr-FR" sz="2400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 smtClean="0">
                <a:cs typeface="Symbol" charset="2"/>
                <a:sym typeface="Wingdings"/>
              </a:rPr>
              <a:t>N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cs typeface="Symbol" charset="2"/>
                <a:sym typeface="Wingdings"/>
              </a:rPr>
              <a:t>=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err="1" smtClean="0">
                <a:solidFill>
                  <a:srgbClr val="BD26C7"/>
                </a:solidFill>
                <a:cs typeface="Symbol" charset="2"/>
                <a:sym typeface="Wingdings"/>
              </a:rPr>
              <a:t>Tot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smtClean="0">
                <a:solidFill>
                  <a:srgbClr val="E46C0A"/>
                </a:solidFill>
                <a:cs typeface="Symbol" charset="2"/>
                <a:sym typeface="Wingdings"/>
              </a:rPr>
              <a:t>–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  <a:cs typeface="Symbol" charset="2"/>
                <a:sym typeface="Wingdings"/>
              </a:rPr>
              <a:t>elastic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smtClean="0">
                <a:solidFill>
                  <a:srgbClr val="E46C0A"/>
                </a:solidFill>
                <a:cs typeface="Symbol" charset="2"/>
                <a:sym typeface="Wingdings"/>
              </a:rPr>
              <a:t>–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  <a:sym typeface="Wingdings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srgbClr val="FF0000"/>
                </a:solidFill>
                <a:cs typeface="Symbol" charset="2"/>
                <a:sym typeface="Wingdings"/>
              </a:rPr>
              <a:t>N</a:t>
            </a:r>
            <a:endParaRPr lang="fr-FR" sz="2400" dirty="0">
              <a:solidFill>
                <a:srgbClr val="FF0000"/>
              </a:solidFill>
              <a:cs typeface="Symbol" charset="2"/>
              <a:sym typeface="Wingdings"/>
            </a:endParaRPr>
          </a:p>
          <a:p>
            <a:pPr marL="0" lvl="1"/>
            <a:r>
              <a:rPr lang="fr-FR" sz="2400" dirty="0" smtClean="0">
                <a:cs typeface="Symbol" charset="2"/>
                <a:sym typeface="Wingdings"/>
              </a:rPr>
              <a:t> </a:t>
            </a:r>
            <a:endParaRPr lang="fr-FR" sz="2400" dirty="0">
              <a:cs typeface="Symbol" charset="2"/>
              <a:sym typeface="Wingdings"/>
            </a:endParaRPr>
          </a:p>
          <a:p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23381" y="2080381"/>
            <a:ext cx="2406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FFFF"/>
                </a:solidFill>
              </a:rPr>
              <a:t>Courtesy</a:t>
            </a:r>
            <a:r>
              <a:rPr lang="fr-FR" dirty="0">
                <a:solidFill>
                  <a:srgbClr val="FFFFFF"/>
                </a:solidFill>
              </a:rPr>
              <a:t> of H. </a:t>
            </a:r>
            <a:r>
              <a:rPr lang="fr-FR" dirty="0" err="1" smtClean="0">
                <a:solidFill>
                  <a:srgbClr val="FFFFFF"/>
                </a:solidFill>
              </a:rPr>
              <a:t>Kamano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09262" y="5486058"/>
            <a:ext cx="13221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</a:t>
            </a:r>
            <a:r>
              <a:rPr lang="fr-FR" sz="2000" b="1" baseline="-25000" dirty="0" smtClean="0">
                <a:latin typeface="Symbol" charset="2"/>
                <a:cs typeface="Symbol" charset="2"/>
              </a:rPr>
              <a:t>h</a:t>
            </a:r>
            <a:r>
              <a:rPr lang="fr-FR" sz="2000" b="1" dirty="0" smtClean="0"/>
              <a:t> ≈ 2 </a:t>
            </a:r>
            <a:r>
              <a:rPr lang="fr-FR" sz="2000" b="1" dirty="0" err="1" smtClean="0"/>
              <a:t>GeV</a:t>
            </a:r>
            <a:endParaRPr lang="fr-FR" sz="2000" b="1" dirty="0"/>
          </a:p>
        </p:txBody>
      </p:sp>
      <p:sp>
        <p:nvSpPr>
          <p:cNvPr id="16" name="Ellipse 15"/>
          <p:cNvSpPr/>
          <p:nvPr/>
        </p:nvSpPr>
        <p:spPr>
          <a:xfrm>
            <a:off x="3579868" y="4574107"/>
            <a:ext cx="526290" cy="308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droite 16"/>
          <p:cNvSpPr/>
          <p:nvPr/>
        </p:nvSpPr>
        <p:spPr>
          <a:xfrm rot="5400000">
            <a:off x="3536354" y="5124901"/>
            <a:ext cx="634930" cy="1870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42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816" y="1984432"/>
            <a:ext cx="7109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Inputs: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000" baseline="-25000" dirty="0" err="1">
                <a:solidFill>
                  <a:srgbClr val="FFFFFF"/>
                </a:solidFill>
              </a:rPr>
              <a:t>R</a:t>
            </a:r>
            <a:r>
              <a:rPr lang="fr-FR" sz="2000" dirty="0">
                <a:solidFill>
                  <a:srgbClr val="FFFFFF"/>
                </a:solidFill>
              </a:rPr>
              <a:t> (production, </a:t>
            </a:r>
            <a:r>
              <a:rPr lang="fr-FR" sz="2000" dirty="0" err="1">
                <a:solidFill>
                  <a:srgbClr val="FFFFFF"/>
                </a:solidFill>
              </a:rPr>
              <a:t>scattering</a:t>
            </a:r>
            <a:r>
              <a:rPr lang="fr-FR" sz="2000" dirty="0">
                <a:solidFill>
                  <a:srgbClr val="FFFFFF"/>
                </a:solidFill>
              </a:rPr>
              <a:t>, absorption)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b="1" dirty="0" err="1">
                <a:solidFill>
                  <a:srgbClr val="FFFF00"/>
                </a:solidFill>
              </a:rPr>
              <a:t>features</a:t>
            </a:r>
            <a:r>
              <a:rPr lang="fr-FR" sz="2000" b="1" dirty="0">
                <a:solidFill>
                  <a:srgbClr val="FFFF00"/>
                </a:solidFill>
              </a:rPr>
              <a:t> of the </a:t>
            </a:r>
            <a:r>
              <a:rPr lang="fr-FR" sz="2000" b="1" dirty="0" err="1">
                <a:solidFill>
                  <a:srgbClr val="FFFF00"/>
                </a:solidFill>
              </a:rPr>
              <a:t>reaction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>
                <a:solidFill>
                  <a:srgbClr val="FFFF00"/>
                </a:solidFill>
              </a:rPr>
              <a:t>products</a:t>
            </a:r>
            <a:r>
              <a:rPr lang="fr-FR" sz="2000" b="1" dirty="0">
                <a:solidFill>
                  <a:srgbClr val="FFFF00"/>
                </a:solidFill>
              </a:rPr>
              <a:t> (</a:t>
            </a:r>
            <a:r>
              <a:rPr lang="fr-FR" sz="2000" b="1" dirty="0" err="1">
                <a:solidFill>
                  <a:srgbClr val="FFFF00"/>
                </a:solidFill>
              </a:rPr>
              <a:t>particles</a:t>
            </a:r>
            <a:r>
              <a:rPr lang="fr-FR" sz="2000" b="1" dirty="0">
                <a:solidFill>
                  <a:srgbClr val="FFFF00"/>
                </a:solidFill>
              </a:rPr>
              <a:t>, E, </a:t>
            </a:r>
            <a:r>
              <a:rPr lang="fr-FR" sz="2000" b="1" dirty="0">
                <a:solidFill>
                  <a:srgbClr val="FFFF00"/>
                </a:solidFill>
                <a:latin typeface="Symbol" charset="2"/>
                <a:cs typeface="Symbol" charset="2"/>
              </a:rPr>
              <a:t>q</a:t>
            </a:r>
            <a:r>
              <a:rPr lang="fr-FR" sz="2000" b="1" dirty="0">
                <a:solidFill>
                  <a:srgbClr val="FFFF00"/>
                </a:solidFill>
              </a:rPr>
              <a:t>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</a:rPr>
              <a:t>in-medium </a:t>
            </a:r>
            <a:r>
              <a:rPr lang="fr-FR" sz="2000" dirty="0" err="1">
                <a:solidFill>
                  <a:srgbClr val="FFFFFF"/>
                </a:solidFill>
              </a:rPr>
              <a:t>Potential</a:t>
            </a:r>
            <a:endParaRPr lang="fr-FR" sz="2000" dirty="0">
              <a:solidFill>
                <a:srgbClr val="FFFFFF"/>
              </a:solidFill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Decay</a:t>
            </a:r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6564" y="930452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cs typeface="Symbol" charset="2"/>
              </a:rPr>
              <a:t>A+B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sym typeface="Wingdings"/>
              </a:rPr>
              <a:t>C+D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7282" y="1532922"/>
            <a:ext cx="7926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Type of C and D 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Obvious</a:t>
            </a:r>
            <a:r>
              <a:rPr lang="fr-FR" sz="2400" dirty="0" smtClean="0">
                <a:solidFill>
                  <a:schemeClr val="bg1"/>
                </a:solidFill>
              </a:rPr>
              <a:t> or via </a:t>
            </a:r>
            <a:r>
              <a:rPr lang="fr-FR" sz="2400" dirty="0" err="1" smtClean="0">
                <a:solidFill>
                  <a:schemeClr val="bg1"/>
                </a:solidFill>
              </a:rPr>
              <a:t>Clebsch</a:t>
            </a:r>
            <a:r>
              <a:rPr lang="fr-FR" sz="2400" dirty="0" smtClean="0">
                <a:solidFill>
                  <a:schemeClr val="bg1"/>
                </a:solidFill>
              </a:rPr>
              <a:t>-Gordan</a:t>
            </a:r>
          </a:p>
          <a:p>
            <a:pPr marL="342900" indent="-342900">
              <a:buFont typeface="Arial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E 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given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 by the center-of-mass 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energy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 and masses</a:t>
            </a:r>
          </a:p>
          <a:p>
            <a:pPr marL="342900" indent="-342900">
              <a:buFont typeface="Arial"/>
              <a:buChar char="•"/>
            </a:pPr>
            <a:endParaRPr lang="fr-FR" sz="1000" dirty="0">
              <a:solidFill>
                <a:schemeClr val="bg1"/>
              </a:solidFill>
              <a:sym typeface="Wingdings"/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  <a:sym typeface="Wingdings"/>
              </a:rPr>
              <a:t>q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  </a:t>
            </a:r>
            <a:endParaRPr lang="fr-FR" sz="2400" dirty="0">
              <a:solidFill>
                <a:schemeClr val="bg1"/>
              </a:solidFill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No information:	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Isotropy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 or Phase-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Space</a:t>
            </a:r>
            <a:endParaRPr lang="fr-FR" sz="2400" dirty="0" smtClean="0">
              <a:solidFill>
                <a:schemeClr val="bg1"/>
              </a:solidFill>
              <a:sym typeface="Wingdings"/>
            </a:endParaRPr>
          </a:p>
          <a:p>
            <a:pPr marL="1257300" lvl="2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Information:		Fit on 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exp.data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 or Model 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results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6997" y="4381210"/>
            <a:ext cx="298623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cs typeface="Symbol" charset="2"/>
              </a:rPr>
              <a:t>A+B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sym typeface="Wingdings"/>
              </a:rPr>
              <a:t>C+D+…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07282" y="4916501"/>
            <a:ext cx="71239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Type of C,D,… 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Clebsch</a:t>
            </a:r>
            <a:r>
              <a:rPr lang="fr-FR" sz="2400" dirty="0" smtClean="0">
                <a:solidFill>
                  <a:schemeClr val="bg1"/>
                </a:solidFill>
              </a:rPr>
              <a:t>-Gordan or model</a:t>
            </a:r>
          </a:p>
          <a:p>
            <a:pPr marL="342900" indent="-342900">
              <a:buFont typeface="Arial"/>
              <a:buChar char="•"/>
            </a:pPr>
            <a:endParaRPr lang="fr-FR" sz="10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E, 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sym typeface="Wingdings"/>
              </a:rPr>
              <a:t> Phase-</a:t>
            </a:r>
            <a:r>
              <a:rPr lang="fr-FR" sz="2400" dirty="0" err="1" smtClean="0">
                <a:solidFill>
                  <a:schemeClr val="bg1"/>
                </a:solidFill>
                <a:sym typeface="Wingdings"/>
              </a:rPr>
              <a:t>Space</a:t>
            </a:r>
            <a:endParaRPr lang="fr-FR" sz="2400" dirty="0" smtClean="0">
              <a:solidFill>
                <a:schemeClr val="bg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1456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1572" y="1024551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262" y="1762728"/>
            <a:ext cx="1408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262" y="2545651"/>
            <a:ext cx="20912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/>
                <a:cs typeface="Symbol" charset="2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N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 + X</a:t>
            </a:r>
            <a:endParaRPr lang="fr-F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431" y="3389630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431" y="4207189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cs typeface="Symbol" charset="2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5053936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cs typeface="Symbol" charset="2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05388" y="1762728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Fit data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05388" y="2545651"/>
            <a:ext cx="197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space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05388" y="5022077"/>
            <a:ext cx="197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pace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33878" y="3389630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Fit Model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33878" y="4214188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Fit Model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57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1572" y="1024551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262" y="1762728"/>
            <a:ext cx="1408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  <a:sym typeface="Wingdings"/>
              </a:rPr>
              <a:t>N</a:t>
            </a:r>
            <a:endParaRPr lang="fr-FR" sz="24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9262" y="2545651"/>
            <a:ext cx="20912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/>
                <a:cs typeface="Symbol" charset="2"/>
              </a:rPr>
              <a:t>N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N 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srgbClr val="FF0000"/>
                </a:solidFill>
                <a:latin typeface="Calibri"/>
                <a:sym typeface="Wingdings"/>
              </a:rPr>
              <a:t> + X</a:t>
            </a:r>
            <a:endParaRPr lang="fr-FR" sz="24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431" y="3389630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431" y="4207189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 smtClean="0">
                <a:solidFill>
                  <a:srgbClr val="FF0000"/>
                </a:solidFill>
                <a:latin typeface="Calibri"/>
                <a:cs typeface="Symbol" charset="2"/>
                <a:sym typeface="Wingdings"/>
              </a:rPr>
              <a:t>N</a:t>
            </a:r>
            <a:endParaRPr lang="fr-FR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5053936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cs typeface="Symbol" charset="2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05388" y="1762728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Fit data</a:t>
            </a:r>
            <a:endParaRPr lang="fr-FR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05388" y="2545651"/>
            <a:ext cx="197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/>
              </a:rPr>
              <a:t>Phase </a:t>
            </a:r>
            <a:r>
              <a:rPr lang="fr-FR" sz="2400" dirty="0" err="1" smtClean="0">
                <a:latin typeface="Calibri"/>
              </a:rPr>
              <a:t>space</a:t>
            </a:r>
            <a:endParaRPr lang="fr-FR" sz="2400" dirty="0"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405388" y="5022077"/>
            <a:ext cx="197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Phase </a:t>
            </a:r>
            <a:r>
              <a:rPr lang="fr-FR" sz="24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pace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33878" y="3389630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Fit Model</a:t>
            </a:r>
            <a:endParaRPr lang="fr-FR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33878" y="4214188"/>
            <a:ext cx="16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Fit Model</a:t>
            </a:r>
            <a:endParaRPr lang="fr-FR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356587" y="2545651"/>
            <a:ext cx="424411" cy="46166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9262" y="1762728"/>
            <a:ext cx="1408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3730307" y="1190231"/>
            <a:ext cx="5327380" cy="5159265"/>
            <a:chOff x="3423749" y="1190231"/>
            <a:chExt cx="5327380" cy="5159265"/>
          </a:xfrm>
        </p:grpSpPr>
        <p:grpSp>
          <p:nvGrpSpPr>
            <p:cNvPr id="35" name="Grouper 34"/>
            <p:cNvGrpSpPr/>
            <p:nvPr/>
          </p:nvGrpSpPr>
          <p:grpSpPr>
            <a:xfrm>
              <a:off x="3423749" y="1190231"/>
              <a:ext cx="5327380" cy="5159265"/>
              <a:chOff x="2662020" y="1363191"/>
              <a:chExt cx="5327380" cy="5159265"/>
            </a:xfrm>
          </p:grpSpPr>
          <p:pic>
            <p:nvPicPr>
              <p:cNvPr id="31" name="Image 30" descr="piNeta-channel-1492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6" t="29991" r="5886" b="4551"/>
              <a:stretch/>
            </p:blipFill>
            <p:spPr>
              <a:xfrm>
                <a:off x="2668508" y="1363191"/>
                <a:ext cx="2664000" cy="2592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2" name="Image 31" descr="piNeta-channel-1534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0" t="30000" r="5882" b="4546"/>
              <a:stretch/>
            </p:blipFill>
            <p:spPr>
              <a:xfrm>
                <a:off x="5325400" y="1363191"/>
                <a:ext cx="2664000" cy="2592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3" name="Image 32" descr="piNeta-channel-1674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5" t="29091" r="4706" b="5455"/>
              <a:stretch/>
            </p:blipFill>
            <p:spPr>
              <a:xfrm>
                <a:off x="2662020" y="3930456"/>
                <a:ext cx="2664000" cy="2592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34" name="Image 33" descr="piNeta-channel-1948.pdf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5" t="29091" r="4706" b="5454"/>
              <a:stretch/>
            </p:blipFill>
            <p:spPr>
              <a:xfrm>
                <a:off x="5325400" y="3930456"/>
                <a:ext cx="2664000" cy="25920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36" name="ZoneTexte 35"/>
            <p:cNvSpPr txBox="1"/>
            <p:nvPr/>
          </p:nvSpPr>
          <p:spPr>
            <a:xfrm rot="16200000">
              <a:off x="3367416" y="2038849"/>
              <a:ext cx="35271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700" dirty="0" smtClean="0">
                  <a:latin typeface="Times New Roman"/>
                  <a:cs typeface="Times New Roman"/>
                </a:rPr>
                <a:t>(mb/sr)</a:t>
              </a:r>
              <a:endParaRPr lang="fr-FR" sz="700" dirty="0">
                <a:latin typeface="Times New Roman"/>
                <a:cs typeface="Times New Roman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 rot="16200000">
              <a:off x="6026073" y="2060015"/>
              <a:ext cx="35271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700" dirty="0" smtClean="0">
                  <a:latin typeface="Times New Roman"/>
                  <a:cs typeface="Times New Roman"/>
                </a:rPr>
                <a:t>(mb/sr)</a:t>
              </a:r>
              <a:endParaRPr lang="fr-FR" sz="700" dirty="0">
                <a:latin typeface="Times New Roman"/>
                <a:cs typeface="Times New Roman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 rot="16200000">
              <a:off x="3323975" y="4663515"/>
              <a:ext cx="35271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700" dirty="0" smtClean="0">
                  <a:latin typeface="Times New Roman"/>
                  <a:cs typeface="Times New Roman"/>
                </a:rPr>
                <a:t>(mb/sr)</a:t>
              </a:r>
              <a:endParaRPr lang="fr-FR" sz="700" dirty="0">
                <a:latin typeface="Times New Roman"/>
                <a:cs typeface="Times New Roman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 rot="16200000">
              <a:off x="5990653" y="4663515"/>
              <a:ext cx="35271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700" dirty="0" smtClean="0">
                  <a:latin typeface="Times New Roman"/>
                  <a:cs typeface="Times New Roman"/>
                </a:rPr>
                <a:t>(mb/sr)</a:t>
              </a:r>
              <a:endParaRPr lang="fr-FR" sz="700" dirty="0">
                <a:latin typeface="Times New Roman"/>
                <a:cs typeface="Times New Roman"/>
              </a:endParaRP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10869" y="2721279"/>
            <a:ext cx="3770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</a:rPr>
              <a:t>Reminder</a:t>
            </a:r>
            <a:r>
              <a:rPr lang="fr-FR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Only</a:t>
            </a:r>
            <a:r>
              <a:rPr lang="fr-FR" sz="2400" dirty="0" smtClean="0">
                <a:solidFill>
                  <a:schemeClr val="bg1"/>
                </a:solidFill>
              </a:rPr>
              <a:t> the </a:t>
            </a:r>
            <a:r>
              <a:rPr lang="fr-FR" sz="2400" dirty="0" err="1" smtClean="0">
                <a:solidFill>
                  <a:schemeClr val="bg1"/>
                </a:solidFill>
              </a:rPr>
              <a:t>shape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important!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NB: ANL-Osaka model </a:t>
            </a:r>
            <a:r>
              <a:rPr lang="fr-FR" sz="2400" dirty="0" err="1" smtClean="0">
                <a:solidFill>
                  <a:schemeClr val="bg1"/>
                </a:solidFill>
              </a:rPr>
              <a:t>could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be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used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also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19851409">
            <a:off x="363344" y="552959"/>
            <a:ext cx="222882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Fit on </a:t>
            </a:r>
            <a:r>
              <a:rPr lang="fr-FR" sz="2800" dirty="0" err="1" smtClean="0">
                <a:solidFill>
                  <a:schemeClr val="bg1"/>
                </a:solidFill>
              </a:rPr>
              <a:t>exp</a:t>
            </a:r>
            <a:r>
              <a:rPr lang="fr-FR" sz="2800" dirty="0" smtClean="0">
                <a:solidFill>
                  <a:schemeClr val="bg1"/>
                </a:solidFill>
              </a:rPr>
              <a:t>.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7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1525" y="1493107"/>
            <a:ext cx="74407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A few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words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>
                <a:solidFill>
                  <a:srgbClr val="FFFFFF"/>
                </a:solidFill>
              </a:rPr>
              <a:t>about </a:t>
            </a:r>
            <a:r>
              <a:rPr lang="fr-FR" sz="2000" dirty="0" err="1">
                <a:solidFill>
                  <a:srgbClr val="FFFFFF"/>
                </a:solidFill>
              </a:rPr>
              <a:t>Binary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smtClean="0">
                <a:solidFill>
                  <a:srgbClr val="FFFFFF"/>
                </a:solidFill>
              </a:rPr>
              <a:t>Cascade and </a:t>
            </a:r>
            <a:r>
              <a:rPr lang="fr-FR" sz="2000" dirty="0" err="1" smtClean="0">
                <a:solidFill>
                  <a:srgbClr val="FFFFFF"/>
                </a:solidFill>
              </a:rPr>
              <a:t>Bertini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Cascade</a:t>
            </a:r>
          </a:p>
          <a:p>
            <a:pPr marL="342900" indent="-342900">
              <a:buFont typeface="Wingdings" charset="2"/>
              <a:buChar char="q"/>
            </a:pPr>
            <a:endParaRPr lang="fr-FR" sz="240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) in INCL++</a:t>
            </a:r>
          </a:p>
          <a:p>
            <a:endParaRPr lang="fr-FR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Plan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0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31" y="1608521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 descr="etan-ela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2158" r="9699" b="7008"/>
          <a:stretch/>
        </p:blipFill>
        <p:spPr>
          <a:xfrm rot="5400000">
            <a:off x="3412800" y="622800"/>
            <a:ext cx="4680000" cy="6742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 descr="pin-dist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47105" r="83608" b="40841"/>
          <a:stretch/>
        </p:blipFill>
        <p:spPr>
          <a:xfrm rot="5400000">
            <a:off x="5356584" y="85451"/>
            <a:ext cx="629794" cy="2509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/>
          <p:nvPr/>
        </p:nvSpPr>
        <p:spPr>
          <a:xfrm>
            <a:off x="2887978" y="1889779"/>
            <a:ext cx="90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MeV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1387288" y="3832630"/>
            <a:ext cx="202055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smtClean="0">
                <a:latin typeface="Times New Roman"/>
                <a:cs typeface="Times New Roman"/>
              </a:rPr>
              <a:t>Cross Section (mb/sr)</a:t>
            </a:r>
            <a:endParaRPr lang="fr-FR" sz="1400" dirty="0">
              <a:latin typeface="Times New Roman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68220" y="5020468"/>
            <a:ext cx="1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1400 </a:t>
            </a:r>
            <a:r>
              <a:rPr lang="fr-FR" dirty="0"/>
              <a:t>MeV/c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40378" y="3459033"/>
            <a:ext cx="128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600 </a:t>
            </a:r>
            <a:r>
              <a:rPr lang="fr-FR" dirty="0"/>
              <a:t>MeV/c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7212" y="2158656"/>
            <a:ext cx="126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dirty="0"/>
              <a:t>5</a:t>
            </a:r>
            <a:r>
              <a:rPr lang="fr-FR" dirty="0" smtClean="0"/>
              <a:t>0 MeV/c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304301" y="2008901"/>
            <a:ext cx="12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00 </a:t>
            </a:r>
            <a:r>
              <a:rPr lang="fr-FR" dirty="0"/>
              <a:t>MeV/c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53093" y="4950631"/>
            <a:ext cx="14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  <a:r>
              <a:rPr lang="fr-FR" dirty="0" smtClean="0"/>
              <a:t>00 </a:t>
            </a:r>
            <a:r>
              <a:rPr lang="fr-FR" dirty="0"/>
              <a:t>MeV/c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07213" y="3463708"/>
            <a:ext cx="126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650 </a:t>
            </a:r>
            <a:r>
              <a:rPr lang="fr-FR" dirty="0"/>
              <a:t>MeV/c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84755" y="5020468"/>
            <a:ext cx="13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1100 </a:t>
            </a:r>
            <a:r>
              <a:rPr lang="fr-FR" dirty="0"/>
              <a:t>MeV/c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13580" y="3451318"/>
            <a:ext cx="13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700 </a:t>
            </a:r>
            <a:r>
              <a:rPr lang="fr-FR" dirty="0"/>
              <a:t>MeV/c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148" y="2343322"/>
            <a:ext cx="2434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Plab</a:t>
            </a:r>
            <a:r>
              <a:rPr lang="fr-FR" dirty="0" smtClean="0">
                <a:solidFill>
                  <a:srgbClr val="FFFFFF"/>
                </a:solidFill>
              </a:rPr>
              <a:t> &gt; 250 MeV/c</a:t>
            </a:r>
          </a:p>
          <a:p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Fit </a:t>
            </a:r>
            <a:r>
              <a:rPr lang="fr-FR" dirty="0" err="1" smtClean="0">
                <a:solidFill>
                  <a:srgbClr val="FFFFFF"/>
                </a:solidFill>
              </a:rPr>
              <a:t>with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polynomials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p,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dirty="0" smtClean="0">
                <a:solidFill>
                  <a:srgbClr val="FFFFFF"/>
                </a:solidFill>
              </a:rPr>
              <a:t>) of </a:t>
            </a:r>
            <a:r>
              <a:rPr lang="fr-FR" dirty="0" err="1" smtClean="0">
                <a:solidFill>
                  <a:srgbClr val="FFFFFF"/>
                </a:solidFill>
              </a:rPr>
              <a:t>d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dirty="0" smtClean="0">
                <a:solidFill>
                  <a:srgbClr val="FFFFFF"/>
                </a:solidFill>
                <a:cs typeface="Symbol" charset="2"/>
              </a:rPr>
              <a:t>/</a:t>
            </a:r>
            <a:r>
              <a:rPr lang="fr-FR" dirty="0" err="1" smtClean="0">
                <a:solidFill>
                  <a:srgbClr val="FFFFFF"/>
                </a:solidFill>
                <a:cs typeface="Symbol" charset="2"/>
              </a:rPr>
              <a:t>d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ANL-Osaka Model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Courtesy</a:t>
            </a:r>
            <a:r>
              <a:rPr lang="fr-FR" dirty="0" smtClean="0">
                <a:solidFill>
                  <a:srgbClr val="FFFFFF"/>
                </a:solidFill>
              </a:rPr>
              <a:t> of H. </a:t>
            </a:r>
            <a:r>
              <a:rPr lang="fr-FR" dirty="0" err="1" smtClean="0">
                <a:solidFill>
                  <a:srgbClr val="FFFFFF"/>
                </a:solidFill>
              </a:rPr>
              <a:t>Kamano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9851409">
            <a:off x="363344" y="552959"/>
            <a:ext cx="222882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Fit on model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64612" y="1715813"/>
            <a:ext cx="2143674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err="1"/>
              <a:t>Plab</a:t>
            </a:r>
            <a:r>
              <a:rPr lang="fr-FR" sz="1600" dirty="0"/>
              <a:t> &lt; 250 MeV/c</a:t>
            </a:r>
          </a:p>
          <a:p>
            <a:endParaRPr lang="fr-FR" sz="1600" dirty="0"/>
          </a:p>
          <a:p>
            <a:pPr algn="ctr"/>
            <a:r>
              <a:rPr lang="fr-FR" sz="1600" dirty="0" smtClean="0"/>
              <a:t>~ </a:t>
            </a:r>
            <a:r>
              <a:rPr lang="fr-FR" sz="1600" dirty="0" err="1" smtClean="0"/>
              <a:t>Isotropic</a:t>
            </a:r>
            <a:endParaRPr lang="fr-FR" sz="16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363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31" y="1608518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cs typeface="Symbol" charset="2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4" name="Image 3" descr="pin-dist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158" r="9721" b="7005"/>
          <a:stretch/>
        </p:blipFill>
        <p:spPr>
          <a:xfrm rot="5400000">
            <a:off x="3411202" y="624141"/>
            <a:ext cx="4679195" cy="67415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 descr="pin-dist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47105" r="83608" b="40841"/>
          <a:stretch/>
        </p:blipFill>
        <p:spPr>
          <a:xfrm rot="5400000">
            <a:off x="5356584" y="85451"/>
            <a:ext cx="629794" cy="25099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/>
          <p:cNvSpPr txBox="1"/>
          <p:nvPr/>
        </p:nvSpPr>
        <p:spPr>
          <a:xfrm>
            <a:off x="6053" y="2343322"/>
            <a:ext cx="2434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Fit </a:t>
            </a:r>
            <a:r>
              <a:rPr lang="fr-FR" dirty="0" err="1" smtClean="0">
                <a:solidFill>
                  <a:srgbClr val="FFFFFF"/>
                </a:solidFill>
              </a:rPr>
              <a:t>with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polynomials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p,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dirty="0" smtClean="0">
                <a:solidFill>
                  <a:srgbClr val="FFFFFF"/>
                </a:solidFill>
              </a:rPr>
              <a:t>) of </a:t>
            </a:r>
            <a:r>
              <a:rPr lang="fr-FR" dirty="0" err="1" smtClean="0">
                <a:solidFill>
                  <a:srgbClr val="FFFFFF"/>
                </a:solidFill>
              </a:rPr>
              <a:t>d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dirty="0" smtClean="0">
                <a:solidFill>
                  <a:srgbClr val="FFFFFF"/>
                </a:solidFill>
                <a:cs typeface="Symbol" charset="2"/>
              </a:rPr>
              <a:t>/</a:t>
            </a:r>
            <a:r>
              <a:rPr lang="fr-FR" dirty="0" err="1" smtClean="0">
                <a:solidFill>
                  <a:srgbClr val="FFFFFF"/>
                </a:solidFill>
                <a:cs typeface="Symbol" charset="2"/>
              </a:rPr>
              <a:t>d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ANL-Osaka Model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err="1" smtClean="0">
                <a:solidFill>
                  <a:srgbClr val="FFFFFF"/>
                </a:solidFill>
              </a:rPr>
              <a:t>Courtesy</a:t>
            </a:r>
            <a:r>
              <a:rPr lang="fr-FR" dirty="0" smtClean="0">
                <a:solidFill>
                  <a:srgbClr val="FFFFFF"/>
                </a:solidFill>
              </a:rPr>
              <a:t> of H. </a:t>
            </a:r>
            <a:r>
              <a:rPr lang="fr-FR" dirty="0" err="1" smtClean="0">
                <a:solidFill>
                  <a:srgbClr val="FFFFFF"/>
                </a:solidFill>
              </a:rPr>
              <a:t>Kamano</a:t>
            </a:r>
            <a:endParaRPr lang="fr-FR" dirty="0">
              <a:solidFill>
                <a:srgbClr val="FFFFFF"/>
              </a:solidFill>
            </a:endParaRP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87978" y="1889779"/>
            <a:ext cx="115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MeV/c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23714" y="4581299"/>
            <a:ext cx="90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Times New Roman"/>
                <a:cs typeface="Times New Roman"/>
              </a:rPr>
              <a:t>cosine</a:t>
            </a:r>
            <a:endParaRPr lang="fr-FR" sz="1400" dirty="0"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387288" y="3832630"/>
            <a:ext cx="202055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smtClean="0">
                <a:latin typeface="Times New Roman"/>
                <a:cs typeface="Times New Roman"/>
              </a:rPr>
              <a:t>Cross Section (mb/sr)</a:t>
            </a:r>
            <a:endParaRPr lang="fr-FR" sz="1400" dirty="0">
              <a:latin typeface="Times New Roman"/>
              <a:cs typeface="Times New Roman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07213" y="2158656"/>
            <a:ext cx="126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00 MeV/c</a:t>
            </a:r>
          </a:p>
        </p:txBody>
      </p:sp>
      <p:sp>
        <p:nvSpPr>
          <p:cNvPr id="24" name="ZoneTexte 23"/>
          <p:cNvSpPr txBox="1"/>
          <p:nvPr/>
        </p:nvSpPr>
        <p:spPr>
          <a:xfrm rot="19851409">
            <a:off x="363344" y="552959"/>
            <a:ext cx="222882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Fit on model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94240" y="5020468"/>
            <a:ext cx="141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1400 </a:t>
            </a:r>
            <a:r>
              <a:rPr lang="fr-FR" dirty="0"/>
              <a:t>MeV/c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040378" y="3459033"/>
            <a:ext cx="128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600 </a:t>
            </a:r>
            <a:r>
              <a:rPr lang="fr-FR" dirty="0"/>
              <a:t>MeV/c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04301" y="2008901"/>
            <a:ext cx="127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00 </a:t>
            </a:r>
            <a:r>
              <a:rPr lang="fr-FR" dirty="0"/>
              <a:t>MeV/c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716103" y="4901315"/>
            <a:ext cx="14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  <a:r>
              <a:rPr lang="fr-FR" dirty="0" smtClean="0"/>
              <a:t>00 </a:t>
            </a:r>
            <a:r>
              <a:rPr lang="fr-FR" dirty="0"/>
              <a:t>MeV/c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34593" y="3352747"/>
            <a:ext cx="126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650 </a:t>
            </a:r>
            <a:r>
              <a:rPr lang="fr-FR" dirty="0"/>
              <a:t>MeV/c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823105" y="4934165"/>
            <a:ext cx="139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1100 </a:t>
            </a:r>
            <a:r>
              <a:rPr lang="fr-FR" dirty="0"/>
              <a:t>MeV/c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040960" y="3389673"/>
            <a:ext cx="136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700 </a:t>
            </a:r>
            <a:r>
              <a:rPr lang="fr-FR" dirty="0"/>
              <a:t>MeV/c</a:t>
            </a:r>
          </a:p>
        </p:txBody>
      </p:sp>
    </p:spTree>
    <p:extLst>
      <p:ext uri="{BB962C8B-B14F-4D97-AF65-F5344CB8AC3E}">
        <p14:creationId xmlns:p14="http://schemas.microsoft.com/office/powerpoint/2010/main" val="369887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31" y="1608518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cs typeface="Symbol" charset="2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N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 +X 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1205" y="2343322"/>
            <a:ext cx="29160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Calibri"/>
              </a:rPr>
              <a:t>When</a:t>
            </a:r>
            <a:r>
              <a:rPr lang="fr-FR" sz="2400" dirty="0" smtClean="0">
                <a:latin typeface="Calibri"/>
              </a:rPr>
              <a:t> 1 </a:t>
            </a:r>
            <a:r>
              <a:rPr lang="fr-FR" sz="2400" dirty="0" smtClean="0">
                <a:latin typeface="Symbol" charset="2"/>
                <a:cs typeface="Symbol" charset="2"/>
              </a:rPr>
              <a:t>h</a:t>
            </a:r>
          </a:p>
          <a:p>
            <a:endParaRPr lang="fr-FR" sz="1400" dirty="0" smtClean="0">
              <a:solidFill>
                <a:srgbClr val="FFFFFF"/>
              </a:solidFill>
              <a:latin typeface="Symbol" charset="2"/>
              <a:cs typeface="Symbol" charset="2"/>
            </a:endParaRPr>
          </a:p>
          <a:p>
            <a:r>
              <a:rPr lang="fr-FR" sz="24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rgbClr val="3366FF"/>
                </a:solidFill>
                <a:latin typeface="Calibri"/>
              </a:rPr>
              <a:t>2 </a:t>
            </a:r>
            <a:r>
              <a:rPr lang="fr-FR" sz="2400" dirty="0" err="1" smtClean="0">
                <a:solidFill>
                  <a:srgbClr val="3366FF"/>
                </a:solidFill>
                <a:latin typeface="Calibri"/>
              </a:rPr>
              <a:t>nucleons</a:t>
            </a:r>
            <a:endParaRPr lang="fr-FR" sz="2400" dirty="0" smtClean="0">
              <a:solidFill>
                <a:srgbClr val="3366FF"/>
              </a:solidFill>
              <a:latin typeface="Calibri"/>
            </a:endParaRPr>
          </a:p>
          <a:p>
            <a:r>
              <a:rPr lang="fr-FR" sz="24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up to 3-4 </a:t>
            </a:r>
            <a:r>
              <a:rPr lang="fr-FR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endParaRPr lang="fr-FR" sz="2400" dirty="0">
              <a:solidFill>
                <a:srgbClr val="FFFFFF"/>
              </a:solidFill>
              <a:latin typeface="Symbol" charset="2"/>
              <a:cs typeface="Symbol" charset="2"/>
            </a:endParaRPr>
          </a:p>
          <a:p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3281105" y="1123892"/>
            <a:ext cx="4566330" cy="4101068"/>
            <a:chOff x="3281105" y="1501842"/>
            <a:chExt cx="4566330" cy="4101068"/>
          </a:xfrm>
        </p:grpSpPr>
        <p:pic>
          <p:nvPicPr>
            <p:cNvPr id="3" name="Image 2" descr="Fig-meeting1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" t="37255" r="5775" b="4500"/>
            <a:stretch/>
          </p:blipFill>
          <p:spPr>
            <a:xfrm>
              <a:off x="3281105" y="1608518"/>
              <a:ext cx="4566330" cy="3994392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Image 24" descr="Fig-meeting1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67" t="23337" r="13938" b="65009"/>
            <a:stretch/>
          </p:blipFill>
          <p:spPr>
            <a:xfrm>
              <a:off x="4161281" y="1501842"/>
              <a:ext cx="3020400" cy="7992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6" name="ZoneTexte 25"/>
          <p:cNvSpPr txBox="1"/>
          <p:nvPr/>
        </p:nvSpPr>
        <p:spPr>
          <a:xfrm>
            <a:off x="5292104" y="5427439"/>
            <a:ext cx="303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Fritiof</a:t>
            </a:r>
            <a:r>
              <a:rPr lang="fr-FR" dirty="0" smtClean="0">
                <a:solidFill>
                  <a:srgbClr val="FFFFFF"/>
                </a:solidFill>
              </a:rPr>
              <a:t> (geant4 10.1-p02)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Final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products</a:t>
            </a:r>
            <a:endParaRPr lang="fr-FR" sz="2400" b="1" dirty="0" smtClean="0">
              <a:solidFill>
                <a:srgbClr val="FFFFFF"/>
              </a:solidFill>
              <a:latin typeface="Calibri"/>
            </a:endParaRPr>
          </a:p>
          <a:p>
            <a:pPr algn="ctr">
              <a:buSzPct val="70000"/>
            </a:pP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p - </a:t>
            </a:r>
            <a:r>
              <a:rPr lang="fr-FR" sz="24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endParaRPr lang="fr-FR" sz="2400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31" y="1608518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  <a:cs typeface="Symbol" charset="2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N 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 +X 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1204" y="2343322"/>
            <a:ext cx="2899131" cy="3262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prstClr val="black"/>
                </a:solidFill>
                <a:latin typeface="Calibri"/>
              </a:rPr>
              <a:t>When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1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</a:p>
          <a:p>
            <a:endParaRPr lang="fr-FR" sz="1400" dirty="0" smtClean="0">
              <a:solidFill>
                <a:srgbClr val="FFFFFF"/>
              </a:solidFill>
              <a:latin typeface="Symbol" charset="2"/>
              <a:cs typeface="Symbol" charset="2"/>
            </a:endParaRPr>
          </a:p>
          <a:p>
            <a:r>
              <a:rPr lang="fr-FR" sz="24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rgbClr val="3366FF"/>
                </a:solidFill>
                <a:latin typeface="Calibri"/>
              </a:rPr>
              <a:t>2 </a:t>
            </a:r>
            <a:r>
              <a:rPr lang="fr-FR" sz="2400" dirty="0" err="1" smtClean="0">
                <a:solidFill>
                  <a:srgbClr val="3366FF"/>
                </a:solidFill>
                <a:latin typeface="Calibri"/>
              </a:rPr>
              <a:t>nucleons</a:t>
            </a:r>
            <a:endParaRPr lang="fr-FR" sz="2400" dirty="0" smtClean="0">
              <a:solidFill>
                <a:srgbClr val="3366FF"/>
              </a:solidFill>
              <a:latin typeface="Calibri"/>
            </a:endParaRPr>
          </a:p>
          <a:p>
            <a:r>
              <a:rPr lang="fr-FR" sz="24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rgbClr val="FF0000"/>
                </a:solidFill>
                <a:latin typeface="Calibri"/>
              </a:rPr>
              <a:t>up to 3-4</a:t>
            </a:r>
          </a:p>
          <a:p>
            <a:endParaRPr lang="fr-FR" sz="2400" dirty="0">
              <a:solidFill>
                <a:srgbClr val="FF0000"/>
              </a:solidFill>
              <a:latin typeface="Calibri"/>
            </a:endParaRPr>
          </a:p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So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multipion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applied</a:t>
            </a:r>
            <a:endParaRPr lang="fr-FR" sz="2400" dirty="0" smtClean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endParaRPr lang="fr-FR" sz="2400" dirty="0">
              <a:solidFill>
                <a:schemeClr val="accent2">
                  <a:lumMod val="50000"/>
                </a:schemeClr>
              </a:solidFill>
              <a:latin typeface="Calibri"/>
            </a:endParaRPr>
          </a:p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</a:rPr>
              <a:t>NN 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sym typeface="Wingdings"/>
              </a:rPr>
              <a:t>NN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Calibri"/>
                <a:sym typeface="Wingdings"/>
              </a:rPr>
              <a:t> +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Calibri"/>
                <a:sym typeface="Wingdings"/>
              </a:rPr>
              <a:t>x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p</a:t>
            </a:r>
            <a:endParaRPr lang="fr-FR" sz="2400" dirty="0" smtClean="0">
              <a:solidFill>
                <a:schemeClr val="accent2">
                  <a:lumMod val="50000"/>
                </a:schemeClr>
              </a:solidFill>
              <a:latin typeface="Symbol" charset="2"/>
              <a:cs typeface="Symbol" charset="2"/>
              <a:sym typeface="Wingdings"/>
            </a:endParaRPr>
          </a:p>
          <a:p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(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cs typeface="Symbol" charset="2"/>
                <a:sym typeface="Wingdings"/>
              </a:rPr>
              <a:t>from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cs typeface="Symbol" charset="2"/>
                <a:sym typeface="Wingdings"/>
              </a:rPr>
              <a:t> NN  NN +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cs typeface="Symbol" charset="2"/>
                <a:sym typeface="Wingdings"/>
              </a:rPr>
              <a:t>x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  <a:sym typeface="Wingdings"/>
              </a:rPr>
              <a:t>)</a:t>
            </a:r>
            <a:r>
              <a:rPr lang="fr-FR" sz="2400" dirty="0" smtClean="0">
                <a:solidFill>
                  <a:srgbClr val="5DD648"/>
                </a:solidFill>
                <a:latin typeface="Calibri"/>
              </a:rPr>
              <a:t> </a:t>
            </a:r>
            <a:endParaRPr lang="fr-FR" sz="2400" dirty="0">
              <a:solidFill>
                <a:srgbClr val="5DD648"/>
              </a:solidFill>
              <a:latin typeface="Symbol" charset="2"/>
              <a:cs typeface="Symbol" charset="2"/>
            </a:endParaRPr>
          </a:p>
        </p:txBody>
      </p:sp>
      <p:pic>
        <p:nvPicPr>
          <p:cNvPr id="2" name="Image 1" descr="Fig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3997" r="5775" b="4501"/>
          <a:stretch/>
        </p:blipFill>
        <p:spPr>
          <a:xfrm>
            <a:off x="4543351" y="1135533"/>
            <a:ext cx="3946398" cy="53523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Flèche vers la droite 3"/>
          <p:cNvSpPr/>
          <p:nvPr/>
        </p:nvSpPr>
        <p:spPr>
          <a:xfrm rot="20611659">
            <a:off x="2857736" y="4535464"/>
            <a:ext cx="1685615" cy="393074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Double flèche verticale 2"/>
          <p:cNvSpPr/>
          <p:nvPr/>
        </p:nvSpPr>
        <p:spPr>
          <a:xfrm>
            <a:off x="6045200" y="3987800"/>
            <a:ext cx="135467" cy="1617954"/>
          </a:xfrm>
          <a:prstGeom prst="upDown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ouble flèche verticale 10"/>
          <p:cNvSpPr/>
          <p:nvPr/>
        </p:nvSpPr>
        <p:spPr>
          <a:xfrm>
            <a:off x="6276789" y="3387164"/>
            <a:ext cx="108000" cy="432000"/>
          </a:xfrm>
          <a:prstGeom prst="upDownArrow">
            <a:avLst/>
          </a:prstGeom>
          <a:solidFill>
            <a:srgbClr val="FF6FC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uble flèche verticale 11"/>
          <p:cNvSpPr/>
          <p:nvPr/>
        </p:nvSpPr>
        <p:spPr>
          <a:xfrm>
            <a:off x="6773334" y="3238504"/>
            <a:ext cx="72000" cy="215997"/>
          </a:xfrm>
          <a:prstGeom prst="up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verticale 13"/>
          <p:cNvSpPr/>
          <p:nvPr/>
        </p:nvSpPr>
        <p:spPr>
          <a:xfrm>
            <a:off x="7001937" y="2959087"/>
            <a:ext cx="72000" cy="323996"/>
          </a:xfrm>
          <a:prstGeom prst="up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verticale 14"/>
          <p:cNvSpPr/>
          <p:nvPr/>
        </p:nvSpPr>
        <p:spPr>
          <a:xfrm>
            <a:off x="7283474" y="2668961"/>
            <a:ext cx="72000" cy="323993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7677172" y="2412708"/>
            <a:ext cx="72000" cy="43199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80667" y="4436533"/>
            <a:ext cx="136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exclusive</a:t>
            </a:r>
          </a:p>
          <a:p>
            <a:r>
              <a:rPr lang="fr-FR" dirty="0" err="1" smtClean="0"/>
              <a:t>np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np</a:t>
            </a:r>
            <a:r>
              <a:rPr lang="fr-FR" dirty="0" err="1" smtClean="0">
                <a:latin typeface="Symbol" charset="2"/>
                <a:cs typeface="Symbol" charset="2"/>
                <a:sym typeface="Wingdings"/>
              </a:rPr>
              <a:t>h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 rot="1184082">
            <a:off x="6285180" y="3623564"/>
            <a:ext cx="121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smtClean="0">
                <a:latin typeface="Symbol" charset="2"/>
                <a:cs typeface="Symbol" charset="2"/>
              </a:rPr>
              <a:t>p</a:t>
            </a:r>
            <a:r>
              <a:rPr lang="fr-FR" sz="1600" dirty="0" smtClean="0"/>
              <a:t> (via </a:t>
            </a:r>
            <a:r>
              <a:rPr lang="fr-FR" sz="1600" dirty="0" smtClean="0">
                <a:latin typeface="Symbol" charset="2"/>
                <a:cs typeface="Symbol" charset="2"/>
              </a:rPr>
              <a:t>D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 rot="1235778">
            <a:off x="6754869" y="3387602"/>
            <a:ext cx="121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 </a:t>
            </a:r>
            <a:r>
              <a:rPr lang="fr-FR" sz="1600" dirty="0" smtClean="0">
                <a:latin typeface="Symbol" charset="2"/>
                <a:cs typeface="Symbol" charset="2"/>
              </a:rPr>
              <a:t>p</a:t>
            </a:r>
            <a:r>
              <a:rPr lang="fr-FR" sz="1600" dirty="0" smtClean="0"/>
              <a:t> (direct)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 rot="1235778">
            <a:off x="7044220" y="3040432"/>
            <a:ext cx="54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</a:t>
            </a:r>
            <a:r>
              <a:rPr lang="fr-FR" sz="1600" dirty="0" smtClean="0">
                <a:latin typeface="Symbol" charset="2"/>
                <a:cs typeface="Symbol" charset="2"/>
              </a:rPr>
              <a:t>p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 rot="813676">
            <a:off x="7356612" y="2789809"/>
            <a:ext cx="54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3</a:t>
            </a:r>
            <a:r>
              <a:rPr lang="fr-FR" sz="1600" dirty="0" smtClean="0">
                <a:latin typeface="Symbol" charset="2"/>
                <a:cs typeface="Symbol" charset="2"/>
              </a:rPr>
              <a:t>p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 rot="460039">
            <a:off x="7763313" y="2528329"/>
            <a:ext cx="54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4</a:t>
            </a:r>
            <a:r>
              <a:rPr lang="fr-FR" sz="1600" dirty="0" smtClean="0">
                <a:latin typeface="Symbol" charset="2"/>
                <a:cs typeface="Symbol" charset="2"/>
              </a:rPr>
              <a:t>p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2816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816" y="1984432"/>
            <a:ext cx="7109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Inputs: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000" baseline="-25000" dirty="0" err="1">
                <a:solidFill>
                  <a:srgbClr val="FFFFFF"/>
                </a:solidFill>
              </a:rPr>
              <a:t>R</a:t>
            </a:r>
            <a:r>
              <a:rPr lang="fr-FR" sz="2000" dirty="0">
                <a:solidFill>
                  <a:srgbClr val="FFFFFF"/>
                </a:solidFill>
              </a:rPr>
              <a:t> (production, </a:t>
            </a:r>
            <a:r>
              <a:rPr lang="fr-FR" sz="2000" dirty="0" err="1">
                <a:solidFill>
                  <a:srgbClr val="FFFFFF"/>
                </a:solidFill>
              </a:rPr>
              <a:t>scattering</a:t>
            </a:r>
            <a:r>
              <a:rPr lang="fr-FR" sz="2000" dirty="0">
                <a:solidFill>
                  <a:srgbClr val="FFFFFF"/>
                </a:solidFill>
              </a:rPr>
              <a:t>, absorption)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features</a:t>
            </a:r>
            <a:r>
              <a:rPr lang="fr-FR" sz="2000" dirty="0">
                <a:solidFill>
                  <a:srgbClr val="FFFFFF"/>
                </a:solidFill>
              </a:rPr>
              <a:t> of the </a:t>
            </a:r>
            <a:r>
              <a:rPr lang="fr-FR" sz="2000" dirty="0" err="1">
                <a:solidFill>
                  <a:srgbClr val="FFFFFF"/>
                </a:solidFill>
              </a:rPr>
              <a:t>reaction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products</a:t>
            </a:r>
            <a:r>
              <a:rPr lang="fr-FR" sz="2000" dirty="0">
                <a:solidFill>
                  <a:srgbClr val="FFFFFF"/>
                </a:solidFill>
              </a:rPr>
              <a:t> (</a:t>
            </a:r>
            <a:r>
              <a:rPr lang="fr-FR" sz="2000" dirty="0" err="1">
                <a:solidFill>
                  <a:srgbClr val="FFFFFF"/>
                </a:solidFill>
              </a:rPr>
              <a:t>particles</a:t>
            </a:r>
            <a:r>
              <a:rPr lang="fr-FR" sz="2000" dirty="0">
                <a:solidFill>
                  <a:srgbClr val="FFFFFF"/>
                </a:solidFill>
              </a:rPr>
              <a:t>, E, </a:t>
            </a:r>
            <a:r>
              <a:rPr lang="fr-FR" sz="2000" dirty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b="1" dirty="0">
                <a:solidFill>
                  <a:srgbClr val="FFFF00"/>
                </a:solidFill>
              </a:rPr>
              <a:t>in-medium </a:t>
            </a:r>
            <a:r>
              <a:rPr lang="fr-FR" sz="2000" b="1" dirty="0" err="1">
                <a:solidFill>
                  <a:srgbClr val="FFFF00"/>
                </a:solidFill>
              </a:rPr>
              <a:t>Potential</a:t>
            </a:r>
            <a:endParaRPr lang="fr-FR" sz="2000" b="1" dirty="0">
              <a:solidFill>
                <a:srgbClr val="FFFF00"/>
              </a:solidFill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Decay</a:t>
            </a:r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 smtClean="0">
                <a:solidFill>
                  <a:srgbClr val="FFFFFF"/>
                </a:solidFill>
                <a:cs typeface="Symbol" charset="2"/>
              </a:rPr>
              <a:t>Potential</a:t>
            </a:r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47222" y="1018959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28409" y="1693514"/>
            <a:ext cx="23430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Few information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27035" y="2625117"/>
            <a:ext cx="3270015" cy="175432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3 values </a:t>
            </a:r>
            <a:r>
              <a:rPr lang="fr-FR" sz="2400" dirty="0" err="1" smtClean="0"/>
              <a:t>tested</a:t>
            </a:r>
            <a:endParaRPr lang="fr-FR" sz="2400" dirty="0" smtClean="0"/>
          </a:p>
          <a:p>
            <a:pPr marL="1657350" lvl="3" indent="-285750">
              <a:buFont typeface="Arial"/>
              <a:buChar char="•"/>
            </a:pPr>
            <a:r>
              <a:rPr lang="fr-FR" sz="2400" dirty="0" smtClean="0"/>
              <a:t>V = 1.5 V</a:t>
            </a:r>
            <a:r>
              <a:rPr lang="fr-FR" sz="2400" baseline="-25000" dirty="0" smtClean="0">
                <a:latin typeface="Symbol" charset="2"/>
                <a:cs typeface="Symbol" charset="2"/>
              </a:rPr>
              <a:t>p</a:t>
            </a:r>
            <a:r>
              <a:rPr lang="fr-FR" sz="2400" baseline="-25000" dirty="0" smtClean="0"/>
              <a:t>0</a:t>
            </a:r>
            <a:endParaRPr lang="fr-FR" sz="2400" dirty="0"/>
          </a:p>
          <a:p>
            <a:pPr marL="1657350" lvl="3" indent="-285750">
              <a:buFont typeface="Arial"/>
              <a:buChar char="•"/>
            </a:pPr>
            <a:r>
              <a:rPr lang="fr-FR" sz="2400" dirty="0"/>
              <a:t>V = </a:t>
            </a:r>
            <a:r>
              <a:rPr lang="fr-FR" sz="2400" dirty="0" smtClean="0"/>
              <a:t> </a:t>
            </a:r>
            <a:r>
              <a:rPr lang="fr-FR" sz="2400" dirty="0"/>
              <a:t>V</a:t>
            </a:r>
            <a:r>
              <a:rPr lang="fr-FR" sz="2400" baseline="-25000" dirty="0">
                <a:latin typeface="Symbol" charset="2"/>
                <a:cs typeface="Symbol" charset="2"/>
              </a:rPr>
              <a:t>p</a:t>
            </a:r>
            <a:r>
              <a:rPr lang="fr-FR" sz="2400" baseline="-25000" dirty="0"/>
              <a:t>0</a:t>
            </a:r>
          </a:p>
          <a:p>
            <a:pPr marL="1657350" lvl="3" indent="-285750">
              <a:buFont typeface="Arial"/>
              <a:buChar char="•"/>
            </a:pPr>
            <a:r>
              <a:rPr lang="fr-FR" sz="2400" b="1" dirty="0">
                <a:solidFill>
                  <a:srgbClr val="FF0000"/>
                </a:solidFill>
              </a:rPr>
              <a:t>V = 0</a:t>
            </a:r>
            <a:endParaRPr lang="fr-FR" sz="2400" b="1" baseline="-25000" dirty="0">
              <a:solidFill>
                <a:srgbClr val="FF0000"/>
              </a:solidFill>
            </a:endParaRPr>
          </a:p>
          <a:p>
            <a:pPr marL="1657350" lvl="3" indent="-285750">
              <a:buFont typeface="Arial"/>
              <a:buChar char="•"/>
            </a:pPr>
            <a:endParaRPr lang="fr-FR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27167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816" y="1984432"/>
            <a:ext cx="7109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Inputs: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000" baseline="-25000" dirty="0" err="1">
                <a:solidFill>
                  <a:srgbClr val="FFFFFF"/>
                </a:solidFill>
              </a:rPr>
              <a:t>R</a:t>
            </a:r>
            <a:r>
              <a:rPr lang="fr-FR" sz="2000" dirty="0">
                <a:solidFill>
                  <a:srgbClr val="FFFFFF"/>
                </a:solidFill>
              </a:rPr>
              <a:t> (production, </a:t>
            </a:r>
            <a:r>
              <a:rPr lang="fr-FR" sz="2000" dirty="0" err="1">
                <a:solidFill>
                  <a:srgbClr val="FFFFFF"/>
                </a:solidFill>
              </a:rPr>
              <a:t>scattering</a:t>
            </a:r>
            <a:r>
              <a:rPr lang="fr-FR" sz="2000" dirty="0">
                <a:solidFill>
                  <a:srgbClr val="FFFFFF"/>
                </a:solidFill>
              </a:rPr>
              <a:t>, absorption)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features</a:t>
            </a:r>
            <a:r>
              <a:rPr lang="fr-FR" sz="2000" dirty="0">
                <a:solidFill>
                  <a:srgbClr val="FFFFFF"/>
                </a:solidFill>
              </a:rPr>
              <a:t> of the </a:t>
            </a:r>
            <a:r>
              <a:rPr lang="fr-FR" sz="2000" dirty="0" err="1">
                <a:solidFill>
                  <a:srgbClr val="FFFFFF"/>
                </a:solidFill>
              </a:rPr>
              <a:t>reaction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products</a:t>
            </a:r>
            <a:r>
              <a:rPr lang="fr-FR" sz="2000" dirty="0">
                <a:solidFill>
                  <a:srgbClr val="FFFFFF"/>
                </a:solidFill>
              </a:rPr>
              <a:t> (</a:t>
            </a:r>
            <a:r>
              <a:rPr lang="fr-FR" sz="2000" dirty="0" err="1">
                <a:solidFill>
                  <a:srgbClr val="FFFFFF"/>
                </a:solidFill>
              </a:rPr>
              <a:t>particles</a:t>
            </a:r>
            <a:r>
              <a:rPr lang="fr-FR" sz="2000" dirty="0">
                <a:solidFill>
                  <a:srgbClr val="FFFFFF"/>
                </a:solidFill>
              </a:rPr>
              <a:t>, E, </a:t>
            </a:r>
            <a:r>
              <a:rPr lang="fr-FR" sz="2000" dirty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</a:rPr>
              <a:t>in-medium </a:t>
            </a:r>
            <a:r>
              <a:rPr lang="fr-FR" sz="2000" dirty="0" err="1">
                <a:solidFill>
                  <a:srgbClr val="FFFFFF"/>
                </a:solidFill>
              </a:rPr>
              <a:t>Potential</a:t>
            </a:r>
            <a:endParaRPr lang="fr-FR" sz="2000" dirty="0">
              <a:solidFill>
                <a:srgbClr val="FFFFFF"/>
              </a:solidFill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b="1" dirty="0" err="1">
                <a:solidFill>
                  <a:srgbClr val="FFFF00"/>
                </a:solidFill>
              </a:rPr>
              <a:t>Decay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2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Calibri"/>
                <a:cs typeface="Symbol" charset="2"/>
              </a:rPr>
              <a:t>D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  <a:cs typeface="Symbol" charset="2"/>
              </a:rPr>
              <a:t>ecay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837" y="1903433"/>
            <a:ext cx="37923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2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		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39.72 %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3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		</a:t>
            </a:r>
            <a:r>
              <a:rPr lang="fr-FR" sz="2400" dirty="0" smtClean="0">
                <a:solidFill>
                  <a:schemeClr val="bg1"/>
                </a:solidFill>
              </a:rPr>
              <a:t>32.93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 %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+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-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</a:t>
            </a:r>
            <a:r>
              <a:rPr lang="fr-FR" sz="2400" dirty="0" smtClean="0">
                <a:solidFill>
                  <a:schemeClr val="bg1"/>
                </a:solidFill>
              </a:rPr>
              <a:t>	23.10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 %</a:t>
            </a:r>
            <a:endParaRPr lang="fr-FR" sz="2400" baseline="30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err="1" smtClean="0">
                <a:solidFill>
                  <a:schemeClr val="bg1"/>
                </a:solidFill>
              </a:rPr>
              <a:t>+</a:t>
            </a: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err="1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		  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4.25 %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7073" y="4243068"/>
            <a:ext cx="826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decays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only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after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being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emitted</a:t>
            </a:r>
            <a:endParaRPr lang="fr-FR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dirty="0" err="1" smtClean="0">
                <a:solidFill>
                  <a:srgbClr val="FFFFFF"/>
                </a:solidFill>
              </a:rPr>
              <a:t>Decay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can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switched</a:t>
            </a:r>
            <a:r>
              <a:rPr lang="fr-FR" dirty="0" smtClean="0">
                <a:solidFill>
                  <a:srgbClr val="FFFFFF"/>
                </a:solidFill>
              </a:rPr>
              <a:t> off (option </a:t>
            </a:r>
            <a:r>
              <a:rPr lang="fr-FR" dirty="0" err="1" smtClean="0">
                <a:solidFill>
                  <a:srgbClr val="FFFFFF"/>
                </a:solidFill>
              </a:rPr>
              <a:t>using</a:t>
            </a:r>
            <a:r>
              <a:rPr lang="fr-FR" dirty="0" smtClean="0">
                <a:solidFill>
                  <a:srgbClr val="FFFFFF"/>
                </a:solidFill>
              </a:rPr>
              <a:t> a time </a:t>
            </a:r>
            <a:r>
              <a:rPr lang="fr-FR" dirty="0" err="1" smtClean="0">
                <a:solidFill>
                  <a:srgbClr val="FFFFFF"/>
                </a:solidFill>
              </a:rPr>
              <a:t>threshold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41572" y="1024551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7489" y="1619588"/>
            <a:ext cx="77421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b="1" baseline="30000" dirty="0">
                <a:solidFill>
                  <a:schemeClr val="bg1"/>
                </a:solidFill>
              </a:rPr>
              <a:t>+</a:t>
            </a:r>
            <a:r>
              <a:rPr lang="fr-FR" b="1" dirty="0">
                <a:solidFill>
                  <a:schemeClr val="bg1"/>
                </a:solidFill>
              </a:rPr>
              <a:t>(680 </a:t>
            </a:r>
            <a:r>
              <a:rPr lang="fr-FR" b="1" dirty="0" smtClean="0">
                <a:solidFill>
                  <a:schemeClr val="bg1"/>
                </a:solidFill>
              </a:rPr>
              <a:t>MeV/c) </a:t>
            </a:r>
            <a:r>
              <a:rPr lang="fr-FR" b="1" dirty="0">
                <a:solidFill>
                  <a:schemeClr val="bg1"/>
                </a:solidFill>
              </a:rPr>
              <a:t>+ </a:t>
            </a:r>
            <a:r>
              <a:rPr lang="fr-FR" b="1" dirty="0" smtClean="0">
                <a:solidFill>
                  <a:schemeClr val="bg1"/>
                </a:solidFill>
              </a:rPr>
              <a:t>X</a:t>
            </a:r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sz="1600" dirty="0" smtClean="0">
                <a:solidFill>
                  <a:schemeClr val="bg1"/>
                </a:solidFill>
              </a:rPr>
              <a:t>(</a:t>
            </a:r>
            <a:r>
              <a:rPr lang="fr-FR" sz="1600" dirty="0" err="1" smtClean="0">
                <a:solidFill>
                  <a:schemeClr val="bg1"/>
                </a:solidFill>
              </a:rPr>
              <a:t>Ye</a:t>
            </a:r>
            <a:r>
              <a:rPr lang="fr-FR" sz="1600" dirty="0" smtClean="0">
                <a:solidFill>
                  <a:schemeClr val="bg1"/>
                </a:solidFill>
              </a:rPr>
              <a:t>. S. </a:t>
            </a:r>
            <a:r>
              <a:rPr lang="fr-FR" sz="1600" dirty="0" err="1" smtClean="0">
                <a:solidFill>
                  <a:schemeClr val="bg1"/>
                </a:solidFill>
              </a:rPr>
              <a:t>Golubeva</a:t>
            </a:r>
            <a:r>
              <a:rPr lang="fr-FR" sz="1600" dirty="0" smtClean="0">
                <a:solidFill>
                  <a:schemeClr val="bg1"/>
                </a:solidFill>
              </a:rPr>
              <a:t> et al, NPA 562 (1993) 389)</a:t>
            </a:r>
          </a:p>
          <a:p>
            <a:pPr marL="285750" indent="-285750">
              <a:buFont typeface="Arial"/>
              <a:buChar char="•"/>
            </a:pPr>
            <a:endParaRPr lang="fr-FR" dirty="0" smtClean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r>
              <a:rPr lang="fr-FR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fr-FR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fr-FR" baseline="-25000" dirty="0" err="1" smtClean="0">
                <a:solidFill>
                  <a:schemeClr val="bg1"/>
                </a:solidFill>
                <a:cs typeface="Symbol" charset="2"/>
              </a:rPr>
              <a:t>_production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several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targets</a:t>
            </a:r>
            <a:endParaRPr lang="fr-FR" dirty="0" smtClean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T</a:t>
            </a:r>
            <a:r>
              <a:rPr lang="fr-FR" baseline="-25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spectrum</a:t>
            </a:r>
            <a:r>
              <a:rPr lang="fr-FR" dirty="0" smtClean="0">
                <a:solidFill>
                  <a:schemeClr val="bg1"/>
                </a:solidFill>
              </a:rPr>
              <a:t> (X = </a:t>
            </a:r>
            <a:r>
              <a:rPr lang="fr-FR" baseline="30000" dirty="0" smtClean="0">
                <a:solidFill>
                  <a:schemeClr val="bg1"/>
                </a:solidFill>
              </a:rPr>
              <a:t>12</a:t>
            </a:r>
            <a:r>
              <a:rPr lang="fr-FR" dirty="0" smtClean="0">
                <a:solidFill>
                  <a:schemeClr val="bg1"/>
                </a:solidFill>
              </a:rPr>
              <a:t>C)</a:t>
            </a:r>
          </a:p>
          <a:p>
            <a:pPr marL="1200150" lvl="2" indent="-285750">
              <a:buSzPct val="50000"/>
              <a:buFont typeface="Wingdings" charset="2"/>
              <a:buChar char="v"/>
            </a:pPr>
            <a:endParaRPr lang="fr-FR" dirty="0" smtClean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endParaRPr lang="fr-FR" dirty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  <a:cs typeface="Symbol" charset="2"/>
              </a:rPr>
              <a:t>p</a:t>
            </a:r>
            <a:r>
              <a:rPr lang="fr-FR" b="1" dirty="0" smtClean="0">
                <a:solidFill>
                  <a:schemeClr val="bg1"/>
                </a:solidFill>
              </a:rPr>
              <a:t>(1 </a:t>
            </a:r>
            <a:r>
              <a:rPr lang="fr-FR" b="1" dirty="0" err="1" smtClean="0">
                <a:solidFill>
                  <a:schemeClr val="bg1"/>
                </a:solidFill>
              </a:rPr>
              <a:t>GeV</a:t>
            </a:r>
            <a:r>
              <a:rPr lang="fr-FR" b="1" dirty="0">
                <a:solidFill>
                  <a:schemeClr val="bg1"/>
                </a:solidFill>
              </a:rPr>
              <a:t>) + </a:t>
            </a:r>
            <a:r>
              <a:rPr lang="fr-FR" b="1" dirty="0" smtClean="0">
                <a:solidFill>
                  <a:schemeClr val="bg1"/>
                </a:solidFill>
              </a:rPr>
              <a:t>X</a:t>
            </a:r>
            <a:r>
              <a:rPr lang="fr-FR" dirty="0" smtClean="0">
                <a:solidFill>
                  <a:schemeClr val="bg1"/>
                </a:solidFill>
              </a:rPr>
              <a:t>		</a:t>
            </a:r>
            <a:r>
              <a:rPr lang="fr-FR" sz="1600" dirty="0" smtClean="0">
                <a:solidFill>
                  <a:schemeClr val="bg1"/>
                </a:solidFill>
              </a:rPr>
              <a:t>(</a:t>
            </a:r>
            <a:r>
              <a:rPr lang="fr-FR" sz="1600" dirty="0" err="1" smtClean="0">
                <a:solidFill>
                  <a:schemeClr val="bg1"/>
                </a:solidFill>
              </a:rPr>
              <a:t>Ye</a:t>
            </a:r>
            <a:r>
              <a:rPr lang="fr-FR" sz="1600" dirty="0">
                <a:solidFill>
                  <a:schemeClr val="bg1"/>
                </a:solidFill>
              </a:rPr>
              <a:t>. S. </a:t>
            </a:r>
            <a:r>
              <a:rPr lang="fr-FR" sz="1600" dirty="0" err="1">
                <a:solidFill>
                  <a:schemeClr val="bg1"/>
                </a:solidFill>
              </a:rPr>
              <a:t>Golubeva</a:t>
            </a:r>
            <a:r>
              <a:rPr lang="fr-FR" sz="1600" dirty="0">
                <a:solidFill>
                  <a:schemeClr val="bg1"/>
                </a:solidFill>
              </a:rPr>
              <a:t> et al, NPA 562 (1993) 389)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r>
              <a:rPr lang="fr-FR" dirty="0" err="1">
                <a:solidFill>
                  <a:schemeClr val="bg1"/>
                </a:solidFill>
                <a:latin typeface="Symbol" charset="2"/>
                <a:cs typeface="Symbol" charset="2"/>
              </a:rPr>
              <a:t>s</a:t>
            </a:r>
            <a:r>
              <a:rPr lang="fr-FR" baseline="-25000" dirty="0" err="1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fr-FR" baseline="-25000" dirty="0" err="1">
                <a:solidFill>
                  <a:schemeClr val="bg1"/>
                </a:solidFill>
                <a:cs typeface="Symbol" charset="2"/>
              </a:rPr>
              <a:t>_production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several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targets</a:t>
            </a:r>
            <a:endParaRPr lang="fr-FR" dirty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fr-FR" baseline="-25000" dirty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spectrum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(X = </a:t>
            </a:r>
            <a:r>
              <a:rPr lang="fr-FR" baseline="30000" dirty="0" smtClean="0">
                <a:solidFill>
                  <a:schemeClr val="bg1"/>
                </a:solidFill>
              </a:rPr>
              <a:t>11</a:t>
            </a:r>
            <a:r>
              <a:rPr lang="fr-FR" dirty="0" smtClean="0">
                <a:solidFill>
                  <a:schemeClr val="bg1"/>
                </a:solidFill>
              </a:rPr>
              <a:t>B)</a:t>
            </a:r>
            <a:endParaRPr lang="fr-FR" dirty="0">
              <a:solidFill>
                <a:schemeClr val="bg1"/>
              </a:solidFill>
            </a:endParaRPr>
          </a:p>
          <a:p>
            <a:pPr lvl="2">
              <a:buSzPct val="50000"/>
            </a:pPr>
            <a:endParaRPr lang="fr-FR" dirty="0">
              <a:solidFill>
                <a:schemeClr val="bg1"/>
              </a:solidFill>
            </a:endParaRPr>
          </a:p>
          <a:p>
            <a:pPr lvl="2">
              <a:buSzPct val="50000"/>
            </a:pPr>
            <a:endParaRPr lang="fr-FR" dirty="0" smtClean="0">
              <a:solidFill>
                <a:schemeClr val="bg1"/>
              </a:solidFill>
            </a:endParaRPr>
          </a:p>
          <a:p>
            <a:pPr lvl="2">
              <a:buSzPct val="50000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Arial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p(3.5 </a:t>
            </a:r>
            <a:r>
              <a:rPr lang="fr-FR" b="1" dirty="0" err="1">
                <a:solidFill>
                  <a:schemeClr val="bg1"/>
                </a:solidFill>
              </a:rPr>
              <a:t>GeV</a:t>
            </a:r>
            <a:r>
              <a:rPr lang="fr-FR" b="1" dirty="0">
                <a:solidFill>
                  <a:schemeClr val="bg1"/>
                </a:solidFill>
              </a:rPr>
              <a:t>) + </a:t>
            </a:r>
            <a:r>
              <a:rPr lang="fr-FR" b="1" dirty="0" smtClean="0">
                <a:solidFill>
                  <a:schemeClr val="bg1"/>
                </a:solidFill>
              </a:rPr>
              <a:t>Nb</a:t>
            </a:r>
            <a:r>
              <a:rPr lang="fr-FR" dirty="0" smtClean="0">
                <a:solidFill>
                  <a:schemeClr val="bg1"/>
                </a:solidFill>
              </a:rPr>
              <a:t>	</a:t>
            </a:r>
            <a:r>
              <a:rPr lang="fr-FR" sz="1600" dirty="0">
                <a:solidFill>
                  <a:schemeClr val="bg1"/>
                </a:solidFill>
              </a:rPr>
              <a:t>	(G. </a:t>
            </a:r>
            <a:r>
              <a:rPr lang="fr-FR" sz="1600" dirty="0" err="1">
                <a:solidFill>
                  <a:schemeClr val="bg1"/>
                </a:solidFill>
              </a:rPr>
              <a:t>Agakishiev</a:t>
            </a:r>
            <a:r>
              <a:rPr lang="fr-FR" sz="1600" dirty="0">
                <a:solidFill>
                  <a:schemeClr val="bg1"/>
                </a:solidFill>
              </a:rPr>
              <a:t> et al</a:t>
            </a:r>
            <a:r>
              <a:rPr lang="fr-FR" sz="1600" dirty="0" smtClean="0">
                <a:solidFill>
                  <a:schemeClr val="bg1"/>
                </a:solidFill>
              </a:rPr>
              <a:t>., </a:t>
            </a:r>
            <a:r>
              <a:rPr lang="pl-PL" sz="1600" dirty="0" smtClean="0">
                <a:solidFill>
                  <a:schemeClr val="bg1"/>
                </a:solidFill>
              </a:rPr>
              <a:t>PRC </a:t>
            </a:r>
            <a:r>
              <a:rPr lang="pl-PL" sz="1600" dirty="0">
                <a:solidFill>
                  <a:schemeClr val="bg1"/>
                </a:solidFill>
              </a:rPr>
              <a:t>88, 024904 (2013</a:t>
            </a:r>
            <a:r>
              <a:rPr lang="pl-PL" sz="1600" dirty="0" smtClean="0">
                <a:solidFill>
                  <a:schemeClr val="bg1"/>
                </a:solidFill>
              </a:rPr>
              <a:t>))</a:t>
            </a:r>
            <a:endParaRPr lang="pl-PL" sz="1600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1200150" lvl="2" indent="-285750">
              <a:buSzPct val="50000"/>
              <a:buFont typeface="Wingdings" charset="2"/>
              <a:buChar char="v"/>
            </a:pPr>
            <a:r>
              <a:rPr lang="fr-FR" dirty="0" smtClean="0">
                <a:solidFill>
                  <a:schemeClr val="bg1"/>
                </a:solidFill>
                <a:cs typeface="Symbol" charset="2"/>
              </a:rPr>
              <a:t>transverse </a:t>
            </a:r>
            <a:r>
              <a:rPr lang="fr-FR" dirty="0" err="1" smtClean="0">
                <a:solidFill>
                  <a:schemeClr val="bg1"/>
                </a:solidFill>
                <a:cs typeface="Symbol" charset="2"/>
              </a:rPr>
              <a:t>momentum</a:t>
            </a:r>
            <a:r>
              <a:rPr lang="fr-FR" dirty="0" smtClean="0">
                <a:solidFill>
                  <a:schemeClr val="bg1"/>
                </a:solidFill>
                <a:cs typeface="Symbol" charset="2"/>
              </a:rPr>
              <a:t> distribution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SzPct val="100000"/>
              <a:buFont typeface="Arial"/>
              <a:buChar char="•"/>
            </a:pPr>
            <a:endParaRPr lang="fr-FR" dirty="0"/>
          </a:p>
          <a:p>
            <a:pPr>
              <a:buSzPct val="50000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66537" y="2092439"/>
            <a:ext cx="151330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Threshold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and</a:t>
            </a:r>
          </a:p>
          <a:p>
            <a:endParaRPr lang="fr-FR" dirty="0"/>
          </a:p>
          <a:p>
            <a:r>
              <a:rPr lang="fr-FR" dirty="0" err="1" smtClean="0"/>
              <a:t>Subthreshold</a:t>
            </a:r>
            <a:endParaRPr lang="fr-FR" dirty="0" smtClean="0"/>
          </a:p>
          <a:p>
            <a:endParaRPr lang="fr-FR" dirty="0"/>
          </a:p>
          <a:p>
            <a:r>
              <a:rPr lang="fr-FR" dirty="0" err="1"/>
              <a:t>R</a:t>
            </a:r>
            <a:r>
              <a:rPr lang="fr-FR" dirty="0" err="1" smtClean="0"/>
              <a:t>eactions</a:t>
            </a:r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>
            <a:off x="7066606" y="1674002"/>
            <a:ext cx="283745" cy="2850605"/>
          </a:xfrm>
          <a:prstGeom prst="leftBrac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8" name="Image 7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9007" y="918150"/>
            <a:ext cx="414296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Symbol" charset="2"/>
                <a:cs typeface="Symbol" charset="2"/>
              </a:rPr>
              <a:t>h</a:t>
            </a:r>
            <a:r>
              <a:rPr lang="fr-FR" sz="2400" b="1" dirty="0" smtClean="0"/>
              <a:t> production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4114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922" y="2388499"/>
            <a:ext cx="31988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FFFF"/>
                </a:solidFill>
              </a:rPr>
              <a:t>HARP </a:t>
            </a:r>
            <a:r>
              <a:rPr lang="fr-FR" sz="2000" b="1" dirty="0" err="1" smtClean="0">
                <a:solidFill>
                  <a:srgbClr val="FFFFFF"/>
                </a:solidFill>
              </a:rPr>
              <a:t>experiment</a:t>
            </a:r>
            <a:endParaRPr lang="fr-FR" sz="2000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sz="2000" b="1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sz="2000" b="1" dirty="0" smtClean="0">
              <a:solidFill>
                <a:srgbClr val="FFFFFF"/>
              </a:solidFill>
            </a:endParaRPr>
          </a:p>
          <a:p>
            <a:r>
              <a:rPr lang="fr-FR" sz="20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fr-FR" sz="2000" b="1" dirty="0" smtClean="0">
                <a:solidFill>
                  <a:srgbClr val="FFFFFF"/>
                </a:solidFill>
              </a:rPr>
              <a:t>: no </a:t>
            </a:r>
            <a:r>
              <a:rPr lang="fr-FR" sz="2000" b="1" dirty="0" err="1" smtClean="0">
                <a:solidFill>
                  <a:srgbClr val="FFFFFF"/>
                </a:solidFill>
              </a:rPr>
              <a:t>effect</a:t>
            </a:r>
            <a:r>
              <a:rPr lang="fr-FR" sz="2000" b="1" dirty="0" smtClean="0">
                <a:solidFill>
                  <a:srgbClr val="FFFFFF"/>
                </a:solidFill>
              </a:rPr>
              <a:t> on </a:t>
            </a:r>
            <a:r>
              <a:rPr lang="fr-FR" sz="2000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fr-FR" sz="2000" b="1" dirty="0" smtClean="0">
                <a:solidFill>
                  <a:srgbClr val="FFFFFF"/>
                </a:solidFill>
              </a:rPr>
              <a:t> production</a:t>
            </a:r>
            <a:endParaRPr lang="fr-FR" sz="2000" b="1" dirty="0">
              <a:solidFill>
                <a:srgbClr val="FFFFFF"/>
              </a:solidFill>
            </a:endParaRPr>
          </a:p>
          <a:p>
            <a:pPr>
              <a:buSzPct val="50000"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8" name="Image 7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89007" y="918150"/>
            <a:ext cx="414296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Symbol" charset="2"/>
                <a:cs typeface="Symbol" charset="2"/>
              </a:rPr>
              <a:t>p</a:t>
            </a:r>
            <a:r>
              <a:rPr lang="fr-FR" sz="2400" b="1" dirty="0" smtClean="0"/>
              <a:t> production</a:t>
            </a:r>
            <a:endParaRPr lang="fr-FR" sz="2400" b="1" dirty="0"/>
          </a:p>
        </p:txBody>
      </p:sp>
      <p:pic>
        <p:nvPicPr>
          <p:cNvPr id="2" name="Image 1" descr="p_Cu_11400_pi+_cco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1235" y="1464682"/>
            <a:ext cx="4951244" cy="52181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39818" y="4516066"/>
            <a:ext cx="1463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smtClean="0">
                <a:latin typeface="Symbol" charset="2"/>
                <a:cs typeface="Symbol" charset="2"/>
              </a:rPr>
              <a:t>h</a:t>
            </a:r>
            <a:endParaRPr lang="fr-FR" sz="2000" b="1" dirty="0"/>
          </a:p>
          <a:p>
            <a:endParaRPr lang="fr-FR" sz="1000" b="1" dirty="0" smtClean="0"/>
          </a:p>
          <a:p>
            <a:r>
              <a:rPr lang="fr-FR" sz="2000" b="1" dirty="0" err="1" smtClean="0">
                <a:solidFill>
                  <a:srgbClr val="FF0000"/>
                </a:solidFill>
                <a:cs typeface="Symbol" charset="2"/>
              </a:rPr>
              <a:t>without</a:t>
            </a:r>
            <a:r>
              <a:rPr lang="fr-FR" sz="2000" b="1" dirty="0" smtClean="0">
                <a:solidFill>
                  <a:srgbClr val="FF0000"/>
                </a:solidFill>
                <a:cs typeface="Symbol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1525" y="1493107"/>
            <a:ext cx="74407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FF00"/>
                </a:solidFill>
              </a:rPr>
              <a:t>From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Gunter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Folger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 smtClean="0">
                <a:solidFill>
                  <a:srgbClr val="FFFFFF"/>
                </a:solidFill>
              </a:rPr>
              <a:t>For </a:t>
            </a:r>
            <a:r>
              <a:rPr lang="fr-FR" sz="2000" dirty="0" err="1">
                <a:solidFill>
                  <a:srgbClr val="FFFFFF"/>
                </a:solidFill>
              </a:rPr>
              <a:t>Binary</a:t>
            </a:r>
            <a:r>
              <a:rPr lang="fr-FR" sz="2000" dirty="0">
                <a:solidFill>
                  <a:srgbClr val="FFFFFF"/>
                </a:solidFill>
              </a:rPr>
              <a:t> Cascade  </a:t>
            </a:r>
            <a:r>
              <a:rPr lang="fr-FR" sz="2000" dirty="0" smtClean="0">
                <a:solidFill>
                  <a:srgbClr val="FFFFFF"/>
                </a:solidFill>
              </a:rPr>
              <a:t>and </a:t>
            </a:r>
            <a:r>
              <a:rPr lang="fr-FR" sz="2000" dirty="0" err="1">
                <a:solidFill>
                  <a:srgbClr val="FFFFFF"/>
                </a:solidFill>
              </a:rPr>
              <a:t>Binary</a:t>
            </a:r>
            <a:r>
              <a:rPr lang="fr-FR" sz="2000" dirty="0">
                <a:solidFill>
                  <a:srgbClr val="FFFFFF"/>
                </a:solidFill>
              </a:rPr>
              <a:t> Light Ion Cascade, </a:t>
            </a:r>
            <a:endParaRPr lang="fr-FR" sz="2000" dirty="0" smtClean="0">
              <a:solidFill>
                <a:srgbClr val="FFFFFF"/>
              </a:solidFill>
            </a:endParaRPr>
          </a:p>
          <a:p>
            <a:endParaRPr lang="fr-FR" sz="2000" dirty="0" smtClean="0">
              <a:solidFill>
                <a:srgbClr val="FFFFFF"/>
              </a:solidFill>
            </a:endParaRPr>
          </a:p>
          <a:p>
            <a:r>
              <a:rPr lang="fr-FR" sz="2000" dirty="0" err="1" smtClean="0">
                <a:solidFill>
                  <a:srgbClr val="FFFFFF"/>
                </a:solidFill>
              </a:rPr>
              <a:t>there</a:t>
            </a:r>
            <a:r>
              <a:rPr lang="fr-FR" sz="2000" dirty="0" smtClean="0">
                <a:solidFill>
                  <a:srgbClr val="FFFFFF"/>
                </a:solidFill>
              </a:rPr>
              <a:t> </a:t>
            </a:r>
            <a:r>
              <a:rPr lang="fr-FR" sz="2000" dirty="0">
                <a:solidFill>
                  <a:srgbClr val="FFFFFF"/>
                </a:solidFill>
              </a:rPr>
              <a:t>has </a:t>
            </a:r>
            <a:r>
              <a:rPr lang="fr-FR" sz="2000" b="1" dirty="0">
                <a:solidFill>
                  <a:srgbClr val="FFFFFF"/>
                </a:solidFill>
              </a:rPr>
              <a:t>been no </a:t>
            </a:r>
            <a:r>
              <a:rPr lang="fr-FR" sz="2000" b="1" dirty="0" err="1">
                <a:solidFill>
                  <a:srgbClr val="FFFFFF"/>
                </a:solidFill>
              </a:rPr>
              <a:t>development</a:t>
            </a:r>
            <a:r>
              <a:rPr lang="fr-FR" sz="2000" b="1" dirty="0">
                <a:solidFill>
                  <a:srgbClr val="FFFFFF"/>
                </a:solidFill>
              </a:rPr>
              <a:t> in the last </a:t>
            </a:r>
            <a:r>
              <a:rPr lang="fr-FR" sz="2000" b="1" dirty="0" err="1">
                <a:solidFill>
                  <a:srgbClr val="FFFFFF"/>
                </a:solidFill>
              </a:rPr>
              <a:t>year</a:t>
            </a:r>
            <a:r>
              <a:rPr lang="fr-FR" sz="2000" dirty="0">
                <a:solidFill>
                  <a:srgbClr val="FFFFFF"/>
                </a:solidFill>
              </a:rPr>
              <a:t>. </a:t>
            </a:r>
            <a:endParaRPr lang="fr-FR" sz="2000" dirty="0" smtClean="0">
              <a:solidFill>
                <a:srgbClr val="FFFFFF"/>
              </a:solidFill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Binary</a:t>
            </a:r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 Cascade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95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17514" y="805930"/>
            <a:ext cx="31617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>
                <a:solidFill>
                  <a:schemeClr val="tx2"/>
                </a:solidFill>
              </a:rPr>
              <a:t>+</a:t>
            </a:r>
            <a:r>
              <a:rPr lang="fr-FR" sz="2400" dirty="0">
                <a:solidFill>
                  <a:schemeClr val="tx2"/>
                </a:solidFill>
              </a:rPr>
              <a:t>(680 </a:t>
            </a:r>
            <a:r>
              <a:rPr lang="fr-FR" sz="2400" dirty="0" smtClean="0">
                <a:solidFill>
                  <a:schemeClr val="tx2"/>
                </a:solidFill>
              </a:rPr>
              <a:t>MeV/c) + </a:t>
            </a:r>
            <a:r>
              <a:rPr lang="fr-FR" sz="2400" baseline="30000" dirty="0" smtClean="0">
                <a:solidFill>
                  <a:schemeClr val="tx2"/>
                </a:solidFill>
              </a:rPr>
              <a:t>12</a:t>
            </a:r>
            <a:r>
              <a:rPr lang="fr-FR" sz="2400" dirty="0" smtClean="0">
                <a:solidFill>
                  <a:schemeClr val="tx2"/>
                </a:solidFill>
              </a:rPr>
              <a:t>C</a:t>
            </a:r>
            <a:endParaRPr lang="fr-FR" sz="2400" dirty="0">
              <a:solidFill>
                <a:schemeClr val="tx2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(</a:t>
            </a:r>
            <a:r>
              <a:rPr lang="fr-FR" sz="24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smtClean="0">
                <a:solidFill>
                  <a:schemeClr val="tx2"/>
                </a:solidFill>
              </a:rPr>
              <a:t> Spectrum) </a:t>
            </a:r>
            <a:endParaRPr lang="fr-FR" sz="2400" baseline="30000" dirty="0">
              <a:solidFill>
                <a:schemeClr val="tx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66275" y="6423954"/>
            <a:ext cx="137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</a:t>
            </a:r>
            <a:r>
              <a:rPr lang="fr-FR" baseline="-25000" dirty="0" smtClean="0">
                <a:latin typeface="Symbol" charset="2"/>
                <a:cs typeface="Symbol" charset="2"/>
              </a:rPr>
              <a:t>h</a:t>
            </a:r>
            <a:r>
              <a:rPr lang="fr-FR" dirty="0" smtClean="0">
                <a:cs typeface="Symbol" charset="2"/>
              </a:rPr>
              <a:t> (MeV)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88015" y="3029245"/>
            <a:ext cx="1432234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V</a:t>
            </a:r>
            <a:r>
              <a:rPr lang="fr-FR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FF0000"/>
                </a:solidFill>
              </a:rPr>
              <a:t> ~ 50 MeV</a:t>
            </a:r>
          </a:p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V</a:t>
            </a:r>
            <a:r>
              <a:rPr lang="fr-FR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~ </a:t>
            </a:r>
            <a:r>
              <a:rPr lang="fr-FR" dirty="0" smtClean="0">
                <a:solidFill>
                  <a:srgbClr val="0000FF"/>
                </a:solidFill>
              </a:rPr>
              <a:t>33 </a:t>
            </a:r>
            <a:r>
              <a:rPr lang="fr-FR" dirty="0">
                <a:solidFill>
                  <a:srgbClr val="0000FF"/>
                </a:solidFill>
              </a:rPr>
              <a:t>MeV</a:t>
            </a:r>
          </a:p>
          <a:p>
            <a:pPr algn="ctr"/>
            <a:r>
              <a:rPr lang="fr-FR" dirty="0" err="1" smtClean="0">
                <a:solidFill>
                  <a:srgbClr val="5DD648"/>
                </a:solidFill>
              </a:rPr>
              <a:t>V</a:t>
            </a:r>
            <a:r>
              <a:rPr lang="fr-FR" baseline="-25000" dirty="0" err="1">
                <a:solidFill>
                  <a:srgbClr val="5DD648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5DD648"/>
                </a:solidFill>
              </a:rPr>
              <a:t> = 0 MeV</a:t>
            </a:r>
            <a:endParaRPr lang="fr-FR" dirty="0">
              <a:solidFill>
                <a:srgbClr val="5DD648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24" name="Image 23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 2" descr="re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09" y="1680669"/>
            <a:ext cx="3488950" cy="2178676"/>
          </a:xfrm>
          <a:prstGeom prst="rect">
            <a:avLst/>
          </a:prstGeom>
        </p:spPr>
      </p:pic>
      <p:pic>
        <p:nvPicPr>
          <p:cNvPr id="4" name="Image 3" descr="re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31" y="4125518"/>
            <a:ext cx="3516655" cy="21959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00018" y="4802283"/>
            <a:ext cx="2552538" cy="369332"/>
          </a:xfrm>
          <a:prstGeom prst="rect">
            <a:avLst/>
          </a:prstGeom>
          <a:solidFill>
            <a:srgbClr val="5DD6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B</a:t>
            </a:r>
            <a:r>
              <a:rPr lang="fr-FR" dirty="0" err="1" smtClean="0"/>
              <a:t>etter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V=0!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96814" y="1776413"/>
            <a:ext cx="124368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0° &lt; </a:t>
            </a:r>
            <a:r>
              <a:rPr lang="fr-FR" sz="1400" dirty="0" err="1" smtClean="0">
                <a:latin typeface="Symbol" charset="2"/>
                <a:cs typeface="Symbol" charset="2"/>
              </a:rPr>
              <a:t>q</a:t>
            </a:r>
            <a:r>
              <a:rPr lang="fr-FR" sz="1400" baseline="-25000" dirty="0" err="1" smtClean="0">
                <a:latin typeface="Symbol" charset="2"/>
                <a:cs typeface="Symbol" charset="2"/>
              </a:rPr>
              <a:t>h</a:t>
            </a:r>
            <a:r>
              <a:rPr lang="fr-FR" sz="1400" dirty="0" smtClean="0"/>
              <a:t> &lt; 30°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19142" y="4270152"/>
            <a:ext cx="124368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0° &lt; </a:t>
            </a:r>
            <a:r>
              <a:rPr lang="fr-FR" sz="1400" dirty="0" err="1" smtClean="0">
                <a:latin typeface="Symbol" charset="2"/>
                <a:cs typeface="Symbol" charset="2"/>
              </a:rPr>
              <a:t>q</a:t>
            </a:r>
            <a:r>
              <a:rPr lang="fr-FR" sz="1400" baseline="-25000" dirty="0" err="1" smtClean="0">
                <a:latin typeface="Symbol" charset="2"/>
                <a:cs typeface="Symbol" charset="2"/>
              </a:rPr>
              <a:t>h</a:t>
            </a:r>
            <a:r>
              <a:rPr lang="fr-FR" sz="1400" dirty="0" smtClean="0"/>
              <a:t> &lt; 30°</a:t>
            </a:r>
            <a:endParaRPr lang="fr-FR" sz="1400" dirty="0"/>
          </a:p>
        </p:txBody>
      </p:sp>
      <p:grpSp>
        <p:nvGrpSpPr>
          <p:cNvPr id="8" name="Grouper 7"/>
          <p:cNvGrpSpPr/>
          <p:nvPr/>
        </p:nvGrpSpPr>
        <p:grpSpPr>
          <a:xfrm>
            <a:off x="96337" y="1680669"/>
            <a:ext cx="3477217" cy="2171349"/>
            <a:chOff x="96337" y="1680669"/>
            <a:chExt cx="3477217" cy="2171349"/>
          </a:xfrm>
        </p:grpSpPr>
        <p:pic>
          <p:nvPicPr>
            <p:cNvPr id="2" name="Image 1" descr="res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7" y="1680669"/>
              <a:ext cx="3477217" cy="2171349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560778" y="1813769"/>
              <a:ext cx="124368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0° &lt; </a:t>
              </a:r>
              <a:r>
                <a:rPr lang="fr-FR" sz="1400" dirty="0" err="1" smtClean="0">
                  <a:latin typeface="Symbol" charset="2"/>
                  <a:cs typeface="Symbol" charset="2"/>
                </a:rPr>
                <a:t>q</a:t>
              </a:r>
              <a:r>
                <a:rPr lang="fr-FR" sz="1400" baseline="-25000" dirty="0" err="1" smtClean="0">
                  <a:latin typeface="Symbol" charset="2"/>
                  <a:cs typeface="Symbol" charset="2"/>
                </a:rPr>
                <a:t>h</a:t>
              </a:r>
              <a:r>
                <a:rPr lang="fr-FR" sz="1400" dirty="0" smtClean="0"/>
                <a:t> &lt; 30°</a:t>
              </a:r>
              <a:endParaRPr lang="fr-FR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58831" y="1813769"/>
              <a:ext cx="640402" cy="270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812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2726" y="465778"/>
            <a:ext cx="4034600" cy="644399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709407" y="5343645"/>
            <a:ext cx="137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</a:t>
            </a:r>
            <a:r>
              <a:rPr lang="fr-FR" sz="2400" baseline="30000" dirty="0" smtClean="0"/>
              <a:t>1/3</a:t>
            </a:r>
            <a:endParaRPr lang="fr-FR" sz="2400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366275" y="6423954"/>
            <a:ext cx="137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</a:t>
            </a:r>
            <a:r>
              <a:rPr lang="fr-FR" baseline="-25000" dirty="0" smtClean="0">
                <a:latin typeface="Symbol" charset="2"/>
                <a:cs typeface="Symbol" charset="2"/>
              </a:rPr>
              <a:t>h</a:t>
            </a:r>
            <a:r>
              <a:rPr lang="fr-FR" dirty="0" smtClean="0">
                <a:cs typeface="Symbol" charset="2"/>
              </a:rPr>
              <a:t> (MeV)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499347" y="3189533"/>
            <a:ext cx="182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</a:t>
            </a:r>
            <a:r>
              <a:rPr lang="fr-FR" dirty="0" err="1" smtClean="0">
                <a:latin typeface="Symbol" charset="2"/>
                <a:cs typeface="Symbol" charset="2"/>
              </a:rPr>
              <a:t>s</a:t>
            </a:r>
            <a:r>
              <a:rPr lang="fr-FR" dirty="0" smtClean="0"/>
              <a:t>/</a:t>
            </a:r>
            <a:r>
              <a:rPr lang="fr-FR" dirty="0" err="1" smtClean="0"/>
              <a:t>d</a:t>
            </a:r>
            <a:r>
              <a:rPr lang="fr-FR" dirty="0" err="1" smtClean="0"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latin typeface="Symbol" charset="2"/>
                <a:cs typeface="Symbol" charset="2"/>
              </a:rPr>
              <a:t>h</a:t>
            </a:r>
            <a:r>
              <a:rPr lang="fr-FR" dirty="0" smtClean="0"/>
              <a:t> (mb/sr)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29281" y="1940578"/>
            <a:ext cx="162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0° &lt; </a:t>
            </a:r>
            <a:r>
              <a:rPr lang="fr-FR" dirty="0" err="1" smtClean="0">
                <a:latin typeface="Symbol" charset="2"/>
                <a:cs typeface="Symbol" charset="2"/>
              </a:rPr>
              <a:t>q</a:t>
            </a:r>
            <a:r>
              <a:rPr lang="fr-FR" baseline="-25000" dirty="0" err="1" smtClean="0">
                <a:latin typeface="Symbol" charset="2"/>
                <a:cs typeface="Symbol" charset="2"/>
              </a:rPr>
              <a:t>h</a:t>
            </a:r>
            <a:r>
              <a:rPr lang="fr-FR" dirty="0" smtClean="0"/>
              <a:t> &lt; 30°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654120" y="5843877"/>
            <a:ext cx="1432234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V</a:t>
            </a:r>
            <a:r>
              <a:rPr lang="fr-FR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FF0000"/>
                </a:solidFill>
              </a:rPr>
              <a:t> ~ 50 MeV</a:t>
            </a:r>
          </a:p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V</a:t>
            </a:r>
            <a:r>
              <a:rPr lang="fr-FR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~ </a:t>
            </a:r>
            <a:r>
              <a:rPr lang="fr-FR" dirty="0" smtClean="0">
                <a:solidFill>
                  <a:srgbClr val="0000FF"/>
                </a:solidFill>
              </a:rPr>
              <a:t>33 </a:t>
            </a:r>
            <a:r>
              <a:rPr lang="fr-FR" dirty="0">
                <a:solidFill>
                  <a:srgbClr val="0000FF"/>
                </a:solidFill>
              </a:rPr>
              <a:t>MeV</a:t>
            </a:r>
          </a:p>
          <a:p>
            <a:pPr algn="ctr"/>
            <a:r>
              <a:rPr lang="fr-FR" dirty="0" err="1" smtClean="0">
                <a:solidFill>
                  <a:srgbClr val="5DD648"/>
                </a:solidFill>
              </a:rPr>
              <a:t>V</a:t>
            </a:r>
            <a:r>
              <a:rPr lang="fr-FR" baseline="-25000" dirty="0" err="1">
                <a:solidFill>
                  <a:srgbClr val="5DD648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5DD648"/>
                </a:solidFill>
              </a:rPr>
              <a:t> = 0 MeV</a:t>
            </a:r>
            <a:endParaRPr lang="fr-FR" dirty="0">
              <a:solidFill>
                <a:srgbClr val="5DD648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24" name="Image 23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7514" y="805930"/>
            <a:ext cx="31617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>
                <a:solidFill>
                  <a:schemeClr val="tx2"/>
                </a:solidFill>
              </a:rPr>
              <a:t>+</a:t>
            </a:r>
            <a:r>
              <a:rPr lang="fr-FR" sz="2400" dirty="0">
                <a:solidFill>
                  <a:schemeClr val="tx2"/>
                </a:solidFill>
              </a:rPr>
              <a:t>(680 </a:t>
            </a:r>
            <a:r>
              <a:rPr lang="fr-FR" sz="2400" dirty="0" smtClean="0">
                <a:solidFill>
                  <a:schemeClr val="tx2"/>
                </a:solidFill>
              </a:rPr>
              <a:t>MeV/c) + X</a:t>
            </a:r>
            <a:endParaRPr lang="fr-FR" sz="2400" dirty="0">
              <a:solidFill>
                <a:schemeClr val="tx2"/>
              </a:solidFill>
            </a:endParaRPr>
          </a:p>
          <a:p>
            <a:pPr algn="ctr"/>
            <a:r>
              <a:rPr lang="fr-FR" sz="2400" dirty="0" smtClean="0">
                <a:solidFill>
                  <a:schemeClr val="tx2"/>
                </a:solidFill>
              </a:rPr>
              <a:t>(</a:t>
            </a:r>
            <a:r>
              <a:rPr lang="fr-FR" sz="24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smtClean="0">
                <a:solidFill>
                  <a:schemeClr val="tx2"/>
                </a:solidFill>
              </a:rPr>
              <a:t> Production) </a:t>
            </a:r>
            <a:endParaRPr lang="fr-FR" sz="2400" baseline="30000" dirty="0">
              <a:solidFill>
                <a:schemeClr val="tx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52024" y="2573355"/>
            <a:ext cx="1491976" cy="1477328"/>
          </a:xfrm>
          <a:prstGeom prst="rect">
            <a:avLst/>
          </a:prstGeom>
          <a:solidFill>
            <a:srgbClr val="5DD6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Good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V=0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Whatever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40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366275" y="6423954"/>
            <a:ext cx="137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</a:t>
            </a:r>
            <a:r>
              <a:rPr lang="fr-FR" baseline="-25000" dirty="0" smtClean="0">
                <a:latin typeface="Symbol" charset="2"/>
                <a:cs typeface="Symbol" charset="2"/>
              </a:rPr>
              <a:t>h</a:t>
            </a:r>
            <a:r>
              <a:rPr lang="fr-FR" dirty="0" smtClean="0">
                <a:cs typeface="Symbol" charset="2"/>
              </a:rPr>
              <a:t> (MeV)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24" name="Image 23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3809" y="1113363"/>
            <a:ext cx="316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  <a:cs typeface="Symbol" charset="2"/>
              </a:rPr>
              <a:t>p</a:t>
            </a:r>
            <a:r>
              <a:rPr lang="fr-FR" dirty="0" smtClean="0">
                <a:solidFill>
                  <a:srgbClr val="FFFFFF"/>
                </a:solidFill>
              </a:rPr>
              <a:t>(1 </a:t>
            </a:r>
            <a:r>
              <a:rPr lang="fr-FR" dirty="0" err="1">
                <a:solidFill>
                  <a:srgbClr val="FFFFFF"/>
                </a:solidFill>
              </a:rPr>
              <a:t>G</a:t>
            </a:r>
            <a:r>
              <a:rPr lang="fr-FR" dirty="0" err="1" smtClean="0">
                <a:solidFill>
                  <a:srgbClr val="FFFFFF"/>
                </a:solidFill>
              </a:rPr>
              <a:t>eV</a:t>
            </a:r>
            <a:r>
              <a:rPr lang="fr-FR" dirty="0" smtClean="0">
                <a:solidFill>
                  <a:srgbClr val="FFFFFF"/>
                </a:solidFill>
              </a:rPr>
              <a:t>) + </a:t>
            </a:r>
            <a:r>
              <a:rPr lang="fr-FR" baseline="30000" dirty="0" smtClean="0">
                <a:solidFill>
                  <a:srgbClr val="FFFFFF"/>
                </a:solidFill>
              </a:rPr>
              <a:t>11</a:t>
            </a:r>
            <a:r>
              <a:rPr lang="fr-FR" dirty="0" smtClean="0">
                <a:solidFill>
                  <a:srgbClr val="FFFFFF"/>
                </a:solidFill>
              </a:rPr>
              <a:t>B </a:t>
            </a:r>
            <a:endParaRPr lang="fr-FR" baseline="30000" dirty="0">
              <a:solidFill>
                <a:srgbClr val="FFFF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845122" y="3112676"/>
            <a:ext cx="1432234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V</a:t>
            </a:r>
            <a:r>
              <a:rPr lang="fr-FR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FF0000"/>
                </a:solidFill>
              </a:rPr>
              <a:t> ~ 50 MeV</a:t>
            </a:r>
          </a:p>
          <a:p>
            <a:pPr algn="ctr"/>
            <a:r>
              <a:rPr lang="fr-FR" dirty="0" err="1" smtClean="0">
                <a:solidFill>
                  <a:srgbClr val="0000FF"/>
                </a:solidFill>
              </a:rPr>
              <a:t>V</a:t>
            </a:r>
            <a:r>
              <a:rPr lang="fr-FR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~ </a:t>
            </a:r>
            <a:r>
              <a:rPr lang="fr-FR" dirty="0" smtClean="0">
                <a:solidFill>
                  <a:srgbClr val="0000FF"/>
                </a:solidFill>
              </a:rPr>
              <a:t>33 </a:t>
            </a:r>
            <a:r>
              <a:rPr lang="fr-FR" dirty="0">
                <a:solidFill>
                  <a:srgbClr val="0000FF"/>
                </a:solidFill>
              </a:rPr>
              <a:t>MeV</a:t>
            </a:r>
          </a:p>
          <a:p>
            <a:pPr algn="ctr"/>
            <a:r>
              <a:rPr lang="fr-FR" dirty="0" err="1" smtClean="0">
                <a:solidFill>
                  <a:srgbClr val="5DD648"/>
                </a:solidFill>
              </a:rPr>
              <a:t>V</a:t>
            </a:r>
            <a:r>
              <a:rPr lang="fr-FR" baseline="-25000" dirty="0" err="1">
                <a:solidFill>
                  <a:srgbClr val="5DD648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5DD648"/>
                </a:solidFill>
              </a:rPr>
              <a:t> = 0 MeV</a:t>
            </a:r>
            <a:endParaRPr lang="fr-FR" dirty="0">
              <a:solidFill>
                <a:srgbClr val="5DD648"/>
              </a:solidFill>
            </a:endParaRPr>
          </a:p>
        </p:txBody>
      </p:sp>
      <p:pic>
        <p:nvPicPr>
          <p:cNvPr id="3" name="Image 2" descr="res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2" y="1620643"/>
            <a:ext cx="3887995" cy="2446377"/>
          </a:xfrm>
          <a:prstGeom prst="rect">
            <a:avLst/>
          </a:prstGeom>
        </p:spPr>
      </p:pic>
      <p:pic>
        <p:nvPicPr>
          <p:cNvPr id="5" name="Image 4" descr="res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81" y="1607842"/>
            <a:ext cx="3888263" cy="243015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283280" y="1116372"/>
            <a:ext cx="316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  <a:cs typeface="Symbol" charset="2"/>
              </a:rPr>
              <a:t>p</a:t>
            </a:r>
            <a:r>
              <a:rPr lang="fr-FR" dirty="0" smtClean="0">
                <a:solidFill>
                  <a:srgbClr val="FFFFFF"/>
                </a:solidFill>
              </a:rPr>
              <a:t>(1 </a:t>
            </a:r>
            <a:r>
              <a:rPr lang="fr-FR" dirty="0" err="1">
                <a:solidFill>
                  <a:srgbClr val="FFFFFF"/>
                </a:solidFill>
              </a:rPr>
              <a:t>G</a:t>
            </a:r>
            <a:r>
              <a:rPr lang="fr-FR" dirty="0" err="1" smtClean="0">
                <a:solidFill>
                  <a:srgbClr val="FFFFFF"/>
                </a:solidFill>
              </a:rPr>
              <a:t>eV</a:t>
            </a:r>
            <a:r>
              <a:rPr lang="fr-FR" dirty="0" smtClean="0">
                <a:solidFill>
                  <a:srgbClr val="FFFFFF"/>
                </a:solidFill>
              </a:rPr>
              <a:t>) + X </a:t>
            </a:r>
            <a:endParaRPr lang="fr-FR" baseline="30000" dirty="0">
              <a:solidFill>
                <a:srgbClr val="FFFF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5334" y="4554537"/>
            <a:ext cx="7259670" cy="923330"/>
          </a:xfrm>
          <a:prstGeom prst="rect">
            <a:avLst/>
          </a:prstGeom>
          <a:solidFill>
            <a:srgbClr val="5DD6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V=0, not </a:t>
            </a:r>
            <a:r>
              <a:rPr lang="fr-FR" dirty="0" err="1" smtClean="0"/>
              <a:t>better</a:t>
            </a:r>
            <a:r>
              <a:rPr lang="fr-FR" dirty="0" smtClean="0"/>
              <a:t> not </a:t>
            </a:r>
            <a:r>
              <a:rPr lang="fr-FR" dirty="0" err="1" smtClean="0"/>
              <a:t>worse</a:t>
            </a:r>
            <a:r>
              <a:rPr lang="fr-FR" dirty="0" smtClean="0"/>
              <a:t>…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BUT </a:t>
            </a:r>
            <a:r>
              <a:rPr lang="fr-FR" dirty="0" err="1" smtClean="0"/>
              <a:t>subthreshold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more </a:t>
            </a:r>
            <a:r>
              <a:rPr lang="fr-FR" dirty="0" err="1" smtClean="0">
                <a:sym typeface="Wingdings"/>
              </a:rPr>
              <a:t>tricky</a:t>
            </a:r>
            <a:r>
              <a:rPr lang="fr-FR" dirty="0">
                <a:sym typeface="Wingdings"/>
              </a:rPr>
              <a:t> </a:t>
            </a:r>
            <a:r>
              <a:rPr lang="fr-FR" sz="1600" dirty="0" smtClean="0">
                <a:sym typeface="Wingdings"/>
              </a:rPr>
              <a:t>(</a:t>
            </a:r>
            <a:r>
              <a:rPr lang="fr-FR" sz="1600" dirty="0" err="1" smtClean="0">
                <a:sym typeface="Wingdings"/>
              </a:rPr>
              <a:t>momentum</a:t>
            </a:r>
            <a:r>
              <a:rPr lang="fr-FR" sz="1600" dirty="0" smtClean="0">
                <a:sym typeface="Wingdings"/>
              </a:rPr>
              <a:t> distribution of the Ns…)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9243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ta-p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25" y="780890"/>
            <a:ext cx="3374531" cy="31850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48564" y="1811697"/>
            <a:ext cx="185206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p(3.5 </a:t>
            </a:r>
            <a:r>
              <a:rPr lang="fr-FR" dirty="0" err="1" smtClean="0"/>
              <a:t>GeV</a:t>
            </a:r>
            <a:r>
              <a:rPr lang="fr-FR" dirty="0" smtClean="0"/>
              <a:t>) + Nb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data:</a:t>
            </a:r>
          </a:p>
          <a:p>
            <a:pPr algn="ctr"/>
            <a:r>
              <a:rPr lang="fr-FR" dirty="0" smtClean="0"/>
              <a:t>HADES</a:t>
            </a:r>
          </a:p>
          <a:p>
            <a:pPr algn="ctr"/>
            <a:r>
              <a:rPr lang="fr-FR" dirty="0" smtClean="0"/>
              <a:t>collaboration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986197" y="449918"/>
            <a:ext cx="2999048" cy="369332"/>
          </a:xfrm>
          <a:prstGeom prst="rect">
            <a:avLst/>
          </a:prstGeom>
          <a:solidFill>
            <a:srgbClr val="FFFFFF"/>
          </a:solidFill>
          <a:ln>
            <a:solidFill>
              <a:srgbClr val="25406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>
                <a:solidFill>
                  <a:srgbClr val="254061"/>
                </a:solidFill>
              </a:rPr>
              <a:t>Phys.Rev</a:t>
            </a:r>
            <a:r>
              <a:rPr lang="pl-PL" dirty="0">
                <a:solidFill>
                  <a:srgbClr val="254061"/>
                </a:solidFill>
              </a:rPr>
              <a:t>. C 88, 024904 (2013</a:t>
            </a:r>
            <a:r>
              <a:rPr lang="pl-PL" dirty="0" smtClean="0">
                <a:solidFill>
                  <a:srgbClr val="254061"/>
                </a:solidFill>
              </a:rPr>
              <a:t>)</a:t>
            </a:r>
            <a:endParaRPr lang="pl-PL" dirty="0">
              <a:solidFill>
                <a:srgbClr val="25406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23" name="Image 22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3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32395" y="1087318"/>
            <a:ext cx="3777090" cy="2883523"/>
            <a:chOff x="32395" y="1087318"/>
            <a:chExt cx="3777090" cy="2883523"/>
          </a:xfrm>
        </p:grpSpPr>
        <p:pic>
          <p:nvPicPr>
            <p:cNvPr id="13" name="Image 12" descr="CpiP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1580" y="595259"/>
              <a:ext cx="2615846" cy="3599964"/>
            </a:xfrm>
            <a:prstGeom prst="rect">
              <a:avLst/>
            </a:prstGeom>
          </p:spPr>
        </p:pic>
        <p:pic>
          <p:nvPicPr>
            <p:cNvPr id="16" name="Image 15" descr="eta-pt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2" t="88888" r="28765"/>
            <a:stretch/>
          </p:blipFill>
          <p:spPr>
            <a:xfrm>
              <a:off x="1553358" y="3616903"/>
              <a:ext cx="1073542" cy="353938"/>
            </a:xfrm>
            <a:prstGeom prst="rect">
              <a:avLst/>
            </a:prstGeom>
          </p:spPr>
        </p:pic>
        <p:pic>
          <p:nvPicPr>
            <p:cNvPr id="17" name="Image 16" descr="eta-pt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52" r="89502" b="30734"/>
            <a:stretch/>
          </p:blipFill>
          <p:spPr>
            <a:xfrm>
              <a:off x="32395" y="1679339"/>
              <a:ext cx="354252" cy="1602531"/>
            </a:xfrm>
            <a:prstGeom prst="rect">
              <a:avLst/>
            </a:prstGeom>
          </p:spPr>
        </p:pic>
      </p:grpSp>
      <p:pic>
        <p:nvPicPr>
          <p:cNvPr id="5" name="Image 4" descr="eta-p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25" y="780890"/>
            <a:ext cx="3374531" cy="3185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86197" y="449918"/>
            <a:ext cx="2999048" cy="369332"/>
          </a:xfrm>
          <a:prstGeom prst="rect">
            <a:avLst/>
          </a:prstGeom>
          <a:solidFill>
            <a:srgbClr val="FFFFFF"/>
          </a:solidFill>
          <a:ln>
            <a:solidFill>
              <a:srgbClr val="25406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>
                <a:solidFill>
                  <a:srgbClr val="254061"/>
                </a:solidFill>
              </a:rPr>
              <a:t>Phys.Rev</a:t>
            </a:r>
            <a:r>
              <a:rPr lang="pl-PL" dirty="0">
                <a:solidFill>
                  <a:srgbClr val="254061"/>
                </a:solidFill>
              </a:rPr>
              <a:t>. C 88, 024904 (2013</a:t>
            </a:r>
            <a:r>
              <a:rPr lang="pl-PL" dirty="0" smtClean="0">
                <a:solidFill>
                  <a:srgbClr val="254061"/>
                </a:solidFill>
              </a:rPr>
              <a:t>)</a:t>
            </a:r>
            <a:endParaRPr lang="pl-PL" dirty="0">
              <a:solidFill>
                <a:srgbClr val="25406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201" y="53476"/>
            <a:ext cx="2945542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Thanks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Holzmann and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B.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Ramstein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exp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. data)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23" name="Image 22" descr="logoconf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black"/>
                </a:solidFill>
                <a:latin typeface="Calibri"/>
              </a:rPr>
              <a:t>R</a:t>
            </a:r>
            <a:r>
              <a:rPr lang="fr-FR" sz="2400" b="1" dirty="0" err="1" smtClean="0">
                <a:solidFill>
                  <a:prstClr val="black"/>
                </a:solidFill>
                <a:latin typeface="Calibri"/>
              </a:rPr>
              <a:t>esults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69566" y="4451048"/>
            <a:ext cx="3977196" cy="1200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Pretty</a:t>
            </a:r>
            <a:r>
              <a:rPr lang="fr-FR" sz="2400" b="1" dirty="0" smtClean="0"/>
              <a:t> good </a:t>
            </a:r>
            <a:r>
              <a:rPr lang="fr-FR" sz="2400" b="1" dirty="0" err="1" smtClean="0"/>
              <a:t>result</a:t>
            </a:r>
            <a:endParaRPr lang="fr-FR" sz="2400" b="1" dirty="0" smtClean="0"/>
          </a:p>
          <a:p>
            <a:r>
              <a:rPr lang="fr-FR" sz="2400" dirty="0" err="1" smtClean="0"/>
              <a:t>compared</a:t>
            </a:r>
            <a:r>
              <a:rPr lang="fr-FR" sz="2400" dirty="0" smtClean="0"/>
              <a:t> to </a:t>
            </a:r>
          </a:p>
          <a:p>
            <a:r>
              <a:rPr lang="fr-FR" sz="2400" dirty="0" err="1" smtClean="0"/>
              <a:t>experiment</a:t>
            </a:r>
            <a:r>
              <a:rPr lang="fr-FR" sz="2400" dirty="0" smtClean="0"/>
              <a:t> and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995015" y="2322286"/>
            <a:ext cx="96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INCL++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48564" y="1811697"/>
            <a:ext cx="185206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p(3.5 </a:t>
            </a:r>
            <a:r>
              <a:rPr lang="fr-FR" dirty="0" err="1" smtClean="0"/>
              <a:t>GeV</a:t>
            </a:r>
            <a:r>
              <a:rPr lang="fr-FR" dirty="0" smtClean="0"/>
              <a:t>) + Nb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dirty="0" smtClean="0"/>
              <a:t>data:</a:t>
            </a:r>
          </a:p>
          <a:p>
            <a:pPr algn="ctr"/>
            <a:r>
              <a:rPr lang="fr-FR" dirty="0" smtClean="0"/>
              <a:t>HADES</a:t>
            </a:r>
          </a:p>
          <a:p>
            <a:pPr algn="ctr"/>
            <a:r>
              <a:rPr lang="fr-FR" dirty="0" smtClean="0"/>
              <a:t>collaboration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29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Conclusions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12" name="Image 11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1324" y="1416475"/>
            <a:ext cx="7852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in INCL++  and </a:t>
            </a:r>
            <a:r>
              <a:rPr lang="fr-FR" sz="2400" dirty="0" err="1" smtClean="0">
                <a:solidFill>
                  <a:schemeClr val="bg1"/>
                </a:solidFill>
              </a:rPr>
              <a:t>gives</a:t>
            </a:r>
            <a:r>
              <a:rPr lang="fr-FR" sz="2400" dirty="0" smtClean="0">
                <a:solidFill>
                  <a:schemeClr val="bg1"/>
                </a:solidFill>
              </a:rPr>
              <a:t> good </a:t>
            </a:r>
            <a:r>
              <a:rPr lang="fr-FR" sz="2400" dirty="0" err="1" smtClean="0">
                <a:solidFill>
                  <a:schemeClr val="bg1"/>
                </a:solidFill>
              </a:rPr>
              <a:t>results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A first </a:t>
            </a:r>
            <a:r>
              <a:rPr lang="fr-FR" sz="2400" dirty="0" err="1" smtClean="0">
                <a:solidFill>
                  <a:schemeClr val="bg1"/>
                </a:solidFill>
              </a:rPr>
              <a:t>implementation</a:t>
            </a:r>
            <a:r>
              <a:rPr lang="fr-FR" sz="2400" dirty="0" smtClean="0">
                <a:solidFill>
                  <a:schemeClr val="bg1"/>
                </a:solidFill>
              </a:rPr>
              <a:t> in Geant4 </a:t>
            </a:r>
            <a:r>
              <a:rPr lang="fr-FR" sz="2400" dirty="0" err="1" smtClean="0">
                <a:solidFill>
                  <a:schemeClr val="bg1"/>
                </a:solidFill>
              </a:rPr>
              <a:t>works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err="1" smtClean="0">
                <a:solidFill>
                  <a:schemeClr val="bg1"/>
                </a:solidFill>
              </a:rPr>
              <a:t>Some</a:t>
            </a:r>
            <a:r>
              <a:rPr lang="fr-FR" sz="2400" dirty="0" smtClean="0">
                <a:solidFill>
                  <a:schemeClr val="bg1"/>
                </a:solidFill>
              </a:rPr>
              <a:t> (</a:t>
            </a:r>
            <a:r>
              <a:rPr lang="fr-FR" sz="2400" dirty="0" err="1" smtClean="0">
                <a:solidFill>
                  <a:schemeClr val="bg1"/>
                </a:solidFill>
              </a:rPr>
              <a:t>minor</a:t>
            </a:r>
            <a:r>
              <a:rPr lang="fr-FR" sz="2400" dirty="0" smtClean="0">
                <a:solidFill>
                  <a:schemeClr val="bg1"/>
                </a:solidFill>
              </a:rPr>
              <a:t>) changes </a:t>
            </a:r>
            <a:r>
              <a:rPr lang="fr-FR" sz="2400" dirty="0" err="1" smtClean="0">
                <a:solidFill>
                  <a:schemeClr val="bg1"/>
                </a:solidFill>
              </a:rPr>
              <a:t>until</a:t>
            </a:r>
            <a:r>
              <a:rPr lang="fr-FR" sz="2400" dirty="0" smtClean="0">
                <a:solidFill>
                  <a:schemeClr val="bg1"/>
                </a:solidFill>
              </a:rPr>
              <a:t> the </a:t>
            </a:r>
            <a:r>
              <a:rPr lang="fr-FR" sz="2400" i="1" dirty="0" smtClean="0">
                <a:solidFill>
                  <a:schemeClr val="bg1"/>
                </a:solidFill>
              </a:rPr>
              <a:t>official</a:t>
            </a:r>
            <a:r>
              <a:rPr lang="fr-FR" sz="2400" dirty="0" smtClean="0">
                <a:solidFill>
                  <a:schemeClr val="bg1"/>
                </a:solidFill>
              </a:rPr>
              <a:t> version</a:t>
            </a:r>
          </a:p>
          <a:p>
            <a:pPr marL="285750" indent="-285750">
              <a:buFont typeface="Arial"/>
              <a:buChar char="•"/>
            </a:pP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almost</a:t>
            </a:r>
            <a:r>
              <a:rPr lang="fr-FR" sz="2400" dirty="0" smtClean="0">
                <a:solidFill>
                  <a:schemeClr val="bg1"/>
                </a:solidFill>
              </a:rPr>
              <a:t> in INCL++ and </a:t>
            </a:r>
            <a:r>
              <a:rPr lang="fr-FR" sz="2400" dirty="0" err="1" smtClean="0">
                <a:solidFill>
                  <a:schemeClr val="bg1"/>
                </a:solidFill>
              </a:rPr>
              <a:t>soon</a:t>
            </a:r>
            <a:r>
              <a:rPr lang="fr-FR" sz="2400" dirty="0" smtClean="0">
                <a:solidFill>
                  <a:schemeClr val="bg1"/>
                </a:solidFill>
              </a:rPr>
              <a:t> in Geant4</a:t>
            </a:r>
          </a:p>
          <a:p>
            <a:r>
              <a:rPr lang="fr-FR" sz="2400" dirty="0">
                <a:solidFill>
                  <a:schemeClr val="bg1"/>
                </a:solidFill>
              </a:rPr>
              <a:t>	</a:t>
            </a:r>
            <a:r>
              <a:rPr lang="fr-FR" sz="2400" dirty="0" smtClean="0">
                <a:solidFill>
                  <a:schemeClr val="bg1"/>
                </a:solidFill>
              </a:rPr>
              <a:t>	</a:t>
            </a:r>
            <a:r>
              <a:rPr lang="fr-FR" sz="2000" dirty="0" smtClean="0">
                <a:solidFill>
                  <a:schemeClr val="bg1"/>
                </a:solidFill>
              </a:rPr>
              <a:t>(</a:t>
            </a:r>
            <a:r>
              <a:rPr lang="fr-FR" sz="2000" dirty="0" err="1" smtClean="0">
                <a:solidFill>
                  <a:schemeClr val="bg1"/>
                </a:solidFill>
              </a:rPr>
              <a:t>unfortunately</a:t>
            </a:r>
            <a:r>
              <a:rPr lang="fr-FR" sz="2000" dirty="0" smtClean="0">
                <a:solidFill>
                  <a:schemeClr val="bg1"/>
                </a:solidFill>
              </a:rPr>
              <a:t> no data to test </a:t>
            </a:r>
            <a:r>
              <a:rPr lang="fr-FR" sz="2000" dirty="0" err="1" smtClean="0">
                <a:solidFill>
                  <a:schemeClr val="bg1"/>
                </a:solidFill>
              </a:rPr>
              <a:t>it</a:t>
            </a:r>
            <a:r>
              <a:rPr lang="fr-FR" sz="2000" dirty="0" smtClean="0">
                <a:solidFill>
                  <a:schemeClr val="bg1"/>
                </a:solidFill>
              </a:rPr>
              <a:t>)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2400" dirty="0" err="1" smtClean="0">
                <a:solidFill>
                  <a:schemeClr val="bg1"/>
                </a:solidFill>
              </a:rPr>
              <a:t>See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you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next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year</a:t>
            </a:r>
            <a:r>
              <a:rPr lang="fr-FR" sz="2400" dirty="0" smtClean="0">
                <a:solidFill>
                  <a:schemeClr val="bg1"/>
                </a:solidFill>
              </a:rPr>
              <a:t> for the </a:t>
            </a:r>
            <a:r>
              <a:rPr lang="fr-FR" sz="2400" dirty="0" err="1" smtClean="0">
                <a:solidFill>
                  <a:schemeClr val="bg1"/>
                </a:solidFill>
              </a:rPr>
              <a:t>strangeness</a:t>
            </a:r>
            <a:r>
              <a:rPr lang="fr-FR" sz="2400" dirty="0" smtClean="0">
                <a:solidFill>
                  <a:schemeClr val="bg1"/>
                </a:solidFill>
              </a:rPr>
              <a:t> (</a:t>
            </a:r>
            <a:r>
              <a:rPr lang="fr-FR" sz="2400" dirty="0" err="1" smtClean="0">
                <a:solidFill>
                  <a:schemeClr val="bg1"/>
                </a:solidFill>
              </a:rPr>
              <a:t>PhD</a:t>
            </a:r>
            <a:r>
              <a:rPr lang="fr-FR" sz="2400" dirty="0" smtClean="0">
                <a:solidFill>
                  <a:schemeClr val="bg1"/>
                </a:solidFill>
              </a:rPr>
              <a:t> - Jason Hirtz)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3"/>
          <p:cNvSpPr txBox="1">
            <a:spLocks noChangeArrowheads="1"/>
          </p:cNvSpPr>
          <p:nvPr/>
        </p:nvSpPr>
        <p:spPr bwMode="auto">
          <a:xfrm>
            <a:off x="1" y="147376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Thank you!</a:t>
            </a:r>
          </a:p>
          <a:p>
            <a:pPr algn="ctr">
              <a:defRPr/>
            </a:pPr>
            <a:endParaRPr lang="en-US" sz="8000" b="1" dirty="0">
              <a:solidFill>
                <a:schemeClr val="accent2">
                  <a:lumMod val="60000"/>
                  <a:lumOff val="40000"/>
                </a:schemeClr>
              </a:solidFill>
              <a:latin typeface="Handwriting - Dakota"/>
              <a:ea typeface="ＭＳ Ｐゴシック" pitchFamily="-106" charset="-128"/>
              <a:cs typeface="Handwriting - Dakota"/>
            </a:endParaRPr>
          </a:p>
          <a:p>
            <a:pPr algn="ctr">
              <a:defRPr/>
            </a:pP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andwriting - Dakota"/>
                <a:ea typeface="ＭＳ Ｐゴシック" pitchFamily="-106" charset="-128"/>
                <a:cs typeface="Handwriting - Dakota"/>
              </a:rPr>
              <a:t>Grazie!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6" name="Image 5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3"/>
          <p:cNvSpPr txBox="1">
            <a:spLocks noChangeArrowheads="1"/>
          </p:cNvSpPr>
          <p:nvPr/>
        </p:nvSpPr>
        <p:spPr bwMode="auto">
          <a:xfrm>
            <a:off x="-25401" y="252172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dirty="0" smtClean="0">
                <a:solidFill>
                  <a:schemeClr val="bg1"/>
                </a:solidFill>
                <a:ea typeface="ＭＳ Ｐゴシック" pitchFamily="-106" charset="-128"/>
                <a:cs typeface="Handwriting - Dakota"/>
              </a:rPr>
              <a:t>backup</a:t>
            </a:r>
            <a:endParaRPr lang="en-US" sz="8000" dirty="0">
              <a:solidFill>
                <a:schemeClr val="bg1"/>
              </a:solidFill>
              <a:ea typeface="ＭＳ Ｐゴシック" pitchFamily="-106" charset="-128"/>
              <a:cs typeface="Handwriting - Dakot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6" name="Image 5" descr="logocon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9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production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26858" y="966052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cs typeface="Symbol" charset="2"/>
              </a:rPr>
              <a:t>N</a:t>
            </a:r>
            <a:r>
              <a:rPr lang="fr-FR" sz="2400" dirty="0">
                <a:solidFill>
                  <a:prstClr val="black"/>
                </a:solidFill>
              </a:rPr>
              <a:t>N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+ X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Image 9" descr="nnomegax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77" y="1501984"/>
            <a:ext cx="3487592" cy="442798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2819" y="1427717"/>
            <a:ext cx="3824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exclusive (NN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NN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 smtClean="0">
                <a:solidFill>
                  <a:srgbClr val="FFFFFF"/>
                </a:solidFill>
              </a:rPr>
              <a:t>): 		</a:t>
            </a:r>
            <a:r>
              <a:rPr lang="fr-FR" dirty="0" err="1" smtClean="0">
                <a:solidFill>
                  <a:srgbClr val="FFFFFF"/>
                </a:solidFill>
              </a:rPr>
              <a:t>parameterization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from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Cassing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	 - NPA </a:t>
            </a:r>
            <a:r>
              <a:rPr lang="fr-FR" dirty="0">
                <a:solidFill>
                  <a:srgbClr val="FFFFFF"/>
                </a:solidFill>
              </a:rPr>
              <a:t>604, 455-465 (1996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 	</a:t>
            </a:r>
            <a:r>
              <a:rPr lang="fr-FR" dirty="0" err="1" smtClean="0">
                <a:solidFill>
                  <a:srgbClr val="FFFFFF"/>
                </a:solidFill>
              </a:rPr>
              <a:t>modified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(</a:t>
            </a:r>
            <a:r>
              <a:rPr lang="fr-FR" dirty="0" err="1">
                <a:solidFill>
                  <a:srgbClr val="FFFFFF"/>
                </a:solidFill>
              </a:rPr>
              <a:t>low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energies</a:t>
            </a:r>
            <a:r>
              <a:rPr lang="fr-FR" dirty="0">
                <a:solidFill>
                  <a:srgbClr val="FFFFFF"/>
                </a:solidFill>
              </a:rPr>
              <a:t>) 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inclusive (</a:t>
            </a:r>
            <a:r>
              <a:rPr lang="fr-FR" dirty="0">
                <a:solidFill>
                  <a:srgbClr val="FFFFFF"/>
                </a:solidFill>
              </a:rPr>
              <a:t>NN</a:t>
            </a:r>
            <a:r>
              <a:rPr lang="fr-FR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>
                <a:solidFill>
                  <a:srgbClr val="FFFFFF"/>
                </a:solidFill>
                <a:cs typeface="Symbol" charset="2"/>
                <a:sym typeface="Wingdings"/>
              </a:rPr>
              <a:t> </a:t>
            </a:r>
            <a:r>
              <a:rPr lang="fr-FR" dirty="0" smtClean="0">
                <a:solidFill>
                  <a:srgbClr val="FFFFFF"/>
                </a:solidFill>
                <a:cs typeface="Symbol" charset="2"/>
                <a:sym typeface="Wingdings"/>
              </a:rPr>
              <a:t>+ X</a:t>
            </a:r>
            <a:r>
              <a:rPr lang="fr-FR" dirty="0" smtClean="0">
                <a:solidFill>
                  <a:srgbClr val="FFFFFF"/>
                </a:solidFill>
              </a:rPr>
              <a:t>): 	</a:t>
            </a:r>
            <a:r>
              <a:rPr lang="fr-FR" dirty="0" err="1" smtClean="0">
                <a:solidFill>
                  <a:srgbClr val="FFFFFF"/>
                </a:solidFill>
              </a:rPr>
              <a:t>parameterization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from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Sibirtsev</a:t>
            </a:r>
            <a:r>
              <a:rPr lang="fr-FR" dirty="0" smtClean="0">
                <a:solidFill>
                  <a:srgbClr val="FFFFFF"/>
                </a:solidFill>
              </a:rPr>
              <a:t> 	</a:t>
            </a:r>
            <a:r>
              <a:rPr lang="fr-FR" dirty="0" err="1" smtClean="0">
                <a:solidFill>
                  <a:srgbClr val="FFFFFF"/>
                </a:solidFill>
              </a:rPr>
              <a:t>modified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recent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datum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	HADES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- A</a:t>
            </a:r>
            <a:r>
              <a:rPr lang="fr-FR" dirty="0">
                <a:solidFill>
                  <a:srgbClr val="FFFFFF"/>
                </a:solidFill>
              </a:rPr>
              <a:t>. </a:t>
            </a:r>
            <a:r>
              <a:rPr lang="fr-FR" dirty="0" err="1">
                <a:solidFill>
                  <a:srgbClr val="FFFFFF"/>
                </a:solidFill>
              </a:rPr>
              <a:t>Rustamov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i="1" dirty="0">
                <a:solidFill>
                  <a:srgbClr val="FFFFFF"/>
                </a:solidFill>
              </a:rPr>
              <a:t>et al.</a:t>
            </a:r>
            <a:r>
              <a:rPr lang="fr-FR" dirty="0" smtClean="0">
                <a:solidFill>
                  <a:srgbClr val="FFFFFF"/>
                </a:solidFill>
              </a:rPr>
              <a:t>, AIP 	</a:t>
            </a:r>
            <a:r>
              <a:rPr lang="fr-FR" dirty="0" err="1" smtClean="0">
                <a:solidFill>
                  <a:srgbClr val="FFFFFF"/>
                </a:solidFill>
              </a:rPr>
              <a:t>Conference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Proceedings</a:t>
            </a:r>
            <a:r>
              <a:rPr lang="fr-FR" dirty="0">
                <a:solidFill>
                  <a:srgbClr val="FFFFFF"/>
                </a:solidFill>
              </a:rPr>
              <a:t>, 1257, </a:t>
            </a:r>
            <a:r>
              <a:rPr lang="fr-FR" dirty="0" smtClean="0">
                <a:solidFill>
                  <a:srgbClr val="FFFFFF"/>
                </a:solidFill>
              </a:rPr>
              <a:t>	736 </a:t>
            </a:r>
            <a:r>
              <a:rPr lang="fr-FR" dirty="0">
                <a:solidFill>
                  <a:srgbClr val="FFFFFF"/>
                </a:solidFill>
              </a:rPr>
              <a:t>(2010</a:t>
            </a:r>
            <a:r>
              <a:rPr lang="fr-FR" dirty="0" smtClean="0">
                <a:solidFill>
                  <a:srgbClr val="FFFFFF"/>
                </a:solidFill>
              </a:rPr>
              <a:t>))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case </a:t>
            </a:r>
            <a:r>
              <a:rPr lang="fr-FR" dirty="0">
                <a:solidFill>
                  <a:srgbClr val="FFFFFF"/>
                </a:solidFill>
              </a:rPr>
              <a:t>o</a:t>
            </a:r>
            <a:r>
              <a:rPr lang="fr-FR" dirty="0" smtClean="0">
                <a:solidFill>
                  <a:srgbClr val="FFFFFF"/>
                </a:solidFill>
              </a:rPr>
              <a:t>f </a:t>
            </a:r>
            <a:r>
              <a:rPr lang="fr-FR" dirty="0" err="1" smtClean="0">
                <a:solidFill>
                  <a:srgbClr val="FFFFFF"/>
                </a:solidFill>
              </a:rPr>
              <a:t>pn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factor 3</a:t>
            </a:r>
          </a:p>
        </p:txBody>
      </p:sp>
    </p:spTree>
    <p:extLst>
      <p:ext uri="{BB962C8B-B14F-4D97-AF65-F5344CB8AC3E}">
        <p14:creationId xmlns:p14="http://schemas.microsoft.com/office/powerpoint/2010/main" val="370155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production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4531412" y="1024551"/>
            <a:ext cx="0" cy="404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926858" y="966052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cs typeface="Symbol" charset="2"/>
              </a:rPr>
              <a:t>N</a:t>
            </a:r>
            <a:r>
              <a:rPr lang="fr-FR" sz="2400" dirty="0">
                <a:solidFill>
                  <a:prstClr val="black"/>
                </a:solidFill>
              </a:rPr>
              <a:t>N</a:t>
            </a:r>
            <a:r>
              <a:rPr lang="fr-F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fr-FR" sz="2400" dirty="0" smtClean="0">
                <a:solidFill>
                  <a:prstClr val="black"/>
                </a:solidFill>
                <a:latin typeface="Calibri"/>
                <a:sym typeface="Wingdings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+ X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2819" y="1427717"/>
            <a:ext cx="3824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exclusive (NN</a:t>
            </a:r>
            <a:r>
              <a:rPr lang="fr-FR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err="1" smtClean="0">
                <a:solidFill>
                  <a:srgbClr val="FFFFFF"/>
                </a:solidFill>
                <a:sym typeface="Wingdings"/>
              </a:rPr>
              <a:t>NN</a:t>
            </a:r>
            <a:r>
              <a:rPr lang="fr-FR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 smtClean="0">
                <a:solidFill>
                  <a:srgbClr val="FFFFFF"/>
                </a:solidFill>
              </a:rPr>
              <a:t>): 		</a:t>
            </a:r>
            <a:r>
              <a:rPr lang="fr-FR" dirty="0" err="1" smtClean="0">
                <a:solidFill>
                  <a:srgbClr val="FFFFFF"/>
                </a:solidFill>
              </a:rPr>
              <a:t>parameterization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from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Cassing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	 - NPA </a:t>
            </a:r>
            <a:r>
              <a:rPr lang="fr-FR" dirty="0">
                <a:solidFill>
                  <a:srgbClr val="FFFFFF"/>
                </a:solidFill>
              </a:rPr>
              <a:t>604, 455-465 (1996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 	</a:t>
            </a:r>
            <a:r>
              <a:rPr lang="fr-FR" dirty="0" err="1" smtClean="0">
                <a:solidFill>
                  <a:srgbClr val="FFFFFF"/>
                </a:solidFill>
              </a:rPr>
              <a:t>modified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(</a:t>
            </a:r>
            <a:r>
              <a:rPr lang="fr-FR" dirty="0" err="1">
                <a:solidFill>
                  <a:srgbClr val="FFFFFF"/>
                </a:solidFill>
              </a:rPr>
              <a:t>low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energies</a:t>
            </a:r>
            <a:r>
              <a:rPr lang="fr-FR" dirty="0">
                <a:solidFill>
                  <a:srgbClr val="FFFFFF"/>
                </a:solidFill>
              </a:rPr>
              <a:t>) </a:t>
            </a:r>
            <a:endParaRPr lang="fr-FR" dirty="0" smtClean="0">
              <a:solidFill>
                <a:srgbClr val="FFFFFF"/>
              </a:solidFill>
            </a:endParaRP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inclusive (</a:t>
            </a:r>
            <a:r>
              <a:rPr lang="fr-FR" dirty="0">
                <a:solidFill>
                  <a:srgbClr val="FFFFFF"/>
                </a:solidFill>
              </a:rPr>
              <a:t>NN</a:t>
            </a:r>
            <a:r>
              <a:rPr lang="fr-FR" dirty="0">
                <a:solidFill>
                  <a:srgbClr val="FFFFFF"/>
                </a:solidFill>
                <a:sym typeface="Wingdings"/>
              </a:rPr>
              <a:t> </a:t>
            </a:r>
            <a:r>
              <a:rPr lang="fr-FR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dirty="0">
                <a:solidFill>
                  <a:srgbClr val="FFFFFF"/>
                </a:solidFill>
                <a:cs typeface="Symbol" charset="2"/>
                <a:sym typeface="Wingdings"/>
              </a:rPr>
              <a:t> </a:t>
            </a:r>
            <a:r>
              <a:rPr lang="fr-FR" dirty="0" smtClean="0">
                <a:solidFill>
                  <a:srgbClr val="FFFFFF"/>
                </a:solidFill>
                <a:cs typeface="Symbol" charset="2"/>
                <a:sym typeface="Wingdings"/>
              </a:rPr>
              <a:t>+ X</a:t>
            </a:r>
            <a:r>
              <a:rPr lang="fr-FR" dirty="0" smtClean="0">
                <a:solidFill>
                  <a:srgbClr val="FFFFFF"/>
                </a:solidFill>
              </a:rPr>
              <a:t>): 	</a:t>
            </a:r>
            <a:r>
              <a:rPr lang="fr-FR" dirty="0" err="1" smtClean="0">
                <a:solidFill>
                  <a:srgbClr val="FFFFFF"/>
                </a:solidFill>
              </a:rPr>
              <a:t>parameterization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from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Sibirtsev</a:t>
            </a:r>
            <a:r>
              <a:rPr lang="fr-FR" dirty="0" smtClean="0">
                <a:solidFill>
                  <a:srgbClr val="FFFFFF"/>
                </a:solidFill>
              </a:rPr>
              <a:t> 	</a:t>
            </a:r>
            <a:r>
              <a:rPr lang="fr-FR" dirty="0" err="1" smtClean="0">
                <a:solidFill>
                  <a:srgbClr val="FFFFFF"/>
                </a:solidFill>
              </a:rPr>
              <a:t>modified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recent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datum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from</a:t>
            </a:r>
            <a:r>
              <a:rPr lang="fr-FR" dirty="0" smtClean="0">
                <a:solidFill>
                  <a:srgbClr val="FFFFFF"/>
                </a:solidFill>
              </a:rPr>
              <a:t> 	HADES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- A</a:t>
            </a:r>
            <a:r>
              <a:rPr lang="fr-FR" dirty="0">
                <a:solidFill>
                  <a:srgbClr val="FFFFFF"/>
                </a:solidFill>
              </a:rPr>
              <a:t>. </a:t>
            </a:r>
            <a:r>
              <a:rPr lang="fr-FR" dirty="0" err="1">
                <a:solidFill>
                  <a:srgbClr val="FFFFFF"/>
                </a:solidFill>
              </a:rPr>
              <a:t>Rustamov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i="1" dirty="0">
                <a:solidFill>
                  <a:srgbClr val="FFFFFF"/>
                </a:solidFill>
              </a:rPr>
              <a:t>et al.</a:t>
            </a:r>
            <a:r>
              <a:rPr lang="fr-FR" dirty="0" smtClean="0">
                <a:solidFill>
                  <a:srgbClr val="FFFFFF"/>
                </a:solidFill>
              </a:rPr>
              <a:t>, AIP 	</a:t>
            </a:r>
            <a:r>
              <a:rPr lang="fr-FR" dirty="0" err="1" smtClean="0">
                <a:solidFill>
                  <a:srgbClr val="FFFFFF"/>
                </a:solidFill>
              </a:rPr>
              <a:t>Conference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Proceedings</a:t>
            </a:r>
            <a:r>
              <a:rPr lang="fr-FR" dirty="0">
                <a:solidFill>
                  <a:srgbClr val="FFFFFF"/>
                </a:solidFill>
              </a:rPr>
              <a:t>, 1257, </a:t>
            </a:r>
            <a:r>
              <a:rPr lang="fr-FR" dirty="0" smtClean="0">
                <a:solidFill>
                  <a:srgbClr val="FFFFFF"/>
                </a:solidFill>
              </a:rPr>
              <a:t>	736 </a:t>
            </a:r>
            <a:r>
              <a:rPr lang="fr-FR" dirty="0">
                <a:solidFill>
                  <a:srgbClr val="FFFFFF"/>
                </a:solidFill>
              </a:rPr>
              <a:t>(2010</a:t>
            </a:r>
            <a:r>
              <a:rPr lang="fr-FR" dirty="0" smtClean="0">
                <a:solidFill>
                  <a:srgbClr val="FFFFFF"/>
                </a:solidFill>
              </a:rPr>
              <a:t>))</a:t>
            </a:r>
          </a:p>
          <a:p>
            <a:endParaRPr lang="fr-FR" dirty="0">
              <a:solidFill>
                <a:srgbClr val="FFFFFF"/>
              </a:solidFill>
            </a:endParaRPr>
          </a:p>
          <a:p>
            <a:r>
              <a:rPr lang="fr-FR" dirty="0" smtClean="0">
                <a:solidFill>
                  <a:srgbClr val="FFFFFF"/>
                </a:solidFill>
              </a:rPr>
              <a:t>case </a:t>
            </a:r>
            <a:r>
              <a:rPr lang="fr-FR" dirty="0">
                <a:solidFill>
                  <a:srgbClr val="FFFFFF"/>
                </a:solidFill>
              </a:rPr>
              <a:t>o</a:t>
            </a:r>
            <a:r>
              <a:rPr lang="fr-FR" dirty="0" smtClean="0">
                <a:solidFill>
                  <a:srgbClr val="FFFFFF"/>
                </a:solidFill>
              </a:rPr>
              <a:t>f </a:t>
            </a:r>
            <a:r>
              <a:rPr lang="fr-FR" dirty="0" err="1" smtClean="0">
                <a:solidFill>
                  <a:srgbClr val="FFFFFF"/>
                </a:solidFill>
              </a:rPr>
              <a:t>pn</a:t>
            </a:r>
            <a:endParaRPr lang="fr-FR" dirty="0" smtClean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	</a:t>
            </a:r>
            <a:r>
              <a:rPr lang="fr-FR" dirty="0" smtClean="0">
                <a:solidFill>
                  <a:srgbClr val="FFFFFF"/>
                </a:solidFill>
              </a:rPr>
              <a:t>factor 3</a:t>
            </a:r>
          </a:p>
        </p:txBody>
      </p:sp>
      <p:pic>
        <p:nvPicPr>
          <p:cNvPr id="2" name="Image 1" descr="NNToOmega-XSreac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28405" r="4073" b="4500"/>
          <a:stretch/>
        </p:blipFill>
        <p:spPr>
          <a:xfrm>
            <a:off x="4643472" y="1639756"/>
            <a:ext cx="4340582" cy="4253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226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533401" y="612092"/>
            <a:ext cx="8229600" cy="9906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Updates and Plans for Bertini Cascade</a:t>
            </a:r>
            <a:endParaRPr lang="en-US" sz="40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45385" y="1726814"/>
            <a:ext cx="8534400" cy="510540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10.3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extension of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kaon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interactions from ~5 to ~15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 the addition of 8- and 9-body final state partial cross sections, and inclusion of data up to 32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get correct behavior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reactions enabled: K+, K-, K0, K0bar on p, 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longer do filtering of low energy gamma-nuclear final states by default: too time-consuming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10.4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re-tune gamma-nuclear with larger data set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re-examine giant dipole physics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examine de-excitation code for possible bug: may be the cause of observed over-production of low energy neutrons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227" y="68309"/>
            <a:ext cx="744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FF00"/>
                </a:solidFill>
              </a:rPr>
              <a:t>From</a:t>
            </a:r>
            <a:r>
              <a:rPr lang="fr-FR" sz="2000" b="1" dirty="0" smtClean="0">
                <a:solidFill>
                  <a:srgbClr val="FFFF00"/>
                </a:solidFill>
              </a:rPr>
              <a:t> Dennis Wright</a:t>
            </a:r>
          </a:p>
        </p:txBody>
      </p:sp>
    </p:spTree>
    <p:extLst>
      <p:ext uri="{BB962C8B-B14F-4D97-AF65-F5344CB8AC3E}">
        <p14:creationId xmlns:p14="http://schemas.microsoft.com/office/powerpoint/2010/main" val="106651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</a:rPr>
              <a:t>scattering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8937" y="1486216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w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04555" y="1984319"/>
            <a:ext cx="305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Lykasov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tr-TR" sz="2000" dirty="0" smtClean="0">
                <a:solidFill>
                  <a:schemeClr val="bg1"/>
                </a:solidFill>
              </a:rPr>
              <a:t>EPJ </a:t>
            </a:r>
            <a:r>
              <a:rPr lang="tr-TR" sz="2000" dirty="0">
                <a:solidFill>
                  <a:schemeClr val="bg1"/>
                </a:solidFill>
              </a:rPr>
              <a:t>A 6, </a:t>
            </a:r>
            <a:r>
              <a:rPr lang="tr-TR" sz="2000" dirty="0" smtClean="0">
                <a:solidFill>
                  <a:schemeClr val="bg1"/>
                </a:solidFill>
              </a:rPr>
              <a:t>71 </a:t>
            </a:r>
            <a:r>
              <a:rPr lang="tr-TR" sz="2000" dirty="0">
                <a:solidFill>
                  <a:schemeClr val="bg1"/>
                </a:solidFill>
              </a:rPr>
              <a:t>(1999</a:t>
            </a:r>
            <a:r>
              <a:rPr lang="tr-TR" sz="2000" dirty="0" smtClean="0">
                <a:solidFill>
                  <a:schemeClr val="bg1"/>
                </a:solidFill>
              </a:rPr>
              <a:t>)</a:t>
            </a:r>
            <a:endParaRPr lang="fr-FR" sz="2000" baseline="30000" dirty="0">
              <a:solidFill>
                <a:schemeClr val="bg1"/>
              </a:solidFill>
            </a:endParaRPr>
          </a:p>
        </p:txBody>
      </p:sp>
      <p:pic>
        <p:nvPicPr>
          <p:cNvPr id="4" name="Image 3" descr="lykasov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00" y="1362359"/>
            <a:ext cx="5413322" cy="5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8937" y="2578500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w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8937" y="3771090"/>
            <a:ext cx="17217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w</a:t>
            </a:r>
            <a:r>
              <a:rPr lang="fr-FR" sz="2400" dirty="0" err="1" smtClean="0">
                <a:solidFill>
                  <a:prstClr val="black"/>
                </a:solidFill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400" dirty="0">
                <a:solidFill>
                  <a:prstClr val="black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pp</a:t>
            </a:r>
            <a:r>
              <a:rPr lang="fr-FR" sz="2400" dirty="0" err="1" smtClean="0">
                <a:solidFill>
                  <a:prstClr val="black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76330" y="2578500"/>
            <a:ext cx="31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FFFF"/>
                </a:solidFill>
              </a:rPr>
              <a:t>detailed</a:t>
            </a:r>
            <a:r>
              <a:rPr lang="fr-FR" sz="2400" dirty="0" smtClean="0">
                <a:solidFill>
                  <a:srgbClr val="FFFFFF"/>
                </a:solidFill>
              </a:rPr>
              <a:t> balance 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76330" y="3770447"/>
            <a:ext cx="270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pp</a:t>
            </a:r>
            <a:r>
              <a:rPr lang="fr-FR" sz="2400" dirty="0" err="1" smtClean="0">
                <a:solidFill>
                  <a:srgbClr val="FFFFFF"/>
                </a:solidFill>
              </a:rPr>
              <a:t>N</a:t>
            </a:r>
            <a:r>
              <a:rPr lang="fr-FR" sz="2400" dirty="0" smtClean="0">
                <a:solidFill>
                  <a:srgbClr val="FFFFFF"/>
                </a:solidFill>
              </a:rPr>
              <a:t> = </a:t>
            </a:r>
            <a:r>
              <a:rPr lang="fr-FR" sz="2400" dirty="0" err="1" smtClean="0">
                <a:solidFill>
                  <a:srgbClr val="FFFFFF"/>
                </a:solidFill>
              </a:rPr>
              <a:t>Inelastic</a:t>
            </a:r>
            <a:r>
              <a:rPr lang="fr-FR" sz="2400" dirty="0" smtClean="0">
                <a:solidFill>
                  <a:srgbClr val="FFFFFF"/>
                </a:solidFill>
              </a:rPr>
              <a:t> – </a:t>
            </a:r>
            <a:r>
              <a:rPr lang="fr-FR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srgbClr val="FFFFFF"/>
                </a:solidFill>
              </a:rPr>
              <a:t>N</a:t>
            </a:r>
            <a:endParaRPr lang="fr-FR" sz="2000" baseline="-25000" dirty="0">
              <a:solidFill>
                <a:srgbClr val="FFFFFF"/>
              </a:solidFill>
            </a:endParaRPr>
          </a:p>
        </p:txBody>
      </p:sp>
      <p:pic>
        <p:nvPicPr>
          <p:cNvPr id="9" name="Image 8" descr="lykasov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95" y="4373224"/>
            <a:ext cx="4337754" cy="61131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472431" y="4984542"/>
            <a:ext cx="305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bg1"/>
                </a:solidFill>
              </a:rPr>
              <a:t>Lykasov</a:t>
            </a:r>
            <a:r>
              <a:rPr lang="fr-FR" sz="2000" dirty="0" smtClean="0">
                <a:solidFill>
                  <a:schemeClr val="bg1"/>
                </a:solidFill>
              </a:rPr>
              <a:t> - </a:t>
            </a:r>
            <a:r>
              <a:rPr lang="tr-TR" sz="2000" dirty="0" smtClean="0">
                <a:solidFill>
                  <a:schemeClr val="bg1"/>
                </a:solidFill>
              </a:rPr>
              <a:t>EPJ </a:t>
            </a:r>
            <a:r>
              <a:rPr lang="tr-TR" sz="2000" dirty="0">
                <a:solidFill>
                  <a:schemeClr val="bg1"/>
                </a:solidFill>
              </a:rPr>
              <a:t>A 6, </a:t>
            </a:r>
            <a:r>
              <a:rPr lang="tr-TR" sz="2000" dirty="0" smtClean="0">
                <a:solidFill>
                  <a:schemeClr val="bg1"/>
                </a:solidFill>
              </a:rPr>
              <a:t>71 </a:t>
            </a:r>
            <a:r>
              <a:rPr lang="tr-TR" sz="2000" dirty="0">
                <a:solidFill>
                  <a:schemeClr val="bg1"/>
                </a:solidFill>
              </a:rPr>
              <a:t>(1999</a:t>
            </a:r>
            <a:r>
              <a:rPr lang="tr-TR" sz="2000" dirty="0" smtClean="0">
                <a:solidFill>
                  <a:schemeClr val="bg1"/>
                </a:solidFill>
              </a:rPr>
              <a:t>)</a:t>
            </a:r>
            <a:endParaRPr lang="fr-FR" sz="2000" baseline="300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4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</a:rPr>
              <a:t>- absorption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55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Calibri"/>
                <a:cs typeface="Symbol" charset="2"/>
              </a:rPr>
              <a:t>D</a:t>
            </a:r>
            <a:r>
              <a:rPr lang="fr-FR" sz="2400" b="1" dirty="0" err="1" smtClean="0">
                <a:solidFill>
                  <a:srgbClr val="FFFFFF"/>
                </a:solidFill>
                <a:latin typeface="Calibri"/>
                <a:cs typeface="Symbol" charset="2"/>
              </a:rPr>
              <a:t>ecay</a:t>
            </a:r>
            <a:endParaRPr lang="fr-FR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0837" y="1903433"/>
            <a:ext cx="37923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2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		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39.72 %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3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		</a:t>
            </a:r>
            <a:r>
              <a:rPr lang="fr-FR" sz="2400" dirty="0" smtClean="0">
                <a:solidFill>
                  <a:schemeClr val="bg1"/>
                </a:solidFill>
              </a:rPr>
              <a:t>32.93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 %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+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-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</a:t>
            </a:r>
            <a:r>
              <a:rPr lang="fr-FR" sz="2400" dirty="0" smtClean="0">
                <a:solidFill>
                  <a:schemeClr val="bg1"/>
                </a:solidFill>
              </a:rPr>
              <a:t>	23.10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 %</a:t>
            </a:r>
            <a:endParaRPr lang="fr-FR" sz="2400" baseline="30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err="1" smtClean="0">
                <a:solidFill>
                  <a:schemeClr val="bg1"/>
                </a:solidFill>
              </a:rPr>
              <a:t>+</a:t>
            </a: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err="1" smtClean="0">
                <a:solidFill>
                  <a:schemeClr val="bg1"/>
                </a:solidFill>
              </a:rPr>
              <a:t>-</a:t>
            </a: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		  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4.25 %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7073" y="4243068"/>
            <a:ext cx="8260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olidFill>
                  <a:srgbClr val="FFFFFF"/>
                </a:solidFill>
              </a:rPr>
              <a:t>2 </a:t>
            </a:r>
            <a:r>
              <a:rPr lang="fr-FR" dirty="0" err="1" smtClean="0">
                <a:solidFill>
                  <a:srgbClr val="FFFFFF"/>
                </a:solidFill>
              </a:rPr>
              <a:t>particles</a:t>
            </a:r>
            <a:r>
              <a:rPr lang="fr-FR" dirty="0" smtClean="0">
                <a:solidFill>
                  <a:srgbClr val="FFFFFF"/>
                </a:solidFill>
              </a:rPr>
              <a:t>: </a:t>
            </a:r>
            <a:r>
              <a:rPr lang="fr-FR" dirty="0" err="1" smtClean="0">
                <a:solidFill>
                  <a:srgbClr val="FFFFFF"/>
                </a:solidFill>
              </a:rPr>
              <a:t>Isotropy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  ---   3 </a:t>
            </a:r>
            <a:r>
              <a:rPr lang="fr-FR" dirty="0" err="1" smtClean="0">
                <a:solidFill>
                  <a:srgbClr val="FFFFFF"/>
                </a:solidFill>
              </a:rPr>
              <a:t>particles</a:t>
            </a:r>
            <a:r>
              <a:rPr lang="fr-FR" dirty="0" smtClean="0">
                <a:solidFill>
                  <a:srgbClr val="FFFFFF"/>
                </a:solidFill>
              </a:rPr>
              <a:t>: Phase-</a:t>
            </a:r>
            <a:r>
              <a:rPr lang="fr-FR" dirty="0" err="1" smtClean="0">
                <a:solidFill>
                  <a:srgbClr val="FFFFFF"/>
                </a:solidFill>
              </a:rPr>
              <a:t>Space</a:t>
            </a:r>
            <a:endParaRPr lang="fr-FR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decays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only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after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being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emitted</a:t>
            </a:r>
            <a:endParaRPr lang="fr-FR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endParaRPr lang="fr-FR" dirty="0">
              <a:solidFill>
                <a:srgbClr val="FFFFFF"/>
              </a:solidFill>
            </a:endParaRPr>
          </a:p>
          <a:p>
            <a:pPr marL="285750" indent="-285750">
              <a:buFont typeface="Wingdings" charset="0"/>
              <a:buChar char="à"/>
            </a:pPr>
            <a:r>
              <a:rPr lang="fr-FR" dirty="0" err="1" smtClean="0">
                <a:solidFill>
                  <a:srgbClr val="FFFFFF"/>
                </a:solidFill>
              </a:rPr>
              <a:t>Decay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can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be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switched</a:t>
            </a:r>
            <a:r>
              <a:rPr lang="fr-FR" dirty="0" smtClean="0">
                <a:solidFill>
                  <a:srgbClr val="FFFFFF"/>
                </a:solidFill>
              </a:rPr>
              <a:t> off (option </a:t>
            </a:r>
            <a:r>
              <a:rPr lang="fr-FR" dirty="0" err="1" smtClean="0">
                <a:solidFill>
                  <a:srgbClr val="FFFFFF"/>
                </a:solidFill>
              </a:rPr>
              <a:t>using</a:t>
            </a:r>
            <a:r>
              <a:rPr lang="fr-FR" dirty="0" smtClean="0">
                <a:solidFill>
                  <a:srgbClr val="FFFFFF"/>
                </a:solidFill>
              </a:rPr>
              <a:t> a time </a:t>
            </a:r>
            <a:r>
              <a:rPr lang="fr-FR" dirty="0" err="1" smtClean="0">
                <a:solidFill>
                  <a:srgbClr val="FFFFFF"/>
                </a:solidFill>
              </a:rPr>
              <a:t>threshold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7516" y="1903433"/>
            <a:ext cx="3971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+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-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	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90.09 %</a:t>
            </a:r>
            <a:endParaRPr lang="fr-FR" sz="2400" baseline="30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0</a:t>
            </a:r>
            <a:r>
              <a:rPr lang="fr-FR" sz="24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g		  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8.36 %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err="1" smtClean="0">
                <a:solidFill>
                  <a:schemeClr val="bg1"/>
                </a:solidFill>
              </a:rPr>
              <a:t>+</a:t>
            </a:r>
            <a:r>
              <a:rPr lang="fr-FR" sz="24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fr-FR" sz="2400" baseline="30000" dirty="0" smtClean="0">
                <a:solidFill>
                  <a:schemeClr val="bg1"/>
                </a:solidFill>
              </a:rPr>
              <a:t>-		   </a:t>
            </a:r>
            <a:r>
              <a:rPr lang="fr-FR" sz="2400" dirty="0" smtClean="0">
                <a:solidFill>
                  <a:schemeClr val="bg1"/>
                </a:solidFill>
                <a:cs typeface="Symbol" charset="2"/>
              </a:rPr>
              <a:t>1.55 %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4531412" y="1024551"/>
            <a:ext cx="0" cy="3048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941572" y="1024551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93633" y="1024551"/>
            <a:ext cx="4638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  <a:latin typeface="Symbol" charset="2"/>
                <a:cs typeface="Symbol" charset="2"/>
              </a:rPr>
              <a:t>w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1525" y="1493107"/>
            <a:ext cx="744075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A few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words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about </a:t>
            </a:r>
            <a:r>
              <a:rPr lang="fr-FR" sz="2000" dirty="0" err="1">
                <a:solidFill>
                  <a:schemeClr val="bg1">
                    <a:lumMod val="65000"/>
                  </a:schemeClr>
                </a:solidFill>
              </a:rPr>
              <a:t>Binary</a:t>
            </a:r>
            <a:r>
              <a:rPr lang="fr-FR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Cascade and </a:t>
            </a:r>
            <a:r>
              <a:rPr lang="fr-FR" sz="2000" dirty="0" err="1" smtClean="0">
                <a:solidFill>
                  <a:schemeClr val="bg1">
                    <a:lumMod val="65000"/>
                  </a:schemeClr>
                </a:solidFill>
              </a:rPr>
              <a:t>Bertini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Cascade</a:t>
            </a:r>
          </a:p>
          <a:p>
            <a:pPr marL="342900" indent="-342900">
              <a:buFont typeface="Wingdings" charset="2"/>
              <a:buChar char="q"/>
            </a:pPr>
            <a:endParaRPr lang="fr-FR" sz="240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Wingdings" charset="2"/>
              <a:buChar char="q"/>
            </a:pP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w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) in INCL++</a:t>
            </a:r>
          </a:p>
          <a:p>
            <a:pPr marL="342900" indent="-342900">
              <a:buFont typeface="Wingdings" charset="2"/>
              <a:buChar char="q"/>
            </a:pPr>
            <a:endParaRPr lang="fr-FR" dirty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Introduction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Motivations</a:t>
            </a:r>
          </a:p>
          <a:p>
            <a:pPr marL="742950" lvl="1" indent="-285750">
              <a:buFont typeface="Arial"/>
              <a:buChar char="•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Inputs: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000" baseline="-25000" dirty="0" err="1" smtClean="0">
                <a:solidFill>
                  <a:srgbClr val="FFFFFF"/>
                </a:solidFill>
                <a:latin typeface="Calibri"/>
              </a:rPr>
              <a:t>R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(production,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scattering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, absorption)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features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of the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reaction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products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(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particles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, E, </a:t>
            </a:r>
            <a:r>
              <a:rPr lang="fr-FR" sz="2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in-medium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Potential</a:t>
            </a:r>
            <a:endParaRPr lang="fr-FR" sz="2000" dirty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Decay</a:t>
            </a:r>
            <a:endParaRPr lang="fr-FR" sz="2000" dirty="0" smtClean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Results</a:t>
            </a:r>
            <a:endParaRPr lang="fr-FR" sz="2000" dirty="0" smtClean="0">
              <a:solidFill>
                <a:srgbClr val="FFFFFF"/>
              </a:solidFill>
              <a:latin typeface="Calibri"/>
            </a:endParaRPr>
          </a:p>
          <a:p>
            <a:pPr lvl="3"/>
            <a:endParaRPr lang="fr-FR" sz="2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Plan (2)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19013" y="1304334"/>
            <a:ext cx="66584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FFFFFF"/>
                </a:solidFill>
              </a:rPr>
              <a:t>INCL++</a:t>
            </a:r>
            <a:r>
              <a:rPr lang="fr-FR" sz="2400" dirty="0" smtClean="0">
                <a:solidFill>
                  <a:srgbClr val="FFFFFF"/>
                </a:solidFill>
              </a:rPr>
              <a:t> (INCLXX)</a:t>
            </a:r>
          </a:p>
          <a:p>
            <a:endParaRPr lang="fr-FR" sz="2400" dirty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rgbClr val="FFFFFF"/>
                </a:solidFill>
              </a:rPr>
              <a:t>a </a:t>
            </a:r>
            <a:r>
              <a:rPr lang="fr-FR" sz="2400" dirty="0" err="1" smtClean="0">
                <a:solidFill>
                  <a:srgbClr val="FFFFFF"/>
                </a:solidFill>
              </a:rPr>
              <a:t>reaction</a:t>
            </a:r>
            <a:r>
              <a:rPr lang="fr-FR" sz="2400" dirty="0" smtClean="0">
                <a:solidFill>
                  <a:srgbClr val="FFFFFF"/>
                </a:solidFill>
              </a:rPr>
              <a:t> code in Geant4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smtClean="0">
                <a:solidFill>
                  <a:srgbClr val="FFFFFF"/>
                </a:solidFill>
              </a:rPr>
              <a:t>INC (~10 MeV 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 10-15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GeV</a:t>
            </a:r>
            <a:r>
              <a:rPr lang="fr-FR" sz="2400" dirty="0" smtClean="0">
                <a:solidFill>
                  <a:srgbClr val="FFFFFF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rgbClr val="FFFFFF"/>
                </a:solidFill>
              </a:rPr>
              <a:t>followed</a:t>
            </a:r>
            <a:r>
              <a:rPr lang="fr-FR" sz="2400" dirty="0" smtClean="0">
                <a:solidFill>
                  <a:srgbClr val="FFFFFF"/>
                </a:solidFill>
              </a:rPr>
              <a:t> by a de-excitation code</a:t>
            </a:r>
          </a:p>
          <a:p>
            <a:pPr marL="742950" lvl="1" indent="-285750">
              <a:buFont typeface="Arial"/>
              <a:buChar char="•"/>
            </a:pPr>
            <a:endParaRPr lang="fr-FR" dirty="0" smtClean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until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2010-2011  2-3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GeV</a:t>
            </a:r>
            <a:endParaRPr lang="fr-FR" sz="2400" dirty="0" smtClean="0">
              <a:solidFill>
                <a:srgbClr val="FFFFFF"/>
              </a:solidFill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Then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,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with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Multipion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channels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 10-15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GeV</a:t>
            </a:r>
            <a:endParaRPr lang="fr-FR" sz="2400" dirty="0" smtClean="0">
              <a:solidFill>
                <a:srgbClr val="FFFFFF"/>
              </a:solidFill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endParaRPr lang="fr-FR" dirty="0" smtClean="0">
              <a:solidFill>
                <a:srgbClr val="FFFFFF"/>
              </a:solidFill>
              <a:sym typeface="Wingdings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However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other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particles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are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produced</a:t>
            </a:r>
            <a:endParaRPr lang="fr-FR" sz="2400" dirty="0" smtClean="0">
              <a:solidFill>
                <a:srgbClr val="FFFFFF"/>
              </a:solidFill>
              <a:sym typeface="Wingdings"/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400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h, w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, …		2016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K, Y			2017</a:t>
            </a:r>
          </a:p>
          <a:p>
            <a:pPr lvl="3"/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			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Minor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roles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, but New </a:t>
            </a:r>
            <a:r>
              <a:rPr lang="fr-FR" sz="2400" dirty="0" err="1" smtClean="0">
                <a:solidFill>
                  <a:srgbClr val="FFFFFF"/>
                </a:solidFill>
                <a:sym typeface="Wingdings"/>
              </a:rPr>
              <a:t>Physics</a:t>
            </a:r>
            <a:endParaRPr lang="fr-FR" sz="2400" dirty="0">
              <a:solidFill>
                <a:srgbClr val="FFFFFF"/>
              </a:solidFill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Introduction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3" name="Flèche vers la droite 2"/>
          <p:cNvSpPr/>
          <p:nvPr/>
        </p:nvSpPr>
        <p:spPr>
          <a:xfrm>
            <a:off x="3348040" y="5699967"/>
            <a:ext cx="634975" cy="158734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5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01526" y="1751673"/>
            <a:ext cx="7658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err="1" smtClean="0">
                <a:solidFill>
                  <a:srgbClr val="FFFFFF"/>
                </a:solidFill>
                <a:latin typeface="Calibri"/>
              </a:rPr>
              <a:t>Why</a:t>
            </a:r>
            <a:r>
              <a:rPr lang="fr-FR" sz="2400" u="sng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u="sng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h, w</a:t>
            </a:r>
            <a:r>
              <a:rPr lang="fr-FR" sz="2400" u="sng" dirty="0" smtClean="0">
                <a:solidFill>
                  <a:srgbClr val="FFFFFF"/>
                </a:solidFill>
                <a:latin typeface="Calibri"/>
              </a:rPr>
              <a:t>?</a:t>
            </a:r>
            <a:endParaRPr lang="fr-FR" sz="2400" dirty="0" smtClean="0">
              <a:solidFill>
                <a:srgbClr val="FFFFFF"/>
              </a:solidFill>
              <a:latin typeface="Calibri"/>
            </a:endParaRPr>
          </a:p>
          <a:p>
            <a:endParaRPr lang="fr-FR" sz="2400" dirty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a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necessary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step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toward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K, Y</a:t>
            </a:r>
          </a:p>
          <a:p>
            <a:pPr marL="742950" lvl="1" indent="-285750">
              <a:buFont typeface="Arial"/>
              <a:buChar char="•"/>
            </a:pPr>
            <a:endParaRPr lang="fr-FR" dirty="0" smtClean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what’s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the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role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in </a:t>
            </a:r>
            <a:r>
              <a:rPr lang="fr-FR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production? (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decay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product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fr-FR" dirty="0" smtClean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source of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dileptons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(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= clean information of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nuclear</a:t>
            </a:r>
            <a:r>
              <a:rPr lang="fr-FR" sz="20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Calibri"/>
              </a:rPr>
              <a:t>matter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endParaRPr lang="fr-FR" dirty="0" smtClean="0">
              <a:solidFill>
                <a:srgbClr val="FFFFFF"/>
              </a:solidFill>
              <a:latin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to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study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rare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decays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violating</a:t>
            </a: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 a conservation 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law</a:t>
            </a:r>
            <a:endParaRPr lang="fr-FR" sz="2400" dirty="0" smtClean="0">
              <a:solidFill>
                <a:srgbClr val="FFFFFF"/>
              </a:solidFill>
              <a:latin typeface="Calibri"/>
            </a:endParaRPr>
          </a:p>
          <a:p>
            <a:pPr lvl="1"/>
            <a:endParaRPr lang="fr-FR" dirty="0" smtClea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Motivations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52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6816" y="1984432"/>
            <a:ext cx="7109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fr-FR" sz="2000" dirty="0">
                <a:solidFill>
                  <a:srgbClr val="FFFFFF"/>
                </a:solidFill>
              </a:rPr>
              <a:t>Inputs: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b="1" dirty="0" err="1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fr-FR" sz="2000" b="1" baseline="-25000" dirty="0" err="1">
                <a:solidFill>
                  <a:srgbClr val="FFFF00"/>
                </a:solidFill>
              </a:rPr>
              <a:t>R</a:t>
            </a:r>
            <a:r>
              <a:rPr lang="fr-FR" sz="2000" b="1" dirty="0">
                <a:solidFill>
                  <a:srgbClr val="FFFF00"/>
                </a:solidFill>
              </a:rPr>
              <a:t> (production, </a:t>
            </a:r>
            <a:r>
              <a:rPr lang="fr-FR" sz="2000" b="1" dirty="0" err="1">
                <a:solidFill>
                  <a:srgbClr val="FFFF00"/>
                </a:solidFill>
              </a:rPr>
              <a:t>scattering</a:t>
            </a:r>
            <a:r>
              <a:rPr lang="fr-FR" sz="2000" b="1" dirty="0">
                <a:solidFill>
                  <a:srgbClr val="FFFF00"/>
                </a:solidFill>
              </a:rPr>
              <a:t>, absorption)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features</a:t>
            </a:r>
            <a:r>
              <a:rPr lang="fr-FR" sz="2000" dirty="0">
                <a:solidFill>
                  <a:srgbClr val="FFFFFF"/>
                </a:solidFill>
              </a:rPr>
              <a:t> of the </a:t>
            </a:r>
            <a:r>
              <a:rPr lang="fr-FR" sz="2000" dirty="0" err="1">
                <a:solidFill>
                  <a:srgbClr val="FFFFFF"/>
                </a:solidFill>
              </a:rPr>
              <a:t>reaction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  <a:r>
              <a:rPr lang="fr-FR" sz="2000" dirty="0" err="1">
                <a:solidFill>
                  <a:srgbClr val="FFFFFF"/>
                </a:solidFill>
              </a:rPr>
              <a:t>products</a:t>
            </a:r>
            <a:r>
              <a:rPr lang="fr-FR" sz="2000" dirty="0">
                <a:solidFill>
                  <a:srgbClr val="FFFFFF"/>
                </a:solidFill>
              </a:rPr>
              <a:t> (</a:t>
            </a:r>
            <a:r>
              <a:rPr lang="fr-FR" sz="2000" dirty="0" err="1">
                <a:solidFill>
                  <a:srgbClr val="FFFFFF"/>
                </a:solidFill>
              </a:rPr>
              <a:t>particles</a:t>
            </a:r>
            <a:r>
              <a:rPr lang="fr-FR" sz="2000" dirty="0">
                <a:solidFill>
                  <a:srgbClr val="FFFFFF"/>
                </a:solidFill>
              </a:rPr>
              <a:t>, E, </a:t>
            </a:r>
            <a:r>
              <a:rPr lang="fr-FR" sz="2000" dirty="0">
                <a:solidFill>
                  <a:srgbClr val="FFFFFF"/>
                </a:solidFill>
                <a:latin typeface="Symbol" charset="2"/>
                <a:cs typeface="Symbol" charset="2"/>
              </a:rPr>
              <a:t>q</a:t>
            </a:r>
            <a:r>
              <a:rPr lang="fr-FR" sz="2000" dirty="0">
                <a:solidFill>
                  <a:srgbClr val="FFFFFF"/>
                </a:solidFill>
              </a:rPr>
              <a:t>)</a:t>
            </a: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>
                <a:solidFill>
                  <a:srgbClr val="FFFFFF"/>
                </a:solidFill>
              </a:rPr>
              <a:t>in-medium </a:t>
            </a:r>
            <a:r>
              <a:rPr lang="fr-FR" sz="2000" dirty="0" err="1">
                <a:solidFill>
                  <a:srgbClr val="FFFFFF"/>
                </a:solidFill>
              </a:rPr>
              <a:t>Potential</a:t>
            </a:r>
            <a:endParaRPr lang="fr-FR" sz="2000" dirty="0">
              <a:solidFill>
                <a:srgbClr val="FFFFFF"/>
              </a:solidFill>
            </a:endParaRPr>
          </a:p>
          <a:p>
            <a:pPr marL="1714500" lvl="3" indent="-342900">
              <a:buSzPct val="70000"/>
              <a:buFont typeface="Wingdings" charset="2"/>
              <a:buChar char="Ø"/>
            </a:pPr>
            <a:r>
              <a:rPr lang="fr-FR" sz="2000" dirty="0" err="1">
                <a:solidFill>
                  <a:srgbClr val="FFFFFF"/>
                </a:solidFill>
              </a:rPr>
              <a:t>Decay</a:t>
            </a:r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0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671481" y="6549370"/>
            <a:ext cx="3447118" cy="307777"/>
          </a:xfrm>
          <a:prstGeom prst="rect">
            <a:avLst/>
          </a:prstGeom>
          <a:gradFill flip="none" rotWithShape="1">
            <a:gsLst>
              <a:gs pos="84000">
                <a:schemeClr val="tx2">
                  <a:lumMod val="75000"/>
                </a:schemeClr>
              </a:gs>
              <a:gs pos="11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Update on intra-</a:t>
            </a:r>
            <a:r>
              <a:rPr lang="fr-FR" sz="1400" dirty="0" err="1">
                <a:solidFill>
                  <a:srgbClr val="FFFF00"/>
                </a:solidFill>
                <a:latin typeface="Chalkboard"/>
                <a:cs typeface="Chalkboard"/>
              </a:rPr>
              <a:t>nuclear</a:t>
            </a:r>
            <a:r>
              <a:rPr lang="fr-FR" sz="1400" dirty="0">
                <a:solidFill>
                  <a:srgbClr val="FFFF00"/>
                </a:solidFill>
                <a:latin typeface="Chalkboard"/>
                <a:cs typeface="Chalkboard"/>
              </a:rPr>
              <a:t> cascade </a:t>
            </a:r>
            <a:r>
              <a:rPr lang="fr-FR" sz="1400" dirty="0" err="1" smtClean="0">
                <a:solidFill>
                  <a:srgbClr val="FFFF00"/>
                </a:solidFill>
                <a:latin typeface="Chalkboard"/>
                <a:cs typeface="Chalkboard"/>
              </a:rPr>
              <a:t>models</a:t>
            </a:r>
            <a:endParaRPr lang="fr-FR" sz="1400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65399" y="2694898"/>
            <a:ext cx="18213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FFFF"/>
                </a:solidFill>
                <a:latin typeface="Symbol" charset="2"/>
                <a:cs typeface="Symbol" charset="2"/>
              </a:rPr>
              <a:t>p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</a:rPr>
              <a:t>N</a:t>
            </a:r>
            <a:r>
              <a:rPr lang="fr-FR" sz="24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fr-FR" sz="2400" dirty="0" smtClean="0">
                <a:solidFill>
                  <a:srgbClr val="FFFFFF"/>
                </a:solidFill>
                <a:latin typeface="Calibri"/>
                <a:sym typeface="Wingdings"/>
              </a:rPr>
              <a:t> </a:t>
            </a:r>
            <a:r>
              <a:rPr lang="fr-FR" sz="2400" dirty="0" err="1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err="1" smtClean="0">
                <a:solidFill>
                  <a:srgbClr val="FFFFFF"/>
                </a:solidFill>
                <a:latin typeface="Calibri"/>
                <a:sym typeface="Wingdings"/>
              </a:rPr>
              <a:t>N</a:t>
            </a:r>
            <a:endParaRPr lang="fr-FR" sz="2400" dirty="0">
              <a:solidFill>
                <a:srgbClr val="FFFFFF"/>
              </a:solidFill>
              <a:latin typeface="Calibri"/>
              <a:sym typeface="Wingdings"/>
            </a:endParaRPr>
          </a:p>
          <a:p>
            <a:endParaRPr lang="fr-FR" sz="2400" dirty="0">
              <a:solidFill>
                <a:srgbClr val="FFFFFF"/>
              </a:solidFill>
              <a:sym typeface="Wingdings"/>
            </a:endParaRPr>
          </a:p>
          <a:p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NN	 </a:t>
            </a:r>
            <a:r>
              <a:rPr lang="fr-FR" sz="2400" dirty="0" smtClean="0">
                <a:solidFill>
                  <a:srgbClr val="FFFFFF"/>
                </a:solidFill>
                <a:latin typeface="Symbol" charset="2"/>
                <a:cs typeface="Symbol" charset="2"/>
                <a:sym typeface="Wingdings"/>
              </a:rPr>
              <a:t>h</a:t>
            </a:r>
            <a:r>
              <a:rPr lang="fr-FR" sz="2400" dirty="0" smtClean="0">
                <a:solidFill>
                  <a:srgbClr val="FFFFFF"/>
                </a:solidFill>
                <a:sym typeface="Wingdings"/>
              </a:rPr>
              <a:t> + X</a:t>
            </a:r>
            <a:endParaRPr lang="fr-FR" sz="2400" dirty="0">
              <a:solidFill>
                <a:srgbClr val="FFFFFF"/>
              </a:solidFill>
              <a:cs typeface="Symbol" charset="2"/>
            </a:endParaRPr>
          </a:p>
        </p:txBody>
      </p:sp>
      <p:pic>
        <p:nvPicPr>
          <p:cNvPr id="5" name="Image 4" descr="logoconf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t="1412" r="69060" b="58971"/>
          <a:stretch/>
        </p:blipFill>
        <p:spPr>
          <a:xfrm>
            <a:off x="14431" y="6031865"/>
            <a:ext cx="1463325" cy="8106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0335" y="274198"/>
            <a:ext cx="287652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/>
              </a:rPr>
              <a:t>Inputs</a:t>
            </a:r>
            <a:endParaRPr lang="fr-F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01244" y="43365"/>
            <a:ext cx="210523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70000"/>
            </a:pPr>
            <a:r>
              <a:rPr lang="fr-FR" sz="2400" b="1" dirty="0" err="1">
                <a:solidFill>
                  <a:srgbClr val="FFFFFF"/>
                </a:solidFill>
                <a:latin typeface="Symbol" charset="2"/>
                <a:cs typeface="Symbol" charset="2"/>
              </a:rPr>
              <a:t>s</a:t>
            </a:r>
            <a:r>
              <a:rPr lang="fr-FR" sz="2400" b="1" baseline="-25000" dirty="0" err="1">
                <a:solidFill>
                  <a:srgbClr val="FFFFFF"/>
                </a:solidFill>
              </a:rPr>
              <a:t>R</a:t>
            </a:r>
            <a:r>
              <a:rPr lang="fr-FR" sz="2400" b="1" dirty="0">
                <a:solidFill>
                  <a:srgbClr val="FFFFFF"/>
                </a:solidFill>
              </a:rPr>
              <a:t> </a:t>
            </a:r>
            <a:r>
              <a:rPr lang="fr-FR" sz="2400" b="1" dirty="0" smtClean="0">
                <a:solidFill>
                  <a:srgbClr val="FFFFFF"/>
                </a:solidFill>
              </a:rPr>
              <a:t>- production</a:t>
            </a:r>
            <a:endParaRPr lang="fr-F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4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5442</TotalTime>
  <Words>1875</Words>
  <Application>Microsoft Macintosh PowerPoint</Application>
  <PresentationFormat>Présentation à l'écran (4:3)</PresentationFormat>
  <Paragraphs>542</Paragraphs>
  <Slides>42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Thème Office</vt:lpstr>
      <vt:lpstr>4_Thème Office</vt:lpstr>
      <vt:lpstr>5_Thème Office</vt:lpstr>
      <vt:lpstr>3_Thème Office</vt:lpstr>
      <vt:lpstr>6_Thème Office</vt:lpstr>
      <vt:lpstr>8_Thème Office</vt:lpstr>
      <vt:lpstr>9_Thème Office</vt:lpstr>
      <vt:lpstr>11_Thème Office</vt:lpstr>
      <vt:lpstr>12_Thème Office</vt:lpstr>
      <vt:lpstr>13_Thème Office</vt:lpstr>
      <vt:lpstr>1_Thème Office</vt:lpstr>
      <vt:lpstr>2_Thème Office</vt:lpstr>
      <vt:lpstr>7_Thème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david</dc:creator>
  <cp:lastModifiedBy>administrateur david</cp:lastModifiedBy>
  <cp:revision>348</cp:revision>
  <cp:lastPrinted>2016-09-07T15:06:22Z</cp:lastPrinted>
  <dcterms:created xsi:type="dcterms:W3CDTF">2015-09-22T13:45:26Z</dcterms:created>
  <dcterms:modified xsi:type="dcterms:W3CDTF">2016-09-13T17:58:36Z</dcterms:modified>
</cp:coreProperties>
</file>