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2" r:id="rId2"/>
    <p:sldId id="273" r:id="rId3"/>
    <p:sldId id="258" r:id="rId4"/>
    <p:sldId id="256" r:id="rId5"/>
    <p:sldId id="260" r:id="rId6"/>
    <p:sldId id="261" r:id="rId7"/>
    <p:sldId id="262" r:id="rId8"/>
    <p:sldId id="263" r:id="rId9"/>
    <p:sldId id="264" r:id="rId10"/>
    <p:sldId id="274" r:id="rId11"/>
    <p:sldId id="275" r:id="rId12"/>
    <p:sldId id="265" r:id="rId13"/>
    <p:sldId id="267" r:id="rId14"/>
    <p:sldId id="268" r:id="rId15"/>
    <p:sldId id="269" r:id="rId16"/>
    <p:sldId id="270" r:id="rId17"/>
    <p:sldId id="271" r:id="rId18"/>
    <p:sldId id="266" r:id="rId19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-12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4" Type="http://schemas.openxmlformats.org/officeDocument/2006/relationships/image" Target="../media/image12.wmf"/><Relationship Id="rId5" Type="http://schemas.openxmlformats.org/officeDocument/2006/relationships/image" Target="../media/image13.wmf"/><Relationship Id="rId6" Type="http://schemas.openxmlformats.org/officeDocument/2006/relationships/image" Target="../media/image14.wmf"/><Relationship Id="rId7" Type="http://schemas.openxmlformats.org/officeDocument/2006/relationships/image" Target="../media/image15.wmf"/><Relationship Id="rId8" Type="http://schemas.openxmlformats.org/officeDocument/2006/relationships/image" Target="../media/image16.wmf"/><Relationship Id="rId1" Type="http://schemas.openxmlformats.org/officeDocument/2006/relationships/image" Target="../media/image9.wmf"/><Relationship Id="rId2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Relationship Id="rId2" Type="http://schemas.openxmlformats.org/officeDocument/2006/relationships/image" Target="../media/image18.wmf"/><Relationship Id="rId3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Relationship Id="rId2" Type="http://schemas.openxmlformats.org/officeDocument/2006/relationships/image" Target="../media/image67.emf"/><Relationship Id="rId3" Type="http://schemas.openxmlformats.org/officeDocument/2006/relationships/image" Target="../media/image7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CDA6A-F0A6-FB47-941D-440C25AF7B79}" type="datetimeFigureOut">
              <a:rPr lang="it-IT" smtClean="0"/>
              <a:t>12/07/16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31552-4499-2546-A419-3400CD135CE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3858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CDA6A-F0A6-FB47-941D-440C25AF7B79}" type="datetimeFigureOut">
              <a:rPr lang="it-IT" smtClean="0"/>
              <a:t>12/07/16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31552-4499-2546-A419-3400CD135CE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3347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CDA6A-F0A6-FB47-941D-440C25AF7B79}" type="datetimeFigureOut">
              <a:rPr lang="it-IT" smtClean="0"/>
              <a:t>12/07/16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31552-4499-2546-A419-3400CD135CE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6550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CDA6A-F0A6-FB47-941D-440C25AF7B79}" type="datetimeFigureOut">
              <a:rPr lang="it-IT" smtClean="0"/>
              <a:t>12/07/16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31552-4499-2546-A419-3400CD135CE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7066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CDA6A-F0A6-FB47-941D-440C25AF7B79}" type="datetimeFigureOut">
              <a:rPr lang="it-IT" smtClean="0"/>
              <a:t>12/07/16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31552-4499-2546-A419-3400CD135CE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5797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CDA6A-F0A6-FB47-941D-440C25AF7B79}" type="datetimeFigureOut">
              <a:rPr lang="it-IT" smtClean="0"/>
              <a:t>12/07/16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31552-4499-2546-A419-3400CD135CE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5823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CDA6A-F0A6-FB47-941D-440C25AF7B79}" type="datetimeFigureOut">
              <a:rPr lang="it-IT" smtClean="0"/>
              <a:t>12/07/16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31552-4499-2546-A419-3400CD135CE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8580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CDA6A-F0A6-FB47-941D-440C25AF7B79}" type="datetimeFigureOut">
              <a:rPr lang="it-IT" smtClean="0"/>
              <a:t>12/07/16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31552-4499-2546-A419-3400CD135CE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439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CDA6A-F0A6-FB47-941D-440C25AF7B79}" type="datetimeFigureOut">
              <a:rPr lang="it-IT" smtClean="0"/>
              <a:t>12/07/16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31552-4499-2546-A419-3400CD135CE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5921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CDA6A-F0A6-FB47-941D-440C25AF7B79}" type="datetimeFigureOut">
              <a:rPr lang="it-IT" smtClean="0"/>
              <a:t>12/07/16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31552-4499-2546-A419-3400CD135CE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9448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CDA6A-F0A6-FB47-941D-440C25AF7B79}" type="datetimeFigureOut">
              <a:rPr lang="it-IT" smtClean="0"/>
              <a:t>12/07/16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31552-4499-2546-A419-3400CD135CE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603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CDA6A-F0A6-FB47-941D-440C25AF7B79}" type="datetimeFigureOut">
              <a:rPr lang="it-IT" smtClean="0"/>
              <a:t>12/07/16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31552-4499-2546-A419-3400CD135CE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5647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4" Type="http://schemas.openxmlformats.org/officeDocument/2006/relationships/image" Target="../media/image34.wmf"/><Relationship Id="rId5" Type="http://schemas.openxmlformats.org/officeDocument/2006/relationships/image" Target="../media/image35.wmf"/><Relationship Id="rId6" Type="http://schemas.openxmlformats.org/officeDocument/2006/relationships/image" Target="../media/image36.wmf"/><Relationship Id="rId7" Type="http://schemas.openxmlformats.org/officeDocument/2006/relationships/image" Target="../media/image37.wmf"/><Relationship Id="rId8" Type="http://schemas.openxmlformats.org/officeDocument/2006/relationships/oleObject" Target="../embeddings/oleObject14.bin"/><Relationship Id="rId9" Type="http://schemas.openxmlformats.org/officeDocument/2006/relationships/image" Target="../media/image32.png"/><Relationship Id="rId10" Type="http://schemas.openxmlformats.org/officeDocument/2006/relationships/image" Target="../media/image38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emf"/><Relationship Id="rId6" Type="http://schemas.openxmlformats.org/officeDocument/2006/relationships/image" Target="../media/image43.emf"/><Relationship Id="rId7" Type="http://schemas.openxmlformats.org/officeDocument/2006/relationships/image" Target="../media/image44.emf"/><Relationship Id="rId8" Type="http://schemas.openxmlformats.org/officeDocument/2006/relationships/image" Target="../media/image45.emf"/><Relationship Id="rId9" Type="http://schemas.openxmlformats.org/officeDocument/2006/relationships/image" Target="../media/image46.emf"/><Relationship Id="rId10" Type="http://schemas.openxmlformats.org/officeDocument/2006/relationships/image" Target="../media/image47.emf"/><Relationship Id="rId11" Type="http://schemas.openxmlformats.org/officeDocument/2006/relationships/image" Target="../media/image4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9" Type="http://schemas.openxmlformats.org/officeDocument/2006/relationships/image" Target="../media/image56.png"/><Relationship Id="rId10" Type="http://schemas.openxmlformats.org/officeDocument/2006/relationships/image" Target="../media/image57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emf"/><Relationship Id="rId6" Type="http://schemas.openxmlformats.org/officeDocument/2006/relationships/image" Target="../media/image65.emf"/><Relationship Id="rId7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4" Type="http://schemas.openxmlformats.org/officeDocument/2006/relationships/image" Target="../media/image69.wmf"/><Relationship Id="rId5" Type="http://schemas.openxmlformats.org/officeDocument/2006/relationships/image" Target="../media/image70.wmf"/><Relationship Id="rId6" Type="http://schemas.openxmlformats.org/officeDocument/2006/relationships/image" Target="../media/image71.wmf"/><Relationship Id="rId7" Type="http://schemas.openxmlformats.org/officeDocument/2006/relationships/oleObject" Target="../embeddings/oleObject15.bin"/><Relationship Id="rId8" Type="http://schemas.openxmlformats.org/officeDocument/2006/relationships/image" Target="../media/image67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4" Type="http://schemas.openxmlformats.org/officeDocument/2006/relationships/image" Target="../media/image72.wmf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7" Type="http://schemas.openxmlformats.org/officeDocument/2006/relationships/oleObject" Target="../embeddings/oleObject17.bin"/><Relationship Id="rId8" Type="http://schemas.openxmlformats.org/officeDocument/2006/relationships/image" Target="../media/image67.emf"/><Relationship Id="rId9" Type="http://schemas.openxmlformats.org/officeDocument/2006/relationships/oleObject" Target="../embeddings/oleObject18.bin"/><Relationship Id="rId10" Type="http://schemas.openxmlformats.org/officeDocument/2006/relationships/image" Target="../media/image73.w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4" Type="http://schemas.openxmlformats.org/officeDocument/2006/relationships/image" Target="../media/image7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3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6.emf"/><Relationship Id="rId5" Type="http://schemas.openxmlformats.org/officeDocument/2006/relationships/image" Target="../media/image7.wmf"/><Relationship Id="rId6" Type="http://schemas.openxmlformats.org/officeDocument/2006/relationships/image" Target="../media/image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6.bin"/><Relationship Id="rId12" Type="http://schemas.openxmlformats.org/officeDocument/2006/relationships/image" Target="../media/image13.wmf"/><Relationship Id="rId13" Type="http://schemas.openxmlformats.org/officeDocument/2006/relationships/oleObject" Target="../embeddings/oleObject7.bin"/><Relationship Id="rId14" Type="http://schemas.openxmlformats.org/officeDocument/2006/relationships/image" Target="../media/image14.wmf"/><Relationship Id="rId15" Type="http://schemas.openxmlformats.org/officeDocument/2006/relationships/oleObject" Target="../embeddings/oleObject8.bin"/><Relationship Id="rId16" Type="http://schemas.openxmlformats.org/officeDocument/2006/relationships/image" Target="../media/image15.wmf"/><Relationship Id="rId17" Type="http://schemas.openxmlformats.org/officeDocument/2006/relationships/oleObject" Target="../embeddings/oleObject9.bin"/><Relationship Id="rId18" Type="http://schemas.openxmlformats.org/officeDocument/2006/relationships/image" Target="../media/image16.wmf"/><Relationship Id="rId19" Type="http://schemas.openxmlformats.org/officeDocument/2006/relationships/image" Target="../media/image17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2.bin"/><Relationship Id="rId4" Type="http://schemas.openxmlformats.org/officeDocument/2006/relationships/image" Target="../media/image9.w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10.w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11.wmf"/><Relationship Id="rId9" Type="http://schemas.openxmlformats.org/officeDocument/2006/relationships/oleObject" Target="../embeddings/oleObject5.bin"/><Relationship Id="rId10" Type="http://schemas.openxmlformats.org/officeDocument/2006/relationships/image" Target="../media/image12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9.wmf"/><Relationship Id="rId5" Type="http://schemas.openxmlformats.org/officeDocument/2006/relationships/oleObject" Target="../embeddings/oleObject11.bin"/><Relationship Id="rId6" Type="http://schemas.openxmlformats.org/officeDocument/2006/relationships/image" Target="../media/image18.wmf"/><Relationship Id="rId7" Type="http://schemas.openxmlformats.org/officeDocument/2006/relationships/oleObject" Target="../embeddings/oleObject12.bin"/><Relationship Id="rId8" Type="http://schemas.openxmlformats.org/officeDocument/2006/relationships/image" Target="../media/image19.wmf"/><Relationship Id="rId9" Type="http://schemas.openxmlformats.org/officeDocument/2006/relationships/image" Target="../media/image20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wmf"/><Relationship Id="rId5" Type="http://schemas.openxmlformats.org/officeDocument/2006/relationships/image" Target="../media/image25.wmf"/><Relationship Id="rId6" Type="http://schemas.openxmlformats.org/officeDocument/2006/relationships/image" Target="../media/image26.png"/><Relationship Id="rId7" Type="http://schemas.openxmlformats.org/officeDocument/2006/relationships/oleObject" Target="../embeddings/oleObject13.bin"/><Relationship Id="rId8" Type="http://schemas.openxmlformats.org/officeDocument/2006/relationships/image" Target="../media/image22.wmf"/><Relationship Id="rId9" Type="http://schemas.openxmlformats.org/officeDocument/2006/relationships/image" Target="../media/image27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9097" y="-156970"/>
            <a:ext cx="8229600" cy="1143000"/>
          </a:xfrm>
        </p:spPr>
        <p:txBody>
          <a:bodyPr/>
          <a:lstStyle/>
          <a:p>
            <a:r>
              <a:rPr lang="it-IT" dirty="0" smtClean="0"/>
              <a:t>Some </a:t>
            </a:r>
            <a:r>
              <a:rPr lang="it-IT" dirty="0" err="1" smtClean="0"/>
              <a:t>papers</a:t>
            </a:r>
            <a:r>
              <a:rPr lang="it-IT" dirty="0" smtClean="0"/>
              <a:t> with Beppe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i="1" dirty="0" smtClean="0"/>
              <a:t> </a:t>
            </a:r>
            <a:endParaRPr lang="it-IT" dirty="0"/>
          </a:p>
          <a:p>
            <a:endParaRPr lang="it-IT" dirty="0"/>
          </a:p>
        </p:txBody>
      </p:sp>
      <p:pic>
        <p:nvPicPr>
          <p:cNvPr id="5" name="Immagine 4" descr="topologychange (trascinato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0661"/>
            <a:ext cx="5232400" cy="295910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6044292" y="994330"/>
            <a:ext cx="2220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The </a:t>
            </a:r>
            <a:r>
              <a:rPr lang="it-IT" sz="1200" dirty="0" err="1" smtClean="0"/>
              <a:t>same</a:t>
            </a:r>
            <a:r>
              <a:rPr lang="it-IT" sz="1200" dirty="0" smtClean="0"/>
              <a:t> idea </a:t>
            </a:r>
            <a:r>
              <a:rPr lang="it-IT" sz="1200" dirty="0" err="1" smtClean="0"/>
              <a:t>has</a:t>
            </a:r>
            <a:r>
              <a:rPr lang="it-IT" sz="1200" dirty="0" smtClean="0"/>
              <a:t> </a:t>
            </a:r>
            <a:r>
              <a:rPr lang="it-IT" sz="1200" dirty="0" err="1" smtClean="0"/>
              <a:t>been</a:t>
            </a:r>
            <a:r>
              <a:rPr lang="it-IT" sz="1200" dirty="0" smtClean="0"/>
              <a:t> </a:t>
            </a:r>
            <a:r>
              <a:rPr lang="it-IT" sz="1200" dirty="0" err="1" smtClean="0"/>
              <a:t>taken</a:t>
            </a:r>
            <a:r>
              <a:rPr lang="it-IT" sz="1200" dirty="0" smtClean="0"/>
              <a:t> up a </a:t>
            </a:r>
            <a:r>
              <a:rPr lang="it-IT" sz="1200" dirty="0" err="1" smtClean="0"/>
              <a:t>few</a:t>
            </a:r>
            <a:r>
              <a:rPr lang="it-IT" sz="1200" dirty="0" smtClean="0"/>
              <a:t> </a:t>
            </a:r>
            <a:r>
              <a:rPr lang="it-IT" sz="1200" dirty="0" err="1" smtClean="0"/>
              <a:t>years</a:t>
            </a:r>
            <a:r>
              <a:rPr lang="it-IT" sz="1200" dirty="0" smtClean="0"/>
              <a:t> ago by </a:t>
            </a:r>
            <a:r>
              <a:rPr lang="it-IT" sz="1200" dirty="0" err="1" smtClean="0"/>
              <a:t>F</a:t>
            </a:r>
            <a:r>
              <a:rPr lang="it-IT" sz="1200" dirty="0" smtClean="0"/>
              <a:t>. </a:t>
            </a:r>
            <a:r>
              <a:rPr lang="it-IT" sz="1200" dirty="0" err="1" smtClean="0"/>
              <a:t>Wilczek</a:t>
            </a:r>
            <a:r>
              <a:rPr lang="it-IT" sz="1200" dirty="0" smtClean="0"/>
              <a:t> and co-</a:t>
            </a:r>
            <a:r>
              <a:rPr lang="it-IT" sz="1200" dirty="0" err="1" smtClean="0"/>
              <a:t>workers</a:t>
            </a:r>
            <a:r>
              <a:rPr lang="it-IT" sz="1200" dirty="0" smtClean="0"/>
              <a:t> </a:t>
            </a:r>
            <a:r>
              <a:rPr lang="it-IT" sz="1200" dirty="0" err="1" smtClean="0"/>
              <a:t>at</a:t>
            </a:r>
            <a:r>
              <a:rPr lang="it-IT" sz="1200" dirty="0" smtClean="0"/>
              <a:t> MIT </a:t>
            </a:r>
            <a:endParaRPr lang="it-IT" sz="1200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5606" y="1600200"/>
            <a:ext cx="3443667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352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850" y="1773238"/>
            <a:ext cx="3740150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773238"/>
            <a:ext cx="265430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18125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 Box 8"/>
          <p:cNvSpPr txBox="1">
            <a:spLocks noChangeArrowheads="1"/>
          </p:cNvSpPr>
          <p:nvPr/>
        </p:nvSpPr>
        <p:spPr bwMode="auto">
          <a:xfrm>
            <a:off x="4067175" y="5589588"/>
            <a:ext cx="18653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Polysilicon plate</a:t>
            </a:r>
          </a:p>
        </p:txBody>
      </p:sp>
      <p:sp>
        <p:nvSpPr>
          <p:cNvPr id="32774" name="Line 9"/>
          <p:cNvSpPr>
            <a:spLocks noChangeShapeType="1"/>
          </p:cNvSpPr>
          <p:nvPr/>
        </p:nvSpPr>
        <p:spPr bwMode="auto">
          <a:xfrm flipV="1">
            <a:off x="5076825" y="4941888"/>
            <a:ext cx="1223963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2775" name="Text Box 10"/>
          <p:cNvSpPr txBox="1">
            <a:spLocks noChangeArrowheads="1"/>
          </p:cNvSpPr>
          <p:nvPr/>
        </p:nvSpPr>
        <p:spPr bwMode="auto">
          <a:xfrm>
            <a:off x="5219700" y="2852738"/>
            <a:ext cx="18113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metallic sphere</a:t>
            </a:r>
          </a:p>
        </p:txBody>
      </p:sp>
      <p:sp>
        <p:nvSpPr>
          <p:cNvPr id="32776" name="Line 11"/>
          <p:cNvSpPr>
            <a:spLocks noChangeShapeType="1"/>
          </p:cNvSpPr>
          <p:nvPr/>
        </p:nvSpPr>
        <p:spPr bwMode="auto">
          <a:xfrm>
            <a:off x="6516688" y="3213100"/>
            <a:ext cx="1223962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2777" name="Text Box 12"/>
          <p:cNvSpPr txBox="1">
            <a:spLocks noChangeArrowheads="1"/>
          </p:cNvSpPr>
          <p:nvPr/>
        </p:nvSpPr>
        <p:spPr bwMode="auto">
          <a:xfrm>
            <a:off x="7288213" y="6045200"/>
            <a:ext cx="1708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Torsional rods</a:t>
            </a:r>
          </a:p>
        </p:txBody>
      </p:sp>
      <p:sp>
        <p:nvSpPr>
          <p:cNvPr id="32778" name="Line 13"/>
          <p:cNvSpPr>
            <a:spLocks noChangeShapeType="1"/>
          </p:cNvSpPr>
          <p:nvPr/>
        </p:nvSpPr>
        <p:spPr bwMode="auto">
          <a:xfrm flipH="1" flipV="1">
            <a:off x="7812088" y="4941888"/>
            <a:ext cx="288925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2779" name="Line 14"/>
          <p:cNvSpPr>
            <a:spLocks noChangeShapeType="1"/>
          </p:cNvSpPr>
          <p:nvPr/>
        </p:nvSpPr>
        <p:spPr bwMode="auto">
          <a:xfrm flipH="1" flipV="1">
            <a:off x="6804025" y="4292600"/>
            <a:ext cx="1296988" cy="17287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2780" name="Line 15"/>
          <p:cNvSpPr>
            <a:spLocks noChangeShapeType="1"/>
          </p:cNvSpPr>
          <p:nvPr/>
        </p:nvSpPr>
        <p:spPr bwMode="auto">
          <a:xfrm>
            <a:off x="8388350" y="5805488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2781" name="Text Box 16"/>
          <p:cNvSpPr txBox="1">
            <a:spLocks noChangeArrowheads="1"/>
          </p:cNvSpPr>
          <p:nvPr/>
        </p:nvSpPr>
        <p:spPr bwMode="auto">
          <a:xfrm>
            <a:off x="8316913" y="5589588"/>
            <a:ext cx="6080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000">
                <a:latin typeface="Arial" charset="0"/>
              </a:rPr>
              <a:t>100 </a:t>
            </a:r>
            <a:r>
              <a:rPr lang="it-IT" sz="1000">
                <a:latin typeface="Symbol" charset="0"/>
              </a:rPr>
              <a:t>m</a:t>
            </a:r>
            <a:r>
              <a:rPr lang="it-IT" sz="1000">
                <a:latin typeface="Arial" charset="0"/>
              </a:rPr>
              <a:t>m</a:t>
            </a:r>
          </a:p>
        </p:txBody>
      </p:sp>
      <p:sp>
        <p:nvSpPr>
          <p:cNvPr id="32782" name="Text Box 17"/>
          <p:cNvSpPr txBox="1">
            <a:spLocks noChangeArrowheads="1"/>
          </p:cNvSpPr>
          <p:nvPr/>
        </p:nvSpPr>
        <p:spPr bwMode="auto">
          <a:xfrm>
            <a:off x="5364163" y="260350"/>
            <a:ext cx="47529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A micromachined torsional </a:t>
            </a:r>
          </a:p>
          <a:p>
            <a:pPr eaLnBrk="1" hangingPunct="1"/>
            <a:r>
              <a:rPr lang="it-IT"/>
              <a:t>device realized at Bell labs., </a:t>
            </a:r>
          </a:p>
          <a:p>
            <a:pPr eaLnBrk="1" hangingPunct="1"/>
            <a:r>
              <a:rPr lang="it-IT"/>
              <a:t>Lucent technologies </a:t>
            </a:r>
          </a:p>
        </p:txBody>
      </p:sp>
      <p:sp>
        <p:nvSpPr>
          <p:cNvPr id="32783" name="Text Box 19"/>
          <p:cNvSpPr txBox="1">
            <a:spLocks noChangeArrowheads="1"/>
          </p:cNvSpPr>
          <p:nvPr/>
        </p:nvSpPr>
        <p:spPr bwMode="auto">
          <a:xfrm>
            <a:off x="250825" y="3692525"/>
            <a:ext cx="5122863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it-IT">
                <a:latin typeface="Monotype Corsiva" charset="0"/>
              </a:rPr>
              <a:t>“..</a:t>
            </a:r>
            <a:r>
              <a:rPr lang="it-IT" sz="1400"/>
              <a:t>we demonstarted that when the separation between the</a:t>
            </a:r>
          </a:p>
          <a:p>
            <a:pPr eaLnBrk="1" hangingPunct="1"/>
            <a:r>
              <a:rPr lang="it-IT" sz="1400"/>
              <a:t>surfaces is small, quantum effects...correctly describe the</a:t>
            </a:r>
          </a:p>
          <a:p>
            <a:pPr eaLnBrk="1" hangingPunct="1"/>
            <a:r>
              <a:rPr lang="it-IT" sz="1400"/>
              <a:t>operation of our micromachined device. This could open new</a:t>
            </a:r>
          </a:p>
          <a:p>
            <a:pPr eaLnBrk="1" hangingPunct="1"/>
            <a:r>
              <a:rPr lang="it-IT" sz="1400"/>
              <a:t>possibilities for novel actuation schemes in MEMS based on</a:t>
            </a:r>
          </a:p>
          <a:p>
            <a:pPr eaLnBrk="1" hangingPunct="1"/>
            <a:r>
              <a:rPr lang="it-IT" sz="1400"/>
              <a:t>the Casimir force..”</a:t>
            </a:r>
          </a:p>
        </p:txBody>
      </p:sp>
      <p:pic>
        <p:nvPicPr>
          <p:cNvPr id="32784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5002213"/>
            <a:ext cx="2403475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5" name="Text Box 23"/>
          <p:cNvSpPr txBox="1">
            <a:spLocks noChangeArrowheads="1"/>
          </p:cNvSpPr>
          <p:nvPr/>
        </p:nvSpPr>
        <p:spPr bwMode="auto">
          <a:xfrm>
            <a:off x="250825" y="2636838"/>
            <a:ext cx="496411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/>
              <a:t>The Casimir force  tilts the plate for sphere-plate</a:t>
            </a:r>
          </a:p>
          <a:p>
            <a:pPr eaLnBrk="1" hangingPunct="1"/>
            <a:r>
              <a:rPr lang="it-IT" sz="1600"/>
              <a:t>distances less than 300 nm</a:t>
            </a:r>
          </a:p>
        </p:txBody>
      </p:sp>
    </p:spTree>
    <p:extLst>
      <p:ext uri="{BB962C8B-B14F-4D97-AF65-F5344CB8AC3E}">
        <p14:creationId xmlns:p14="http://schemas.microsoft.com/office/powerpoint/2010/main" val="4078000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7950" y="188913"/>
            <a:ext cx="5554663" cy="1139825"/>
          </a:xfrm>
        </p:spPr>
        <p:txBody>
          <a:bodyPr/>
          <a:lstStyle/>
          <a:p>
            <a:pPr eaLnBrk="1" hangingPunct="1"/>
            <a:r>
              <a:rPr lang="it-IT" dirty="0">
                <a:latin typeface="Comic Sans MS" charset="0"/>
              </a:rPr>
              <a:t>Quantum </a:t>
            </a:r>
            <a:r>
              <a:rPr lang="it-IT" dirty="0" err="1">
                <a:latin typeface="Comic Sans MS" charset="0"/>
              </a:rPr>
              <a:t>levitation</a:t>
            </a:r>
            <a:endParaRPr lang="it-IT" dirty="0">
              <a:latin typeface="Comic Sans MS" charset="0"/>
            </a:endParaRPr>
          </a:p>
        </p:txBody>
      </p:sp>
      <p:sp>
        <p:nvSpPr>
          <p:cNvPr id="2600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25538"/>
            <a:ext cx="4500563" cy="110807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it-IT" sz="1400" smtClean="0">
                <a:latin typeface="Comic Sans MS" pitchFamily="66" charset="0"/>
                <a:ea typeface="+mn-ea"/>
              </a:rPr>
              <a:t>Casimir repulsion between two  bodies  immersed in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it-IT" sz="1400" smtClean="0">
                <a:latin typeface="Comic Sans MS" pitchFamily="66" charset="0"/>
                <a:ea typeface="+mn-ea"/>
              </a:rPr>
              <a:t>a fluid has just been demonstrated experimentally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it-IT" sz="1400" smtClean="0">
                <a:latin typeface="Comic Sans MS" pitchFamily="66" charset="0"/>
                <a:ea typeface="+mn-ea"/>
              </a:rPr>
              <a:t>(J.N.Munday et al. Nature 457 (2009), 170).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it-IT" sz="1400" smtClean="0">
                <a:latin typeface="Comic Sans MS" pitchFamily="66" charset="0"/>
                <a:ea typeface="+mn-ea"/>
              </a:rPr>
              <a:t>This is in accordance with Lifshitz theory, when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it-IT" sz="1400" smtClean="0">
              <a:latin typeface="Comic Sans MS" pitchFamily="66" charset="0"/>
              <a:ea typeface="+mn-ea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it-IT" sz="1400" smtClean="0">
              <a:latin typeface="Comic Sans MS" pitchFamily="66" charset="0"/>
              <a:ea typeface="+mn-ea"/>
            </a:endParaRP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284538"/>
            <a:ext cx="3878263" cy="227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50" y="5949950"/>
            <a:ext cx="474345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5400"/>
            <a:ext cx="2330450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5435600" y="6713538"/>
            <a:ext cx="3311525" cy="1444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4581525"/>
            <a:ext cx="2511425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2700338" y="3429000"/>
            <a:ext cx="10826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>
                <a:latin typeface="Symbol" charset="0"/>
              </a:rPr>
              <a:t>e</a:t>
            </a:r>
            <a:r>
              <a:rPr lang="it-IT" sz="1600" baseline="-25000"/>
              <a:t>1</a:t>
            </a:r>
            <a:r>
              <a:rPr lang="it-IT" sz="1600"/>
              <a:t> &gt; </a:t>
            </a:r>
            <a:r>
              <a:rPr lang="it-IT" sz="1600">
                <a:latin typeface="Symbol" charset="0"/>
              </a:rPr>
              <a:t>e</a:t>
            </a:r>
            <a:r>
              <a:rPr lang="it-IT" sz="1600" baseline="-25000"/>
              <a:t>3</a:t>
            </a:r>
            <a:r>
              <a:rPr lang="it-IT" sz="1600"/>
              <a:t> &gt; </a:t>
            </a:r>
            <a:r>
              <a:rPr lang="it-IT" sz="1600">
                <a:latin typeface="Symbol" charset="0"/>
              </a:rPr>
              <a:t>e</a:t>
            </a:r>
            <a:r>
              <a:rPr lang="it-IT" sz="1600" baseline="-25000"/>
              <a:t>2</a:t>
            </a:r>
          </a:p>
        </p:txBody>
      </p:sp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516563"/>
            <a:ext cx="1179513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42" name="Object 12"/>
          <p:cNvGraphicFramePr>
            <a:graphicFrameLocks noChangeAspect="1"/>
          </p:cNvGraphicFramePr>
          <p:nvPr/>
        </p:nvGraphicFramePr>
        <p:xfrm>
          <a:off x="7524750" y="188913"/>
          <a:ext cx="1428750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5" name="Photo Editor Photo" r:id="rId8" imgW="1428949" imgH="1905266" progId="MSPhotoEd.3">
                  <p:embed/>
                </p:oleObj>
              </mc:Choice>
              <mc:Fallback>
                <p:oleObj name="Photo Editor Photo" r:id="rId8" imgW="1428949" imgH="190526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750" y="188913"/>
                        <a:ext cx="1428750" cy="190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0" y="4941888"/>
            <a:ext cx="12969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R=39.8 </a:t>
            </a:r>
            <a:r>
              <a:rPr lang="it-IT">
                <a:latin typeface="Symbol" charset="0"/>
              </a:rPr>
              <a:t>m</a:t>
            </a:r>
            <a:r>
              <a:rPr lang="it-IT"/>
              <a:t>m</a:t>
            </a:r>
          </a:p>
        </p:txBody>
      </p:sp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6516688" y="5589588"/>
            <a:ext cx="132556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/>
              <a:t>Distance (in nm)</a:t>
            </a:r>
          </a:p>
        </p:txBody>
      </p:sp>
      <p:pic>
        <p:nvPicPr>
          <p:cNvPr id="10254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196975"/>
            <a:ext cx="2619375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7353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8" name="Rectangle 4"/>
          <p:cNvSpPr>
            <a:spLocks noChangeArrowheads="1"/>
          </p:cNvSpPr>
          <p:nvPr/>
        </p:nvSpPr>
        <p:spPr bwMode="auto">
          <a:xfrm>
            <a:off x="33338" y="2636838"/>
            <a:ext cx="4319587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  <a:buFont typeface="Wingdings" charset="0"/>
              <a:buNone/>
              <a:defRPr/>
            </a:pPr>
            <a:r>
              <a:rPr lang="it-IT" sz="16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  <a:buFont typeface="Wingdings" charset="0"/>
              <a:buChar char="Ø"/>
              <a:defRPr/>
            </a:pPr>
            <a:endParaRPr lang="it-IT" sz="16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  <a:buFont typeface="Wingdings" charset="0"/>
              <a:buNone/>
              <a:defRPr/>
            </a:pPr>
            <a:r>
              <a:rPr lang="it-IT" sz="16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</a:p>
        </p:txBody>
      </p:sp>
      <p:pic>
        <p:nvPicPr>
          <p:cNvPr id="4608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088" y="2709863"/>
            <a:ext cx="3132137" cy="332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 Box 6"/>
          <p:cNvSpPr txBox="1">
            <a:spLocks noChangeArrowheads="1"/>
          </p:cNvSpPr>
          <p:nvPr/>
        </p:nvSpPr>
        <p:spPr bwMode="auto">
          <a:xfrm>
            <a:off x="5076825" y="6021388"/>
            <a:ext cx="37084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>
                <a:latin typeface="Times New Roman" charset="0"/>
              </a:rPr>
              <a:t>Picture from Bostrom and Sernelius PRL 84 (2000) 4757</a:t>
            </a:r>
          </a:p>
        </p:txBody>
      </p:sp>
      <p:sp>
        <p:nvSpPr>
          <p:cNvPr id="46084" name="Text Box 7"/>
          <p:cNvSpPr txBox="1">
            <a:spLocks noChangeArrowheads="1"/>
          </p:cNvSpPr>
          <p:nvPr/>
        </p:nvSpPr>
        <p:spPr bwMode="auto">
          <a:xfrm>
            <a:off x="5076825" y="6278563"/>
            <a:ext cx="39243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>
                <a:latin typeface="Times New Roman" charset="0"/>
              </a:rPr>
              <a:t>Experimental data from Lamoreaux,  PRL 78 (1997) 5; 81 (1998) 5475.</a:t>
            </a:r>
            <a:r>
              <a:rPr lang="it-IT" sz="2000">
                <a:latin typeface="Times New Roman" charset="0"/>
              </a:rPr>
              <a:t> </a:t>
            </a:r>
          </a:p>
        </p:txBody>
      </p:sp>
      <p:sp>
        <p:nvSpPr>
          <p:cNvPr id="46085" name="Text Box 8"/>
          <p:cNvSpPr txBox="1">
            <a:spLocks noChangeArrowheads="1"/>
          </p:cNvSpPr>
          <p:nvPr/>
        </p:nvSpPr>
        <p:spPr bwMode="auto">
          <a:xfrm>
            <a:off x="107950" y="476250"/>
            <a:ext cx="9036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400"/>
              <a:t> </a:t>
            </a:r>
            <a:r>
              <a:rPr lang="it-IT" sz="2000"/>
              <a:t>What is the thermal correction to the Casimir force ?</a:t>
            </a:r>
          </a:p>
        </p:txBody>
      </p:sp>
      <p:sp>
        <p:nvSpPr>
          <p:cNvPr id="46086" name="Text Box 9"/>
          <p:cNvSpPr txBox="1">
            <a:spLocks noChangeArrowheads="1"/>
          </p:cNvSpPr>
          <p:nvPr/>
        </p:nvSpPr>
        <p:spPr bwMode="auto">
          <a:xfrm>
            <a:off x="5940425" y="2205038"/>
            <a:ext cx="23050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>
                <a:latin typeface="Times New Roman" charset="0"/>
              </a:rPr>
              <a:t>Energy correction factor </a:t>
            </a:r>
            <a:r>
              <a:rPr lang="it-IT" sz="1200">
                <a:latin typeface="Symbol" charset="0"/>
              </a:rPr>
              <a:t>h</a:t>
            </a:r>
            <a:r>
              <a:rPr lang="it-IT" sz="1200" baseline="-25000">
                <a:latin typeface="Arial" charset="0"/>
              </a:rPr>
              <a:t>E</a:t>
            </a:r>
            <a:endParaRPr lang="it-IT" sz="1200">
              <a:latin typeface="Times New Roman" charset="0"/>
            </a:endParaRPr>
          </a:p>
        </p:txBody>
      </p:sp>
      <p:sp>
        <p:nvSpPr>
          <p:cNvPr id="46087" name="Text Box 10"/>
          <p:cNvSpPr txBox="1">
            <a:spLocks noChangeArrowheads="1"/>
          </p:cNvSpPr>
          <p:nvPr/>
        </p:nvSpPr>
        <p:spPr bwMode="auto">
          <a:xfrm>
            <a:off x="7888288" y="2133600"/>
            <a:ext cx="12239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000">
                <a:latin typeface="Symbol" charset="0"/>
              </a:rPr>
              <a:t>h</a:t>
            </a:r>
            <a:r>
              <a:rPr lang="it-IT" sz="2000" baseline="-25000">
                <a:latin typeface="Times New Roman" charset="0"/>
              </a:rPr>
              <a:t>E</a:t>
            </a:r>
            <a:r>
              <a:rPr lang="it-IT" sz="2000">
                <a:latin typeface="Times New Roman" charset="0"/>
              </a:rPr>
              <a:t>=E/E</a:t>
            </a:r>
            <a:r>
              <a:rPr lang="it-IT" sz="2000" baseline="-25000">
                <a:latin typeface="Times New Roman" charset="0"/>
              </a:rPr>
              <a:t>id</a:t>
            </a:r>
          </a:p>
        </p:txBody>
      </p:sp>
      <p:pic>
        <p:nvPicPr>
          <p:cNvPr id="4608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076700"/>
            <a:ext cx="18542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5300663"/>
            <a:ext cx="129698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72" name="Text Box 20"/>
          <p:cNvSpPr txBox="1">
            <a:spLocks noChangeArrowheads="1"/>
          </p:cNvSpPr>
          <p:nvPr/>
        </p:nvSpPr>
        <p:spPr bwMode="auto">
          <a:xfrm>
            <a:off x="250825" y="3789363"/>
            <a:ext cx="22685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1200">
                <a:cs typeface="+mn-cs"/>
              </a:rPr>
              <a:t>Drude model (with damping)</a:t>
            </a:r>
          </a:p>
        </p:txBody>
      </p:sp>
      <p:sp>
        <p:nvSpPr>
          <p:cNvPr id="125973" name="Text Box 21"/>
          <p:cNvSpPr txBox="1">
            <a:spLocks noChangeArrowheads="1"/>
          </p:cNvSpPr>
          <p:nvPr/>
        </p:nvSpPr>
        <p:spPr bwMode="auto">
          <a:xfrm>
            <a:off x="468313" y="4868863"/>
            <a:ext cx="2012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200">
                <a:cs typeface="+mn-cs"/>
              </a:rPr>
              <a:t>Plasma model of IR optics</a:t>
            </a:r>
          </a:p>
          <a:p>
            <a:pPr>
              <a:defRPr/>
            </a:pPr>
            <a:r>
              <a:rPr lang="it-IT" sz="1200">
                <a:cs typeface="+mn-cs"/>
              </a:rPr>
              <a:t>(no dissipation)</a:t>
            </a:r>
          </a:p>
        </p:txBody>
      </p:sp>
      <p:sp>
        <p:nvSpPr>
          <p:cNvPr id="125974" name="Text Box 22"/>
          <p:cNvSpPr txBox="1">
            <a:spLocks noChangeArrowheads="1"/>
          </p:cNvSpPr>
          <p:nvPr/>
        </p:nvSpPr>
        <p:spPr bwMode="auto">
          <a:xfrm>
            <a:off x="971550" y="0"/>
            <a:ext cx="55617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dirty="0">
                <a:cs typeface="+mn-cs"/>
              </a:rPr>
              <a:t>A </a:t>
            </a:r>
            <a:r>
              <a:rPr lang="it-IT" dirty="0" err="1">
                <a:cs typeface="+mn-cs"/>
              </a:rPr>
              <a:t>yet</a:t>
            </a:r>
            <a:r>
              <a:rPr lang="it-IT" dirty="0">
                <a:cs typeface="+mn-cs"/>
              </a:rPr>
              <a:t> </a:t>
            </a:r>
            <a:r>
              <a:rPr lang="it-IT" dirty="0" err="1">
                <a:cs typeface="+mn-cs"/>
              </a:rPr>
              <a:t>unresolved</a:t>
            </a:r>
            <a:r>
              <a:rPr lang="it-IT" dirty="0">
                <a:cs typeface="+mn-cs"/>
              </a:rPr>
              <a:t> </a:t>
            </a:r>
            <a:r>
              <a:rPr lang="it-IT" dirty="0" err="1">
                <a:cs typeface="+mn-cs"/>
              </a:rPr>
              <a:t>theoretical</a:t>
            </a:r>
            <a:r>
              <a:rPr lang="it-IT" dirty="0">
                <a:cs typeface="+mn-cs"/>
              </a:rPr>
              <a:t> puzzle </a:t>
            </a:r>
            <a:r>
              <a:rPr lang="it-IT" dirty="0" err="1">
                <a:cs typeface="+mn-cs"/>
              </a:rPr>
              <a:t>has</a:t>
            </a:r>
            <a:r>
              <a:rPr lang="it-IT" dirty="0">
                <a:cs typeface="+mn-cs"/>
              </a:rPr>
              <a:t> </a:t>
            </a:r>
            <a:r>
              <a:rPr lang="it-IT" dirty="0" err="1">
                <a:cs typeface="+mn-cs"/>
              </a:rPr>
              <a:t>recently</a:t>
            </a:r>
            <a:r>
              <a:rPr lang="it-IT" dirty="0">
                <a:cs typeface="+mn-cs"/>
              </a:rPr>
              <a:t> </a:t>
            </a:r>
            <a:r>
              <a:rPr lang="it-IT" dirty="0" err="1">
                <a:cs typeface="+mn-cs"/>
              </a:rPr>
              <a:t>emerged</a:t>
            </a:r>
            <a:r>
              <a:rPr lang="it-IT" dirty="0">
                <a:cs typeface="+mn-cs"/>
              </a:rPr>
              <a:t> </a:t>
            </a:r>
          </a:p>
        </p:txBody>
      </p:sp>
      <p:sp>
        <p:nvSpPr>
          <p:cNvPr id="46093" name="CasellaDiTesto 1"/>
          <p:cNvSpPr txBox="1">
            <a:spLocks noChangeArrowheads="1"/>
          </p:cNvSpPr>
          <p:nvPr/>
        </p:nvSpPr>
        <p:spPr bwMode="auto">
          <a:xfrm>
            <a:off x="468313" y="1341438"/>
            <a:ext cx="8407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/>
              <a:t>For two ideal plates the fractional thermal correction </a:t>
            </a:r>
            <a:r>
              <a:rPr lang="it-IT" sz="1400">
                <a:latin typeface="Symbol" charset="0"/>
                <a:cs typeface="Symbol" charset="0"/>
              </a:rPr>
              <a:t>d</a:t>
            </a:r>
            <a:r>
              <a:rPr lang="it-IT" sz="1400"/>
              <a:t>F</a:t>
            </a:r>
            <a:r>
              <a:rPr lang="it-IT" sz="1400" baseline="-25000"/>
              <a:t>C</a:t>
            </a:r>
            <a:r>
              <a:rPr lang="it-IT" sz="1400"/>
              <a:t> at small separations a &lt;&lt; </a:t>
            </a:r>
            <a:r>
              <a:rPr lang="it-IT" sz="1400">
                <a:latin typeface="Symbol" charset="0"/>
                <a:cs typeface="Symbol" charset="0"/>
              </a:rPr>
              <a:t>l</a:t>
            </a:r>
            <a:r>
              <a:rPr lang="it-IT" sz="1400" baseline="-25000"/>
              <a:t>T  </a:t>
            </a:r>
            <a:r>
              <a:rPr lang="it-IT" sz="1400"/>
              <a:t> is very small   </a:t>
            </a:r>
            <a:endParaRPr lang="it-IT" sz="1400" baseline="-25000"/>
          </a:p>
        </p:txBody>
      </p:sp>
      <p:sp>
        <p:nvSpPr>
          <p:cNvPr id="46095" name="CasellaDiTesto 5"/>
          <p:cNvSpPr txBox="1">
            <a:spLocks noChangeArrowheads="1"/>
          </p:cNvSpPr>
          <p:nvPr/>
        </p:nvSpPr>
        <p:spPr bwMode="auto">
          <a:xfrm>
            <a:off x="395288" y="2781300"/>
            <a:ext cx="1289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/>
              <a:t>For a &gt;&gt; </a:t>
            </a:r>
            <a:r>
              <a:rPr lang="it-IT" sz="1800">
                <a:latin typeface="Symbol" charset="0"/>
                <a:cs typeface="Symbol" charset="0"/>
              </a:rPr>
              <a:t>l</a:t>
            </a:r>
            <a:r>
              <a:rPr lang="it-IT" sz="1800" baseline="-25000"/>
              <a:t>T </a:t>
            </a:r>
            <a:endParaRPr lang="it-IT" sz="180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813" y="1898650"/>
            <a:ext cx="1556180" cy="73818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2084" y="1929449"/>
            <a:ext cx="1861682" cy="63297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1200" y="2709863"/>
            <a:ext cx="1512315" cy="57467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9363" y="4121890"/>
            <a:ext cx="800530" cy="59298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68725" y="4118845"/>
            <a:ext cx="1168400" cy="4953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18193" y="5326063"/>
            <a:ext cx="901700" cy="4445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68725" y="5398574"/>
            <a:ext cx="10414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0076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54063" y="304800"/>
            <a:ext cx="7772400" cy="1033463"/>
          </a:xfrm>
        </p:spPr>
        <p:txBody>
          <a:bodyPr/>
          <a:lstStyle/>
          <a:p>
            <a:pPr eaLnBrk="1" hangingPunct="1">
              <a:defRPr/>
            </a:pPr>
            <a:r>
              <a:rPr lang="it-IT" sz="1800" dirty="0">
                <a:latin typeface="Comic Sans MS" charset="0"/>
                <a:cs typeface="+mj-cs"/>
              </a:rPr>
              <a:t>Mathematical </a:t>
            </a:r>
            <a:r>
              <a:rPr lang="it-IT" sz="1800" dirty="0" err="1">
                <a:latin typeface="Comic Sans MS" charset="0"/>
                <a:cs typeface="+mj-cs"/>
              </a:rPr>
              <a:t>origin</a:t>
            </a:r>
            <a:r>
              <a:rPr lang="it-IT" sz="1800" dirty="0">
                <a:latin typeface="Comic Sans MS" charset="0"/>
                <a:cs typeface="+mj-cs"/>
              </a:rPr>
              <a:t> of the large </a:t>
            </a:r>
            <a:r>
              <a:rPr lang="it-IT" sz="1800" dirty="0" err="1">
                <a:latin typeface="Comic Sans MS" charset="0"/>
                <a:cs typeface="+mj-cs"/>
              </a:rPr>
              <a:t>thermal</a:t>
            </a:r>
            <a:r>
              <a:rPr lang="it-IT" sz="1800" dirty="0">
                <a:latin typeface="Comic Sans MS" charset="0"/>
                <a:cs typeface="+mj-cs"/>
              </a:rPr>
              <a:t> </a:t>
            </a:r>
            <a:r>
              <a:rPr lang="it-IT" sz="1800" dirty="0" err="1">
                <a:latin typeface="Comic Sans MS" charset="0"/>
                <a:cs typeface="+mj-cs"/>
              </a:rPr>
              <a:t>correction</a:t>
            </a:r>
            <a:r>
              <a:rPr lang="it-IT" sz="1800" dirty="0">
                <a:latin typeface="Comic Sans MS" charset="0"/>
                <a:cs typeface="+mj-cs"/>
              </a:rPr>
              <a:t> in dissipative </a:t>
            </a:r>
            <a:r>
              <a:rPr lang="it-IT" sz="1800" dirty="0" err="1">
                <a:latin typeface="Comic Sans MS" charset="0"/>
                <a:cs typeface="+mj-cs"/>
              </a:rPr>
              <a:t>metals</a:t>
            </a:r>
            <a:endParaRPr lang="it-IT" sz="1800" dirty="0">
              <a:latin typeface="Comic Sans MS" charset="0"/>
              <a:cs typeface="+mj-cs"/>
            </a:endParaRPr>
          </a:p>
        </p:txBody>
      </p:sp>
      <p:sp>
        <p:nvSpPr>
          <p:cNvPr id="47106" name="Text Box 3"/>
          <p:cNvSpPr txBox="1">
            <a:spLocks noChangeArrowheads="1"/>
          </p:cNvSpPr>
          <p:nvPr/>
        </p:nvSpPr>
        <p:spPr bwMode="auto">
          <a:xfrm>
            <a:off x="611187" y="1344613"/>
            <a:ext cx="83534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dirty="0" smtClean="0"/>
              <a:t>By a </a:t>
            </a:r>
            <a:r>
              <a:rPr lang="it-IT" sz="1400" dirty="0" err="1" smtClean="0"/>
              <a:t>Wick</a:t>
            </a:r>
            <a:r>
              <a:rPr lang="it-IT" sz="1400" dirty="0" smtClean="0"/>
              <a:t> </a:t>
            </a:r>
            <a:r>
              <a:rPr lang="it-IT" sz="1400" dirty="0" err="1" smtClean="0"/>
              <a:t>rotation</a:t>
            </a:r>
            <a:r>
              <a:rPr lang="it-IT" sz="1400" dirty="0" smtClean="0"/>
              <a:t>, </a:t>
            </a:r>
            <a:r>
              <a:rPr lang="it-IT" sz="1400" dirty="0" err="1"/>
              <a:t>one</a:t>
            </a:r>
            <a:r>
              <a:rPr lang="it-IT" sz="1400" dirty="0"/>
              <a:t> can </a:t>
            </a:r>
            <a:r>
              <a:rPr lang="it-IT" sz="1400" dirty="0" err="1"/>
              <a:t>write</a:t>
            </a:r>
            <a:r>
              <a:rPr lang="it-IT" sz="1400" dirty="0"/>
              <a:t> the free </a:t>
            </a:r>
            <a:r>
              <a:rPr lang="it-IT" sz="1400" dirty="0" err="1"/>
              <a:t>energy</a:t>
            </a:r>
            <a:r>
              <a:rPr lang="it-IT" sz="1400" dirty="0"/>
              <a:t> </a:t>
            </a:r>
            <a:r>
              <a:rPr lang="it-IT" sz="1400" dirty="0" err="1"/>
              <a:t>as</a:t>
            </a:r>
            <a:r>
              <a:rPr lang="it-IT" sz="1400" dirty="0"/>
              <a:t> a sum over discrete </a:t>
            </a:r>
            <a:r>
              <a:rPr lang="it-IT" sz="1400" dirty="0" err="1" smtClean="0"/>
              <a:t>imaginary</a:t>
            </a:r>
            <a:r>
              <a:rPr lang="it-IT" sz="1400" dirty="0"/>
              <a:t> </a:t>
            </a:r>
            <a:r>
              <a:rPr lang="it-IT" sz="1400" dirty="0" err="1" smtClean="0"/>
              <a:t>frequencies</a:t>
            </a:r>
            <a:r>
              <a:rPr lang="it-IT" sz="1400" dirty="0" smtClean="0"/>
              <a:t> </a:t>
            </a:r>
            <a:r>
              <a:rPr lang="it-IT" sz="1400" dirty="0">
                <a:latin typeface="Symbol" charset="0"/>
              </a:rPr>
              <a:t>x</a:t>
            </a:r>
            <a:r>
              <a:rPr lang="it-IT" sz="1400" baseline="-25000" dirty="0"/>
              <a:t>l </a:t>
            </a:r>
            <a:r>
              <a:rPr lang="it-IT" sz="1400" dirty="0"/>
              <a:t>(</a:t>
            </a:r>
            <a:r>
              <a:rPr lang="it-IT" sz="1400" dirty="0" err="1"/>
              <a:t>Matsubara</a:t>
            </a:r>
            <a:r>
              <a:rPr lang="it-IT" sz="1400" dirty="0"/>
              <a:t> </a:t>
            </a:r>
            <a:r>
              <a:rPr lang="it-IT" sz="1400" dirty="0" err="1"/>
              <a:t>frequencies</a:t>
            </a:r>
            <a:r>
              <a:rPr lang="it-IT" sz="1400" dirty="0"/>
              <a:t>):</a:t>
            </a:r>
          </a:p>
        </p:txBody>
      </p:sp>
      <p:pic>
        <p:nvPicPr>
          <p:cNvPr id="4710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628775"/>
            <a:ext cx="129540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852738"/>
            <a:ext cx="1944688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781300"/>
            <a:ext cx="1584325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141663"/>
            <a:ext cx="287972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881438"/>
            <a:ext cx="18542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4076700"/>
            <a:ext cx="17621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3" name="AutoShape 12"/>
          <p:cNvSpPr>
            <a:spLocks noChangeArrowheads="1"/>
          </p:cNvSpPr>
          <p:nvPr/>
        </p:nvSpPr>
        <p:spPr bwMode="auto">
          <a:xfrm>
            <a:off x="2700338" y="4076700"/>
            <a:ext cx="792162" cy="287338"/>
          </a:xfrm>
          <a:prstGeom prst="rightArrow">
            <a:avLst>
              <a:gd name="adj1" fmla="val 50000"/>
              <a:gd name="adj2" fmla="val 6892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7114" name="Text Box 13"/>
          <p:cNvSpPr txBox="1">
            <a:spLocks noChangeArrowheads="1"/>
          </p:cNvSpPr>
          <p:nvPr/>
        </p:nvSpPr>
        <p:spPr bwMode="auto">
          <a:xfrm>
            <a:off x="2463800" y="3376613"/>
            <a:ext cx="514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>
                <a:latin typeface="Arial" charset="0"/>
              </a:rPr>
              <a:t>TM</a:t>
            </a:r>
          </a:p>
        </p:txBody>
      </p:sp>
      <p:sp>
        <p:nvSpPr>
          <p:cNvPr id="47115" name="Text Box 14"/>
          <p:cNvSpPr txBox="1">
            <a:spLocks noChangeArrowheads="1"/>
          </p:cNvSpPr>
          <p:nvPr/>
        </p:nvSpPr>
        <p:spPr bwMode="auto">
          <a:xfrm>
            <a:off x="4572000" y="3357563"/>
            <a:ext cx="476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>
                <a:latin typeface="Arial" charset="0"/>
              </a:rPr>
              <a:t>TE</a:t>
            </a:r>
          </a:p>
        </p:txBody>
      </p:sp>
      <p:pic>
        <p:nvPicPr>
          <p:cNvPr id="47116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5084763"/>
            <a:ext cx="1296988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7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4940300"/>
            <a:ext cx="29908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8" name="AutoShape 17"/>
          <p:cNvSpPr>
            <a:spLocks noChangeArrowheads="1"/>
          </p:cNvSpPr>
          <p:nvPr/>
        </p:nvSpPr>
        <p:spPr bwMode="auto">
          <a:xfrm>
            <a:off x="2628900" y="5084763"/>
            <a:ext cx="863600" cy="360362"/>
          </a:xfrm>
          <a:prstGeom prst="rightArrow">
            <a:avLst>
              <a:gd name="adj1" fmla="val 50000"/>
              <a:gd name="adj2" fmla="val 5991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7119" name="Oval 18"/>
          <p:cNvSpPr>
            <a:spLocks noChangeArrowheads="1"/>
          </p:cNvSpPr>
          <p:nvPr/>
        </p:nvSpPr>
        <p:spPr bwMode="auto">
          <a:xfrm>
            <a:off x="4500563" y="3933825"/>
            <a:ext cx="1079500" cy="6477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7120" name="Oval 19"/>
          <p:cNvSpPr>
            <a:spLocks noChangeArrowheads="1"/>
          </p:cNvSpPr>
          <p:nvPr/>
        </p:nvSpPr>
        <p:spPr bwMode="auto">
          <a:xfrm>
            <a:off x="4860925" y="4868863"/>
            <a:ext cx="2447925" cy="914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7121" name="Text Box 20"/>
          <p:cNvSpPr txBox="1">
            <a:spLocks noChangeArrowheads="1"/>
          </p:cNvSpPr>
          <p:nvPr/>
        </p:nvSpPr>
        <p:spPr bwMode="auto">
          <a:xfrm>
            <a:off x="6300788" y="4076700"/>
            <a:ext cx="21637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>
                <a:latin typeface="Arial" charset="0"/>
              </a:rPr>
              <a:t>TE zero-mode gives zero</a:t>
            </a:r>
          </a:p>
        </p:txBody>
      </p:sp>
      <p:sp>
        <p:nvSpPr>
          <p:cNvPr id="47122" name="Text Box 21"/>
          <p:cNvSpPr txBox="1">
            <a:spLocks noChangeArrowheads="1"/>
          </p:cNvSpPr>
          <p:nvPr/>
        </p:nvSpPr>
        <p:spPr bwMode="auto">
          <a:xfrm>
            <a:off x="4932363" y="6237288"/>
            <a:ext cx="27844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>
                <a:latin typeface="Arial" charset="0"/>
              </a:rPr>
              <a:t>TE zero-mode gives  contribution</a:t>
            </a:r>
          </a:p>
        </p:txBody>
      </p:sp>
      <p:sp>
        <p:nvSpPr>
          <p:cNvPr id="47123" name="AutoShape 22"/>
          <p:cNvSpPr>
            <a:spLocks noChangeArrowheads="1"/>
          </p:cNvSpPr>
          <p:nvPr/>
        </p:nvSpPr>
        <p:spPr bwMode="auto">
          <a:xfrm>
            <a:off x="5940425" y="5805488"/>
            <a:ext cx="358775" cy="35877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it-IT"/>
          </a:p>
        </p:txBody>
      </p:sp>
      <p:sp>
        <p:nvSpPr>
          <p:cNvPr id="47124" name="AutoShape 23"/>
          <p:cNvSpPr>
            <a:spLocks noChangeArrowheads="1"/>
          </p:cNvSpPr>
          <p:nvPr/>
        </p:nvSpPr>
        <p:spPr bwMode="auto">
          <a:xfrm>
            <a:off x="5651500" y="4076700"/>
            <a:ext cx="647700" cy="287338"/>
          </a:xfrm>
          <a:prstGeom prst="rightArrow">
            <a:avLst>
              <a:gd name="adj1" fmla="val 50000"/>
              <a:gd name="adj2" fmla="val 5635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7125" name="Text Box 24"/>
          <p:cNvSpPr txBox="1">
            <a:spLocks noChangeArrowheads="1"/>
          </p:cNvSpPr>
          <p:nvPr/>
        </p:nvSpPr>
        <p:spPr bwMode="auto">
          <a:xfrm>
            <a:off x="1403350" y="4508500"/>
            <a:ext cx="10525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>
                <a:latin typeface="Arial" charset="0"/>
              </a:rPr>
              <a:t>Dissipation</a:t>
            </a:r>
          </a:p>
        </p:txBody>
      </p:sp>
      <p:sp>
        <p:nvSpPr>
          <p:cNvPr id="47126" name="Line 25"/>
          <p:cNvSpPr>
            <a:spLocks noChangeShapeType="1"/>
          </p:cNvSpPr>
          <p:nvPr/>
        </p:nvSpPr>
        <p:spPr bwMode="auto">
          <a:xfrm flipV="1">
            <a:off x="2051050" y="4437063"/>
            <a:ext cx="7302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47127" name="Picture 3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575"/>
            <a:ext cx="733425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28633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2051050" y="404813"/>
            <a:ext cx="43608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>
                <a:cs typeface="+mn-cs"/>
              </a:rPr>
              <a:t>Experimental results are contradictory</a:t>
            </a:r>
          </a:p>
        </p:txBody>
      </p:sp>
      <p:pic>
        <p:nvPicPr>
          <p:cNvPr id="1280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52513"/>
            <a:ext cx="3122613" cy="173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8004" name="Text Box 4"/>
          <p:cNvSpPr txBox="1">
            <a:spLocks noChangeArrowheads="1"/>
          </p:cNvSpPr>
          <p:nvPr/>
        </p:nvSpPr>
        <p:spPr bwMode="auto">
          <a:xfrm>
            <a:off x="250825" y="1268413"/>
            <a:ext cx="4321175" cy="137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1200">
                <a:cs typeface="+mn-cs"/>
              </a:rPr>
              <a:t>Experimental data obtained by a micromechanical</a:t>
            </a:r>
          </a:p>
          <a:p>
            <a:pPr>
              <a:defRPr/>
            </a:pPr>
            <a:r>
              <a:rPr lang="it-IT" sz="1200">
                <a:cs typeface="+mn-cs"/>
              </a:rPr>
              <a:t>torsional oscillator (Decca et al. 2007). The error bars</a:t>
            </a:r>
          </a:p>
          <a:p>
            <a:pPr>
              <a:defRPr/>
            </a:pPr>
            <a:r>
              <a:rPr lang="it-IT" sz="1200">
                <a:cs typeface="+mn-cs"/>
              </a:rPr>
              <a:t>denote the total experimental error at 95% confidence.</a:t>
            </a:r>
          </a:p>
          <a:p>
            <a:pPr>
              <a:defRPr/>
            </a:pPr>
            <a:r>
              <a:rPr lang="it-IT" sz="1200">
                <a:cs typeface="+mn-cs"/>
              </a:rPr>
              <a:t>The black and grey bands are the predictions of </a:t>
            </a:r>
          </a:p>
          <a:p>
            <a:pPr>
              <a:defRPr/>
            </a:pPr>
            <a:r>
              <a:rPr lang="it-IT" sz="1200">
                <a:cs typeface="+mn-cs"/>
              </a:rPr>
              <a:t>Lifshitz theory with the plasma and Drude prescriptions,</a:t>
            </a:r>
          </a:p>
          <a:p>
            <a:pPr>
              <a:defRPr/>
            </a:pPr>
            <a:r>
              <a:rPr lang="it-IT" sz="1200">
                <a:cs typeface="+mn-cs"/>
              </a:rPr>
              <a:t>respectively</a:t>
            </a:r>
          </a:p>
          <a:p>
            <a:pPr>
              <a:defRPr/>
            </a:pPr>
            <a:r>
              <a:rPr lang="it-IT" sz="1200">
                <a:cs typeface="+mn-cs"/>
              </a:rPr>
              <a:t>   </a:t>
            </a:r>
          </a:p>
        </p:txBody>
      </p:sp>
      <p:pic>
        <p:nvPicPr>
          <p:cNvPr id="1280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57563"/>
            <a:ext cx="3735388" cy="270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800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716338"/>
            <a:ext cx="3843338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8007" name="Text Box 7"/>
          <p:cNvSpPr txBox="1">
            <a:spLocks noChangeArrowheads="1"/>
          </p:cNvSpPr>
          <p:nvPr/>
        </p:nvSpPr>
        <p:spPr bwMode="auto">
          <a:xfrm>
            <a:off x="4572000" y="6165850"/>
            <a:ext cx="3689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200">
                <a:cs typeface="+mn-cs"/>
              </a:rPr>
              <a:t>From Sushkov et al. Nature Physics 7, 230 (2011)</a:t>
            </a:r>
          </a:p>
          <a:p>
            <a:pPr>
              <a:defRPr/>
            </a:pPr>
            <a:r>
              <a:rPr lang="it-IT" sz="1200">
                <a:cs typeface="+mn-cs"/>
              </a:rPr>
              <a:t>Torsion balance experiment </a:t>
            </a:r>
          </a:p>
        </p:txBody>
      </p:sp>
      <p:sp>
        <p:nvSpPr>
          <p:cNvPr id="128008" name="Text Box 8"/>
          <p:cNvSpPr txBox="1">
            <a:spLocks noChangeArrowheads="1"/>
          </p:cNvSpPr>
          <p:nvPr/>
        </p:nvSpPr>
        <p:spPr bwMode="auto">
          <a:xfrm>
            <a:off x="4356100" y="2852738"/>
            <a:ext cx="4068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200">
                <a:cs typeface="+mn-cs"/>
              </a:rPr>
              <a:t>From Klimchitskaya et al. Int. J. Mod. Phys.: Conf. Ser.</a:t>
            </a:r>
          </a:p>
          <a:p>
            <a:pPr>
              <a:defRPr/>
            </a:pPr>
            <a:r>
              <a:rPr lang="it-IT" sz="1200">
                <a:cs typeface="+mn-cs"/>
              </a:rPr>
              <a:t>3, 515, (2011)</a:t>
            </a:r>
          </a:p>
        </p:txBody>
      </p:sp>
    </p:spTree>
    <p:extLst>
      <p:ext uri="{BB962C8B-B14F-4D97-AF65-F5344CB8AC3E}">
        <p14:creationId xmlns:p14="http://schemas.microsoft.com/office/powerpoint/2010/main" val="283779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423" y="5223719"/>
            <a:ext cx="14668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688" y="5364978"/>
            <a:ext cx="1371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TextBox 7"/>
          <p:cNvSpPr txBox="1">
            <a:spLocks noChangeArrowheads="1"/>
          </p:cNvSpPr>
          <p:nvPr/>
        </p:nvSpPr>
        <p:spPr bwMode="auto">
          <a:xfrm>
            <a:off x="3808885" y="5874606"/>
            <a:ext cx="481056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/>
              <a:t>Photons with frequencies ~</a:t>
            </a:r>
            <a:r>
              <a:rPr lang="en-US" sz="1400" dirty="0" err="1">
                <a:latin typeface="Symbol" charset="0"/>
              </a:rPr>
              <a:t>w</a:t>
            </a:r>
            <a:r>
              <a:rPr lang="en-US" sz="1400" baseline="-25000" dirty="0" err="1"/>
              <a:t>c</a:t>
            </a:r>
            <a:r>
              <a:rPr lang="en-US" sz="1400" dirty="0"/>
              <a:t> cannot reach the Ni </a:t>
            </a:r>
            <a:r>
              <a:rPr lang="en-US" sz="1400" dirty="0" smtClean="0"/>
              <a:t>strip</a:t>
            </a:r>
            <a:endParaRPr lang="en-US" sz="1400" dirty="0"/>
          </a:p>
        </p:txBody>
      </p:sp>
      <p:pic>
        <p:nvPicPr>
          <p:cNvPr id="4915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076700"/>
            <a:ext cx="2663825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CasellaDiTesto 2"/>
          <p:cNvSpPr txBox="1">
            <a:spLocks noChangeArrowheads="1"/>
          </p:cNvSpPr>
          <p:nvPr/>
        </p:nvSpPr>
        <p:spPr bwMode="auto">
          <a:xfrm>
            <a:off x="1258888" y="3326329"/>
            <a:ext cx="53781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dirty="0" smtClean="0"/>
              <a:t>The first </a:t>
            </a:r>
            <a:r>
              <a:rPr lang="it-IT" sz="1800" dirty="0" err="1" smtClean="0"/>
              <a:t>experiment</a:t>
            </a:r>
            <a:r>
              <a:rPr lang="it-IT" sz="1800" dirty="0" smtClean="0"/>
              <a:t> </a:t>
            </a:r>
            <a:r>
              <a:rPr lang="it-IT" sz="1800" dirty="0" err="1" smtClean="0"/>
              <a:t>has</a:t>
            </a:r>
            <a:r>
              <a:rPr lang="it-IT" sz="1800" dirty="0" smtClean="0"/>
              <a:t> </a:t>
            </a:r>
            <a:r>
              <a:rPr lang="it-IT" sz="1800" dirty="0" err="1" smtClean="0"/>
              <a:t>been</a:t>
            </a:r>
            <a:r>
              <a:rPr lang="it-IT" sz="1800" dirty="0" smtClean="0"/>
              <a:t> </a:t>
            </a:r>
            <a:r>
              <a:rPr lang="it-IT" sz="1800" dirty="0" err="1" smtClean="0"/>
              <a:t>done</a:t>
            </a:r>
            <a:r>
              <a:rPr lang="it-IT" sz="1800" dirty="0" smtClean="0"/>
              <a:t>  </a:t>
            </a:r>
            <a:r>
              <a:rPr lang="it-IT" sz="1800" dirty="0" err="1" smtClean="0"/>
              <a:t>at</a:t>
            </a:r>
            <a:r>
              <a:rPr lang="it-IT" sz="1800" dirty="0" smtClean="0"/>
              <a:t> IUPUI</a:t>
            </a:r>
            <a:endParaRPr lang="it-IT" sz="1800" dirty="0"/>
          </a:p>
        </p:txBody>
      </p:sp>
      <p:sp>
        <p:nvSpPr>
          <p:cNvPr id="49159" name="CasellaDiTesto 3"/>
          <p:cNvSpPr txBox="1">
            <a:spLocks noChangeArrowheads="1"/>
          </p:cNvSpPr>
          <p:nvPr/>
        </p:nvSpPr>
        <p:spPr bwMode="auto">
          <a:xfrm>
            <a:off x="1619250" y="188913"/>
            <a:ext cx="58753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/>
              <a:t>A new proposal to observe the thermal Casimir force</a:t>
            </a: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403" y="557213"/>
            <a:ext cx="5370071" cy="2159918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0649" y="4829444"/>
            <a:ext cx="1577100" cy="39427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482220" y="4460112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Differential</a:t>
            </a:r>
            <a:r>
              <a:rPr lang="it-IT" dirty="0" smtClean="0"/>
              <a:t> </a:t>
            </a:r>
            <a:r>
              <a:rPr lang="it-IT" dirty="0" err="1" smtClean="0"/>
              <a:t>measurement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8439" y="5364977"/>
            <a:ext cx="947032" cy="288925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510649" y="3733005"/>
            <a:ext cx="2431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G. Bimonte, D. Lopez, </a:t>
            </a:r>
            <a:r>
              <a:rPr lang="it-IT" sz="1200" dirty="0" err="1" smtClean="0"/>
              <a:t>R</a:t>
            </a:r>
            <a:r>
              <a:rPr lang="it-IT" sz="1200" dirty="0" smtClean="0"/>
              <a:t>. S. </a:t>
            </a:r>
            <a:r>
              <a:rPr lang="it-IT" sz="1200" dirty="0" err="1" smtClean="0"/>
              <a:t>Decca</a:t>
            </a:r>
            <a:r>
              <a:rPr lang="it-IT" sz="1200" dirty="0" smtClean="0"/>
              <a:t>, </a:t>
            </a:r>
            <a:r>
              <a:rPr lang="it-IT" sz="1200" dirty="0" err="1" smtClean="0"/>
              <a:t>Phys</a:t>
            </a:r>
            <a:r>
              <a:rPr lang="it-IT" sz="1200" dirty="0" smtClean="0"/>
              <a:t>. Rev. B </a:t>
            </a:r>
            <a:r>
              <a:rPr lang="it-IT" sz="1200" b="1" dirty="0" smtClean="0"/>
              <a:t> 93 </a:t>
            </a:r>
            <a:r>
              <a:rPr lang="it-IT" sz="1200" dirty="0" smtClean="0"/>
              <a:t>(2016) 184434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298017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228600" y="685800"/>
            <a:ext cx="8534400" cy="533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885949" y="0"/>
            <a:ext cx="55530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Implementation and results (R.S. Decca IUPUI)   </a:t>
            </a:r>
            <a:endParaRPr lang="en-US" b="1" dirty="0">
              <a:solidFill>
                <a:schemeClr val="accent2"/>
              </a:solidFill>
            </a:endParaRP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99684" y="3147660"/>
            <a:ext cx="20764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2884" y="2995260"/>
            <a:ext cx="21907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9884" y="4443060"/>
            <a:ext cx="219075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18884" y="4519260"/>
            <a:ext cx="21240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5780" name="Group 4"/>
          <p:cNvGrpSpPr>
            <a:grpSpLocks noChangeAspect="1"/>
          </p:cNvGrpSpPr>
          <p:nvPr/>
        </p:nvGrpSpPr>
        <p:grpSpPr bwMode="auto">
          <a:xfrm>
            <a:off x="123825" y="3148013"/>
            <a:ext cx="2038350" cy="923925"/>
            <a:chOff x="78" y="1983"/>
            <a:chExt cx="1284" cy="582"/>
          </a:xfrm>
        </p:grpSpPr>
        <p:sp>
          <p:nvSpPr>
            <p:cNvPr id="75779" name="AutoShape 3"/>
            <p:cNvSpPr>
              <a:spLocks noChangeAspect="1" noChangeArrowheads="1" noTextEdit="1"/>
            </p:cNvSpPr>
            <p:nvPr/>
          </p:nvSpPr>
          <p:spPr bwMode="auto">
            <a:xfrm>
              <a:off x="78" y="1983"/>
              <a:ext cx="1284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781" name="Rectangle 5"/>
            <p:cNvSpPr>
              <a:spLocks noChangeArrowheads="1"/>
            </p:cNvSpPr>
            <p:nvPr/>
          </p:nvSpPr>
          <p:spPr bwMode="auto">
            <a:xfrm>
              <a:off x="74" y="1986"/>
              <a:ext cx="37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782" name="Rectangle 6"/>
            <p:cNvSpPr>
              <a:spLocks noChangeArrowheads="1"/>
            </p:cNvSpPr>
            <p:nvPr/>
          </p:nvSpPr>
          <p:spPr bwMode="auto">
            <a:xfrm>
              <a:off x="193" y="2193"/>
              <a:ext cx="1108" cy="206"/>
            </a:xfrm>
            <a:prstGeom prst="rect">
              <a:avLst/>
            </a:prstGeom>
            <a:solidFill>
              <a:srgbClr val="969696"/>
            </a:solidFill>
            <a:ln w="4763">
              <a:solidFill>
                <a:srgbClr val="96969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783" name="Rectangle 7"/>
            <p:cNvSpPr>
              <a:spLocks noChangeArrowheads="1"/>
            </p:cNvSpPr>
            <p:nvPr/>
          </p:nvSpPr>
          <p:spPr bwMode="auto">
            <a:xfrm>
              <a:off x="723" y="2212"/>
              <a:ext cx="71" cy="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  <a:cs typeface="Arial" pitchFamily="34" charset="0"/>
                </a:rPr>
                <a:t>Si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784" name="Rectangle 8"/>
            <p:cNvSpPr>
              <a:spLocks noChangeArrowheads="1"/>
            </p:cNvSpPr>
            <p:nvPr/>
          </p:nvSpPr>
          <p:spPr bwMode="auto">
            <a:xfrm>
              <a:off x="769" y="2212"/>
              <a:ext cx="38" cy="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785" name="Rectangle 9"/>
            <p:cNvSpPr>
              <a:spLocks noChangeArrowheads="1"/>
            </p:cNvSpPr>
            <p:nvPr/>
          </p:nvSpPr>
          <p:spPr bwMode="auto">
            <a:xfrm>
              <a:off x="193" y="2108"/>
              <a:ext cx="1107" cy="85"/>
            </a:xfrm>
            <a:prstGeom prst="rect">
              <a:avLst/>
            </a:prstGeom>
            <a:solidFill>
              <a:srgbClr val="666699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786" name="Rectangle 10"/>
            <p:cNvSpPr>
              <a:spLocks noChangeArrowheads="1"/>
            </p:cNvSpPr>
            <p:nvPr/>
          </p:nvSpPr>
          <p:spPr bwMode="auto">
            <a:xfrm>
              <a:off x="721" y="2125"/>
              <a:ext cx="77" cy="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  <a:cs typeface="Arial" pitchFamily="34" charset="0"/>
                </a:rPr>
                <a:t>Ti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787" name="Rectangle 11"/>
            <p:cNvSpPr>
              <a:spLocks noChangeArrowheads="1"/>
            </p:cNvSpPr>
            <p:nvPr/>
          </p:nvSpPr>
          <p:spPr bwMode="auto">
            <a:xfrm>
              <a:off x="772" y="2125"/>
              <a:ext cx="38" cy="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788" name="Freeform 12"/>
            <p:cNvSpPr>
              <a:spLocks/>
            </p:cNvSpPr>
            <p:nvPr/>
          </p:nvSpPr>
          <p:spPr bwMode="auto">
            <a:xfrm>
              <a:off x="79" y="2357"/>
              <a:ext cx="1284" cy="207"/>
            </a:xfrm>
            <a:custGeom>
              <a:avLst/>
              <a:gdLst/>
              <a:ahLst/>
              <a:cxnLst>
                <a:cxn ang="0">
                  <a:pos x="244" y="75"/>
                </a:cxn>
                <a:cxn ang="0">
                  <a:pos x="274" y="74"/>
                </a:cxn>
                <a:cxn ang="0">
                  <a:pos x="321" y="82"/>
                </a:cxn>
                <a:cxn ang="0">
                  <a:pos x="360" y="85"/>
                </a:cxn>
                <a:cxn ang="0">
                  <a:pos x="411" y="79"/>
                </a:cxn>
                <a:cxn ang="0">
                  <a:pos x="476" y="64"/>
                </a:cxn>
                <a:cxn ang="0">
                  <a:pos x="578" y="36"/>
                </a:cxn>
                <a:cxn ang="0">
                  <a:pos x="718" y="7"/>
                </a:cxn>
                <a:cxn ang="0">
                  <a:pos x="803" y="0"/>
                </a:cxn>
                <a:cxn ang="0">
                  <a:pos x="886" y="8"/>
                </a:cxn>
                <a:cxn ang="0">
                  <a:pos x="1024" y="42"/>
                </a:cxn>
                <a:cxn ang="0">
                  <a:pos x="1115" y="64"/>
                </a:cxn>
                <a:cxn ang="0">
                  <a:pos x="1217" y="79"/>
                </a:cxn>
                <a:cxn ang="0">
                  <a:pos x="1316" y="82"/>
                </a:cxn>
                <a:cxn ang="0">
                  <a:pos x="1436" y="75"/>
                </a:cxn>
                <a:cxn ang="0">
                  <a:pos x="1600" y="56"/>
                </a:cxn>
                <a:cxn ang="0">
                  <a:pos x="1830" y="27"/>
                </a:cxn>
                <a:cxn ang="0">
                  <a:pos x="1987" y="8"/>
                </a:cxn>
                <a:cxn ang="0">
                  <a:pos x="2077" y="1"/>
                </a:cxn>
                <a:cxn ang="0">
                  <a:pos x="2150" y="0"/>
                </a:cxn>
                <a:cxn ang="0">
                  <a:pos x="2242" y="3"/>
                </a:cxn>
                <a:cxn ang="0">
                  <a:pos x="2315" y="11"/>
                </a:cxn>
                <a:cxn ang="0">
                  <a:pos x="2372" y="27"/>
                </a:cxn>
                <a:cxn ang="0">
                  <a:pos x="2415" y="50"/>
                </a:cxn>
                <a:cxn ang="0">
                  <a:pos x="2443" y="82"/>
                </a:cxn>
                <a:cxn ang="0">
                  <a:pos x="2467" y="115"/>
                </a:cxn>
                <a:cxn ang="0">
                  <a:pos x="2520" y="183"/>
                </a:cxn>
                <a:cxn ang="0">
                  <a:pos x="2557" y="249"/>
                </a:cxn>
                <a:cxn ang="0">
                  <a:pos x="2567" y="289"/>
                </a:cxn>
                <a:cxn ang="0">
                  <a:pos x="2564" y="325"/>
                </a:cxn>
                <a:cxn ang="0">
                  <a:pos x="2542" y="358"/>
                </a:cxn>
                <a:cxn ang="0">
                  <a:pos x="2497" y="385"/>
                </a:cxn>
                <a:cxn ang="0">
                  <a:pos x="2426" y="404"/>
                </a:cxn>
                <a:cxn ang="0">
                  <a:pos x="2343" y="413"/>
                </a:cxn>
                <a:cxn ang="0">
                  <a:pos x="2277" y="415"/>
                </a:cxn>
                <a:cxn ang="0">
                  <a:pos x="2200" y="415"/>
                </a:cxn>
                <a:cxn ang="0">
                  <a:pos x="2111" y="414"/>
                </a:cxn>
                <a:cxn ang="0">
                  <a:pos x="1976" y="408"/>
                </a:cxn>
                <a:cxn ang="0">
                  <a:pos x="1750" y="396"/>
                </a:cxn>
                <a:cxn ang="0">
                  <a:pos x="1502" y="380"/>
                </a:cxn>
                <a:cxn ang="0">
                  <a:pos x="1072" y="346"/>
                </a:cxn>
                <a:cxn ang="0">
                  <a:pos x="820" y="323"/>
                </a:cxn>
                <a:cxn ang="0">
                  <a:pos x="589" y="300"/>
                </a:cxn>
                <a:cxn ang="0">
                  <a:pos x="418" y="281"/>
                </a:cxn>
                <a:cxn ang="0">
                  <a:pos x="328" y="271"/>
                </a:cxn>
                <a:cxn ang="0">
                  <a:pos x="249" y="261"/>
                </a:cxn>
                <a:cxn ang="0">
                  <a:pos x="184" y="253"/>
                </a:cxn>
                <a:cxn ang="0">
                  <a:pos x="130" y="245"/>
                </a:cxn>
                <a:cxn ang="0">
                  <a:pos x="66" y="231"/>
                </a:cxn>
                <a:cxn ang="0">
                  <a:pos x="19" y="214"/>
                </a:cxn>
                <a:cxn ang="0">
                  <a:pos x="1" y="197"/>
                </a:cxn>
                <a:cxn ang="0">
                  <a:pos x="6" y="178"/>
                </a:cxn>
                <a:cxn ang="0">
                  <a:pos x="29" y="160"/>
                </a:cxn>
                <a:cxn ang="0">
                  <a:pos x="64" y="143"/>
                </a:cxn>
                <a:cxn ang="0">
                  <a:pos x="149" y="112"/>
                </a:cxn>
                <a:cxn ang="0">
                  <a:pos x="199" y="96"/>
                </a:cxn>
                <a:cxn ang="0">
                  <a:pos x="224" y="86"/>
                </a:cxn>
              </a:cxnLst>
              <a:rect l="0" t="0" r="r" b="b"/>
              <a:pathLst>
                <a:path w="2568" h="415">
                  <a:moveTo>
                    <a:pt x="229" y="82"/>
                  </a:moveTo>
                  <a:lnTo>
                    <a:pt x="236" y="78"/>
                  </a:lnTo>
                  <a:lnTo>
                    <a:pt x="244" y="75"/>
                  </a:lnTo>
                  <a:lnTo>
                    <a:pt x="252" y="74"/>
                  </a:lnTo>
                  <a:lnTo>
                    <a:pt x="258" y="73"/>
                  </a:lnTo>
                  <a:lnTo>
                    <a:pt x="274" y="74"/>
                  </a:lnTo>
                  <a:lnTo>
                    <a:pt x="291" y="77"/>
                  </a:lnTo>
                  <a:lnTo>
                    <a:pt x="310" y="81"/>
                  </a:lnTo>
                  <a:lnTo>
                    <a:pt x="321" y="82"/>
                  </a:lnTo>
                  <a:lnTo>
                    <a:pt x="333" y="85"/>
                  </a:lnTo>
                  <a:lnTo>
                    <a:pt x="346" y="85"/>
                  </a:lnTo>
                  <a:lnTo>
                    <a:pt x="360" y="85"/>
                  </a:lnTo>
                  <a:lnTo>
                    <a:pt x="375" y="85"/>
                  </a:lnTo>
                  <a:lnTo>
                    <a:pt x="393" y="82"/>
                  </a:lnTo>
                  <a:lnTo>
                    <a:pt x="411" y="79"/>
                  </a:lnTo>
                  <a:lnTo>
                    <a:pt x="432" y="75"/>
                  </a:lnTo>
                  <a:lnTo>
                    <a:pt x="454" y="69"/>
                  </a:lnTo>
                  <a:lnTo>
                    <a:pt x="476" y="64"/>
                  </a:lnTo>
                  <a:lnTo>
                    <a:pt x="500" y="57"/>
                  </a:lnTo>
                  <a:lnTo>
                    <a:pt x="525" y="51"/>
                  </a:lnTo>
                  <a:lnTo>
                    <a:pt x="578" y="36"/>
                  </a:lnTo>
                  <a:lnTo>
                    <a:pt x="632" y="22"/>
                  </a:lnTo>
                  <a:lnTo>
                    <a:pt x="689" y="11"/>
                  </a:lnTo>
                  <a:lnTo>
                    <a:pt x="718" y="7"/>
                  </a:lnTo>
                  <a:lnTo>
                    <a:pt x="746" y="3"/>
                  </a:lnTo>
                  <a:lnTo>
                    <a:pt x="774" y="1"/>
                  </a:lnTo>
                  <a:lnTo>
                    <a:pt x="803" y="0"/>
                  </a:lnTo>
                  <a:lnTo>
                    <a:pt x="831" y="1"/>
                  </a:lnTo>
                  <a:lnTo>
                    <a:pt x="859" y="3"/>
                  </a:lnTo>
                  <a:lnTo>
                    <a:pt x="886" y="8"/>
                  </a:lnTo>
                  <a:lnTo>
                    <a:pt x="912" y="13"/>
                  </a:lnTo>
                  <a:lnTo>
                    <a:pt x="967" y="27"/>
                  </a:lnTo>
                  <a:lnTo>
                    <a:pt x="1024" y="42"/>
                  </a:lnTo>
                  <a:lnTo>
                    <a:pt x="1053" y="50"/>
                  </a:lnTo>
                  <a:lnTo>
                    <a:pt x="1083" y="56"/>
                  </a:lnTo>
                  <a:lnTo>
                    <a:pt x="1115" y="64"/>
                  </a:lnTo>
                  <a:lnTo>
                    <a:pt x="1147" y="69"/>
                  </a:lnTo>
                  <a:lnTo>
                    <a:pt x="1181" y="75"/>
                  </a:lnTo>
                  <a:lnTo>
                    <a:pt x="1217" y="79"/>
                  </a:lnTo>
                  <a:lnTo>
                    <a:pt x="1256" y="81"/>
                  </a:lnTo>
                  <a:lnTo>
                    <a:pt x="1295" y="82"/>
                  </a:lnTo>
                  <a:lnTo>
                    <a:pt x="1316" y="82"/>
                  </a:lnTo>
                  <a:lnTo>
                    <a:pt x="1338" y="81"/>
                  </a:lnTo>
                  <a:lnTo>
                    <a:pt x="1386" y="79"/>
                  </a:lnTo>
                  <a:lnTo>
                    <a:pt x="1436" y="75"/>
                  </a:lnTo>
                  <a:lnTo>
                    <a:pt x="1489" y="69"/>
                  </a:lnTo>
                  <a:lnTo>
                    <a:pt x="1543" y="64"/>
                  </a:lnTo>
                  <a:lnTo>
                    <a:pt x="1600" y="56"/>
                  </a:lnTo>
                  <a:lnTo>
                    <a:pt x="1715" y="42"/>
                  </a:lnTo>
                  <a:lnTo>
                    <a:pt x="1773" y="34"/>
                  </a:lnTo>
                  <a:lnTo>
                    <a:pt x="1830" y="27"/>
                  </a:lnTo>
                  <a:lnTo>
                    <a:pt x="1885" y="19"/>
                  </a:lnTo>
                  <a:lnTo>
                    <a:pt x="1937" y="13"/>
                  </a:lnTo>
                  <a:lnTo>
                    <a:pt x="1987" y="8"/>
                  </a:lnTo>
                  <a:lnTo>
                    <a:pt x="2034" y="3"/>
                  </a:lnTo>
                  <a:lnTo>
                    <a:pt x="2056" y="2"/>
                  </a:lnTo>
                  <a:lnTo>
                    <a:pt x="2077" y="1"/>
                  </a:lnTo>
                  <a:lnTo>
                    <a:pt x="2097" y="0"/>
                  </a:lnTo>
                  <a:lnTo>
                    <a:pt x="2115" y="0"/>
                  </a:lnTo>
                  <a:lnTo>
                    <a:pt x="2150" y="0"/>
                  </a:lnTo>
                  <a:lnTo>
                    <a:pt x="2183" y="1"/>
                  </a:lnTo>
                  <a:lnTo>
                    <a:pt x="2214" y="2"/>
                  </a:lnTo>
                  <a:lnTo>
                    <a:pt x="2242" y="3"/>
                  </a:lnTo>
                  <a:lnTo>
                    <a:pt x="2268" y="6"/>
                  </a:lnTo>
                  <a:lnTo>
                    <a:pt x="2292" y="8"/>
                  </a:lnTo>
                  <a:lnTo>
                    <a:pt x="2315" y="11"/>
                  </a:lnTo>
                  <a:lnTo>
                    <a:pt x="2336" y="16"/>
                  </a:lnTo>
                  <a:lnTo>
                    <a:pt x="2355" y="20"/>
                  </a:lnTo>
                  <a:lnTo>
                    <a:pt x="2372" y="27"/>
                  </a:lnTo>
                  <a:lnTo>
                    <a:pt x="2388" y="33"/>
                  </a:lnTo>
                  <a:lnTo>
                    <a:pt x="2402" y="41"/>
                  </a:lnTo>
                  <a:lnTo>
                    <a:pt x="2415" y="50"/>
                  </a:lnTo>
                  <a:lnTo>
                    <a:pt x="2426" y="59"/>
                  </a:lnTo>
                  <a:lnTo>
                    <a:pt x="2435" y="70"/>
                  </a:lnTo>
                  <a:lnTo>
                    <a:pt x="2443" y="82"/>
                  </a:lnTo>
                  <a:lnTo>
                    <a:pt x="2448" y="89"/>
                  </a:lnTo>
                  <a:lnTo>
                    <a:pt x="2453" y="97"/>
                  </a:lnTo>
                  <a:lnTo>
                    <a:pt x="2467" y="115"/>
                  </a:lnTo>
                  <a:lnTo>
                    <a:pt x="2484" y="136"/>
                  </a:lnTo>
                  <a:lnTo>
                    <a:pt x="2502" y="159"/>
                  </a:lnTo>
                  <a:lnTo>
                    <a:pt x="2520" y="183"/>
                  </a:lnTo>
                  <a:lnTo>
                    <a:pt x="2536" y="210"/>
                  </a:lnTo>
                  <a:lnTo>
                    <a:pt x="2551" y="236"/>
                  </a:lnTo>
                  <a:lnTo>
                    <a:pt x="2557" y="249"/>
                  </a:lnTo>
                  <a:lnTo>
                    <a:pt x="2562" y="262"/>
                  </a:lnTo>
                  <a:lnTo>
                    <a:pt x="2565" y="276"/>
                  </a:lnTo>
                  <a:lnTo>
                    <a:pt x="2567" y="289"/>
                  </a:lnTo>
                  <a:lnTo>
                    <a:pt x="2568" y="301"/>
                  </a:lnTo>
                  <a:lnTo>
                    <a:pt x="2567" y="313"/>
                  </a:lnTo>
                  <a:lnTo>
                    <a:pt x="2564" y="325"/>
                  </a:lnTo>
                  <a:lnTo>
                    <a:pt x="2558" y="337"/>
                  </a:lnTo>
                  <a:lnTo>
                    <a:pt x="2552" y="348"/>
                  </a:lnTo>
                  <a:lnTo>
                    <a:pt x="2542" y="358"/>
                  </a:lnTo>
                  <a:lnTo>
                    <a:pt x="2530" y="368"/>
                  </a:lnTo>
                  <a:lnTo>
                    <a:pt x="2515" y="377"/>
                  </a:lnTo>
                  <a:lnTo>
                    <a:pt x="2497" y="385"/>
                  </a:lnTo>
                  <a:lnTo>
                    <a:pt x="2476" y="393"/>
                  </a:lnTo>
                  <a:lnTo>
                    <a:pt x="2453" y="398"/>
                  </a:lnTo>
                  <a:lnTo>
                    <a:pt x="2426" y="404"/>
                  </a:lnTo>
                  <a:lnTo>
                    <a:pt x="2395" y="408"/>
                  </a:lnTo>
                  <a:lnTo>
                    <a:pt x="2361" y="412"/>
                  </a:lnTo>
                  <a:lnTo>
                    <a:pt x="2343" y="413"/>
                  </a:lnTo>
                  <a:lnTo>
                    <a:pt x="2322" y="414"/>
                  </a:lnTo>
                  <a:lnTo>
                    <a:pt x="2300" y="415"/>
                  </a:lnTo>
                  <a:lnTo>
                    <a:pt x="2277" y="415"/>
                  </a:lnTo>
                  <a:lnTo>
                    <a:pt x="2253" y="415"/>
                  </a:lnTo>
                  <a:lnTo>
                    <a:pt x="2227" y="415"/>
                  </a:lnTo>
                  <a:lnTo>
                    <a:pt x="2200" y="415"/>
                  </a:lnTo>
                  <a:lnTo>
                    <a:pt x="2171" y="415"/>
                  </a:lnTo>
                  <a:lnTo>
                    <a:pt x="2142" y="414"/>
                  </a:lnTo>
                  <a:lnTo>
                    <a:pt x="2111" y="414"/>
                  </a:lnTo>
                  <a:lnTo>
                    <a:pt x="2078" y="413"/>
                  </a:lnTo>
                  <a:lnTo>
                    <a:pt x="2045" y="412"/>
                  </a:lnTo>
                  <a:lnTo>
                    <a:pt x="1976" y="408"/>
                  </a:lnTo>
                  <a:lnTo>
                    <a:pt x="1904" y="405"/>
                  </a:lnTo>
                  <a:lnTo>
                    <a:pt x="1829" y="402"/>
                  </a:lnTo>
                  <a:lnTo>
                    <a:pt x="1750" y="396"/>
                  </a:lnTo>
                  <a:lnTo>
                    <a:pt x="1669" y="392"/>
                  </a:lnTo>
                  <a:lnTo>
                    <a:pt x="1586" y="386"/>
                  </a:lnTo>
                  <a:lnTo>
                    <a:pt x="1502" y="380"/>
                  </a:lnTo>
                  <a:lnTo>
                    <a:pt x="1416" y="374"/>
                  </a:lnTo>
                  <a:lnTo>
                    <a:pt x="1244" y="360"/>
                  </a:lnTo>
                  <a:lnTo>
                    <a:pt x="1072" y="346"/>
                  </a:lnTo>
                  <a:lnTo>
                    <a:pt x="987" y="338"/>
                  </a:lnTo>
                  <a:lnTo>
                    <a:pt x="902" y="330"/>
                  </a:lnTo>
                  <a:lnTo>
                    <a:pt x="820" y="323"/>
                  </a:lnTo>
                  <a:lnTo>
                    <a:pt x="741" y="315"/>
                  </a:lnTo>
                  <a:lnTo>
                    <a:pt x="663" y="307"/>
                  </a:lnTo>
                  <a:lnTo>
                    <a:pt x="589" y="300"/>
                  </a:lnTo>
                  <a:lnTo>
                    <a:pt x="517" y="292"/>
                  </a:lnTo>
                  <a:lnTo>
                    <a:pt x="451" y="285"/>
                  </a:lnTo>
                  <a:lnTo>
                    <a:pt x="418" y="281"/>
                  </a:lnTo>
                  <a:lnTo>
                    <a:pt x="387" y="278"/>
                  </a:lnTo>
                  <a:lnTo>
                    <a:pt x="357" y="274"/>
                  </a:lnTo>
                  <a:lnTo>
                    <a:pt x="328" y="271"/>
                  </a:lnTo>
                  <a:lnTo>
                    <a:pt x="301" y="268"/>
                  </a:lnTo>
                  <a:lnTo>
                    <a:pt x="275" y="265"/>
                  </a:lnTo>
                  <a:lnTo>
                    <a:pt x="249" y="261"/>
                  </a:lnTo>
                  <a:lnTo>
                    <a:pt x="226" y="258"/>
                  </a:lnTo>
                  <a:lnTo>
                    <a:pt x="204" y="256"/>
                  </a:lnTo>
                  <a:lnTo>
                    <a:pt x="184" y="253"/>
                  </a:lnTo>
                  <a:lnTo>
                    <a:pt x="164" y="249"/>
                  </a:lnTo>
                  <a:lnTo>
                    <a:pt x="147" y="247"/>
                  </a:lnTo>
                  <a:lnTo>
                    <a:pt x="130" y="245"/>
                  </a:lnTo>
                  <a:lnTo>
                    <a:pt x="116" y="242"/>
                  </a:lnTo>
                  <a:lnTo>
                    <a:pt x="89" y="236"/>
                  </a:lnTo>
                  <a:lnTo>
                    <a:pt x="66" y="231"/>
                  </a:lnTo>
                  <a:lnTo>
                    <a:pt x="46" y="225"/>
                  </a:lnTo>
                  <a:lnTo>
                    <a:pt x="31" y="220"/>
                  </a:lnTo>
                  <a:lnTo>
                    <a:pt x="19" y="214"/>
                  </a:lnTo>
                  <a:lnTo>
                    <a:pt x="10" y="208"/>
                  </a:lnTo>
                  <a:lnTo>
                    <a:pt x="3" y="202"/>
                  </a:lnTo>
                  <a:lnTo>
                    <a:pt x="1" y="197"/>
                  </a:lnTo>
                  <a:lnTo>
                    <a:pt x="0" y="190"/>
                  </a:lnTo>
                  <a:lnTo>
                    <a:pt x="2" y="185"/>
                  </a:lnTo>
                  <a:lnTo>
                    <a:pt x="6" y="178"/>
                  </a:lnTo>
                  <a:lnTo>
                    <a:pt x="12" y="172"/>
                  </a:lnTo>
                  <a:lnTo>
                    <a:pt x="20" y="166"/>
                  </a:lnTo>
                  <a:lnTo>
                    <a:pt x="29" y="160"/>
                  </a:lnTo>
                  <a:lnTo>
                    <a:pt x="39" y="155"/>
                  </a:lnTo>
                  <a:lnTo>
                    <a:pt x="51" y="148"/>
                  </a:lnTo>
                  <a:lnTo>
                    <a:pt x="64" y="143"/>
                  </a:lnTo>
                  <a:lnTo>
                    <a:pt x="91" y="132"/>
                  </a:lnTo>
                  <a:lnTo>
                    <a:pt x="120" y="122"/>
                  </a:lnTo>
                  <a:lnTo>
                    <a:pt x="149" y="112"/>
                  </a:lnTo>
                  <a:lnTo>
                    <a:pt x="176" y="103"/>
                  </a:lnTo>
                  <a:lnTo>
                    <a:pt x="188" y="99"/>
                  </a:lnTo>
                  <a:lnTo>
                    <a:pt x="199" y="96"/>
                  </a:lnTo>
                  <a:lnTo>
                    <a:pt x="209" y="91"/>
                  </a:lnTo>
                  <a:lnTo>
                    <a:pt x="218" y="88"/>
                  </a:lnTo>
                  <a:lnTo>
                    <a:pt x="224" y="86"/>
                  </a:lnTo>
                  <a:lnTo>
                    <a:pt x="229" y="8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789" name="Rectangle 13"/>
            <p:cNvSpPr>
              <a:spLocks noChangeArrowheads="1"/>
            </p:cNvSpPr>
            <p:nvPr/>
          </p:nvSpPr>
          <p:spPr bwMode="auto">
            <a:xfrm>
              <a:off x="193" y="1985"/>
              <a:ext cx="1108" cy="124"/>
            </a:xfrm>
            <a:prstGeom prst="rect">
              <a:avLst/>
            </a:prstGeom>
            <a:solidFill>
              <a:srgbClr val="969696"/>
            </a:solidFill>
            <a:ln w="4763">
              <a:solidFill>
                <a:srgbClr val="96969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790" name="Rectangle 14"/>
            <p:cNvSpPr>
              <a:spLocks noChangeArrowheads="1"/>
            </p:cNvSpPr>
            <p:nvPr/>
          </p:nvSpPr>
          <p:spPr bwMode="auto">
            <a:xfrm>
              <a:off x="723" y="2004"/>
              <a:ext cx="71" cy="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  <a:cs typeface="Arial" pitchFamily="34" charset="0"/>
                </a:rPr>
                <a:t>Si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791" name="Rectangle 15"/>
            <p:cNvSpPr>
              <a:spLocks noChangeArrowheads="1"/>
            </p:cNvSpPr>
            <p:nvPr/>
          </p:nvSpPr>
          <p:spPr bwMode="auto">
            <a:xfrm>
              <a:off x="769" y="2004"/>
              <a:ext cx="38" cy="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054924" y="3152896"/>
            <a:ext cx="304800" cy="184666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</a:rPr>
              <a:t>Ni</a:t>
            </a:r>
            <a:endParaRPr lang="en-US" sz="6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800600" y="3158834"/>
            <a:ext cx="304800" cy="184666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</a:rPr>
              <a:t>Ni</a:t>
            </a:r>
            <a:endParaRPr lang="en-US" sz="600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614552" y="5087586"/>
            <a:ext cx="304800" cy="184666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</a:rPr>
              <a:t>Ni</a:t>
            </a:r>
            <a:endParaRPr lang="en-US" sz="600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600950" y="3200400"/>
            <a:ext cx="304800" cy="184666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</a:rPr>
              <a:t>Ni</a:t>
            </a:r>
            <a:endParaRPr lang="en-US" sz="600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019800" y="5172075"/>
            <a:ext cx="304800" cy="184666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</a:rPr>
              <a:t>Ni</a:t>
            </a:r>
            <a:endParaRPr lang="en-US" sz="600" dirty="0">
              <a:solidFill>
                <a:schemeClr val="bg1"/>
              </a:solidFill>
            </a:endParaRPr>
          </a:p>
        </p:txBody>
      </p:sp>
      <p:graphicFrame>
        <p:nvGraphicFramePr>
          <p:cNvPr id="159746" name="Object 2"/>
          <p:cNvGraphicFramePr>
            <a:graphicFrameLocks noChangeAspect="1"/>
          </p:cNvGraphicFramePr>
          <p:nvPr/>
        </p:nvGraphicFramePr>
        <p:xfrm>
          <a:off x="2743200" y="457200"/>
          <a:ext cx="4695825" cy="2655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7" name="Acrobat Document" r:id="rId7" imgW="7515154" imgH="4247945" progId="AcroExch.Document.7">
                  <p:embed/>
                </p:oleObj>
              </mc:Choice>
              <mc:Fallback>
                <p:oleObj name="Acrobat Document" r:id="rId7" imgW="7515154" imgH="4247945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457200"/>
                        <a:ext cx="4695825" cy="2655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88144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082" name="Object 2"/>
          <p:cNvGraphicFramePr>
            <a:graphicFrameLocks noChangeAspect="1"/>
          </p:cNvGraphicFramePr>
          <p:nvPr/>
        </p:nvGraphicFramePr>
        <p:xfrm>
          <a:off x="0" y="609600"/>
          <a:ext cx="4837113" cy="373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9" name="Graph" r:id="rId3" imgW="4023360" imgH="3108960" progId="Origin50.Graph">
                  <p:embed/>
                </p:oleObj>
              </mc:Choice>
              <mc:Fallback>
                <p:oleObj name="Graph" r:id="rId3" imgW="4023360" imgH="310896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09600"/>
                        <a:ext cx="4837113" cy="373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408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85412"/>
            <a:ext cx="4419600" cy="254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08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4400" y="3276496"/>
            <a:ext cx="4447185" cy="2667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791200" y="2438400"/>
            <a:ext cx="2687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Factor of -1200 difference!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1200" y="533400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/>
              <a:t>Quadrature</a:t>
            </a:r>
            <a:endParaRPr lang="en-US" sz="1800" dirty="0"/>
          </a:p>
        </p:txBody>
      </p:sp>
      <p:graphicFrame>
        <p:nvGraphicFramePr>
          <p:cNvPr id="174085" name="Object 5"/>
          <p:cNvGraphicFramePr>
            <a:graphicFrameLocks noChangeAspect="1"/>
          </p:cNvGraphicFramePr>
          <p:nvPr/>
        </p:nvGraphicFramePr>
        <p:xfrm>
          <a:off x="381000" y="4114800"/>
          <a:ext cx="3733800" cy="21117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0" name="Acrobat Document" r:id="rId7" imgW="7515154" imgH="4247945" progId="AcroExch.Document.7">
                  <p:embed/>
                </p:oleObj>
              </mc:Choice>
              <mc:Fallback>
                <p:oleObj name="Acrobat Document" r:id="rId7" imgW="7515154" imgH="4247945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4114800"/>
                        <a:ext cx="3733800" cy="21117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086" name="Object 6"/>
          <p:cNvGraphicFramePr>
            <a:graphicFrameLocks noChangeAspect="1"/>
          </p:cNvGraphicFramePr>
          <p:nvPr/>
        </p:nvGraphicFramePr>
        <p:xfrm>
          <a:off x="0" y="617560"/>
          <a:ext cx="4837113" cy="373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1" name="Graph" r:id="rId9" imgW="4023360" imgH="3108960" progId="Origin50.Graph">
                  <p:embed/>
                </p:oleObj>
              </mc:Choice>
              <mc:Fallback>
                <p:oleObj name="Graph" r:id="rId9" imgW="4023360" imgH="310896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17560"/>
                        <a:ext cx="4837113" cy="373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1885950" y="0"/>
            <a:ext cx="38050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Implementation and results</a:t>
            </a:r>
            <a:endParaRPr lang="en-US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447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52" y="219181"/>
            <a:ext cx="5224852" cy="284352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9204" y="689826"/>
            <a:ext cx="3238500" cy="41402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1750" y="3422650"/>
            <a:ext cx="32639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240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Newbrackets (trascinato)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8" r="5448"/>
          <a:stretch>
            <a:fillRect/>
          </a:stretch>
        </p:blipFill>
        <p:spPr>
          <a:xfrm>
            <a:off x="1726496" y="3749352"/>
            <a:ext cx="5760523" cy="2901819"/>
          </a:xfrm>
          <a:prstGeom prst="rect">
            <a:avLst/>
          </a:prstGeom>
        </p:spPr>
      </p:pic>
      <p:pic>
        <p:nvPicPr>
          <p:cNvPr id="5" name="Immagine 4" descr="Cosmological waveguides for g.w. (trascinato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60" y="1125447"/>
            <a:ext cx="5818992" cy="226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62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1331913" y="3573463"/>
            <a:ext cx="6121400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None/>
              <a:defRPr/>
            </a:pPr>
            <a:r>
              <a:rPr lang="it-IT" sz="2000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Giuseppe Bimonte</a:t>
            </a:r>
          </a:p>
          <a:p>
            <a: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None/>
              <a:defRPr/>
            </a:pPr>
            <a:r>
              <a:rPr lang="it-IT" sz="2000" dirty="0" err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Physics</a:t>
            </a:r>
            <a:r>
              <a:rPr lang="it-IT" sz="2000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it-IT" sz="2000" dirty="0" err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Department</a:t>
            </a:r>
            <a:endParaRPr lang="it-IT" sz="2000" dirty="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None/>
              <a:defRPr/>
            </a:pPr>
            <a:r>
              <a:rPr lang="it-IT" sz="2000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Università di Napoli Federico II-ITALY</a:t>
            </a:r>
          </a:p>
          <a:p>
            <a: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None/>
              <a:defRPr/>
            </a:pPr>
            <a:r>
              <a:rPr lang="it-IT" sz="2000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INFN- Sezione di Napoli</a:t>
            </a:r>
          </a:p>
        </p:txBody>
      </p:sp>
      <p:sp>
        <p:nvSpPr>
          <p:cNvPr id="19458" name="Text Box 7"/>
          <p:cNvSpPr txBox="1">
            <a:spLocks noChangeArrowheads="1"/>
          </p:cNvSpPr>
          <p:nvPr/>
        </p:nvSpPr>
        <p:spPr bwMode="auto">
          <a:xfrm>
            <a:off x="1116013" y="1196975"/>
            <a:ext cx="6121400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800" b="1" dirty="0" smtClean="0"/>
              <a:t> The puzzle of the </a:t>
            </a:r>
            <a:r>
              <a:rPr lang="it-IT" sz="2800" b="1" dirty="0" err="1" smtClean="0"/>
              <a:t>thermal</a:t>
            </a:r>
            <a:r>
              <a:rPr lang="it-IT" sz="2800" b="1" dirty="0" smtClean="0"/>
              <a:t> Casimir force</a:t>
            </a:r>
            <a:endParaRPr lang="it-IT" sz="4000" b="1" dirty="0"/>
          </a:p>
          <a:p>
            <a:pPr algn="ctr" eaLnBrk="1" hangingPunct="1"/>
            <a:r>
              <a:rPr lang="it-IT" sz="4000" b="1" dirty="0"/>
              <a:t> </a:t>
            </a:r>
          </a:p>
        </p:txBody>
      </p:sp>
      <p:pic>
        <p:nvPicPr>
          <p:cNvPr id="19459" name="Picture 9" descr="sigil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75" y="0"/>
            <a:ext cx="1952625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10"/>
          <p:cNvSpPr txBox="1">
            <a:spLocks noChangeArrowheads="1"/>
          </p:cNvSpPr>
          <p:nvPr/>
        </p:nvSpPr>
        <p:spPr bwMode="auto">
          <a:xfrm>
            <a:off x="3059113" y="5516563"/>
            <a:ext cx="33131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600" dirty="0"/>
              <a:t> </a:t>
            </a:r>
            <a:r>
              <a:rPr lang="it-IT" sz="1400" dirty="0" err="1" smtClean="0"/>
              <a:t>Policeta</a:t>
            </a:r>
            <a:r>
              <a:rPr lang="it-IT" sz="1400" dirty="0" smtClean="0"/>
              <a:t>,  11-13 </a:t>
            </a:r>
            <a:r>
              <a:rPr lang="it-IT" sz="1400" dirty="0" err="1" smtClean="0"/>
              <a:t>July</a:t>
            </a:r>
            <a:r>
              <a:rPr lang="it-IT" sz="1400" dirty="0" smtClean="0"/>
              <a:t>, 2016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6596205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6372280"/>
              </p:ext>
            </p:extLst>
          </p:nvPr>
        </p:nvGraphicFramePr>
        <p:xfrm>
          <a:off x="210088" y="1319058"/>
          <a:ext cx="3524448" cy="4156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r:id="rId3" imgW="1841500" imgH="2171700" progId="">
                  <p:embed/>
                </p:oleObj>
              </mc:Choice>
              <mc:Fallback>
                <p:oleObj r:id="rId3" imgW="1841500" imgH="21717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0088" y="1319058"/>
                        <a:ext cx="3524448" cy="41564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623" y="182357"/>
            <a:ext cx="3094037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6337884" y="3799887"/>
            <a:ext cx="1771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it-IT" sz="1800" kern="1200" dirty="0">
                <a:latin typeface="Arial" charset="0"/>
              </a:rPr>
              <a:t>H.B.G. Casimir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942223" y="416134"/>
            <a:ext cx="2553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Casimir </a:t>
            </a:r>
            <a:r>
              <a:rPr lang="it-IT" dirty="0" err="1" smtClean="0"/>
              <a:t>effect</a:t>
            </a:r>
            <a:r>
              <a:rPr lang="it-IT" dirty="0" smtClean="0"/>
              <a:t>  (1948)</a:t>
            </a:r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8623" y="4524892"/>
            <a:ext cx="2202844" cy="78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772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8"/>
          <p:cNvSpPr txBox="1">
            <a:spLocks noChangeArrowheads="1"/>
          </p:cNvSpPr>
          <p:nvPr/>
        </p:nvSpPr>
        <p:spPr bwMode="auto">
          <a:xfrm>
            <a:off x="1042988" y="5734050"/>
            <a:ext cx="23018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/>
              <a:t>The resulting Casimir force is</a:t>
            </a:r>
          </a:p>
        </p:txBody>
      </p:sp>
      <p:graphicFrame>
        <p:nvGraphicFramePr>
          <p:cNvPr id="26626" name="Object 9"/>
          <p:cNvGraphicFramePr>
            <a:graphicFrameLocks noChangeAspect="1"/>
          </p:cNvGraphicFramePr>
          <p:nvPr/>
        </p:nvGraphicFramePr>
        <p:xfrm>
          <a:off x="4002088" y="2144713"/>
          <a:ext cx="9144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4" name="Equation" r:id="rId3" imgW="437454" imgH="680484" progId="Equation.DSMT4">
                  <p:embed/>
                </p:oleObj>
              </mc:Choice>
              <mc:Fallback>
                <p:oleObj name="Equation" r:id="rId3" imgW="437454" imgH="68048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2088" y="2144713"/>
                        <a:ext cx="914400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7" name="CasellaDiTesto 13"/>
          <p:cNvSpPr txBox="1">
            <a:spLocks noChangeArrowheads="1"/>
          </p:cNvSpPr>
          <p:nvPr/>
        </p:nvSpPr>
        <p:spPr bwMode="auto">
          <a:xfrm>
            <a:off x="0" y="692150"/>
            <a:ext cx="4716463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/>
              <a:t>Let us neglect polarizations of the em field and let us suppress two space dimensions. One is left with a massless scalar field on an interval [0,a]. For Dirichlet bc: </a:t>
            </a:r>
          </a:p>
        </p:txBody>
      </p:sp>
      <p:graphicFrame>
        <p:nvGraphicFramePr>
          <p:cNvPr id="26628" name="Object 14"/>
          <p:cNvGraphicFramePr>
            <a:graphicFrameLocks noChangeAspect="1"/>
          </p:cNvGraphicFramePr>
          <p:nvPr/>
        </p:nvGraphicFramePr>
        <p:xfrm>
          <a:off x="4859338" y="765175"/>
          <a:ext cx="1370012" cy="633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5" name="Equation" r:id="rId5" imgW="850531" imgH="393529" progId="Equation.3">
                  <p:embed/>
                </p:oleObj>
              </mc:Choice>
              <mc:Fallback>
                <p:oleObj name="Equation" r:id="rId5" imgW="850531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9338" y="765175"/>
                        <a:ext cx="1370012" cy="633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0" name="Text Box 16"/>
          <p:cNvSpPr txBox="1">
            <a:spLocks noChangeArrowheads="1"/>
          </p:cNvSpPr>
          <p:nvPr/>
        </p:nvSpPr>
        <p:spPr bwMode="auto">
          <a:xfrm>
            <a:off x="0" y="1484313"/>
            <a:ext cx="2974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200">
                <a:cs typeface="+mn-cs"/>
              </a:rPr>
              <a:t>To regularize the divergent zero-point </a:t>
            </a:r>
          </a:p>
          <a:p>
            <a:pPr>
              <a:defRPr/>
            </a:pPr>
            <a:r>
              <a:rPr lang="it-IT" sz="1200">
                <a:cs typeface="+mn-cs"/>
              </a:rPr>
              <a:t>energy we use a cut-off </a:t>
            </a:r>
            <a:r>
              <a:rPr lang="it-IT" sz="1200">
                <a:latin typeface="Symbol" charset="0"/>
                <a:cs typeface="+mn-cs"/>
              </a:rPr>
              <a:t>d</a:t>
            </a:r>
            <a:r>
              <a:rPr lang="it-IT" sz="1200">
                <a:cs typeface="+mn-cs"/>
              </a:rPr>
              <a:t>:</a:t>
            </a:r>
          </a:p>
        </p:txBody>
      </p:sp>
      <p:sp>
        <p:nvSpPr>
          <p:cNvPr id="6162" name="Text Box 18"/>
          <p:cNvSpPr txBox="1">
            <a:spLocks noChangeArrowheads="1"/>
          </p:cNvSpPr>
          <p:nvPr/>
        </p:nvSpPr>
        <p:spPr bwMode="auto">
          <a:xfrm>
            <a:off x="1331913" y="2205038"/>
            <a:ext cx="9493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200">
                <a:cs typeface="+mn-cs"/>
              </a:rPr>
              <a:t>For small </a:t>
            </a:r>
            <a:r>
              <a:rPr lang="it-IT" sz="1200">
                <a:latin typeface="Symbol" charset="0"/>
                <a:cs typeface="+mn-cs"/>
              </a:rPr>
              <a:t>d</a:t>
            </a:r>
          </a:p>
        </p:txBody>
      </p:sp>
      <p:graphicFrame>
        <p:nvGraphicFramePr>
          <p:cNvPr id="26632" name="Object 19"/>
          <p:cNvGraphicFramePr>
            <a:graphicFrameLocks noChangeAspect="1"/>
          </p:cNvGraphicFramePr>
          <p:nvPr/>
        </p:nvGraphicFramePr>
        <p:xfrm>
          <a:off x="2916238" y="2060575"/>
          <a:ext cx="1993900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6" name="Equation" r:id="rId7" imgW="1993900" imgH="431800" progId="Equation.3">
                  <p:embed/>
                </p:oleObj>
              </mc:Choice>
              <mc:Fallback>
                <p:oleObj name="Equation" r:id="rId7" imgW="19939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238" y="2060575"/>
                        <a:ext cx="1993900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4" name="Text Box 20"/>
          <p:cNvSpPr txBox="1">
            <a:spLocks noChangeArrowheads="1"/>
          </p:cNvSpPr>
          <p:nvPr/>
        </p:nvSpPr>
        <p:spPr bwMode="auto">
          <a:xfrm>
            <a:off x="0" y="2781300"/>
            <a:ext cx="356393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1200">
                <a:cs typeface="+mn-cs"/>
              </a:rPr>
              <a:t>However </a:t>
            </a:r>
            <a:r>
              <a:rPr lang="it-IT">
                <a:cs typeface="+mn-cs"/>
              </a:rPr>
              <a:t> </a:t>
            </a:r>
            <a:r>
              <a:rPr lang="it-IT" sz="1200">
                <a:cs typeface="+mn-cs"/>
              </a:rPr>
              <a:t>the density e</a:t>
            </a:r>
            <a:r>
              <a:rPr lang="it-IT" sz="1200" baseline="30000">
                <a:latin typeface="Symbol" charset="0"/>
                <a:cs typeface="+mn-cs"/>
              </a:rPr>
              <a:t>d </a:t>
            </a:r>
            <a:r>
              <a:rPr lang="it-IT" sz="1200" baseline="-25000">
                <a:cs typeface="+mn-cs"/>
              </a:rPr>
              <a:t>0 free</a:t>
            </a:r>
            <a:r>
              <a:rPr lang="it-IT" sz="1200">
                <a:cs typeface="+mn-cs"/>
              </a:rPr>
              <a:t>  of </a:t>
            </a:r>
          </a:p>
          <a:p>
            <a:pPr>
              <a:defRPr/>
            </a:pPr>
            <a:r>
              <a:rPr lang="it-IT" sz="1200">
                <a:cs typeface="+mn-cs"/>
              </a:rPr>
              <a:t>vacuum energy in free space is</a:t>
            </a:r>
          </a:p>
        </p:txBody>
      </p:sp>
      <p:graphicFrame>
        <p:nvGraphicFramePr>
          <p:cNvPr id="26634" name="Object 21"/>
          <p:cNvGraphicFramePr>
            <a:graphicFrameLocks noChangeAspect="1"/>
          </p:cNvGraphicFramePr>
          <p:nvPr/>
        </p:nvGraphicFramePr>
        <p:xfrm>
          <a:off x="2916238" y="2781300"/>
          <a:ext cx="2157412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7" name="Equation" r:id="rId9" imgW="1981200" imgH="482600" progId="Equation.3">
                  <p:embed/>
                </p:oleObj>
              </mc:Choice>
              <mc:Fallback>
                <p:oleObj name="Equation" r:id="rId9" imgW="19812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238" y="2781300"/>
                        <a:ext cx="2157412" cy="576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6" name="Text Box 22"/>
          <p:cNvSpPr txBox="1">
            <a:spLocks noChangeArrowheads="1"/>
          </p:cNvSpPr>
          <p:nvPr/>
        </p:nvSpPr>
        <p:spPr bwMode="auto">
          <a:xfrm>
            <a:off x="0" y="3573463"/>
            <a:ext cx="37734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200">
                <a:cs typeface="+mn-cs"/>
              </a:rPr>
              <a:t> The resulting vacuum energy in the interval [0,a] :</a:t>
            </a:r>
          </a:p>
        </p:txBody>
      </p:sp>
      <p:graphicFrame>
        <p:nvGraphicFramePr>
          <p:cNvPr id="26636" name="Object 23"/>
          <p:cNvGraphicFramePr>
            <a:graphicFrameLocks noChangeAspect="1"/>
          </p:cNvGraphicFramePr>
          <p:nvPr/>
        </p:nvGraphicFramePr>
        <p:xfrm>
          <a:off x="4284663" y="3429000"/>
          <a:ext cx="2582862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8" name="Equation" r:id="rId11" imgW="1803400" imgH="431800" progId="Equation.3">
                  <p:embed/>
                </p:oleObj>
              </mc:Choice>
              <mc:Fallback>
                <p:oleObj name="Equation" r:id="rId11" imgW="18034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4663" y="3429000"/>
                        <a:ext cx="2582862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8" name="Text Box 24"/>
          <p:cNvSpPr txBox="1">
            <a:spLocks noChangeArrowheads="1"/>
          </p:cNvSpPr>
          <p:nvPr/>
        </p:nvSpPr>
        <p:spPr bwMode="auto">
          <a:xfrm>
            <a:off x="323850" y="4149725"/>
            <a:ext cx="40068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1200">
                <a:cs typeface="+mn-cs"/>
              </a:rPr>
              <a:t>This gives for the difference a FINITE value:</a:t>
            </a:r>
          </a:p>
        </p:txBody>
      </p:sp>
      <p:graphicFrame>
        <p:nvGraphicFramePr>
          <p:cNvPr id="26638" name="Object 25"/>
          <p:cNvGraphicFramePr>
            <a:graphicFrameLocks noChangeAspect="1"/>
          </p:cNvGraphicFramePr>
          <p:nvPr/>
        </p:nvGraphicFramePr>
        <p:xfrm>
          <a:off x="4140200" y="4076700"/>
          <a:ext cx="2978150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9" name="Equation" r:id="rId13" imgW="2755900" imgH="431800" progId="Equation.3">
                  <p:embed/>
                </p:oleObj>
              </mc:Choice>
              <mc:Fallback>
                <p:oleObj name="Equation" r:id="rId13" imgW="27559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0200" y="4076700"/>
                        <a:ext cx="2978150" cy="55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70" name="Text Box 26"/>
          <p:cNvSpPr txBox="1">
            <a:spLocks noChangeArrowheads="1"/>
          </p:cNvSpPr>
          <p:nvPr/>
        </p:nvSpPr>
        <p:spPr bwMode="auto">
          <a:xfrm>
            <a:off x="0" y="4797425"/>
            <a:ext cx="3836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1200">
                <a:cs typeface="+mn-cs"/>
              </a:rPr>
              <a:t>After we remove the regularization (</a:t>
            </a:r>
            <a:r>
              <a:rPr lang="it-IT" sz="1200">
                <a:latin typeface="Symbol" charset="0"/>
                <a:cs typeface="+mn-cs"/>
              </a:rPr>
              <a:t>d</a:t>
            </a:r>
            <a:r>
              <a:rPr lang="it-IT" sz="1200">
                <a:cs typeface="+mn-cs"/>
              </a:rPr>
              <a:t>-&gt; 0) </a:t>
            </a:r>
          </a:p>
          <a:p>
            <a:pPr>
              <a:defRPr/>
            </a:pPr>
            <a:r>
              <a:rPr lang="it-IT" sz="1200">
                <a:cs typeface="+mn-cs"/>
              </a:rPr>
              <a:t>we  obtain the Casimir energy of the interval [0,a]</a:t>
            </a:r>
          </a:p>
        </p:txBody>
      </p:sp>
      <p:graphicFrame>
        <p:nvGraphicFramePr>
          <p:cNvPr id="26640" name="Object 27"/>
          <p:cNvGraphicFramePr>
            <a:graphicFrameLocks noChangeAspect="1"/>
          </p:cNvGraphicFramePr>
          <p:nvPr/>
        </p:nvGraphicFramePr>
        <p:xfrm>
          <a:off x="4067175" y="4694238"/>
          <a:ext cx="2314575" cy="70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0" name="Equation" r:id="rId15" imgW="1676400" imgH="431800" progId="Equation.3">
                  <p:embed/>
                </p:oleObj>
              </mc:Choice>
              <mc:Fallback>
                <p:oleObj name="Equation" r:id="rId15" imgW="16764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4694238"/>
                        <a:ext cx="2314575" cy="709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41" name="Object 28"/>
          <p:cNvGraphicFramePr>
            <a:graphicFrameLocks noChangeAspect="1"/>
          </p:cNvGraphicFramePr>
          <p:nvPr/>
        </p:nvGraphicFramePr>
        <p:xfrm>
          <a:off x="3851275" y="5589588"/>
          <a:ext cx="2016125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1" name="Equation" r:id="rId17" imgW="1574800" imgH="393700" progId="Equation.3">
                  <p:embed/>
                </p:oleObj>
              </mc:Choice>
              <mc:Fallback>
                <p:oleObj name="Equation" r:id="rId17" imgW="15748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275" y="5589588"/>
                        <a:ext cx="2016125" cy="574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73" name="Text Box 29"/>
          <p:cNvSpPr txBox="1">
            <a:spLocks noChangeArrowheads="1"/>
          </p:cNvSpPr>
          <p:nvPr/>
        </p:nvSpPr>
        <p:spPr bwMode="auto">
          <a:xfrm>
            <a:off x="303213" y="6191250"/>
            <a:ext cx="61833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200">
                <a:cs typeface="+mn-cs"/>
              </a:rPr>
              <a:t>It can be shown that the result is independent of the choice of the cut-off function</a:t>
            </a:r>
          </a:p>
        </p:txBody>
      </p:sp>
      <p:sp>
        <p:nvSpPr>
          <p:cNvPr id="6174" name="Text Box 30"/>
          <p:cNvSpPr txBox="1">
            <a:spLocks noChangeArrowheads="1"/>
          </p:cNvSpPr>
          <p:nvPr/>
        </p:nvSpPr>
        <p:spPr bwMode="auto">
          <a:xfrm>
            <a:off x="5292725" y="1484313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it-IT" sz="1400">
              <a:cs typeface="+mn-cs"/>
            </a:endParaRPr>
          </a:p>
        </p:txBody>
      </p:sp>
      <p:sp>
        <p:nvSpPr>
          <p:cNvPr id="6175" name="Text Box 31"/>
          <p:cNvSpPr txBox="1">
            <a:spLocks noChangeArrowheads="1"/>
          </p:cNvSpPr>
          <p:nvPr/>
        </p:nvSpPr>
        <p:spPr bwMode="auto">
          <a:xfrm>
            <a:off x="6732588" y="908050"/>
            <a:ext cx="7032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200">
                <a:cs typeface="+mn-cs"/>
              </a:rPr>
              <a:t>n=1,2,...</a:t>
            </a:r>
          </a:p>
        </p:txBody>
      </p:sp>
      <p:sp>
        <p:nvSpPr>
          <p:cNvPr id="6176" name="Text Box 32"/>
          <p:cNvSpPr txBox="1">
            <a:spLocks noChangeArrowheads="1"/>
          </p:cNvSpPr>
          <p:nvPr/>
        </p:nvSpPr>
        <p:spPr bwMode="auto">
          <a:xfrm>
            <a:off x="1743075" y="212725"/>
            <a:ext cx="49600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dirty="0">
                <a:cs typeface="+mn-cs"/>
              </a:rPr>
              <a:t>A </a:t>
            </a:r>
            <a:r>
              <a:rPr lang="it-IT" dirty="0" err="1">
                <a:cs typeface="+mn-cs"/>
              </a:rPr>
              <a:t>toy</a:t>
            </a:r>
            <a:r>
              <a:rPr lang="it-IT" dirty="0">
                <a:cs typeface="+mn-cs"/>
              </a:rPr>
              <a:t> model : a </a:t>
            </a:r>
            <a:r>
              <a:rPr lang="it-IT" dirty="0" err="1">
                <a:cs typeface="+mn-cs"/>
              </a:rPr>
              <a:t>massless</a:t>
            </a:r>
            <a:r>
              <a:rPr lang="it-IT" dirty="0">
                <a:cs typeface="+mn-cs"/>
              </a:rPr>
              <a:t> scalar </a:t>
            </a:r>
            <a:r>
              <a:rPr lang="it-IT" dirty="0" err="1">
                <a:cs typeface="+mn-cs"/>
              </a:rPr>
              <a:t>field</a:t>
            </a:r>
            <a:r>
              <a:rPr lang="it-IT" dirty="0">
                <a:cs typeface="+mn-cs"/>
              </a:rPr>
              <a:t> on the </a:t>
            </a:r>
            <a:r>
              <a:rPr lang="it-IT" dirty="0" err="1">
                <a:cs typeface="+mn-cs"/>
              </a:rPr>
              <a:t>interval</a:t>
            </a:r>
            <a:endParaRPr lang="it-IT" dirty="0">
              <a:cs typeface="+mn-cs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344863" y="1433513"/>
            <a:ext cx="4288508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261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1" name="Text Box 5"/>
          <p:cNvSpPr txBox="1">
            <a:spLocks noChangeArrowheads="1"/>
          </p:cNvSpPr>
          <p:nvPr/>
        </p:nvSpPr>
        <p:spPr bwMode="auto">
          <a:xfrm>
            <a:off x="179388" y="2781300"/>
            <a:ext cx="42513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400">
                <a:cs typeface="+mn-cs"/>
              </a:rPr>
              <a:t>The  corresponding Casimir force per unit area is</a:t>
            </a:r>
          </a:p>
        </p:txBody>
      </p:sp>
      <p:graphicFrame>
        <p:nvGraphicFramePr>
          <p:cNvPr id="27650" name="Object 6"/>
          <p:cNvGraphicFramePr>
            <a:graphicFrameLocks noChangeAspect="1"/>
          </p:cNvGraphicFramePr>
          <p:nvPr/>
        </p:nvGraphicFramePr>
        <p:xfrm>
          <a:off x="4089400" y="2794000"/>
          <a:ext cx="9144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3" name="Equation" r:id="rId3" imgW="437454" imgH="680484" progId="Equation.DSMT4">
                  <p:embed/>
                </p:oleObj>
              </mc:Choice>
              <mc:Fallback>
                <p:oleObj name="Equation" r:id="rId3" imgW="437454" imgH="68048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9400" y="2794000"/>
                        <a:ext cx="914400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505" name="Text Box 9"/>
          <p:cNvSpPr txBox="1">
            <a:spLocks noChangeArrowheads="1"/>
          </p:cNvSpPr>
          <p:nvPr/>
        </p:nvSpPr>
        <p:spPr bwMode="auto">
          <a:xfrm>
            <a:off x="4430713" y="3894175"/>
            <a:ext cx="18716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1400" dirty="0">
                <a:cs typeface="+mn-cs"/>
              </a:rPr>
              <a:t>for  </a:t>
            </a:r>
            <a:r>
              <a:rPr lang="it-IT" sz="1400" dirty="0" smtClean="0"/>
              <a:t>an area of </a:t>
            </a:r>
            <a:r>
              <a:rPr lang="it-IT" sz="1400" dirty="0" smtClean="0">
                <a:cs typeface="+mn-cs"/>
              </a:rPr>
              <a:t>1 </a:t>
            </a:r>
            <a:r>
              <a:rPr lang="it-IT" sz="1400" dirty="0">
                <a:cs typeface="+mn-cs"/>
              </a:rPr>
              <a:t>cm</a:t>
            </a:r>
            <a:r>
              <a:rPr lang="it-IT" sz="1400" baseline="30000" dirty="0">
                <a:cs typeface="+mn-cs"/>
              </a:rPr>
              <a:t>2</a:t>
            </a:r>
          </a:p>
        </p:txBody>
      </p:sp>
      <p:sp>
        <p:nvSpPr>
          <p:cNvPr id="106507" name="Text Box 11"/>
          <p:cNvSpPr txBox="1">
            <a:spLocks noChangeArrowheads="1"/>
          </p:cNvSpPr>
          <p:nvPr/>
        </p:nvSpPr>
        <p:spPr bwMode="auto">
          <a:xfrm>
            <a:off x="611188" y="4868863"/>
            <a:ext cx="7848600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1400" dirty="0">
                <a:cs typeface="+mn-cs"/>
              </a:rPr>
              <a:t>The Casimir force </a:t>
            </a:r>
            <a:r>
              <a:rPr lang="it-IT" sz="1400" dirty="0" err="1">
                <a:cs typeface="+mn-cs"/>
              </a:rPr>
              <a:t>increases</a:t>
            </a:r>
            <a:r>
              <a:rPr lang="it-IT" sz="1400" dirty="0">
                <a:cs typeface="+mn-cs"/>
              </a:rPr>
              <a:t> </a:t>
            </a:r>
            <a:r>
              <a:rPr lang="it-IT" sz="1400" dirty="0" err="1">
                <a:cs typeface="+mn-cs"/>
              </a:rPr>
              <a:t>rapidly</a:t>
            </a:r>
            <a:r>
              <a:rPr lang="it-IT" sz="1400" dirty="0">
                <a:cs typeface="+mn-cs"/>
              </a:rPr>
              <a:t> </a:t>
            </a:r>
            <a:r>
              <a:rPr lang="it-IT" sz="1400" dirty="0" err="1">
                <a:cs typeface="+mn-cs"/>
              </a:rPr>
              <a:t>as</a:t>
            </a:r>
            <a:r>
              <a:rPr lang="it-IT" sz="1400" dirty="0">
                <a:cs typeface="+mn-cs"/>
              </a:rPr>
              <a:t> the </a:t>
            </a:r>
            <a:r>
              <a:rPr lang="it-IT" sz="1400" dirty="0" err="1">
                <a:cs typeface="+mn-cs"/>
              </a:rPr>
              <a:t>separation</a:t>
            </a:r>
            <a:r>
              <a:rPr lang="it-IT" sz="1400" dirty="0">
                <a:cs typeface="+mn-cs"/>
              </a:rPr>
              <a:t> </a:t>
            </a:r>
            <a:r>
              <a:rPr lang="it-IT" sz="1400" dirty="0" err="1">
                <a:cs typeface="+mn-cs"/>
              </a:rPr>
              <a:t>decreases</a:t>
            </a:r>
            <a:r>
              <a:rPr lang="it-IT" sz="1400" dirty="0">
                <a:cs typeface="+mn-cs"/>
              </a:rPr>
              <a:t> and </a:t>
            </a:r>
            <a:r>
              <a:rPr lang="it-IT" sz="1400" dirty="0" err="1">
                <a:cs typeface="+mn-cs"/>
              </a:rPr>
              <a:t>it</a:t>
            </a:r>
            <a:r>
              <a:rPr lang="it-IT" sz="1400" dirty="0">
                <a:cs typeface="+mn-cs"/>
              </a:rPr>
              <a:t>  </a:t>
            </a:r>
            <a:r>
              <a:rPr lang="it-IT" sz="1400" dirty="0" err="1">
                <a:cs typeface="+mn-cs"/>
              </a:rPr>
              <a:t>is</a:t>
            </a:r>
            <a:r>
              <a:rPr lang="it-IT" sz="1400" dirty="0">
                <a:cs typeface="+mn-cs"/>
              </a:rPr>
              <a:t> the </a:t>
            </a:r>
            <a:r>
              <a:rPr lang="it-IT" sz="1400" dirty="0" err="1">
                <a:cs typeface="+mn-cs"/>
              </a:rPr>
              <a:t>dominant</a:t>
            </a:r>
            <a:r>
              <a:rPr lang="it-IT" sz="1400" dirty="0">
                <a:cs typeface="+mn-cs"/>
              </a:rPr>
              <a:t> force </a:t>
            </a:r>
            <a:r>
              <a:rPr lang="it-IT" sz="1400" dirty="0" err="1">
                <a:cs typeface="+mn-cs"/>
              </a:rPr>
              <a:t>between</a:t>
            </a:r>
            <a:r>
              <a:rPr lang="it-IT" sz="1400" dirty="0">
                <a:cs typeface="+mn-cs"/>
              </a:rPr>
              <a:t> </a:t>
            </a:r>
            <a:r>
              <a:rPr lang="it-IT" sz="1400" dirty="0" err="1">
                <a:cs typeface="+mn-cs"/>
              </a:rPr>
              <a:t>two</a:t>
            </a:r>
            <a:r>
              <a:rPr lang="it-IT" sz="1400" dirty="0">
                <a:cs typeface="+mn-cs"/>
              </a:rPr>
              <a:t> </a:t>
            </a:r>
            <a:r>
              <a:rPr lang="it-IT" sz="1400" dirty="0" err="1">
                <a:cs typeface="+mn-cs"/>
              </a:rPr>
              <a:t>neutral</a:t>
            </a:r>
            <a:r>
              <a:rPr lang="it-IT" sz="1400" dirty="0">
                <a:cs typeface="+mn-cs"/>
              </a:rPr>
              <a:t> </a:t>
            </a:r>
            <a:r>
              <a:rPr lang="it-IT" sz="1400" dirty="0" err="1">
                <a:cs typeface="+mn-cs"/>
              </a:rPr>
              <a:t>objects</a:t>
            </a:r>
            <a:r>
              <a:rPr lang="it-IT" sz="1400" dirty="0">
                <a:cs typeface="+mn-cs"/>
              </a:rPr>
              <a:t> </a:t>
            </a:r>
            <a:r>
              <a:rPr lang="it-IT" sz="1400" dirty="0" err="1">
                <a:cs typeface="+mn-cs"/>
              </a:rPr>
              <a:t>at</a:t>
            </a:r>
            <a:r>
              <a:rPr lang="it-IT" sz="1400" dirty="0">
                <a:cs typeface="+mn-cs"/>
              </a:rPr>
              <a:t> </a:t>
            </a:r>
            <a:r>
              <a:rPr lang="it-IT" sz="1400" dirty="0" err="1">
                <a:cs typeface="+mn-cs"/>
              </a:rPr>
              <a:t>submicron</a:t>
            </a:r>
            <a:r>
              <a:rPr lang="it-IT" sz="1400" dirty="0">
                <a:cs typeface="+mn-cs"/>
              </a:rPr>
              <a:t> </a:t>
            </a:r>
            <a:r>
              <a:rPr lang="it-IT" sz="1400" dirty="0" err="1">
                <a:cs typeface="+mn-cs"/>
              </a:rPr>
              <a:t>distances</a:t>
            </a:r>
            <a:r>
              <a:rPr lang="it-IT" sz="1400" dirty="0">
                <a:cs typeface="+mn-cs"/>
              </a:rPr>
              <a:t>.  </a:t>
            </a:r>
            <a:endParaRPr lang="it-IT" sz="1400" dirty="0">
              <a:solidFill>
                <a:srgbClr val="FFFF00"/>
              </a:solidFill>
              <a:cs typeface="+mn-cs"/>
            </a:endParaRPr>
          </a:p>
          <a:p>
            <a:pPr>
              <a:defRPr/>
            </a:pPr>
            <a:endParaRPr lang="it-IT" sz="1400" dirty="0">
              <a:solidFill>
                <a:srgbClr val="FFFF00"/>
              </a:solidFill>
              <a:cs typeface="+mn-cs"/>
            </a:endParaRPr>
          </a:p>
          <a:p>
            <a:pPr>
              <a:defRPr/>
            </a:pPr>
            <a:r>
              <a:rPr lang="it-IT" sz="1400" dirty="0">
                <a:cs typeface="+mn-cs"/>
              </a:rPr>
              <a:t>At 10 nm </a:t>
            </a:r>
            <a:r>
              <a:rPr lang="it-IT" sz="1400" dirty="0">
                <a:latin typeface="Times New Roman" charset="0"/>
                <a:cs typeface="+mn-cs"/>
              </a:rPr>
              <a:t>, the </a:t>
            </a:r>
            <a:r>
              <a:rPr lang="it-IT" sz="1400" dirty="0">
                <a:cs typeface="+mn-cs"/>
              </a:rPr>
              <a:t>Casimir pressure </a:t>
            </a:r>
            <a:r>
              <a:rPr lang="it-IT" sz="1400" dirty="0" err="1">
                <a:cs typeface="+mn-cs"/>
              </a:rPr>
              <a:t>equates</a:t>
            </a:r>
            <a:r>
              <a:rPr lang="it-IT" sz="1400" dirty="0">
                <a:cs typeface="+mn-cs"/>
              </a:rPr>
              <a:t> the </a:t>
            </a:r>
            <a:r>
              <a:rPr lang="it-IT" sz="1400" dirty="0" err="1">
                <a:cs typeface="+mn-cs"/>
              </a:rPr>
              <a:t>atmospheric</a:t>
            </a:r>
            <a:r>
              <a:rPr lang="it-IT" sz="1400" dirty="0">
                <a:cs typeface="+mn-cs"/>
              </a:rPr>
              <a:t> pressure!</a:t>
            </a:r>
            <a:r>
              <a:rPr lang="it-IT" sz="2400" dirty="0">
                <a:solidFill>
                  <a:srgbClr val="FFFF00"/>
                </a:solidFill>
                <a:cs typeface="+mn-cs"/>
              </a:rPr>
              <a:t>  </a:t>
            </a:r>
            <a:r>
              <a:rPr lang="it-IT" sz="2400" dirty="0">
                <a:cs typeface="+mn-cs"/>
              </a:rPr>
              <a:t> </a:t>
            </a:r>
          </a:p>
        </p:txBody>
      </p:sp>
      <p:sp>
        <p:nvSpPr>
          <p:cNvPr id="106508" name="Text Box 12"/>
          <p:cNvSpPr txBox="1">
            <a:spLocks noChangeArrowheads="1"/>
          </p:cNvSpPr>
          <p:nvPr/>
        </p:nvSpPr>
        <p:spPr bwMode="auto">
          <a:xfrm>
            <a:off x="592138" y="190500"/>
            <a:ext cx="80835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1400">
                <a:cs typeface="+mn-cs"/>
              </a:rPr>
              <a:t>By an analogous computation   for the em field in a  perfectly conducting plane-parallel cavity  one finds that the density of the Casimir energy per unit area of the plates is (Casimir 1948)</a:t>
            </a:r>
            <a:r>
              <a:rPr lang="it-IT">
                <a:cs typeface="+mn-cs"/>
              </a:rPr>
              <a:t>  </a:t>
            </a:r>
          </a:p>
        </p:txBody>
      </p:sp>
      <p:graphicFrame>
        <p:nvGraphicFramePr>
          <p:cNvPr id="27656" name="Object 13"/>
          <p:cNvGraphicFramePr>
            <a:graphicFrameLocks noChangeAspect="1"/>
          </p:cNvGraphicFramePr>
          <p:nvPr/>
        </p:nvGraphicFramePr>
        <p:xfrm>
          <a:off x="3255963" y="801688"/>
          <a:ext cx="1914525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4" name="Equation" r:id="rId5" imgW="1168400" imgH="457200" progId="Equation.3">
                  <p:embed/>
                </p:oleObj>
              </mc:Choice>
              <mc:Fallback>
                <p:oleObj name="Equation" r:id="rId5" imgW="11684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963" y="801688"/>
                        <a:ext cx="1914525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511" name="Text Box 15"/>
          <p:cNvSpPr txBox="1">
            <a:spLocks noChangeArrowheads="1"/>
          </p:cNvSpPr>
          <p:nvPr/>
        </p:nvSpPr>
        <p:spPr bwMode="auto">
          <a:xfrm>
            <a:off x="303213" y="1581150"/>
            <a:ext cx="8840787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1400" smtClean="0">
                <a:cs typeface="+mn-cs"/>
              </a:rPr>
              <a:t>Note that E</a:t>
            </a:r>
            <a:r>
              <a:rPr lang="it-IT" sz="1400" baseline="-25000" smtClean="0">
                <a:cs typeface="+mn-cs"/>
              </a:rPr>
              <a:t>Cas</a:t>
            </a:r>
            <a:r>
              <a:rPr lang="it-IT" sz="1400" smtClean="0">
                <a:cs typeface="+mn-cs"/>
              </a:rPr>
              <a:t>(a) depends only on:</a:t>
            </a:r>
          </a:p>
          <a:p>
            <a:pPr eaLnBrk="1" hangingPunct="1">
              <a:buFontTx/>
              <a:buAutoNum type="arabicParenR"/>
              <a:defRPr/>
            </a:pPr>
            <a:r>
              <a:rPr lang="it-IT" sz="1400" smtClean="0">
                <a:cs typeface="+mn-cs"/>
              </a:rPr>
              <a:t>The fundamental constant </a:t>
            </a:r>
            <a:r>
              <a:rPr lang="en-US" sz="1400" smtClean="0">
                <a:cs typeface="+mn-cs"/>
              </a:rPr>
              <a:t>ħ (quantum origin of the energy)</a:t>
            </a:r>
          </a:p>
          <a:p>
            <a:pPr eaLnBrk="1" hangingPunct="1">
              <a:buFontTx/>
              <a:buAutoNum type="arabicParenR"/>
              <a:defRPr/>
            </a:pPr>
            <a:r>
              <a:rPr lang="en-US" sz="1400" smtClean="0">
                <a:cs typeface="+mn-cs"/>
              </a:rPr>
              <a:t>The speed of light c  (retardation effect) </a:t>
            </a:r>
          </a:p>
          <a:p>
            <a:pPr eaLnBrk="1" hangingPunct="1">
              <a:buFontTx/>
              <a:buAutoNum type="arabicParenR"/>
              <a:defRPr/>
            </a:pPr>
            <a:r>
              <a:rPr lang="en-US" sz="1400" smtClean="0">
                <a:cs typeface="+mn-cs"/>
              </a:rPr>
              <a:t>The distance between the plates</a:t>
            </a:r>
          </a:p>
        </p:txBody>
      </p:sp>
      <p:graphicFrame>
        <p:nvGraphicFramePr>
          <p:cNvPr id="27658" name="Object 16"/>
          <p:cNvGraphicFramePr>
            <a:graphicFrameLocks noChangeAspect="1"/>
          </p:cNvGraphicFramePr>
          <p:nvPr/>
        </p:nvGraphicFramePr>
        <p:xfrm>
          <a:off x="4427538" y="2565400"/>
          <a:ext cx="1944687" cy="769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5" name="Equation" r:id="rId7" imgW="1155700" imgH="457200" progId="Equation.3">
                  <p:embed/>
                </p:oleObj>
              </mc:Choice>
              <mc:Fallback>
                <p:oleObj name="Equation" r:id="rId7" imgW="11557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538" y="2565400"/>
                        <a:ext cx="1944687" cy="769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513" name="Text Box 17"/>
          <p:cNvSpPr txBox="1">
            <a:spLocks noChangeArrowheads="1"/>
          </p:cNvSpPr>
          <p:nvPr/>
        </p:nvSpPr>
        <p:spPr bwMode="auto">
          <a:xfrm>
            <a:off x="1619250" y="3284538"/>
            <a:ext cx="51847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400">
                <a:cs typeface="+mn-cs"/>
              </a:rPr>
              <a:t>The minus sign in front signifies that the force is attractive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7696" y="3700384"/>
            <a:ext cx="2999135" cy="69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212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4"/>
          <p:cNvSpPr txBox="1">
            <a:spLocks noChangeArrowheads="1"/>
          </p:cNvSpPr>
          <p:nvPr/>
        </p:nvSpPr>
        <p:spPr bwMode="auto">
          <a:xfrm>
            <a:off x="179388" y="165100"/>
            <a:ext cx="82089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it-IT" sz="1400" dirty="0" err="1"/>
              <a:t>All</a:t>
            </a:r>
            <a:r>
              <a:rPr lang="it-IT" sz="1400" dirty="0"/>
              <a:t> </a:t>
            </a:r>
            <a:r>
              <a:rPr lang="it-IT" sz="1400" dirty="0" err="1"/>
              <a:t>this</a:t>
            </a:r>
            <a:r>
              <a:rPr lang="it-IT" sz="1400" dirty="0"/>
              <a:t> </a:t>
            </a:r>
            <a:r>
              <a:rPr lang="it-IT" sz="1400" dirty="0" err="1"/>
              <a:t>is</a:t>
            </a:r>
            <a:r>
              <a:rPr lang="it-IT" sz="1400" dirty="0"/>
              <a:t> for </a:t>
            </a:r>
            <a:r>
              <a:rPr lang="it-IT" sz="1400" dirty="0" err="1"/>
              <a:t>ideal</a:t>
            </a:r>
            <a:r>
              <a:rPr lang="it-IT" sz="1400" dirty="0"/>
              <a:t>  </a:t>
            </a:r>
            <a:r>
              <a:rPr lang="it-IT" sz="1400" dirty="0" err="1"/>
              <a:t>mirrors</a:t>
            </a:r>
            <a:r>
              <a:rPr lang="it-IT" sz="1400" dirty="0"/>
              <a:t>. The </a:t>
            </a:r>
            <a:r>
              <a:rPr lang="it-IT" sz="1400" dirty="0" err="1"/>
              <a:t>theory</a:t>
            </a:r>
            <a:r>
              <a:rPr lang="it-IT" sz="1400" dirty="0"/>
              <a:t>  for </a:t>
            </a:r>
            <a:r>
              <a:rPr lang="it-IT" sz="1400" dirty="0" err="1"/>
              <a:t>real</a:t>
            </a:r>
            <a:r>
              <a:rPr lang="it-IT" sz="1400" dirty="0"/>
              <a:t> </a:t>
            </a:r>
            <a:r>
              <a:rPr lang="it-IT" sz="1400" dirty="0" err="1"/>
              <a:t>materials</a:t>
            </a:r>
            <a:r>
              <a:rPr lang="it-IT" sz="1400" dirty="0"/>
              <a:t> </a:t>
            </a:r>
            <a:r>
              <a:rPr lang="it-IT" sz="1400" dirty="0" err="1"/>
              <a:t>was</a:t>
            </a:r>
            <a:r>
              <a:rPr lang="it-IT" sz="1400" dirty="0"/>
              <a:t> </a:t>
            </a:r>
            <a:r>
              <a:rPr lang="it-IT" sz="1400" dirty="0" err="1"/>
              <a:t>developed</a:t>
            </a:r>
            <a:r>
              <a:rPr lang="it-IT" sz="1400" dirty="0"/>
              <a:t> by </a:t>
            </a:r>
            <a:r>
              <a:rPr lang="it-IT" sz="1400" dirty="0" err="1"/>
              <a:t>Lifshitz</a:t>
            </a:r>
            <a:r>
              <a:rPr lang="it-IT" sz="1400" dirty="0"/>
              <a:t> (1956).</a:t>
            </a:r>
            <a:endParaRPr lang="it-IT" sz="1800" dirty="0"/>
          </a:p>
        </p:txBody>
      </p:sp>
      <p:sp>
        <p:nvSpPr>
          <p:cNvPr id="28674" name="Text Box 5"/>
          <p:cNvSpPr txBox="1">
            <a:spLocks noChangeArrowheads="1"/>
          </p:cNvSpPr>
          <p:nvPr/>
        </p:nvSpPr>
        <p:spPr bwMode="auto">
          <a:xfrm>
            <a:off x="179388" y="2420938"/>
            <a:ext cx="8716962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endParaRPr lang="it-IT" sz="1400"/>
          </a:p>
          <a:p>
            <a:pPr eaLnBrk="1" hangingPunct="1">
              <a:buFontTx/>
              <a:buChar char="•"/>
            </a:pPr>
            <a:r>
              <a:rPr lang="it-IT" sz="1400"/>
              <a:t> The approach is entirely macroscopic: distance between the bodies is assumed large w.r.t. atomic size</a:t>
            </a:r>
          </a:p>
          <a:p>
            <a:pPr eaLnBrk="1" hangingPunct="1">
              <a:buFontTx/>
              <a:buChar char="•"/>
            </a:pPr>
            <a:r>
              <a:rPr lang="it-IT" sz="1400"/>
              <a:t> The interaction occurs through the fluctuating e.m. field.</a:t>
            </a:r>
          </a:p>
          <a:p>
            <a:pPr eaLnBrk="1" hangingPunct="1">
              <a:buFontTx/>
              <a:buChar char="•"/>
            </a:pPr>
            <a:r>
              <a:rPr lang="it-IT" sz="1400"/>
              <a:t> The e.m. field is not explicitly quantized (classical Maxwell eqs. are used)</a:t>
            </a:r>
          </a:p>
          <a:p>
            <a:pPr eaLnBrk="1" hangingPunct="1">
              <a:buFontTx/>
              <a:buChar char="•"/>
            </a:pPr>
            <a:r>
              <a:rPr lang="it-IT" sz="1400"/>
              <a:t> The source of the e.m. field is constituted by fluctuating dipoles inside the bodies (Rytov)</a:t>
            </a:r>
          </a:p>
        </p:txBody>
      </p:sp>
      <p:sp>
        <p:nvSpPr>
          <p:cNvPr id="28675" name="Text Box 8"/>
          <p:cNvSpPr txBox="1">
            <a:spLocks noChangeArrowheads="1"/>
          </p:cNvSpPr>
          <p:nvPr/>
        </p:nvSpPr>
        <p:spPr bwMode="auto">
          <a:xfrm>
            <a:off x="1116013" y="5589588"/>
            <a:ext cx="6586537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it-IT" sz="1400"/>
              <a:t> fluctuations of dipole moments exist only if dissipation is present (</a:t>
            </a:r>
            <a:r>
              <a:rPr lang="it-IT" sz="1400">
                <a:latin typeface="Symbol" charset="0"/>
              </a:rPr>
              <a:t>e</a:t>
            </a:r>
            <a:r>
              <a:rPr lang="it-IT" sz="1400">
                <a:latin typeface="Palatino" charset="0"/>
              </a:rPr>
              <a:t>’’</a:t>
            </a:r>
            <a:r>
              <a:rPr lang="it-IT" altLang="ja-JP" sz="1400">
                <a:latin typeface="Arial" charset="0"/>
              </a:rPr>
              <a:t>(</a:t>
            </a:r>
            <a:r>
              <a:rPr lang="it-IT" altLang="ja-JP" sz="1400">
                <a:latin typeface="Symbol" charset="0"/>
              </a:rPr>
              <a:t>w)&gt;</a:t>
            </a:r>
            <a:r>
              <a:rPr lang="it-IT" altLang="ja-JP" sz="1400"/>
              <a:t>0) </a:t>
            </a:r>
          </a:p>
          <a:p>
            <a:pPr eaLnBrk="1" hangingPunct="1">
              <a:buFontTx/>
              <a:buChar char="•"/>
            </a:pPr>
            <a:r>
              <a:rPr lang="it-IT" sz="1400"/>
              <a:t> dipole moments at different places are uncorrelated</a:t>
            </a:r>
          </a:p>
          <a:p>
            <a:pPr eaLnBrk="1" hangingPunct="1">
              <a:buFontTx/>
              <a:buChar char="•"/>
            </a:pPr>
            <a:r>
              <a:rPr lang="it-IT" sz="1400"/>
              <a:t> quantum and thermal fluctuations are both included</a:t>
            </a:r>
          </a:p>
        </p:txBody>
      </p:sp>
      <p:pic>
        <p:nvPicPr>
          <p:cNvPr id="28676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394" y="4365625"/>
            <a:ext cx="5462588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683775" y="1944688"/>
            <a:ext cx="3312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000" dirty="0" err="1">
                <a:cs typeface="+mn-cs"/>
              </a:rPr>
              <a:t>Fluctuational</a:t>
            </a:r>
            <a:r>
              <a:rPr lang="it-IT" sz="2000" dirty="0">
                <a:cs typeface="+mn-cs"/>
              </a:rPr>
              <a:t> </a:t>
            </a:r>
            <a:r>
              <a:rPr lang="it-IT" sz="2000" dirty="0" err="1">
                <a:cs typeface="+mn-cs"/>
              </a:rPr>
              <a:t>Electrodynamics</a:t>
            </a:r>
            <a:endParaRPr lang="it-IT" sz="2000" dirty="0">
              <a:cs typeface="+mn-cs"/>
            </a:endParaRPr>
          </a:p>
        </p:txBody>
      </p:sp>
      <p:sp>
        <p:nvSpPr>
          <p:cNvPr id="30731" name="Text Box 11"/>
          <p:cNvSpPr txBox="1">
            <a:spLocks noChangeArrowheads="1"/>
          </p:cNvSpPr>
          <p:nvPr/>
        </p:nvSpPr>
        <p:spPr bwMode="auto">
          <a:xfrm>
            <a:off x="0" y="4005263"/>
            <a:ext cx="3563938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1400" dirty="0" err="1">
                <a:cs typeface="+mn-cs"/>
              </a:rPr>
              <a:t>According</a:t>
            </a:r>
            <a:r>
              <a:rPr lang="it-IT" sz="1400" dirty="0">
                <a:cs typeface="+mn-cs"/>
              </a:rPr>
              <a:t> to the  </a:t>
            </a:r>
          </a:p>
          <a:p>
            <a:pPr>
              <a:defRPr/>
            </a:pPr>
            <a:r>
              <a:rPr lang="it-IT" sz="1400" dirty="0">
                <a:cs typeface="+mn-cs"/>
              </a:rPr>
              <a:t>FLUCTUATION-DISSIPATION </a:t>
            </a:r>
          </a:p>
          <a:p>
            <a:pPr>
              <a:defRPr/>
            </a:pPr>
            <a:r>
              <a:rPr lang="it-IT" sz="1400" dirty="0" err="1">
                <a:cs typeface="+mn-cs"/>
              </a:rPr>
              <a:t>theorem</a:t>
            </a:r>
            <a:r>
              <a:rPr lang="it-IT" sz="1400" dirty="0">
                <a:cs typeface="+mn-cs"/>
              </a:rPr>
              <a:t>, inside </a:t>
            </a:r>
            <a:r>
              <a:rPr lang="it-IT" sz="1400" dirty="0" err="1">
                <a:cs typeface="+mn-cs"/>
              </a:rPr>
              <a:t>any</a:t>
            </a:r>
            <a:r>
              <a:rPr lang="it-IT" sz="1400" dirty="0">
                <a:cs typeface="+mn-cs"/>
              </a:rPr>
              <a:t> dispersive and </a:t>
            </a:r>
          </a:p>
          <a:p>
            <a:pPr>
              <a:defRPr/>
            </a:pPr>
            <a:r>
              <a:rPr lang="it-IT" sz="1400" dirty="0">
                <a:cs typeface="+mn-cs"/>
              </a:rPr>
              <a:t>dissipative medium with </a:t>
            </a:r>
            <a:r>
              <a:rPr lang="it-IT" sz="1400" dirty="0" err="1">
                <a:cs typeface="+mn-cs"/>
              </a:rPr>
              <a:t>permittvity</a:t>
            </a:r>
            <a:r>
              <a:rPr lang="it-IT" sz="1400" dirty="0">
                <a:cs typeface="+mn-cs"/>
              </a:rPr>
              <a:t> </a:t>
            </a:r>
            <a:r>
              <a:rPr lang="it-IT" sz="1400" dirty="0">
                <a:latin typeface="Symbol" charset="0"/>
                <a:cs typeface="+mn-cs"/>
              </a:rPr>
              <a:t>e(</a:t>
            </a:r>
            <a:r>
              <a:rPr lang="it-IT" sz="1400" dirty="0" err="1">
                <a:latin typeface="Symbol" charset="0"/>
                <a:cs typeface="+mn-cs"/>
              </a:rPr>
              <a:t>w</a:t>
            </a:r>
            <a:r>
              <a:rPr lang="it-IT" sz="1400" dirty="0">
                <a:latin typeface="Symbol" charset="0"/>
                <a:cs typeface="+mn-cs"/>
              </a:rPr>
              <a:t>)</a:t>
            </a:r>
            <a:r>
              <a:rPr lang="it-IT" sz="1400" dirty="0">
                <a:cs typeface="+mn-cs"/>
              </a:rPr>
              <a:t> </a:t>
            </a:r>
          </a:p>
          <a:p>
            <a:pPr>
              <a:defRPr/>
            </a:pPr>
            <a:r>
              <a:rPr lang="it-IT" sz="1400" dirty="0" err="1">
                <a:cs typeface="+mn-cs"/>
              </a:rPr>
              <a:t>there</a:t>
            </a:r>
            <a:r>
              <a:rPr lang="it-IT" sz="1400" dirty="0">
                <a:cs typeface="+mn-cs"/>
              </a:rPr>
              <a:t>  </a:t>
            </a:r>
            <a:r>
              <a:rPr lang="it-IT" sz="1400" dirty="0" err="1">
                <a:cs typeface="+mn-cs"/>
              </a:rPr>
              <a:t>exist</a:t>
            </a:r>
            <a:r>
              <a:rPr lang="it-IT" sz="1400" dirty="0">
                <a:cs typeface="+mn-cs"/>
              </a:rPr>
              <a:t> </a:t>
            </a:r>
            <a:r>
              <a:rPr lang="it-IT" sz="1400" dirty="0" err="1">
                <a:cs typeface="+mn-cs"/>
              </a:rPr>
              <a:t>fluctuating</a:t>
            </a:r>
            <a:r>
              <a:rPr lang="it-IT" sz="1400" dirty="0">
                <a:cs typeface="+mn-cs"/>
              </a:rPr>
              <a:t> </a:t>
            </a:r>
            <a:r>
              <a:rPr lang="it-IT" sz="1400" dirty="0" err="1">
                <a:cs typeface="+mn-cs"/>
              </a:rPr>
              <a:t>dipole</a:t>
            </a:r>
            <a:r>
              <a:rPr lang="it-IT" sz="1400" dirty="0">
                <a:cs typeface="+mn-cs"/>
              </a:rPr>
              <a:t> </a:t>
            </a:r>
            <a:r>
              <a:rPr lang="it-IT" sz="1400" dirty="0" err="1">
                <a:cs typeface="+mn-cs"/>
              </a:rPr>
              <a:t>moments</a:t>
            </a:r>
            <a:r>
              <a:rPr lang="it-IT" sz="1400" dirty="0">
                <a:cs typeface="+mn-cs"/>
              </a:rPr>
              <a:t>: </a:t>
            </a:r>
          </a:p>
        </p:txBody>
      </p:sp>
      <p:sp>
        <p:nvSpPr>
          <p:cNvPr id="28679" name="Rectangle 8"/>
          <p:cNvSpPr>
            <a:spLocks noChangeArrowheads="1"/>
          </p:cNvSpPr>
          <p:nvPr/>
        </p:nvSpPr>
        <p:spPr bwMode="auto">
          <a:xfrm>
            <a:off x="6011863" y="765175"/>
            <a:ext cx="792162" cy="12239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it-IT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8680" name="Rectangle 9"/>
          <p:cNvSpPr>
            <a:spLocks noChangeArrowheads="1"/>
          </p:cNvSpPr>
          <p:nvPr/>
        </p:nvSpPr>
        <p:spPr bwMode="auto">
          <a:xfrm>
            <a:off x="6804025" y="765175"/>
            <a:ext cx="574675" cy="1223963"/>
          </a:xfrm>
          <a:prstGeom prst="rect">
            <a:avLst/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it-IT">
              <a:latin typeface="Arial" charset="0"/>
            </a:endParaRPr>
          </a:p>
        </p:txBody>
      </p:sp>
      <p:sp>
        <p:nvSpPr>
          <p:cNvPr id="28681" name="Rectangle 10"/>
          <p:cNvSpPr>
            <a:spLocks noChangeArrowheads="1"/>
          </p:cNvSpPr>
          <p:nvPr/>
        </p:nvSpPr>
        <p:spPr bwMode="auto">
          <a:xfrm>
            <a:off x="7380288" y="765175"/>
            <a:ext cx="936625" cy="1223963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it-IT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28682" name="Text Box 11"/>
          <p:cNvSpPr txBox="1">
            <a:spLocks noChangeArrowheads="1"/>
          </p:cNvSpPr>
          <p:nvPr/>
        </p:nvSpPr>
        <p:spPr bwMode="auto">
          <a:xfrm>
            <a:off x="6300788" y="1196975"/>
            <a:ext cx="368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>
                <a:solidFill>
                  <a:srgbClr val="000000"/>
                </a:solidFill>
                <a:latin typeface="Symbol" charset="0"/>
              </a:rPr>
              <a:t>e</a:t>
            </a:r>
            <a:r>
              <a:rPr lang="it-IT" sz="1800" baseline="-25000">
                <a:solidFill>
                  <a:srgbClr val="000000"/>
                </a:solidFill>
                <a:latin typeface="Arial" charset="0"/>
              </a:rPr>
              <a:t>1</a:t>
            </a:r>
          </a:p>
        </p:txBody>
      </p:sp>
      <p:sp>
        <p:nvSpPr>
          <p:cNvPr id="28683" name="Text Box 12"/>
          <p:cNvSpPr txBox="1">
            <a:spLocks noChangeArrowheads="1"/>
          </p:cNvSpPr>
          <p:nvPr/>
        </p:nvSpPr>
        <p:spPr bwMode="auto">
          <a:xfrm>
            <a:off x="6875463" y="1196975"/>
            <a:ext cx="368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>
                <a:solidFill>
                  <a:srgbClr val="000000"/>
                </a:solidFill>
                <a:latin typeface="Symbol" charset="0"/>
              </a:rPr>
              <a:t>e</a:t>
            </a:r>
            <a:r>
              <a:rPr lang="it-IT" sz="1800" baseline="-25000">
                <a:solidFill>
                  <a:srgbClr val="000000"/>
                </a:solidFill>
                <a:latin typeface="Arial" charset="0"/>
              </a:rPr>
              <a:t>3</a:t>
            </a:r>
          </a:p>
        </p:txBody>
      </p:sp>
      <p:sp>
        <p:nvSpPr>
          <p:cNvPr id="28684" name="Text Box 13"/>
          <p:cNvSpPr txBox="1">
            <a:spLocks noChangeArrowheads="1"/>
          </p:cNvSpPr>
          <p:nvPr/>
        </p:nvSpPr>
        <p:spPr bwMode="auto">
          <a:xfrm>
            <a:off x="7596188" y="1196975"/>
            <a:ext cx="368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>
                <a:solidFill>
                  <a:srgbClr val="000000"/>
                </a:solidFill>
                <a:latin typeface="Symbol" charset="0"/>
              </a:rPr>
              <a:t>e</a:t>
            </a:r>
            <a:r>
              <a:rPr lang="it-IT" sz="1800" baseline="-25000">
                <a:solidFill>
                  <a:srgbClr val="000000"/>
                </a:solidFill>
                <a:latin typeface="Arial" charset="0"/>
              </a:rPr>
              <a:t>2</a:t>
            </a:r>
          </a:p>
        </p:txBody>
      </p:sp>
      <p:sp>
        <p:nvSpPr>
          <p:cNvPr id="30739" name="Text Box 19"/>
          <p:cNvSpPr txBox="1">
            <a:spLocks noChangeArrowheads="1"/>
          </p:cNvSpPr>
          <p:nvPr/>
        </p:nvSpPr>
        <p:spPr bwMode="auto">
          <a:xfrm>
            <a:off x="231775" y="838200"/>
            <a:ext cx="50800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400">
                <a:cs typeface="+mn-cs"/>
              </a:rPr>
              <a:t>Lifshitz  computed the interaction between two NEUTRAL</a:t>
            </a:r>
          </a:p>
          <a:p>
            <a:pPr>
              <a:defRPr/>
            </a:pPr>
            <a:r>
              <a:rPr lang="it-IT" sz="1400">
                <a:cs typeface="+mn-cs"/>
              </a:rPr>
              <a:t>infinite plane-parallelel dielectric slabs separated by a gap </a:t>
            </a:r>
          </a:p>
          <a:p>
            <a:pPr>
              <a:defRPr/>
            </a:pPr>
            <a:r>
              <a:rPr lang="it-IT" sz="1400">
                <a:cs typeface="+mn-cs"/>
              </a:rPr>
              <a:t>(possibly filled with a third dielectric)</a:t>
            </a:r>
          </a:p>
        </p:txBody>
      </p:sp>
      <p:sp>
        <p:nvSpPr>
          <p:cNvPr id="30740" name="Text Box 20"/>
          <p:cNvSpPr txBox="1">
            <a:spLocks noChangeArrowheads="1"/>
          </p:cNvSpPr>
          <p:nvPr/>
        </p:nvSpPr>
        <p:spPr bwMode="auto">
          <a:xfrm>
            <a:off x="7019925" y="2157413"/>
            <a:ext cx="184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it-IT" sz="1000">
              <a:cs typeface="+mn-cs"/>
            </a:endParaRPr>
          </a:p>
        </p:txBody>
      </p:sp>
      <p:sp>
        <p:nvSpPr>
          <p:cNvPr id="30741" name="Text Box 21"/>
          <p:cNvSpPr txBox="1">
            <a:spLocks noChangeArrowheads="1"/>
          </p:cNvSpPr>
          <p:nvPr/>
        </p:nvSpPr>
        <p:spPr bwMode="auto">
          <a:xfrm>
            <a:off x="6877050" y="1700213"/>
            <a:ext cx="3841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000">
                <a:solidFill>
                  <a:srgbClr val="000000"/>
                </a:solidFill>
                <a:cs typeface="+mn-cs"/>
              </a:rPr>
              <a:t>gap</a:t>
            </a:r>
          </a:p>
        </p:txBody>
      </p:sp>
      <p:sp>
        <p:nvSpPr>
          <p:cNvPr id="30742" name="Text Box 22"/>
          <p:cNvSpPr txBox="1">
            <a:spLocks noChangeArrowheads="1"/>
          </p:cNvSpPr>
          <p:nvPr/>
        </p:nvSpPr>
        <p:spPr bwMode="auto">
          <a:xfrm>
            <a:off x="6135688" y="1677988"/>
            <a:ext cx="5413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000">
                <a:solidFill>
                  <a:srgbClr val="000000"/>
                </a:solidFill>
                <a:cs typeface="+mn-cs"/>
              </a:rPr>
              <a:t>Slab 1</a:t>
            </a:r>
          </a:p>
        </p:txBody>
      </p:sp>
      <p:sp>
        <p:nvSpPr>
          <p:cNvPr id="30743" name="Text Box 23"/>
          <p:cNvSpPr txBox="1">
            <a:spLocks noChangeArrowheads="1"/>
          </p:cNvSpPr>
          <p:nvPr/>
        </p:nvSpPr>
        <p:spPr bwMode="auto">
          <a:xfrm>
            <a:off x="7524750" y="1700213"/>
            <a:ext cx="561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000">
                <a:solidFill>
                  <a:srgbClr val="000000"/>
                </a:solidFill>
                <a:cs typeface="+mn-cs"/>
              </a:rPr>
              <a:t>Slab 2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5033787" y="2157413"/>
            <a:ext cx="40639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For a </a:t>
            </a:r>
            <a:r>
              <a:rPr lang="it-IT" sz="1200" dirty="0" err="1" smtClean="0"/>
              <a:t>review</a:t>
            </a:r>
            <a:r>
              <a:rPr lang="it-IT" sz="1200" dirty="0" smtClean="0"/>
              <a:t> on FE </a:t>
            </a:r>
            <a:r>
              <a:rPr lang="it-IT" sz="1200" dirty="0" err="1" smtClean="0"/>
              <a:t>see</a:t>
            </a:r>
            <a:r>
              <a:rPr lang="it-IT" sz="1200" dirty="0" smtClean="0"/>
              <a:t>: G.B., T. </a:t>
            </a:r>
            <a:r>
              <a:rPr lang="it-IT" sz="1200" dirty="0" err="1" smtClean="0"/>
              <a:t>Emig</a:t>
            </a:r>
            <a:r>
              <a:rPr lang="it-IT" sz="1200" dirty="0" smtClean="0"/>
              <a:t>, M. </a:t>
            </a:r>
            <a:r>
              <a:rPr lang="it-IT" sz="1200" dirty="0" err="1" smtClean="0"/>
              <a:t>Kardar</a:t>
            </a:r>
            <a:r>
              <a:rPr lang="it-IT" sz="1200" dirty="0" smtClean="0"/>
              <a:t> and M. Kruger</a:t>
            </a:r>
          </a:p>
          <a:p>
            <a:r>
              <a:rPr lang="it-IT" sz="1200" dirty="0" err="1" smtClean="0"/>
              <a:t>arXiv</a:t>
            </a:r>
            <a:r>
              <a:rPr lang="it-IT" sz="1200" dirty="0" smtClean="0"/>
              <a:t> 1606:03740 in press on Rev. </a:t>
            </a:r>
            <a:r>
              <a:rPr lang="it-IT" sz="1200" dirty="0" err="1" smtClean="0"/>
              <a:t>Cond</a:t>
            </a:r>
            <a:r>
              <a:rPr lang="it-IT" sz="1200" dirty="0" smtClean="0"/>
              <a:t>. Matt. </a:t>
            </a:r>
            <a:r>
              <a:rPr lang="it-IT" sz="1200" dirty="0" err="1" smtClean="0"/>
              <a:t>Phys</a:t>
            </a:r>
            <a:r>
              <a:rPr lang="it-IT" sz="1200" dirty="0" smtClean="0"/>
              <a:t>.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1801614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8"/>
          <p:cNvSpPr txBox="1">
            <a:spLocks noChangeArrowheads="1"/>
          </p:cNvSpPr>
          <p:nvPr/>
        </p:nvSpPr>
        <p:spPr bwMode="auto">
          <a:xfrm>
            <a:off x="971550" y="4005263"/>
            <a:ext cx="6592888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/>
              <a:t>In addition to old theory of van der Waals forces, here one takes account of:</a:t>
            </a:r>
          </a:p>
          <a:p>
            <a:pPr eaLnBrk="1" hangingPunct="1"/>
            <a:endParaRPr lang="it-IT" sz="1400"/>
          </a:p>
          <a:p>
            <a:pPr eaLnBrk="1" hangingPunct="1">
              <a:buFontTx/>
              <a:buChar char="•"/>
            </a:pPr>
            <a:r>
              <a:rPr lang="it-IT" sz="1400"/>
              <a:t> retardation effects</a:t>
            </a:r>
          </a:p>
          <a:p>
            <a:pPr eaLnBrk="1" hangingPunct="1">
              <a:buFontTx/>
              <a:buChar char="•"/>
            </a:pPr>
            <a:r>
              <a:rPr lang="it-IT" sz="1400"/>
              <a:t> many-body interactions due to induction processes in condensed bodies </a:t>
            </a:r>
          </a:p>
        </p:txBody>
      </p:sp>
      <p:sp>
        <p:nvSpPr>
          <p:cNvPr id="29698" name="Text Box 17"/>
          <p:cNvSpPr txBox="1">
            <a:spLocks noChangeArrowheads="1"/>
          </p:cNvSpPr>
          <p:nvPr/>
        </p:nvSpPr>
        <p:spPr bwMode="auto">
          <a:xfrm>
            <a:off x="0" y="3284538"/>
            <a:ext cx="92043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/>
              <a:t>Lifshitz theory shows that for small separations, when retardation effects are small, and for diluted bodies </a:t>
            </a:r>
          </a:p>
          <a:p>
            <a:pPr eaLnBrk="1" hangingPunct="1"/>
            <a:r>
              <a:rPr lang="it-IT" sz="1400"/>
              <a:t> the Casimir force smoothly reduces to the well known van der Waals  DISPERSION force of chemistry.  </a:t>
            </a:r>
          </a:p>
        </p:txBody>
      </p:sp>
      <p:sp>
        <p:nvSpPr>
          <p:cNvPr id="29699" name="Text Box 7"/>
          <p:cNvSpPr txBox="1">
            <a:spLocks noChangeArrowheads="1"/>
          </p:cNvSpPr>
          <p:nvPr/>
        </p:nvSpPr>
        <p:spPr bwMode="auto">
          <a:xfrm>
            <a:off x="0" y="0"/>
            <a:ext cx="874236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/>
              <a:t>The physical picture is simple: fluctuating dipole moments in either slab generate e.m. fields that reach</a:t>
            </a:r>
          </a:p>
          <a:p>
            <a:pPr eaLnBrk="1" hangingPunct="1"/>
            <a:r>
              <a:rPr lang="it-IT" sz="1400"/>
              <a:t>the other slab and  induce in it dipole moments. The  CORRELATION between fluctuating and induced </a:t>
            </a:r>
          </a:p>
          <a:p>
            <a:pPr eaLnBrk="1" hangingPunct="1"/>
            <a:r>
              <a:rPr lang="it-IT" sz="1400"/>
              <a:t>dipole moments results in an interaction between the two slabs.  </a:t>
            </a:r>
          </a:p>
        </p:txBody>
      </p:sp>
      <p:sp>
        <p:nvSpPr>
          <p:cNvPr id="29700" name="Rectangle 8"/>
          <p:cNvSpPr>
            <a:spLocks noChangeArrowheads="1"/>
          </p:cNvSpPr>
          <p:nvPr/>
        </p:nvSpPr>
        <p:spPr bwMode="auto">
          <a:xfrm>
            <a:off x="3060700" y="763588"/>
            <a:ext cx="792163" cy="24479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it-IT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9701" name="Rectangle 9"/>
          <p:cNvSpPr>
            <a:spLocks noChangeArrowheads="1"/>
          </p:cNvSpPr>
          <p:nvPr/>
        </p:nvSpPr>
        <p:spPr bwMode="auto">
          <a:xfrm>
            <a:off x="3851275" y="765175"/>
            <a:ext cx="574675" cy="2447925"/>
          </a:xfrm>
          <a:prstGeom prst="rect">
            <a:avLst/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it-IT">
              <a:latin typeface="Arial" charset="0"/>
            </a:endParaRPr>
          </a:p>
        </p:txBody>
      </p:sp>
      <p:sp>
        <p:nvSpPr>
          <p:cNvPr id="29702" name="Rectangle 10"/>
          <p:cNvSpPr>
            <a:spLocks noChangeArrowheads="1"/>
          </p:cNvSpPr>
          <p:nvPr/>
        </p:nvSpPr>
        <p:spPr bwMode="auto">
          <a:xfrm>
            <a:off x="4427538" y="765175"/>
            <a:ext cx="936625" cy="244792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it-IT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29703" name="Text Box 11"/>
          <p:cNvSpPr txBox="1">
            <a:spLocks noChangeArrowheads="1"/>
          </p:cNvSpPr>
          <p:nvPr/>
        </p:nvSpPr>
        <p:spPr bwMode="auto">
          <a:xfrm>
            <a:off x="3348038" y="1196975"/>
            <a:ext cx="368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>
                <a:solidFill>
                  <a:srgbClr val="000000"/>
                </a:solidFill>
                <a:latin typeface="Symbol" charset="0"/>
              </a:rPr>
              <a:t>e</a:t>
            </a:r>
            <a:r>
              <a:rPr lang="it-IT" sz="1800" baseline="-25000">
                <a:solidFill>
                  <a:srgbClr val="000000"/>
                </a:solidFill>
                <a:latin typeface="Arial" charset="0"/>
              </a:rPr>
              <a:t>1</a:t>
            </a:r>
          </a:p>
        </p:txBody>
      </p:sp>
      <p:sp>
        <p:nvSpPr>
          <p:cNvPr id="29704" name="Text Box 12"/>
          <p:cNvSpPr txBox="1">
            <a:spLocks noChangeArrowheads="1"/>
          </p:cNvSpPr>
          <p:nvPr/>
        </p:nvSpPr>
        <p:spPr bwMode="auto">
          <a:xfrm>
            <a:off x="3922713" y="1196975"/>
            <a:ext cx="368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>
                <a:solidFill>
                  <a:srgbClr val="000000"/>
                </a:solidFill>
                <a:latin typeface="Symbol" charset="0"/>
              </a:rPr>
              <a:t>e</a:t>
            </a:r>
            <a:r>
              <a:rPr lang="it-IT" sz="1800" baseline="-25000">
                <a:solidFill>
                  <a:srgbClr val="000000"/>
                </a:solidFill>
                <a:latin typeface="Arial" charset="0"/>
              </a:rPr>
              <a:t>3</a:t>
            </a:r>
          </a:p>
        </p:txBody>
      </p:sp>
      <p:sp>
        <p:nvSpPr>
          <p:cNvPr id="29705" name="Text Box 13"/>
          <p:cNvSpPr txBox="1">
            <a:spLocks noChangeArrowheads="1"/>
          </p:cNvSpPr>
          <p:nvPr/>
        </p:nvSpPr>
        <p:spPr bwMode="auto">
          <a:xfrm>
            <a:off x="4643438" y="1196975"/>
            <a:ext cx="368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>
                <a:solidFill>
                  <a:srgbClr val="000000"/>
                </a:solidFill>
                <a:latin typeface="Symbol" charset="0"/>
              </a:rPr>
              <a:t>e</a:t>
            </a:r>
            <a:r>
              <a:rPr lang="it-IT" sz="1800" baseline="-25000">
                <a:solidFill>
                  <a:srgbClr val="000000"/>
                </a:solidFill>
                <a:latin typeface="Arial" charset="0"/>
              </a:rPr>
              <a:t>2</a:t>
            </a:r>
          </a:p>
        </p:txBody>
      </p:sp>
      <p:sp>
        <p:nvSpPr>
          <p:cNvPr id="120845" name="Text Box 13"/>
          <p:cNvSpPr txBox="1">
            <a:spLocks noChangeArrowheads="1"/>
          </p:cNvSpPr>
          <p:nvPr/>
        </p:nvSpPr>
        <p:spPr bwMode="auto">
          <a:xfrm>
            <a:off x="3995738" y="2276475"/>
            <a:ext cx="184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it-IT" sz="1000">
              <a:cs typeface="+mn-cs"/>
            </a:endParaRPr>
          </a:p>
        </p:txBody>
      </p:sp>
      <p:sp>
        <p:nvSpPr>
          <p:cNvPr id="120846" name="Text Box 14"/>
          <p:cNvSpPr txBox="1">
            <a:spLocks noChangeArrowheads="1"/>
          </p:cNvSpPr>
          <p:nvPr/>
        </p:nvSpPr>
        <p:spPr bwMode="auto">
          <a:xfrm>
            <a:off x="3924300" y="1700213"/>
            <a:ext cx="3841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000">
                <a:solidFill>
                  <a:srgbClr val="000000"/>
                </a:solidFill>
                <a:cs typeface="+mn-cs"/>
              </a:rPr>
              <a:t>gap</a:t>
            </a:r>
          </a:p>
        </p:txBody>
      </p:sp>
      <p:sp>
        <p:nvSpPr>
          <p:cNvPr id="120847" name="Text Box 15"/>
          <p:cNvSpPr txBox="1">
            <a:spLocks noChangeArrowheads="1"/>
          </p:cNvSpPr>
          <p:nvPr/>
        </p:nvSpPr>
        <p:spPr bwMode="auto">
          <a:xfrm>
            <a:off x="3182938" y="1677988"/>
            <a:ext cx="5413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000">
                <a:solidFill>
                  <a:srgbClr val="000000"/>
                </a:solidFill>
                <a:cs typeface="+mn-cs"/>
              </a:rPr>
              <a:t>Slab 1</a:t>
            </a:r>
          </a:p>
        </p:txBody>
      </p:sp>
      <p:sp>
        <p:nvSpPr>
          <p:cNvPr id="120848" name="Text Box 16"/>
          <p:cNvSpPr txBox="1">
            <a:spLocks noChangeArrowheads="1"/>
          </p:cNvSpPr>
          <p:nvPr/>
        </p:nvSpPr>
        <p:spPr bwMode="auto">
          <a:xfrm>
            <a:off x="4572000" y="1700213"/>
            <a:ext cx="561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000">
                <a:solidFill>
                  <a:srgbClr val="000000"/>
                </a:solidFill>
                <a:cs typeface="+mn-cs"/>
              </a:rPr>
              <a:t>Slab 2</a:t>
            </a:r>
          </a:p>
        </p:txBody>
      </p:sp>
      <p:sp>
        <p:nvSpPr>
          <p:cNvPr id="120849" name="Line 17"/>
          <p:cNvSpPr>
            <a:spLocks noChangeShapeType="1"/>
          </p:cNvSpPr>
          <p:nvPr/>
        </p:nvSpPr>
        <p:spPr bwMode="auto">
          <a:xfrm flipV="1">
            <a:off x="3492500" y="2492375"/>
            <a:ext cx="144463" cy="2873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20851" name="Text Box 19"/>
          <p:cNvSpPr txBox="1">
            <a:spLocks noChangeArrowheads="1"/>
          </p:cNvSpPr>
          <p:nvPr/>
        </p:nvSpPr>
        <p:spPr bwMode="auto">
          <a:xfrm>
            <a:off x="3205163" y="2708275"/>
            <a:ext cx="5794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>
                <a:solidFill>
                  <a:srgbClr val="000000"/>
                </a:solidFill>
                <a:cs typeface="+mn-cs"/>
              </a:rPr>
              <a:t>P</a:t>
            </a:r>
            <a:r>
              <a:rPr lang="it-IT" baseline="-25000">
                <a:solidFill>
                  <a:srgbClr val="000000"/>
                </a:solidFill>
                <a:cs typeface="+mn-cs"/>
              </a:rPr>
              <a:t>fluc</a:t>
            </a:r>
          </a:p>
        </p:txBody>
      </p:sp>
      <p:sp>
        <p:nvSpPr>
          <p:cNvPr id="120854" name="Freeform 22"/>
          <p:cNvSpPr>
            <a:spLocks/>
          </p:cNvSpPr>
          <p:nvPr/>
        </p:nvSpPr>
        <p:spPr bwMode="auto">
          <a:xfrm>
            <a:off x="3636963" y="2347913"/>
            <a:ext cx="1079500" cy="288925"/>
          </a:xfrm>
          <a:custGeom>
            <a:avLst/>
            <a:gdLst>
              <a:gd name="T0" fmla="*/ 0 w 680"/>
              <a:gd name="T1" fmla="*/ 182 h 197"/>
              <a:gd name="T2" fmla="*/ 136 w 680"/>
              <a:gd name="T3" fmla="*/ 0 h 197"/>
              <a:gd name="T4" fmla="*/ 317 w 680"/>
              <a:gd name="T5" fmla="*/ 182 h 197"/>
              <a:gd name="T6" fmla="*/ 499 w 680"/>
              <a:gd name="T7" fmla="*/ 0 h 197"/>
              <a:gd name="T8" fmla="*/ 635 w 680"/>
              <a:gd name="T9" fmla="*/ 182 h 197"/>
              <a:gd name="T10" fmla="*/ 680 w 680"/>
              <a:gd name="T11" fmla="*/ 91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80" h="197">
                <a:moveTo>
                  <a:pt x="0" y="182"/>
                </a:moveTo>
                <a:cubicBezTo>
                  <a:pt x="41" y="91"/>
                  <a:pt x="83" y="0"/>
                  <a:pt x="136" y="0"/>
                </a:cubicBezTo>
                <a:cubicBezTo>
                  <a:pt x="189" y="0"/>
                  <a:pt x="257" y="182"/>
                  <a:pt x="317" y="182"/>
                </a:cubicBezTo>
                <a:cubicBezTo>
                  <a:pt x="377" y="182"/>
                  <a:pt x="446" y="0"/>
                  <a:pt x="499" y="0"/>
                </a:cubicBezTo>
                <a:cubicBezTo>
                  <a:pt x="552" y="0"/>
                  <a:pt x="605" y="167"/>
                  <a:pt x="635" y="182"/>
                </a:cubicBezTo>
                <a:cubicBezTo>
                  <a:pt x="665" y="197"/>
                  <a:pt x="673" y="106"/>
                  <a:pt x="680" y="91"/>
                </a:cubicBezTo>
              </a:path>
            </a:pathLst>
          </a:custGeom>
          <a:noFill/>
          <a:ln w="9525" cap="flat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20855" name="Line 23"/>
          <p:cNvSpPr>
            <a:spLocks noChangeShapeType="1"/>
          </p:cNvSpPr>
          <p:nvPr/>
        </p:nvSpPr>
        <p:spPr bwMode="auto">
          <a:xfrm flipH="1" flipV="1">
            <a:off x="4716463" y="2276475"/>
            <a:ext cx="73025" cy="3603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120856" name="Text Box 24"/>
          <p:cNvSpPr txBox="1">
            <a:spLocks noChangeArrowheads="1"/>
          </p:cNvSpPr>
          <p:nvPr/>
        </p:nvSpPr>
        <p:spPr bwMode="auto">
          <a:xfrm>
            <a:off x="4573588" y="2708275"/>
            <a:ext cx="514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>
                <a:solidFill>
                  <a:srgbClr val="000000"/>
                </a:solidFill>
                <a:cs typeface="+mn-cs"/>
              </a:rPr>
              <a:t>P</a:t>
            </a:r>
            <a:r>
              <a:rPr lang="it-IT" baseline="-25000">
                <a:solidFill>
                  <a:srgbClr val="000000"/>
                </a:solidFill>
                <a:cs typeface="+mn-cs"/>
              </a:rPr>
              <a:t>ind</a:t>
            </a:r>
          </a:p>
        </p:txBody>
      </p:sp>
      <p:sp>
        <p:nvSpPr>
          <p:cNvPr id="120857" name="Text Box 25"/>
          <p:cNvSpPr txBox="1">
            <a:spLocks noChangeArrowheads="1"/>
          </p:cNvSpPr>
          <p:nvPr/>
        </p:nvSpPr>
        <p:spPr bwMode="auto">
          <a:xfrm>
            <a:off x="827881" y="5684838"/>
            <a:ext cx="50403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1600" dirty="0" err="1">
                <a:cs typeface="+mn-cs"/>
              </a:rPr>
              <a:t>Lifshitz</a:t>
            </a:r>
            <a:r>
              <a:rPr lang="it-IT" sz="1600" dirty="0">
                <a:cs typeface="+mn-cs"/>
              </a:rPr>
              <a:t> </a:t>
            </a:r>
            <a:r>
              <a:rPr lang="it-IT" sz="1600" dirty="0" err="1">
                <a:cs typeface="+mn-cs"/>
              </a:rPr>
              <a:t>theory</a:t>
            </a:r>
            <a:r>
              <a:rPr lang="it-IT" sz="1600" dirty="0">
                <a:cs typeface="+mn-cs"/>
              </a:rPr>
              <a:t> </a:t>
            </a:r>
            <a:r>
              <a:rPr lang="it-IT" sz="1600" dirty="0" smtClean="0"/>
              <a:t>can be </a:t>
            </a:r>
            <a:r>
              <a:rPr lang="it-IT" sz="1600" dirty="0" err="1" smtClean="0"/>
              <a:t>used</a:t>
            </a:r>
            <a:r>
              <a:rPr lang="it-IT" sz="1600" dirty="0" smtClean="0">
                <a:cs typeface="+mn-cs"/>
              </a:rPr>
              <a:t> </a:t>
            </a:r>
            <a:r>
              <a:rPr lang="it-IT" sz="1600" dirty="0">
                <a:cs typeface="+mn-cs"/>
              </a:rPr>
              <a:t>to </a:t>
            </a:r>
            <a:r>
              <a:rPr lang="it-IT" sz="1600" dirty="0" err="1" smtClean="0">
                <a:cs typeface="+mn-cs"/>
              </a:rPr>
              <a:t>study</a:t>
            </a:r>
            <a:r>
              <a:rPr lang="it-IT" sz="1600" dirty="0" smtClean="0">
                <a:cs typeface="+mn-cs"/>
              </a:rPr>
              <a:t>:</a:t>
            </a:r>
            <a:endParaRPr lang="it-IT" sz="1600" dirty="0">
              <a:cs typeface="+mn-cs"/>
            </a:endParaRPr>
          </a:p>
        </p:txBody>
      </p:sp>
      <p:sp>
        <p:nvSpPr>
          <p:cNvPr id="29716" name="Text Box 5"/>
          <p:cNvSpPr txBox="1">
            <a:spLocks noChangeArrowheads="1"/>
          </p:cNvSpPr>
          <p:nvPr/>
        </p:nvSpPr>
        <p:spPr bwMode="auto">
          <a:xfrm>
            <a:off x="5003800" y="5013325"/>
            <a:ext cx="338455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Char char="Ø"/>
            </a:pPr>
            <a:r>
              <a:rPr lang="it-IT" sz="1400"/>
              <a:t>  finite skin depth of e.m. fields</a:t>
            </a:r>
          </a:p>
          <a:p>
            <a:pPr eaLnBrk="1" hangingPunct="1">
              <a:buFont typeface="Wingdings" charset="0"/>
              <a:buChar char="Ø"/>
            </a:pPr>
            <a:endParaRPr lang="it-IT" sz="1400"/>
          </a:p>
          <a:p>
            <a:pPr eaLnBrk="1" hangingPunct="1">
              <a:buFont typeface="Wingdings" charset="0"/>
              <a:buChar char="Ø"/>
            </a:pPr>
            <a:r>
              <a:rPr lang="it-IT" sz="1400"/>
              <a:t> optical features of the slabs</a:t>
            </a:r>
          </a:p>
          <a:p>
            <a:pPr eaLnBrk="1" hangingPunct="1">
              <a:buFont typeface="Wingdings" charset="0"/>
              <a:buNone/>
            </a:pPr>
            <a:endParaRPr lang="it-IT" sz="1400"/>
          </a:p>
          <a:p>
            <a:pPr eaLnBrk="1" hangingPunct="1">
              <a:buFont typeface="Wingdings" charset="0"/>
              <a:buChar char="Ø"/>
            </a:pPr>
            <a:r>
              <a:rPr lang="it-IT" sz="1400"/>
              <a:t> temperature </a:t>
            </a:r>
          </a:p>
          <a:p>
            <a:pPr eaLnBrk="1" hangingPunct="1">
              <a:buFont typeface="Wingdings" charset="0"/>
              <a:buChar char="Ø"/>
            </a:pPr>
            <a:endParaRPr lang="it-IT" sz="1400"/>
          </a:p>
          <a:p>
            <a:pPr eaLnBrk="1" hangingPunct="1">
              <a:buFont typeface="Wingdings" charset="0"/>
              <a:buChar char="Ø"/>
            </a:pPr>
            <a:r>
              <a:rPr lang="it-IT" sz="1400"/>
              <a:t> roughness of slabs surfaces</a:t>
            </a:r>
          </a:p>
        </p:txBody>
      </p:sp>
      <p:sp>
        <p:nvSpPr>
          <p:cNvPr id="120859" name="Text Box 27"/>
          <p:cNvSpPr txBox="1">
            <a:spLocks noChangeArrowheads="1"/>
          </p:cNvSpPr>
          <p:nvPr/>
        </p:nvSpPr>
        <p:spPr bwMode="auto">
          <a:xfrm>
            <a:off x="3851275" y="2276475"/>
            <a:ext cx="6937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000">
                <a:solidFill>
                  <a:srgbClr val="3366FF"/>
                </a:solidFill>
                <a:cs typeface="+mn-cs"/>
              </a:rPr>
              <a:t>EM field</a:t>
            </a:r>
          </a:p>
        </p:txBody>
      </p:sp>
    </p:spTree>
    <p:extLst>
      <p:ext uri="{BB962C8B-B14F-4D97-AF65-F5344CB8AC3E}">
        <p14:creationId xmlns:p14="http://schemas.microsoft.com/office/powerpoint/2010/main" val="2458776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205038"/>
            <a:ext cx="7011987" cy="80168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3910013"/>
            <a:ext cx="1441450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22"/>
          <p:cNvSpPr txBox="1">
            <a:spLocks noChangeArrowheads="1"/>
          </p:cNvSpPr>
          <p:nvPr/>
        </p:nvSpPr>
        <p:spPr bwMode="auto">
          <a:xfrm>
            <a:off x="755650" y="3429000"/>
            <a:ext cx="5318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>
                <a:latin typeface="Times New Roman" charset="0"/>
              </a:rPr>
              <a:t>k</a:t>
            </a:r>
            <a:r>
              <a:rPr lang="it-IT" sz="1400" baseline="-25000">
                <a:latin typeface="Times New Roman" charset="0"/>
                <a:cs typeface="Times New Roman" charset="0"/>
              </a:rPr>
              <a:t>┴ </a:t>
            </a:r>
            <a:r>
              <a:rPr lang="it-IT" sz="1400">
                <a:latin typeface="Times New Roman" charset="0"/>
                <a:cs typeface="Times New Roman" charset="0"/>
              </a:rPr>
              <a:t> </a:t>
            </a:r>
            <a:r>
              <a:rPr lang="it-IT" sz="1400">
                <a:cs typeface="Times New Roman" charset="0"/>
              </a:rPr>
              <a:t>is the projection of the wave-vector along the film surface</a:t>
            </a:r>
            <a:endParaRPr lang="it-IT" sz="1400" baseline="-25000">
              <a:cs typeface="Times New Roman" charset="0"/>
            </a:endParaRPr>
          </a:p>
        </p:txBody>
      </p:sp>
      <p:sp>
        <p:nvSpPr>
          <p:cNvPr id="30724" name="Text Box 26"/>
          <p:cNvSpPr txBox="1">
            <a:spLocks noChangeArrowheads="1"/>
          </p:cNvSpPr>
          <p:nvPr/>
        </p:nvSpPr>
        <p:spPr bwMode="auto">
          <a:xfrm>
            <a:off x="2071688" y="4294188"/>
            <a:ext cx="25765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/>
              <a:t>Fresnel refl. coeff. of plate i=1,2 </a:t>
            </a:r>
          </a:p>
        </p:txBody>
      </p:sp>
      <p:sp>
        <p:nvSpPr>
          <p:cNvPr id="30725" name="Text Box 27"/>
          <p:cNvSpPr txBox="1">
            <a:spLocks noChangeArrowheads="1"/>
          </p:cNvSpPr>
          <p:nvPr/>
        </p:nvSpPr>
        <p:spPr bwMode="auto">
          <a:xfrm>
            <a:off x="2647950" y="3933825"/>
            <a:ext cx="27003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/>
              <a:t>Matsubara (imaginary) frequencies </a:t>
            </a:r>
          </a:p>
        </p:txBody>
      </p:sp>
      <p:pic>
        <p:nvPicPr>
          <p:cNvPr id="30726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4294188"/>
            <a:ext cx="1035050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Text Box 33"/>
          <p:cNvSpPr txBox="1">
            <a:spLocks noChangeArrowheads="1"/>
          </p:cNvSpPr>
          <p:nvPr/>
        </p:nvSpPr>
        <p:spPr bwMode="auto">
          <a:xfrm>
            <a:off x="120539" y="4622800"/>
            <a:ext cx="905532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dirty="0" err="1"/>
              <a:t>Lifshitz</a:t>
            </a:r>
            <a:r>
              <a:rPr lang="it-IT" sz="1400" dirty="0"/>
              <a:t> </a:t>
            </a:r>
            <a:r>
              <a:rPr lang="it-IT" sz="1400" dirty="0" err="1"/>
              <a:t>original</a:t>
            </a:r>
            <a:r>
              <a:rPr lang="it-IT" sz="1400" dirty="0"/>
              <a:t> </a:t>
            </a:r>
            <a:r>
              <a:rPr lang="it-IT" sz="1400" dirty="0" err="1"/>
              <a:t>derivation</a:t>
            </a:r>
            <a:r>
              <a:rPr lang="it-IT" sz="1400" dirty="0"/>
              <a:t> </a:t>
            </a:r>
            <a:r>
              <a:rPr lang="it-IT" sz="1400" dirty="0" err="1"/>
              <a:t>was</a:t>
            </a:r>
            <a:r>
              <a:rPr lang="it-IT" sz="1400" dirty="0"/>
              <a:t> for </a:t>
            </a:r>
            <a:r>
              <a:rPr lang="it-IT" sz="1400" dirty="0" err="1"/>
              <a:t>isotropic</a:t>
            </a:r>
            <a:r>
              <a:rPr lang="it-IT" sz="1400" dirty="0"/>
              <a:t> </a:t>
            </a:r>
            <a:r>
              <a:rPr lang="it-IT" sz="1400" dirty="0" err="1"/>
              <a:t>materials</a:t>
            </a:r>
            <a:r>
              <a:rPr lang="it-IT" sz="1400" dirty="0"/>
              <a:t> </a:t>
            </a:r>
            <a:r>
              <a:rPr lang="it-IT" sz="1400" dirty="0" err="1"/>
              <a:t>obeyng</a:t>
            </a:r>
            <a:r>
              <a:rPr lang="it-IT" sz="1400" dirty="0"/>
              <a:t> </a:t>
            </a:r>
            <a:r>
              <a:rPr lang="it-IT" sz="1400" dirty="0" err="1"/>
              <a:t>local</a:t>
            </a:r>
            <a:r>
              <a:rPr lang="it-IT" sz="1400" dirty="0"/>
              <a:t> </a:t>
            </a:r>
            <a:r>
              <a:rPr lang="it-IT" sz="1400" dirty="0" err="1"/>
              <a:t>electrodynamics</a:t>
            </a:r>
            <a:r>
              <a:rPr lang="it-IT" sz="1400" dirty="0"/>
              <a:t>. </a:t>
            </a:r>
            <a:r>
              <a:rPr lang="it-IT" sz="1400" dirty="0" err="1"/>
              <a:t>Nowadays</a:t>
            </a:r>
            <a:r>
              <a:rPr lang="it-IT" sz="1400" dirty="0"/>
              <a:t> </a:t>
            </a:r>
            <a:r>
              <a:rPr lang="it-IT" sz="1400" dirty="0" err="1"/>
              <a:t>it</a:t>
            </a:r>
            <a:r>
              <a:rPr lang="it-IT" sz="1400" dirty="0"/>
              <a:t> </a:t>
            </a:r>
            <a:r>
              <a:rPr lang="it-IT" sz="1400" dirty="0" err="1"/>
              <a:t>is</a:t>
            </a:r>
            <a:r>
              <a:rPr lang="it-IT" sz="1400" dirty="0"/>
              <a:t> </a:t>
            </a:r>
            <a:r>
              <a:rPr lang="it-IT" sz="1400" dirty="0" err="1"/>
              <a:t>known</a:t>
            </a:r>
            <a:r>
              <a:rPr lang="it-IT" sz="1400" dirty="0"/>
              <a:t> </a:t>
            </a:r>
          </a:p>
          <a:p>
            <a:pPr eaLnBrk="1" hangingPunct="1"/>
            <a:r>
              <a:rPr lang="it-IT" sz="1400" dirty="0" err="1"/>
              <a:t>that</a:t>
            </a:r>
            <a:r>
              <a:rPr lang="it-IT" sz="1400" dirty="0"/>
              <a:t> </a:t>
            </a:r>
            <a:r>
              <a:rPr lang="it-IT" sz="1400" dirty="0" err="1"/>
              <a:t>his</a:t>
            </a:r>
            <a:r>
              <a:rPr lang="it-IT" sz="1400" dirty="0"/>
              <a:t> formula </a:t>
            </a:r>
            <a:r>
              <a:rPr lang="it-IT" sz="1400" dirty="0" err="1"/>
              <a:t>holds</a:t>
            </a:r>
            <a:r>
              <a:rPr lang="it-IT" sz="1400" dirty="0"/>
              <a:t> </a:t>
            </a:r>
            <a:r>
              <a:rPr lang="it-IT" sz="1400" dirty="0" err="1"/>
              <a:t>also</a:t>
            </a:r>
            <a:r>
              <a:rPr lang="it-IT" sz="1400" dirty="0"/>
              <a:t> in case of </a:t>
            </a:r>
            <a:r>
              <a:rPr lang="it-IT" sz="1400" dirty="0" err="1"/>
              <a:t>spatial</a:t>
            </a:r>
            <a:r>
              <a:rPr lang="it-IT" sz="1400" dirty="0"/>
              <a:t> </a:t>
            </a:r>
            <a:r>
              <a:rPr lang="it-IT" sz="1400" dirty="0" err="1"/>
              <a:t>dispersion</a:t>
            </a:r>
            <a:r>
              <a:rPr lang="it-IT" sz="1400" dirty="0"/>
              <a:t>, </a:t>
            </a:r>
            <a:r>
              <a:rPr lang="it-IT" sz="1400" dirty="0" err="1"/>
              <a:t>provided</a:t>
            </a:r>
            <a:r>
              <a:rPr lang="it-IT" sz="1400" dirty="0"/>
              <a:t> </a:t>
            </a:r>
            <a:r>
              <a:rPr lang="it-IT" sz="1400" dirty="0" err="1"/>
              <a:t>only</a:t>
            </a:r>
            <a:r>
              <a:rPr lang="it-IT" sz="1400" dirty="0"/>
              <a:t> the appropriate </a:t>
            </a:r>
            <a:r>
              <a:rPr lang="it-IT" sz="1400" dirty="0" err="1"/>
              <a:t>expression</a:t>
            </a:r>
            <a:r>
              <a:rPr lang="it-IT" sz="1400" dirty="0"/>
              <a:t> for the </a:t>
            </a:r>
          </a:p>
          <a:p>
            <a:pPr eaLnBrk="1" hangingPunct="1"/>
            <a:r>
              <a:rPr lang="it-IT" sz="1400" dirty="0" err="1"/>
              <a:t>reflection</a:t>
            </a:r>
            <a:r>
              <a:rPr lang="it-IT" sz="1400" dirty="0"/>
              <a:t> </a:t>
            </a:r>
            <a:r>
              <a:rPr lang="it-IT" sz="1400" dirty="0" err="1" smtClean="0"/>
              <a:t>coefficients</a:t>
            </a:r>
            <a:r>
              <a:rPr lang="it-IT" sz="1400" dirty="0" smtClean="0"/>
              <a:t> </a:t>
            </a:r>
            <a:r>
              <a:rPr lang="it-IT" sz="1400" dirty="0"/>
              <a:t>of the </a:t>
            </a:r>
            <a:r>
              <a:rPr lang="it-IT" sz="1400" dirty="0" err="1"/>
              <a:t>plates</a:t>
            </a:r>
            <a:r>
              <a:rPr lang="it-IT" sz="1400" dirty="0"/>
              <a:t> </a:t>
            </a:r>
            <a:r>
              <a:rPr lang="it-IT" sz="1400" dirty="0" err="1"/>
              <a:t>is</a:t>
            </a:r>
            <a:r>
              <a:rPr lang="it-IT" sz="1400" dirty="0"/>
              <a:t> </a:t>
            </a:r>
            <a:r>
              <a:rPr lang="it-IT" sz="1400" dirty="0" err="1"/>
              <a:t>used</a:t>
            </a:r>
            <a:r>
              <a:rPr lang="it-IT" sz="1400" dirty="0"/>
              <a:t>.   </a:t>
            </a:r>
          </a:p>
        </p:txBody>
      </p:sp>
      <p:pic>
        <p:nvPicPr>
          <p:cNvPr id="30728" name="Picture 3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789" y="3975894"/>
            <a:ext cx="2841531" cy="64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9" name="Text Box 15"/>
          <p:cNvSpPr txBox="1">
            <a:spLocks noChangeArrowheads="1"/>
          </p:cNvSpPr>
          <p:nvPr/>
        </p:nvSpPr>
        <p:spPr bwMode="auto">
          <a:xfrm>
            <a:off x="592138" y="190500"/>
            <a:ext cx="86598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1400">
                <a:cs typeface="+mn-cs"/>
              </a:rPr>
              <a:t>In Lifshitz theory one computes the correlator of the em field at points between the plates:</a:t>
            </a:r>
          </a:p>
        </p:txBody>
      </p:sp>
      <p:graphicFrame>
        <p:nvGraphicFramePr>
          <p:cNvPr id="30730" name="Object 16"/>
          <p:cNvGraphicFramePr>
            <a:graphicFrameLocks noChangeAspect="1"/>
          </p:cNvGraphicFramePr>
          <p:nvPr/>
        </p:nvGraphicFramePr>
        <p:xfrm>
          <a:off x="3492500" y="549275"/>
          <a:ext cx="1841500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7" name="Equation" r:id="rId7" imgW="1143000" imgH="254000" progId="Equation.3">
                  <p:embed/>
                </p:oleObj>
              </mc:Choice>
              <mc:Fallback>
                <p:oleObj name="Equation" r:id="rId7" imgW="11430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0" y="549275"/>
                        <a:ext cx="1841500" cy="45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61" name="Text Box 17"/>
          <p:cNvSpPr txBox="1">
            <a:spLocks noChangeArrowheads="1"/>
          </p:cNvSpPr>
          <p:nvPr/>
        </p:nvSpPr>
        <p:spPr bwMode="auto">
          <a:xfrm>
            <a:off x="219075" y="1101725"/>
            <a:ext cx="86741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1400" dirty="0" err="1">
                <a:cs typeface="+mn-cs"/>
              </a:rPr>
              <a:t>Thereof</a:t>
            </a:r>
            <a:r>
              <a:rPr lang="it-IT" sz="1400" dirty="0">
                <a:cs typeface="+mn-cs"/>
              </a:rPr>
              <a:t> </a:t>
            </a:r>
            <a:r>
              <a:rPr lang="it-IT" sz="1400" dirty="0" err="1">
                <a:cs typeface="+mn-cs"/>
              </a:rPr>
              <a:t>one</a:t>
            </a:r>
            <a:r>
              <a:rPr lang="it-IT" sz="1400" dirty="0">
                <a:cs typeface="+mn-cs"/>
              </a:rPr>
              <a:t>  </a:t>
            </a:r>
            <a:r>
              <a:rPr lang="it-IT" sz="1400" dirty="0" err="1">
                <a:cs typeface="+mn-cs"/>
              </a:rPr>
              <a:t>computes</a:t>
            </a:r>
            <a:r>
              <a:rPr lang="it-IT" sz="1400" dirty="0">
                <a:cs typeface="+mn-cs"/>
              </a:rPr>
              <a:t> the (quantum and </a:t>
            </a:r>
            <a:r>
              <a:rPr lang="it-IT" sz="1400" dirty="0" err="1">
                <a:cs typeface="+mn-cs"/>
              </a:rPr>
              <a:t>statistical</a:t>
            </a:r>
            <a:r>
              <a:rPr lang="it-IT" sz="1400" dirty="0">
                <a:cs typeface="+mn-cs"/>
              </a:rPr>
              <a:t>) </a:t>
            </a:r>
            <a:r>
              <a:rPr lang="it-IT" sz="1400" dirty="0" err="1">
                <a:cs typeface="+mn-cs"/>
              </a:rPr>
              <a:t>average</a:t>
            </a:r>
            <a:r>
              <a:rPr lang="it-IT" sz="1400" dirty="0">
                <a:cs typeface="+mn-cs"/>
              </a:rPr>
              <a:t> of the stress </a:t>
            </a:r>
            <a:r>
              <a:rPr lang="it-IT" sz="1400" dirty="0" err="1">
                <a:cs typeface="+mn-cs"/>
              </a:rPr>
              <a:t>tensor</a:t>
            </a:r>
            <a:r>
              <a:rPr lang="it-IT" sz="1400" dirty="0">
                <a:cs typeface="+mn-cs"/>
              </a:rPr>
              <a:t> from </a:t>
            </a:r>
            <a:r>
              <a:rPr lang="it-IT" sz="1400" dirty="0" err="1">
                <a:cs typeface="+mn-cs"/>
              </a:rPr>
              <a:t>which</a:t>
            </a:r>
            <a:r>
              <a:rPr lang="it-IT" sz="1400" dirty="0">
                <a:cs typeface="+mn-cs"/>
              </a:rPr>
              <a:t> the Casimir pressure </a:t>
            </a:r>
            <a:r>
              <a:rPr lang="it-IT" sz="1400" dirty="0" err="1">
                <a:cs typeface="+mn-cs"/>
              </a:rPr>
              <a:t>is</a:t>
            </a:r>
            <a:r>
              <a:rPr lang="it-IT" sz="1400" dirty="0">
                <a:cs typeface="+mn-cs"/>
              </a:rPr>
              <a:t> </a:t>
            </a:r>
            <a:r>
              <a:rPr lang="it-IT" sz="1400" dirty="0" err="1">
                <a:cs typeface="+mn-cs"/>
              </a:rPr>
              <a:t>obtained</a:t>
            </a:r>
            <a:r>
              <a:rPr lang="it-IT" sz="1400" dirty="0">
                <a:cs typeface="+mn-cs"/>
              </a:rPr>
              <a:t>. </a:t>
            </a:r>
            <a:r>
              <a:rPr lang="it-IT" sz="1400" dirty="0" err="1">
                <a:cs typeface="+mn-cs"/>
              </a:rPr>
              <a:t>After</a:t>
            </a:r>
            <a:r>
              <a:rPr lang="it-IT" sz="1400" dirty="0">
                <a:cs typeface="+mn-cs"/>
              </a:rPr>
              <a:t> a </a:t>
            </a:r>
            <a:r>
              <a:rPr lang="it-IT" sz="1400" dirty="0" err="1">
                <a:cs typeface="+mn-cs"/>
              </a:rPr>
              <a:t>Wick</a:t>
            </a:r>
            <a:r>
              <a:rPr lang="it-IT" sz="1400" dirty="0">
                <a:cs typeface="+mn-cs"/>
              </a:rPr>
              <a:t> </a:t>
            </a:r>
            <a:r>
              <a:rPr lang="it-IT" sz="1400" dirty="0" err="1">
                <a:cs typeface="+mn-cs"/>
              </a:rPr>
              <a:t>rotation</a:t>
            </a:r>
            <a:r>
              <a:rPr lang="it-IT" sz="1400" dirty="0">
                <a:cs typeface="+mn-cs"/>
              </a:rPr>
              <a:t> to </a:t>
            </a:r>
            <a:r>
              <a:rPr lang="it-IT" sz="1400" dirty="0" err="1">
                <a:cs typeface="+mn-cs"/>
              </a:rPr>
              <a:t>imaginary</a:t>
            </a:r>
            <a:r>
              <a:rPr lang="it-IT" sz="1400" dirty="0">
                <a:cs typeface="+mn-cs"/>
              </a:rPr>
              <a:t> </a:t>
            </a:r>
            <a:r>
              <a:rPr lang="it-IT" sz="1400" dirty="0" err="1">
                <a:cs typeface="+mn-cs"/>
              </a:rPr>
              <a:t>frequencies</a:t>
            </a:r>
            <a:r>
              <a:rPr lang="it-IT" sz="1400" dirty="0">
                <a:cs typeface="+mn-cs"/>
              </a:rPr>
              <a:t> </a:t>
            </a:r>
            <a:r>
              <a:rPr lang="it-IT" sz="1400" dirty="0" err="1">
                <a:cs typeface="+mn-cs"/>
              </a:rPr>
              <a:t>Lifshitz</a:t>
            </a:r>
            <a:r>
              <a:rPr lang="it-IT" sz="1400" dirty="0">
                <a:cs typeface="+mn-cs"/>
              </a:rPr>
              <a:t> </a:t>
            </a:r>
            <a:r>
              <a:rPr lang="it-IT" sz="1400" dirty="0" err="1">
                <a:cs typeface="+mn-cs"/>
              </a:rPr>
              <a:t>obtained</a:t>
            </a:r>
            <a:endParaRPr lang="it-IT" sz="1400" dirty="0">
              <a:cs typeface="+mn-cs"/>
            </a:endParaRPr>
          </a:p>
          <a:p>
            <a:pPr>
              <a:defRPr/>
            </a:pPr>
            <a:r>
              <a:rPr lang="it-IT" sz="1400" dirty="0">
                <a:cs typeface="+mn-cs"/>
              </a:rPr>
              <a:t>for the Casimir pressure </a:t>
            </a:r>
            <a:r>
              <a:rPr lang="it-IT" sz="1400" dirty="0" err="1">
                <a:cs typeface="+mn-cs"/>
              </a:rPr>
              <a:t>between</a:t>
            </a:r>
            <a:r>
              <a:rPr lang="it-IT" sz="1400" dirty="0">
                <a:cs typeface="+mn-cs"/>
              </a:rPr>
              <a:t> </a:t>
            </a:r>
            <a:r>
              <a:rPr lang="it-IT" sz="1400" dirty="0" err="1">
                <a:cs typeface="+mn-cs"/>
              </a:rPr>
              <a:t>two</a:t>
            </a:r>
            <a:r>
              <a:rPr lang="it-IT" sz="1400" dirty="0">
                <a:cs typeface="+mn-cs"/>
              </a:rPr>
              <a:t>  PLANE-PARALLEL </a:t>
            </a:r>
            <a:r>
              <a:rPr lang="it-IT" sz="1400" dirty="0" err="1">
                <a:cs typeface="+mn-cs"/>
              </a:rPr>
              <a:t>plates</a:t>
            </a:r>
            <a:r>
              <a:rPr lang="it-IT" sz="1400" dirty="0">
                <a:cs typeface="+mn-cs"/>
              </a:rPr>
              <a:t> the general formula:</a:t>
            </a:r>
            <a:endParaRPr lang="it-IT" dirty="0">
              <a:cs typeface="+mn-cs"/>
            </a:endParaRPr>
          </a:p>
        </p:txBody>
      </p:sp>
      <p:sp>
        <p:nvSpPr>
          <p:cNvPr id="31762" name="Text Box 18"/>
          <p:cNvSpPr txBox="1">
            <a:spLocks noChangeArrowheads="1"/>
          </p:cNvSpPr>
          <p:nvPr/>
        </p:nvSpPr>
        <p:spPr bwMode="auto">
          <a:xfrm>
            <a:off x="158750" y="5829300"/>
            <a:ext cx="665631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dirty="0" err="1">
                <a:cs typeface="+mn-cs"/>
              </a:rPr>
              <a:t>Recent</a:t>
            </a:r>
            <a:r>
              <a:rPr lang="it-IT" dirty="0">
                <a:cs typeface="+mn-cs"/>
              </a:rPr>
              <a:t> progress: </a:t>
            </a:r>
            <a:r>
              <a:rPr lang="it-IT" dirty="0" err="1">
                <a:cs typeface="+mn-cs"/>
              </a:rPr>
              <a:t>using</a:t>
            </a:r>
            <a:r>
              <a:rPr lang="it-IT" dirty="0">
                <a:cs typeface="+mn-cs"/>
              </a:rPr>
              <a:t> a </a:t>
            </a:r>
            <a:r>
              <a:rPr lang="it-IT" dirty="0" err="1">
                <a:cs typeface="+mn-cs"/>
              </a:rPr>
              <a:t>scattering</a:t>
            </a:r>
            <a:r>
              <a:rPr lang="it-IT" dirty="0">
                <a:cs typeface="+mn-cs"/>
              </a:rPr>
              <a:t> </a:t>
            </a:r>
            <a:r>
              <a:rPr lang="it-IT" dirty="0" err="1">
                <a:cs typeface="+mn-cs"/>
              </a:rPr>
              <a:t>approach</a:t>
            </a:r>
            <a:r>
              <a:rPr lang="it-IT" dirty="0">
                <a:cs typeface="+mn-cs"/>
              </a:rPr>
              <a:t> </a:t>
            </a:r>
            <a:r>
              <a:rPr lang="it-IT" dirty="0" err="1">
                <a:cs typeface="+mn-cs"/>
              </a:rPr>
              <a:t>Lifshitz</a:t>
            </a:r>
            <a:r>
              <a:rPr lang="it-IT" dirty="0">
                <a:cs typeface="+mn-cs"/>
              </a:rPr>
              <a:t> </a:t>
            </a:r>
            <a:r>
              <a:rPr lang="it-IT" dirty="0" err="1">
                <a:cs typeface="+mn-cs"/>
              </a:rPr>
              <a:t>theory</a:t>
            </a:r>
            <a:r>
              <a:rPr lang="it-IT" dirty="0">
                <a:cs typeface="+mn-cs"/>
              </a:rPr>
              <a:t> </a:t>
            </a:r>
            <a:r>
              <a:rPr lang="it-IT" dirty="0" err="1">
                <a:cs typeface="+mn-cs"/>
              </a:rPr>
              <a:t>has</a:t>
            </a:r>
            <a:r>
              <a:rPr lang="it-IT" dirty="0">
                <a:cs typeface="+mn-cs"/>
              </a:rPr>
              <a:t> </a:t>
            </a:r>
            <a:r>
              <a:rPr lang="it-IT" dirty="0" err="1">
                <a:cs typeface="+mn-cs"/>
              </a:rPr>
              <a:t>been</a:t>
            </a:r>
            <a:r>
              <a:rPr lang="it-IT" dirty="0">
                <a:cs typeface="+mn-cs"/>
              </a:rPr>
              <a:t> </a:t>
            </a:r>
          </a:p>
          <a:p>
            <a:pPr>
              <a:defRPr/>
            </a:pPr>
            <a:r>
              <a:rPr lang="it-IT" dirty="0" err="1">
                <a:cs typeface="+mn-cs"/>
              </a:rPr>
              <a:t>generalized</a:t>
            </a:r>
            <a:r>
              <a:rPr lang="it-IT" dirty="0">
                <a:cs typeface="+mn-cs"/>
              </a:rPr>
              <a:t> to NON-PLANAR </a:t>
            </a:r>
            <a:r>
              <a:rPr lang="it-IT" dirty="0" err="1">
                <a:cs typeface="+mn-cs"/>
              </a:rPr>
              <a:t>geometries</a:t>
            </a:r>
            <a:endParaRPr lang="it-IT" dirty="0">
              <a:cs typeface="+mn-cs"/>
            </a:endParaRPr>
          </a:p>
        </p:txBody>
      </p:sp>
      <p:pic>
        <p:nvPicPr>
          <p:cNvPr id="14" name="Picture 4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806" y="5174012"/>
            <a:ext cx="1917705" cy="155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3274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1339</Words>
  <Application>Microsoft Macintosh PowerPoint</Application>
  <PresentationFormat>Presentazione su schermo (4:3)</PresentationFormat>
  <Paragraphs>176</Paragraphs>
  <Slides>18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4</vt:i4>
      </vt:variant>
      <vt:variant>
        <vt:lpstr>Titoli diapositive</vt:lpstr>
      </vt:variant>
      <vt:variant>
        <vt:i4>18</vt:i4>
      </vt:variant>
    </vt:vector>
  </HeadingPairs>
  <TitlesOfParts>
    <vt:vector size="23" baseType="lpstr">
      <vt:lpstr>Tema di Office</vt:lpstr>
      <vt:lpstr>Equation</vt:lpstr>
      <vt:lpstr>Acrobat Document</vt:lpstr>
      <vt:lpstr>Graph</vt:lpstr>
      <vt:lpstr>Microsoft Photo Editor 3.0 Photo</vt:lpstr>
      <vt:lpstr>Some papers with Beppe 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Quantum levitation</vt:lpstr>
      <vt:lpstr>Presentazione di PowerPoint</vt:lpstr>
      <vt:lpstr>Mathematical origin of the large thermal correction in dissipative metals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infn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bimonte</dc:creator>
  <cp:lastModifiedBy>Peppe</cp:lastModifiedBy>
  <cp:revision>16</cp:revision>
  <dcterms:created xsi:type="dcterms:W3CDTF">2014-12-03T09:46:06Z</dcterms:created>
  <dcterms:modified xsi:type="dcterms:W3CDTF">2016-07-12T13:42:53Z</dcterms:modified>
</cp:coreProperties>
</file>